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49"/>
  </p:notesMasterIdLst>
  <p:sldIdLst>
    <p:sldId id="256" r:id="rId2"/>
    <p:sldId id="284" r:id="rId3"/>
    <p:sldId id="317" r:id="rId4"/>
    <p:sldId id="324" r:id="rId5"/>
    <p:sldId id="316" r:id="rId6"/>
    <p:sldId id="318" r:id="rId7"/>
    <p:sldId id="319" r:id="rId8"/>
    <p:sldId id="321" r:id="rId9"/>
    <p:sldId id="320" r:id="rId10"/>
    <p:sldId id="326" r:id="rId11"/>
    <p:sldId id="315" r:id="rId12"/>
    <p:sldId id="322" r:id="rId13"/>
    <p:sldId id="280" r:id="rId14"/>
    <p:sldId id="283" r:id="rId15"/>
    <p:sldId id="257" r:id="rId16"/>
    <p:sldId id="295" r:id="rId17"/>
    <p:sldId id="296" r:id="rId18"/>
    <p:sldId id="286" r:id="rId19"/>
    <p:sldId id="285" r:id="rId20"/>
    <p:sldId id="287" r:id="rId21"/>
    <p:sldId id="311" r:id="rId22"/>
    <p:sldId id="288" r:id="rId23"/>
    <p:sldId id="289" r:id="rId24"/>
    <p:sldId id="312" r:id="rId25"/>
    <p:sldId id="290" r:id="rId26"/>
    <p:sldId id="291" r:id="rId27"/>
    <p:sldId id="268" r:id="rId28"/>
    <p:sldId id="292" r:id="rId29"/>
    <p:sldId id="297" r:id="rId30"/>
    <p:sldId id="314" r:id="rId31"/>
    <p:sldId id="298" r:id="rId32"/>
    <p:sldId id="299" r:id="rId33"/>
    <p:sldId id="300" r:id="rId34"/>
    <p:sldId id="313" r:id="rId35"/>
    <p:sldId id="305" r:id="rId36"/>
    <p:sldId id="301" r:id="rId37"/>
    <p:sldId id="303" r:id="rId38"/>
    <p:sldId id="304" r:id="rId39"/>
    <p:sldId id="306" r:id="rId40"/>
    <p:sldId id="307" r:id="rId41"/>
    <p:sldId id="310" r:id="rId42"/>
    <p:sldId id="308" r:id="rId43"/>
    <p:sldId id="309" r:id="rId44"/>
    <p:sldId id="282" r:id="rId45"/>
    <p:sldId id="325" r:id="rId46"/>
    <p:sldId id="293" r:id="rId47"/>
    <p:sldId id="32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3" autoAdjust="0"/>
    <p:restoredTop sz="94660"/>
  </p:normalViewPr>
  <p:slideViewPr>
    <p:cSldViewPr snapToGrid="0">
      <p:cViewPr varScale="1">
        <p:scale>
          <a:sx n="84" d="100"/>
          <a:sy n="84" d="100"/>
        </p:scale>
        <p:origin x="4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18.wmf"/><Relationship Id="rId2" Type="http://schemas.openxmlformats.org/officeDocument/2006/relationships/image" Target="../media/image27.emf"/><Relationship Id="rId1" Type="http://schemas.openxmlformats.org/officeDocument/2006/relationships/image" Target="../media/image26.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C9CBF-221E-418B-899A-68B89C34B697}" type="datetimeFigureOut">
              <a:rPr lang="en-US" smtClean="0"/>
              <a:t>8/24/2017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CF3B5-3090-48DF-8AEF-371B550F0992}" type="slidenum">
              <a:rPr lang="en-US" smtClean="0"/>
              <a:t>‹#›</a:t>
            </a:fld>
            <a:endParaRPr lang="en-US"/>
          </a:p>
        </p:txBody>
      </p:sp>
    </p:spTree>
    <p:extLst>
      <p:ext uri="{BB962C8B-B14F-4D97-AF65-F5344CB8AC3E}">
        <p14:creationId xmlns:p14="http://schemas.microsoft.com/office/powerpoint/2010/main" val="56050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1602C48-4106-44C9-ACB9-9AF450D4E4D6}" type="datetime1">
              <a:rPr lang="en-US" smtClean="0"/>
              <a:t>8/24/2017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3965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126797-F010-4995-90D7-82D2EBC52546}" type="datetime1">
              <a:rPr lang="en-US" smtClean="0"/>
              <a:t>8/24/2017</a:t>
            </a:fld>
            <a:endParaRPr lang="en-US" dirty="0"/>
          </a:p>
        </p:txBody>
      </p:sp>
      <p:sp>
        <p:nvSpPr>
          <p:cNvPr id="6" name="Footer Placeholder 5"/>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038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40132E-20A9-4344-956C-1AE03C306D3B}"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189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2A1695-3DC2-4191-B5A7-12BC3F442534}"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0925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7A225-2B66-4E44-8840-608A6C35F17C}"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4131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4029CF-DDD1-4873-96DB-15C9E777A3E8}"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3162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CEB00-748C-484E-AF65-03E3AF7DADC9}"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5618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6C652-0D64-454A-83FD-613243EDA32F}"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97084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3C8B2-692A-43F3-9EE6-2CB002D50760}"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015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ABCA1-83CD-4A00-84ED-6667B1594AD7}"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814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4A43A8-3032-4485-8D30-A164CB99F6E8}"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531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3F8360-AE74-40A9-83D9-EBC78C786C00}" type="datetime1">
              <a:rPr lang="en-US" smtClean="0"/>
              <a:t>8/24/2017</a:t>
            </a:fld>
            <a:endParaRPr lang="en-US" dirty="0"/>
          </a:p>
        </p:txBody>
      </p:sp>
      <p:sp>
        <p:nvSpPr>
          <p:cNvPr id="6" name="Footer Placeholder 5"/>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78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B5FF17-3068-4B2F-A531-A198686903AC}" type="datetime1">
              <a:rPr lang="en-US" smtClean="0"/>
              <a:t>8/24/2017</a:t>
            </a:fld>
            <a:endParaRPr lang="en-US" dirty="0"/>
          </a:p>
        </p:txBody>
      </p:sp>
      <p:sp>
        <p:nvSpPr>
          <p:cNvPr id="8" name="Footer Placeholder 7"/>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22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FF1CD7-C895-4965-9893-AE603302AD07}" type="datetime1">
              <a:rPr lang="en-US" smtClean="0"/>
              <a:t>8/24/2017</a:t>
            </a:fld>
            <a:endParaRPr lang="en-US" dirty="0"/>
          </a:p>
        </p:txBody>
      </p:sp>
      <p:sp>
        <p:nvSpPr>
          <p:cNvPr id="4" name="Footer Placeholder 3"/>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55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A7F9514-7B78-45D9-9176-EF1FE5B98C7D}" type="datetime1">
              <a:rPr lang="en-US" smtClean="0"/>
              <a:t>8/24/2017</a:t>
            </a:fld>
            <a:endParaRPr lang="en-US" dirty="0"/>
          </a:p>
        </p:txBody>
      </p:sp>
      <p:sp>
        <p:nvSpPr>
          <p:cNvPr id="3" name="Footer Placeholder 2"/>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85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95E6AD-475C-4B9E-947E-2AC536B0AA9A}" type="datetime1">
              <a:rPr lang="en-US" smtClean="0"/>
              <a:t>8/24/2017</a:t>
            </a:fld>
            <a:endParaRPr lang="en-US" dirty="0"/>
          </a:p>
        </p:txBody>
      </p:sp>
      <p:sp>
        <p:nvSpPr>
          <p:cNvPr id="6" name="Footer Placeholder 5"/>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934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1B3506-64C0-454F-8231-248B8B022CA0}" type="datetime1">
              <a:rPr lang="en-US" smtClean="0"/>
              <a:t>8/24/2017</a:t>
            </a:fld>
            <a:endParaRPr lang="en-US" dirty="0"/>
          </a:p>
        </p:txBody>
      </p:sp>
      <p:sp>
        <p:nvSpPr>
          <p:cNvPr id="6" name="Footer Placeholder 5"/>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728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9D7FD3-930F-4ECE-8090-39519BCC84FA}" type="datetime1">
              <a:rPr lang="en-US" smtClean="0"/>
              <a:t>8/24/2017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574241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1.wmf"/><Relationship Id="rId18" Type="http://schemas.openxmlformats.org/officeDocument/2006/relationships/oleObject" Target="../embeddings/oleObject3.bin"/><Relationship Id="rId3" Type="http://schemas.openxmlformats.org/officeDocument/2006/relationships/image" Target="../media/image34.emf"/><Relationship Id="rId7" Type="http://schemas.openxmlformats.org/officeDocument/2006/relationships/image" Target="../media/image26.wmf"/><Relationship Id="rId12" Type="http://schemas.openxmlformats.org/officeDocument/2006/relationships/oleObject" Target="../embeddings/oleObject18.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30.wmf"/><Relationship Id="rId5" Type="http://schemas.openxmlformats.org/officeDocument/2006/relationships/image" Target="../media/image36.emf"/><Relationship Id="rId15" Type="http://schemas.openxmlformats.org/officeDocument/2006/relationships/image" Target="../media/image32.wmf"/><Relationship Id="rId10" Type="http://schemas.openxmlformats.org/officeDocument/2006/relationships/oleObject" Target="../embeddings/oleObject17.bin"/><Relationship Id="rId19" Type="http://schemas.openxmlformats.org/officeDocument/2006/relationships/image" Target="../media/image18.wmf"/><Relationship Id="rId4" Type="http://schemas.openxmlformats.org/officeDocument/2006/relationships/image" Target="../media/image35.emf"/><Relationship Id="rId9" Type="http://schemas.openxmlformats.org/officeDocument/2006/relationships/image" Target="../media/image27.emf"/><Relationship Id="rId1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7.emf"/><Relationship Id="rId3" Type="http://schemas.openxmlformats.org/officeDocument/2006/relationships/image" Target="../media/image37.emf"/><Relationship Id="rId7" Type="http://schemas.openxmlformats.org/officeDocument/2006/relationships/image" Target="../media/image41.png"/><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emf"/><Relationship Id="rId11" Type="http://schemas.openxmlformats.org/officeDocument/2006/relationships/image" Target="../media/image26.wmf"/><Relationship Id="rId5" Type="http://schemas.openxmlformats.org/officeDocument/2006/relationships/image" Target="../media/image39.emf"/><Relationship Id="rId10" Type="http://schemas.openxmlformats.org/officeDocument/2006/relationships/oleObject" Target="../embeddings/oleObject15.bin"/><Relationship Id="rId4" Type="http://schemas.openxmlformats.org/officeDocument/2006/relationships/image" Target="../media/image38.emf"/><Relationship Id="rId9" Type="http://schemas.openxmlformats.org/officeDocument/2006/relationships/image" Target="../media/image3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21.bin"/><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wmf"/></Relationships>
</file>

<file path=ppt/slides/_rels/slide23.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oleObject" Target="../embeddings/oleObject14.bin"/><Relationship Id="rId3" Type="http://schemas.openxmlformats.org/officeDocument/2006/relationships/oleObject" Target="../embeddings/oleObject22.bin"/><Relationship Id="rId7" Type="http://schemas.openxmlformats.org/officeDocument/2006/relationships/image" Target="../media/image57.emf"/><Relationship Id="rId12"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6.emf"/><Relationship Id="rId11" Type="http://schemas.openxmlformats.org/officeDocument/2006/relationships/image" Target="../media/image61.emf"/><Relationship Id="rId5" Type="http://schemas.openxmlformats.org/officeDocument/2006/relationships/image" Target="../media/image55.emf"/><Relationship Id="rId10" Type="http://schemas.openxmlformats.org/officeDocument/2006/relationships/image" Target="../media/image60.emf"/><Relationship Id="rId4" Type="http://schemas.openxmlformats.org/officeDocument/2006/relationships/image" Target="../media/image54.wmf"/><Relationship Id="rId9" Type="http://schemas.openxmlformats.org/officeDocument/2006/relationships/image" Target="../media/image59.emf"/><Relationship Id="rId1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65.emf"/></Relationships>
</file>

<file path=ppt/slides/_rels/slide27.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74.emf"/></Relationships>
</file>

<file path=ppt/slides/_rels/slide28.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emf"/><Relationship Id="rId7" Type="http://schemas.openxmlformats.org/officeDocument/2006/relationships/image" Target="../media/image81.emf"/><Relationship Id="rId2"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2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2.xml"/><Relationship Id="rId4" Type="http://schemas.openxmlformats.org/officeDocument/2006/relationships/image" Target="../media/image85.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8.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26.bin"/><Relationship Id="rId17" Type="http://schemas.openxmlformats.org/officeDocument/2006/relationships/image" Target="../media/image90.emf"/><Relationship Id="rId2" Type="http://schemas.openxmlformats.org/officeDocument/2006/relationships/slideLayout" Target="../slideLayouts/slideLayout2.xml"/><Relationship Id="rId16" Type="http://schemas.openxmlformats.org/officeDocument/2006/relationships/image" Target="../media/image89.emf"/><Relationship Id="rId1" Type="http://schemas.openxmlformats.org/officeDocument/2006/relationships/vmlDrawing" Target="../drawings/vmlDrawing9.vml"/><Relationship Id="rId6" Type="http://schemas.openxmlformats.org/officeDocument/2006/relationships/image" Target="../media/image87.wmf"/><Relationship Id="rId11" Type="http://schemas.openxmlformats.org/officeDocument/2006/relationships/image" Target="../media/image88.emf"/><Relationship Id="rId5" Type="http://schemas.openxmlformats.org/officeDocument/2006/relationships/oleObject" Target="../embeddings/oleObject24.bin"/><Relationship Id="rId15" Type="http://schemas.openxmlformats.org/officeDocument/2006/relationships/image" Target="../media/image29.wmf"/><Relationship Id="rId10" Type="http://schemas.openxmlformats.org/officeDocument/2006/relationships/image" Target="../media/image17.wmf"/><Relationship Id="rId4" Type="http://schemas.openxmlformats.org/officeDocument/2006/relationships/image" Target="../media/image86.wmf"/><Relationship Id="rId9" Type="http://schemas.openxmlformats.org/officeDocument/2006/relationships/oleObject" Target="../embeddings/oleObject2.bin"/><Relationship Id="rId1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slideLayout" Target="../slideLayouts/slideLayout2.xml"/><Relationship Id="rId6" Type="http://schemas.openxmlformats.org/officeDocument/2006/relationships/image" Target="../media/image95.emf"/><Relationship Id="rId5" Type="http://schemas.openxmlformats.org/officeDocument/2006/relationships/image" Target="../media/image94.emf"/><Relationship Id="rId10" Type="http://schemas.openxmlformats.org/officeDocument/2006/relationships/image" Target="../media/image99.emf"/><Relationship Id="rId4" Type="http://schemas.openxmlformats.org/officeDocument/2006/relationships/image" Target="../media/image93.emf"/><Relationship Id="rId9" Type="http://schemas.openxmlformats.org/officeDocument/2006/relationships/image" Target="../media/image98.emf"/></Relationships>
</file>

<file path=ppt/slides/_rels/slide33.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12" Type="http://schemas.openxmlformats.org/officeDocument/2006/relationships/image" Target="../media/image110.emf"/><Relationship Id="rId2" Type="http://schemas.openxmlformats.org/officeDocument/2006/relationships/image" Target="../media/image100.emf"/><Relationship Id="rId1" Type="http://schemas.openxmlformats.org/officeDocument/2006/relationships/slideLayout" Target="../slideLayouts/slideLayout2.xml"/><Relationship Id="rId6" Type="http://schemas.openxmlformats.org/officeDocument/2006/relationships/image" Target="../media/image104.emf"/><Relationship Id="rId11" Type="http://schemas.openxmlformats.org/officeDocument/2006/relationships/image" Target="../media/image109.emf"/><Relationship Id="rId5" Type="http://schemas.openxmlformats.org/officeDocument/2006/relationships/image" Target="../media/image103.emf"/><Relationship Id="rId10" Type="http://schemas.openxmlformats.org/officeDocument/2006/relationships/image" Target="../media/image108.emf"/><Relationship Id="rId4" Type="http://schemas.openxmlformats.org/officeDocument/2006/relationships/image" Target="../media/image102.emf"/><Relationship Id="rId9" Type="http://schemas.openxmlformats.org/officeDocument/2006/relationships/image" Target="../media/image107.emf"/></Relationships>
</file>

<file path=ppt/slides/_rels/slide34.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image" Target="../media/image116.emf"/><Relationship Id="rId5" Type="http://schemas.openxmlformats.org/officeDocument/2006/relationships/image" Target="../media/image112.emf"/><Relationship Id="rId4" Type="http://schemas.openxmlformats.org/officeDocument/2006/relationships/image" Target="../media/image115.emf"/></Relationships>
</file>

<file path=ppt/slides/_rels/slide36.xml.rels><?xml version="1.0" encoding="UTF-8" standalone="yes"?>
<Relationships xmlns="http://schemas.openxmlformats.org/package/2006/relationships"><Relationship Id="rId8" Type="http://schemas.openxmlformats.org/officeDocument/2006/relationships/image" Target="../media/image123.emf"/><Relationship Id="rId13" Type="http://schemas.openxmlformats.org/officeDocument/2006/relationships/image" Target="../media/image128.emf"/><Relationship Id="rId3" Type="http://schemas.openxmlformats.org/officeDocument/2006/relationships/image" Target="../media/image118.emf"/><Relationship Id="rId7" Type="http://schemas.openxmlformats.org/officeDocument/2006/relationships/image" Target="../media/image122.emf"/><Relationship Id="rId12" Type="http://schemas.openxmlformats.org/officeDocument/2006/relationships/image" Target="../media/image127.emf"/><Relationship Id="rId2" Type="http://schemas.openxmlformats.org/officeDocument/2006/relationships/image" Target="../media/image117.emf"/><Relationship Id="rId1" Type="http://schemas.openxmlformats.org/officeDocument/2006/relationships/slideLayout" Target="../slideLayouts/slideLayout2.xml"/><Relationship Id="rId6" Type="http://schemas.openxmlformats.org/officeDocument/2006/relationships/image" Target="../media/image121.emf"/><Relationship Id="rId11" Type="http://schemas.openxmlformats.org/officeDocument/2006/relationships/image" Target="../media/image126.emf"/><Relationship Id="rId5" Type="http://schemas.openxmlformats.org/officeDocument/2006/relationships/image" Target="../media/image120.emf"/><Relationship Id="rId10" Type="http://schemas.openxmlformats.org/officeDocument/2006/relationships/image" Target="../media/image125.emf"/><Relationship Id="rId4" Type="http://schemas.openxmlformats.org/officeDocument/2006/relationships/image" Target="../media/image119.emf"/><Relationship Id="rId9" Type="http://schemas.openxmlformats.org/officeDocument/2006/relationships/image" Target="../media/image124.emf"/></Relationships>
</file>

<file path=ppt/slides/_rels/slide37.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4.emf"/><Relationship Id="rId3" Type="http://schemas.openxmlformats.org/officeDocument/2006/relationships/oleObject" Target="../embeddings/oleObject27.bin"/><Relationship Id="rId7" Type="http://schemas.openxmlformats.org/officeDocument/2006/relationships/image" Target="../media/image133.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32.wmf"/><Relationship Id="rId5" Type="http://schemas.openxmlformats.org/officeDocument/2006/relationships/oleObject" Target="../embeddings/oleObject28.bin"/><Relationship Id="rId4" Type="http://schemas.openxmlformats.org/officeDocument/2006/relationships/image" Target="../media/image131.wmf"/></Relationships>
</file>

<file path=ppt/slides/_rels/slide39.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slideLayout" Target="../slideLayouts/slideLayout2.xml"/><Relationship Id="rId6" Type="http://schemas.openxmlformats.org/officeDocument/2006/relationships/image" Target="../media/image116.emf"/><Relationship Id="rId5" Type="http://schemas.openxmlformats.org/officeDocument/2006/relationships/image" Target="../media/image112.emf"/><Relationship Id="rId4" Type="http://schemas.openxmlformats.org/officeDocument/2006/relationships/image" Target="../media/image137.em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image" Target="../media/image139.emf"/><Relationship Id="rId7" Type="http://schemas.openxmlformats.org/officeDocument/2006/relationships/image" Target="../media/image143.emf"/><Relationship Id="rId2" Type="http://schemas.openxmlformats.org/officeDocument/2006/relationships/image" Target="../media/image138.emf"/><Relationship Id="rId1" Type="http://schemas.openxmlformats.org/officeDocument/2006/relationships/slideLayout" Target="../slideLayouts/slideLayout2.xml"/><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slides/_rels/slide41.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150.emf"/><Relationship Id="rId7" Type="http://schemas.openxmlformats.org/officeDocument/2006/relationships/image" Target="../media/image148.wmf"/><Relationship Id="rId12" Type="http://schemas.openxmlformats.org/officeDocument/2006/relationships/image" Target="../media/image15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11" Type="http://schemas.openxmlformats.org/officeDocument/2006/relationships/image" Target="../media/image152.emf"/><Relationship Id="rId5" Type="http://schemas.openxmlformats.org/officeDocument/2006/relationships/image" Target="../media/image147.wmf"/><Relationship Id="rId10" Type="http://schemas.openxmlformats.org/officeDocument/2006/relationships/image" Target="../media/image151.emf"/><Relationship Id="rId4" Type="http://schemas.openxmlformats.org/officeDocument/2006/relationships/oleObject" Target="../embeddings/oleObject29.bin"/><Relationship Id="rId9" Type="http://schemas.openxmlformats.org/officeDocument/2006/relationships/image" Target="../media/image149.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55.emf"/><Relationship Id="rId4" Type="http://schemas.openxmlformats.org/officeDocument/2006/relationships/image" Target="../media/image154.wmf"/></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775" y="834501"/>
            <a:ext cx="8388350" cy="3551230"/>
          </a:xfrm>
        </p:spPr>
        <p:txBody>
          <a:bodyPr>
            <a:normAutofit fontScale="90000"/>
          </a:bodyPr>
          <a:lstStyle/>
          <a:p>
            <a:r>
              <a:rPr lang="en-US" i="1" dirty="0"/>
              <a:t>Atom-Atom and Ion-Atom collisional processes: Modeling of stellar atmospheres</a:t>
            </a:r>
            <a:br>
              <a:rPr lang="en-US" dirty="0"/>
            </a:br>
            <a:br>
              <a:rPr lang="en-US" dirty="0"/>
            </a:br>
            <a:endParaRPr lang="en-US" dirty="0"/>
          </a:p>
        </p:txBody>
      </p:sp>
      <p:sp>
        <p:nvSpPr>
          <p:cNvPr id="3" name="Subtitle 2"/>
          <p:cNvSpPr>
            <a:spLocks noGrp="1"/>
          </p:cNvSpPr>
          <p:nvPr>
            <p:ph type="subTitle" idx="1"/>
          </p:nvPr>
        </p:nvSpPr>
        <p:spPr/>
        <p:txBody>
          <a:bodyPr/>
          <a:lstStyle/>
          <a:p>
            <a:r>
              <a:rPr lang="en-US" i="1" dirty="0"/>
              <a:t>V. A. </a:t>
            </a:r>
            <a:r>
              <a:rPr lang="en-US" i="1" dirty="0" err="1"/>
              <a:t>Sre</a:t>
            </a:r>
            <a:r>
              <a:rPr lang="sr-Latn-RS" i="1" dirty="0"/>
              <a:t>ćković, LJ. M. IGNJAtovoć  and </a:t>
            </a:r>
            <a:r>
              <a:rPr lang="en-US" i="1" dirty="0"/>
              <a:t>M. S. </a:t>
            </a:r>
            <a:r>
              <a:rPr lang="sr-Latn-RS" i="1" dirty="0"/>
              <a:t>D</a:t>
            </a:r>
            <a:r>
              <a:rPr lang="en-US" i="1" dirty="0" err="1"/>
              <a:t>imitrije</a:t>
            </a:r>
            <a:r>
              <a:rPr lang="sr-Latn-RS" i="1" dirty="0"/>
              <a:t>vić</a:t>
            </a:r>
            <a:endParaRPr lang="en-US" dirty="0"/>
          </a:p>
          <a:p>
            <a:endParaRPr lang="en-US" dirty="0"/>
          </a:p>
        </p:txBody>
      </p:sp>
      <p:sp>
        <p:nvSpPr>
          <p:cNvPr id="5" name="TextBox 4">
            <a:extLst>
              <a:ext uri="{FF2B5EF4-FFF2-40B4-BE49-F238E27FC236}">
                <a16:creationId xmlns:a16="http://schemas.microsoft.com/office/drawing/2014/main" id="{6328FDB5-E051-4979-9CAB-651AC8A06EB2}"/>
              </a:ext>
            </a:extLst>
          </p:cNvPr>
          <p:cNvSpPr txBox="1"/>
          <p:nvPr/>
        </p:nvSpPr>
        <p:spPr>
          <a:xfrm>
            <a:off x="1287262" y="5956921"/>
            <a:ext cx="9872863" cy="369332"/>
          </a:xfrm>
          <a:prstGeom prst="rect">
            <a:avLst/>
          </a:prstGeom>
          <a:noFill/>
        </p:spPr>
        <p:txBody>
          <a:bodyPr wrap="square" rtlCol="0">
            <a:spAutoFit/>
          </a:bodyPr>
          <a:lstStyle/>
          <a:p>
            <a:r>
              <a:rPr lang="en-US" dirty="0"/>
              <a:t>11th Serbian Conference on Spectral Line Shapes in Astrophysics, </a:t>
            </a:r>
            <a:r>
              <a:rPr lang="en-US" dirty="0" err="1"/>
              <a:t>Šabac</a:t>
            </a:r>
            <a:r>
              <a:rPr lang="en-US" dirty="0"/>
              <a:t>, Serbia, August 21-25, 2017</a:t>
            </a:r>
          </a:p>
        </p:txBody>
      </p:sp>
      <p:pic>
        <p:nvPicPr>
          <p:cNvPr id="4" name="Picture 3">
            <a:extLst>
              <a:ext uri="{FF2B5EF4-FFF2-40B4-BE49-F238E27FC236}">
                <a16:creationId xmlns:a16="http://schemas.microsoft.com/office/drawing/2014/main" id="{BEC65EDB-0AD1-473B-B57F-1B5B5416C540}"/>
              </a:ext>
            </a:extLst>
          </p:cNvPr>
          <p:cNvPicPr>
            <a:picLocks noChangeAspect="1"/>
          </p:cNvPicPr>
          <p:nvPr/>
        </p:nvPicPr>
        <p:blipFill>
          <a:blip r:embed="rId2"/>
          <a:stretch>
            <a:fillRect/>
          </a:stretch>
        </p:blipFill>
        <p:spPr>
          <a:xfrm>
            <a:off x="577050" y="3268973"/>
            <a:ext cx="4065972" cy="2077094"/>
          </a:xfrm>
          <a:prstGeom prst="rect">
            <a:avLst/>
          </a:prstGeom>
        </p:spPr>
      </p:pic>
    </p:spTree>
    <p:extLst>
      <p:ext uri="{BB962C8B-B14F-4D97-AF65-F5344CB8AC3E}">
        <p14:creationId xmlns:p14="http://schemas.microsoft.com/office/powerpoint/2010/main" val="35137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888F6B-AE66-4C8A-8BD6-3A8F652C9560}"/>
              </a:ext>
            </a:extLst>
          </p:cNvPr>
          <p:cNvSpPr txBox="1"/>
          <p:nvPr/>
        </p:nvSpPr>
        <p:spPr>
          <a:xfrm>
            <a:off x="1953087" y="1145220"/>
            <a:ext cx="1856470" cy="369332"/>
          </a:xfrm>
          <a:prstGeom prst="rect">
            <a:avLst/>
          </a:prstGeom>
          <a:noFill/>
        </p:spPr>
        <p:txBody>
          <a:bodyPr wrap="none" rtlCol="0">
            <a:spAutoFit/>
          </a:bodyPr>
          <a:lstStyle/>
          <a:p>
            <a:r>
              <a:rPr lang="en-US" dirty="0"/>
              <a:t>Countries VAMDC</a:t>
            </a:r>
          </a:p>
        </p:txBody>
      </p:sp>
      <p:pic>
        <p:nvPicPr>
          <p:cNvPr id="2" name="Picture 1">
            <a:extLst>
              <a:ext uri="{FF2B5EF4-FFF2-40B4-BE49-F238E27FC236}">
                <a16:creationId xmlns:a16="http://schemas.microsoft.com/office/drawing/2014/main" id="{52277A01-CFEB-4042-9C98-20A30399404D}"/>
              </a:ext>
            </a:extLst>
          </p:cNvPr>
          <p:cNvPicPr>
            <a:picLocks noChangeAspect="1"/>
          </p:cNvPicPr>
          <p:nvPr/>
        </p:nvPicPr>
        <p:blipFill>
          <a:blip r:embed="rId2"/>
          <a:stretch>
            <a:fillRect/>
          </a:stretch>
        </p:blipFill>
        <p:spPr>
          <a:xfrm>
            <a:off x="2971800" y="1785937"/>
            <a:ext cx="6248400" cy="3286125"/>
          </a:xfrm>
          <a:prstGeom prst="rect">
            <a:avLst/>
          </a:prstGeom>
        </p:spPr>
      </p:pic>
    </p:spTree>
    <p:extLst>
      <p:ext uri="{BB962C8B-B14F-4D97-AF65-F5344CB8AC3E}">
        <p14:creationId xmlns:p14="http://schemas.microsoft.com/office/powerpoint/2010/main" val="168626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749DA6-2A89-41DC-99CF-90CAFB444998}"/>
              </a:ext>
            </a:extLst>
          </p:cNvPr>
          <p:cNvPicPr>
            <a:picLocks noChangeAspect="1"/>
          </p:cNvPicPr>
          <p:nvPr/>
        </p:nvPicPr>
        <p:blipFill>
          <a:blip r:embed="rId2"/>
          <a:stretch>
            <a:fillRect/>
          </a:stretch>
        </p:blipFill>
        <p:spPr>
          <a:xfrm>
            <a:off x="5024756" y="722315"/>
            <a:ext cx="6303833" cy="4764085"/>
          </a:xfrm>
          <a:prstGeom prst="rect">
            <a:avLst/>
          </a:prstGeom>
        </p:spPr>
      </p:pic>
      <p:cxnSp>
        <p:nvCxnSpPr>
          <p:cNvPr id="10" name="Straight Arrow Connector 9">
            <a:extLst>
              <a:ext uri="{FF2B5EF4-FFF2-40B4-BE49-F238E27FC236}">
                <a16:creationId xmlns:a16="http://schemas.microsoft.com/office/drawing/2014/main" id="{F6945E72-72EE-4D84-86DD-61A6C4486359}"/>
              </a:ext>
            </a:extLst>
          </p:cNvPr>
          <p:cNvCxnSpPr/>
          <p:nvPr/>
        </p:nvCxnSpPr>
        <p:spPr>
          <a:xfrm flipV="1">
            <a:off x="10403037" y="1243616"/>
            <a:ext cx="470743" cy="3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111EC5-DBC5-4A3A-AB27-F8DE8BE2F3F6}"/>
              </a:ext>
            </a:extLst>
          </p:cNvPr>
          <p:cNvSpPr txBox="1"/>
          <p:nvPr/>
        </p:nvSpPr>
        <p:spPr>
          <a:xfrm flipH="1">
            <a:off x="10585141" y="1784411"/>
            <a:ext cx="1553591" cy="1015663"/>
          </a:xfrm>
          <a:prstGeom prst="rect">
            <a:avLst/>
          </a:prstGeom>
          <a:solidFill>
            <a:schemeClr val="bg2">
              <a:lumMod val="20000"/>
              <a:lumOff val="80000"/>
            </a:schemeClr>
          </a:solidFill>
        </p:spPr>
        <p:txBody>
          <a:bodyPr wrap="square" rtlCol="0">
            <a:spAutoFit/>
          </a:bodyPr>
          <a:lstStyle/>
          <a:p>
            <a:r>
              <a:rPr lang="en-US" sz="1500" dirty="0">
                <a:solidFill>
                  <a:srgbClr val="FF0000"/>
                </a:solidFill>
              </a:rPr>
              <a:t>Still not the end of the year. You can see growing tendency</a:t>
            </a:r>
          </a:p>
        </p:txBody>
      </p:sp>
      <p:sp>
        <p:nvSpPr>
          <p:cNvPr id="12" name="TextBox 11">
            <a:extLst>
              <a:ext uri="{FF2B5EF4-FFF2-40B4-BE49-F238E27FC236}">
                <a16:creationId xmlns:a16="http://schemas.microsoft.com/office/drawing/2014/main" id="{81ECE572-A354-4C11-8308-BC983BE17DE3}"/>
              </a:ext>
            </a:extLst>
          </p:cNvPr>
          <p:cNvSpPr txBox="1"/>
          <p:nvPr/>
        </p:nvSpPr>
        <p:spPr>
          <a:xfrm>
            <a:off x="6356411" y="5609202"/>
            <a:ext cx="4551094" cy="369332"/>
          </a:xfrm>
          <a:prstGeom prst="rect">
            <a:avLst/>
          </a:prstGeom>
          <a:noFill/>
        </p:spPr>
        <p:txBody>
          <a:bodyPr wrap="square" rtlCol="0">
            <a:spAutoFit/>
          </a:bodyPr>
          <a:lstStyle/>
          <a:p>
            <a:r>
              <a:rPr lang="en-US" dirty="0">
                <a:solidFill>
                  <a:srgbClr val="FF0000"/>
                </a:solidFill>
              </a:rPr>
              <a:t>Fig: Papers with </a:t>
            </a:r>
            <a:r>
              <a:rPr lang="en-US" dirty="0" err="1">
                <a:solidFill>
                  <a:srgbClr val="FF0000"/>
                </a:solidFill>
              </a:rPr>
              <a:t>M.Dimitrijevic</a:t>
            </a:r>
            <a:r>
              <a:rPr lang="en-US" dirty="0">
                <a:solidFill>
                  <a:srgbClr val="FF0000"/>
                </a:solidFill>
              </a:rPr>
              <a:t> last 10 years </a:t>
            </a:r>
          </a:p>
        </p:txBody>
      </p:sp>
      <p:sp>
        <p:nvSpPr>
          <p:cNvPr id="13" name="Rectangle 12">
            <a:extLst>
              <a:ext uri="{FF2B5EF4-FFF2-40B4-BE49-F238E27FC236}">
                <a16:creationId xmlns:a16="http://schemas.microsoft.com/office/drawing/2014/main" id="{B111E57B-7AD4-41F7-AF20-C04F57EC7B2A}"/>
              </a:ext>
            </a:extLst>
          </p:cNvPr>
          <p:cNvSpPr/>
          <p:nvPr/>
        </p:nvSpPr>
        <p:spPr>
          <a:xfrm>
            <a:off x="121727" y="999580"/>
            <a:ext cx="4853131" cy="2585323"/>
          </a:xfrm>
          <a:prstGeom prst="rect">
            <a:avLst/>
          </a:prstGeom>
        </p:spPr>
        <p:txBody>
          <a:bodyPr wrap="square">
            <a:spAutoFit/>
          </a:bodyPr>
          <a:lstStyle/>
          <a:p>
            <a:pPr lvl="0"/>
            <a:r>
              <a:rPr lang="en-US" dirty="0">
                <a:solidFill>
                  <a:srgbClr val="FF0000"/>
                </a:solidFill>
              </a:rPr>
              <a:t>Lets back to my collaboration with Milan</a:t>
            </a:r>
          </a:p>
          <a:p>
            <a:pPr lvl="0"/>
            <a:r>
              <a:rPr lang="en-US" dirty="0">
                <a:solidFill>
                  <a:srgbClr val="FF0000"/>
                </a:solidFill>
              </a:rPr>
              <a:t>My long-standing scientific cooperation with Milan </a:t>
            </a:r>
            <a:r>
              <a:rPr lang="en-US" dirty="0" err="1">
                <a:solidFill>
                  <a:srgbClr val="FF0000"/>
                </a:solidFill>
              </a:rPr>
              <a:t>Dimitrijevic</a:t>
            </a:r>
            <a:r>
              <a:rPr lang="en-US" dirty="0">
                <a:solidFill>
                  <a:srgbClr val="FF0000"/>
                </a:solidFill>
              </a:rPr>
              <a:t> lasts since 2000.</a:t>
            </a:r>
            <a:br>
              <a:rPr lang="en-US" dirty="0">
                <a:solidFill>
                  <a:srgbClr val="FF0000"/>
                </a:solidFill>
              </a:rPr>
            </a:br>
            <a:br>
              <a:rPr lang="en-US" dirty="0">
                <a:solidFill>
                  <a:srgbClr val="FF0000"/>
                </a:solidFill>
              </a:rPr>
            </a:br>
            <a:r>
              <a:rPr lang="en-US" dirty="0">
                <a:solidFill>
                  <a:srgbClr val="FF0000"/>
                </a:solidFill>
              </a:rPr>
              <a:t>We have over 70 joint papers published in int. journals and presented on the conferences.</a:t>
            </a:r>
            <a:br>
              <a:rPr lang="en-US" dirty="0">
                <a:solidFill>
                  <a:srgbClr val="FF0000"/>
                </a:solidFill>
              </a:rPr>
            </a:br>
            <a:br>
              <a:rPr lang="en-US" dirty="0">
                <a:solidFill>
                  <a:srgbClr val="FF0000"/>
                </a:solidFill>
              </a:rPr>
            </a:br>
            <a:r>
              <a:rPr lang="en-US" dirty="0">
                <a:solidFill>
                  <a:srgbClr val="FF0000"/>
                </a:solidFill>
              </a:rPr>
              <a:t>During the preparing of this lecture, I counted and analyzed our papers. </a:t>
            </a:r>
          </a:p>
        </p:txBody>
      </p:sp>
    </p:spTree>
    <p:extLst>
      <p:ext uri="{BB962C8B-B14F-4D97-AF65-F5344CB8AC3E}">
        <p14:creationId xmlns:p14="http://schemas.microsoft.com/office/powerpoint/2010/main" val="150656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22C5C-D778-4CF6-A4FF-9DD868086BF5}"/>
              </a:ext>
            </a:extLst>
          </p:cNvPr>
          <p:cNvSpPr>
            <a:spLocks noGrp="1"/>
          </p:cNvSpPr>
          <p:nvPr>
            <p:ph idx="1"/>
          </p:nvPr>
        </p:nvSpPr>
        <p:spPr>
          <a:xfrm>
            <a:off x="1307238" y="1502875"/>
            <a:ext cx="10131425" cy="3649133"/>
          </a:xfrm>
        </p:spPr>
        <p:txBody>
          <a:bodyPr/>
          <a:lstStyle/>
          <a:p>
            <a:r>
              <a:rPr lang="en-US" dirty="0"/>
              <a:t>And this time I really thank  Milan for the many years of successful cooperation.</a:t>
            </a:r>
          </a:p>
        </p:txBody>
      </p:sp>
    </p:spTree>
    <p:extLst>
      <p:ext uri="{BB962C8B-B14F-4D97-AF65-F5344CB8AC3E}">
        <p14:creationId xmlns:p14="http://schemas.microsoft.com/office/powerpoint/2010/main" val="326411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4374" y="2084653"/>
            <a:ext cx="6329384" cy="4184067"/>
          </a:xfrm>
        </p:spPr>
        <p:txBody>
          <a:bodyPr>
            <a:normAutofit fontScale="92500" lnSpcReduction="10000"/>
          </a:bodyPr>
          <a:lstStyle/>
          <a:p>
            <a:pPr marL="0" indent="0">
              <a:buNone/>
            </a:pPr>
            <a:r>
              <a:rPr lang="en-US" u="sng" dirty="0"/>
              <a:t>Sreckovic Vladimir</a:t>
            </a:r>
            <a:r>
              <a:rPr lang="en-US" dirty="0"/>
              <a:t>  vlada@ipb.ac.rs</a:t>
            </a:r>
          </a:p>
          <a:p>
            <a:pPr marL="0" indent="0">
              <a:buNone/>
            </a:pPr>
            <a:r>
              <a:rPr lang="en-GB" i="1" dirty="0"/>
              <a:t>Institute of Physics Belgrade, University of Belgrade, Serbia</a:t>
            </a:r>
            <a:endParaRPr lang="en-US" u="sng" dirty="0"/>
          </a:p>
          <a:p>
            <a:pPr marL="0" indent="0">
              <a:buNone/>
            </a:pPr>
            <a:r>
              <a:rPr lang="en-US" u="sng" dirty="0"/>
              <a:t>research interest</a:t>
            </a:r>
            <a:r>
              <a:rPr lang="en-US" dirty="0"/>
              <a:t>:  Solar and stellar astrophysics; High energy astrophysics; Atomic and ionic collisions with formation of </a:t>
            </a:r>
            <a:r>
              <a:rPr lang="en-US" dirty="0" err="1"/>
              <a:t>quasimolecules</a:t>
            </a:r>
            <a:r>
              <a:rPr lang="en-US" dirty="0"/>
              <a:t>; Atomic processes in white dwarfs and solar type stars; </a:t>
            </a:r>
            <a:r>
              <a:rPr lang="en-US" dirty="0" err="1"/>
              <a:t>Astroinformatics</a:t>
            </a:r>
            <a:r>
              <a:rPr lang="en-US" dirty="0"/>
              <a:t>; Databases; Space Weather studies of Upper Atmosphere; Ionospheric plasma Irregularities using VLF .</a:t>
            </a:r>
          </a:p>
          <a:p>
            <a:pPr marL="0" indent="0">
              <a:buNone/>
            </a:pPr>
            <a:r>
              <a:rPr lang="en-US" dirty="0"/>
              <a:t>Also, </a:t>
            </a:r>
            <a:r>
              <a:rPr lang="en-US" u="sng" dirty="0"/>
              <a:t>people from the team</a:t>
            </a:r>
            <a:r>
              <a:rPr lang="en-US" dirty="0"/>
              <a:t>: </a:t>
            </a:r>
          </a:p>
          <a:p>
            <a:pPr marL="0" indent="0">
              <a:buNone/>
            </a:pPr>
            <a:r>
              <a:rPr lang="en-US" dirty="0"/>
              <a:t>Prof. dr. </a:t>
            </a:r>
            <a:r>
              <a:rPr lang="en-US" dirty="0" err="1"/>
              <a:t>Lj</a:t>
            </a:r>
            <a:r>
              <a:rPr lang="en-US" dirty="0"/>
              <a:t>.</a:t>
            </a:r>
            <a:r>
              <a:rPr lang="sr-Latn-RS" dirty="0"/>
              <a:t>M.</a:t>
            </a:r>
            <a:r>
              <a:rPr lang="en-US" dirty="0"/>
              <a:t> </a:t>
            </a:r>
            <a:r>
              <a:rPr lang="en-US" dirty="0" err="1"/>
              <a:t>Ignjatovi</a:t>
            </a:r>
            <a:r>
              <a:rPr lang="sr-Latn-RS" dirty="0"/>
              <a:t>ć, </a:t>
            </a:r>
            <a:endParaRPr lang="en-US" dirty="0"/>
          </a:p>
          <a:p>
            <a:pPr marL="0" indent="0">
              <a:buNone/>
            </a:pPr>
            <a:r>
              <a:rPr lang="en-US" dirty="0"/>
              <a:t>….dr. </a:t>
            </a:r>
            <a:r>
              <a:rPr lang="sr-Latn-RS" dirty="0"/>
              <a:t>N. Sakan, </a:t>
            </a:r>
            <a:r>
              <a:rPr lang="en-US" dirty="0"/>
              <a:t>…</a:t>
            </a:r>
          </a:p>
          <a:p>
            <a:pPr marL="0" indent="0">
              <a:buNone/>
            </a:pPr>
            <a:r>
              <a:rPr lang="en-US" dirty="0"/>
              <a:t>Collaborators all over the world: </a:t>
            </a:r>
            <a:r>
              <a:rPr lang="en-US" dirty="0" err="1"/>
              <a:t>Prof.Klucharev</a:t>
            </a:r>
            <a:r>
              <a:rPr lang="en-US" dirty="0"/>
              <a:t>, Prof. </a:t>
            </a:r>
            <a:r>
              <a:rPr lang="en-US" dirty="0" err="1"/>
              <a:t>Bezuglov</a:t>
            </a:r>
            <a:r>
              <a:rPr lang="en-US" dirty="0"/>
              <a:t> …</a:t>
            </a:r>
          </a:p>
          <a:p>
            <a:pPr marL="0" indent="0">
              <a:buNone/>
            </a:pPr>
            <a:r>
              <a:rPr lang="en-US" dirty="0"/>
              <a:t>and extended research with </a:t>
            </a:r>
            <a:r>
              <a:rPr lang="en-US" dirty="0" err="1"/>
              <a:t>Jevremovic</a:t>
            </a:r>
            <a:r>
              <a:rPr lang="en-US" dirty="0"/>
              <a:t>, </a:t>
            </a:r>
            <a:r>
              <a:rPr lang="en-US" dirty="0" err="1"/>
              <a:t>Vujcic</a:t>
            </a:r>
            <a:r>
              <a:rPr lang="en-US" dirty="0"/>
              <a:t> on databases and virtual </a:t>
            </a:r>
            <a:r>
              <a:rPr lang="en-US" dirty="0" err="1"/>
              <a:t>astrophys</a:t>
            </a:r>
            <a:r>
              <a:rPr lang="en-US" dirty="0"/>
              <a:t>.</a:t>
            </a:r>
          </a:p>
          <a:p>
            <a:pPr marL="0" indent="0">
              <a:buNone/>
            </a:pPr>
            <a:endParaRPr lang="en-US" dirty="0"/>
          </a:p>
        </p:txBody>
      </p:sp>
      <p:pic>
        <p:nvPicPr>
          <p:cNvPr id="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93" y="866768"/>
            <a:ext cx="2429103" cy="10860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p:cNvPicPr>
          <p:nvPr/>
        </p:nvPicPr>
        <p:blipFill>
          <a:blip r:embed="rId3"/>
          <a:stretch>
            <a:fillRect/>
          </a:stretch>
        </p:blipFill>
        <p:spPr>
          <a:xfrm>
            <a:off x="5631473" y="387603"/>
            <a:ext cx="2973426" cy="1440542"/>
          </a:xfrm>
          <a:prstGeom prst="rect">
            <a:avLst/>
          </a:prstGeom>
        </p:spPr>
      </p:pic>
      <p:sp>
        <p:nvSpPr>
          <p:cNvPr id="8" name="TextBox 7"/>
          <p:cNvSpPr txBox="1"/>
          <p:nvPr/>
        </p:nvSpPr>
        <p:spPr>
          <a:xfrm>
            <a:off x="362647" y="2089169"/>
            <a:ext cx="4689799" cy="2862322"/>
          </a:xfrm>
          <a:prstGeom prst="rect">
            <a:avLst/>
          </a:prstGeom>
          <a:noFill/>
        </p:spPr>
        <p:txBody>
          <a:bodyPr wrap="square" rtlCol="0">
            <a:spAutoFit/>
          </a:bodyPr>
          <a:lstStyle/>
          <a:p>
            <a:r>
              <a:rPr lang="en-US" dirty="0"/>
              <a:t>Team: </a:t>
            </a:r>
            <a:r>
              <a:rPr lang="en-US" u="sng" dirty="0"/>
              <a:t>M.S. </a:t>
            </a:r>
            <a:r>
              <a:rPr lang="en-US" u="sng" dirty="0" err="1"/>
              <a:t>Dimitrijevi</a:t>
            </a:r>
            <a:r>
              <a:rPr lang="sr-Latn-RS" u="sng" dirty="0"/>
              <a:t>ć</a:t>
            </a:r>
          </a:p>
          <a:p>
            <a:r>
              <a:rPr lang="sr-Latn-RS" dirty="0"/>
              <a:t>mdimitrijevic</a:t>
            </a:r>
            <a:r>
              <a:rPr lang="en-US" dirty="0"/>
              <a:t>@</a:t>
            </a:r>
            <a:r>
              <a:rPr lang="sr-Latn-RS" dirty="0"/>
              <a:t>aob</a:t>
            </a:r>
            <a:r>
              <a:rPr lang="en-US" dirty="0"/>
              <a:t>.rs</a:t>
            </a:r>
          </a:p>
          <a:p>
            <a:r>
              <a:rPr lang="en-US" dirty="0"/>
              <a:t>Astronomical Observatory, Belgrade, Serbia</a:t>
            </a:r>
            <a:endParaRPr lang="sr-Latn-RS" dirty="0"/>
          </a:p>
          <a:p>
            <a:endParaRPr lang="sr-Latn-RS" dirty="0"/>
          </a:p>
          <a:p>
            <a:r>
              <a:rPr lang="en-US" u="sng" dirty="0"/>
              <a:t>research interest</a:t>
            </a:r>
            <a:r>
              <a:rPr lang="en-US" dirty="0"/>
              <a:t>:</a:t>
            </a:r>
            <a:r>
              <a:rPr lang="sr-Latn-RS" dirty="0"/>
              <a:t> </a:t>
            </a:r>
            <a:r>
              <a:rPr lang="en-US" dirty="0"/>
              <a:t>stark broadening; line profiles; stellar spectra; atomic and ionic collisions with formation of </a:t>
            </a:r>
            <a:r>
              <a:rPr lang="en-US" dirty="0" err="1"/>
              <a:t>quasimolecules</a:t>
            </a:r>
            <a:r>
              <a:rPr lang="en-US" dirty="0"/>
              <a:t>; atomic processes in white dwarfs and solar type stars; </a:t>
            </a:r>
            <a:r>
              <a:rPr lang="en-US" dirty="0" err="1"/>
              <a:t>astroinformatics</a:t>
            </a:r>
            <a:r>
              <a:rPr lang="en-US" dirty="0"/>
              <a:t>; databases; history and philosophy of science</a:t>
            </a:r>
          </a:p>
        </p:txBody>
      </p:sp>
      <p:pic>
        <p:nvPicPr>
          <p:cNvPr id="4" name="Picture 3"/>
          <p:cNvPicPr>
            <a:picLocks noChangeAspect="1"/>
          </p:cNvPicPr>
          <p:nvPr/>
        </p:nvPicPr>
        <p:blipFill>
          <a:blip r:embed="rId4"/>
          <a:stretch>
            <a:fillRect/>
          </a:stretch>
        </p:blipFill>
        <p:spPr>
          <a:xfrm>
            <a:off x="9027688" y="296808"/>
            <a:ext cx="2363501" cy="1655977"/>
          </a:xfrm>
          <a:prstGeom prst="rect">
            <a:avLst/>
          </a:prstGeom>
        </p:spPr>
      </p:pic>
      <p:sp>
        <p:nvSpPr>
          <p:cNvPr id="6" name="TextBox 5">
            <a:extLst>
              <a:ext uri="{FF2B5EF4-FFF2-40B4-BE49-F238E27FC236}">
                <a16:creationId xmlns:a16="http://schemas.microsoft.com/office/drawing/2014/main" id="{85D3642A-89A0-4F1E-B4EF-F511347A8E6B}"/>
              </a:ext>
            </a:extLst>
          </p:cNvPr>
          <p:cNvSpPr txBox="1"/>
          <p:nvPr/>
        </p:nvSpPr>
        <p:spPr>
          <a:xfrm>
            <a:off x="4136991" y="156771"/>
            <a:ext cx="1961965" cy="461665"/>
          </a:xfrm>
          <a:prstGeom prst="rect">
            <a:avLst/>
          </a:prstGeom>
          <a:noFill/>
        </p:spPr>
        <p:txBody>
          <a:bodyPr wrap="square" rtlCol="0">
            <a:spAutoFit/>
          </a:bodyPr>
          <a:lstStyle/>
          <a:p>
            <a:r>
              <a:rPr lang="en-US" sz="2400" u="sng" dirty="0"/>
              <a:t>The team</a:t>
            </a:r>
          </a:p>
        </p:txBody>
      </p:sp>
    </p:spTree>
    <p:extLst>
      <p:ext uri="{BB962C8B-B14F-4D97-AF65-F5344CB8AC3E}">
        <p14:creationId xmlns:p14="http://schemas.microsoft.com/office/powerpoint/2010/main" val="346802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09" y="355698"/>
            <a:ext cx="10131425" cy="3649133"/>
          </a:xfrm>
        </p:spPr>
        <p:txBody>
          <a:bodyPr>
            <a:normAutofit/>
          </a:bodyPr>
          <a:lstStyle/>
          <a:p>
            <a:pPr marL="0" indent="0">
              <a:buNone/>
            </a:pPr>
            <a:r>
              <a:rPr lang="en-US" sz="1900" u="sng" dirty="0"/>
              <a:t>In this talk, I will present the overview of </a:t>
            </a:r>
            <a:r>
              <a:rPr lang="sr-Latn-RS" sz="1900" u="sng" dirty="0"/>
              <a:t>our </a:t>
            </a:r>
            <a:r>
              <a:rPr lang="en-US" sz="1900" u="sng" dirty="0"/>
              <a:t>many years </a:t>
            </a:r>
            <a:r>
              <a:rPr lang="sr-Latn-RS" sz="1900" u="sng" dirty="0"/>
              <a:t>research:</a:t>
            </a:r>
            <a:endParaRPr lang="en-US" sz="1900" u="sng" dirty="0"/>
          </a:p>
          <a:p>
            <a:pPr marL="0" indent="0">
              <a:buNone/>
            </a:pPr>
            <a:endParaRPr lang="sr-Latn-RS" dirty="0"/>
          </a:p>
          <a:p>
            <a:r>
              <a:rPr lang="en-US" dirty="0"/>
              <a:t>Elementary processes in astrophysics traditionally attract researchers attention.</a:t>
            </a:r>
          </a:p>
          <a:p>
            <a:r>
              <a:rPr lang="en-US" dirty="0"/>
              <a:t>The first can be attributed to a group of ion-atom collision processes</a:t>
            </a:r>
          </a:p>
          <a:p>
            <a:r>
              <a:rPr lang="en-US" dirty="0"/>
              <a:t>The second can be attributed to a group of atom-atom i.e.  </a:t>
            </a:r>
            <a:r>
              <a:rPr lang="en-US" dirty="0" err="1"/>
              <a:t>chemi</a:t>
            </a:r>
            <a:r>
              <a:rPr lang="en-US" dirty="0"/>
              <a:t>-ionization processes in Rydberg atom collisions with ground state parent atoms and inverse </a:t>
            </a:r>
            <a:r>
              <a:rPr lang="en-US" dirty="0" err="1"/>
              <a:t>chemi</a:t>
            </a:r>
            <a:r>
              <a:rPr lang="en-US" dirty="0"/>
              <a:t>-recombination processes.</a:t>
            </a:r>
          </a:p>
          <a:p>
            <a:pPr marL="0" indent="0">
              <a:buNone/>
            </a:pPr>
            <a:endParaRPr lang="en-US" dirty="0"/>
          </a:p>
        </p:txBody>
      </p:sp>
    </p:spTree>
    <p:extLst>
      <p:ext uri="{BB962C8B-B14F-4D97-AF65-F5344CB8AC3E}">
        <p14:creationId xmlns:p14="http://schemas.microsoft.com/office/powerpoint/2010/main" val="355039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E5A9CE4-28E5-4440-BA4B-52E1DB35AD06}"/>
              </a:ext>
            </a:extLst>
          </p:cNvPr>
          <p:cNvSpPr>
            <a:spLocks noGrp="1"/>
          </p:cNvSpPr>
          <p:nvPr>
            <p:ph idx="1"/>
          </p:nvPr>
        </p:nvSpPr>
        <p:spPr>
          <a:xfrm>
            <a:off x="536388" y="118890"/>
            <a:ext cx="7544995" cy="1088126"/>
          </a:xfrm>
        </p:spPr>
        <p:txBody>
          <a:bodyPr>
            <a:normAutofit/>
          </a:bodyPr>
          <a:lstStyle/>
          <a:p>
            <a:pPr marL="0" indent="0">
              <a:buNone/>
            </a:pPr>
            <a:r>
              <a:rPr lang="en-US" sz="2800" dirty="0"/>
              <a:t>COLLISIONAL PROCESSES</a:t>
            </a:r>
          </a:p>
        </p:txBody>
      </p:sp>
      <p:sp>
        <p:nvSpPr>
          <p:cNvPr id="3" name="TextBox 2">
            <a:extLst>
              <a:ext uri="{FF2B5EF4-FFF2-40B4-BE49-F238E27FC236}">
                <a16:creationId xmlns:a16="http://schemas.microsoft.com/office/drawing/2014/main" id="{1C948301-6705-4682-B2A0-80999A18F4BE}"/>
              </a:ext>
            </a:extLst>
          </p:cNvPr>
          <p:cNvSpPr txBox="1"/>
          <p:nvPr/>
        </p:nvSpPr>
        <p:spPr>
          <a:xfrm>
            <a:off x="4175821" y="2565186"/>
            <a:ext cx="3150158" cy="923330"/>
          </a:xfrm>
          <a:prstGeom prst="rect">
            <a:avLst/>
          </a:prstGeom>
          <a:noFill/>
        </p:spPr>
        <p:txBody>
          <a:bodyPr wrap="none" rtlCol="0">
            <a:spAutoFit/>
          </a:bodyPr>
          <a:lstStyle/>
          <a:p>
            <a:r>
              <a:rPr lang="en-US" dirty="0" err="1"/>
              <a:t>photodissociation</a:t>
            </a:r>
            <a:r>
              <a:rPr lang="en-US" dirty="0"/>
              <a:t> / association,</a:t>
            </a:r>
          </a:p>
          <a:p>
            <a:r>
              <a:rPr lang="en-US" dirty="0"/>
              <a:t>and radiative charge exchange</a:t>
            </a:r>
          </a:p>
          <a:p>
            <a:endParaRPr lang="en-US" dirty="0"/>
          </a:p>
        </p:txBody>
      </p:sp>
      <p:sp>
        <p:nvSpPr>
          <p:cNvPr id="21" name="Rectangle 14">
            <a:extLst>
              <a:ext uri="{FF2B5EF4-FFF2-40B4-BE49-F238E27FC236}">
                <a16:creationId xmlns:a16="http://schemas.microsoft.com/office/drawing/2014/main" id="{FBB916C7-8BD2-4A70-830E-3FD7F89CD0A2}"/>
              </a:ext>
            </a:extLst>
          </p:cNvPr>
          <p:cNvSpPr>
            <a:spLocks noChangeArrowheads="1"/>
          </p:cNvSpPr>
          <p:nvPr/>
        </p:nvSpPr>
        <p:spPr bwMode="auto">
          <a:xfrm>
            <a:off x="2059620" y="34156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a:extLst>
              <a:ext uri="{FF2B5EF4-FFF2-40B4-BE49-F238E27FC236}">
                <a16:creationId xmlns:a16="http://schemas.microsoft.com/office/drawing/2014/main" id="{3AA08D26-F47D-4B62-968C-B8EBE71502B4}"/>
              </a:ext>
            </a:extLst>
          </p:cNvPr>
          <p:cNvGraphicFramePr>
            <a:graphicFrameLocks noChangeAspect="1"/>
          </p:cNvGraphicFramePr>
          <p:nvPr>
            <p:extLst>
              <p:ext uri="{D42A27DB-BD31-4B8C-83A1-F6EECF244321}">
                <p14:modId xmlns:p14="http://schemas.microsoft.com/office/powerpoint/2010/main" val="806794754"/>
              </p:ext>
            </p:extLst>
          </p:nvPr>
        </p:nvGraphicFramePr>
        <p:xfrm>
          <a:off x="1500865" y="4345715"/>
          <a:ext cx="2068492" cy="641360"/>
        </p:xfrm>
        <a:graphic>
          <a:graphicData uri="http://schemas.openxmlformats.org/presentationml/2006/ole">
            <mc:AlternateContent xmlns:mc="http://schemas.openxmlformats.org/markup-compatibility/2006">
              <mc:Choice xmlns:v="urn:schemas-microsoft-com:vml" Requires="v">
                <p:oleObj spid="_x0000_s37062" name="Equation" r:id="rId3" imgW="1548946" imgH="482527" progId="Equation.DSMT4">
                  <p:embed/>
                </p:oleObj>
              </mc:Choice>
              <mc:Fallback>
                <p:oleObj name="Equation" r:id="rId3" imgW="1548946" imgH="482527"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865" y="4345715"/>
                        <a:ext cx="2068492" cy="641360"/>
                      </a:xfrm>
                      <a:prstGeom prst="rect">
                        <a:avLst/>
                      </a:prstGeom>
                      <a:solidFill>
                        <a:srgbClr val="FFFFFF"/>
                      </a:solidFill>
                    </p:spPr>
                  </p:pic>
                </p:oleObj>
              </mc:Fallback>
            </mc:AlternateContent>
          </a:graphicData>
        </a:graphic>
      </p:graphicFrame>
      <p:sp>
        <p:nvSpPr>
          <p:cNvPr id="23" name="Rectangle 16">
            <a:extLst>
              <a:ext uri="{FF2B5EF4-FFF2-40B4-BE49-F238E27FC236}">
                <a16:creationId xmlns:a16="http://schemas.microsoft.com/office/drawing/2014/main" id="{9053C091-D43B-4956-9D80-4401BCE12AED}"/>
              </a:ext>
            </a:extLst>
          </p:cNvPr>
          <p:cNvSpPr>
            <a:spLocks noChangeArrowheads="1"/>
          </p:cNvSpPr>
          <p:nvPr/>
        </p:nvSpPr>
        <p:spPr bwMode="auto">
          <a:xfrm>
            <a:off x="2059620" y="4310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id="{7744558F-497B-4AB7-BC74-1019CAE70F18}"/>
              </a:ext>
            </a:extLst>
          </p:cNvPr>
          <p:cNvGraphicFramePr>
            <a:graphicFrameLocks noChangeAspect="1"/>
          </p:cNvGraphicFramePr>
          <p:nvPr>
            <p:extLst>
              <p:ext uri="{D42A27DB-BD31-4B8C-83A1-F6EECF244321}">
                <p14:modId xmlns:p14="http://schemas.microsoft.com/office/powerpoint/2010/main" val="1089489776"/>
              </p:ext>
            </p:extLst>
          </p:nvPr>
        </p:nvGraphicFramePr>
        <p:xfrm>
          <a:off x="1508125" y="5441950"/>
          <a:ext cx="1962150" cy="612775"/>
        </p:xfrm>
        <a:graphic>
          <a:graphicData uri="http://schemas.openxmlformats.org/presentationml/2006/ole">
            <mc:AlternateContent xmlns:mc="http://schemas.openxmlformats.org/markup-compatibility/2006">
              <mc:Choice xmlns:v="urn:schemas-microsoft-com:vml" Requires="v">
                <p:oleObj spid="_x0000_s37063" name="Equation" r:id="rId5" imgW="1536480" imgH="482400" progId="Equation.DSMT4">
                  <p:embed/>
                </p:oleObj>
              </mc:Choice>
              <mc:Fallback>
                <p:oleObj name="Equation" r:id="rId5" imgW="1536480" imgH="482400" progId="Equation.DSMT4">
                  <p:embed/>
                  <p:pic>
                    <p:nvPicPr>
                      <p:cNvPr id="0" name="Object 15"/>
                      <p:cNvPicPr>
                        <a:picLocks noChangeAspect="1" noChangeArrowheads="1"/>
                      </p:cNvPicPr>
                      <p:nvPr/>
                    </p:nvPicPr>
                    <p:blipFill>
                      <a:blip r:embed="rId6"/>
                      <a:srcRect/>
                      <a:stretch>
                        <a:fillRect/>
                      </a:stretch>
                    </p:blipFill>
                    <p:spPr bwMode="auto">
                      <a:xfrm>
                        <a:off x="1508125" y="5441950"/>
                        <a:ext cx="1962150" cy="612775"/>
                      </a:xfrm>
                      <a:prstGeom prst="rect">
                        <a:avLst/>
                      </a:prstGeom>
                      <a:solidFill>
                        <a:srgbClr val="FFFFFF"/>
                      </a:solidFill>
                    </p:spPr>
                  </p:pic>
                </p:oleObj>
              </mc:Fallback>
            </mc:AlternateContent>
          </a:graphicData>
        </a:graphic>
      </p:graphicFrame>
      <p:sp>
        <p:nvSpPr>
          <p:cNvPr id="25" name="TextBox 24">
            <a:extLst>
              <a:ext uri="{FF2B5EF4-FFF2-40B4-BE49-F238E27FC236}">
                <a16:creationId xmlns:a16="http://schemas.microsoft.com/office/drawing/2014/main" id="{F555F8DA-BD83-4199-BE83-C747B6C70C7C}"/>
              </a:ext>
            </a:extLst>
          </p:cNvPr>
          <p:cNvSpPr txBox="1"/>
          <p:nvPr/>
        </p:nvSpPr>
        <p:spPr>
          <a:xfrm>
            <a:off x="4392227" y="4536640"/>
            <a:ext cx="2717347" cy="369332"/>
          </a:xfrm>
          <a:prstGeom prst="rect">
            <a:avLst/>
          </a:prstGeom>
          <a:noFill/>
        </p:spPr>
        <p:txBody>
          <a:bodyPr wrap="none" rtlCol="0">
            <a:spAutoFit/>
          </a:bodyPr>
          <a:lstStyle/>
          <a:p>
            <a:r>
              <a:rPr lang="en-US" dirty="0" err="1"/>
              <a:t>chemi</a:t>
            </a:r>
            <a:r>
              <a:rPr lang="en-US" dirty="0"/>
              <a:t>-ionization processes</a:t>
            </a:r>
          </a:p>
        </p:txBody>
      </p:sp>
      <p:sp>
        <p:nvSpPr>
          <p:cNvPr id="26" name="TextBox 25">
            <a:extLst>
              <a:ext uri="{FF2B5EF4-FFF2-40B4-BE49-F238E27FC236}">
                <a16:creationId xmlns:a16="http://schemas.microsoft.com/office/drawing/2014/main" id="{F2B733AD-C252-4363-8BB7-BF70DD927634}"/>
              </a:ext>
            </a:extLst>
          </p:cNvPr>
          <p:cNvSpPr txBox="1"/>
          <p:nvPr/>
        </p:nvSpPr>
        <p:spPr>
          <a:xfrm>
            <a:off x="4055417" y="5504418"/>
            <a:ext cx="3171509" cy="369332"/>
          </a:xfrm>
          <a:prstGeom prst="rect">
            <a:avLst/>
          </a:prstGeom>
          <a:noFill/>
        </p:spPr>
        <p:txBody>
          <a:bodyPr wrap="none" rtlCol="0">
            <a:spAutoFit/>
          </a:bodyPr>
          <a:lstStyle/>
          <a:p>
            <a:r>
              <a:rPr lang="en-US" dirty="0" err="1"/>
              <a:t>chemi</a:t>
            </a:r>
            <a:r>
              <a:rPr lang="en-US" dirty="0"/>
              <a:t>-recombination processes</a:t>
            </a:r>
          </a:p>
        </p:txBody>
      </p:sp>
      <p:sp>
        <p:nvSpPr>
          <p:cNvPr id="27" name="TextBox 26">
            <a:extLst>
              <a:ext uri="{FF2B5EF4-FFF2-40B4-BE49-F238E27FC236}">
                <a16:creationId xmlns:a16="http://schemas.microsoft.com/office/drawing/2014/main" id="{E383D680-319F-44E2-8B91-73745AEE73EF}"/>
              </a:ext>
            </a:extLst>
          </p:cNvPr>
          <p:cNvSpPr txBox="1"/>
          <p:nvPr/>
        </p:nvSpPr>
        <p:spPr>
          <a:xfrm>
            <a:off x="923544" y="2086005"/>
            <a:ext cx="2991140" cy="369332"/>
          </a:xfrm>
          <a:prstGeom prst="rect">
            <a:avLst/>
          </a:prstGeom>
          <a:noFill/>
        </p:spPr>
        <p:txBody>
          <a:bodyPr wrap="none" rtlCol="0">
            <a:spAutoFit/>
          </a:bodyPr>
          <a:lstStyle/>
          <a:p>
            <a:r>
              <a:rPr lang="en-US" u="sng" dirty="0"/>
              <a:t>ion-atom collisional processes</a:t>
            </a:r>
          </a:p>
        </p:txBody>
      </p:sp>
      <p:sp>
        <p:nvSpPr>
          <p:cNvPr id="28" name="TextBox 27">
            <a:extLst>
              <a:ext uri="{FF2B5EF4-FFF2-40B4-BE49-F238E27FC236}">
                <a16:creationId xmlns:a16="http://schemas.microsoft.com/office/drawing/2014/main" id="{5ABAD0F4-1B62-4571-8708-DFD54D810CA4}"/>
              </a:ext>
            </a:extLst>
          </p:cNvPr>
          <p:cNvSpPr txBox="1"/>
          <p:nvPr/>
        </p:nvSpPr>
        <p:spPr>
          <a:xfrm>
            <a:off x="832903" y="3735773"/>
            <a:ext cx="4208332" cy="369332"/>
          </a:xfrm>
          <a:prstGeom prst="rect">
            <a:avLst/>
          </a:prstGeom>
          <a:noFill/>
        </p:spPr>
        <p:txBody>
          <a:bodyPr wrap="none" rtlCol="0">
            <a:spAutoFit/>
          </a:bodyPr>
          <a:lstStyle/>
          <a:p>
            <a:r>
              <a:rPr lang="en-US" u="sng" dirty="0"/>
              <a:t>atom–(Rydberg)-atom collisional processes</a:t>
            </a:r>
          </a:p>
        </p:txBody>
      </p:sp>
      <p:sp>
        <p:nvSpPr>
          <p:cNvPr id="29" name="TextBox 28">
            <a:extLst>
              <a:ext uri="{FF2B5EF4-FFF2-40B4-BE49-F238E27FC236}">
                <a16:creationId xmlns:a16="http://schemas.microsoft.com/office/drawing/2014/main" id="{A527C085-663A-45F6-BABF-8536D514D06E}"/>
              </a:ext>
            </a:extLst>
          </p:cNvPr>
          <p:cNvSpPr txBox="1"/>
          <p:nvPr/>
        </p:nvSpPr>
        <p:spPr>
          <a:xfrm>
            <a:off x="279072" y="1140451"/>
            <a:ext cx="11377813" cy="646331"/>
          </a:xfrm>
          <a:prstGeom prst="rect">
            <a:avLst/>
          </a:prstGeom>
          <a:noFill/>
        </p:spPr>
        <p:txBody>
          <a:bodyPr wrap="square" rtlCol="0">
            <a:spAutoFit/>
          </a:bodyPr>
          <a:lstStyle/>
          <a:p>
            <a:r>
              <a:rPr lang="en-US" dirty="0"/>
              <a:t>In a series of previous papers, two groups of ion-atom and atom-atom collisional processes have been studied from the point of view of their effect on the optical and kinetic properties of weakly ionized laboratory and astrophysical plasmas</a:t>
            </a:r>
          </a:p>
        </p:txBody>
      </p:sp>
      <p:graphicFrame>
        <p:nvGraphicFramePr>
          <p:cNvPr id="2" name="Object 1">
            <a:extLst>
              <a:ext uri="{FF2B5EF4-FFF2-40B4-BE49-F238E27FC236}">
                <a16:creationId xmlns:a16="http://schemas.microsoft.com/office/drawing/2014/main" id="{DC6318F7-6584-4831-A4AB-7735FABD7072}"/>
              </a:ext>
            </a:extLst>
          </p:cNvPr>
          <p:cNvGraphicFramePr>
            <a:graphicFrameLocks noChangeAspect="1"/>
          </p:cNvGraphicFramePr>
          <p:nvPr>
            <p:extLst>
              <p:ext uri="{D42A27DB-BD31-4B8C-83A1-F6EECF244321}">
                <p14:modId xmlns:p14="http://schemas.microsoft.com/office/powerpoint/2010/main" val="606827993"/>
              </p:ext>
            </p:extLst>
          </p:nvPr>
        </p:nvGraphicFramePr>
        <p:xfrm>
          <a:off x="1106288" y="2619929"/>
          <a:ext cx="2080795" cy="680131"/>
        </p:xfrm>
        <a:graphic>
          <a:graphicData uri="http://schemas.openxmlformats.org/presentationml/2006/ole">
            <mc:AlternateContent xmlns:mc="http://schemas.openxmlformats.org/markup-compatibility/2006">
              <mc:Choice xmlns:v="urn:schemas-microsoft-com:vml" Requires="v">
                <p:oleObj spid="_x0000_s37064" name="Equation" r:id="rId7" imgW="1460160" imgH="482400" progId="Equation.DSMT4">
                  <p:embed/>
                </p:oleObj>
              </mc:Choice>
              <mc:Fallback>
                <p:oleObj name="Equation" r:id="rId7" imgW="1460160" imgH="482400" progId="Equation.DSMT4">
                  <p:embed/>
                  <p:pic>
                    <p:nvPicPr>
                      <p:cNvPr id="0"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6288" y="2619929"/>
                        <a:ext cx="2080795" cy="680131"/>
                      </a:xfrm>
                      <a:prstGeom prst="rect">
                        <a:avLst/>
                      </a:prstGeom>
                      <a:solidFill>
                        <a:srgbClr val="FFFFFF"/>
                      </a:solidFill>
                      <a:ln>
                        <a:noFill/>
                      </a:ln>
                    </p:spPr>
                  </p:pic>
                </p:oleObj>
              </mc:Fallback>
            </mc:AlternateContent>
          </a:graphicData>
        </a:graphic>
      </p:graphicFrame>
      <p:sp>
        <p:nvSpPr>
          <p:cNvPr id="4" name="TextBox 3">
            <a:extLst>
              <a:ext uri="{FF2B5EF4-FFF2-40B4-BE49-F238E27FC236}">
                <a16:creationId xmlns:a16="http://schemas.microsoft.com/office/drawing/2014/main" id="{02ABDA92-1B57-4727-9923-ED459BAF28BD}"/>
              </a:ext>
            </a:extLst>
          </p:cNvPr>
          <p:cNvSpPr txBox="1"/>
          <p:nvPr/>
        </p:nvSpPr>
        <p:spPr>
          <a:xfrm flipH="1">
            <a:off x="536387" y="2809274"/>
            <a:ext cx="447703"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28B3C4AA-2196-4D91-A8BC-FC360439BED9}"/>
              </a:ext>
            </a:extLst>
          </p:cNvPr>
          <p:cNvSpPr txBox="1"/>
          <p:nvPr/>
        </p:nvSpPr>
        <p:spPr>
          <a:xfrm flipH="1">
            <a:off x="609051" y="4930991"/>
            <a:ext cx="447703"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60530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A2593A-C36D-4894-92F6-94AF0CAE7142}"/>
              </a:ext>
            </a:extLst>
          </p:cNvPr>
          <p:cNvSpPr txBox="1"/>
          <p:nvPr/>
        </p:nvSpPr>
        <p:spPr>
          <a:xfrm>
            <a:off x="932688" y="914400"/>
            <a:ext cx="9966960" cy="1200329"/>
          </a:xfrm>
          <a:prstGeom prst="rect">
            <a:avLst/>
          </a:prstGeom>
          <a:noFill/>
        </p:spPr>
        <p:txBody>
          <a:bodyPr wrap="square" rtlCol="0">
            <a:spAutoFit/>
          </a:bodyPr>
          <a:lstStyle/>
          <a:p>
            <a:r>
              <a:rPr lang="en-US" dirty="0"/>
              <a:t>Here </a:t>
            </a:r>
            <a:r>
              <a:rPr lang="en-US" i="1" dirty="0"/>
              <a:t>A </a:t>
            </a:r>
            <a:r>
              <a:rPr lang="en-US" dirty="0"/>
              <a:t>and </a:t>
            </a:r>
            <a:r>
              <a:rPr lang="en-US" i="1" dirty="0"/>
              <a:t>A</a:t>
            </a:r>
            <a:r>
              <a:rPr lang="en-US" baseline="30000" dirty="0"/>
              <a:t>+</a:t>
            </a:r>
            <a:r>
              <a:rPr lang="en-US" dirty="0"/>
              <a:t> are atoms and their positive ions in their ground states, </a:t>
            </a:r>
            <a:r>
              <a:rPr lang="en-US" i="1" dirty="0"/>
              <a:t>A</a:t>
            </a:r>
            <a:r>
              <a:rPr lang="en-US" baseline="30000" dirty="0"/>
              <a:t>∗</a:t>
            </a:r>
            <a:r>
              <a:rPr lang="en-US" dirty="0"/>
              <a:t>(n, l) is the atom in a highly excited (Rydberg) state with the principal quantum number </a:t>
            </a:r>
            <a:r>
              <a:rPr lang="en-US" i="1" dirty="0"/>
              <a:t>n</a:t>
            </a:r>
            <a:r>
              <a:rPr lang="en-US" dirty="0"/>
              <a:t> &gt; 1 and orbital quantum number </a:t>
            </a:r>
            <a:r>
              <a:rPr lang="en-US" i="1" dirty="0"/>
              <a:t>l</a:t>
            </a:r>
            <a:r>
              <a:rPr lang="en-US" dirty="0"/>
              <a:t>, </a:t>
            </a:r>
            <a:r>
              <a:rPr lang="en-US" i="1" dirty="0"/>
              <a:t>A</a:t>
            </a:r>
            <a:r>
              <a:rPr lang="en-US" baseline="-25000" dirty="0"/>
              <a:t>2</a:t>
            </a:r>
            <a:r>
              <a:rPr lang="en-US" baseline="30000" dirty="0"/>
              <a:t>+</a:t>
            </a:r>
            <a:r>
              <a:rPr lang="en-US" dirty="0"/>
              <a:t> is the corresponding molecular ion in the ground electronic state, and e is a free electron. </a:t>
            </a:r>
          </a:p>
          <a:p>
            <a:endParaRPr lang="en-US" dirty="0"/>
          </a:p>
        </p:txBody>
      </p:sp>
      <p:sp>
        <p:nvSpPr>
          <p:cNvPr id="6" name="Rectangle 2">
            <a:extLst>
              <a:ext uri="{FF2B5EF4-FFF2-40B4-BE49-F238E27FC236}">
                <a16:creationId xmlns:a16="http://schemas.microsoft.com/office/drawing/2014/main" id="{08C5E37B-FBF3-4A6E-B3C6-1E7AA44A9883}"/>
              </a:ext>
            </a:extLst>
          </p:cNvPr>
          <p:cNvSpPr>
            <a:spLocks noChangeArrowheads="1"/>
          </p:cNvSpPr>
          <p:nvPr/>
        </p:nvSpPr>
        <p:spPr bwMode="auto">
          <a:xfrm>
            <a:off x="1014984" y="27889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2C106E3A-25AA-4C3C-84F2-E18F5D14AD5E}"/>
              </a:ext>
            </a:extLst>
          </p:cNvPr>
          <p:cNvGraphicFramePr>
            <a:graphicFrameLocks noChangeAspect="1"/>
          </p:cNvGraphicFramePr>
          <p:nvPr>
            <p:extLst>
              <p:ext uri="{D42A27DB-BD31-4B8C-83A1-F6EECF244321}">
                <p14:modId xmlns:p14="http://schemas.microsoft.com/office/powerpoint/2010/main" val="3885352865"/>
              </p:ext>
            </p:extLst>
          </p:nvPr>
        </p:nvGraphicFramePr>
        <p:xfrm>
          <a:off x="1014984" y="2788920"/>
          <a:ext cx="3954463" cy="2484438"/>
        </p:xfrm>
        <a:graphic>
          <a:graphicData uri="http://schemas.openxmlformats.org/presentationml/2006/ole">
            <mc:AlternateContent xmlns:mc="http://schemas.openxmlformats.org/markup-compatibility/2006">
              <mc:Choice xmlns:v="urn:schemas-microsoft-com:vml" Requires="v">
                <p:oleObj spid="_x0000_s28105" name="Graph" r:id="rId3" imgW="1278194" imgH="1278194" progId="Origin50.Graph">
                  <p:embed/>
                </p:oleObj>
              </mc:Choice>
              <mc:Fallback>
                <p:oleObj name="Graph" r:id="rId3" imgW="1278194" imgH="1278194"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984" y="2788920"/>
                        <a:ext cx="3954463" cy="2484438"/>
                      </a:xfrm>
                      <a:prstGeom prst="rect">
                        <a:avLst/>
                      </a:prstGeom>
                      <a:solidFill>
                        <a:srgbClr val="FFFFFF"/>
                      </a:solidFill>
                    </p:spPr>
                  </p:pic>
                </p:oleObj>
              </mc:Fallback>
            </mc:AlternateContent>
          </a:graphicData>
        </a:graphic>
      </p:graphicFrame>
      <p:sp>
        <p:nvSpPr>
          <p:cNvPr id="8" name="Rectangle 4">
            <a:extLst>
              <a:ext uri="{FF2B5EF4-FFF2-40B4-BE49-F238E27FC236}">
                <a16:creationId xmlns:a16="http://schemas.microsoft.com/office/drawing/2014/main" id="{D029930F-DB5F-4B12-AFF4-B1545C0092B2}"/>
              </a:ext>
            </a:extLst>
          </p:cNvPr>
          <p:cNvSpPr>
            <a:spLocks noChangeArrowheads="1"/>
          </p:cNvSpPr>
          <p:nvPr/>
        </p:nvSpPr>
        <p:spPr bwMode="auto">
          <a:xfrm flipV="1">
            <a:off x="6965366" y="2139084"/>
            <a:ext cx="111255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B0C6D869-A4D4-4DA0-82A1-7FA921E31559}"/>
              </a:ext>
            </a:extLst>
          </p:cNvPr>
          <p:cNvGraphicFramePr>
            <a:graphicFrameLocks noChangeAspect="1"/>
          </p:cNvGraphicFramePr>
          <p:nvPr>
            <p:extLst>
              <p:ext uri="{D42A27DB-BD31-4B8C-83A1-F6EECF244321}">
                <p14:modId xmlns:p14="http://schemas.microsoft.com/office/powerpoint/2010/main" val="698725215"/>
              </p:ext>
            </p:extLst>
          </p:nvPr>
        </p:nvGraphicFramePr>
        <p:xfrm>
          <a:off x="6913467" y="2651398"/>
          <a:ext cx="4114592" cy="2901541"/>
        </p:xfrm>
        <a:graphic>
          <a:graphicData uri="http://schemas.openxmlformats.org/presentationml/2006/ole">
            <mc:AlternateContent xmlns:mc="http://schemas.openxmlformats.org/markup-compatibility/2006">
              <mc:Choice xmlns:v="urn:schemas-microsoft-com:vml" Requires="v">
                <p:oleObj spid="_x0000_s28106" name="Graph" r:id="rId5" imgW="4276466" imgH="3023350" progId="Origin50.Graph">
                  <p:embed/>
                </p:oleObj>
              </mc:Choice>
              <mc:Fallback>
                <p:oleObj name="Graph" r:id="rId5" imgW="4276466" imgH="3023350" progId="Origin50.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467" y="2651398"/>
                        <a:ext cx="4114592" cy="2901541"/>
                      </a:xfrm>
                      <a:prstGeom prst="rect">
                        <a:avLst/>
                      </a:prstGeom>
                      <a:solidFill>
                        <a:srgbClr val="FFFFFF"/>
                      </a:solidFill>
                    </p:spPr>
                  </p:pic>
                </p:oleObj>
              </mc:Fallback>
            </mc:AlternateContent>
          </a:graphicData>
        </a:graphic>
      </p:graphicFrame>
      <p:pic>
        <p:nvPicPr>
          <p:cNvPr id="2" name="Picture 1">
            <a:extLst>
              <a:ext uri="{FF2B5EF4-FFF2-40B4-BE49-F238E27FC236}">
                <a16:creationId xmlns:a16="http://schemas.microsoft.com/office/drawing/2014/main" id="{82C1341F-3AF7-4C7A-AFFB-33627999CF29}"/>
              </a:ext>
            </a:extLst>
          </p:cNvPr>
          <p:cNvPicPr>
            <a:picLocks noChangeAspect="1"/>
          </p:cNvPicPr>
          <p:nvPr/>
        </p:nvPicPr>
        <p:blipFill>
          <a:blip r:embed="rId7"/>
          <a:stretch>
            <a:fillRect/>
          </a:stretch>
        </p:blipFill>
        <p:spPr>
          <a:xfrm>
            <a:off x="1014983" y="5332750"/>
            <a:ext cx="3954463" cy="559432"/>
          </a:xfrm>
          <a:prstGeom prst="rect">
            <a:avLst/>
          </a:prstGeom>
        </p:spPr>
      </p:pic>
      <p:sp>
        <p:nvSpPr>
          <p:cNvPr id="3" name="TextBox 2">
            <a:extLst>
              <a:ext uri="{FF2B5EF4-FFF2-40B4-BE49-F238E27FC236}">
                <a16:creationId xmlns:a16="http://schemas.microsoft.com/office/drawing/2014/main" id="{AB405CB4-2E4B-4FF1-9482-313C11B59050}"/>
              </a:ext>
            </a:extLst>
          </p:cNvPr>
          <p:cNvSpPr txBox="1"/>
          <p:nvPr/>
        </p:nvSpPr>
        <p:spPr>
          <a:xfrm>
            <a:off x="6616682" y="5625684"/>
            <a:ext cx="4708162" cy="1169551"/>
          </a:xfrm>
          <a:prstGeom prst="rect">
            <a:avLst/>
          </a:prstGeom>
          <a:noFill/>
        </p:spPr>
        <p:txBody>
          <a:bodyPr wrap="square" rtlCol="0">
            <a:spAutoFit/>
          </a:bodyPr>
          <a:lstStyle/>
          <a:p>
            <a:pPr marL="342900" indent="-342900">
              <a:buAutoNum type="alphaLcParenR"/>
            </a:pPr>
            <a:r>
              <a:rPr lang="en-US" sz="1400" dirty="0"/>
              <a:t>Fig. schematically shows the geometry of </a:t>
            </a:r>
            <a:r>
              <a:rPr lang="en-US" sz="1400" i="1" dirty="0"/>
              <a:t>A*(n) + A  </a:t>
            </a:r>
            <a:r>
              <a:rPr lang="en-US" sz="1400" dirty="0"/>
              <a:t>collision    </a:t>
            </a:r>
          </a:p>
          <a:p>
            <a:pPr marL="342900" indent="-342900">
              <a:buAutoNum type="alphaLcParenR"/>
            </a:pPr>
            <a:r>
              <a:rPr lang="en-US" sz="1400" dirty="0"/>
              <a:t> Potential curves of a symmetric atom–Rydberg atom system, </a:t>
            </a:r>
            <a:r>
              <a:rPr lang="en-US" sz="1400" i="1" dirty="0"/>
              <a:t>A*(n) + A</a:t>
            </a:r>
            <a:r>
              <a:rPr lang="en-US" sz="1400" dirty="0"/>
              <a:t>, as functions of the internuclear distance R</a:t>
            </a:r>
          </a:p>
        </p:txBody>
      </p:sp>
      <p:sp>
        <p:nvSpPr>
          <p:cNvPr id="10" name="TextBox 9">
            <a:extLst>
              <a:ext uri="{FF2B5EF4-FFF2-40B4-BE49-F238E27FC236}">
                <a16:creationId xmlns:a16="http://schemas.microsoft.com/office/drawing/2014/main" id="{7B57A462-5C5C-432B-A308-265B6D303574}"/>
              </a:ext>
            </a:extLst>
          </p:cNvPr>
          <p:cNvSpPr txBox="1"/>
          <p:nvPr/>
        </p:nvSpPr>
        <p:spPr>
          <a:xfrm>
            <a:off x="475348" y="2471909"/>
            <a:ext cx="1416863" cy="369332"/>
          </a:xfrm>
          <a:prstGeom prst="rect">
            <a:avLst/>
          </a:prstGeom>
          <a:noFill/>
        </p:spPr>
        <p:txBody>
          <a:bodyPr wrap="none" rtlCol="0">
            <a:spAutoFit/>
          </a:bodyPr>
          <a:lstStyle/>
          <a:p>
            <a:r>
              <a:rPr lang="en-US" dirty="0"/>
              <a:t>schematic a-</a:t>
            </a:r>
            <a:r>
              <a:rPr lang="en-US" dirty="0" err="1"/>
              <a:t>i</a:t>
            </a:r>
            <a:endParaRPr lang="en-US" dirty="0"/>
          </a:p>
        </p:txBody>
      </p:sp>
      <p:sp>
        <p:nvSpPr>
          <p:cNvPr id="11" name="TextBox 10">
            <a:extLst>
              <a:ext uri="{FF2B5EF4-FFF2-40B4-BE49-F238E27FC236}">
                <a16:creationId xmlns:a16="http://schemas.microsoft.com/office/drawing/2014/main" id="{5FB4404E-2B35-4B1E-B078-56D589F2D5E1}"/>
              </a:ext>
            </a:extLst>
          </p:cNvPr>
          <p:cNvSpPr txBox="1"/>
          <p:nvPr/>
        </p:nvSpPr>
        <p:spPr>
          <a:xfrm>
            <a:off x="5509083" y="2466732"/>
            <a:ext cx="1474571" cy="369332"/>
          </a:xfrm>
          <a:prstGeom prst="rect">
            <a:avLst/>
          </a:prstGeom>
          <a:noFill/>
        </p:spPr>
        <p:txBody>
          <a:bodyPr wrap="none" rtlCol="0">
            <a:spAutoFit/>
          </a:bodyPr>
          <a:lstStyle/>
          <a:p>
            <a:r>
              <a:rPr lang="en-US" dirty="0"/>
              <a:t>schematic a-a</a:t>
            </a:r>
          </a:p>
        </p:txBody>
      </p:sp>
    </p:spTree>
    <p:extLst>
      <p:ext uri="{BB962C8B-B14F-4D97-AF65-F5344CB8AC3E}">
        <p14:creationId xmlns:p14="http://schemas.microsoft.com/office/powerpoint/2010/main" val="129569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97F84-E6FA-41A4-B238-2571045EE87C}"/>
              </a:ext>
            </a:extLst>
          </p:cNvPr>
          <p:cNvSpPr txBox="1"/>
          <p:nvPr/>
        </p:nvSpPr>
        <p:spPr>
          <a:xfrm>
            <a:off x="1766656" y="1287262"/>
            <a:ext cx="6308650" cy="646331"/>
          </a:xfrm>
          <a:prstGeom prst="rect">
            <a:avLst/>
          </a:prstGeom>
          <a:noFill/>
        </p:spPr>
        <p:txBody>
          <a:bodyPr wrap="none" rtlCol="0">
            <a:spAutoFit/>
          </a:bodyPr>
          <a:lstStyle/>
          <a:p>
            <a:r>
              <a:rPr lang="en-US" dirty="0"/>
              <a:t>Here, we consider the most significant astrophysical cases where:</a:t>
            </a:r>
          </a:p>
          <a:p>
            <a:endParaRPr lang="en-US" dirty="0"/>
          </a:p>
        </p:txBody>
      </p:sp>
      <p:sp>
        <p:nvSpPr>
          <p:cNvPr id="27" name="Rectangle 22">
            <a:extLst>
              <a:ext uri="{FF2B5EF4-FFF2-40B4-BE49-F238E27FC236}">
                <a16:creationId xmlns:a16="http://schemas.microsoft.com/office/drawing/2014/main" id="{FAE8EE7A-7168-4B69-84C2-45EDB5628F79}"/>
              </a:ext>
            </a:extLst>
          </p:cNvPr>
          <p:cNvSpPr>
            <a:spLocks noChangeArrowheads="1"/>
          </p:cNvSpPr>
          <p:nvPr/>
        </p:nvSpPr>
        <p:spPr bwMode="auto">
          <a:xfrm>
            <a:off x="3092754" y="1979888"/>
            <a:ext cx="5389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US" dirty="0"/>
              <a:t>and</a:t>
            </a:r>
          </a:p>
        </p:txBody>
      </p:sp>
      <p:graphicFrame>
        <p:nvGraphicFramePr>
          <p:cNvPr id="28" name="Object 27">
            <a:extLst>
              <a:ext uri="{FF2B5EF4-FFF2-40B4-BE49-F238E27FC236}">
                <a16:creationId xmlns:a16="http://schemas.microsoft.com/office/drawing/2014/main" id="{87A6CCF1-4DE1-4B70-B365-58AF34DE7777}"/>
              </a:ext>
            </a:extLst>
          </p:cNvPr>
          <p:cNvGraphicFramePr>
            <a:graphicFrameLocks noChangeAspect="1"/>
          </p:cNvGraphicFramePr>
          <p:nvPr>
            <p:extLst>
              <p:ext uri="{D42A27DB-BD31-4B8C-83A1-F6EECF244321}">
                <p14:modId xmlns:p14="http://schemas.microsoft.com/office/powerpoint/2010/main" val="2898492866"/>
              </p:ext>
            </p:extLst>
          </p:nvPr>
        </p:nvGraphicFramePr>
        <p:xfrm>
          <a:off x="1960593" y="1928094"/>
          <a:ext cx="980092" cy="363399"/>
        </p:xfrm>
        <a:graphic>
          <a:graphicData uri="http://schemas.openxmlformats.org/presentationml/2006/ole">
            <mc:AlternateContent xmlns:mc="http://schemas.openxmlformats.org/markup-compatibility/2006">
              <mc:Choice xmlns:v="urn:schemas-microsoft-com:vml" Requires="v">
                <p:oleObj spid="_x0000_s29579" name="Equation" r:id="rId3" imgW="520678" imgH="164757" progId="Equation.DSMT4">
                  <p:embed/>
                </p:oleObj>
              </mc:Choice>
              <mc:Fallback>
                <p:oleObj name="Equation" r:id="rId3" imgW="520678" imgH="164757"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593" y="1928094"/>
                        <a:ext cx="980092" cy="363399"/>
                      </a:xfrm>
                      <a:prstGeom prst="rect">
                        <a:avLst/>
                      </a:prstGeom>
                      <a:solidFill>
                        <a:srgbClr val="FFFFFF"/>
                      </a:solidFill>
                    </p:spPr>
                  </p:pic>
                </p:oleObj>
              </mc:Fallback>
            </mc:AlternateContent>
          </a:graphicData>
        </a:graphic>
      </p:graphicFrame>
      <p:sp>
        <p:nvSpPr>
          <p:cNvPr id="29" name="Rectangle 24">
            <a:extLst>
              <a:ext uri="{FF2B5EF4-FFF2-40B4-BE49-F238E27FC236}">
                <a16:creationId xmlns:a16="http://schemas.microsoft.com/office/drawing/2014/main" id="{D5B4DD06-7188-4DE5-86EE-9DE808F47F39}"/>
              </a:ext>
            </a:extLst>
          </p:cNvPr>
          <p:cNvSpPr>
            <a:spLocks noChangeArrowheads="1"/>
          </p:cNvSpPr>
          <p:nvPr/>
        </p:nvSpPr>
        <p:spPr bwMode="auto">
          <a:xfrm>
            <a:off x="3986074" y="2228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a:extLst>
              <a:ext uri="{FF2B5EF4-FFF2-40B4-BE49-F238E27FC236}">
                <a16:creationId xmlns:a16="http://schemas.microsoft.com/office/drawing/2014/main" id="{916F1FC2-E43D-4FAE-ADF8-863DCC82F3CE}"/>
              </a:ext>
            </a:extLst>
          </p:cNvPr>
          <p:cNvGraphicFramePr>
            <a:graphicFrameLocks noChangeAspect="1"/>
          </p:cNvGraphicFramePr>
          <p:nvPr>
            <p:extLst>
              <p:ext uri="{D42A27DB-BD31-4B8C-83A1-F6EECF244321}">
                <p14:modId xmlns:p14="http://schemas.microsoft.com/office/powerpoint/2010/main" val="1587574700"/>
              </p:ext>
            </p:extLst>
          </p:nvPr>
        </p:nvGraphicFramePr>
        <p:xfrm>
          <a:off x="3770452" y="1928094"/>
          <a:ext cx="1004397" cy="363400"/>
        </p:xfrm>
        <a:graphic>
          <a:graphicData uri="http://schemas.openxmlformats.org/presentationml/2006/ole">
            <mc:AlternateContent xmlns:mc="http://schemas.openxmlformats.org/markup-compatibility/2006">
              <mc:Choice xmlns:v="urn:schemas-microsoft-com:vml" Requires="v">
                <p:oleObj spid="_x0000_s29580" name="Equation" r:id="rId5" imgW="457293" imgH="164786" progId="Equation.DSMT4">
                  <p:embed/>
                </p:oleObj>
              </mc:Choice>
              <mc:Fallback>
                <p:oleObj name="Equation" r:id="rId5" imgW="457293" imgH="164786"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452" y="1928094"/>
                        <a:ext cx="1004397" cy="363400"/>
                      </a:xfrm>
                      <a:prstGeom prst="rect">
                        <a:avLst/>
                      </a:prstGeom>
                      <a:solidFill>
                        <a:srgbClr val="FFFFFF"/>
                      </a:solidFill>
                    </p:spPr>
                  </p:pic>
                </p:oleObj>
              </mc:Fallback>
            </mc:AlternateContent>
          </a:graphicData>
        </a:graphic>
      </p:graphicFrame>
      <p:sp>
        <p:nvSpPr>
          <p:cNvPr id="31" name="Rectangle 28">
            <a:extLst>
              <a:ext uri="{FF2B5EF4-FFF2-40B4-BE49-F238E27FC236}">
                <a16:creationId xmlns:a16="http://schemas.microsoft.com/office/drawing/2014/main" id="{29138DA4-D6B3-4304-B065-0DB4D5784052}"/>
              </a:ext>
            </a:extLst>
          </p:cNvPr>
          <p:cNvSpPr>
            <a:spLocks noChangeArrowheads="1"/>
          </p:cNvSpPr>
          <p:nvPr/>
        </p:nvSpPr>
        <p:spPr bwMode="auto">
          <a:xfrm>
            <a:off x="1638068" y="28852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a:extLst>
              <a:ext uri="{FF2B5EF4-FFF2-40B4-BE49-F238E27FC236}">
                <a16:creationId xmlns:a16="http://schemas.microsoft.com/office/drawing/2014/main" id="{71B67217-6DD7-4FB7-AC6A-65D117682264}"/>
              </a:ext>
            </a:extLst>
          </p:cNvPr>
          <p:cNvGraphicFramePr>
            <a:graphicFrameLocks noChangeAspect="1"/>
          </p:cNvGraphicFramePr>
          <p:nvPr>
            <p:extLst>
              <p:ext uri="{D42A27DB-BD31-4B8C-83A1-F6EECF244321}">
                <p14:modId xmlns:p14="http://schemas.microsoft.com/office/powerpoint/2010/main" val="2896276403"/>
              </p:ext>
            </p:extLst>
          </p:nvPr>
        </p:nvGraphicFramePr>
        <p:xfrm>
          <a:off x="1960593" y="3146427"/>
          <a:ext cx="998600" cy="366448"/>
        </p:xfrm>
        <a:graphic>
          <a:graphicData uri="http://schemas.openxmlformats.org/presentationml/2006/ole">
            <mc:AlternateContent xmlns:mc="http://schemas.openxmlformats.org/markup-compatibility/2006">
              <mc:Choice xmlns:v="urn:schemas-microsoft-com:vml" Requires="v">
                <p:oleObj spid="_x0000_s29581" name="Equation" r:id="rId7" imgW="609458" imgH="190465" progId="Equation.DSMT4">
                  <p:embed/>
                </p:oleObj>
              </mc:Choice>
              <mc:Fallback>
                <p:oleObj name="Equation" r:id="rId7" imgW="609458" imgH="190465" progId="Equation.DSMT4">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0593" y="3146427"/>
                        <a:ext cx="998600" cy="366448"/>
                      </a:xfrm>
                      <a:prstGeom prst="rect">
                        <a:avLst/>
                      </a:prstGeom>
                      <a:solidFill>
                        <a:srgbClr val="FFFFFF"/>
                      </a:solidFill>
                    </p:spPr>
                  </p:pic>
                </p:oleObj>
              </mc:Fallback>
            </mc:AlternateContent>
          </a:graphicData>
        </a:graphic>
      </p:graphicFrame>
      <p:sp>
        <p:nvSpPr>
          <p:cNvPr id="33" name="Rectangle 30">
            <a:extLst>
              <a:ext uri="{FF2B5EF4-FFF2-40B4-BE49-F238E27FC236}">
                <a16:creationId xmlns:a16="http://schemas.microsoft.com/office/drawing/2014/main" id="{138CEB6D-20FC-4157-9738-83E16A3FFA66}"/>
              </a:ext>
            </a:extLst>
          </p:cNvPr>
          <p:cNvSpPr>
            <a:spLocks noChangeArrowheads="1"/>
          </p:cNvSpPr>
          <p:nvPr/>
        </p:nvSpPr>
        <p:spPr bwMode="auto">
          <a:xfrm>
            <a:off x="3695561" y="28852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a:extLst>
              <a:ext uri="{FF2B5EF4-FFF2-40B4-BE49-F238E27FC236}">
                <a16:creationId xmlns:a16="http://schemas.microsoft.com/office/drawing/2014/main" id="{AEBF856C-F05C-4E02-AD3D-9115A6F2253A}"/>
              </a:ext>
            </a:extLst>
          </p:cNvPr>
          <p:cNvGraphicFramePr>
            <a:graphicFrameLocks noChangeAspect="1"/>
          </p:cNvGraphicFramePr>
          <p:nvPr>
            <p:extLst>
              <p:ext uri="{D42A27DB-BD31-4B8C-83A1-F6EECF244321}">
                <p14:modId xmlns:p14="http://schemas.microsoft.com/office/powerpoint/2010/main" val="423029715"/>
              </p:ext>
            </p:extLst>
          </p:nvPr>
        </p:nvGraphicFramePr>
        <p:xfrm>
          <a:off x="3720857" y="3146427"/>
          <a:ext cx="1053992" cy="366448"/>
        </p:xfrm>
        <a:graphic>
          <a:graphicData uri="http://schemas.openxmlformats.org/presentationml/2006/ole">
            <mc:AlternateContent xmlns:mc="http://schemas.openxmlformats.org/markup-compatibility/2006">
              <mc:Choice xmlns:v="urn:schemas-microsoft-com:vml" Requires="v">
                <p:oleObj spid="_x0000_s29582" name="Equation" r:id="rId9" imgW="672745" imgH="190528" progId="Equation.DSMT4">
                  <p:embed/>
                </p:oleObj>
              </mc:Choice>
              <mc:Fallback>
                <p:oleObj name="Equation" r:id="rId9" imgW="672745" imgH="190528" progId="Equation.DSMT4">
                  <p:embed/>
                  <p:pic>
                    <p:nvPicPr>
                      <p:cNvPr id="0"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0857" y="3146427"/>
                        <a:ext cx="1053992" cy="366448"/>
                      </a:xfrm>
                      <a:prstGeom prst="rect">
                        <a:avLst/>
                      </a:prstGeom>
                      <a:solidFill>
                        <a:srgbClr val="FFFFFF"/>
                      </a:solidFill>
                    </p:spPr>
                  </p:pic>
                </p:oleObj>
              </mc:Fallback>
            </mc:AlternateContent>
          </a:graphicData>
        </a:graphic>
      </p:graphicFrame>
      <p:sp>
        <p:nvSpPr>
          <p:cNvPr id="35" name="Rectangle 22">
            <a:extLst>
              <a:ext uri="{FF2B5EF4-FFF2-40B4-BE49-F238E27FC236}">
                <a16:creationId xmlns:a16="http://schemas.microsoft.com/office/drawing/2014/main" id="{BC0AAE64-00A5-441B-A521-D3D71CB27512}"/>
              </a:ext>
            </a:extLst>
          </p:cNvPr>
          <p:cNvSpPr>
            <a:spLocks noChangeArrowheads="1"/>
          </p:cNvSpPr>
          <p:nvPr/>
        </p:nvSpPr>
        <p:spPr bwMode="auto">
          <a:xfrm>
            <a:off x="2999093" y="3116204"/>
            <a:ext cx="5389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US" dirty="0"/>
              <a:t>and</a:t>
            </a:r>
          </a:p>
        </p:txBody>
      </p:sp>
      <p:sp>
        <p:nvSpPr>
          <p:cNvPr id="37" name="TextBox 36">
            <a:extLst>
              <a:ext uri="{FF2B5EF4-FFF2-40B4-BE49-F238E27FC236}">
                <a16:creationId xmlns:a16="http://schemas.microsoft.com/office/drawing/2014/main" id="{ECB26D7F-1D01-4402-95B9-ABE998543B6B}"/>
              </a:ext>
            </a:extLst>
          </p:cNvPr>
          <p:cNvSpPr txBox="1"/>
          <p:nvPr/>
        </p:nvSpPr>
        <p:spPr>
          <a:xfrm>
            <a:off x="2266571" y="2515911"/>
            <a:ext cx="386644" cy="369332"/>
          </a:xfrm>
          <a:prstGeom prst="rect">
            <a:avLst/>
          </a:prstGeom>
          <a:noFill/>
        </p:spPr>
        <p:txBody>
          <a:bodyPr wrap="none" rtlCol="0">
            <a:spAutoFit/>
          </a:bodyPr>
          <a:lstStyle/>
          <a:p>
            <a:pPr algn="ctr"/>
            <a:r>
              <a:rPr lang="en-US" dirty="0"/>
              <a:t>or</a:t>
            </a:r>
          </a:p>
        </p:txBody>
      </p:sp>
      <p:sp>
        <p:nvSpPr>
          <p:cNvPr id="38" name="TextBox 37">
            <a:extLst>
              <a:ext uri="{FF2B5EF4-FFF2-40B4-BE49-F238E27FC236}">
                <a16:creationId xmlns:a16="http://schemas.microsoft.com/office/drawing/2014/main" id="{D3A6238E-06F4-4AFA-8488-5E4E7D142D44}"/>
              </a:ext>
            </a:extLst>
          </p:cNvPr>
          <p:cNvSpPr txBox="1"/>
          <p:nvPr/>
        </p:nvSpPr>
        <p:spPr>
          <a:xfrm>
            <a:off x="1518081" y="4274939"/>
            <a:ext cx="9062224" cy="369332"/>
          </a:xfrm>
          <a:prstGeom prst="rect">
            <a:avLst/>
          </a:prstGeom>
          <a:noFill/>
        </p:spPr>
        <p:txBody>
          <a:bodyPr wrap="none" rtlCol="0">
            <a:spAutoFit/>
          </a:bodyPr>
          <a:lstStyle/>
          <a:p>
            <a:r>
              <a:rPr lang="en-US" dirty="0"/>
              <a:t>i.e. we investigate influence of these processes in the atmospheres of: DB, M red dwarfs, Solar  </a:t>
            </a:r>
          </a:p>
        </p:txBody>
      </p:sp>
    </p:spTree>
    <p:extLst>
      <p:ext uri="{BB962C8B-B14F-4D97-AF65-F5344CB8AC3E}">
        <p14:creationId xmlns:p14="http://schemas.microsoft.com/office/powerpoint/2010/main" val="106059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95CF78-0DB8-4AA9-9351-5851D64115BB}"/>
              </a:ext>
            </a:extLst>
          </p:cNvPr>
          <p:cNvSpPr txBox="1"/>
          <p:nvPr/>
        </p:nvSpPr>
        <p:spPr>
          <a:xfrm>
            <a:off x="1118586" y="694758"/>
            <a:ext cx="9269264" cy="646331"/>
          </a:xfrm>
          <a:prstGeom prst="rect">
            <a:avLst/>
          </a:prstGeom>
          <a:noFill/>
        </p:spPr>
        <p:txBody>
          <a:bodyPr wrap="square" rtlCol="0">
            <a:spAutoFit/>
          </a:bodyPr>
          <a:lstStyle/>
          <a:p>
            <a:r>
              <a:rPr lang="en-US" dirty="0"/>
              <a:t>The influence of </a:t>
            </a:r>
            <a:r>
              <a:rPr lang="en-US" dirty="0" err="1"/>
              <a:t>i</a:t>
            </a:r>
            <a:r>
              <a:rPr lang="en-US" dirty="0"/>
              <a:t>-a processes (1) is estimated by comparing their intensities with the intensities of known concurrent radiative processes, namely:</a:t>
            </a:r>
          </a:p>
        </p:txBody>
      </p:sp>
      <p:sp>
        <p:nvSpPr>
          <p:cNvPr id="3" name="Rectangle 2">
            <a:extLst>
              <a:ext uri="{FF2B5EF4-FFF2-40B4-BE49-F238E27FC236}">
                <a16:creationId xmlns:a16="http://schemas.microsoft.com/office/drawing/2014/main" id="{5550E64E-7089-4D16-8323-4432FFF5BA2A}"/>
              </a:ext>
            </a:extLst>
          </p:cNvPr>
          <p:cNvSpPr>
            <a:spLocks noChangeArrowheads="1"/>
          </p:cNvSpPr>
          <p:nvPr/>
        </p:nvSpPr>
        <p:spPr bwMode="auto">
          <a:xfrm>
            <a:off x="1438183" y="2121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DFDB7A7E-016D-47A8-8BE5-CC65EACFEF2B}"/>
              </a:ext>
            </a:extLst>
          </p:cNvPr>
          <p:cNvGraphicFramePr>
            <a:graphicFrameLocks noChangeAspect="1"/>
          </p:cNvGraphicFramePr>
          <p:nvPr>
            <p:extLst>
              <p:ext uri="{D42A27DB-BD31-4B8C-83A1-F6EECF244321}">
                <p14:modId xmlns:p14="http://schemas.microsoft.com/office/powerpoint/2010/main" val="644926611"/>
              </p:ext>
            </p:extLst>
          </p:nvPr>
        </p:nvGraphicFramePr>
        <p:xfrm>
          <a:off x="1358284" y="1690775"/>
          <a:ext cx="1840812" cy="565332"/>
        </p:xfrm>
        <a:graphic>
          <a:graphicData uri="http://schemas.openxmlformats.org/presentationml/2006/ole">
            <mc:AlternateContent xmlns:mc="http://schemas.openxmlformats.org/markup-compatibility/2006">
              <mc:Choice xmlns:v="urn:schemas-microsoft-com:vml" Requires="v">
                <p:oleObj spid="_x0000_s34344" name="Equation" r:id="rId3" imgW="1384013" imgH="482538" progId="Equation.DSMT4">
                  <p:embed/>
                </p:oleObj>
              </mc:Choice>
              <mc:Fallback>
                <p:oleObj name="Equation" r:id="rId3" imgW="1384013" imgH="482538"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284" y="1690775"/>
                        <a:ext cx="1840812" cy="565332"/>
                      </a:xfrm>
                      <a:prstGeom prst="rect">
                        <a:avLst/>
                      </a:prstGeom>
                      <a:solidFill>
                        <a:srgbClr val="FFFFFF"/>
                      </a:solidFill>
                    </p:spPr>
                  </p:pic>
                </p:oleObj>
              </mc:Fallback>
            </mc:AlternateContent>
          </a:graphicData>
        </a:graphic>
      </p:graphicFrame>
      <p:sp>
        <p:nvSpPr>
          <p:cNvPr id="12" name="Rectangle 4">
            <a:extLst>
              <a:ext uri="{FF2B5EF4-FFF2-40B4-BE49-F238E27FC236}">
                <a16:creationId xmlns:a16="http://schemas.microsoft.com/office/drawing/2014/main" id="{5C303421-18CB-4488-85EE-CEE4D5BE9C5B}"/>
              </a:ext>
            </a:extLst>
          </p:cNvPr>
          <p:cNvSpPr>
            <a:spLocks noChangeArrowheads="1"/>
          </p:cNvSpPr>
          <p:nvPr/>
        </p:nvSpPr>
        <p:spPr bwMode="auto">
          <a:xfrm>
            <a:off x="1731147" y="30367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558CED18-1984-4548-80F9-B602B167EB9A}"/>
              </a:ext>
            </a:extLst>
          </p:cNvPr>
          <p:cNvGraphicFramePr>
            <a:graphicFrameLocks noChangeAspect="1"/>
          </p:cNvGraphicFramePr>
          <p:nvPr>
            <p:extLst>
              <p:ext uri="{D42A27DB-BD31-4B8C-83A1-F6EECF244321}">
                <p14:modId xmlns:p14="http://schemas.microsoft.com/office/powerpoint/2010/main" val="560398076"/>
              </p:ext>
            </p:extLst>
          </p:nvPr>
        </p:nvGraphicFramePr>
        <p:xfrm>
          <a:off x="1358284" y="2585750"/>
          <a:ext cx="1846556" cy="336733"/>
        </p:xfrm>
        <a:graphic>
          <a:graphicData uri="http://schemas.openxmlformats.org/presentationml/2006/ole">
            <mc:AlternateContent xmlns:mc="http://schemas.openxmlformats.org/markup-compatibility/2006">
              <mc:Choice xmlns:v="urn:schemas-microsoft-com:vml" Requires="v">
                <p:oleObj spid="_x0000_s34345" name="Equation" r:id="rId5" imgW="1353764" imgH="205557" progId="Equation.DSMT4">
                  <p:embed/>
                </p:oleObj>
              </mc:Choice>
              <mc:Fallback>
                <p:oleObj name="Equation" r:id="rId5" imgW="1353764" imgH="20555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284" y="2585750"/>
                        <a:ext cx="1846556" cy="336733"/>
                      </a:xfrm>
                      <a:prstGeom prst="rect">
                        <a:avLst/>
                      </a:prstGeom>
                      <a:solidFill>
                        <a:srgbClr val="FFFFFF"/>
                      </a:solidFill>
                    </p:spPr>
                  </p:pic>
                </p:oleObj>
              </mc:Fallback>
            </mc:AlternateContent>
          </a:graphicData>
        </a:graphic>
      </p:graphicFrame>
      <p:sp>
        <p:nvSpPr>
          <p:cNvPr id="14" name="Rectangle 6">
            <a:extLst>
              <a:ext uri="{FF2B5EF4-FFF2-40B4-BE49-F238E27FC236}">
                <a16:creationId xmlns:a16="http://schemas.microsoft.com/office/drawing/2014/main" id="{6E27C72E-86DB-46E3-BA2C-43167C1499D7}"/>
              </a:ext>
            </a:extLst>
          </p:cNvPr>
          <p:cNvSpPr>
            <a:spLocks noChangeArrowheads="1"/>
          </p:cNvSpPr>
          <p:nvPr/>
        </p:nvSpPr>
        <p:spPr bwMode="auto">
          <a:xfrm>
            <a:off x="1438183" y="37465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B08F552-60DA-434C-9CEC-69A360C37554}"/>
              </a:ext>
            </a:extLst>
          </p:cNvPr>
          <p:cNvSpPr txBox="1"/>
          <p:nvPr/>
        </p:nvSpPr>
        <p:spPr>
          <a:xfrm>
            <a:off x="4456590" y="1721754"/>
            <a:ext cx="442750" cy="369332"/>
          </a:xfrm>
          <a:prstGeom prst="rect">
            <a:avLst/>
          </a:prstGeom>
          <a:noFill/>
        </p:spPr>
        <p:txBody>
          <a:bodyPr wrap="none" rtlCol="0">
            <a:spAutoFit/>
          </a:bodyPr>
          <a:lstStyle/>
          <a:p>
            <a:r>
              <a:rPr lang="en-US" dirty="0"/>
              <a:t>(3)</a:t>
            </a:r>
          </a:p>
        </p:txBody>
      </p:sp>
      <p:sp>
        <p:nvSpPr>
          <p:cNvPr id="17" name="TextBox 16">
            <a:extLst>
              <a:ext uri="{FF2B5EF4-FFF2-40B4-BE49-F238E27FC236}">
                <a16:creationId xmlns:a16="http://schemas.microsoft.com/office/drawing/2014/main" id="{E1968934-0F35-4143-A55A-515C5E168DEC}"/>
              </a:ext>
            </a:extLst>
          </p:cNvPr>
          <p:cNvSpPr txBox="1"/>
          <p:nvPr/>
        </p:nvSpPr>
        <p:spPr>
          <a:xfrm>
            <a:off x="4456590" y="2476226"/>
            <a:ext cx="442750" cy="369332"/>
          </a:xfrm>
          <a:prstGeom prst="rect">
            <a:avLst/>
          </a:prstGeom>
          <a:noFill/>
        </p:spPr>
        <p:txBody>
          <a:bodyPr wrap="none" rtlCol="0">
            <a:spAutoFit/>
          </a:bodyPr>
          <a:lstStyle/>
          <a:p>
            <a:r>
              <a:rPr lang="en-US" dirty="0"/>
              <a:t>(4)</a:t>
            </a:r>
          </a:p>
        </p:txBody>
      </p:sp>
      <p:sp>
        <p:nvSpPr>
          <p:cNvPr id="18" name="TextBox 17">
            <a:extLst>
              <a:ext uri="{FF2B5EF4-FFF2-40B4-BE49-F238E27FC236}">
                <a16:creationId xmlns:a16="http://schemas.microsoft.com/office/drawing/2014/main" id="{873532F2-F09A-480E-BB28-78317C9CC715}"/>
              </a:ext>
            </a:extLst>
          </p:cNvPr>
          <p:cNvSpPr txBox="1"/>
          <p:nvPr/>
        </p:nvSpPr>
        <p:spPr>
          <a:xfrm>
            <a:off x="4456590" y="3340999"/>
            <a:ext cx="442750" cy="369332"/>
          </a:xfrm>
          <a:prstGeom prst="rect">
            <a:avLst/>
          </a:prstGeom>
          <a:noFill/>
        </p:spPr>
        <p:txBody>
          <a:bodyPr wrap="none" rtlCol="0">
            <a:spAutoFit/>
          </a:bodyPr>
          <a:lstStyle/>
          <a:p>
            <a:r>
              <a:rPr lang="en-US" dirty="0"/>
              <a:t>(5)</a:t>
            </a:r>
          </a:p>
        </p:txBody>
      </p:sp>
      <p:sp>
        <p:nvSpPr>
          <p:cNvPr id="19" name="Rectangle 11">
            <a:extLst>
              <a:ext uri="{FF2B5EF4-FFF2-40B4-BE49-F238E27FC236}">
                <a16:creationId xmlns:a16="http://schemas.microsoft.com/office/drawing/2014/main" id="{6FE5EBA0-8B36-428A-B1F6-BE725E2BE4A0}"/>
              </a:ext>
            </a:extLst>
          </p:cNvPr>
          <p:cNvSpPr>
            <a:spLocks noChangeArrowheads="1"/>
          </p:cNvSpPr>
          <p:nvPr/>
        </p:nvSpPr>
        <p:spPr bwMode="auto">
          <a:xfrm>
            <a:off x="1568358" y="47647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5A06D3D0-BC04-43C1-AE2D-D70E2B9FB3F5}"/>
              </a:ext>
            </a:extLst>
          </p:cNvPr>
          <p:cNvGraphicFramePr>
            <a:graphicFrameLocks noChangeAspect="1"/>
          </p:cNvGraphicFramePr>
          <p:nvPr>
            <p:extLst>
              <p:ext uri="{D42A27DB-BD31-4B8C-83A1-F6EECF244321}">
                <p14:modId xmlns:p14="http://schemas.microsoft.com/office/powerpoint/2010/main" val="4182190332"/>
              </p:ext>
            </p:extLst>
          </p:nvPr>
        </p:nvGraphicFramePr>
        <p:xfrm>
          <a:off x="1568358" y="4764759"/>
          <a:ext cx="1757098" cy="317088"/>
        </p:xfrm>
        <a:graphic>
          <a:graphicData uri="http://schemas.openxmlformats.org/presentationml/2006/ole">
            <mc:AlternateContent xmlns:mc="http://schemas.openxmlformats.org/markup-compatibility/2006">
              <mc:Choice xmlns:v="urn:schemas-microsoft-com:vml" Requires="v">
                <p:oleObj spid="_x0000_s34346" name="Equation" r:id="rId7" imgW="1256598" imgH="241737" progId="Equation.DSMT4">
                  <p:embed/>
                </p:oleObj>
              </mc:Choice>
              <mc:Fallback>
                <p:oleObj name="Equation" r:id="rId7" imgW="1256598" imgH="241737"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358" y="4764759"/>
                        <a:ext cx="1757098" cy="317088"/>
                      </a:xfrm>
                      <a:prstGeom prst="rect">
                        <a:avLst/>
                      </a:prstGeom>
                      <a:solidFill>
                        <a:srgbClr val="FFFFFF"/>
                      </a:solidFill>
                    </p:spPr>
                  </p:pic>
                </p:oleObj>
              </mc:Fallback>
            </mc:AlternateContent>
          </a:graphicData>
        </a:graphic>
      </p:graphicFrame>
      <p:sp>
        <p:nvSpPr>
          <p:cNvPr id="21" name="Rectangle 13">
            <a:extLst>
              <a:ext uri="{FF2B5EF4-FFF2-40B4-BE49-F238E27FC236}">
                <a16:creationId xmlns:a16="http://schemas.microsoft.com/office/drawing/2014/main" id="{5B671405-278C-41AF-844D-8DF1843F3A9A}"/>
              </a:ext>
            </a:extLst>
          </p:cNvPr>
          <p:cNvSpPr>
            <a:spLocks noChangeArrowheads="1"/>
          </p:cNvSpPr>
          <p:nvPr/>
        </p:nvSpPr>
        <p:spPr bwMode="auto">
          <a:xfrm>
            <a:off x="1985609" y="53052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a:extLst>
              <a:ext uri="{FF2B5EF4-FFF2-40B4-BE49-F238E27FC236}">
                <a16:creationId xmlns:a16="http://schemas.microsoft.com/office/drawing/2014/main" id="{B9684BEA-ED5C-4E35-825D-BCFF0836E40B}"/>
              </a:ext>
            </a:extLst>
          </p:cNvPr>
          <p:cNvGraphicFramePr>
            <a:graphicFrameLocks noChangeAspect="1"/>
          </p:cNvGraphicFramePr>
          <p:nvPr>
            <p:extLst>
              <p:ext uri="{D42A27DB-BD31-4B8C-83A1-F6EECF244321}">
                <p14:modId xmlns:p14="http://schemas.microsoft.com/office/powerpoint/2010/main" val="939031145"/>
              </p:ext>
            </p:extLst>
          </p:nvPr>
        </p:nvGraphicFramePr>
        <p:xfrm>
          <a:off x="1568357" y="5372652"/>
          <a:ext cx="1757099" cy="284935"/>
        </p:xfrm>
        <a:graphic>
          <a:graphicData uri="http://schemas.openxmlformats.org/presentationml/2006/ole">
            <mc:AlternateContent xmlns:mc="http://schemas.openxmlformats.org/markup-compatibility/2006">
              <mc:Choice xmlns:v="urn:schemas-microsoft-com:vml" Requires="v">
                <p:oleObj spid="_x0000_s34347" name="Equation" r:id="rId9" imgW="1409527" imgH="228496" progId="Equation.DSMT4">
                  <p:embed/>
                </p:oleObj>
              </mc:Choice>
              <mc:Fallback>
                <p:oleObj name="Equation" r:id="rId9" imgW="1409527" imgH="228496"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8357" y="5372652"/>
                        <a:ext cx="1757099" cy="284935"/>
                      </a:xfrm>
                      <a:prstGeom prst="rect">
                        <a:avLst/>
                      </a:prstGeom>
                      <a:solidFill>
                        <a:srgbClr val="FFFFFF"/>
                      </a:solidFill>
                    </p:spPr>
                  </p:pic>
                </p:oleObj>
              </mc:Fallback>
            </mc:AlternateContent>
          </a:graphicData>
        </a:graphic>
      </p:graphicFrame>
      <p:sp>
        <p:nvSpPr>
          <p:cNvPr id="23" name="TextBox 22">
            <a:extLst>
              <a:ext uri="{FF2B5EF4-FFF2-40B4-BE49-F238E27FC236}">
                <a16:creationId xmlns:a16="http://schemas.microsoft.com/office/drawing/2014/main" id="{D9EB9D8A-5B13-4976-9D8F-A436DDF87F46}"/>
              </a:ext>
            </a:extLst>
          </p:cNvPr>
          <p:cNvSpPr txBox="1"/>
          <p:nvPr/>
        </p:nvSpPr>
        <p:spPr>
          <a:xfrm>
            <a:off x="4598633" y="4618824"/>
            <a:ext cx="442750" cy="369332"/>
          </a:xfrm>
          <a:prstGeom prst="rect">
            <a:avLst/>
          </a:prstGeom>
          <a:noFill/>
        </p:spPr>
        <p:txBody>
          <a:bodyPr wrap="none" rtlCol="0">
            <a:spAutoFit/>
          </a:bodyPr>
          <a:lstStyle/>
          <a:p>
            <a:r>
              <a:rPr lang="en-US" dirty="0"/>
              <a:t>(6)</a:t>
            </a:r>
          </a:p>
        </p:txBody>
      </p:sp>
      <p:sp>
        <p:nvSpPr>
          <p:cNvPr id="24" name="TextBox 23">
            <a:extLst>
              <a:ext uri="{FF2B5EF4-FFF2-40B4-BE49-F238E27FC236}">
                <a16:creationId xmlns:a16="http://schemas.microsoft.com/office/drawing/2014/main" id="{D4BDF665-1DB1-414E-A3CC-065550D2B98B}"/>
              </a:ext>
            </a:extLst>
          </p:cNvPr>
          <p:cNvSpPr txBox="1"/>
          <p:nvPr/>
        </p:nvSpPr>
        <p:spPr>
          <a:xfrm>
            <a:off x="4598633" y="5148899"/>
            <a:ext cx="442750" cy="369332"/>
          </a:xfrm>
          <a:prstGeom prst="rect">
            <a:avLst/>
          </a:prstGeom>
          <a:noFill/>
        </p:spPr>
        <p:txBody>
          <a:bodyPr wrap="none" rtlCol="0">
            <a:spAutoFit/>
          </a:bodyPr>
          <a:lstStyle/>
          <a:p>
            <a:r>
              <a:rPr lang="en-US" dirty="0"/>
              <a:t>(7)</a:t>
            </a:r>
          </a:p>
        </p:txBody>
      </p:sp>
      <p:sp>
        <p:nvSpPr>
          <p:cNvPr id="25" name="TextBox 24">
            <a:extLst>
              <a:ext uri="{FF2B5EF4-FFF2-40B4-BE49-F238E27FC236}">
                <a16:creationId xmlns:a16="http://schemas.microsoft.com/office/drawing/2014/main" id="{57A16470-30CA-44CF-8F36-29F9043DB694}"/>
              </a:ext>
            </a:extLst>
          </p:cNvPr>
          <p:cNvSpPr txBox="1"/>
          <p:nvPr/>
        </p:nvSpPr>
        <p:spPr>
          <a:xfrm>
            <a:off x="976545" y="3922642"/>
            <a:ext cx="10818950" cy="646331"/>
          </a:xfrm>
          <a:prstGeom prst="rect">
            <a:avLst/>
          </a:prstGeom>
          <a:noFill/>
        </p:spPr>
        <p:txBody>
          <a:bodyPr wrap="square" rtlCol="0">
            <a:spAutoFit/>
          </a:bodyPr>
          <a:lstStyle/>
          <a:p>
            <a:r>
              <a:rPr lang="en-US" dirty="0"/>
              <a:t>Effect of </a:t>
            </a:r>
            <a:r>
              <a:rPr lang="en-US" dirty="0" err="1"/>
              <a:t>chemi</a:t>
            </a:r>
            <a:r>
              <a:rPr lang="en-US" dirty="0"/>
              <a:t>-ionization and hemi - recombination processes (2) is evaluated by comparing their intensities with intensities of known concurrent ionization and recombination processes, namely:</a:t>
            </a:r>
          </a:p>
        </p:txBody>
      </p:sp>
      <p:graphicFrame>
        <p:nvGraphicFramePr>
          <p:cNvPr id="26" name="Object 25">
            <a:extLst>
              <a:ext uri="{FF2B5EF4-FFF2-40B4-BE49-F238E27FC236}">
                <a16:creationId xmlns:a16="http://schemas.microsoft.com/office/drawing/2014/main" id="{FE603A09-CD83-4CB8-ABE4-659156C002D9}"/>
              </a:ext>
            </a:extLst>
          </p:cNvPr>
          <p:cNvGraphicFramePr>
            <a:graphicFrameLocks noChangeAspect="1"/>
          </p:cNvGraphicFramePr>
          <p:nvPr>
            <p:extLst>
              <p:ext uri="{D42A27DB-BD31-4B8C-83A1-F6EECF244321}">
                <p14:modId xmlns:p14="http://schemas.microsoft.com/office/powerpoint/2010/main" val="2523596566"/>
              </p:ext>
            </p:extLst>
          </p:nvPr>
        </p:nvGraphicFramePr>
        <p:xfrm>
          <a:off x="1358285" y="3373259"/>
          <a:ext cx="1840812" cy="400050"/>
        </p:xfrm>
        <a:graphic>
          <a:graphicData uri="http://schemas.openxmlformats.org/presentationml/2006/ole">
            <mc:AlternateContent xmlns:mc="http://schemas.openxmlformats.org/markup-compatibility/2006">
              <mc:Choice xmlns:v="urn:schemas-microsoft-com:vml" Requires="v">
                <p:oleObj spid="_x0000_s34348" name="Equation" r:id="rId11" imgW="1015920" imgH="241200" progId="Equation.DSMT4">
                  <p:embed/>
                </p:oleObj>
              </mc:Choice>
              <mc:Fallback>
                <p:oleObj name="Equation" r:id="rId11" imgW="1015920" imgH="241200" progId="Equation.DSMT4">
                  <p:embed/>
                  <p:pic>
                    <p:nvPicPr>
                      <p:cNvPr id="22" name="Object 21">
                        <a:extLst>
                          <a:ext uri="{FF2B5EF4-FFF2-40B4-BE49-F238E27FC236}">
                            <a16:creationId xmlns:a16="http://schemas.microsoft.com/office/drawing/2014/main" id="{EC96FE90-2619-4895-A718-907494FF446F}"/>
                          </a:ext>
                        </a:extLst>
                      </p:cNvPr>
                      <p:cNvPicPr>
                        <a:picLocks noChangeAspect="1" noChangeArrowheads="1"/>
                      </p:cNvPicPr>
                      <p:nvPr/>
                    </p:nvPicPr>
                    <p:blipFill>
                      <a:blip r:embed="rId12"/>
                      <a:srcRect/>
                      <a:stretch>
                        <a:fillRect/>
                      </a:stretch>
                    </p:blipFill>
                    <p:spPr bwMode="auto">
                      <a:xfrm>
                        <a:off x="1358285" y="3373259"/>
                        <a:ext cx="1840812" cy="400050"/>
                      </a:xfrm>
                      <a:prstGeom prst="rect">
                        <a:avLst/>
                      </a:prstGeom>
                      <a:solidFill>
                        <a:srgbClr val="FFFFFF"/>
                      </a:solidFill>
                    </p:spPr>
                  </p:pic>
                </p:oleObj>
              </mc:Fallback>
            </mc:AlternateContent>
          </a:graphicData>
        </a:graphic>
      </p:graphicFrame>
      <p:sp>
        <p:nvSpPr>
          <p:cNvPr id="5" name="TextBox 4">
            <a:extLst>
              <a:ext uri="{FF2B5EF4-FFF2-40B4-BE49-F238E27FC236}">
                <a16:creationId xmlns:a16="http://schemas.microsoft.com/office/drawing/2014/main" id="{D647A975-59A1-40E8-8920-9B76E7E3DC7E}"/>
              </a:ext>
            </a:extLst>
          </p:cNvPr>
          <p:cNvSpPr txBox="1"/>
          <p:nvPr/>
        </p:nvSpPr>
        <p:spPr>
          <a:xfrm>
            <a:off x="3287055" y="3488339"/>
            <a:ext cx="1311578" cy="230832"/>
          </a:xfrm>
          <a:prstGeom prst="rect">
            <a:avLst/>
          </a:prstGeom>
          <a:noFill/>
        </p:spPr>
        <p:txBody>
          <a:bodyPr wrap="none" rtlCol="0">
            <a:spAutoFit/>
          </a:bodyPr>
          <a:lstStyle/>
          <a:p>
            <a:r>
              <a:rPr lang="en-US" sz="900" dirty="0"/>
              <a:t>Creation of negative ion</a:t>
            </a:r>
          </a:p>
        </p:txBody>
      </p:sp>
    </p:spTree>
    <p:extLst>
      <p:ext uri="{BB962C8B-B14F-4D97-AF65-F5344CB8AC3E}">
        <p14:creationId xmlns:p14="http://schemas.microsoft.com/office/powerpoint/2010/main" val="327634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260F-1974-4959-AA5C-7067E1F044A1}"/>
              </a:ext>
            </a:extLst>
          </p:cNvPr>
          <p:cNvSpPr>
            <a:spLocks noGrp="1"/>
          </p:cNvSpPr>
          <p:nvPr>
            <p:ph type="title"/>
          </p:nvPr>
        </p:nvSpPr>
        <p:spPr>
          <a:xfrm>
            <a:off x="849672" y="186072"/>
            <a:ext cx="10131425" cy="1456267"/>
          </a:xfrm>
        </p:spPr>
        <p:txBody>
          <a:bodyPr/>
          <a:lstStyle/>
          <a:p>
            <a:r>
              <a:rPr lang="en-US" b="1" dirty="0"/>
              <a:t>Atmosphere of the Sun: visible spectral region</a:t>
            </a:r>
            <a:br>
              <a:rPr lang="en-US" b="1" dirty="0"/>
            </a:br>
            <a:endParaRPr lang="en-US" dirty="0"/>
          </a:p>
        </p:txBody>
      </p:sp>
      <p:pic>
        <p:nvPicPr>
          <p:cNvPr id="16" name="Picture 15">
            <a:extLst>
              <a:ext uri="{FF2B5EF4-FFF2-40B4-BE49-F238E27FC236}">
                <a16:creationId xmlns:a16="http://schemas.microsoft.com/office/drawing/2014/main" id="{EE8B0EE5-4E8A-40D0-A594-39E7D7151A8F}"/>
              </a:ext>
            </a:extLst>
          </p:cNvPr>
          <p:cNvPicPr>
            <a:picLocks noChangeAspect="1"/>
          </p:cNvPicPr>
          <p:nvPr/>
        </p:nvPicPr>
        <p:blipFill>
          <a:blip r:embed="rId3"/>
          <a:stretch>
            <a:fillRect/>
          </a:stretch>
        </p:blipFill>
        <p:spPr>
          <a:xfrm>
            <a:off x="1141221" y="2325053"/>
            <a:ext cx="2070000" cy="349200"/>
          </a:xfrm>
          <a:prstGeom prst="rect">
            <a:avLst/>
          </a:prstGeom>
        </p:spPr>
      </p:pic>
      <p:pic>
        <p:nvPicPr>
          <p:cNvPr id="18" name="Picture 17">
            <a:extLst>
              <a:ext uri="{FF2B5EF4-FFF2-40B4-BE49-F238E27FC236}">
                <a16:creationId xmlns:a16="http://schemas.microsoft.com/office/drawing/2014/main" id="{2D5AAADC-7EB9-4C26-BB5A-165C3AF996C9}"/>
              </a:ext>
            </a:extLst>
          </p:cNvPr>
          <p:cNvPicPr>
            <a:picLocks noChangeAspect="1"/>
          </p:cNvPicPr>
          <p:nvPr/>
        </p:nvPicPr>
        <p:blipFill>
          <a:blip r:embed="rId4"/>
          <a:stretch>
            <a:fillRect/>
          </a:stretch>
        </p:blipFill>
        <p:spPr>
          <a:xfrm>
            <a:off x="1283532" y="3247664"/>
            <a:ext cx="1785375" cy="381533"/>
          </a:xfrm>
          <a:prstGeom prst="rect">
            <a:avLst/>
          </a:prstGeom>
        </p:spPr>
      </p:pic>
      <p:pic>
        <p:nvPicPr>
          <p:cNvPr id="19" name="Picture 18">
            <a:extLst>
              <a:ext uri="{FF2B5EF4-FFF2-40B4-BE49-F238E27FC236}">
                <a16:creationId xmlns:a16="http://schemas.microsoft.com/office/drawing/2014/main" id="{4B6CBB58-AAC8-4DD3-A728-1C08717DC3BE}"/>
              </a:ext>
            </a:extLst>
          </p:cNvPr>
          <p:cNvPicPr>
            <a:picLocks noChangeAspect="1"/>
          </p:cNvPicPr>
          <p:nvPr/>
        </p:nvPicPr>
        <p:blipFill>
          <a:blip r:embed="rId5"/>
          <a:stretch>
            <a:fillRect/>
          </a:stretch>
        </p:blipFill>
        <p:spPr>
          <a:xfrm>
            <a:off x="1283531" y="3884613"/>
            <a:ext cx="1785375" cy="556133"/>
          </a:xfrm>
          <a:prstGeom prst="rect">
            <a:avLst/>
          </a:prstGeom>
        </p:spPr>
      </p:pic>
      <p:graphicFrame>
        <p:nvGraphicFramePr>
          <p:cNvPr id="20" name="Object 19">
            <a:extLst>
              <a:ext uri="{FF2B5EF4-FFF2-40B4-BE49-F238E27FC236}">
                <a16:creationId xmlns:a16="http://schemas.microsoft.com/office/drawing/2014/main" id="{D6F0B5BA-818C-411E-BECC-DDDDF0776EC5}"/>
              </a:ext>
            </a:extLst>
          </p:cNvPr>
          <p:cNvGraphicFramePr>
            <a:graphicFrameLocks noChangeAspect="1"/>
          </p:cNvGraphicFramePr>
          <p:nvPr>
            <p:extLst>
              <p:ext uri="{D42A27DB-BD31-4B8C-83A1-F6EECF244321}">
                <p14:modId xmlns:p14="http://schemas.microsoft.com/office/powerpoint/2010/main" val="1352937398"/>
              </p:ext>
            </p:extLst>
          </p:nvPr>
        </p:nvGraphicFramePr>
        <p:xfrm>
          <a:off x="4019550" y="3086324"/>
          <a:ext cx="1398125" cy="483105"/>
        </p:xfrm>
        <a:graphic>
          <a:graphicData uri="http://schemas.openxmlformats.org/presentationml/2006/ole">
            <mc:AlternateContent xmlns:mc="http://schemas.openxmlformats.org/markup-compatibility/2006">
              <mc:Choice xmlns:v="urn:schemas-microsoft-com:vml" Requires="v">
                <p:oleObj spid="_x0000_s32606" name="Equation" r:id="rId6" imgW="1384013" imgH="482538" progId="Equation.DSMT4">
                  <p:embed/>
                </p:oleObj>
              </mc:Choice>
              <mc:Fallback>
                <p:oleObj name="Equation" r:id="rId6" imgW="1384013" imgH="482538" progId="Equation.DSMT4">
                  <p:embed/>
                  <p:pic>
                    <p:nvPicPr>
                      <p:cNvPr id="11" name="Object 10">
                        <a:extLst>
                          <a:ext uri="{FF2B5EF4-FFF2-40B4-BE49-F238E27FC236}">
                            <a16:creationId xmlns:a16="http://schemas.microsoft.com/office/drawing/2014/main" id="{DFDB7A7E-016D-47A8-8BE5-CC65EACFEF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9550" y="3086324"/>
                        <a:ext cx="1398125" cy="483105"/>
                      </a:xfrm>
                      <a:prstGeom prst="rect">
                        <a:avLst/>
                      </a:prstGeom>
                      <a:solidFill>
                        <a:srgbClr val="FFFFFF"/>
                      </a:solidFill>
                    </p:spPr>
                  </p:pic>
                </p:oleObj>
              </mc:Fallback>
            </mc:AlternateContent>
          </a:graphicData>
        </a:graphic>
      </p:graphicFrame>
      <p:graphicFrame>
        <p:nvGraphicFramePr>
          <p:cNvPr id="21" name="Object 20">
            <a:extLst>
              <a:ext uri="{FF2B5EF4-FFF2-40B4-BE49-F238E27FC236}">
                <a16:creationId xmlns:a16="http://schemas.microsoft.com/office/drawing/2014/main" id="{D2DC93F7-E66B-4F51-8AEB-A5310D5B92EE}"/>
              </a:ext>
            </a:extLst>
          </p:cNvPr>
          <p:cNvGraphicFramePr>
            <a:graphicFrameLocks noChangeAspect="1"/>
          </p:cNvGraphicFramePr>
          <p:nvPr>
            <p:extLst>
              <p:ext uri="{D42A27DB-BD31-4B8C-83A1-F6EECF244321}">
                <p14:modId xmlns:p14="http://schemas.microsoft.com/office/powerpoint/2010/main" val="1412642794"/>
              </p:ext>
            </p:extLst>
          </p:nvPr>
        </p:nvGraphicFramePr>
        <p:xfrm>
          <a:off x="3904957" y="3709568"/>
          <a:ext cx="1846556" cy="336733"/>
        </p:xfrm>
        <a:graphic>
          <a:graphicData uri="http://schemas.openxmlformats.org/presentationml/2006/ole">
            <mc:AlternateContent xmlns:mc="http://schemas.openxmlformats.org/markup-compatibility/2006">
              <mc:Choice xmlns:v="urn:schemas-microsoft-com:vml" Requires="v">
                <p:oleObj spid="_x0000_s32607" name="Equation" r:id="rId8" imgW="1353764" imgH="205557" progId="Equation.DSMT4">
                  <p:embed/>
                </p:oleObj>
              </mc:Choice>
              <mc:Fallback>
                <p:oleObj name="Equation" r:id="rId8" imgW="1353764" imgH="205557" progId="Equation.DSMT4">
                  <p:embed/>
                  <p:pic>
                    <p:nvPicPr>
                      <p:cNvPr id="13" name="Object 12">
                        <a:extLst>
                          <a:ext uri="{FF2B5EF4-FFF2-40B4-BE49-F238E27FC236}">
                            <a16:creationId xmlns:a16="http://schemas.microsoft.com/office/drawing/2014/main" id="{558CED18-1984-4548-80F9-B602B167EB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4957" y="3709568"/>
                        <a:ext cx="1846556" cy="336733"/>
                      </a:xfrm>
                      <a:prstGeom prst="rect">
                        <a:avLst/>
                      </a:prstGeom>
                      <a:solidFill>
                        <a:srgbClr val="FFFFFF"/>
                      </a:solidFill>
                    </p:spPr>
                  </p:pic>
                </p:oleObj>
              </mc:Fallback>
            </mc:AlternateContent>
          </a:graphicData>
        </a:graphic>
      </p:graphicFrame>
      <p:graphicFrame>
        <p:nvGraphicFramePr>
          <p:cNvPr id="22" name="Object 21">
            <a:extLst>
              <a:ext uri="{FF2B5EF4-FFF2-40B4-BE49-F238E27FC236}">
                <a16:creationId xmlns:a16="http://schemas.microsoft.com/office/drawing/2014/main" id="{EC96FE90-2619-4895-A718-907494FF446F}"/>
              </a:ext>
            </a:extLst>
          </p:cNvPr>
          <p:cNvGraphicFramePr>
            <a:graphicFrameLocks noChangeAspect="1"/>
          </p:cNvGraphicFramePr>
          <p:nvPr>
            <p:extLst>
              <p:ext uri="{D42A27DB-BD31-4B8C-83A1-F6EECF244321}">
                <p14:modId xmlns:p14="http://schemas.microsoft.com/office/powerpoint/2010/main" val="3750381016"/>
              </p:ext>
            </p:extLst>
          </p:nvPr>
        </p:nvGraphicFramePr>
        <p:xfrm>
          <a:off x="4019550" y="4139917"/>
          <a:ext cx="1666875" cy="400050"/>
        </p:xfrm>
        <a:graphic>
          <a:graphicData uri="http://schemas.openxmlformats.org/presentationml/2006/ole">
            <mc:AlternateContent xmlns:mc="http://schemas.openxmlformats.org/markup-compatibility/2006">
              <mc:Choice xmlns:v="urn:schemas-microsoft-com:vml" Requires="v">
                <p:oleObj spid="_x0000_s32608" name="Equation" r:id="rId10" imgW="1015920" imgH="241200" progId="Equation.DSMT4">
                  <p:embed/>
                </p:oleObj>
              </mc:Choice>
              <mc:Fallback>
                <p:oleObj name="Equation" r:id="rId10" imgW="1015920" imgH="241200" progId="Equation.DSMT4">
                  <p:embed/>
                  <p:pic>
                    <p:nvPicPr>
                      <p:cNvPr id="15" name="Object 14">
                        <a:extLst>
                          <a:ext uri="{FF2B5EF4-FFF2-40B4-BE49-F238E27FC236}">
                            <a16:creationId xmlns:a16="http://schemas.microsoft.com/office/drawing/2014/main" id="{F6A4C060-107F-48A9-8CD2-771D78A06DAB}"/>
                          </a:ext>
                        </a:extLst>
                      </p:cNvPr>
                      <p:cNvPicPr>
                        <a:picLocks noChangeAspect="1" noChangeArrowheads="1"/>
                      </p:cNvPicPr>
                      <p:nvPr/>
                    </p:nvPicPr>
                    <p:blipFill>
                      <a:blip r:embed="rId11"/>
                      <a:srcRect/>
                      <a:stretch>
                        <a:fillRect/>
                      </a:stretch>
                    </p:blipFill>
                    <p:spPr bwMode="auto">
                      <a:xfrm>
                        <a:off x="4019550" y="4139917"/>
                        <a:ext cx="1666875" cy="400050"/>
                      </a:xfrm>
                      <a:prstGeom prst="rect">
                        <a:avLst/>
                      </a:prstGeom>
                      <a:solidFill>
                        <a:srgbClr val="FFFFFF"/>
                      </a:solidFill>
                    </p:spPr>
                  </p:pic>
                </p:oleObj>
              </mc:Fallback>
            </mc:AlternateContent>
          </a:graphicData>
        </a:graphic>
      </p:graphicFrame>
      <p:sp>
        <p:nvSpPr>
          <p:cNvPr id="23" name="TextBox 22">
            <a:extLst>
              <a:ext uri="{FF2B5EF4-FFF2-40B4-BE49-F238E27FC236}">
                <a16:creationId xmlns:a16="http://schemas.microsoft.com/office/drawing/2014/main" id="{EB42E21A-5833-4962-96A2-853C21740BD1}"/>
              </a:ext>
            </a:extLst>
          </p:cNvPr>
          <p:cNvSpPr txBox="1"/>
          <p:nvPr/>
        </p:nvSpPr>
        <p:spPr>
          <a:xfrm>
            <a:off x="5967150" y="3062083"/>
            <a:ext cx="442750" cy="369332"/>
          </a:xfrm>
          <a:prstGeom prst="rect">
            <a:avLst/>
          </a:prstGeom>
          <a:noFill/>
        </p:spPr>
        <p:txBody>
          <a:bodyPr wrap="none" rtlCol="0">
            <a:spAutoFit/>
          </a:bodyPr>
          <a:lstStyle/>
          <a:p>
            <a:r>
              <a:rPr lang="en-US" dirty="0"/>
              <a:t>(3)</a:t>
            </a:r>
          </a:p>
        </p:txBody>
      </p:sp>
      <p:sp>
        <p:nvSpPr>
          <p:cNvPr id="24" name="TextBox 23">
            <a:extLst>
              <a:ext uri="{FF2B5EF4-FFF2-40B4-BE49-F238E27FC236}">
                <a16:creationId xmlns:a16="http://schemas.microsoft.com/office/drawing/2014/main" id="{1164582E-AE4C-4B90-B88F-E88153B318D7}"/>
              </a:ext>
            </a:extLst>
          </p:cNvPr>
          <p:cNvSpPr txBox="1"/>
          <p:nvPr/>
        </p:nvSpPr>
        <p:spPr>
          <a:xfrm>
            <a:off x="5967150" y="3649198"/>
            <a:ext cx="442750" cy="369332"/>
          </a:xfrm>
          <a:prstGeom prst="rect">
            <a:avLst/>
          </a:prstGeom>
          <a:noFill/>
        </p:spPr>
        <p:txBody>
          <a:bodyPr wrap="none" rtlCol="0">
            <a:spAutoFit/>
          </a:bodyPr>
          <a:lstStyle/>
          <a:p>
            <a:r>
              <a:rPr lang="en-US" dirty="0"/>
              <a:t>(4)</a:t>
            </a:r>
          </a:p>
        </p:txBody>
      </p:sp>
      <p:sp>
        <p:nvSpPr>
          <p:cNvPr id="25" name="TextBox 24">
            <a:extLst>
              <a:ext uri="{FF2B5EF4-FFF2-40B4-BE49-F238E27FC236}">
                <a16:creationId xmlns:a16="http://schemas.microsoft.com/office/drawing/2014/main" id="{FA52AB68-9770-4655-98A9-980E5400F049}"/>
              </a:ext>
            </a:extLst>
          </p:cNvPr>
          <p:cNvSpPr txBox="1"/>
          <p:nvPr/>
        </p:nvSpPr>
        <p:spPr>
          <a:xfrm>
            <a:off x="5985694" y="4155276"/>
            <a:ext cx="442750" cy="369332"/>
          </a:xfrm>
          <a:prstGeom prst="rect">
            <a:avLst/>
          </a:prstGeom>
          <a:noFill/>
        </p:spPr>
        <p:txBody>
          <a:bodyPr wrap="none" rtlCol="0">
            <a:spAutoFit/>
          </a:bodyPr>
          <a:lstStyle/>
          <a:p>
            <a:r>
              <a:rPr lang="en-US" dirty="0"/>
              <a:t>(5)</a:t>
            </a:r>
          </a:p>
        </p:txBody>
      </p:sp>
      <p:sp>
        <p:nvSpPr>
          <p:cNvPr id="29" name="TextBox 28">
            <a:extLst>
              <a:ext uri="{FF2B5EF4-FFF2-40B4-BE49-F238E27FC236}">
                <a16:creationId xmlns:a16="http://schemas.microsoft.com/office/drawing/2014/main" id="{5BBF5FA5-5444-4E32-8A92-6B6EC084CE4D}"/>
              </a:ext>
            </a:extLst>
          </p:cNvPr>
          <p:cNvSpPr txBox="1"/>
          <p:nvPr/>
        </p:nvSpPr>
        <p:spPr>
          <a:xfrm>
            <a:off x="3209425" y="4713044"/>
            <a:ext cx="8413698" cy="523220"/>
          </a:xfrm>
          <a:prstGeom prst="rect">
            <a:avLst/>
          </a:prstGeom>
          <a:noFill/>
        </p:spPr>
        <p:txBody>
          <a:bodyPr wrap="square" rtlCol="0">
            <a:spAutoFit/>
          </a:bodyPr>
          <a:lstStyle/>
          <a:p>
            <a:r>
              <a:rPr lang="en-US" sz="1400" dirty="0"/>
              <a:t>the influence of the processes (1) is estimated by the values ​​of the following parameters. Ratio of </a:t>
            </a:r>
            <a:r>
              <a:rPr lang="en-US" sz="1400" dirty="0" err="1"/>
              <a:t>sp.emissivity</a:t>
            </a:r>
            <a:r>
              <a:rPr lang="en-US" sz="1400" dirty="0"/>
              <a:t> of proc. (1)/(3;4;5) characterize the relative contribution of processes (1) in comparison with proc. (2),(3),(4)</a:t>
            </a:r>
          </a:p>
        </p:txBody>
      </p:sp>
      <p:sp>
        <p:nvSpPr>
          <p:cNvPr id="37" name="Rectangle 34">
            <a:extLst>
              <a:ext uri="{FF2B5EF4-FFF2-40B4-BE49-F238E27FC236}">
                <a16:creationId xmlns:a16="http://schemas.microsoft.com/office/drawing/2014/main" id="{AB7AEEB2-2F28-466F-95E7-B09A70F12AAA}"/>
              </a:ext>
            </a:extLst>
          </p:cNvPr>
          <p:cNvSpPr>
            <a:spLocks noChangeArrowheads="1"/>
          </p:cNvSpPr>
          <p:nvPr/>
        </p:nvSpPr>
        <p:spPr bwMode="auto">
          <a:xfrm>
            <a:off x="7119891" y="52717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 name="Object 37">
            <a:extLst>
              <a:ext uri="{FF2B5EF4-FFF2-40B4-BE49-F238E27FC236}">
                <a16:creationId xmlns:a16="http://schemas.microsoft.com/office/drawing/2014/main" id="{A11CDC19-7463-4886-A9D2-EC782663FCED}"/>
              </a:ext>
            </a:extLst>
          </p:cNvPr>
          <p:cNvGraphicFramePr>
            <a:graphicFrameLocks noChangeAspect="1"/>
          </p:cNvGraphicFramePr>
          <p:nvPr>
            <p:extLst>
              <p:ext uri="{D42A27DB-BD31-4B8C-83A1-F6EECF244321}">
                <p14:modId xmlns:p14="http://schemas.microsoft.com/office/powerpoint/2010/main" val="285664235"/>
              </p:ext>
            </p:extLst>
          </p:nvPr>
        </p:nvGraphicFramePr>
        <p:xfrm>
          <a:off x="4777565" y="5278603"/>
          <a:ext cx="952500" cy="434975"/>
        </p:xfrm>
        <a:graphic>
          <a:graphicData uri="http://schemas.openxmlformats.org/presentationml/2006/ole">
            <mc:AlternateContent xmlns:mc="http://schemas.openxmlformats.org/markup-compatibility/2006">
              <mc:Choice xmlns:v="urn:schemas-microsoft-com:vml" Requires="v">
                <p:oleObj spid="_x0000_s32609" name="Equation" r:id="rId12" imgW="952291" imgH="431524" progId="Equation.DSMT4">
                  <p:embed/>
                </p:oleObj>
              </mc:Choice>
              <mc:Fallback>
                <p:oleObj name="Equation" r:id="rId12" imgW="952291" imgH="431524" progId="Equation.DSMT4">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7565" y="5278603"/>
                        <a:ext cx="952500" cy="434975"/>
                      </a:xfrm>
                      <a:prstGeom prst="rect">
                        <a:avLst/>
                      </a:prstGeom>
                      <a:solidFill>
                        <a:srgbClr val="FFFFFF"/>
                      </a:solidFill>
                    </p:spPr>
                  </p:pic>
                </p:oleObj>
              </mc:Fallback>
            </mc:AlternateContent>
          </a:graphicData>
        </a:graphic>
      </p:graphicFrame>
      <p:sp>
        <p:nvSpPr>
          <p:cNvPr id="39" name="Rectangle 36">
            <a:extLst>
              <a:ext uri="{FF2B5EF4-FFF2-40B4-BE49-F238E27FC236}">
                <a16:creationId xmlns:a16="http://schemas.microsoft.com/office/drawing/2014/main" id="{6E0455E1-0EDF-489B-B6ED-96CF0B97533B}"/>
              </a:ext>
            </a:extLst>
          </p:cNvPr>
          <p:cNvSpPr>
            <a:spLocks noChangeArrowheads="1"/>
          </p:cNvSpPr>
          <p:nvPr/>
        </p:nvSpPr>
        <p:spPr bwMode="auto">
          <a:xfrm>
            <a:off x="8194090" y="52388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 name="Object 39">
            <a:extLst>
              <a:ext uri="{FF2B5EF4-FFF2-40B4-BE49-F238E27FC236}">
                <a16:creationId xmlns:a16="http://schemas.microsoft.com/office/drawing/2014/main" id="{C8D858E5-D8AD-4D3E-AAE9-2F50B078991D}"/>
              </a:ext>
            </a:extLst>
          </p:cNvPr>
          <p:cNvGraphicFramePr>
            <a:graphicFrameLocks noChangeAspect="1"/>
          </p:cNvGraphicFramePr>
          <p:nvPr>
            <p:extLst>
              <p:ext uri="{D42A27DB-BD31-4B8C-83A1-F6EECF244321}">
                <p14:modId xmlns:p14="http://schemas.microsoft.com/office/powerpoint/2010/main" val="3747331957"/>
              </p:ext>
            </p:extLst>
          </p:nvPr>
        </p:nvGraphicFramePr>
        <p:xfrm>
          <a:off x="6309837" y="5278602"/>
          <a:ext cx="1028700" cy="434975"/>
        </p:xfrm>
        <a:graphic>
          <a:graphicData uri="http://schemas.openxmlformats.org/presentationml/2006/ole">
            <mc:AlternateContent xmlns:mc="http://schemas.openxmlformats.org/markup-compatibility/2006">
              <mc:Choice xmlns:v="urn:schemas-microsoft-com:vml" Requires="v">
                <p:oleObj spid="_x0000_s32610" name="Equation" r:id="rId14" imgW="1028344" imgH="431826" progId="Equation.DSMT4">
                  <p:embed/>
                </p:oleObj>
              </mc:Choice>
              <mc:Fallback>
                <p:oleObj name="Equation" r:id="rId14" imgW="1028344" imgH="431826" progId="Equation.DSMT4">
                  <p:embed/>
                  <p:pic>
                    <p:nvPicPr>
                      <p:cNvPr id="0" name="Object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09837" y="5278602"/>
                        <a:ext cx="1028700" cy="434975"/>
                      </a:xfrm>
                      <a:prstGeom prst="rect">
                        <a:avLst/>
                      </a:prstGeom>
                      <a:solidFill>
                        <a:srgbClr val="FFFFFF"/>
                      </a:solidFill>
                    </p:spPr>
                  </p:pic>
                </p:oleObj>
              </mc:Fallback>
            </mc:AlternateContent>
          </a:graphicData>
        </a:graphic>
      </p:graphicFrame>
      <p:sp>
        <p:nvSpPr>
          <p:cNvPr id="41" name="Rectangle 38">
            <a:extLst>
              <a:ext uri="{FF2B5EF4-FFF2-40B4-BE49-F238E27FC236}">
                <a16:creationId xmlns:a16="http://schemas.microsoft.com/office/drawing/2014/main" id="{C43A1CCE-890E-472A-9E34-4735F5176D70}"/>
              </a:ext>
            </a:extLst>
          </p:cNvPr>
          <p:cNvSpPr>
            <a:spLocks noChangeArrowheads="1"/>
          </p:cNvSpPr>
          <p:nvPr/>
        </p:nvSpPr>
        <p:spPr bwMode="auto">
          <a:xfrm>
            <a:off x="9436963" y="52388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2" name="Object 41">
            <a:extLst>
              <a:ext uri="{FF2B5EF4-FFF2-40B4-BE49-F238E27FC236}">
                <a16:creationId xmlns:a16="http://schemas.microsoft.com/office/drawing/2014/main" id="{56F56CC0-68CC-4162-846D-EA59FEB2E85E}"/>
              </a:ext>
            </a:extLst>
          </p:cNvPr>
          <p:cNvGraphicFramePr>
            <a:graphicFrameLocks noChangeAspect="1"/>
          </p:cNvGraphicFramePr>
          <p:nvPr>
            <p:extLst>
              <p:ext uri="{D42A27DB-BD31-4B8C-83A1-F6EECF244321}">
                <p14:modId xmlns:p14="http://schemas.microsoft.com/office/powerpoint/2010/main" val="1243063970"/>
              </p:ext>
            </p:extLst>
          </p:nvPr>
        </p:nvGraphicFramePr>
        <p:xfrm>
          <a:off x="7749222" y="5287388"/>
          <a:ext cx="1028700" cy="434975"/>
        </p:xfrm>
        <a:graphic>
          <a:graphicData uri="http://schemas.openxmlformats.org/presentationml/2006/ole">
            <mc:AlternateContent xmlns:mc="http://schemas.openxmlformats.org/markup-compatibility/2006">
              <mc:Choice xmlns:v="urn:schemas-microsoft-com:vml" Requires="v">
                <p:oleObj spid="_x0000_s32611" name="Equation" r:id="rId16" imgW="1028344" imgH="431826" progId="Equation.DSMT4">
                  <p:embed/>
                </p:oleObj>
              </mc:Choice>
              <mc:Fallback>
                <p:oleObj name="Equation" r:id="rId16" imgW="1028344" imgH="431826" progId="Equation.DSMT4">
                  <p:embed/>
                  <p:pic>
                    <p:nvPicPr>
                      <p:cNvPr id="0" name="Object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9222" y="5287388"/>
                        <a:ext cx="1028700" cy="434975"/>
                      </a:xfrm>
                      <a:prstGeom prst="rect">
                        <a:avLst/>
                      </a:prstGeom>
                      <a:solidFill>
                        <a:srgbClr val="FFFFFF"/>
                      </a:solidFill>
                    </p:spPr>
                  </p:pic>
                </p:oleObj>
              </mc:Fallback>
            </mc:AlternateContent>
          </a:graphicData>
        </a:graphic>
      </p:graphicFrame>
      <p:sp>
        <p:nvSpPr>
          <p:cNvPr id="43" name="Rectangle 46">
            <a:extLst>
              <a:ext uri="{FF2B5EF4-FFF2-40B4-BE49-F238E27FC236}">
                <a16:creationId xmlns:a16="http://schemas.microsoft.com/office/drawing/2014/main" id="{FCCE76E1-4DF2-40F1-A570-EAF8CDCF4891}"/>
              </a:ext>
            </a:extLst>
          </p:cNvPr>
          <p:cNvSpPr>
            <a:spLocks noChangeArrowheads="1"/>
          </p:cNvSpPr>
          <p:nvPr/>
        </p:nvSpPr>
        <p:spPr bwMode="auto">
          <a:xfrm>
            <a:off x="213837" y="2478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Rectangle 48">
            <a:extLst>
              <a:ext uri="{FF2B5EF4-FFF2-40B4-BE49-F238E27FC236}">
                <a16:creationId xmlns:a16="http://schemas.microsoft.com/office/drawing/2014/main" id="{17BA17E9-A6BA-4B90-87F7-0FFEECD63F69}"/>
              </a:ext>
            </a:extLst>
          </p:cNvPr>
          <p:cNvSpPr>
            <a:spLocks noChangeArrowheads="1"/>
          </p:cNvSpPr>
          <p:nvPr/>
        </p:nvSpPr>
        <p:spPr bwMode="auto">
          <a:xfrm>
            <a:off x="411162" y="32708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Rectangle 50">
            <a:extLst>
              <a:ext uri="{FF2B5EF4-FFF2-40B4-BE49-F238E27FC236}">
                <a16:creationId xmlns:a16="http://schemas.microsoft.com/office/drawing/2014/main" id="{A39896F6-82A7-4A05-B77D-9BC880852152}"/>
              </a:ext>
            </a:extLst>
          </p:cNvPr>
          <p:cNvSpPr>
            <a:spLocks noChangeArrowheads="1"/>
          </p:cNvSpPr>
          <p:nvPr/>
        </p:nvSpPr>
        <p:spPr bwMode="auto">
          <a:xfrm>
            <a:off x="380065" y="383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52">
            <a:extLst>
              <a:ext uri="{FF2B5EF4-FFF2-40B4-BE49-F238E27FC236}">
                <a16:creationId xmlns:a16="http://schemas.microsoft.com/office/drawing/2014/main" id="{00BE4FA4-F4CA-4E5C-A04F-90E92E395762}"/>
              </a:ext>
            </a:extLst>
          </p:cNvPr>
          <p:cNvSpPr>
            <a:spLocks noChangeArrowheads="1"/>
          </p:cNvSpPr>
          <p:nvPr/>
        </p:nvSpPr>
        <p:spPr bwMode="auto">
          <a:xfrm>
            <a:off x="413589" y="42269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 name="TextBox 50">
            <a:extLst>
              <a:ext uri="{FF2B5EF4-FFF2-40B4-BE49-F238E27FC236}">
                <a16:creationId xmlns:a16="http://schemas.microsoft.com/office/drawing/2014/main" id="{688D6C28-E68C-4AC1-815B-43AE6072DE90}"/>
              </a:ext>
            </a:extLst>
          </p:cNvPr>
          <p:cNvSpPr txBox="1"/>
          <p:nvPr/>
        </p:nvSpPr>
        <p:spPr>
          <a:xfrm>
            <a:off x="7285688" y="1703015"/>
            <a:ext cx="4725589" cy="2462213"/>
          </a:xfrm>
          <a:prstGeom prst="rect">
            <a:avLst/>
          </a:prstGeom>
          <a:noFill/>
        </p:spPr>
        <p:txBody>
          <a:bodyPr wrap="square" rtlCol="0">
            <a:spAutoFit/>
          </a:bodyPr>
          <a:lstStyle/>
          <a:p>
            <a:r>
              <a:rPr lang="en-US" sz="1400" dirty="0"/>
              <a:t>  In the hydrogen case, the processes (1) are considered with reference to the photosphere and the lower solar </a:t>
            </a:r>
            <a:r>
              <a:rPr lang="en-US" sz="1400" dirty="0" err="1"/>
              <a:t>chronosphere</a:t>
            </a:r>
            <a:r>
              <a:rPr lang="en-US" sz="1400" dirty="0"/>
              <a:t> and are characterized by their spectral emissivity i.e. the spectral density of the radiation energy, which these processes generate from a unit volume per unit time, into a solid angle . The emissions that characterize the processes (3), (4), and (5) in the hydrogen case are denoted here by. In accordance with this, the influence of the processes (1) is estimated by the values ​​of the following parameters which are defined as functions of the height of the considered layer of the solar atmosphere on the basis of standard models </a:t>
            </a:r>
          </a:p>
        </p:txBody>
      </p:sp>
      <p:graphicFrame>
        <p:nvGraphicFramePr>
          <p:cNvPr id="53" name="Object 52">
            <a:extLst>
              <a:ext uri="{FF2B5EF4-FFF2-40B4-BE49-F238E27FC236}">
                <a16:creationId xmlns:a16="http://schemas.microsoft.com/office/drawing/2014/main" id="{7B56BE7E-54AE-4510-8256-A0E599B54BCB}"/>
              </a:ext>
            </a:extLst>
          </p:cNvPr>
          <p:cNvGraphicFramePr>
            <a:graphicFrameLocks noChangeAspect="1"/>
          </p:cNvGraphicFramePr>
          <p:nvPr>
            <p:extLst>
              <p:ext uri="{D42A27DB-BD31-4B8C-83A1-F6EECF244321}">
                <p14:modId xmlns:p14="http://schemas.microsoft.com/office/powerpoint/2010/main" val="2018289045"/>
              </p:ext>
            </p:extLst>
          </p:nvPr>
        </p:nvGraphicFramePr>
        <p:xfrm>
          <a:off x="973997" y="1341974"/>
          <a:ext cx="1784411" cy="583255"/>
        </p:xfrm>
        <a:graphic>
          <a:graphicData uri="http://schemas.openxmlformats.org/presentationml/2006/ole">
            <mc:AlternateContent xmlns:mc="http://schemas.openxmlformats.org/markup-compatibility/2006">
              <mc:Choice xmlns:v="urn:schemas-microsoft-com:vml" Requires="v">
                <p:oleObj spid="_x0000_s32612" name="Equation" r:id="rId18" imgW="1460160" imgH="482400" progId="Equation.DSMT4">
                  <p:embed/>
                </p:oleObj>
              </mc:Choice>
              <mc:Fallback>
                <p:oleObj name="Equation" r:id="rId18" imgW="1460160" imgH="482400" progId="Equation.DSMT4">
                  <p:embed/>
                  <p:pic>
                    <p:nvPicPr>
                      <p:cNvPr id="2" name="Object 1">
                        <a:extLst>
                          <a:ext uri="{FF2B5EF4-FFF2-40B4-BE49-F238E27FC236}">
                            <a16:creationId xmlns:a16="http://schemas.microsoft.com/office/drawing/2014/main" id="{DC6318F7-6584-4831-A4AB-7735FABD707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3997" y="1341974"/>
                        <a:ext cx="1784411" cy="583255"/>
                      </a:xfrm>
                      <a:prstGeom prst="rect">
                        <a:avLst/>
                      </a:prstGeom>
                      <a:solidFill>
                        <a:srgbClr val="FFFFFF"/>
                      </a:solidFill>
                      <a:ln>
                        <a:noFill/>
                      </a:ln>
                    </p:spPr>
                  </p:pic>
                </p:oleObj>
              </mc:Fallback>
            </mc:AlternateContent>
          </a:graphicData>
        </a:graphic>
      </p:graphicFrame>
      <p:sp>
        <p:nvSpPr>
          <p:cNvPr id="55" name="TextBox 54">
            <a:extLst>
              <a:ext uri="{FF2B5EF4-FFF2-40B4-BE49-F238E27FC236}">
                <a16:creationId xmlns:a16="http://schemas.microsoft.com/office/drawing/2014/main" id="{4FB17278-CCA3-4EBE-93EC-993E43A72C27}"/>
              </a:ext>
            </a:extLst>
          </p:cNvPr>
          <p:cNvSpPr txBox="1"/>
          <p:nvPr/>
        </p:nvSpPr>
        <p:spPr>
          <a:xfrm>
            <a:off x="3277513" y="1414255"/>
            <a:ext cx="442750" cy="369332"/>
          </a:xfrm>
          <a:prstGeom prst="rect">
            <a:avLst/>
          </a:prstGeom>
          <a:noFill/>
        </p:spPr>
        <p:txBody>
          <a:bodyPr wrap="none" rtlCol="0">
            <a:spAutoFit/>
          </a:bodyPr>
          <a:lstStyle/>
          <a:p>
            <a:r>
              <a:rPr lang="en-US" dirty="0"/>
              <a:t>(1)</a:t>
            </a:r>
          </a:p>
        </p:txBody>
      </p:sp>
      <p:cxnSp>
        <p:nvCxnSpPr>
          <p:cNvPr id="7" name="Straight Arrow Connector 6">
            <a:extLst>
              <a:ext uri="{FF2B5EF4-FFF2-40B4-BE49-F238E27FC236}">
                <a16:creationId xmlns:a16="http://schemas.microsoft.com/office/drawing/2014/main" id="{FE17B2EA-BFE2-4C0F-87AF-1E206F2F6211}"/>
              </a:ext>
            </a:extLst>
          </p:cNvPr>
          <p:cNvCxnSpPr/>
          <p:nvPr/>
        </p:nvCxnSpPr>
        <p:spPr>
          <a:xfrm>
            <a:off x="1969220" y="2586815"/>
            <a:ext cx="685688" cy="183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7F5A61F-D3FA-45FD-8F05-D1B1E3E4E30D}"/>
              </a:ext>
            </a:extLst>
          </p:cNvPr>
          <p:cNvSpPr txBox="1"/>
          <p:nvPr/>
        </p:nvSpPr>
        <p:spPr>
          <a:xfrm>
            <a:off x="1953765" y="2778963"/>
            <a:ext cx="2947799" cy="215444"/>
          </a:xfrm>
          <a:prstGeom prst="rect">
            <a:avLst/>
          </a:prstGeom>
          <a:noFill/>
        </p:spPr>
        <p:txBody>
          <a:bodyPr wrap="square" rtlCol="0">
            <a:spAutoFit/>
          </a:bodyPr>
          <a:lstStyle/>
          <a:p>
            <a:r>
              <a:rPr lang="en-US" sz="800" dirty="0"/>
              <a:t>Emission spectral coefficient</a:t>
            </a:r>
          </a:p>
        </p:txBody>
      </p:sp>
      <p:sp>
        <p:nvSpPr>
          <p:cNvPr id="3" name="TextBox 2">
            <a:extLst>
              <a:ext uri="{FF2B5EF4-FFF2-40B4-BE49-F238E27FC236}">
                <a16:creationId xmlns:a16="http://schemas.microsoft.com/office/drawing/2014/main" id="{12F630A1-9268-4A80-91EB-9170AE0C9FB7}"/>
              </a:ext>
            </a:extLst>
          </p:cNvPr>
          <p:cNvSpPr txBox="1"/>
          <p:nvPr/>
        </p:nvSpPr>
        <p:spPr>
          <a:xfrm>
            <a:off x="289101" y="845399"/>
            <a:ext cx="10983064" cy="369332"/>
          </a:xfrm>
          <a:prstGeom prst="rect">
            <a:avLst/>
          </a:prstGeom>
          <a:noFill/>
        </p:spPr>
        <p:txBody>
          <a:bodyPr wrap="square" rtlCol="0">
            <a:spAutoFit/>
          </a:bodyPr>
          <a:lstStyle/>
          <a:p>
            <a:r>
              <a:rPr lang="en-US" dirty="0"/>
              <a:t>The contribution of ion-atom radiative collision to the opacity of the solar atmosphere in region &gt;350nm</a:t>
            </a:r>
          </a:p>
        </p:txBody>
      </p:sp>
      <p:sp>
        <p:nvSpPr>
          <p:cNvPr id="4" name="TextBox 3">
            <a:extLst>
              <a:ext uri="{FF2B5EF4-FFF2-40B4-BE49-F238E27FC236}">
                <a16:creationId xmlns:a16="http://schemas.microsoft.com/office/drawing/2014/main" id="{50775F28-F656-42E2-86EC-5CCCB20CB773}"/>
              </a:ext>
            </a:extLst>
          </p:cNvPr>
          <p:cNvSpPr txBox="1"/>
          <p:nvPr/>
        </p:nvSpPr>
        <p:spPr>
          <a:xfrm>
            <a:off x="849672" y="2099719"/>
            <a:ext cx="4836753" cy="261610"/>
          </a:xfrm>
          <a:prstGeom prst="rect">
            <a:avLst/>
          </a:prstGeom>
          <a:noFill/>
        </p:spPr>
        <p:txBody>
          <a:bodyPr wrap="square" rtlCol="0">
            <a:spAutoFit/>
          </a:bodyPr>
          <a:lstStyle/>
          <a:p>
            <a:r>
              <a:rPr lang="en-US" sz="1100" dirty="0"/>
              <a:t>The spectral emissivity correspond to proc. (1)</a:t>
            </a:r>
          </a:p>
        </p:txBody>
      </p:sp>
    </p:spTree>
    <p:extLst>
      <p:ext uri="{BB962C8B-B14F-4D97-AF65-F5344CB8AC3E}">
        <p14:creationId xmlns:p14="http://schemas.microsoft.com/office/powerpoint/2010/main" val="24763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5F90AC-9EF5-4D27-A953-65EAD4EA7D15}"/>
              </a:ext>
            </a:extLst>
          </p:cNvPr>
          <p:cNvSpPr txBox="1"/>
          <p:nvPr/>
        </p:nvSpPr>
        <p:spPr>
          <a:xfrm>
            <a:off x="1003516" y="1569724"/>
            <a:ext cx="9845335" cy="1754326"/>
          </a:xfrm>
          <a:prstGeom prst="rect">
            <a:avLst/>
          </a:prstGeom>
          <a:noFill/>
        </p:spPr>
        <p:txBody>
          <a:bodyPr wrap="square" rtlCol="0">
            <a:spAutoFit/>
          </a:bodyPr>
          <a:lstStyle/>
          <a:p>
            <a:endParaRPr lang="en-US" dirty="0"/>
          </a:p>
          <a:p>
            <a:r>
              <a:rPr lang="en-US" dirty="0"/>
              <a:t>This lecture is devoted to the topic, thematic we (A. A. </a:t>
            </a:r>
            <a:r>
              <a:rPr lang="en-US" dirty="0" err="1"/>
              <a:t>Mihajlov</a:t>
            </a:r>
            <a:r>
              <a:rPr lang="en-US" dirty="0"/>
              <a:t>, LJ.M. </a:t>
            </a:r>
            <a:r>
              <a:rPr lang="en-US" dirty="0" err="1"/>
              <a:t>Ignjatovic</a:t>
            </a:r>
            <a:r>
              <a:rPr lang="en-US" dirty="0"/>
              <a:t>, myself  and others from IF) have been working on, for a long time with prof. Milan </a:t>
            </a:r>
            <a:r>
              <a:rPr lang="en-US" dirty="0" err="1"/>
              <a:t>Dimitrijevic</a:t>
            </a:r>
            <a:r>
              <a:rPr lang="en-US" dirty="0"/>
              <a:t> and which started ‘80 by deceased prof. A. A. </a:t>
            </a:r>
            <a:r>
              <a:rPr lang="en-US" dirty="0" err="1"/>
              <a:t>Mihajlov</a:t>
            </a:r>
            <a:r>
              <a:rPr lang="en-US" dirty="0"/>
              <a:t> and prof. Milan </a:t>
            </a:r>
            <a:r>
              <a:rPr lang="en-US" dirty="0" err="1"/>
              <a:t>Dimitrijevic</a:t>
            </a:r>
            <a:r>
              <a:rPr lang="en-US" dirty="0"/>
              <a:t>.</a:t>
            </a:r>
          </a:p>
          <a:p>
            <a:endParaRPr lang="en-US" dirty="0"/>
          </a:p>
          <a:p>
            <a:endParaRPr lang="en-US" dirty="0"/>
          </a:p>
        </p:txBody>
      </p:sp>
    </p:spTree>
    <p:extLst>
      <p:ext uri="{BB962C8B-B14F-4D97-AF65-F5344CB8AC3E}">
        <p14:creationId xmlns:p14="http://schemas.microsoft.com/office/powerpoint/2010/main" val="226346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E5C54B-0F91-4E21-A376-2E97073798BD}"/>
              </a:ext>
            </a:extLst>
          </p:cNvPr>
          <p:cNvPicPr>
            <a:picLocks noChangeAspect="1"/>
          </p:cNvPicPr>
          <p:nvPr/>
        </p:nvPicPr>
        <p:blipFill>
          <a:blip r:embed="rId3"/>
          <a:stretch>
            <a:fillRect/>
          </a:stretch>
        </p:blipFill>
        <p:spPr>
          <a:xfrm>
            <a:off x="1003287" y="87599"/>
            <a:ext cx="3997766" cy="2857385"/>
          </a:xfrm>
          <a:prstGeom prst="rect">
            <a:avLst/>
          </a:prstGeom>
        </p:spPr>
      </p:pic>
      <p:pic>
        <p:nvPicPr>
          <p:cNvPr id="15" name="Picture 14">
            <a:extLst>
              <a:ext uri="{FF2B5EF4-FFF2-40B4-BE49-F238E27FC236}">
                <a16:creationId xmlns:a16="http://schemas.microsoft.com/office/drawing/2014/main" id="{ED4948C0-B9F3-4CAF-A7D3-3DDB0024F384}"/>
              </a:ext>
            </a:extLst>
          </p:cNvPr>
          <p:cNvPicPr>
            <a:picLocks noChangeAspect="1"/>
          </p:cNvPicPr>
          <p:nvPr/>
        </p:nvPicPr>
        <p:blipFill>
          <a:blip r:embed="rId4"/>
          <a:stretch>
            <a:fillRect/>
          </a:stretch>
        </p:blipFill>
        <p:spPr>
          <a:xfrm>
            <a:off x="5215911" y="95274"/>
            <a:ext cx="4027909" cy="2788766"/>
          </a:xfrm>
          <a:prstGeom prst="rect">
            <a:avLst/>
          </a:prstGeom>
        </p:spPr>
      </p:pic>
      <p:pic>
        <p:nvPicPr>
          <p:cNvPr id="16" name="Picture 15">
            <a:extLst>
              <a:ext uri="{FF2B5EF4-FFF2-40B4-BE49-F238E27FC236}">
                <a16:creationId xmlns:a16="http://schemas.microsoft.com/office/drawing/2014/main" id="{550CEE15-1779-4B6B-83F0-FFC7FD4BFBBA}"/>
              </a:ext>
            </a:extLst>
          </p:cNvPr>
          <p:cNvPicPr>
            <a:picLocks noChangeAspect="1"/>
          </p:cNvPicPr>
          <p:nvPr/>
        </p:nvPicPr>
        <p:blipFill>
          <a:blip r:embed="rId5"/>
          <a:stretch>
            <a:fillRect/>
          </a:stretch>
        </p:blipFill>
        <p:spPr>
          <a:xfrm>
            <a:off x="985534" y="3062409"/>
            <a:ext cx="3997766" cy="2595262"/>
          </a:xfrm>
          <a:prstGeom prst="rect">
            <a:avLst/>
          </a:prstGeom>
        </p:spPr>
      </p:pic>
      <p:pic>
        <p:nvPicPr>
          <p:cNvPr id="17" name="Picture 16">
            <a:extLst>
              <a:ext uri="{FF2B5EF4-FFF2-40B4-BE49-F238E27FC236}">
                <a16:creationId xmlns:a16="http://schemas.microsoft.com/office/drawing/2014/main" id="{8167414B-EB7F-4957-B855-C062B4EEE142}"/>
              </a:ext>
            </a:extLst>
          </p:cNvPr>
          <p:cNvPicPr>
            <a:picLocks noChangeAspect="1"/>
          </p:cNvPicPr>
          <p:nvPr/>
        </p:nvPicPr>
        <p:blipFill>
          <a:blip r:embed="rId6"/>
          <a:stretch>
            <a:fillRect/>
          </a:stretch>
        </p:blipFill>
        <p:spPr>
          <a:xfrm>
            <a:off x="5291388" y="3058785"/>
            <a:ext cx="3876954" cy="2598886"/>
          </a:xfrm>
          <a:prstGeom prst="rect">
            <a:avLst/>
          </a:prstGeom>
        </p:spPr>
      </p:pic>
      <p:sp>
        <p:nvSpPr>
          <p:cNvPr id="18" name="TextBox 17">
            <a:extLst>
              <a:ext uri="{FF2B5EF4-FFF2-40B4-BE49-F238E27FC236}">
                <a16:creationId xmlns:a16="http://schemas.microsoft.com/office/drawing/2014/main" id="{F520145F-65D5-4AEB-87D6-2A6E6819192F}"/>
              </a:ext>
            </a:extLst>
          </p:cNvPr>
          <p:cNvSpPr txBox="1"/>
          <p:nvPr/>
        </p:nvSpPr>
        <p:spPr>
          <a:xfrm>
            <a:off x="6019063" y="5817471"/>
            <a:ext cx="6001302" cy="738664"/>
          </a:xfrm>
          <a:prstGeom prst="rect">
            <a:avLst/>
          </a:prstGeom>
          <a:noFill/>
        </p:spPr>
        <p:txBody>
          <a:bodyPr wrap="square" rtlCol="0">
            <a:spAutoFit/>
          </a:bodyPr>
          <a:lstStyle/>
          <a:p>
            <a:r>
              <a:rPr lang="en-US" sz="1400" dirty="0"/>
              <a:t>These figures show that the overall contribution of processes (1) to the opacity of the solar atmosphere in the visible region must be taken into account, despite the presence of exceptionally intensive processes (5).</a:t>
            </a:r>
          </a:p>
        </p:txBody>
      </p:sp>
      <p:sp>
        <p:nvSpPr>
          <p:cNvPr id="2" name="TextBox 1">
            <a:extLst>
              <a:ext uri="{FF2B5EF4-FFF2-40B4-BE49-F238E27FC236}">
                <a16:creationId xmlns:a16="http://schemas.microsoft.com/office/drawing/2014/main" id="{32908D9A-13C6-4B47-994F-2D8B0A8FAC85}"/>
              </a:ext>
            </a:extLst>
          </p:cNvPr>
          <p:cNvSpPr txBox="1"/>
          <p:nvPr/>
        </p:nvSpPr>
        <p:spPr>
          <a:xfrm>
            <a:off x="9484606" y="4178837"/>
            <a:ext cx="2535759" cy="1477328"/>
          </a:xfrm>
          <a:prstGeom prst="rect">
            <a:avLst/>
          </a:prstGeom>
          <a:noFill/>
        </p:spPr>
        <p:txBody>
          <a:bodyPr wrap="none" rtlCol="0">
            <a:spAutoFit/>
          </a:bodyPr>
          <a:lstStyle/>
          <a:p>
            <a:pPr marL="342900" indent="-342900">
              <a:buAutoNum type="arabicParenBoth"/>
            </a:pPr>
            <a:r>
              <a:rPr lang="en-US" dirty="0"/>
              <a:t>is up to  10%   </a:t>
            </a:r>
          </a:p>
          <a:p>
            <a:r>
              <a:rPr lang="en-US" dirty="0"/>
              <a:t>of proc (5) in some parts </a:t>
            </a:r>
          </a:p>
          <a:p>
            <a:r>
              <a:rPr lang="en-US" dirty="0"/>
              <a:t>i.e. layers of </a:t>
            </a:r>
          </a:p>
          <a:p>
            <a:r>
              <a:rPr lang="en-US" dirty="0"/>
              <a:t>Solar atm.</a:t>
            </a:r>
          </a:p>
          <a:p>
            <a:endParaRPr lang="en-US" dirty="0"/>
          </a:p>
        </p:txBody>
      </p:sp>
      <p:sp>
        <p:nvSpPr>
          <p:cNvPr id="9" name="TextBox 8">
            <a:extLst>
              <a:ext uri="{FF2B5EF4-FFF2-40B4-BE49-F238E27FC236}">
                <a16:creationId xmlns:a16="http://schemas.microsoft.com/office/drawing/2014/main" id="{4A0AC296-CD5A-42A3-BBC0-20D9A05D2D21}"/>
              </a:ext>
            </a:extLst>
          </p:cNvPr>
          <p:cNvSpPr txBox="1"/>
          <p:nvPr/>
        </p:nvSpPr>
        <p:spPr>
          <a:xfrm>
            <a:off x="9350364" y="99129"/>
            <a:ext cx="2685479" cy="923330"/>
          </a:xfrm>
          <a:prstGeom prst="rect">
            <a:avLst/>
          </a:prstGeom>
          <a:noFill/>
        </p:spPr>
        <p:txBody>
          <a:bodyPr wrap="none" rtlCol="0">
            <a:spAutoFit/>
          </a:bodyPr>
          <a:lstStyle/>
          <a:p>
            <a:pPr marL="342900" indent="-342900">
              <a:buAutoNum type="arabicParenBoth"/>
            </a:pPr>
            <a:r>
              <a:rPr lang="en-US" dirty="0"/>
              <a:t>is &gt; (3) and (4)</a:t>
            </a:r>
          </a:p>
          <a:p>
            <a:r>
              <a:rPr lang="en-US" dirty="0"/>
              <a:t>in some parts i.e. layers of </a:t>
            </a:r>
          </a:p>
          <a:p>
            <a:r>
              <a:rPr lang="en-US" dirty="0"/>
              <a:t>Solar atm.</a:t>
            </a:r>
          </a:p>
        </p:txBody>
      </p:sp>
      <p:cxnSp>
        <p:nvCxnSpPr>
          <p:cNvPr id="5" name="Straight Connector 4">
            <a:extLst>
              <a:ext uri="{FF2B5EF4-FFF2-40B4-BE49-F238E27FC236}">
                <a16:creationId xmlns:a16="http://schemas.microsoft.com/office/drawing/2014/main" id="{4F2B1544-A02E-460C-BAF2-0AC556605526}"/>
              </a:ext>
            </a:extLst>
          </p:cNvPr>
          <p:cNvCxnSpPr/>
          <p:nvPr/>
        </p:nvCxnSpPr>
        <p:spPr>
          <a:xfrm>
            <a:off x="1438183" y="2556769"/>
            <a:ext cx="337351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2A17C7DB-3B6C-4328-9156-DC3EBE8EB031}"/>
              </a:ext>
            </a:extLst>
          </p:cNvPr>
          <p:cNvCxnSpPr/>
          <p:nvPr/>
        </p:nvCxnSpPr>
        <p:spPr>
          <a:xfrm flipV="1">
            <a:off x="4039340" y="2068497"/>
            <a:ext cx="0" cy="37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B363673-FF2C-4955-AC45-B918BC8650F8}"/>
              </a:ext>
            </a:extLst>
          </p:cNvPr>
          <p:cNvCxnSpPr/>
          <p:nvPr/>
        </p:nvCxnSpPr>
        <p:spPr>
          <a:xfrm flipV="1">
            <a:off x="2104008" y="2077375"/>
            <a:ext cx="0" cy="328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2B2FC6-B730-4110-9D44-72A971CC811C}"/>
              </a:ext>
            </a:extLst>
          </p:cNvPr>
          <p:cNvCxnSpPr/>
          <p:nvPr/>
        </p:nvCxnSpPr>
        <p:spPr>
          <a:xfrm>
            <a:off x="5637320" y="2214978"/>
            <a:ext cx="3531022"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A3AB480-60FD-4C75-9B69-008590AD7FAF}"/>
              </a:ext>
            </a:extLst>
          </p:cNvPr>
          <p:cNvCxnSpPr/>
          <p:nvPr/>
        </p:nvCxnSpPr>
        <p:spPr>
          <a:xfrm flipV="1">
            <a:off x="6081204" y="1793289"/>
            <a:ext cx="0" cy="44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9794A2-28AA-4BAE-9173-E780CFDFF7A7}"/>
              </a:ext>
            </a:extLst>
          </p:cNvPr>
          <p:cNvCxnSpPr/>
          <p:nvPr/>
        </p:nvCxnSpPr>
        <p:spPr>
          <a:xfrm flipV="1">
            <a:off x="7048870" y="1775534"/>
            <a:ext cx="0" cy="43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CD1C75C-A193-45F4-88FC-CDC75CA8B1B3}"/>
              </a:ext>
            </a:extLst>
          </p:cNvPr>
          <p:cNvSpPr/>
          <p:nvPr/>
        </p:nvSpPr>
        <p:spPr>
          <a:xfrm>
            <a:off x="1358283" y="3487418"/>
            <a:ext cx="488272" cy="71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B0D0ECE-B809-4C14-A11E-37AB15815AF0}"/>
              </a:ext>
            </a:extLst>
          </p:cNvPr>
          <p:cNvSpPr/>
          <p:nvPr/>
        </p:nvSpPr>
        <p:spPr>
          <a:xfrm>
            <a:off x="2769833" y="3613212"/>
            <a:ext cx="2173035" cy="74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8C80645-5FDA-45BC-9117-3891612F4C26}"/>
              </a:ext>
            </a:extLst>
          </p:cNvPr>
          <p:cNvSpPr/>
          <p:nvPr/>
        </p:nvSpPr>
        <p:spPr>
          <a:xfrm>
            <a:off x="5637320" y="3305729"/>
            <a:ext cx="630315" cy="1258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EDB8EA11-2065-450B-8BD7-9FEE0676E591}"/>
              </a:ext>
            </a:extLst>
          </p:cNvPr>
          <p:cNvSpPr/>
          <p:nvPr/>
        </p:nvSpPr>
        <p:spPr>
          <a:xfrm>
            <a:off x="7048870" y="4083728"/>
            <a:ext cx="2272683" cy="6784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4">
            <a:extLst>
              <a:ext uri="{FF2B5EF4-FFF2-40B4-BE49-F238E27FC236}">
                <a16:creationId xmlns:a16="http://schemas.microsoft.com/office/drawing/2014/main" id="{FF918413-E715-41EE-BAB9-5708B695CB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6811" y="1459911"/>
            <a:ext cx="2830199" cy="255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477890AD-ECFD-4D34-8B33-390EFD35D0C4}"/>
              </a:ext>
            </a:extLst>
          </p:cNvPr>
          <p:cNvSpPr txBox="1"/>
          <p:nvPr/>
        </p:nvSpPr>
        <p:spPr>
          <a:xfrm>
            <a:off x="1799760" y="3232589"/>
            <a:ext cx="2443063" cy="646331"/>
          </a:xfrm>
          <a:prstGeom prst="rect">
            <a:avLst/>
          </a:prstGeom>
          <a:noFill/>
        </p:spPr>
        <p:txBody>
          <a:bodyPr wrap="square" rtlCol="0">
            <a:spAutoFit/>
          </a:bodyPr>
          <a:lstStyle/>
          <a:p>
            <a:r>
              <a:rPr lang="en-US" dirty="0">
                <a:solidFill>
                  <a:srgbClr val="FF0000"/>
                </a:solidFill>
              </a:rPr>
              <a:t>In some layers up to 10%</a:t>
            </a:r>
          </a:p>
        </p:txBody>
      </p:sp>
      <p:sp>
        <p:nvSpPr>
          <p:cNvPr id="26" name="TextBox 25">
            <a:extLst>
              <a:ext uri="{FF2B5EF4-FFF2-40B4-BE49-F238E27FC236}">
                <a16:creationId xmlns:a16="http://schemas.microsoft.com/office/drawing/2014/main" id="{A1170B8A-6ACA-4C09-9ACA-22BCE1301AC2}"/>
              </a:ext>
            </a:extLst>
          </p:cNvPr>
          <p:cNvSpPr txBox="1"/>
          <p:nvPr/>
        </p:nvSpPr>
        <p:spPr>
          <a:xfrm>
            <a:off x="6113271" y="3052891"/>
            <a:ext cx="2443063" cy="646331"/>
          </a:xfrm>
          <a:prstGeom prst="rect">
            <a:avLst/>
          </a:prstGeom>
          <a:noFill/>
        </p:spPr>
        <p:txBody>
          <a:bodyPr wrap="square" rtlCol="0">
            <a:spAutoFit/>
          </a:bodyPr>
          <a:lstStyle/>
          <a:p>
            <a:r>
              <a:rPr lang="en-US" dirty="0">
                <a:solidFill>
                  <a:srgbClr val="FF0000"/>
                </a:solidFill>
              </a:rPr>
              <a:t>In some layers up to 10%</a:t>
            </a:r>
          </a:p>
        </p:txBody>
      </p:sp>
      <p:graphicFrame>
        <p:nvGraphicFramePr>
          <p:cNvPr id="27" name="Object 26">
            <a:extLst>
              <a:ext uri="{FF2B5EF4-FFF2-40B4-BE49-F238E27FC236}">
                <a16:creationId xmlns:a16="http://schemas.microsoft.com/office/drawing/2014/main" id="{DA9543BA-2C9C-4321-890F-86FEE4FBDFEA}"/>
              </a:ext>
            </a:extLst>
          </p:cNvPr>
          <p:cNvGraphicFramePr>
            <a:graphicFrameLocks noChangeAspect="1"/>
          </p:cNvGraphicFramePr>
          <p:nvPr>
            <p:extLst>
              <p:ext uri="{D42A27DB-BD31-4B8C-83A1-F6EECF244321}">
                <p14:modId xmlns:p14="http://schemas.microsoft.com/office/powerpoint/2010/main" val="2788098857"/>
              </p:ext>
            </p:extLst>
          </p:nvPr>
        </p:nvGraphicFramePr>
        <p:xfrm>
          <a:off x="10711910" y="5010689"/>
          <a:ext cx="1162975" cy="279114"/>
        </p:xfrm>
        <a:graphic>
          <a:graphicData uri="http://schemas.openxmlformats.org/presentationml/2006/ole">
            <mc:AlternateContent xmlns:mc="http://schemas.openxmlformats.org/markup-compatibility/2006">
              <mc:Choice xmlns:v="urn:schemas-microsoft-com:vml" Requires="v">
                <p:oleObj spid="_x0000_s35115" name="Equation" r:id="rId8" imgW="1015920" imgH="241200" progId="Equation.DSMT4">
                  <p:embed/>
                </p:oleObj>
              </mc:Choice>
              <mc:Fallback>
                <p:oleObj name="Equation" r:id="rId8" imgW="1015920" imgH="241200" progId="Equation.DSMT4">
                  <p:embed/>
                  <p:pic>
                    <p:nvPicPr>
                      <p:cNvPr id="22" name="Object 21">
                        <a:extLst>
                          <a:ext uri="{FF2B5EF4-FFF2-40B4-BE49-F238E27FC236}">
                            <a16:creationId xmlns:a16="http://schemas.microsoft.com/office/drawing/2014/main" id="{EC96FE90-2619-4895-A718-907494FF446F}"/>
                          </a:ext>
                        </a:extLst>
                      </p:cNvPr>
                      <p:cNvPicPr>
                        <a:picLocks noChangeAspect="1" noChangeArrowheads="1"/>
                      </p:cNvPicPr>
                      <p:nvPr/>
                    </p:nvPicPr>
                    <p:blipFill>
                      <a:blip r:embed="rId9"/>
                      <a:srcRect/>
                      <a:stretch>
                        <a:fillRect/>
                      </a:stretch>
                    </p:blipFill>
                    <p:spPr bwMode="auto">
                      <a:xfrm>
                        <a:off x="10711910" y="5010689"/>
                        <a:ext cx="1162975" cy="279114"/>
                      </a:xfrm>
                      <a:prstGeom prst="rect">
                        <a:avLst/>
                      </a:prstGeom>
                      <a:solidFill>
                        <a:srgbClr val="FFFFFF"/>
                      </a:solidFill>
                    </p:spPr>
                  </p:pic>
                </p:oleObj>
              </mc:Fallback>
            </mc:AlternateContent>
          </a:graphicData>
        </a:graphic>
      </p:graphicFrame>
      <p:graphicFrame>
        <p:nvGraphicFramePr>
          <p:cNvPr id="28" name="Object 27">
            <a:extLst>
              <a:ext uri="{FF2B5EF4-FFF2-40B4-BE49-F238E27FC236}">
                <a16:creationId xmlns:a16="http://schemas.microsoft.com/office/drawing/2014/main" id="{F070C4EA-BB8C-4E83-80DD-94A4ADE11A61}"/>
              </a:ext>
            </a:extLst>
          </p:cNvPr>
          <p:cNvGraphicFramePr>
            <a:graphicFrameLocks noChangeAspect="1"/>
          </p:cNvGraphicFramePr>
          <p:nvPr>
            <p:extLst>
              <p:ext uri="{D42A27DB-BD31-4B8C-83A1-F6EECF244321}">
                <p14:modId xmlns:p14="http://schemas.microsoft.com/office/powerpoint/2010/main" val="2968046206"/>
              </p:ext>
            </p:extLst>
          </p:nvPr>
        </p:nvGraphicFramePr>
        <p:xfrm>
          <a:off x="9484606" y="995088"/>
          <a:ext cx="1083362" cy="374342"/>
        </p:xfrm>
        <a:graphic>
          <a:graphicData uri="http://schemas.openxmlformats.org/presentationml/2006/ole">
            <mc:AlternateContent xmlns:mc="http://schemas.openxmlformats.org/markup-compatibility/2006">
              <mc:Choice xmlns:v="urn:schemas-microsoft-com:vml" Requires="v">
                <p:oleObj spid="_x0000_s35116" name="Equation" r:id="rId10" imgW="1384013" imgH="482538" progId="Equation.DSMT4">
                  <p:embed/>
                </p:oleObj>
              </mc:Choice>
              <mc:Fallback>
                <p:oleObj name="Equation" r:id="rId10" imgW="1384013" imgH="482538" progId="Equation.DSMT4">
                  <p:embed/>
                  <p:pic>
                    <p:nvPicPr>
                      <p:cNvPr id="20" name="Object 19">
                        <a:extLst>
                          <a:ext uri="{FF2B5EF4-FFF2-40B4-BE49-F238E27FC236}">
                            <a16:creationId xmlns:a16="http://schemas.microsoft.com/office/drawing/2014/main" id="{D6F0B5BA-818C-411E-BECC-DDDDF0776E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84606" y="995088"/>
                        <a:ext cx="1083362" cy="374342"/>
                      </a:xfrm>
                      <a:prstGeom prst="rect">
                        <a:avLst/>
                      </a:prstGeom>
                      <a:solidFill>
                        <a:srgbClr val="FFFFFF"/>
                      </a:solidFill>
                    </p:spPr>
                  </p:pic>
                </p:oleObj>
              </mc:Fallback>
            </mc:AlternateContent>
          </a:graphicData>
        </a:graphic>
      </p:graphicFrame>
      <p:graphicFrame>
        <p:nvGraphicFramePr>
          <p:cNvPr id="29" name="Object 28">
            <a:extLst>
              <a:ext uri="{FF2B5EF4-FFF2-40B4-BE49-F238E27FC236}">
                <a16:creationId xmlns:a16="http://schemas.microsoft.com/office/drawing/2014/main" id="{147A5742-0C7B-4E31-BD19-AFD294D60FAD}"/>
              </a:ext>
            </a:extLst>
          </p:cNvPr>
          <p:cNvGraphicFramePr>
            <a:graphicFrameLocks noChangeAspect="1"/>
          </p:cNvGraphicFramePr>
          <p:nvPr>
            <p:extLst>
              <p:ext uri="{D42A27DB-BD31-4B8C-83A1-F6EECF244321}">
                <p14:modId xmlns:p14="http://schemas.microsoft.com/office/powerpoint/2010/main" val="374912082"/>
              </p:ext>
            </p:extLst>
          </p:nvPr>
        </p:nvGraphicFramePr>
        <p:xfrm>
          <a:off x="10671312" y="995088"/>
          <a:ext cx="1455698" cy="307963"/>
        </p:xfrm>
        <a:graphic>
          <a:graphicData uri="http://schemas.openxmlformats.org/presentationml/2006/ole">
            <mc:AlternateContent xmlns:mc="http://schemas.openxmlformats.org/markup-compatibility/2006">
              <mc:Choice xmlns:v="urn:schemas-microsoft-com:vml" Requires="v">
                <p:oleObj spid="_x0000_s35117" name="Equation" r:id="rId12" imgW="1353764" imgH="205557" progId="Equation.DSMT4">
                  <p:embed/>
                </p:oleObj>
              </mc:Choice>
              <mc:Fallback>
                <p:oleObj name="Equation" r:id="rId12" imgW="1353764" imgH="205557" progId="Equation.DSMT4">
                  <p:embed/>
                  <p:pic>
                    <p:nvPicPr>
                      <p:cNvPr id="21" name="Object 20">
                        <a:extLst>
                          <a:ext uri="{FF2B5EF4-FFF2-40B4-BE49-F238E27FC236}">
                            <a16:creationId xmlns:a16="http://schemas.microsoft.com/office/drawing/2014/main" id="{D2DC93F7-E66B-4F51-8AEB-A5310D5B92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71312" y="995088"/>
                        <a:ext cx="1455698" cy="307963"/>
                      </a:xfrm>
                      <a:prstGeom prst="rect">
                        <a:avLst/>
                      </a:prstGeom>
                      <a:solidFill>
                        <a:srgbClr val="FFFFFF"/>
                      </a:solidFill>
                    </p:spPr>
                  </p:pic>
                </p:oleObj>
              </mc:Fallback>
            </mc:AlternateContent>
          </a:graphicData>
        </a:graphic>
      </p:graphicFrame>
      <p:sp>
        <p:nvSpPr>
          <p:cNvPr id="6" name="TextBox 5">
            <a:extLst>
              <a:ext uri="{FF2B5EF4-FFF2-40B4-BE49-F238E27FC236}">
                <a16:creationId xmlns:a16="http://schemas.microsoft.com/office/drawing/2014/main" id="{9B7DBFCB-986A-4B8F-88B1-9F277EE0E14C}"/>
              </a:ext>
            </a:extLst>
          </p:cNvPr>
          <p:cNvSpPr txBox="1"/>
          <p:nvPr/>
        </p:nvSpPr>
        <p:spPr>
          <a:xfrm>
            <a:off x="10026287" y="2762949"/>
            <a:ext cx="919183" cy="369332"/>
          </a:xfrm>
          <a:prstGeom prst="rect">
            <a:avLst/>
          </a:prstGeom>
          <a:noFill/>
        </p:spPr>
        <p:txBody>
          <a:bodyPr wrap="square" rtlCol="0">
            <a:spAutoFit/>
          </a:bodyPr>
          <a:lstStyle/>
          <a:p>
            <a:r>
              <a:rPr lang="en-US" dirty="0">
                <a:solidFill>
                  <a:srgbClr val="FF0000"/>
                </a:solidFill>
              </a:rPr>
              <a:t>Ne&gt;N</a:t>
            </a:r>
            <a:r>
              <a:rPr lang="en-US" baseline="-25000" dirty="0">
                <a:solidFill>
                  <a:srgbClr val="FF0000"/>
                </a:solidFill>
              </a:rPr>
              <a:t>H+</a:t>
            </a:r>
          </a:p>
        </p:txBody>
      </p:sp>
    </p:spTree>
    <p:extLst>
      <p:ext uri="{BB962C8B-B14F-4D97-AF65-F5344CB8AC3E}">
        <p14:creationId xmlns:p14="http://schemas.microsoft.com/office/powerpoint/2010/main" val="139963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CAE8CC-E6D0-4EDC-93CE-F3FE85879480}"/>
              </a:ext>
            </a:extLst>
          </p:cNvPr>
          <p:cNvSpPr txBox="1"/>
          <p:nvPr/>
        </p:nvSpPr>
        <p:spPr>
          <a:xfrm>
            <a:off x="2787588" y="2050742"/>
            <a:ext cx="4211987" cy="369332"/>
          </a:xfrm>
          <a:prstGeom prst="rect">
            <a:avLst/>
          </a:prstGeom>
          <a:noFill/>
        </p:spPr>
        <p:txBody>
          <a:bodyPr wrap="none" rtlCol="0">
            <a:spAutoFit/>
          </a:bodyPr>
          <a:lstStyle/>
          <a:p>
            <a:r>
              <a:rPr lang="en-US" dirty="0"/>
              <a:t>In Visible spectral region we conclude that:</a:t>
            </a:r>
          </a:p>
        </p:txBody>
      </p:sp>
      <p:sp>
        <p:nvSpPr>
          <p:cNvPr id="3" name="TextBox 2">
            <a:extLst>
              <a:ext uri="{FF2B5EF4-FFF2-40B4-BE49-F238E27FC236}">
                <a16:creationId xmlns:a16="http://schemas.microsoft.com/office/drawing/2014/main" id="{5C17A3C7-6500-4BC3-9BBA-8A6290F4BEBE}"/>
              </a:ext>
            </a:extLst>
          </p:cNvPr>
          <p:cNvSpPr txBox="1"/>
          <p:nvPr/>
        </p:nvSpPr>
        <p:spPr>
          <a:xfrm>
            <a:off x="1899822" y="2667996"/>
            <a:ext cx="8211844" cy="1200329"/>
          </a:xfrm>
          <a:prstGeom prst="rect">
            <a:avLst/>
          </a:prstGeom>
          <a:noFill/>
        </p:spPr>
        <p:txBody>
          <a:bodyPr wrap="square" rtlCol="0">
            <a:spAutoFit/>
          </a:bodyPr>
          <a:lstStyle/>
          <a:p>
            <a:r>
              <a:rPr lang="en-US" dirty="0"/>
              <a:t>We investigate the contribution to the opacity of the solar atmosphere of some processes other than formation and </a:t>
            </a:r>
            <a:r>
              <a:rPr lang="en-US" dirty="0" err="1"/>
              <a:t>photodissociation</a:t>
            </a:r>
            <a:r>
              <a:rPr lang="en-US" dirty="0"/>
              <a:t> of the H</a:t>
            </a:r>
            <a:r>
              <a:rPr lang="en-US" baseline="30000" dirty="0"/>
              <a:t>- </a:t>
            </a:r>
            <a:r>
              <a:rPr lang="en-US" dirty="0"/>
              <a:t>ion. We show that positive-ion-atom radiative collision processes are not negligible at  certain layers of the photosphere and of the chromosphere.</a:t>
            </a:r>
            <a:endParaRPr lang="en-US" baseline="30000" dirty="0"/>
          </a:p>
        </p:txBody>
      </p:sp>
    </p:spTree>
    <p:extLst>
      <p:ext uri="{BB962C8B-B14F-4D97-AF65-F5344CB8AC3E}">
        <p14:creationId xmlns:p14="http://schemas.microsoft.com/office/powerpoint/2010/main" val="1351818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897C-4627-490C-98D5-900BBC45CC7F}"/>
              </a:ext>
            </a:extLst>
          </p:cNvPr>
          <p:cNvSpPr>
            <a:spLocks noGrp="1"/>
          </p:cNvSpPr>
          <p:nvPr>
            <p:ph type="title"/>
          </p:nvPr>
        </p:nvSpPr>
        <p:spPr/>
        <p:txBody>
          <a:bodyPr/>
          <a:lstStyle/>
          <a:p>
            <a:r>
              <a:rPr lang="en-US" dirty="0"/>
              <a:t>Atmosphere of the sun: UV and VUV region.</a:t>
            </a:r>
          </a:p>
        </p:txBody>
      </p:sp>
      <p:sp>
        <p:nvSpPr>
          <p:cNvPr id="3" name="TextBox 2">
            <a:extLst>
              <a:ext uri="{FF2B5EF4-FFF2-40B4-BE49-F238E27FC236}">
                <a16:creationId xmlns:a16="http://schemas.microsoft.com/office/drawing/2014/main" id="{7ADCC2BA-EF45-4A33-BC24-1CE33ED2E050}"/>
              </a:ext>
            </a:extLst>
          </p:cNvPr>
          <p:cNvSpPr txBox="1"/>
          <p:nvPr/>
        </p:nvSpPr>
        <p:spPr>
          <a:xfrm>
            <a:off x="1429305" y="2130641"/>
            <a:ext cx="8646850" cy="1754326"/>
          </a:xfrm>
          <a:prstGeom prst="rect">
            <a:avLst/>
          </a:prstGeom>
          <a:noFill/>
        </p:spPr>
        <p:txBody>
          <a:bodyPr wrap="square" rtlCol="0">
            <a:spAutoFit/>
          </a:bodyPr>
          <a:lstStyle/>
          <a:p>
            <a:r>
              <a:rPr lang="en-US" dirty="0"/>
              <a:t>In the far UV region processes emission channels (1) stop to play a role, while the role of absorption channels in this area is growing very rapidly. Accordingly, in the UV and VUV region effect of processes (1) is estimated by the parameter  i.e. the ratio of the absorption coefficient of these processes and the absorption coefficient determined by the concurrent processes (3), (4) and (5) taken together. The results obtained are illustrated by the two figures below. </a:t>
            </a:r>
          </a:p>
        </p:txBody>
      </p:sp>
      <p:sp>
        <p:nvSpPr>
          <p:cNvPr id="5" name="Rectangle 2">
            <a:extLst>
              <a:ext uri="{FF2B5EF4-FFF2-40B4-BE49-F238E27FC236}">
                <a16:creationId xmlns:a16="http://schemas.microsoft.com/office/drawing/2014/main" id="{817C23CC-3233-4CFA-8A5C-77609A8BB66A}"/>
              </a:ext>
            </a:extLst>
          </p:cNvPr>
          <p:cNvSpPr>
            <a:spLocks noChangeArrowheads="1"/>
          </p:cNvSpPr>
          <p:nvPr/>
        </p:nvSpPr>
        <p:spPr bwMode="auto">
          <a:xfrm>
            <a:off x="2521712" y="41614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A68923A-112B-419E-9BD0-7A3C5AB90B2B}"/>
              </a:ext>
            </a:extLst>
          </p:cNvPr>
          <p:cNvGraphicFramePr>
            <a:graphicFrameLocks noChangeAspect="1"/>
          </p:cNvGraphicFramePr>
          <p:nvPr>
            <p:extLst>
              <p:ext uri="{D42A27DB-BD31-4B8C-83A1-F6EECF244321}">
                <p14:modId xmlns:p14="http://schemas.microsoft.com/office/powerpoint/2010/main" val="1481779286"/>
              </p:ext>
            </p:extLst>
          </p:nvPr>
        </p:nvGraphicFramePr>
        <p:xfrm>
          <a:off x="1838131" y="4161453"/>
          <a:ext cx="396875" cy="228600"/>
        </p:xfrm>
        <a:graphic>
          <a:graphicData uri="http://schemas.openxmlformats.org/presentationml/2006/ole">
            <mc:AlternateContent xmlns:mc="http://schemas.openxmlformats.org/markup-compatibility/2006">
              <mc:Choice xmlns:v="urn:schemas-microsoft-com:vml" Requires="v">
                <p:oleObj spid="_x0000_s6839" name="Equation" r:id="rId3" imgW="393529" imgH="228501" progId="Equation.DSMT4">
                  <p:embed/>
                </p:oleObj>
              </mc:Choice>
              <mc:Fallback>
                <p:oleObj name="Equation" r:id="rId3" imgW="393529" imgH="22850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131" y="4161453"/>
                        <a:ext cx="396875" cy="228600"/>
                      </a:xfrm>
                      <a:prstGeom prst="rect">
                        <a:avLst/>
                      </a:prstGeom>
                      <a:solidFill>
                        <a:srgbClr val="FFFFFF"/>
                      </a:solidFill>
                    </p:spPr>
                  </p:pic>
                </p:oleObj>
              </mc:Fallback>
            </mc:AlternateContent>
          </a:graphicData>
        </a:graphic>
      </p:graphicFrame>
      <p:pic>
        <p:nvPicPr>
          <p:cNvPr id="9" name="Picture 8">
            <a:extLst>
              <a:ext uri="{FF2B5EF4-FFF2-40B4-BE49-F238E27FC236}">
                <a16:creationId xmlns:a16="http://schemas.microsoft.com/office/drawing/2014/main" id="{E5C5156F-C94F-46D3-A408-A8E266288720}"/>
              </a:ext>
            </a:extLst>
          </p:cNvPr>
          <p:cNvPicPr>
            <a:picLocks noChangeAspect="1"/>
          </p:cNvPicPr>
          <p:nvPr/>
        </p:nvPicPr>
        <p:blipFill>
          <a:blip r:embed="rId5"/>
          <a:stretch>
            <a:fillRect/>
          </a:stretch>
        </p:blipFill>
        <p:spPr>
          <a:xfrm>
            <a:off x="1087543" y="4484915"/>
            <a:ext cx="3377925" cy="695217"/>
          </a:xfrm>
          <a:prstGeom prst="rect">
            <a:avLst/>
          </a:prstGeom>
        </p:spPr>
      </p:pic>
      <p:pic>
        <p:nvPicPr>
          <p:cNvPr id="10" name="Picture 9">
            <a:extLst>
              <a:ext uri="{FF2B5EF4-FFF2-40B4-BE49-F238E27FC236}">
                <a16:creationId xmlns:a16="http://schemas.microsoft.com/office/drawing/2014/main" id="{0A97417F-ED87-4596-97FA-12CA7E4399B0}"/>
              </a:ext>
            </a:extLst>
          </p:cNvPr>
          <p:cNvPicPr>
            <a:picLocks noChangeAspect="1"/>
          </p:cNvPicPr>
          <p:nvPr/>
        </p:nvPicPr>
        <p:blipFill>
          <a:blip r:embed="rId6"/>
          <a:stretch>
            <a:fillRect/>
          </a:stretch>
        </p:blipFill>
        <p:spPr>
          <a:xfrm>
            <a:off x="5584294" y="4690449"/>
            <a:ext cx="1733625" cy="834200"/>
          </a:xfrm>
          <a:prstGeom prst="rect">
            <a:avLst/>
          </a:prstGeom>
        </p:spPr>
      </p:pic>
      <p:pic>
        <p:nvPicPr>
          <p:cNvPr id="11" name="Picture 10">
            <a:extLst>
              <a:ext uri="{FF2B5EF4-FFF2-40B4-BE49-F238E27FC236}">
                <a16:creationId xmlns:a16="http://schemas.microsoft.com/office/drawing/2014/main" id="{662E733C-A0DF-48C7-B64F-8EC4D72B4B4E}"/>
              </a:ext>
            </a:extLst>
          </p:cNvPr>
          <p:cNvPicPr>
            <a:picLocks noChangeAspect="1"/>
          </p:cNvPicPr>
          <p:nvPr/>
        </p:nvPicPr>
        <p:blipFill>
          <a:blip r:embed="rId7"/>
          <a:stretch>
            <a:fillRect/>
          </a:stretch>
        </p:blipFill>
        <p:spPr>
          <a:xfrm>
            <a:off x="1087543" y="5290154"/>
            <a:ext cx="1811250" cy="607867"/>
          </a:xfrm>
          <a:prstGeom prst="rect">
            <a:avLst/>
          </a:prstGeom>
        </p:spPr>
      </p:pic>
      <p:pic>
        <p:nvPicPr>
          <p:cNvPr id="12" name="Picture 11">
            <a:extLst>
              <a:ext uri="{FF2B5EF4-FFF2-40B4-BE49-F238E27FC236}">
                <a16:creationId xmlns:a16="http://schemas.microsoft.com/office/drawing/2014/main" id="{DCFB62A9-AE46-4588-BBF4-72C6DE1C851F}"/>
              </a:ext>
            </a:extLst>
          </p:cNvPr>
          <p:cNvPicPr>
            <a:picLocks noChangeAspect="1"/>
          </p:cNvPicPr>
          <p:nvPr/>
        </p:nvPicPr>
        <p:blipFill>
          <a:blip r:embed="rId8"/>
          <a:stretch>
            <a:fillRect/>
          </a:stretch>
        </p:blipFill>
        <p:spPr>
          <a:xfrm>
            <a:off x="8228533" y="4446008"/>
            <a:ext cx="2691000" cy="1332134"/>
          </a:xfrm>
          <a:prstGeom prst="rect">
            <a:avLst/>
          </a:prstGeom>
        </p:spPr>
      </p:pic>
      <p:sp>
        <p:nvSpPr>
          <p:cNvPr id="7" name="TextBox 6">
            <a:extLst>
              <a:ext uri="{FF2B5EF4-FFF2-40B4-BE49-F238E27FC236}">
                <a16:creationId xmlns:a16="http://schemas.microsoft.com/office/drawing/2014/main" id="{9A6FA82A-BB7C-4CEC-8F52-A6C61B573031}"/>
              </a:ext>
            </a:extLst>
          </p:cNvPr>
          <p:cNvSpPr txBox="1"/>
          <p:nvPr/>
        </p:nvSpPr>
        <p:spPr>
          <a:xfrm>
            <a:off x="2266248" y="4066262"/>
            <a:ext cx="1265090" cy="369332"/>
          </a:xfrm>
          <a:prstGeom prst="rect">
            <a:avLst/>
          </a:prstGeom>
          <a:noFill/>
        </p:spPr>
        <p:txBody>
          <a:bodyPr wrap="none" rtlCol="0">
            <a:spAutoFit/>
          </a:bodyPr>
          <a:lstStyle/>
          <a:p>
            <a:r>
              <a:rPr lang="en-US" dirty="0"/>
              <a:t>=(1)/(3;4;5)</a:t>
            </a:r>
          </a:p>
        </p:txBody>
      </p:sp>
      <p:sp>
        <p:nvSpPr>
          <p:cNvPr id="13" name="TextBox 12">
            <a:extLst>
              <a:ext uri="{FF2B5EF4-FFF2-40B4-BE49-F238E27FC236}">
                <a16:creationId xmlns:a16="http://schemas.microsoft.com/office/drawing/2014/main" id="{2C92E89C-A57C-4257-9B95-4511E23783BA}"/>
              </a:ext>
            </a:extLst>
          </p:cNvPr>
          <p:cNvSpPr txBox="1"/>
          <p:nvPr/>
        </p:nvSpPr>
        <p:spPr>
          <a:xfrm>
            <a:off x="5227730" y="4690448"/>
            <a:ext cx="523783" cy="307777"/>
          </a:xfrm>
          <a:prstGeom prst="rect">
            <a:avLst/>
          </a:prstGeom>
          <a:noFill/>
        </p:spPr>
        <p:txBody>
          <a:bodyPr wrap="square" rtlCol="0">
            <a:spAutoFit/>
          </a:bodyPr>
          <a:lstStyle/>
          <a:p>
            <a:r>
              <a:rPr lang="en-US" sz="1400" dirty="0"/>
              <a:t>(5)</a:t>
            </a:r>
          </a:p>
        </p:txBody>
      </p:sp>
      <p:sp>
        <p:nvSpPr>
          <p:cNvPr id="14" name="TextBox 13">
            <a:extLst>
              <a:ext uri="{FF2B5EF4-FFF2-40B4-BE49-F238E27FC236}">
                <a16:creationId xmlns:a16="http://schemas.microsoft.com/office/drawing/2014/main" id="{4C72BB3B-F0DF-49B1-9E50-E5BAD2C723C2}"/>
              </a:ext>
            </a:extLst>
          </p:cNvPr>
          <p:cNvSpPr txBox="1"/>
          <p:nvPr/>
        </p:nvSpPr>
        <p:spPr>
          <a:xfrm>
            <a:off x="5240633" y="4879914"/>
            <a:ext cx="523783" cy="307777"/>
          </a:xfrm>
          <a:prstGeom prst="rect">
            <a:avLst/>
          </a:prstGeom>
          <a:noFill/>
        </p:spPr>
        <p:txBody>
          <a:bodyPr wrap="square" rtlCol="0">
            <a:spAutoFit/>
          </a:bodyPr>
          <a:lstStyle/>
          <a:p>
            <a:r>
              <a:rPr lang="en-US" sz="1400" dirty="0"/>
              <a:t>(4)</a:t>
            </a:r>
          </a:p>
        </p:txBody>
      </p:sp>
      <p:sp>
        <p:nvSpPr>
          <p:cNvPr id="15" name="TextBox 14">
            <a:extLst>
              <a:ext uri="{FF2B5EF4-FFF2-40B4-BE49-F238E27FC236}">
                <a16:creationId xmlns:a16="http://schemas.microsoft.com/office/drawing/2014/main" id="{458C1BD9-8D30-4293-93DF-F613CD82BC11}"/>
              </a:ext>
            </a:extLst>
          </p:cNvPr>
          <p:cNvSpPr txBox="1"/>
          <p:nvPr/>
        </p:nvSpPr>
        <p:spPr>
          <a:xfrm>
            <a:off x="5256495" y="5158625"/>
            <a:ext cx="523783" cy="307777"/>
          </a:xfrm>
          <a:prstGeom prst="rect">
            <a:avLst/>
          </a:prstGeom>
          <a:noFill/>
        </p:spPr>
        <p:txBody>
          <a:bodyPr wrap="square" rtlCol="0">
            <a:spAutoFit/>
          </a:bodyPr>
          <a:lstStyle/>
          <a:p>
            <a:r>
              <a:rPr lang="en-US" sz="1400" dirty="0"/>
              <a:t>(3)</a:t>
            </a:r>
          </a:p>
        </p:txBody>
      </p:sp>
      <p:sp>
        <p:nvSpPr>
          <p:cNvPr id="16" name="TextBox 15">
            <a:extLst>
              <a:ext uri="{FF2B5EF4-FFF2-40B4-BE49-F238E27FC236}">
                <a16:creationId xmlns:a16="http://schemas.microsoft.com/office/drawing/2014/main" id="{0C2F97E8-785A-4DEB-B638-1C559309E422}"/>
              </a:ext>
            </a:extLst>
          </p:cNvPr>
          <p:cNvSpPr txBox="1"/>
          <p:nvPr/>
        </p:nvSpPr>
        <p:spPr>
          <a:xfrm>
            <a:off x="2834758" y="5271526"/>
            <a:ext cx="2034403" cy="369332"/>
          </a:xfrm>
          <a:prstGeom prst="rect">
            <a:avLst/>
          </a:prstGeom>
          <a:noFill/>
        </p:spPr>
        <p:txBody>
          <a:bodyPr wrap="none" rtlCol="0">
            <a:spAutoFit/>
          </a:bodyPr>
          <a:lstStyle/>
          <a:p>
            <a:r>
              <a:rPr lang="el-GR" i="1" dirty="0"/>
              <a:t>κ</a:t>
            </a:r>
            <a:r>
              <a:rPr lang="en-US" dirty="0"/>
              <a:t> is </a:t>
            </a:r>
            <a:r>
              <a:rPr lang="en-US" dirty="0" err="1"/>
              <a:t>Spectr.abs.coeff</a:t>
            </a:r>
            <a:endParaRPr lang="en-US" dirty="0"/>
          </a:p>
        </p:txBody>
      </p:sp>
      <p:sp>
        <p:nvSpPr>
          <p:cNvPr id="17" name="TextBox 16">
            <a:extLst>
              <a:ext uri="{FF2B5EF4-FFF2-40B4-BE49-F238E27FC236}">
                <a16:creationId xmlns:a16="http://schemas.microsoft.com/office/drawing/2014/main" id="{EC1747E3-F69A-4D25-8900-C054AA38266A}"/>
              </a:ext>
            </a:extLst>
          </p:cNvPr>
          <p:cNvSpPr txBox="1"/>
          <p:nvPr/>
        </p:nvSpPr>
        <p:spPr>
          <a:xfrm>
            <a:off x="3186057" y="5550080"/>
            <a:ext cx="1633076" cy="369332"/>
          </a:xfrm>
          <a:prstGeom prst="rect">
            <a:avLst/>
          </a:prstGeom>
          <a:noFill/>
        </p:spPr>
        <p:txBody>
          <a:bodyPr wrap="none" rtlCol="0">
            <a:spAutoFit/>
          </a:bodyPr>
          <a:lstStyle/>
          <a:p>
            <a:r>
              <a:rPr lang="en-US" i="1" dirty="0"/>
              <a:t>K</a:t>
            </a:r>
            <a:r>
              <a:rPr lang="en-US" dirty="0"/>
              <a:t> abs </a:t>
            </a:r>
            <a:r>
              <a:rPr lang="en-US" dirty="0" err="1"/>
              <a:t>rate.coeff</a:t>
            </a:r>
            <a:endParaRPr lang="en-US" dirty="0"/>
          </a:p>
        </p:txBody>
      </p:sp>
      <p:sp>
        <p:nvSpPr>
          <p:cNvPr id="18" name="TextBox 17">
            <a:extLst>
              <a:ext uri="{FF2B5EF4-FFF2-40B4-BE49-F238E27FC236}">
                <a16:creationId xmlns:a16="http://schemas.microsoft.com/office/drawing/2014/main" id="{55946F52-DF8E-4F13-B170-50FD51092AD8}"/>
              </a:ext>
            </a:extLst>
          </p:cNvPr>
          <p:cNvSpPr txBox="1"/>
          <p:nvPr/>
        </p:nvSpPr>
        <p:spPr>
          <a:xfrm>
            <a:off x="7249442" y="4690448"/>
            <a:ext cx="523783" cy="307777"/>
          </a:xfrm>
          <a:prstGeom prst="rect">
            <a:avLst/>
          </a:prstGeom>
          <a:noFill/>
        </p:spPr>
        <p:txBody>
          <a:bodyPr wrap="square" rtlCol="0">
            <a:spAutoFit/>
          </a:bodyPr>
          <a:lstStyle/>
          <a:p>
            <a:r>
              <a:rPr lang="en-US" sz="1400" dirty="0"/>
              <a:t>(2a)</a:t>
            </a:r>
          </a:p>
        </p:txBody>
      </p:sp>
      <p:sp>
        <p:nvSpPr>
          <p:cNvPr id="19" name="TextBox 18">
            <a:extLst>
              <a:ext uri="{FF2B5EF4-FFF2-40B4-BE49-F238E27FC236}">
                <a16:creationId xmlns:a16="http://schemas.microsoft.com/office/drawing/2014/main" id="{C19DD734-A7E7-43FA-944B-DC6F6EE58D17}"/>
              </a:ext>
            </a:extLst>
          </p:cNvPr>
          <p:cNvSpPr txBox="1"/>
          <p:nvPr/>
        </p:nvSpPr>
        <p:spPr>
          <a:xfrm>
            <a:off x="7283681" y="5117637"/>
            <a:ext cx="523783" cy="307777"/>
          </a:xfrm>
          <a:prstGeom prst="rect">
            <a:avLst/>
          </a:prstGeom>
          <a:noFill/>
        </p:spPr>
        <p:txBody>
          <a:bodyPr wrap="square" rtlCol="0">
            <a:spAutoFit/>
          </a:bodyPr>
          <a:lstStyle/>
          <a:p>
            <a:r>
              <a:rPr lang="en-US" sz="1400" dirty="0"/>
              <a:t>(2b)</a:t>
            </a:r>
          </a:p>
        </p:txBody>
      </p:sp>
    </p:spTree>
    <p:extLst>
      <p:ext uri="{BB962C8B-B14F-4D97-AF65-F5344CB8AC3E}">
        <p14:creationId xmlns:p14="http://schemas.microsoft.com/office/powerpoint/2010/main" val="291753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426A9E-F439-4B58-B673-812B3411C133}"/>
              </a:ext>
            </a:extLst>
          </p:cNvPr>
          <p:cNvPicPr>
            <a:picLocks noChangeAspect="1"/>
          </p:cNvPicPr>
          <p:nvPr/>
        </p:nvPicPr>
        <p:blipFill>
          <a:blip r:embed="rId2"/>
          <a:stretch>
            <a:fillRect/>
          </a:stretch>
        </p:blipFill>
        <p:spPr>
          <a:xfrm>
            <a:off x="1246045" y="570491"/>
            <a:ext cx="2165211" cy="953739"/>
          </a:xfrm>
          <a:prstGeom prst="rect">
            <a:avLst/>
          </a:prstGeom>
        </p:spPr>
      </p:pic>
      <p:pic>
        <p:nvPicPr>
          <p:cNvPr id="14" name="Picture 13">
            <a:extLst>
              <a:ext uri="{FF2B5EF4-FFF2-40B4-BE49-F238E27FC236}">
                <a16:creationId xmlns:a16="http://schemas.microsoft.com/office/drawing/2014/main" id="{37BF466A-6652-4C7C-B6EC-13BAD5CAD6A1}"/>
              </a:ext>
            </a:extLst>
          </p:cNvPr>
          <p:cNvPicPr>
            <a:picLocks noChangeAspect="1"/>
          </p:cNvPicPr>
          <p:nvPr/>
        </p:nvPicPr>
        <p:blipFill>
          <a:blip r:embed="rId3"/>
          <a:stretch>
            <a:fillRect/>
          </a:stretch>
        </p:blipFill>
        <p:spPr>
          <a:xfrm>
            <a:off x="545720" y="1952625"/>
            <a:ext cx="5082724" cy="3436627"/>
          </a:xfrm>
          <a:prstGeom prst="rect">
            <a:avLst/>
          </a:prstGeom>
        </p:spPr>
      </p:pic>
      <p:pic>
        <p:nvPicPr>
          <p:cNvPr id="15" name="Picture 14">
            <a:extLst>
              <a:ext uri="{FF2B5EF4-FFF2-40B4-BE49-F238E27FC236}">
                <a16:creationId xmlns:a16="http://schemas.microsoft.com/office/drawing/2014/main" id="{9056DD22-7B38-44C7-ABC9-8D9760D19EC2}"/>
              </a:ext>
            </a:extLst>
          </p:cNvPr>
          <p:cNvPicPr>
            <a:picLocks noChangeAspect="1"/>
          </p:cNvPicPr>
          <p:nvPr/>
        </p:nvPicPr>
        <p:blipFill>
          <a:blip r:embed="rId4"/>
          <a:stretch>
            <a:fillRect/>
          </a:stretch>
        </p:blipFill>
        <p:spPr>
          <a:xfrm>
            <a:off x="5819088" y="1933203"/>
            <a:ext cx="5135912" cy="3429372"/>
          </a:xfrm>
          <a:prstGeom prst="rect">
            <a:avLst/>
          </a:prstGeom>
        </p:spPr>
      </p:pic>
      <p:pic>
        <p:nvPicPr>
          <p:cNvPr id="16" name="Picture 15">
            <a:extLst>
              <a:ext uri="{FF2B5EF4-FFF2-40B4-BE49-F238E27FC236}">
                <a16:creationId xmlns:a16="http://schemas.microsoft.com/office/drawing/2014/main" id="{DD5DE288-AFA0-421A-B833-C96086FD6714}"/>
              </a:ext>
            </a:extLst>
          </p:cNvPr>
          <p:cNvPicPr>
            <a:picLocks noChangeAspect="1"/>
          </p:cNvPicPr>
          <p:nvPr/>
        </p:nvPicPr>
        <p:blipFill>
          <a:blip r:embed="rId5"/>
          <a:stretch>
            <a:fillRect/>
          </a:stretch>
        </p:blipFill>
        <p:spPr>
          <a:xfrm>
            <a:off x="6306784" y="5507190"/>
            <a:ext cx="4703475" cy="374019"/>
          </a:xfrm>
          <a:prstGeom prst="rect">
            <a:avLst/>
          </a:prstGeom>
        </p:spPr>
      </p:pic>
      <p:pic>
        <p:nvPicPr>
          <p:cNvPr id="17" name="Picture 16">
            <a:extLst>
              <a:ext uri="{FF2B5EF4-FFF2-40B4-BE49-F238E27FC236}">
                <a16:creationId xmlns:a16="http://schemas.microsoft.com/office/drawing/2014/main" id="{FAC790B4-92BB-4179-B7CC-946582D08B81}"/>
              </a:ext>
            </a:extLst>
          </p:cNvPr>
          <p:cNvPicPr>
            <a:picLocks noChangeAspect="1"/>
          </p:cNvPicPr>
          <p:nvPr/>
        </p:nvPicPr>
        <p:blipFill>
          <a:blip r:embed="rId6"/>
          <a:stretch>
            <a:fillRect/>
          </a:stretch>
        </p:blipFill>
        <p:spPr>
          <a:xfrm>
            <a:off x="861134" y="5507190"/>
            <a:ext cx="4579780" cy="384901"/>
          </a:xfrm>
          <a:prstGeom prst="rect">
            <a:avLst/>
          </a:prstGeom>
        </p:spPr>
      </p:pic>
      <p:pic>
        <p:nvPicPr>
          <p:cNvPr id="18" name="Picture 17">
            <a:extLst>
              <a:ext uri="{FF2B5EF4-FFF2-40B4-BE49-F238E27FC236}">
                <a16:creationId xmlns:a16="http://schemas.microsoft.com/office/drawing/2014/main" id="{22E5B4B9-3952-4EE1-B253-2F85F2AAF0F9}"/>
              </a:ext>
            </a:extLst>
          </p:cNvPr>
          <p:cNvPicPr>
            <a:picLocks noChangeAspect="1"/>
          </p:cNvPicPr>
          <p:nvPr/>
        </p:nvPicPr>
        <p:blipFill>
          <a:blip r:embed="rId7"/>
          <a:stretch>
            <a:fillRect/>
          </a:stretch>
        </p:blipFill>
        <p:spPr>
          <a:xfrm>
            <a:off x="5715081" y="6168686"/>
            <a:ext cx="6054751" cy="362133"/>
          </a:xfrm>
          <a:prstGeom prst="rect">
            <a:avLst/>
          </a:prstGeom>
        </p:spPr>
      </p:pic>
      <p:pic>
        <p:nvPicPr>
          <p:cNvPr id="19" name="Picture 18">
            <a:extLst>
              <a:ext uri="{FF2B5EF4-FFF2-40B4-BE49-F238E27FC236}">
                <a16:creationId xmlns:a16="http://schemas.microsoft.com/office/drawing/2014/main" id="{B39DD31D-4EA7-4AFE-B70D-471F5C5F29A4}"/>
              </a:ext>
            </a:extLst>
          </p:cNvPr>
          <p:cNvPicPr>
            <a:picLocks noChangeAspect="1"/>
          </p:cNvPicPr>
          <p:nvPr/>
        </p:nvPicPr>
        <p:blipFill>
          <a:blip r:embed="rId8"/>
          <a:stretch>
            <a:fillRect/>
          </a:stretch>
        </p:blipFill>
        <p:spPr>
          <a:xfrm>
            <a:off x="3914598" y="139598"/>
            <a:ext cx="3600966" cy="1728596"/>
          </a:xfrm>
          <a:prstGeom prst="rect">
            <a:avLst/>
          </a:prstGeom>
        </p:spPr>
      </p:pic>
      <p:sp>
        <p:nvSpPr>
          <p:cNvPr id="5" name="TextBox 4">
            <a:extLst>
              <a:ext uri="{FF2B5EF4-FFF2-40B4-BE49-F238E27FC236}">
                <a16:creationId xmlns:a16="http://schemas.microsoft.com/office/drawing/2014/main" id="{E0CDB932-0477-4B13-9D99-D46BA25536A0}"/>
              </a:ext>
            </a:extLst>
          </p:cNvPr>
          <p:cNvSpPr txBox="1"/>
          <p:nvPr/>
        </p:nvSpPr>
        <p:spPr>
          <a:xfrm>
            <a:off x="7987756" y="2153683"/>
            <a:ext cx="1660397" cy="369332"/>
          </a:xfrm>
          <a:prstGeom prst="rect">
            <a:avLst/>
          </a:prstGeom>
          <a:noFill/>
        </p:spPr>
        <p:txBody>
          <a:bodyPr wrap="square" rtlCol="0">
            <a:spAutoFit/>
          </a:bodyPr>
          <a:lstStyle/>
          <a:p>
            <a:r>
              <a:rPr lang="en-US" dirty="0">
                <a:solidFill>
                  <a:srgbClr val="FF0000"/>
                </a:solidFill>
              </a:rPr>
              <a:t>dominant</a:t>
            </a:r>
          </a:p>
        </p:txBody>
      </p:sp>
      <p:sp>
        <p:nvSpPr>
          <p:cNvPr id="20" name="TextBox 19">
            <a:extLst>
              <a:ext uri="{FF2B5EF4-FFF2-40B4-BE49-F238E27FC236}">
                <a16:creationId xmlns:a16="http://schemas.microsoft.com/office/drawing/2014/main" id="{13D793AA-DB29-489A-AD4A-8C6372DA3CBC}"/>
              </a:ext>
            </a:extLst>
          </p:cNvPr>
          <p:cNvSpPr txBox="1"/>
          <p:nvPr/>
        </p:nvSpPr>
        <p:spPr>
          <a:xfrm>
            <a:off x="2721080" y="2093699"/>
            <a:ext cx="1660397" cy="369332"/>
          </a:xfrm>
          <a:prstGeom prst="rect">
            <a:avLst/>
          </a:prstGeom>
          <a:noFill/>
        </p:spPr>
        <p:txBody>
          <a:bodyPr wrap="square" rtlCol="0">
            <a:spAutoFit/>
          </a:bodyPr>
          <a:lstStyle/>
          <a:p>
            <a:r>
              <a:rPr lang="en-US" dirty="0">
                <a:solidFill>
                  <a:srgbClr val="FF0000"/>
                </a:solidFill>
              </a:rPr>
              <a:t>10%-90%</a:t>
            </a:r>
          </a:p>
        </p:txBody>
      </p:sp>
      <p:pic>
        <p:nvPicPr>
          <p:cNvPr id="12" name="Picture 4">
            <a:extLst>
              <a:ext uri="{FF2B5EF4-FFF2-40B4-BE49-F238E27FC236}">
                <a16:creationId xmlns:a16="http://schemas.microsoft.com/office/drawing/2014/main" id="{5EC94716-0A08-4C26-A146-9F7162C4238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0721" y="27215"/>
            <a:ext cx="3159888" cy="183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66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45F5B-2E65-4162-B731-D8D5AE041493}"/>
              </a:ext>
            </a:extLst>
          </p:cNvPr>
          <p:cNvSpPr/>
          <p:nvPr/>
        </p:nvSpPr>
        <p:spPr>
          <a:xfrm>
            <a:off x="1597981" y="2967335"/>
            <a:ext cx="8726749" cy="369332"/>
          </a:xfrm>
          <a:prstGeom prst="rect">
            <a:avLst/>
          </a:prstGeom>
        </p:spPr>
        <p:txBody>
          <a:bodyPr wrap="square">
            <a:spAutoFit/>
          </a:bodyPr>
          <a:lstStyle/>
          <a:p>
            <a:r>
              <a:rPr lang="en-US" dirty="0">
                <a:latin typeface="Times-Roman"/>
              </a:rPr>
              <a:t>these processes are already included in some solar atmosphere models (</a:t>
            </a:r>
            <a:r>
              <a:rPr lang="en-US" dirty="0" err="1">
                <a:latin typeface="Times-Roman"/>
              </a:rPr>
              <a:t>Fontenla</a:t>
            </a:r>
            <a:r>
              <a:rPr lang="en-US" dirty="0">
                <a:latin typeface="Times-Roman"/>
              </a:rPr>
              <a:t> et al. 2009).</a:t>
            </a:r>
            <a:endParaRPr lang="en-US" dirty="0"/>
          </a:p>
        </p:txBody>
      </p:sp>
    </p:spTree>
    <p:extLst>
      <p:ext uri="{BB962C8B-B14F-4D97-AF65-F5344CB8AC3E}">
        <p14:creationId xmlns:p14="http://schemas.microsoft.com/office/powerpoint/2010/main" val="382750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E57C2D8-BCDF-4FF7-826A-CCECF08A38B9}"/>
              </a:ext>
            </a:extLst>
          </p:cNvPr>
          <p:cNvSpPr>
            <a:spLocks noGrp="1"/>
          </p:cNvSpPr>
          <p:nvPr>
            <p:ph type="title"/>
          </p:nvPr>
        </p:nvSpPr>
        <p:spPr>
          <a:xfrm>
            <a:off x="827063" y="293968"/>
            <a:ext cx="10131425" cy="1456267"/>
          </a:xfrm>
        </p:spPr>
        <p:txBody>
          <a:bodyPr/>
          <a:lstStyle/>
          <a:p>
            <a:r>
              <a:rPr lang="en-US" dirty="0"/>
              <a:t>Helium – rich DB white dwarf atmospheres: the visible spectral region</a:t>
            </a:r>
          </a:p>
        </p:txBody>
      </p:sp>
      <p:graphicFrame>
        <p:nvGraphicFramePr>
          <p:cNvPr id="14" name="Object 13">
            <a:extLst>
              <a:ext uri="{FF2B5EF4-FFF2-40B4-BE49-F238E27FC236}">
                <a16:creationId xmlns:a16="http://schemas.microsoft.com/office/drawing/2014/main" id="{1BEF1399-DBA2-44C4-8C23-B5D0C7723747}"/>
              </a:ext>
            </a:extLst>
          </p:cNvPr>
          <p:cNvGraphicFramePr>
            <a:graphicFrameLocks noChangeAspect="1"/>
          </p:cNvGraphicFramePr>
          <p:nvPr>
            <p:extLst>
              <p:ext uri="{D42A27DB-BD31-4B8C-83A1-F6EECF244321}">
                <p14:modId xmlns:p14="http://schemas.microsoft.com/office/powerpoint/2010/main" val="1424277682"/>
              </p:ext>
            </p:extLst>
          </p:nvPr>
        </p:nvGraphicFramePr>
        <p:xfrm>
          <a:off x="801209" y="3345671"/>
          <a:ext cx="2895600" cy="681038"/>
        </p:xfrm>
        <a:graphic>
          <a:graphicData uri="http://schemas.openxmlformats.org/presentationml/2006/ole">
            <mc:AlternateContent xmlns:mc="http://schemas.openxmlformats.org/markup-compatibility/2006">
              <mc:Choice xmlns:v="urn:schemas-microsoft-com:vml" Requires="v">
                <p:oleObj spid="_x0000_s36216" name="Equation" r:id="rId3" imgW="2031840" imgH="482400" progId="Equation.DSMT4">
                  <p:embed/>
                </p:oleObj>
              </mc:Choice>
              <mc:Fallback>
                <p:oleObj name="Equation" r:id="rId3" imgW="2031840" imgH="482400" progId="Equation.DSMT4">
                  <p:embed/>
                  <p:pic>
                    <p:nvPicPr>
                      <p:cNvPr id="2" name="Object 1">
                        <a:extLst>
                          <a:ext uri="{FF2B5EF4-FFF2-40B4-BE49-F238E27FC236}">
                            <a16:creationId xmlns:a16="http://schemas.microsoft.com/office/drawing/2014/main" id="{DC6318F7-6584-4831-A4AB-7735FABD7072}"/>
                          </a:ext>
                        </a:extLst>
                      </p:cNvPr>
                      <p:cNvPicPr>
                        <a:picLocks noChangeAspect="1" noChangeArrowheads="1"/>
                      </p:cNvPicPr>
                      <p:nvPr/>
                    </p:nvPicPr>
                    <p:blipFill>
                      <a:blip r:embed="rId4"/>
                      <a:srcRect/>
                      <a:stretch>
                        <a:fillRect/>
                      </a:stretch>
                    </p:blipFill>
                    <p:spPr bwMode="auto">
                      <a:xfrm>
                        <a:off x="801209" y="3345671"/>
                        <a:ext cx="2895600" cy="681038"/>
                      </a:xfrm>
                      <a:prstGeom prst="rect">
                        <a:avLst/>
                      </a:prstGeom>
                      <a:solidFill>
                        <a:srgbClr val="FFFFFF"/>
                      </a:solidFill>
                      <a:ln>
                        <a:noFill/>
                      </a:ln>
                    </p:spPr>
                  </p:pic>
                </p:oleObj>
              </mc:Fallback>
            </mc:AlternateContent>
          </a:graphicData>
        </a:graphic>
      </p:graphicFrame>
      <p:pic>
        <p:nvPicPr>
          <p:cNvPr id="15" name="Picture 14">
            <a:extLst>
              <a:ext uri="{FF2B5EF4-FFF2-40B4-BE49-F238E27FC236}">
                <a16:creationId xmlns:a16="http://schemas.microsoft.com/office/drawing/2014/main" id="{00766793-1515-4196-9837-AD0A4B1475E4}"/>
              </a:ext>
            </a:extLst>
          </p:cNvPr>
          <p:cNvPicPr>
            <a:picLocks noChangeAspect="1"/>
          </p:cNvPicPr>
          <p:nvPr/>
        </p:nvPicPr>
        <p:blipFill>
          <a:blip r:embed="rId5"/>
          <a:stretch>
            <a:fillRect/>
          </a:stretch>
        </p:blipFill>
        <p:spPr>
          <a:xfrm>
            <a:off x="7156048" y="3274647"/>
            <a:ext cx="1811250" cy="614333"/>
          </a:xfrm>
          <a:prstGeom prst="rect">
            <a:avLst/>
          </a:prstGeom>
        </p:spPr>
      </p:pic>
      <p:sp>
        <p:nvSpPr>
          <p:cNvPr id="19" name="TextBox 18">
            <a:extLst>
              <a:ext uri="{FF2B5EF4-FFF2-40B4-BE49-F238E27FC236}">
                <a16:creationId xmlns:a16="http://schemas.microsoft.com/office/drawing/2014/main" id="{17EAA61A-03C2-4DB6-A3CE-95D39D428B70}"/>
              </a:ext>
            </a:extLst>
          </p:cNvPr>
          <p:cNvSpPr txBox="1"/>
          <p:nvPr/>
        </p:nvSpPr>
        <p:spPr>
          <a:xfrm>
            <a:off x="913038" y="2880035"/>
            <a:ext cx="1045927" cy="369332"/>
          </a:xfrm>
          <a:prstGeom prst="rect">
            <a:avLst/>
          </a:prstGeom>
          <a:noFill/>
        </p:spPr>
        <p:txBody>
          <a:bodyPr wrap="none" rtlCol="0">
            <a:spAutoFit/>
          </a:bodyPr>
          <a:lstStyle/>
          <a:p>
            <a:r>
              <a:rPr lang="en-US" dirty="0"/>
              <a:t>Ion-atom</a:t>
            </a:r>
          </a:p>
        </p:txBody>
      </p:sp>
      <p:sp>
        <p:nvSpPr>
          <p:cNvPr id="20" name="TextBox 19">
            <a:extLst>
              <a:ext uri="{FF2B5EF4-FFF2-40B4-BE49-F238E27FC236}">
                <a16:creationId xmlns:a16="http://schemas.microsoft.com/office/drawing/2014/main" id="{4ED0243E-355A-4615-A189-FC066E2F1E10}"/>
              </a:ext>
            </a:extLst>
          </p:cNvPr>
          <p:cNvSpPr txBox="1"/>
          <p:nvPr/>
        </p:nvSpPr>
        <p:spPr>
          <a:xfrm>
            <a:off x="7743517" y="2818172"/>
            <a:ext cx="1213153" cy="369332"/>
          </a:xfrm>
          <a:prstGeom prst="rect">
            <a:avLst/>
          </a:prstGeom>
          <a:noFill/>
        </p:spPr>
        <p:txBody>
          <a:bodyPr wrap="none" rtlCol="0">
            <a:spAutoFit/>
          </a:bodyPr>
          <a:lstStyle/>
          <a:p>
            <a:r>
              <a:rPr lang="en-US" dirty="0"/>
              <a:t>concurrent</a:t>
            </a:r>
          </a:p>
        </p:txBody>
      </p:sp>
      <p:pic>
        <p:nvPicPr>
          <p:cNvPr id="22" name="Picture 21">
            <a:extLst>
              <a:ext uri="{FF2B5EF4-FFF2-40B4-BE49-F238E27FC236}">
                <a16:creationId xmlns:a16="http://schemas.microsoft.com/office/drawing/2014/main" id="{565056DB-9996-4A2F-91C0-C828F36AF078}"/>
              </a:ext>
            </a:extLst>
          </p:cNvPr>
          <p:cNvPicPr>
            <a:picLocks noChangeAspect="1"/>
          </p:cNvPicPr>
          <p:nvPr/>
        </p:nvPicPr>
        <p:blipFill>
          <a:blip r:embed="rId6"/>
          <a:stretch>
            <a:fillRect/>
          </a:stretch>
        </p:blipFill>
        <p:spPr>
          <a:xfrm>
            <a:off x="4651899" y="4930028"/>
            <a:ext cx="2315513" cy="510163"/>
          </a:xfrm>
          <a:prstGeom prst="rect">
            <a:avLst/>
          </a:prstGeom>
        </p:spPr>
      </p:pic>
      <p:pic>
        <p:nvPicPr>
          <p:cNvPr id="23" name="Picture 22">
            <a:extLst>
              <a:ext uri="{FF2B5EF4-FFF2-40B4-BE49-F238E27FC236}">
                <a16:creationId xmlns:a16="http://schemas.microsoft.com/office/drawing/2014/main" id="{FCB35EC5-FE88-4207-AC7F-68D06B5B3B36}"/>
              </a:ext>
            </a:extLst>
          </p:cNvPr>
          <p:cNvPicPr>
            <a:picLocks noChangeAspect="1"/>
          </p:cNvPicPr>
          <p:nvPr/>
        </p:nvPicPr>
        <p:blipFill>
          <a:blip r:embed="rId7"/>
          <a:stretch>
            <a:fillRect/>
          </a:stretch>
        </p:blipFill>
        <p:spPr>
          <a:xfrm>
            <a:off x="860353" y="4736377"/>
            <a:ext cx="2888105" cy="1538027"/>
          </a:xfrm>
          <a:prstGeom prst="rect">
            <a:avLst/>
          </a:prstGeom>
        </p:spPr>
      </p:pic>
      <p:pic>
        <p:nvPicPr>
          <p:cNvPr id="24" name="Picture 23">
            <a:extLst>
              <a:ext uri="{FF2B5EF4-FFF2-40B4-BE49-F238E27FC236}">
                <a16:creationId xmlns:a16="http://schemas.microsoft.com/office/drawing/2014/main" id="{726618DD-B39A-457E-9B91-0EBD8F06498C}"/>
              </a:ext>
            </a:extLst>
          </p:cNvPr>
          <p:cNvPicPr>
            <a:picLocks noChangeAspect="1"/>
          </p:cNvPicPr>
          <p:nvPr/>
        </p:nvPicPr>
        <p:blipFill>
          <a:blip r:embed="rId8"/>
          <a:stretch>
            <a:fillRect/>
          </a:stretch>
        </p:blipFill>
        <p:spPr>
          <a:xfrm>
            <a:off x="7128899" y="4031439"/>
            <a:ext cx="2277000" cy="582000"/>
          </a:xfrm>
          <a:prstGeom prst="rect">
            <a:avLst/>
          </a:prstGeom>
        </p:spPr>
      </p:pic>
      <p:pic>
        <p:nvPicPr>
          <p:cNvPr id="25" name="Picture 24">
            <a:extLst>
              <a:ext uri="{FF2B5EF4-FFF2-40B4-BE49-F238E27FC236}">
                <a16:creationId xmlns:a16="http://schemas.microsoft.com/office/drawing/2014/main" id="{3C58303B-A907-4E2B-B7CC-C9616E88EA45}"/>
              </a:ext>
            </a:extLst>
          </p:cNvPr>
          <p:cNvPicPr>
            <a:picLocks noChangeAspect="1"/>
          </p:cNvPicPr>
          <p:nvPr/>
        </p:nvPicPr>
        <p:blipFill>
          <a:blip r:embed="rId9"/>
          <a:stretch>
            <a:fillRect/>
          </a:stretch>
        </p:blipFill>
        <p:spPr>
          <a:xfrm>
            <a:off x="4436327" y="6228557"/>
            <a:ext cx="3093701" cy="517529"/>
          </a:xfrm>
          <a:prstGeom prst="rect">
            <a:avLst/>
          </a:prstGeom>
        </p:spPr>
      </p:pic>
      <p:sp>
        <p:nvSpPr>
          <p:cNvPr id="26" name="TextBox 25">
            <a:extLst>
              <a:ext uri="{FF2B5EF4-FFF2-40B4-BE49-F238E27FC236}">
                <a16:creationId xmlns:a16="http://schemas.microsoft.com/office/drawing/2014/main" id="{B899EEF6-F122-4A69-905D-ADFE0BF5C57C}"/>
              </a:ext>
            </a:extLst>
          </p:cNvPr>
          <p:cNvSpPr txBox="1"/>
          <p:nvPr/>
        </p:nvSpPr>
        <p:spPr>
          <a:xfrm>
            <a:off x="735177" y="1712673"/>
            <a:ext cx="10619363" cy="923330"/>
          </a:xfrm>
          <a:prstGeom prst="rect">
            <a:avLst/>
          </a:prstGeom>
          <a:noFill/>
        </p:spPr>
        <p:txBody>
          <a:bodyPr wrap="square" rtlCol="0">
            <a:spAutoFit/>
          </a:bodyPr>
          <a:lstStyle/>
          <a:p>
            <a:r>
              <a:rPr lang="en-US" dirty="0"/>
              <a:t>In the case of helium processes (1) considered in relation to the photosphere DB white dwarfs  with effective temperatures </a:t>
            </a:r>
            <a:r>
              <a:rPr lang="en-US" dirty="0" err="1"/>
              <a:t>T</a:t>
            </a:r>
            <a:r>
              <a:rPr lang="en-US" baseline="-25000" dirty="0" err="1"/>
              <a:t>eff</a:t>
            </a:r>
            <a:r>
              <a:rPr lang="en-US" dirty="0"/>
              <a:t> ≤ 16000K. The influence of these processes is estimated only by values ​​of the 2 parameters since in the helium case there is no stable negative ion</a:t>
            </a:r>
          </a:p>
        </p:txBody>
      </p:sp>
      <p:sp>
        <p:nvSpPr>
          <p:cNvPr id="27" name="Rectangle 13">
            <a:extLst>
              <a:ext uri="{FF2B5EF4-FFF2-40B4-BE49-F238E27FC236}">
                <a16:creationId xmlns:a16="http://schemas.microsoft.com/office/drawing/2014/main" id="{B47CF220-5197-47A9-9E60-84186BC8A758}"/>
              </a:ext>
            </a:extLst>
          </p:cNvPr>
          <p:cNvSpPr>
            <a:spLocks noChangeArrowheads="1"/>
          </p:cNvSpPr>
          <p:nvPr/>
        </p:nvSpPr>
        <p:spPr bwMode="auto">
          <a:xfrm>
            <a:off x="1958965" y="2353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7">
            <a:extLst>
              <a:ext uri="{FF2B5EF4-FFF2-40B4-BE49-F238E27FC236}">
                <a16:creationId xmlns:a16="http://schemas.microsoft.com/office/drawing/2014/main" id="{A8DFEA9F-9D6D-4B46-B6B7-7E7036A2B440}"/>
              </a:ext>
            </a:extLst>
          </p:cNvPr>
          <p:cNvSpPr>
            <a:spLocks noChangeArrowheads="1"/>
          </p:cNvSpPr>
          <p:nvPr/>
        </p:nvSpPr>
        <p:spPr bwMode="auto">
          <a:xfrm>
            <a:off x="2986088" y="23109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42453BED-02E7-486A-BC12-C2A14432D553}"/>
              </a:ext>
            </a:extLst>
          </p:cNvPr>
          <p:cNvSpPr txBox="1"/>
          <p:nvPr/>
        </p:nvSpPr>
        <p:spPr>
          <a:xfrm>
            <a:off x="9161763" y="3178203"/>
            <a:ext cx="488273" cy="338554"/>
          </a:xfrm>
          <a:prstGeom prst="rect">
            <a:avLst/>
          </a:prstGeom>
          <a:noFill/>
        </p:spPr>
        <p:txBody>
          <a:bodyPr wrap="square" rtlCol="0">
            <a:spAutoFit/>
          </a:bodyPr>
          <a:lstStyle/>
          <a:p>
            <a:r>
              <a:rPr lang="en-US" sz="1600" dirty="0"/>
              <a:t>(4)</a:t>
            </a:r>
          </a:p>
        </p:txBody>
      </p:sp>
      <p:sp>
        <p:nvSpPr>
          <p:cNvPr id="31" name="TextBox 30">
            <a:extLst>
              <a:ext uri="{FF2B5EF4-FFF2-40B4-BE49-F238E27FC236}">
                <a16:creationId xmlns:a16="http://schemas.microsoft.com/office/drawing/2014/main" id="{4A624878-A220-47BB-B399-80A1491EA79B}"/>
              </a:ext>
            </a:extLst>
          </p:cNvPr>
          <p:cNvSpPr txBox="1"/>
          <p:nvPr/>
        </p:nvSpPr>
        <p:spPr>
          <a:xfrm>
            <a:off x="9166201" y="3473169"/>
            <a:ext cx="488273" cy="338554"/>
          </a:xfrm>
          <a:prstGeom prst="rect">
            <a:avLst/>
          </a:prstGeom>
          <a:noFill/>
        </p:spPr>
        <p:txBody>
          <a:bodyPr wrap="square" rtlCol="0">
            <a:spAutoFit/>
          </a:bodyPr>
          <a:lstStyle/>
          <a:p>
            <a:r>
              <a:rPr lang="en-US" sz="1600" dirty="0"/>
              <a:t>(3)</a:t>
            </a:r>
          </a:p>
        </p:txBody>
      </p:sp>
      <p:cxnSp>
        <p:nvCxnSpPr>
          <p:cNvPr id="5" name="Straight Arrow Connector 4">
            <a:extLst>
              <a:ext uri="{FF2B5EF4-FFF2-40B4-BE49-F238E27FC236}">
                <a16:creationId xmlns:a16="http://schemas.microsoft.com/office/drawing/2014/main" id="{3EBD945C-F673-43A0-BEB1-9885B279995C}"/>
              </a:ext>
            </a:extLst>
          </p:cNvPr>
          <p:cNvCxnSpPr/>
          <p:nvPr/>
        </p:nvCxnSpPr>
        <p:spPr>
          <a:xfrm>
            <a:off x="4145872" y="4492094"/>
            <a:ext cx="1012054" cy="399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AA66805-8D70-44B0-AA92-2A36C15C530B}"/>
              </a:ext>
            </a:extLst>
          </p:cNvPr>
          <p:cNvCxnSpPr/>
          <p:nvPr/>
        </p:nvCxnSpPr>
        <p:spPr>
          <a:xfrm flipH="1">
            <a:off x="6071492" y="4527608"/>
            <a:ext cx="799825" cy="399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805F629-7BA4-4BD1-B5E7-C0A787494F82}"/>
              </a:ext>
            </a:extLst>
          </p:cNvPr>
          <p:cNvPicPr>
            <a:picLocks noChangeAspect="1"/>
          </p:cNvPicPr>
          <p:nvPr/>
        </p:nvPicPr>
        <p:blipFill>
          <a:blip r:embed="rId10"/>
          <a:stretch>
            <a:fillRect/>
          </a:stretch>
        </p:blipFill>
        <p:spPr>
          <a:xfrm>
            <a:off x="4057738" y="3125232"/>
            <a:ext cx="2995763" cy="641742"/>
          </a:xfrm>
          <a:prstGeom prst="rect">
            <a:avLst/>
          </a:prstGeom>
        </p:spPr>
      </p:pic>
      <p:pic>
        <p:nvPicPr>
          <p:cNvPr id="2" name="Picture 1">
            <a:extLst>
              <a:ext uri="{FF2B5EF4-FFF2-40B4-BE49-F238E27FC236}">
                <a16:creationId xmlns:a16="http://schemas.microsoft.com/office/drawing/2014/main" id="{A92DBC22-4A2B-4D6B-9062-EB7B69F5F2A2}"/>
              </a:ext>
            </a:extLst>
          </p:cNvPr>
          <p:cNvPicPr>
            <a:picLocks noChangeAspect="1"/>
          </p:cNvPicPr>
          <p:nvPr/>
        </p:nvPicPr>
        <p:blipFill>
          <a:blip r:embed="rId11"/>
          <a:stretch>
            <a:fillRect/>
          </a:stretch>
        </p:blipFill>
        <p:spPr>
          <a:xfrm>
            <a:off x="10095976" y="5929505"/>
            <a:ext cx="2038688" cy="288516"/>
          </a:xfrm>
          <a:prstGeom prst="rect">
            <a:avLst/>
          </a:prstGeom>
        </p:spPr>
      </p:pic>
      <p:pic>
        <p:nvPicPr>
          <p:cNvPr id="4" name="Picture 3">
            <a:extLst>
              <a:ext uri="{FF2B5EF4-FFF2-40B4-BE49-F238E27FC236}">
                <a16:creationId xmlns:a16="http://schemas.microsoft.com/office/drawing/2014/main" id="{7D5E3425-91C1-4025-B83E-6D2E6C521421}"/>
              </a:ext>
            </a:extLst>
          </p:cNvPr>
          <p:cNvPicPr>
            <a:picLocks noChangeAspect="1"/>
          </p:cNvPicPr>
          <p:nvPr/>
        </p:nvPicPr>
        <p:blipFill>
          <a:blip r:embed="rId12"/>
          <a:stretch>
            <a:fillRect/>
          </a:stretch>
        </p:blipFill>
        <p:spPr>
          <a:xfrm>
            <a:off x="10095976" y="6307483"/>
            <a:ext cx="1929752" cy="347864"/>
          </a:xfrm>
          <a:prstGeom prst="rect">
            <a:avLst/>
          </a:prstGeom>
        </p:spPr>
      </p:pic>
      <p:graphicFrame>
        <p:nvGraphicFramePr>
          <p:cNvPr id="34" name="Object 33">
            <a:extLst>
              <a:ext uri="{FF2B5EF4-FFF2-40B4-BE49-F238E27FC236}">
                <a16:creationId xmlns:a16="http://schemas.microsoft.com/office/drawing/2014/main" id="{CF304C5E-615C-4CD7-A831-CC2C1EC99F98}"/>
              </a:ext>
            </a:extLst>
          </p:cNvPr>
          <p:cNvGraphicFramePr>
            <a:graphicFrameLocks noChangeAspect="1"/>
          </p:cNvGraphicFramePr>
          <p:nvPr>
            <p:extLst>
              <p:ext uri="{D42A27DB-BD31-4B8C-83A1-F6EECF244321}">
                <p14:modId xmlns:p14="http://schemas.microsoft.com/office/powerpoint/2010/main" val="2423827274"/>
              </p:ext>
            </p:extLst>
          </p:nvPr>
        </p:nvGraphicFramePr>
        <p:xfrm>
          <a:off x="9844501" y="3446103"/>
          <a:ext cx="1760913" cy="400050"/>
        </p:xfrm>
        <a:graphic>
          <a:graphicData uri="http://schemas.openxmlformats.org/presentationml/2006/ole">
            <mc:AlternateContent xmlns:mc="http://schemas.openxmlformats.org/markup-compatibility/2006">
              <mc:Choice xmlns:v="urn:schemas-microsoft-com:vml" Requires="v">
                <p:oleObj spid="_x0000_s36217" name="Equation" r:id="rId13" imgW="1015920" imgH="241200" progId="Equation.DSMT4">
                  <p:embed/>
                </p:oleObj>
              </mc:Choice>
              <mc:Fallback>
                <p:oleObj name="Equation" r:id="rId13" imgW="1015920" imgH="241200" progId="Equation.DSMT4">
                  <p:embed/>
                  <p:pic>
                    <p:nvPicPr>
                      <p:cNvPr id="26" name="Object 25">
                        <a:extLst>
                          <a:ext uri="{FF2B5EF4-FFF2-40B4-BE49-F238E27FC236}">
                            <a16:creationId xmlns:a16="http://schemas.microsoft.com/office/drawing/2014/main" id="{FE603A09-CD83-4CB8-ABE4-659156C002D9}"/>
                          </a:ext>
                        </a:extLst>
                      </p:cNvPr>
                      <p:cNvPicPr>
                        <a:picLocks noChangeAspect="1" noChangeArrowheads="1"/>
                      </p:cNvPicPr>
                      <p:nvPr/>
                    </p:nvPicPr>
                    <p:blipFill>
                      <a:blip r:embed="rId14"/>
                      <a:srcRect/>
                      <a:stretch>
                        <a:fillRect/>
                      </a:stretch>
                    </p:blipFill>
                    <p:spPr bwMode="auto">
                      <a:xfrm>
                        <a:off x="9844501" y="3446103"/>
                        <a:ext cx="1760913" cy="400050"/>
                      </a:xfrm>
                      <a:prstGeom prst="rect">
                        <a:avLst/>
                      </a:prstGeom>
                      <a:solidFill>
                        <a:srgbClr val="FFFFFF"/>
                      </a:solidFill>
                    </p:spPr>
                  </p:pic>
                </p:oleObj>
              </mc:Fallback>
            </mc:AlternateContent>
          </a:graphicData>
        </a:graphic>
      </p:graphicFrame>
      <p:sp>
        <p:nvSpPr>
          <p:cNvPr id="35" name="TextBox 34">
            <a:extLst>
              <a:ext uri="{FF2B5EF4-FFF2-40B4-BE49-F238E27FC236}">
                <a16:creationId xmlns:a16="http://schemas.microsoft.com/office/drawing/2014/main" id="{EABEC8BD-881E-4EB2-A7CF-02A516D9CFCD}"/>
              </a:ext>
            </a:extLst>
          </p:cNvPr>
          <p:cNvSpPr txBox="1"/>
          <p:nvPr/>
        </p:nvSpPr>
        <p:spPr>
          <a:xfrm>
            <a:off x="11648227" y="3451755"/>
            <a:ext cx="488273" cy="338554"/>
          </a:xfrm>
          <a:prstGeom prst="rect">
            <a:avLst/>
          </a:prstGeom>
          <a:noFill/>
        </p:spPr>
        <p:txBody>
          <a:bodyPr wrap="square" rtlCol="0">
            <a:spAutoFit/>
          </a:bodyPr>
          <a:lstStyle/>
          <a:p>
            <a:r>
              <a:rPr lang="en-US" sz="1600" dirty="0"/>
              <a:t>(5)</a:t>
            </a:r>
          </a:p>
        </p:txBody>
      </p:sp>
      <p:cxnSp>
        <p:nvCxnSpPr>
          <p:cNvPr id="9" name="Straight Connector 8">
            <a:extLst>
              <a:ext uri="{FF2B5EF4-FFF2-40B4-BE49-F238E27FC236}">
                <a16:creationId xmlns:a16="http://schemas.microsoft.com/office/drawing/2014/main" id="{12C8E145-AD64-4872-9252-78186117F814}"/>
              </a:ext>
            </a:extLst>
          </p:cNvPr>
          <p:cNvCxnSpPr/>
          <p:nvPr/>
        </p:nvCxnSpPr>
        <p:spPr>
          <a:xfrm flipV="1">
            <a:off x="9934113" y="3249367"/>
            <a:ext cx="1855433" cy="914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C6CD59-C70F-4031-BE15-2F8DD230D65A}"/>
              </a:ext>
            </a:extLst>
          </p:cNvPr>
          <p:cNvCxnSpPr/>
          <p:nvPr/>
        </p:nvCxnSpPr>
        <p:spPr>
          <a:xfrm>
            <a:off x="9848939" y="3166594"/>
            <a:ext cx="2043424" cy="104085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CFB1A8-EF9C-4091-80EC-C1D03A5DB092}"/>
              </a:ext>
            </a:extLst>
          </p:cNvPr>
          <p:cNvSpPr txBox="1"/>
          <p:nvPr/>
        </p:nvSpPr>
        <p:spPr>
          <a:xfrm>
            <a:off x="736013" y="4163627"/>
            <a:ext cx="5335479" cy="461665"/>
          </a:xfrm>
          <a:prstGeom prst="rect">
            <a:avLst/>
          </a:prstGeom>
          <a:noFill/>
        </p:spPr>
        <p:txBody>
          <a:bodyPr wrap="square" rtlCol="0">
            <a:spAutoFit/>
          </a:bodyPr>
          <a:lstStyle/>
          <a:p>
            <a:r>
              <a:rPr lang="en-US" sz="1200" dirty="0"/>
              <a:t>We will determine the relative contribution of the processes 1a,b in comparison with electron-atom processes  and electron-ion processes using the quantities </a:t>
            </a:r>
          </a:p>
        </p:txBody>
      </p:sp>
      <p:sp>
        <p:nvSpPr>
          <p:cNvPr id="10" name="TextBox 9">
            <a:extLst>
              <a:ext uri="{FF2B5EF4-FFF2-40B4-BE49-F238E27FC236}">
                <a16:creationId xmlns:a16="http://schemas.microsoft.com/office/drawing/2014/main" id="{205749F9-7CFC-4915-9DEB-836E47A596A7}"/>
              </a:ext>
            </a:extLst>
          </p:cNvPr>
          <p:cNvSpPr txBox="1"/>
          <p:nvPr/>
        </p:nvSpPr>
        <p:spPr>
          <a:xfrm>
            <a:off x="4057738" y="5428338"/>
            <a:ext cx="4988428" cy="800219"/>
          </a:xfrm>
          <a:prstGeom prst="rect">
            <a:avLst/>
          </a:prstGeom>
          <a:noFill/>
        </p:spPr>
        <p:txBody>
          <a:bodyPr wrap="square" rtlCol="0">
            <a:spAutoFit/>
          </a:bodyPr>
          <a:lstStyle/>
          <a:p>
            <a:r>
              <a:rPr lang="en-US" sz="1400" dirty="0"/>
              <a:t>The contribution of processes to the plasma absorption and emission continuous spectra is characterized by the absorption coefficients and the spectral </a:t>
            </a:r>
            <a:r>
              <a:rPr lang="en-US" sz="1400" dirty="0" err="1"/>
              <a:t>emissivities</a:t>
            </a:r>
            <a:r>
              <a:rPr lang="en-US" dirty="0"/>
              <a:t> </a:t>
            </a:r>
          </a:p>
        </p:txBody>
      </p:sp>
    </p:spTree>
    <p:extLst>
      <p:ext uri="{BB962C8B-B14F-4D97-AF65-F5344CB8AC3E}">
        <p14:creationId xmlns:p14="http://schemas.microsoft.com/office/powerpoint/2010/main" val="274280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DB826A-4776-43FB-AECF-7284A9143B82}"/>
              </a:ext>
            </a:extLst>
          </p:cNvPr>
          <p:cNvPicPr>
            <a:picLocks noChangeAspect="1"/>
          </p:cNvPicPr>
          <p:nvPr/>
        </p:nvPicPr>
        <p:blipFill>
          <a:blip r:embed="rId2"/>
          <a:stretch>
            <a:fillRect/>
          </a:stretch>
        </p:blipFill>
        <p:spPr>
          <a:xfrm>
            <a:off x="732435" y="556806"/>
            <a:ext cx="4194671" cy="3502606"/>
          </a:xfrm>
          <a:prstGeom prst="rect">
            <a:avLst/>
          </a:prstGeom>
        </p:spPr>
      </p:pic>
      <p:pic>
        <p:nvPicPr>
          <p:cNvPr id="12" name="Picture 11">
            <a:extLst>
              <a:ext uri="{FF2B5EF4-FFF2-40B4-BE49-F238E27FC236}">
                <a16:creationId xmlns:a16="http://schemas.microsoft.com/office/drawing/2014/main" id="{1C171E1E-7DD3-41C1-9ECC-E451C6B63103}"/>
              </a:ext>
            </a:extLst>
          </p:cNvPr>
          <p:cNvPicPr>
            <a:picLocks noChangeAspect="1"/>
          </p:cNvPicPr>
          <p:nvPr/>
        </p:nvPicPr>
        <p:blipFill>
          <a:blip r:embed="rId3"/>
          <a:stretch>
            <a:fillRect/>
          </a:stretch>
        </p:blipFill>
        <p:spPr>
          <a:xfrm>
            <a:off x="6677861" y="290477"/>
            <a:ext cx="4506147" cy="4642035"/>
          </a:xfrm>
          <a:prstGeom prst="rect">
            <a:avLst/>
          </a:prstGeom>
        </p:spPr>
      </p:pic>
      <p:pic>
        <p:nvPicPr>
          <p:cNvPr id="13" name="Picture 12">
            <a:extLst>
              <a:ext uri="{FF2B5EF4-FFF2-40B4-BE49-F238E27FC236}">
                <a16:creationId xmlns:a16="http://schemas.microsoft.com/office/drawing/2014/main" id="{E29BA987-5113-4CD0-95D1-F852AD50C57D}"/>
              </a:ext>
            </a:extLst>
          </p:cNvPr>
          <p:cNvPicPr>
            <a:picLocks noChangeAspect="1"/>
          </p:cNvPicPr>
          <p:nvPr/>
        </p:nvPicPr>
        <p:blipFill>
          <a:blip r:embed="rId4"/>
          <a:stretch>
            <a:fillRect/>
          </a:stretch>
        </p:blipFill>
        <p:spPr>
          <a:xfrm>
            <a:off x="4608001" y="5373384"/>
            <a:ext cx="3234375" cy="1235134"/>
          </a:xfrm>
          <a:prstGeom prst="rect">
            <a:avLst/>
          </a:prstGeom>
        </p:spPr>
      </p:pic>
      <p:sp>
        <p:nvSpPr>
          <p:cNvPr id="2" name="TextBox 1">
            <a:extLst>
              <a:ext uri="{FF2B5EF4-FFF2-40B4-BE49-F238E27FC236}">
                <a16:creationId xmlns:a16="http://schemas.microsoft.com/office/drawing/2014/main" id="{C2D28864-A12E-438C-B4E8-B810AEBCA07E}"/>
              </a:ext>
            </a:extLst>
          </p:cNvPr>
          <p:cNvSpPr txBox="1"/>
          <p:nvPr/>
        </p:nvSpPr>
        <p:spPr>
          <a:xfrm>
            <a:off x="8930935" y="372140"/>
            <a:ext cx="1094659" cy="369332"/>
          </a:xfrm>
          <a:prstGeom prst="rect">
            <a:avLst/>
          </a:prstGeom>
          <a:noFill/>
        </p:spPr>
        <p:txBody>
          <a:bodyPr wrap="none" rtlCol="0">
            <a:spAutoFit/>
          </a:bodyPr>
          <a:lstStyle/>
          <a:p>
            <a:r>
              <a:rPr lang="en-US" dirty="0">
                <a:solidFill>
                  <a:srgbClr val="FF0000"/>
                </a:solidFill>
              </a:rPr>
              <a:t>dominant</a:t>
            </a:r>
          </a:p>
        </p:txBody>
      </p:sp>
      <p:sp>
        <p:nvSpPr>
          <p:cNvPr id="6" name="TextBox 5">
            <a:extLst>
              <a:ext uri="{FF2B5EF4-FFF2-40B4-BE49-F238E27FC236}">
                <a16:creationId xmlns:a16="http://schemas.microsoft.com/office/drawing/2014/main" id="{0B03D82E-2BF4-4A4D-9FAE-74E5A21FC0C2}"/>
              </a:ext>
            </a:extLst>
          </p:cNvPr>
          <p:cNvSpPr txBox="1"/>
          <p:nvPr/>
        </p:nvSpPr>
        <p:spPr>
          <a:xfrm>
            <a:off x="941555" y="599430"/>
            <a:ext cx="4062988" cy="369332"/>
          </a:xfrm>
          <a:prstGeom prst="rect">
            <a:avLst/>
          </a:prstGeom>
          <a:noFill/>
        </p:spPr>
        <p:txBody>
          <a:bodyPr wrap="square" rtlCol="0">
            <a:spAutoFit/>
          </a:bodyPr>
          <a:lstStyle/>
          <a:p>
            <a:r>
              <a:rPr lang="en-US" dirty="0">
                <a:solidFill>
                  <a:srgbClr val="FF0000"/>
                </a:solidFill>
              </a:rPr>
              <a:t>In some layers from 10% - 40%</a:t>
            </a:r>
          </a:p>
        </p:txBody>
      </p:sp>
      <p:sp>
        <p:nvSpPr>
          <p:cNvPr id="3" name="Oval 2">
            <a:extLst>
              <a:ext uri="{FF2B5EF4-FFF2-40B4-BE49-F238E27FC236}">
                <a16:creationId xmlns:a16="http://schemas.microsoft.com/office/drawing/2014/main" id="{E9607754-4D6B-41CC-992B-3FF52F0127EE}"/>
              </a:ext>
            </a:extLst>
          </p:cNvPr>
          <p:cNvSpPr/>
          <p:nvPr/>
        </p:nvSpPr>
        <p:spPr>
          <a:xfrm>
            <a:off x="2829770" y="857605"/>
            <a:ext cx="1859146" cy="2240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30EB06-7546-4E6B-B3D5-BEDA4897D36B}"/>
              </a:ext>
            </a:extLst>
          </p:cNvPr>
          <p:cNvPicPr>
            <a:picLocks noChangeAspect="1"/>
          </p:cNvPicPr>
          <p:nvPr/>
        </p:nvPicPr>
        <p:blipFill>
          <a:blip r:embed="rId5"/>
          <a:stretch>
            <a:fillRect/>
          </a:stretch>
        </p:blipFill>
        <p:spPr>
          <a:xfrm>
            <a:off x="755607" y="4102036"/>
            <a:ext cx="3494828" cy="2675514"/>
          </a:xfrm>
          <a:prstGeom prst="rect">
            <a:avLst/>
          </a:prstGeom>
        </p:spPr>
      </p:pic>
    </p:spTree>
    <p:extLst>
      <p:ext uri="{BB962C8B-B14F-4D97-AF65-F5344CB8AC3E}">
        <p14:creationId xmlns:p14="http://schemas.microsoft.com/office/powerpoint/2010/main" val="365457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61F39C-E94D-40DB-A881-B42A64E6FA9D}"/>
              </a:ext>
            </a:extLst>
          </p:cNvPr>
          <p:cNvSpPr>
            <a:spLocks noGrp="1"/>
          </p:cNvSpPr>
          <p:nvPr>
            <p:ph type="title"/>
          </p:nvPr>
        </p:nvSpPr>
        <p:spPr>
          <a:xfrm>
            <a:off x="685801" y="609600"/>
            <a:ext cx="10952824" cy="1456267"/>
          </a:xfrm>
        </p:spPr>
        <p:txBody>
          <a:bodyPr>
            <a:normAutofit fontScale="90000"/>
          </a:bodyPr>
          <a:lstStyle/>
          <a:p>
            <a:r>
              <a:rPr lang="en-US" b="1" dirty="0"/>
              <a:t>contribution of the ion-atom processes</a:t>
            </a:r>
            <a:br>
              <a:rPr lang="en-US" b="1" dirty="0"/>
            </a:br>
            <a:r>
              <a:rPr lang="en-US" b="1" dirty="0"/>
              <a:t>in DB white dwarf atmospheres: the UV and VUV regions</a:t>
            </a:r>
            <a:endParaRPr lang="en-US" dirty="0"/>
          </a:p>
        </p:txBody>
      </p:sp>
      <p:sp>
        <p:nvSpPr>
          <p:cNvPr id="7" name="TextBox 6">
            <a:extLst>
              <a:ext uri="{FF2B5EF4-FFF2-40B4-BE49-F238E27FC236}">
                <a16:creationId xmlns:a16="http://schemas.microsoft.com/office/drawing/2014/main" id="{11D8D81A-C45E-4ABA-AB7A-731C02C3AA56}"/>
              </a:ext>
            </a:extLst>
          </p:cNvPr>
          <p:cNvSpPr txBox="1"/>
          <p:nvPr/>
        </p:nvSpPr>
        <p:spPr>
          <a:xfrm>
            <a:off x="1136342" y="2592273"/>
            <a:ext cx="9574929" cy="646331"/>
          </a:xfrm>
          <a:prstGeom prst="rect">
            <a:avLst/>
          </a:prstGeom>
          <a:noFill/>
        </p:spPr>
        <p:txBody>
          <a:bodyPr wrap="none" rtlCol="0">
            <a:spAutoFit/>
          </a:bodyPr>
          <a:lstStyle/>
          <a:p>
            <a:r>
              <a:rPr lang="en-US" dirty="0"/>
              <a:t>In the far UV region processes emission channels (1) stop to play a role, while the role of absorption </a:t>
            </a:r>
          </a:p>
          <a:p>
            <a:r>
              <a:rPr lang="en-US" dirty="0"/>
              <a:t>channels in this area is growing very rapidly.</a:t>
            </a:r>
          </a:p>
        </p:txBody>
      </p:sp>
      <p:pic>
        <p:nvPicPr>
          <p:cNvPr id="8" name="Picture 7">
            <a:extLst>
              <a:ext uri="{FF2B5EF4-FFF2-40B4-BE49-F238E27FC236}">
                <a16:creationId xmlns:a16="http://schemas.microsoft.com/office/drawing/2014/main" id="{D8C257F0-8DA1-4F8A-B839-61E665DBBE05}"/>
              </a:ext>
            </a:extLst>
          </p:cNvPr>
          <p:cNvPicPr>
            <a:picLocks noChangeAspect="1"/>
          </p:cNvPicPr>
          <p:nvPr/>
        </p:nvPicPr>
        <p:blipFill>
          <a:blip r:embed="rId2"/>
          <a:stretch>
            <a:fillRect/>
          </a:stretch>
        </p:blipFill>
        <p:spPr>
          <a:xfrm>
            <a:off x="1408167" y="3984891"/>
            <a:ext cx="1848815" cy="374045"/>
          </a:xfrm>
          <a:prstGeom prst="rect">
            <a:avLst/>
          </a:prstGeom>
        </p:spPr>
      </p:pic>
      <p:pic>
        <p:nvPicPr>
          <p:cNvPr id="9" name="Picture 8">
            <a:extLst>
              <a:ext uri="{FF2B5EF4-FFF2-40B4-BE49-F238E27FC236}">
                <a16:creationId xmlns:a16="http://schemas.microsoft.com/office/drawing/2014/main" id="{3B8F18F3-B78C-4DB9-9E0D-2298906BC465}"/>
              </a:ext>
            </a:extLst>
          </p:cNvPr>
          <p:cNvPicPr>
            <a:picLocks noChangeAspect="1"/>
          </p:cNvPicPr>
          <p:nvPr/>
        </p:nvPicPr>
        <p:blipFill>
          <a:blip r:embed="rId3"/>
          <a:stretch>
            <a:fillRect/>
          </a:stretch>
        </p:blipFill>
        <p:spPr>
          <a:xfrm>
            <a:off x="1408167" y="4514204"/>
            <a:ext cx="1701338" cy="457288"/>
          </a:xfrm>
          <a:prstGeom prst="rect">
            <a:avLst/>
          </a:prstGeom>
        </p:spPr>
      </p:pic>
      <p:sp>
        <p:nvSpPr>
          <p:cNvPr id="10" name="TextBox 9">
            <a:extLst>
              <a:ext uri="{FF2B5EF4-FFF2-40B4-BE49-F238E27FC236}">
                <a16:creationId xmlns:a16="http://schemas.microsoft.com/office/drawing/2014/main" id="{317E74CC-4B4C-4DD3-A3C4-5B1B9A67A63B}"/>
              </a:ext>
            </a:extLst>
          </p:cNvPr>
          <p:cNvSpPr txBox="1"/>
          <p:nvPr/>
        </p:nvSpPr>
        <p:spPr>
          <a:xfrm>
            <a:off x="7217547" y="3657599"/>
            <a:ext cx="1213153" cy="369332"/>
          </a:xfrm>
          <a:prstGeom prst="rect">
            <a:avLst/>
          </a:prstGeom>
          <a:noFill/>
        </p:spPr>
        <p:txBody>
          <a:bodyPr wrap="none" rtlCol="0">
            <a:spAutoFit/>
          </a:bodyPr>
          <a:lstStyle/>
          <a:p>
            <a:r>
              <a:rPr lang="en-US" dirty="0"/>
              <a:t>concurrent</a:t>
            </a:r>
          </a:p>
        </p:txBody>
      </p:sp>
      <p:pic>
        <p:nvPicPr>
          <p:cNvPr id="11" name="Picture 10">
            <a:extLst>
              <a:ext uri="{FF2B5EF4-FFF2-40B4-BE49-F238E27FC236}">
                <a16:creationId xmlns:a16="http://schemas.microsoft.com/office/drawing/2014/main" id="{662ED3ED-A665-4CB3-9F97-3A20056653DB}"/>
              </a:ext>
            </a:extLst>
          </p:cNvPr>
          <p:cNvPicPr>
            <a:picLocks noChangeAspect="1"/>
          </p:cNvPicPr>
          <p:nvPr/>
        </p:nvPicPr>
        <p:blipFill>
          <a:blip r:embed="rId4"/>
          <a:stretch>
            <a:fillRect/>
          </a:stretch>
        </p:blipFill>
        <p:spPr>
          <a:xfrm>
            <a:off x="7217547" y="4084499"/>
            <a:ext cx="1328949" cy="363762"/>
          </a:xfrm>
          <a:prstGeom prst="rect">
            <a:avLst/>
          </a:prstGeom>
        </p:spPr>
      </p:pic>
      <p:pic>
        <p:nvPicPr>
          <p:cNvPr id="12" name="Picture 11">
            <a:extLst>
              <a:ext uri="{FF2B5EF4-FFF2-40B4-BE49-F238E27FC236}">
                <a16:creationId xmlns:a16="http://schemas.microsoft.com/office/drawing/2014/main" id="{9A5DE272-9E7B-4149-9CCB-A6E3E1B5DA4C}"/>
              </a:ext>
            </a:extLst>
          </p:cNvPr>
          <p:cNvPicPr>
            <a:picLocks noChangeAspect="1"/>
          </p:cNvPicPr>
          <p:nvPr/>
        </p:nvPicPr>
        <p:blipFill>
          <a:blip r:embed="rId5"/>
          <a:stretch>
            <a:fillRect/>
          </a:stretch>
        </p:blipFill>
        <p:spPr>
          <a:xfrm>
            <a:off x="7217547" y="4598455"/>
            <a:ext cx="1923192" cy="489076"/>
          </a:xfrm>
          <a:prstGeom prst="rect">
            <a:avLst/>
          </a:prstGeom>
        </p:spPr>
      </p:pic>
      <p:pic>
        <p:nvPicPr>
          <p:cNvPr id="13" name="Picture 12">
            <a:extLst>
              <a:ext uri="{FF2B5EF4-FFF2-40B4-BE49-F238E27FC236}">
                <a16:creationId xmlns:a16="http://schemas.microsoft.com/office/drawing/2014/main" id="{F9793C11-1DBD-4144-8E71-DA724AD4DE46}"/>
              </a:ext>
            </a:extLst>
          </p:cNvPr>
          <p:cNvPicPr>
            <a:picLocks noChangeAspect="1"/>
          </p:cNvPicPr>
          <p:nvPr/>
        </p:nvPicPr>
        <p:blipFill>
          <a:blip r:embed="rId6"/>
          <a:stretch>
            <a:fillRect/>
          </a:stretch>
        </p:blipFill>
        <p:spPr>
          <a:xfrm>
            <a:off x="1408167" y="5322834"/>
            <a:ext cx="1757375" cy="509788"/>
          </a:xfrm>
          <a:prstGeom prst="rect">
            <a:avLst/>
          </a:prstGeom>
        </p:spPr>
      </p:pic>
      <p:pic>
        <p:nvPicPr>
          <p:cNvPr id="14" name="Picture 13">
            <a:extLst>
              <a:ext uri="{FF2B5EF4-FFF2-40B4-BE49-F238E27FC236}">
                <a16:creationId xmlns:a16="http://schemas.microsoft.com/office/drawing/2014/main" id="{613F4A75-E062-42A1-A0FB-7F2E8E884D4F}"/>
              </a:ext>
            </a:extLst>
          </p:cNvPr>
          <p:cNvPicPr>
            <a:picLocks noChangeAspect="1"/>
          </p:cNvPicPr>
          <p:nvPr/>
        </p:nvPicPr>
        <p:blipFill>
          <a:blip r:embed="rId7"/>
          <a:stretch>
            <a:fillRect/>
          </a:stretch>
        </p:blipFill>
        <p:spPr>
          <a:xfrm>
            <a:off x="7181024" y="5266574"/>
            <a:ext cx="2730943" cy="745711"/>
          </a:xfrm>
          <a:prstGeom prst="rect">
            <a:avLst/>
          </a:prstGeom>
        </p:spPr>
      </p:pic>
      <p:pic>
        <p:nvPicPr>
          <p:cNvPr id="15" name="Picture 14">
            <a:extLst>
              <a:ext uri="{FF2B5EF4-FFF2-40B4-BE49-F238E27FC236}">
                <a16:creationId xmlns:a16="http://schemas.microsoft.com/office/drawing/2014/main" id="{76F058C6-A417-4A95-B132-58C7AD698A37}"/>
              </a:ext>
            </a:extLst>
          </p:cNvPr>
          <p:cNvPicPr>
            <a:picLocks noChangeAspect="1"/>
          </p:cNvPicPr>
          <p:nvPr/>
        </p:nvPicPr>
        <p:blipFill>
          <a:blip r:embed="rId8"/>
          <a:stretch>
            <a:fillRect/>
          </a:stretch>
        </p:blipFill>
        <p:spPr>
          <a:xfrm>
            <a:off x="3897496" y="5984433"/>
            <a:ext cx="2704217" cy="752831"/>
          </a:xfrm>
          <a:prstGeom prst="rect">
            <a:avLst/>
          </a:prstGeom>
        </p:spPr>
      </p:pic>
      <p:sp>
        <p:nvSpPr>
          <p:cNvPr id="16" name="TextBox 15">
            <a:extLst>
              <a:ext uri="{FF2B5EF4-FFF2-40B4-BE49-F238E27FC236}">
                <a16:creationId xmlns:a16="http://schemas.microsoft.com/office/drawing/2014/main" id="{A32820D7-221A-4219-A640-3B632EEF396E}"/>
              </a:ext>
            </a:extLst>
          </p:cNvPr>
          <p:cNvSpPr txBox="1"/>
          <p:nvPr/>
        </p:nvSpPr>
        <p:spPr>
          <a:xfrm>
            <a:off x="1286647" y="3622486"/>
            <a:ext cx="1045927" cy="369332"/>
          </a:xfrm>
          <a:prstGeom prst="rect">
            <a:avLst/>
          </a:prstGeom>
          <a:noFill/>
        </p:spPr>
        <p:txBody>
          <a:bodyPr wrap="none" rtlCol="0">
            <a:spAutoFit/>
          </a:bodyPr>
          <a:lstStyle/>
          <a:p>
            <a:r>
              <a:rPr lang="en-US" dirty="0"/>
              <a:t>Ion-atom</a:t>
            </a:r>
          </a:p>
        </p:txBody>
      </p:sp>
      <p:sp>
        <p:nvSpPr>
          <p:cNvPr id="2" name="TextBox 1">
            <a:extLst>
              <a:ext uri="{FF2B5EF4-FFF2-40B4-BE49-F238E27FC236}">
                <a16:creationId xmlns:a16="http://schemas.microsoft.com/office/drawing/2014/main" id="{28223F87-C689-4AF4-B591-33354D115A09}"/>
              </a:ext>
            </a:extLst>
          </p:cNvPr>
          <p:cNvSpPr txBox="1"/>
          <p:nvPr/>
        </p:nvSpPr>
        <p:spPr>
          <a:xfrm>
            <a:off x="824240" y="4229123"/>
            <a:ext cx="523167" cy="369332"/>
          </a:xfrm>
          <a:prstGeom prst="rect">
            <a:avLst/>
          </a:prstGeom>
          <a:noFill/>
        </p:spPr>
        <p:txBody>
          <a:bodyPr wrap="square" rtlCol="0">
            <a:spAutoFit/>
          </a:bodyPr>
          <a:lstStyle/>
          <a:p>
            <a:r>
              <a:rPr lang="en-US" dirty="0"/>
              <a:t>(1)</a:t>
            </a:r>
          </a:p>
        </p:txBody>
      </p:sp>
      <p:sp>
        <p:nvSpPr>
          <p:cNvPr id="3" name="TextBox 2">
            <a:extLst>
              <a:ext uri="{FF2B5EF4-FFF2-40B4-BE49-F238E27FC236}">
                <a16:creationId xmlns:a16="http://schemas.microsoft.com/office/drawing/2014/main" id="{F93F1296-1437-418A-976A-B89D07F113DD}"/>
              </a:ext>
            </a:extLst>
          </p:cNvPr>
          <p:cNvSpPr txBox="1"/>
          <p:nvPr/>
        </p:nvSpPr>
        <p:spPr>
          <a:xfrm>
            <a:off x="6601713" y="4084499"/>
            <a:ext cx="615834" cy="369332"/>
          </a:xfrm>
          <a:prstGeom prst="rect">
            <a:avLst/>
          </a:prstGeom>
          <a:noFill/>
        </p:spPr>
        <p:txBody>
          <a:bodyPr wrap="square" rtlCol="0">
            <a:spAutoFit/>
          </a:bodyPr>
          <a:lstStyle/>
          <a:p>
            <a:r>
              <a:rPr lang="en-US" dirty="0"/>
              <a:t>(4)</a:t>
            </a:r>
          </a:p>
        </p:txBody>
      </p:sp>
      <p:sp>
        <p:nvSpPr>
          <p:cNvPr id="17" name="TextBox 16">
            <a:extLst>
              <a:ext uri="{FF2B5EF4-FFF2-40B4-BE49-F238E27FC236}">
                <a16:creationId xmlns:a16="http://schemas.microsoft.com/office/drawing/2014/main" id="{CF72F02D-A358-4348-A65C-4885D5239B16}"/>
              </a:ext>
            </a:extLst>
          </p:cNvPr>
          <p:cNvSpPr txBox="1"/>
          <p:nvPr/>
        </p:nvSpPr>
        <p:spPr>
          <a:xfrm>
            <a:off x="6601713" y="4658327"/>
            <a:ext cx="495958" cy="369332"/>
          </a:xfrm>
          <a:prstGeom prst="rect">
            <a:avLst/>
          </a:prstGeom>
          <a:noFill/>
        </p:spPr>
        <p:txBody>
          <a:bodyPr wrap="square" rtlCol="0">
            <a:spAutoFit/>
          </a:bodyPr>
          <a:lstStyle/>
          <a:p>
            <a:r>
              <a:rPr lang="en-US" dirty="0"/>
              <a:t>(3)</a:t>
            </a:r>
          </a:p>
        </p:txBody>
      </p:sp>
      <p:cxnSp>
        <p:nvCxnSpPr>
          <p:cNvPr id="5" name="Straight Arrow Connector 4">
            <a:extLst>
              <a:ext uri="{FF2B5EF4-FFF2-40B4-BE49-F238E27FC236}">
                <a16:creationId xmlns:a16="http://schemas.microsoft.com/office/drawing/2014/main" id="{6724247D-839B-4108-A889-F8D10F888EBE}"/>
              </a:ext>
            </a:extLst>
          </p:cNvPr>
          <p:cNvCxnSpPr/>
          <p:nvPr/>
        </p:nvCxnSpPr>
        <p:spPr>
          <a:xfrm>
            <a:off x="3577701" y="5415375"/>
            <a:ext cx="612559" cy="44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7C17DD-E3F1-4478-B0B1-2205A5AAAAF3}"/>
              </a:ext>
            </a:extLst>
          </p:cNvPr>
          <p:cNvCxnSpPr/>
          <p:nvPr/>
        </p:nvCxnSpPr>
        <p:spPr>
          <a:xfrm flipH="1">
            <a:off x="6187736" y="5317722"/>
            <a:ext cx="721894" cy="44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94E1991-8421-4D54-9A87-28024DEB996F}"/>
              </a:ext>
            </a:extLst>
          </p:cNvPr>
          <p:cNvPicPr>
            <a:picLocks noChangeAspect="1"/>
          </p:cNvPicPr>
          <p:nvPr/>
        </p:nvPicPr>
        <p:blipFill>
          <a:blip r:embed="rId9"/>
          <a:stretch>
            <a:fillRect/>
          </a:stretch>
        </p:blipFill>
        <p:spPr>
          <a:xfrm>
            <a:off x="8674802" y="4204946"/>
            <a:ext cx="745874" cy="153990"/>
          </a:xfrm>
          <a:prstGeom prst="rect">
            <a:avLst/>
          </a:prstGeom>
        </p:spPr>
      </p:pic>
      <p:pic>
        <p:nvPicPr>
          <p:cNvPr id="21" name="Picture 20">
            <a:extLst>
              <a:ext uri="{FF2B5EF4-FFF2-40B4-BE49-F238E27FC236}">
                <a16:creationId xmlns:a16="http://schemas.microsoft.com/office/drawing/2014/main" id="{A5131E52-9642-4933-B657-73E1C6A069FD}"/>
              </a:ext>
            </a:extLst>
          </p:cNvPr>
          <p:cNvPicPr>
            <a:picLocks noChangeAspect="1"/>
          </p:cNvPicPr>
          <p:nvPr/>
        </p:nvPicPr>
        <p:blipFill>
          <a:blip r:embed="rId10"/>
          <a:stretch>
            <a:fillRect/>
          </a:stretch>
        </p:blipFill>
        <p:spPr>
          <a:xfrm>
            <a:off x="824240" y="5021675"/>
            <a:ext cx="2380500" cy="187533"/>
          </a:xfrm>
          <a:prstGeom prst="rect">
            <a:avLst/>
          </a:prstGeom>
        </p:spPr>
      </p:pic>
    </p:spTree>
    <p:extLst>
      <p:ext uri="{BB962C8B-B14F-4D97-AF65-F5344CB8AC3E}">
        <p14:creationId xmlns:p14="http://schemas.microsoft.com/office/powerpoint/2010/main" val="406349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E76B0C-7DFD-4EB2-AACA-D8C56BFC4B28}"/>
              </a:ext>
            </a:extLst>
          </p:cNvPr>
          <p:cNvPicPr>
            <a:picLocks noChangeAspect="1"/>
          </p:cNvPicPr>
          <p:nvPr/>
        </p:nvPicPr>
        <p:blipFill>
          <a:blip r:embed="rId2"/>
          <a:stretch>
            <a:fillRect/>
          </a:stretch>
        </p:blipFill>
        <p:spPr>
          <a:xfrm>
            <a:off x="439530" y="119237"/>
            <a:ext cx="5425673" cy="3056704"/>
          </a:xfrm>
          <a:prstGeom prst="rect">
            <a:avLst/>
          </a:prstGeom>
        </p:spPr>
      </p:pic>
      <p:pic>
        <p:nvPicPr>
          <p:cNvPr id="8" name="Picture 7">
            <a:extLst>
              <a:ext uri="{FF2B5EF4-FFF2-40B4-BE49-F238E27FC236}">
                <a16:creationId xmlns:a16="http://schemas.microsoft.com/office/drawing/2014/main" id="{FB53337C-A087-48F3-B72A-165A6695506C}"/>
              </a:ext>
            </a:extLst>
          </p:cNvPr>
          <p:cNvPicPr>
            <a:picLocks noChangeAspect="1"/>
          </p:cNvPicPr>
          <p:nvPr/>
        </p:nvPicPr>
        <p:blipFill>
          <a:blip r:embed="rId3"/>
          <a:stretch>
            <a:fillRect/>
          </a:stretch>
        </p:blipFill>
        <p:spPr>
          <a:xfrm>
            <a:off x="6044037" y="80268"/>
            <a:ext cx="4475236" cy="3056704"/>
          </a:xfrm>
          <a:prstGeom prst="rect">
            <a:avLst/>
          </a:prstGeom>
        </p:spPr>
      </p:pic>
      <p:pic>
        <p:nvPicPr>
          <p:cNvPr id="10" name="Picture 9">
            <a:extLst>
              <a:ext uri="{FF2B5EF4-FFF2-40B4-BE49-F238E27FC236}">
                <a16:creationId xmlns:a16="http://schemas.microsoft.com/office/drawing/2014/main" id="{414E39D0-7F60-495D-9019-DDF45397DC90}"/>
              </a:ext>
            </a:extLst>
          </p:cNvPr>
          <p:cNvPicPr>
            <a:picLocks noChangeAspect="1"/>
          </p:cNvPicPr>
          <p:nvPr/>
        </p:nvPicPr>
        <p:blipFill>
          <a:blip r:embed="rId4"/>
          <a:stretch>
            <a:fillRect/>
          </a:stretch>
        </p:blipFill>
        <p:spPr>
          <a:xfrm>
            <a:off x="603682" y="3224914"/>
            <a:ext cx="4352661" cy="2972911"/>
          </a:xfrm>
          <a:prstGeom prst="rect">
            <a:avLst/>
          </a:prstGeom>
        </p:spPr>
      </p:pic>
      <p:pic>
        <p:nvPicPr>
          <p:cNvPr id="11" name="Picture 10">
            <a:extLst>
              <a:ext uri="{FF2B5EF4-FFF2-40B4-BE49-F238E27FC236}">
                <a16:creationId xmlns:a16="http://schemas.microsoft.com/office/drawing/2014/main" id="{82304673-049D-400A-83C4-316046E15AC3}"/>
              </a:ext>
            </a:extLst>
          </p:cNvPr>
          <p:cNvPicPr>
            <a:picLocks noChangeAspect="1"/>
          </p:cNvPicPr>
          <p:nvPr/>
        </p:nvPicPr>
        <p:blipFill>
          <a:blip r:embed="rId5"/>
          <a:stretch>
            <a:fillRect/>
          </a:stretch>
        </p:blipFill>
        <p:spPr>
          <a:xfrm>
            <a:off x="8111230" y="3338995"/>
            <a:ext cx="3637425" cy="2941732"/>
          </a:xfrm>
          <a:prstGeom prst="rect">
            <a:avLst/>
          </a:prstGeom>
        </p:spPr>
      </p:pic>
      <p:pic>
        <p:nvPicPr>
          <p:cNvPr id="13" name="Picture 12">
            <a:extLst>
              <a:ext uri="{FF2B5EF4-FFF2-40B4-BE49-F238E27FC236}">
                <a16:creationId xmlns:a16="http://schemas.microsoft.com/office/drawing/2014/main" id="{D9BF3263-1B37-4DC5-B255-350708B4D218}"/>
              </a:ext>
            </a:extLst>
          </p:cNvPr>
          <p:cNvPicPr>
            <a:picLocks noChangeAspect="1"/>
          </p:cNvPicPr>
          <p:nvPr/>
        </p:nvPicPr>
        <p:blipFill>
          <a:blip r:embed="rId6"/>
          <a:stretch>
            <a:fillRect/>
          </a:stretch>
        </p:blipFill>
        <p:spPr>
          <a:xfrm>
            <a:off x="5547548" y="4157017"/>
            <a:ext cx="1355697" cy="291758"/>
          </a:xfrm>
          <a:prstGeom prst="rect">
            <a:avLst/>
          </a:prstGeom>
        </p:spPr>
      </p:pic>
      <p:pic>
        <p:nvPicPr>
          <p:cNvPr id="14" name="Picture 13">
            <a:extLst>
              <a:ext uri="{FF2B5EF4-FFF2-40B4-BE49-F238E27FC236}">
                <a16:creationId xmlns:a16="http://schemas.microsoft.com/office/drawing/2014/main" id="{29FF7FB2-AE1D-48C3-A8C9-58319C016963}"/>
              </a:ext>
            </a:extLst>
          </p:cNvPr>
          <p:cNvPicPr>
            <a:picLocks noChangeAspect="1"/>
          </p:cNvPicPr>
          <p:nvPr/>
        </p:nvPicPr>
        <p:blipFill>
          <a:blip r:embed="rId7"/>
          <a:stretch>
            <a:fillRect/>
          </a:stretch>
        </p:blipFill>
        <p:spPr>
          <a:xfrm>
            <a:off x="5547548" y="4554571"/>
            <a:ext cx="2233089" cy="437888"/>
          </a:xfrm>
          <a:prstGeom prst="rect">
            <a:avLst/>
          </a:prstGeom>
        </p:spPr>
      </p:pic>
      <p:cxnSp>
        <p:nvCxnSpPr>
          <p:cNvPr id="3" name="Straight Arrow Connector 2">
            <a:extLst>
              <a:ext uri="{FF2B5EF4-FFF2-40B4-BE49-F238E27FC236}">
                <a16:creationId xmlns:a16="http://schemas.microsoft.com/office/drawing/2014/main" id="{1152B038-C023-4E80-B675-92BB15E792EA}"/>
              </a:ext>
            </a:extLst>
          </p:cNvPr>
          <p:cNvCxnSpPr/>
          <p:nvPr/>
        </p:nvCxnSpPr>
        <p:spPr>
          <a:xfrm flipV="1">
            <a:off x="5353235" y="550416"/>
            <a:ext cx="0" cy="798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F53B554-F7B2-440D-AC29-6ABEB44B47D7}"/>
              </a:ext>
            </a:extLst>
          </p:cNvPr>
          <p:cNvCxnSpPr/>
          <p:nvPr/>
        </p:nvCxnSpPr>
        <p:spPr>
          <a:xfrm flipV="1">
            <a:off x="10324729" y="741338"/>
            <a:ext cx="0" cy="701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0AC1B07-071E-44F4-B594-4EE02B8769DD}"/>
              </a:ext>
            </a:extLst>
          </p:cNvPr>
          <p:cNvCxnSpPr/>
          <p:nvPr/>
        </p:nvCxnSpPr>
        <p:spPr>
          <a:xfrm flipV="1">
            <a:off x="4767309" y="3817398"/>
            <a:ext cx="0" cy="67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8B4AB2-C91B-48FA-B31D-F6FB7FC69FFD}"/>
              </a:ext>
            </a:extLst>
          </p:cNvPr>
          <p:cNvCxnSpPr/>
          <p:nvPr/>
        </p:nvCxnSpPr>
        <p:spPr>
          <a:xfrm flipV="1">
            <a:off x="11354540" y="3393596"/>
            <a:ext cx="0" cy="58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E805475-CB19-41C3-8F82-DD180786E18C}"/>
              </a:ext>
            </a:extLst>
          </p:cNvPr>
          <p:cNvSpPr txBox="1"/>
          <p:nvPr/>
        </p:nvSpPr>
        <p:spPr>
          <a:xfrm>
            <a:off x="2389079" y="426102"/>
            <a:ext cx="1705409" cy="923330"/>
          </a:xfrm>
          <a:prstGeom prst="rect">
            <a:avLst/>
          </a:prstGeom>
          <a:noFill/>
        </p:spPr>
        <p:txBody>
          <a:bodyPr wrap="square" rtlCol="0">
            <a:spAutoFit/>
          </a:bodyPr>
          <a:lstStyle/>
          <a:p>
            <a:r>
              <a:rPr lang="en-US" dirty="0">
                <a:solidFill>
                  <a:srgbClr val="FF0000"/>
                </a:solidFill>
              </a:rPr>
              <a:t>From 80nm to 250nm our dominant</a:t>
            </a:r>
          </a:p>
        </p:txBody>
      </p:sp>
      <p:sp>
        <p:nvSpPr>
          <p:cNvPr id="18" name="TextBox 17">
            <a:extLst>
              <a:ext uri="{FF2B5EF4-FFF2-40B4-BE49-F238E27FC236}">
                <a16:creationId xmlns:a16="http://schemas.microsoft.com/office/drawing/2014/main" id="{3ADE4FA4-E19C-44E4-8B6D-531F3432EAF1}"/>
              </a:ext>
            </a:extLst>
          </p:cNvPr>
          <p:cNvSpPr txBox="1"/>
          <p:nvPr/>
        </p:nvSpPr>
        <p:spPr>
          <a:xfrm>
            <a:off x="9809826" y="4572000"/>
            <a:ext cx="1707919" cy="646331"/>
          </a:xfrm>
          <a:prstGeom prst="rect">
            <a:avLst/>
          </a:prstGeom>
          <a:noFill/>
        </p:spPr>
        <p:txBody>
          <a:bodyPr wrap="square" rtlCol="0">
            <a:spAutoFit/>
          </a:bodyPr>
          <a:lstStyle/>
          <a:p>
            <a:r>
              <a:rPr lang="en-US" dirty="0">
                <a:solidFill>
                  <a:srgbClr val="FF0000"/>
                </a:solidFill>
              </a:rPr>
              <a:t>&lt;80nm H phi dominant</a:t>
            </a:r>
          </a:p>
        </p:txBody>
      </p:sp>
      <p:sp>
        <p:nvSpPr>
          <p:cNvPr id="19" name="TextBox 18">
            <a:extLst>
              <a:ext uri="{FF2B5EF4-FFF2-40B4-BE49-F238E27FC236}">
                <a16:creationId xmlns:a16="http://schemas.microsoft.com/office/drawing/2014/main" id="{5637C9F3-816C-4D93-96E4-53691558FBE6}"/>
              </a:ext>
            </a:extLst>
          </p:cNvPr>
          <p:cNvSpPr txBox="1"/>
          <p:nvPr/>
        </p:nvSpPr>
        <p:spPr>
          <a:xfrm>
            <a:off x="7619605" y="168676"/>
            <a:ext cx="1705409" cy="923330"/>
          </a:xfrm>
          <a:prstGeom prst="rect">
            <a:avLst/>
          </a:prstGeom>
          <a:noFill/>
        </p:spPr>
        <p:txBody>
          <a:bodyPr wrap="square" rtlCol="0">
            <a:spAutoFit/>
          </a:bodyPr>
          <a:lstStyle/>
          <a:p>
            <a:r>
              <a:rPr lang="en-US" dirty="0">
                <a:solidFill>
                  <a:srgbClr val="FF0000"/>
                </a:solidFill>
              </a:rPr>
              <a:t>From 80nm to 250nm our dominant</a:t>
            </a:r>
          </a:p>
        </p:txBody>
      </p:sp>
      <p:sp>
        <p:nvSpPr>
          <p:cNvPr id="20" name="TextBox 19">
            <a:extLst>
              <a:ext uri="{FF2B5EF4-FFF2-40B4-BE49-F238E27FC236}">
                <a16:creationId xmlns:a16="http://schemas.microsoft.com/office/drawing/2014/main" id="{21F4670E-1C19-4A65-A091-2919251CA148}"/>
              </a:ext>
            </a:extLst>
          </p:cNvPr>
          <p:cNvSpPr txBox="1"/>
          <p:nvPr/>
        </p:nvSpPr>
        <p:spPr>
          <a:xfrm>
            <a:off x="367846" y="6213041"/>
            <a:ext cx="4829452" cy="646331"/>
          </a:xfrm>
          <a:prstGeom prst="rect">
            <a:avLst/>
          </a:prstGeom>
          <a:noFill/>
        </p:spPr>
        <p:txBody>
          <a:bodyPr wrap="square" rtlCol="0">
            <a:spAutoFit/>
          </a:bodyPr>
          <a:lstStyle/>
          <a:p>
            <a:pPr algn="just"/>
            <a:r>
              <a:rPr lang="en-US" sz="1200" dirty="0"/>
              <a:t>The ion-atom processes in the region 80nm≤</a:t>
            </a:r>
            <a:r>
              <a:rPr lang="el-GR" sz="1200" dirty="0"/>
              <a:t>λ</a:t>
            </a:r>
            <a:r>
              <a:rPr lang="en-US" sz="1200" dirty="0"/>
              <a:t>≤200nm dominate in comparison with the concurrent processes (3) and (4) while in the region </a:t>
            </a:r>
            <a:r>
              <a:rPr lang="el-GR" sz="1200" dirty="0"/>
              <a:t>λ </a:t>
            </a:r>
            <a:r>
              <a:rPr lang="en-US" sz="1200" dirty="0"/>
              <a:t>&gt; 200nm the He</a:t>
            </a:r>
            <a:r>
              <a:rPr lang="en-US" sz="1200" baseline="30000" dirty="0"/>
              <a:t>-</a:t>
            </a:r>
            <a:r>
              <a:rPr lang="en-US" sz="1200" dirty="0"/>
              <a:t> absorption process (4) have the principal role. </a:t>
            </a:r>
          </a:p>
        </p:txBody>
      </p:sp>
      <p:sp>
        <p:nvSpPr>
          <p:cNvPr id="21" name="TextBox 20">
            <a:extLst>
              <a:ext uri="{FF2B5EF4-FFF2-40B4-BE49-F238E27FC236}">
                <a16:creationId xmlns:a16="http://schemas.microsoft.com/office/drawing/2014/main" id="{1B9D9AD8-027F-4211-AD0E-090AEB8B8956}"/>
              </a:ext>
            </a:extLst>
          </p:cNvPr>
          <p:cNvSpPr txBox="1"/>
          <p:nvPr/>
        </p:nvSpPr>
        <p:spPr>
          <a:xfrm>
            <a:off x="5356281" y="5218331"/>
            <a:ext cx="2642500" cy="1384995"/>
          </a:xfrm>
          <a:prstGeom prst="rect">
            <a:avLst/>
          </a:prstGeom>
          <a:noFill/>
        </p:spPr>
        <p:txBody>
          <a:bodyPr wrap="square" rtlCol="0">
            <a:spAutoFit/>
          </a:bodyPr>
          <a:lstStyle/>
          <a:p>
            <a:pPr algn="just"/>
            <a:r>
              <a:rPr lang="en-US" sz="1200" dirty="0"/>
              <a:t>According to the model of Koester the ratio of hydrogen and helium abundances for the considered DB </a:t>
            </a:r>
            <a:r>
              <a:rPr lang="en-US" sz="1200" dirty="0" err="1"/>
              <a:t>wd</a:t>
            </a:r>
            <a:r>
              <a:rPr lang="en-US" sz="1200" dirty="0"/>
              <a:t> atmosphere is 10</a:t>
            </a:r>
            <a:r>
              <a:rPr lang="en-US" sz="1200" baseline="30000" dirty="0"/>
              <a:t>-5 </a:t>
            </a:r>
            <a:r>
              <a:rPr lang="en-US" sz="1200" dirty="0"/>
              <a:t>and H photoionization should be treated as important </a:t>
            </a:r>
            <a:r>
              <a:rPr lang="en-US" sz="1200" dirty="0" err="1"/>
              <a:t>abs.process</a:t>
            </a:r>
            <a:r>
              <a:rPr lang="en-US" sz="1200" dirty="0"/>
              <a:t> &lt; H ionization boundary 91.13nm</a:t>
            </a:r>
          </a:p>
        </p:txBody>
      </p:sp>
      <p:pic>
        <p:nvPicPr>
          <p:cNvPr id="22" name="Picture 21">
            <a:extLst>
              <a:ext uri="{FF2B5EF4-FFF2-40B4-BE49-F238E27FC236}">
                <a16:creationId xmlns:a16="http://schemas.microsoft.com/office/drawing/2014/main" id="{72AA51A3-4294-475D-AF4E-70E6275A1151}"/>
              </a:ext>
            </a:extLst>
          </p:cNvPr>
          <p:cNvPicPr>
            <a:picLocks noChangeAspect="1"/>
          </p:cNvPicPr>
          <p:nvPr/>
        </p:nvPicPr>
        <p:blipFill>
          <a:blip r:embed="rId8"/>
          <a:stretch>
            <a:fillRect/>
          </a:stretch>
        </p:blipFill>
        <p:spPr>
          <a:xfrm>
            <a:off x="5547548" y="3635097"/>
            <a:ext cx="1371375" cy="310400"/>
          </a:xfrm>
          <a:prstGeom prst="rect">
            <a:avLst/>
          </a:prstGeom>
        </p:spPr>
      </p:pic>
    </p:spTree>
    <p:extLst>
      <p:ext uri="{BB962C8B-B14F-4D97-AF65-F5344CB8AC3E}">
        <p14:creationId xmlns:p14="http://schemas.microsoft.com/office/powerpoint/2010/main" val="2086744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6321-AEB5-4030-BD2E-4DCE24127945}"/>
              </a:ext>
            </a:extLst>
          </p:cNvPr>
          <p:cNvSpPr>
            <a:spLocks noGrp="1"/>
          </p:cNvSpPr>
          <p:nvPr>
            <p:ph type="title"/>
          </p:nvPr>
        </p:nvSpPr>
        <p:spPr/>
        <p:txBody>
          <a:bodyPr/>
          <a:lstStyle/>
          <a:p>
            <a:r>
              <a:rPr lang="en-US" dirty="0"/>
              <a:t>NON-Symmetric ion-atom </a:t>
            </a:r>
          </a:p>
        </p:txBody>
      </p:sp>
      <p:sp>
        <p:nvSpPr>
          <p:cNvPr id="3" name="Content Placeholder 2">
            <a:extLst>
              <a:ext uri="{FF2B5EF4-FFF2-40B4-BE49-F238E27FC236}">
                <a16:creationId xmlns:a16="http://schemas.microsoft.com/office/drawing/2014/main" id="{5181E22C-18B5-478D-AA85-B288EC643ED3}"/>
              </a:ext>
            </a:extLst>
          </p:cNvPr>
          <p:cNvSpPr>
            <a:spLocks noGrp="1"/>
          </p:cNvSpPr>
          <p:nvPr>
            <p:ph idx="1"/>
          </p:nvPr>
        </p:nvSpPr>
        <p:spPr/>
        <p:txBody>
          <a:bodyPr/>
          <a:lstStyle/>
          <a:p>
            <a:r>
              <a:rPr lang="en-US" dirty="0"/>
              <a:t>Solar</a:t>
            </a:r>
          </a:p>
          <a:p>
            <a:endParaRPr lang="en-US" dirty="0"/>
          </a:p>
          <a:p>
            <a:pPr marL="0" indent="0">
              <a:buNone/>
            </a:pPr>
            <a:endParaRPr lang="en-US" dirty="0"/>
          </a:p>
          <a:p>
            <a:r>
              <a:rPr lang="en-US" dirty="0"/>
              <a:t>DB</a:t>
            </a:r>
          </a:p>
          <a:p>
            <a:pPr marL="0" indent="0">
              <a:buNone/>
            </a:pPr>
            <a:endParaRPr lang="en-US" dirty="0"/>
          </a:p>
        </p:txBody>
      </p:sp>
      <p:sp>
        <p:nvSpPr>
          <p:cNvPr id="5" name="TextBox 4">
            <a:extLst>
              <a:ext uri="{FF2B5EF4-FFF2-40B4-BE49-F238E27FC236}">
                <a16:creationId xmlns:a16="http://schemas.microsoft.com/office/drawing/2014/main" id="{C3873AC1-651D-44BD-84F9-5E6ECD056B4F}"/>
              </a:ext>
            </a:extLst>
          </p:cNvPr>
          <p:cNvSpPr txBox="1"/>
          <p:nvPr/>
        </p:nvSpPr>
        <p:spPr>
          <a:xfrm>
            <a:off x="6626441" y="1153067"/>
            <a:ext cx="1105239" cy="369332"/>
          </a:xfrm>
          <a:prstGeom prst="rect">
            <a:avLst/>
          </a:prstGeom>
          <a:noFill/>
        </p:spPr>
        <p:txBody>
          <a:bodyPr wrap="none" rtlCol="0">
            <a:spAutoFit/>
          </a:bodyPr>
          <a:lstStyle/>
          <a:p>
            <a:r>
              <a:rPr lang="en-US" dirty="0"/>
              <a:t>Next time</a:t>
            </a:r>
          </a:p>
        </p:txBody>
      </p:sp>
      <p:pic>
        <p:nvPicPr>
          <p:cNvPr id="6" name="Picture 5">
            <a:extLst>
              <a:ext uri="{FF2B5EF4-FFF2-40B4-BE49-F238E27FC236}">
                <a16:creationId xmlns:a16="http://schemas.microsoft.com/office/drawing/2014/main" id="{A4545089-DCAF-401F-A5B8-D51AB1C8790B}"/>
              </a:ext>
            </a:extLst>
          </p:cNvPr>
          <p:cNvPicPr>
            <a:picLocks noChangeAspect="1"/>
          </p:cNvPicPr>
          <p:nvPr/>
        </p:nvPicPr>
        <p:blipFill>
          <a:blip r:embed="rId2"/>
          <a:stretch>
            <a:fillRect/>
          </a:stretch>
        </p:blipFill>
        <p:spPr>
          <a:xfrm>
            <a:off x="1505213" y="3479996"/>
            <a:ext cx="1720966" cy="488225"/>
          </a:xfrm>
          <a:prstGeom prst="rect">
            <a:avLst/>
          </a:prstGeom>
        </p:spPr>
      </p:pic>
      <p:pic>
        <p:nvPicPr>
          <p:cNvPr id="7" name="Picture 6">
            <a:extLst>
              <a:ext uri="{FF2B5EF4-FFF2-40B4-BE49-F238E27FC236}">
                <a16:creationId xmlns:a16="http://schemas.microsoft.com/office/drawing/2014/main" id="{5896B32D-125E-46B6-B974-4FF086F36312}"/>
              </a:ext>
            </a:extLst>
          </p:cNvPr>
          <p:cNvPicPr>
            <a:picLocks noChangeAspect="1"/>
          </p:cNvPicPr>
          <p:nvPr/>
        </p:nvPicPr>
        <p:blipFill>
          <a:blip r:embed="rId3"/>
          <a:stretch>
            <a:fillRect/>
          </a:stretch>
        </p:blipFill>
        <p:spPr>
          <a:xfrm>
            <a:off x="1505213" y="4672682"/>
            <a:ext cx="1744015" cy="310134"/>
          </a:xfrm>
          <a:prstGeom prst="rect">
            <a:avLst/>
          </a:prstGeom>
        </p:spPr>
      </p:pic>
      <p:pic>
        <p:nvPicPr>
          <p:cNvPr id="8" name="Picture 7">
            <a:extLst>
              <a:ext uri="{FF2B5EF4-FFF2-40B4-BE49-F238E27FC236}">
                <a16:creationId xmlns:a16="http://schemas.microsoft.com/office/drawing/2014/main" id="{779AFDB4-76D3-44B2-8954-090B0B5FF65D}"/>
              </a:ext>
            </a:extLst>
          </p:cNvPr>
          <p:cNvPicPr>
            <a:picLocks noChangeAspect="1"/>
          </p:cNvPicPr>
          <p:nvPr/>
        </p:nvPicPr>
        <p:blipFill>
          <a:blip r:embed="rId4"/>
          <a:stretch>
            <a:fillRect/>
          </a:stretch>
        </p:blipFill>
        <p:spPr>
          <a:xfrm>
            <a:off x="1489840" y="5062191"/>
            <a:ext cx="1774763" cy="313542"/>
          </a:xfrm>
          <a:prstGeom prst="rect">
            <a:avLst/>
          </a:prstGeom>
        </p:spPr>
      </p:pic>
      <p:sp>
        <p:nvSpPr>
          <p:cNvPr id="4" name="TextBox 3">
            <a:extLst>
              <a:ext uri="{FF2B5EF4-FFF2-40B4-BE49-F238E27FC236}">
                <a16:creationId xmlns:a16="http://schemas.microsoft.com/office/drawing/2014/main" id="{7156847D-8097-4CA7-9DEA-F30E085AE1EF}"/>
              </a:ext>
            </a:extLst>
          </p:cNvPr>
          <p:cNvSpPr txBox="1"/>
          <p:nvPr/>
        </p:nvSpPr>
        <p:spPr>
          <a:xfrm>
            <a:off x="4045591" y="3479996"/>
            <a:ext cx="2405848" cy="584775"/>
          </a:xfrm>
          <a:prstGeom prst="rect">
            <a:avLst/>
          </a:prstGeom>
          <a:noFill/>
        </p:spPr>
        <p:txBody>
          <a:bodyPr wrap="square" rtlCol="0">
            <a:spAutoFit/>
          </a:bodyPr>
          <a:lstStyle/>
          <a:p>
            <a:r>
              <a:rPr lang="en-US" sz="1400" dirty="0"/>
              <a:t>where </a:t>
            </a:r>
            <a:r>
              <a:rPr lang="en-US" sz="1400" i="1" dirty="0"/>
              <a:t>X</a:t>
            </a:r>
            <a:r>
              <a:rPr lang="en-US" sz="1400" dirty="0"/>
              <a:t> is  metal atom</a:t>
            </a:r>
          </a:p>
          <a:p>
            <a:endParaRPr lang="en-US" dirty="0"/>
          </a:p>
        </p:txBody>
      </p:sp>
    </p:spTree>
    <p:extLst>
      <p:ext uri="{BB962C8B-B14F-4D97-AF65-F5344CB8AC3E}">
        <p14:creationId xmlns:p14="http://schemas.microsoft.com/office/powerpoint/2010/main" val="412189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A7BDE9-69F4-455E-B743-86584F4816DB}"/>
              </a:ext>
            </a:extLst>
          </p:cNvPr>
          <p:cNvSpPr txBox="1"/>
          <p:nvPr/>
        </p:nvSpPr>
        <p:spPr>
          <a:xfrm>
            <a:off x="3808520" y="704030"/>
            <a:ext cx="8261559" cy="1077218"/>
          </a:xfrm>
          <a:prstGeom prst="rect">
            <a:avLst/>
          </a:prstGeom>
          <a:noFill/>
        </p:spPr>
        <p:txBody>
          <a:bodyPr wrap="square" rtlCol="0">
            <a:spAutoFit/>
          </a:bodyPr>
          <a:lstStyle/>
          <a:p>
            <a:r>
              <a:rPr lang="en-US" sz="1600" dirty="0">
                <a:solidFill>
                  <a:srgbClr val="FF0000"/>
                </a:solidFill>
              </a:rPr>
              <a:t>First of all, the cooperation with Milan (mainly between originator </a:t>
            </a:r>
            <a:r>
              <a:rPr lang="en-US" sz="1600" dirty="0" err="1">
                <a:solidFill>
                  <a:srgbClr val="FF0000"/>
                </a:solidFill>
              </a:rPr>
              <a:t>Tolja</a:t>
            </a:r>
            <a:r>
              <a:rPr lang="en-US" sz="1600" dirty="0">
                <a:solidFill>
                  <a:srgbClr val="FF0000"/>
                </a:solidFill>
              </a:rPr>
              <a:t> &amp; Milan) has resulted in more than hundreds collaboration papers.</a:t>
            </a:r>
            <a:br>
              <a:rPr lang="en-US" sz="1600" dirty="0">
                <a:solidFill>
                  <a:srgbClr val="FF0000"/>
                </a:solidFill>
              </a:rPr>
            </a:br>
            <a:r>
              <a:rPr lang="en-US" sz="1600" dirty="0">
                <a:solidFill>
                  <a:srgbClr val="FF0000"/>
                </a:solidFill>
              </a:rPr>
              <a:t>Looking at the SAO / NASA Astrophysics Data System (ADS) more than 70 of them  in the referred journals:</a:t>
            </a:r>
          </a:p>
        </p:txBody>
      </p:sp>
      <p:pic>
        <p:nvPicPr>
          <p:cNvPr id="6" name="Picture 5">
            <a:extLst>
              <a:ext uri="{FF2B5EF4-FFF2-40B4-BE49-F238E27FC236}">
                <a16:creationId xmlns:a16="http://schemas.microsoft.com/office/drawing/2014/main" id="{513C0866-2DE2-49E8-A9D2-A535C898B099}"/>
              </a:ext>
            </a:extLst>
          </p:cNvPr>
          <p:cNvPicPr>
            <a:picLocks noChangeAspect="1"/>
          </p:cNvPicPr>
          <p:nvPr/>
        </p:nvPicPr>
        <p:blipFill>
          <a:blip r:embed="rId2"/>
          <a:stretch>
            <a:fillRect/>
          </a:stretch>
        </p:blipFill>
        <p:spPr>
          <a:xfrm>
            <a:off x="792332" y="1893064"/>
            <a:ext cx="11046781" cy="3767922"/>
          </a:xfrm>
          <a:prstGeom prst="rect">
            <a:avLst/>
          </a:prstGeom>
        </p:spPr>
      </p:pic>
      <p:pic>
        <p:nvPicPr>
          <p:cNvPr id="7" name="Picture 6">
            <a:extLst>
              <a:ext uri="{FF2B5EF4-FFF2-40B4-BE49-F238E27FC236}">
                <a16:creationId xmlns:a16="http://schemas.microsoft.com/office/drawing/2014/main" id="{F91065AA-DAAE-4CE4-9C64-A4084B62E37B}"/>
              </a:ext>
            </a:extLst>
          </p:cNvPr>
          <p:cNvPicPr>
            <a:picLocks noChangeAspect="1"/>
          </p:cNvPicPr>
          <p:nvPr/>
        </p:nvPicPr>
        <p:blipFill>
          <a:blip r:embed="rId3"/>
          <a:stretch>
            <a:fillRect/>
          </a:stretch>
        </p:blipFill>
        <p:spPr>
          <a:xfrm>
            <a:off x="792332" y="778972"/>
            <a:ext cx="2938509" cy="1004916"/>
          </a:xfrm>
          <a:prstGeom prst="rect">
            <a:avLst/>
          </a:prstGeom>
        </p:spPr>
      </p:pic>
      <p:sp>
        <p:nvSpPr>
          <p:cNvPr id="8" name="TextBox 7">
            <a:extLst>
              <a:ext uri="{FF2B5EF4-FFF2-40B4-BE49-F238E27FC236}">
                <a16:creationId xmlns:a16="http://schemas.microsoft.com/office/drawing/2014/main" id="{354B3B8F-B046-459F-8DF0-DA02BF42CEA4}"/>
              </a:ext>
            </a:extLst>
          </p:cNvPr>
          <p:cNvSpPr txBox="1"/>
          <p:nvPr/>
        </p:nvSpPr>
        <p:spPr>
          <a:xfrm>
            <a:off x="792332" y="5788234"/>
            <a:ext cx="11046781" cy="523220"/>
          </a:xfrm>
          <a:prstGeom prst="rect">
            <a:avLst/>
          </a:prstGeom>
          <a:noFill/>
        </p:spPr>
        <p:txBody>
          <a:bodyPr wrap="square" rtlCol="0">
            <a:spAutoFit/>
          </a:bodyPr>
          <a:lstStyle/>
          <a:p>
            <a:r>
              <a:rPr lang="en-US" sz="1400" dirty="0"/>
              <a:t>Most of us knew the deceased prof.  </a:t>
            </a:r>
            <a:r>
              <a:rPr lang="en-US" sz="1400" dirty="0" err="1"/>
              <a:t>Mihailov</a:t>
            </a:r>
            <a:r>
              <a:rPr lang="en-US" sz="1400" dirty="0"/>
              <a:t>. He participated in almost all SCSLSA conferences and was in the scientific committee of this conference (I think) from the beginning.</a:t>
            </a:r>
          </a:p>
        </p:txBody>
      </p:sp>
    </p:spTree>
    <p:extLst>
      <p:ext uri="{BB962C8B-B14F-4D97-AF65-F5344CB8AC3E}">
        <p14:creationId xmlns:p14="http://schemas.microsoft.com/office/powerpoint/2010/main" val="360021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3546-F368-4F00-BCBD-4722FACA1239}"/>
              </a:ext>
            </a:extLst>
          </p:cNvPr>
          <p:cNvSpPr>
            <a:spLocks noGrp="1"/>
          </p:cNvSpPr>
          <p:nvPr>
            <p:ph type="title"/>
          </p:nvPr>
        </p:nvSpPr>
        <p:spPr/>
        <p:txBody>
          <a:bodyPr/>
          <a:lstStyle/>
          <a:p>
            <a:pPr algn="ctr"/>
            <a:r>
              <a:rPr lang="en-US" dirty="0"/>
              <a:t>Atom – atom coll. Proc.</a:t>
            </a:r>
          </a:p>
        </p:txBody>
      </p:sp>
    </p:spTree>
    <p:extLst>
      <p:ext uri="{BB962C8B-B14F-4D97-AF65-F5344CB8AC3E}">
        <p14:creationId xmlns:p14="http://schemas.microsoft.com/office/powerpoint/2010/main" val="123260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83BB6C5-811D-4BC0-9C2D-EEE72FCC4763}"/>
              </a:ext>
            </a:extLst>
          </p:cNvPr>
          <p:cNvSpPr>
            <a:spLocks noChangeArrowheads="1"/>
          </p:cNvSpPr>
          <p:nvPr/>
        </p:nvSpPr>
        <p:spPr bwMode="auto">
          <a:xfrm>
            <a:off x="1297249" y="24236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6640D3D0-3E86-42BF-954F-2F1684C9762E}"/>
              </a:ext>
            </a:extLst>
          </p:cNvPr>
          <p:cNvGraphicFramePr>
            <a:graphicFrameLocks noChangeAspect="1"/>
          </p:cNvGraphicFramePr>
          <p:nvPr>
            <p:extLst>
              <p:ext uri="{D42A27DB-BD31-4B8C-83A1-F6EECF244321}">
                <p14:modId xmlns:p14="http://schemas.microsoft.com/office/powerpoint/2010/main" val="640367666"/>
              </p:ext>
            </p:extLst>
          </p:nvPr>
        </p:nvGraphicFramePr>
        <p:xfrm>
          <a:off x="982095" y="4595846"/>
          <a:ext cx="1600200" cy="838200"/>
        </p:xfrm>
        <a:graphic>
          <a:graphicData uri="http://schemas.openxmlformats.org/presentationml/2006/ole">
            <mc:AlternateContent xmlns:mc="http://schemas.openxmlformats.org/markup-compatibility/2006">
              <mc:Choice xmlns:v="urn:schemas-microsoft-com:vml" Requires="v">
                <p:oleObj spid="_x0000_s31555" name="Equation" r:id="rId3" imgW="1599447" imgH="838776" progId="Equation.DSMT4">
                  <p:embed/>
                </p:oleObj>
              </mc:Choice>
              <mc:Fallback>
                <p:oleObj name="Equation" r:id="rId3" imgW="1599447" imgH="83877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95" y="4595846"/>
                        <a:ext cx="1600200" cy="838200"/>
                      </a:xfrm>
                      <a:prstGeom prst="rect">
                        <a:avLst/>
                      </a:prstGeom>
                      <a:solidFill>
                        <a:srgbClr val="FFFFFF"/>
                      </a:solidFill>
                    </p:spPr>
                  </p:pic>
                </p:oleObj>
              </mc:Fallback>
            </mc:AlternateContent>
          </a:graphicData>
        </a:graphic>
      </p:graphicFrame>
      <p:sp>
        <p:nvSpPr>
          <p:cNvPr id="7" name="Rectangle 4">
            <a:extLst>
              <a:ext uri="{FF2B5EF4-FFF2-40B4-BE49-F238E27FC236}">
                <a16:creationId xmlns:a16="http://schemas.microsoft.com/office/drawing/2014/main" id="{AE0C18EF-2C86-4815-A17D-34A09137284B}"/>
              </a:ext>
            </a:extLst>
          </p:cNvPr>
          <p:cNvSpPr>
            <a:spLocks noChangeArrowheads="1"/>
          </p:cNvSpPr>
          <p:nvPr/>
        </p:nvSpPr>
        <p:spPr bwMode="auto">
          <a:xfrm>
            <a:off x="4580878" y="24236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A8C089B7-3946-47E8-AA30-BB6622E1D08F}"/>
              </a:ext>
            </a:extLst>
          </p:cNvPr>
          <p:cNvGraphicFramePr>
            <a:graphicFrameLocks noChangeAspect="1"/>
          </p:cNvGraphicFramePr>
          <p:nvPr>
            <p:extLst>
              <p:ext uri="{D42A27DB-BD31-4B8C-83A1-F6EECF244321}">
                <p14:modId xmlns:p14="http://schemas.microsoft.com/office/powerpoint/2010/main" val="1753089263"/>
              </p:ext>
            </p:extLst>
          </p:nvPr>
        </p:nvGraphicFramePr>
        <p:xfrm>
          <a:off x="4212815" y="4528008"/>
          <a:ext cx="1616075" cy="838200"/>
        </p:xfrm>
        <a:graphic>
          <a:graphicData uri="http://schemas.openxmlformats.org/presentationml/2006/ole">
            <mc:AlternateContent xmlns:mc="http://schemas.openxmlformats.org/markup-compatibility/2006">
              <mc:Choice xmlns:v="urn:schemas-microsoft-com:vml" Requires="v">
                <p:oleObj spid="_x0000_s31556" name="Equation" r:id="rId5" imgW="1612880" imgH="837962" progId="Equation.DSMT4">
                  <p:embed/>
                </p:oleObj>
              </mc:Choice>
              <mc:Fallback>
                <p:oleObj name="Equation" r:id="rId5" imgW="1612880" imgH="83796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2815" y="4528008"/>
                        <a:ext cx="1616075" cy="838200"/>
                      </a:xfrm>
                      <a:prstGeom prst="rect">
                        <a:avLst/>
                      </a:prstGeom>
                      <a:solidFill>
                        <a:srgbClr val="FFFFFF"/>
                      </a:solidFill>
                    </p:spPr>
                  </p:pic>
                </p:oleObj>
              </mc:Fallback>
            </mc:AlternateContent>
          </a:graphicData>
        </a:graphic>
      </p:graphicFrame>
      <p:sp>
        <p:nvSpPr>
          <p:cNvPr id="9" name="TextBox 8">
            <a:extLst>
              <a:ext uri="{FF2B5EF4-FFF2-40B4-BE49-F238E27FC236}">
                <a16:creationId xmlns:a16="http://schemas.microsoft.com/office/drawing/2014/main" id="{7854E901-4138-45BE-B8CA-C045D955567B}"/>
              </a:ext>
            </a:extLst>
          </p:cNvPr>
          <p:cNvSpPr txBox="1"/>
          <p:nvPr/>
        </p:nvSpPr>
        <p:spPr>
          <a:xfrm>
            <a:off x="839000" y="2619330"/>
            <a:ext cx="9028590" cy="1477328"/>
          </a:xfrm>
          <a:prstGeom prst="rect">
            <a:avLst/>
          </a:prstGeom>
          <a:noFill/>
        </p:spPr>
        <p:txBody>
          <a:bodyPr wrap="square" rtlCol="0">
            <a:spAutoFit/>
          </a:bodyPr>
          <a:lstStyle/>
          <a:p>
            <a:pPr algn="just"/>
            <a:r>
              <a:rPr lang="en-US" dirty="0"/>
              <a:t>  In this study the </a:t>
            </a:r>
            <a:r>
              <a:rPr lang="en-US" dirty="0" err="1"/>
              <a:t>chemi</a:t>
            </a:r>
            <a:r>
              <a:rPr lang="en-US" dirty="0"/>
              <a:t>-ionization and </a:t>
            </a:r>
            <a:r>
              <a:rPr lang="en-US" u="sng" dirty="0" err="1"/>
              <a:t>chemi</a:t>
            </a:r>
            <a:r>
              <a:rPr lang="en-US" u="sng" dirty="0"/>
              <a:t>-recombination processes </a:t>
            </a:r>
            <a:r>
              <a:rPr lang="en-US" dirty="0"/>
              <a:t>(2) considered first in terms of </a:t>
            </a:r>
            <a:r>
              <a:rPr lang="en-US" u="sng" dirty="0"/>
              <a:t>their effect on the populations of the excited states of the hydrogen atom </a:t>
            </a:r>
            <a:r>
              <a:rPr lang="en-US" dirty="0"/>
              <a:t>in the solar atmospheres and colder stars, as in the population of the excited states of the helium atom DB white dwarfs. Comparative estimates of the influence of these and competing processes (6) and (7) are given, which are given by the values ​​of the following parameters: </a:t>
            </a:r>
            <a:endParaRPr lang="en-US" dirty="0">
              <a:effectLst/>
            </a:endParaRPr>
          </a:p>
        </p:txBody>
      </p:sp>
      <p:graphicFrame>
        <p:nvGraphicFramePr>
          <p:cNvPr id="10" name="Object 9">
            <a:extLst>
              <a:ext uri="{FF2B5EF4-FFF2-40B4-BE49-F238E27FC236}">
                <a16:creationId xmlns:a16="http://schemas.microsoft.com/office/drawing/2014/main" id="{869C4506-D9EC-43B8-A1F8-4E0C11670585}"/>
              </a:ext>
            </a:extLst>
          </p:cNvPr>
          <p:cNvGraphicFramePr>
            <a:graphicFrameLocks noChangeAspect="1"/>
          </p:cNvGraphicFramePr>
          <p:nvPr>
            <p:extLst>
              <p:ext uri="{D42A27DB-BD31-4B8C-83A1-F6EECF244321}">
                <p14:modId xmlns:p14="http://schemas.microsoft.com/office/powerpoint/2010/main" val="3512707050"/>
              </p:ext>
            </p:extLst>
          </p:nvPr>
        </p:nvGraphicFramePr>
        <p:xfrm>
          <a:off x="982095" y="858825"/>
          <a:ext cx="2068492" cy="641360"/>
        </p:xfrm>
        <a:graphic>
          <a:graphicData uri="http://schemas.openxmlformats.org/presentationml/2006/ole">
            <mc:AlternateContent xmlns:mc="http://schemas.openxmlformats.org/markup-compatibility/2006">
              <mc:Choice xmlns:v="urn:schemas-microsoft-com:vml" Requires="v">
                <p:oleObj spid="_x0000_s31557" name="Equation" r:id="rId7" imgW="1548946" imgH="482527" progId="Equation.DSMT4">
                  <p:embed/>
                </p:oleObj>
              </mc:Choice>
              <mc:Fallback>
                <p:oleObj name="Equation" r:id="rId7" imgW="1548946" imgH="482527" progId="Equation.DSMT4">
                  <p:embed/>
                  <p:pic>
                    <p:nvPicPr>
                      <p:cNvPr id="22" name="Object 21">
                        <a:extLst>
                          <a:ext uri="{FF2B5EF4-FFF2-40B4-BE49-F238E27FC236}">
                            <a16:creationId xmlns:a16="http://schemas.microsoft.com/office/drawing/2014/main" id="{3AA08D26-F47D-4B62-968C-B8EBE71502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095" y="858825"/>
                        <a:ext cx="2068492" cy="641360"/>
                      </a:xfrm>
                      <a:prstGeom prst="rect">
                        <a:avLst/>
                      </a:prstGeom>
                      <a:solidFill>
                        <a:srgbClr val="FFFFFF"/>
                      </a:solidFill>
                    </p:spPr>
                  </p:pic>
                </p:oleObj>
              </mc:Fallback>
            </mc:AlternateContent>
          </a:graphicData>
        </a:graphic>
      </p:graphicFrame>
      <p:graphicFrame>
        <p:nvGraphicFramePr>
          <p:cNvPr id="11" name="Object 10">
            <a:extLst>
              <a:ext uri="{FF2B5EF4-FFF2-40B4-BE49-F238E27FC236}">
                <a16:creationId xmlns:a16="http://schemas.microsoft.com/office/drawing/2014/main" id="{E5F9513E-8713-4E2B-8368-707C2402DAB6}"/>
              </a:ext>
            </a:extLst>
          </p:cNvPr>
          <p:cNvGraphicFramePr>
            <a:graphicFrameLocks noChangeAspect="1"/>
          </p:cNvGraphicFramePr>
          <p:nvPr>
            <p:extLst>
              <p:ext uri="{D42A27DB-BD31-4B8C-83A1-F6EECF244321}">
                <p14:modId xmlns:p14="http://schemas.microsoft.com/office/powerpoint/2010/main" val="1227561704"/>
              </p:ext>
            </p:extLst>
          </p:nvPr>
        </p:nvGraphicFramePr>
        <p:xfrm>
          <a:off x="1088437" y="1655507"/>
          <a:ext cx="1962150" cy="612775"/>
        </p:xfrm>
        <a:graphic>
          <a:graphicData uri="http://schemas.openxmlformats.org/presentationml/2006/ole">
            <mc:AlternateContent xmlns:mc="http://schemas.openxmlformats.org/markup-compatibility/2006">
              <mc:Choice xmlns:v="urn:schemas-microsoft-com:vml" Requires="v">
                <p:oleObj spid="_x0000_s31558" name="Equation" r:id="rId9" imgW="1536480" imgH="482400" progId="Equation.DSMT4">
                  <p:embed/>
                </p:oleObj>
              </mc:Choice>
              <mc:Fallback>
                <p:oleObj name="Equation" r:id="rId9" imgW="1536480" imgH="482400" progId="Equation.DSMT4">
                  <p:embed/>
                  <p:pic>
                    <p:nvPicPr>
                      <p:cNvPr id="24" name="Object 23">
                        <a:extLst>
                          <a:ext uri="{FF2B5EF4-FFF2-40B4-BE49-F238E27FC236}">
                            <a16:creationId xmlns:a16="http://schemas.microsoft.com/office/drawing/2014/main" id="{7744558F-497B-4AB7-BC74-1019CAE70F18}"/>
                          </a:ext>
                        </a:extLst>
                      </p:cNvPr>
                      <p:cNvPicPr>
                        <a:picLocks noChangeAspect="1" noChangeArrowheads="1"/>
                      </p:cNvPicPr>
                      <p:nvPr/>
                    </p:nvPicPr>
                    <p:blipFill>
                      <a:blip r:embed="rId10"/>
                      <a:srcRect/>
                      <a:stretch>
                        <a:fillRect/>
                      </a:stretch>
                    </p:blipFill>
                    <p:spPr bwMode="auto">
                      <a:xfrm>
                        <a:off x="1088437" y="1655507"/>
                        <a:ext cx="1962150" cy="612775"/>
                      </a:xfrm>
                      <a:prstGeom prst="rect">
                        <a:avLst/>
                      </a:prstGeom>
                      <a:solidFill>
                        <a:srgbClr val="FFFFFF"/>
                      </a:solidFill>
                    </p:spPr>
                  </p:pic>
                </p:oleObj>
              </mc:Fallback>
            </mc:AlternateContent>
          </a:graphicData>
        </a:graphic>
      </p:graphicFrame>
      <p:sp>
        <p:nvSpPr>
          <p:cNvPr id="12" name="TextBox 11">
            <a:extLst>
              <a:ext uri="{FF2B5EF4-FFF2-40B4-BE49-F238E27FC236}">
                <a16:creationId xmlns:a16="http://schemas.microsoft.com/office/drawing/2014/main" id="{C37E4957-8544-4A7A-958A-43D94EA18C70}"/>
              </a:ext>
            </a:extLst>
          </p:cNvPr>
          <p:cNvSpPr txBox="1"/>
          <p:nvPr/>
        </p:nvSpPr>
        <p:spPr>
          <a:xfrm>
            <a:off x="3262112" y="1092769"/>
            <a:ext cx="2717347" cy="369332"/>
          </a:xfrm>
          <a:prstGeom prst="rect">
            <a:avLst/>
          </a:prstGeom>
          <a:noFill/>
        </p:spPr>
        <p:txBody>
          <a:bodyPr wrap="none" rtlCol="0">
            <a:spAutoFit/>
          </a:bodyPr>
          <a:lstStyle/>
          <a:p>
            <a:r>
              <a:rPr lang="en-US" dirty="0" err="1"/>
              <a:t>chemi</a:t>
            </a:r>
            <a:r>
              <a:rPr lang="en-US" dirty="0"/>
              <a:t>-ionization processes</a:t>
            </a:r>
          </a:p>
        </p:txBody>
      </p:sp>
      <p:sp>
        <p:nvSpPr>
          <p:cNvPr id="13" name="TextBox 12">
            <a:extLst>
              <a:ext uri="{FF2B5EF4-FFF2-40B4-BE49-F238E27FC236}">
                <a16:creationId xmlns:a16="http://schemas.microsoft.com/office/drawing/2014/main" id="{C51DF99F-13AF-46FA-B877-90AD495B714E}"/>
              </a:ext>
            </a:extLst>
          </p:cNvPr>
          <p:cNvSpPr txBox="1"/>
          <p:nvPr/>
        </p:nvSpPr>
        <p:spPr>
          <a:xfrm>
            <a:off x="3222204" y="1694682"/>
            <a:ext cx="3171509" cy="369332"/>
          </a:xfrm>
          <a:prstGeom prst="rect">
            <a:avLst/>
          </a:prstGeom>
          <a:noFill/>
        </p:spPr>
        <p:txBody>
          <a:bodyPr wrap="none" rtlCol="0">
            <a:spAutoFit/>
          </a:bodyPr>
          <a:lstStyle/>
          <a:p>
            <a:r>
              <a:rPr lang="en-US" dirty="0" err="1"/>
              <a:t>chemi</a:t>
            </a:r>
            <a:r>
              <a:rPr lang="en-US" dirty="0"/>
              <a:t>-recombination processes</a:t>
            </a:r>
          </a:p>
        </p:txBody>
      </p:sp>
      <p:sp>
        <p:nvSpPr>
          <p:cNvPr id="14" name="TextBox 13">
            <a:extLst>
              <a:ext uri="{FF2B5EF4-FFF2-40B4-BE49-F238E27FC236}">
                <a16:creationId xmlns:a16="http://schemas.microsoft.com/office/drawing/2014/main" id="{AC34E4DC-246E-4C26-B26D-E51E0B72D76A}"/>
              </a:ext>
            </a:extLst>
          </p:cNvPr>
          <p:cNvSpPr txBox="1"/>
          <p:nvPr/>
        </p:nvSpPr>
        <p:spPr>
          <a:xfrm>
            <a:off x="391297" y="216172"/>
            <a:ext cx="7897803" cy="461665"/>
          </a:xfrm>
          <a:prstGeom prst="rect">
            <a:avLst/>
          </a:prstGeom>
          <a:noFill/>
        </p:spPr>
        <p:txBody>
          <a:bodyPr wrap="none" rtlCol="0">
            <a:spAutoFit/>
          </a:bodyPr>
          <a:lstStyle/>
          <a:p>
            <a:r>
              <a:rPr lang="en-US" sz="2400" u="sng" dirty="0"/>
              <a:t>atom–(Rydberg)-atom collisional processes: Solar atmosphere</a:t>
            </a:r>
          </a:p>
        </p:txBody>
      </p:sp>
      <p:sp>
        <p:nvSpPr>
          <p:cNvPr id="15" name="TextBox 14">
            <a:extLst>
              <a:ext uri="{FF2B5EF4-FFF2-40B4-BE49-F238E27FC236}">
                <a16:creationId xmlns:a16="http://schemas.microsoft.com/office/drawing/2014/main" id="{3DECDF30-E0C6-49D1-BA57-C5043FFDF401}"/>
              </a:ext>
            </a:extLst>
          </p:cNvPr>
          <p:cNvSpPr txBox="1"/>
          <p:nvPr/>
        </p:nvSpPr>
        <p:spPr>
          <a:xfrm flipH="1">
            <a:off x="391297" y="1321686"/>
            <a:ext cx="447703" cy="369332"/>
          </a:xfrm>
          <a:prstGeom prst="rect">
            <a:avLst/>
          </a:prstGeom>
          <a:noFill/>
        </p:spPr>
        <p:txBody>
          <a:bodyPr wrap="square" rtlCol="0">
            <a:spAutoFit/>
          </a:bodyPr>
          <a:lstStyle/>
          <a:p>
            <a:r>
              <a:rPr lang="en-US" dirty="0"/>
              <a:t>2)</a:t>
            </a:r>
          </a:p>
        </p:txBody>
      </p:sp>
      <p:pic>
        <p:nvPicPr>
          <p:cNvPr id="16" name="Picture 15">
            <a:extLst>
              <a:ext uri="{FF2B5EF4-FFF2-40B4-BE49-F238E27FC236}">
                <a16:creationId xmlns:a16="http://schemas.microsoft.com/office/drawing/2014/main" id="{2484D0ED-2C61-4D55-9BA1-E5B13724E4EA}"/>
              </a:ext>
            </a:extLst>
          </p:cNvPr>
          <p:cNvPicPr>
            <a:picLocks noChangeAspect="1"/>
          </p:cNvPicPr>
          <p:nvPr/>
        </p:nvPicPr>
        <p:blipFill>
          <a:blip r:embed="rId11"/>
          <a:stretch>
            <a:fillRect/>
          </a:stretch>
        </p:blipFill>
        <p:spPr>
          <a:xfrm>
            <a:off x="391297" y="5560774"/>
            <a:ext cx="2982210" cy="315092"/>
          </a:xfrm>
          <a:prstGeom prst="rect">
            <a:avLst/>
          </a:prstGeom>
        </p:spPr>
      </p:pic>
      <p:graphicFrame>
        <p:nvGraphicFramePr>
          <p:cNvPr id="17" name="Object 16">
            <a:extLst>
              <a:ext uri="{FF2B5EF4-FFF2-40B4-BE49-F238E27FC236}">
                <a16:creationId xmlns:a16="http://schemas.microsoft.com/office/drawing/2014/main" id="{4A589618-FEC2-4C6F-94EF-2B5CE0CDE81B}"/>
              </a:ext>
            </a:extLst>
          </p:cNvPr>
          <p:cNvGraphicFramePr>
            <a:graphicFrameLocks noChangeAspect="1"/>
          </p:cNvGraphicFramePr>
          <p:nvPr>
            <p:extLst>
              <p:ext uri="{D42A27DB-BD31-4B8C-83A1-F6EECF244321}">
                <p14:modId xmlns:p14="http://schemas.microsoft.com/office/powerpoint/2010/main" val="3999676101"/>
              </p:ext>
            </p:extLst>
          </p:nvPr>
        </p:nvGraphicFramePr>
        <p:xfrm>
          <a:off x="7267919" y="1683379"/>
          <a:ext cx="1514467" cy="391937"/>
        </p:xfrm>
        <a:graphic>
          <a:graphicData uri="http://schemas.openxmlformats.org/presentationml/2006/ole">
            <mc:AlternateContent xmlns:mc="http://schemas.openxmlformats.org/markup-compatibility/2006">
              <mc:Choice xmlns:v="urn:schemas-microsoft-com:vml" Requires="v">
                <p:oleObj spid="_x0000_s31559" name="Equation" r:id="rId12" imgW="1256598" imgH="241737" progId="Equation.DSMT4">
                  <p:embed/>
                </p:oleObj>
              </mc:Choice>
              <mc:Fallback>
                <p:oleObj name="Equation" r:id="rId12" imgW="1256598" imgH="241737" progId="Equation.DSMT4">
                  <p:embed/>
                  <p:pic>
                    <p:nvPicPr>
                      <p:cNvPr id="20" name="Object 19">
                        <a:extLst>
                          <a:ext uri="{FF2B5EF4-FFF2-40B4-BE49-F238E27FC236}">
                            <a16:creationId xmlns:a16="http://schemas.microsoft.com/office/drawing/2014/main" id="{5A06D3D0-BC04-43C1-AE2D-D70E2B9FB3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7919" y="1683379"/>
                        <a:ext cx="1514467" cy="391937"/>
                      </a:xfrm>
                      <a:prstGeom prst="rect">
                        <a:avLst/>
                      </a:prstGeom>
                      <a:solidFill>
                        <a:srgbClr val="FFFFFF"/>
                      </a:solidFill>
                    </p:spPr>
                  </p:pic>
                </p:oleObj>
              </mc:Fallback>
            </mc:AlternateContent>
          </a:graphicData>
        </a:graphic>
      </p:graphicFrame>
      <p:sp>
        <p:nvSpPr>
          <p:cNvPr id="18" name="Rectangle 13">
            <a:extLst>
              <a:ext uri="{FF2B5EF4-FFF2-40B4-BE49-F238E27FC236}">
                <a16:creationId xmlns:a16="http://schemas.microsoft.com/office/drawing/2014/main" id="{086991D9-2A72-4543-B12B-464F51302D08}"/>
              </a:ext>
            </a:extLst>
          </p:cNvPr>
          <p:cNvSpPr>
            <a:spLocks noChangeArrowheads="1"/>
          </p:cNvSpPr>
          <p:nvPr/>
        </p:nvSpPr>
        <p:spPr bwMode="auto">
          <a:xfrm>
            <a:off x="3262112" y="1915938"/>
            <a:ext cx="91603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8B3F013C-4BF8-4478-8C36-037C6B6FFC01}"/>
              </a:ext>
            </a:extLst>
          </p:cNvPr>
          <p:cNvGraphicFramePr>
            <a:graphicFrameLocks noChangeAspect="1"/>
          </p:cNvGraphicFramePr>
          <p:nvPr>
            <p:extLst>
              <p:ext uri="{D42A27DB-BD31-4B8C-83A1-F6EECF244321}">
                <p14:modId xmlns:p14="http://schemas.microsoft.com/office/powerpoint/2010/main" val="3949191507"/>
              </p:ext>
            </p:extLst>
          </p:nvPr>
        </p:nvGraphicFramePr>
        <p:xfrm>
          <a:off x="7250515" y="2196704"/>
          <a:ext cx="1562565" cy="337247"/>
        </p:xfrm>
        <a:graphic>
          <a:graphicData uri="http://schemas.openxmlformats.org/presentationml/2006/ole">
            <mc:AlternateContent xmlns:mc="http://schemas.openxmlformats.org/markup-compatibility/2006">
              <mc:Choice xmlns:v="urn:schemas-microsoft-com:vml" Requires="v">
                <p:oleObj spid="_x0000_s31560" name="Equation" r:id="rId14" imgW="1409527" imgH="228496" progId="Equation.DSMT4">
                  <p:embed/>
                </p:oleObj>
              </mc:Choice>
              <mc:Fallback>
                <p:oleObj name="Equation" r:id="rId14" imgW="1409527" imgH="228496" progId="Equation.DSMT4">
                  <p:embed/>
                  <p:pic>
                    <p:nvPicPr>
                      <p:cNvPr id="22" name="Object 21">
                        <a:extLst>
                          <a:ext uri="{FF2B5EF4-FFF2-40B4-BE49-F238E27FC236}">
                            <a16:creationId xmlns:a16="http://schemas.microsoft.com/office/drawing/2014/main" id="{B9684BEA-ED5C-4E35-825D-BCFF0836E4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0515" y="2196704"/>
                        <a:ext cx="1562565" cy="337247"/>
                      </a:xfrm>
                      <a:prstGeom prst="rect">
                        <a:avLst/>
                      </a:prstGeom>
                      <a:solidFill>
                        <a:srgbClr val="FFFFFF"/>
                      </a:solidFill>
                    </p:spPr>
                  </p:pic>
                </p:oleObj>
              </mc:Fallback>
            </mc:AlternateContent>
          </a:graphicData>
        </a:graphic>
      </p:graphicFrame>
      <p:sp>
        <p:nvSpPr>
          <p:cNvPr id="20" name="TextBox 19">
            <a:extLst>
              <a:ext uri="{FF2B5EF4-FFF2-40B4-BE49-F238E27FC236}">
                <a16:creationId xmlns:a16="http://schemas.microsoft.com/office/drawing/2014/main" id="{8B8E0B5C-80CE-48FD-8961-865C3ADFAEC4}"/>
              </a:ext>
            </a:extLst>
          </p:cNvPr>
          <p:cNvSpPr txBox="1"/>
          <p:nvPr/>
        </p:nvSpPr>
        <p:spPr>
          <a:xfrm>
            <a:off x="8878439" y="1741709"/>
            <a:ext cx="645586" cy="369332"/>
          </a:xfrm>
          <a:prstGeom prst="rect">
            <a:avLst/>
          </a:prstGeom>
          <a:noFill/>
        </p:spPr>
        <p:txBody>
          <a:bodyPr wrap="square" rtlCol="0">
            <a:spAutoFit/>
          </a:bodyPr>
          <a:lstStyle/>
          <a:p>
            <a:r>
              <a:rPr lang="en-US" dirty="0"/>
              <a:t>(6)</a:t>
            </a:r>
          </a:p>
        </p:txBody>
      </p:sp>
      <p:sp>
        <p:nvSpPr>
          <p:cNvPr id="21" name="TextBox 20">
            <a:extLst>
              <a:ext uri="{FF2B5EF4-FFF2-40B4-BE49-F238E27FC236}">
                <a16:creationId xmlns:a16="http://schemas.microsoft.com/office/drawing/2014/main" id="{C460D7E6-AA6E-48A0-83B6-31783F5D0870}"/>
              </a:ext>
            </a:extLst>
          </p:cNvPr>
          <p:cNvSpPr txBox="1"/>
          <p:nvPr/>
        </p:nvSpPr>
        <p:spPr>
          <a:xfrm>
            <a:off x="8921185" y="2145121"/>
            <a:ext cx="792416" cy="369332"/>
          </a:xfrm>
          <a:prstGeom prst="rect">
            <a:avLst/>
          </a:prstGeom>
          <a:noFill/>
        </p:spPr>
        <p:txBody>
          <a:bodyPr wrap="square" rtlCol="0">
            <a:spAutoFit/>
          </a:bodyPr>
          <a:lstStyle/>
          <a:p>
            <a:r>
              <a:rPr lang="en-US" dirty="0"/>
              <a:t>(7)</a:t>
            </a:r>
          </a:p>
        </p:txBody>
      </p:sp>
      <p:sp>
        <p:nvSpPr>
          <p:cNvPr id="22" name="TextBox 21">
            <a:extLst>
              <a:ext uri="{FF2B5EF4-FFF2-40B4-BE49-F238E27FC236}">
                <a16:creationId xmlns:a16="http://schemas.microsoft.com/office/drawing/2014/main" id="{9E8C50CF-DD03-4DC1-8239-B841EAEAA536}"/>
              </a:ext>
            </a:extLst>
          </p:cNvPr>
          <p:cNvSpPr txBox="1"/>
          <p:nvPr/>
        </p:nvSpPr>
        <p:spPr>
          <a:xfrm>
            <a:off x="6427632" y="682439"/>
            <a:ext cx="5423803" cy="1077218"/>
          </a:xfrm>
          <a:prstGeom prst="rect">
            <a:avLst/>
          </a:prstGeom>
          <a:noFill/>
        </p:spPr>
        <p:txBody>
          <a:bodyPr wrap="square" rtlCol="0">
            <a:spAutoFit/>
          </a:bodyPr>
          <a:lstStyle/>
          <a:p>
            <a:r>
              <a:rPr lang="en-US" sz="1600" dirty="0"/>
              <a:t>Effect of </a:t>
            </a:r>
            <a:r>
              <a:rPr lang="en-US" sz="1600" dirty="0" err="1"/>
              <a:t>chemi</a:t>
            </a:r>
            <a:r>
              <a:rPr lang="en-US" sz="1600" dirty="0"/>
              <a:t>-ionization and hemi - recombination processes (2) is evaluated by comparing their intensities with intensities of known concurrent ionization and recombination processes, namely:</a:t>
            </a:r>
          </a:p>
        </p:txBody>
      </p:sp>
      <p:pic>
        <p:nvPicPr>
          <p:cNvPr id="23" name="Picture 22">
            <a:extLst>
              <a:ext uri="{FF2B5EF4-FFF2-40B4-BE49-F238E27FC236}">
                <a16:creationId xmlns:a16="http://schemas.microsoft.com/office/drawing/2014/main" id="{1CABEA45-D015-47C3-8122-237CE660D9CA}"/>
              </a:ext>
            </a:extLst>
          </p:cNvPr>
          <p:cNvPicPr>
            <a:picLocks noChangeAspect="1"/>
          </p:cNvPicPr>
          <p:nvPr/>
        </p:nvPicPr>
        <p:blipFill>
          <a:blip r:embed="rId16"/>
          <a:stretch>
            <a:fillRect/>
          </a:stretch>
        </p:blipFill>
        <p:spPr>
          <a:xfrm>
            <a:off x="4225767" y="5492802"/>
            <a:ext cx="2831883" cy="348254"/>
          </a:xfrm>
          <a:prstGeom prst="rect">
            <a:avLst/>
          </a:prstGeom>
        </p:spPr>
      </p:pic>
      <p:sp>
        <p:nvSpPr>
          <p:cNvPr id="2" name="TextBox 1">
            <a:extLst>
              <a:ext uri="{FF2B5EF4-FFF2-40B4-BE49-F238E27FC236}">
                <a16:creationId xmlns:a16="http://schemas.microsoft.com/office/drawing/2014/main" id="{95ABF7DD-A336-4547-95C3-942D43045623}"/>
              </a:ext>
            </a:extLst>
          </p:cNvPr>
          <p:cNvSpPr txBox="1"/>
          <p:nvPr/>
        </p:nvSpPr>
        <p:spPr>
          <a:xfrm>
            <a:off x="7936637" y="4595846"/>
            <a:ext cx="3160450" cy="369332"/>
          </a:xfrm>
          <a:prstGeom prst="rect">
            <a:avLst/>
          </a:prstGeom>
          <a:noFill/>
        </p:spPr>
        <p:txBody>
          <a:bodyPr wrap="square" rtlCol="0">
            <a:spAutoFit/>
          </a:bodyPr>
          <a:lstStyle/>
          <a:p>
            <a:r>
              <a:rPr lang="en-US" dirty="0"/>
              <a:t>RECOMBINATION PROCESSES</a:t>
            </a:r>
          </a:p>
        </p:txBody>
      </p:sp>
      <p:pic>
        <p:nvPicPr>
          <p:cNvPr id="3" name="Picture 2">
            <a:extLst>
              <a:ext uri="{FF2B5EF4-FFF2-40B4-BE49-F238E27FC236}">
                <a16:creationId xmlns:a16="http://schemas.microsoft.com/office/drawing/2014/main" id="{4BFE0DF1-DF9F-4F19-AF40-A1C9E1D9B496}"/>
              </a:ext>
            </a:extLst>
          </p:cNvPr>
          <p:cNvPicPr>
            <a:picLocks noChangeAspect="1"/>
          </p:cNvPicPr>
          <p:nvPr/>
        </p:nvPicPr>
        <p:blipFill>
          <a:blip r:embed="rId17"/>
          <a:stretch>
            <a:fillRect/>
          </a:stretch>
        </p:blipFill>
        <p:spPr>
          <a:xfrm>
            <a:off x="212822" y="35101"/>
            <a:ext cx="472978" cy="236413"/>
          </a:xfrm>
          <a:prstGeom prst="rect">
            <a:avLst/>
          </a:prstGeom>
        </p:spPr>
      </p:pic>
      <p:sp>
        <p:nvSpPr>
          <p:cNvPr id="24" name="TextBox 23">
            <a:extLst>
              <a:ext uri="{FF2B5EF4-FFF2-40B4-BE49-F238E27FC236}">
                <a16:creationId xmlns:a16="http://schemas.microsoft.com/office/drawing/2014/main" id="{109E499D-1701-4C4A-80CD-A1A77790C0F1}"/>
              </a:ext>
            </a:extLst>
          </p:cNvPr>
          <p:cNvSpPr txBox="1"/>
          <p:nvPr/>
        </p:nvSpPr>
        <p:spPr>
          <a:xfrm>
            <a:off x="5310016" y="6344676"/>
            <a:ext cx="998991" cy="215444"/>
          </a:xfrm>
          <a:prstGeom prst="rect">
            <a:avLst/>
          </a:prstGeom>
          <a:noFill/>
        </p:spPr>
        <p:txBody>
          <a:bodyPr wrap="none" rtlCol="0">
            <a:spAutoFit/>
          </a:bodyPr>
          <a:lstStyle/>
          <a:p>
            <a:r>
              <a:rPr lang="en-US" sz="800" dirty="0" err="1"/>
              <a:t>Samo</a:t>
            </a:r>
            <a:r>
              <a:rPr lang="en-US" sz="800" dirty="0"/>
              <a:t> </a:t>
            </a:r>
            <a:r>
              <a:rPr lang="en-US" sz="800" dirty="0" err="1"/>
              <a:t>recomb.proc</a:t>
            </a:r>
            <a:r>
              <a:rPr lang="en-US" sz="800" dirty="0"/>
              <a:t>.</a:t>
            </a:r>
          </a:p>
        </p:txBody>
      </p:sp>
    </p:spTree>
    <p:extLst>
      <p:ext uri="{BB962C8B-B14F-4D97-AF65-F5344CB8AC3E}">
        <p14:creationId xmlns:p14="http://schemas.microsoft.com/office/powerpoint/2010/main" val="1236870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CB6418-FC9C-40AD-A43A-2093338AB361}"/>
              </a:ext>
            </a:extLst>
          </p:cNvPr>
          <p:cNvPicPr>
            <a:picLocks noChangeAspect="1"/>
          </p:cNvPicPr>
          <p:nvPr/>
        </p:nvPicPr>
        <p:blipFill>
          <a:blip r:embed="rId2"/>
          <a:stretch>
            <a:fillRect/>
          </a:stretch>
        </p:blipFill>
        <p:spPr>
          <a:xfrm>
            <a:off x="764058" y="1107971"/>
            <a:ext cx="4562140" cy="3359110"/>
          </a:xfrm>
          <a:prstGeom prst="rect">
            <a:avLst/>
          </a:prstGeom>
        </p:spPr>
      </p:pic>
      <p:pic>
        <p:nvPicPr>
          <p:cNvPr id="6" name="Picture 5">
            <a:extLst>
              <a:ext uri="{FF2B5EF4-FFF2-40B4-BE49-F238E27FC236}">
                <a16:creationId xmlns:a16="http://schemas.microsoft.com/office/drawing/2014/main" id="{6B8A2782-A290-4558-8FBA-849EC5FAC8BA}"/>
              </a:ext>
            </a:extLst>
          </p:cNvPr>
          <p:cNvPicPr>
            <a:picLocks noChangeAspect="1"/>
          </p:cNvPicPr>
          <p:nvPr/>
        </p:nvPicPr>
        <p:blipFill>
          <a:blip r:embed="rId3"/>
          <a:stretch>
            <a:fillRect/>
          </a:stretch>
        </p:blipFill>
        <p:spPr>
          <a:xfrm>
            <a:off x="5644093" y="1145482"/>
            <a:ext cx="4245420" cy="3284088"/>
          </a:xfrm>
          <a:prstGeom prst="rect">
            <a:avLst/>
          </a:prstGeom>
        </p:spPr>
      </p:pic>
      <p:sp>
        <p:nvSpPr>
          <p:cNvPr id="7" name="TextBox 6">
            <a:extLst>
              <a:ext uri="{FF2B5EF4-FFF2-40B4-BE49-F238E27FC236}">
                <a16:creationId xmlns:a16="http://schemas.microsoft.com/office/drawing/2014/main" id="{00ABC3CE-0B18-4EF1-ADEC-0600E627584E}"/>
              </a:ext>
            </a:extLst>
          </p:cNvPr>
          <p:cNvSpPr txBox="1"/>
          <p:nvPr/>
        </p:nvSpPr>
        <p:spPr>
          <a:xfrm>
            <a:off x="764058" y="4529227"/>
            <a:ext cx="9389592" cy="1200329"/>
          </a:xfrm>
          <a:prstGeom prst="rect">
            <a:avLst/>
          </a:prstGeom>
          <a:noFill/>
        </p:spPr>
        <p:txBody>
          <a:bodyPr wrap="square" rtlCol="0">
            <a:spAutoFit/>
          </a:bodyPr>
          <a:lstStyle/>
          <a:p>
            <a:r>
              <a:rPr lang="en-US" dirty="0"/>
              <a:t>The results obtained in the case of the photosphere and the lower chromosphere of the sun are presented in the following two figures. These figures show that in this case processes (2) dominate with respect to the photo-recombination process (6) and that their intensity is close to the intensity of triple electron-electron-ion recombination processes (7).</a:t>
            </a:r>
          </a:p>
        </p:txBody>
      </p:sp>
      <p:sp>
        <p:nvSpPr>
          <p:cNvPr id="8" name="TextBox 7">
            <a:extLst>
              <a:ext uri="{FF2B5EF4-FFF2-40B4-BE49-F238E27FC236}">
                <a16:creationId xmlns:a16="http://schemas.microsoft.com/office/drawing/2014/main" id="{07912184-BEDA-40A2-9C96-16EC1EF4D67A}"/>
              </a:ext>
            </a:extLst>
          </p:cNvPr>
          <p:cNvSpPr txBox="1"/>
          <p:nvPr/>
        </p:nvSpPr>
        <p:spPr>
          <a:xfrm>
            <a:off x="3920272" y="1542069"/>
            <a:ext cx="3160450" cy="369332"/>
          </a:xfrm>
          <a:prstGeom prst="rect">
            <a:avLst/>
          </a:prstGeom>
          <a:noFill/>
        </p:spPr>
        <p:txBody>
          <a:bodyPr wrap="square" rtlCol="0">
            <a:spAutoFit/>
          </a:bodyPr>
          <a:lstStyle/>
          <a:p>
            <a:r>
              <a:rPr lang="en-US" dirty="0">
                <a:solidFill>
                  <a:srgbClr val="FF0000"/>
                </a:solidFill>
              </a:rPr>
              <a:t>RECOMBINATION PROCESSES</a:t>
            </a:r>
          </a:p>
        </p:txBody>
      </p:sp>
      <p:pic>
        <p:nvPicPr>
          <p:cNvPr id="2" name="Picture 1">
            <a:extLst>
              <a:ext uri="{FF2B5EF4-FFF2-40B4-BE49-F238E27FC236}">
                <a16:creationId xmlns:a16="http://schemas.microsoft.com/office/drawing/2014/main" id="{AFE60AB7-6BA1-4251-9510-B3993416AC7F}"/>
              </a:ext>
            </a:extLst>
          </p:cNvPr>
          <p:cNvPicPr>
            <a:picLocks noChangeAspect="1"/>
          </p:cNvPicPr>
          <p:nvPr/>
        </p:nvPicPr>
        <p:blipFill>
          <a:blip r:embed="rId4"/>
          <a:stretch>
            <a:fillRect/>
          </a:stretch>
        </p:blipFill>
        <p:spPr>
          <a:xfrm>
            <a:off x="764058" y="496934"/>
            <a:ext cx="1997136" cy="277291"/>
          </a:xfrm>
          <a:prstGeom prst="rect">
            <a:avLst/>
          </a:prstGeom>
        </p:spPr>
      </p:pic>
      <p:pic>
        <p:nvPicPr>
          <p:cNvPr id="3" name="Picture 2">
            <a:extLst>
              <a:ext uri="{FF2B5EF4-FFF2-40B4-BE49-F238E27FC236}">
                <a16:creationId xmlns:a16="http://schemas.microsoft.com/office/drawing/2014/main" id="{11C5202F-5A1F-4358-8226-538E23223F42}"/>
              </a:ext>
            </a:extLst>
          </p:cNvPr>
          <p:cNvPicPr>
            <a:picLocks noChangeAspect="1"/>
          </p:cNvPicPr>
          <p:nvPr/>
        </p:nvPicPr>
        <p:blipFill>
          <a:blip r:embed="rId5"/>
          <a:stretch>
            <a:fillRect/>
          </a:stretch>
        </p:blipFill>
        <p:spPr>
          <a:xfrm>
            <a:off x="915772" y="339131"/>
            <a:ext cx="232875" cy="148733"/>
          </a:xfrm>
          <a:prstGeom prst="rect">
            <a:avLst/>
          </a:prstGeom>
        </p:spPr>
      </p:pic>
      <p:pic>
        <p:nvPicPr>
          <p:cNvPr id="9" name="Picture 8">
            <a:extLst>
              <a:ext uri="{FF2B5EF4-FFF2-40B4-BE49-F238E27FC236}">
                <a16:creationId xmlns:a16="http://schemas.microsoft.com/office/drawing/2014/main" id="{2E791FCF-C51E-4B6A-88F6-EC9EA7409679}"/>
              </a:ext>
            </a:extLst>
          </p:cNvPr>
          <p:cNvPicPr>
            <a:picLocks noChangeAspect="1"/>
          </p:cNvPicPr>
          <p:nvPr/>
        </p:nvPicPr>
        <p:blipFill>
          <a:blip r:embed="rId6"/>
          <a:stretch>
            <a:fillRect/>
          </a:stretch>
        </p:blipFill>
        <p:spPr>
          <a:xfrm>
            <a:off x="1148647" y="345598"/>
            <a:ext cx="1423125" cy="135800"/>
          </a:xfrm>
          <a:prstGeom prst="rect">
            <a:avLst/>
          </a:prstGeom>
        </p:spPr>
      </p:pic>
      <p:pic>
        <p:nvPicPr>
          <p:cNvPr id="10" name="Picture 9">
            <a:extLst>
              <a:ext uri="{FF2B5EF4-FFF2-40B4-BE49-F238E27FC236}">
                <a16:creationId xmlns:a16="http://schemas.microsoft.com/office/drawing/2014/main" id="{F6E35549-C7CE-4B93-A476-A835E2FC67D5}"/>
              </a:ext>
            </a:extLst>
          </p:cNvPr>
          <p:cNvPicPr>
            <a:picLocks noChangeAspect="1"/>
          </p:cNvPicPr>
          <p:nvPr/>
        </p:nvPicPr>
        <p:blipFill>
          <a:blip r:embed="rId7"/>
          <a:stretch>
            <a:fillRect/>
          </a:stretch>
        </p:blipFill>
        <p:spPr>
          <a:xfrm>
            <a:off x="850596" y="805298"/>
            <a:ext cx="1552500" cy="181067"/>
          </a:xfrm>
          <a:prstGeom prst="rect">
            <a:avLst/>
          </a:prstGeom>
        </p:spPr>
      </p:pic>
      <p:pic>
        <p:nvPicPr>
          <p:cNvPr id="11" name="Picture 10">
            <a:extLst>
              <a:ext uri="{FF2B5EF4-FFF2-40B4-BE49-F238E27FC236}">
                <a16:creationId xmlns:a16="http://schemas.microsoft.com/office/drawing/2014/main" id="{4AA98AD8-8F3E-4F7E-9C10-625B8D0BABF8}"/>
              </a:ext>
            </a:extLst>
          </p:cNvPr>
          <p:cNvPicPr>
            <a:picLocks noChangeAspect="1"/>
          </p:cNvPicPr>
          <p:nvPr/>
        </p:nvPicPr>
        <p:blipFill>
          <a:blip r:embed="rId8"/>
          <a:stretch>
            <a:fillRect/>
          </a:stretch>
        </p:blipFill>
        <p:spPr>
          <a:xfrm>
            <a:off x="2825252" y="619680"/>
            <a:ext cx="2561625" cy="368600"/>
          </a:xfrm>
          <a:prstGeom prst="rect">
            <a:avLst/>
          </a:prstGeom>
        </p:spPr>
      </p:pic>
      <p:pic>
        <p:nvPicPr>
          <p:cNvPr id="12" name="Picture 11">
            <a:extLst>
              <a:ext uri="{FF2B5EF4-FFF2-40B4-BE49-F238E27FC236}">
                <a16:creationId xmlns:a16="http://schemas.microsoft.com/office/drawing/2014/main" id="{E12EF8C7-1BC1-4770-8552-C1F12FBCEDED}"/>
              </a:ext>
            </a:extLst>
          </p:cNvPr>
          <p:cNvPicPr>
            <a:picLocks noChangeAspect="1"/>
          </p:cNvPicPr>
          <p:nvPr/>
        </p:nvPicPr>
        <p:blipFill>
          <a:blip r:embed="rId9"/>
          <a:stretch>
            <a:fillRect/>
          </a:stretch>
        </p:blipFill>
        <p:spPr>
          <a:xfrm>
            <a:off x="6067160" y="652013"/>
            <a:ext cx="1474875" cy="303933"/>
          </a:xfrm>
          <a:prstGeom prst="rect">
            <a:avLst/>
          </a:prstGeom>
        </p:spPr>
      </p:pic>
      <p:pic>
        <p:nvPicPr>
          <p:cNvPr id="13" name="Picture 12">
            <a:extLst>
              <a:ext uri="{FF2B5EF4-FFF2-40B4-BE49-F238E27FC236}">
                <a16:creationId xmlns:a16="http://schemas.microsoft.com/office/drawing/2014/main" id="{1EE203FE-80FC-4940-A35E-95BAAEE880A8}"/>
              </a:ext>
            </a:extLst>
          </p:cNvPr>
          <p:cNvPicPr>
            <a:picLocks noChangeAspect="1"/>
          </p:cNvPicPr>
          <p:nvPr/>
        </p:nvPicPr>
        <p:blipFill>
          <a:blip r:embed="rId10"/>
          <a:stretch>
            <a:fillRect/>
          </a:stretch>
        </p:blipFill>
        <p:spPr>
          <a:xfrm>
            <a:off x="7766803" y="687579"/>
            <a:ext cx="2561625" cy="232800"/>
          </a:xfrm>
          <a:prstGeom prst="rect">
            <a:avLst/>
          </a:prstGeom>
        </p:spPr>
      </p:pic>
    </p:spTree>
    <p:extLst>
      <p:ext uri="{BB962C8B-B14F-4D97-AF65-F5344CB8AC3E}">
        <p14:creationId xmlns:p14="http://schemas.microsoft.com/office/powerpoint/2010/main" val="371959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9EF762-9282-4349-B78D-21748906769A}"/>
              </a:ext>
            </a:extLst>
          </p:cNvPr>
          <p:cNvPicPr>
            <a:picLocks noChangeAspect="1"/>
          </p:cNvPicPr>
          <p:nvPr/>
        </p:nvPicPr>
        <p:blipFill>
          <a:blip r:embed="rId2"/>
          <a:stretch>
            <a:fillRect/>
          </a:stretch>
        </p:blipFill>
        <p:spPr>
          <a:xfrm>
            <a:off x="924373" y="3331747"/>
            <a:ext cx="2515404" cy="1946980"/>
          </a:xfrm>
          <a:prstGeom prst="rect">
            <a:avLst/>
          </a:prstGeom>
        </p:spPr>
      </p:pic>
      <p:pic>
        <p:nvPicPr>
          <p:cNvPr id="6" name="Picture 5">
            <a:extLst>
              <a:ext uri="{FF2B5EF4-FFF2-40B4-BE49-F238E27FC236}">
                <a16:creationId xmlns:a16="http://schemas.microsoft.com/office/drawing/2014/main" id="{3AECE499-5F4F-496D-B66B-06309216B0F9}"/>
              </a:ext>
            </a:extLst>
          </p:cNvPr>
          <p:cNvPicPr>
            <a:picLocks noChangeAspect="1"/>
          </p:cNvPicPr>
          <p:nvPr/>
        </p:nvPicPr>
        <p:blipFill>
          <a:blip r:embed="rId3"/>
          <a:stretch>
            <a:fillRect/>
          </a:stretch>
        </p:blipFill>
        <p:spPr>
          <a:xfrm>
            <a:off x="4872356" y="791979"/>
            <a:ext cx="2427474" cy="583113"/>
          </a:xfrm>
          <a:prstGeom prst="rect">
            <a:avLst/>
          </a:prstGeom>
        </p:spPr>
      </p:pic>
      <p:pic>
        <p:nvPicPr>
          <p:cNvPr id="7" name="Picture 6">
            <a:extLst>
              <a:ext uri="{FF2B5EF4-FFF2-40B4-BE49-F238E27FC236}">
                <a16:creationId xmlns:a16="http://schemas.microsoft.com/office/drawing/2014/main" id="{6BF65F4A-2A72-4FA0-8C6A-301C347E755A}"/>
              </a:ext>
            </a:extLst>
          </p:cNvPr>
          <p:cNvPicPr>
            <a:picLocks noChangeAspect="1"/>
          </p:cNvPicPr>
          <p:nvPr/>
        </p:nvPicPr>
        <p:blipFill>
          <a:blip r:embed="rId4"/>
          <a:stretch>
            <a:fillRect/>
          </a:stretch>
        </p:blipFill>
        <p:spPr>
          <a:xfrm>
            <a:off x="4921718" y="1458231"/>
            <a:ext cx="2328750" cy="737200"/>
          </a:xfrm>
          <a:prstGeom prst="rect">
            <a:avLst/>
          </a:prstGeom>
        </p:spPr>
      </p:pic>
      <p:pic>
        <p:nvPicPr>
          <p:cNvPr id="8" name="Picture 7">
            <a:extLst>
              <a:ext uri="{FF2B5EF4-FFF2-40B4-BE49-F238E27FC236}">
                <a16:creationId xmlns:a16="http://schemas.microsoft.com/office/drawing/2014/main" id="{C68F5665-9B63-4D79-8EC2-204DBABE7D51}"/>
              </a:ext>
            </a:extLst>
          </p:cNvPr>
          <p:cNvPicPr>
            <a:picLocks noChangeAspect="1"/>
          </p:cNvPicPr>
          <p:nvPr/>
        </p:nvPicPr>
        <p:blipFill>
          <a:blip r:embed="rId5"/>
          <a:stretch>
            <a:fillRect/>
          </a:stretch>
        </p:blipFill>
        <p:spPr>
          <a:xfrm>
            <a:off x="8041918" y="173378"/>
            <a:ext cx="3362089" cy="2329466"/>
          </a:xfrm>
          <a:prstGeom prst="rect">
            <a:avLst/>
          </a:prstGeom>
        </p:spPr>
      </p:pic>
      <p:sp>
        <p:nvSpPr>
          <p:cNvPr id="9" name="TextBox 8">
            <a:extLst>
              <a:ext uri="{FF2B5EF4-FFF2-40B4-BE49-F238E27FC236}">
                <a16:creationId xmlns:a16="http://schemas.microsoft.com/office/drawing/2014/main" id="{3928275C-8991-4DED-9844-EE3F00BB459D}"/>
              </a:ext>
            </a:extLst>
          </p:cNvPr>
          <p:cNvSpPr txBox="1"/>
          <p:nvPr/>
        </p:nvSpPr>
        <p:spPr>
          <a:xfrm>
            <a:off x="461640" y="230528"/>
            <a:ext cx="1208694" cy="369332"/>
          </a:xfrm>
          <a:prstGeom prst="rect">
            <a:avLst/>
          </a:prstGeom>
          <a:noFill/>
        </p:spPr>
        <p:txBody>
          <a:bodyPr wrap="square" rtlCol="0">
            <a:spAutoFit/>
          </a:bodyPr>
          <a:lstStyle/>
          <a:p>
            <a:r>
              <a:rPr lang="en-US" dirty="0"/>
              <a:t>ApJS2011</a:t>
            </a:r>
          </a:p>
        </p:txBody>
      </p:sp>
      <p:pic>
        <p:nvPicPr>
          <p:cNvPr id="10" name="Picture 9">
            <a:extLst>
              <a:ext uri="{FF2B5EF4-FFF2-40B4-BE49-F238E27FC236}">
                <a16:creationId xmlns:a16="http://schemas.microsoft.com/office/drawing/2014/main" id="{F8A5F7BE-7BF3-4CF1-9060-61171F65576A}"/>
              </a:ext>
            </a:extLst>
          </p:cNvPr>
          <p:cNvPicPr>
            <a:picLocks noChangeAspect="1"/>
          </p:cNvPicPr>
          <p:nvPr/>
        </p:nvPicPr>
        <p:blipFill>
          <a:blip r:embed="rId6"/>
          <a:stretch>
            <a:fillRect/>
          </a:stretch>
        </p:blipFill>
        <p:spPr>
          <a:xfrm>
            <a:off x="4724477" y="3150521"/>
            <a:ext cx="2561625" cy="485000"/>
          </a:xfrm>
          <a:prstGeom prst="rect">
            <a:avLst/>
          </a:prstGeom>
        </p:spPr>
      </p:pic>
      <p:sp>
        <p:nvSpPr>
          <p:cNvPr id="11" name="Arrow: Right 10">
            <a:extLst>
              <a:ext uri="{FF2B5EF4-FFF2-40B4-BE49-F238E27FC236}">
                <a16:creationId xmlns:a16="http://schemas.microsoft.com/office/drawing/2014/main" id="{BDCBFC1D-CCD1-4C1D-AFA5-3F68FB1F2C0D}"/>
              </a:ext>
            </a:extLst>
          </p:cNvPr>
          <p:cNvSpPr/>
          <p:nvPr/>
        </p:nvSpPr>
        <p:spPr>
          <a:xfrm>
            <a:off x="7403978" y="1375092"/>
            <a:ext cx="381740" cy="16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6BC03E1-55B2-4E86-96B5-C87B215E332A}"/>
              </a:ext>
            </a:extLst>
          </p:cNvPr>
          <p:cNvPicPr>
            <a:picLocks noChangeAspect="1"/>
          </p:cNvPicPr>
          <p:nvPr/>
        </p:nvPicPr>
        <p:blipFill>
          <a:blip r:embed="rId7"/>
          <a:stretch>
            <a:fillRect/>
          </a:stretch>
        </p:blipFill>
        <p:spPr>
          <a:xfrm>
            <a:off x="8035631" y="2565351"/>
            <a:ext cx="3368376" cy="2069334"/>
          </a:xfrm>
          <a:prstGeom prst="rect">
            <a:avLst/>
          </a:prstGeom>
        </p:spPr>
      </p:pic>
      <p:sp>
        <p:nvSpPr>
          <p:cNvPr id="14" name="Arrow: Right 13">
            <a:extLst>
              <a:ext uri="{FF2B5EF4-FFF2-40B4-BE49-F238E27FC236}">
                <a16:creationId xmlns:a16="http://schemas.microsoft.com/office/drawing/2014/main" id="{4076506A-0BEB-480B-BC5B-B76A91B57797}"/>
              </a:ext>
            </a:extLst>
          </p:cNvPr>
          <p:cNvSpPr/>
          <p:nvPr/>
        </p:nvSpPr>
        <p:spPr>
          <a:xfrm>
            <a:off x="7546022" y="3300297"/>
            <a:ext cx="381740" cy="16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E32B0E5-C382-420D-9D52-C9E75A578066}"/>
              </a:ext>
            </a:extLst>
          </p:cNvPr>
          <p:cNvPicPr>
            <a:picLocks noChangeAspect="1"/>
          </p:cNvPicPr>
          <p:nvPr/>
        </p:nvPicPr>
        <p:blipFill>
          <a:blip r:embed="rId8"/>
          <a:stretch>
            <a:fillRect/>
          </a:stretch>
        </p:blipFill>
        <p:spPr>
          <a:xfrm>
            <a:off x="4795501" y="5196392"/>
            <a:ext cx="2561625" cy="413867"/>
          </a:xfrm>
          <a:prstGeom prst="rect">
            <a:avLst/>
          </a:prstGeom>
        </p:spPr>
      </p:pic>
      <p:sp>
        <p:nvSpPr>
          <p:cNvPr id="16" name="Arrow: Right 15">
            <a:extLst>
              <a:ext uri="{FF2B5EF4-FFF2-40B4-BE49-F238E27FC236}">
                <a16:creationId xmlns:a16="http://schemas.microsoft.com/office/drawing/2014/main" id="{D469F6C5-DAC3-4C29-B7E7-D30BF487BD3A}"/>
              </a:ext>
            </a:extLst>
          </p:cNvPr>
          <p:cNvSpPr/>
          <p:nvPr/>
        </p:nvSpPr>
        <p:spPr>
          <a:xfrm>
            <a:off x="7440828" y="5391780"/>
            <a:ext cx="381740" cy="16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9B8BC9B-4C79-4DFC-9A01-5D9F0D92F5D4}"/>
              </a:ext>
            </a:extLst>
          </p:cNvPr>
          <p:cNvPicPr>
            <a:picLocks noChangeAspect="1"/>
          </p:cNvPicPr>
          <p:nvPr/>
        </p:nvPicPr>
        <p:blipFill>
          <a:blip r:embed="rId9"/>
          <a:stretch>
            <a:fillRect/>
          </a:stretch>
        </p:blipFill>
        <p:spPr>
          <a:xfrm>
            <a:off x="450048" y="925792"/>
            <a:ext cx="2800390" cy="909834"/>
          </a:xfrm>
          <a:prstGeom prst="rect">
            <a:avLst/>
          </a:prstGeom>
        </p:spPr>
      </p:pic>
      <p:pic>
        <p:nvPicPr>
          <p:cNvPr id="19" name="Picture 18">
            <a:extLst>
              <a:ext uri="{FF2B5EF4-FFF2-40B4-BE49-F238E27FC236}">
                <a16:creationId xmlns:a16="http://schemas.microsoft.com/office/drawing/2014/main" id="{B9D9C40D-CAC1-4D98-8613-B6C2F4C66848}"/>
              </a:ext>
            </a:extLst>
          </p:cNvPr>
          <p:cNvPicPr>
            <a:picLocks noChangeAspect="1"/>
          </p:cNvPicPr>
          <p:nvPr/>
        </p:nvPicPr>
        <p:blipFill>
          <a:blip r:embed="rId10"/>
          <a:stretch>
            <a:fillRect/>
          </a:stretch>
        </p:blipFill>
        <p:spPr>
          <a:xfrm>
            <a:off x="480713" y="2435123"/>
            <a:ext cx="2146225" cy="677537"/>
          </a:xfrm>
          <a:prstGeom prst="rect">
            <a:avLst/>
          </a:prstGeom>
        </p:spPr>
      </p:pic>
      <p:pic>
        <p:nvPicPr>
          <p:cNvPr id="2" name="Picture 1">
            <a:extLst>
              <a:ext uri="{FF2B5EF4-FFF2-40B4-BE49-F238E27FC236}">
                <a16:creationId xmlns:a16="http://schemas.microsoft.com/office/drawing/2014/main" id="{67E1C03E-1544-4241-865F-F9CADB976A80}"/>
              </a:ext>
            </a:extLst>
          </p:cNvPr>
          <p:cNvPicPr>
            <a:picLocks noChangeAspect="1"/>
          </p:cNvPicPr>
          <p:nvPr/>
        </p:nvPicPr>
        <p:blipFill>
          <a:blip r:embed="rId11"/>
          <a:stretch>
            <a:fillRect/>
          </a:stretch>
        </p:blipFill>
        <p:spPr>
          <a:xfrm>
            <a:off x="5064461" y="173378"/>
            <a:ext cx="1737609" cy="322194"/>
          </a:xfrm>
          <a:prstGeom prst="rect">
            <a:avLst/>
          </a:prstGeom>
        </p:spPr>
      </p:pic>
      <p:sp>
        <p:nvSpPr>
          <p:cNvPr id="3" name="TextBox 2">
            <a:extLst>
              <a:ext uri="{FF2B5EF4-FFF2-40B4-BE49-F238E27FC236}">
                <a16:creationId xmlns:a16="http://schemas.microsoft.com/office/drawing/2014/main" id="{455E0C55-CBB8-41CB-A5C8-227CC4531339}"/>
              </a:ext>
            </a:extLst>
          </p:cNvPr>
          <p:cNvSpPr txBox="1"/>
          <p:nvPr/>
        </p:nvSpPr>
        <p:spPr>
          <a:xfrm>
            <a:off x="1716927" y="121187"/>
            <a:ext cx="2219134" cy="461665"/>
          </a:xfrm>
          <a:prstGeom prst="rect">
            <a:avLst/>
          </a:prstGeom>
          <a:noFill/>
        </p:spPr>
        <p:txBody>
          <a:bodyPr wrap="none" rtlCol="0">
            <a:spAutoFit/>
          </a:bodyPr>
          <a:lstStyle/>
          <a:p>
            <a:r>
              <a:rPr lang="en-US" sz="1200" dirty="0"/>
              <a:t>Extend for </a:t>
            </a:r>
            <a:r>
              <a:rPr lang="en-US" sz="1200" dirty="0" err="1"/>
              <a:t>chemi</a:t>
            </a:r>
            <a:r>
              <a:rPr lang="en-US" sz="1200" dirty="0"/>
              <a:t> recomb.  n=2,3</a:t>
            </a:r>
          </a:p>
          <a:p>
            <a:r>
              <a:rPr lang="en-US" sz="1200" dirty="0"/>
              <a:t>+ </a:t>
            </a:r>
            <a:r>
              <a:rPr lang="en-US" sz="1200" dirty="0" err="1"/>
              <a:t>chemi</a:t>
            </a:r>
            <a:r>
              <a:rPr lang="en-US" sz="1200" dirty="0"/>
              <a:t> –ion</a:t>
            </a:r>
          </a:p>
        </p:txBody>
      </p:sp>
      <p:pic>
        <p:nvPicPr>
          <p:cNvPr id="22" name="Picture 21">
            <a:extLst>
              <a:ext uri="{FF2B5EF4-FFF2-40B4-BE49-F238E27FC236}">
                <a16:creationId xmlns:a16="http://schemas.microsoft.com/office/drawing/2014/main" id="{5975D83D-397A-4A29-8E09-A4A0D92D52BF}"/>
              </a:ext>
            </a:extLst>
          </p:cNvPr>
          <p:cNvPicPr>
            <a:picLocks noChangeAspect="1"/>
          </p:cNvPicPr>
          <p:nvPr/>
        </p:nvPicPr>
        <p:blipFill>
          <a:blip r:embed="rId12"/>
          <a:stretch>
            <a:fillRect/>
          </a:stretch>
        </p:blipFill>
        <p:spPr>
          <a:xfrm>
            <a:off x="8035632" y="4679438"/>
            <a:ext cx="3368376" cy="2111979"/>
          </a:xfrm>
          <a:prstGeom prst="rect">
            <a:avLst/>
          </a:prstGeom>
        </p:spPr>
      </p:pic>
      <p:sp>
        <p:nvSpPr>
          <p:cNvPr id="13" name="TextBox 12">
            <a:extLst>
              <a:ext uri="{FF2B5EF4-FFF2-40B4-BE49-F238E27FC236}">
                <a16:creationId xmlns:a16="http://schemas.microsoft.com/office/drawing/2014/main" id="{CA0D192C-1CB3-4581-9EC8-FBBAFC44FA88}"/>
              </a:ext>
            </a:extLst>
          </p:cNvPr>
          <p:cNvSpPr txBox="1"/>
          <p:nvPr/>
        </p:nvSpPr>
        <p:spPr>
          <a:xfrm>
            <a:off x="360605" y="5729414"/>
            <a:ext cx="7335669" cy="646331"/>
          </a:xfrm>
          <a:prstGeom prst="rect">
            <a:avLst/>
          </a:prstGeom>
          <a:noFill/>
        </p:spPr>
        <p:txBody>
          <a:bodyPr wrap="square" rtlCol="0">
            <a:spAutoFit/>
          </a:bodyPr>
          <a:lstStyle/>
          <a:p>
            <a:r>
              <a:rPr lang="en-US" sz="1200" dirty="0"/>
              <a:t>The results demonstrate considered </a:t>
            </a:r>
            <a:r>
              <a:rPr lang="en-US" sz="1200" dirty="0" err="1"/>
              <a:t>chemi</a:t>
            </a:r>
            <a:r>
              <a:rPr lang="en-US" sz="1200" dirty="0"/>
              <a:t>-ionization /recombination have significant influence on the optical properties of the solar photosphere in comparison with the concurrent electron-atom impact ionization and electron-ion recomb. processes.   </a:t>
            </a:r>
          </a:p>
        </p:txBody>
      </p:sp>
      <p:sp>
        <p:nvSpPr>
          <p:cNvPr id="21" name="TextBox 20">
            <a:extLst>
              <a:ext uri="{FF2B5EF4-FFF2-40B4-BE49-F238E27FC236}">
                <a16:creationId xmlns:a16="http://schemas.microsoft.com/office/drawing/2014/main" id="{82AE568F-EFDE-4ECE-ADF9-DAE531008469}"/>
              </a:ext>
            </a:extLst>
          </p:cNvPr>
          <p:cNvSpPr txBox="1"/>
          <p:nvPr/>
        </p:nvSpPr>
        <p:spPr>
          <a:xfrm flipH="1">
            <a:off x="458647" y="2056931"/>
            <a:ext cx="3958661" cy="276999"/>
          </a:xfrm>
          <a:prstGeom prst="rect">
            <a:avLst/>
          </a:prstGeom>
          <a:noFill/>
        </p:spPr>
        <p:txBody>
          <a:bodyPr wrap="square" rtlCol="0">
            <a:spAutoFit/>
          </a:bodyPr>
          <a:lstStyle/>
          <a:p>
            <a:r>
              <a:rPr lang="en-US" sz="1200" dirty="0"/>
              <a:t>We compare with concurrent </a:t>
            </a:r>
            <a:r>
              <a:rPr lang="en-US" sz="1200" dirty="0" err="1"/>
              <a:t>ioniz</a:t>
            </a:r>
            <a:r>
              <a:rPr lang="en-US" sz="1200" dirty="0"/>
              <a:t>./ recomb. processes</a:t>
            </a:r>
          </a:p>
        </p:txBody>
      </p:sp>
    </p:spTree>
    <p:extLst>
      <p:ext uri="{BB962C8B-B14F-4D97-AF65-F5344CB8AC3E}">
        <p14:creationId xmlns:p14="http://schemas.microsoft.com/office/powerpoint/2010/main" val="2888948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A8E20-8D94-4941-B5DB-0D1EE420EC9E}"/>
              </a:ext>
            </a:extLst>
          </p:cNvPr>
          <p:cNvPicPr>
            <a:picLocks noChangeAspect="1"/>
          </p:cNvPicPr>
          <p:nvPr/>
        </p:nvPicPr>
        <p:blipFill>
          <a:blip r:embed="rId2"/>
          <a:stretch>
            <a:fillRect/>
          </a:stretch>
        </p:blipFill>
        <p:spPr>
          <a:xfrm>
            <a:off x="685800" y="610463"/>
            <a:ext cx="4705350" cy="3339364"/>
          </a:xfrm>
          <a:prstGeom prst="rect">
            <a:avLst/>
          </a:prstGeom>
        </p:spPr>
      </p:pic>
      <p:sp>
        <p:nvSpPr>
          <p:cNvPr id="6" name="TextBox 5">
            <a:extLst>
              <a:ext uri="{FF2B5EF4-FFF2-40B4-BE49-F238E27FC236}">
                <a16:creationId xmlns:a16="http://schemas.microsoft.com/office/drawing/2014/main" id="{7A3A3E08-B6BF-4FC9-BB86-DEF42CB5A9F8}"/>
              </a:ext>
            </a:extLst>
          </p:cNvPr>
          <p:cNvSpPr txBox="1"/>
          <p:nvPr/>
        </p:nvSpPr>
        <p:spPr>
          <a:xfrm>
            <a:off x="1384917" y="213064"/>
            <a:ext cx="2848280" cy="369332"/>
          </a:xfrm>
          <a:prstGeom prst="rect">
            <a:avLst/>
          </a:prstGeom>
          <a:noFill/>
        </p:spPr>
        <p:txBody>
          <a:bodyPr wrap="none" rtlCol="0">
            <a:spAutoFit/>
          </a:bodyPr>
          <a:lstStyle/>
          <a:p>
            <a:r>
              <a:rPr lang="en-US" dirty="0"/>
              <a:t>Partial parameter F(n)  </a:t>
            </a:r>
            <a:r>
              <a:rPr lang="en-US" dirty="0" err="1"/>
              <a:t>ioniz</a:t>
            </a:r>
            <a:r>
              <a:rPr lang="en-US" dirty="0"/>
              <a:t>.</a:t>
            </a:r>
          </a:p>
        </p:txBody>
      </p:sp>
      <p:sp>
        <p:nvSpPr>
          <p:cNvPr id="2" name="Oval 1">
            <a:extLst>
              <a:ext uri="{FF2B5EF4-FFF2-40B4-BE49-F238E27FC236}">
                <a16:creationId xmlns:a16="http://schemas.microsoft.com/office/drawing/2014/main" id="{CF723EC1-BBED-4C6E-9519-BB198D1452B3}"/>
              </a:ext>
            </a:extLst>
          </p:cNvPr>
          <p:cNvSpPr/>
          <p:nvPr/>
        </p:nvSpPr>
        <p:spPr>
          <a:xfrm>
            <a:off x="1198485" y="674703"/>
            <a:ext cx="4030463" cy="1624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F31B649-2B32-4BB1-BC3F-C1E5A5FB7CDC}"/>
              </a:ext>
            </a:extLst>
          </p:cNvPr>
          <p:cNvPicPr>
            <a:picLocks noChangeAspect="1"/>
          </p:cNvPicPr>
          <p:nvPr/>
        </p:nvPicPr>
        <p:blipFill>
          <a:blip r:embed="rId3"/>
          <a:stretch>
            <a:fillRect/>
          </a:stretch>
        </p:blipFill>
        <p:spPr>
          <a:xfrm>
            <a:off x="6156049" y="3949827"/>
            <a:ext cx="3079126" cy="459133"/>
          </a:xfrm>
          <a:prstGeom prst="rect">
            <a:avLst/>
          </a:prstGeom>
        </p:spPr>
      </p:pic>
    </p:spTree>
    <p:extLst>
      <p:ext uri="{BB962C8B-B14F-4D97-AF65-F5344CB8AC3E}">
        <p14:creationId xmlns:p14="http://schemas.microsoft.com/office/powerpoint/2010/main" val="1824148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0025CC-8893-4F84-BB85-B13FEA8D4FD1}"/>
              </a:ext>
            </a:extLst>
          </p:cNvPr>
          <p:cNvSpPr txBox="1"/>
          <p:nvPr/>
        </p:nvSpPr>
        <p:spPr>
          <a:xfrm>
            <a:off x="2130641" y="1136342"/>
            <a:ext cx="4474345" cy="276999"/>
          </a:xfrm>
          <a:prstGeom prst="rect">
            <a:avLst/>
          </a:prstGeom>
          <a:noFill/>
        </p:spPr>
        <p:txBody>
          <a:bodyPr wrap="square" rtlCol="0">
            <a:spAutoFit/>
          </a:bodyPr>
          <a:lstStyle/>
          <a:p>
            <a:r>
              <a:rPr lang="en-US" sz="1200" dirty="0"/>
              <a:t>MNRAS 2016 correction by including mixing</a:t>
            </a:r>
          </a:p>
        </p:txBody>
      </p:sp>
      <p:pic>
        <p:nvPicPr>
          <p:cNvPr id="6" name="Picture 5">
            <a:extLst>
              <a:ext uri="{FF2B5EF4-FFF2-40B4-BE49-F238E27FC236}">
                <a16:creationId xmlns:a16="http://schemas.microsoft.com/office/drawing/2014/main" id="{BC60A1E5-38DB-48B6-82F6-F5226EBD901C}"/>
              </a:ext>
            </a:extLst>
          </p:cNvPr>
          <p:cNvPicPr>
            <a:picLocks noChangeAspect="1"/>
          </p:cNvPicPr>
          <p:nvPr/>
        </p:nvPicPr>
        <p:blipFill>
          <a:blip r:embed="rId2"/>
          <a:stretch>
            <a:fillRect/>
          </a:stretch>
        </p:blipFill>
        <p:spPr>
          <a:xfrm>
            <a:off x="996761" y="1518040"/>
            <a:ext cx="2794500" cy="400933"/>
          </a:xfrm>
          <a:prstGeom prst="rect">
            <a:avLst/>
          </a:prstGeom>
        </p:spPr>
      </p:pic>
      <p:pic>
        <p:nvPicPr>
          <p:cNvPr id="7" name="Picture 6">
            <a:extLst>
              <a:ext uri="{FF2B5EF4-FFF2-40B4-BE49-F238E27FC236}">
                <a16:creationId xmlns:a16="http://schemas.microsoft.com/office/drawing/2014/main" id="{BD4404E1-BD71-4F49-8728-9FD27D5A1ACB}"/>
              </a:ext>
            </a:extLst>
          </p:cNvPr>
          <p:cNvPicPr>
            <a:picLocks noChangeAspect="1"/>
          </p:cNvPicPr>
          <p:nvPr/>
        </p:nvPicPr>
        <p:blipFill>
          <a:blip r:embed="rId3"/>
          <a:stretch>
            <a:fillRect/>
          </a:stretch>
        </p:blipFill>
        <p:spPr>
          <a:xfrm>
            <a:off x="923278" y="2266858"/>
            <a:ext cx="4718111" cy="3603717"/>
          </a:xfrm>
          <a:prstGeom prst="rect">
            <a:avLst/>
          </a:prstGeom>
        </p:spPr>
      </p:pic>
      <p:pic>
        <p:nvPicPr>
          <p:cNvPr id="8" name="Picture 7">
            <a:extLst>
              <a:ext uri="{FF2B5EF4-FFF2-40B4-BE49-F238E27FC236}">
                <a16:creationId xmlns:a16="http://schemas.microsoft.com/office/drawing/2014/main" id="{376ECE7B-6C2E-4041-9C71-CE983CEC0E0F}"/>
              </a:ext>
            </a:extLst>
          </p:cNvPr>
          <p:cNvPicPr>
            <a:picLocks noChangeAspect="1"/>
          </p:cNvPicPr>
          <p:nvPr/>
        </p:nvPicPr>
        <p:blipFill>
          <a:blip r:embed="rId4"/>
          <a:stretch>
            <a:fillRect/>
          </a:stretch>
        </p:blipFill>
        <p:spPr>
          <a:xfrm>
            <a:off x="6315847" y="858971"/>
            <a:ext cx="4372868" cy="3269225"/>
          </a:xfrm>
          <a:prstGeom prst="rect">
            <a:avLst/>
          </a:prstGeom>
        </p:spPr>
      </p:pic>
      <p:pic>
        <p:nvPicPr>
          <p:cNvPr id="9" name="Picture 8">
            <a:extLst>
              <a:ext uri="{FF2B5EF4-FFF2-40B4-BE49-F238E27FC236}">
                <a16:creationId xmlns:a16="http://schemas.microsoft.com/office/drawing/2014/main" id="{703CF08A-2720-42B7-AAC3-ED485EE66560}"/>
              </a:ext>
            </a:extLst>
          </p:cNvPr>
          <p:cNvPicPr>
            <a:picLocks noChangeAspect="1"/>
          </p:cNvPicPr>
          <p:nvPr/>
        </p:nvPicPr>
        <p:blipFill>
          <a:blip r:embed="rId5"/>
          <a:stretch>
            <a:fillRect/>
          </a:stretch>
        </p:blipFill>
        <p:spPr>
          <a:xfrm>
            <a:off x="6315847" y="5116605"/>
            <a:ext cx="3079126" cy="459133"/>
          </a:xfrm>
          <a:prstGeom prst="rect">
            <a:avLst/>
          </a:prstGeom>
        </p:spPr>
      </p:pic>
      <p:pic>
        <p:nvPicPr>
          <p:cNvPr id="10" name="Picture 9">
            <a:extLst>
              <a:ext uri="{FF2B5EF4-FFF2-40B4-BE49-F238E27FC236}">
                <a16:creationId xmlns:a16="http://schemas.microsoft.com/office/drawing/2014/main" id="{6732637B-F6B6-4DD7-A1DC-D4594DDD22C0}"/>
              </a:ext>
            </a:extLst>
          </p:cNvPr>
          <p:cNvPicPr>
            <a:picLocks noChangeAspect="1"/>
          </p:cNvPicPr>
          <p:nvPr/>
        </p:nvPicPr>
        <p:blipFill>
          <a:blip r:embed="rId6"/>
          <a:stretch>
            <a:fillRect/>
          </a:stretch>
        </p:blipFill>
        <p:spPr>
          <a:xfrm>
            <a:off x="6315848" y="5577720"/>
            <a:ext cx="3079125" cy="963533"/>
          </a:xfrm>
          <a:prstGeom prst="rect">
            <a:avLst/>
          </a:prstGeom>
        </p:spPr>
      </p:pic>
    </p:spTree>
    <p:extLst>
      <p:ext uri="{BB962C8B-B14F-4D97-AF65-F5344CB8AC3E}">
        <p14:creationId xmlns:p14="http://schemas.microsoft.com/office/powerpoint/2010/main" val="3039961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149CAD-7E95-4B0C-AFC7-B8A301D0C489}"/>
              </a:ext>
            </a:extLst>
          </p:cNvPr>
          <p:cNvSpPr txBox="1"/>
          <p:nvPr/>
        </p:nvSpPr>
        <p:spPr>
          <a:xfrm>
            <a:off x="630298" y="586033"/>
            <a:ext cx="9463596" cy="646331"/>
          </a:xfrm>
          <a:prstGeom prst="rect">
            <a:avLst/>
          </a:prstGeom>
          <a:noFill/>
        </p:spPr>
        <p:txBody>
          <a:bodyPr wrap="square" rtlCol="0">
            <a:spAutoFit/>
          </a:bodyPr>
          <a:lstStyle/>
          <a:p>
            <a:r>
              <a:rPr lang="en-US" b="1" dirty="0"/>
              <a:t>ATOM-ATOM PROCESSES IN LOW-TEMPERATURE LAYERS OF HELIUM-RICH DB WHITE DWARF ATMOSPHERES</a:t>
            </a:r>
            <a:endParaRPr lang="en-US" dirty="0"/>
          </a:p>
        </p:txBody>
      </p:sp>
      <p:pic>
        <p:nvPicPr>
          <p:cNvPr id="6" name="Picture 5">
            <a:extLst>
              <a:ext uri="{FF2B5EF4-FFF2-40B4-BE49-F238E27FC236}">
                <a16:creationId xmlns:a16="http://schemas.microsoft.com/office/drawing/2014/main" id="{826C4F92-D199-48EC-9F1D-435F40DE655D}"/>
              </a:ext>
            </a:extLst>
          </p:cNvPr>
          <p:cNvPicPr>
            <a:picLocks noChangeAspect="1"/>
          </p:cNvPicPr>
          <p:nvPr/>
        </p:nvPicPr>
        <p:blipFill>
          <a:blip r:embed="rId2"/>
          <a:stretch>
            <a:fillRect/>
          </a:stretch>
        </p:blipFill>
        <p:spPr>
          <a:xfrm>
            <a:off x="878872" y="1902688"/>
            <a:ext cx="2509875" cy="517333"/>
          </a:xfrm>
          <a:prstGeom prst="rect">
            <a:avLst/>
          </a:prstGeom>
        </p:spPr>
      </p:pic>
      <p:pic>
        <p:nvPicPr>
          <p:cNvPr id="7" name="Picture 6">
            <a:extLst>
              <a:ext uri="{FF2B5EF4-FFF2-40B4-BE49-F238E27FC236}">
                <a16:creationId xmlns:a16="http://schemas.microsoft.com/office/drawing/2014/main" id="{124A317B-6F96-49B1-AD77-04D2C495BB2B}"/>
              </a:ext>
            </a:extLst>
          </p:cNvPr>
          <p:cNvPicPr>
            <a:picLocks noChangeAspect="1"/>
          </p:cNvPicPr>
          <p:nvPr/>
        </p:nvPicPr>
        <p:blipFill>
          <a:blip r:embed="rId3"/>
          <a:stretch>
            <a:fillRect/>
          </a:stretch>
        </p:blipFill>
        <p:spPr>
          <a:xfrm>
            <a:off x="878872" y="2875859"/>
            <a:ext cx="2561625" cy="485000"/>
          </a:xfrm>
          <a:prstGeom prst="rect">
            <a:avLst/>
          </a:prstGeom>
        </p:spPr>
      </p:pic>
      <p:pic>
        <p:nvPicPr>
          <p:cNvPr id="8" name="Picture 7">
            <a:extLst>
              <a:ext uri="{FF2B5EF4-FFF2-40B4-BE49-F238E27FC236}">
                <a16:creationId xmlns:a16="http://schemas.microsoft.com/office/drawing/2014/main" id="{47991773-AE8E-45C3-946C-49D14C5C2784}"/>
              </a:ext>
            </a:extLst>
          </p:cNvPr>
          <p:cNvPicPr>
            <a:picLocks noChangeAspect="1"/>
          </p:cNvPicPr>
          <p:nvPr/>
        </p:nvPicPr>
        <p:blipFill>
          <a:blip r:embed="rId4"/>
          <a:stretch>
            <a:fillRect/>
          </a:stretch>
        </p:blipFill>
        <p:spPr>
          <a:xfrm>
            <a:off x="878872" y="1633922"/>
            <a:ext cx="1449000" cy="142267"/>
          </a:xfrm>
          <a:prstGeom prst="rect">
            <a:avLst/>
          </a:prstGeom>
        </p:spPr>
      </p:pic>
      <p:pic>
        <p:nvPicPr>
          <p:cNvPr id="9" name="Picture 8">
            <a:extLst>
              <a:ext uri="{FF2B5EF4-FFF2-40B4-BE49-F238E27FC236}">
                <a16:creationId xmlns:a16="http://schemas.microsoft.com/office/drawing/2014/main" id="{72430482-8185-4E8E-ADDA-9D4119CB8B10}"/>
              </a:ext>
            </a:extLst>
          </p:cNvPr>
          <p:cNvPicPr>
            <a:picLocks noChangeAspect="1"/>
          </p:cNvPicPr>
          <p:nvPr/>
        </p:nvPicPr>
        <p:blipFill>
          <a:blip r:embed="rId5"/>
          <a:stretch>
            <a:fillRect/>
          </a:stretch>
        </p:blipFill>
        <p:spPr>
          <a:xfrm>
            <a:off x="878872" y="2576806"/>
            <a:ext cx="1681875" cy="142267"/>
          </a:xfrm>
          <a:prstGeom prst="rect">
            <a:avLst/>
          </a:prstGeom>
        </p:spPr>
      </p:pic>
      <p:pic>
        <p:nvPicPr>
          <p:cNvPr id="11" name="Picture 10">
            <a:extLst>
              <a:ext uri="{FF2B5EF4-FFF2-40B4-BE49-F238E27FC236}">
                <a16:creationId xmlns:a16="http://schemas.microsoft.com/office/drawing/2014/main" id="{09AA2349-F065-4C03-8A16-2840921B68EC}"/>
              </a:ext>
            </a:extLst>
          </p:cNvPr>
          <p:cNvPicPr>
            <a:picLocks noChangeAspect="1"/>
          </p:cNvPicPr>
          <p:nvPr/>
        </p:nvPicPr>
        <p:blipFill>
          <a:blip r:embed="rId6"/>
          <a:stretch>
            <a:fillRect/>
          </a:stretch>
        </p:blipFill>
        <p:spPr>
          <a:xfrm>
            <a:off x="904747" y="4152735"/>
            <a:ext cx="3312000" cy="1435600"/>
          </a:xfrm>
          <a:prstGeom prst="rect">
            <a:avLst/>
          </a:prstGeom>
        </p:spPr>
      </p:pic>
      <p:pic>
        <p:nvPicPr>
          <p:cNvPr id="12" name="Picture 11">
            <a:extLst>
              <a:ext uri="{FF2B5EF4-FFF2-40B4-BE49-F238E27FC236}">
                <a16:creationId xmlns:a16="http://schemas.microsoft.com/office/drawing/2014/main" id="{C14583FC-35A4-48E5-8F25-B25C61CD9D85}"/>
              </a:ext>
            </a:extLst>
          </p:cNvPr>
          <p:cNvPicPr>
            <a:picLocks noChangeAspect="1"/>
          </p:cNvPicPr>
          <p:nvPr/>
        </p:nvPicPr>
        <p:blipFill>
          <a:blip r:embed="rId7"/>
          <a:stretch>
            <a:fillRect/>
          </a:stretch>
        </p:blipFill>
        <p:spPr>
          <a:xfrm>
            <a:off x="5029968" y="1475261"/>
            <a:ext cx="3286125" cy="1176934"/>
          </a:xfrm>
          <a:prstGeom prst="rect">
            <a:avLst/>
          </a:prstGeom>
        </p:spPr>
      </p:pic>
      <p:pic>
        <p:nvPicPr>
          <p:cNvPr id="13" name="Picture 12">
            <a:extLst>
              <a:ext uri="{FF2B5EF4-FFF2-40B4-BE49-F238E27FC236}">
                <a16:creationId xmlns:a16="http://schemas.microsoft.com/office/drawing/2014/main" id="{DE118587-9AF0-4896-8E1F-9AB4B41E61D3}"/>
              </a:ext>
            </a:extLst>
          </p:cNvPr>
          <p:cNvPicPr>
            <a:picLocks noChangeAspect="1"/>
          </p:cNvPicPr>
          <p:nvPr/>
        </p:nvPicPr>
        <p:blipFill>
          <a:blip r:embed="rId8"/>
          <a:stretch>
            <a:fillRect/>
          </a:stretch>
        </p:blipFill>
        <p:spPr>
          <a:xfrm>
            <a:off x="5029968" y="2801265"/>
            <a:ext cx="3079125" cy="594933"/>
          </a:xfrm>
          <a:prstGeom prst="rect">
            <a:avLst/>
          </a:prstGeom>
        </p:spPr>
      </p:pic>
      <p:cxnSp>
        <p:nvCxnSpPr>
          <p:cNvPr id="15" name="Straight Arrow Connector 14">
            <a:extLst>
              <a:ext uri="{FF2B5EF4-FFF2-40B4-BE49-F238E27FC236}">
                <a16:creationId xmlns:a16="http://schemas.microsoft.com/office/drawing/2014/main" id="{DCF8DE2E-B0B5-4476-BEFF-5A8AE59B1195}"/>
              </a:ext>
            </a:extLst>
          </p:cNvPr>
          <p:cNvCxnSpPr/>
          <p:nvPr/>
        </p:nvCxnSpPr>
        <p:spPr>
          <a:xfrm>
            <a:off x="3746360" y="2161354"/>
            <a:ext cx="941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BD7FAB3-66CB-435F-88FB-020F127726F9}"/>
              </a:ext>
            </a:extLst>
          </p:cNvPr>
          <p:cNvCxnSpPr/>
          <p:nvPr/>
        </p:nvCxnSpPr>
        <p:spPr>
          <a:xfrm>
            <a:off x="3746360" y="3098731"/>
            <a:ext cx="941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66CB3F-0A44-473D-94C8-1A7CD780197A}"/>
              </a:ext>
            </a:extLst>
          </p:cNvPr>
          <p:cNvCxnSpPr/>
          <p:nvPr/>
        </p:nvCxnSpPr>
        <p:spPr>
          <a:xfrm>
            <a:off x="8451521" y="2630183"/>
            <a:ext cx="461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F110271-1EA5-46A4-AE0D-2B80082C6B03}"/>
              </a:ext>
            </a:extLst>
          </p:cNvPr>
          <p:cNvPicPr>
            <a:picLocks noChangeAspect="1"/>
          </p:cNvPicPr>
          <p:nvPr/>
        </p:nvPicPr>
        <p:blipFill>
          <a:blip r:embed="rId9"/>
          <a:stretch>
            <a:fillRect/>
          </a:stretch>
        </p:blipFill>
        <p:spPr>
          <a:xfrm>
            <a:off x="8898966" y="1633922"/>
            <a:ext cx="2751362" cy="906239"/>
          </a:xfrm>
          <a:prstGeom prst="rect">
            <a:avLst/>
          </a:prstGeom>
        </p:spPr>
      </p:pic>
      <p:cxnSp>
        <p:nvCxnSpPr>
          <p:cNvPr id="22" name="Straight Arrow Connector 21">
            <a:extLst>
              <a:ext uri="{FF2B5EF4-FFF2-40B4-BE49-F238E27FC236}">
                <a16:creationId xmlns:a16="http://schemas.microsoft.com/office/drawing/2014/main" id="{9A50445C-DAD9-4D54-B79B-630538CF0897}"/>
              </a:ext>
            </a:extLst>
          </p:cNvPr>
          <p:cNvCxnSpPr/>
          <p:nvPr/>
        </p:nvCxnSpPr>
        <p:spPr>
          <a:xfrm>
            <a:off x="10093894" y="2588193"/>
            <a:ext cx="0" cy="317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6508DA68-D316-4C6D-BE4C-35931CA10861}"/>
              </a:ext>
            </a:extLst>
          </p:cNvPr>
          <p:cNvPicPr>
            <a:picLocks noChangeAspect="1"/>
          </p:cNvPicPr>
          <p:nvPr/>
        </p:nvPicPr>
        <p:blipFill>
          <a:blip r:embed="rId10"/>
          <a:stretch>
            <a:fillRect/>
          </a:stretch>
        </p:blipFill>
        <p:spPr>
          <a:xfrm>
            <a:off x="8771120" y="2978959"/>
            <a:ext cx="2801255" cy="1450990"/>
          </a:xfrm>
          <a:prstGeom prst="rect">
            <a:avLst/>
          </a:prstGeom>
        </p:spPr>
      </p:pic>
      <p:pic>
        <p:nvPicPr>
          <p:cNvPr id="24" name="Picture 23">
            <a:extLst>
              <a:ext uri="{FF2B5EF4-FFF2-40B4-BE49-F238E27FC236}">
                <a16:creationId xmlns:a16="http://schemas.microsoft.com/office/drawing/2014/main" id="{12AA795C-06C4-4A28-BC13-B4A7D2D026C2}"/>
              </a:ext>
            </a:extLst>
          </p:cNvPr>
          <p:cNvPicPr>
            <a:picLocks noChangeAspect="1"/>
          </p:cNvPicPr>
          <p:nvPr/>
        </p:nvPicPr>
        <p:blipFill>
          <a:blip r:embed="rId11"/>
          <a:stretch>
            <a:fillRect/>
          </a:stretch>
        </p:blipFill>
        <p:spPr>
          <a:xfrm>
            <a:off x="5244066" y="3742139"/>
            <a:ext cx="2865027" cy="2030605"/>
          </a:xfrm>
          <a:prstGeom prst="rect">
            <a:avLst/>
          </a:prstGeom>
        </p:spPr>
      </p:pic>
      <p:cxnSp>
        <p:nvCxnSpPr>
          <p:cNvPr id="26" name="Straight Arrow Connector 25">
            <a:extLst>
              <a:ext uri="{FF2B5EF4-FFF2-40B4-BE49-F238E27FC236}">
                <a16:creationId xmlns:a16="http://schemas.microsoft.com/office/drawing/2014/main" id="{398ADD59-A6DD-4CFA-A5E5-0E9FFDD03705}"/>
              </a:ext>
            </a:extLst>
          </p:cNvPr>
          <p:cNvCxnSpPr/>
          <p:nvPr/>
        </p:nvCxnSpPr>
        <p:spPr>
          <a:xfrm>
            <a:off x="4429940" y="4757441"/>
            <a:ext cx="600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7AC8C069-51C0-4660-971B-A7FACE704574}"/>
              </a:ext>
            </a:extLst>
          </p:cNvPr>
          <p:cNvPicPr>
            <a:picLocks noChangeAspect="1"/>
          </p:cNvPicPr>
          <p:nvPr/>
        </p:nvPicPr>
        <p:blipFill>
          <a:blip r:embed="rId12"/>
          <a:stretch>
            <a:fillRect/>
          </a:stretch>
        </p:blipFill>
        <p:spPr>
          <a:xfrm>
            <a:off x="8869439" y="4949850"/>
            <a:ext cx="2302875" cy="976467"/>
          </a:xfrm>
          <a:prstGeom prst="rect">
            <a:avLst/>
          </a:prstGeom>
        </p:spPr>
      </p:pic>
      <p:cxnSp>
        <p:nvCxnSpPr>
          <p:cNvPr id="29" name="Straight Arrow Connector 28">
            <a:extLst>
              <a:ext uri="{FF2B5EF4-FFF2-40B4-BE49-F238E27FC236}">
                <a16:creationId xmlns:a16="http://schemas.microsoft.com/office/drawing/2014/main" id="{8EE03BF0-6585-481C-99DB-DC6E7F47FD15}"/>
              </a:ext>
            </a:extLst>
          </p:cNvPr>
          <p:cNvCxnSpPr/>
          <p:nvPr/>
        </p:nvCxnSpPr>
        <p:spPr>
          <a:xfrm>
            <a:off x="8255744" y="5020982"/>
            <a:ext cx="455027" cy="153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3091C12-0677-456A-A50B-77A807EA56BD}"/>
              </a:ext>
            </a:extLst>
          </p:cNvPr>
          <p:cNvCxnSpPr/>
          <p:nvPr/>
        </p:nvCxnSpPr>
        <p:spPr>
          <a:xfrm>
            <a:off x="9916340" y="4493899"/>
            <a:ext cx="0" cy="527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481A2F1-268B-478C-8530-4A1179B8135C}"/>
              </a:ext>
            </a:extLst>
          </p:cNvPr>
          <p:cNvPicPr>
            <a:picLocks noChangeAspect="1"/>
          </p:cNvPicPr>
          <p:nvPr/>
        </p:nvPicPr>
        <p:blipFill>
          <a:blip r:embed="rId13"/>
          <a:stretch>
            <a:fillRect/>
          </a:stretch>
        </p:blipFill>
        <p:spPr>
          <a:xfrm>
            <a:off x="8869439" y="5884562"/>
            <a:ext cx="2702936" cy="791621"/>
          </a:xfrm>
          <a:prstGeom prst="rect">
            <a:avLst/>
          </a:prstGeom>
        </p:spPr>
      </p:pic>
      <p:sp>
        <p:nvSpPr>
          <p:cNvPr id="2" name="TextBox 1">
            <a:extLst>
              <a:ext uri="{FF2B5EF4-FFF2-40B4-BE49-F238E27FC236}">
                <a16:creationId xmlns:a16="http://schemas.microsoft.com/office/drawing/2014/main" id="{B6C3CA09-D612-49C8-BEEB-9CC613DCC41E}"/>
              </a:ext>
            </a:extLst>
          </p:cNvPr>
          <p:cNvSpPr txBox="1"/>
          <p:nvPr/>
        </p:nvSpPr>
        <p:spPr>
          <a:xfrm>
            <a:off x="6334825" y="6095706"/>
            <a:ext cx="2243948" cy="369332"/>
          </a:xfrm>
          <a:prstGeom prst="rect">
            <a:avLst/>
          </a:prstGeom>
          <a:noFill/>
        </p:spPr>
        <p:txBody>
          <a:bodyPr wrap="none" rtlCol="0">
            <a:spAutoFit/>
          </a:bodyPr>
          <a:lstStyle/>
          <a:p>
            <a:r>
              <a:rPr lang="en-US" dirty="0"/>
              <a:t>Partial parameter F(n)</a:t>
            </a:r>
          </a:p>
        </p:txBody>
      </p:sp>
      <p:cxnSp>
        <p:nvCxnSpPr>
          <p:cNvPr id="14" name="Straight Arrow Connector 13">
            <a:extLst>
              <a:ext uri="{FF2B5EF4-FFF2-40B4-BE49-F238E27FC236}">
                <a16:creationId xmlns:a16="http://schemas.microsoft.com/office/drawing/2014/main" id="{590EE9DD-EDE3-4F95-9628-0591D2E4800E}"/>
              </a:ext>
            </a:extLst>
          </p:cNvPr>
          <p:cNvCxnSpPr/>
          <p:nvPr/>
        </p:nvCxnSpPr>
        <p:spPr>
          <a:xfrm flipV="1">
            <a:off x="8316093" y="5588335"/>
            <a:ext cx="747991" cy="52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7F5107-BE57-478D-BCFB-BD71800C0C14}"/>
              </a:ext>
            </a:extLst>
          </p:cNvPr>
          <p:cNvSpPr txBox="1"/>
          <p:nvPr/>
        </p:nvSpPr>
        <p:spPr>
          <a:xfrm>
            <a:off x="878872" y="3767569"/>
            <a:ext cx="2211631" cy="369332"/>
          </a:xfrm>
          <a:prstGeom prst="rect">
            <a:avLst/>
          </a:prstGeom>
          <a:noFill/>
        </p:spPr>
        <p:txBody>
          <a:bodyPr wrap="none" rtlCol="0">
            <a:spAutoFit/>
          </a:bodyPr>
          <a:lstStyle/>
          <a:p>
            <a:r>
              <a:rPr lang="en-US" dirty="0"/>
              <a:t>Concurrent processes</a:t>
            </a:r>
          </a:p>
        </p:txBody>
      </p:sp>
    </p:spTree>
    <p:extLst>
      <p:ext uri="{BB962C8B-B14F-4D97-AF65-F5344CB8AC3E}">
        <p14:creationId xmlns:p14="http://schemas.microsoft.com/office/powerpoint/2010/main" val="102927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6CAF4-499B-4D8D-B29B-076A89AF8347}"/>
              </a:ext>
            </a:extLst>
          </p:cNvPr>
          <p:cNvPicPr>
            <a:picLocks noChangeAspect="1"/>
          </p:cNvPicPr>
          <p:nvPr/>
        </p:nvPicPr>
        <p:blipFill>
          <a:blip r:embed="rId2"/>
          <a:stretch>
            <a:fillRect/>
          </a:stretch>
        </p:blipFill>
        <p:spPr>
          <a:xfrm>
            <a:off x="887767" y="482421"/>
            <a:ext cx="5539666" cy="3497029"/>
          </a:xfrm>
          <a:prstGeom prst="rect">
            <a:avLst/>
          </a:prstGeom>
        </p:spPr>
      </p:pic>
      <p:pic>
        <p:nvPicPr>
          <p:cNvPr id="6" name="Picture 5">
            <a:extLst>
              <a:ext uri="{FF2B5EF4-FFF2-40B4-BE49-F238E27FC236}">
                <a16:creationId xmlns:a16="http://schemas.microsoft.com/office/drawing/2014/main" id="{037012DA-BA18-4D87-A774-A57894528D28}"/>
              </a:ext>
            </a:extLst>
          </p:cNvPr>
          <p:cNvPicPr>
            <a:picLocks noChangeAspect="1"/>
          </p:cNvPicPr>
          <p:nvPr/>
        </p:nvPicPr>
        <p:blipFill>
          <a:blip r:embed="rId3"/>
          <a:stretch>
            <a:fillRect/>
          </a:stretch>
        </p:blipFill>
        <p:spPr>
          <a:xfrm>
            <a:off x="6963416" y="3564842"/>
            <a:ext cx="4554116" cy="3049022"/>
          </a:xfrm>
          <a:prstGeom prst="rect">
            <a:avLst/>
          </a:prstGeom>
        </p:spPr>
      </p:pic>
      <p:sp>
        <p:nvSpPr>
          <p:cNvPr id="2" name="TextBox 1">
            <a:extLst>
              <a:ext uri="{FF2B5EF4-FFF2-40B4-BE49-F238E27FC236}">
                <a16:creationId xmlns:a16="http://schemas.microsoft.com/office/drawing/2014/main" id="{5A9BD464-1E21-4C33-9CD1-AF71703A670C}"/>
              </a:ext>
            </a:extLst>
          </p:cNvPr>
          <p:cNvSpPr txBox="1"/>
          <p:nvPr/>
        </p:nvSpPr>
        <p:spPr>
          <a:xfrm flipH="1">
            <a:off x="7973478" y="1180730"/>
            <a:ext cx="3544054" cy="369332"/>
          </a:xfrm>
          <a:prstGeom prst="rect">
            <a:avLst/>
          </a:prstGeom>
          <a:noFill/>
        </p:spPr>
        <p:txBody>
          <a:bodyPr wrap="square" rtlCol="0">
            <a:spAutoFit/>
          </a:bodyPr>
          <a:lstStyle/>
          <a:p>
            <a:r>
              <a:rPr lang="en-US" dirty="0"/>
              <a:t>Rate </a:t>
            </a:r>
            <a:r>
              <a:rPr lang="en-US" dirty="0" err="1"/>
              <a:t>coeff</a:t>
            </a:r>
            <a:r>
              <a:rPr lang="en-US" dirty="0"/>
              <a:t>.</a:t>
            </a:r>
          </a:p>
        </p:txBody>
      </p:sp>
    </p:spTree>
    <p:extLst>
      <p:ext uri="{BB962C8B-B14F-4D97-AF65-F5344CB8AC3E}">
        <p14:creationId xmlns:p14="http://schemas.microsoft.com/office/powerpoint/2010/main" val="986440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A117308-8EB8-4E68-AA71-304E447CF872}"/>
              </a:ext>
            </a:extLst>
          </p:cNvPr>
          <p:cNvSpPr>
            <a:spLocks noChangeArrowheads="1"/>
          </p:cNvSpPr>
          <p:nvPr/>
        </p:nvSpPr>
        <p:spPr bwMode="auto">
          <a:xfrm>
            <a:off x="577049" y="4350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0D65F50A-23E3-48E3-B4C3-02C177881E18}"/>
              </a:ext>
            </a:extLst>
          </p:cNvPr>
          <p:cNvGraphicFramePr>
            <a:graphicFrameLocks noChangeAspect="1"/>
          </p:cNvGraphicFramePr>
          <p:nvPr>
            <p:extLst>
              <p:ext uri="{D42A27DB-BD31-4B8C-83A1-F6EECF244321}">
                <p14:modId xmlns:p14="http://schemas.microsoft.com/office/powerpoint/2010/main" val="3426064298"/>
              </p:ext>
            </p:extLst>
          </p:nvPr>
        </p:nvGraphicFramePr>
        <p:xfrm>
          <a:off x="577049" y="435006"/>
          <a:ext cx="4686300" cy="3344863"/>
        </p:xfrm>
        <a:graphic>
          <a:graphicData uri="http://schemas.openxmlformats.org/presentationml/2006/ole">
            <mc:AlternateContent xmlns:mc="http://schemas.openxmlformats.org/markup-compatibility/2006">
              <mc:Choice xmlns:v="urn:schemas-microsoft-com:vml" Requires="v">
                <p:oleObj spid="_x0000_s32991" name="Graph" r:id="rId3" imgW="1278467" imgH="1278467" progId="Origin50.Graph">
                  <p:embed/>
                </p:oleObj>
              </mc:Choice>
              <mc:Fallback>
                <p:oleObj name="Graph" r:id="rId3" imgW="1278467" imgH="1278467"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49" y="435006"/>
                        <a:ext cx="4686300" cy="3344863"/>
                      </a:xfrm>
                      <a:prstGeom prst="rect">
                        <a:avLst/>
                      </a:prstGeom>
                      <a:solidFill>
                        <a:srgbClr val="FFFFFF"/>
                      </a:solidFill>
                    </p:spPr>
                  </p:pic>
                </p:oleObj>
              </mc:Fallback>
            </mc:AlternateContent>
          </a:graphicData>
        </a:graphic>
      </p:graphicFrame>
      <p:sp>
        <p:nvSpPr>
          <p:cNvPr id="7" name="Rectangle 4">
            <a:extLst>
              <a:ext uri="{FF2B5EF4-FFF2-40B4-BE49-F238E27FC236}">
                <a16:creationId xmlns:a16="http://schemas.microsoft.com/office/drawing/2014/main" id="{962C55DE-FAE0-40E4-A4CC-C972F52C91DC}"/>
              </a:ext>
            </a:extLst>
          </p:cNvPr>
          <p:cNvSpPr>
            <a:spLocks noChangeArrowheads="1"/>
          </p:cNvSpPr>
          <p:nvPr/>
        </p:nvSpPr>
        <p:spPr bwMode="auto">
          <a:xfrm>
            <a:off x="6615899" y="2689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25985B77-D98C-40D8-AA86-739FE6F07537}"/>
              </a:ext>
            </a:extLst>
          </p:cNvPr>
          <p:cNvGraphicFramePr>
            <a:graphicFrameLocks noChangeAspect="1"/>
          </p:cNvGraphicFramePr>
          <p:nvPr>
            <p:extLst>
              <p:ext uri="{D42A27DB-BD31-4B8C-83A1-F6EECF244321}">
                <p14:modId xmlns:p14="http://schemas.microsoft.com/office/powerpoint/2010/main" val="1183946938"/>
              </p:ext>
            </p:extLst>
          </p:nvPr>
        </p:nvGraphicFramePr>
        <p:xfrm>
          <a:off x="6615899" y="2689934"/>
          <a:ext cx="4800600" cy="3444875"/>
        </p:xfrm>
        <a:graphic>
          <a:graphicData uri="http://schemas.openxmlformats.org/presentationml/2006/ole">
            <mc:AlternateContent xmlns:mc="http://schemas.openxmlformats.org/markup-compatibility/2006">
              <mc:Choice xmlns:v="urn:schemas-microsoft-com:vml" Requires="v">
                <p:oleObj spid="_x0000_s32992" name="Graph" r:id="rId5" imgW="1278467" imgH="1278467" progId="Origin50.Graph">
                  <p:embed/>
                </p:oleObj>
              </mc:Choice>
              <mc:Fallback>
                <p:oleObj name="Graph" r:id="rId5" imgW="1278467" imgH="1278467" progId="Origin50.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899" y="2689934"/>
                        <a:ext cx="4800600" cy="3444875"/>
                      </a:xfrm>
                      <a:prstGeom prst="rect">
                        <a:avLst/>
                      </a:prstGeom>
                      <a:solidFill>
                        <a:srgbClr val="FFFFFF"/>
                      </a:solidFill>
                    </p:spPr>
                  </p:pic>
                </p:oleObj>
              </mc:Fallback>
            </mc:AlternateContent>
          </a:graphicData>
        </a:graphic>
      </p:graphicFrame>
      <p:pic>
        <p:nvPicPr>
          <p:cNvPr id="9" name="Picture 8">
            <a:extLst>
              <a:ext uri="{FF2B5EF4-FFF2-40B4-BE49-F238E27FC236}">
                <a16:creationId xmlns:a16="http://schemas.microsoft.com/office/drawing/2014/main" id="{B110E336-D438-4960-9FAC-282D2C87B678}"/>
              </a:ext>
            </a:extLst>
          </p:cNvPr>
          <p:cNvPicPr>
            <a:picLocks noChangeAspect="1"/>
          </p:cNvPicPr>
          <p:nvPr/>
        </p:nvPicPr>
        <p:blipFill>
          <a:blip r:embed="rId7"/>
          <a:stretch>
            <a:fillRect/>
          </a:stretch>
        </p:blipFill>
        <p:spPr>
          <a:xfrm>
            <a:off x="2097187" y="3827108"/>
            <a:ext cx="2561625" cy="2043467"/>
          </a:xfrm>
          <a:prstGeom prst="rect">
            <a:avLst/>
          </a:prstGeom>
        </p:spPr>
      </p:pic>
      <p:pic>
        <p:nvPicPr>
          <p:cNvPr id="10" name="Picture 9">
            <a:extLst>
              <a:ext uri="{FF2B5EF4-FFF2-40B4-BE49-F238E27FC236}">
                <a16:creationId xmlns:a16="http://schemas.microsoft.com/office/drawing/2014/main" id="{1A9ACA05-105E-4FD0-B4DA-D0A3FCA415B9}"/>
              </a:ext>
            </a:extLst>
          </p:cNvPr>
          <p:cNvPicPr>
            <a:picLocks noChangeAspect="1"/>
          </p:cNvPicPr>
          <p:nvPr/>
        </p:nvPicPr>
        <p:blipFill>
          <a:blip r:embed="rId8"/>
          <a:stretch>
            <a:fillRect/>
          </a:stretch>
        </p:blipFill>
        <p:spPr>
          <a:xfrm>
            <a:off x="6534154" y="1001638"/>
            <a:ext cx="2639250" cy="1105800"/>
          </a:xfrm>
          <a:prstGeom prst="rect">
            <a:avLst/>
          </a:prstGeom>
        </p:spPr>
      </p:pic>
      <p:sp>
        <p:nvSpPr>
          <p:cNvPr id="2" name="TextBox 1">
            <a:extLst>
              <a:ext uri="{FF2B5EF4-FFF2-40B4-BE49-F238E27FC236}">
                <a16:creationId xmlns:a16="http://schemas.microsoft.com/office/drawing/2014/main" id="{A0714A84-36FA-4957-8FDE-E947102069A2}"/>
              </a:ext>
            </a:extLst>
          </p:cNvPr>
          <p:cNvSpPr txBox="1"/>
          <p:nvPr/>
        </p:nvSpPr>
        <p:spPr>
          <a:xfrm>
            <a:off x="5584055" y="234476"/>
            <a:ext cx="2252091" cy="369332"/>
          </a:xfrm>
          <a:prstGeom prst="rect">
            <a:avLst/>
          </a:prstGeom>
          <a:noFill/>
        </p:spPr>
        <p:txBody>
          <a:bodyPr wrap="none" rtlCol="0">
            <a:spAutoFit/>
          </a:bodyPr>
          <a:lstStyle/>
          <a:p>
            <a:r>
              <a:rPr lang="en-US" dirty="0"/>
              <a:t>partial parameter F(n)</a:t>
            </a:r>
          </a:p>
        </p:txBody>
      </p:sp>
    </p:spTree>
    <p:extLst>
      <p:ext uri="{BB962C8B-B14F-4D97-AF65-F5344CB8AC3E}">
        <p14:creationId xmlns:p14="http://schemas.microsoft.com/office/powerpoint/2010/main" val="3119887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20CA78-EDDA-4545-B044-1CDD9901F689}"/>
              </a:ext>
            </a:extLst>
          </p:cNvPr>
          <p:cNvSpPr txBox="1"/>
          <p:nvPr/>
        </p:nvSpPr>
        <p:spPr>
          <a:xfrm>
            <a:off x="2130641" y="1136342"/>
            <a:ext cx="4474345" cy="276999"/>
          </a:xfrm>
          <a:prstGeom prst="rect">
            <a:avLst/>
          </a:prstGeom>
          <a:noFill/>
        </p:spPr>
        <p:txBody>
          <a:bodyPr wrap="square" rtlCol="0">
            <a:spAutoFit/>
          </a:bodyPr>
          <a:lstStyle/>
          <a:p>
            <a:r>
              <a:rPr lang="en-US" sz="1200" dirty="0"/>
              <a:t>MNRAS 2016 correction by including   mix</a:t>
            </a:r>
          </a:p>
        </p:txBody>
      </p:sp>
      <p:pic>
        <p:nvPicPr>
          <p:cNvPr id="6" name="Picture 5">
            <a:extLst>
              <a:ext uri="{FF2B5EF4-FFF2-40B4-BE49-F238E27FC236}">
                <a16:creationId xmlns:a16="http://schemas.microsoft.com/office/drawing/2014/main" id="{07BC9F81-597A-4448-A56D-EEEC15AFAC38}"/>
              </a:ext>
            </a:extLst>
          </p:cNvPr>
          <p:cNvPicPr>
            <a:picLocks noChangeAspect="1"/>
          </p:cNvPicPr>
          <p:nvPr/>
        </p:nvPicPr>
        <p:blipFill>
          <a:blip r:embed="rId2"/>
          <a:stretch>
            <a:fillRect/>
          </a:stretch>
        </p:blipFill>
        <p:spPr>
          <a:xfrm>
            <a:off x="923279" y="1800510"/>
            <a:ext cx="4623000" cy="3775228"/>
          </a:xfrm>
          <a:prstGeom prst="rect">
            <a:avLst/>
          </a:prstGeom>
        </p:spPr>
      </p:pic>
      <p:pic>
        <p:nvPicPr>
          <p:cNvPr id="7" name="Picture 6">
            <a:extLst>
              <a:ext uri="{FF2B5EF4-FFF2-40B4-BE49-F238E27FC236}">
                <a16:creationId xmlns:a16="http://schemas.microsoft.com/office/drawing/2014/main" id="{6DF9CE1B-82DA-4F6C-AA78-A925E75C6D0F}"/>
              </a:ext>
            </a:extLst>
          </p:cNvPr>
          <p:cNvPicPr>
            <a:picLocks noChangeAspect="1"/>
          </p:cNvPicPr>
          <p:nvPr/>
        </p:nvPicPr>
        <p:blipFill>
          <a:blip r:embed="rId3"/>
          <a:stretch>
            <a:fillRect/>
          </a:stretch>
        </p:blipFill>
        <p:spPr>
          <a:xfrm>
            <a:off x="6082908" y="1193392"/>
            <a:ext cx="3545007" cy="459700"/>
          </a:xfrm>
          <a:prstGeom prst="rect">
            <a:avLst/>
          </a:prstGeom>
        </p:spPr>
      </p:pic>
      <p:pic>
        <p:nvPicPr>
          <p:cNvPr id="8" name="Picture 7">
            <a:extLst>
              <a:ext uri="{FF2B5EF4-FFF2-40B4-BE49-F238E27FC236}">
                <a16:creationId xmlns:a16="http://schemas.microsoft.com/office/drawing/2014/main" id="{A2C9EE38-713D-407F-840B-A096AAE236FD}"/>
              </a:ext>
            </a:extLst>
          </p:cNvPr>
          <p:cNvPicPr>
            <a:picLocks noChangeAspect="1"/>
          </p:cNvPicPr>
          <p:nvPr/>
        </p:nvPicPr>
        <p:blipFill>
          <a:blip r:embed="rId4"/>
          <a:stretch>
            <a:fillRect/>
          </a:stretch>
        </p:blipFill>
        <p:spPr>
          <a:xfrm>
            <a:off x="6502921" y="2125854"/>
            <a:ext cx="3688644" cy="2748334"/>
          </a:xfrm>
          <a:prstGeom prst="rect">
            <a:avLst/>
          </a:prstGeom>
        </p:spPr>
      </p:pic>
      <p:pic>
        <p:nvPicPr>
          <p:cNvPr id="9" name="Picture 8">
            <a:extLst>
              <a:ext uri="{FF2B5EF4-FFF2-40B4-BE49-F238E27FC236}">
                <a16:creationId xmlns:a16="http://schemas.microsoft.com/office/drawing/2014/main" id="{5DCAB3B0-B4A9-4AE0-BAEB-CA7165C41303}"/>
              </a:ext>
            </a:extLst>
          </p:cNvPr>
          <p:cNvPicPr>
            <a:picLocks noChangeAspect="1"/>
          </p:cNvPicPr>
          <p:nvPr/>
        </p:nvPicPr>
        <p:blipFill>
          <a:blip r:embed="rId5"/>
          <a:stretch>
            <a:fillRect/>
          </a:stretch>
        </p:blipFill>
        <p:spPr>
          <a:xfrm>
            <a:off x="6315847" y="5116605"/>
            <a:ext cx="3079126" cy="459133"/>
          </a:xfrm>
          <a:prstGeom prst="rect">
            <a:avLst/>
          </a:prstGeom>
        </p:spPr>
      </p:pic>
      <p:pic>
        <p:nvPicPr>
          <p:cNvPr id="10" name="Picture 9">
            <a:extLst>
              <a:ext uri="{FF2B5EF4-FFF2-40B4-BE49-F238E27FC236}">
                <a16:creationId xmlns:a16="http://schemas.microsoft.com/office/drawing/2014/main" id="{3CA477CC-1A7D-4640-AABD-46BB9ABCD707}"/>
              </a:ext>
            </a:extLst>
          </p:cNvPr>
          <p:cNvPicPr>
            <a:picLocks noChangeAspect="1"/>
          </p:cNvPicPr>
          <p:nvPr/>
        </p:nvPicPr>
        <p:blipFill>
          <a:blip r:embed="rId6"/>
          <a:stretch>
            <a:fillRect/>
          </a:stretch>
        </p:blipFill>
        <p:spPr>
          <a:xfrm>
            <a:off x="6315848" y="5577720"/>
            <a:ext cx="3079125" cy="963533"/>
          </a:xfrm>
          <a:prstGeom prst="rect">
            <a:avLst/>
          </a:prstGeom>
        </p:spPr>
      </p:pic>
    </p:spTree>
    <p:extLst>
      <p:ext uri="{BB962C8B-B14F-4D97-AF65-F5344CB8AC3E}">
        <p14:creationId xmlns:p14="http://schemas.microsoft.com/office/powerpoint/2010/main" val="279628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895B63-ABC3-42D0-82D0-B4258E11B9A0}"/>
              </a:ext>
            </a:extLst>
          </p:cNvPr>
          <p:cNvPicPr>
            <a:picLocks noChangeAspect="1"/>
          </p:cNvPicPr>
          <p:nvPr/>
        </p:nvPicPr>
        <p:blipFill>
          <a:blip r:embed="rId2"/>
          <a:stretch>
            <a:fillRect/>
          </a:stretch>
        </p:blipFill>
        <p:spPr>
          <a:xfrm>
            <a:off x="6729274" y="908884"/>
            <a:ext cx="3156483" cy="4993340"/>
          </a:xfrm>
          <a:prstGeom prst="rect">
            <a:avLst/>
          </a:prstGeom>
        </p:spPr>
      </p:pic>
      <p:pic>
        <p:nvPicPr>
          <p:cNvPr id="10" name="Picture 9">
            <a:extLst>
              <a:ext uri="{FF2B5EF4-FFF2-40B4-BE49-F238E27FC236}">
                <a16:creationId xmlns:a16="http://schemas.microsoft.com/office/drawing/2014/main" id="{5A993AA1-0EFA-472A-B5AB-329087683A2E}"/>
              </a:ext>
            </a:extLst>
          </p:cNvPr>
          <p:cNvPicPr>
            <a:picLocks noChangeAspect="1"/>
          </p:cNvPicPr>
          <p:nvPr/>
        </p:nvPicPr>
        <p:blipFill>
          <a:blip r:embed="rId3"/>
          <a:stretch>
            <a:fillRect/>
          </a:stretch>
        </p:blipFill>
        <p:spPr>
          <a:xfrm>
            <a:off x="2118437" y="3279087"/>
            <a:ext cx="2944107" cy="1861084"/>
          </a:xfrm>
          <a:prstGeom prst="rect">
            <a:avLst/>
          </a:prstGeom>
        </p:spPr>
      </p:pic>
      <p:sp>
        <p:nvSpPr>
          <p:cNvPr id="11" name="TextBox 10">
            <a:extLst>
              <a:ext uri="{FF2B5EF4-FFF2-40B4-BE49-F238E27FC236}">
                <a16:creationId xmlns:a16="http://schemas.microsoft.com/office/drawing/2014/main" id="{C0076FA9-9FBE-4106-9609-9E5E6CBF861C}"/>
              </a:ext>
            </a:extLst>
          </p:cNvPr>
          <p:cNvSpPr txBox="1"/>
          <p:nvPr/>
        </p:nvSpPr>
        <p:spPr>
          <a:xfrm>
            <a:off x="612560" y="1420427"/>
            <a:ext cx="5157926" cy="923330"/>
          </a:xfrm>
          <a:prstGeom prst="rect">
            <a:avLst/>
          </a:prstGeom>
          <a:noFill/>
        </p:spPr>
        <p:txBody>
          <a:bodyPr wrap="square" rtlCol="0">
            <a:spAutoFit/>
          </a:bodyPr>
          <a:lstStyle/>
          <a:p>
            <a:r>
              <a:rPr lang="en-US" b="1" dirty="0"/>
              <a:t>Photos from</a:t>
            </a:r>
          </a:p>
          <a:p>
            <a:r>
              <a:rPr lang="en-US" b="1" dirty="0"/>
              <a:t>II CONFERENCE ON SPECTRAL LINE SHAPES</a:t>
            </a:r>
            <a:endParaRPr lang="en-US" dirty="0"/>
          </a:p>
          <a:p>
            <a:r>
              <a:rPr lang="en-US" b="1" dirty="0"/>
              <a:t>September 29 - October 2, 1997, Bela </a:t>
            </a:r>
            <a:r>
              <a:rPr lang="en-US" b="1" dirty="0" err="1"/>
              <a:t>Crkva</a:t>
            </a:r>
            <a:endParaRPr lang="en-US" dirty="0">
              <a:effectLst/>
            </a:endParaRPr>
          </a:p>
        </p:txBody>
      </p:sp>
    </p:spTree>
    <p:extLst>
      <p:ext uri="{BB962C8B-B14F-4D97-AF65-F5344CB8AC3E}">
        <p14:creationId xmlns:p14="http://schemas.microsoft.com/office/powerpoint/2010/main" val="358660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AD8713-32A9-4CDA-9B5C-0A656F3130A0}"/>
              </a:ext>
            </a:extLst>
          </p:cNvPr>
          <p:cNvSpPr txBox="1"/>
          <p:nvPr/>
        </p:nvSpPr>
        <p:spPr>
          <a:xfrm>
            <a:off x="976544" y="469866"/>
            <a:ext cx="6180282" cy="461665"/>
          </a:xfrm>
          <a:prstGeom prst="rect">
            <a:avLst/>
          </a:prstGeom>
          <a:noFill/>
        </p:spPr>
        <p:txBody>
          <a:bodyPr wrap="none" rtlCol="0">
            <a:spAutoFit/>
          </a:bodyPr>
          <a:lstStyle/>
          <a:p>
            <a:r>
              <a:rPr lang="en-US" sz="2400" b="1" dirty="0"/>
              <a:t>Atmosphere</a:t>
            </a:r>
            <a:r>
              <a:rPr lang="en-US" sz="2400" dirty="0"/>
              <a:t> </a:t>
            </a:r>
            <a:r>
              <a:rPr lang="en-US" sz="2400" b="1" dirty="0"/>
              <a:t>M</a:t>
            </a:r>
            <a:r>
              <a:rPr lang="en-US" sz="2400" dirty="0"/>
              <a:t> </a:t>
            </a:r>
            <a:r>
              <a:rPr lang="en-US" sz="2400" b="1" dirty="0"/>
              <a:t>red dwarfs (PHOENIX Program)</a:t>
            </a:r>
            <a:r>
              <a:rPr lang="en-US" sz="2400" dirty="0"/>
              <a:t> </a:t>
            </a:r>
          </a:p>
        </p:txBody>
      </p:sp>
      <p:pic>
        <p:nvPicPr>
          <p:cNvPr id="6" name="Picture 5">
            <a:extLst>
              <a:ext uri="{FF2B5EF4-FFF2-40B4-BE49-F238E27FC236}">
                <a16:creationId xmlns:a16="http://schemas.microsoft.com/office/drawing/2014/main" id="{D1F52DBC-A57C-446B-A758-45B26E1E95BF}"/>
              </a:ext>
            </a:extLst>
          </p:cNvPr>
          <p:cNvPicPr>
            <a:picLocks noChangeAspect="1"/>
          </p:cNvPicPr>
          <p:nvPr/>
        </p:nvPicPr>
        <p:blipFill>
          <a:blip r:embed="rId2"/>
          <a:stretch>
            <a:fillRect/>
          </a:stretch>
        </p:blipFill>
        <p:spPr>
          <a:xfrm>
            <a:off x="523781" y="1690309"/>
            <a:ext cx="5548545" cy="1044245"/>
          </a:xfrm>
          <a:prstGeom prst="rect">
            <a:avLst/>
          </a:prstGeom>
        </p:spPr>
      </p:pic>
      <p:sp>
        <p:nvSpPr>
          <p:cNvPr id="7" name="TextBox 6">
            <a:extLst>
              <a:ext uri="{FF2B5EF4-FFF2-40B4-BE49-F238E27FC236}">
                <a16:creationId xmlns:a16="http://schemas.microsoft.com/office/drawing/2014/main" id="{507F54D2-04C4-4BC3-A7B0-4D6D6B6B60C9}"/>
              </a:ext>
            </a:extLst>
          </p:cNvPr>
          <p:cNvSpPr txBox="1"/>
          <p:nvPr/>
        </p:nvSpPr>
        <p:spPr>
          <a:xfrm>
            <a:off x="757775" y="941553"/>
            <a:ext cx="9978501" cy="646331"/>
          </a:xfrm>
          <a:prstGeom prst="rect">
            <a:avLst/>
          </a:prstGeom>
          <a:noFill/>
        </p:spPr>
        <p:txBody>
          <a:bodyPr wrap="square" rtlCol="0">
            <a:spAutoFit/>
          </a:bodyPr>
          <a:lstStyle/>
          <a:p>
            <a:r>
              <a:rPr lang="en-US" b="1" dirty="0"/>
              <a:t>1. Influence of </a:t>
            </a:r>
            <a:r>
              <a:rPr lang="en-US" b="1" dirty="0" err="1"/>
              <a:t>chemi</a:t>
            </a:r>
            <a:r>
              <a:rPr lang="en-US" b="1" dirty="0"/>
              <a:t>-ionization and </a:t>
            </a:r>
            <a:r>
              <a:rPr lang="en-US" b="1" dirty="0" err="1"/>
              <a:t>chemi</a:t>
            </a:r>
            <a:r>
              <a:rPr lang="en-US" b="1" dirty="0"/>
              <a:t>-recombination processes on the population of higher states of hydrogen in the layers of a stellar atmosphere.</a:t>
            </a:r>
            <a:endParaRPr lang="en-US" dirty="0"/>
          </a:p>
        </p:txBody>
      </p:sp>
      <p:pic>
        <p:nvPicPr>
          <p:cNvPr id="8" name="Picture 7">
            <a:extLst>
              <a:ext uri="{FF2B5EF4-FFF2-40B4-BE49-F238E27FC236}">
                <a16:creationId xmlns:a16="http://schemas.microsoft.com/office/drawing/2014/main" id="{0AEC2C98-9717-4B42-A9EC-DC4E3CC11E93}"/>
              </a:ext>
            </a:extLst>
          </p:cNvPr>
          <p:cNvPicPr>
            <a:picLocks noChangeAspect="1"/>
          </p:cNvPicPr>
          <p:nvPr/>
        </p:nvPicPr>
        <p:blipFill>
          <a:blip r:embed="rId3"/>
          <a:stretch>
            <a:fillRect/>
          </a:stretch>
        </p:blipFill>
        <p:spPr>
          <a:xfrm>
            <a:off x="757775" y="3492308"/>
            <a:ext cx="2831976" cy="413806"/>
          </a:xfrm>
          <a:prstGeom prst="rect">
            <a:avLst/>
          </a:prstGeom>
        </p:spPr>
      </p:pic>
      <p:pic>
        <p:nvPicPr>
          <p:cNvPr id="9" name="Picture 8">
            <a:extLst>
              <a:ext uri="{FF2B5EF4-FFF2-40B4-BE49-F238E27FC236}">
                <a16:creationId xmlns:a16="http://schemas.microsoft.com/office/drawing/2014/main" id="{E3F49277-75AA-4A08-8E75-EB415A0417FE}"/>
              </a:ext>
            </a:extLst>
          </p:cNvPr>
          <p:cNvPicPr>
            <a:picLocks noChangeAspect="1"/>
          </p:cNvPicPr>
          <p:nvPr/>
        </p:nvPicPr>
        <p:blipFill>
          <a:blip r:embed="rId4"/>
          <a:stretch>
            <a:fillRect/>
          </a:stretch>
        </p:blipFill>
        <p:spPr>
          <a:xfrm>
            <a:off x="757775" y="3091089"/>
            <a:ext cx="2188423" cy="251587"/>
          </a:xfrm>
          <a:prstGeom prst="rect">
            <a:avLst/>
          </a:prstGeom>
        </p:spPr>
      </p:pic>
      <p:pic>
        <p:nvPicPr>
          <p:cNvPr id="10" name="Picture 9">
            <a:extLst>
              <a:ext uri="{FF2B5EF4-FFF2-40B4-BE49-F238E27FC236}">
                <a16:creationId xmlns:a16="http://schemas.microsoft.com/office/drawing/2014/main" id="{7F0B13F1-1F50-4317-82C8-D2470B0FD5A7}"/>
              </a:ext>
            </a:extLst>
          </p:cNvPr>
          <p:cNvPicPr>
            <a:picLocks noChangeAspect="1"/>
          </p:cNvPicPr>
          <p:nvPr/>
        </p:nvPicPr>
        <p:blipFill>
          <a:blip r:embed="rId5"/>
          <a:stretch>
            <a:fillRect/>
          </a:stretch>
        </p:blipFill>
        <p:spPr>
          <a:xfrm>
            <a:off x="757775" y="4385618"/>
            <a:ext cx="2259921" cy="221008"/>
          </a:xfrm>
          <a:prstGeom prst="rect">
            <a:avLst/>
          </a:prstGeom>
        </p:spPr>
      </p:pic>
      <p:pic>
        <p:nvPicPr>
          <p:cNvPr id="11" name="Picture 10">
            <a:extLst>
              <a:ext uri="{FF2B5EF4-FFF2-40B4-BE49-F238E27FC236}">
                <a16:creationId xmlns:a16="http://schemas.microsoft.com/office/drawing/2014/main" id="{978E433D-6DC9-4E96-86C7-78E7A43AE0D2}"/>
              </a:ext>
            </a:extLst>
          </p:cNvPr>
          <p:cNvPicPr>
            <a:picLocks noChangeAspect="1"/>
          </p:cNvPicPr>
          <p:nvPr/>
        </p:nvPicPr>
        <p:blipFill>
          <a:blip r:embed="rId6"/>
          <a:stretch>
            <a:fillRect/>
          </a:stretch>
        </p:blipFill>
        <p:spPr>
          <a:xfrm>
            <a:off x="757775" y="4844965"/>
            <a:ext cx="2831976" cy="482329"/>
          </a:xfrm>
          <a:prstGeom prst="rect">
            <a:avLst/>
          </a:prstGeom>
        </p:spPr>
      </p:pic>
      <p:pic>
        <p:nvPicPr>
          <p:cNvPr id="13" name="Picture 12">
            <a:extLst>
              <a:ext uri="{FF2B5EF4-FFF2-40B4-BE49-F238E27FC236}">
                <a16:creationId xmlns:a16="http://schemas.microsoft.com/office/drawing/2014/main" id="{A6FE6412-2DBB-4604-88EF-7DF0A4904F68}"/>
              </a:ext>
            </a:extLst>
          </p:cNvPr>
          <p:cNvPicPr>
            <a:picLocks noChangeAspect="1"/>
          </p:cNvPicPr>
          <p:nvPr/>
        </p:nvPicPr>
        <p:blipFill>
          <a:blip r:embed="rId7"/>
          <a:stretch>
            <a:fillRect/>
          </a:stretch>
        </p:blipFill>
        <p:spPr>
          <a:xfrm>
            <a:off x="3904149" y="3392009"/>
            <a:ext cx="3977059" cy="3158972"/>
          </a:xfrm>
          <a:prstGeom prst="rect">
            <a:avLst/>
          </a:prstGeom>
        </p:spPr>
      </p:pic>
      <p:pic>
        <p:nvPicPr>
          <p:cNvPr id="14" name="Picture 13">
            <a:extLst>
              <a:ext uri="{FF2B5EF4-FFF2-40B4-BE49-F238E27FC236}">
                <a16:creationId xmlns:a16="http://schemas.microsoft.com/office/drawing/2014/main" id="{B1FBD2BD-45C4-4589-BC1F-6EEE65FDF51C}"/>
              </a:ext>
            </a:extLst>
          </p:cNvPr>
          <p:cNvPicPr>
            <a:picLocks noChangeAspect="1"/>
          </p:cNvPicPr>
          <p:nvPr/>
        </p:nvPicPr>
        <p:blipFill>
          <a:blip r:embed="rId8"/>
          <a:stretch>
            <a:fillRect/>
          </a:stretch>
        </p:blipFill>
        <p:spPr>
          <a:xfrm>
            <a:off x="8055669" y="3360627"/>
            <a:ext cx="3893600" cy="3190353"/>
          </a:xfrm>
          <a:prstGeom prst="rect">
            <a:avLst/>
          </a:prstGeom>
        </p:spPr>
      </p:pic>
      <p:sp>
        <p:nvSpPr>
          <p:cNvPr id="2" name="TextBox 1">
            <a:extLst>
              <a:ext uri="{FF2B5EF4-FFF2-40B4-BE49-F238E27FC236}">
                <a16:creationId xmlns:a16="http://schemas.microsoft.com/office/drawing/2014/main" id="{69E890B3-5352-422A-B36B-6007E2759B56}"/>
              </a:ext>
            </a:extLst>
          </p:cNvPr>
          <p:cNvSpPr txBox="1"/>
          <p:nvPr/>
        </p:nvSpPr>
        <p:spPr>
          <a:xfrm>
            <a:off x="7075503" y="1685364"/>
            <a:ext cx="4208016" cy="1015663"/>
          </a:xfrm>
          <a:prstGeom prst="rect">
            <a:avLst/>
          </a:prstGeom>
          <a:noFill/>
        </p:spPr>
        <p:txBody>
          <a:bodyPr wrap="square" rtlCol="0">
            <a:spAutoFit/>
          </a:bodyPr>
          <a:lstStyle/>
          <a:p>
            <a:r>
              <a:rPr lang="en-US" sz="1200" dirty="0"/>
              <a:t>In Figs. 1 and 2 is shown that the </a:t>
            </a:r>
            <a:r>
              <a:rPr lang="en-US" sz="1200" dirty="0" err="1"/>
              <a:t>chemi-ioniz</a:t>
            </a:r>
            <a:r>
              <a:rPr lang="en-US" sz="1200" dirty="0"/>
              <a:t>./recombination processes in the region n from 4 to 8 influence to the population of all hydrogen exited states with n&gt;3. In figs is presented the ratio of the exited states population calculated with and without these processes. </a:t>
            </a:r>
            <a:r>
              <a:rPr lang="el-GR" sz="1200" dirty="0"/>
              <a:t>ζ≠</a:t>
            </a:r>
            <a:r>
              <a:rPr lang="en-US" sz="1200" dirty="0"/>
              <a:t>1</a:t>
            </a:r>
          </a:p>
        </p:txBody>
      </p:sp>
      <p:sp>
        <p:nvSpPr>
          <p:cNvPr id="3" name="TextBox 2">
            <a:extLst>
              <a:ext uri="{FF2B5EF4-FFF2-40B4-BE49-F238E27FC236}">
                <a16:creationId xmlns:a16="http://schemas.microsoft.com/office/drawing/2014/main" id="{83815EB2-6B0C-4145-B9C4-BA3B53A1D6B2}"/>
              </a:ext>
            </a:extLst>
          </p:cNvPr>
          <p:cNvSpPr txBox="1"/>
          <p:nvPr/>
        </p:nvSpPr>
        <p:spPr>
          <a:xfrm>
            <a:off x="6454066" y="3342676"/>
            <a:ext cx="3808520" cy="369332"/>
          </a:xfrm>
          <a:prstGeom prst="rect">
            <a:avLst/>
          </a:prstGeom>
          <a:noFill/>
        </p:spPr>
        <p:txBody>
          <a:bodyPr wrap="square" rtlCol="0">
            <a:spAutoFit/>
          </a:bodyPr>
          <a:lstStyle/>
          <a:p>
            <a:r>
              <a:rPr lang="en-US" dirty="0">
                <a:solidFill>
                  <a:srgbClr val="FF0000"/>
                </a:solidFill>
              </a:rPr>
              <a:t>Excited state population ratio</a:t>
            </a:r>
          </a:p>
        </p:txBody>
      </p:sp>
    </p:spTree>
    <p:extLst>
      <p:ext uri="{BB962C8B-B14F-4D97-AF65-F5344CB8AC3E}">
        <p14:creationId xmlns:p14="http://schemas.microsoft.com/office/powerpoint/2010/main" val="520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B9DCC7-929C-45A6-8B21-6FA05092EE7D}"/>
              </a:ext>
            </a:extLst>
          </p:cNvPr>
          <p:cNvPicPr>
            <a:picLocks noChangeAspect="1"/>
          </p:cNvPicPr>
          <p:nvPr/>
        </p:nvPicPr>
        <p:blipFill>
          <a:blip r:embed="rId2"/>
          <a:stretch>
            <a:fillRect/>
          </a:stretch>
        </p:blipFill>
        <p:spPr>
          <a:xfrm>
            <a:off x="4056563" y="310260"/>
            <a:ext cx="4004361" cy="2736476"/>
          </a:xfrm>
          <a:prstGeom prst="rect">
            <a:avLst/>
          </a:prstGeom>
        </p:spPr>
      </p:pic>
      <p:sp>
        <p:nvSpPr>
          <p:cNvPr id="9" name="TextBox 8">
            <a:extLst>
              <a:ext uri="{FF2B5EF4-FFF2-40B4-BE49-F238E27FC236}">
                <a16:creationId xmlns:a16="http://schemas.microsoft.com/office/drawing/2014/main" id="{77D746AC-548F-4193-A3FD-68F0DFC9DED3}"/>
              </a:ext>
            </a:extLst>
          </p:cNvPr>
          <p:cNvSpPr txBox="1"/>
          <p:nvPr/>
        </p:nvSpPr>
        <p:spPr>
          <a:xfrm>
            <a:off x="515748" y="3687478"/>
            <a:ext cx="10500064" cy="646331"/>
          </a:xfrm>
          <a:prstGeom prst="rect">
            <a:avLst/>
          </a:prstGeom>
          <a:noFill/>
        </p:spPr>
        <p:txBody>
          <a:bodyPr wrap="square" rtlCol="0">
            <a:spAutoFit/>
          </a:bodyPr>
          <a:lstStyle/>
          <a:p>
            <a:r>
              <a:rPr lang="en-US" b="1" dirty="0"/>
              <a:t>2. Influence of </a:t>
            </a:r>
            <a:r>
              <a:rPr lang="en-US" b="1" dirty="0" err="1"/>
              <a:t>chemi</a:t>
            </a:r>
            <a:r>
              <a:rPr lang="en-US" b="1" dirty="0"/>
              <a:t>-ionization and </a:t>
            </a:r>
            <a:r>
              <a:rPr lang="en-US" b="1" dirty="0" err="1"/>
              <a:t>chemi</a:t>
            </a:r>
            <a:r>
              <a:rPr lang="en-US" b="1" dirty="0"/>
              <a:t>-recombination processes on hydrogen line shapes in M red dwarfs</a:t>
            </a:r>
            <a:endParaRPr lang="en-US" dirty="0"/>
          </a:p>
        </p:txBody>
      </p:sp>
      <p:sp>
        <p:nvSpPr>
          <p:cNvPr id="2" name="Oval 1">
            <a:extLst>
              <a:ext uri="{FF2B5EF4-FFF2-40B4-BE49-F238E27FC236}">
                <a16:creationId xmlns:a16="http://schemas.microsoft.com/office/drawing/2014/main" id="{D1A32B07-9595-493D-84DB-82C16D2B9C17}"/>
              </a:ext>
            </a:extLst>
          </p:cNvPr>
          <p:cNvSpPr/>
          <p:nvPr/>
        </p:nvSpPr>
        <p:spPr>
          <a:xfrm>
            <a:off x="4918229" y="1525914"/>
            <a:ext cx="1154097" cy="5060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47762C5-06D6-4890-B7C1-D25C28E4FC1F}"/>
              </a:ext>
            </a:extLst>
          </p:cNvPr>
          <p:cNvPicPr>
            <a:picLocks noChangeAspect="1"/>
          </p:cNvPicPr>
          <p:nvPr/>
        </p:nvPicPr>
        <p:blipFill>
          <a:blip r:embed="rId3"/>
          <a:stretch>
            <a:fillRect/>
          </a:stretch>
        </p:blipFill>
        <p:spPr>
          <a:xfrm>
            <a:off x="4214666" y="3053578"/>
            <a:ext cx="3535542" cy="614333"/>
          </a:xfrm>
          <a:prstGeom prst="rect">
            <a:avLst/>
          </a:prstGeom>
        </p:spPr>
      </p:pic>
      <p:sp>
        <p:nvSpPr>
          <p:cNvPr id="10" name="TextBox 9">
            <a:extLst>
              <a:ext uri="{FF2B5EF4-FFF2-40B4-BE49-F238E27FC236}">
                <a16:creationId xmlns:a16="http://schemas.microsoft.com/office/drawing/2014/main" id="{68DD8655-F2FD-4AC7-B211-D0A0634A8DDD}"/>
              </a:ext>
            </a:extLst>
          </p:cNvPr>
          <p:cNvSpPr txBox="1"/>
          <p:nvPr/>
        </p:nvSpPr>
        <p:spPr>
          <a:xfrm>
            <a:off x="275209" y="1447060"/>
            <a:ext cx="3712030" cy="830997"/>
          </a:xfrm>
          <a:prstGeom prst="rect">
            <a:avLst/>
          </a:prstGeom>
          <a:noFill/>
        </p:spPr>
        <p:txBody>
          <a:bodyPr wrap="square" rtlCol="0">
            <a:spAutoFit/>
          </a:bodyPr>
          <a:lstStyle/>
          <a:p>
            <a:r>
              <a:rPr lang="en-US" sz="1200" dirty="0"/>
              <a:t>Also, </a:t>
            </a:r>
            <a:r>
              <a:rPr lang="en-US" sz="1200" dirty="0" err="1"/>
              <a:t>chemi-ioniz</a:t>
            </a:r>
            <a:r>
              <a:rPr lang="en-US" sz="1200" dirty="0"/>
              <a:t>/recomb. processes in the whole region of n&gt;1 influence to the free electron density. Fig shows the behavior of free electron density calculated with these processes (solid curve) and without them(dashed).</a:t>
            </a:r>
          </a:p>
        </p:txBody>
      </p:sp>
      <p:sp>
        <p:nvSpPr>
          <p:cNvPr id="11" name="TextBox 10">
            <a:extLst>
              <a:ext uri="{FF2B5EF4-FFF2-40B4-BE49-F238E27FC236}">
                <a16:creationId xmlns:a16="http://schemas.microsoft.com/office/drawing/2014/main" id="{E355CD74-EF59-4548-A46A-FC55D2C7B811}"/>
              </a:ext>
            </a:extLst>
          </p:cNvPr>
          <p:cNvSpPr txBox="1"/>
          <p:nvPr/>
        </p:nvSpPr>
        <p:spPr>
          <a:xfrm>
            <a:off x="685799" y="4583502"/>
            <a:ext cx="9709951" cy="646331"/>
          </a:xfrm>
          <a:prstGeom prst="rect">
            <a:avLst/>
          </a:prstGeom>
          <a:noFill/>
        </p:spPr>
        <p:txBody>
          <a:bodyPr wrap="square" rtlCol="0">
            <a:spAutoFit/>
          </a:bodyPr>
          <a:lstStyle/>
          <a:p>
            <a:r>
              <a:rPr lang="en-US" sz="1200" dirty="0"/>
              <a:t>The presented results suggest that the </a:t>
            </a:r>
            <a:r>
              <a:rPr lang="en-US" sz="1200" dirty="0" err="1"/>
              <a:t>chemi-ioniz</a:t>
            </a:r>
            <a:r>
              <a:rPr lang="en-US" sz="1200" dirty="0"/>
              <a:t>/recomb. processes due to their influence on the excited state population and free electron density should influence on the atomic spectral line shapes. This assumption is confirmed by following figures which show the profiles of some hydrogen spectral lines calculated with and without these processes.</a:t>
            </a:r>
          </a:p>
        </p:txBody>
      </p:sp>
    </p:spTree>
    <p:extLst>
      <p:ext uri="{BB962C8B-B14F-4D97-AF65-F5344CB8AC3E}">
        <p14:creationId xmlns:p14="http://schemas.microsoft.com/office/powerpoint/2010/main" val="231436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D30F4-2E1D-4DE1-ACF4-280E817DED4C}"/>
              </a:ext>
            </a:extLst>
          </p:cNvPr>
          <p:cNvPicPr>
            <a:picLocks noChangeAspect="1"/>
          </p:cNvPicPr>
          <p:nvPr/>
        </p:nvPicPr>
        <p:blipFill>
          <a:blip r:embed="rId3"/>
          <a:stretch>
            <a:fillRect/>
          </a:stretch>
        </p:blipFill>
        <p:spPr>
          <a:xfrm>
            <a:off x="913512" y="328232"/>
            <a:ext cx="3918973" cy="2137425"/>
          </a:xfrm>
          <a:prstGeom prst="rect">
            <a:avLst/>
          </a:prstGeom>
        </p:spPr>
      </p:pic>
      <p:sp>
        <p:nvSpPr>
          <p:cNvPr id="8" name="Rectangle 4">
            <a:extLst>
              <a:ext uri="{FF2B5EF4-FFF2-40B4-BE49-F238E27FC236}">
                <a16:creationId xmlns:a16="http://schemas.microsoft.com/office/drawing/2014/main" id="{4E1E2171-A1AF-49E6-9269-EFD1D201EA47}"/>
              </a:ext>
            </a:extLst>
          </p:cNvPr>
          <p:cNvSpPr>
            <a:spLocks noChangeArrowheads="1"/>
          </p:cNvSpPr>
          <p:nvPr/>
        </p:nvSpPr>
        <p:spPr bwMode="auto">
          <a:xfrm>
            <a:off x="7764668" y="331910"/>
            <a:ext cx="107008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6F68553C-56C4-415C-B3D6-4507E6E1DBB4}"/>
              </a:ext>
            </a:extLst>
          </p:cNvPr>
          <p:cNvGraphicFramePr>
            <a:graphicFrameLocks noChangeAspect="1"/>
          </p:cNvGraphicFramePr>
          <p:nvPr>
            <p:extLst>
              <p:ext uri="{D42A27DB-BD31-4B8C-83A1-F6EECF244321}">
                <p14:modId xmlns:p14="http://schemas.microsoft.com/office/powerpoint/2010/main" val="625388954"/>
              </p:ext>
            </p:extLst>
          </p:nvPr>
        </p:nvGraphicFramePr>
        <p:xfrm>
          <a:off x="7168896" y="95558"/>
          <a:ext cx="3931997" cy="2935761"/>
        </p:xfrm>
        <a:graphic>
          <a:graphicData uri="http://schemas.openxmlformats.org/presentationml/2006/ole">
            <mc:AlternateContent xmlns:mc="http://schemas.openxmlformats.org/markup-compatibility/2006">
              <mc:Choice xmlns:v="urn:schemas-microsoft-com:vml" Requires="v">
                <p:oleObj spid="_x0000_s26399" name="Graph" r:id="rId4" imgW="1278412" imgH="1278412" progId="Origin50.Graph">
                  <p:embed/>
                </p:oleObj>
              </mc:Choice>
              <mc:Fallback>
                <p:oleObj name="Graph" r:id="rId4" imgW="1278412" imgH="1278412" progId="Origin50.Grap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8896" y="95558"/>
                        <a:ext cx="3931997" cy="2935761"/>
                      </a:xfrm>
                      <a:prstGeom prst="rect">
                        <a:avLst/>
                      </a:prstGeom>
                      <a:solidFill>
                        <a:srgbClr val="FFFFFF"/>
                      </a:solidFill>
                    </p:spPr>
                  </p:pic>
                </p:oleObj>
              </mc:Fallback>
            </mc:AlternateContent>
          </a:graphicData>
        </a:graphic>
      </p:graphicFrame>
      <p:sp>
        <p:nvSpPr>
          <p:cNvPr id="10" name="Rectangle 6">
            <a:extLst>
              <a:ext uri="{FF2B5EF4-FFF2-40B4-BE49-F238E27FC236}">
                <a16:creationId xmlns:a16="http://schemas.microsoft.com/office/drawing/2014/main" id="{910AF01E-1A8C-440E-BBBE-F2A03C03D473}"/>
              </a:ext>
            </a:extLst>
          </p:cNvPr>
          <p:cNvSpPr>
            <a:spLocks noChangeArrowheads="1"/>
          </p:cNvSpPr>
          <p:nvPr/>
        </p:nvSpPr>
        <p:spPr bwMode="auto">
          <a:xfrm>
            <a:off x="3695236" y="2985600"/>
            <a:ext cx="94843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F04536C3-F963-482B-8E8A-39DA1D90CA57}"/>
              </a:ext>
            </a:extLst>
          </p:cNvPr>
          <p:cNvGraphicFramePr>
            <a:graphicFrameLocks noChangeAspect="1"/>
          </p:cNvGraphicFramePr>
          <p:nvPr>
            <p:extLst>
              <p:ext uri="{D42A27DB-BD31-4B8C-83A1-F6EECF244321}">
                <p14:modId xmlns:p14="http://schemas.microsoft.com/office/powerpoint/2010/main" val="3400353310"/>
              </p:ext>
            </p:extLst>
          </p:nvPr>
        </p:nvGraphicFramePr>
        <p:xfrm>
          <a:off x="1764407" y="2700930"/>
          <a:ext cx="3861658" cy="2884974"/>
        </p:xfrm>
        <a:graphic>
          <a:graphicData uri="http://schemas.openxmlformats.org/presentationml/2006/ole">
            <mc:AlternateContent xmlns:mc="http://schemas.openxmlformats.org/markup-compatibility/2006">
              <mc:Choice xmlns:v="urn:schemas-microsoft-com:vml" Requires="v">
                <p:oleObj spid="_x0000_s26400" name="Graph" r:id="rId6" imgW="1278412" imgH="1278412" progId="Origin50.Graph">
                  <p:embed/>
                </p:oleObj>
              </mc:Choice>
              <mc:Fallback>
                <p:oleObj name="Graph" r:id="rId6" imgW="1278412" imgH="1278412" progId="Origin50.Graph">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4407" y="2700930"/>
                        <a:ext cx="3861658" cy="2884974"/>
                      </a:xfrm>
                      <a:prstGeom prst="rect">
                        <a:avLst/>
                      </a:prstGeom>
                      <a:solidFill>
                        <a:srgbClr val="FFFFFF"/>
                      </a:solidFill>
                    </p:spPr>
                  </p:pic>
                </p:oleObj>
              </mc:Fallback>
            </mc:AlternateContent>
          </a:graphicData>
        </a:graphic>
      </p:graphicFrame>
      <p:sp>
        <p:nvSpPr>
          <p:cNvPr id="12" name="Rectangle 10">
            <a:extLst>
              <a:ext uri="{FF2B5EF4-FFF2-40B4-BE49-F238E27FC236}">
                <a16:creationId xmlns:a16="http://schemas.microsoft.com/office/drawing/2014/main" id="{8020C958-D3E9-414E-A5C7-F1F09B28F99E}"/>
              </a:ext>
            </a:extLst>
          </p:cNvPr>
          <p:cNvSpPr>
            <a:spLocks noChangeArrowheads="1"/>
          </p:cNvSpPr>
          <p:nvPr/>
        </p:nvSpPr>
        <p:spPr bwMode="auto">
          <a:xfrm>
            <a:off x="6885432" y="3511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0B64AA4D-0C70-4EF2-ACFA-3FBD10A7ED12}"/>
              </a:ext>
            </a:extLst>
          </p:cNvPr>
          <p:cNvGraphicFramePr>
            <a:graphicFrameLocks noChangeAspect="1"/>
          </p:cNvGraphicFramePr>
          <p:nvPr>
            <p:extLst>
              <p:ext uri="{D42A27DB-BD31-4B8C-83A1-F6EECF244321}">
                <p14:modId xmlns:p14="http://schemas.microsoft.com/office/powerpoint/2010/main" val="2998653097"/>
              </p:ext>
            </p:extLst>
          </p:nvPr>
        </p:nvGraphicFramePr>
        <p:xfrm>
          <a:off x="6885432" y="3511296"/>
          <a:ext cx="4054475" cy="3040063"/>
        </p:xfrm>
        <a:graphic>
          <a:graphicData uri="http://schemas.openxmlformats.org/presentationml/2006/ole">
            <mc:AlternateContent xmlns:mc="http://schemas.openxmlformats.org/markup-compatibility/2006">
              <mc:Choice xmlns:v="urn:schemas-microsoft-com:vml" Requires="v">
                <p:oleObj spid="_x0000_s26401" name="Graph" r:id="rId8" imgW="1278412" imgH="1278412" progId="Origin50.Graph">
                  <p:embed/>
                </p:oleObj>
              </mc:Choice>
              <mc:Fallback>
                <p:oleObj name="Graph" r:id="rId8" imgW="1278412" imgH="1278412" progId="Origin50.Graph">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5432" y="3511296"/>
                        <a:ext cx="4054475" cy="3040063"/>
                      </a:xfrm>
                      <a:prstGeom prst="rect">
                        <a:avLst/>
                      </a:prstGeom>
                      <a:solidFill>
                        <a:srgbClr val="FFFFFF"/>
                      </a:solidFill>
                    </p:spPr>
                  </p:pic>
                </p:oleObj>
              </mc:Fallback>
            </mc:AlternateContent>
          </a:graphicData>
        </a:graphic>
      </p:graphicFrame>
      <p:pic>
        <p:nvPicPr>
          <p:cNvPr id="14" name="Picture 13">
            <a:extLst>
              <a:ext uri="{FF2B5EF4-FFF2-40B4-BE49-F238E27FC236}">
                <a16:creationId xmlns:a16="http://schemas.microsoft.com/office/drawing/2014/main" id="{7020F9AA-D39A-49A3-8B56-D2021748C5E9}"/>
              </a:ext>
            </a:extLst>
          </p:cNvPr>
          <p:cNvPicPr>
            <a:picLocks noChangeAspect="1"/>
          </p:cNvPicPr>
          <p:nvPr/>
        </p:nvPicPr>
        <p:blipFill>
          <a:blip r:embed="rId10"/>
          <a:stretch>
            <a:fillRect/>
          </a:stretch>
        </p:blipFill>
        <p:spPr>
          <a:xfrm>
            <a:off x="6058111" y="6596138"/>
            <a:ext cx="1526625" cy="213400"/>
          </a:xfrm>
          <a:prstGeom prst="rect">
            <a:avLst/>
          </a:prstGeom>
        </p:spPr>
      </p:pic>
      <p:pic>
        <p:nvPicPr>
          <p:cNvPr id="15" name="Picture 14">
            <a:extLst>
              <a:ext uri="{FF2B5EF4-FFF2-40B4-BE49-F238E27FC236}">
                <a16:creationId xmlns:a16="http://schemas.microsoft.com/office/drawing/2014/main" id="{DD19FD57-B8D4-4030-A69F-06605B39C1F1}"/>
              </a:ext>
            </a:extLst>
          </p:cNvPr>
          <p:cNvPicPr>
            <a:picLocks noChangeAspect="1"/>
          </p:cNvPicPr>
          <p:nvPr/>
        </p:nvPicPr>
        <p:blipFill>
          <a:blip r:embed="rId11"/>
          <a:stretch>
            <a:fillRect/>
          </a:stretch>
        </p:blipFill>
        <p:spPr>
          <a:xfrm>
            <a:off x="1819116" y="5648972"/>
            <a:ext cx="1966500" cy="278067"/>
          </a:xfrm>
          <a:prstGeom prst="rect">
            <a:avLst/>
          </a:prstGeom>
        </p:spPr>
      </p:pic>
      <p:pic>
        <p:nvPicPr>
          <p:cNvPr id="16" name="Picture 15">
            <a:extLst>
              <a:ext uri="{FF2B5EF4-FFF2-40B4-BE49-F238E27FC236}">
                <a16:creationId xmlns:a16="http://schemas.microsoft.com/office/drawing/2014/main" id="{3BE7FF70-0F72-4EFF-A21B-46089B191CE2}"/>
              </a:ext>
            </a:extLst>
          </p:cNvPr>
          <p:cNvPicPr>
            <a:picLocks noChangeAspect="1"/>
          </p:cNvPicPr>
          <p:nvPr/>
        </p:nvPicPr>
        <p:blipFill>
          <a:blip r:embed="rId12"/>
          <a:stretch>
            <a:fillRect/>
          </a:stretch>
        </p:blipFill>
        <p:spPr>
          <a:xfrm>
            <a:off x="7366746" y="3012173"/>
            <a:ext cx="3444780" cy="471796"/>
          </a:xfrm>
          <a:prstGeom prst="rect">
            <a:avLst/>
          </a:prstGeom>
        </p:spPr>
      </p:pic>
      <p:cxnSp>
        <p:nvCxnSpPr>
          <p:cNvPr id="6" name="Straight Arrow Connector 5">
            <a:extLst>
              <a:ext uri="{FF2B5EF4-FFF2-40B4-BE49-F238E27FC236}">
                <a16:creationId xmlns:a16="http://schemas.microsoft.com/office/drawing/2014/main" id="{53A9355D-FF33-45AA-8B9B-EB3A5C9374ED}"/>
              </a:ext>
            </a:extLst>
          </p:cNvPr>
          <p:cNvCxnSpPr/>
          <p:nvPr/>
        </p:nvCxnSpPr>
        <p:spPr>
          <a:xfrm flipH="1" flipV="1">
            <a:off x="8632800" y="2354400"/>
            <a:ext cx="100800" cy="72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1ED5755-D9E6-4581-A0BF-8B3E8739804B}"/>
              </a:ext>
            </a:extLst>
          </p:cNvPr>
          <p:cNvCxnSpPr/>
          <p:nvPr/>
        </p:nvCxnSpPr>
        <p:spPr>
          <a:xfrm flipH="1" flipV="1">
            <a:off x="8816400" y="2350800"/>
            <a:ext cx="813600" cy="773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70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6D9B1EF-5AD7-4CAC-A61C-90A2D6B18CA6}"/>
              </a:ext>
            </a:extLst>
          </p:cNvPr>
          <p:cNvSpPr>
            <a:spLocks noChangeArrowheads="1"/>
          </p:cNvSpPr>
          <p:nvPr/>
        </p:nvSpPr>
        <p:spPr bwMode="auto">
          <a:xfrm>
            <a:off x="1642369" y="10386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E5C5B41-9388-41FD-8C91-8F442DB7D69C}"/>
              </a:ext>
            </a:extLst>
          </p:cNvPr>
          <p:cNvGraphicFramePr>
            <a:graphicFrameLocks noChangeAspect="1"/>
          </p:cNvGraphicFramePr>
          <p:nvPr>
            <p:extLst>
              <p:ext uri="{D42A27DB-BD31-4B8C-83A1-F6EECF244321}">
                <p14:modId xmlns:p14="http://schemas.microsoft.com/office/powerpoint/2010/main" val="2189716946"/>
              </p:ext>
            </p:extLst>
          </p:nvPr>
        </p:nvGraphicFramePr>
        <p:xfrm>
          <a:off x="1642369" y="1038687"/>
          <a:ext cx="4054475" cy="3040063"/>
        </p:xfrm>
        <a:graphic>
          <a:graphicData uri="http://schemas.openxmlformats.org/presentationml/2006/ole">
            <mc:AlternateContent xmlns:mc="http://schemas.openxmlformats.org/markup-compatibility/2006">
              <mc:Choice xmlns:v="urn:schemas-microsoft-com:vml" Requires="v">
                <p:oleObj spid="_x0000_s12895" name="Graph" r:id="rId3" imgW="1278412" imgH="1278412" progId="Origin50.Graph">
                  <p:embed/>
                </p:oleObj>
              </mc:Choice>
              <mc:Fallback>
                <p:oleObj name="Graph" r:id="rId3" imgW="1278412" imgH="1278412"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369" y="1038687"/>
                        <a:ext cx="4054475" cy="3040063"/>
                      </a:xfrm>
                      <a:prstGeom prst="rect">
                        <a:avLst/>
                      </a:prstGeom>
                      <a:solidFill>
                        <a:srgbClr val="FFFFFF"/>
                      </a:solidFill>
                    </p:spPr>
                  </p:pic>
                </p:oleObj>
              </mc:Fallback>
            </mc:AlternateContent>
          </a:graphicData>
        </a:graphic>
      </p:graphicFrame>
      <p:pic>
        <p:nvPicPr>
          <p:cNvPr id="7" name="Picture 6">
            <a:extLst>
              <a:ext uri="{FF2B5EF4-FFF2-40B4-BE49-F238E27FC236}">
                <a16:creationId xmlns:a16="http://schemas.microsoft.com/office/drawing/2014/main" id="{2DFA1854-6813-42F5-A06C-C5C4423D676C}"/>
              </a:ext>
            </a:extLst>
          </p:cNvPr>
          <p:cNvPicPr>
            <a:picLocks noChangeAspect="1"/>
          </p:cNvPicPr>
          <p:nvPr/>
        </p:nvPicPr>
        <p:blipFill>
          <a:blip r:embed="rId5"/>
          <a:stretch>
            <a:fillRect/>
          </a:stretch>
        </p:blipFill>
        <p:spPr>
          <a:xfrm>
            <a:off x="3757279" y="4353698"/>
            <a:ext cx="1552500" cy="245733"/>
          </a:xfrm>
          <a:prstGeom prst="rect">
            <a:avLst/>
          </a:prstGeom>
        </p:spPr>
      </p:pic>
    </p:spTree>
    <p:extLst>
      <p:ext uri="{BB962C8B-B14F-4D97-AF65-F5344CB8AC3E}">
        <p14:creationId xmlns:p14="http://schemas.microsoft.com/office/powerpoint/2010/main" val="466091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706" y="446611"/>
            <a:ext cx="10131425" cy="3649133"/>
          </a:xfrm>
        </p:spPr>
        <p:txBody>
          <a:bodyPr>
            <a:normAutofit/>
          </a:bodyPr>
          <a:lstStyle/>
          <a:p>
            <a:pPr marL="0" indent="0">
              <a:buNone/>
            </a:pPr>
            <a:r>
              <a:rPr lang="en-US" sz="4000" i="1" dirty="0"/>
              <a:t>Thank you for your attention</a:t>
            </a:r>
            <a:r>
              <a:rPr lang="en-US" sz="4000" dirty="0"/>
              <a:t> </a:t>
            </a:r>
          </a:p>
        </p:txBody>
      </p:sp>
      <p:pic>
        <p:nvPicPr>
          <p:cNvPr id="2" name="Picture 1">
            <a:extLst>
              <a:ext uri="{FF2B5EF4-FFF2-40B4-BE49-F238E27FC236}">
                <a16:creationId xmlns:a16="http://schemas.microsoft.com/office/drawing/2014/main" id="{8EC0C6FB-52DA-440E-B7C6-C497A0C9678C}"/>
              </a:ext>
            </a:extLst>
          </p:cNvPr>
          <p:cNvPicPr>
            <a:picLocks noChangeAspect="1"/>
          </p:cNvPicPr>
          <p:nvPr/>
        </p:nvPicPr>
        <p:blipFill>
          <a:blip r:embed="rId2"/>
          <a:stretch>
            <a:fillRect/>
          </a:stretch>
        </p:blipFill>
        <p:spPr>
          <a:xfrm>
            <a:off x="1477477" y="4654626"/>
            <a:ext cx="3748372" cy="1914849"/>
          </a:xfrm>
          <a:prstGeom prst="rect">
            <a:avLst/>
          </a:prstGeom>
        </p:spPr>
      </p:pic>
    </p:spTree>
    <p:extLst>
      <p:ext uri="{BB962C8B-B14F-4D97-AF65-F5344CB8AC3E}">
        <p14:creationId xmlns:p14="http://schemas.microsoft.com/office/powerpoint/2010/main" val="1323921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072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1E85-0705-4D6E-AF8B-C28BB9838406}"/>
              </a:ext>
            </a:extLst>
          </p:cNvPr>
          <p:cNvSpPr>
            <a:spLocks noGrp="1"/>
          </p:cNvSpPr>
          <p:nvPr>
            <p:ph type="title"/>
          </p:nvPr>
        </p:nvSpPr>
        <p:spPr>
          <a:xfrm>
            <a:off x="685800" y="180547"/>
            <a:ext cx="10131425" cy="1456267"/>
          </a:xfrm>
        </p:spPr>
        <p:txBody>
          <a:bodyPr/>
          <a:lstStyle/>
          <a:p>
            <a:r>
              <a:rPr lang="en-US" dirty="0"/>
              <a:t>references</a:t>
            </a:r>
          </a:p>
        </p:txBody>
      </p:sp>
      <p:sp>
        <p:nvSpPr>
          <p:cNvPr id="5" name="TextBox 4">
            <a:extLst>
              <a:ext uri="{FF2B5EF4-FFF2-40B4-BE49-F238E27FC236}">
                <a16:creationId xmlns:a16="http://schemas.microsoft.com/office/drawing/2014/main" id="{EFD25F8C-5CF0-4E85-A761-CF7873BA3DE5}"/>
              </a:ext>
            </a:extLst>
          </p:cNvPr>
          <p:cNvSpPr txBox="1"/>
          <p:nvPr/>
        </p:nvSpPr>
        <p:spPr>
          <a:xfrm>
            <a:off x="782513" y="1168429"/>
            <a:ext cx="9304461" cy="6370975"/>
          </a:xfrm>
          <a:prstGeom prst="rect">
            <a:avLst/>
          </a:prstGeom>
          <a:noFill/>
        </p:spPr>
        <p:txBody>
          <a:bodyPr wrap="square" rtlCol="0">
            <a:spAutoFit/>
          </a:bodyPr>
          <a:lstStyle/>
          <a:p>
            <a:r>
              <a:rPr lang="en-US" sz="1200" dirty="0"/>
              <a:t>1.	</a:t>
            </a:r>
            <a:r>
              <a:rPr lang="en-US" sz="1200" dirty="0" err="1"/>
              <a:t>Mihajlov</a:t>
            </a:r>
            <a:r>
              <a:rPr lang="en-US" sz="1200" dirty="0"/>
              <a:t> A.A., M.S. </a:t>
            </a:r>
            <a:r>
              <a:rPr lang="en-US" sz="1200" dirty="0" err="1"/>
              <a:t>Dimitrijevic</a:t>
            </a:r>
            <a:r>
              <a:rPr lang="en-US" sz="1200" dirty="0"/>
              <a:t>, </a:t>
            </a:r>
            <a:r>
              <a:rPr lang="en-US" sz="1200" dirty="0" err="1"/>
              <a:t>Ignjatovic</a:t>
            </a:r>
            <a:r>
              <a:rPr lang="en-US" sz="1200" dirty="0"/>
              <a:t> </a:t>
            </a:r>
            <a:r>
              <a:rPr lang="en-US" sz="1200" dirty="0" err="1"/>
              <a:t>Lj.M</a:t>
            </a:r>
            <a:r>
              <a:rPr lang="en-US" sz="1200" dirty="0"/>
              <a:t>., A&amp;A, 276, p. 187-192, (1993) </a:t>
            </a:r>
          </a:p>
          <a:p>
            <a:r>
              <a:rPr lang="en-US" sz="1200" dirty="0"/>
              <a:t>2.	</a:t>
            </a:r>
            <a:r>
              <a:rPr lang="en-US" sz="1200" dirty="0" err="1"/>
              <a:t>Mihajlov</a:t>
            </a:r>
            <a:r>
              <a:rPr lang="en-US" sz="1200" dirty="0"/>
              <a:t> A.A., </a:t>
            </a:r>
            <a:r>
              <a:rPr lang="en-US" sz="1200" dirty="0" err="1"/>
              <a:t>Dimitrijevic</a:t>
            </a:r>
            <a:r>
              <a:rPr lang="en-US" sz="1200" dirty="0"/>
              <a:t> M.S., </a:t>
            </a:r>
            <a:r>
              <a:rPr lang="en-US" sz="1200" dirty="0" err="1"/>
              <a:t>Ignjatovic</a:t>
            </a:r>
            <a:r>
              <a:rPr lang="en-US" sz="1200" dirty="0"/>
              <a:t> </a:t>
            </a:r>
            <a:r>
              <a:rPr lang="en-US" sz="1200" dirty="0" err="1"/>
              <a:t>Lj.M</a:t>
            </a:r>
            <a:r>
              <a:rPr lang="en-US" sz="1200" dirty="0"/>
              <a:t>., and </a:t>
            </a:r>
            <a:r>
              <a:rPr lang="en-US" sz="1200" dirty="0" err="1"/>
              <a:t>Djuric</a:t>
            </a:r>
            <a:r>
              <a:rPr lang="en-US" sz="1200" dirty="0"/>
              <a:t> Z., A&amp;AS, 103, p. 57-66, (1993) </a:t>
            </a:r>
          </a:p>
          <a:p>
            <a:r>
              <a:rPr lang="en-US" sz="1200" dirty="0"/>
              <a:t>3.	</a:t>
            </a:r>
            <a:r>
              <a:rPr lang="en-US" sz="1200" dirty="0" err="1"/>
              <a:t>Mihajlov</a:t>
            </a:r>
            <a:r>
              <a:rPr lang="en-US" sz="1200" dirty="0"/>
              <a:t> A.A., </a:t>
            </a:r>
            <a:r>
              <a:rPr lang="en-US" sz="1200" dirty="0" err="1"/>
              <a:t>Dimitrijevic</a:t>
            </a:r>
            <a:r>
              <a:rPr lang="en-US" sz="1200" dirty="0"/>
              <a:t> M.S., </a:t>
            </a:r>
            <a:r>
              <a:rPr lang="en-US" sz="1200" dirty="0" err="1"/>
              <a:t>Ignjatovic</a:t>
            </a:r>
            <a:r>
              <a:rPr lang="en-US" sz="1200" dirty="0"/>
              <a:t> </a:t>
            </a:r>
            <a:r>
              <a:rPr lang="en-US" sz="1200" dirty="0" err="1"/>
              <a:t>Lj.M</a:t>
            </a:r>
            <a:r>
              <a:rPr lang="en-US" sz="1200" dirty="0"/>
              <a:t>., A&amp;A, 287, p. 1026-1028, (1994)</a:t>
            </a:r>
          </a:p>
          <a:p>
            <a:r>
              <a:rPr lang="en-US" sz="1200" dirty="0"/>
              <a:t>5.	</a:t>
            </a:r>
            <a:r>
              <a:rPr lang="en-US" sz="1200" dirty="0" err="1"/>
              <a:t>Mihajlov</a:t>
            </a:r>
            <a:r>
              <a:rPr lang="en-US" sz="1200" dirty="0"/>
              <a:t> A.A., </a:t>
            </a:r>
            <a:r>
              <a:rPr lang="en-US" sz="1200" dirty="0" err="1"/>
              <a:t>Dimitrijevic</a:t>
            </a:r>
            <a:r>
              <a:rPr lang="en-US" sz="1200" dirty="0"/>
              <a:t> M.S., </a:t>
            </a:r>
            <a:r>
              <a:rPr lang="en-US" sz="1200" dirty="0" err="1"/>
              <a:t>Ignjatovic</a:t>
            </a:r>
            <a:r>
              <a:rPr lang="en-US" sz="1200" dirty="0"/>
              <a:t> </a:t>
            </a:r>
            <a:r>
              <a:rPr lang="en-US" sz="1200" dirty="0" err="1"/>
              <a:t>Lj.M</a:t>
            </a:r>
            <a:r>
              <a:rPr lang="en-US" sz="1200" dirty="0"/>
              <a:t>., and </a:t>
            </a:r>
            <a:r>
              <a:rPr lang="en-US" sz="1200" dirty="0" err="1"/>
              <a:t>Djuric</a:t>
            </a:r>
            <a:r>
              <a:rPr lang="en-US" sz="1200" dirty="0"/>
              <a:t> Z., </a:t>
            </a:r>
            <a:r>
              <a:rPr lang="en-US" sz="1200" dirty="0" err="1"/>
              <a:t>Astrophys</a:t>
            </a:r>
            <a:r>
              <a:rPr lang="en-US" sz="1200" dirty="0"/>
              <a:t>. J., 454, p.420-428, (1995)</a:t>
            </a:r>
          </a:p>
          <a:p>
            <a:r>
              <a:rPr lang="en-US" sz="1200" dirty="0"/>
              <a:t>6.	</a:t>
            </a:r>
            <a:r>
              <a:rPr lang="en-US" sz="1200" dirty="0" err="1"/>
              <a:t>Mihajlov</a:t>
            </a:r>
            <a:r>
              <a:rPr lang="en-US" sz="1200" dirty="0"/>
              <a:t> A.A., </a:t>
            </a:r>
            <a:r>
              <a:rPr lang="en-US" sz="1200" dirty="0" err="1"/>
              <a:t>Ignjatović</a:t>
            </a:r>
            <a:r>
              <a:rPr lang="en-US" sz="1200" dirty="0"/>
              <a:t> </a:t>
            </a:r>
            <a:r>
              <a:rPr lang="en-US" sz="1200" dirty="0" err="1"/>
              <a:t>Lj.M</a:t>
            </a:r>
            <a:r>
              <a:rPr lang="en-US" sz="1200" dirty="0"/>
              <a:t>., </a:t>
            </a:r>
            <a:r>
              <a:rPr lang="en-US" sz="1200" dirty="0" err="1"/>
              <a:t>Sakan</a:t>
            </a:r>
            <a:r>
              <a:rPr lang="en-US" sz="1200" dirty="0"/>
              <a:t> N.M. and </a:t>
            </a:r>
            <a:r>
              <a:rPr lang="en-US" sz="1200" dirty="0" err="1"/>
              <a:t>Dimitrijević</a:t>
            </a:r>
            <a:r>
              <a:rPr lang="en-US" sz="1200" dirty="0"/>
              <a:t> M.S., A&amp;A, Volume 469, Issue 2,  pp.749-754 (2007)</a:t>
            </a:r>
          </a:p>
          <a:p>
            <a:r>
              <a:rPr lang="en-US" sz="1200" dirty="0"/>
              <a:t>7.	</a:t>
            </a:r>
            <a:r>
              <a:rPr lang="en-US" sz="1200" dirty="0" err="1"/>
              <a:t>Mihajlov</a:t>
            </a:r>
            <a:r>
              <a:rPr lang="en-US" sz="1200" dirty="0"/>
              <a:t> A </a:t>
            </a:r>
            <a:r>
              <a:rPr lang="en-US" sz="1200" dirty="0" err="1"/>
              <a:t>A</a:t>
            </a:r>
            <a:r>
              <a:rPr lang="en-US" sz="1200" dirty="0"/>
              <a:t>, </a:t>
            </a:r>
            <a:r>
              <a:rPr lang="en-US" sz="1200" dirty="0" err="1"/>
              <a:t>Ljepojevic</a:t>
            </a:r>
            <a:r>
              <a:rPr lang="en-US" sz="1200" dirty="0"/>
              <a:t> N </a:t>
            </a:r>
            <a:r>
              <a:rPr lang="en-US" sz="1200" dirty="0" err="1"/>
              <a:t>N</a:t>
            </a:r>
            <a:r>
              <a:rPr lang="en-US" sz="1200" dirty="0"/>
              <a:t>, </a:t>
            </a:r>
            <a:r>
              <a:rPr lang="en-US" sz="1200" dirty="0" err="1"/>
              <a:t>Dimitrijevic</a:t>
            </a:r>
            <a:r>
              <a:rPr lang="en-US" sz="1200" dirty="0"/>
              <a:t> M S., J. Phys. B, 25, 5121, 1992</a:t>
            </a:r>
          </a:p>
          <a:p>
            <a:r>
              <a:rPr lang="en-US" sz="1200" dirty="0"/>
              <a:t>8.	</a:t>
            </a:r>
            <a:r>
              <a:rPr lang="en-US" sz="1200" dirty="0" err="1"/>
              <a:t>Mihajlov</a:t>
            </a:r>
            <a:r>
              <a:rPr lang="en-US" sz="1200" dirty="0"/>
              <a:t> A </a:t>
            </a:r>
            <a:r>
              <a:rPr lang="en-US" sz="1200" dirty="0" err="1"/>
              <a:t>A</a:t>
            </a:r>
            <a:r>
              <a:rPr lang="en-US" sz="1200" dirty="0"/>
              <a:t>, </a:t>
            </a:r>
            <a:r>
              <a:rPr lang="en-US" sz="1200" dirty="0" err="1"/>
              <a:t>Dimitrijevic</a:t>
            </a:r>
            <a:r>
              <a:rPr lang="en-US" sz="1200" dirty="0"/>
              <a:t> M S, </a:t>
            </a:r>
            <a:r>
              <a:rPr lang="en-US" sz="1200" dirty="0" err="1"/>
              <a:t>Djuric</a:t>
            </a:r>
            <a:r>
              <a:rPr lang="en-US" sz="1200" dirty="0"/>
              <a:t> Z., </a:t>
            </a:r>
            <a:r>
              <a:rPr lang="en-US" sz="1200" dirty="0" err="1"/>
              <a:t>Physica</a:t>
            </a:r>
            <a:r>
              <a:rPr lang="en-US" sz="1200" dirty="0"/>
              <a:t> </a:t>
            </a:r>
            <a:r>
              <a:rPr lang="en-US" sz="1200" dirty="0" err="1"/>
              <a:t>Scripta</a:t>
            </a:r>
            <a:r>
              <a:rPr lang="en-US" sz="1200" dirty="0"/>
              <a:t>, 53, 159--166, 1996</a:t>
            </a:r>
          </a:p>
          <a:p>
            <a:r>
              <a:rPr lang="en-US" sz="1200" dirty="0"/>
              <a:t>9.	</a:t>
            </a:r>
            <a:r>
              <a:rPr lang="en-US" sz="1200" dirty="0" err="1"/>
              <a:t>Mihajlov</a:t>
            </a:r>
            <a:r>
              <a:rPr lang="en-US" sz="1200" dirty="0"/>
              <a:t> A </a:t>
            </a:r>
            <a:r>
              <a:rPr lang="en-US" sz="1200" dirty="0" err="1"/>
              <a:t>A</a:t>
            </a:r>
            <a:r>
              <a:rPr lang="en-US" sz="1200" dirty="0"/>
              <a:t>, </a:t>
            </a:r>
            <a:r>
              <a:rPr lang="en-US" sz="1200" dirty="0" err="1"/>
              <a:t>Dimitrijevic</a:t>
            </a:r>
            <a:r>
              <a:rPr lang="en-US" sz="1200" dirty="0"/>
              <a:t> A </a:t>
            </a:r>
            <a:r>
              <a:rPr lang="en-US" sz="1200" dirty="0" err="1"/>
              <a:t>A</a:t>
            </a:r>
            <a:r>
              <a:rPr lang="en-US" sz="1200" dirty="0"/>
              <a:t>, </a:t>
            </a:r>
            <a:r>
              <a:rPr lang="en-US" sz="1200" dirty="0" err="1"/>
              <a:t>Ignjatovic</a:t>
            </a:r>
            <a:r>
              <a:rPr lang="en-US" sz="1200" dirty="0"/>
              <a:t> </a:t>
            </a:r>
            <a:r>
              <a:rPr lang="en-US" sz="1200" dirty="0" err="1"/>
              <a:t>Lj</a:t>
            </a:r>
            <a:r>
              <a:rPr lang="en-US" sz="1200" dirty="0"/>
              <a:t> M, </a:t>
            </a:r>
            <a:r>
              <a:rPr lang="en-US" sz="1200" dirty="0" err="1"/>
              <a:t>Vasilijevic</a:t>
            </a:r>
            <a:r>
              <a:rPr lang="en-US" sz="1200" dirty="0"/>
              <a:t> M.M., Astronomical and Astrophysical Transactions, 18,145--149, 1999</a:t>
            </a:r>
          </a:p>
          <a:p>
            <a:r>
              <a:rPr lang="en-US" sz="1200" dirty="0"/>
              <a:t>10.	</a:t>
            </a:r>
            <a:r>
              <a:rPr lang="en-US" sz="1200" dirty="0" err="1"/>
              <a:t>Mihajlov</a:t>
            </a:r>
            <a:r>
              <a:rPr lang="en-US" sz="1200" dirty="0"/>
              <a:t> A </a:t>
            </a:r>
            <a:r>
              <a:rPr lang="en-US" sz="1200" dirty="0" err="1"/>
              <a:t>A</a:t>
            </a:r>
            <a:r>
              <a:rPr lang="en-US" sz="1200" dirty="0"/>
              <a:t>, </a:t>
            </a:r>
            <a:r>
              <a:rPr lang="en-US" sz="1200" dirty="0" err="1"/>
              <a:t>Jevremovic</a:t>
            </a:r>
            <a:r>
              <a:rPr lang="en-US" sz="1200" dirty="0"/>
              <a:t> D, </a:t>
            </a:r>
            <a:r>
              <a:rPr lang="en-US" sz="1200" dirty="0" err="1"/>
              <a:t>Hauschildt</a:t>
            </a:r>
            <a:r>
              <a:rPr lang="en-US" sz="1200" dirty="0"/>
              <a:t> P, </a:t>
            </a:r>
            <a:r>
              <a:rPr lang="en-US" sz="1200" dirty="0" err="1"/>
              <a:t>Dimitrijevic</a:t>
            </a:r>
            <a:r>
              <a:rPr lang="en-US" sz="1200" dirty="0"/>
              <a:t> M S, </a:t>
            </a:r>
            <a:r>
              <a:rPr lang="en-US" sz="1200" dirty="0" err="1"/>
              <a:t>Ignjatovic</a:t>
            </a:r>
            <a:r>
              <a:rPr lang="en-US" sz="1200" dirty="0"/>
              <a:t> </a:t>
            </a:r>
            <a:r>
              <a:rPr lang="en-US" sz="1200" dirty="0" err="1"/>
              <a:t>Lj</a:t>
            </a:r>
            <a:r>
              <a:rPr lang="en-US" sz="1200" dirty="0"/>
              <a:t>. M, </a:t>
            </a:r>
            <a:r>
              <a:rPr lang="en-US" sz="1200" dirty="0" err="1"/>
              <a:t>Alard</a:t>
            </a:r>
            <a:r>
              <a:rPr lang="en-US" sz="1200" dirty="0"/>
              <a:t> F., A&amp;A, 403, 787--791, 2003.</a:t>
            </a:r>
          </a:p>
          <a:p>
            <a:r>
              <a:rPr lang="en-US" sz="1200" dirty="0"/>
              <a:t>11.	</a:t>
            </a:r>
            <a:r>
              <a:rPr lang="en-US" sz="1200" dirty="0" err="1"/>
              <a:t>Mihajlov</a:t>
            </a:r>
            <a:r>
              <a:rPr lang="en-US" sz="1200" dirty="0"/>
              <a:t> A.A., </a:t>
            </a:r>
            <a:r>
              <a:rPr lang="en-US" sz="1200" dirty="0" err="1"/>
              <a:t>Ignjatovic</a:t>
            </a:r>
            <a:r>
              <a:rPr lang="en-US" sz="1200" dirty="0"/>
              <a:t> </a:t>
            </a:r>
            <a:r>
              <a:rPr lang="en-US" sz="1200" dirty="0" err="1"/>
              <a:t>Lj.M</a:t>
            </a:r>
            <a:r>
              <a:rPr lang="en-US" sz="1200" dirty="0"/>
              <a:t>., </a:t>
            </a:r>
            <a:r>
              <a:rPr lang="en-US" sz="1200" dirty="0" err="1"/>
              <a:t>Dimitrijevic</a:t>
            </a:r>
            <a:r>
              <a:rPr lang="en-US" sz="1200" dirty="0"/>
              <a:t> M.S., and </a:t>
            </a:r>
            <a:r>
              <a:rPr lang="en-US" sz="1200" dirty="0" err="1"/>
              <a:t>Djuric</a:t>
            </a:r>
            <a:r>
              <a:rPr lang="en-US" sz="1200" dirty="0"/>
              <a:t> Z., </a:t>
            </a:r>
            <a:r>
              <a:rPr lang="en-US" sz="1200" dirty="0" err="1"/>
              <a:t>ApJSS</a:t>
            </a:r>
            <a:r>
              <a:rPr lang="en-US" sz="1200" dirty="0"/>
              <a:t>, 147, p.369-377, (2003)</a:t>
            </a:r>
          </a:p>
          <a:p>
            <a:r>
              <a:rPr lang="en-US" sz="1200" dirty="0"/>
              <a:t>12.	</a:t>
            </a:r>
            <a:r>
              <a:rPr lang="en-US" sz="1200" dirty="0" err="1"/>
              <a:t>Ignjatovic</a:t>
            </a:r>
            <a:r>
              <a:rPr lang="en-US" sz="1200" dirty="0"/>
              <a:t> </a:t>
            </a:r>
            <a:r>
              <a:rPr lang="en-US" sz="1200" dirty="0" err="1"/>
              <a:t>Lj</a:t>
            </a:r>
            <a:r>
              <a:rPr lang="en-US" sz="1200" dirty="0"/>
              <a:t> M, </a:t>
            </a:r>
            <a:r>
              <a:rPr lang="en-US" sz="1200" dirty="0" err="1"/>
              <a:t>Mihajlov</a:t>
            </a:r>
            <a:r>
              <a:rPr lang="en-US" sz="1200" dirty="0"/>
              <a:t> A </a:t>
            </a:r>
            <a:r>
              <a:rPr lang="en-US" sz="1200" dirty="0" err="1"/>
              <a:t>A</a:t>
            </a:r>
            <a:r>
              <a:rPr lang="en-US" sz="1200" dirty="0"/>
              <a:t>, Phys. Rev. A, 72, 022715, 2005</a:t>
            </a:r>
          </a:p>
          <a:p>
            <a:r>
              <a:rPr lang="en-US" sz="1200" dirty="0"/>
              <a:t>13.	</a:t>
            </a:r>
            <a:r>
              <a:rPr lang="en-US" sz="1200" dirty="0" err="1"/>
              <a:t>Mihajlov</a:t>
            </a:r>
            <a:r>
              <a:rPr lang="en-US" sz="1200" dirty="0"/>
              <a:t> A. A., N. N. </a:t>
            </a:r>
            <a:r>
              <a:rPr lang="en-US" sz="1200" dirty="0" err="1"/>
              <a:t>Ljepojevic</a:t>
            </a:r>
            <a:r>
              <a:rPr lang="en-US" sz="1200" dirty="0"/>
              <a:t>, M. S. </a:t>
            </a:r>
            <a:r>
              <a:rPr lang="en-US" sz="1200" dirty="0" err="1"/>
              <a:t>Dimitrijevic</a:t>
            </a:r>
            <a:r>
              <a:rPr lang="en-US" sz="1200" dirty="0"/>
              <a:t>, M. S., J. Phys. B 25, 5121 (1992).</a:t>
            </a:r>
          </a:p>
          <a:p>
            <a:r>
              <a:rPr lang="en-US" sz="1200" dirty="0"/>
              <a:t>14.	</a:t>
            </a:r>
            <a:r>
              <a:rPr lang="en-US" sz="1200" dirty="0" err="1"/>
              <a:t>Mihajlov</a:t>
            </a:r>
            <a:r>
              <a:rPr lang="en-US" sz="1200" dirty="0"/>
              <a:t> A. A., M. S. </a:t>
            </a:r>
            <a:r>
              <a:rPr lang="en-US" sz="1200" dirty="0" err="1"/>
              <a:t>Dimitrijevic</a:t>
            </a:r>
            <a:r>
              <a:rPr lang="en-US" sz="1200" dirty="0"/>
              <a:t>, Z. </a:t>
            </a:r>
            <a:r>
              <a:rPr lang="en-US" sz="1200" dirty="0" err="1"/>
              <a:t>Djuric</a:t>
            </a:r>
            <a:r>
              <a:rPr lang="en-US" sz="1200" dirty="0"/>
              <a:t>, Phys. Scr. 53, 159 (1996).</a:t>
            </a:r>
          </a:p>
          <a:p>
            <a:r>
              <a:rPr lang="en-US" sz="1200" dirty="0"/>
              <a:t>15.	</a:t>
            </a:r>
            <a:r>
              <a:rPr lang="en-US" sz="1200" dirty="0" err="1"/>
              <a:t>Mihajlov</a:t>
            </a:r>
            <a:r>
              <a:rPr lang="en-US" sz="1200" dirty="0"/>
              <a:t> A. A., </a:t>
            </a:r>
            <a:r>
              <a:rPr lang="en-US" sz="1200" dirty="0" err="1"/>
              <a:t>Lj</a:t>
            </a:r>
            <a:r>
              <a:rPr lang="en-US" sz="1200" dirty="0"/>
              <a:t>. M. </a:t>
            </a:r>
            <a:r>
              <a:rPr lang="en-US" sz="1200" dirty="0" err="1"/>
              <a:t>Ignjatovic</a:t>
            </a:r>
            <a:r>
              <a:rPr lang="en-US" sz="1200" dirty="0"/>
              <a:t>, M. M. </a:t>
            </a:r>
            <a:r>
              <a:rPr lang="en-US" sz="1200" dirty="0" err="1"/>
              <a:t>Vasiljevic</a:t>
            </a:r>
            <a:r>
              <a:rPr lang="en-US" sz="1200" dirty="0"/>
              <a:t>, M. S. </a:t>
            </a:r>
            <a:r>
              <a:rPr lang="en-US" sz="1200" dirty="0" err="1"/>
              <a:t>Dimitrijevic</a:t>
            </a:r>
            <a:r>
              <a:rPr lang="en-US" sz="1200" dirty="0"/>
              <a:t>, A&amp;A 324, 1206 (1997).</a:t>
            </a:r>
          </a:p>
          <a:p>
            <a:r>
              <a:rPr lang="en-US" sz="1200" dirty="0"/>
              <a:t>16.	</a:t>
            </a:r>
            <a:r>
              <a:rPr lang="en-US" sz="1200" dirty="0" err="1"/>
              <a:t>Mihajlov</a:t>
            </a:r>
            <a:r>
              <a:rPr lang="en-US" sz="1200" dirty="0"/>
              <a:t> A. A., D. </a:t>
            </a:r>
            <a:r>
              <a:rPr lang="en-US" sz="1200" dirty="0" err="1"/>
              <a:t>Jevremovic</a:t>
            </a:r>
            <a:r>
              <a:rPr lang="en-US" sz="1200" dirty="0"/>
              <a:t>, P. </a:t>
            </a:r>
            <a:r>
              <a:rPr lang="en-US" sz="1200" dirty="0" err="1"/>
              <a:t>Hauschildt</a:t>
            </a:r>
            <a:r>
              <a:rPr lang="en-US" sz="1200" dirty="0"/>
              <a:t>, M. S. </a:t>
            </a:r>
            <a:r>
              <a:rPr lang="en-US" sz="1200" dirty="0" err="1"/>
              <a:t>Dimitrijevic</a:t>
            </a:r>
            <a:r>
              <a:rPr lang="en-US" sz="1200" dirty="0"/>
              <a:t>, </a:t>
            </a:r>
            <a:r>
              <a:rPr lang="en-US" sz="1200" dirty="0" err="1"/>
              <a:t>Lj</a:t>
            </a:r>
            <a:r>
              <a:rPr lang="en-US" sz="1200" dirty="0"/>
              <a:t>. M. </a:t>
            </a:r>
            <a:r>
              <a:rPr lang="en-US" sz="1200" dirty="0" err="1"/>
              <a:t>Ignjatovic</a:t>
            </a:r>
            <a:r>
              <a:rPr lang="en-US" sz="1200" dirty="0"/>
              <a:t>, F. </a:t>
            </a:r>
            <a:r>
              <a:rPr lang="en-US" sz="1200" dirty="0" err="1"/>
              <a:t>Alard</a:t>
            </a:r>
            <a:r>
              <a:rPr lang="en-US" sz="1200" dirty="0"/>
              <a:t>, A&amp;A 403, 787 (2003).</a:t>
            </a:r>
          </a:p>
          <a:p>
            <a:r>
              <a:rPr lang="en-US" sz="1200" dirty="0"/>
              <a:t>17.	</a:t>
            </a:r>
            <a:r>
              <a:rPr lang="en-US" sz="1200" dirty="0" err="1"/>
              <a:t>Mihajlov</a:t>
            </a:r>
            <a:r>
              <a:rPr lang="en-US" sz="1200" dirty="0"/>
              <a:t> A. A., Z. </a:t>
            </a:r>
            <a:r>
              <a:rPr lang="en-US" sz="1200" dirty="0" err="1"/>
              <a:t>Djuric</a:t>
            </a:r>
            <a:r>
              <a:rPr lang="en-US" sz="1200" dirty="0"/>
              <a:t>, M. S. </a:t>
            </a:r>
            <a:r>
              <a:rPr lang="en-US" sz="1200" dirty="0" err="1"/>
              <a:t>Dimitrijevic</a:t>
            </a:r>
            <a:r>
              <a:rPr lang="en-US" sz="1200" dirty="0"/>
              <a:t>, N. N. </a:t>
            </a:r>
            <a:r>
              <a:rPr lang="en-US" sz="1200" dirty="0" err="1"/>
              <a:t>Ljepojevic</a:t>
            </a:r>
            <a:r>
              <a:rPr lang="en-US" sz="1200" dirty="0"/>
              <a:t>, Phys. Scr. 56, 631 (1997).</a:t>
            </a:r>
          </a:p>
          <a:p>
            <a:r>
              <a:rPr lang="en-US" sz="1200" dirty="0"/>
              <a:t>18.	</a:t>
            </a:r>
            <a:r>
              <a:rPr lang="en-US" sz="1200" dirty="0" err="1"/>
              <a:t>Vernazza</a:t>
            </a:r>
            <a:r>
              <a:rPr lang="en-US" sz="1200" dirty="0"/>
              <a:t>, J. E., </a:t>
            </a:r>
            <a:r>
              <a:rPr lang="en-US" sz="1200" dirty="0" err="1"/>
              <a:t>Avrett</a:t>
            </a:r>
            <a:r>
              <a:rPr lang="en-US" sz="1200" dirty="0"/>
              <a:t>, E. H., </a:t>
            </a:r>
            <a:r>
              <a:rPr lang="en-US" sz="1200" dirty="0" err="1"/>
              <a:t>Loeser</a:t>
            </a:r>
            <a:r>
              <a:rPr lang="en-US" sz="1200" dirty="0"/>
              <a:t>, R., 1981, </a:t>
            </a:r>
            <a:r>
              <a:rPr lang="en-US" sz="1200" dirty="0" err="1"/>
              <a:t>ApJS</a:t>
            </a:r>
            <a:r>
              <a:rPr lang="en-US" sz="1200" dirty="0"/>
              <a:t> 45, 635</a:t>
            </a:r>
          </a:p>
          <a:p>
            <a:r>
              <a:rPr lang="en-US" sz="1200" dirty="0"/>
              <a:t>19.	Maltby, P., </a:t>
            </a:r>
            <a:r>
              <a:rPr lang="en-US" sz="1200" dirty="0" err="1"/>
              <a:t>Avrett</a:t>
            </a:r>
            <a:r>
              <a:rPr lang="en-US" sz="1200" dirty="0"/>
              <a:t>, E.H., </a:t>
            </a:r>
            <a:r>
              <a:rPr lang="en-US" sz="1200" dirty="0" err="1"/>
              <a:t>Carlsson</a:t>
            </a:r>
            <a:r>
              <a:rPr lang="en-US" sz="1200" dirty="0"/>
              <a:t>, M., </a:t>
            </a:r>
            <a:r>
              <a:rPr lang="en-US" sz="1200" dirty="0" err="1"/>
              <a:t>Kjeldseth</a:t>
            </a:r>
            <a:r>
              <a:rPr lang="en-US" sz="1200" dirty="0"/>
              <a:t>-Moe, O., </a:t>
            </a:r>
            <a:r>
              <a:rPr lang="en-US" sz="1200" dirty="0" err="1"/>
              <a:t>Kurucz</a:t>
            </a:r>
            <a:r>
              <a:rPr lang="en-US" sz="1200" dirty="0"/>
              <a:t>, R.L., </a:t>
            </a:r>
            <a:r>
              <a:rPr lang="en-US" sz="1200" dirty="0" err="1"/>
              <a:t>Loeser</a:t>
            </a:r>
            <a:r>
              <a:rPr lang="en-US" sz="1200" dirty="0"/>
              <a:t>, R., 1986, </a:t>
            </a:r>
            <a:r>
              <a:rPr lang="en-US" sz="1200" dirty="0" err="1"/>
              <a:t>ApJ</a:t>
            </a:r>
            <a:r>
              <a:rPr lang="en-US" sz="1200" dirty="0"/>
              <a:t> 306, 284]</a:t>
            </a:r>
          </a:p>
          <a:p>
            <a:r>
              <a:rPr lang="en-US" sz="1200" dirty="0"/>
              <a:t>20.	Koester, D. A&amp;AS, 39, 401 (1980).</a:t>
            </a:r>
          </a:p>
          <a:p>
            <a:pPr marL="228600" indent="-228600">
              <a:buAutoNum type="arabicPeriod" startAt="21"/>
            </a:pPr>
            <a:r>
              <a:rPr lang="en-US" sz="1200" dirty="0" err="1"/>
              <a:t>Mihajlov</a:t>
            </a:r>
            <a:r>
              <a:rPr lang="en-US" sz="1200" dirty="0"/>
              <a:t> A.A., </a:t>
            </a:r>
            <a:r>
              <a:rPr lang="en-US" sz="1200" dirty="0" err="1"/>
              <a:t>Jevremovic</a:t>
            </a:r>
            <a:r>
              <a:rPr lang="en-US" sz="1200" dirty="0"/>
              <a:t> D., </a:t>
            </a:r>
            <a:r>
              <a:rPr lang="en-US" sz="1200" dirty="0" err="1"/>
              <a:t>Hauschildt</a:t>
            </a:r>
            <a:r>
              <a:rPr lang="en-US" sz="1200" dirty="0"/>
              <a:t> P., </a:t>
            </a:r>
            <a:r>
              <a:rPr lang="en-US" sz="1200" dirty="0" err="1"/>
              <a:t>Dimitrijevic</a:t>
            </a:r>
            <a:r>
              <a:rPr lang="en-US" sz="1200" dirty="0"/>
              <a:t> M.S., </a:t>
            </a:r>
            <a:r>
              <a:rPr lang="en-US" sz="1200" dirty="0" err="1"/>
              <a:t>Ignjatovic</a:t>
            </a:r>
            <a:r>
              <a:rPr lang="en-US" sz="1200" dirty="0"/>
              <a:t> </a:t>
            </a:r>
            <a:r>
              <a:rPr lang="en-US" sz="1200" dirty="0" err="1"/>
              <a:t>Lj.M</a:t>
            </a:r>
            <a:r>
              <a:rPr lang="en-US" sz="1200" dirty="0"/>
              <a:t>., and </a:t>
            </a:r>
            <a:r>
              <a:rPr lang="en-US" sz="1200" dirty="0" err="1"/>
              <a:t>Alard</a:t>
            </a:r>
            <a:r>
              <a:rPr lang="en-US" sz="1200" dirty="0"/>
              <a:t> F., A&amp;A, Volume 471, Issue 2, pp.671-673 (2007).</a:t>
            </a:r>
          </a:p>
          <a:p>
            <a:pPr marL="228600" indent="-228600">
              <a:buAutoNum type="arabicPeriod" startAt="21"/>
            </a:pPr>
            <a:r>
              <a:rPr lang="en-US" sz="1200" dirty="0" err="1"/>
              <a:t>Lj.M</a:t>
            </a:r>
            <a:r>
              <a:rPr lang="en-US" sz="1200" dirty="0"/>
              <a:t>. </a:t>
            </a:r>
            <a:r>
              <a:rPr lang="en-US" sz="1200" dirty="0" err="1"/>
              <a:t>Ignjatovic</a:t>
            </a:r>
            <a:r>
              <a:rPr lang="en-US" sz="1200" dirty="0"/>
              <a:t>, A.A. </a:t>
            </a:r>
            <a:r>
              <a:rPr lang="en-US" sz="1200" dirty="0" err="1"/>
              <a:t>Mihajlov</a:t>
            </a:r>
            <a:r>
              <a:rPr lang="en-US" sz="1200" dirty="0"/>
              <a:t>, V.A. Sreckovic, M.S. </a:t>
            </a:r>
            <a:r>
              <a:rPr lang="en-US" sz="1200" dirty="0" err="1"/>
              <a:t>Dimitrijevic</a:t>
            </a:r>
            <a:r>
              <a:rPr lang="en-US" sz="1200" dirty="0"/>
              <a:t>, MNRAS 441, 1504 (2014)</a:t>
            </a:r>
          </a:p>
          <a:p>
            <a:pPr marL="228600" indent="-228600">
              <a:buAutoNum type="arabicPeriod" startAt="21"/>
            </a:pPr>
            <a:r>
              <a:rPr lang="en-US" sz="1200" dirty="0"/>
              <a:t> </a:t>
            </a:r>
            <a:r>
              <a:rPr lang="en-US" sz="1200" dirty="0" err="1"/>
              <a:t>Lj.M</a:t>
            </a:r>
            <a:r>
              <a:rPr lang="en-US" sz="1200" dirty="0"/>
              <a:t>. </a:t>
            </a:r>
            <a:r>
              <a:rPr lang="en-US" sz="1200" dirty="0" err="1"/>
              <a:t>Ignjatovic</a:t>
            </a:r>
            <a:r>
              <a:rPr lang="en-US" sz="1200" dirty="0"/>
              <a:t>, A.A. </a:t>
            </a:r>
            <a:r>
              <a:rPr lang="en-US" sz="1200" dirty="0" err="1"/>
              <a:t>Mihajlov</a:t>
            </a:r>
            <a:r>
              <a:rPr lang="en-US" sz="1200" dirty="0"/>
              <a:t>, A.V. Sreckovic, </a:t>
            </a:r>
            <a:r>
              <a:rPr lang="en-US" sz="1200" dirty="0" err="1"/>
              <a:t>M.S.Dimitrijevic</a:t>
            </a:r>
            <a:r>
              <a:rPr lang="en-US" sz="1200" dirty="0"/>
              <a:t>, MNRAS 439, 2342 (2014)</a:t>
            </a:r>
          </a:p>
          <a:p>
            <a:pPr marL="228600" indent="-228600">
              <a:buAutoNum type="arabicPeriod" startAt="21"/>
            </a:pPr>
            <a:r>
              <a:rPr lang="en-US" sz="1200" dirty="0"/>
              <a:t> V.A. Sreckovic, A.A. </a:t>
            </a:r>
            <a:r>
              <a:rPr lang="en-US" sz="1200" dirty="0" err="1"/>
              <a:t>Mihajlov</a:t>
            </a:r>
            <a:r>
              <a:rPr lang="en-US" sz="1200" dirty="0"/>
              <a:t>, </a:t>
            </a:r>
            <a:r>
              <a:rPr lang="en-US" sz="1200" dirty="0" err="1"/>
              <a:t>Lj.M</a:t>
            </a:r>
            <a:r>
              <a:rPr lang="en-US" sz="1200" dirty="0"/>
              <a:t>. </a:t>
            </a:r>
            <a:r>
              <a:rPr lang="en-US" sz="1200" dirty="0" err="1"/>
              <a:t>Ignjatovic</a:t>
            </a:r>
            <a:r>
              <a:rPr lang="en-US" sz="1200" dirty="0"/>
              <a:t>, M.S. </a:t>
            </a:r>
            <a:r>
              <a:rPr lang="en-US" sz="1200" dirty="0" err="1"/>
              <a:t>Dimitrijevic</a:t>
            </a:r>
            <a:r>
              <a:rPr lang="en-US" sz="1200" dirty="0"/>
              <a:t>, Adv. Space Res. 54, 1264 (2014)</a:t>
            </a:r>
          </a:p>
          <a:p>
            <a:pPr marL="228600" indent="-228600">
              <a:buAutoNum type="arabicPeriod" startAt="21"/>
            </a:pPr>
            <a:r>
              <a:rPr lang="en-US" sz="1200" dirty="0"/>
              <a:t> V. </a:t>
            </a:r>
            <a:r>
              <a:rPr lang="en-US" sz="1200" dirty="0" err="1"/>
              <a:t>Vujcic</a:t>
            </a:r>
            <a:r>
              <a:rPr lang="en-US" sz="1200" dirty="0"/>
              <a:t>, D. </a:t>
            </a:r>
            <a:r>
              <a:rPr lang="en-US" sz="1200" dirty="0" err="1"/>
              <a:t>Jevremovic</a:t>
            </a:r>
            <a:r>
              <a:rPr lang="en-US" sz="1200" dirty="0"/>
              <a:t>, A.A. </a:t>
            </a:r>
            <a:r>
              <a:rPr lang="en-US" sz="1200" dirty="0" err="1"/>
              <a:t>Mihajlov</a:t>
            </a:r>
            <a:r>
              <a:rPr lang="en-US" sz="1200" dirty="0"/>
              <a:t>, </a:t>
            </a:r>
            <a:r>
              <a:rPr lang="en-US" sz="1200" dirty="0" err="1"/>
              <a:t>Lj.M</a:t>
            </a:r>
            <a:r>
              <a:rPr lang="en-US" sz="1200" dirty="0"/>
              <a:t>. </a:t>
            </a:r>
            <a:r>
              <a:rPr lang="en-US" sz="1200" dirty="0" err="1"/>
              <a:t>Ignjatovic</a:t>
            </a:r>
            <a:r>
              <a:rPr lang="en-US" sz="1200" dirty="0"/>
              <a:t>, V.A. Sreckovic, M.S. </a:t>
            </a:r>
            <a:r>
              <a:rPr lang="en-US" sz="1200" dirty="0" err="1"/>
              <a:t>Dimitrijevic</a:t>
            </a:r>
            <a:r>
              <a:rPr lang="en-US" sz="1200" dirty="0"/>
              <a:t>, M. </a:t>
            </a:r>
            <a:r>
              <a:rPr lang="en-US" sz="1200" dirty="0" err="1"/>
              <a:t>Malovic</a:t>
            </a:r>
            <a:r>
              <a:rPr lang="en-US" sz="1200" dirty="0"/>
              <a:t>, JA&amp;A 36, 693 (2015) </a:t>
            </a:r>
            <a:r>
              <a:rPr lang="en-US" sz="1200" dirty="0" err="1"/>
              <a:t>Mihajlov</a:t>
            </a:r>
            <a:r>
              <a:rPr lang="en-US" sz="1200" dirty="0"/>
              <a:t>, A. A., </a:t>
            </a:r>
            <a:r>
              <a:rPr lang="en-US" sz="1200" dirty="0" err="1"/>
              <a:t>Ignjatovic</a:t>
            </a:r>
            <a:r>
              <a:rPr lang="en-US" sz="1200" dirty="0"/>
              <a:t>, L. M., </a:t>
            </a:r>
            <a:r>
              <a:rPr lang="en-US" sz="1200" dirty="0" err="1"/>
              <a:t>Sreckovic</a:t>
            </a:r>
            <a:r>
              <a:rPr lang="en-US" sz="1200" dirty="0"/>
              <a:t>, V. A., &amp; Dimitri-</a:t>
            </a:r>
          </a:p>
          <a:p>
            <a:pPr marL="228600" indent="-228600">
              <a:buAutoNum type="arabicPeriod" startAt="21"/>
            </a:pPr>
            <a:r>
              <a:rPr lang="en-US" sz="1200" dirty="0" err="1"/>
              <a:t>jevic</a:t>
            </a:r>
            <a:r>
              <a:rPr lang="en-US" sz="1200" dirty="0"/>
              <a:t>, M. S. 2011, </a:t>
            </a:r>
            <a:r>
              <a:rPr lang="en-US" sz="1200" dirty="0" err="1"/>
              <a:t>ApJS</a:t>
            </a:r>
            <a:r>
              <a:rPr lang="en-US" sz="1200" dirty="0"/>
              <a:t>, 193, 2</a:t>
            </a:r>
          </a:p>
          <a:p>
            <a:pPr marL="228600" indent="-228600">
              <a:buAutoNum type="arabicPeriod" startAt="21"/>
            </a:pPr>
            <a:r>
              <a:rPr lang="en-US" sz="1200" dirty="0" err="1"/>
              <a:t>Mihajlov</a:t>
            </a:r>
            <a:r>
              <a:rPr lang="en-US" sz="1200" dirty="0"/>
              <a:t>, A. A., </a:t>
            </a:r>
            <a:r>
              <a:rPr lang="en-US" sz="1200" dirty="0" err="1"/>
              <a:t>Ignjatovic</a:t>
            </a:r>
            <a:r>
              <a:rPr lang="en-US" sz="1200" dirty="0"/>
              <a:t>, L. M., </a:t>
            </a:r>
            <a:r>
              <a:rPr lang="en-US" sz="1200" dirty="0" err="1"/>
              <a:t>Sreckovic</a:t>
            </a:r>
            <a:r>
              <a:rPr lang="en-US" sz="1200" dirty="0"/>
              <a:t>, V. A., &amp; Dimitri-</a:t>
            </a:r>
          </a:p>
          <a:p>
            <a:pPr marL="228600" indent="-228600">
              <a:buAutoNum type="arabicPeriod" startAt="21"/>
            </a:pPr>
            <a:r>
              <a:rPr lang="en-US" sz="1200" dirty="0" err="1"/>
              <a:t>jevic</a:t>
            </a:r>
            <a:r>
              <a:rPr lang="en-US" sz="1200" dirty="0"/>
              <a:t>, M. S. 2011b, Baltic Astronomy, 20, 566</a:t>
            </a:r>
          </a:p>
          <a:p>
            <a:pPr marL="228600" indent="-228600">
              <a:buAutoNum type="arabicPeriod" startAt="21"/>
            </a:pPr>
            <a:r>
              <a:rPr lang="en-US" sz="1200" dirty="0" err="1"/>
              <a:t>Mihajlov</a:t>
            </a:r>
            <a:r>
              <a:rPr lang="en-US" sz="1200" dirty="0"/>
              <a:t>, A. A., </a:t>
            </a:r>
            <a:r>
              <a:rPr lang="en-US" sz="1200" dirty="0" err="1"/>
              <a:t>Sreckovic</a:t>
            </a:r>
            <a:r>
              <a:rPr lang="en-US" sz="1200" dirty="0"/>
              <a:t>, V. A., </a:t>
            </a:r>
            <a:r>
              <a:rPr lang="en-US" sz="1200" dirty="0" err="1"/>
              <a:t>Ignjatovic</a:t>
            </a:r>
            <a:r>
              <a:rPr lang="en-US" sz="1200" dirty="0"/>
              <a:t>, L. M., &amp; </a:t>
            </a:r>
            <a:r>
              <a:rPr lang="en-US" sz="1200" dirty="0" err="1"/>
              <a:t>Klyucharev</a:t>
            </a:r>
            <a:endParaRPr lang="en-US" sz="1200" dirty="0"/>
          </a:p>
          <a:p>
            <a:pPr marL="228600" indent="-228600">
              <a:buAutoNum type="arabicPeriod" startAt="21"/>
            </a:pPr>
            <a:r>
              <a:rPr lang="en-US" sz="1200" dirty="0"/>
              <a:t>A.N. 2012, Journal of Cluster Science, 23 ,47</a:t>
            </a:r>
          </a:p>
          <a:p>
            <a:pPr marL="228600" indent="-228600">
              <a:buAutoNum type="arabicPeriod" startAt="21"/>
            </a:pPr>
            <a:r>
              <a:rPr lang="it-IT" sz="1200" dirty="0"/>
              <a:t>O'Kee</a:t>
            </a:r>
            <a:br>
              <a:rPr lang="it-IT" sz="1200" dirty="0"/>
            </a:br>
            <a:r>
              <a:rPr lang="it-IT" sz="1200" dirty="0"/>
              <a:t>e, P., Bolognesi, P., Avaldi, L., et al. 2012, Phys. Rev. A,</a:t>
            </a:r>
          </a:p>
          <a:p>
            <a:pPr marL="228600" indent="-228600">
              <a:buAutoNum type="arabicPeriod" startAt="21"/>
            </a:pPr>
            <a:r>
              <a:rPr lang="it-IT" sz="1200" dirty="0"/>
              <a:t>85, 052705</a:t>
            </a:r>
            <a:endParaRPr lang="en-US" sz="1200" dirty="0"/>
          </a:p>
          <a:p>
            <a:pPr marL="228600" indent="-228600">
              <a:buAutoNum type="arabicPeriod" startAt="21"/>
            </a:pPr>
            <a:endParaRPr lang="en-US" sz="1200" dirty="0"/>
          </a:p>
        </p:txBody>
      </p:sp>
    </p:spTree>
    <p:extLst>
      <p:ext uri="{BB962C8B-B14F-4D97-AF65-F5344CB8AC3E}">
        <p14:creationId xmlns:p14="http://schemas.microsoft.com/office/powerpoint/2010/main" val="3192806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CFBBA1-9A93-4B08-A0A2-AA05EF9CEE7A}"/>
              </a:ext>
            </a:extLst>
          </p:cNvPr>
          <p:cNvPicPr>
            <a:picLocks noChangeAspect="1"/>
          </p:cNvPicPr>
          <p:nvPr/>
        </p:nvPicPr>
        <p:blipFill>
          <a:blip r:embed="rId2"/>
          <a:stretch>
            <a:fillRect/>
          </a:stretch>
        </p:blipFill>
        <p:spPr>
          <a:xfrm>
            <a:off x="2831976" y="470958"/>
            <a:ext cx="6431858" cy="3035040"/>
          </a:xfrm>
          <a:prstGeom prst="rect">
            <a:avLst/>
          </a:prstGeom>
        </p:spPr>
      </p:pic>
    </p:spTree>
    <p:extLst>
      <p:ext uri="{BB962C8B-B14F-4D97-AF65-F5344CB8AC3E}">
        <p14:creationId xmlns:p14="http://schemas.microsoft.com/office/powerpoint/2010/main" val="381096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76C356-CD91-40CF-94FD-376598E5D425}"/>
              </a:ext>
            </a:extLst>
          </p:cNvPr>
          <p:cNvSpPr txBox="1"/>
          <p:nvPr/>
        </p:nvSpPr>
        <p:spPr>
          <a:xfrm>
            <a:off x="958787" y="1784415"/>
            <a:ext cx="10369120" cy="4555093"/>
          </a:xfrm>
          <a:prstGeom prst="rect">
            <a:avLst/>
          </a:prstGeom>
          <a:noFill/>
        </p:spPr>
        <p:txBody>
          <a:bodyPr wrap="square" rtlCol="0">
            <a:spAutoFit/>
          </a:bodyPr>
          <a:lstStyle/>
          <a:p>
            <a:r>
              <a:rPr lang="en-US" sz="1600" u="sng" dirty="0"/>
              <a:t>Initial cooperation papers</a:t>
            </a:r>
          </a:p>
          <a:p>
            <a:endParaRPr lang="en-US" sz="1600" dirty="0"/>
          </a:p>
          <a:p>
            <a:r>
              <a:rPr lang="en-US" sz="1600" dirty="0"/>
              <a:t>-	 1985pig1.conf..357M	</a:t>
            </a:r>
          </a:p>
          <a:p>
            <a:r>
              <a:rPr lang="en-US" sz="1600" dirty="0"/>
              <a:t>	</a:t>
            </a:r>
            <a:r>
              <a:rPr lang="en-US" sz="1600" dirty="0" err="1"/>
              <a:t>Mihajlov</a:t>
            </a:r>
            <a:r>
              <a:rPr lang="en-US" sz="1600" dirty="0"/>
              <a:t>, A. A.; </a:t>
            </a:r>
            <a:r>
              <a:rPr lang="en-US" sz="1600" dirty="0" err="1"/>
              <a:t>Dimitrijevic</a:t>
            </a:r>
            <a:r>
              <a:rPr lang="en-US" sz="1600" dirty="0"/>
              <a:t>, M. S.; Popovic, M. M.	</a:t>
            </a:r>
          </a:p>
          <a:p>
            <a:r>
              <a:rPr lang="en-US" sz="1600" dirty="0"/>
              <a:t>	Determination of Electrical Conductivity of Plasma on the Basis of the Cut-Off Coulomb Potential Model</a:t>
            </a:r>
          </a:p>
          <a:p>
            <a:endParaRPr lang="en-US" sz="1600" dirty="0"/>
          </a:p>
          <a:p>
            <a:r>
              <a:rPr lang="en-US" sz="1600" dirty="0"/>
              <a:t>-	 1986A&amp;A...155..319M	</a:t>
            </a:r>
          </a:p>
          <a:p>
            <a:r>
              <a:rPr lang="en-US" sz="1600" dirty="0"/>
              <a:t>	</a:t>
            </a:r>
            <a:r>
              <a:rPr lang="en-US" sz="1600" dirty="0" err="1"/>
              <a:t>Mihajlov</a:t>
            </a:r>
            <a:r>
              <a:rPr lang="en-US" sz="1600" dirty="0"/>
              <a:t>, A. A.; </a:t>
            </a:r>
            <a:r>
              <a:rPr lang="en-US" sz="1600" dirty="0" err="1"/>
              <a:t>Dimitrijevic</a:t>
            </a:r>
            <a:r>
              <a:rPr lang="en-US" sz="1600" dirty="0"/>
              <a:t>, M. S.	</a:t>
            </a:r>
          </a:p>
          <a:p>
            <a:r>
              <a:rPr lang="en-US" sz="1600" dirty="0"/>
              <a:t>	Influence of ion-atom collisions on the absorption of radiation</a:t>
            </a:r>
          </a:p>
          <a:p>
            <a:endParaRPr lang="en-US" sz="1600" dirty="0"/>
          </a:p>
          <a:p>
            <a:r>
              <a:rPr lang="en-US" sz="1600" dirty="0"/>
              <a:t>-	 1987A&amp;AS...70...57D	</a:t>
            </a:r>
          </a:p>
          <a:p>
            <a:r>
              <a:rPr lang="en-US" sz="1600" dirty="0"/>
              <a:t>	</a:t>
            </a:r>
            <a:r>
              <a:rPr lang="en-US" sz="1600" dirty="0" err="1"/>
              <a:t>Dimitrijevic</a:t>
            </a:r>
            <a:r>
              <a:rPr lang="en-US" sz="1600" dirty="0"/>
              <a:t>, M. S.; </a:t>
            </a:r>
            <a:r>
              <a:rPr lang="en-US" sz="1600" dirty="0" err="1"/>
              <a:t>Mihajlov</a:t>
            </a:r>
            <a:r>
              <a:rPr lang="en-US" sz="1600" dirty="0"/>
              <a:t>, A. A.; Popovic, M. M.	</a:t>
            </a:r>
          </a:p>
          <a:p>
            <a:r>
              <a:rPr lang="en-US" sz="1600" dirty="0"/>
              <a:t>	Stark Broadening Trends Along Homologous Sequences</a:t>
            </a:r>
          </a:p>
          <a:p>
            <a:endParaRPr lang="en-US" sz="1600" dirty="0"/>
          </a:p>
          <a:p>
            <a:r>
              <a:rPr lang="en-US" sz="1600" dirty="0"/>
              <a:t>-	 1989JPhB...22.3845D	</a:t>
            </a:r>
          </a:p>
          <a:p>
            <a:r>
              <a:rPr lang="en-US" sz="1600" dirty="0"/>
              <a:t>	</a:t>
            </a:r>
            <a:r>
              <a:rPr lang="en-US" sz="1600" dirty="0" err="1"/>
              <a:t>Dimitrijevic</a:t>
            </a:r>
            <a:r>
              <a:rPr lang="en-US" sz="1600" dirty="0"/>
              <a:t>, M. S.; </a:t>
            </a:r>
            <a:r>
              <a:rPr lang="en-US" sz="1600" dirty="0" err="1"/>
              <a:t>Mihajlov</a:t>
            </a:r>
            <a:r>
              <a:rPr lang="en-US" sz="1600" dirty="0"/>
              <a:t>, A. A.; </a:t>
            </a:r>
            <a:r>
              <a:rPr lang="en-US" sz="1600" dirty="0" err="1"/>
              <a:t>Djuric</a:t>
            </a:r>
            <a:r>
              <a:rPr lang="en-US" sz="1600" dirty="0"/>
              <a:t>, Z.; Grabowski, B.	</a:t>
            </a:r>
          </a:p>
          <a:p>
            <a:r>
              <a:rPr lang="en-US" sz="1600" dirty="0"/>
              <a:t>	On the influence of Debye shielding on the Stark broadening of ion lines within the classical model</a:t>
            </a:r>
          </a:p>
          <a:p>
            <a:endParaRPr lang="en-US" dirty="0"/>
          </a:p>
        </p:txBody>
      </p:sp>
      <p:sp>
        <p:nvSpPr>
          <p:cNvPr id="12" name="TextBox 11">
            <a:extLst>
              <a:ext uri="{FF2B5EF4-FFF2-40B4-BE49-F238E27FC236}">
                <a16:creationId xmlns:a16="http://schemas.microsoft.com/office/drawing/2014/main" id="{72961C30-E8D3-42D9-BC23-F5CA258AFFB4}"/>
              </a:ext>
            </a:extLst>
          </p:cNvPr>
          <p:cNvSpPr txBox="1"/>
          <p:nvPr/>
        </p:nvSpPr>
        <p:spPr>
          <a:xfrm>
            <a:off x="1189606" y="310726"/>
            <a:ext cx="9552374" cy="1477328"/>
          </a:xfrm>
          <a:prstGeom prst="rect">
            <a:avLst/>
          </a:prstGeom>
          <a:noFill/>
        </p:spPr>
        <p:txBody>
          <a:bodyPr wrap="square" rtlCol="0">
            <a:spAutoFit/>
          </a:bodyPr>
          <a:lstStyle/>
          <a:p>
            <a:r>
              <a:rPr lang="en-US" dirty="0"/>
              <a:t>Cooperation and work on atomic processes with Milan </a:t>
            </a:r>
            <a:r>
              <a:rPr lang="en-US" dirty="0" err="1"/>
              <a:t>Dimitrijevic</a:t>
            </a:r>
            <a:r>
              <a:rPr lang="en-US" dirty="0"/>
              <a:t> has been ongoing since 1985. and the first paper was presented on the conference, </a:t>
            </a:r>
          </a:p>
          <a:p>
            <a:r>
              <a:rPr lang="en-US" dirty="0"/>
              <a:t>XVII International Conference on Phenomena in Ionized Gases, held July 8-12, 1985, in Budapest, Hungary. Contributed Papers, Volume 1. Organizing Committee ICPIG-XVII. 1985. p. 357</a:t>
            </a:r>
          </a:p>
          <a:p>
            <a:endParaRPr lang="en-US" dirty="0"/>
          </a:p>
        </p:txBody>
      </p:sp>
    </p:spTree>
    <p:extLst>
      <p:ext uri="{BB962C8B-B14F-4D97-AF65-F5344CB8AC3E}">
        <p14:creationId xmlns:p14="http://schemas.microsoft.com/office/powerpoint/2010/main" val="29743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36571F-EF77-479C-95ED-B803C7D40C5A}"/>
              </a:ext>
            </a:extLst>
          </p:cNvPr>
          <p:cNvSpPr txBox="1"/>
          <p:nvPr/>
        </p:nvSpPr>
        <p:spPr>
          <a:xfrm>
            <a:off x="1136341" y="976544"/>
            <a:ext cx="9232777" cy="4801314"/>
          </a:xfrm>
          <a:prstGeom prst="rect">
            <a:avLst/>
          </a:prstGeom>
          <a:noFill/>
        </p:spPr>
        <p:txBody>
          <a:bodyPr wrap="square" rtlCol="0">
            <a:spAutoFit/>
          </a:bodyPr>
          <a:lstStyle/>
          <a:p>
            <a:r>
              <a:rPr lang="en-US" u="sng" dirty="0"/>
              <a:t>1.ion-atom</a:t>
            </a:r>
          </a:p>
          <a:p>
            <a:r>
              <a:rPr lang="en-US" dirty="0"/>
              <a:t>-Symmetric ion-atom radiative processes in the: solar and DB white-dwarf atmospheres, quiet Sun and sunspots</a:t>
            </a:r>
          </a:p>
          <a:p>
            <a:endParaRPr lang="en-US" dirty="0"/>
          </a:p>
          <a:p>
            <a:r>
              <a:rPr lang="en-US" dirty="0"/>
              <a:t>-Non-symmetric ion-atom absorption processes: solar and DB white-dwarf atmospheres, quiet Sun and sunspots</a:t>
            </a:r>
          </a:p>
          <a:p>
            <a:endParaRPr lang="en-US" dirty="0"/>
          </a:p>
          <a:p>
            <a:r>
              <a:rPr lang="en-US" u="sng" dirty="0"/>
              <a:t>2.Atom-Rydberg atom processes </a:t>
            </a:r>
          </a:p>
          <a:p>
            <a:r>
              <a:rPr lang="en-US" dirty="0"/>
              <a:t>-Excitation and deexcitation processes i.e. mixing: solar and DB white-dwarf atmospheres</a:t>
            </a:r>
          </a:p>
          <a:p>
            <a:endParaRPr lang="en-US" dirty="0"/>
          </a:p>
          <a:p>
            <a:r>
              <a:rPr lang="en-US" dirty="0"/>
              <a:t>- </a:t>
            </a:r>
            <a:r>
              <a:rPr lang="en-US" dirty="0" err="1"/>
              <a:t>Chemi</a:t>
            </a:r>
            <a:r>
              <a:rPr lang="en-US" dirty="0"/>
              <a:t>-Ionization and </a:t>
            </a:r>
            <a:r>
              <a:rPr lang="en-US" dirty="0" err="1"/>
              <a:t>Chemi</a:t>
            </a:r>
            <a:r>
              <a:rPr lang="en-US" dirty="0"/>
              <a:t>-Recombination: sodium- and other alkali-metal </a:t>
            </a:r>
            <a:r>
              <a:rPr lang="en-US" dirty="0" err="1"/>
              <a:t>geocosmical</a:t>
            </a:r>
            <a:r>
              <a:rPr lang="en-US" dirty="0"/>
              <a:t> plasmas, solar and DB white-dwarf atmospheres</a:t>
            </a:r>
          </a:p>
          <a:p>
            <a:endParaRPr lang="en-US" dirty="0"/>
          </a:p>
          <a:p>
            <a:r>
              <a:rPr lang="en-US" u="sng" dirty="0"/>
              <a:t>3.Electric &amp; transport properties astrophysical plasma</a:t>
            </a:r>
          </a:p>
          <a:p>
            <a:r>
              <a:rPr lang="en-US" dirty="0"/>
              <a:t>- Electrical Conductivity: DB white-dwarf atmospheres</a:t>
            </a:r>
          </a:p>
          <a:p>
            <a:endParaRPr lang="en-US" dirty="0"/>
          </a:p>
          <a:p>
            <a:r>
              <a:rPr lang="en-US" u="sng" dirty="0"/>
              <a:t>4.VAMDC:</a:t>
            </a:r>
            <a:r>
              <a:rPr lang="en-US" dirty="0"/>
              <a:t>   development of atomic &amp; molecular databases</a:t>
            </a:r>
          </a:p>
        </p:txBody>
      </p:sp>
      <p:sp>
        <p:nvSpPr>
          <p:cNvPr id="6" name="TextBox 5">
            <a:extLst>
              <a:ext uri="{FF2B5EF4-FFF2-40B4-BE49-F238E27FC236}">
                <a16:creationId xmlns:a16="http://schemas.microsoft.com/office/drawing/2014/main" id="{D26B54CB-E96B-4F59-8593-E2108CA0719F}"/>
              </a:ext>
            </a:extLst>
          </p:cNvPr>
          <p:cNvSpPr txBox="1"/>
          <p:nvPr/>
        </p:nvSpPr>
        <p:spPr>
          <a:xfrm>
            <a:off x="3289249" y="322921"/>
            <a:ext cx="6209858" cy="369332"/>
          </a:xfrm>
          <a:prstGeom prst="rect">
            <a:avLst/>
          </a:prstGeom>
          <a:noFill/>
        </p:spPr>
        <p:txBody>
          <a:bodyPr wrap="square" rtlCol="0">
            <a:spAutoFit/>
          </a:bodyPr>
          <a:lstStyle/>
          <a:p>
            <a:r>
              <a:rPr lang="en-US" dirty="0"/>
              <a:t>And cooperation continued in </a:t>
            </a:r>
            <a:r>
              <a:rPr lang="en-US"/>
              <a:t>various fields </a:t>
            </a:r>
            <a:r>
              <a:rPr lang="en-US" dirty="0"/>
              <a:t>of astrophysics</a:t>
            </a:r>
          </a:p>
        </p:txBody>
      </p:sp>
    </p:spTree>
    <p:extLst>
      <p:ext uri="{BB962C8B-B14F-4D97-AF65-F5344CB8AC3E}">
        <p14:creationId xmlns:p14="http://schemas.microsoft.com/office/powerpoint/2010/main" val="291801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775CDF-1CE9-4123-8F3A-9C20F4A98F08}"/>
              </a:ext>
            </a:extLst>
          </p:cNvPr>
          <p:cNvSpPr txBox="1"/>
          <p:nvPr/>
        </p:nvSpPr>
        <p:spPr>
          <a:xfrm>
            <a:off x="1562466" y="1251754"/>
            <a:ext cx="9454718" cy="646331"/>
          </a:xfrm>
          <a:prstGeom prst="rect">
            <a:avLst/>
          </a:prstGeom>
          <a:noFill/>
        </p:spPr>
        <p:txBody>
          <a:bodyPr wrap="square" rtlCol="0">
            <a:spAutoFit/>
          </a:bodyPr>
          <a:lstStyle/>
          <a:p>
            <a:r>
              <a:rPr lang="en-US" dirty="0"/>
              <a:t>Recently we started a new project of inserting these results (of investigated atomic processes) into the databases.</a:t>
            </a:r>
          </a:p>
        </p:txBody>
      </p:sp>
      <p:sp>
        <p:nvSpPr>
          <p:cNvPr id="6" name="Rectangle 5">
            <a:extLst>
              <a:ext uri="{FF2B5EF4-FFF2-40B4-BE49-F238E27FC236}">
                <a16:creationId xmlns:a16="http://schemas.microsoft.com/office/drawing/2014/main" id="{2CB8179C-414C-4F35-B4DE-33DDA062342A}"/>
              </a:ext>
            </a:extLst>
          </p:cNvPr>
          <p:cNvSpPr/>
          <p:nvPr/>
        </p:nvSpPr>
        <p:spPr>
          <a:xfrm>
            <a:off x="905522" y="2321056"/>
            <a:ext cx="4991495" cy="923330"/>
          </a:xfrm>
          <a:prstGeom prst="rect">
            <a:avLst/>
          </a:prstGeom>
        </p:spPr>
        <p:txBody>
          <a:bodyPr wrap="none">
            <a:spAutoFit/>
          </a:bodyPr>
          <a:lstStyle/>
          <a:p>
            <a:r>
              <a:rPr lang="en-US" dirty="0"/>
              <a:t>http://portal.vamdc.org/vamdc_portal/home.seam</a:t>
            </a:r>
          </a:p>
          <a:p>
            <a:endParaRPr lang="en-US" dirty="0"/>
          </a:p>
          <a:p>
            <a:r>
              <a:rPr lang="en-US" dirty="0"/>
              <a:t>http://servo.aob.rs/mold/</a:t>
            </a:r>
          </a:p>
        </p:txBody>
      </p:sp>
    </p:spTree>
    <p:extLst>
      <p:ext uri="{BB962C8B-B14F-4D97-AF65-F5344CB8AC3E}">
        <p14:creationId xmlns:p14="http://schemas.microsoft.com/office/powerpoint/2010/main" val="420674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CA8E34-F8D0-4D45-8BC2-A2D5607FE75E}"/>
              </a:ext>
            </a:extLst>
          </p:cNvPr>
          <p:cNvPicPr>
            <a:picLocks noChangeAspect="1"/>
          </p:cNvPicPr>
          <p:nvPr/>
        </p:nvPicPr>
        <p:blipFill>
          <a:blip r:embed="rId2"/>
          <a:stretch>
            <a:fillRect/>
          </a:stretch>
        </p:blipFill>
        <p:spPr>
          <a:xfrm>
            <a:off x="978763" y="701193"/>
            <a:ext cx="8474267" cy="4199282"/>
          </a:xfrm>
          <a:prstGeom prst="rect">
            <a:avLst/>
          </a:prstGeom>
        </p:spPr>
      </p:pic>
      <p:sp>
        <p:nvSpPr>
          <p:cNvPr id="7" name="TextBox 6">
            <a:extLst>
              <a:ext uri="{FF2B5EF4-FFF2-40B4-BE49-F238E27FC236}">
                <a16:creationId xmlns:a16="http://schemas.microsoft.com/office/drawing/2014/main" id="{D95A9275-4411-46E2-89E3-3A884F8AB7C4}"/>
              </a:ext>
            </a:extLst>
          </p:cNvPr>
          <p:cNvSpPr txBox="1"/>
          <p:nvPr/>
        </p:nvSpPr>
        <p:spPr>
          <a:xfrm>
            <a:off x="1225118" y="5015883"/>
            <a:ext cx="4273734" cy="369332"/>
          </a:xfrm>
          <a:prstGeom prst="rect">
            <a:avLst/>
          </a:prstGeom>
          <a:noFill/>
        </p:spPr>
        <p:txBody>
          <a:bodyPr wrap="none" rtlCol="0">
            <a:spAutoFit/>
          </a:bodyPr>
          <a:lstStyle/>
          <a:p>
            <a:r>
              <a:rPr lang="en-US" dirty="0"/>
              <a:t>Homepage of our database </a:t>
            </a:r>
            <a:r>
              <a:rPr lang="en-US" dirty="0" err="1"/>
              <a:t>MolD</a:t>
            </a:r>
            <a:r>
              <a:rPr lang="en-US" dirty="0"/>
              <a:t> on </a:t>
            </a:r>
            <a:r>
              <a:rPr lang="en-US" dirty="0" err="1"/>
              <a:t>SerVO</a:t>
            </a:r>
            <a:endParaRPr lang="en-US" dirty="0"/>
          </a:p>
        </p:txBody>
      </p:sp>
    </p:spTree>
    <p:extLst>
      <p:ext uri="{BB962C8B-B14F-4D97-AF65-F5344CB8AC3E}">
        <p14:creationId xmlns:p14="http://schemas.microsoft.com/office/powerpoint/2010/main" val="263623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74ACB1-814D-4891-824E-3FA4EF2D98E5}"/>
              </a:ext>
            </a:extLst>
          </p:cNvPr>
          <p:cNvPicPr>
            <a:picLocks noChangeAspect="1"/>
          </p:cNvPicPr>
          <p:nvPr/>
        </p:nvPicPr>
        <p:blipFill>
          <a:blip r:embed="rId2"/>
          <a:stretch>
            <a:fillRect/>
          </a:stretch>
        </p:blipFill>
        <p:spPr>
          <a:xfrm>
            <a:off x="1363444" y="621437"/>
            <a:ext cx="9594560" cy="4729287"/>
          </a:xfrm>
          <a:prstGeom prst="rect">
            <a:avLst/>
          </a:prstGeom>
        </p:spPr>
      </p:pic>
      <p:sp>
        <p:nvSpPr>
          <p:cNvPr id="2" name="TextBox 1">
            <a:extLst>
              <a:ext uri="{FF2B5EF4-FFF2-40B4-BE49-F238E27FC236}">
                <a16:creationId xmlns:a16="http://schemas.microsoft.com/office/drawing/2014/main" id="{2580C9BF-BCD8-446C-BB48-3C63B945C294}"/>
              </a:ext>
            </a:extLst>
          </p:cNvPr>
          <p:cNvSpPr txBox="1"/>
          <p:nvPr/>
        </p:nvSpPr>
        <p:spPr>
          <a:xfrm flipH="1">
            <a:off x="1581556" y="5868140"/>
            <a:ext cx="6497124" cy="646331"/>
          </a:xfrm>
          <a:prstGeom prst="rect">
            <a:avLst/>
          </a:prstGeom>
          <a:noFill/>
        </p:spPr>
        <p:txBody>
          <a:bodyPr wrap="square" rtlCol="0">
            <a:spAutoFit/>
          </a:bodyPr>
          <a:lstStyle/>
          <a:p>
            <a:r>
              <a:rPr lang="en-US" dirty="0"/>
              <a:t>We are members of VAMDC consortium. It is Like Google but for atomic &amp; molecular data as Milan said.</a:t>
            </a:r>
          </a:p>
        </p:txBody>
      </p:sp>
    </p:spTree>
    <p:extLst>
      <p:ext uri="{BB962C8B-B14F-4D97-AF65-F5344CB8AC3E}">
        <p14:creationId xmlns:p14="http://schemas.microsoft.com/office/powerpoint/2010/main" val="338116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4797</TotalTime>
  <Words>2304</Words>
  <Application>Microsoft Office PowerPoint</Application>
  <PresentationFormat>Widescreen</PresentationFormat>
  <Paragraphs>236</Paragraphs>
  <Slides>47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4" baseType="lpstr">
      <vt:lpstr>Arial</vt:lpstr>
      <vt:lpstr>Calibri</vt:lpstr>
      <vt:lpstr>Calibri Light</vt:lpstr>
      <vt:lpstr>Times-Roman</vt:lpstr>
      <vt:lpstr>Celestial</vt:lpstr>
      <vt:lpstr>Equation</vt:lpstr>
      <vt:lpstr>Graph</vt:lpstr>
      <vt:lpstr>Atom-Atom and Ion-Atom collisional processes: Modeling of stellar atmospheres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Atmosphere of the Sun: visible spectral region </vt:lpstr>
      <vt:lpstr>PowerPoint Presentation</vt:lpstr>
      <vt:lpstr>PowerPoint Presentation</vt:lpstr>
      <vt:lpstr>Atmosphere of the sun: UV and VUV region.</vt:lpstr>
      <vt:lpstr>PowerPoint Presentation</vt:lpstr>
      <vt:lpstr>PowerPoint Presentation</vt:lpstr>
      <vt:lpstr>Helium – rich DB white dwarf atmospheres: the visible spectral region</vt:lpstr>
      <vt:lpstr>PowerPoint Presentation</vt:lpstr>
      <vt:lpstr>contribution of the ion-atom processes in DB white dwarf atmospheres: the UV and VUV regions</vt:lpstr>
      <vt:lpstr>PowerPoint Presentation</vt:lpstr>
      <vt:lpstr>NON-Symmetric ion-atom </vt:lpstr>
      <vt:lpstr>Atom – atom coll. Proc.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 a Database and a Web Service within the SerVO and the VAMDC</dc:title>
  <dc:creator>Vladimir Sreckovic</dc:creator>
  <cp:lastModifiedBy>Vladimir Sreckovic</cp:lastModifiedBy>
  <cp:revision>856</cp:revision>
  <dcterms:created xsi:type="dcterms:W3CDTF">2017-02-23T09:10:17Z</dcterms:created>
  <dcterms:modified xsi:type="dcterms:W3CDTF">2017-08-24T07:51:44Z</dcterms:modified>
</cp:coreProperties>
</file>