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393" r:id="rId3"/>
    <p:sldId id="383" r:id="rId4"/>
    <p:sldId id="461" r:id="rId5"/>
    <p:sldId id="495" r:id="rId6"/>
    <p:sldId id="496" r:id="rId7"/>
    <p:sldId id="497" r:id="rId8"/>
    <p:sldId id="498" r:id="rId9"/>
    <p:sldId id="499" r:id="rId10"/>
    <p:sldId id="500" r:id="rId11"/>
    <p:sldId id="501" r:id="rId12"/>
    <p:sldId id="502" r:id="rId13"/>
    <p:sldId id="503" r:id="rId14"/>
    <p:sldId id="504" r:id="rId15"/>
    <p:sldId id="505" r:id="rId16"/>
    <p:sldId id="506" r:id="rId17"/>
    <p:sldId id="507" r:id="rId18"/>
    <p:sldId id="508" r:id="rId19"/>
    <p:sldId id="463" r:id="rId20"/>
    <p:sldId id="462" r:id="rId21"/>
    <p:sldId id="457" r:id="rId22"/>
    <p:sldId id="458" r:id="rId23"/>
    <p:sldId id="459" r:id="rId24"/>
    <p:sldId id="509" r:id="rId25"/>
    <p:sldId id="486" r:id="rId26"/>
    <p:sldId id="510" r:id="rId27"/>
    <p:sldId id="467" r:id="rId28"/>
    <p:sldId id="468" r:id="rId29"/>
    <p:sldId id="368" r:id="rId30"/>
    <p:sldId id="472" r:id="rId31"/>
    <p:sldId id="370" r:id="rId32"/>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FF"/>
    <a:srgbClr val="D5FFFF"/>
    <a:srgbClr val="159B38"/>
    <a:srgbClr val="003300"/>
    <a:srgbClr val="1FFF01"/>
    <a:srgbClr val="FFFF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68" autoAdjust="0"/>
    <p:restoredTop sz="91935" autoAdjust="0"/>
  </p:normalViewPr>
  <p:slideViewPr>
    <p:cSldViewPr>
      <p:cViewPr varScale="1">
        <p:scale>
          <a:sx n="106" d="100"/>
          <a:sy n="106" d="100"/>
        </p:scale>
        <p:origin x="165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defRPr>
            </a:lvl1pPr>
          </a:lstStyle>
          <a:p>
            <a:pPr>
              <a:defRPr/>
            </a:pPr>
            <a:fld id="{16930FAF-D92E-4B6B-BC06-A5A52F92DE0A}" type="datetimeFigureOut">
              <a:rPr lang="fr-FR"/>
              <a:pPr>
                <a:defRPr/>
              </a:pPr>
              <a:t>24/08/2017</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fr-FR" noProof="0" smtClean="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8F532F8-EA97-49B6-A375-4E610B158ABA}" type="slidenum">
              <a:rPr lang="fr-FR" altLang="fr-F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smtClean="0"/>
          </a:p>
        </p:txBody>
      </p:sp>
      <p:sp>
        <p:nvSpPr>
          <p:cNvPr id="4403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B7E436-D460-479A-B6DF-558A4ED0458E}" type="slidenum">
              <a:rPr lang="fr-FR" altLang="fr-FR"/>
              <a:pPr/>
              <a:t>1</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01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89E6FA5-4CD9-4C10-BE8B-104BD714DD4E}" type="slidenum">
              <a:rPr lang="fr-FR" altLang="fr-FR"/>
              <a:pPr/>
              <a:t>15</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12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76FEEF-AB80-4CA5-BB8A-E05997C83B0B}" type="slidenum">
              <a:rPr lang="fr-FR" altLang="fr-FR"/>
              <a:pPr/>
              <a:t>16</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22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68DCC1-D6D7-4853-869E-E683ECCED5C8}" type="slidenum">
              <a:rPr lang="fr-FR" altLang="fr-FR"/>
              <a:pPr/>
              <a:t>17</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5325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811BA88-7950-4B92-B17C-C75B7F223FD2}" type="slidenum">
              <a:rPr lang="fr-FR" altLang="fr-FR"/>
              <a:pPr/>
              <a:t>18</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Pay tribute to Baranger who passed away last october</a:t>
            </a:r>
            <a:endParaRPr lang="en-US" altLang="fr-FR" smtClean="0"/>
          </a:p>
        </p:txBody>
      </p:sp>
      <p:sp>
        <p:nvSpPr>
          <p:cNvPr id="5427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5EA18CF-3DCC-49C2-B046-AC44C3AC8005}" type="slidenum">
              <a:rPr lang="fr-FR" altLang="fr-FR"/>
              <a:pPr/>
              <a:t>19</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There are observational signatures, Why not in your favorite plasma, if there is an energy source AGN</a:t>
            </a:r>
            <a:endParaRPr lang="en-US" altLang="fr-FR" smtClean="0"/>
          </a:p>
        </p:txBody>
      </p:sp>
      <p:sp>
        <p:nvSpPr>
          <p:cNvPr id="553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8C655A-77FF-426B-AF58-55C06CB389F6}" type="slidenum">
              <a:rPr lang="fr-FR" altLang="fr-FR"/>
              <a:pPr/>
              <a:t>20</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p>
        </p:txBody>
      </p:sp>
      <p:sp>
        <p:nvSpPr>
          <p:cNvPr id="5632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9015FD-08F5-4DC5-BBF3-775112093866}" type="slidenum">
              <a:rPr lang="fr-FR" altLang="fr-FR"/>
              <a:pPr/>
              <a:t>21</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Exemple em wave</a:t>
            </a:r>
          </a:p>
          <a:p>
            <a:r>
              <a:rPr lang="fr-FR" altLang="fr-FR" smtClean="0"/>
              <a:t>The wave packet is trapped in that region. Vladimir Zhakarov electrostatic, 1972, E amplitude of the electric field</a:t>
            </a:r>
            <a:endParaRPr lang="en-US" altLang="fr-FR" smtClean="0"/>
          </a:p>
        </p:txBody>
      </p:sp>
      <p:sp>
        <p:nvSpPr>
          <p:cNvPr id="5734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264D8A-11A8-422C-9C50-871646377E3E}" type="slidenum">
              <a:rPr lang="fr-FR" altLang="fr-FR"/>
              <a:pPr/>
              <a:t>22</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No longer a soliton! How high amplitude rogue wave emerge from noise through the process of modulation instability</a:t>
            </a:r>
            <a:endParaRPr lang="en-US" altLang="fr-FR" smtClean="0"/>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13DCFC-99E6-4CFE-8009-F55930B97BFA}" type="slidenum">
              <a:rPr lang="fr-FR" altLang="fr-FR"/>
              <a:pPr/>
              <a:t>23</a:t>
            </a:fld>
            <a:endParaRPr lang="fr-FR" alt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No longer a soliton! How high amplitude rogue wave emerge from noise through the process of modulation instability</a:t>
            </a:r>
            <a:endParaRPr lang="en-US" altLang="fr-FR" smtClean="0"/>
          </a:p>
        </p:txBody>
      </p:sp>
      <p:sp>
        <p:nvSpPr>
          <p:cNvPr id="5837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13DCFC-99E6-4CFE-8009-F55930B97BFA}" type="slidenum">
              <a:rPr lang="fr-FR" altLang="fr-FR"/>
              <a:pPr/>
              <a:t>24</a:t>
            </a:fld>
            <a:endParaRPr lang="fr-FR" altLang="fr-FR"/>
          </a:p>
        </p:txBody>
      </p:sp>
    </p:spTree>
    <p:extLst>
      <p:ext uri="{BB962C8B-B14F-4D97-AF65-F5344CB8AC3E}">
        <p14:creationId xmlns:p14="http://schemas.microsoft.com/office/powerpoint/2010/main" val="1223328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smtClean="0"/>
          </a:p>
        </p:txBody>
      </p:sp>
      <p:sp>
        <p:nvSpPr>
          <p:cNvPr id="450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1162BA-524F-4047-90C5-122D5F4CBF30}" type="slidenum">
              <a:rPr lang="fr-FR" altLang="fr-FR"/>
              <a:pPr/>
              <a:t>2</a:t>
            </a:fld>
            <a:endParaRPr lang="fr-FR" alt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D427E-2C43-4014-9844-213A9E08C93E}" type="slidenum">
              <a:rPr lang="en-US" altLang="fr-FR"/>
              <a:pPr/>
              <a:t>25</a:t>
            </a:fld>
            <a:endParaRPr lang="en-US" altLang="fr-F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The team  provides an assistance to the analysis of line shape in various plasmas. . </a:t>
            </a:r>
            <a:r>
              <a:rPr lang="en-US" altLang="fr-FR" smtClean="0"/>
              <a:t>Like in present day tokamaks, spectroscopy will remain an</a:t>
            </a:r>
          </a:p>
          <a:p>
            <a:pPr eaLnBrk="1" hangingPunct="1"/>
            <a:r>
              <a:rPr lang="en-US" altLang="fr-FR" smtClean="0"/>
              <a:t>essential source of information for ITER</a:t>
            </a:r>
            <a:r>
              <a:rPr lang="fr-FR" altLang="fr-FR" smtClean="0"/>
              <a:t> for a better understanding of ITER edgeplasma 300 line of sight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2D427E-2C43-4014-9844-213A9E08C93E}" type="slidenum">
              <a:rPr lang="en-US" altLang="fr-FR"/>
              <a:pPr/>
              <a:t>26</a:t>
            </a:fld>
            <a:endParaRPr lang="en-US" altLang="fr-F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The team  provides an assistance to the analysis of line shape in various plasmas. . </a:t>
            </a:r>
            <a:r>
              <a:rPr lang="en-US" altLang="fr-FR" smtClean="0"/>
              <a:t>Like in present day tokamaks, spectroscopy will remain an</a:t>
            </a:r>
          </a:p>
          <a:p>
            <a:pPr eaLnBrk="1" hangingPunct="1"/>
            <a:r>
              <a:rPr lang="en-US" altLang="fr-FR" smtClean="0"/>
              <a:t>essential source of information for ITER</a:t>
            </a:r>
            <a:r>
              <a:rPr lang="fr-FR" altLang="fr-FR" smtClean="0"/>
              <a:t> for a better understanding of ITER edgeplasma 300 line of sight</a:t>
            </a:r>
          </a:p>
        </p:txBody>
      </p:sp>
    </p:spTree>
    <p:extLst>
      <p:ext uri="{BB962C8B-B14F-4D97-AF65-F5344CB8AC3E}">
        <p14:creationId xmlns:p14="http://schemas.microsoft.com/office/powerpoint/2010/main" val="3936215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fr-FR" smtClean="0"/>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5641529-FCA2-4F08-9357-9D84AC2F9E67}" type="slidenum">
              <a:rPr lang="fr-FR" altLang="fr-FR"/>
              <a:pPr/>
              <a:t>27</a:t>
            </a:fld>
            <a:endParaRPr lang="fr-FR" alt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We observe many atoms on the line of sight</a:t>
            </a:r>
            <a:endParaRPr lang="en-US" altLang="fr-FR" smtClean="0"/>
          </a:p>
        </p:txBody>
      </p:sp>
      <p:sp>
        <p:nvSpPr>
          <p:cNvPr id="6349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7229D30-0F08-4C18-BB87-DEF30708C5CB}" type="slidenum">
              <a:rPr lang="fr-FR" altLang="fr-FR"/>
              <a:pPr/>
              <a:t>28</a:t>
            </a:fld>
            <a:endParaRPr lang="fr-FR" alt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smtClean="0"/>
              <a:t>Ratio in percentage kept constant</a:t>
            </a:r>
          </a:p>
        </p:txBody>
      </p:sp>
      <p:sp>
        <p:nvSpPr>
          <p:cNvPr id="70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7FDBA10-B105-47B7-8CA5-16BEF919158E}" type="slidenum">
              <a:rPr lang="fr-FR" altLang="fr-FR"/>
              <a:pPr/>
              <a:t>30</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err="1" smtClean="0"/>
              <a:t>Classically</a:t>
            </a:r>
            <a:r>
              <a:rPr lang="fr-FR" altLang="fr-FR" dirty="0" smtClean="0"/>
              <a:t>, </a:t>
            </a:r>
            <a:r>
              <a:rPr lang="fr-FR" altLang="fr-FR" dirty="0" err="1" smtClean="0"/>
              <a:t>reducing</a:t>
            </a:r>
            <a:r>
              <a:rPr lang="fr-FR" altLang="fr-FR" dirty="0" smtClean="0"/>
              <a:t> the light </a:t>
            </a:r>
            <a:r>
              <a:rPr lang="fr-FR" altLang="fr-FR" dirty="0" err="1" smtClean="0"/>
              <a:t>lifetime</a:t>
            </a:r>
            <a:r>
              <a:rPr lang="fr-FR" altLang="fr-FR" dirty="0" smtClean="0"/>
              <a:t> by a </a:t>
            </a:r>
            <a:r>
              <a:rPr lang="fr-FR" altLang="fr-FR" dirty="0" err="1" smtClean="0"/>
              <a:t>sudden</a:t>
            </a:r>
            <a:r>
              <a:rPr lang="fr-FR" altLang="fr-FR" dirty="0" smtClean="0"/>
              <a:t> collision  leads to a </a:t>
            </a:r>
            <a:r>
              <a:rPr lang="fr-FR" altLang="fr-FR" dirty="0" err="1" smtClean="0"/>
              <a:t>lorentz</a:t>
            </a:r>
            <a:r>
              <a:rPr lang="fr-FR" altLang="fr-FR" dirty="0" smtClean="0"/>
              <a:t> profile All or </a:t>
            </a:r>
            <a:r>
              <a:rPr lang="fr-FR" altLang="fr-FR" dirty="0" err="1" smtClean="0"/>
              <a:t>nothing</a:t>
            </a:r>
            <a:endParaRPr lang="fr-FR" altLang="fr-FR" dirty="0" smtClean="0"/>
          </a:p>
        </p:txBody>
      </p:sp>
      <p:sp>
        <p:nvSpPr>
          <p:cNvPr id="4608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812B3E-A75F-48B4-B7B2-5C4852BD1F97}" type="slidenum">
              <a:rPr lang="fr-FR" altLang="fr-FR"/>
              <a:pPr/>
              <a:t>3</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Quick </a:t>
            </a:r>
            <a:r>
              <a:rPr lang="fr-FR" dirty="0" err="1" smtClean="0"/>
              <a:t>historical</a:t>
            </a:r>
            <a:r>
              <a:rPr lang="fr-FR" dirty="0" smtClean="0"/>
              <a:t> </a:t>
            </a:r>
            <a:r>
              <a:rPr lang="fr-FR" dirty="0" err="1" smtClean="0"/>
              <a:t>review</a:t>
            </a:r>
            <a:r>
              <a:rPr lang="fr-FR" dirty="0" smtClean="0"/>
              <a:t>  on the </a:t>
            </a:r>
            <a:r>
              <a:rPr lang="fr-FR" dirty="0" err="1" smtClean="0"/>
              <a:t>work</a:t>
            </a:r>
            <a:r>
              <a:rPr lang="fr-FR" dirty="0" smtClean="0"/>
              <a:t> of milan </a:t>
            </a:r>
            <a:r>
              <a:rPr lang="fr-FR" dirty="0" err="1" smtClean="0"/>
              <a:t>dimitrijevic</a:t>
            </a:r>
            <a:r>
              <a:rPr lang="fr-FR" dirty="0" smtClean="0"/>
              <a:t>, and the </a:t>
            </a:r>
            <a:r>
              <a:rPr lang="fr-FR" dirty="0" err="1" smtClean="0"/>
              <a:t>many</a:t>
            </a:r>
            <a:r>
              <a:rPr lang="fr-FR" dirty="0" smtClean="0"/>
              <a:t> interaction  </a:t>
            </a:r>
            <a:r>
              <a:rPr lang="fr-FR" dirty="0" err="1" smtClean="0"/>
              <a:t>we</a:t>
            </a:r>
            <a:r>
              <a:rPr lang="fr-FR" dirty="0" smtClean="0"/>
              <a:t> </a:t>
            </a:r>
            <a:r>
              <a:rPr lang="fr-FR" dirty="0" err="1" smtClean="0"/>
              <a:t>had</a:t>
            </a:r>
            <a:r>
              <a:rPr lang="fr-FR" dirty="0" smtClean="0"/>
              <a:t> </a:t>
            </a:r>
            <a:r>
              <a:rPr lang="fr-FR" dirty="0" err="1" smtClean="0"/>
              <a:t>during</a:t>
            </a:r>
            <a:r>
              <a:rPr lang="fr-FR" dirty="0" smtClean="0"/>
              <a:t> </a:t>
            </a:r>
            <a:r>
              <a:rPr lang="fr-FR" dirty="0" err="1" smtClean="0"/>
              <a:t>our</a:t>
            </a:r>
            <a:r>
              <a:rPr lang="fr-FR" dirty="0" smtClean="0"/>
              <a:t> </a:t>
            </a:r>
            <a:r>
              <a:rPr lang="fr-FR" dirty="0" err="1" smtClean="0"/>
              <a:t>carreres</a:t>
            </a:r>
            <a:endParaRPr lang="fr-FR" dirty="0"/>
          </a:p>
        </p:txBody>
      </p:sp>
      <p:sp>
        <p:nvSpPr>
          <p:cNvPr id="4" name="Espace réservé du numéro de diapositive 3"/>
          <p:cNvSpPr>
            <a:spLocks noGrp="1"/>
          </p:cNvSpPr>
          <p:nvPr>
            <p:ph type="sldNum" sz="quarter" idx="10"/>
          </p:nvPr>
        </p:nvSpPr>
        <p:spPr/>
        <p:txBody>
          <a:bodyPr/>
          <a:lstStyle/>
          <a:p>
            <a:fld id="{C8F532F8-EA97-49B6-A375-4E610B158ABA}" type="slidenum">
              <a:rPr lang="fr-FR" altLang="fr-FR" smtClean="0"/>
              <a:pPr/>
              <a:t>5</a:t>
            </a:fld>
            <a:endParaRPr lang="fr-FR" altLang="fr-FR"/>
          </a:p>
        </p:txBody>
      </p:sp>
    </p:spTree>
    <p:extLst>
      <p:ext uri="{BB962C8B-B14F-4D97-AF65-F5344CB8AC3E}">
        <p14:creationId xmlns:p14="http://schemas.microsoft.com/office/powerpoint/2010/main" val="336921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smtClean="0"/>
          </a:p>
        </p:txBody>
      </p:sp>
      <p:sp>
        <p:nvSpPr>
          <p:cNvPr id="4710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55AC1C-FB1F-4CBB-875F-976032CA9B93}" type="slidenum">
              <a:rPr lang="fr-FR" altLang="fr-FR"/>
              <a:pPr/>
              <a:t>6</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err="1" smtClean="0"/>
              <a:t>Take</a:t>
            </a:r>
            <a:r>
              <a:rPr lang="fr-FR" dirty="0" smtClean="0"/>
              <a:t> </a:t>
            </a:r>
            <a:r>
              <a:rPr lang="fr-FR" dirty="0" err="1" smtClean="0"/>
              <a:t>another</a:t>
            </a:r>
            <a:r>
              <a:rPr lang="fr-FR" dirty="0" smtClean="0"/>
              <a:t> point of </a:t>
            </a:r>
            <a:r>
              <a:rPr lang="fr-FR" dirty="0" err="1" smtClean="0"/>
              <a:t>view</a:t>
            </a:r>
            <a:r>
              <a:rPr lang="fr-FR" dirty="0" smtClean="0"/>
              <a:t>:  simple </a:t>
            </a:r>
            <a:r>
              <a:rPr lang="fr-FR" dirty="0" err="1" smtClean="0"/>
              <a:t>analytic</a:t>
            </a:r>
            <a:r>
              <a:rPr lang="fr-FR" dirty="0" smtClean="0"/>
              <a:t> </a:t>
            </a:r>
            <a:r>
              <a:rPr lang="fr-FR" dirty="0" err="1" smtClean="0"/>
              <a:t>approach</a:t>
            </a:r>
            <a:r>
              <a:rPr lang="fr-FR" dirty="0" smtClean="0"/>
              <a:t>, 1992 ICSLS, </a:t>
            </a:r>
            <a:r>
              <a:rPr lang="fr-FR" dirty="0" err="1" smtClean="0"/>
              <a:t>organized</a:t>
            </a:r>
            <a:r>
              <a:rPr lang="fr-FR" dirty="0" smtClean="0"/>
              <a:t> </a:t>
            </a:r>
            <a:r>
              <a:rPr lang="fr-FR" dirty="0" err="1" smtClean="0"/>
              <a:t>with</a:t>
            </a:r>
            <a:r>
              <a:rPr lang="fr-FR" dirty="0" smtClean="0"/>
              <a:t> the help of </a:t>
            </a:r>
            <a:r>
              <a:rPr lang="fr-FR" dirty="0" err="1" smtClean="0"/>
              <a:t>Nicalas</a:t>
            </a:r>
            <a:r>
              <a:rPr lang="fr-FR" dirty="0" smtClean="0"/>
              <a:t> </a:t>
            </a:r>
            <a:r>
              <a:rPr lang="fr-FR" dirty="0" err="1" smtClean="0"/>
              <a:t>Konjevic</a:t>
            </a:r>
            <a:endParaRPr lang="fr-FR" dirty="0"/>
          </a:p>
        </p:txBody>
      </p:sp>
      <p:sp>
        <p:nvSpPr>
          <p:cNvPr id="4" name="Espace réservé du numéro de diapositive 3"/>
          <p:cNvSpPr>
            <a:spLocks noGrp="1"/>
          </p:cNvSpPr>
          <p:nvPr>
            <p:ph type="sldNum" sz="quarter" idx="10"/>
          </p:nvPr>
        </p:nvSpPr>
        <p:spPr/>
        <p:txBody>
          <a:bodyPr/>
          <a:lstStyle/>
          <a:p>
            <a:fld id="{C8F532F8-EA97-49B6-A375-4E610B158ABA}" type="slidenum">
              <a:rPr lang="fr-FR" altLang="fr-FR" smtClean="0"/>
              <a:pPr/>
              <a:t>8</a:t>
            </a:fld>
            <a:endParaRPr lang="fr-FR" altLang="fr-FR"/>
          </a:p>
        </p:txBody>
      </p:sp>
    </p:spTree>
    <p:extLst>
      <p:ext uri="{BB962C8B-B14F-4D97-AF65-F5344CB8AC3E}">
        <p14:creationId xmlns:p14="http://schemas.microsoft.com/office/powerpoint/2010/main" val="796881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8F532F8-EA97-49B6-A375-4E610B158ABA}" type="slidenum">
              <a:rPr lang="fr-FR" altLang="fr-FR" smtClean="0"/>
              <a:pPr/>
              <a:t>10</a:t>
            </a:fld>
            <a:endParaRPr lang="fr-FR" altLang="fr-FR"/>
          </a:p>
        </p:txBody>
      </p:sp>
    </p:spTree>
    <p:extLst>
      <p:ext uri="{BB962C8B-B14F-4D97-AF65-F5344CB8AC3E}">
        <p14:creationId xmlns:p14="http://schemas.microsoft.com/office/powerpoint/2010/main" val="313239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smtClean="0"/>
          </a:p>
        </p:txBody>
      </p:sp>
      <p:sp>
        <p:nvSpPr>
          <p:cNvPr id="4813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3244A4E-33FA-43C9-8031-1A83F268E9B0}" type="slidenum">
              <a:rPr lang="fr-FR" altLang="fr-FR"/>
              <a:pPr/>
              <a:t>11</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4915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EDC5959-4804-4E35-A0F1-440C2791DA01}" type="slidenum">
              <a:rPr lang="fr-FR" altLang="fr-FR"/>
              <a:pPr/>
              <a:t>14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A4688A2-41C6-45A8-882D-F680B0CFAEC0}" type="datetime8">
              <a:rPr lang="fr-FR"/>
              <a:pPr>
                <a:defRPr/>
              </a:pPr>
              <a:t>24/08/2017 07:03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6" name="Rectangle 6"/>
          <p:cNvSpPr>
            <a:spLocks noGrp="1" noChangeArrowheads="1"/>
          </p:cNvSpPr>
          <p:nvPr>
            <p:ph type="sldNum" sz="quarter" idx="12"/>
          </p:nvPr>
        </p:nvSpPr>
        <p:spPr>
          <a:ln/>
        </p:spPr>
        <p:txBody>
          <a:bodyPr/>
          <a:lstStyle>
            <a:lvl1pPr>
              <a:defRPr/>
            </a:lvl1pPr>
          </a:lstStyle>
          <a:p>
            <a:fld id="{D3C10B3E-4D65-4A73-B67F-C6B95132D323}" type="slidenum">
              <a:rPr lang="fr-FR" altLang="fr-FR"/>
              <a:pPr/>
              <a:t>‹N°›</a:t>
            </a:fld>
            <a:endParaRPr lang="fr-FR" altLang="fr-FR"/>
          </a:p>
        </p:txBody>
      </p:sp>
    </p:spTree>
    <p:extLst>
      <p:ext uri="{BB962C8B-B14F-4D97-AF65-F5344CB8AC3E}">
        <p14:creationId xmlns:p14="http://schemas.microsoft.com/office/powerpoint/2010/main" val="2362708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347F0132-4860-4340-A240-A648FBE0BC11}" type="datetime8">
              <a:rPr lang="fr-FR"/>
              <a:pPr>
                <a:defRPr/>
              </a:pPr>
              <a:t>24/08/2017 07:03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6" name="Rectangle 6"/>
          <p:cNvSpPr>
            <a:spLocks noGrp="1" noChangeArrowheads="1"/>
          </p:cNvSpPr>
          <p:nvPr>
            <p:ph type="sldNum" sz="quarter" idx="12"/>
          </p:nvPr>
        </p:nvSpPr>
        <p:spPr>
          <a:ln/>
        </p:spPr>
        <p:txBody>
          <a:bodyPr/>
          <a:lstStyle>
            <a:lvl1pPr>
              <a:defRPr/>
            </a:lvl1pPr>
          </a:lstStyle>
          <a:p>
            <a:fld id="{99B159F2-277F-4DED-A45E-38A6D4357426}" type="slidenum">
              <a:rPr lang="fr-FR" altLang="fr-FR"/>
              <a:pPr/>
              <a:t>‹N°›</a:t>
            </a:fld>
            <a:endParaRPr lang="fr-FR" altLang="fr-FR"/>
          </a:p>
        </p:txBody>
      </p:sp>
    </p:spTree>
    <p:extLst>
      <p:ext uri="{BB962C8B-B14F-4D97-AF65-F5344CB8AC3E}">
        <p14:creationId xmlns:p14="http://schemas.microsoft.com/office/powerpoint/2010/main" val="2258139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A628E369-147A-4908-9A0C-518E663914F3}" type="datetime8">
              <a:rPr lang="fr-FR"/>
              <a:pPr>
                <a:defRPr/>
              </a:pPr>
              <a:t>24/08/2017 07:03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6" name="Rectangle 6"/>
          <p:cNvSpPr>
            <a:spLocks noGrp="1" noChangeArrowheads="1"/>
          </p:cNvSpPr>
          <p:nvPr>
            <p:ph type="sldNum" sz="quarter" idx="12"/>
          </p:nvPr>
        </p:nvSpPr>
        <p:spPr>
          <a:ln/>
        </p:spPr>
        <p:txBody>
          <a:bodyPr/>
          <a:lstStyle>
            <a:lvl1pPr>
              <a:defRPr/>
            </a:lvl1pPr>
          </a:lstStyle>
          <a:p>
            <a:fld id="{9BF6D95B-A180-4E07-81B1-9AB07E9532C7}" type="slidenum">
              <a:rPr lang="fr-FR" altLang="fr-FR"/>
              <a:pPr/>
              <a:t>‹N°›</a:t>
            </a:fld>
            <a:endParaRPr lang="fr-FR" altLang="fr-FR"/>
          </a:p>
        </p:txBody>
      </p:sp>
    </p:spTree>
    <p:extLst>
      <p:ext uri="{BB962C8B-B14F-4D97-AF65-F5344CB8AC3E}">
        <p14:creationId xmlns:p14="http://schemas.microsoft.com/office/powerpoint/2010/main" val="2923575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1884F06E-2108-4265-B4EA-1FA9666A5CFA}" type="datetime8">
              <a:rPr lang="fr-FR"/>
              <a:pPr>
                <a:defRPr/>
              </a:pPr>
              <a:t>24/08/2017 07:03</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9" name="Rectangle 6"/>
          <p:cNvSpPr>
            <a:spLocks noGrp="1" noChangeArrowheads="1"/>
          </p:cNvSpPr>
          <p:nvPr>
            <p:ph type="sldNum" sz="quarter" idx="12"/>
          </p:nvPr>
        </p:nvSpPr>
        <p:spPr>
          <a:ln/>
        </p:spPr>
        <p:txBody>
          <a:bodyPr/>
          <a:lstStyle>
            <a:lvl1pPr>
              <a:defRPr/>
            </a:lvl1pPr>
          </a:lstStyle>
          <a:p>
            <a:fld id="{76577A5F-E118-4DE2-8304-CF47E7317CFE}" type="slidenum">
              <a:rPr lang="fr-FR" altLang="fr-FR"/>
              <a:pPr/>
              <a:t>‹N°›</a:t>
            </a:fld>
            <a:endParaRPr lang="fr-FR" altLang="fr-FR"/>
          </a:p>
        </p:txBody>
      </p:sp>
    </p:spTree>
    <p:extLst>
      <p:ext uri="{BB962C8B-B14F-4D97-AF65-F5344CB8AC3E}">
        <p14:creationId xmlns:p14="http://schemas.microsoft.com/office/powerpoint/2010/main" val="3762099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Rectangle 4"/>
          <p:cNvSpPr>
            <a:spLocks noGrp="1" noChangeArrowheads="1"/>
          </p:cNvSpPr>
          <p:nvPr>
            <p:ph type="dt" sz="half" idx="10"/>
          </p:nvPr>
        </p:nvSpPr>
        <p:spPr>
          <a:ln/>
        </p:spPr>
        <p:txBody>
          <a:bodyPr/>
          <a:lstStyle>
            <a:lvl1pPr>
              <a:defRPr/>
            </a:lvl1pPr>
          </a:lstStyle>
          <a:p>
            <a:pPr>
              <a:defRPr/>
            </a:pPr>
            <a:fld id="{3C805C4C-00BD-4545-A747-F02C356D191A}" type="datetime8">
              <a:rPr lang="fr-FR"/>
              <a:pPr>
                <a:defRPr/>
              </a:pPr>
              <a:t>24/08/2017 07:03</a:t>
            </a:fld>
            <a:endParaRPr lang="fr-FR"/>
          </a:p>
        </p:txBody>
      </p:sp>
      <p:sp>
        <p:nvSpPr>
          <p:cNvPr id="7"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8" name="Rectangle 6"/>
          <p:cNvSpPr>
            <a:spLocks noGrp="1" noChangeArrowheads="1"/>
          </p:cNvSpPr>
          <p:nvPr>
            <p:ph type="sldNum" sz="quarter" idx="12"/>
          </p:nvPr>
        </p:nvSpPr>
        <p:spPr>
          <a:ln/>
        </p:spPr>
        <p:txBody>
          <a:bodyPr/>
          <a:lstStyle>
            <a:lvl1pPr>
              <a:defRPr/>
            </a:lvl1pPr>
          </a:lstStyle>
          <a:p>
            <a:fld id="{10E0DC02-93B6-4416-AB3F-1D775246501F}" type="slidenum">
              <a:rPr lang="fr-FR" altLang="fr-FR"/>
              <a:pPr/>
              <a:t>‹N°›</a:t>
            </a:fld>
            <a:endParaRPr lang="fr-FR" altLang="fr-FR"/>
          </a:p>
        </p:txBody>
      </p:sp>
    </p:spTree>
    <p:extLst>
      <p:ext uri="{BB962C8B-B14F-4D97-AF65-F5344CB8AC3E}">
        <p14:creationId xmlns:p14="http://schemas.microsoft.com/office/powerpoint/2010/main" val="202211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99EB67B5-02F8-4ECD-8423-FAEB5FDCBA0E}" type="datetime8">
              <a:rPr lang="fr-FR"/>
              <a:pPr>
                <a:defRPr/>
              </a:pPr>
              <a:t>24/08/2017 07:03</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5" name="Rectangle 6"/>
          <p:cNvSpPr>
            <a:spLocks noGrp="1" noChangeArrowheads="1"/>
          </p:cNvSpPr>
          <p:nvPr>
            <p:ph type="sldNum" sz="quarter" idx="12"/>
          </p:nvPr>
        </p:nvSpPr>
        <p:spPr>
          <a:ln/>
        </p:spPr>
        <p:txBody>
          <a:bodyPr/>
          <a:lstStyle>
            <a:lvl1pPr>
              <a:defRPr/>
            </a:lvl1pPr>
          </a:lstStyle>
          <a:p>
            <a:fld id="{B210F53B-5B80-4277-952D-8741E1BDC1D2}" type="slidenum">
              <a:rPr lang="fr-FR" altLang="fr-FR"/>
              <a:pPr/>
              <a:t>‹N°›</a:t>
            </a:fld>
            <a:endParaRPr lang="fr-FR" altLang="fr-FR"/>
          </a:p>
        </p:txBody>
      </p:sp>
    </p:spTree>
    <p:extLst>
      <p:ext uri="{BB962C8B-B14F-4D97-AF65-F5344CB8AC3E}">
        <p14:creationId xmlns:p14="http://schemas.microsoft.com/office/powerpoint/2010/main" val="3006456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F49EC674-0EF9-46CF-8C76-2AC50BC3AB9C}" type="datetime8">
              <a:rPr lang="fr-FR"/>
              <a:pPr>
                <a:defRPr/>
              </a:pPr>
              <a:t>24/08/2017 07:03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6" name="Rectangle 6"/>
          <p:cNvSpPr>
            <a:spLocks noGrp="1" noChangeArrowheads="1"/>
          </p:cNvSpPr>
          <p:nvPr>
            <p:ph type="sldNum" sz="quarter" idx="12"/>
          </p:nvPr>
        </p:nvSpPr>
        <p:spPr>
          <a:ln/>
        </p:spPr>
        <p:txBody>
          <a:bodyPr/>
          <a:lstStyle>
            <a:lvl1pPr>
              <a:defRPr/>
            </a:lvl1pPr>
          </a:lstStyle>
          <a:p>
            <a:fld id="{9929140F-3157-404D-B232-66099D69AC6A}" type="slidenum">
              <a:rPr lang="fr-FR" altLang="fr-FR"/>
              <a:pPr/>
              <a:t>‹N°›</a:t>
            </a:fld>
            <a:endParaRPr lang="fr-FR" altLang="fr-FR"/>
          </a:p>
        </p:txBody>
      </p:sp>
    </p:spTree>
    <p:extLst>
      <p:ext uri="{BB962C8B-B14F-4D97-AF65-F5344CB8AC3E}">
        <p14:creationId xmlns:p14="http://schemas.microsoft.com/office/powerpoint/2010/main" val="821514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fld id="{99A2496B-0E5E-420F-8989-017F09B2F8D1}" type="datetime8">
              <a:rPr lang="fr-FR"/>
              <a:pPr>
                <a:defRPr/>
              </a:pPr>
              <a:t>24/08/2017 07:03</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6" name="Rectangle 6"/>
          <p:cNvSpPr>
            <a:spLocks noGrp="1" noChangeArrowheads="1"/>
          </p:cNvSpPr>
          <p:nvPr>
            <p:ph type="sldNum" sz="quarter" idx="12"/>
          </p:nvPr>
        </p:nvSpPr>
        <p:spPr>
          <a:ln/>
        </p:spPr>
        <p:txBody>
          <a:bodyPr/>
          <a:lstStyle>
            <a:lvl1pPr>
              <a:defRPr/>
            </a:lvl1pPr>
          </a:lstStyle>
          <a:p>
            <a:fld id="{0DED5B4B-45BE-4BB9-A000-912C3E1A73DF}" type="slidenum">
              <a:rPr lang="fr-FR" altLang="fr-FR"/>
              <a:pPr/>
              <a:t>‹N°›</a:t>
            </a:fld>
            <a:endParaRPr lang="fr-FR" altLang="fr-FR"/>
          </a:p>
        </p:txBody>
      </p:sp>
    </p:spTree>
    <p:extLst>
      <p:ext uri="{BB962C8B-B14F-4D97-AF65-F5344CB8AC3E}">
        <p14:creationId xmlns:p14="http://schemas.microsoft.com/office/powerpoint/2010/main" val="118406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66007322-2D08-44C6-91A5-748F10E859BA}" type="datetime8">
              <a:rPr lang="fr-FR"/>
              <a:pPr>
                <a:defRPr/>
              </a:pPr>
              <a:t>24/08/2017 07:03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7" name="Rectangle 6"/>
          <p:cNvSpPr>
            <a:spLocks noGrp="1" noChangeArrowheads="1"/>
          </p:cNvSpPr>
          <p:nvPr>
            <p:ph type="sldNum" sz="quarter" idx="12"/>
          </p:nvPr>
        </p:nvSpPr>
        <p:spPr>
          <a:ln/>
        </p:spPr>
        <p:txBody>
          <a:bodyPr/>
          <a:lstStyle>
            <a:lvl1pPr>
              <a:defRPr/>
            </a:lvl1pPr>
          </a:lstStyle>
          <a:p>
            <a:fld id="{1AC532CE-8A85-46F4-9963-333348B72D87}" type="slidenum">
              <a:rPr lang="fr-FR" altLang="fr-FR"/>
              <a:pPr/>
              <a:t>‹N°›</a:t>
            </a:fld>
            <a:endParaRPr lang="fr-FR" altLang="fr-FR"/>
          </a:p>
        </p:txBody>
      </p:sp>
    </p:spTree>
    <p:extLst>
      <p:ext uri="{BB962C8B-B14F-4D97-AF65-F5344CB8AC3E}">
        <p14:creationId xmlns:p14="http://schemas.microsoft.com/office/powerpoint/2010/main" val="4574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21DD767F-B628-47CB-B512-09201DD944C2}" type="datetime8">
              <a:rPr lang="fr-FR"/>
              <a:pPr>
                <a:defRPr/>
              </a:pPr>
              <a:t>24/08/2017 07:03</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9" name="Rectangle 6"/>
          <p:cNvSpPr>
            <a:spLocks noGrp="1" noChangeArrowheads="1"/>
          </p:cNvSpPr>
          <p:nvPr>
            <p:ph type="sldNum" sz="quarter" idx="12"/>
          </p:nvPr>
        </p:nvSpPr>
        <p:spPr>
          <a:ln/>
        </p:spPr>
        <p:txBody>
          <a:bodyPr/>
          <a:lstStyle>
            <a:lvl1pPr>
              <a:defRPr/>
            </a:lvl1pPr>
          </a:lstStyle>
          <a:p>
            <a:fld id="{EEF96B48-54FD-4EC9-9F81-1364C65C0B8A}" type="slidenum">
              <a:rPr lang="fr-FR" altLang="fr-FR"/>
              <a:pPr/>
              <a:t>‹N°›</a:t>
            </a:fld>
            <a:endParaRPr lang="fr-FR" altLang="fr-FR"/>
          </a:p>
        </p:txBody>
      </p:sp>
    </p:spTree>
    <p:extLst>
      <p:ext uri="{BB962C8B-B14F-4D97-AF65-F5344CB8AC3E}">
        <p14:creationId xmlns:p14="http://schemas.microsoft.com/office/powerpoint/2010/main" val="316166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6F484B4C-9D0D-4564-A9A3-64A3E180A1AF}" type="datetime8">
              <a:rPr lang="fr-FR"/>
              <a:pPr>
                <a:defRPr/>
              </a:pPr>
              <a:t>24/08/2017 07:03</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5" name="Rectangle 6"/>
          <p:cNvSpPr>
            <a:spLocks noGrp="1" noChangeArrowheads="1"/>
          </p:cNvSpPr>
          <p:nvPr>
            <p:ph type="sldNum" sz="quarter" idx="12"/>
          </p:nvPr>
        </p:nvSpPr>
        <p:spPr>
          <a:ln/>
        </p:spPr>
        <p:txBody>
          <a:bodyPr/>
          <a:lstStyle>
            <a:lvl1pPr>
              <a:defRPr/>
            </a:lvl1pPr>
          </a:lstStyle>
          <a:p>
            <a:fld id="{B24649F8-88B6-4725-91B0-E553B20E012E}" type="slidenum">
              <a:rPr lang="fr-FR" altLang="fr-FR"/>
              <a:pPr/>
              <a:t>‹N°›</a:t>
            </a:fld>
            <a:endParaRPr lang="fr-FR" altLang="fr-FR"/>
          </a:p>
        </p:txBody>
      </p:sp>
    </p:spTree>
    <p:extLst>
      <p:ext uri="{BB962C8B-B14F-4D97-AF65-F5344CB8AC3E}">
        <p14:creationId xmlns:p14="http://schemas.microsoft.com/office/powerpoint/2010/main" val="1439408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33CEE28-7C23-436E-AD3D-3C984EA29ED0}" type="datetime8">
              <a:rPr lang="fr-FR"/>
              <a:pPr>
                <a:defRPr/>
              </a:pPr>
              <a:t>24/08/2017 07:03</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4" name="Rectangle 6"/>
          <p:cNvSpPr>
            <a:spLocks noGrp="1" noChangeArrowheads="1"/>
          </p:cNvSpPr>
          <p:nvPr>
            <p:ph type="sldNum" sz="quarter" idx="12"/>
          </p:nvPr>
        </p:nvSpPr>
        <p:spPr>
          <a:ln/>
        </p:spPr>
        <p:txBody>
          <a:bodyPr/>
          <a:lstStyle>
            <a:lvl1pPr>
              <a:defRPr/>
            </a:lvl1pPr>
          </a:lstStyle>
          <a:p>
            <a:fld id="{06FB43EE-DB83-4BFB-85CC-03FDD431161E}" type="slidenum">
              <a:rPr lang="fr-FR" altLang="fr-FR"/>
              <a:pPr/>
              <a:t>‹N°›</a:t>
            </a:fld>
            <a:endParaRPr lang="fr-FR" altLang="fr-FR"/>
          </a:p>
        </p:txBody>
      </p:sp>
    </p:spTree>
    <p:extLst>
      <p:ext uri="{BB962C8B-B14F-4D97-AF65-F5344CB8AC3E}">
        <p14:creationId xmlns:p14="http://schemas.microsoft.com/office/powerpoint/2010/main" val="3270250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480D0BD8-B906-4687-92F2-313BED34A574}" type="datetime8">
              <a:rPr lang="fr-FR"/>
              <a:pPr>
                <a:defRPr/>
              </a:pPr>
              <a:t>24/08/2017 07:03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7" name="Rectangle 6"/>
          <p:cNvSpPr>
            <a:spLocks noGrp="1" noChangeArrowheads="1"/>
          </p:cNvSpPr>
          <p:nvPr>
            <p:ph type="sldNum" sz="quarter" idx="12"/>
          </p:nvPr>
        </p:nvSpPr>
        <p:spPr>
          <a:ln/>
        </p:spPr>
        <p:txBody>
          <a:bodyPr/>
          <a:lstStyle>
            <a:lvl1pPr>
              <a:defRPr/>
            </a:lvl1pPr>
          </a:lstStyle>
          <a:p>
            <a:fld id="{F374CBA1-B634-46E4-BE13-0E4649DA0EEB}" type="slidenum">
              <a:rPr lang="fr-FR" altLang="fr-FR"/>
              <a:pPr/>
              <a:t>‹N°›</a:t>
            </a:fld>
            <a:endParaRPr lang="fr-FR" altLang="fr-FR"/>
          </a:p>
        </p:txBody>
      </p:sp>
    </p:spTree>
    <p:extLst>
      <p:ext uri="{BB962C8B-B14F-4D97-AF65-F5344CB8AC3E}">
        <p14:creationId xmlns:p14="http://schemas.microsoft.com/office/powerpoint/2010/main" val="353858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fld id="{253AB82D-FA50-404F-A6AD-2F550549B39B}" type="datetime8">
              <a:rPr lang="fr-FR"/>
              <a:pPr>
                <a:defRPr/>
              </a:pPr>
              <a:t>24/08/2017 07:03</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r>
              <a:rPr lang="fr-FR"/>
              <a:t>Soutenance de thèse </a:t>
            </a:r>
          </a:p>
        </p:txBody>
      </p:sp>
      <p:sp>
        <p:nvSpPr>
          <p:cNvPr id="7" name="Rectangle 6"/>
          <p:cNvSpPr>
            <a:spLocks noGrp="1" noChangeArrowheads="1"/>
          </p:cNvSpPr>
          <p:nvPr>
            <p:ph type="sldNum" sz="quarter" idx="12"/>
          </p:nvPr>
        </p:nvSpPr>
        <p:spPr>
          <a:ln/>
        </p:spPr>
        <p:txBody>
          <a:bodyPr/>
          <a:lstStyle>
            <a:lvl1pPr>
              <a:defRPr/>
            </a:lvl1pPr>
          </a:lstStyle>
          <a:p>
            <a:fld id="{7EE9C204-F915-4643-845D-A879684F9C79}" type="slidenum">
              <a:rPr lang="fr-FR" altLang="fr-FR"/>
              <a:pPr/>
              <a:t>‹N°›</a:t>
            </a:fld>
            <a:endParaRPr lang="fr-FR" altLang="fr-FR"/>
          </a:p>
        </p:txBody>
      </p:sp>
    </p:spTree>
    <p:extLst>
      <p:ext uri="{BB962C8B-B14F-4D97-AF65-F5344CB8AC3E}">
        <p14:creationId xmlns:p14="http://schemas.microsoft.com/office/powerpoint/2010/main" val="108728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74001">
              <a:srgbClr val="E0F1F2"/>
            </a:gs>
            <a:gs pos="83000">
              <a:srgbClr val="E0F1F2"/>
            </a:gs>
            <a:gs pos="100000">
              <a:srgbClr val="EBF6F7"/>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fld id="{27BA0C65-9741-4593-AA93-AF8A7832C71D}" type="datetime8">
              <a:rPr lang="fr-FR"/>
              <a:pPr>
                <a:defRPr/>
              </a:pPr>
              <a:t>24/08/2017 07:03</a:t>
            </a:fld>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r>
              <a:rPr lang="fr-FR"/>
              <a:t>Soutenance de thèse </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E5B2C441-B9FB-4E38-BABC-CCA38EA6CFB2}" type="slidenum">
              <a:rPr lang="fr-FR" altLang="fr-F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9.xml"/><Relationship Id="rId7" Type="http://schemas.openxmlformats.org/officeDocument/2006/relationships/oleObject" Target="../embeddings/oleObject9.bin"/><Relationship Id="rId12"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5.wmf"/><Relationship Id="rId4" Type="http://schemas.openxmlformats.org/officeDocument/2006/relationships/image" Target="../media/image13.jpeg"/><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4.jpeg"/><Relationship Id="rId5" Type="http://schemas.openxmlformats.org/officeDocument/2006/relationships/image" Target="../media/image5.wmf"/><Relationship Id="rId4" Type="http://schemas.openxmlformats.org/officeDocument/2006/relationships/oleObject" Target="../embeddings/oleObject12.bin"/></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1.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5" Type="http://schemas.openxmlformats.org/officeDocument/2006/relationships/image" Target="../media/image5.wmf"/><Relationship Id="rId4"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7.jpeg"/><Relationship Id="rId5" Type="http://schemas.openxmlformats.org/officeDocument/2006/relationships/image" Target="../media/image5.wmf"/><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5.wmf"/><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20.wmf"/><Relationship Id="rId5" Type="http://schemas.openxmlformats.org/officeDocument/2006/relationships/oleObject" Target="../embeddings/oleObject17.bin"/><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3.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9.bin"/><Relationship Id="rId5" Type="http://schemas.openxmlformats.org/officeDocument/2006/relationships/image" Target="../media/image25.wmf"/><Relationship Id="rId4" Type="http://schemas.openxmlformats.org/officeDocument/2006/relationships/oleObject" Target="../embeddings/oleObject18.bin"/><Relationship Id="rId9" Type="http://schemas.openxmlformats.org/officeDocument/2006/relationships/image" Target="../media/image2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28.w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3.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image" Target="../media/image30.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5.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0"/>
            <a:ext cx="2051050" cy="1222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 y="285750"/>
            <a:ext cx="2476500" cy="8858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484" name="Text Box 7"/>
          <p:cNvSpPr txBox="1">
            <a:spLocks noChangeArrowheads="1"/>
          </p:cNvSpPr>
          <p:nvPr/>
        </p:nvSpPr>
        <p:spPr bwMode="auto">
          <a:xfrm>
            <a:off x="395288" y="1196975"/>
            <a:ext cx="813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fr-FR" sz="2800">
                <a:latin typeface="Times New Roman" panose="02020603050405020304" pitchFamily="18" charset="0"/>
                <a:cs typeface="Times New Roman" panose="02020603050405020304" pitchFamily="18" charset="0"/>
              </a:rPr>
              <a:t>Stark broadening from impact theory to simulations</a:t>
            </a:r>
            <a:endParaRPr lang="en-US" altLang="fr-FR" sz="2400">
              <a:latin typeface="Times New Roman" panose="02020603050405020304" pitchFamily="18" charset="0"/>
              <a:cs typeface="Times New Roman" panose="02020603050405020304" pitchFamily="18" charset="0"/>
            </a:endParaRPr>
          </a:p>
        </p:txBody>
      </p:sp>
      <p:sp>
        <p:nvSpPr>
          <p:cNvPr id="24582" name="Text Box 8"/>
          <p:cNvSpPr txBox="1">
            <a:spLocks noChangeArrowheads="1"/>
          </p:cNvSpPr>
          <p:nvPr/>
        </p:nvSpPr>
        <p:spPr bwMode="auto">
          <a:xfrm>
            <a:off x="755650" y="1989138"/>
            <a:ext cx="7848600" cy="4708981"/>
          </a:xfrm>
          <a:prstGeom prst="rect">
            <a:avLst/>
          </a:prstGeom>
          <a:noFill/>
          <a:ln w="9525">
            <a:noFill/>
            <a:miter lim="800000"/>
            <a:headEnd/>
            <a:tailEnd/>
          </a:ln>
        </p:spPr>
        <p:txBody>
          <a:bodyPr>
            <a:spAutoFit/>
          </a:bodyPr>
          <a:lstStyle/>
          <a:p>
            <a:pPr>
              <a:defRPr/>
            </a:pPr>
            <a:r>
              <a:rPr lang="fr-FR" sz="2400" dirty="0" smtClean="0">
                <a:latin typeface="Times New Roman" pitchFamily="18" charset="0"/>
                <a:cs typeface="Times New Roman" pitchFamily="18" charset="0"/>
              </a:rPr>
              <a:t>R. </a:t>
            </a:r>
            <a:r>
              <a:rPr lang="fr-FR" sz="2400" dirty="0">
                <a:latin typeface="Times New Roman" pitchFamily="18" charset="0"/>
                <a:cs typeface="Times New Roman" pitchFamily="18" charset="0"/>
              </a:rPr>
              <a:t>STAMM</a:t>
            </a:r>
            <a:r>
              <a:rPr lang="fr-FR" sz="2400" baseline="30000" dirty="0">
                <a:latin typeface="Times New Roman" pitchFamily="18" charset="0"/>
                <a:cs typeface="Times New Roman" pitchFamily="18" charset="0"/>
              </a:rPr>
              <a:t>1</a:t>
            </a:r>
          </a:p>
          <a:p>
            <a:pPr marL="514350" indent="-514350">
              <a:defRPr/>
            </a:pPr>
            <a:r>
              <a:rPr lang="fr-FR" sz="2400" dirty="0">
                <a:latin typeface="Times New Roman" pitchFamily="18" charset="0"/>
                <a:cs typeface="Times New Roman" pitchFamily="18" charset="0"/>
              </a:rPr>
              <a:t>I. HANNACHI</a:t>
            </a:r>
            <a:r>
              <a:rPr lang="fr-FR" sz="2400" baseline="30000" dirty="0">
                <a:latin typeface="Times New Roman" pitchFamily="18" charset="0"/>
                <a:cs typeface="Times New Roman" pitchFamily="18" charset="0"/>
              </a:rPr>
              <a:t>2</a:t>
            </a:r>
            <a:r>
              <a:rPr lang="fr-FR" sz="2400" dirty="0">
                <a:latin typeface="Times New Roman" pitchFamily="18" charset="0"/>
                <a:cs typeface="Times New Roman" pitchFamily="18" charset="0"/>
              </a:rPr>
              <a:t>, M. MUREINI</a:t>
            </a:r>
            <a:r>
              <a:rPr lang="fr-FR" sz="2400" baseline="30000" dirty="0">
                <a:latin typeface="Times New Roman" pitchFamily="18" charset="0"/>
                <a:cs typeface="Times New Roman" pitchFamily="18" charset="0"/>
              </a:rPr>
              <a:t>1</a:t>
            </a:r>
            <a:r>
              <a:rPr lang="fr-FR" sz="2400" dirty="0">
                <a:latin typeface="Times New Roman" pitchFamily="18" charset="0"/>
                <a:cs typeface="Times New Roman" pitchFamily="18" charset="0"/>
              </a:rPr>
              <a:t>, </a:t>
            </a:r>
            <a:endParaRPr lang="fr-FR" sz="2400" baseline="30000" dirty="0">
              <a:latin typeface="Times New Roman" pitchFamily="18" charset="0"/>
              <a:cs typeface="Times New Roman" pitchFamily="18" charset="0"/>
            </a:endParaRPr>
          </a:p>
          <a:p>
            <a:pPr marL="514350" indent="-514350">
              <a:defRPr/>
            </a:pPr>
            <a:r>
              <a:rPr lang="fr-FR" sz="2400" dirty="0">
                <a:latin typeface="Times New Roman" pitchFamily="18" charset="0"/>
                <a:cs typeface="Times New Roman" pitchFamily="18" charset="0"/>
              </a:rPr>
              <a:t>L. GODBERT-MOURET</a:t>
            </a:r>
            <a:r>
              <a:rPr lang="fr-FR" sz="2400" baseline="30000" dirty="0">
                <a:latin typeface="Times New Roman" pitchFamily="18" charset="0"/>
                <a:cs typeface="Times New Roman" pitchFamily="18" charset="0"/>
              </a:rPr>
              <a:t>1</a:t>
            </a:r>
            <a:r>
              <a:rPr lang="en-US" sz="2400" dirty="0">
                <a:latin typeface="Times New Roman" pitchFamily="18" charset="0"/>
                <a:cs typeface="Times New Roman" pitchFamily="18" charset="0"/>
              </a:rPr>
              <a:t>, </a:t>
            </a:r>
            <a:r>
              <a:rPr lang="fr-FR" sz="2400" dirty="0">
                <a:latin typeface="Times New Roman" pitchFamily="18" charset="0"/>
                <a:cs typeface="Times New Roman" pitchFamily="18" charset="0"/>
              </a:rPr>
              <a:t>M. KOUBITI</a:t>
            </a:r>
            <a:r>
              <a:rPr lang="fr-FR" sz="2400" baseline="30000" dirty="0">
                <a:latin typeface="Times New Roman" pitchFamily="18" charset="0"/>
                <a:cs typeface="Times New Roman" pitchFamily="18" charset="0"/>
              </a:rPr>
              <a:t>1</a:t>
            </a:r>
            <a:endParaRPr lang="fr-FR" sz="2400" dirty="0">
              <a:latin typeface="Arial" charset="0"/>
            </a:endParaRPr>
          </a:p>
          <a:p>
            <a:pPr marL="514350" indent="-514350">
              <a:defRPr/>
            </a:pPr>
            <a:r>
              <a:rPr lang="fr-FR" sz="2400" dirty="0">
                <a:latin typeface="Times New Roman" pitchFamily="18" charset="0"/>
                <a:cs typeface="Times New Roman" pitchFamily="18" charset="0"/>
              </a:rPr>
              <a:t>Y. MARANDET</a:t>
            </a:r>
            <a:r>
              <a:rPr lang="fr-FR" sz="2400" baseline="30000" dirty="0">
                <a:latin typeface="Arial" charset="0"/>
              </a:rPr>
              <a:t>1</a:t>
            </a:r>
            <a:r>
              <a:rPr lang="fr-FR" sz="2400" dirty="0">
                <a:latin typeface="Arial" charset="0"/>
              </a:rPr>
              <a:t>, </a:t>
            </a:r>
            <a:r>
              <a:rPr lang="fr-FR" sz="2400" dirty="0">
                <a:latin typeface="Times New Roman" pitchFamily="18" charset="0"/>
                <a:cs typeface="Times New Roman" pitchFamily="18" charset="0"/>
              </a:rPr>
              <a:t>J. ROSATO</a:t>
            </a:r>
            <a:r>
              <a:rPr lang="fr-FR" sz="2400" baseline="30000" dirty="0">
                <a:latin typeface="Times New Roman" pitchFamily="18" charset="0"/>
                <a:cs typeface="Times New Roman" pitchFamily="18" charset="0"/>
              </a:rPr>
              <a:t>1</a:t>
            </a:r>
            <a:endParaRPr lang="fr-FR" sz="2400" dirty="0">
              <a:latin typeface="Times New Roman" pitchFamily="18" charset="0"/>
              <a:cs typeface="Times New Roman" pitchFamily="18" charset="0"/>
            </a:endParaRPr>
          </a:p>
          <a:p>
            <a:pPr marL="514350" indent="-514350">
              <a:defRPr/>
            </a:pPr>
            <a:r>
              <a:rPr lang="en-US" sz="2400" dirty="0">
                <a:latin typeface="Times New Roman" pitchFamily="18" charset="0"/>
                <a:cs typeface="Times New Roman" pitchFamily="18" charset="0"/>
              </a:rPr>
              <a:t>M. DIMITRIJEVIC</a:t>
            </a:r>
            <a:r>
              <a:rPr lang="en-US" sz="2400" baseline="30000" dirty="0">
                <a:latin typeface="Times New Roman" pitchFamily="18" charset="0"/>
                <a:cs typeface="Times New Roman" pitchFamily="18" charset="0"/>
              </a:rPr>
              <a:t>3</a:t>
            </a:r>
            <a:r>
              <a:rPr lang="en-US" sz="2400" dirty="0">
                <a:latin typeface="Times New Roman" pitchFamily="18" charset="0"/>
                <a:cs typeface="Times New Roman" pitchFamily="18" charset="0"/>
              </a:rPr>
              <a:t> and Z. SIMIC</a:t>
            </a:r>
            <a:r>
              <a:rPr lang="en-US" sz="2400" baseline="30000" dirty="0">
                <a:latin typeface="Times New Roman" pitchFamily="18" charset="0"/>
                <a:cs typeface="Times New Roman" pitchFamily="18" charset="0"/>
              </a:rPr>
              <a:t>3</a:t>
            </a:r>
            <a:endParaRPr lang="en-US" sz="2400" baseline="-25000" dirty="0">
              <a:latin typeface="Times New Roman" pitchFamily="18" charset="0"/>
              <a:cs typeface="Times New Roman" pitchFamily="18" charset="0"/>
            </a:endParaRPr>
          </a:p>
          <a:p>
            <a:pPr eaLnBrk="1" hangingPunct="1">
              <a:spcBef>
                <a:spcPct val="50000"/>
              </a:spcBef>
              <a:defRPr/>
            </a:pPr>
            <a:r>
              <a:rPr lang="fr-FR" sz="2400" dirty="0">
                <a:latin typeface="Times New Roman" pitchFamily="18" charset="0"/>
                <a:cs typeface="Times New Roman" pitchFamily="18" charset="0"/>
              </a:rPr>
              <a:t>1 Physique des Interactions Ioniques et Moléculaires</a:t>
            </a:r>
          </a:p>
          <a:p>
            <a:pPr eaLnBrk="1" hangingPunct="1">
              <a:spcBef>
                <a:spcPct val="50000"/>
              </a:spcBef>
              <a:defRPr/>
            </a:pPr>
            <a:r>
              <a:rPr lang="fr-FR" sz="2400" dirty="0">
                <a:latin typeface="Times New Roman" pitchFamily="18" charset="0"/>
                <a:cs typeface="Times New Roman" pitchFamily="18" charset="0"/>
              </a:rPr>
              <a:t>Aix-Marseille université / CNRS</a:t>
            </a:r>
          </a:p>
          <a:p>
            <a:pPr eaLnBrk="1" hangingPunct="1">
              <a:spcBef>
                <a:spcPct val="50000"/>
              </a:spcBef>
              <a:defRPr/>
            </a:pPr>
            <a:r>
              <a:rPr lang="fr-FR" sz="2400" dirty="0">
                <a:latin typeface="Times New Roman" pitchFamily="18" charset="0"/>
                <a:cs typeface="Times New Roman" pitchFamily="18" charset="0"/>
              </a:rPr>
              <a:t>2 </a:t>
            </a:r>
            <a:r>
              <a:rPr lang="fr-FR" sz="2400" dirty="0" err="1">
                <a:latin typeface="Times New Roman" pitchFamily="18" charset="0"/>
                <a:cs typeface="Times New Roman" pitchFamily="18" charset="0"/>
              </a:rPr>
              <a:t>University</a:t>
            </a:r>
            <a:r>
              <a:rPr lang="fr-FR" sz="2400" dirty="0">
                <a:latin typeface="Times New Roman" pitchFamily="18" charset="0"/>
                <a:cs typeface="Times New Roman" pitchFamily="18" charset="0"/>
              </a:rPr>
              <a:t> Batna 1</a:t>
            </a:r>
          </a:p>
          <a:p>
            <a:pPr eaLnBrk="1" hangingPunct="1">
              <a:spcBef>
                <a:spcPct val="50000"/>
              </a:spcBef>
              <a:defRPr/>
            </a:pPr>
            <a:r>
              <a:rPr lang="fr-FR" sz="2400" dirty="0">
                <a:latin typeface="Times New Roman" pitchFamily="18" charset="0"/>
                <a:cs typeface="Times New Roman" pitchFamily="18" charset="0"/>
              </a:rPr>
              <a:t>3 </a:t>
            </a:r>
            <a:r>
              <a:rPr lang="en-US" sz="2400" dirty="0">
                <a:latin typeface="Times New Roman" pitchFamily="18" charset="0"/>
                <a:cs typeface="Times New Roman" pitchFamily="18" charset="0"/>
              </a:rPr>
              <a:t>Astronomical Observatory, Belgrade, Serbia</a:t>
            </a:r>
            <a:endParaRPr lang="fr-FR" sz="2400" dirty="0">
              <a:latin typeface="Times New Roman" pitchFamily="18" charset="0"/>
              <a:cs typeface="Times New Roman" pitchFamily="18" charset="0"/>
            </a:endParaRPr>
          </a:p>
          <a:p>
            <a:pPr eaLnBrk="1" hangingPunct="1">
              <a:spcBef>
                <a:spcPct val="50000"/>
              </a:spcBef>
              <a:defRPr/>
            </a:pPr>
            <a:endParaRPr lang="fr-FR" sz="2400" dirty="0">
              <a:latin typeface="Times New Roman" pitchFamily="18" charset="0"/>
              <a:cs typeface="Times New Roman" pitchFamily="18" charset="0"/>
            </a:endParaRPr>
          </a:p>
        </p:txBody>
      </p:sp>
      <p:sp>
        <p:nvSpPr>
          <p:cNvPr id="20486" name="Espace réservé de la date 10"/>
          <p:cNvSpPr>
            <a:spLocks noGrp="1"/>
          </p:cNvSpPr>
          <p:nvPr>
            <p:ph type="dt"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3FB290-ABCD-4626-8024-061A7040E11F}" type="datetime8">
              <a:rPr lang="fr-FR" altLang="fr-FR" smtClean="0"/>
              <a:pPr/>
              <a:t>24/08/2017 07:03</a:t>
            </a:fld>
            <a:endParaRPr lang="fr-FR" altLang="fr-FR" smtClean="0"/>
          </a:p>
        </p:txBody>
      </p:sp>
      <p:sp>
        <p:nvSpPr>
          <p:cNvPr id="20487" name="Espace réservé du pied de page 1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dirty="0" smtClean="0"/>
              <a:t>11th SCSLSA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457200" y="274638"/>
            <a:ext cx="8229600" cy="993775"/>
          </a:xfrm>
        </p:spPr>
        <p:txBody>
          <a:bodyPr/>
          <a:lstStyle/>
          <a:p>
            <a:r>
              <a:rPr lang="en-US" altLang="fr-FR" sz="2800" smtClean="0"/>
              <a:t>Classical versus quantum impact calculations</a:t>
            </a:r>
            <a:endParaRPr lang="fr-FR" altLang="fr-FR" sz="2800" smtClean="0"/>
          </a:p>
        </p:txBody>
      </p:sp>
      <p:sp>
        <p:nvSpPr>
          <p:cNvPr id="25603" name="Espace réservé du contenu 2"/>
          <p:cNvSpPr>
            <a:spLocks noGrp="1"/>
          </p:cNvSpPr>
          <p:nvPr>
            <p:ph idx="1"/>
          </p:nvPr>
        </p:nvSpPr>
        <p:spPr>
          <a:xfrm>
            <a:off x="395288" y="1341438"/>
            <a:ext cx="8229600" cy="4525962"/>
          </a:xfrm>
        </p:spPr>
        <p:txBody>
          <a:bodyPr/>
          <a:lstStyle/>
          <a:p>
            <a:pPr marL="0" indent="0">
              <a:buFontTx/>
              <a:buNone/>
            </a:pPr>
            <a:r>
              <a:rPr lang="en-US" altLang="fr-FR" sz="2000" dirty="0" smtClean="0"/>
              <a:t>Quantum calculations have often been found to predict narrower lines than those of </a:t>
            </a:r>
            <a:r>
              <a:rPr lang="en-US" altLang="fr-FR" sz="2000" dirty="0" err="1" smtClean="0"/>
              <a:t>semiclassical</a:t>
            </a:r>
            <a:r>
              <a:rPr lang="en-US" altLang="fr-FR" sz="2000" dirty="0" smtClean="0"/>
              <a:t> models</a:t>
            </a:r>
          </a:p>
          <a:p>
            <a:pPr marL="0" indent="0">
              <a:buFontTx/>
              <a:buNone/>
            </a:pPr>
            <a:endParaRPr lang="en-US" altLang="fr-FR" sz="2000" dirty="0" smtClean="0"/>
          </a:p>
          <a:p>
            <a:pPr marL="0" indent="0">
              <a:buFontTx/>
              <a:buNone/>
            </a:pPr>
            <a:r>
              <a:rPr lang="en-US" altLang="fr-FR" sz="2000" dirty="0" err="1" smtClean="0"/>
              <a:t>Semiclassical</a:t>
            </a:r>
            <a:r>
              <a:rPr lang="en-US" altLang="fr-FR" sz="2000" dirty="0" smtClean="0"/>
              <a:t> calculations may be brought closer to quantum widths, e.g. by a refined calculation of the minimum impact parameter allowing the use of a classical path</a:t>
            </a:r>
          </a:p>
          <a:p>
            <a:pPr marL="0" indent="0">
              <a:buFontTx/>
              <a:buNone/>
            </a:pPr>
            <a:endParaRPr lang="en-US" altLang="fr-FR" sz="2000" dirty="0" smtClean="0"/>
          </a:p>
          <a:p>
            <a:pPr marL="0" indent="0">
              <a:buFontTx/>
              <a:buNone/>
            </a:pPr>
            <a:r>
              <a:rPr lang="en-US" altLang="fr-FR" sz="2000" dirty="0" smtClean="0"/>
              <a:t>Surprisingly, quantum widths of Li-like and boron-like ions often show a worse agreement with experiments than </a:t>
            </a:r>
            <a:r>
              <a:rPr lang="en-US" altLang="fr-FR" sz="2000" dirty="0" err="1" smtClean="0"/>
              <a:t>semiclassical</a:t>
            </a:r>
            <a:r>
              <a:rPr lang="en-US" altLang="fr-FR" sz="2000" dirty="0" smtClean="0"/>
              <a:t> calculation, thus calling for further calculations and analysis</a:t>
            </a:r>
          </a:p>
          <a:p>
            <a:pPr marL="0" indent="0">
              <a:buFontTx/>
              <a:buNone/>
            </a:pPr>
            <a:endParaRPr lang="en-US" altLang="fr-FR" sz="2000" dirty="0"/>
          </a:p>
          <a:p>
            <a:pPr marL="0" indent="0">
              <a:buFontTx/>
              <a:buNone/>
            </a:pPr>
            <a:r>
              <a:rPr lang="en-US" altLang="fr-FR" sz="2000" dirty="0" smtClean="0"/>
              <a:t>Collaboration: SLSP</a:t>
            </a:r>
          </a:p>
          <a:p>
            <a:pPr marL="0" indent="0">
              <a:buFontTx/>
              <a:buNone/>
            </a:pPr>
            <a:endParaRPr lang="en-US" altLang="fr-FR" sz="2000" dirty="0" smtClean="0"/>
          </a:p>
        </p:txBody>
      </p:sp>
      <p:sp>
        <p:nvSpPr>
          <p:cNvPr id="25604"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1C9002-3447-486D-BE0C-6472F5AB7290}" type="slidenum">
              <a:rPr lang="fr-FR" altLang="fr-FR"/>
              <a:pPr/>
              <a:t>10</a:t>
            </a:fld>
            <a:endParaRPr lang="fr-FR" altLang="fr-F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611188" y="1223963"/>
            <a:ext cx="7921625" cy="3462337"/>
          </a:xfrm>
          <a:prstGeom prst="rect">
            <a:avLst/>
          </a:prstGeom>
          <a:noFill/>
          <a:ln>
            <a:noFill/>
          </a:ln>
          <a:effectLs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fr-FR" sz="3600" dirty="0" err="1" smtClean="0">
                <a:solidFill>
                  <a:srgbClr val="0000FF"/>
                </a:solidFill>
                <a:latin typeface="Times New Roman" panose="02020603050405020304" pitchFamily="18" charset="0"/>
                <a:cs typeface="Times New Roman" panose="02020603050405020304" pitchFamily="18" charset="0"/>
              </a:rPr>
              <a:t>Outline</a:t>
            </a:r>
            <a:endParaRPr lang="fr-FR" sz="3600" dirty="0"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fr-FR" sz="20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 typeface="+mj-lt"/>
              <a:buAutoNum type="arabicPeriod"/>
              <a:defRPr/>
            </a:pPr>
            <a:r>
              <a:rPr lang="fr-FR" sz="2000" dirty="0" smtClean="0">
                <a:solidFill>
                  <a:srgbClr val="00FFFF"/>
                </a:solidFill>
                <a:latin typeface="Times New Roman" panose="02020603050405020304" pitchFamily="18" charset="0"/>
                <a:cs typeface="Times New Roman" panose="02020603050405020304" pitchFamily="18" charset="0"/>
              </a:rPr>
              <a:t>Introduction</a:t>
            </a:r>
          </a:p>
          <a:p>
            <a:pPr marL="457200" indent="-457200" eaLnBrk="1" hangingPunct="1">
              <a:spcBef>
                <a:spcPct val="50000"/>
              </a:spcBef>
              <a:buFont typeface="+mj-lt"/>
              <a:buAutoNum type="arabicPeriod"/>
              <a:defRPr/>
            </a:pPr>
            <a:r>
              <a:rPr lang="fr-FR" sz="2000" dirty="0" err="1" smtClean="0">
                <a:solidFill>
                  <a:srgbClr val="00FFFF"/>
                </a:solidFill>
                <a:latin typeface="Times New Roman" panose="02020603050405020304" pitchFamily="18" charset="0"/>
                <a:cs typeface="Times New Roman" panose="02020603050405020304" pitchFamily="18" charset="0"/>
              </a:rPr>
              <a:t>Different</a:t>
            </a:r>
            <a:r>
              <a:rPr lang="fr-FR" sz="2000" dirty="0" smtClean="0">
                <a:solidFill>
                  <a:srgbClr val="00FFFF"/>
                </a:solidFill>
                <a:latin typeface="Times New Roman" panose="02020603050405020304" pitchFamily="18" charset="0"/>
                <a:cs typeface="Times New Roman" panose="02020603050405020304" pitchFamily="18" charset="0"/>
              </a:rPr>
              <a:t> impact </a:t>
            </a:r>
            <a:r>
              <a:rPr lang="fr-FR" sz="2000" dirty="0" err="1" smtClean="0">
                <a:solidFill>
                  <a:srgbClr val="00FFFF"/>
                </a:solidFill>
                <a:latin typeface="Times New Roman" panose="02020603050405020304" pitchFamily="18" charset="0"/>
                <a:cs typeface="Times New Roman" panose="02020603050405020304" pitchFamily="18" charset="0"/>
              </a:rPr>
              <a:t>models</a:t>
            </a:r>
            <a:endParaRPr lang="fr-FR" sz="2000" dirty="0" smtClean="0">
              <a:solidFill>
                <a:srgbClr val="00FFFF"/>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 typeface="+mj-lt"/>
              <a:buAutoNum type="arabicPeriod" startAt="3"/>
              <a:defRPr/>
            </a:pPr>
            <a:r>
              <a:rPr lang="fr-FR" sz="2000" dirty="0" err="1" smtClean="0">
                <a:solidFill>
                  <a:srgbClr val="0000FF"/>
                </a:solidFill>
                <a:latin typeface="Times New Roman" panose="02020603050405020304" pitchFamily="18" charset="0"/>
                <a:cs typeface="Times New Roman" panose="02020603050405020304" pitchFamily="18" charset="0"/>
              </a:rPr>
              <a:t>Beyond</a:t>
            </a:r>
            <a:r>
              <a:rPr lang="fr-FR" sz="2000" dirty="0" smtClean="0">
                <a:solidFill>
                  <a:srgbClr val="0000FF"/>
                </a:solidFill>
                <a:latin typeface="Times New Roman" panose="02020603050405020304" pitchFamily="18" charset="0"/>
                <a:cs typeface="Times New Roman" panose="02020603050405020304" pitchFamily="18" charset="0"/>
              </a:rPr>
              <a:t> impact</a:t>
            </a:r>
          </a:p>
          <a:p>
            <a:pPr marL="457200" indent="-457200" eaLnBrk="1" hangingPunct="1">
              <a:spcBef>
                <a:spcPct val="50000"/>
              </a:spcBef>
              <a:buFont typeface="+mj-lt"/>
              <a:buAutoNum type="arabicPeriod" startAt="3"/>
              <a:defRPr/>
            </a:pPr>
            <a:r>
              <a:rPr lang="fr-FR" sz="2000" dirty="0" smtClean="0">
                <a:solidFill>
                  <a:srgbClr val="00FFFF"/>
                </a:solidFill>
                <a:latin typeface="Times New Roman" panose="02020603050405020304" pitchFamily="18" charset="0"/>
                <a:cs typeface="Times New Roman" panose="02020603050405020304" pitchFamily="18" charset="0"/>
              </a:rPr>
              <a:t>Conclusion</a:t>
            </a:r>
          </a:p>
          <a:p>
            <a:pPr eaLnBrk="1" hangingPunct="1">
              <a:spcBef>
                <a:spcPct val="50000"/>
              </a:spcBef>
              <a:defRPr/>
            </a:pPr>
            <a:endParaRPr lang="fr-FR" sz="2200" dirty="0" smtClean="0">
              <a:solidFill>
                <a:srgbClr val="0000FF"/>
              </a:solidFill>
              <a:latin typeface="Times New Roman" panose="02020603050405020304" pitchFamily="18" charset="0"/>
              <a:cs typeface="Times New Roman" panose="02020603050405020304" pitchFamily="18" charset="0"/>
            </a:endParaRPr>
          </a:p>
        </p:txBody>
      </p:sp>
      <p:sp>
        <p:nvSpPr>
          <p:cNvPr id="26627" name="Espace réservé du numéro de diapositive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4DD8B6C-4AFE-49B0-9400-281A33FB089F}" type="slidenum">
              <a:rPr lang="fr-FR" altLang="fr-FR"/>
              <a:pPr/>
              <a:t>11</a:t>
            </a:fld>
            <a:endParaRPr lang="fr-FR" altLang="fr-FR"/>
          </a:p>
        </p:txBody>
      </p:sp>
      <p:sp>
        <p:nvSpPr>
          <p:cNvPr id="26628" name="Rectangle 41"/>
          <p:cNvSpPr>
            <a:spLocks noChangeArrowheads="1"/>
          </p:cNvSpPr>
          <p:nvPr/>
        </p:nvSpPr>
        <p:spPr bwMode="auto">
          <a:xfrm>
            <a:off x="179388" y="115888"/>
            <a:ext cx="8785225" cy="6605587"/>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457200" y="274638"/>
            <a:ext cx="8229600" cy="993775"/>
          </a:xfrm>
        </p:spPr>
        <p:txBody>
          <a:bodyPr/>
          <a:lstStyle/>
          <a:p>
            <a:r>
              <a:rPr lang="en-US" altLang="fr-FR" sz="2800" dirty="0" smtClean="0"/>
              <a:t>Beyond </a:t>
            </a:r>
            <a:endParaRPr lang="fr-FR" altLang="fr-FR" sz="2800" dirty="0" smtClean="0"/>
          </a:p>
        </p:txBody>
      </p:sp>
      <p:sp>
        <p:nvSpPr>
          <p:cNvPr id="27651" name="Espace réservé du contenu 2"/>
          <p:cNvSpPr>
            <a:spLocks noGrp="1"/>
          </p:cNvSpPr>
          <p:nvPr>
            <p:ph idx="1"/>
          </p:nvPr>
        </p:nvSpPr>
        <p:spPr>
          <a:xfrm>
            <a:off x="395288" y="1341438"/>
            <a:ext cx="8229600" cy="4525962"/>
          </a:xfrm>
        </p:spPr>
        <p:txBody>
          <a:bodyPr/>
          <a:lstStyle/>
          <a:p>
            <a:pPr marL="0" indent="0">
              <a:buFontTx/>
              <a:buNone/>
            </a:pPr>
            <a:r>
              <a:rPr lang="en-US" altLang="fr-FR" sz="1800" dirty="0" smtClean="0"/>
              <a:t>Standard model (impact electrons and static approximation for ions) not validated by accurate hydrogen line profile measurements in arc  plasmas (nineteen seventies)</a:t>
            </a:r>
          </a:p>
          <a:p>
            <a:pPr marL="0" indent="0">
              <a:buFontTx/>
              <a:buNone/>
            </a:pPr>
            <a:r>
              <a:rPr lang="en-US" altLang="fr-FR" sz="1800" dirty="0" smtClean="0"/>
              <a:t>Problems in the line centers, and also in the far wings.</a:t>
            </a:r>
          </a:p>
          <a:p>
            <a:pPr marL="0" indent="0">
              <a:buFontTx/>
              <a:buNone/>
            </a:pPr>
            <a:r>
              <a:rPr lang="en-US" altLang="fr-FR" sz="1800" dirty="0" smtClean="0"/>
              <a:t>-line wings well reproduced by unified theory </a:t>
            </a:r>
          </a:p>
          <a:p>
            <a:pPr marL="0" indent="0">
              <a:buFontTx/>
              <a:buNone/>
            </a:pPr>
            <a:endParaRPr lang="en-US" altLang="fr-FR" sz="1800" dirty="0"/>
          </a:p>
          <a:p>
            <a:pPr marL="0" indent="0">
              <a:buFontTx/>
              <a:buNone/>
            </a:pPr>
            <a:r>
              <a:rPr lang="en-US" altLang="fr-FR" sz="1800" dirty="0" smtClean="0"/>
              <a:t>-The observation of the Lyman </a:t>
            </a:r>
            <a:r>
              <a:rPr lang="en-US" altLang="fr-FR" sz="1800" dirty="0" smtClean="0">
                <a:latin typeface="Symbol" panose="05050102010706020507" pitchFamily="18" charset="2"/>
              </a:rPr>
              <a:t>a</a:t>
            </a:r>
            <a:r>
              <a:rPr lang="en-US" altLang="fr-FR" sz="1800" dirty="0" smtClean="0"/>
              <a:t> line </a:t>
            </a:r>
            <a:r>
              <a:rPr lang="en-US" altLang="fr-FR" sz="1800" dirty="0"/>
              <a:t>40 years ago showed that </a:t>
            </a:r>
            <a:r>
              <a:rPr lang="en-US" altLang="fr-FR" sz="1800" dirty="0" smtClean="0"/>
              <a:t>the experimental profile is a factor 2.5 broader than the theoretical line using static ions in arc plasma conditions.</a:t>
            </a:r>
            <a:r>
              <a:rPr lang="fr-FR" altLang="fr-FR" sz="1800" dirty="0" smtClean="0"/>
              <a:t> </a:t>
            </a:r>
          </a:p>
          <a:p>
            <a:pPr marL="0" indent="0">
              <a:buFontTx/>
              <a:buNone/>
            </a:pPr>
            <a:endParaRPr lang="fr-FR" altLang="fr-FR" sz="1800" dirty="0" smtClean="0"/>
          </a:p>
          <a:p>
            <a:pPr marL="0" indent="0">
              <a:buFontTx/>
              <a:buNone/>
            </a:pPr>
            <a:r>
              <a:rPr lang="en-US" altLang="fr-FR" sz="1800" dirty="0" err="1" smtClean="0"/>
              <a:t>Grützmacher</a:t>
            </a:r>
            <a:r>
              <a:rPr lang="en-US" altLang="fr-FR" sz="1800" dirty="0" smtClean="0"/>
              <a:t> K. ; </a:t>
            </a:r>
            <a:r>
              <a:rPr lang="en-US" altLang="fr-FR" sz="1800" dirty="0" err="1" smtClean="0"/>
              <a:t>Wende</a:t>
            </a:r>
            <a:r>
              <a:rPr lang="en-US" altLang="fr-FR" sz="1800" dirty="0" smtClean="0"/>
              <a:t> B. Discrepancies between the Stark–broadening theories of hydrogen and measurements of </a:t>
            </a:r>
            <a:r>
              <a:rPr lang="en-US" altLang="fr-FR" sz="1800" dirty="0" smtClean="0"/>
              <a:t>Lyman </a:t>
            </a:r>
            <a:r>
              <a:rPr lang="en-US" altLang="fr-FR" sz="1800" dirty="0" smtClean="0">
                <a:latin typeface="Symbol" panose="05050102010706020507" pitchFamily="18" charset="2"/>
              </a:rPr>
              <a:t>a</a:t>
            </a:r>
            <a:r>
              <a:rPr lang="en-US" altLang="fr-FR" sz="1800" dirty="0" smtClean="0"/>
              <a:t> </a:t>
            </a:r>
            <a:r>
              <a:rPr lang="en-US" altLang="fr-FR" sz="1800" dirty="0" smtClean="0"/>
              <a:t>Stark profiles in a dense equilibrium plasma </a:t>
            </a:r>
            <a:r>
              <a:rPr lang="en-US" altLang="fr-FR" sz="1800" i="1" dirty="0" smtClean="0"/>
              <a:t>Phys. Rev. A</a:t>
            </a:r>
            <a:r>
              <a:rPr lang="en-US" altLang="fr-FR" sz="1800" dirty="0" smtClean="0"/>
              <a:t> </a:t>
            </a:r>
            <a:r>
              <a:rPr lang="en-US" altLang="fr-FR" sz="1800" b="1" dirty="0" smtClean="0"/>
              <a:t>1977</a:t>
            </a:r>
            <a:r>
              <a:rPr lang="en-US" altLang="fr-FR" sz="1800" dirty="0" smtClean="0"/>
              <a:t>, 16, 243-246.</a:t>
            </a:r>
            <a:endParaRPr lang="fr-FR" altLang="fr-FR" sz="1800" dirty="0" smtClean="0"/>
          </a:p>
          <a:p>
            <a:pPr marL="0" indent="0">
              <a:buFontTx/>
              <a:buNone/>
            </a:pPr>
            <a:endParaRPr lang="en-US" altLang="fr-FR" sz="1800" dirty="0" smtClean="0"/>
          </a:p>
          <a:p>
            <a:pPr marL="0" indent="0">
              <a:buFontTx/>
              <a:buNone/>
            </a:pPr>
            <a:endParaRPr lang="fr-FR" altLang="fr-FR" sz="1800" dirty="0" smtClean="0"/>
          </a:p>
        </p:txBody>
      </p:sp>
      <p:sp>
        <p:nvSpPr>
          <p:cNvPr id="27652"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11FECFC-384C-4CC9-8399-66D97E92099D}" type="slidenum">
              <a:rPr lang="fr-FR" altLang="fr-FR"/>
              <a:pPr/>
              <a:t>12</a:t>
            </a:fld>
            <a:endParaRPr lang="fr-FR" altLang="fr-F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re 1"/>
          <p:cNvSpPr>
            <a:spLocks noGrp="1"/>
          </p:cNvSpPr>
          <p:nvPr>
            <p:ph type="title"/>
          </p:nvPr>
        </p:nvSpPr>
        <p:spPr>
          <a:xfrm>
            <a:off x="457200" y="274638"/>
            <a:ext cx="8229600" cy="777875"/>
          </a:xfrm>
        </p:spPr>
        <p:txBody>
          <a:bodyPr/>
          <a:lstStyle/>
          <a:p>
            <a:r>
              <a:rPr lang="en-US" altLang="fr-FR" sz="2800" dirty="0" smtClean="0"/>
              <a:t>Alternative Stark broadening models</a:t>
            </a:r>
            <a:endParaRPr lang="fr-FR" altLang="fr-FR" sz="2800" dirty="0" smtClean="0"/>
          </a:p>
        </p:txBody>
      </p:sp>
      <p:sp>
        <p:nvSpPr>
          <p:cNvPr id="5124" name="Espace réservé du contenu 2"/>
          <p:cNvSpPr>
            <a:spLocks noGrp="1"/>
          </p:cNvSpPr>
          <p:nvPr>
            <p:ph idx="1"/>
          </p:nvPr>
        </p:nvSpPr>
        <p:spPr>
          <a:xfrm>
            <a:off x="395288" y="1125538"/>
            <a:ext cx="8229600" cy="5327650"/>
          </a:xfrm>
        </p:spPr>
        <p:txBody>
          <a:bodyPr/>
          <a:lstStyle/>
          <a:p>
            <a:pPr marL="0" indent="0">
              <a:buFontTx/>
              <a:buNone/>
            </a:pPr>
            <a:r>
              <a:rPr lang="en-US" altLang="fr-FR" sz="1800" dirty="0" smtClean="0"/>
              <a:t>Ion dynamics models</a:t>
            </a:r>
          </a:p>
          <a:p>
            <a:pPr marL="0" indent="0">
              <a:buFontTx/>
              <a:buNone/>
            </a:pPr>
            <a:r>
              <a:rPr lang="en-US" altLang="fr-FR" sz="1800" dirty="0" smtClean="0"/>
              <a:t>No analytic solution</a:t>
            </a:r>
          </a:p>
          <a:p>
            <a:pPr marL="0" indent="0">
              <a:buFontTx/>
              <a:buNone/>
            </a:pPr>
            <a:r>
              <a:rPr lang="en-US" altLang="fr-FR" sz="1800" dirty="0" smtClean="0"/>
              <a:t>Use of stochastic processes: </a:t>
            </a:r>
          </a:p>
          <a:p>
            <a:pPr marL="0" indent="0">
              <a:buFontTx/>
              <a:buNone/>
            </a:pPr>
            <a:r>
              <a:rPr lang="en-US" altLang="fr-FR" sz="1800" dirty="0" smtClean="0"/>
              <a:t>-model </a:t>
            </a:r>
            <a:r>
              <a:rPr lang="en-US" altLang="fr-FR" sz="1800" dirty="0" err="1" smtClean="0"/>
              <a:t>microfield</a:t>
            </a:r>
            <a:r>
              <a:rPr lang="en-US" altLang="fr-FR" sz="1800" dirty="0" smtClean="0"/>
              <a:t> method (MMM), </a:t>
            </a:r>
            <a:r>
              <a:rPr lang="en-US" altLang="fr-FR" sz="1800" dirty="0" err="1" smtClean="0"/>
              <a:t>Stehlé</a:t>
            </a:r>
            <a:r>
              <a:rPr lang="en-US" altLang="fr-FR" sz="1800" dirty="0" smtClean="0"/>
              <a:t>, C. </a:t>
            </a:r>
            <a:r>
              <a:rPr lang="en-US" altLang="fr-FR" sz="1800" i="1" dirty="0" err="1" smtClean="0"/>
              <a:t>Astrophys</a:t>
            </a:r>
            <a:r>
              <a:rPr lang="en-US" altLang="fr-FR" sz="1800" i="1" dirty="0" smtClean="0"/>
              <a:t>., Suppl. Ser. </a:t>
            </a:r>
            <a:r>
              <a:rPr lang="en-US" altLang="fr-FR" sz="1800" b="1" dirty="0" smtClean="0"/>
              <a:t>1994</a:t>
            </a:r>
            <a:r>
              <a:rPr lang="en-US" altLang="fr-FR" sz="1800" dirty="0" smtClean="0"/>
              <a:t>, 104, 509-527.</a:t>
            </a:r>
          </a:p>
          <a:p>
            <a:pPr marL="0" indent="0">
              <a:buFontTx/>
              <a:buNone/>
            </a:pPr>
            <a:r>
              <a:rPr lang="en-US" altLang="fr-FR" sz="1800" dirty="0" smtClean="0"/>
              <a:t>-Frequency fluctuation model, </a:t>
            </a:r>
            <a:r>
              <a:rPr lang="en-US" altLang="fr-FR" sz="1800" dirty="0" err="1" smtClean="0"/>
              <a:t>Talin</a:t>
            </a:r>
            <a:r>
              <a:rPr lang="en-US" altLang="fr-FR" sz="1800" dirty="0" smtClean="0"/>
              <a:t> et al. </a:t>
            </a:r>
            <a:r>
              <a:rPr lang="en-US" altLang="fr-FR" sz="1800" i="1" dirty="0" smtClean="0"/>
              <a:t>Phys. Rev. A</a:t>
            </a:r>
            <a:r>
              <a:rPr lang="en-US" altLang="fr-FR" sz="1800" dirty="0" smtClean="0"/>
              <a:t> </a:t>
            </a:r>
            <a:r>
              <a:rPr lang="en-US" altLang="fr-FR" sz="1800" b="1" dirty="0" smtClean="0"/>
              <a:t>1995</a:t>
            </a:r>
            <a:r>
              <a:rPr lang="en-US" altLang="fr-FR" sz="1800" dirty="0" smtClean="0"/>
              <a:t>, 51, 1918-1928</a:t>
            </a:r>
          </a:p>
          <a:p>
            <a:pPr marL="0" indent="0">
              <a:buFontTx/>
              <a:buNone/>
            </a:pPr>
            <a:r>
              <a:rPr lang="fr-FR" altLang="fr-FR" sz="1800" dirty="0" err="1" smtClean="0"/>
              <a:t>These</a:t>
            </a:r>
            <a:r>
              <a:rPr lang="fr-FR" altLang="fr-FR" sz="1800" dirty="0" smtClean="0"/>
              <a:t> </a:t>
            </a:r>
            <a:r>
              <a:rPr lang="fr-FR" altLang="fr-FR" sz="1800" dirty="0" err="1" smtClean="0"/>
              <a:t>models</a:t>
            </a:r>
            <a:r>
              <a:rPr lang="fr-FR" altLang="fr-FR" sz="1800" dirty="0" smtClean="0"/>
              <a:t> use </a:t>
            </a:r>
            <a:r>
              <a:rPr lang="fr-FR" altLang="fr-FR" sz="1800" dirty="0" err="1" smtClean="0"/>
              <a:t>statistical</a:t>
            </a:r>
            <a:r>
              <a:rPr lang="fr-FR" altLang="fr-FR" sz="1800" dirty="0" smtClean="0"/>
              <a:t> </a:t>
            </a:r>
            <a:r>
              <a:rPr lang="fr-FR" altLang="fr-FR" sz="1800" dirty="0" err="1" smtClean="0"/>
              <a:t>properties</a:t>
            </a:r>
            <a:r>
              <a:rPr lang="fr-FR" altLang="fr-FR" sz="1800" dirty="0" smtClean="0"/>
              <a:t> of the </a:t>
            </a:r>
            <a:r>
              <a:rPr lang="fr-FR" altLang="fr-FR" sz="1800" dirty="0" err="1" smtClean="0"/>
              <a:t>microfield</a:t>
            </a:r>
            <a:r>
              <a:rPr lang="fr-FR" altLang="fr-FR" sz="1800" dirty="0" smtClean="0"/>
              <a:t> (PDF, &lt;</a:t>
            </a:r>
            <a:r>
              <a:rPr lang="fr-FR" altLang="fr-FR" sz="1800" b="1" dirty="0" smtClean="0"/>
              <a:t>E</a:t>
            </a:r>
            <a:r>
              <a:rPr lang="fr-FR" altLang="fr-FR" sz="1800" dirty="0" smtClean="0"/>
              <a:t>(0)</a:t>
            </a:r>
            <a:r>
              <a:rPr lang="fr-FR" altLang="fr-FR" sz="1800" b="1" dirty="0" smtClean="0"/>
              <a:t>E</a:t>
            </a:r>
            <a:r>
              <a:rPr lang="fr-FR" altLang="fr-FR" sz="1800" dirty="0" smtClean="0"/>
              <a:t>(t)&gt;)</a:t>
            </a:r>
          </a:p>
          <a:p>
            <a:pPr marL="0" indent="0">
              <a:buFontTx/>
              <a:buNone/>
            </a:pPr>
            <a:endParaRPr lang="fr-FR" altLang="fr-FR" sz="1800" dirty="0" smtClean="0"/>
          </a:p>
          <a:p>
            <a:pPr marL="0" indent="0">
              <a:buFontTx/>
              <a:buNone/>
            </a:pPr>
            <a:r>
              <a:rPr lang="fr-FR" altLang="fr-FR" sz="1800" dirty="0" smtClean="0"/>
              <a:t>-Use of a </a:t>
            </a:r>
            <a:r>
              <a:rPr lang="fr-FR" altLang="fr-FR" sz="1800" dirty="0" err="1" smtClean="0"/>
              <a:t>numerical</a:t>
            </a:r>
            <a:r>
              <a:rPr lang="fr-FR" altLang="fr-FR" sz="1800" dirty="0" smtClean="0"/>
              <a:t> simulation for the </a:t>
            </a:r>
            <a:r>
              <a:rPr lang="fr-FR" altLang="fr-FR" sz="1800" dirty="0" err="1" smtClean="0"/>
              <a:t>microfield</a:t>
            </a:r>
            <a:r>
              <a:rPr lang="fr-FR" altLang="fr-FR" sz="1800" dirty="0" smtClean="0"/>
              <a:t> </a:t>
            </a:r>
            <a:r>
              <a:rPr lang="fr-FR" altLang="fr-FR" sz="1800" dirty="0" err="1" smtClean="0"/>
              <a:t>coupled</a:t>
            </a:r>
            <a:r>
              <a:rPr lang="fr-FR" altLang="fr-FR" sz="1800" dirty="0" smtClean="0"/>
              <a:t> to a </a:t>
            </a:r>
            <a:r>
              <a:rPr lang="fr-FR" altLang="fr-FR" sz="1800" dirty="0" err="1" smtClean="0"/>
              <a:t>numerical</a:t>
            </a:r>
            <a:r>
              <a:rPr lang="fr-FR" altLang="fr-FR" sz="1800" dirty="0" smtClean="0"/>
              <a:t> </a:t>
            </a:r>
            <a:r>
              <a:rPr lang="fr-FR" altLang="fr-FR" sz="1800" dirty="0" err="1" smtClean="0"/>
              <a:t>integration</a:t>
            </a:r>
            <a:r>
              <a:rPr lang="fr-FR" altLang="fr-FR" sz="1800" dirty="0" smtClean="0"/>
              <a:t> of the </a:t>
            </a:r>
            <a:r>
              <a:rPr lang="fr-FR" altLang="fr-FR" sz="1800" dirty="0" err="1" smtClean="0"/>
              <a:t>emitter</a:t>
            </a:r>
            <a:r>
              <a:rPr lang="fr-FR" altLang="fr-FR" sz="1800" dirty="0" smtClean="0"/>
              <a:t> Schrödinger </a:t>
            </a:r>
            <a:r>
              <a:rPr lang="fr-FR" altLang="fr-FR" sz="1800" dirty="0" err="1" smtClean="0"/>
              <a:t>equation</a:t>
            </a: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r>
              <a:rPr lang="fr-FR" altLang="fr-FR" sz="1800" dirty="0" err="1" smtClean="0"/>
              <a:t>Periodic</a:t>
            </a:r>
            <a:r>
              <a:rPr lang="fr-FR" altLang="fr-FR" sz="1800" dirty="0" smtClean="0"/>
              <a:t> </a:t>
            </a:r>
            <a:r>
              <a:rPr lang="fr-FR" altLang="fr-FR" sz="1800" dirty="0" err="1" smtClean="0"/>
              <a:t>boundary</a:t>
            </a:r>
            <a:r>
              <a:rPr lang="fr-FR" altLang="fr-FR" sz="1800" dirty="0" smtClean="0"/>
              <a:t> conditions or </a:t>
            </a:r>
            <a:r>
              <a:rPr lang="fr-FR" altLang="fr-FR" sz="1800" dirty="0" err="1" smtClean="0"/>
              <a:t>recycling</a:t>
            </a:r>
            <a:r>
              <a:rPr lang="fr-FR" altLang="fr-FR" sz="1800" dirty="0" smtClean="0"/>
              <a:t> </a:t>
            </a:r>
            <a:r>
              <a:rPr lang="fr-FR" altLang="fr-FR" sz="1800" dirty="0" err="1" smtClean="0"/>
              <a:t>boundary</a:t>
            </a:r>
            <a:r>
              <a:rPr lang="fr-FR" altLang="fr-FR" sz="1800" dirty="0" smtClean="0"/>
              <a:t> conditions</a:t>
            </a:r>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r>
              <a:rPr lang="fr-FR" altLang="fr-FR" sz="1800" dirty="0" smtClean="0"/>
              <a:t>			</a:t>
            </a:r>
          </a:p>
        </p:txBody>
      </p:sp>
      <p:sp>
        <p:nvSpPr>
          <p:cNvPr id="5125"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41DB0C6-1B50-4F47-832F-00D68873F106}" type="slidenum">
              <a:rPr lang="fr-FR" altLang="fr-FR"/>
              <a:pPr/>
              <a:t>13</a:t>
            </a:fld>
            <a:endParaRPr lang="fr-FR" altLang="fr-FR"/>
          </a:p>
        </p:txBody>
      </p:sp>
      <p:sp>
        <p:nvSpPr>
          <p:cNvPr id="5" name="Cube 4"/>
          <p:cNvSpPr/>
          <p:nvPr/>
        </p:nvSpPr>
        <p:spPr>
          <a:xfrm>
            <a:off x="1187450" y="4508500"/>
            <a:ext cx="1368425" cy="129698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6" name="Ellipse 5"/>
          <p:cNvSpPr/>
          <p:nvPr/>
        </p:nvSpPr>
        <p:spPr>
          <a:xfrm>
            <a:off x="1476375" y="4941888"/>
            <a:ext cx="71438" cy="714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 name="Ellipse 6"/>
          <p:cNvSpPr/>
          <p:nvPr/>
        </p:nvSpPr>
        <p:spPr>
          <a:xfrm>
            <a:off x="1908175" y="5013325"/>
            <a:ext cx="71438" cy="7143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8" name="Ellipse 7"/>
          <p:cNvSpPr/>
          <p:nvPr/>
        </p:nvSpPr>
        <p:spPr>
          <a:xfrm>
            <a:off x="1476375" y="5373688"/>
            <a:ext cx="71438" cy="7143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9" name="Ellipse 8"/>
          <p:cNvSpPr/>
          <p:nvPr/>
        </p:nvSpPr>
        <p:spPr>
          <a:xfrm>
            <a:off x="1692275" y="5516563"/>
            <a:ext cx="71438" cy="73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 name="Ellipse 9"/>
          <p:cNvSpPr/>
          <p:nvPr/>
        </p:nvSpPr>
        <p:spPr>
          <a:xfrm>
            <a:off x="2051050" y="5300663"/>
            <a:ext cx="73025" cy="7302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aphicFrame>
        <p:nvGraphicFramePr>
          <p:cNvPr id="5122" name="Object 2"/>
          <p:cNvGraphicFramePr>
            <a:graphicFrameLocks noChangeAspect="1"/>
          </p:cNvGraphicFramePr>
          <p:nvPr/>
        </p:nvGraphicFramePr>
        <p:xfrm>
          <a:off x="2995613" y="4672013"/>
          <a:ext cx="1604962" cy="844550"/>
        </p:xfrm>
        <a:graphic>
          <a:graphicData uri="http://schemas.openxmlformats.org/presentationml/2006/ole">
            <mc:AlternateContent xmlns:mc="http://schemas.openxmlformats.org/markup-compatibility/2006">
              <mc:Choice xmlns:v="urn:schemas-microsoft-com:vml" Requires="v">
                <p:oleObj spid="_x0000_s5163" name="Equation" r:id="rId3" imgW="965160" imgH="507960" progId="Equation.3">
                  <p:embed/>
                </p:oleObj>
              </mc:Choice>
              <mc:Fallback>
                <p:oleObj name="Equation" r:id="rId3" imgW="965160" imgH="5079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4672013"/>
                        <a:ext cx="1604962" cy="84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itre 1"/>
          <p:cNvSpPr>
            <a:spLocks noGrp="1"/>
          </p:cNvSpPr>
          <p:nvPr>
            <p:ph type="title"/>
          </p:nvPr>
        </p:nvSpPr>
        <p:spPr>
          <a:xfrm>
            <a:off x="457200" y="274638"/>
            <a:ext cx="8229600" cy="633412"/>
          </a:xfrm>
        </p:spPr>
        <p:txBody>
          <a:bodyPr/>
          <a:lstStyle/>
          <a:p>
            <a:r>
              <a:rPr lang="en-US" altLang="fr-FR" sz="2800" smtClean="0"/>
              <a:t>Numerical simulation</a:t>
            </a:r>
            <a:endParaRPr lang="fr-FR" altLang="fr-FR" sz="2800" smtClean="0"/>
          </a:p>
        </p:txBody>
      </p:sp>
      <p:sp>
        <p:nvSpPr>
          <p:cNvPr id="6151" name="Espace réservé du contenu 2"/>
          <p:cNvSpPr>
            <a:spLocks noGrp="1"/>
          </p:cNvSpPr>
          <p:nvPr>
            <p:ph idx="1"/>
          </p:nvPr>
        </p:nvSpPr>
        <p:spPr>
          <a:xfrm>
            <a:off x="395288" y="908050"/>
            <a:ext cx="8229600" cy="5834063"/>
          </a:xfrm>
        </p:spPr>
        <p:txBody>
          <a:bodyPr/>
          <a:lstStyle/>
          <a:p>
            <a:pPr marL="0" indent="0">
              <a:buFontTx/>
              <a:buNone/>
            </a:pPr>
            <a:r>
              <a:rPr lang="fr-FR" altLang="fr-FR" sz="1800" dirty="0" smtClean="0"/>
              <a:t>One component of the </a:t>
            </a:r>
            <a:r>
              <a:rPr lang="fr-FR" altLang="fr-FR" sz="1800" dirty="0" err="1" smtClean="0"/>
              <a:t>electric</a:t>
            </a:r>
            <a:r>
              <a:rPr lang="fr-FR" altLang="fr-FR" sz="1800" dirty="0" smtClean="0"/>
              <a:t> </a:t>
            </a:r>
            <a:r>
              <a:rPr lang="fr-FR" altLang="fr-FR" sz="1800" dirty="0" err="1" smtClean="0"/>
              <a:t>field</a:t>
            </a:r>
            <a:r>
              <a:rPr lang="fr-FR" altLang="fr-FR" sz="1800" dirty="0" smtClean="0"/>
              <a:t> </a:t>
            </a:r>
            <a:r>
              <a:rPr lang="fr-FR" altLang="fr-FR" sz="1800" dirty="0" err="1" smtClean="0"/>
              <a:t>during</a:t>
            </a:r>
            <a:r>
              <a:rPr lang="fr-FR" altLang="fr-FR" sz="1800" dirty="0" smtClean="0"/>
              <a:t> the time of </a:t>
            </a:r>
            <a:r>
              <a:rPr lang="fr-FR" altLang="fr-FR" sz="1800" dirty="0" err="1" smtClean="0"/>
              <a:t>interest</a:t>
            </a:r>
            <a:r>
              <a:rPr lang="fr-FR" altLang="fr-FR" sz="1800" dirty="0" smtClean="0"/>
              <a:t> of </a:t>
            </a:r>
            <a:r>
              <a:rPr lang="fr-FR" altLang="fr-FR" sz="1800" dirty="0" err="1" smtClean="0"/>
              <a:t>Lyman</a:t>
            </a:r>
            <a:r>
              <a:rPr lang="fr-FR" altLang="fr-FR" sz="1800" dirty="0" smtClean="0"/>
              <a:t> </a:t>
            </a:r>
            <a:r>
              <a:rPr lang="fr-FR" altLang="fr-FR" sz="1800" dirty="0" smtClean="0">
                <a:latin typeface="Symbol" panose="05050102010706020507" pitchFamily="18" charset="2"/>
              </a:rPr>
              <a:t>a</a:t>
            </a:r>
            <a:r>
              <a:rPr lang="fr-FR" altLang="fr-FR" sz="1800" dirty="0" smtClean="0"/>
              <a:t> (L</a:t>
            </a:r>
            <a:r>
              <a:rPr lang="fr-FR" altLang="fr-FR" sz="1800" baseline="-25000" dirty="0" smtClean="0">
                <a:latin typeface="Symbol" panose="05050102010706020507" pitchFamily="18" charset="2"/>
              </a:rPr>
              <a:t>a</a:t>
            </a:r>
            <a:r>
              <a:rPr lang="fr-FR" altLang="fr-FR" sz="1800" dirty="0" smtClean="0"/>
              <a:t>)</a:t>
            </a:r>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r>
              <a:rPr lang="fr-FR" altLang="fr-FR" sz="1800" dirty="0" err="1" smtClean="0"/>
              <a:t>Binary</a:t>
            </a:r>
            <a:r>
              <a:rPr lang="fr-FR" altLang="fr-FR" sz="1800" dirty="0" smtClean="0"/>
              <a:t> condition : </a:t>
            </a:r>
            <a:r>
              <a:rPr lang="fr-FR" altLang="fr-FR" sz="1800" dirty="0" err="1" smtClean="0"/>
              <a:t>Weisskopf</a:t>
            </a:r>
            <a:r>
              <a:rPr lang="fr-FR" altLang="fr-FR" sz="1800" dirty="0" smtClean="0"/>
              <a:t> radius  	        &lt;&lt; </a:t>
            </a:r>
            <a:r>
              <a:rPr lang="fr-FR" altLang="fr-FR" sz="1800" i="1" dirty="0" smtClean="0"/>
              <a:t>r</a:t>
            </a:r>
            <a:r>
              <a:rPr lang="fr-FR" altLang="fr-FR" sz="1800" i="1" baseline="-25000" dirty="0" smtClean="0"/>
              <a:t>0 </a:t>
            </a:r>
            <a:r>
              <a:rPr lang="fr-FR" altLang="fr-FR" sz="1800" i="1" dirty="0" smtClean="0"/>
              <a:t>,</a:t>
            </a:r>
            <a:r>
              <a:rPr lang="fr-FR" altLang="fr-FR" sz="1800" i="1" baseline="-25000" dirty="0" smtClean="0"/>
              <a:t> </a:t>
            </a:r>
            <a:r>
              <a:rPr lang="fr-FR" altLang="fr-FR" sz="1800" dirty="0" err="1" smtClean="0"/>
              <a:t>here</a:t>
            </a:r>
            <a:r>
              <a:rPr lang="fr-FR" altLang="fr-FR" sz="1800" dirty="0" smtClean="0"/>
              <a:t> </a:t>
            </a:r>
            <a:endParaRPr lang="fr-FR" altLang="fr-FR" sz="1800" i="1" baseline="-25000" dirty="0" smtClean="0"/>
          </a:p>
        </p:txBody>
      </p:sp>
      <p:sp>
        <p:nvSpPr>
          <p:cNvPr id="6152" name="Espace réservé du numéro de diapositive 3"/>
          <p:cNvSpPr>
            <a:spLocks noGrp="1"/>
          </p:cNvSpPr>
          <p:nvPr>
            <p:ph type="sldNum" sz="quarter" idx="12"/>
          </p:nvPr>
        </p:nvSpPr>
        <p:spPr>
          <a:xfrm>
            <a:off x="8532813" y="6237288"/>
            <a:ext cx="431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C18C5F-46BD-40C7-9564-2849721A3B85}" type="slidenum">
              <a:rPr lang="fr-FR" altLang="fr-FR"/>
              <a:pPr/>
              <a:t>14</a:t>
            </a:fld>
            <a:endParaRPr lang="fr-FR" altLang="fr-FR"/>
          </a:p>
        </p:txBody>
      </p:sp>
      <p:pic>
        <p:nvPicPr>
          <p:cNvPr id="6153" name="Image 13" descr="C:\Users\roland\Desktop\Figure1.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68413"/>
            <a:ext cx="6480175"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146" name="Object 3"/>
          <p:cNvGraphicFramePr>
            <a:graphicFrameLocks noChangeAspect="1"/>
          </p:cNvGraphicFramePr>
          <p:nvPr>
            <p:extLst>
              <p:ext uri="{D42A27DB-BD31-4B8C-83A1-F6EECF244321}">
                <p14:modId xmlns:p14="http://schemas.microsoft.com/office/powerpoint/2010/main" val="3460279727"/>
              </p:ext>
            </p:extLst>
          </p:nvPr>
        </p:nvGraphicFramePr>
        <p:xfrm>
          <a:off x="635001" y="5392738"/>
          <a:ext cx="5377160" cy="679450"/>
        </p:xfrm>
        <a:graphic>
          <a:graphicData uri="http://schemas.openxmlformats.org/presentationml/2006/ole">
            <mc:AlternateContent xmlns:mc="http://schemas.openxmlformats.org/markup-compatibility/2006">
              <mc:Choice xmlns:v="urn:schemas-microsoft-com:vml" Requires="v">
                <p:oleObj spid="_x0000_s6278" name="Equation" r:id="rId5" imgW="2400120" imgH="431640" progId="Equation.3">
                  <p:embed/>
                </p:oleObj>
              </mc:Choice>
              <mc:Fallback>
                <p:oleObj name="Equation" r:id="rId5" imgW="2400120" imgH="431640" progId="Equation.3">
                  <p:embed/>
                  <p:pic>
                    <p:nvPicPr>
                      <p:cNvPr id="0" name="Object 3"/>
                      <p:cNvPicPr>
                        <a:picLocks noChangeAspect="1" noChangeArrowheads="1"/>
                      </p:cNvPicPr>
                      <p:nvPr/>
                    </p:nvPicPr>
                    <p:blipFill>
                      <a:blip r:embed="rId6"/>
                      <a:srcRect/>
                      <a:stretch>
                        <a:fillRect/>
                      </a:stretch>
                    </p:blipFill>
                    <p:spPr bwMode="auto">
                      <a:xfrm>
                        <a:off x="635001" y="5392738"/>
                        <a:ext cx="5377160" cy="679450"/>
                      </a:xfrm>
                      <a:prstGeom prst="rect">
                        <a:avLst/>
                      </a:prstGeom>
                      <a:noFill/>
                      <a:ln>
                        <a:noFill/>
                      </a:ln>
                      <a:effectLst/>
                      <a:extLst/>
                    </p:spPr>
                  </p:pic>
                </p:oleObj>
              </mc:Fallback>
            </mc:AlternateContent>
          </a:graphicData>
        </a:graphic>
      </p:graphicFrame>
      <p:graphicFrame>
        <p:nvGraphicFramePr>
          <p:cNvPr id="6147" name="Object 4"/>
          <p:cNvGraphicFramePr>
            <a:graphicFrameLocks noChangeAspect="1"/>
          </p:cNvGraphicFramePr>
          <p:nvPr>
            <p:extLst>
              <p:ext uri="{D42A27DB-BD31-4B8C-83A1-F6EECF244321}">
                <p14:modId xmlns:p14="http://schemas.microsoft.com/office/powerpoint/2010/main" val="108758716"/>
              </p:ext>
            </p:extLst>
          </p:nvPr>
        </p:nvGraphicFramePr>
        <p:xfrm>
          <a:off x="4189413" y="6186488"/>
          <a:ext cx="1270000" cy="312737"/>
        </p:xfrm>
        <a:graphic>
          <a:graphicData uri="http://schemas.openxmlformats.org/presentationml/2006/ole">
            <mc:AlternateContent xmlns:mc="http://schemas.openxmlformats.org/markup-compatibility/2006">
              <mc:Choice xmlns:v="urn:schemas-microsoft-com:vml" Requires="v">
                <p:oleObj spid="_x0000_s6279" name="Equation" r:id="rId7" imgW="977760" imgH="241200" progId="Equation.3">
                  <p:embed/>
                </p:oleObj>
              </mc:Choice>
              <mc:Fallback>
                <p:oleObj name="Equation" r:id="rId7" imgW="977760" imgH="241200" progId="Equation.3">
                  <p:embed/>
                  <p:pic>
                    <p:nvPicPr>
                      <p:cNvPr id="0" name="Object 4"/>
                      <p:cNvPicPr>
                        <a:picLocks noChangeAspect="1" noChangeArrowheads="1"/>
                      </p:cNvPicPr>
                      <p:nvPr/>
                    </p:nvPicPr>
                    <p:blipFill>
                      <a:blip r:embed="rId8"/>
                      <a:srcRect/>
                      <a:stretch>
                        <a:fillRect/>
                      </a:stretch>
                    </p:blipFill>
                    <p:spPr bwMode="auto">
                      <a:xfrm>
                        <a:off x="4189413" y="6186488"/>
                        <a:ext cx="1270000"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6280" name="Equation" r:id="rId9" imgW="114120" imgH="215640" progId="Equation.3">
                  <p:embed/>
                </p:oleObj>
              </mc:Choice>
              <mc:Fallback>
                <p:oleObj name="Equation" r:id="rId9" imgW="114120" imgH="2156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49" name="Object 6"/>
          <p:cNvGraphicFramePr>
            <a:graphicFrameLocks noChangeAspect="1"/>
          </p:cNvGraphicFramePr>
          <p:nvPr/>
        </p:nvGraphicFramePr>
        <p:xfrm>
          <a:off x="6743700" y="6165850"/>
          <a:ext cx="1481138" cy="358775"/>
        </p:xfrm>
        <a:graphic>
          <a:graphicData uri="http://schemas.openxmlformats.org/presentationml/2006/ole">
            <mc:AlternateContent xmlns:mc="http://schemas.openxmlformats.org/markup-compatibility/2006">
              <mc:Choice xmlns:v="urn:schemas-microsoft-com:vml" Requires="v">
                <p:oleObj spid="_x0000_s6281" name="Equation" r:id="rId11" imgW="939600" imgH="228600" progId="Equation.3">
                  <p:embed/>
                </p:oleObj>
              </mc:Choice>
              <mc:Fallback>
                <p:oleObj name="Equation" r:id="rId11" imgW="939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43700" y="6165850"/>
                        <a:ext cx="1481138"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re 1"/>
          <p:cNvSpPr>
            <a:spLocks noGrp="1"/>
          </p:cNvSpPr>
          <p:nvPr>
            <p:ph type="title"/>
          </p:nvPr>
        </p:nvSpPr>
        <p:spPr>
          <a:xfrm>
            <a:off x="457200" y="274638"/>
            <a:ext cx="8229600" cy="633412"/>
          </a:xfrm>
        </p:spPr>
        <p:txBody>
          <a:bodyPr/>
          <a:lstStyle/>
          <a:p>
            <a:r>
              <a:rPr lang="en-US" altLang="fr-FR" sz="2800" smtClean="0"/>
              <a:t>Numerical simulation</a:t>
            </a:r>
            <a:endParaRPr lang="fr-FR" altLang="fr-FR" sz="2800" smtClean="0"/>
          </a:p>
        </p:txBody>
      </p:sp>
      <p:sp>
        <p:nvSpPr>
          <p:cNvPr id="7172" name="Espace réservé du contenu 2"/>
          <p:cNvSpPr>
            <a:spLocks noGrp="1"/>
          </p:cNvSpPr>
          <p:nvPr>
            <p:ph idx="1"/>
          </p:nvPr>
        </p:nvSpPr>
        <p:spPr>
          <a:xfrm>
            <a:off x="395288" y="908050"/>
            <a:ext cx="8229600" cy="5834063"/>
          </a:xfrm>
        </p:spPr>
        <p:txBody>
          <a:bodyPr/>
          <a:lstStyle/>
          <a:p>
            <a:pPr marL="0" indent="0">
              <a:buFontTx/>
              <a:buNone/>
            </a:pPr>
            <a:r>
              <a:rPr lang="fr-FR" altLang="fr-FR" sz="1800" smtClean="0"/>
              <a:t>Dipole autocorrelation function (DAF) for Lyman </a:t>
            </a:r>
            <a:r>
              <a:rPr lang="fr-FR" altLang="fr-FR" sz="1800" smtClean="0">
                <a:latin typeface="Symbol" panose="05050102010706020507" pitchFamily="18" charset="2"/>
              </a:rPr>
              <a:t>a</a:t>
            </a:r>
            <a:r>
              <a:rPr lang="fr-FR" altLang="fr-FR" sz="1800" smtClean="0"/>
              <a:t> (L</a:t>
            </a:r>
            <a:r>
              <a:rPr lang="fr-FR" altLang="fr-FR" sz="1800" baseline="-25000" smtClean="0">
                <a:latin typeface="Symbol" panose="05050102010706020507" pitchFamily="18" charset="2"/>
              </a:rPr>
              <a:t>a</a:t>
            </a:r>
            <a:r>
              <a:rPr lang="fr-FR" altLang="fr-FR" sz="1800" smtClean="0"/>
              <a:t>)</a:t>
            </a:r>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r>
              <a:rPr lang="fr-FR" altLang="fr-FR" sz="1800" smtClean="0"/>
              <a:t>Integration over 3000 field histories for the Ab-initio numerical simulation</a:t>
            </a:r>
          </a:p>
        </p:txBody>
      </p:sp>
      <p:sp>
        <p:nvSpPr>
          <p:cNvPr id="7173" name="Espace réservé du numéro de diapositive 3"/>
          <p:cNvSpPr>
            <a:spLocks noGrp="1"/>
          </p:cNvSpPr>
          <p:nvPr>
            <p:ph type="sldNum" sz="quarter" idx="12"/>
          </p:nvPr>
        </p:nvSpPr>
        <p:spPr>
          <a:xfrm>
            <a:off x="8532813" y="6237288"/>
            <a:ext cx="431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9BA2E71-ECA4-43AF-AB6F-1871745DFB35}" type="slidenum">
              <a:rPr lang="fr-FR" altLang="fr-FR"/>
              <a:pPr/>
              <a:t>15</a:t>
            </a:fld>
            <a:endParaRPr lang="fr-FR" altLang="fr-FR"/>
          </a:p>
        </p:txBody>
      </p:sp>
      <p:graphicFrame>
        <p:nvGraphicFramePr>
          <p:cNvPr id="7170"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204" name="Equation" r:id="rId4" imgW="114120" imgH="215640" progId="Equation.3">
                  <p:embed/>
                </p:oleObj>
              </mc:Choice>
              <mc:Fallback>
                <p:oleObj name="Equation" r:id="rId4" imgW="11412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7174" name="Image 9" descr="C:\Users\roland\Desktop\Documents\Recherche_Tokamak\colloques 2017\Sclsa\abstract and paper\Stamm\Figures_atoms\edaf_lyman_alpha-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913" y="1412875"/>
            <a:ext cx="669607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re 1"/>
          <p:cNvSpPr>
            <a:spLocks noGrp="1"/>
          </p:cNvSpPr>
          <p:nvPr>
            <p:ph type="title"/>
          </p:nvPr>
        </p:nvSpPr>
        <p:spPr>
          <a:xfrm>
            <a:off x="457200" y="274638"/>
            <a:ext cx="8229600" cy="633412"/>
          </a:xfrm>
        </p:spPr>
        <p:txBody>
          <a:bodyPr/>
          <a:lstStyle/>
          <a:p>
            <a:r>
              <a:rPr lang="en-US" altLang="fr-FR" sz="2800" smtClean="0"/>
              <a:t>Numerical simulation</a:t>
            </a:r>
            <a:endParaRPr lang="fr-FR" altLang="fr-FR" sz="2800" smtClean="0"/>
          </a:p>
        </p:txBody>
      </p:sp>
      <p:sp>
        <p:nvSpPr>
          <p:cNvPr id="8197" name="Espace réservé du contenu 2"/>
          <p:cNvSpPr>
            <a:spLocks noGrp="1"/>
          </p:cNvSpPr>
          <p:nvPr>
            <p:ph idx="1"/>
          </p:nvPr>
        </p:nvSpPr>
        <p:spPr>
          <a:xfrm>
            <a:off x="395288" y="908050"/>
            <a:ext cx="8229600" cy="5834063"/>
          </a:xfrm>
        </p:spPr>
        <p:txBody>
          <a:bodyPr/>
          <a:lstStyle/>
          <a:p>
            <a:pPr marL="0" indent="0">
              <a:buFontTx/>
              <a:buNone/>
            </a:pPr>
            <a:r>
              <a:rPr lang="fr-FR" altLang="fr-FR" sz="1800" smtClean="0"/>
              <a:t>One component of the electric field during the time of interest of Balmer </a:t>
            </a:r>
            <a:r>
              <a:rPr lang="fr-FR" altLang="fr-FR" sz="1800" smtClean="0">
                <a:latin typeface="Symbol" panose="05050102010706020507" pitchFamily="18" charset="2"/>
              </a:rPr>
              <a:t>b</a:t>
            </a:r>
            <a:r>
              <a:rPr lang="fr-FR" altLang="fr-FR" sz="1800" smtClean="0"/>
              <a:t> (H</a:t>
            </a:r>
            <a:r>
              <a:rPr lang="fr-FR" altLang="fr-FR" sz="1800" baseline="-25000" smtClean="0">
                <a:latin typeface="Symbol" panose="05050102010706020507" pitchFamily="18" charset="2"/>
              </a:rPr>
              <a:t>b</a:t>
            </a:r>
            <a:r>
              <a:rPr lang="fr-FR" altLang="fr-FR" sz="1800" smtClean="0"/>
              <a:t>)</a:t>
            </a:r>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a:p>
            <a:pPr marL="0" indent="0">
              <a:buFontTx/>
              <a:buNone/>
            </a:pPr>
            <a:endParaRPr lang="fr-FR" altLang="fr-FR" sz="1800" smtClean="0"/>
          </a:p>
        </p:txBody>
      </p:sp>
      <p:sp>
        <p:nvSpPr>
          <p:cNvPr id="8198" name="Espace réservé du numéro de diapositive 3"/>
          <p:cNvSpPr>
            <a:spLocks noGrp="1"/>
          </p:cNvSpPr>
          <p:nvPr>
            <p:ph type="sldNum" sz="quarter" idx="12"/>
          </p:nvPr>
        </p:nvSpPr>
        <p:spPr>
          <a:xfrm>
            <a:off x="8532813" y="6237288"/>
            <a:ext cx="431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053398-A3BC-425C-A8A9-E2D991520F72}" type="slidenum">
              <a:rPr lang="fr-FR" altLang="fr-FR"/>
              <a:pPr/>
              <a:t>16</a:t>
            </a:fld>
            <a:endParaRPr lang="fr-FR" altLang="fr-FR"/>
          </a:p>
        </p:txBody>
      </p:sp>
      <p:graphicFrame>
        <p:nvGraphicFramePr>
          <p:cNvPr id="8194"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258" name="Equation" r:id="rId4" imgW="114120" imgH="215640" progId="Equation.3">
                  <p:embed/>
                </p:oleObj>
              </mc:Choice>
              <mc:Fallback>
                <p:oleObj name="Equation" r:id="rId4" imgW="11412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5" name="Object 6"/>
          <p:cNvGraphicFramePr>
            <a:graphicFrameLocks noChangeAspect="1"/>
          </p:cNvGraphicFramePr>
          <p:nvPr/>
        </p:nvGraphicFramePr>
        <p:xfrm>
          <a:off x="4932363" y="6165850"/>
          <a:ext cx="1481137" cy="358775"/>
        </p:xfrm>
        <a:graphic>
          <a:graphicData uri="http://schemas.openxmlformats.org/presentationml/2006/ole">
            <mc:AlternateContent xmlns:mc="http://schemas.openxmlformats.org/markup-compatibility/2006">
              <mc:Choice xmlns:v="urn:schemas-microsoft-com:vml" Requires="v">
                <p:oleObj spid="_x0000_s8259" name="Equation" r:id="rId6" imgW="939600" imgH="228600" progId="Equation.3">
                  <p:embed/>
                </p:oleObj>
              </mc:Choice>
              <mc:Fallback>
                <p:oleObj name="Equation" r:id="rId6" imgW="939600" imgH="228600" progId="Equation.3">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6165850"/>
                        <a:ext cx="1481137" cy="35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8199" name="Image 10" descr="C:\Users\roland\Desktop\Documents\Recherche_Tokamak\colloques 2017\Sclsa\abstract and paper\Stamm\Figures_atoms\Figure1.b.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3350" y="1268413"/>
            <a:ext cx="6553200"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re 1"/>
          <p:cNvSpPr>
            <a:spLocks noGrp="1"/>
          </p:cNvSpPr>
          <p:nvPr>
            <p:ph type="title"/>
          </p:nvPr>
        </p:nvSpPr>
        <p:spPr>
          <a:xfrm>
            <a:off x="457200" y="274638"/>
            <a:ext cx="8229600" cy="633412"/>
          </a:xfrm>
        </p:spPr>
        <p:txBody>
          <a:bodyPr/>
          <a:lstStyle/>
          <a:p>
            <a:r>
              <a:rPr lang="en-US" altLang="fr-FR" sz="2800" smtClean="0"/>
              <a:t>Numerical simulation</a:t>
            </a:r>
            <a:endParaRPr lang="fr-FR" altLang="fr-FR" sz="2800" smtClean="0"/>
          </a:p>
        </p:txBody>
      </p:sp>
      <p:sp>
        <p:nvSpPr>
          <p:cNvPr id="9220" name="Espace réservé du contenu 2"/>
          <p:cNvSpPr>
            <a:spLocks noGrp="1"/>
          </p:cNvSpPr>
          <p:nvPr>
            <p:ph idx="1"/>
          </p:nvPr>
        </p:nvSpPr>
        <p:spPr>
          <a:xfrm>
            <a:off x="395288" y="908050"/>
            <a:ext cx="8229600" cy="5834063"/>
          </a:xfrm>
        </p:spPr>
        <p:txBody>
          <a:bodyPr/>
          <a:lstStyle/>
          <a:p>
            <a:pPr marL="0" indent="0">
              <a:buFontTx/>
              <a:buNone/>
            </a:pPr>
            <a:r>
              <a:rPr lang="fr-FR" altLang="fr-FR" sz="2000" dirty="0" err="1" smtClean="0"/>
              <a:t>Dipole</a:t>
            </a:r>
            <a:r>
              <a:rPr lang="fr-FR" altLang="fr-FR" sz="2000" dirty="0" smtClean="0"/>
              <a:t> </a:t>
            </a:r>
            <a:r>
              <a:rPr lang="fr-FR" altLang="fr-FR" sz="2000" dirty="0" err="1" smtClean="0"/>
              <a:t>autocorrelation</a:t>
            </a:r>
            <a:r>
              <a:rPr lang="fr-FR" altLang="fr-FR" sz="2000" dirty="0" smtClean="0"/>
              <a:t> </a:t>
            </a:r>
            <a:r>
              <a:rPr lang="fr-FR" altLang="fr-FR" sz="2000" dirty="0" err="1" smtClean="0"/>
              <a:t>function</a:t>
            </a:r>
            <a:r>
              <a:rPr lang="fr-FR" altLang="fr-FR" sz="2000" dirty="0" smtClean="0"/>
              <a:t> (DAF) for Balmer </a:t>
            </a:r>
            <a:r>
              <a:rPr lang="fr-FR" altLang="fr-FR" sz="2000" dirty="0" smtClean="0">
                <a:latin typeface="Symbol" panose="05050102010706020507" pitchFamily="18" charset="2"/>
              </a:rPr>
              <a:t>b</a:t>
            </a:r>
            <a:r>
              <a:rPr lang="fr-FR" altLang="fr-FR" sz="2000" dirty="0" smtClean="0"/>
              <a:t> (</a:t>
            </a:r>
            <a:r>
              <a:rPr lang="fr-FR" altLang="fr-FR" sz="2000" dirty="0" err="1" smtClean="0"/>
              <a:t>H</a:t>
            </a:r>
            <a:r>
              <a:rPr lang="fr-FR" altLang="fr-FR" sz="2000" baseline="-25000" dirty="0" err="1" smtClean="0">
                <a:latin typeface="Symbol" panose="05050102010706020507" pitchFamily="18" charset="2"/>
              </a:rPr>
              <a:t>b</a:t>
            </a:r>
            <a:r>
              <a:rPr lang="fr-FR" altLang="fr-FR" sz="2000" dirty="0" smtClean="0"/>
              <a:t>)</a:t>
            </a:r>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r>
              <a:rPr lang="fr-FR" altLang="fr-FR" sz="2000" dirty="0" err="1" smtClean="0"/>
              <a:t>Integration</a:t>
            </a:r>
            <a:r>
              <a:rPr lang="fr-FR" altLang="fr-FR" sz="2000" dirty="0" smtClean="0"/>
              <a:t> over 3000 </a:t>
            </a:r>
            <a:r>
              <a:rPr lang="fr-FR" altLang="fr-FR" sz="2000" dirty="0" err="1" smtClean="0"/>
              <a:t>field</a:t>
            </a:r>
            <a:r>
              <a:rPr lang="fr-FR" altLang="fr-FR" sz="2000" dirty="0" smtClean="0"/>
              <a:t> histories for the </a:t>
            </a:r>
            <a:r>
              <a:rPr lang="fr-FR" altLang="fr-FR" sz="2000" dirty="0" smtClean="0"/>
              <a:t>Ab-</a:t>
            </a:r>
            <a:r>
              <a:rPr lang="fr-FR" altLang="fr-FR" sz="2000" dirty="0" err="1" smtClean="0"/>
              <a:t>initio</a:t>
            </a:r>
            <a:r>
              <a:rPr lang="fr-FR" altLang="fr-FR" sz="2000" dirty="0" smtClean="0"/>
              <a:t> </a:t>
            </a:r>
            <a:r>
              <a:rPr lang="fr-FR" altLang="fr-FR" sz="2000" dirty="0" err="1" smtClean="0"/>
              <a:t>numerical</a:t>
            </a:r>
            <a:r>
              <a:rPr lang="fr-FR" altLang="fr-FR" sz="2000" dirty="0" smtClean="0"/>
              <a:t> simulation</a:t>
            </a:r>
          </a:p>
        </p:txBody>
      </p:sp>
      <p:sp>
        <p:nvSpPr>
          <p:cNvPr id="9221" name="Espace réservé du numéro de diapositive 3"/>
          <p:cNvSpPr>
            <a:spLocks noGrp="1"/>
          </p:cNvSpPr>
          <p:nvPr>
            <p:ph type="sldNum" sz="quarter" idx="12"/>
          </p:nvPr>
        </p:nvSpPr>
        <p:spPr>
          <a:xfrm>
            <a:off x="8532813" y="6237288"/>
            <a:ext cx="431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8108CB5-CE1A-4F2C-908A-24CA8F30DF17}" type="slidenum">
              <a:rPr lang="fr-FR" altLang="fr-FR"/>
              <a:pPr/>
              <a:t>17</a:t>
            </a:fld>
            <a:endParaRPr lang="fr-FR" altLang="fr-FR"/>
          </a:p>
        </p:txBody>
      </p:sp>
      <p:graphicFrame>
        <p:nvGraphicFramePr>
          <p:cNvPr id="9218"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9253" name="Equation" r:id="rId4" imgW="114120" imgH="215640" progId="Equation.3">
                  <p:embed/>
                </p:oleObj>
              </mc:Choice>
              <mc:Fallback>
                <p:oleObj name="Equation" r:id="rId4" imgW="11412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9222" name="Image 6" descr="C:\Users\roland\Desktop\Documents\Recherche_Tokamak\colloques 2017\Sclsa\abstract and paper\Stamm\Figures_atoms\Abini_h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1720" y="1414239"/>
            <a:ext cx="5472112"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re 1"/>
          <p:cNvSpPr>
            <a:spLocks noGrp="1"/>
          </p:cNvSpPr>
          <p:nvPr>
            <p:ph type="title"/>
          </p:nvPr>
        </p:nvSpPr>
        <p:spPr>
          <a:xfrm>
            <a:off x="457200" y="274638"/>
            <a:ext cx="8229600" cy="633412"/>
          </a:xfrm>
        </p:spPr>
        <p:txBody>
          <a:bodyPr/>
          <a:lstStyle/>
          <a:p>
            <a:r>
              <a:rPr lang="en-US" altLang="fr-FR" sz="2800" dirty="0" smtClean="0"/>
              <a:t>Numerical simulation</a:t>
            </a:r>
            <a:endParaRPr lang="fr-FR" altLang="fr-FR" sz="2800" dirty="0" smtClean="0"/>
          </a:p>
        </p:txBody>
      </p:sp>
      <p:sp>
        <p:nvSpPr>
          <p:cNvPr id="10244" name="Espace réservé du contenu 2"/>
          <p:cNvSpPr>
            <a:spLocks noGrp="1"/>
          </p:cNvSpPr>
          <p:nvPr>
            <p:ph idx="1"/>
          </p:nvPr>
        </p:nvSpPr>
        <p:spPr>
          <a:xfrm>
            <a:off x="395288" y="908051"/>
            <a:ext cx="8229600" cy="4465166"/>
          </a:xfrm>
        </p:spPr>
        <p:txBody>
          <a:bodyPr/>
          <a:lstStyle/>
          <a:p>
            <a:pPr marL="0" indent="0">
              <a:buFontTx/>
              <a:buNone/>
            </a:pPr>
            <a:r>
              <a:rPr lang="fr-FR" altLang="fr-FR" sz="2400" dirty="0" smtClean="0"/>
              <a:t>In </a:t>
            </a:r>
            <a:r>
              <a:rPr lang="fr-FR" altLang="fr-FR" sz="2400" dirty="0" err="1" smtClean="0"/>
              <a:t>near</a:t>
            </a:r>
            <a:r>
              <a:rPr lang="fr-FR" altLang="fr-FR" sz="2400" dirty="0" smtClean="0"/>
              <a:t> impact conditions, </a:t>
            </a:r>
            <a:r>
              <a:rPr lang="fr-FR" altLang="fr-FR" sz="2400" dirty="0" err="1" smtClean="0"/>
              <a:t>there</a:t>
            </a:r>
            <a:r>
              <a:rPr lang="fr-FR" altLang="fr-FR" sz="2400" dirty="0" smtClean="0"/>
              <a:t> </a:t>
            </a:r>
            <a:r>
              <a:rPr lang="fr-FR" altLang="fr-FR" sz="2400" dirty="0" err="1" smtClean="0"/>
              <a:t>is</a:t>
            </a:r>
            <a:r>
              <a:rPr lang="fr-FR" altLang="fr-FR" sz="2400" dirty="0" smtClean="0"/>
              <a:t> </a:t>
            </a:r>
            <a:r>
              <a:rPr lang="fr-FR" altLang="fr-FR" sz="2400" dirty="0" err="1" smtClean="0"/>
              <a:t>always</a:t>
            </a:r>
            <a:r>
              <a:rPr lang="fr-FR" altLang="fr-FR" sz="2400" dirty="0" smtClean="0"/>
              <a:t> a </a:t>
            </a:r>
            <a:r>
              <a:rPr lang="en-US" altLang="fr-FR" sz="2400" dirty="0" smtClean="0"/>
              <a:t>background of electric field fluctuations with a magnitude of about </a:t>
            </a:r>
            <a:r>
              <a:rPr lang="en-US" altLang="fr-FR" sz="2400" i="1" dirty="0" smtClean="0"/>
              <a:t>E</a:t>
            </a:r>
            <a:r>
              <a:rPr lang="en-US" altLang="fr-FR" sz="2400" i="1" baseline="-25000" dirty="0" smtClean="0"/>
              <a:t>0</a:t>
            </a:r>
            <a:r>
              <a:rPr lang="en-US" altLang="fr-FR" sz="2400" dirty="0" smtClean="0"/>
              <a:t>  or and a typical time scale longer than the collision time </a:t>
            </a:r>
            <a:r>
              <a:rPr lang="en-US" altLang="fr-FR" sz="2400" i="1" dirty="0" smtClean="0"/>
              <a:t>r</a:t>
            </a:r>
            <a:r>
              <a:rPr lang="en-US" altLang="fr-FR" sz="2400" i="1" baseline="-25000" dirty="0" smtClean="0"/>
              <a:t>0</a:t>
            </a:r>
            <a:r>
              <a:rPr lang="en-US" altLang="fr-FR" sz="2400" i="1" dirty="0" smtClean="0"/>
              <a:t>/v</a:t>
            </a:r>
            <a:r>
              <a:rPr lang="en-US" altLang="fr-FR" sz="2400" i="1" baseline="-25000" dirty="0" smtClean="0"/>
              <a:t>i</a:t>
            </a:r>
            <a:r>
              <a:rPr lang="en-US" altLang="fr-FR" sz="2400" dirty="0" smtClean="0"/>
              <a:t>. </a:t>
            </a:r>
          </a:p>
          <a:p>
            <a:pPr marL="0" indent="0">
              <a:buFontTx/>
              <a:buNone/>
            </a:pPr>
            <a:endParaRPr lang="en-US" altLang="fr-FR" sz="2400" dirty="0" smtClean="0"/>
          </a:p>
          <a:p>
            <a:pPr marL="0" indent="0">
              <a:buFontTx/>
              <a:buNone/>
            </a:pPr>
            <a:r>
              <a:rPr lang="en-US" altLang="fr-FR" sz="2400" dirty="0" smtClean="0"/>
              <a:t>Such fluctuations correspond to the sum of electric fields of distant particles.</a:t>
            </a:r>
          </a:p>
          <a:p>
            <a:pPr marL="0" indent="0">
              <a:buFontTx/>
              <a:buNone/>
            </a:pPr>
            <a:r>
              <a:rPr lang="en-US" altLang="fr-FR" sz="2400" dirty="0" smtClean="0"/>
              <a:t> </a:t>
            </a:r>
          </a:p>
          <a:p>
            <a:pPr marL="0" indent="0">
              <a:buFontTx/>
              <a:buNone/>
            </a:pPr>
            <a:r>
              <a:rPr lang="en-US" altLang="fr-FR" sz="2400" dirty="0" smtClean="0"/>
              <a:t>For hydrogen lines affected by linear Stark effect, it is well known that this effect of weak collisions is dominant in near impact regimes  and results from the long range of the Coulomb electric field.</a:t>
            </a:r>
            <a:r>
              <a:rPr lang="fr-FR" altLang="fr-FR" sz="2400" dirty="0" smtClean="0"/>
              <a:t> (</a:t>
            </a:r>
            <a:r>
              <a:rPr lang="en-GB" altLang="fr-FR" sz="2400" dirty="0" err="1" smtClean="0"/>
              <a:t>Griem</a:t>
            </a:r>
            <a:r>
              <a:rPr lang="en-GB" altLang="fr-FR" sz="2400" dirty="0" smtClean="0"/>
              <a:t>).</a:t>
            </a:r>
          </a:p>
          <a:p>
            <a:pPr marL="0" indent="0">
              <a:buFontTx/>
              <a:buNone/>
            </a:pPr>
            <a:endParaRPr lang="fr-FR" altLang="fr-FR" sz="2400" dirty="0" smtClean="0"/>
          </a:p>
          <a:p>
            <a:pPr marL="0" indent="0">
              <a:buFontTx/>
              <a:buNone/>
            </a:pPr>
            <a:endParaRPr lang="fr-FR" altLang="fr-FR" sz="2400" dirty="0" smtClean="0"/>
          </a:p>
          <a:p>
            <a:pPr marL="0" indent="0">
              <a:buFontTx/>
              <a:buNone/>
            </a:pPr>
            <a:endParaRPr lang="fr-FR" altLang="fr-FR" sz="20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endParaRPr lang="fr-FR" altLang="fr-FR" sz="1800" dirty="0" smtClean="0"/>
          </a:p>
          <a:p>
            <a:pPr marL="0" indent="0">
              <a:buFontTx/>
              <a:buNone/>
            </a:pPr>
            <a:r>
              <a:rPr lang="fr-FR" altLang="fr-FR" sz="1800" dirty="0" err="1" smtClean="0"/>
              <a:t>Integration</a:t>
            </a:r>
            <a:r>
              <a:rPr lang="fr-FR" altLang="fr-FR" sz="1800" dirty="0" smtClean="0"/>
              <a:t> over 3000 </a:t>
            </a:r>
            <a:r>
              <a:rPr lang="fr-FR" altLang="fr-FR" sz="1800" dirty="0" err="1" smtClean="0"/>
              <a:t>field</a:t>
            </a:r>
            <a:r>
              <a:rPr lang="fr-FR" altLang="fr-FR" sz="1800" dirty="0" smtClean="0"/>
              <a:t> histories for the Ab-</a:t>
            </a:r>
            <a:r>
              <a:rPr lang="fr-FR" altLang="fr-FR" sz="1800" dirty="0" err="1" smtClean="0"/>
              <a:t>initio</a:t>
            </a:r>
            <a:r>
              <a:rPr lang="fr-FR" altLang="fr-FR" sz="1800" dirty="0" smtClean="0"/>
              <a:t> </a:t>
            </a:r>
            <a:r>
              <a:rPr lang="fr-FR" altLang="fr-FR" sz="1800" dirty="0" err="1" smtClean="0"/>
              <a:t>numerical</a:t>
            </a:r>
            <a:r>
              <a:rPr lang="fr-FR" altLang="fr-FR" sz="1800" dirty="0" smtClean="0"/>
              <a:t> simulation</a:t>
            </a:r>
          </a:p>
        </p:txBody>
      </p:sp>
      <p:sp>
        <p:nvSpPr>
          <p:cNvPr id="10245" name="Espace réservé du numéro de diapositive 3"/>
          <p:cNvSpPr>
            <a:spLocks noGrp="1"/>
          </p:cNvSpPr>
          <p:nvPr>
            <p:ph type="sldNum" sz="quarter" idx="12"/>
          </p:nvPr>
        </p:nvSpPr>
        <p:spPr>
          <a:xfrm>
            <a:off x="8532813" y="6237288"/>
            <a:ext cx="431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2BC482-C878-49D1-B17D-C8F1B58B68E5}" type="slidenum">
              <a:rPr lang="fr-FR" altLang="fr-FR"/>
              <a:pPr/>
              <a:t>18</a:t>
            </a:fld>
            <a:endParaRPr lang="fr-FR" altLang="fr-FR"/>
          </a:p>
        </p:txBody>
      </p:sp>
      <p:graphicFrame>
        <p:nvGraphicFramePr>
          <p:cNvPr id="10242" name="Object 5"/>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78" name="Equation" r:id="rId4" imgW="114120" imgH="215640" progId="Equation.3">
                  <p:embed/>
                </p:oleObj>
              </mc:Choice>
              <mc:Fallback>
                <p:oleObj name="Equation" r:id="rId4" imgW="114120" imgH="21564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68313" y="260350"/>
            <a:ext cx="8229600" cy="792163"/>
          </a:xfrm>
        </p:spPr>
        <p:txBody>
          <a:bodyPr/>
          <a:lstStyle/>
          <a:p>
            <a:r>
              <a:rPr lang="fr-FR" altLang="fr-FR" sz="2800" dirty="0" smtClean="0">
                <a:cs typeface="Times New Roman" panose="02020603050405020304" pitchFamily="18" charset="0"/>
              </a:rPr>
              <a:t>Line </a:t>
            </a:r>
            <a:r>
              <a:rPr lang="fr-FR" altLang="fr-FR" sz="2800" dirty="0" err="1" smtClean="0">
                <a:cs typeface="Times New Roman" panose="02020603050405020304" pitchFamily="18" charset="0"/>
              </a:rPr>
              <a:t>shape</a:t>
            </a:r>
            <a:r>
              <a:rPr lang="fr-FR" altLang="fr-FR" sz="2800" dirty="0" smtClean="0">
                <a:cs typeface="Times New Roman" panose="02020603050405020304" pitchFamily="18" charset="0"/>
              </a:rPr>
              <a:t> </a:t>
            </a:r>
            <a:r>
              <a:rPr lang="fr-FR" altLang="fr-FR" sz="2800" dirty="0" err="1" smtClean="0">
                <a:cs typeface="Times New Roman" panose="02020603050405020304" pitchFamily="18" charset="0"/>
              </a:rPr>
              <a:t>with</a:t>
            </a:r>
            <a:r>
              <a:rPr lang="fr-FR" altLang="fr-FR" sz="2800" dirty="0" smtClean="0">
                <a:cs typeface="Times New Roman" panose="02020603050405020304" pitchFamily="18" charset="0"/>
              </a:rPr>
              <a:t> Langmuir </a:t>
            </a:r>
            <a:r>
              <a:rPr lang="fr-FR" altLang="fr-FR" sz="2800" dirty="0" err="1" smtClean="0">
                <a:cs typeface="Times New Roman" panose="02020603050405020304" pitchFamily="18" charset="0"/>
              </a:rPr>
              <a:t>waves</a:t>
            </a:r>
            <a:endParaRPr lang="en-US" altLang="fr-FR" sz="2800" dirty="0" smtClean="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8675" name="Espace réservé du contenu 2"/>
              <p:cNvSpPr>
                <a:spLocks noGrp="1"/>
              </p:cNvSpPr>
              <p:nvPr>
                <p:ph idx="1"/>
              </p:nvPr>
            </p:nvSpPr>
            <p:spPr>
              <a:xfrm>
                <a:off x="250825" y="1052514"/>
                <a:ext cx="8642350" cy="5472830"/>
              </a:xfrm>
            </p:spPr>
            <p:txBody>
              <a:bodyPr/>
              <a:lstStyle/>
              <a:p>
                <a:pPr>
                  <a:buNone/>
                </a:pPr>
                <a:r>
                  <a:rPr lang="en-US" sz="2400" dirty="0"/>
                  <a:t>Plasmas sustain various types of waves which behave differently in a </a:t>
                </a:r>
                <a:r>
                  <a:rPr lang="en-US" sz="2400" dirty="0" smtClean="0"/>
                  <a:t>linear and </a:t>
                </a:r>
                <a:r>
                  <a:rPr lang="en-US" sz="2400" dirty="0"/>
                  <a:t>nonlinear regime</a:t>
                </a:r>
                <a:r>
                  <a:rPr lang="en-US" sz="2400" dirty="0" smtClean="0"/>
                  <a:t>.</a:t>
                </a:r>
              </a:p>
              <a:p>
                <a:pPr>
                  <a:buNone/>
                </a:pPr>
                <a:r>
                  <a:rPr lang="en-US" sz="2400" dirty="0" smtClean="0"/>
                  <a:t> </a:t>
                </a:r>
              </a:p>
              <a:p>
                <a:pPr>
                  <a:buNone/>
                </a:pPr>
                <a:r>
                  <a:rPr lang="en-US" sz="2400" dirty="0" smtClean="0"/>
                  <a:t>A </a:t>
                </a:r>
                <a:r>
                  <a:rPr lang="en-US" sz="2400" dirty="0"/>
                  <a:t>way to distinguish between the two regimes is to calculate the ratio </a:t>
                </a:r>
                <a:r>
                  <a:rPr lang="en-US" sz="2400" i="1" dirty="0"/>
                  <a:t>W</a:t>
                </a:r>
                <a:r>
                  <a:rPr lang="en-US" sz="2400" dirty="0"/>
                  <a:t> of the wave energy density to the plasma energy density, given </a:t>
                </a:r>
                <a:r>
                  <a:rPr lang="en-US" sz="2400" dirty="0" smtClean="0"/>
                  <a:t>by</a:t>
                </a:r>
              </a:p>
              <a:p>
                <a:pPr>
                  <a:buNone/>
                </a:pPr>
                <a:r>
                  <a:rPr lang="en-US" sz="2400" dirty="0"/>
                  <a:t>	</a:t>
                </a:r>
                <a:r>
                  <a:rPr lang="en-US" sz="2400" dirty="0" smtClean="0"/>
                  <a:t>			 </a:t>
                </a:r>
                <a14:m>
                  <m:oMath xmlns:m="http://schemas.openxmlformats.org/officeDocument/2006/math">
                    <m:r>
                      <a:rPr lang="en-US" sz="2400" i="1">
                        <a:latin typeface="Cambria Math" panose="02040503050406030204" pitchFamily="18" charset="0"/>
                      </a:rPr>
                      <m:t>𝑊</m:t>
                    </m:r>
                    <m:r>
                      <a:rPr lang="en-US" sz="2400" i="1">
                        <a:latin typeface="Cambria Math" panose="02040503050406030204" pitchFamily="18" charset="0"/>
                      </a:rPr>
                      <m:t>=</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en-US" sz="2400" i="1">
                                <a:latin typeface="Cambria Math" panose="02040503050406030204" pitchFamily="18" charset="0"/>
                              </a:rPr>
                              <m:t>𝜀</m:t>
                            </m:r>
                          </m:e>
                          <m:sub>
                            <m:r>
                              <a:rPr lang="en-US" sz="2400" i="1">
                                <a:latin typeface="Cambria Math" panose="02040503050406030204" pitchFamily="18" charset="0"/>
                              </a:rPr>
                              <m:t>0</m:t>
                            </m:r>
                          </m:sub>
                        </m:sSub>
                        <m:sSubSup>
                          <m:sSubSupPr>
                            <m:ctrlPr>
                              <a:rPr lang="fr-FR" sz="2400" i="1">
                                <a:latin typeface="Cambria Math" panose="02040503050406030204" pitchFamily="18" charset="0"/>
                              </a:rPr>
                            </m:ctrlPr>
                          </m:sSubSupPr>
                          <m:e>
                            <m:r>
                              <a:rPr lang="en-US" sz="2400" i="1">
                                <a:latin typeface="Cambria Math" panose="02040503050406030204" pitchFamily="18" charset="0"/>
                              </a:rPr>
                              <m:t>𝐸</m:t>
                            </m:r>
                          </m:e>
                          <m:sub>
                            <m:r>
                              <a:rPr lang="en-US" sz="2400" i="1">
                                <a:latin typeface="Cambria Math" panose="02040503050406030204" pitchFamily="18" charset="0"/>
                              </a:rPr>
                              <m:t>𝐿</m:t>
                            </m:r>
                          </m:sub>
                          <m:sup>
                            <m:r>
                              <a:rPr lang="en-US" sz="2400" i="1">
                                <a:latin typeface="Cambria Math" panose="02040503050406030204" pitchFamily="18" charset="0"/>
                              </a:rPr>
                              <m:t>2</m:t>
                            </m:r>
                          </m:sup>
                        </m:sSubSup>
                      </m:num>
                      <m:den>
                        <m:r>
                          <a:rPr lang="en-US" sz="2400" i="1">
                            <a:latin typeface="Cambria Math" panose="02040503050406030204" pitchFamily="18" charset="0"/>
                          </a:rPr>
                          <m:t>4</m:t>
                        </m:r>
                        <m:sSub>
                          <m:sSubPr>
                            <m:ctrlPr>
                              <a:rPr lang="fr-FR" sz="2400" i="1">
                                <a:latin typeface="Cambria Math" panose="02040503050406030204" pitchFamily="18" charset="0"/>
                              </a:rPr>
                            </m:ctrlPr>
                          </m:sSubPr>
                          <m:e>
                            <m:r>
                              <a:rPr lang="en-US" sz="2400" i="1">
                                <a:latin typeface="Cambria Math" panose="02040503050406030204" pitchFamily="18" charset="0"/>
                              </a:rPr>
                              <m:t>𝑁</m:t>
                            </m:r>
                          </m:e>
                          <m:sub>
                            <m:r>
                              <a:rPr lang="en-US" sz="2400" i="1">
                                <a:latin typeface="Cambria Math" panose="02040503050406030204" pitchFamily="18" charset="0"/>
                              </a:rPr>
                              <m:t>𝑒</m:t>
                            </m:r>
                          </m:sub>
                        </m:sSub>
                        <m:sSub>
                          <m:sSubPr>
                            <m:ctrlPr>
                              <a:rPr lang="fr-FR" sz="2400" i="1">
                                <a:latin typeface="Cambria Math" panose="02040503050406030204" pitchFamily="18" charset="0"/>
                              </a:rPr>
                            </m:ctrlPr>
                          </m:sSubPr>
                          <m:e>
                            <m:r>
                              <a:rPr lang="en-US" sz="2400" i="1">
                                <a:latin typeface="Cambria Math" panose="02040503050406030204" pitchFamily="18" charset="0"/>
                              </a:rPr>
                              <m:t>𝑘</m:t>
                            </m:r>
                          </m:e>
                          <m:sub>
                            <m:r>
                              <a:rPr lang="en-US" sz="2400" i="1">
                                <a:latin typeface="Cambria Math" panose="02040503050406030204" pitchFamily="18" charset="0"/>
                              </a:rPr>
                              <m:t>𝐵</m:t>
                            </m:r>
                          </m:sub>
                        </m:sSub>
                        <m:r>
                          <a:rPr lang="en-US" sz="2400" i="1">
                            <a:latin typeface="Cambria Math" panose="02040503050406030204" pitchFamily="18" charset="0"/>
                          </a:rPr>
                          <m:t>𝑇</m:t>
                        </m:r>
                      </m:den>
                    </m:f>
                  </m:oMath>
                </a14:m>
                <a:endParaRPr lang="fr-FR" sz="2400" dirty="0" smtClean="0"/>
              </a:p>
              <a:p>
                <a:pPr>
                  <a:buNone/>
                </a:pPr>
                <a:endParaRPr lang="fr-FR" sz="2400" dirty="0"/>
              </a:p>
              <a:p>
                <a:pPr>
                  <a:buFontTx/>
                  <a:buNone/>
                </a:pPr>
                <a:r>
                  <a:rPr lang="fr-FR" altLang="fr-FR" sz="2400" dirty="0" err="1" smtClean="0">
                    <a:cs typeface="Times New Roman" panose="02020603050405020304" pitchFamily="18" charset="0"/>
                  </a:rPr>
                  <a:t>Baranger</a:t>
                </a:r>
                <a:r>
                  <a:rPr lang="fr-FR" altLang="fr-FR" sz="2400" dirty="0" smtClean="0">
                    <a:cs typeface="Times New Roman" panose="02020603050405020304" pitchFamily="18" charset="0"/>
                  </a:rPr>
                  <a:t> &amp; </a:t>
                </a:r>
                <a:r>
                  <a:rPr lang="fr-FR" altLang="fr-FR" sz="2400" dirty="0" err="1" smtClean="0">
                    <a:cs typeface="Times New Roman" panose="02020603050405020304" pitchFamily="18" charset="0"/>
                  </a:rPr>
                  <a:t>Mozer</a:t>
                </a:r>
                <a:r>
                  <a:rPr lang="fr-FR" altLang="fr-FR" sz="2400" dirty="0" smtClean="0">
                    <a:cs typeface="Times New Roman" panose="02020603050405020304" pitchFamily="18" charset="0"/>
                  </a:rPr>
                  <a:t>, Phys. </a:t>
                </a:r>
                <a:r>
                  <a:rPr lang="fr-FR" altLang="fr-FR" sz="2400" dirty="0" err="1" smtClean="0">
                    <a:cs typeface="Times New Roman" panose="02020603050405020304" pitchFamily="18" charset="0"/>
                  </a:rPr>
                  <a:t>Rev</a:t>
                </a:r>
                <a:r>
                  <a:rPr lang="fr-FR" altLang="fr-FR" sz="2400" dirty="0" smtClean="0">
                    <a:cs typeface="Times New Roman" panose="02020603050405020304" pitchFamily="18" charset="0"/>
                  </a:rPr>
                  <a:t>. </a:t>
                </a:r>
                <a:r>
                  <a:rPr lang="fr-FR" altLang="fr-FR" sz="2400" b="1" dirty="0" smtClean="0">
                    <a:cs typeface="Times New Roman" panose="02020603050405020304" pitchFamily="18" charset="0"/>
                  </a:rPr>
                  <a:t>123</a:t>
                </a:r>
                <a:r>
                  <a:rPr lang="fr-FR" altLang="fr-FR" sz="2400" dirty="0" smtClean="0">
                    <a:cs typeface="Times New Roman" panose="02020603050405020304" pitchFamily="18" charset="0"/>
                  </a:rPr>
                  <a:t>, 25 (1961), </a:t>
                </a:r>
                <a:r>
                  <a:rPr lang="fr-FR" altLang="fr-FR" sz="2400" dirty="0" err="1" smtClean="0">
                    <a:cs typeface="Times New Roman" panose="02020603050405020304" pitchFamily="18" charset="0"/>
                  </a:rPr>
                  <a:t>predict</a:t>
                </a:r>
                <a:r>
                  <a:rPr lang="fr-FR" altLang="fr-FR" sz="2400" dirty="0" smtClean="0">
                    <a:cs typeface="Times New Roman" panose="02020603050405020304" pitchFamily="18" charset="0"/>
                  </a:rPr>
                  <a:t> the observation of satellites at </a:t>
                </a:r>
                <a14:m>
                  <m:oMath xmlns:m="http://schemas.openxmlformats.org/officeDocument/2006/math">
                    <m:sSub>
                      <m:sSubPr>
                        <m:ctrlPr>
                          <a:rPr lang="fr-FR" sz="2400" i="1">
                            <a:latin typeface="Cambria Math" panose="02040503050406030204" pitchFamily="18" charset="0"/>
                          </a:rPr>
                        </m:ctrlPr>
                      </m:sSubPr>
                      <m:e>
                        <m:r>
                          <a:rPr lang="el-GR" sz="2400" i="1">
                            <a:latin typeface="Cambria Math" panose="02040503050406030204" pitchFamily="18" charset="0"/>
                          </a:rPr>
                          <m:t>𝜔</m:t>
                        </m:r>
                      </m:e>
                      <m:sub>
                        <m:r>
                          <a:rPr lang="fr-FR" sz="2400" i="1">
                            <a:latin typeface="Cambria Math" panose="02040503050406030204" pitchFamily="18" charset="0"/>
                          </a:rPr>
                          <m:t>𝑝</m:t>
                        </m:r>
                      </m:sub>
                    </m:sSub>
                    <m:r>
                      <a:rPr lang="en-US" sz="2400" i="1">
                        <a:latin typeface="Cambria Math" panose="02040503050406030204" pitchFamily="18" charset="0"/>
                      </a:rPr>
                      <m:t>=</m:t>
                    </m:r>
                    <m:rad>
                      <m:radPr>
                        <m:degHide m:val="on"/>
                        <m:ctrlPr>
                          <a:rPr lang="fr-FR" sz="2400" i="1">
                            <a:latin typeface="Cambria Math" panose="02040503050406030204" pitchFamily="18" charset="0"/>
                          </a:rPr>
                        </m:ctrlPr>
                      </m:radPr>
                      <m:deg/>
                      <m:e>
                        <m:f>
                          <m:fPr>
                            <m:type m:val="lin"/>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en-US" sz="2400" i="1">
                                    <a:latin typeface="Cambria Math" panose="02040503050406030204" pitchFamily="18" charset="0"/>
                                  </a:rPr>
                                  <m:t> </m:t>
                                </m:r>
                                <m:r>
                                  <a:rPr lang="fr-FR" sz="2400" i="1">
                                    <a:latin typeface="Cambria Math" panose="02040503050406030204" pitchFamily="18" charset="0"/>
                                  </a:rPr>
                                  <m:t>𝑁</m:t>
                                </m:r>
                              </m:e>
                              <m:sub>
                                <m:r>
                                  <a:rPr lang="fr-FR" sz="2400" i="1">
                                    <a:latin typeface="Cambria Math" panose="02040503050406030204" pitchFamily="18" charset="0"/>
                                  </a:rPr>
                                  <m:t>𝑒</m:t>
                                </m:r>
                              </m:sub>
                            </m:sSub>
                            <m:sSup>
                              <m:sSupPr>
                                <m:ctrlPr>
                                  <a:rPr lang="fr-FR" sz="2400" i="1">
                                    <a:latin typeface="Cambria Math" panose="02040503050406030204" pitchFamily="18" charset="0"/>
                                  </a:rPr>
                                </m:ctrlPr>
                              </m:sSupPr>
                              <m:e>
                                <m:r>
                                  <a:rPr lang="fr-FR" sz="2400" i="1">
                                    <a:latin typeface="Cambria Math" panose="02040503050406030204" pitchFamily="18" charset="0"/>
                                  </a:rPr>
                                  <m:t>𝑒</m:t>
                                </m:r>
                              </m:e>
                              <m:sup>
                                <m:r>
                                  <a:rPr lang="en-US" sz="2400" i="1">
                                    <a:latin typeface="Cambria Math" panose="02040503050406030204" pitchFamily="18" charset="0"/>
                                  </a:rPr>
                                  <m:t>2</m:t>
                                </m:r>
                              </m:sup>
                            </m:sSup>
                          </m:num>
                          <m:den>
                            <m:sSub>
                              <m:sSubPr>
                                <m:ctrlPr>
                                  <a:rPr lang="fr-FR" sz="2400" i="1">
                                    <a:latin typeface="Cambria Math" panose="02040503050406030204" pitchFamily="18" charset="0"/>
                                  </a:rPr>
                                </m:ctrlPr>
                              </m:sSubPr>
                              <m:e>
                                <m:r>
                                  <a:rPr lang="fr-FR" sz="2400" i="1">
                                    <a:latin typeface="Cambria Math" panose="02040503050406030204" pitchFamily="18" charset="0"/>
                                  </a:rPr>
                                  <m:t>𝑚</m:t>
                                </m:r>
                              </m:e>
                              <m:sub>
                                <m:r>
                                  <a:rPr lang="fr-FR" sz="2400" i="1">
                                    <a:latin typeface="Cambria Math" panose="02040503050406030204" pitchFamily="18" charset="0"/>
                                  </a:rPr>
                                  <m:t>𝑒</m:t>
                                </m:r>
                              </m:sub>
                            </m:sSub>
                            <m:sSub>
                              <m:sSubPr>
                                <m:ctrlPr>
                                  <a:rPr lang="fr-FR" sz="2400" i="1">
                                    <a:latin typeface="Cambria Math" panose="02040503050406030204" pitchFamily="18" charset="0"/>
                                  </a:rPr>
                                </m:ctrlPr>
                              </m:sSubPr>
                              <m:e>
                                <m:r>
                                  <a:rPr lang="fr-FR" sz="2400" i="1">
                                    <a:latin typeface="Cambria Math" panose="02040503050406030204" pitchFamily="18" charset="0"/>
                                  </a:rPr>
                                  <m:t>𝜀</m:t>
                                </m:r>
                              </m:e>
                              <m:sub>
                                <m:r>
                                  <a:rPr lang="en-US" sz="2400" i="1">
                                    <a:latin typeface="Cambria Math" panose="02040503050406030204" pitchFamily="18" charset="0"/>
                                  </a:rPr>
                                  <m:t>0</m:t>
                                </m:r>
                              </m:sub>
                            </m:sSub>
                          </m:den>
                        </m:f>
                      </m:e>
                    </m:rad>
                  </m:oMath>
                </a14:m>
                <a:endParaRPr lang="fr-FR" altLang="fr-FR" sz="2400" baseline="-25000" dirty="0" smtClean="0">
                  <a:latin typeface="Times New Roman" panose="02020603050405020304" pitchFamily="18" charset="0"/>
                  <a:cs typeface="Times New Roman" panose="02020603050405020304" pitchFamily="18" charset="0"/>
                </a:endParaRPr>
              </a:p>
              <a:p>
                <a:pPr>
                  <a:buFontTx/>
                  <a:buNone/>
                </a:pPr>
                <a:r>
                  <a:rPr lang="fr-FR" altLang="fr-FR" sz="2400" dirty="0" err="1" smtClean="0">
                    <a:cs typeface="Times New Roman" panose="02020603050405020304" pitchFamily="18" charset="0"/>
                  </a:rPr>
                  <a:t>Pavle</a:t>
                </a:r>
                <a:r>
                  <a:rPr lang="fr-FR" altLang="fr-FR" sz="2400" dirty="0" smtClean="0">
                    <a:cs typeface="Times New Roman" panose="02020603050405020304" pitchFamily="18" charset="0"/>
                  </a:rPr>
                  <a:t> </a:t>
                </a:r>
                <a:r>
                  <a:rPr lang="fr-FR" altLang="fr-FR" sz="2400" dirty="0" err="1" smtClean="0">
                    <a:cs typeface="Times New Roman" panose="02020603050405020304" pitchFamily="18" charset="0"/>
                  </a:rPr>
                  <a:t>Savic</a:t>
                </a:r>
                <a:r>
                  <a:rPr lang="fr-FR" altLang="fr-FR" sz="2400" dirty="0" smtClean="0">
                    <a:cs typeface="Times New Roman" panose="02020603050405020304" pitchFamily="18" charset="0"/>
                  </a:rPr>
                  <a:t> collaboration Serbie-France (</a:t>
                </a:r>
                <a:r>
                  <a:rPr lang="fr-FR" altLang="fr-FR" sz="2400" dirty="0" err="1" smtClean="0">
                    <a:cs typeface="Times New Roman" panose="02020603050405020304" pitchFamily="18" charset="0"/>
                  </a:rPr>
                  <a:t>Dimitrijevic</a:t>
                </a:r>
                <a:r>
                  <a:rPr lang="fr-FR" altLang="fr-FR" sz="2400" dirty="0" smtClean="0">
                    <a:cs typeface="Times New Roman" panose="02020603050405020304" pitchFamily="18" charset="0"/>
                  </a:rPr>
                  <a:t>́,</a:t>
                </a:r>
                <a:r>
                  <a:rPr lang="fr-FR" altLang="fr-FR" sz="2400" dirty="0" err="1" smtClean="0">
                    <a:cs typeface="Times New Roman" panose="02020603050405020304" pitchFamily="18" charset="0"/>
                  </a:rPr>
                  <a:t>Simic</a:t>
                </a:r>
                <a:r>
                  <a:rPr lang="fr-FR" altLang="fr-FR" sz="2400" dirty="0" smtClean="0">
                    <a:cs typeface="Times New Roman" panose="02020603050405020304" pitchFamily="18" charset="0"/>
                  </a:rPr>
                  <a:t>́) </a:t>
                </a:r>
                <a:endParaRPr lang="fr-FR" altLang="fr-FR" sz="2400" dirty="0" smtClean="0">
                  <a:cs typeface="Times New Roman" panose="02020603050405020304" pitchFamily="18" charset="0"/>
                </a:endParaRPr>
              </a:p>
              <a:p>
                <a:pPr>
                  <a:buFontTx/>
                  <a:buNone/>
                </a:pPr>
                <a:endParaRPr lang="fr-FR" altLang="fr-FR" sz="2400" baseline="-25000" dirty="0" smtClean="0">
                  <a:latin typeface="Times New Roman" panose="02020603050405020304" pitchFamily="18" charset="0"/>
                  <a:cs typeface="Times New Roman" panose="02020603050405020304" pitchFamily="18" charset="0"/>
                </a:endParaRPr>
              </a:p>
            </p:txBody>
          </p:sp>
        </mc:Choice>
        <mc:Fallback>
          <p:sp>
            <p:nvSpPr>
              <p:cNvPr id="28675" name="Espace réservé du contenu 2"/>
              <p:cNvSpPr>
                <a:spLocks noGrp="1" noRot="1" noChangeAspect="1" noMove="1" noResize="1" noEditPoints="1" noAdjustHandles="1" noChangeArrowheads="1" noChangeShapeType="1" noTextEdit="1"/>
              </p:cNvSpPr>
              <p:nvPr>
                <p:ph idx="1"/>
              </p:nvPr>
            </p:nvSpPr>
            <p:spPr>
              <a:xfrm>
                <a:off x="250825" y="1052514"/>
                <a:ext cx="8642350" cy="5472830"/>
              </a:xfrm>
              <a:blipFill>
                <a:blip r:embed="rId3"/>
                <a:stretch>
                  <a:fillRect l="-1058" t="-780"/>
                </a:stretch>
              </a:blipFill>
            </p:spPr>
            <p:txBody>
              <a:bodyPr/>
              <a:lstStyle/>
              <a:p>
                <a:r>
                  <a:rPr lang="fr-FR">
                    <a:noFill/>
                  </a:rPr>
                  <a:t> </a:t>
                </a:r>
              </a:p>
            </p:txBody>
          </p:sp>
        </mc:Fallback>
      </mc:AlternateContent>
      <p:sp>
        <p:nvSpPr>
          <p:cNvPr id="2867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4455D7-F0D2-4A02-A375-D91204D78D3E}" type="slidenum">
              <a:rPr lang="fr-FR" altLang="fr-FR"/>
              <a:pPr/>
              <a:t>19</a:t>
            </a:fld>
            <a:endParaRPr lang="fr-FR" altLang="fr-F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611188" y="1223963"/>
            <a:ext cx="7921625" cy="3462337"/>
          </a:xfrm>
          <a:prstGeom prst="rect">
            <a:avLst/>
          </a:prstGeom>
          <a:noFill/>
          <a:ln>
            <a:noFill/>
          </a:ln>
          <a:effectLs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fr-FR" sz="3600" dirty="0" err="1" smtClean="0">
                <a:solidFill>
                  <a:srgbClr val="0000FF"/>
                </a:solidFill>
                <a:latin typeface="Times New Roman" panose="02020603050405020304" pitchFamily="18" charset="0"/>
                <a:cs typeface="Times New Roman" panose="02020603050405020304" pitchFamily="18" charset="0"/>
              </a:rPr>
              <a:t>Outline</a:t>
            </a:r>
            <a:endParaRPr lang="fr-FR" sz="3600" dirty="0"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fr-FR" sz="20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 typeface="+mj-lt"/>
              <a:buAutoNum type="arabicPeriod"/>
              <a:defRPr/>
            </a:pPr>
            <a:r>
              <a:rPr lang="fr-FR" sz="2000" dirty="0" smtClean="0">
                <a:solidFill>
                  <a:srgbClr val="0000FF"/>
                </a:solidFill>
                <a:latin typeface="Times New Roman" panose="02020603050405020304" pitchFamily="18" charset="0"/>
                <a:cs typeface="Times New Roman" panose="02020603050405020304" pitchFamily="18" charset="0"/>
              </a:rPr>
              <a:t>Introduction</a:t>
            </a:r>
          </a:p>
          <a:p>
            <a:pPr marL="457200" indent="-457200" eaLnBrk="1" hangingPunct="1">
              <a:spcBef>
                <a:spcPct val="50000"/>
              </a:spcBef>
              <a:buFont typeface="+mj-lt"/>
              <a:buAutoNum type="arabicPeriod"/>
              <a:defRPr/>
            </a:pPr>
            <a:r>
              <a:rPr lang="fr-FR" sz="2000" dirty="0" err="1" smtClean="0">
                <a:solidFill>
                  <a:srgbClr val="0000FF"/>
                </a:solidFill>
                <a:latin typeface="Times New Roman" panose="02020603050405020304" pitchFamily="18" charset="0"/>
                <a:cs typeface="Times New Roman" panose="02020603050405020304" pitchFamily="18" charset="0"/>
              </a:rPr>
              <a:t>Different</a:t>
            </a:r>
            <a:r>
              <a:rPr lang="fr-FR" sz="2000" dirty="0" smtClean="0">
                <a:solidFill>
                  <a:srgbClr val="0000FF"/>
                </a:solidFill>
                <a:latin typeface="Times New Roman" panose="02020603050405020304" pitchFamily="18" charset="0"/>
                <a:cs typeface="Times New Roman" panose="02020603050405020304" pitchFamily="18" charset="0"/>
              </a:rPr>
              <a:t> impact </a:t>
            </a:r>
            <a:r>
              <a:rPr lang="fr-FR" sz="2000" dirty="0" err="1" smtClean="0">
                <a:solidFill>
                  <a:srgbClr val="0000FF"/>
                </a:solidFill>
                <a:latin typeface="Times New Roman" panose="02020603050405020304" pitchFamily="18" charset="0"/>
                <a:cs typeface="Times New Roman" panose="02020603050405020304" pitchFamily="18" charset="0"/>
              </a:rPr>
              <a:t>models</a:t>
            </a:r>
            <a:endParaRPr lang="fr-FR" sz="20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 typeface="+mj-lt"/>
              <a:buAutoNum type="arabicPeriod" startAt="3"/>
              <a:defRPr/>
            </a:pPr>
            <a:r>
              <a:rPr lang="fr-FR" sz="2000" dirty="0" err="1" smtClean="0">
                <a:solidFill>
                  <a:srgbClr val="0000FF"/>
                </a:solidFill>
                <a:latin typeface="Times New Roman" panose="02020603050405020304" pitchFamily="18" charset="0"/>
                <a:cs typeface="Times New Roman" panose="02020603050405020304" pitchFamily="18" charset="0"/>
              </a:rPr>
              <a:t>Beyond</a:t>
            </a:r>
            <a:r>
              <a:rPr lang="fr-FR" sz="2000" dirty="0" smtClean="0">
                <a:solidFill>
                  <a:srgbClr val="0000FF"/>
                </a:solidFill>
                <a:latin typeface="Times New Roman" panose="02020603050405020304" pitchFamily="18" charset="0"/>
                <a:cs typeface="Times New Roman" panose="02020603050405020304" pitchFamily="18" charset="0"/>
              </a:rPr>
              <a:t> impact</a:t>
            </a:r>
          </a:p>
          <a:p>
            <a:pPr marL="457200" indent="-457200" eaLnBrk="1" hangingPunct="1">
              <a:spcBef>
                <a:spcPct val="50000"/>
              </a:spcBef>
              <a:buFont typeface="+mj-lt"/>
              <a:buAutoNum type="arabicPeriod" startAt="3"/>
              <a:defRPr/>
            </a:pPr>
            <a:r>
              <a:rPr lang="fr-FR" sz="2000" dirty="0" smtClean="0">
                <a:solidFill>
                  <a:srgbClr val="0000FF"/>
                </a:solidFill>
                <a:latin typeface="Times New Roman" panose="02020603050405020304" pitchFamily="18" charset="0"/>
                <a:cs typeface="Times New Roman" panose="02020603050405020304" pitchFamily="18" charset="0"/>
              </a:rPr>
              <a:t>Conclusion</a:t>
            </a:r>
          </a:p>
          <a:p>
            <a:pPr eaLnBrk="1" hangingPunct="1">
              <a:spcBef>
                <a:spcPct val="50000"/>
              </a:spcBef>
              <a:defRPr/>
            </a:pPr>
            <a:endParaRPr lang="fr-FR" sz="2200" dirty="0" smtClean="0">
              <a:solidFill>
                <a:srgbClr val="0000FF"/>
              </a:solidFill>
              <a:latin typeface="Times New Roman" panose="02020603050405020304" pitchFamily="18" charset="0"/>
              <a:cs typeface="Times New Roman" panose="02020603050405020304" pitchFamily="18" charset="0"/>
            </a:endParaRPr>
          </a:p>
        </p:txBody>
      </p:sp>
      <p:sp>
        <p:nvSpPr>
          <p:cNvPr id="21507" name="Espace réservé du numéro de diapositive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9E6DB9-DC45-4B05-B806-EC30F92BFA1A}" type="slidenum">
              <a:rPr lang="fr-FR" altLang="fr-FR"/>
              <a:pPr/>
              <a:t>2</a:t>
            </a:fld>
            <a:endParaRPr lang="fr-FR" altLang="fr-FR"/>
          </a:p>
        </p:txBody>
      </p:sp>
      <p:sp>
        <p:nvSpPr>
          <p:cNvPr id="21508" name="Rectangle 41"/>
          <p:cNvSpPr>
            <a:spLocks noChangeArrowheads="1"/>
          </p:cNvSpPr>
          <p:nvPr/>
        </p:nvSpPr>
        <p:spPr bwMode="auto">
          <a:xfrm>
            <a:off x="179388" y="115888"/>
            <a:ext cx="8785225" cy="6605587"/>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1"/>
          <p:cNvSpPr>
            <a:spLocks noGrp="1"/>
          </p:cNvSpPr>
          <p:nvPr>
            <p:ph type="title"/>
          </p:nvPr>
        </p:nvSpPr>
        <p:spPr>
          <a:xfrm>
            <a:off x="250825" y="274638"/>
            <a:ext cx="8569325" cy="850900"/>
          </a:xfrm>
        </p:spPr>
        <p:txBody>
          <a:bodyPr/>
          <a:lstStyle/>
          <a:p>
            <a:r>
              <a:rPr lang="en-US" altLang="fr-FR" sz="3200" dirty="0" smtClean="0">
                <a:cs typeface="Times New Roman" panose="02020603050405020304" pitchFamily="18" charset="0"/>
              </a:rPr>
              <a:t>Simulation for linear waves </a:t>
            </a:r>
          </a:p>
        </p:txBody>
      </p:sp>
      <p:sp>
        <p:nvSpPr>
          <p:cNvPr id="29699" name="Espace réservé du contenu 2"/>
          <p:cNvSpPr>
            <a:spLocks noGrp="1"/>
          </p:cNvSpPr>
          <p:nvPr>
            <p:ph idx="1"/>
          </p:nvPr>
        </p:nvSpPr>
        <p:spPr>
          <a:xfrm>
            <a:off x="468313" y="1196975"/>
            <a:ext cx="8229600" cy="5327650"/>
          </a:xfrm>
        </p:spPr>
        <p:txBody>
          <a:bodyPr/>
          <a:lstStyle/>
          <a:p>
            <a:pPr>
              <a:buFontTx/>
              <a:buNone/>
            </a:pPr>
            <a:r>
              <a:rPr lang="fr-FR" altLang="fr-FR" sz="2400" dirty="0" smtClean="0">
                <a:cs typeface="Times New Roman" panose="02020603050405020304" pitchFamily="18" charset="0"/>
              </a:rPr>
              <a:t> One </a:t>
            </a:r>
            <a:r>
              <a:rPr lang="fr-FR" altLang="fr-FR" sz="2400" dirty="0" err="1" smtClean="0">
                <a:cs typeface="Times New Roman" panose="02020603050405020304" pitchFamily="18" charset="0"/>
              </a:rPr>
              <a:t>electric</a:t>
            </a:r>
            <a:r>
              <a:rPr lang="fr-FR" altLang="fr-FR" sz="2400" dirty="0" smtClean="0">
                <a:cs typeface="Times New Roman" panose="02020603050405020304" pitchFamily="18" charset="0"/>
              </a:rPr>
              <a:t> </a:t>
            </a:r>
            <a:r>
              <a:rPr lang="en-US" altLang="fr-FR" sz="2400" dirty="0" smtClean="0">
                <a:cs typeface="Times New Roman" panose="02020603050405020304" pitchFamily="18" charset="0"/>
              </a:rPr>
              <a:t>field history corresponds to one Langmuir wave with a given electric field direction, magnitude and phase</a:t>
            </a:r>
          </a:p>
          <a:p>
            <a:pPr>
              <a:buNone/>
            </a:pPr>
            <a:r>
              <a:rPr lang="en-US" altLang="fr-FR" sz="2400" dirty="0" smtClean="0">
                <a:cs typeface="Times New Roman" panose="02020603050405020304" pitchFamily="18" charset="0"/>
              </a:rPr>
              <a:t>The dipole autocorrelation function (DAF) is obtained after an average over thousand field histories </a:t>
            </a:r>
          </a:p>
          <a:p>
            <a:pPr>
              <a:buNone/>
            </a:pPr>
            <a:r>
              <a:rPr lang="en-US" altLang="fr-FR" sz="2400" dirty="0" smtClean="0">
                <a:cs typeface="Times New Roman" panose="02020603050405020304" pitchFamily="18" charset="0"/>
              </a:rPr>
              <a:t>We integrate the Schrödinger equation retaining the impact broadening of the background plasma, plus the waves</a:t>
            </a:r>
          </a:p>
          <a:p>
            <a:pPr>
              <a:buNone/>
            </a:pPr>
            <a:endParaRPr lang="en-US" altLang="fr-FR" sz="2400" dirty="0" smtClean="0">
              <a:cs typeface="Times New Roman" panose="02020603050405020304" pitchFamily="18" charset="0"/>
            </a:endParaRPr>
          </a:p>
          <a:p>
            <a:pPr>
              <a:buNone/>
            </a:pPr>
            <a:r>
              <a:rPr lang="en-US" altLang="fr-FR" sz="2400" dirty="0" smtClean="0">
                <a:cs typeface="Times New Roman" panose="02020603050405020304" pitchFamily="18" charset="0"/>
              </a:rPr>
              <a:t>For L</a:t>
            </a:r>
            <a:r>
              <a:rPr lang="en-US" altLang="fr-FR" sz="2400" baseline="-25000" dirty="0" smtClean="0">
                <a:latin typeface="Symbol" panose="05050102010706020507" pitchFamily="18" charset="2"/>
                <a:cs typeface="Times New Roman" panose="02020603050405020304" pitchFamily="18" charset="0"/>
              </a:rPr>
              <a:t>a</a:t>
            </a:r>
            <a:r>
              <a:rPr lang="en-US" altLang="fr-FR" sz="2400" dirty="0" smtClean="0">
                <a:cs typeface="Times New Roman" panose="02020603050405020304" pitchFamily="18" charset="0"/>
              </a:rPr>
              <a:t>, N</a:t>
            </a:r>
            <a:r>
              <a:rPr lang="en-US" altLang="fr-FR" sz="2400" baseline="-25000" dirty="0" smtClean="0">
                <a:cs typeface="Times New Roman" panose="02020603050405020304" pitchFamily="18" charset="0"/>
              </a:rPr>
              <a:t>e</a:t>
            </a:r>
            <a:r>
              <a:rPr lang="en-US" altLang="fr-FR" sz="2400" dirty="0" smtClean="0">
                <a:cs typeface="Times New Roman" panose="02020603050405020304" pitchFamily="18" charset="0"/>
              </a:rPr>
              <a:t>=10</a:t>
            </a:r>
            <a:r>
              <a:rPr lang="en-US" altLang="fr-FR" sz="2400" baseline="30000" dirty="0" smtClean="0">
                <a:cs typeface="Times New Roman" panose="02020603050405020304" pitchFamily="18" charset="0"/>
              </a:rPr>
              <a:t>19</a:t>
            </a:r>
            <a:r>
              <a:rPr lang="en-US" altLang="fr-FR" sz="2400" dirty="0" smtClean="0">
                <a:cs typeface="Times New Roman" panose="02020603050405020304" pitchFamily="18" charset="0"/>
              </a:rPr>
              <a:t> m</a:t>
            </a:r>
            <a:r>
              <a:rPr lang="en-US" altLang="fr-FR" sz="2400" baseline="30000" dirty="0" smtClean="0">
                <a:cs typeface="Times New Roman" panose="02020603050405020304" pitchFamily="18" charset="0"/>
              </a:rPr>
              <a:t>-3</a:t>
            </a:r>
            <a:r>
              <a:rPr lang="en-US" altLang="fr-FR" sz="2400" dirty="0" smtClean="0">
                <a:cs typeface="Times New Roman" panose="02020603050405020304" pitchFamily="18" charset="0"/>
              </a:rPr>
              <a:t>, T=10</a:t>
            </a:r>
            <a:r>
              <a:rPr lang="en-US" altLang="fr-FR" sz="2400" baseline="30000" dirty="0" smtClean="0">
                <a:cs typeface="Times New Roman" panose="02020603050405020304" pitchFamily="18" charset="0"/>
              </a:rPr>
              <a:t>5</a:t>
            </a:r>
            <a:r>
              <a:rPr lang="en-US" altLang="fr-FR" sz="2400" dirty="0" smtClean="0">
                <a:cs typeface="Times New Roman" panose="02020603050405020304" pitchFamily="18" charset="0"/>
              </a:rPr>
              <a:t> K, and W=0.01 (E</a:t>
            </a:r>
            <a:r>
              <a:rPr lang="en-US" altLang="fr-FR" sz="2400" baseline="-25000" dirty="0" smtClean="0">
                <a:cs typeface="Times New Roman" panose="02020603050405020304" pitchFamily="18" charset="0"/>
              </a:rPr>
              <a:t>L</a:t>
            </a:r>
            <a:r>
              <a:rPr lang="en-US" altLang="fr-FR" sz="2400" dirty="0" smtClean="0">
                <a:cs typeface="Times New Roman" panose="02020603050405020304" pitchFamily="18" charset="0"/>
              </a:rPr>
              <a:t>=15 E</a:t>
            </a:r>
            <a:r>
              <a:rPr lang="en-US" altLang="fr-FR" sz="2400" baseline="-25000" dirty="0" smtClean="0">
                <a:cs typeface="Times New Roman" panose="02020603050405020304" pitchFamily="18" charset="0"/>
              </a:rPr>
              <a:t>0</a:t>
            </a:r>
            <a:r>
              <a:rPr lang="en-US" altLang="fr-FR" sz="2400" dirty="0" smtClean="0">
                <a:cs typeface="Times New Roman" panose="02020603050405020304" pitchFamily="18" charset="0"/>
              </a:rPr>
              <a:t>)</a:t>
            </a:r>
          </a:p>
          <a:p>
            <a:pPr>
              <a:buNone/>
            </a:pPr>
            <a:r>
              <a:rPr lang="en-US" altLang="fr-FR" sz="2400" dirty="0" smtClean="0">
                <a:cs typeface="Times New Roman" panose="02020603050405020304" pitchFamily="18" charset="0"/>
              </a:rPr>
              <a:t>Response of the DAF: oscillation with period 2</a:t>
            </a:r>
            <a:r>
              <a:rPr lang="en-US" altLang="fr-FR" sz="2400" dirty="0" smtClean="0">
                <a:latin typeface="Symbol" panose="05050102010706020507" pitchFamily="18" charset="2"/>
                <a:cs typeface="Times New Roman" panose="02020603050405020304" pitchFamily="18" charset="0"/>
              </a:rPr>
              <a:t>p</a:t>
            </a:r>
            <a:r>
              <a:rPr lang="en-US" altLang="fr-FR" sz="2400" dirty="0" smtClean="0">
                <a:cs typeface="Times New Roman" panose="02020603050405020304" pitchFamily="18" charset="0"/>
              </a:rPr>
              <a:t>/</a:t>
            </a:r>
            <a:r>
              <a:rPr lang="en-US" altLang="fr-FR" sz="2400" dirty="0" err="1" smtClean="0">
                <a:latin typeface="Symbol" panose="05050102010706020507" pitchFamily="18" charset="2"/>
                <a:cs typeface="Times New Roman" panose="02020603050405020304" pitchFamily="18" charset="0"/>
              </a:rPr>
              <a:t>w</a:t>
            </a:r>
            <a:r>
              <a:rPr lang="en-US" altLang="fr-FR" sz="2400" baseline="-25000" dirty="0" err="1" smtClean="0">
                <a:cs typeface="Times New Roman" panose="02020603050405020304" pitchFamily="18" charset="0"/>
              </a:rPr>
              <a:t>p</a:t>
            </a:r>
            <a:r>
              <a:rPr lang="en-US" altLang="fr-FR" sz="2400" dirty="0" smtClean="0">
                <a:cs typeface="Times New Roman" panose="02020603050405020304" pitchFamily="18" charset="0"/>
              </a:rPr>
              <a:t>, but almost not visible</a:t>
            </a:r>
          </a:p>
          <a:p>
            <a:pPr>
              <a:buFontTx/>
              <a:buNone/>
            </a:pPr>
            <a:endParaRPr lang="fr-FR" altLang="fr-FR" sz="2400" dirty="0" smtClean="0">
              <a:latin typeface="Times New Roman" panose="02020603050405020304" pitchFamily="18" charset="0"/>
              <a:cs typeface="Times New Roman" panose="02020603050405020304" pitchFamily="18" charset="0"/>
            </a:endParaRPr>
          </a:p>
        </p:txBody>
      </p:sp>
      <p:sp>
        <p:nvSpPr>
          <p:cNvPr id="29700"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653B269-EEC5-47DD-84CB-C762A5777627}" type="slidenum">
              <a:rPr lang="fr-FR" altLang="fr-FR"/>
              <a:pPr/>
              <a:t>20</a:t>
            </a:fld>
            <a:endParaRPr lang="fr-FR" altLang="fr-FR"/>
          </a:p>
        </p:txBody>
      </p:sp>
      <p:sp>
        <p:nvSpPr>
          <p:cNvPr id="29701"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re 1"/>
          <p:cNvSpPr>
            <a:spLocks noGrp="1"/>
          </p:cNvSpPr>
          <p:nvPr>
            <p:ph type="title"/>
          </p:nvPr>
        </p:nvSpPr>
        <p:spPr>
          <a:xfrm>
            <a:off x="457200" y="274638"/>
            <a:ext cx="8229600" cy="922337"/>
          </a:xfrm>
        </p:spPr>
        <p:txBody>
          <a:bodyPr/>
          <a:lstStyle/>
          <a:p>
            <a:r>
              <a:rPr lang="fr-FR" altLang="fr-FR" sz="3600" dirty="0" smtClean="0">
                <a:cs typeface="Times New Roman" panose="02020603050405020304" pitchFamily="18" charset="0"/>
              </a:rPr>
              <a:t>Langmuir rogue </a:t>
            </a:r>
            <a:r>
              <a:rPr lang="fr-FR" altLang="fr-FR" sz="3600" dirty="0" err="1" smtClean="0">
                <a:cs typeface="Times New Roman" panose="02020603050405020304" pitchFamily="18" charset="0"/>
              </a:rPr>
              <a:t>waves</a:t>
            </a:r>
            <a:r>
              <a:rPr lang="fr-FR" altLang="fr-FR" sz="3600" dirty="0" smtClean="0">
                <a:cs typeface="Times New Roman" panose="02020603050405020304" pitchFamily="18" charset="0"/>
              </a:rPr>
              <a:t>?</a:t>
            </a:r>
            <a:endParaRPr lang="en-US" altLang="fr-FR" sz="3600" dirty="0" smtClean="0">
              <a:cs typeface="Times New Roman" panose="02020603050405020304" pitchFamily="18" charset="0"/>
            </a:endParaRPr>
          </a:p>
        </p:txBody>
      </p:sp>
      <p:sp>
        <p:nvSpPr>
          <p:cNvPr id="11268" name="Espace réservé du contenu 2"/>
          <p:cNvSpPr>
            <a:spLocks noGrp="1"/>
          </p:cNvSpPr>
          <p:nvPr>
            <p:ph idx="1"/>
          </p:nvPr>
        </p:nvSpPr>
        <p:spPr>
          <a:xfrm>
            <a:off x="395288" y="1196975"/>
            <a:ext cx="8353425" cy="2952105"/>
          </a:xfrm>
        </p:spPr>
        <p:txBody>
          <a:bodyPr/>
          <a:lstStyle/>
          <a:p>
            <a:pPr>
              <a:buFontTx/>
              <a:buNone/>
            </a:pPr>
            <a:r>
              <a:rPr lang="fr-FR" altLang="fr-FR" sz="2400" dirty="0" err="1" smtClean="0">
                <a:cs typeface="Times New Roman" panose="02020603050405020304" pitchFamily="18" charset="0"/>
              </a:rPr>
              <a:t>We</a:t>
            </a:r>
            <a:r>
              <a:rPr lang="fr-FR" altLang="fr-FR" sz="2400" dirty="0" smtClean="0">
                <a:cs typeface="Times New Roman" panose="02020603050405020304" pitchFamily="18" charset="0"/>
              </a:rPr>
              <a:t> assume the </a:t>
            </a:r>
            <a:r>
              <a:rPr lang="fr-FR" altLang="fr-FR" sz="2400" dirty="0" err="1" smtClean="0">
                <a:cs typeface="Times New Roman" panose="02020603050405020304" pitchFamily="18" charset="0"/>
              </a:rPr>
              <a:t>presence</a:t>
            </a:r>
            <a:r>
              <a:rPr lang="fr-FR" altLang="fr-FR" sz="2400" dirty="0" smtClean="0">
                <a:cs typeface="Times New Roman" panose="02020603050405020304" pitchFamily="18" charset="0"/>
              </a:rPr>
              <a:t> of an </a:t>
            </a:r>
            <a:r>
              <a:rPr lang="fr-FR" altLang="fr-FR" sz="2400" dirty="0" err="1" smtClean="0">
                <a:cs typeface="Times New Roman" panose="02020603050405020304" pitchFamily="18" charset="0"/>
              </a:rPr>
              <a:t>external</a:t>
            </a:r>
            <a:r>
              <a:rPr lang="fr-FR" altLang="fr-FR" sz="2400" dirty="0" smtClean="0">
                <a:cs typeface="Times New Roman" panose="02020603050405020304" pitchFamily="18" charset="0"/>
              </a:rPr>
              <a:t> perturbation, </a:t>
            </a:r>
            <a:r>
              <a:rPr lang="fr-FR" altLang="fr-FR" sz="2400" dirty="0" err="1" smtClean="0">
                <a:cs typeface="Times New Roman" panose="02020603050405020304" pitchFamily="18" charset="0"/>
              </a:rPr>
              <a:t>e.g</a:t>
            </a:r>
            <a:r>
              <a:rPr lang="fr-FR" altLang="fr-FR" sz="2400" dirty="0" smtClean="0">
                <a:cs typeface="Times New Roman" panose="02020603050405020304" pitchFamily="18" charset="0"/>
              </a:rPr>
              <a:t>. a </a:t>
            </a:r>
            <a:r>
              <a:rPr lang="fr-FR" altLang="fr-FR" sz="2400" dirty="0" err="1" smtClean="0">
                <a:cs typeface="Times New Roman" panose="02020603050405020304" pitchFamily="18" charset="0"/>
              </a:rPr>
              <a:t>beam</a:t>
            </a:r>
            <a:r>
              <a:rPr lang="fr-FR" altLang="fr-FR" sz="2400" dirty="0" smtClean="0">
                <a:cs typeface="Times New Roman" panose="02020603050405020304" pitchFamily="18" charset="0"/>
              </a:rPr>
              <a:t> of </a:t>
            </a:r>
            <a:r>
              <a:rPr lang="fr-FR" altLang="fr-FR" sz="2400" dirty="0" err="1" smtClean="0">
                <a:cs typeface="Times New Roman" panose="02020603050405020304" pitchFamily="18" charset="0"/>
              </a:rPr>
              <a:t>charged</a:t>
            </a:r>
            <a:r>
              <a:rPr lang="fr-FR" altLang="fr-FR" sz="2400" dirty="0" smtClean="0">
                <a:cs typeface="Times New Roman" panose="02020603050405020304" pitchFamily="18" charset="0"/>
              </a:rPr>
              <a:t> </a:t>
            </a:r>
            <a:r>
              <a:rPr lang="fr-FR" altLang="fr-FR" sz="2400" dirty="0" err="1" smtClean="0">
                <a:cs typeface="Times New Roman" panose="02020603050405020304" pitchFamily="18" charset="0"/>
              </a:rPr>
              <a:t>particles</a:t>
            </a:r>
            <a:endParaRPr lang="fr-FR" altLang="fr-FR" sz="2400" dirty="0" smtClean="0">
              <a:cs typeface="Times New Roman" panose="02020603050405020304" pitchFamily="18" charset="0"/>
            </a:endParaRPr>
          </a:p>
          <a:p>
            <a:pPr>
              <a:buFontTx/>
              <a:buNone/>
            </a:pPr>
            <a:r>
              <a:rPr lang="fr-FR" altLang="fr-FR" sz="2400" dirty="0" err="1" smtClean="0">
                <a:cs typeface="Times New Roman" panose="02020603050405020304" pitchFamily="18" charset="0"/>
              </a:rPr>
              <a:t>Nonlinear</a:t>
            </a:r>
            <a:r>
              <a:rPr lang="fr-FR" altLang="fr-FR" sz="2400" dirty="0" smtClean="0">
                <a:cs typeface="Times New Roman" panose="02020603050405020304" pitchFamily="18" charset="0"/>
              </a:rPr>
              <a:t> </a:t>
            </a:r>
            <a:r>
              <a:rPr lang="fr-FR" altLang="fr-FR" sz="2400" dirty="0" err="1" smtClean="0">
                <a:cs typeface="Times New Roman" panose="02020603050405020304" pitchFamily="18" charset="0"/>
              </a:rPr>
              <a:t>phenomena</a:t>
            </a:r>
            <a:r>
              <a:rPr lang="fr-FR" altLang="fr-FR" sz="2400" dirty="0" smtClean="0">
                <a:cs typeface="Times New Roman" panose="02020603050405020304" pitchFamily="18" charset="0"/>
              </a:rPr>
              <a:t>: </a:t>
            </a:r>
            <a:r>
              <a:rPr lang="fr-FR" altLang="fr-FR" sz="2400" dirty="0" err="1" smtClean="0">
                <a:cs typeface="Times New Roman" panose="02020603050405020304" pitchFamily="18" charset="0"/>
              </a:rPr>
              <a:t>coupling</a:t>
            </a:r>
            <a:r>
              <a:rPr lang="fr-FR" altLang="fr-FR" sz="2400" dirty="0" smtClean="0">
                <a:cs typeface="Times New Roman" panose="02020603050405020304" pitchFamily="18" charset="0"/>
              </a:rPr>
              <a:t> of the Langmuir, ion </a:t>
            </a:r>
            <a:r>
              <a:rPr lang="fr-FR" altLang="fr-FR" sz="2400" dirty="0" err="1" smtClean="0">
                <a:cs typeface="Times New Roman" panose="02020603050405020304" pitchFamily="18" charset="0"/>
              </a:rPr>
              <a:t>sound</a:t>
            </a:r>
            <a:r>
              <a:rPr lang="fr-FR" altLang="fr-FR" sz="2400" dirty="0" smtClean="0">
                <a:cs typeface="Times New Roman" panose="02020603050405020304" pitchFamily="18" charset="0"/>
              </a:rPr>
              <a:t> and </a:t>
            </a:r>
            <a:r>
              <a:rPr lang="fr-FR" altLang="fr-FR" sz="2400" dirty="0" err="1" smtClean="0">
                <a:cs typeface="Times New Roman" panose="02020603050405020304" pitchFamily="18" charset="0"/>
              </a:rPr>
              <a:t>electromagnetic</a:t>
            </a:r>
            <a:r>
              <a:rPr lang="fr-FR" altLang="fr-FR" sz="2400" dirty="0" smtClean="0">
                <a:cs typeface="Times New Roman" panose="02020603050405020304" pitchFamily="18" charset="0"/>
              </a:rPr>
              <a:t> </a:t>
            </a:r>
            <a:r>
              <a:rPr lang="fr-FR" altLang="fr-FR" sz="2400" dirty="0" err="1" smtClean="0">
                <a:cs typeface="Times New Roman" panose="02020603050405020304" pitchFamily="18" charset="0"/>
              </a:rPr>
              <a:t>waves</a:t>
            </a:r>
            <a:endParaRPr lang="fr-FR" altLang="fr-FR" sz="2400" dirty="0">
              <a:cs typeface="Times New Roman" panose="02020603050405020304" pitchFamily="18" charset="0"/>
            </a:endParaRPr>
          </a:p>
          <a:p>
            <a:pPr>
              <a:buNone/>
            </a:pPr>
            <a:r>
              <a:rPr lang="fr-FR" altLang="fr-FR" sz="2400" dirty="0" smtClean="0">
                <a:cs typeface="Times New Roman" panose="02020603050405020304" pitchFamily="18" charset="0"/>
              </a:rPr>
              <a:t>Background of </a:t>
            </a:r>
            <a:r>
              <a:rPr lang="fr-FR" altLang="fr-FR" sz="2400" dirty="0" err="1" smtClean="0">
                <a:cs typeface="Times New Roman" panose="02020603050405020304" pitchFamily="18" charset="0"/>
              </a:rPr>
              <a:t>low</a:t>
            </a:r>
            <a:r>
              <a:rPr lang="fr-FR" altLang="fr-FR" sz="2400" dirty="0" smtClean="0">
                <a:cs typeface="Times New Roman" panose="02020603050405020304" pitchFamily="18" charset="0"/>
              </a:rPr>
              <a:t> magnitude Langmuir </a:t>
            </a:r>
            <a:r>
              <a:rPr lang="fr-FR" altLang="fr-FR" sz="2400" dirty="0" err="1" smtClean="0">
                <a:cs typeface="Times New Roman" panose="02020603050405020304" pitchFamily="18" charset="0"/>
              </a:rPr>
              <a:t>waves</a:t>
            </a:r>
            <a:r>
              <a:rPr lang="fr-FR" altLang="fr-FR" sz="2400" dirty="0" smtClean="0">
                <a:cs typeface="Times New Roman" panose="02020603050405020304" pitchFamily="18" charset="0"/>
              </a:rPr>
              <a:t>, but a  </a:t>
            </a:r>
            <a:r>
              <a:rPr lang="fr-FR" altLang="fr-FR" sz="2400" dirty="0" err="1" smtClean="0">
                <a:cs typeface="Times New Roman" panose="02020603050405020304" pitchFamily="18" charset="0"/>
              </a:rPr>
              <a:t>significant</a:t>
            </a:r>
            <a:r>
              <a:rPr lang="fr-FR" altLang="fr-FR" sz="2400" dirty="0" smtClean="0">
                <a:cs typeface="Times New Roman" panose="02020603050405020304" pitchFamily="18" charset="0"/>
              </a:rPr>
              <a:t> fraction of the </a:t>
            </a:r>
            <a:r>
              <a:rPr lang="fr-FR" altLang="fr-FR" sz="2400" dirty="0" err="1" smtClean="0">
                <a:cs typeface="Times New Roman" panose="02020603050405020304" pitchFamily="18" charset="0"/>
              </a:rPr>
              <a:t>wave</a:t>
            </a:r>
            <a:r>
              <a:rPr lang="fr-FR" altLang="fr-FR" sz="2400" dirty="0" smtClean="0">
                <a:cs typeface="Times New Roman" panose="02020603050405020304" pitchFamily="18" charset="0"/>
              </a:rPr>
              <a:t> has a </a:t>
            </a:r>
            <a:r>
              <a:rPr lang="fr-FR" altLang="fr-FR" sz="2400" dirty="0" err="1" smtClean="0">
                <a:cs typeface="Times New Roman" panose="02020603050405020304" pitchFamily="18" charset="0"/>
              </a:rPr>
              <a:t>larger</a:t>
            </a:r>
            <a:r>
              <a:rPr lang="fr-FR" altLang="fr-FR" sz="2400" dirty="0" smtClean="0">
                <a:cs typeface="Times New Roman" panose="02020603050405020304" pitchFamily="18" charset="0"/>
              </a:rPr>
              <a:t> magnitude (3 times the background </a:t>
            </a:r>
            <a:r>
              <a:rPr lang="fr-FR" altLang="fr-FR" sz="2400" dirty="0" err="1" smtClean="0">
                <a:cs typeface="Times New Roman" panose="02020603050405020304" pitchFamily="18" charset="0"/>
              </a:rPr>
              <a:t>wave</a:t>
            </a:r>
            <a:r>
              <a:rPr lang="fr-FR" altLang="fr-FR" sz="2400" dirty="0" smtClean="0">
                <a:cs typeface="Times New Roman" panose="02020603050405020304" pitchFamily="18" charset="0"/>
              </a:rPr>
              <a:t> magnitude, </a:t>
            </a:r>
            <a:r>
              <a:rPr lang="fr-FR" altLang="fr-FR" sz="2400" i="1" dirty="0" smtClean="0">
                <a:latin typeface="Cambria Math" panose="02040503050406030204" pitchFamily="18" charset="0"/>
                <a:ea typeface="Cambria Math" panose="02040503050406030204" pitchFamily="18" charset="0"/>
                <a:cs typeface="Times New Roman" panose="02020603050405020304" pitchFamily="18" charset="0"/>
              </a:rPr>
              <a:t>W </a:t>
            </a:r>
            <a:r>
              <a:rPr lang="fr-FR" altLang="fr-FR" sz="2400" dirty="0" smtClean="0">
                <a:cs typeface="Times New Roman" panose="02020603050405020304" pitchFamily="18" charset="0"/>
              </a:rPr>
              <a:t>=0.1)</a:t>
            </a:r>
          </a:p>
          <a:p>
            <a:pPr>
              <a:buNone/>
            </a:pPr>
            <a:r>
              <a:rPr lang="en-US" altLang="fr-FR" sz="2400" dirty="0" smtClean="0">
                <a:cs typeface="Times New Roman" panose="02020603050405020304" pitchFamily="18" charset="0"/>
              </a:rPr>
              <a:t> </a:t>
            </a:r>
            <a:endParaRPr lang="fr-FR" altLang="fr-FR" sz="2400" dirty="0" smtClean="0">
              <a:cs typeface="Times New Roman" panose="02020603050405020304" pitchFamily="18" charset="0"/>
            </a:endParaRPr>
          </a:p>
          <a:p>
            <a:pPr>
              <a:buNone/>
            </a:pPr>
            <a:r>
              <a:rPr lang="en-US" sz="2400" dirty="0" smtClean="0"/>
              <a:t>Rogue waves are a unifying </a:t>
            </a:r>
          </a:p>
          <a:p>
            <a:pPr>
              <a:buNone/>
            </a:pPr>
            <a:r>
              <a:rPr lang="en-US" sz="2400" dirty="0" smtClean="0"/>
              <a:t>concept for studying </a:t>
            </a:r>
          </a:p>
          <a:p>
            <a:pPr>
              <a:buNone/>
            </a:pPr>
            <a:r>
              <a:rPr lang="en-US" sz="2400" dirty="0" smtClean="0"/>
              <a:t>Localized excitations, which</a:t>
            </a:r>
          </a:p>
          <a:p>
            <a:pPr>
              <a:buNone/>
            </a:pPr>
            <a:r>
              <a:rPr lang="en-US" sz="2400" dirty="0" smtClean="0"/>
              <a:t>exceed the strength of </a:t>
            </a:r>
          </a:p>
          <a:p>
            <a:pPr>
              <a:buNone/>
            </a:pPr>
            <a:r>
              <a:rPr lang="en-US" sz="2400" dirty="0" smtClean="0"/>
              <a:t>the background structures</a:t>
            </a:r>
          </a:p>
          <a:p>
            <a:pPr>
              <a:buFontTx/>
              <a:buNone/>
            </a:pPr>
            <a:endParaRPr lang="fr-FR" altLang="fr-FR" sz="2400" dirty="0" smtClean="0">
              <a:latin typeface="Times New Roman" panose="02020603050405020304" pitchFamily="18" charset="0"/>
              <a:cs typeface="Times New Roman" panose="02020603050405020304" pitchFamily="18" charset="0"/>
            </a:endParaRPr>
          </a:p>
          <a:p>
            <a:pPr>
              <a:buFontTx/>
              <a:buNone/>
            </a:pPr>
            <a:endParaRPr lang="en-US" altLang="fr-FR" sz="2400" dirty="0" smtClean="0">
              <a:latin typeface="Times New Roman" panose="02020603050405020304" pitchFamily="18" charset="0"/>
              <a:cs typeface="Times New Roman" panose="02020603050405020304" pitchFamily="18" charset="0"/>
            </a:endParaRPr>
          </a:p>
        </p:txBody>
      </p:sp>
      <p:sp>
        <p:nvSpPr>
          <p:cNvPr id="11269"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F9B2DA-1545-40FE-ADA4-932C826F370D}" type="slidenum">
              <a:rPr lang="fr-FR" altLang="fr-FR"/>
              <a:pPr/>
              <a:t>21</a:t>
            </a:fld>
            <a:endParaRPr lang="fr-FR" altLang="fr-F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4149080"/>
            <a:ext cx="4788024" cy="209614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re 1"/>
          <p:cNvSpPr>
            <a:spLocks noGrp="1"/>
          </p:cNvSpPr>
          <p:nvPr>
            <p:ph type="title"/>
          </p:nvPr>
        </p:nvSpPr>
        <p:spPr>
          <a:xfrm>
            <a:off x="457200" y="115888"/>
            <a:ext cx="8229600" cy="850900"/>
          </a:xfrm>
        </p:spPr>
        <p:txBody>
          <a:bodyPr/>
          <a:lstStyle/>
          <a:p>
            <a:r>
              <a:rPr lang="fr-FR" altLang="fr-FR" sz="3600" dirty="0" smtClean="0">
                <a:latin typeface="Times New Roman" panose="02020603050405020304" pitchFamily="18" charset="0"/>
                <a:cs typeface="Times New Roman" panose="02020603050405020304" pitchFamily="18" charset="0"/>
              </a:rPr>
              <a:t>The </a:t>
            </a:r>
            <a:r>
              <a:rPr lang="fr-FR" altLang="fr-FR" sz="3600" dirty="0" err="1" smtClean="0">
                <a:latin typeface="Times New Roman" panose="02020603050405020304" pitchFamily="18" charset="0"/>
                <a:cs typeface="Times New Roman" panose="02020603050405020304" pitchFamily="18" charset="0"/>
              </a:rPr>
              <a:t>creation</a:t>
            </a:r>
            <a:r>
              <a:rPr lang="fr-FR" altLang="fr-FR" sz="3600" dirty="0" smtClean="0">
                <a:latin typeface="Times New Roman" panose="02020603050405020304" pitchFamily="18" charset="0"/>
                <a:cs typeface="Times New Roman" panose="02020603050405020304" pitchFamily="18" charset="0"/>
              </a:rPr>
              <a:t> of rogue vagues</a:t>
            </a:r>
            <a:endParaRPr lang="en-US" altLang="fr-FR" sz="3600" dirty="0" smtClean="0">
              <a:latin typeface="Times New Roman" panose="02020603050405020304" pitchFamily="18" charset="0"/>
              <a:cs typeface="Times New Roman" panose="02020603050405020304" pitchFamily="18" charset="0"/>
            </a:endParaRPr>
          </a:p>
        </p:txBody>
      </p:sp>
      <p:sp>
        <p:nvSpPr>
          <p:cNvPr id="12293"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53B23A-D320-4FE0-ADD4-0D1D651093D7}" type="slidenum">
              <a:rPr lang="fr-FR" altLang="fr-FR"/>
              <a:pPr/>
              <a:t>22</a:t>
            </a:fld>
            <a:endParaRPr lang="fr-FR" altLang="fr-FR"/>
          </a:p>
        </p:txBody>
      </p:sp>
      <p:sp>
        <p:nvSpPr>
          <p:cNvPr id="12294" name="ZoneTexte 6"/>
          <p:cNvSpPr txBox="1">
            <a:spLocks noChangeArrowheads="1"/>
          </p:cNvSpPr>
          <p:nvPr/>
        </p:nvSpPr>
        <p:spPr bwMode="auto">
          <a:xfrm>
            <a:off x="250825" y="1125538"/>
            <a:ext cx="81375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sz="2400" dirty="0">
              <a:latin typeface="Times New Roman" panose="02020603050405020304" pitchFamily="18" charset="0"/>
              <a:cs typeface="Times New Roman" panose="02020603050405020304" pitchFamily="18" charset="0"/>
            </a:endParaRPr>
          </a:p>
          <a:p>
            <a:r>
              <a:rPr lang="fr-FR" altLang="fr-FR" sz="2400" dirty="0" smtClean="0">
                <a:latin typeface="Times New Roman" panose="02020603050405020304" pitchFamily="18" charset="0"/>
                <a:cs typeface="Times New Roman" panose="02020603050405020304" pitchFamily="18" charset="0"/>
              </a:rPr>
              <a:t>Rogue </a:t>
            </a:r>
            <a:r>
              <a:rPr lang="fr-FR" altLang="fr-FR" sz="2400" dirty="0" err="1" smtClean="0">
                <a:latin typeface="Times New Roman" panose="02020603050405020304" pitchFamily="18" charset="0"/>
                <a:cs typeface="Times New Roman" panose="02020603050405020304" pitchFamily="18" charset="0"/>
              </a:rPr>
              <a:t>waves</a:t>
            </a:r>
            <a:r>
              <a:rPr lang="fr-FR" altLang="fr-FR" sz="2400" dirty="0" smtClean="0">
                <a:latin typeface="Times New Roman" panose="02020603050405020304" pitchFamily="18" charset="0"/>
                <a:cs typeface="Times New Roman" panose="02020603050405020304" pitchFamily="18" charset="0"/>
              </a:rPr>
              <a:t> in plasma: surface plasma, </a:t>
            </a:r>
            <a:r>
              <a:rPr lang="fr-FR" altLang="fr-FR" sz="2400" dirty="0" err="1" smtClean="0">
                <a:latin typeface="Times New Roman" panose="02020603050405020304" pitchFamily="18" charset="0"/>
                <a:cs typeface="Times New Roman" panose="02020603050405020304" pitchFamily="18" charset="0"/>
              </a:rPr>
              <a:t>dusty</a:t>
            </a:r>
            <a:r>
              <a:rPr lang="fr-FR" altLang="fr-FR" sz="2400" dirty="0" smtClean="0">
                <a:latin typeface="Times New Roman" panose="02020603050405020304" pitchFamily="18" charset="0"/>
                <a:cs typeface="Times New Roman" panose="02020603050405020304" pitchFamily="18" charset="0"/>
              </a:rPr>
              <a:t> plasma, </a:t>
            </a:r>
            <a:r>
              <a:rPr lang="fr-FR" altLang="fr-FR" sz="2400" dirty="0" err="1" smtClean="0">
                <a:latin typeface="Times New Roman" panose="02020603050405020304" pitchFamily="18" charset="0"/>
                <a:cs typeface="Times New Roman" panose="02020603050405020304" pitchFamily="18" charset="0"/>
              </a:rPr>
              <a:t>electron</a:t>
            </a:r>
            <a:r>
              <a:rPr lang="fr-FR" altLang="fr-FR" sz="2400" dirty="0" smtClean="0">
                <a:latin typeface="Times New Roman" panose="02020603050405020304" pitchFamily="18" charset="0"/>
                <a:cs typeface="Times New Roman" panose="02020603050405020304" pitchFamily="18" charset="0"/>
              </a:rPr>
              <a:t>-positron plasma</a:t>
            </a:r>
          </a:p>
          <a:p>
            <a:endParaRPr lang="fr-FR" altLang="fr-FR" sz="2400" dirty="0">
              <a:latin typeface="Times New Roman" panose="02020603050405020304" pitchFamily="18" charset="0"/>
              <a:cs typeface="Times New Roman" panose="02020603050405020304" pitchFamily="18" charset="0"/>
            </a:endParaRPr>
          </a:p>
          <a:p>
            <a:r>
              <a:rPr lang="fr-FR" altLang="fr-FR" sz="2400" dirty="0">
                <a:latin typeface="Times New Roman" panose="02020603050405020304" pitchFamily="18" charset="0"/>
                <a:cs typeface="Times New Roman" panose="02020603050405020304" pitchFamily="18" charset="0"/>
              </a:rPr>
              <a:t>-</a:t>
            </a:r>
            <a:r>
              <a:rPr lang="fr-FR" altLang="fr-FR" sz="2400" dirty="0" err="1" smtClean="0">
                <a:latin typeface="Times New Roman" panose="02020603050405020304" pitchFamily="18" charset="0"/>
                <a:cs typeface="Times New Roman" panose="02020603050405020304" pitchFamily="18" charset="0"/>
              </a:rPr>
              <a:t>Modeling</a:t>
            </a:r>
            <a:r>
              <a:rPr lang="fr-FR" altLang="fr-FR" sz="2400" dirty="0">
                <a:latin typeface="Times New Roman" panose="02020603050405020304" pitchFamily="18" charset="0"/>
                <a:cs typeface="Times New Roman" panose="02020603050405020304" pitchFamily="18" charset="0"/>
              </a:rPr>
              <a:t> </a:t>
            </a:r>
            <a:r>
              <a:rPr lang="fr-FR" altLang="fr-FR" sz="2400" dirty="0" err="1" smtClean="0">
                <a:latin typeface="Times New Roman" panose="02020603050405020304" pitchFamily="18" charset="0"/>
                <a:cs typeface="Times New Roman" panose="02020603050405020304" pitchFamily="18" charset="0"/>
              </a:rPr>
              <a:t>most</a:t>
            </a:r>
            <a:r>
              <a:rPr lang="fr-FR" altLang="fr-FR" sz="2400" dirty="0" smtClean="0">
                <a:latin typeface="Times New Roman" panose="02020603050405020304" pitchFamily="18" charset="0"/>
                <a:cs typeface="Times New Roman" panose="02020603050405020304" pitchFamily="18" charset="0"/>
              </a:rPr>
              <a:t> </a:t>
            </a:r>
            <a:r>
              <a:rPr lang="fr-FR" altLang="fr-FR" sz="2400" dirty="0" err="1" smtClean="0">
                <a:latin typeface="Times New Roman" panose="02020603050405020304" pitchFamily="18" charset="0"/>
                <a:cs typeface="Times New Roman" panose="02020603050405020304" pitchFamily="18" charset="0"/>
              </a:rPr>
              <a:t>often</a:t>
            </a:r>
            <a:r>
              <a:rPr lang="fr-FR" altLang="fr-FR" sz="2400" dirty="0" smtClean="0">
                <a:latin typeface="Times New Roman" panose="02020603050405020304" pitchFamily="18" charset="0"/>
                <a:cs typeface="Times New Roman" panose="02020603050405020304" pitchFamily="18" charset="0"/>
              </a:rPr>
              <a:t> uses the </a:t>
            </a:r>
            <a:r>
              <a:rPr lang="fr-FR" altLang="fr-FR" sz="2400" dirty="0" err="1" smtClean="0">
                <a:latin typeface="Times New Roman" panose="02020603050405020304" pitchFamily="18" charset="0"/>
                <a:cs typeface="Times New Roman" panose="02020603050405020304" pitchFamily="18" charset="0"/>
              </a:rPr>
              <a:t>Nonlinear</a:t>
            </a:r>
            <a:r>
              <a:rPr lang="fr-FR" altLang="fr-FR" sz="2400" dirty="0" smtClean="0">
                <a:latin typeface="Times New Roman" panose="02020603050405020304" pitchFamily="18" charset="0"/>
                <a:cs typeface="Times New Roman" panose="02020603050405020304" pitchFamily="18" charset="0"/>
              </a:rPr>
              <a:t> </a:t>
            </a:r>
            <a:r>
              <a:rPr lang="fr-FR" altLang="fr-FR" sz="2400" dirty="0" smtClean="0">
                <a:latin typeface="Times New Roman" panose="02020603050405020304" pitchFamily="18" charset="0"/>
                <a:cs typeface="Times New Roman" panose="02020603050405020304" pitchFamily="18" charset="0"/>
              </a:rPr>
              <a:t>Schrödinger </a:t>
            </a:r>
            <a:r>
              <a:rPr lang="fr-FR" altLang="fr-FR" sz="2400" dirty="0" err="1" smtClean="0">
                <a:latin typeface="Times New Roman" panose="02020603050405020304" pitchFamily="18" charset="0"/>
                <a:cs typeface="Times New Roman" panose="02020603050405020304" pitchFamily="18" charset="0"/>
              </a:rPr>
              <a:t>equation</a:t>
            </a:r>
            <a:endParaRPr lang="fr-FR" altLang="fr-FR" sz="2400" dirty="0">
              <a:latin typeface="Times New Roman" panose="02020603050405020304" pitchFamily="18" charset="0"/>
              <a:cs typeface="Times New Roman" panose="02020603050405020304" pitchFamily="18" charset="0"/>
            </a:endParaRPr>
          </a:p>
          <a:p>
            <a:r>
              <a:rPr lang="fr-FR" altLang="fr-FR" sz="2400" dirty="0">
                <a:latin typeface="Times New Roman" panose="02020603050405020304" pitchFamily="18" charset="0"/>
                <a:cs typeface="Times New Roman" panose="02020603050405020304" pitchFamily="18" charset="0"/>
              </a:rPr>
              <a:t>One </a:t>
            </a:r>
            <a:r>
              <a:rPr lang="fr-FR" altLang="fr-FR" sz="2400" dirty="0" err="1">
                <a:latin typeface="Times New Roman" panose="02020603050405020304" pitchFamily="18" charset="0"/>
                <a:cs typeface="Times New Roman" panose="02020603050405020304" pitchFamily="18" charset="0"/>
              </a:rPr>
              <a:t>dimensional</a:t>
            </a:r>
            <a:r>
              <a:rPr lang="fr-FR" altLang="fr-FR" sz="2400" dirty="0">
                <a:latin typeface="Times New Roman" panose="02020603050405020304" pitchFamily="18" charset="0"/>
                <a:cs typeface="Times New Roman" panose="02020603050405020304" pitchFamily="18" charset="0"/>
              </a:rPr>
              <a:t> solution : </a:t>
            </a:r>
            <a:r>
              <a:rPr lang="fr-FR" altLang="fr-FR" sz="2400" b="1" dirty="0">
                <a:latin typeface="Times New Roman" panose="02020603050405020304" pitchFamily="18" charset="0"/>
                <a:cs typeface="Times New Roman" panose="02020603050405020304" pitchFamily="18" charset="0"/>
              </a:rPr>
              <a:t>stable </a:t>
            </a:r>
            <a:r>
              <a:rPr lang="fr-FR" altLang="fr-FR" sz="2400" b="1" dirty="0" err="1" smtClean="0">
                <a:latin typeface="Times New Roman" panose="02020603050405020304" pitchFamily="18" charset="0"/>
                <a:cs typeface="Times New Roman" panose="02020603050405020304" pitchFamily="18" charset="0"/>
              </a:rPr>
              <a:t>soliton</a:t>
            </a:r>
            <a:r>
              <a:rPr lang="fr-FR" altLang="fr-FR" sz="2400" b="1" dirty="0" smtClean="0">
                <a:latin typeface="Times New Roman" panose="02020603050405020304" pitchFamily="18" charset="0"/>
                <a:cs typeface="Times New Roman" panose="02020603050405020304" pitchFamily="18" charset="0"/>
              </a:rPr>
              <a:t>, </a:t>
            </a:r>
            <a:r>
              <a:rPr lang="fr-FR" altLang="fr-FR" sz="2400" b="1" dirty="0" err="1" smtClean="0">
                <a:latin typeface="Times New Roman" panose="02020603050405020304" pitchFamily="18" charset="0"/>
                <a:cs typeface="Times New Roman" panose="02020603050405020304" pitchFamily="18" charset="0"/>
              </a:rPr>
              <a:t>e.g</a:t>
            </a:r>
            <a:r>
              <a:rPr lang="fr-FR" altLang="fr-FR" sz="2400" b="1" dirty="0" smtClean="0">
                <a:latin typeface="Times New Roman" panose="02020603050405020304" pitchFamily="18" charset="0"/>
                <a:cs typeface="Times New Roman" panose="02020603050405020304" pitchFamily="18" charset="0"/>
              </a:rPr>
              <a:t>. </a:t>
            </a:r>
            <a:r>
              <a:rPr lang="fr-FR" altLang="fr-FR" sz="2400" b="1" dirty="0" err="1" smtClean="0">
                <a:latin typeface="Times New Roman" panose="02020603050405020304" pitchFamily="18" charset="0"/>
                <a:cs typeface="Times New Roman" panose="02020603050405020304" pitchFamily="18" charset="0"/>
              </a:rPr>
              <a:t>Peregrine</a:t>
            </a:r>
            <a:r>
              <a:rPr lang="fr-FR" altLang="fr-FR" sz="2400" b="1" dirty="0" smtClean="0">
                <a:latin typeface="Times New Roman" panose="02020603050405020304" pitchFamily="18" charset="0"/>
                <a:cs typeface="Times New Roman" panose="02020603050405020304" pitchFamily="18" charset="0"/>
              </a:rPr>
              <a:t> </a:t>
            </a:r>
            <a:r>
              <a:rPr lang="fr-FR" altLang="fr-FR" sz="2400" b="1" dirty="0" err="1" smtClean="0">
                <a:latin typeface="Times New Roman" panose="02020603050405020304" pitchFamily="18" charset="0"/>
                <a:cs typeface="Times New Roman" panose="02020603050405020304" pitchFamily="18" charset="0"/>
              </a:rPr>
              <a:t>soliton</a:t>
            </a:r>
            <a:endParaRPr lang="fr-FR" altLang="fr-FR" sz="2400" b="1" dirty="0">
              <a:latin typeface="Times New Roman" panose="02020603050405020304" pitchFamily="18" charset="0"/>
              <a:cs typeface="Times New Roman" panose="02020603050405020304" pitchFamily="18" charset="0"/>
            </a:endParaRPr>
          </a:p>
        </p:txBody>
      </p:sp>
      <p:sp>
        <p:nvSpPr>
          <p:cNvPr id="12295"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pic>
        <p:nvPicPr>
          <p:cNvPr id="1229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3962" y="3907579"/>
            <a:ext cx="3038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graphicFrame>
        <p:nvGraphicFramePr>
          <p:cNvPr id="12291" name="Object 8"/>
          <p:cNvGraphicFramePr>
            <a:graphicFrameLocks noChangeAspect="1"/>
          </p:cNvGraphicFramePr>
          <p:nvPr>
            <p:extLst>
              <p:ext uri="{D42A27DB-BD31-4B8C-83A1-F6EECF244321}">
                <p14:modId xmlns:p14="http://schemas.microsoft.com/office/powerpoint/2010/main" val="1997698678"/>
              </p:ext>
            </p:extLst>
          </p:nvPr>
        </p:nvGraphicFramePr>
        <p:xfrm>
          <a:off x="827584" y="4111724"/>
          <a:ext cx="3311525" cy="895350"/>
        </p:xfrm>
        <a:graphic>
          <a:graphicData uri="http://schemas.openxmlformats.org/presentationml/2006/ole">
            <mc:AlternateContent xmlns:mc="http://schemas.openxmlformats.org/markup-compatibility/2006">
              <mc:Choice xmlns:v="urn:schemas-microsoft-com:vml" Requires="v">
                <p:oleObj spid="_x0000_s12341" name="Equation" r:id="rId5" imgW="1409088" imgH="380835" progId="Equation.3">
                  <p:embed/>
                </p:oleObj>
              </mc:Choice>
              <mc:Fallback>
                <p:oleObj name="Equation" r:id="rId5" imgW="1409088" imgH="380835"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4111724"/>
                        <a:ext cx="3311525" cy="89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274639"/>
            <a:ext cx="8229600" cy="634082"/>
          </a:xfrm>
        </p:spPr>
        <p:txBody>
          <a:bodyPr/>
          <a:lstStyle/>
          <a:p>
            <a:r>
              <a:rPr lang="fr-FR" altLang="fr-FR" sz="2800" dirty="0" smtClean="0">
                <a:latin typeface="+mn-lt"/>
                <a:cs typeface="Times New Roman" panose="02020603050405020304" pitchFamily="18" charset="0"/>
              </a:rPr>
              <a:t>Toy model for Langmuir rogue </a:t>
            </a:r>
            <a:r>
              <a:rPr lang="fr-FR" altLang="fr-FR" sz="2800" dirty="0" err="1" smtClean="0">
                <a:latin typeface="+mn-lt"/>
                <a:cs typeface="Times New Roman" panose="02020603050405020304" pitchFamily="18" charset="0"/>
              </a:rPr>
              <a:t>wave</a:t>
            </a:r>
            <a:r>
              <a:rPr lang="fr-FR" altLang="fr-FR" sz="2800" dirty="0" smtClean="0">
                <a:latin typeface="+mn-lt"/>
                <a:cs typeface="Times New Roman" panose="02020603050405020304" pitchFamily="18" charset="0"/>
              </a:rPr>
              <a:t> </a:t>
            </a:r>
            <a:r>
              <a:rPr lang="fr-FR" altLang="fr-FR" sz="2800" dirty="0" err="1" smtClean="0">
                <a:latin typeface="+mn-lt"/>
                <a:cs typeface="Times New Roman" panose="02020603050405020304" pitchFamily="18" charset="0"/>
              </a:rPr>
              <a:t>effect</a:t>
            </a:r>
            <a:r>
              <a:rPr lang="fr-FR" altLang="fr-FR" sz="2800" dirty="0" smtClean="0">
                <a:latin typeface="+mn-lt"/>
                <a:cs typeface="Times New Roman" panose="02020603050405020304" pitchFamily="18" charset="0"/>
              </a:rPr>
              <a:t> on </a:t>
            </a:r>
            <a:r>
              <a:rPr lang="fr-FR" altLang="fr-FR" sz="2800" dirty="0" smtClean="0">
                <a:latin typeface="Times New Roman" panose="02020603050405020304" pitchFamily="18" charset="0"/>
                <a:cs typeface="Times New Roman" panose="02020603050405020304" pitchFamily="18" charset="0"/>
              </a:rPr>
              <a:t>L</a:t>
            </a:r>
            <a:r>
              <a:rPr lang="fr-FR" altLang="fr-FR" sz="2800" baseline="-25000" dirty="0" smtClean="0">
                <a:latin typeface="Symbol" panose="05050102010706020507" pitchFamily="18" charset="2"/>
                <a:cs typeface="Times New Roman" panose="02020603050405020304" pitchFamily="18" charset="0"/>
              </a:rPr>
              <a:t>a</a:t>
            </a:r>
            <a:endParaRPr lang="en-US" altLang="fr-FR" sz="2800" baseline="-25000" dirty="0" smtClean="0">
              <a:latin typeface="Symbol" panose="05050102010706020507" pitchFamily="18" charset="2"/>
              <a:cs typeface="Times New Roman" panose="02020603050405020304" pitchFamily="18" charset="0"/>
            </a:endParaRPr>
          </a:p>
        </p:txBody>
      </p:sp>
      <p:sp>
        <p:nvSpPr>
          <p:cNvPr id="16387" name="Espace réservé du contenu 2"/>
          <p:cNvSpPr>
            <a:spLocks noGrp="1"/>
          </p:cNvSpPr>
          <p:nvPr>
            <p:ph idx="1"/>
          </p:nvPr>
        </p:nvSpPr>
        <p:spPr>
          <a:xfrm>
            <a:off x="107950" y="908721"/>
            <a:ext cx="8208466" cy="5688929"/>
          </a:xfrm>
        </p:spPr>
        <p:txBody>
          <a:bodyPr/>
          <a:lstStyle/>
          <a:p>
            <a:pPr>
              <a:buFontTx/>
              <a:buNone/>
              <a:defRPr/>
            </a:pPr>
            <a:r>
              <a:rPr lang="fr-FR" sz="2400" dirty="0" err="1" smtClean="0">
                <a:cs typeface="Times New Roman" pitchFamily="18" charset="0"/>
              </a:rPr>
              <a:t>We</a:t>
            </a:r>
            <a:r>
              <a:rPr lang="fr-FR" sz="2400" dirty="0" smtClean="0">
                <a:cs typeface="Times New Roman" pitchFamily="18" charset="0"/>
              </a:rPr>
              <a:t> </a:t>
            </a:r>
            <a:r>
              <a:rPr lang="fr-FR" sz="2400" dirty="0" err="1" smtClean="0">
                <a:cs typeface="Times New Roman" pitchFamily="18" charset="0"/>
              </a:rPr>
              <a:t>add</a:t>
            </a:r>
            <a:r>
              <a:rPr lang="fr-FR" sz="2400" dirty="0" smtClean="0">
                <a:cs typeface="Times New Roman" pitchFamily="18" charset="0"/>
              </a:rPr>
              <a:t> in </a:t>
            </a:r>
            <a:r>
              <a:rPr lang="fr-FR" sz="2400" dirty="0" err="1" smtClean="0">
                <a:cs typeface="Times New Roman" pitchFamily="18" charset="0"/>
              </a:rPr>
              <a:t>our</a:t>
            </a:r>
            <a:r>
              <a:rPr lang="fr-FR" sz="2400" dirty="0" smtClean="0">
                <a:cs typeface="Times New Roman" pitchFamily="18" charset="0"/>
              </a:rPr>
              <a:t> Langmuir </a:t>
            </a:r>
            <a:r>
              <a:rPr lang="fr-FR" sz="2400" dirty="0" err="1" smtClean="0">
                <a:cs typeface="Times New Roman" pitchFamily="18" charset="0"/>
              </a:rPr>
              <a:t>wave</a:t>
            </a:r>
            <a:r>
              <a:rPr lang="fr-FR" sz="2400" dirty="0" smtClean="0">
                <a:cs typeface="Times New Roman" pitchFamily="18" charset="0"/>
              </a:rPr>
              <a:t> simulation the </a:t>
            </a:r>
            <a:r>
              <a:rPr lang="fr-FR" sz="2400" dirty="0" err="1" smtClean="0">
                <a:cs typeface="Times New Roman" pitchFamily="18" charset="0"/>
              </a:rPr>
              <a:t>effect</a:t>
            </a:r>
            <a:r>
              <a:rPr lang="fr-FR" sz="2400" dirty="0" smtClean="0">
                <a:cs typeface="Times New Roman" pitchFamily="18" charset="0"/>
              </a:rPr>
              <a:t> of rogue </a:t>
            </a:r>
            <a:r>
              <a:rPr lang="fr-FR" sz="2400" dirty="0" err="1" smtClean="0">
                <a:cs typeface="Times New Roman" pitchFamily="18" charset="0"/>
              </a:rPr>
              <a:t>waves</a:t>
            </a:r>
            <a:r>
              <a:rPr lang="fr-FR" sz="2400" dirty="0" smtClean="0">
                <a:cs typeface="Times New Roman" pitchFamily="18" charset="0"/>
              </a:rPr>
              <a:t> </a:t>
            </a:r>
            <a:r>
              <a:rPr lang="fr-FR" sz="2400" dirty="0" err="1" smtClean="0">
                <a:cs typeface="Times New Roman" pitchFamily="18" charset="0"/>
              </a:rPr>
              <a:t>with</a:t>
            </a:r>
            <a:r>
              <a:rPr lang="fr-FR" sz="2400" dirty="0" smtClean="0">
                <a:cs typeface="Times New Roman" pitchFamily="18" charset="0"/>
              </a:rPr>
              <a:t> </a:t>
            </a:r>
            <a:r>
              <a:rPr lang="en-US" altLang="fr-FR" sz="2400" dirty="0" smtClean="0">
                <a:cs typeface="Times New Roman" panose="02020603050405020304" pitchFamily="18" charset="0"/>
              </a:rPr>
              <a:t>E</a:t>
            </a:r>
            <a:r>
              <a:rPr lang="en-US" altLang="fr-FR" sz="2400" baseline="-25000" dirty="0" smtClean="0">
                <a:cs typeface="Times New Roman" panose="02020603050405020304" pitchFamily="18" charset="0"/>
              </a:rPr>
              <a:t>L</a:t>
            </a:r>
            <a:r>
              <a:rPr lang="en-US" altLang="fr-FR" sz="2400" dirty="0" smtClean="0">
                <a:cs typeface="Times New Roman" panose="02020603050405020304" pitchFamily="18" charset="0"/>
              </a:rPr>
              <a:t>=45 E</a:t>
            </a:r>
            <a:r>
              <a:rPr lang="en-US" altLang="fr-FR" sz="2400" baseline="-25000" dirty="0" smtClean="0">
                <a:cs typeface="Times New Roman" panose="02020603050405020304" pitchFamily="18" charset="0"/>
              </a:rPr>
              <a:t>0 </a:t>
            </a:r>
            <a:r>
              <a:rPr lang="en-US" altLang="fr-FR" sz="2400" dirty="0" smtClean="0">
                <a:cs typeface="Times New Roman" panose="02020603050405020304" pitchFamily="18" charset="0"/>
              </a:rPr>
              <a:t>(3 times the magnitude of the linear wave, with W=0.1, Lorentzian envelope </a:t>
            </a:r>
            <a:r>
              <a:rPr lang="en-US" altLang="fr-FR" sz="2400" dirty="0">
                <a:cs typeface="Times New Roman" panose="02020603050405020304" pitchFamily="18" charset="0"/>
              </a:rPr>
              <a:t>soliton</a:t>
            </a:r>
            <a:r>
              <a:rPr lang="en-US" altLang="fr-FR" sz="2400" dirty="0" smtClean="0">
                <a:cs typeface="Times New Roman" panose="02020603050405020304" pitchFamily="18" charset="0"/>
              </a:rPr>
              <a:t>)</a:t>
            </a:r>
          </a:p>
          <a:p>
            <a:pPr>
              <a:buFontTx/>
              <a:buNone/>
              <a:defRPr/>
            </a:pPr>
            <a:endParaRPr lang="en-US" altLang="fr-FR" sz="2400" dirty="0" smtClean="0">
              <a:cs typeface="Times New Roman" panose="02020603050405020304" pitchFamily="18" charset="0"/>
            </a:endParaRPr>
          </a:p>
          <a:p>
            <a:pPr>
              <a:buFontTx/>
              <a:buNone/>
              <a:defRPr/>
            </a:pPr>
            <a:endParaRPr lang="en-US" sz="2400" dirty="0">
              <a:latin typeface="Times New Roman" pitchFamily="18" charset="0"/>
              <a:cs typeface="Times New Roman" panose="02020603050405020304" pitchFamily="18" charset="0"/>
            </a:endParaRPr>
          </a:p>
          <a:p>
            <a:pPr>
              <a:buFontTx/>
              <a:buNone/>
              <a:defRPr/>
            </a:pPr>
            <a:endParaRPr lang="en-US" sz="2400" dirty="0" smtClean="0">
              <a:latin typeface="Times New Roman" pitchFamily="18" charset="0"/>
              <a:cs typeface="Times New Roman" pitchFamily="18" charset="0"/>
            </a:endParaRPr>
          </a:p>
          <a:p>
            <a:pPr marL="0" indent="19050">
              <a:buFontTx/>
              <a:buNone/>
              <a:defRPr/>
            </a:pPr>
            <a:endParaRPr lang="fr-FR" sz="2400" dirty="0" smtClean="0">
              <a:latin typeface="Times New Roman" pitchFamily="18" charset="0"/>
              <a:cs typeface="Times New Roman" pitchFamily="18" charset="0"/>
            </a:endParaRPr>
          </a:p>
          <a:p>
            <a:pPr marL="0" indent="19050">
              <a:buFontTx/>
              <a:buNone/>
              <a:defRPr/>
            </a:pPr>
            <a:endParaRPr lang="fr-FR" sz="2400" dirty="0" smtClean="0">
              <a:latin typeface="Times New Roman" pitchFamily="18" charset="0"/>
              <a:cs typeface="Times New Roman" pitchFamily="18" charset="0"/>
            </a:endParaRPr>
          </a:p>
          <a:p>
            <a:pPr marL="0" indent="19050">
              <a:buFontTx/>
              <a:buNone/>
              <a:defRPr/>
            </a:pPr>
            <a:endParaRPr lang="en-US" sz="2400" dirty="0" smtClean="0">
              <a:latin typeface="Times New Roman" pitchFamily="18" charset="0"/>
              <a:cs typeface="Times New Roman" pitchFamily="18" charset="0"/>
            </a:endParaRPr>
          </a:p>
          <a:p>
            <a:pPr>
              <a:buFontTx/>
              <a:buNone/>
              <a:defRPr/>
            </a:pPr>
            <a:endParaRPr lang="en-US" sz="2400" dirty="0" smtClean="0">
              <a:latin typeface="Times New Roman" pitchFamily="18" charset="0"/>
              <a:cs typeface="Times New Roman" pitchFamily="18" charset="0"/>
            </a:endParaRPr>
          </a:p>
          <a:p>
            <a:pPr>
              <a:buFontTx/>
              <a:buNone/>
              <a:defRPr/>
            </a:pPr>
            <a:endParaRPr lang="en-US" sz="2400" dirty="0" smtClean="0">
              <a:latin typeface="Times New Roman" pitchFamily="18" charset="0"/>
              <a:cs typeface="Times New Roman" pitchFamily="18" charset="0"/>
            </a:endParaRPr>
          </a:p>
          <a:p>
            <a:pPr>
              <a:buFontTx/>
              <a:buNone/>
              <a:defRPr/>
            </a:pPr>
            <a:r>
              <a:rPr lang="fr-FR"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30724"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26A5B3-68D3-41E2-8B51-4FDBD1FE8FE7}" type="slidenum">
              <a:rPr lang="fr-FR" altLang="fr-FR"/>
              <a:pPr/>
              <a:t>23</a:t>
            </a:fld>
            <a:endParaRPr lang="fr-FR" altLang="fr-FR"/>
          </a:p>
        </p:txBody>
      </p:sp>
      <p:pic>
        <p:nvPicPr>
          <p:cNvPr id="8" name="Image 7" descr="E:\Roland\Desktop\figures serbie17\dafrog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2132856"/>
            <a:ext cx="6912768" cy="4725144"/>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1"/>
          <p:cNvSpPr>
            <a:spLocks noGrp="1"/>
          </p:cNvSpPr>
          <p:nvPr>
            <p:ph type="title"/>
          </p:nvPr>
        </p:nvSpPr>
        <p:spPr>
          <a:xfrm>
            <a:off x="457200" y="274639"/>
            <a:ext cx="8229600" cy="634082"/>
          </a:xfrm>
        </p:spPr>
        <p:txBody>
          <a:bodyPr/>
          <a:lstStyle/>
          <a:p>
            <a:r>
              <a:rPr lang="fr-FR" altLang="fr-FR" sz="2800" dirty="0" smtClean="0">
                <a:latin typeface="+mn-lt"/>
                <a:cs typeface="Times New Roman" panose="02020603050405020304" pitchFamily="18" charset="0"/>
              </a:rPr>
              <a:t>Rogue </a:t>
            </a:r>
            <a:r>
              <a:rPr lang="fr-FR" altLang="fr-FR" sz="2800" dirty="0" err="1" smtClean="0">
                <a:latin typeface="+mn-lt"/>
                <a:cs typeface="Times New Roman" panose="02020603050405020304" pitchFamily="18" charset="0"/>
              </a:rPr>
              <a:t>wave</a:t>
            </a:r>
            <a:r>
              <a:rPr lang="fr-FR" altLang="fr-FR" sz="2800" dirty="0" smtClean="0">
                <a:latin typeface="+mn-lt"/>
                <a:cs typeface="Times New Roman" panose="02020603050405020304" pitchFamily="18" charset="0"/>
              </a:rPr>
              <a:t> </a:t>
            </a:r>
            <a:r>
              <a:rPr lang="fr-FR" altLang="fr-FR" sz="2800" dirty="0" err="1" smtClean="0">
                <a:latin typeface="+mn-lt"/>
                <a:cs typeface="Times New Roman" panose="02020603050405020304" pitchFamily="18" charset="0"/>
              </a:rPr>
              <a:t>effect</a:t>
            </a:r>
            <a:r>
              <a:rPr lang="fr-FR" altLang="fr-FR" sz="2800" dirty="0" smtClean="0">
                <a:latin typeface="+mn-lt"/>
                <a:cs typeface="Times New Roman" panose="02020603050405020304" pitchFamily="18" charset="0"/>
              </a:rPr>
              <a:t> on </a:t>
            </a:r>
            <a:r>
              <a:rPr lang="fr-FR" altLang="fr-FR" sz="2800" dirty="0" smtClean="0">
                <a:latin typeface="Times New Roman" panose="02020603050405020304" pitchFamily="18" charset="0"/>
                <a:cs typeface="Times New Roman" panose="02020603050405020304" pitchFamily="18" charset="0"/>
              </a:rPr>
              <a:t>L</a:t>
            </a:r>
            <a:r>
              <a:rPr lang="fr-FR" altLang="fr-FR" sz="2800" baseline="-25000" dirty="0" smtClean="0">
                <a:latin typeface="Symbol" panose="05050102010706020507" pitchFamily="18" charset="2"/>
                <a:cs typeface="Times New Roman" panose="02020603050405020304" pitchFamily="18" charset="0"/>
              </a:rPr>
              <a:t>a</a:t>
            </a:r>
            <a:endParaRPr lang="en-US" altLang="fr-FR" sz="2800" baseline="-25000" dirty="0" smtClean="0">
              <a:latin typeface="Symbol" panose="05050102010706020507" pitchFamily="18" charset="2"/>
              <a:cs typeface="Times New Roman" panose="02020603050405020304" pitchFamily="18" charset="0"/>
            </a:endParaRPr>
          </a:p>
        </p:txBody>
      </p:sp>
      <p:sp>
        <p:nvSpPr>
          <p:cNvPr id="16387" name="Espace réservé du contenu 2"/>
          <p:cNvSpPr>
            <a:spLocks noGrp="1"/>
          </p:cNvSpPr>
          <p:nvPr>
            <p:ph idx="1"/>
          </p:nvPr>
        </p:nvSpPr>
        <p:spPr>
          <a:xfrm>
            <a:off x="107950" y="908721"/>
            <a:ext cx="8208466" cy="5688929"/>
          </a:xfrm>
        </p:spPr>
        <p:txBody>
          <a:bodyPr/>
          <a:lstStyle/>
          <a:p>
            <a:pPr>
              <a:buFontTx/>
              <a:buNone/>
              <a:defRPr/>
            </a:pPr>
            <a:r>
              <a:rPr lang="fr-FR" sz="2400" dirty="0" err="1" smtClean="0">
                <a:cs typeface="Times New Roman" pitchFamily="18" charset="0"/>
              </a:rPr>
              <a:t>We</a:t>
            </a:r>
            <a:r>
              <a:rPr lang="fr-FR" sz="2400" dirty="0" smtClean="0">
                <a:cs typeface="Times New Roman" pitchFamily="18" charset="0"/>
              </a:rPr>
              <a:t> </a:t>
            </a:r>
            <a:r>
              <a:rPr lang="fr-FR" sz="2400" dirty="0" err="1" smtClean="0">
                <a:cs typeface="Times New Roman" pitchFamily="18" charset="0"/>
              </a:rPr>
              <a:t>add</a:t>
            </a:r>
            <a:r>
              <a:rPr lang="fr-FR" sz="2400" dirty="0" smtClean="0">
                <a:cs typeface="Times New Roman" pitchFamily="18" charset="0"/>
              </a:rPr>
              <a:t> in </a:t>
            </a:r>
            <a:r>
              <a:rPr lang="fr-FR" sz="2400" dirty="0" err="1" smtClean="0">
                <a:cs typeface="Times New Roman" pitchFamily="18" charset="0"/>
              </a:rPr>
              <a:t>our</a:t>
            </a:r>
            <a:r>
              <a:rPr lang="fr-FR" sz="2400" dirty="0" smtClean="0">
                <a:cs typeface="Times New Roman" pitchFamily="18" charset="0"/>
              </a:rPr>
              <a:t> Langmuir </a:t>
            </a:r>
            <a:r>
              <a:rPr lang="fr-FR" sz="2400" dirty="0" err="1" smtClean="0">
                <a:cs typeface="Times New Roman" pitchFamily="18" charset="0"/>
              </a:rPr>
              <a:t>wave</a:t>
            </a:r>
            <a:r>
              <a:rPr lang="fr-FR" sz="2400" dirty="0" smtClean="0">
                <a:cs typeface="Times New Roman" pitchFamily="18" charset="0"/>
              </a:rPr>
              <a:t> simulation the </a:t>
            </a:r>
            <a:r>
              <a:rPr lang="fr-FR" sz="2400" dirty="0" err="1" smtClean="0">
                <a:cs typeface="Times New Roman" pitchFamily="18" charset="0"/>
              </a:rPr>
              <a:t>effect</a:t>
            </a:r>
            <a:r>
              <a:rPr lang="fr-FR" sz="2400" dirty="0" smtClean="0">
                <a:cs typeface="Times New Roman" pitchFamily="18" charset="0"/>
              </a:rPr>
              <a:t> of rogue </a:t>
            </a:r>
            <a:r>
              <a:rPr lang="fr-FR" sz="2400" dirty="0" err="1" smtClean="0">
                <a:cs typeface="Times New Roman" pitchFamily="18" charset="0"/>
              </a:rPr>
              <a:t>waves</a:t>
            </a:r>
            <a:endParaRPr lang="en-US" altLang="fr-FR" sz="2400" dirty="0" smtClean="0">
              <a:cs typeface="Times New Roman" panose="02020603050405020304" pitchFamily="18" charset="0"/>
            </a:endParaRPr>
          </a:p>
          <a:p>
            <a:pPr>
              <a:buFontTx/>
              <a:buNone/>
              <a:defRPr/>
            </a:pPr>
            <a:endParaRPr lang="en-US" sz="2400" dirty="0">
              <a:latin typeface="Times New Roman" pitchFamily="18" charset="0"/>
              <a:cs typeface="Times New Roman" panose="02020603050405020304" pitchFamily="18" charset="0"/>
            </a:endParaRPr>
          </a:p>
          <a:p>
            <a:pPr>
              <a:buFontTx/>
              <a:buNone/>
              <a:defRPr/>
            </a:pPr>
            <a:endParaRPr lang="en-US" sz="2400" dirty="0" smtClean="0">
              <a:latin typeface="Times New Roman" pitchFamily="18" charset="0"/>
              <a:cs typeface="Times New Roman" pitchFamily="18" charset="0"/>
            </a:endParaRPr>
          </a:p>
          <a:p>
            <a:pPr marL="0" indent="19050">
              <a:buFontTx/>
              <a:buNone/>
              <a:defRPr/>
            </a:pPr>
            <a:endParaRPr lang="fr-FR" sz="2400" dirty="0" smtClean="0">
              <a:latin typeface="Times New Roman" pitchFamily="18" charset="0"/>
              <a:cs typeface="Times New Roman" pitchFamily="18" charset="0"/>
            </a:endParaRPr>
          </a:p>
          <a:p>
            <a:pPr marL="0" indent="19050">
              <a:buFontTx/>
              <a:buNone/>
              <a:defRPr/>
            </a:pPr>
            <a:endParaRPr lang="fr-FR" sz="2400" dirty="0" smtClean="0">
              <a:latin typeface="Times New Roman" pitchFamily="18" charset="0"/>
              <a:cs typeface="Times New Roman" pitchFamily="18" charset="0"/>
            </a:endParaRPr>
          </a:p>
          <a:p>
            <a:pPr marL="0" indent="19050">
              <a:buFontTx/>
              <a:buNone/>
              <a:defRPr/>
            </a:pPr>
            <a:endParaRPr lang="en-US" sz="2400" dirty="0" smtClean="0">
              <a:latin typeface="Times New Roman" pitchFamily="18" charset="0"/>
              <a:cs typeface="Times New Roman" pitchFamily="18" charset="0"/>
            </a:endParaRPr>
          </a:p>
          <a:p>
            <a:pPr>
              <a:buFontTx/>
              <a:buNone/>
              <a:defRPr/>
            </a:pPr>
            <a:endParaRPr lang="en-US" sz="2400" dirty="0" smtClean="0">
              <a:latin typeface="Times New Roman" pitchFamily="18" charset="0"/>
              <a:cs typeface="Times New Roman" pitchFamily="18" charset="0"/>
            </a:endParaRPr>
          </a:p>
          <a:p>
            <a:pPr>
              <a:buFontTx/>
              <a:buNone/>
              <a:defRPr/>
            </a:pPr>
            <a:endParaRPr lang="en-US" sz="2400" dirty="0" smtClean="0">
              <a:latin typeface="Times New Roman" pitchFamily="18" charset="0"/>
              <a:cs typeface="Times New Roman" pitchFamily="18" charset="0"/>
            </a:endParaRPr>
          </a:p>
          <a:p>
            <a:pPr>
              <a:buFontTx/>
              <a:buNone/>
              <a:defRPr/>
            </a:pPr>
            <a:r>
              <a:rPr lang="fr-FR"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p:txBody>
      </p:sp>
      <p:sp>
        <p:nvSpPr>
          <p:cNvPr id="30724"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26A5B3-68D3-41E2-8B51-4FDBD1FE8FE7}" type="slidenum">
              <a:rPr lang="fr-FR" altLang="fr-FR"/>
              <a:pPr/>
              <a:t>24</a:t>
            </a:fld>
            <a:endParaRPr lang="fr-FR" altLang="fr-FR"/>
          </a:p>
        </p:txBody>
      </p:sp>
      <p:pic>
        <p:nvPicPr>
          <p:cNvPr id="6" name="Image 5" descr="E:\Roland\Desktop\larogu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1700808"/>
            <a:ext cx="7056784" cy="4896842"/>
          </a:xfrm>
          <a:prstGeom prst="rect">
            <a:avLst/>
          </a:prstGeom>
          <a:noFill/>
          <a:ln>
            <a:noFill/>
          </a:ln>
        </p:spPr>
      </p:pic>
    </p:spTree>
    <p:extLst>
      <p:ext uri="{BB962C8B-B14F-4D97-AF65-F5344CB8AC3E}">
        <p14:creationId xmlns:p14="http://schemas.microsoft.com/office/powerpoint/2010/main" val="2079579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AutoShape 6"/>
          <p:cNvSpPr>
            <a:spLocks noChangeArrowheads="1"/>
          </p:cNvSpPr>
          <p:nvPr/>
        </p:nvSpPr>
        <p:spPr bwMode="auto">
          <a:xfrm>
            <a:off x="323850" y="1428750"/>
            <a:ext cx="8640763" cy="4857750"/>
          </a:xfrm>
          <a:prstGeom prst="roundRect">
            <a:avLst>
              <a:gd name="adj" fmla="val 16667"/>
            </a:avLst>
          </a:prstGeom>
          <a:gradFill rotWithShape="1">
            <a:gsLst>
              <a:gs pos="0">
                <a:srgbClr val="00FFFF"/>
              </a:gs>
              <a:gs pos="50000">
                <a:schemeClr val="bg1"/>
              </a:gs>
              <a:gs pos="100000">
                <a:srgbClr val="00FFFF"/>
              </a:gs>
            </a:gsLst>
            <a:lin ang="5400000" scaled="1"/>
          </a:gradFill>
          <a:ln w="9525">
            <a:solidFill>
              <a:schemeClr val="tx1"/>
            </a:solidFill>
            <a:round/>
            <a:headEnd/>
            <a:tailEnd/>
          </a:ln>
          <a:effectLst/>
        </p:spPr>
        <p:txBody>
          <a:bodyPr wrap="none" anchor="ctr"/>
          <a:lstStyle/>
          <a:p>
            <a:pPr>
              <a:defRPr/>
            </a:pPr>
            <a:endParaRPr lang="fr-FR">
              <a:latin typeface="Arial" charset="0"/>
            </a:endParaRPr>
          </a:p>
        </p:txBody>
      </p:sp>
      <p:sp>
        <p:nvSpPr>
          <p:cNvPr id="37891" name="Rectangle 4"/>
          <p:cNvSpPr>
            <a:spLocks noGrp="1" noChangeArrowheads="1"/>
          </p:cNvSpPr>
          <p:nvPr>
            <p:ph type="title"/>
          </p:nvPr>
        </p:nvSpPr>
        <p:spPr>
          <a:xfrm>
            <a:off x="2987675" y="357188"/>
            <a:ext cx="3168650" cy="863600"/>
          </a:xfr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p:spPr>
        <p:txBody>
          <a:bodyPr/>
          <a:lstStyle/>
          <a:p>
            <a:pPr eaLnBrk="1" hangingPunct="1"/>
            <a:r>
              <a:rPr lang="fr-FR" altLang="fr-FR" sz="3200" dirty="0" err="1" smtClean="0"/>
              <a:t>Summary</a:t>
            </a:r>
            <a:endParaRPr lang="fr-FR" altLang="fr-FR" sz="3200" dirty="0" smtClean="0"/>
          </a:p>
        </p:txBody>
      </p:sp>
      <p:sp>
        <p:nvSpPr>
          <p:cNvPr id="37892" name="Text Box 5"/>
          <p:cNvSpPr txBox="1">
            <a:spLocks noChangeArrowheads="1"/>
          </p:cNvSpPr>
          <p:nvPr/>
        </p:nvSpPr>
        <p:spPr bwMode="auto">
          <a:xfrm>
            <a:off x="539750" y="1214438"/>
            <a:ext cx="8208963"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dirty="0"/>
          </a:p>
          <a:p>
            <a:r>
              <a:rPr lang="fr-FR" altLang="fr-FR" dirty="0"/>
              <a:t>-</a:t>
            </a:r>
            <a:r>
              <a:rPr lang="fr-FR" altLang="fr-FR" sz="2400" dirty="0"/>
              <a:t>Line </a:t>
            </a:r>
            <a:r>
              <a:rPr lang="fr-FR" altLang="fr-FR" sz="2400" dirty="0" err="1"/>
              <a:t>shapes</a:t>
            </a:r>
            <a:r>
              <a:rPr lang="fr-FR" altLang="fr-FR" sz="2400" dirty="0"/>
              <a:t> </a:t>
            </a:r>
            <a:r>
              <a:rPr lang="fr-FR" altLang="fr-FR" sz="2400" dirty="0" err="1"/>
              <a:t>can</a:t>
            </a:r>
            <a:r>
              <a:rPr lang="fr-FR" altLang="fr-FR" sz="2400" dirty="0"/>
              <a:t> </a:t>
            </a:r>
            <a:r>
              <a:rPr lang="fr-FR" altLang="fr-FR" sz="2400" dirty="0" err="1" smtClean="0"/>
              <a:t>often</a:t>
            </a:r>
            <a:r>
              <a:rPr lang="fr-FR" altLang="fr-FR" sz="2400" dirty="0" smtClean="0"/>
              <a:t> </a:t>
            </a:r>
            <a:r>
              <a:rPr lang="fr-FR" altLang="fr-FR" sz="2400" dirty="0" err="1" smtClean="0"/>
              <a:t>be</a:t>
            </a:r>
            <a:r>
              <a:rPr lang="fr-FR" altLang="fr-FR" sz="2400" dirty="0" smtClean="0"/>
              <a:t> </a:t>
            </a:r>
            <a:r>
              <a:rPr lang="fr-FR" altLang="fr-FR" sz="2400" dirty="0" err="1" smtClean="0"/>
              <a:t>described</a:t>
            </a:r>
            <a:r>
              <a:rPr lang="fr-FR" altLang="fr-FR" sz="2400" dirty="0" smtClean="0"/>
              <a:t> </a:t>
            </a:r>
            <a:r>
              <a:rPr lang="fr-FR" altLang="fr-FR" sz="2400" dirty="0" err="1" smtClean="0"/>
              <a:t>using</a:t>
            </a:r>
            <a:r>
              <a:rPr lang="fr-FR" altLang="fr-FR" sz="2400" dirty="0" smtClean="0"/>
              <a:t> an impact approximation</a:t>
            </a:r>
            <a:endParaRPr lang="fr-FR" altLang="fr-FR" sz="2400" dirty="0"/>
          </a:p>
          <a:p>
            <a:endParaRPr lang="fr-FR" altLang="fr-FR" sz="2400" dirty="0"/>
          </a:p>
          <a:p>
            <a:r>
              <a:rPr lang="fr-FR" altLang="fr-FR" sz="2400" dirty="0" smtClean="0"/>
              <a:t>-</a:t>
            </a:r>
            <a:r>
              <a:rPr lang="fr-FR" altLang="fr-FR" sz="2400" dirty="0" err="1" smtClean="0"/>
              <a:t>Many</a:t>
            </a:r>
            <a:r>
              <a:rPr lang="fr-FR" altLang="fr-FR" sz="2400" dirty="0" smtClean="0"/>
              <a:t> </a:t>
            </a:r>
            <a:r>
              <a:rPr lang="fr-FR" altLang="fr-FR" sz="2400" dirty="0" err="1" smtClean="0"/>
              <a:t>different</a:t>
            </a:r>
            <a:r>
              <a:rPr lang="fr-FR" altLang="fr-FR" sz="2400" dirty="0" smtClean="0"/>
              <a:t> </a:t>
            </a:r>
            <a:r>
              <a:rPr lang="fr-FR" altLang="fr-FR" sz="2400" dirty="0" err="1" smtClean="0"/>
              <a:t>models</a:t>
            </a:r>
            <a:r>
              <a:rPr lang="fr-FR" altLang="fr-FR" sz="2400" dirty="0" smtClean="0"/>
              <a:t> use the impact approximation</a:t>
            </a:r>
            <a:endParaRPr lang="fr-FR" altLang="fr-FR" sz="2400" dirty="0"/>
          </a:p>
          <a:p>
            <a:endParaRPr lang="fr-FR" altLang="fr-FR" sz="2400" dirty="0"/>
          </a:p>
          <a:p>
            <a:r>
              <a:rPr lang="fr-FR" altLang="fr-FR" sz="2400" dirty="0"/>
              <a:t>-Ab </a:t>
            </a:r>
            <a:r>
              <a:rPr lang="fr-FR" altLang="fr-FR" sz="2400" dirty="0" err="1"/>
              <a:t>initio</a:t>
            </a:r>
            <a:r>
              <a:rPr lang="fr-FR" altLang="fr-FR" sz="2400" dirty="0"/>
              <a:t> </a:t>
            </a:r>
            <a:r>
              <a:rPr lang="fr-FR" altLang="fr-FR" sz="2400" dirty="0" smtClean="0"/>
              <a:t>simulations </a:t>
            </a:r>
            <a:r>
              <a:rPr lang="fr-FR" altLang="fr-FR" sz="2400" dirty="0" err="1" smtClean="0"/>
              <a:t>can</a:t>
            </a:r>
            <a:r>
              <a:rPr lang="fr-FR" altLang="fr-FR" sz="2400" dirty="0" smtClean="0"/>
              <a:t> </a:t>
            </a:r>
            <a:r>
              <a:rPr lang="fr-FR" altLang="fr-FR" sz="2400" dirty="0" err="1" smtClean="0"/>
              <a:t>reproduce</a:t>
            </a:r>
            <a:r>
              <a:rPr lang="fr-FR" altLang="fr-FR" sz="2400" dirty="0" smtClean="0"/>
              <a:t> the impact profiles</a:t>
            </a:r>
          </a:p>
          <a:p>
            <a:endParaRPr lang="fr-FR" altLang="fr-FR" sz="2400" dirty="0"/>
          </a:p>
          <a:p>
            <a:r>
              <a:rPr lang="fr-FR" altLang="fr-FR" sz="2400" dirty="0" smtClean="0"/>
              <a:t>-Impact </a:t>
            </a:r>
            <a:r>
              <a:rPr lang="fr-FR" altLang="fr-FR" sz="2400" dirty="0" err="1" smtClean="0"/>
              <a:t>broadening</a:t>
            </a:r>
            <a:r>
              <a:rPr lang="fr-FR" altLang="fr-FR" sz="2400" dirty="0" smtClean="0"/>
              <a:t> </a:t>
            </a:r>
            <a:r>
              <a:rPr lang="fr-FR" altLang="fr-FR" sz="2400" dirty="0" err="1" smtClean="0"/>
              <a:t>screens</a:t>
            </a:r>
            <a:r>
              <a:rPr lang="fr-FR" altLang="fr-FR" sz="2400" dirty="0" smtClean="0"/>
              <a:t> </a:t>
            </a:r>
            <a:r>
              <a:rPr lang="fr-FR" altLang="fr-FR" sz="2400" dirty="0" err="1" smtClean="0"/>
              <a:t>other</a:t>
            </a:r>
            <a:r>
              <a:rPr lang="fr-FR" altLang="fr-FR" sz="2400" dirty="0" smtClean="0"/>
              <a:t> </a:t>
            </a:r>
            <a:r>
              <a:rPr lang="fr-FR" altLang="fr-FR" sz="2400" dirty="0" err="1" smtClean="0"/>
              <a:t>effects</a:t>
            </a:r>
            <a:r>
              <a:rPr lang="fr-FR" altLang="fr-FR" sz="2400" dirty="0" smtClean="0"/>
              <a:t> </a:t>
            </a:r>
            <a:r>
              <a:rPr lang="fr-FR" altLang="fr-FR" sz="2400" dirty="0" err="1" smtClean="0"/>
              <a:t>like</a:t>
            </a:r>
            <a:r>
              <a:rPr lang="fr-FR" altLang="fr-FR" sz="2400" dirty="0" smtClean="0"/>
              <a:t> </a:t>
            </a:r>
            <a:r>
              <a:rPr lang="fr-FR" altLang="fr-FR" sz="2400" dirty="0" err="1" smtClean="0"/>
              <a:t>wave</a:t>
            </a:r>
            <a:r>
              <a:rPr lang="fr-FR" altLang="fr-FR" sz="2400" dirty="0" smtClean="0"/>
              <a:t> </a:t>
            </a:r>
            <a:r>
              <a:rPr lang="fr-FR" altLang="fr-FR" sz="2400" dirty="0" err="1" smtClean="0"/>
              <a:t>effects</a:t>
            </a:r>
            <a:endParaRPr lang="fr-FR" altLang="fr-FR" sz="2400" dirty="0"/>
          </a:p>
          <a:p>
            <a:endParaRPr lang="fr-FR" altLang="fr-FR" sz="2400" dirty="0"/>
          </a:p>
          <a:p>
            <a:endParaRPr lang="fr-FR" altLang="fr-FR" sz="2400" dirty="0"/>
          </a:p>
          <a:p>
            <a:endParaRPr lang="fr-FR" altLang="fr-FR" sz="2400" dirty="0"/>
          </a:p>
          <a:p>
            <a:endParaRPr lang="fr-FR" altLang="fr-FR" sz="2400" dirty="0"/>
          </a:p>
          <a:p>
            <a:endParaRPr lang="fr-FR" altLang="fr-FR" sz="2400" dirty="0"/>
          </a:p>
          <a:p>
            <a:endParaRPr lang="fr-FR" altLang="fr-F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AutoShape 6"/>
          <p:cNvSpPr>
            <a:spLocks noChangeArrowheads="1"/>
          </p:cNvSpPr>
          <p:nvPr/>
        </p:nvSpPr>
        <p:spPr bwMode="auto">
          <a:xfrm>
            <a:off x="323850" y="1428750"/>
            <a:ext cx="8640763" cy="4857750"/>
          </a:xfrm>
          <a:prstGeom prst="roundRect">
            <a:avLst>
              <a:gd name="adj" fmla="val 16667"/>
            </a:avLst>
          </a:prstGeom>
          <a:gradFill rotWithShape="1">
            <a:gsLst>
              <a:gs pos="0">
                <a:srgbClr val="00FFFF"/>
              </a:gs>
              <a:gs pos="50000">
                <a:schemeClr val="bg1"/>
              </a:gs>
              <a:gs pos="100000">
                <a:srgbClr val="00FFFF"/>
              </a:gs>
            </a:gsLst>
            <a:lin ang="5400000" scaled="1"/>
          </a:gradFill>
          <a:ln w="9525">
            <a:solidFill>
              <a:schemeClr val="tx1"/>
            </a:solidFill>
            <a:round/>
            <a:headEnd/>
            <a:tailEnd/>
          </a:ln>
          <a:effectLst/>
        </p:spPr>
        <p:txBody>
          <a:bodyPr wrap="none" anchor="ctr"/>
          <a:lstStyle/>
          <a:p>
            <a:pPr>
              <a:defRPr/>
            </a:pPr>
            <a:endParaRPr lang="fr-FR">
              <a:latin typeface="Arial" charset="0"/>
            </a:endParaRPr>
          </a:p>
        </p:txBody>
      </p:sp>
      <p:sp>
        <p:nvSpPr>
          <p:cNvPr id="37891" name="Rectangle 4"/>
          <p:cNvSpPr>
            <a:spLocks noGrp="1" noChangeArrowheads="1"/>
          </p:cNvSpPr>
          <p:nvPr>
            <p:ph type="title"/>
          </p:nvPr>
        </p:nvSpPr>
        <p:spPr>
          <a:xfrm>
            <a:off x="2987675" y="357188"/>
            <a:ext cx="3168650" cy="863600"/>
          </a:xfrm>
          <a:gradFill rotWithShape="1">
            <a:gsLst>
              <a:gs pos="0">
                <a:srgbClr val="5E9EFF"/>
              </a:gs>
              <a:gs pos="20000">
                <a:srgbClr val="85C2FF"/>
              </a:gs>
              <a:gs pos="35001">
                <a:srgbClr val="C4D6EB"/>
              </a:gs>
              <a:gs pos="50000">
                <a:srgbClr val="FFEBFA"/>
              </a:gs>
              <a:gs pos="64999">
                <a:srgbClr val="C4D6EB"/>
              </a:gs>
              <a:gs pos="80000">
                <a:srgbClr val="85C2FF"/>
              </a:gs>
              <a:gs pos="100000">
                <a:srgbClr val="5E9EFF"/>
              </a:gs>
            </a:gsLst>
            <a:lin ang="5400000" scaled="1"/>
          </a:gradFill>
        </p:spPr>
        <p:txBody>
          <a:bodyPr/>
          <a:lstStyle/>
          <a:p>
            <a:pPr eaLnBrk="1" hangingPunct="1"/>
            <a:r>
              <a:rPr lang="fr-FR" altLang="fr-FR" sz="3200" dirty="0" smtClean="0"/>
              <a:t>Collaborations</a:t>
            </a:r>
          </a:p>
        </p:txBody>
      </p:sp>
      <p:sp>
        <p:nvSpPr>
          <p:cNvPr id="37892" name="Text Box 5"/>
          <p:cNvSpPr txBox="1">
            <a:spLocks noChangeArrowheads="1"/>
          </p:cNvSpPr>
          <p:nvPr/>
        </p:nvSpPr>
        <p:spPr bwMode="auto">
          <a:xfrm>
            <a:off x="539750" y="1214438"/>
            <a:ext cx="8208963"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fr-FR" altLang="fr-FR" dirty="0"/>
          </a:p>
          <a:p>
            <a:r>
              <a:rPr lang="fr-FR" altLang="fr-FR" dirty="0" smtClean="0"/>
              <a:t>-</a:t>
            </a:r>
            <a:r>
              <a:rPr lang="fr-FR" altLang="fr-FR" sz="2400" dirty="0" err="1" smtClean="0"/>
              <a:t>Started</a:t>
            </a:r>
            <a:r>
              <a:rPr lang="fr-FR" altLang="fr-FR" sz="2400" dirty="0" smtClean="0"/>
              <a:t> long time </a:t>
            </a:r>
            <a:r>
              <a:rPr lang="fr-FR" altLang="fr-FR" sz="2400" dirty="0" err="1" smtClean="0"/>
              <a:t>ago</a:t>
            </a:r>
            <a:r>
              <a:rPr lang="fr-FR" altLang="fr-FR" sz="2400" dirty="0" smtClean="0"/>
              <a:t> </a:t>
            </a:r>
            <a:r>
              <a:rPr lang="fr-FR" altLang="fr-FR" sz="2400" dirty="0" err="1" smtClean="0"/>
              <a:t>with</a:t>
            </a:r>
            <a:r>
              <a:rPr lang="fr-FR" altLang="fr-FR" sz="2400" dirty="0" smtClean="0"/>
              <a:t> Milan </a:t>
            </a:r>
            <a:r>
              <a:rPr lang="fr-FR" altLang="fr-FR" sz="2400" dirty="0" err="1" smtClean="0"/>
              <a:t>Dimitrijevic</a:t>
            </a:r>
            <a:endParaRPr lang="fr-FR" altLang="fr-FR" sz="2400" dirty="0"/>
          </a:p>
          <a:p>
            <a:endParaRPr lang="fr-FR" altLang="fr-FR" sz="2400" dirty="0"/>
          </a:p>
          <a:p>
            <a:r>
              <a:rPr lang="fr-FR" altLang="fr-FR" sz="2400" dirty="0" smtClean="0"/>
              <a:t>-Collaboration on the Stark </a:t>
            </a:r>
            <a:r>
              <a:rPr lang="fr-FR" altLang="fr-FR" sz="2400" dirty="0" err="1" smtClean="0"/>
              <a:t>broadening</a:t>
            </a:r>
            <a:r>
              <a:rPr lang="fr-FR" altLang="fr-FR" sz="2400" dirty="0" smtClean="0"/>
              <a:t> </a:t>
            </a:r>
            <a:r>
              <a:rPr lang="fr-FR" altLang="fr-FR" sz="2400" dirty="0" err="1" smtClean="0"/>
              <a:t>formalism</a:t>
            </a:r>
            <a:endParaRPr lang="fr-FR" altLang="fr-FR" sz="2400" dirty="0"/>
          </a:p>
          <a:p>
            <a:endParaRPr lang="fr-FR" altLang="fr-FR" sz="2400" dirty="0"/>
          </a:p>
          <a:p>
            <a:r>
              <a:rPr lang="fr-FR" altLang="fr-FR" sz="2400" dirty="0" smtClean="0"/>
              <a:t>-Collaboration on diagnostics</a:t>
            </a:r>
          </a:p>
          <a:p>
            <a:endParaRPr lang="fr-FR" altLang="fr-FR" sz="2400" dirty="0"/>
          </a:p>
          <a:p>
            <a:r>
              <a:rPr lang="fr-FR" altLang="fr-FR" sz="2400" dirty="0" smtClean="0"/>
              <a:t>-</a:t>
            </a:r>
            <a:r>
              <a:rPr lang="fr-FR" altLang="fr-FR" sz="2400" dirty="0" err="1" smtClean="0"/>
              <a:t>Role</a:t>
            </a:r>
            <a:r>
              <a:rPr lang="fr-FR" altLang="fr-FR" sz="2400" dirty="0" smtClean="0"/>
              <a:t> of SCSLSA: </a:t>
            </a:r>
            <a:r>
              <a:rPr lang="fr-FR" altLang="fr-FR" sz="2400" dirty="0" err="1" smtClean="0"/>
              <a:t>enabled</a:t>
            </a:r>
            <a:r>
              <a:rPr lang="fr-FR" altLang="fr-FR" sz="2400" dirty="0" smtClean="0"/>
              <a:t> discussions </a:t>
            </a:r>
            <a:r>
              <a:rPr lang="fr-FR" altLang="fr-FR" sz="2400" dirty="0" err="1" smtClean="0"/>
              <a:t>between</a:t>
            </a:r>
            <a:r>
              <a:rPr lang="fr-FR" altLang="fr-FR" sz="2400" dirty="0" smtClean="0"/>
              <a:t> </a:t>
            </a:r>
            <a:r>
              <a:rPr lang="fr-FR" altLang="fr-FR" sz="2400" dirty="0" smtClean="0"/>
              <a:t>the </a:t>
            </a:r>
            <a:r>
              <a:rPr lang="fr-FR" altLang="fr-FR" sz="2400" dirty="0" err="1" smtClean="0"/>
              <a:t>different</a:t>
            </a:r>
            <a:r>
              <a:rPr lang="fr-FR" altLang="fr-FR" sz="2400" dirty="0" smtClean="0"/>
              <a:t> groups </a:t>
            </a:r>
            <a:r>
              <a:rPr lang="fr-FR" altLang="fr-FR" sz="2400" smtClean="0"/>
              <a:t>and countries</a:t>
            </a:r>
          </a:p>
          <a:p>
            <a:endParaRPr lang="fr-FR" altLang="fr-FR" sz="2400" dirty="0" smtClean="0"/>
          </a:p>
          <a:p>
            <a:r>
              <a:rPr lang="fr-FR" altLang="fr-FR" sz="2400" dirty="0" smtClean="0"/>
              <a:t>-</a:t>
            </a:r>
            <a:r>
              <a:rPr lang="fr-FR" altLang="fr-FR" sz="2400" dirty="0" err="1" smtClean="0"/>
              <a:t>Many</a:t>
            </a:r>
            <a:r>
              <a:rPr lang="fr-FR" altLang="fr-FR" sz="2400" dirty="0" smtClean="0"/>
              <a:t> </a:t>
            </a:r>
            <a:r>
              <a:rPr lang="fr-FR" altLang="fr-FR" sz="2400" dirty="0" err="1" smtClean="0"/>
              <a:t>Thanks</a:t>
            </a:r>
            <a:r>
              <a:rPr lang="fr-FR" altLang="fr-FR" sz="2400" dirty="0" smtClean="0"/>
              <a:t> to Milan and all </a:t>
            </a:r>
            <a:r>
              <a:rPr lang="fr-FR" altLang="fr-FR" sz="2400" dirty="0" err="1" smtClean="0"/>
              <a:t>colleagues</a:t>
            </a:r>
            <a:endParaRPr lang="fr-FR" altLang="fr-FR" sz="2400" dirty="0"/>
          </a:p>
          <a:p>
            <a:endParaRPr lang="fr-FR" altLang="fr-FR" sz="2400" dirty="0"/>
          </a:p>
          <a:p>
            <a:endParaRPr lang="fr-FR" altLang="fr-FR" sz="2400" dirty="0"/>
          </a:p>
          <a:p>
            <a:endParaRPr lang="fr-FR" altLang="fr-FR" sz="2400" dirty="0"/>
          </a:p>
          <a:p>
            <a:endParaRPr lang="fr-FR" altLang="fr-FR" sz="2400" dirty="0"/>
          </a:p>
          <a:p>
            <a:endParaRPr lang="fr-FR" altLang="fr-FR" sz="2400" dirty="0"/>
          </a:p>
          <a:p>
            <a:endParaRPr lang="fr-FR" altLang="fr-FR" dirty="0"/>
          </a:p>
        </p:txBody>
      </p:sp>
    </p:spTree>
    <p:extLst>
      <p:ext uri="{BB962C8B-B14F-4D97-AF65-F5344CB8AC3E}">
        <p14:creationId xmlns:p14="http://schemas.microsoft.com/office/powerpoint/2010/main" val="35419412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323850" y="188913"/>
            <a:ext cx="8374063" cy="719137"/>
          </a:xfrm>
        </p:spPr>
        <p:txBody>
          <a:bodyPr/>
          <a:lstStyle/>
          <a:p>
            <a:r>
              <a:rPr lang="fr-FR" altLang="fr-FR" sz="3600" smtClean="0">
                <a:latin typeface="Times New Roman" panose="02020603050405020304" pitchFamily="18" charset="0"/>
                <a:cs typeface="Times New Roman" panose="02020603050405020304" pitchFamily="18" charset="0"/>
              </a:rPr>
              <a:t>Electric field history</a:t>
            </a:r>
            <a:endParaRPr lang="en-US" altLang="fr-FR" sz="3600" smtClean="0">
              <a:latin typeface="Times New Roman" panose="02020603050405020304" pitchFamily="18" charset="0"/>
              <a:cs typeface="Times New Roman" panose="02020603050405020304" pitchFamily="18" charset="0"/>
            </a:endParaRPr>
          </a:p>
        </p:txBody>
      </p:sp>
      <p:sp>
        <p:nvSpPr>
          <p:cNvPr id="32771" name="Espace réservé du contenu 7"/>
          <p:cNvSpPr>
            <a:spLocks noGrp="1"/>
          </p:cNvSpPr>
          <p:nvPr>
            <p:ph idx="1"/>
          </p:nvPr>
        </p:nvSpPr>
        <p:spPr>
          <a:xfrm>
            <a:off x="395288" y="908050"/>
            <a:ext cx="8424862" cy="4033838"/>
          </a:xfrm>
        </p:spPr>
        <p:txBody>
          <a:bodyPr/>
          <a:lstStyle/>
          <a:p>
            <a:pPr>
              <a:buFontTx/>
              <a:buNone/>
            </a:pPr>
            <a:r>
              <a:rPr lang="fr-FR" altLang="fr-FR" sz="2400" smtClean="0">
                <a:latin typeface="Times New Roman" panose="02020603050405020304" pitchFamily="18" charset="0"/>
                <a:cs typeface="Times New Roman" panose="02020603050405020304" pitchFamily="18" charset="0"/>
              </a:rPr>
              <a:t>Average peak field 100 E</a:t>
            </a:r>
            <a:r>
              <a:rPr lang="fr-FR" altLang="fr-FR" sz="2400" baseline="-25000" smtClean="0">
                <a:latin typeface="Times New Roman" panose="02020603050405020304" pitchFamily="18" charset="0"/>
                <a:cs typeface="Times New Roman" panose="02020603050405020304" pitchFamily="18" charset="0"/>
              </a:rPr>
              <a:t>0</a:t>
            </a:r>
            <a:r>
              <a:rPr lang="fr-FR" altLang="fr-FR" sz="2400" smtClean="0">
                <a:latin typeface="Times New Roman" panose="02020603050405020304" pitchFamily="18" charset="0"/>
                <a:cs typeface="Times New Roman" panose="02020603050405020304" pitchFamily="18" charset="0"/>
              </a:rPr>
              <a:t>, jumping frequency </a:t>
            </a:r>
            <a:r>
              <a:rPr lang="fr-FR" altLang="fr-FR" sz="2400" smtClean="0">
                <a:latin typeface="Symbol" panose="05050102010706020507" pitchFamily="18" charset="2"/>
                <a:cs typeface="Times New Roman" panose="02020603050405020304" pitchFamily="18" charset="0"/>
              </a:rPr>
              <a:t>n</a:t>
            </a:r>
            <a:r>
              <a:rPr lang="fr-FR" altLang="fr-FR" sz="2400" smtClean="0">
                <a:latin typeface="Times New Roman" panose="02020603050405020304" pitchFamily="18" charset="0"/>
                <a:cs typeface="Times New Roman" panose="02020603050405020304" pitchFamily="18" charset="0"/>
              </a:rPr>
              <a:t>=</a:t>
            </a:r>
            <a:r>
              <a:rPr lang="fr-FR" altLang="fr-FR" sz="2400" smtClean="0">
                <a:latin typeface="Symbol" panose="05050102010706020507" pitchFamily="18" charset="2"/>
                <a:cs typeface="Times New Roman" panose="02020603050405020304" pitchFamily="18" charset="0"/>
              </a:rPr>
              <a:t>w</a:t>
            </a:r>
            <a:r>
              <a:rPr lang="fr-FR" altLang="fr-FR" sz="2400" baseline="-25000" smtClean="0">
                <a:latin typeface="Times New Roman" panose="02020603050405020304" pitchFamily="18" charset="0"/>
                <a:cs typeface="Times New Roman" panose="02020603050405020304" pitchFamily="18" charset="0"/>
              </a:rPr>
              <a:t>p</a:t>
            </a:r>
            <a:r>
              <a:rPr lang="fr-FR" altLang="fr-FR" sz="2400" smtClean="0">
                <a:latin typeface="Times New Roman" panose="02020603050405020304" pitchFamily="18" charset="0"/>
                <a:cs typeface="Times New Roman" panose="02020603050405020304" pitchFamily="18" charset="0"/>
              </a:rPr>
              <a:t>/50</a:t>
            </a:r>
          </a:p>
          <a:p>
            <a:pPr>
              <a:buFontTx/>
              <a:buNone/>
            </a:pPr>
            <a:r>
              <a:rPr lang="fr-FR" altLang="fr-FR" sz="2400" smtClean="0">
                <a:latin typeface="Times New Roman" panose="02020603050405020304" pitchFamily="18" charset="0"/>
                <a:cs typeface="Times New Roman" panose="02020603050405020304" pitchFamily="18" charset="0"/>
              </a:rPr>
              <a:t>plasma T= 10</a:t>
            </a:r>
            <a:r>
              <a:rPr lang="fr-FR" altLang="fr-FR" sz="2400" baseline="30000" smtClean="0">
                <a:latin typeface="Times New Roman" panose="02020603050405020304" pitchFamily="18" charset="0"/>
                <a:cs typeface="Times New Roman" panose="02020603050405020304" pitchFamily="18" charset="0"/>
              </a:rPr>
              <a:t>4</a:t>
            </a:r>
            <a:r>
              <a:rPr lang="fr-FR" altLang="fr-FR" sz="2400" smtClean="0">
                <a:latin typeface="Times New Roman" panose="02020603050405020304" pitchFamily="18" charset="0"/>
                <a:cs typeface="Times New Roman" panose="02020603050405020304" pitchFamily="18" charset="0"/>
              </a:rPr>
              <a:t> K, N</a:t>
            </a:r>
            <a:r>
              <a:rPr lang="fr-FR" altLang="fr-FR" sz="2400" baseline="-25000" smtClean="0">
                <a:latin typeface="Times New Roman" panose="02020603050405020304" pitchFamily="18" charset="0"/>
                <a:cs typeface="Times New Roman" panose="02020603050405020304" pitchFamily="18" charset="0"/>
              </a:rPr>
              <a:t>e</a:t>
            </a:r>
            <a:r>
              <a:rPr lang="fr-FR" altLang="fr-FR" sz="2400" smtClean="0">
                <a:latin typeface="Times New Roman" panose="02020603050405020304" pitchFamily="18" charset="0"/>
                <a:cs typeface="Times New Roman" panose="02020603050405020304" pitchFamily="18" charset="0"/>
              </a:rPr>
              <a:t>=10</a:t>
            </a:r>
            <a:r>
              <a:rPr lang="fr-FR" altLang="fr-FR" sz="2400" baseline="30000" smtClean="0">
                <a:latin typeface="Times New Roman" panose="02020603050405020304" pitchFamily="18" charset="0"/>
                <a:cs typeface="Times New Roman" panose="02020603050405020304" pitchFamily="18" charset="0"/>
              </a:rPr>
              <a:t>13</a:t>
            </a:r>
            <a:r>
              <a:rPr lang="fr-FR" altLang="fr-FR" sz="2400" smtClean="0">
                <a:latin typeface="Times New Roman" panose="02020603050405020304" pitchFamily="18" charset="0"/>
                <a:cs typeface="Times New Roman" panose="02020603050405020304" pitchFamily="18" charset="0"/>
              </a:rPr>
              <a:t> cm</a:t>
            </a:r>
            <a:r>
              <a:rPr lang="fr-FR" altLang="fr-FR" sz="2400" baseline="30000" smtClean="0">
                <a:latin typeface="Times New Roman" panose="02020603050405020304" pitchFamily="18" charset="0"/>
                <a:cs typeface="Times New Roman" panose="02020603050405020304" pitchFamily="18" charset="0"/>
              </a:rPr>
              <a:t>-3</a:t>
            </a:r>
          </a:p>
          <a:p>
            <a:pPr>
              <a:buFontTx/>
              <a:buNone/>
            </a:pPr>
            <a:r>
              <a:rPr lang="fr-FR" altLang="fr-FR" sz="2400" smtClean="0">
                <a:latin typeface="Times New Roman" panose="02020603050405020304" pitchFamily="18" charset="0"/>
                <a:cs typeface="Times New Roman" panose="02020603050405020304" pitchFamily="18" charset="0"/>
              </a:rPr>
              <a:t>Lorentzian envelope functions </a:t>
            </a:r>
            <a:r>
              <a:rPr lang="fr-FR" altLang="fr-FR" sz="2400" i="1" smtClean="0">
                <a:latin typeface="Times New Roman" panose="02020603050405020304" pitchFamily="18" charset="0"/>
                <a:cs typeface="Times New Roman" panose="02020603050405020304" pitchFamily="18" charset="0"/>
              </a:rPr>
              <a:t>S</a:t>
            </a:r>
            <a:r>
              <a:rPr lang="fr-FR" altLang="fr-FR" sz="2400" i="1" baseline="-25000" smtClean="0">
                <a:latin typeface="Times New Roman" panose="02020603050405020304" pitchFamily="18" charset="0"/>
                <a:cs typeface="Times New Roman" panose="02020603050405020304" pitchFamily="18" charset="0"/>
              </a:rPr>
              <a:t>j</a:t>
            </a:r>
            <a:r>
              <a:rPr lang="fr-FR" altLang="fr-FR" sz="2400" i="1" smtClean="0">
                <a:latin typeface="Times New Roman" panose="02020603050405020304" pitchFamily="18" charset="0"/>
                <a:cs typeface="Times New Roman" panose="02020603050405020304" pitchFamily="18" charset="0"/>
              </a:rPr>
              <a:t>(t)</a:t>
            </a:r>
            <a:r>
              <a:rPr lang="fr-FR" altLang="fr-FR" sz="2400" smtClean="0">
                <a:latin typeface="Times New Roman" panose="02020603050405020304" pitchFamily="18" charset="0"/>
                <a:cs typeface="Times New Roman" panose="02020603050405020304" pitchFamily="18" charset="0"/>
              </a:rPr>
              <a:t> with a time width </a:t>
            </a:r>
            <a:r>
              <a:rPr lang="fr-FR" altLang="fr-FR" sz="2400" smtClean="0">
                <a:latin typeface="Symbol" panose="05050102010706020507" pitchFamily="18" charset="2"/>
                <a:cs typeface="Times New Roman" panose="02020603050405020304" pitchFamily="18" charset="0"/>
              </a:rPr>
              <a:t>D</a:t>
            </a:r>
            <a:r>
              <a:rPr lang="fr-FR" altLang="fr-FR" sz="2400" smtClean="0">
                <a:latin typeface="Times New Roman" panose="02020603050405020304" pitchFamily="18" charset="0"/>
                <a:cs typeface="Times New Roman" panose="02020603050405020304" pitchFamily="18" charset="0"/>
              </a:rPr>
              <a:t>T</a:t>
            </a:r>
            <a:r>
              <a:rPr lang="fr-FR" altLang="fr-FR" sz="2400" baseline="-25000" smtClean="0">
                <a:latin typeface="Times New Roman" panose="02020603050405020304" pitchFamily="18" charset="0"/>
                <a:cs typeface="Times New Roman" panose="02020603050405020304" pitchFamily="18" charset="0"/>
              </a:rPr>
              <a:t>L</a:t>
            </a:r>
            <a:r>
              <a:rPr lang="fr-FR" altLang="fr-FR" sz="2400" smtClean="0">
                <a:latin typeface="Times New Roman" panose="02020603050405020304" pitchFamily="18" charset="0"/>
                <a:cs typeface="Times New Roman" panose="02020603050405020304" pitchFamily="18" charset="0"/>
              </a:rPr>
              <a:t> 40% of </a:t>
            </a:r>
            <a:r>
              <a:rPr lang="fr-FR" altLang="fr-FR" sz="2400" smtClean="0">
                <a:latin typeface="Symbol" panose="05050102010706020507" pitchFamily="18" charset="2"/>
                <a:cs typeface="Times New Roman" panose="02020603050405020304" pitchFamily="18" charset="0"/>
              </a:rPr>
              <a:t>t</a:t>
            </a:r>
          </a:p>
          <a:p>
            <a:pPr>
              <a:buFontTx/>
              <a:buNone/>
            </a:pPr>
            <a:endParaRPr lang="fr-FR" altLang="fr-FR" sz="2400" smtClean="0">
              <a:latin typeface="Times New Roman" panose="02020603050405020304" pitchFamily="18" charset="0"/>
              <a:cs typeface="Times New Roman" panose="02020603050405020304" pitchFamily="18" charset="0"/>
            </a:endParaRPr>
          </a:p>
          <a:p>
            <a:pPr>
              <a:buFontTx/>
              <a:buNone/>
            </a:pPr>
            <a:endParaRPr lang="fr-FR" altLang="fr-FR" sz="2400" smtClean="0">
              <a:latin typeface="Symbol" panose="05050102010706020507" pitchFamily="18" charset="2"/>
              <a:cs typeface="Times New Roman" panose="02020603050405020304" pitchFamily="18" charset="0"/>
            </a:endParaRPr>
          </a:p>
          <a:p>
            <a:pPr>
              <a:buFontTx/>
              <a:buNone/>
            </a:pPr>
            <a:endParaRPr lang="fr-FR" altLang="fr-FR" sz="2400" smtClean="0">
              <a:latin typeface="Symbol" panose="05050102010706020507" pitchFamily="18" charset="2"/>
              <a:cs typeface="Times New Roman" panose="02020603050405020304" pitchFamily="18" charset="0"/>
            </a:endParaRPr>
          </a:p>
        </p:txBody>
      </p:sp>
      <p:sp>
        <p:nvSpPr>
          <p:cNvPr id="32772"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7A74A7A-41D2-4BB5-AE34-5A37069BFA39}" type="slidenum">
              <a:rPr lang="fr-FR" altLang="fr-FR"/>
              <a:pPr/>
              <a:t>27</a:t>
            </a:fld>
            <a:endParaRPr lang="fr-FR" altLang="fr-FR"/>
          </a:p>
        </p:txBody>
      </p:sp>
      <p:sp>
        <p:nvSpPr>
          <p:cNvPr id="3277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sp>
        <p:nvSpPr>
          <p:cNvPr id="32774"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sp>
        <p:nvSpPr>
          <p:cNvPr id="32775"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pic>
        <p:nvPicPr>
          <p:cNvPr id="32776" name="Image 8" descr="C:\Documents and Settings\roland.stamm\Mes documents\Recherche\Turbulence langmuir\Stamm_JAA\Figur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2349500"/>
            <a:ext cx="626427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Titre 1"/>
          <p:cNvSpPr>
            <a:spLocks noGrp="1"/>
          </p:cNvSpPr>
          <p:nvPr>
            <p:ph type="title"/>
          </p:nvPr>
        </p:nvSpPr>
        <p:spPr>
          <a:xfrm>
            <a:off x="323850" y="188913"/>
            <a:ext cx="8374063" cy="719137"/>
          </a:xfrm>
        </p:spPr>
        <p:txBody>
          <a:bodyPr/>
          <a:lstStyle/>
          <a:p>
            <a:r>
              <a:rPr lang="fr-FR" altLang="fr-FR" sz="3200" smtClean="0">
                <a:latin typeface="Times New Roman" panose="02020603050405020304" pitchFamily="18" charset="0"/>
                <a:cs typeface="Times New Roman" panose="02020603050405020304" pitchFamily="18" charset="0"/>
              </a:rPr>
              <a:t>Calculation of the dipole autocorrelation function</a:t>
            </a:r>
            <a:endParaRPr lang="en-US" altLang="fr-FR" sz="3200" smtClean="0">
              <a:latin typeface="Times New Roman" panose="02020603050405020304" pitchFamily="18" charset="0"/>
              <a:cs typeface="Times New Roman" panose="02020603050405020304" pitchFamily="18" charset="0"/>
            </a:endParaRPr>
          </a:p>
        </p:txBody>
      </p:sp>
      <p:graphicFrame>
        <p:nvGraphicFramePr>
          <p:cNvPr id="16391" name="Object 31"/>
          <p:cNvGraphicFramePr>
            <a:graphicFrameLocks noGrp="1" noChangeAspect="1"/>
          </p:cNvGraphicFramePr>
          <p:nvPr>
            <p:ph idx="1"/>
          </p:nvPr>
        </p:nvGraphicFramePr>
        <p:xfrm>
          <a:off x="1604963" y="1147763"/>
          <a:ext cx="4645025" cy="663575"/>
        </p:xfrm>
        <a:graphic>
          <a:graphicData uri="http://schemas.openxmlformats.org/presentationml/2006/ole">
            <mc:AlternateContent xmlns:mc="http://schemas.openxmlformats.org/markup-compatibility/2006">
              <mc:Choice xmlns:v="urn:schemas-microsoft-com:vml" Requires="v">
                <p:oleObj spid="_x0000_s15458" name="Equation" r:id="rId4" imgW="2133360" imgH="304560" progId="Equation.3">
                  <p:embed/>
                </p:oleObj>
              </mc:Choice>
              <mc:Fallback>
                <p:oleObj name="Equation" r:id="rId4" imgW="2133360" imgH="304560" progId="Equation.3">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963" y="1147763"/>
                        <a:ext cx="4645025" cy="663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6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A05C38A-AA99-4937-B109-B0244B9E4B4D}" type="slidenum">
              <a:rPr lang="fr-FR" altLang="fr-FR"/>
              <a:pPr/>
              <a:t>28</a:t>
            </a:fld>
            <a:endParaRPr lang="fr-FR" altLang="fr-FR"/>
          </a:p>
        </p:txBody>
      </p:sp>
      <p:sp>
        <p:nvSpPr>
          <p:cNvPr id="15367"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sp>
        <p:nvSpPr>
          <p:cNvPr id="153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sp>
        <p:nvSpPr>
          <p:cNvPr id="15369"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90000" tIns="46800" rIns="90000" bIns="4680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fr-FR"/>
          </a:p>
        </p:txBody>
      </p:sp>
      <p:sp>
        <p:nvSpPr>
          <p:cNvPr id="15370" name="ZoneTexte 10"/>
          <p:cNvSpPr txBox="1">
            <a:spLocks noChangeArrowheads="1"/>
          </p:cNvSpPr>
          <p:nvPr/>
        </p:nvSpPr>
        <p:spPr bwMode="auto">
          <a:xfrm>
            <a:off x="539750" y="1989138"/>
            <a:ext cx="80645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a:latin typeface="Times New Roman" panose="02020603050405020304" pitchFamily="18" charset="0"/>
                <a:cs typeface="Times New Roman" panose="02020603050405020304" pitchFamily="18" charset="0"/>
              </a:rPr>
              <a:t>D is the emitter dipole, U(t) the evolution operator is obtained by solving the Schrödinger equation</a:t>
            </a:r>
          </a:p>
          <a:p>
            <a:r>
              <a:rPr lang="fr-FR" altLang="fr-FR" sz="2400">
                <a:latin typeface="Times New Roman" panose="02020603050405020304" pitchFamily="18" charset="0"/>
                <a:cs typeface="Times New Roman" panose="02020603050405020304" pitchFamily="18" charset="0"/>
              </a:rPr>
              <a:t> </a:t>
            </a:r>
          </a:p>
          <a:p>
            <a:endParaRPr lang="fr-FR" altLang="fr-FR" sz="2400">
              <a:latin typeface="Times New Roman" panose="02020603050405020304" pitchFamily="18" charset="0"/>
              <a:cs typeface="Times New Roman" panose="02020603050405020304" pitchFamily="18" charset="0"/>
            </a:endParaRPr>
          </a:p>
          <a:p>
            <a:endParaRPr lang="fr-FR" altLang="fr-FR" sz="2400">
              <a:latin typeface="Times New Roman" panose="02020603050405020304" pitchFamily="18" charset="0"/>
              <a:cs typeface="Times New Roman" panose="02020603050405020304" pitchFamily="18" charset="0"/>
            </a:endParaRPr>
          </a:p>
          <a:p>
            <a:r>
              <a:rPr lang="fr-FR" altLang="fr-FR" sz="2400">
                <a:latin typeface="Times New Roman" panose="02020603050405020304" pitchFamily="18" charset="0"/>
                <a:cs typeface="Times New Roman" panose="02020603050405020304" pitchFamily="18" charset="0"/>
              </a:rPr>
              <a:t>This is done numerically for a history of</a:t>
            </a:r>
          </a:p>
          <a:p>
            <a:r>
              <a:rPr lang="fr-FR" altLang="fr-FR" sz="2400">
                <a:latin typeface="Times New Roman" panose="02020603050405020304" pitchFamily="18" charset="0"/>
                <a:cs typeface="Times New Roman" panose="02020603050405020304" pitchFamily="18" charset="0"/>
              </a:rPr>
              <a:t>The dipole autocorrelation function (DAF) is obtained after an average over all configurations of the turbulent Langmuir field</a:t>
            </a:r>
          </a:p>
          <a:p>
            <a:r>
              <a:rPr lang="fr-FR" altLang="fr-FR" sz="2400">
                <a:latin typeface="Times New Roman" panose="02020603050405020304" pitchFamily="18" charset="0"/>
                <a:cs typeface="Times New Roman" panose="02020603050405020304" pitchFamily="18" charset="0"/>
              </a:rPr>
              <a:t>In the following we average over 10</a:t>
            </a:r>
            <a:r>
              <a:rPr lang="fr-FR" altLang="fr-FR" sz="2400" baseline="30000">
                <a:latin typeface="Times New Roman" panose="02020603050405020304" pitchFamily="18" charset="0"/>
                <a:cs typeface="Times New Roman" panose="02020603050405020304" pitchFamily="18" charset="0"/>
              </a:rPr>
              <a:t>4</a:t>
            </a:r>
            <a:r>
              <a:rPr lang="fr-FR" altLang="fr-FR" sz="2400">
                <a:latin typeface="Times New Roman" panose="02020603050405020304" pitchFamily="18" charset="0"/>
                <a:cs typeface="Times New Roman" panose="02020603050405020304" pitchFamily="18" charset="0"/>
              </a:rPr>
              <a:t> field histories </a:t>
            </a:r>
          </a:p>
        </p:txBody>
      </p:sp>
      <p:graphicFrame>
        <p:nvGraphicFramePr>
          <p:cNvPr id="15363" name="Object 20"/>
          <p:cNvGraphicFramePr>
            <a:graphicFrameLocks noChangeAspect="1"/>
          </p:cNvGraphicFramePr>
          <p:nvPr/>
        </p:nvGraphicFramePr>
        <p:xfrm>
          <a:off x="1965325" y="2852738"/>
          <a:ext cx="4062413" cy="836612"/>
        </p:xfrm>
        <a:graphic>
          <a:graphicData uri="http://schemas.openxmlformats.org/presentationml/2006/ole">
            <mc:AlternateContent xmlns:mc="http://schemas.openxmlformats.org/markup-compatibility/2006">
              <mc:Choice xmlns:v="urn:schemas-microsoft-com:vml" Requires="v">
                <p:oleObj spid="_x0000_s15459" name="Equation" r:id="rId6" imgW="1663560" imgH="393480" progId="Equation.3">
                  <p:embed/>
                </p:oleObj>
              </mc:Choice>
              <mc:Fallback>
                <p:oleObj name="Equation" r:id="rId6" imgW="1663560" imgH="393480" progId="Equation.3">
                  <p:embed/>
                  <p:pic>
                    <p:nvPicPr>
                      <p:cNvPr id="0" name="Object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5325" y="2852738"/>
                        <a:ext cx="4062413" cy="8366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364" name="Object 19"/>
          <p:cNvGraphicFramePr>
            <a:graphicFrameLocks noChangeAspect="1"/>
          </p:cNvGraphicFramePr>
          <p:nvPr/>
        </p:nvGraphicFramePr>
        <p:xfrm>
          <a:off x="5651500" y="3573463"/>
          <a:ext cx="3168650" cy="750887"/>
        </p:xfrm>
        <a:graphic>
          <a:graphicData uri="http://schemas.openxmlformats.org/presentationml/2006/ole">
            <mc:AlternateContent xmlns:mc="http://schemas.openxmlformats.org/markup-compatibility/2006">
              <mc:Choice xmlns:v="urn:schemas-microsoft-com:vml" Requires="v">
                <p:oleObj spid="_x0000_s15460" name="Equation" r:id="rId8" imgW="1180588" imgH="279279" progId="Equation.3">
                  <p:embed/>
                </p:oleObj>
              </mc:Choice>
              <mc:Fallback>
                <p:oleObj name="Equation" r:id="rId8" imgW="1180588" imgH="279279" progId="Equation.3">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1500" y="3573463"/>
                        <a:ext cx="3168650" cy="750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fade">
                                      <p:cBhvr>
                                        <p:cTn id="7" dur="500"/>
                                        <p:tgtEl>
                                          <p:spTgt spid="16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0EBC25-2E96-4DC4-9E88-DBC753CEE9A1}" type="slidenum">
              <a:rPr lang="fr-FR" altLang="fr-FR"/>
              <a:pPr/>
              <a:t>29</a:t>
            </a:fld>
            <a:endParaRPr lang="fr-FR" altLang="fr-FR"/>
          </a:p>
        </p:txBody>
      </p:sp>
      <p:sp>
        <p:nvSpPr>
          <p:cNvPr id="16388" name="Text Box 4"/>
          <p:cNvSpPr txBox="1">
            <a:spLocks noChangeArrowheads="1"/>
          </p:cNvSpPr>
          <p:nvPr/>
        </p:nvSpPr>
        <p:spPr bwMode="auto">
          <a:xfrm>
            <a:off x="1619250" y="188913"/>
            <a:ext cx="590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3200">
                <a:latin typeface="Times New Roman" panose="02020603050405020304" pitchFamily="18" charset="0"/>
                <a:cs typeface="Times New Roman" panose="02020603050405020304" pitchFamily="18" charset="0"/>
              </a:rPr>
              <a:t>Stark broadening: the line shape</a:t>
            </a:r>
          </a:p>
        </p:txBody>
      </p:sp>
      <p:graphicFrame>
        <p:nvGraphicFramePr>
          <p:cNvPr id="16386" name="Object 5"/>
          <p:cNvGraphicFramePr>
            <a:graphicFrameLocks noChangeAspect="1"/>
          </p:cNvGraphicFramePr>
          <p:nvPr/>
        </p:nvGraphicFramePr>
        <p:xfrm>
          <a:off x="2565400" y="1717675"/>
          <a:ext cx="3584575" cy="939800"/>
        </p:xfrm>
        <a:graphic>
          <a:graphicData uri="http://schemas.openxmlformats.org/presentationml/2006/ole">
            <mc:AlternateContent xmlns:mc="http://schemas.openxmlformats.org/markup-compatibility/2006">
              <mc:Choice xmlns:v="urn:schemas-microsoft-com:vml" Requires="v">
                <p:oleObj spid="_x0000_s16419" name="Equation" r:id="rId3" imgW="1358310" imgH="355446" progId="Equation.3">
                  <p:embed/>
                </p:oleObj>
              </mc:Choice>
              <mc:Fallback>
                <p:oleObj name="Equation" r:id="rId3" imgW="1358310" imgH="35544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5400" y="1717675"/>
                        <a:ext cx="3584575" cy="939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389" name="Text Box 5"/>
          <p:cNvSpPr txBox="1">
            <a:spLocks noChangeArrowheads="1"/>
          </p:cNvSpPr>
          <p:nvPr/>
        </p:nvSpPr>
        <p:spPr bwMode="auto">
          <a:xfrm>
            <a:off x="395288" y="1196975"/>
            <a:ext cx="8424862"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2400">
                <a:latin typeface="Times New Roman" panose="02020603050405020304" pitchFamily="18" charset="0"/>
                <a:cs typeface="Times New Roman" panose="02020603050405020304" pitchFamily="18" charset="0"/>
              </a:rPr>
              <a:t>Fourier transform of the dipole autocorrelation function (DAF)</a:t>
            </a:r>
          </a:p>
          <a:p>
            <a:pPr eaLnBrk="1" hangingPunct="1">
              <a:spcBef>
                <a:spcPct val="50000"/>
              </a:spcBef>
            </a:pPr>
            <a:endParaRPr lang="fr-FR" altLang="fr-FR" sz="2400">
              <a:latin typeface="Times New Roman" panose="02020603050405020304" pitchFamily="18" charset="0"/>
              <a:cs typeface="Times New Roman" panose="02020603050405020304" pitchFamily="18" charset="0"/>
            </a:endParaRPr>
          </a:p>
          <a:p>
            <a:pPr eaLnBrk="1" hangingPunct="1">
              <a:spcBef>
                <a:spcPct val="50000"/>
              </a:spcBef>
            </a:pPr>
            <a:endParaRPr lang="fr-FR" altLang="fr-FR" sz="2400">
              <a:latin typeface="Times New Roman" panose="02020603050405020304" pitchFamily="18" charset="0"/>
              <a:cs typeface="Times New Roman" panose="02020603050405020304" pitchFamily="18" charset="0"/>
            </a:endParaRPr>
          </a:p>
          <a:p>
            <a:pPr eaLnBrk="1" hangingPunct="1">
              <a:spcBef>
                <a:spcPct val="50000"/>
              </a:spcBef>
            </a:pPr>
            <a:r>
              <a:rPr lang="fr-FR" altLang="fr-FR" sz="2400">
                <a:latin typeface="Times New Roman" panose="02020603050405020304" pitchFamily="18" charset="0"/>
                <a:cs typeface="Times New Roman" panose="02020603050405020304" pitchFamily="18" charset="0"/>
              </a:rPr>
              <a:t>Different calculations are possible</a:t>
            </a:r>
          </a:p>
          <a:p>
            <a:pPr eaLnBrk="1" hangingPunct="1">
              <a:spcBef>
                <a:spcPct val="50000"/>
              </a:spcBef>
            </a:pPr>
            <a:r>
              <a:rPr lang="fr-FR" altLang="fr-FR" sz="2400">
                <a:latin typeface="Times New Roman" panose="02020603050405020304" pitchFamily="18" charset="0"/>
                <a:cs typeface="Times New Roman" panose="02020603050405020304" pitchFamily="18" charset="0"/>
              </a:rPr>
              <a:t>-The single effect of strong Langmuir turbulence (pure Langmuir)</a:t>
            </a:r>
          </a:p>
          <a:p>
            <a:pPr eaLnBrk="1" hangingPunct="1">
              <a:spcBef>
                <a:spcPct val="50000"/>
              </a:spcBef>
            </a:pPr>
            <a:r>
              <a:rPr lang="fr-FR" altLang="fr-FR" sz="2400">
                <a:latin typeface="Times New Roman" panose="02020603050405020304" pitchFamily="18" charset="0"/>
                <a:cs typeface="Times New Roman" panose="02020603050405020304" pitchFamily="18" charset="0"/>
              </a:rPr>
              <a:t>-The effect of equilibrium Stark broadening (pure Stark)</a:t>
            </a:r>
          </a:p>
          <a:p>
            <a:pPr eaLnBrk="1" hangingPunct="1">
              <a:spcBef>
                <a:spcPct val="50000"/>
              </a:spcBef>
            </a:pPr>
            <a:r>
              <a:rPr lang="fr-FR" altLang="fr-FR" sz="2400">
                <a:latin typeface="Times New Roman" panose="02020603050405020304" pitchFamily="18" charset="0"/>
                <a:cs typeface="Times New Roman" panose="02020603050405020304" pitchFamily="18" charset="0"/>
              </a:rPr>
              <a:t>-The result of a convolution of the the two previous (full profile)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01AC560-D6E8-4039-B4BB-D6E3A30B4AE2}" type="slidenum">
              <a:rPr lang="fr-FR" altLang="fr-FR"/>
              <a:pPr/>
              <a:t>3</a:t>
            </a:fld>
            <a:endParaRPr lang="fr-FR" altLang="fr-FR"/>
          </a:p>
        </p:txBody>
      </p:sp>
      <p:sp>
        <p:nvSpPr>
          <p:cNvPr id="1029" name="Text Box 4"/>
          <p:cNvSpPr txBox="1">
            <a:spLocks noChangeArrowheads="1"/>
          </p:cNvSpPr>
          <p:nvPr/>
        </p:nvSpPr>
        <p:spPr bwMode="auto">
          <a:xfrm>
            <a:off x="468313" y="188913"/>
            <a:ext cx="8251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fr-FR" altLang="fr-FR" sz="3200" dirty="0">
                <a:latin typeface="Times New Roman" panose="02020603050405020304" pitchFamily="18" charset="0"/>
                <a:cs typeface="Times New Roman" panose="02020603050405020304" pitchFamily="18" charset="0"/>
              </a:rPr>
              <a:t>Collision and </a:t>
            </a:r>
            <a:r>
              <a:rPr lang="fr-FR" altLang="fr-FR" sz="3200" dirty="0" smtClean="0">
                <a:latin typeface="Times New Roman" panose="02020603050405020304" pitchFamily="18" charset="0"/>
                <a:cs typeface="Times New Roman" panose="02020603050405020304" pitchFamily="18" charset="0"/>
              </a:rPr>
              <a:t>radiation, Lorentz profile</a:t>
            </a:r>
            <a:endParaRPr lang="fr-FR" altLang="fr-FR" sz="3200" dirty="0">
              <a:latin typeface="Times New Roman" panose="02020603050405020304" pitchFamily="18" charset="0"/>
              <a:cs typeface="Times New Roman" panose="02020603050405020304" pitchFamily="18" charset="0"/>
            </a:endParaRPr>
          </a:p>
        </p:txBody>
      </p:sp>
      <p:sp>
        <p:nvSpPr>
          <p:cNvPr id="1030" name="Rectangle 41"/>
          <p:cNvSpPr>
            <a:spLocks noChangeArrowheads="1"/>
          </p:cNvSpPr>
          <p:nvPr/>
        </p:nvSpPr>
        <p:spPr bwMode="auto">
          <a:xfrm>
            <a:off x="179388" y="833438"/>
            <a:ext cx="8785225" cy="5888037"/>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grpSp>
        <p:nvGrpSpPr>
          <p:cNvPr id="1031" name="Groupe 29"/>
          <p:cNvGrpSpPr>
            <a:grpSpLocks/>
          </p:cNvGrpSpPr>
          <p:nvPr/>
        </p:nvGrpSpPr>
        <p:grpSpPr bwMode="auto">
          <a:xfrm>
            <a:off x="3419475" y="1412875"/>
            <a:ext cx="1008063" cy="1008063"/>
            <a:chOff x="3419872" y="1412776"/>
            <a:chExt cx="1008112" cy="1008112"/>
          </a:xfrm>
        </p:grpSpPr>
        <p:sp>
          <p:nvSpPr>
            <p:cNvPr id="15" name="Ellipse 14"/>
            <p:cNvSpPr/>
            <p:nvPr/>
          </p:nvSpPr>
          <p:spPr>
            <a:xfrm>
              <a:off x="3419872" y="1412776"/>
              <a:ext cx="360381" cy="3603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cxnSp>
          <p:nvCxnSpPr>
            <p:cNvPr id="17" name="Connecteur en arc 16"/>
            <p:cNvCxnSpPr/>
            <p:nvPr/>
          </p:nvCxnSpPr>
          <p:spPr>
            <a:xfrm rot="16200000" flipH="1">
              <a:off x="3779458" y="1700922"/>
              <a:ext cx="288939" cy="287351"/>
            </a:xfrm>
            <a:prstGeom prst="curvedConnector3">
              <a:avLst>
                <a:gd name="adj1"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necteur en arc 18"/>
            <p:cNvCxnSpPr/>
            <p:nvPr/>
          </p:nvCxnSpPr>
          <p:spPr>
            <a:xfrm rot="16200000" flipH="1">
              <a:off x="4031884" y="2024787"/>
              <a:ext cx="431821" cy="360381"/>
            </a:xfrm>
            <a:prstGeom prst="curvedConnector3">
              <a:avLst>
                <a:gd name="adj1" fmla="val 50000"/>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2" name="Connecteur droit avec flèche 31"/>
          <p:cNvCxnSpPr>
            <a:stCxn id="35" idx="2"/>
          </p:cNvCxnSpPr>
          <p:nvPr/>
        </p:nvCxnSpPr>
        <p:spPr>
          <a:xfrm flipH="1" flipV="1">
            <a:off x="3779838" y="1196975"/>
            <a:ext cx="1944687" cy="395288"/>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5" name="Ellipse 34"/>
          <p:cNvSpPr/>
          <p:nvPr/>
        </p:nvSpPr>
        <p:spPr>
          <a:xfrm>
            <a:off x="5724525" y="1484313"/>
            <a:ext cx="215900" cy="2159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034" name="ZoneTexte 37"/>
          <p:cNvSpPr txBox="1">
            <a:spLocks noChangeArrowheads="1"/>
          </p:cNvSpPr>
          <p:nvPr/>
        </p:nvSpPr>
        <p:spPr bwMode="auto">
          <a:xfrm>
            <a:off x="827088" y="1412875"/>
            <a:ext cx="41052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t>            Atom (emitter)</a:t>
            </a:r>
          </a:p>
          <a:p>
            <a:endParaRPr lang="fr-FR" altLang="fr-FR"/>
          </a:p>
          <a:p>
            <a:r>
              <a:rPr lang="fr-FR" altLang="fr-FR">
                <a:solidFill>
                  <a:srgbClr val="FF0000"/>
                </a:solidFill>
              </a:rPr>
              <a:t>Light  emission (frequency </a:t>
            </a:r>
            <a:r>
              <a:rPr lang="fr-FR" altLang="fr-FR">
                <a:solidFill>
                  <a:srgbClr val="FF0000"/>
                </a:solidFill>
                <a:latin typeface="Symbol" panose="05050102010706020507" pitchFamily="18" charset="2"/>
              </a:rPr>
              <a:t>w</a:t>
            </a:r>
            <a:r>
              <a:rPr lang="fr-FR" altLang="fr-FR" baseline="-25000">
                <a:solidFill>
                  <a:srgbClr val="FF0000"/>
                </a:solidFill>
                <a:latin typeface="Symbol" panose="05050102010706020507" pitchFamily="18" charset="2"/>
              </a:rPr>
              <a:t>0</a:t>
            </a:r>
            <a:r>
              <a:rPr lang="fr-FR" altLang="fr-FR">
                <a:solidFill>
                  <a:srgbClr val="FF0000"/>
                </a:solidFill>
              </a:rPr>
              <a:t>)</a:t>
            </a:r>
          </a:p>
        </p:txBody>
      </p:sp>
      <p:sp>
        <p:nvSpPr>
          <p:cNvPr id="1035" name="ZoneTexte 38"/>
          <p:cNvSpPr txBox="1">
            <a:spLocks noChangeArrowheads="1"/>
          </p:cNvSpPr>
          <p:nvPr/>
        </p:nvSpPr>
        <p:spPr bwMode="auto">
          <a:xfrm>
            <a:off x="6084888" y="1268413"/>
            <a:ext cx="1439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a:t>perturber</a:t>
            </a:r>
          </a:p>
        </p:txBody>
      </p:sp>
      <p:sp>
        <p:nvSpPr>
          <p:cNvPr id="40" name="ZoneTexte 39"/>
          <p:cNvSpPr txBox="1"/>
          <p:nvPr/>
        </p:nvSpPr>
        <p:spPr>
          <a:xfrm>
            <a:off x="468313" y="2781300"/>
            <a:ext cx="8280400" cy="3970338"/>
          </a:xfrm>
          <a:prstGeom prst="rect">
            <a:avLst/>
          </a:prstGeom>
          <a:noFill/>
        </p:spPr>
        <p:txBody>
          <a:bodyPr>
            <a:spAutoFit/>
          </a:bodyPr>
          <a:lstStyle/>
          <a:p>
            <a:pPr>
              <a:defRPr/>
            </a:pPr>
            <a:r>
              <a:rPr lang="fr-FR" dirty="0">
                <a:latin typeface="Arial" charset="0"/>
              </a:rPr>
              <a:t>Lorentz model  : the perturber  </a:t>
            </a:r>
            <a:r>
              <a:rPr lang="fr-FR" dirty="0" err="1">
                <a:latin typeface="Arial" charset="0"/>
              </a:rPr>
              <a:t>cuts</a:t>
            </a:r>
            <a:r>
              <a:rPr lang="fr-FR" dirty="0">
                <a:latin typeface="Arial" charset="0"/>
              </a:rPr>
              <a:t> the light </a:t>
            </a:r>
            <a:r>
              <a:rPr lang="fr-FR" dirty="0" err="1">
                <a:latin typeface="Arial" charset="0"/>
              </a:rPr>
              <a:t>wave</a:t>
            </a:r>
            <a:r>
              <a:rPr lang="fr-FR" dirty="0">
                <a:latin typeface="Arial" charset="0"/>
              </a:rPr>
              <a:t> </a:t>
            </a:r>
            <a:r>
              <a:rPr lang="fr-FR" i="1" dirty="0">
                <a:latin typeface="Arial" charset="0"/>
              </a:rPr>
              <a:t>W(t)= </a:t>
            </a:r>
            <a:r>
              <a:rPr lang="fr-FR" i="1" dirty="0" err="1">
                <a:latin typeface="Arial" charset="0"/>
              </a:rPr>
              <a:t>exp</a:t>
            </a:r>
            <a:r>
              <a:rPr lang="fr-FR" i="1" dirty="0">
                <a:latin typeface="Arial" charset="0"/>
              </a:rPr>
              <a:t>(i</a:t>
            </a:r>
            <a:r>
              <a:rPr lang="fr-FR" i="1" dirty="0">
                <a:solidFill>
                  <a:srgbClr val="FF0000"/>
                </a:solidFill>
                <a:latin typeface="Symbol" pitchFamily="18" charset="2"/>
              </a:rPr>
              <a:t>w</a:t>
            </a:r>
            <a:r>
              <a:rPr lang="fr-FR" i="1" baseline="-25000" dirty="0">
                <a:solidFill>
                  <a:srgbClr val="FF0000"/>
                </a:solidFill>
                <a:latin typeface="Arial" charset="0"/>
              </a:rPr>
              <a:t>0</a:t>
            </a:r>
            <a:r>
              <a:rPr lang="fr-FR" i="1" dirty="0">
                <a:latin typeface="Arial" charset="0"/>
              </a:rPr>
              <a:t>t)  </a:t>
            </a:r>
            <a:r>
              <a:rPr lang="fr-FR" dirty="0">
                <a:latin typeface="Arial" charset="0"/>
              </a:rPr>
              <a:t>as </a:t>
            </a:r>
            <a:r>
              <a:rPr lang="fr-FR" dirty="0" err="1">
                <a:latin typeface="Arial" charset="0"/>
              </a:rPr>
              <a:t>it</a:t>
            </a:r>
            <a:r>
              <a:rPr lang="fr-FR" dirty="0">
                <a:latin typeface="Arial" charset="0"/>
              </a:rPr>
              <a:t> </a:t>
            </a:r>
            <a:r>
              <a:rPr lang="fr-FR" dirty="0" err="1">
                <a:latin typeface="Arial" charset="0"/>
              </a:rPr>
              <a:t>gets</a:t>
            </a:r>
            <a:r>
              <a:rPr lang="fr-FR" dirty="0">
                <a:latin typeface="Arial" charset="0"/>
              </a:rPr>
              <a:t> </a:t>
            </a:r>
            <a:r>
              <a:rPr lang="fr-FR" dirty="0" err="1">
                <a:latin typeface="Arial" charset="0"/>
              </a:rPr>
              <a:t>near</a:t>
            </a:r>
            <a:r>
              <a:rPr lang="fr-FR" dirty="0">
                <a:latin typeface="Arial" charset="0"/>
              </a:rPr>
              <a:t> to the </a:t>
            </a:r>
            <a:r>
              <a:rPr lang="fr-FR" dirty="0" err="1">
                <a:latin typeface="Arial" charset="0"/>
              </a:rPr>
              <a:t>emitter</a:t>
            </a:r>
            <a:r>
              <a:rPr lang="fr-FR" dirty="0">
                <a:latin typeface="Arial" charset="0"/>
              </a:rPr>
              <a:t> (collision)</a:t>
            </a:r>
          </a:p>
          <a:p>
            <a:pPr>
              <a:defRPr/>
            </a:pPr>
            <a:r>
              <a:rPr lang="fr-FR" dirty="0" err="1">
                <a:latin typeface="Arial" charset="0"/>
              </a:rPr>
              <a:t>Emitter</a:t>
            </a:r>
            <a:r>
              <a:rPr lang="fr-FR" dirty="0">
                <a:latin typeface="Arial" charset="0"/>
              </a:rPr>
              <a:t> </a:t>
            </a:r>
            <a:r>
              <a:rPr lang="fr-FR" i="1" dirty="0">
                <a:latin typeface="Arial" charset="0"/>
              </a:rPr>
              <a:t>W(t)</a:t>
            </a:r>
            <a:r>
              <a:rPr lang="fr-FR" dirty="0">
                <a:latin typeface="Arial" charset="0"/>
              </a:rPr>
              <a:t> </a:t>
            </a:r>
            <a:r>
              <a:rPr lang="fr-FR" dirty="0" err="1">
                <a:latin typeface="Arial" charset="0"/>
              </a:rPr>
              <a:t>starts</a:t>
            </a:r>
            <a:r>
              <a:rPr lang="fr-FR" dirty="0">
                <a:latin typeface="Arial" charset="0"/>
              </a:rPr>
              <a:t> at </a:t>
            </a:r>
            <a:r>
              <a:rPr lang="fr-FR" i="1" dirty="0">
                <a:latin typeface="Arial" charset="0"/>
              </a:rPr>
              <a:t>t=0</a:t>
            </a:r>
            <a:r>
              <a:rPr lang="fr-FR" dirty="0">
                <a:latin typeface="Arial" charset="0"/>
              </a:rPr>
              <a:t>, ends at </a:t>
            </a:r>
            <a:r>
              <a:rPr lang="fr-FR" i="1" dirty="0">
                <a:latin typeface="Arial" charset="0"/>
              </a:rPr>
              <a:t>t=</a:t>
            </a:r>
            <a:r>
              <a:rPr lang="fr-FR" i="1" dirty="0">
                <a:latin typeface="Symbol" pitchFamily="18" charset="2"/>
              </a:rPr>
              <a:t>t </a:t>
            </a:r>
            <a:r>
              <a:rPr lang="fr-FR" dirty="0">
                <a:latin typeface="+mj-lt"/>
              </a:rPr>
              <a:t>(</a:t>
            </a:r>
            <a:r>
              <a:rPr lang="fr-FR" dirty="0" err="1">
                <a:latin typeface="+mj-lt"/>
              </a:rPr>
              <a:t>average</a:t>
            </a:r>
            <a:r>
              <a:rPr lang="fr-FR" dirty="0">
                <a:latin typeface="+mj-lt"/>
              </a:rPr>
              <a:t> time </a:t>
            </a:r>
            <a:r>
              <a:rPr lang="fr-FR" dirty="0" err="1">
                <a:latin typeface="+mj-lt"/>
              </a:rPr>
              <a:t>between</a:t>
            </a:r>
            <a:r>
              <a:rPr lang="fr-FR" dirty="0">
                <a:latin typeface="+mj-lt"/>
              </a:rPr>
              <a:t> </a:t>
            </a:r>
            <a:r>
              <a:rPr lang="fr-FR" dirty="0" err="1" smtClean="0">
                <a:latin typeface="+mj-lt"/>
              </a:rPr>
              <a:t>strong</a:t>
            </a:r>
            <a:r>
              <a:rPr lang="fr-FR" dirty="0" smtClean="0">
                <a:latin typeface="+mj-lt"/>
              </a:rPr>
              <a:t> collisions</a:t>
            </a:r>
            <a:r>
              <a:rPr lang="fr-FR" dirty="0">
                <a:latin typeface="+mj-lt"/>
              </a:rPr>
              <a:t>)</a:t>
            </a:r>
          </a:p>
          <a:p>
            <a:pPr>
              <a:defRPr/>
            </a:pPr>
            <a:endParaRPr lang="fr-FR" dirty="0">
              <a:latin typeface="+mj-lt"/>
            </a:endParaRPr>
          </a:p>
          <a:p>
            <a:pPr>
              <a:defRPr/>
            </a:pPr>
            <a:endParaRPr lang="fr-FR" dirty="0">
              <a:latin typeface="+mj-lt"/>
            </a:endParaRPr>
          </a:p>
          <a:p>
            <a:pPr>
              <a:defRPr/>
            </a:pPr>
            <a:endParaRPr lang="fr-FR" dirty="0">
              <a:latin typeface="+mj-lt"/>
            </a:endParaRPr>
          </a:p>
          <a:p>
            <a:pPr>
              <a:defRPr/>
            </a:pPr>
            <a:endParaRPr lang="fr-FR" dirty="0">
              <a:latin typeface="+mj-lt"/>
            </a:endParaRPr>
          </a:p>
          <a:p>
            <a:pPr>
              <a:defRPr/>
            </a:pPr>
            <a:endParaRPr lang="fr-FR" dirty="0">
              <a:latin typeface="+mj-lt"/>
            </a:endParaRPr>
          </a:p>
          <a:p>
            <a:pPr>
              <a:defRPr/>
            </a:pPr>
            <a:endParaRPr lang="fr-FR" dirty="0">
              <a:latin typeface="+mj-lt"/>
            </a:endParaRPr>
          </a:p>
          <a:p>
            <a:pPr>
              <a:defRPr/>
            </a:pPr>
            <a:r>
              <a:rPr lang="fr-FR" dirty="0">
                <a:latin typeface="+mj-lt"/>
              </a:rPr>
              <a:t>Power </a:t>
            </a:r>
            <a:r>
              <a:rPr lang="fr-FR" dirty="0" err="1">
                <a:latin typeface="+mj-lt"/>
              </a:rPr>
              <a:t>spectrum</a:t>
            </a:r>
            <a:r>
              <a:rPr lang="fr-FR" dirty="0">
                <a:latin typeface="+mj-lt"/>
              </a:rPr>
              <a:t> </a:t>
            </a:r>
            <a:r>
              <a:rPr lang="fr-FR" i="1" dirty="0">
                <a:latin typeface="+mj-lt"/>
              </a:rPr>
              <a:t>I(</a:t>
            </a:r>
            <a:r>
              <a:rPr lang="fr-FR" i="1" dirty="0">
                <a:latin typeface="Symbol" pitchFamily="18" charset="2"/>
              </a:rPr>
              <a:t>w</a:t>
            </a:r>
            <a:r>
              <a:rPr lang="fr-FR" i="1" dirty="0">
                <a:latin typeface="+mj-lt"/>
              </a:rPr>
              <a:t>)</a:t>
            </a:r>
            <a:r>
              <a:rPr lang="fr-FR" dirty="0">
                <a:latin typeface="+mj-lt"/>
              </a:rPr>
              <a:t>=</a:t>
            </a:r>
            <a:r>
              <a:rPr lang="fr-FR" i="1" dirty="0">
                <a:latin typeface="+mj-lt"/>
              </a:rPr>
              <a:t>W(</a:t>
            </a:r>
            <a:r>
              <a:rPr lang="fr-FR" i="1" dirty="0">
                <a:latin typeface="Symbol" pitchFamily="18" charset="2"/>
              </a:rPr>
              <a:t>w</a:t>
            </a:r>
            <a:r>
              <a:rPr lang="fr-FR" i="1" dirty="0">
                <a:latin typeface="+mj-lt"/>
              </a:rPr>
              <a:t>)</a:t>
            </a:r>
            <a:r>
              <a:rPr lang="fr-FR" i="1" dirty="0">
                <a:latin typeface="Arial" charset="0"/>
              </a:rPr>
              <a:t> W*(</a:t>
            </a:r>
            <a:r>
              <a:rPr lang="fr-FR" i="1" dirty="0">
                <a:latin typeface="Symbol" pitchFamily="18" charset="2"/>
              </a:rPr>
              <a:t>w</a:t>
            </a:r>
            <a:r>
              <a:rPr lang="fr-FR" i="1" dirty="0">
                <a:latin typeface="Arial" charset="0"/>
              </a:rPr>
              <a:t>):</a:t>
            </a:r>
          </a:p>
          <a:p>
            <a:pPr>
              <a:defRPr/>
            </a:pPr>
            <a:endParaRPr lang="fr-FR" i="1" dirty="0">
              <a:latin typeface="Arial" charset="0"/>
            </a:endParaRPr>
          </a:p>
          <a:p>
            <a:pPr>
              <a:defRPr/>
            </a:pPr>
            <a:r>
              <a:rPr lang="fr-FR" i="1" dirty="0">
                <a:latin typeface="Arial" charset="0"/>
              </a:rPr>
              <a:t>Lorentz profile					</a:t>
            </a:r>
            <a:r>
              <a:rPr lang="fr-FR" dirty="0" err="1">
                <a:latin typeface="Arial" charset="0"/>
              </a:rPr>
              <a:t>collisionnal</a:t>
            </a:r>
            <a:r>
              <a:rPr lang="fr-FR" dirty="0">
                <a:latin typeface="Arial" charset="0"/>
              </a:rPr>
              <a:t> </a:t>
            </a:r>
            <a:r>
              <a:rPr lang="fr-FR" dirty="0" err="1">
                <a:latin typeface="Arial" charset="0"/>
              </a:rPr>
              <a:t>broadening</a:t>
            </a:r>
            <a:endParaRPr lang="fr-FR" dirty="0">
              <a:latin typeface="+mj-lt"/>
            </a:endParaRPr>
          </a:p>
          <a:p>
            <a:pPr>
              <a:defRPr/>
            </a:pPr>
            <a:endParaRPr lang="fr-FR" dirty="0">
              <a:latin typeface="Arial" charset="0"/>
            </a:endParaRPr>
          </a:p>
          <a:p>
            <a:pPr>
              <a:defRPr/>
            </a:pPr>
            <a:endParaRPr lang="fr-FR" dirty="0">
              <a:latin typeface="Arial" charset="0"/>
            </a:endParaRPr>
          </a:p>
        </p:txBody>
      </p:sp>
      <p:graphicFrame>
        <p:nvGraphicFramePr>
          <p:cNvPr id="1026" name="Object 12"/>
          <p:cNvGraphicFramePr>
            <a:graphicFrameLocks noChangeAspect="1"/>
          </p:cNvGraphicFramePr>
          <p:nvPr/>
        </p:nvGraphicFramePr>
        <p:xfrm>
          <a:off x="776288" y="3860800"/>
          <a:ext cx="6259512" cy="1081088"/>
        </p:xfrm>
        <a:graphic>
          <a:graphicData uri="http://schemas.openxmlformats.org/presentationml/2006/ole">
            <mc:AlternateContent xmlns:mc="http://schemas.openxmlformats.org/markup-compatibility/2006">
              <mc:Choice xmlns:v="urn:schemas-microsoft-com:vml" Requires="v">
                <p:oleObj spid="_x0000_s1100" name="Equation" r:id="rId4" imgW="3238200" imgH="558720" progId="Equation.3">
                  <p:embed/>
                </p:oleObj>
              </mc:Choice>
              <mc:Fallback>
                <p:oleObj name="Equation" r:id="rId4" imgW="3238200" imgH="558720"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288" y="3860800"/>
                        <a:ext cx="6259512" cy="1081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3"/>
          <p:cNvGraphicFramePr>
            <a:graphicFrameLocks noChangeAspect="1"/>
          </p:cNvGraphicFramePr>
          <p:nvPr>
            <p:extLst>
              <p:ext uri="{D42A27DB-BD31-4B8C-83A1-F6EECF244321}">
                <p14:modId xmlns:p14="http://schemas.microsoft.com/office/powerpoint/2010/main" val="2005591385"/>
              </p:ext>
            </p:extLst>
          </p:nvPr>
        </p:nvGraphicFramePr>
        <p:xfrm>
          <a:off x="2820988" y="5578475"/>
          <a:ext cx="2905125" cy="887413"/>
        </p:xfrm>
        <a:graphic>
          <a:graphicData uri="http://schemas.openxmlformats.org/presentationml/2006/ole">
            <mc:AlternateContent xmlns:mc="http://schemas.openxmlformats.org/markup-compatibility/2006">
              <mc:Choice xmlns:v="urn:schemas-microsoft-com:vml" Requires="v">
                <p:oleObj spid="_x0000_s1101" name="Equation" r:id="rId6" imgW="1536480" imgH="469800" progId="Equation.3">
                  <p:embed/>
                </p:oleObj>
              </mc:Choice>
              <mc:Fallback>
                <p:oleObj name="Equation" r:id="rId6" imgW="1536480" imgH="469800" progId="Equation.3">
                  <p:embed/>
                  <p:pic>
                    <p:nvPicPr>
                      <p:cNvPr id="0" name="Object 13"/>
                      <p:cNvPicPr>
                        <a:picLocks noChangeAspect="1" noChangeArrowheads="1"/>
                      </p:cNvPicPr>
                      <p:nvPr/>
                    </p:nvPicPr>
                    <p:blipFill>
                      <a:blip r:embed="rId7"/>
                      <a:srcRect/>
                      <a:stretch>
                        <a:fillRect/>
                      </a:stretch>
                    </p:blipFill>
                    <p:spPr bwMode="auto">
                      <a:xfrm>
                        <a:off x="2820988" y="5578475"/>
                        <a:ext cx="2905125"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AA664D1-89CE-4E7B-877E-029AFADE5159}" type="slidenum">
              <a:rPr lang="fr-FR" altLang="fr-FR"/>
              <a:pPr/>
              <a:t>30</a:t>
            </a:fld>
            <a:endParaRPr lang="fr-FR" altLang="fr-FR"/>
          </a:p>
        </p:txBody>
      </p:sp>
      <p:sp>
        <p:nvSpPr>
          <p:cNvPr id="39939" name="Text Box 7"/>
          <p:cNvSpPr txBox="1">
            <a:spLocks noChangeArrowheads="1"/>
          </p:cNvSpPr>
          <p:nvPr/>
        </p:nvSpPr>
        <p:spPr bwMode="auto">
          <a:xfrm>
            <a:off x="179388" y="4581525"/>
            <a:ext cx="864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fr-FR" altLang="fr-FR" sz="2400">
                <a:latin typeface="Times New Roman" panose="02020603050405020304" pitchFamily="18" charset="0"/>
                <a:cs typeface="Times New Roman" panose="02020603050405020304" pitchFamily="18" charset="0"/>
              </a:rPr>
              <a:t>               </a:t>
            </a:r>
            <a:endParaRPr lang="fr-FR" altLang="fr-FR" sz="2400" baseline="30000">
              <a:latin typeface="Times New Roman" panose="02020603050405020304" pitchFamily="18" charset="0"/>
              <a:cs typeface="Times New Roman" panose="02020603050405020304" pitchFamily="18" charset="0"/>
            </a:endParaRPr>
          </a:p>
        </p:txBody>
      </p:sp>
      <p:sp>
        <p:nvSpPr>
          <p:cNvPr id="39940" name="ZoneTexte 7"/>
          <p:cNvSpPr txBox="1">
            <a:spLocks noChangeArrowheads="1"/>
          </p:cNvSpPr>
          <p:nvPr/>
        </p:nvSpPr>
        <p:spPr bwMode="auto">
          <a:xfrm>
            <a:off x="1331913" y="115888"/>
            <a:ext cx="6769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fr-FR" altLang="fr-FR" sz="3200">
                <a:latin typeface="Times New Roman" panose="02020603050405020304" pitchFamily="18" charset="0"/>
                <a:cs typeface="Times New Roman" panose="02020603050405020304" pitchFamily="18" charset="0"/>
              </a:rPr>
              <a:t>Ly</a:t>
            </a:r>
            <a:r>
              <a:rPr lang="fr-FR" altLang="fr-FR" sz="3200" baseline="-25000">
                <a:latin typeface="Symbol" panose="05050102010706020507" pitchFamily="18" charset="2"/>
                <a:cs typeface="Times New Roman" panose="02020603050405020304" pitchFamily="18" charset="0"/>
              </a:rPr>
              <a:t>a</a:t>
            </a:r>
            <a:r>
              <a:rPr lang="fr-FR" altLang="fr-FR" sz="3200">
                <a:latin typeface="Times New Roman" panose="02020603050405020304" pitchFamily="18" charset="0"/>
                <a:cs typeface="Times New Roman" panose="02020603050405020304" pitchFamily="18" charset="0"/>
              </a:rPr>
              <a:t> DAF, effect of the envelope shape</a:t>
            </a:r>
            <a:endParaRPr lang="fr-FR" altLang="fr-FR" sz="3200" b="1">
              <a:latin typeface="Times New Roman" panose="02020603050405020304" pitchFamily="18" charset="0"/>
              <a:cs typeface="Times New Roman" panose="02020603050405020304" pitchFamily="18" charset="0"/>
            </a:endParaRPr>
          </a:p>
        </p:txBody>
      </p:sp>
      <p:sp>
        <p:nvSpPr>
          <p:cNvPr id="39941" name="ZoneTexte 6"/>
          <p:cNvSpPr txBox="1">
            <a:spLocks noChangeArrowheads="1"/>
          </p:cNvSpPr>
          <p:nvPr/>
        </p:nvSpPr>
        <p:spPr bwMode="auto">
          <a:xfrm>
            <a:off x="684213" y="5229225"/>
            <a:ext cx="7416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400">
                <a:latin typeface="Times New Roman" panose="02020603050405020304" pitchFamily="18" charset="0"/>
                <a:cs typeface="Times New Roman" panose="02020603050405020304" pitchFamily="18" charset="0"/>
              </a:rPr>
              <a:t>Ratio of the Lorentzian half width </a:t>
            </a:r>
            <a:r>
              <a:rPr lang="fr-FR" altLang="fr-FR" sz="3600">
                <a:solidFill>
                  <a:srgbClr val="FF0000"/>
                </a:solidFill>
                <a:latin typeface="Symbol" panose="05050102010706020507" pitchFamily="18" charset="2"/>
              </a:rPr>
              <a:t>D</a:t>
            </a:r>
            <a:r>
              <a:rPr lang="fr-FR" altLang="fr-FR" sz="3600">
                <a:solidFill>
                  <a:srgbClr val="FF0000"/>
                </a:solidFill>
              </a:rPr>
              <a:t>T</a:t>
            </a:r>
            <a:r>
              <a:rPr lang="fr-FR" altLang="fr-FR" sz="3600" baseline="-25000">
                <a:solidFill>
                  <a:srgbClr val="FF0000"/>
                </a:solidFill>
              </a:rPr>
              <a:t>L </a:t>
            </a:r>
            <a:r>
              <a:rPr lang="fr-FR" altLang="fr-FR" sz="2400">
                <a:latin typeface="Times New Roman" panose="02020603050405020304" pitchFamily="18" charset="0"/>
                <a:cs typeface="Times New Roman" panose="02020603050405020304" pitchFamily="18" charset="0"/>
              </a:rPr>
              <a:t>to the duration </a:t>
            </a:r>
            <a:r>
              <a:rPr lang="fr-FR" altLang="fr-FR" sz="2400">
                <a:latin typeface="Symbol" panose="05050102010706020507" pitchFamily="18" charset="2"/>
              </a:rPr>
              <a:t>t</a:t>
            </a:r>
            <a:endParaRPr lang="en-US" altLang="fr-FR" sz="2400">
              <a:latin typeface="Symbol" panose="05050102010706020507" pitchFamily="18" charset="2"/>
            </a:endParaRPr>
          </a:p>
          <a:p>
            <a:r>
              <a:rPr lang="fr-FR" altLang="fr-FR" sz="2400">
                <a:latin typeface="Times New Roman" panose="02020603050405020304" pitchFamily="18" charset="0"/>
                <a:cs typeface="Times New Roman" panose="02020603050405020304" pitchFamily="18" charset="0"/>
              </a:rPr>
              <a:t>of a step (here about 50 %)</a:t>
            </a:r>
            <a:endParaRPr lang="en-US" altLang="fr-FR" sz="3600" baseline="-25000">
              <a:latin typeface="Times New Roman" panose="02020603050405020304" pitchFamily="18" charset="0"/>
              <a:cs typeface="Times New Roman" panose="02020603050405020304" pitchFamily="18" charset="0"/>
            </a:endParaRPr>
          </a:p>
          <a:p>
            <a:r>
              <a:rPr lang="fr-FR" altLang="fr-FR" sz="3600">
                <a:latin typeface="Times New Roman" panose="02020603050405020304" pitchFamily="18" charset="0"/>
                <a:cs typeface="Times New Roman" panose="02020603050405020304" pitchFamily="18" charset="0"/>
              </a:rPr>
              <a:t>  </a:t>
            </a:r>
            <a:endParaRPr lang="en-US" altLang="fr-FR" sz="3600" baseline="-25000">
              <a:latin typeface="Times New Roman" panose="02020603050405020304" pitchFamily="18" charset="0"/>
              <a:cs typeface="Times New Roman" panose="02020603050405020304" pitchFamily="18" charset="0"/>
            </a:endParaRPr>
          </a:p>
        </p:txBody>
      </p:sp>
      <p:pic>
        <p:nvPicPr>
          <p:cNvPr id="399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989138"/>
            <a:ext cx="4910138"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cxnSp>
        <p:nvCxnSpPr>
          <p:cNvPr id="10" name="Connecteur droit 9"/>
          <p:cNvCxnSpPr/>
          <p:nvPr/>
        </p:nvCxnSpPr>
        <p:spPr>
          <a:xfrm>
            <a:off x="2124075" y="2276475"/>
            <a:ext cx="0" cy="252095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Connecteur droit 10"/>
          <p:cNvCxnSpPr/>
          <p:nvPr/>
        </p:nvCxnSpPr>
        <p:spPr>
          <a:xfrm>
            <a:off x="6300788" y="2276475"/>
            <a:ext cx="0" cy="252095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flipH="1">
            <a:off x="2124075" y="4724400"/>
            <a:ext cx="1511300"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787900" y="4724400"/>
            <a:ext cx="1512888" cy="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9947" name="ZoneTexte 15"/>
          <p:cNvSpPr txBox="1">
            <a:spLocks noChangeArrowheads="1"/>
          </p:cNvSpPr>
          <p:nvPr/>
        </p:nvSpPr>
        <p:spPr bwMode="auto">
          <a:xfrm>
            <a:off x="3995738" y="4365625"/>
            <a:ext cx="576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200">
                <a:latin typeface="Symbol" panose="05050102010706020507" pitchFamily="18" charset="2"/>
              </a:rPr>
              <a:t>t</a:t>
            </a:r>
            <a:endParaRPr lang="en-US" altLang="fr-FR" sz="3200">
              <a:latin typeface="Symbol" panose="05050102010706020507" pitchFamily="18" charset="2"/>
            </a:endParaRPr>
          </a:p>
        </p:txBody>
      </p:sp>
      <p:cxnSp>
        <p:nvCxnSpPr>
          <p:cNvPr id="18" name="Connecteur droit avec flèche 17"/>
          <p:cNvCxnSpPr/>
          <p:nvPr/>
        </p:nvCxnSpPr>
        <p:spPr>
          <a:xfrm>
            <a:off x="3132138" y="2708275"/>
            <a:ext cx="2087562"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9949" name="ZoneTexte 24"/>
          <p:cNvSpPr txBox="1">
            <a:spLocks noChangeArrowheads="1"/>
          </p:cNvSpPr>
          <p:nvPr/>
        </p:nvSpPr>
        <p:spPr bwMode="auto">
          <a:xfrm>
            <a:off x="3851275" y="1268413"/>
            <a:ext cx="12969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3600">
                <a:solidFill>
                  <a:srgbClr val="FF0000"/>
                </a:solidFill>
                <a:latin typeface="Symbol" panose="05050102010706020507" pitchFamily="18" charset="2"/>
              </a:rPr>
              <a:t>D</a:t>
            </a:r>
            <a:r>
              <a:rPr lang="fr-FR" altLang="fr-FR" sz="3600">
                <a:solidFill>
                  <a:srgbClr val="FF0000"/>
                </a:solidFill>
              </a:rPr>
              <a:t>T</a:t>
            </a:r>
            <a:r>
              <a:rPr lang="fr-FR" altLang="fr-FR" sz="3600" baseline="-25000">
                <a:solidFill>
                  <a:srgbClr val="FF0000"/>
                </a:solidFill>
              </a:rPr>
              <a:t>L</a:t>
            </a:r>
            <a:endParaRPr lang="en-US" altLang="fr-FR" sz="3600" baseline="-25000">
              <a:solidFill>
                <a:srgbClr val="FF0000"/>
              </a:solidFill>
            </a:endParaRPr>
          </a:p>
        </p:txBody>
      </p:sp>
      <p:cxnSp>
        <p:nvCxnSpPr>
          <p:cNvPr id="27" name="Connecteur droit 26"/>
          <p:cNvCxnSpPr/>
          <p:nvPr/>
        </p:nvCxnSpPr>
        <p:spPr>
          <a:xfrm flipV="1">
            <a:off x="3132138" y="1268413"/>
            <a:ext cx="0" cy="1439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flipV="1">
            <a:off x="5219700" y="1268413"/>
            <a:ext cx="0" cy="14398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Espace réservé du numéro de diapositive 1"/>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5941FF-86DE-4B68-A867-6AAB216B31BA}" type="slidenum">
              <a:rPr lang="fr-FR" altLang="fr-FR"/>
              <a:pPr/>
              <a:t>31</a:t>
            </a:fld>
            <a:endParaRPr lang="fr-FR" altLang="fr-FR"/>
          </a:p>
        </p:txBody>
      </p:sp>
      <p:sp>
        <p:nvSpPr>
          <p:cNvPr id="18440" name="Text Box 4"/>
          <p:cNvSpPr txBox="1">
            <a:spLocks noChangeArrowheads="1"/>
          </p:cNvSpPr>
          <p:nvPr/>
        </p:nvSpPr>
        <p:spPr bwMode="auto">
          <a:xfrm>
            <a:off x="1633538" y="188913"/>
            <a:ext cx="5891212" cy="584200"/>
          </a:xfrm>
          <a:prstGeom prst="rect">
            <a:avLst/>
          </a:prstGeom>
          <a:solidFill>
            <a:srgbClr val="1FFF0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fr-FR" altLang="fr-FR" sz="3200">
                <a:latin typeface="Times New Roman" panose="02020603050405020304" pitchFamily="18" charset="0"/>
                <a:cs typeface="Times New Roman" panose="02020603050405020304" pitchFamily="18" charset="0"/>
              </a:rPr>
              <a:t>Static and impact approximations</a:t>
            </a:r>
          </a:p>
        </p:txBody>
      </p:sp>
      <p:sp>
        <p:nvSpPr>
          <p:cNvPr id="18441" name="Text Box 5"/>
          <p:cNvSpPr txBox="1">
            <a:spLocks noChangeArrowheads="1"/>
          </p:cNvSpPr>
          <p:nvPr/>
        </p:nvSpPr>
        <p:spPr bwMode="auto">
          <a:xfrm>
            <a:off x="2555875" y="981075"/>
            <a:ext cx="3095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latin typeface="Times New Roman" panose="02020603050405020304" pitchFamily="18" charset="0"/>
              </a:rPr>
              <a:t>Two limiting regimes</a:t>
            </a:r>
          </a:p>
        </p:txBody>
      </p:sp>
      <p:grpSp>
        <p:nvGrpSpPr>
          <p:cNvPr id="2" name="Group 13"/>
          <p:cNvGrpSpPr>
            <a:grpSpLocks/>
          </p:cNvGrpSpPr>
          <p:nvPr/>
        </p:nvGrpSpPr>
        <p:grpSpPr bwMode="auto">
          <a:xfrm>
            <a:off x="3422650" y="2679700"/>
            <a:ext cx="1933575" cy="919163"/>
            <a:chOff x="564" y="1680"/>
            <a:chExt cx="1218" cy="579"/>
          </a:xfrm>
        </p:grpSpPr>
        <p:sp>
          <p:nvSpPr>
            <p:cNvPr id="18461" name="Text Box 8"/>
            <p:cNvSpPr txBox="1">
              <a:spLocks noChangeArrowheads="1"/>
            </p:cNvSpPr>
            <p:nvPr/>
          </p:nvSpPr>
          <p:spPr bwMode="auto">
            <a:xfrm>
              <a:off x="564" y="1968"/>
              <a:ext cx="121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latin typeface="Times New Roman" panose="02020603050405020304" pitchFamily="18" charset="0"/>
                </a:rPr>
                <a:t>Collision time</a:t>
              </a:r>
            </a:p>
          </p:txBody>
        </p:sp>
        <p:graphicFrame>
          <p:nvGraphicFramePr>
            <p:cNvPr id="5" name="Object 10"/>
            <p:cNvGraphicFramePr>
              <a:graphicFrameLocks noChangeAspect="1"/>
            </p:cNvGraphicFramePr>
            <p:nvPr/>
          </p:nvGraphicFramePr>
          <p:xfrm>
            <a:off x="816" y="1680"/>
            <a:ext cx="816" cy="306"/>
          </p:xfrm>
          <a:graphic>
            <a:graphicData uri="http://schemas.openxmlformats.org/presentationml/2006/ole">
              <mc:AlternateContent xmlns:mc="http://schemas.openxmlformats.org/markup-compatibility/2006">
                <mc:Choice xmlns:v="urn:schemas-microsoft-com:vml" Requires="v">
                  <p:oleObj spid="_x0000_s18607" name="Equation" r:id="rId3" imgW="609600" imgH="228600" progId="Equation.3">
                    <p:embed/>
                  </p:oleObj>
                </mc:Choice>
                <mc:Fallback>
                  <p:oleObj name="Equation" r:id="rId3" imgW="609600" imgH="228600"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 y="1680"/>
                          <a:ext cx="81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8438" name="Text Box 9"/>
          <p:cNvSpPr txBox="1">
            <a:spLocks noChangeArrowheads="1"/>
          </p:cNvSpPr>
          <p:nvPr/>
        </p:nvSpPr>
        <p:spPr bwMode="auto">
          <a:xfrm>
            <a:off x="527050" y="3136900"/>
            <a:ext cx="2135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fr-FR" altLang="fr-FR" sz="2400">
                <a:latin typeface="Times New Roman" panose="02020603050405020304" pitchFamily="18" charset="0"/>
              </a:rPr>
              <a:t>Time of interest</a:t>
            </a:r>
          </a:p>
        </p:txBody>
      </p:sp>
      <p:graphicFrame>
        <p:nvGraphicFramePr>
          <p:cNvPr id="6" name="Object 11"/>
          <p:cNvGraphicFramePr>
            <a:graphicFrameLocks noChangeAspect="1"/>
          </p:cNvGraphicFramePr>
          <p:nvPr/>
        </p:nvGraphicFramePr>
        <p:xfrm>
          <a:off x="723900" y="2679700"/>
          <a:ext cx="1403350" cy="485775"/>
        </p:xfrm>
        <a:graphic>
          <a:graphicData uri="http://schemas.openxmlformats.org/presentationml/2006/ole">
            <mc:AlternateContent xmlns:mc="http://schemas.openxmlformats.org/markup-compatibility/2006">
              <mc:Choice xmlns:v="urn:schemas-microsoft-com:vml" Requires="v">
                <p:oleObj spid="_x0000_s18608" name="Equation" r:id="rId5" imgW="660400" imgH="228600" progId="Equation.3">
                  <p:embed/>
                </p:oleObj>
              </mc:Choice>
              <mc:Fallback>
                <p:oleObj name="Equation" r:id="rId5" imgW="660400" imgH="228600"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2679700"/>
                        <a:ext cx="14033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4" name="Text Box 16"/>
          <p:cNvSpPr txBox="1">
            <a:spLocks noChangeArrowheads="1"/>
          </p:cNvSpPr>
          <p:nvPr/>
        </p:nvSpPr>
        <p:spPr bwMode="auto">
          <a:xfrm>
            <a:off x="468313" y="1557338"/>
            <a:ext cx="9683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u="sng">
                <a:latin typeface="Times New Roman" panose="02020603050405020304" pitchFamily="18" charset="0"/>
              </a:rPr>
              <a:t>Static</a:t>
            </a:r>
            <a:r>
              <a:rPr lang="fr-FR" altLang="fr-FR" sz="2400">
                <a:latin typeface="Times New Roman" panose="02020603050405020304" pitchFamily="18" charset="0"/>
              </a:rPr>
              <a:t>:</a:t>
            </a:r>
            <a:endParaRPr lang="fr-FR" altLang="fr-FR" sz="2400" u="sng">
              <a:latin typeface="Times New Roman" panose="02020603050405020304" pitchFamily="18" charset="0"/>
            </a:endParaRPr>
          </a:p>
        </p:txBody>
      </p:sp>
      <p:graphicFrame>
        <p:nvGraphicFramePr>
          <p:cNvPr id="7" name="Object 17"/>
          <p:cNvGraphicFramePr>
            <a:graphicFrameLocks noChangeAspect="1"/>
          </p:cNvGraphicFramePr>
          <p:nvPr/>
        </p:nvGraphicFramePr>
        <p:xfrm>
          <a:off x="2279650" y="1841500"/>
          <a:ext cx="1600200" cy="719138"/>
        </p:xfrm>
        <a:graphic>
          <a:graphicData uri="http://schemas.openxmlformats.org/presentationml/2006/ole">
            <mc:AlternateContent xmlns:mc="http://schemas.openxmlformats.org/markup-compatibility/2006">
              <mc:Choice xmlns:v="urn:schemas-microsoft-com:vml" Requires="v">
                <p:oleObj spid="_x0000_s18609" name="Equation" r:id="rId7" imgW="508000" imgH="228600" progId="Equation.3">
                  <p:embed/>
                </p:oleObj>
              </mc:Choice>
              <mc:Fallback>
                <p:oleObj name="Equation" r:id="rId7" imgW="508000" imgH="2286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650" y="1841500"/>
                        <a:ext cx="16002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2" name="Line 19"/>
          <p:cNvSpPr>
            <a:spLocks noChangeShapeType="1"/>
          </p:cNvSpPr>
          <p:nvPr/>
        </p:nvSpPr>
        <p:spPr bwMode="auto">
          <a:xfrm flipH="1">
            <a:off x="1593850" y="2451100"/>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sp>
        <p:nvSpPr>
          <p:cNvPr id="18443" name="Line 20"/>
          <p:cNvSpPr>
            <a:spLocks noChangeShapeType="1"/>
          </p:cNvSpPr>
          <p:nvPr/>
        </p:nvSpPr>
        <p:spPr bwMode="auto">
          <a:xfrm>
            <a:off x="3879850" y="2527300"/>
            <a:ext cx="3048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fr-FR"/>
          </a:p>
        </p:txBody>
      </p:sp>
      <p:grpSp>
        <p:nvGrpSpPr>
          <p:cNvPr id="3" name="Group 25"/>
          <p:cNvGrpSpPr>
            <a:grpSpLocks/>
          </p:cNvGrpSpPr>
          <p:nvPr/>
        </p:nvGrpSpPr>
        <p:grpSpPr bwMode="auto">
          <a:xfrm>
            <a:off x="6650038" y="1955800"/>
            <a:ext cx="2189162" cy="1306513"/>
            <a:chOff x="4225" y="1224"/>
            <a:chExt cx="1379" cy="823"/>
          </a:xfrm>
        </p:grpSpPr>
        <p:graphicFrame>
          <p:nvGraphicFramePr>
            <p:cNvPr id="18437" name="Object 21"/>
            <p:cNvGraphicFramePr>
              <a:graphicFrameLocks noChangeAspect="1"/>
            </p:cNvGraphicFramePr>
            <p:nvPr/>
          </p:nvGraphicFramePr>
          <p:xfrm>
            <a:off x="4225" y="1224"/>
            <a:ext cx="1379" cy="619"/>
          </p:xfrm>
          <a:graphic>
            <a:graphicData uri="http://schemas.openxmlformats.org/presentationml/2006/ole">
              <mc:AlternateContent xmlns:mc="http://schemas.openxmlformats.org/markup-compatibility/2006">
                <mc:Choice xmlns:v="urn:schemas-microsoft-com:vml" Requires="v">
                  <p:oleObj spid="_x0000_s18610" name="Equation" r:id="rId9" imgW="736600" imgH="330200" progId="Equation.3">
                    <p:embed/>
                  </p:oleObj>
                </mc:Choice>
                <mc:Fallback>
                  <p:oleObj name="Equation" r:id="rId9" imgW="736600" imgH="330200" progId="Equation.3">
                    <p:embed/>
                    <p:pic>
                      <p:nvPicPr>
                        <p:cNvPr id="0" name="Object 2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5" y="1224"/>
                          <a:ext cx="1379" cy="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60" name="Text Box 22"/>
            <p:cNvSpPr txBox="1">
              <a:spLocks noChangeArrowheads="1"/>
            </p:cNvSpPr>
            <p:nvPr/>
          </p:nvSpPr>
          <p:spPr bwMode="auto">
            <a:xfrm>
              <a:off x="4368" y="1756"/>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sz="2400">
                <a:latin typeface="Times New Roman" panose="02020603050405020304" pitchFamily="18" charset="0"/>
              </a:endParaRPr>
            </a:p>
          </p:txBody>
        </p:sp>
      </p:grpSp>
      <p:sp>
        <p:nvSpPr>
          <p:cNvPr id="18445" name="AutoShape 24"/>
          <p:cNvSpPr>
            <a:spLocks noChangeArrowheads="1"/>
          </p:cNvSpPr>
          <p:nvPr/>
        </p:nvSpPr>
        <p:spPr bwMode="auto">
          <a:xfrm>
            <a:off x="5562600" y="2222500"/>
            <a:ext cx="914400" cy="685800"/>
          </a:xfrm>
          <a:prstGeom prst="rightArrow">
            <a:avLst>
              <a:gd name="adj1" fmla="val 50000"/>
              <a:gd name="adj2" fmla="val 33333"/>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sz="2400">
              <a:latin typeface="Times New Roman" panose="02020603050405020304" pitchFamily="18" charset="0"/>
            </a:endParaRPr>
          </a:p>
        </p:txBody>
      </p:sp>
      <p:sp>
        <p:nvSpPr>
          <p:cNvPr id="18446" name="ZoneTexte 31"/>
          <p:cNvSpPr txBox="1">
            <a:spLocks noChangeArrowheads="1"/>
          </p:cNvSpPr>
          <p:nvPr/>
        </p:nvSpPr>
        <p:spPr bwMode="auto">
          <a:xfrm>
            <a:off x="250825" y="3789363"/>
            <a:ext cx="864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latin typeface="Times New Roman" panose="02020603050405020304" pitchFamily="18" charset="0"/>
              </a:rPr>
              <a:t>Only the PDF P(E) is needed				</a:t>
            </a:r>
          </a:p>
        </p:txBody>
      </p:sp>
      <p:graphicFrame>
        <p:nvGraphicFramePr>
          <p:cNvPr id="18447" name="Object 27"/>
          <p:cNvGraphicFramePr>
            <a:graphicFrameLocks noChangeAspect="1"/>
          </p:cNvGraphicFramePr>
          <p:nvPr/>
        </p:nvGraphicFramePr>
        <p:xfrm>
          <a:off x="1720850" y="4930775"/>
          <a:ext cx="1600200" cy="719138"/>
        </p:xfrm>
        <a:graphic>
          <a:graphicData uri="http://schemas.openxmlformats.org/presentationml/2006/ole">
            <mc:AlternateContent xmlns:mc="http://schemas.openxmlformats.org/markup-compatibility/2006">
              <mc:Choice xmlns:v="urn:schemas-microsoft-com:vml" Requires="v">
                <p:oleObj spid="_x0000_s18611" name="Equation" r:id="rId11" imgW="508000" imgH="228600" progId="Equation.3">
                  <p:embed/>
                </p:oleObj>
              </mc:Choice>
              <mc:Fallback>
                <p:oleObj name="Equation" r:id="rId11" imgW="508000" imgH="228600" progId="Equation.3">
                  <p:embed/>
                  <p:pic>
                    <p:nvPicPr>
                      <p:cNvPr id="0" name="Object 2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720850" y="4930775"/>
                        <a:ext cx="16002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8" name="Text Box 28"/>
          <p:cNvSpPr txBox="1">
            <a:spLocks noChangeArrowheads="1"/>
          </p:cNvSpPr>
          <p:nvPr/>
        </p:nvSpPr>
        <p:spPr bwMode="auto">
          <a:xfrm>
            <a:off x="4745038" y="5073650"/>
            <a:ext cx="2276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a:latin typeface="Times New Roman" panose="02020603050405020304" pitchFamily="18" charset="0"/>
              </a:rPr>
              <a:t>Binary collisions</a:t>
            </a:r>
          </a:p>
          <a:p>
            <a:pPr eaLnBrk="1" hangingPunct="1"/>
            <a:r>
              <a:rPr lang="fr-FR" altLang="fr-FR" sz="2400">
                <a:latin typeface="Times New Roman" panose="02020603050405020304" pitchFamily="18" charset="0"/>
              </a:rPr>
              <a:t>(electrons)</a:t>
            </a:r>
          </a:p>
        </p:txBody>
      </p:sp>
      <p:sp>
        <p:nvSpPr>
          <p:cNvPr id="18449" name="AutoShape 29"/>
          <p:cNvSpPr>
            <a:spLocks noChangeArrowheads="1"/>
          </p:cNvSpPr>
          <p:nvPr/>
        </p:nvSpPr>
        <p:spPr bwMode="auto">
          <a:xfrm>
            <a:off x="3592513" y="5002213"/>
            <a:ext cx="914400" cy="685800"/>
          </a:xfrm>
          <a:prstGeom prst="rightArrow">
            <a:avLst>
              <a:gd name="adj1" fmla="val 50000"/>
              <a:gd name="adj2" fmla="val 33333"/>
            </a:avLst>
          </a:prstGeom>
          <a:solidFill>
            <a:srgbClr val="FF0000"/>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sz="2400">
              <a:latin typeface="Times New Roman" panose="02020603050405020304" pitchFamily="18" charset="0"/>
            </a:endParaRPr>
          </a:p>
        </p:txBody>
      </p:sp>
      <p:grpSp>
        <p:nvGrpSpPr>
          <p:cNvPr id="4" name="Groupe 35"/>
          <p:cNvGrpSpPr>
            <a:grpSpLocks/>
          </p:cNvGrpSpPr>
          <p:nvPr/>
        </p:nvGrpSpPr>
        <p:grpSpPr bwMode="auto">
          <a:xfrm>
            <a:off x="6689725" y="4508500"/>
            <a:ext cx="1135063" cy="992188"/>
            <a:chOff x="7092280" y="5167839"/>
            <a:chExt cx="1135261" cy="991761"/>
          </a:xfrm>
        </p:grpSpPr>
        <p:sp>
          <p:nvSpPr>
            <p:cNvPr id="18456" name="Oval 5"/>
            <p:cNvSpPr>
              <a:spLocks noChangeArrowheads="1"/>
            </p:cNvSpPr>
            <p:nvPr/>
          </p:nvSpPr>
          <p:spPr bwMode="auto">
            <a:xfrm>
              <a:off x="8106693" y="5167839"/>
              <a:ext cx="120848" cy="136098"/>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sz="2400">
                <a:latin typeface="Times New Roman" panose="02020603050405020304" pitchFamily="18" charset="0"/>
              </a:endParaRPr>
            </a:p>
          </p:txBody>
        </p:sp>
        <p:cxnSp>
          <p:nvCxnSpPr>
            <p:cNvPr id="26" name="Connecteur droit avec flèche 25"/>
            <p:cNvCxnSpPr/>
            <p:nvPr/>
          </p:nvCxnSpPr>
          <p:spPr>
            <a:xfrm rot="10800000" flipV="1">
              <a:off x="7092280" y="5229725"/>
              <a:ext cx="1081277" cy="28721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Ellipse 26"/>
            <p:cNvSpPr/>
            <p:nvPr/>
          </p:nvSpPr>
          <p:spPr>
            <a:xfrm>
              <a:off x="7678170" y="5889841"/>
              <a:ext cx="241342" cy="26975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8459" name="Line 21"/>
            <p:cNvSpPr>
              <a:spLocks noChangeShapeType="1"/>
            </p:cNvSpPr>
            <p:nvPr/>
          </p:nvSpPr>
          <p:spPr bwMode="auto">
            <a:xfrm flipV="1">
              <a:off x="7892380" y="5398602"/>
              <a:ext cx="181272" cy="403809"/>
            </a:xfrm>
            <a:prstGeom prst="line">
              <a:avLst/>
            </a:prstGeom>
            <a:noFill/>
            <a:ln w="9525">
              <a:solidFill>
                <a:schemeClr val="tx1"/>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fr-FR"/>
            </a:p>
          </p:txBody>
        </p:sp>
      </p:grpSp>
      <p:sp>
        <p:nvSpPr>
          <p:cNvPr id="18451" name="Freeform 25"/>
          <p:cNvSpPr>
            <a:spLocks/>
          </p:cNvSpPr>
          <p:nvPr/>
        </p:nvSpPr>
        <p:spPr bwMode="auto">
          <a:xfrm rot="1868679">
            <a:off x="7472363" y="5445125"/>
            <a:ext cx="768350" cy="369888"/>
          </a:xfrm>
          <a:custGeom>
            <a:avLst/>
            <a:gdLst>
              <a:gd name="T0" fmla="*/ 0 w 1920"/>
              <a:gd name="T1" fmla="*/ 2147483647 h 208"/>
              <a:gd name="T2" fmla="*/ 2147483647 w 1920"/>
              <a:gd name="T3" fmla="*/ 2147483647 h 208"/>
              <a:gd name="T4" fmla="*/ 2147483647 w 1920"/>
              <a:gd name="T5" fmla="*/ 2147483647 h 208"/>
              <a:gd name="T6" fmla="*/ 2147483647 w 1920"/>
              <a:gd name="T7" fmla="*/ 2147483647 h 208"/>
              <a:gd name="T8" fmla="*/ 2147483647 w 1920"/>
              <a:gd name="T9" fmla="*/ 2147483647 h 208"/>
              <a:gd name="T10" fmla="*/ 2147483647 w 1920"/>
              <a:gd name="T11" fmla="*/ 2147483647 h 208"/>
              <a:gd name="T12" fmla="*/ 2147483647 w 1920"/>
              <a:gd name="T13" fmla="*/ 2147483647 h 208"/>
              <a:gd name="T14" fmla="*/ 2147483647 w 1920"/>
              <a:gd name="T15" fmla="*/ 2147483647 h 208"/>
              <a:gd name="T16" fmla="*/ 2147483647 w 1920"/>
              <a:gd name="T17" fmla="*/ 2147483647 h 208"/>
              <a:gd name="T18" fmla="*/ 2147483647 w 1920"/>
              <a:gd name="T19" fmla="*/ 2147483647 h 2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20"/>
              <a:gd name="T31" fmla="*/ 0 h 208"/>
              <a:gd name="T32" fmla="*/ 1920 w 1920"/>
              <a:gd name="T33" fmla="*/ 208 h 2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20" h="208">
                <a:moveTo>
                  <a:pt x="0" y="160"/>
                </a:moveTo>
                <a:cubicBezTo>
                  <a:pt x="84" y="84"/>
                  <a:pt x="168" y="8"/>
                  <a:pt x="240" y="16"/>
                </a:cubicBezTo>
                <a:cubicBezTo>
                  <a:pt x="312" y="24"/>
                  <a:pt x="360" y="208"/>
                  <a:pt x="432" y="208"/>
                </a:cubicBezTo>
                <a:cubicBezTo>
                  <a:pt x="504" y="208"/>
                  <a:pt x="592" y="16"/>
                  <a:pt x="672" y="16"/>
                </a:cubicBezTo>
                <a:cubicBezTo>
                  <a:pt x="752" y="16"/>
                  <a:pt x="840" y="208"/>
                  <a:pt x="912" y="208"/>
                </a:cubicBezTo>
                <a:cubicBezTo>
                  <a:pt x="984" y="208"/>
                  <a:pt x="1032" y="16"/>
                  <a:pt x="1104" y="16"/>
                </a:cubicBezTo>
                <a:cubicBezTo>
                  <a:pt x="1176" y="16"/>
                  <a:pt x="1272" y="208"/>
                  <a:pt x="1344" y="208"/>
                </a:cubicBezTo>
                <a:cubicBezTo>
                  <a:pt x="1416" y="208"/>
                  <a:pt x="1480" y="32"/>
                  <a:pt x="1536" y="16"/>
                </a:cubicBezTo>
                <a:cubicBezTo>
                  <a:pt x="1592" y="0"/>
                  <a:pt x="1616" y="96"/>
                  <a:pt x="1680" y="112"/>
                </a:cubicBezTo>
                <a:cubicBezTo>
                  <a:pt x="1744" y="128"/>
                  <a:pt x="1832" y="120"/>
                  <a:pt x="1920" y="112"/>
                </a:cubicBezTo>
              </a:path>
            </a:pathLst>
          </a:custGeom>
          <a:noFill/>
          <a:ln w="9525">
            <a:solidFill>
              <a:schemeClr val="tx1"/>
            </a:solidFill>
            <a:round/>
            <a:headEnd/>
            <a:tailEnd type="triangle" w="lg" len="med"/>
          </a:ln>
          <a:extLst>
            <a:ext uri="{909E8E84-426E-40DD-AFC4-6F175D3DCCD1}">
              <a14:hiddenFill xmlns:a14="http://schemas.microsoft.com/office/drawing/2010/main">
                <a:solidFill>
                  <a:srgbClr val="FFFFFF"/>
                </a:solidFill>
              </a14:hiddenFill>
            </a:ext>
          </a:extLst>
        </p:spPr>
        <p:txBody>
          <a:bodyPr lIns="199" tIns="99" rIns="199" bIns="99">
            <a:spAutoFit/>
          </a:bodyPr>
          <a:lstStyle/>
          <a:p>
            <a:endParaRPr lang="fr-FR"/>
          </a:p>
        </p:txBody>
      </p:sp>
      <p:sp>
        <p:nvSpPr>
          <p:cNvPr id="18454" name="Text Box 26"/>
          <p:cNvSpPr txBox="1">
            <a:spLocks noChangeArrowheads="1"/>
          </p:cNvSpPr>
          <p:nvPr/>
        </p:nvSpPr>
        <p:spPr bwMode="auto">
          <a:xfrm>
            <a:off x="631825" y="4724400"/>
            <a:ext cx="11223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fr-FR" altLang="fr-FR" sz="2400" u="sng">
                <a:latin typeface="Times New Roman" panose="02020603050405020304" pitchFamily="18" charset="0"/>
              </a:rPr>
              <a:t>Impact</a:t>
            </a:r>
            <a:r>
              <a:rPr lang="fr-FR" altLang="fr-FR" sz="2400">
                <a:latin typeface="Times New Roman" panose="02020603050405020304" pitchFamily="18" charset="0"/>
              </a:rPr>
              <a:t>:</a:t>
            </a:r>
            <a:endParaRPr lang="fr-FR" altLang="fr-FR" sz="2400" u="sng">
              <a:latin typeface="Times New Roman" panose="02020603050405020304" pitchFamily="18" charset="0"/>
            </a:endParaRPr>
          </a:p>
        </p:txBody>
      </p:sp>
      <p:sp>
        <p:nvSpPr>
          <p:cNvPr id="18455" name="Rectangle 41"/>
          <p:cNvSpPr>
            <a:spLocks noChangeArrowheads="1"/>
          </p:cNvSpPr>
          <p:nvPr/>
        </p:nvSpPr>
        <p:spPr bwMode="auto">
          <a:xfrm>
            <a:off x="179388" y="833438"/>
            <a:ext cx="8785225" cy="5888037"/>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8"/>
                                        </p:tgtEl>
                                        <p:attrNameLst>
                                          <p:attrName>style.visibility</p:attrName>
                                        </p:attrNameLst>
                                      </p:cBhvr>
                                      <p:to>
                                        <p:strVal val="visible"/>
                                      </p:to>
                                    </p:set>
                                    <p:animEffect transition="in" filter="fade">
                                      <p:cBhvr>
                                        <p:cTn id="10" dur="500"/>
                                        <p:tgtEl>
                                          <p:spTgt spid="18438"/>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18442"/>
                                        </p:tgtEl>
                                        <p:attrNameLst>
                                          <p:attrName>style.visibility</p:attrName>
                                        </p:attrNameLst>
                                      </p:cBhvr>
                                      <p:to>
                                        <p:strVal val="visible"/>
                                      </p:to>
                                    </p:set>
                                    <p:animEffect transition="in" filter="fade">
                                      <p:cBhvr>
                                        <p:cTn id="19" dur="500"/>
                                        <p:tgtEl>
                                          <p:spTgt spid="18442"/>
                                        </p:tgtEl>
                                      </p:cBhvr>
                                    </p:animEffect>
                                  </p:childTnLst>
                                </p:cTn>
                              </p:par>
                              <p:par>
                                <p:cTn id="20" presetID="10" presetClass="entr" presetSubtype="0" fill="hold" nodeType="withEffect">
                                  <p:stCondLst>
                                    <p:cond delay="0"/>
                                  </p:stCondLst>
                                  <p:childTnLst>
                                    <p:set>
                                      <p:cBhvr>
                                        <p:cTn id="21" dur="1" fill="hold">
                                          <p:stCondLst>
                                            <p:cond delay="0"/>
                                          </p:stCondLst>
                                        </p:cTn>
                                        <p:tgtEl>
                                          <p:spTgt spid="18443"/>
                                        </p:tgtEl>
                                        <p:attrNameLst>
                                          <p:attrName>style.visibility</p:attrName>
                                        </p:attrNameLst>
                                      </p:cBhvr>
                                      <p:to>
                                        <p:strVal val="visible"/>
                                      </p:to>
                                    </p:set>
                                    <p:animEffect transition="in" filter="fade">
                                      <p:cBhvr>
                                        <p:cTn id="22" dur="500"/>
                                        <p:tgtEl>
                                          <p:spTgt spid="18443"/>
                                        </p:tgtEl>
                                      </p:cBhvr>
                                    </p:animEffect>
                                  </p:childTnLst>
                                </p:cTn>
                              </p:par>
                              <p:par>
                                <p:cTn id="23" presetID="10"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445"/>
                                        </p:tgtEl>
                                        <p:attrNameLst>
                                          <p:attrName>style.visibility</p:attrName>
                                        </p:attrNameLst>
                                      </p:cBhvr>
                                      <p:to>
                                        <p:strVal val="visible"/>
                                      </p:to>
                                    </p:set>
                                    <p:animEffect transition="in" filter="fade">
                                      <p:cBhvr>
                                        <p:cTn id="28" dur="500"/>
                                        <p:tgtEl>
                                          <p:spTgt spid="184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446"/>
                                        </p:tgtEl>
                                        <p:attrNameLst>
                                          <p:attrName>style.visibility</p:attrName>
                                        </p:attrNameLst>
                                      </p:cBhvr>
                                      <p:to>
                                        <p:strVal val="visible"/>
                                      </p:to>
                                    </p:set>
                                    <p:animEffect transition="in" filter="fade">
                                      <p:cBhvr>
                                        <p:cTn id="31" dur="500"/>
                                        <p:tgtEl>
                                          <p:spTgt spid="1844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18447"/>
                                        </p:tgtEl>
                                        <p:attrNameLst>
                                          <p:attrName>style.visibility</p:attrName>
                                        </p:attrNameLst>
                                      </p:cBhvr>
                                      <p:to>
                                        <p:strVal val="visible"/>
                                      </p:to>
                                    </p:set>
                                    <p:animEffect transition="in" filter="fade">
                                      <p:cBhvr>
                                        <p:cTn id="36" dur="1000"/>
                                        <p:tgtEl>
                                          <p:spTgt spid="1844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449"/>
                                        </p:tgtEl>
                                        <p:attrNameLst>
                                          <p:attrName>style.visibility</p:attrName>
                                        </p:attrNameLst>
                                      </p:cBhvr>
                                      <p:to>
                                        <p:strVal val="visible"/>
                                      </p:to>
                                    </p:set>
                                    <p:animEffect transition="in" filter="fade">
                                      <p:cBhvr>
                                        <p:cTn id="39" dur="1000"/>
                                        <p:tgtEl>
                                          <p:spTgt spid="1844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448"/>
                                        </p:tgtEl>
                                        <p:attrNameLst>
                                          <p:attrName>style.visibility</p:attrName>
                                        </p:attrNameLst>
                                      </p:cBhvr>
                                      <p:to>
                                        <p:strVal val="visible"/>
                                      </p:to>
                                    </p:set>
                                    <p:animEffect transition="in" filter="fade">
                                      <p:cBhvr>
                                        <p:cTn id="42" dur="2000"/>
                                        <p:tgtEl>
                                          <p:spTgt spid="18448"/>
                                        </p:tgtEl>
                                      </p:cBhvr>
                                    </p:animEffect>
                                  </p:childTnLst>
                                </p:cTn>
                              </p:par>
                              <p:par>
                                <p:cTn id="43" presetID="10" presetClass="entr" presetSubtype="0" fill="hold"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1000"/>
                                        <p:tgtEl>
                                          <p:spTgt spid="4"/>
                                        </p:tgtEl>
                                      </p:cBhvr>
                                    </p:animEffect>
                                  </p:childTnLst>
                                </p:cTn>
                              </p:par>
                              <p:par>
                                <p:cTn id="46" presetID="10" presetClass="entr" presetSubtype="0" fill="hold" nodeType="withEffect">
                                  <p:stCondLst>
                                    <p:cond delay="0"/>
                                  </p:stCondLst>
                                  <p:childTnLst>
                                    <p:set>
                                      <p:cBhvr>
                                        <p:cTn id="47" dur="1" fill="hold">
                                          <p:stCondLst>
                                            <p:cond delay="0"/>
                                          </p:stCondLst>
                                        </p:cTn>
                                        <p:tgtEl>
                                          <p:spTgt spid="18451"/>
                                        </p:tgtEl>
                                        <p:attrNameLst>
                                          <p:attrName>style.visibility</p:attrName>
                                        </p:attrNameLst>
                                      </p:cBhvr>
                                      <p:to>
                                        <p:strVal val="visible"/>
                                      </p:to>
                                    </p:set>
                                    <p:animEffect transition="in" filter="fade">
                                      <p:cBhvr>
                                        <p:cTn id="48" dur="10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5" grpId="0" animBg="1"/>
      <p:bldP spid="18446" grpId="0"/>
      <p:bldP spid="18448" grpId="0"/>
      <p:bldP spid="184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re 1"/>
          <p:cNvSpPr>
            <a:spLocks noGrp="1"/>
          </p:cNvSpPr>
          <p:nvPr>
            <p:ph type="title"/>
          </p:nvPr>
        </p:nvSpPr>
        <p:spPr>
          <a:xfrm>
            <a:off x="457200" y="274638"/>
            <a:ext cx="8229600" cy="777875"/>
          </a:xfrm>
        </p:spPr>
        <p:txBody>
          <a:bodyPr/>
          <a:lstStyle/>
          <a:p>
            <a:r>
              <a:rPr lang="fr-FR" altLang="fr-FR" sz="3200" smtClean="0">
                <a:latin typeface="Times New Roman" panose="02020603050405020304" pitchFamily="18" charset="0"/>
                <a:cs typeface="Times New Roman" panose="02020603050405020304" pitchFamily="18" charset="0"/>
              </a:rPr>
              <a:t>Quantum mechanics</a:t>
            </a:r>
            <a:endParaRPr lang="en-US" altLang="fr-FR" sz="3200" smtClean="0">
              <a:latin typeface="Times New Roman" panose="02020603050405020304" pitchFamily="18" charset="0"/>
              <a:cs typeface="Times New Roman" panose="02020603050405020304" pitchFamily="18" charset="0"/>
            </a:endParaRPr>
          </a:p>
        </p:txBody>
      </p:sp>
      <p:sp>
        <p:nvSpPr>
          <p:cNvPr id="2053" name="Espace réservé du contenu 2"/>
          <p:cNvSpPr>
            <a:spLocks noGrp="1"/>
          </p:cNvSpPr>
          <p:nvPr>
            <p:ph idx="1"/>
          </p:nvPr>
        </p:nvSpPr>
        <p:spPr>
          <a:xfrm>
            <a:off x="468313" y="981075"/>
            <a:ext cx="8229600" cy="4525963"/>
          </a:xfrm>
        </p:spPr>
        <p:txBody>
          <a:bodyPr/>
          <a:lstStyle/>
          <a:p>
            <a:pPr>
              <a:buFontTx/>
              <a:buNone/>
            </a:pPr>
            <a:r>
              <a:rPr lang="en-US" altLang="fr-FR" sz="2400" smtClean="0"/>
              <a:t> </a:t>
            </a:r>
            <a:r>
              <a:rPr lang="en-US" altLang="fr-FR" sz="1800" smtClean="0"/>
              <a:t>Uncertainty principle. An energy level above ground state with energy </a:t>
            </a:r>
            <a:r>
              <a:rPr lang="en-US" altLang="fr-FR" sz="1800" i="1" smtClean="0"/>
              <a:t>E</a:t>
            </a:r>
            <a:r>
              <a:rPr lang="en-US" altLang="fr-FR" sz="1800" smtClean="0"/>
              <a:t> and lifetime </a:t>
            </a:r>
            <a:r>
              <a:rPr lang="en-US" altLang="fr-FR" sz="1800" i="1" smtClean="0"/>
              <a:t>Δt </a:t>
            </a:r>
            <a:r>
              <a:rPr lang="en-US" altLang="fr-FR" sz="1800" smtClean="0"/>
              <a:t>has uncertainty in energy:</a:t>
            </a:r>
          </a:p>
          <a:p>
            <a:pPr>
              <a:buFontTx/>
              <a:buNone/>
            </a:pPr>
            <a:endParaRPr lang="en-US" altLang="fr-FR" sz="1800" smtClean="0"/>
          </a:p>
          <a:p>
            <a:endParaRPr lang="en-US" altLang="fr-FR" sz="1800" smtClean="0"/>
          </a:p>
          <a:p>
            <a:pPr>
              <a:buFontTx/>
              <a:buNone/>
            </a:pPr>
            <a:r>
              <a:rPr lang="en-US" altLang="fr-FR" sz="1800" smtClean="0"/>
              <a:t>States  which are short-lived have large uncertainties in the energy. </a:t>
            </a:r>
          </a:p>
          <a:p>
            <a:pPr>
              <a:buFontTx/>
              <a:buNone/>
            </a:pPr>
            <a:r>
              <a:rPr lang="en-US" altLang="fr-FR" sz="1800" smtClean="0"/>
              <a:t>This is natural broadening and leads also to a Lorentzian profile</a:t>
            </a:r>
          </a:p>
          <a:p>
            <a:pPr>
              <a:buFontTx/>
              <a:buNone/>
            </a:pPr>
            <a:endParaRPr lang="en-US" altLang="fr-FR" sz="1800" smtClean="0"/>
          </a:p>
          <a:p>
            <a:pPr>
              <a:buFontTx/>
              <a:buNone/>
            </a:pPr>
            <a:r>
              <a:rPr lang="en-US" altLang="fr-FR" sz="1800" smtClean="0"/>
              <a:t>Reducing  the lifetime of a state broadens the spectrum of the emitted line</a:t>
            </a:r>
          </a:p>
          <a:p>
            <a:pPr>
              <a:buFontTx/>
              <a:buNone/>
            </a:pPr>
            <a:endParaRPr lang="en-US" altLang="fr-FR" sz="1800" smtClean="0"/>
          </a:p>
          <a:p>
            <a:pPr>
              <a:buFontTx/>
              <a:buNone/>
            </a:pPr>
            <a:r>
              <a:rPr lang="en-US" altLang="fr-FR" sz="1800" smtClean="0"/>
              <a:t>But broadening can be done  gradually, each  perturbation changing e.g. the phase of the light</a:t>
            </a:r>
          </a:p>
          <a:p>
            <a:pPr>
              <a:buFontTx/>
              <a:buNone/>
            </a:pPr>
            <a:endParaRPr lang="fr-FR" altLang="fr-FR" sz="2400" smtClean="0">
              <a:latin typeface="Times New Roman" panose="02020603050405020304" pitchFamily="18" charset="0"/>
              <a:cs typeface="Times New Roman" panose="02020603050405020304" pitchFamily="18" charset="0"/>
            </a:endParaRPr>
          </a:p>
          <a:p>
            <a:pPr>
              <a:buFontTx/>
              <a:buNone/>
            </a:pPr>
            <a:r>
              <a:rPr lang="en-US" altLang="fr-FR" sz="2400" smtClean="0">
                <a:latin typeface="Times New Roman" panose="02020603050405020304" pitchFamily="18" charset="0"/>
                <a:cs typeface="Times New Roman" panose="02020603050405020304" pitchFamily="18" charset="0"/>
              </a:rPr>
              <a:t>							</a:t>
            </a:r>
            <a:r>
              <a:rPr lang="en-US" altLang="fr-FR" sz="1800" smtClean="0">
                <a:cs typeface="Times New Roman" panose="02020603050405020304" pitchFamily="18" charset="0"/>
              </a:rPr>
              <a:t>dephasing effect</a:t>
            </a:r>
          </a:p>
          <a:p>
            <a:pPr>
              <a:buFontTx/>
              <a:buNone/>
            </a:pPr>
            <a:endParaRPr lang="en-US" altLang="fr-FR" sz="1800" smtClean="0">
              <a:cs typeface="Times New Roman" panose="02020603050405020304" pitchFamily="18" charset="0"/>
            </a:endParaRPr>
          </a:p>
          <a:p>
            <a:pPr>
              <a:buFontTx/>
              <a:buNone/>
            </a:pPr>
            <a:r>
              <a:rPr lang="en-US" altLang="fr-FR" sz="1800" smtClean="0">
                <a:cs typeface="Times New Roman" panose="02020603050405020304" pitchFamily="18" charset="0"/>
              </a:rPr>
              <a:t>	</a:t>
            </a:r>
          </a:p>
          <a:p>
            <a:pPr>
              <a:buFontTx/>
              <a:buNone/>
            </a:pPr>
            <a:r>
              <a:rPr lang="en-US" altLang="fr-FR" sz="1800" smtClean="0">
                <a:cs typeface="Times New Roman" panose="02020603050405020304" pitchFamily="18" charset="0"/>
              </a:rPr>
              <a:t>			collision</a:t>
            </a:r>
          </a:p>
        </p:txBody>
      </p:sp>
      <p:sp>
        <p:nvSpPr>
          <p:cNvPr id="2054"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F9003C-832E-42C7-9E96-C4EEBE30B5E8}" type="slidenum">
              <a:rPr lang="fr-FR" altLang="fr-FR"/>
              <a:pPr/>
              <a:t>4</a:t>
            </a:fld>
            <a:endParaRPr lang="fr-FR" altLang="fr-FR"/>
          </a:p>
        </p:txBody>
      </p:sp>
      <p:graphicFrame>
        <p:nvGraphicFramePr>
          <p:cNvPr id="2050" name="Object 22"/>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115" name="Equation" r:id="rId3" imgW="114120" imgH="215640" progId="Equation.3">
                  <p:embed/>
                </p:oleObj>
              </mc:Choice>
              <mc:Fallback>
                <p:oleObj name="Equation" r:id="rId3" imgW="114120" imgH="215640" progId="Equation.3">
                  <p:embed/>
                  <p:pic>
                    <p:nvPicPr>
                      <p:cNvPr id="0" name="Object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23"/>
          <p:cNvGraphicFramePr>
            <a:graphicFrameLocks noChangeAspect="1"/>
          </p:cNvGraphicFramePr>
          <p:nvPr/>
        </p:nvGraphicFramePr>
        <p:xfrm>
          <a:off x="3492500" y="1773238"/>
          <a:ext cx="1366838" cy="466725"/>
        </p:xfrm>
        <a:graphic>
          <a:graphicData uri="http://schemas.openxmlformats.org/presentationml/2006/ole">
            <mc:AlternateContent xmlns:mc="http://schemas.openxmlformats.org/markup-compatibility/2006">
              <mc:Choice xmlns:v="urn:schemas-microsoft-com:vml" Requires="v">
                <p:oleObj spid="_x0000_s2116" name="Equation" r:id="rId5" imgW="520560" imgH="177480" progId="Equation.3">
                  <p:embed/>
                </p:oleObj>
              </mc:Choice>
              <mc:Fallback>
                <p:oleObj name="Equation" r:id="rId5" imgW="520560" imgH="177480" progId="Equation.3">
                  <p:embed/>
                  <p:pic>
                    <p:nvPicPr>
                      <p:cNvPr id="0"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773238"/>
                        <a:ext cx="1366838"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6" name="Forme libre 25"/>
          <p:cNvSpPr/>
          <p:nvPr/>
        </p:nvSpPr>
        <p:spPr>
          <a:xfrm>
            <a:off x="684213" y="5013325"/>
            <a:ext cx="4248150" cy="1050925"/>
          </a:xfrm>
          <a:custGeom>
            <a:avLst/>
            <a:gdLst>
              <a:gd name="connsiteX0" fmla="*/ 0 w 4232656"/>
              <a:gd name="connsiteY0" fmla="*/ 416560 h 1050544"/>
              <a:gd name="connsiteX1" fmla="*/ 73152 w 4232656"/>
              <a:gd name="connsiteY1" fmla="*/ 270256 h 1050544"/>
              <a:gd name="connsiteX2" fmla="*/ 292608 w 4232656"/>
              <a:gd name="connsiteY2" fmla="*/ 75184 h 1050544"/>
              <a:gd name="connsiteX3" fmla="*/ 585216 w 4232656"/>
              <a:gd name="connsiteY3" fmla="*/ 87376 h 1050544"/>
              <a:gd name="connsiteX4" fmla="*/ 743712 w 4232656"/>
              <a:gd name="connsiteY4" fmla="*/ 160528 h 1050544"/>
              <a:gd name="connsiteX5" fmla="*/ 914400 w 4232656"/>
              <a:gd name="connsiteY5" fmla="*/ 379984 h 1050544"/>
              <a:gd name="connsiteX6" fmla="*/ 926592 w 4232656"/>
              <a:gd name="connsiteY6" fmla="*/ 575056 h 1050544"/>
              <a:gd name="connsiteX7" fmla="*/ 1011936 w 4232656"/>
              <a:gd name="connsiteY7" fmla="*/ 855472 h 1050544"/>
              <a:gd name="connsiteX8" fmla="*/ 1085088 w 4232656"/>
              <a:gd name="connsiteY8" fmla="*/ 916432 h 1050544"/>
              <a:gd name="connsiteX9" fmla="*/ 1328928 w 4232656"/>
              <a:gd name="connsiteY9" fmla="*/ 953008 h 1050544"/>
              <a:gd name="connsiteX10" fmla="*/ 1511808 w 4232656"/>
              <a:gd name="connsiteY10" fmla="*/ 867664 h 1050544"/>
              <a:gd name="connsiteX11" fmla="*/ 1621536 w 4232656"/>
              <a:gd name="connsiteY11" fmla="*/ 562864 h 1050544"/>
              <a:gd name="connsiteX12" fmla="*/ 1706880 w 4232656"/>
              <a:gd name="connsiteY12" fmla="*/ 331216 h 1050544"/>
              <a:gd name="connsiteX13" fmla="*/ 1889760 w 4232656"/>
              <a:gd name="connsiteY13" fmla="*/ 123952 h 1050544"/>
              <a:gd name="connsiteX14" fmla="*/ 2194560 w 4232656"/>
              <a:gd name="connsiteY14" fmla="*/ 87376 h 1050544"/>
              <a:gd name="connsiteX15" fmla="*/ 2231136 w 4232656"/>
              <a:gd name="connsiteY15" fmla="*/ 148336 h 1050544"/>
              <a:gd name="connsiteX16" fmla="*/ 2243328 w 4232656"/>
              <a:gd name="connsiteY16" fmla="*/ 928624 h 1050544"/>
              <a:gd name="connsiteX17" fmla="*/ 2609088 w 4232656"/>
              <a:gd name="connsiteY17" fmla="*/ 879856 h 1050544"/>
              <a:gd name="connsiteX18" fmla="*/ 2816352 w 4232656"/>
              <a:gd name="connsiteY18" fmla="*/ 648208 h 1050544"/>
              <a:gd name="connsiteX19" fmla="*/ 2901696 w 4232656"/>
              <a:gd name="connsiteY19" fmla="*/ 367792 h 1050544"/>
              <a:gd name="connsiteX20" fmla="*/ 2987040 w 4232656"/>
              <a:gd name="connsiteY20" fmla="*/ 99568 h 1050544"/>
              <a:gd name="connsiteX21" fmla="*/ 3182112 w 4232656"/>
              <a:gd name="connsiteY21" fmla="*/ 14224 h 1050544"/>
              <a:gd name="connsiteX22" fmla="*/ 3352800 w 4232656"/>
              <a:gd name="connsiteY22" fmla="*/ 14224 h 1050544"/>
              <a:gd name="connsiteX23" fmla="*/ 3462528 w 4232656"/>
              <a:gd name="connsiteY23" fmla="*/ 75184 h 1050544"/>
              <a:gd name="connsiteX24" fmla="*/ 3523488 w 4232656"/>
              <a:gd name="connsiteY24" fmla="*/ 197104 h 1050544"/>
              <a:gd name="connsiteX25" fmla="*/ 3633216 w 4232656"/>
              <a:gd name="connsiteY25" fmla="*/ 440944 h 1050544"/>
              <a:gd name="connsiteX26" fmla="*/ 3742944 w 4232656"/>
              <a:gd name="connsiteY26" fmla="*/ 684784 h 1050544"/>
              <a:gd name="connsiteX27" fmla="*/ 3803904 w 4232656"/>
              <a:gd name="connsiteY27" fmla="*/ 782320 h 1050544"/>
              <a:gd name="connsiteX28" fmla="*/ 3938016 w 4232656"/>
              <a:gd name="connsiteY28" fmla="*/ 806704 h 1050544"/>
              <a:gd name="connsiteX29" fmla="*/ 4011168 w 4232656"/>
              <a:gd name="connsiteY29" fmla="*/ 782320 h 1050544"/>
              <a:gd name="connsiteX30" fmla="*/ 4059936 w 4232656"/>
              <a:gd name="connsiteY30" fmla="*/ 636016 h 1050544"/>
              <a:gd name="connsiteX31" fmla="*/ 4096512 w 4232656"/>
              <a:gd name="connsiteY31" fmla="*/ 343408 h 1050544"/>
              <a:gd name="connsiteX32" fmla="*/ 4206240 w 4232656"/>
              <a:gd name="connsiteY32" fmla="*/ 148336 h 1050544"/>
              <a:gd name="connsiteX33" fmla="*/ 4230624 w 4232656"/>
              <a:gd name="connsiteY33" fmla="*/ 111760 h 1050544"/>
              <a:gd name="connsiteX34" fmla="*/ 4194048 w 4232656"/>
              <a:gd name="connsiteY34" fmla="*/ 111760 h 1050544"/>
              <a:gd name="connsiteX35" fmla="*/ 4230624 w 4232656"/>
              <a:gd name="connsiteY35" fmla="*/ 111760 h 1050544"/>
              <a:gd name="connsiteX0" fmla="*/ 0 w 4232656"/>
              <a:gd name="connsiteY0" fmla="*/ 416560 h 1050544"/>
              <a:gd name="connsiteX1" fmla="*/ 73152 w 4232656"/>
              <a:gd name="connsiteY1" fmla="*/ 270256 h 1050544"/>
              <a:gd name="connsiteX2" fmla="*/ 292608 w 4232656"/>
              <a:gd name="connsiteY2" fmla="*/ 75184 h 1050544"/>
              <a:gd name="connsiteX3" fmla="*/ 585216 w 4232656"/>
              <a:gd name="connsiteY3" fmla="*/ 87376 h 1050544"/>
              <a:gd name="connsiteX4" fmla="*/ 743712 w 4232656"/>
              <a:gd name="connsiteY4" fmla="*/ 160528 h 1050544"/>
              <a:gd name="connsiteX5" fmla="*/ 914400 w 4232656"/>
              <a:gd name="connsiteY5" fmla="*/ 379984 h 1050544"/>
              <a:gd name="connsiteX6" fmla="*/ 926592 w 4232656"/>
              <a:gd name="connsiteY6" fmla="*/ 575056 h 1050544"/>
              <a:gd name="connsiteX7" fmla="*/ 1011936 w 4232656"/>
              <a:gd name="connsiteY7" fmla="*/ 855472 h 1050544"/>
              <a:gd name="connsiteX8" fmla="*/ 1085088 w 4232656"/>
              <a:gd name="connsiteY8" fmla="*/ 916432 h 1050544"/>
              <a:gd name="connsiteX9" fmla="*/ 1328928 w 4232656"/>
              <a:gd name="connsiteY9" fmla="*/ 953008 h 1050544"/>
              <a:gd name="connsiteX10" fmla="*/ 1511808 w 4232656"/>
              <a:gd name="connsiteY10" fmla="*/ 867664 h 1050544"/>
              <a:gd name="connsiteX11" fmla="*/ 1621536 w 4232656"/>
              <a:gd name="connsiteY11" fmla="*/ 562864 h 1050544"/>
              <a:gd name="connsiteX12" fmla="*/ 1706880 w 4232656"/>
              <a:gd name="connsiteY12" fmla="*/ 331216 h 1050544"/>
              <a:gd name="connsiteX13" fmla="*/ 1889760 w 4232656"/>
              <a:gd name="connsiteY13" fmla="*/ 123952 h 1050544"/>
              <a:gd name="connsiteX14" fmla="*/ 2194560 w 4232656"/>
              <a:gd name="connsiteY14" fmla="*/ 87376 h 1050544"/>
              <a:gd name="connsiteX15" fmla="*/ 2231136 w 4232656"/>
              <a:gd name="connsiteY15" fmla="*/ 148336 h 1050544"/>
              <a:gd name="connsiteX16" fmla="*/ 2243328 w 4232656"/>
              <a:gd name="connsiteY16" fmla="*/ 928624 h 1050544"/>
              <a:gd name="connsiteX17" fmla="*/ 2609088 w 4232656"/>
              <a:gd name="connsiteY17" fmla="*/ 879856 h 1050544"/>
              <a:gd name="connsiteX18" fmla="*/ 2816352 w 4232656"/>
              <a:gd name="connsiteY18" fmla="*/ 648208 h 1050544"/>
              <a:gd name="connsiteX19" fmla="*/ 2901696 w 4232656"/>
              <a:gd name="connsiteY19" fmla="*/ 367792 h 1050544"/>
              <a:gd name="connsiteX20" fmla="*/ 2987040 w 4232656"/>
              <a:gd name="connsiteY20" fmla="*/ 99568 h 1050544"/>
              <a:gd name="connsiteX21" fmla="*/ 3182112 w 4232656"/>
              <a:gd name="connsiteY21" fmla="*/ 14224 h 1050544"/>
              <a:gd name="connsiteX22" fmla="*/ 3352800 w 4232656"/>
              <a:gd name="connsiteY22" fmla="*/ 14224 h 1050544"/>
              <a:gd name="connsiteX23" fmla="*/ 3462528 w 4232656"/>
              <a:gd name="connsiteY23" fmla="*/ 75184 h 1050544"/>
              <a:gd name="connsiteX24" fmla="*/ 3523488 w 4232656"/>
              <a:gd name="connsiteY24" fmla="*/ 197104 h 1050544"/>
              <a:gd name="connsiteX25" fmla="*/ 3633216 w 4232656"/>
              <a:gd name="connsiteY25" fmla="*/ 440944 h 1050544"/>
              <a:gd name="connsiteX26" fmla="*/ 3742944 w 4232656"/>
              <a:gd name="connsiteY26" fmla="*/ 684784 h 1050544"/>
              <a:gd name="connsiteX27" fmla="*/ 3803904 w 4232656"/>
              <a:gd name="connsiteY27" fmla="*/ 782320 h 1050544"/>
              <a:gd name="connsiteX28" fmla="*/ 3938016 w 4232656"/>
              <a:gd name="connsiteY28" fmla="*/ 806704 h 1050544"/>
              <a:gd name="connsiteX29" fmla="*/ 4011168 w 4232656"/>
              <a:gd name="connsiteY29" fmla="*/ 782320 h 1050544"/>
              <a:gd name="connsiteX30" fmla="*/ 4059936 w 4232656"/>
              <a:gd name="connsiteY30" fmla="*/ 636016 h 1050544"/>
              <a:gd name="connsiteX31" fmla="*/ 4096512 w 4232656"/>
              <a:gd name="connsiteY31" fmla="*/ 343408 h 1050544"/>
              <a:gd name="connsiteX32" fmla="*/ 4206240 w 4232656"/>
              <a:gd name="connsiteY32" fmla="*/ 148336 h 1050544"/>
              <a:gd name="connsiteX33" fmla="*/ 4230624 w 4232656"/>
              <a:gd name="connsiteY33" fmla="*/ 111760 h 1050544"/>
              <a:gd name="connsiteX34" fmla="*/ 4194048 w 4232656"/>
              <a:gd name="connsiteY34" fmla="*/ 111760 h 1050544"/>
              <a:gd name="connsiteX35" fmla="*/ 4232656 w 4232656"/>
              <a:gd name="connsiteY35" fmla="*/ 72008 h 1050544"/>
              <a:gd name="connsiteX0" fmla="*/ 0 w 4305633"/>
              <a:gd name="connsiteY0" fmla="*/ 416560 h 1050544"/>
              <a:gd name="connsiteX1" fmla="*/ 73152 w 4305633"/>
              <a:gd name="connsiteY1" fmla="*/ 270256 h 1050544"/>
              <a:gd name="connsiteX2" fmla="*/ 292608 w 4305633"/>
              <a:gd name="connsiteY2" fmla="*/ 75184 h 1050544"/>
              <a:gd name="connsiteX3" fmla="*/ 585216 w 4305633"/>
              <a:gd name="connsiteY3" fmla="*/ 87376 h 1050544"/>
              <a:gd name="connsiteX4" fmla="*/ 743712 w 4305633"/>
              <a:gd name="connsiteY4" fmla="*/ 160528 h 1050544"/>
              <a:gd name="connsiteX5" fmla="*/ 914400 w 4305633"/>
              <a:gd name="connsiteY5" fmla="*/ 379984 h 1050544"/>
              <a:gd name="connsiteX6" fmla="*/ 926592 w 4305633"/>
              <a:gd name="connsiteY6" fmla="*/ 575056 h 1050544"/>
              <a:gd name="connsiteX7" fmla="*/ 1011936 w 4305633"/>
              <a:gd name="connsiteY7" fmla="*/ 855472 h 1050544"/>
              <a:gd name="connsiteX8" fmla="*/ 1085088 w 4305633"/>
              <a:gd name="connsiteY8" fmla="*/ 916432 h 1050544"/>
              <a:gd name="connsiteX9" fmla="*/ 1328928 w 4305633"/>
              <a:gd name="connsiteY9" fmla="*/ 953008 h 1050544"/>
              <a:gd name="connsiteX10" fmla="*/ 1511808 w 4305633"/>
              <a:gd name="connsiteY10" fmla="*/ 867664 h 1050544"/>
              <a:gd name="connsiteX11" fmla="*/ 1621536 w 4305633"/>
              <a:gd name="connsiteY11" fmla="*/ 562864 h 1050544"/>
              <a:gd name="connsiteX12" fmla="*/ 1706880 w 4305633"/>
              <a:gd name="connsiteY12" fmla="*/ 331216 h 1050544"/>
              <a:gd name="connsiteX13" fmla="*/ 1889760 w 4305633"/>
              <a:gd name="connsiteY13" fmla="*/ 123952 h 1050544"/>
              <a:gd name="connsiteX14" fmla="*/ 2194560 w 4305633"/>
              <a:gd name="connsiteY14" fmla="*/ 87376 h 1050544"/>
              <a:gd name="connsiteX15" fmla="*/ 2231136 w 4305633"/>
              <a:gd name="connsiteY15" fmla="*/ 148336 h 1050544"/>
              <a:gd name="connsiteX16" fmla="*/ 2243328 w 4305633"/>
              <a:gd name="connsiteY16" fmla="*/ 928624 h 1050544"/>
              <a:gd name="connsiteX17" fmla="*/ 2609088 w 4305633"/>
              <a:gd name="connsiteY17" fmla="*/ 879856 h 1050544"/>
              <a:gd name="connsiteX18" fmla="*/ 2816352 w 4305633"/>
              <a:gd name="connsiteY18" fmla="*/ 648208 h 1050544"/>
              <a:gd name="connsiteX19" fmla="*/ 2901696 w 4305633"/>
              <a:gd name="connsiteY19" fmla="*/ 367792 h 1050544"/>
              <a:gd name="connsiteX20" fmla="*/ 2987040 w 4305633"/>
              <a:gd name="connsiteY20" fmla="*/ 99568 h 1050544"/>
              <a:gd name="connsiteX21" fmla="*/ 3182112 w 4305633"/>
              <a:gd name="connsiteY21" fmla="*/ 14224 h 1050544"/>
              <a:gd name="connsiteX22" fmla="*/ 3352800 w 4305633"/>
              <a:gd name="connsiteY22" fmla="*/ 14224 h 1050544"/>
              <a:gd name="connsiteX23" fmla="*/ 3462528 w 4305633"/>
              <a:gd name="connsiteY23" fmla="*/ 75184 h 1050544"/>
              <a:gd name="connsiteX24" fmla="*/ 3523488 w 4305633"/>
              <a:gd name="connsiteY24" fmla="*/ 197104 h 1050544"/>
              <a:gd name="connsiteX25" fmla="*/ 3633216 w 4305633"/>
              <a:gd name="connsiteY25" fmla="*/ 440944 h 1050544"/>
              <a:gd name="connsiteX26" fmla="*/ 3742944 w 4305633"/>
              <a:gd name="connsiteY26" fmla="*/ 684784 h 1050544"/>
              <a:gd name="connsiteX27" fmla="*/ 3803904 w 4305633"/>
              <a:gd name="connsiteY27" fmla="*/ 782320 h 1050544"/>
              <a:gd name="connsiteX28" fmla="*/ 3938016 w 4305633"/>
              <a:gd name="connsiteY28" fmla="*/ 806704 h 1050544"/>
              <a:gd name="connsiteX29" fmla="*/ 4011168 w 4305633"/>
              <a:gd name="connsiteY29" fmla="*/ 782320 h 1050544"/>
              <a:gd name="connsiteX30" fmla="*/ 4059936 w 4305633"/>
              <a:gd name="connsiteY30" fmla="*/ 636016 h 1050544"/>
              <a:gd name="connsiteX31" fmla="*/ 4096512 w 4305633"/>
              <a:gd name="connsiteY31" fmla="*/ 343408 h 1050544"/>
              <a:gd name="connsiteX32" fmla="*/ 4206240 w 4305633"/>
              <a:gd name="connsiteY32" fmla="*/ 148336 h 1050544"/>
              <a:gd name="connsiteX33" fmla="*/ 4230624 w 4305633"/>
              <a:gd name="connsiteY33" fmla="*/ 111760 h 1050544"/>
              <a:gd name="connsiteX34" fmla="*/ 4194048 w 4305633"/>
              <a:gd name="connsiteY34" fmla="*/ 111760 h 1050544"/>
              <a:gd name="connsiteX35" fmla="*/ 4305633 w 4305633"/>
              <a:gd name="connsiteY35" fmla="*/ 72008 h 1050544"/>
              <a:gd name="connsiteX0" fmla="*/ 0 w 4305633"/>
              <a:gd name="connsiteY0" fmla="*/ 416560 h 1050544"/>
              <a:gd name="connsiteX1" fmla="*/ 73152 w 4305633"/>
              <a:gd name="connsiteY1" fmla="*/ 270256 h 1050544"/>
              <a:gd name="connsiteX2" fmla="*/ 292608 w 4305633"/>
              <a:gd name="connsiteY2" fmla="*/ 75184 h 1050544"/>
              <a:gd name="connsiteX3" fmla="*/ 585216 w 4305633"/>
              <a:gd name="connsiteY3" fmla="*/ 87376 h 1050544"/>
              <a:gd name="connsiteX4" fmla="*/ 743712 w 4305633"/>
              <a:gd name="connsiteY4" fmla="*/ 160528 h 1050544"/>
              <a:gd name="connsiteX5" fmla="*/ 914400 w 4305633"/>
              <a:gd name="connsiteY5" fmla="*/ 379984 h 1050544"/>
              <a:gd name="connsiteX6" fmla="*/ 926592 w 4305633"/>
              <a:gd name="connsiteY6" fmla="*/ 575056 h 1050544"/>
              <a:gd name="connsiteX7" fmla="*/ 1011936 w 4305633"/>
              <a:gd name="connsiteY7" fmla="*/ 855472 h 1050544"/>
              <a:gd name="connsiteX8" fmla="*/ 1085088 w 4305633"/>
              <a:gd name="connsiteY8" fmla="*/ 916432 h 1050544"/>
              <a:gd name="connsiteX9" fmla="*/ 1328928 w 4305633"/>
              <a:gd name="connsiteY9" fmla="*/ 953008 h 1050544"/>
              <a:gd name="connsiteX10" fmla="*/ 1511808 w 4305633"/>
              <a:gd name="connsiteY10" fmla="*/ 867664 h 1050544"/>
              <a:gd name="connsiteX11" fmla="*/ 1621536 w 4305633"/>
              <a:gd name="connsiteY11" fmla="*/ 562864 h 1050544"/>
              <a:gd name="connsiteX12" fmla="*/ 1706880 w 4305633"/>
              <a:gd name="connsiteY12" fmla="*/ 331216 h 1050544"/>
              <a:gd name="connsiteX13" fmla="*/ 1889760 w 4305633"/>
              <a:gd name="connsiteY13" fmla="*/ 123952 h 1050544"/>
              <a:gd name="connsiteX14" fmla="*/ 2194560 w 4305633"/>
              <a:gd name="connsiteY14" fmla="*/ 87376 h 1050544"/>
              <a:gd name="connsiteX15" fmla="*/ 2231136 w 4305633"/>
              <a:gd name="connsiteY15" fmla="*/ 148336 h 1050544"/>
              <a:gd name="connsiteX16" fmla="*/ 2243328 w 4305633"/>
              <a:gd name="connsiteY16" fmla="*/ 928624 h 1050544"/>
              <a:gd name="connsiteX17" fmla="*/ 2609088 w 4305633"/>
              <a:gd name="connsiteY17" fmla="*/ 879856 h 1050544"/>
              <a:gd name="connsiteX18" fmla="*/ 2816352 w 4305633"/>
              <a:gd name="connsiteY18" fmla="*/ 648208 h 1050544"/>
              <a:gd name="connsiteX19" fmla="*/ 2901696 w 4305633"/>
              <a:gd name="connsiteY19" fmla="*/ 367792 h 1050544"/>
              <a:gd name="connsiteX20" fmla="*/ 2987040 w 4305633"/>
              <a:gd name="connsiteY20" fmla="*/ 99568 h 1050544"/>
              <a:gd name="connsiteX21" fmla="*/ 3182112 w 4305633"/>
              <a:gd name="connsiteY21" fmla="*/ 14224 h 1050544"/>
              <a:gd name="connsiteX22" fmla="*/ 3352800 w 4305633"/>
              <a:gd name="connsiteY22" fmla="*/ 14224 h 1050544"/>
              <a:gd name="connsiteX23" fmla="*/ 3462528 w 4305633"/>
              <a:gd name="connsiteY23" fmla="*/ 75184 h 1050544"/>
              <a:gd name="connsiteX24" fmla="*/ 3523488 w 4305633"/>
              <a:gd name="connsiteY24" fmla="*/ 197104 h 1050544"/>
              <a:gd name="connsiteX25" fmla="*/ 3633216 w 4305633"/>
              <a:gd name="connsiteY25" fmla="*/ 440944 h 1050544"/>
              <a:gd name="connsiteX26" fmla="*/ 3742944 w 4305633"/>
              <a:gd name="connsiteY26" fmla="*/ 684784 h 1050544"/>
              <a:gd name="connsiteX27" fmla="*/ 3803904 w 4305633"/>
              <a:gd name="connsiteY27" fmla="*/ 782320 h 1050544"/>
              <a:gd name="connsiteX28" fmla="*/ 3938016 w 4305633"/>
              <a:gd name="connsiteY28" fmla="*/ 806704 h 1050544"/>
              <a:gd name="connsiteX29" fmla="*/ 4011168 w 4305633"/>
              <a:gd name="connsiteY29" fmla="*/ 782320 h 1050544"/>
              <a:gd name="connsiteX30" fmla="*/ 4059936 w 4305633"/>
              <a:gd name="connsiteY30" fmla="*/ 636016 h 1050544"/>
              <a:gd name="connsiteX31" fmla="*/ 4096512 w 4305633"/>
              <a:gd name="connsiteY31" fmla="*/ 343408 h 1050544"/>
              <a:gd name="connsiteX32" fmla="*/ 4206240 w 4305633"/>
              <a:gd name="connsiteY32" fmla="*/ 148336 h 1050544"/>
              <a:gd name="connsiteX33" fmla="*/ 4230624 w 4305633"/>
              <a:gd name="connsiteY33" fmla="*/ 111760 h 1050544"/>
              <a:gd name="connsiteX34" fmla="*/ 4305633 w 4305633"/>
              <a:gd name="connsiteY34" fmla="*/ 0 h 1050544"/>
              <a:gd name="connsiteX35" fmla="*/ 4305633 w 4305633"/>
              <a:gd name="connsiteY35" fmla="*/ 72008 h 10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305633" h="1050544">
                <a:moveTo>
                  <a:pt x="0" y="416560"/>
                </a:moveTo>
                <a:cubicBezTo>
                  <a:pt x="12192" y="371856"/>
                  <a:pt x="24384" y="327152"/>
                  <a:pt x="73152" y="270256"/>
                </a:cubicBezTo>
                <a:cubicBezTo>
                  <a:pt x="121920" y="213360"/>
                  <a:pt x="207264" y="105664"/>
                  <a:pt x="292608" y="75184"/>
                </a:cubicBezTo>
                <a:cubicBezTo>
                  <a:pt x="377952" y="44704"/>
                  <a:pt x="510032" y="73152"/>
                  <a:pt x="585216" y="87376"/>
                </a:cubicBezTo>
                <a:cubicBezTo>
                  <a:pt x="660400" y="101600"/>
                  <a:pt x="688848" y="111760"/>
                  <a:pt x="743712" y="160528"/>
                </a:cubicBezTo>
                <a:cubicBezTo>
                  <a:pt x="798576" y="209296"/>
                  <a:pt x="883920" y="310896"/>
                  <a:pt x="914400" y="379984"/>
                </a:cubicBezTo>
                <a:cubicBezTo>
                  <a:pt x="944880" y="449072"/>
                  <a:pt x="910336" y="495808"/>
                  <a:pt x="926592" y="575056"/>
                </a:cubicBezTo>
                <a:cubicBezTo>
                  <a:pt x="942848" y="654304"/>
                  <a:pt x="985520" y="798576"/>
                  <a:pt x="1011936" y="855472"/>
                </a:cubicBezTo>
                <a:cubicBezTo>
                  <a:pt x="1038352" y="912368"/>
                  <a:pt x="1032256" y="900176"/>
                  <a:pt x="1085088" y="916432"/>
                </a:cubicBezTo>
                <a:cubicBezTo>
                  <a:pt x="1137920" y="932688"/>
                  <a:pt x="1257808" y="961136"/>
                  <a:pt x="1328928" y="953008"/>
                </a:cubicBezTo>
                <a:cubicBezTo>
                  <a:pt x="1400048" y="944880"/>
                  <a:pt x="1463040" y="932688"/>
                  <a:pt x="1511808" y="867664"/>
                </a:cubicBezTo>
                <a:cubicBezTo>
                  <a:pt x="1560576" y="802640"/>
                  <a:pt x="1589024" y="652272"/>
                  <a:pt x="1621536" y="562864"/>
                </a:cubicBezTo>
                <a:cubicBezTo>
                  <a:pt x="1654048" y="473456"/>
                  <a:pt x="1662176" y="404368"/>
                  <a:pt x="1706880" y="331216"/>
                </a:cubicBezTo>
                <a:cubicBezTo>
                  <a:pt x="1751584" y="258064"/>
                  <a:pt x="1808480" y="164592"/>
                  <a:pt x="1889760" y="123952"/>
                </a:cubicBezTo>
                <a:cubicBezTo>
                  <a:pt x="1971040" y="83312"/>
                  <a:pt x="2137664" y="83312"/>
                  <a:pt x="2194560" y="87376"/>
                </a:cubicBezTo>
                <a:cubicBezTo>
                  <a:pt x="2251456" y="91440"/>
                  <a:pt x="2223008" y="8128"/>
                  <a:pt x="2231136" y="148336"/>
                </a:cubicBezTo>
                <a:cubicBezTo>
                  <a:pt x="2239264" y="288544"/>
                  <a:pt x="2180336" y="806704"/>
                  <a:pt x="2243328" y="928624"/>
                </a:cubicBezTo>
                <a:cubicBezTo>
                  <a:pt x="2306320" y="1050544"/>
                  <a:pt x="2513584" y="926592"/>
                  <a:pt x="2609088" y="879856"/>
                </a:cubicBezTo>
                <a:cubicBezTo>
                  <a:pt x="2704592" y="833120"/>
                  <a:pt x="2767584" y="733552"/>
                  <a:pt x="2816352" y="648208"/>
                </a:cubicBezTo>
                <a:cubicBezTo>
                  <a:pt x="2865120" y="562864"/>
                  <a:pt x="2873248" y="459232"/>
                  <a:pt x="2901696" y="367792"/>
                </a:cubicBezTo>
                <a:cubicBezTo>
                  <a:pt x="2930144" y="276352"/>
                  <a:pt x="2940304" y="158496"/>
                  <a:pt x="2987040" y="99568"/>
                </a:cubicBezTo>
                <a:cubicBezTo>
                  <a:pt x="3033776" y="40640"/>
                  <a:pt x="3121152" y="28448"/>
                  <a:pt x="3182112" y="14224"/>
                </a:cubicBezTo>
                <a:cubicBezTo>
                  <a:pt x="3243072" y="0"/>
                  <a:pt x="3306064" y="4064"/>
                  <a:pt x="3352800" y="14224"/>
                </a:cubicBezTo>
                <a:cubicBezTo>
                  <a:pt x="3399536" y="24384"/>
                  <a:pt x="3434080" y="44704"/>
                  <a:pt x="3462528" y="75184"/>
                </a:cubicBezTo>
                <a:cubicBezTo>
                  <a:pt x="3490976" y="105664"/>
                  <a:pt x="3495040" y="136144"/>
                  <a:pt x="3523488" y="197104"/>
                </a:cubicBezTo>
                <a:cubicBezTo>
                  <a:pt x="3551936" y="258064"/>
                  <a:pt x="3633216" y="440944"/>
                  <a:pt x="3633216" y="440944"/>
                </a:cubicBezTo>
                <a:cubicBezTo>
                  <a:pt x="3669792" y="522224"/>
                  <a:pt x="3714496" y="627888"/>
                  <a:pt x="3742944" y="684784"/>
                </a:cubicBezTo>
                <a:cubicBezTo>
                  <a:pt x="3771392" y="741680"/>
                  <a:pt x="3771392" y="762000"/>
                  <a:pt x="3803904" y="782320"/>
                </a:cubicBezTo>
                <a:cubicBezTo>
                  <a:pt x="3836416" y="802640"/>
                  <a:pt x="3903472" y="806704"/>
                  <a:pt x="3938016" y="806704"/>
                </a:cubicBezTo>
                <a:cubicBezTo>
                  <a:pt x="3972560" y="806704"/>
                  <a:pt x="3990848" y="810768"/>
                  <a:pt x="4011168" y="782320"/>
                </a:cubicBezTo>
                <a:cubicBezTo>
                  <a:pt x="4031488" y="753872"/>
                  <a:pt x="4045712" y="709168"/>
                  <a:pt x="4059936" y="636016"/>
                </a:cubicBezTo>
                <a:cubicBezTo>
                  <a:pt x="4074160" y="562864"/>
                  <a:pt x="4072128" y="424688"/>
                  <a:pt x="4096512" y="343408"/>
                </a:cubicBezTo>
                <a:cubicBezTo>
                  <a:pt x="4120896" y="262128"/>
                  <a:pt x="4183888" y="186944"/>
                  <a:pt x="4206240" y="148336"/>
                </a:cubicBezTo>
                <a:cubicBezTo>
                  <a:pt x="4228592" y="109728"/>
                  <a:pt x="4214059" y="136483"/>
                  <a:pt x="4230624" y="111760"/>
                </a:cubicBezTo>
                <a:lnTo>
                  <a:pt x="4305633" y="0"/>
                </a:lnTo>
                <a:lnTo>
                  <a:pt x="4305633" y="72008"/>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cxnSp>
        <p:nvCxnSpPr>
          <p:cNvPr id="29" name="Connecteur droit 28"/>
          <p:cNvCxnSpPr/>
          <p:nvPr/>
        </p:nvCxnSpPr>
        <p:spPr>
          <a:xfrm>
            <a:off x="2916238" y="4724400"/>
            <a:ext cx="0" cy="14414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re 1"/>
          <p:cNvSpPr>
            <a:spLocks noGrp="1"/>
          </p:cNvSpPr>
          <p:nvPr>
            <p:ph type="title"/>
          </p:nvPr>
        </p:nvSpPr>
        <p:spPr>
          <a:xfrm>
            <a:off x="250825" y="274638"/>
            <a:ext cx="8569325" cy="850900"/>
          </a:xfrm>
        </p:spPr>
        <p:txBody>
          <a:bodyPr/>
          <a:lstStyle/>
          <a:p>
            <a:r>
              <a:rPr lang="fr-FR" altLang="fr-FR" sz="3200" dirty="0" err="1" smtClean="0"/>
              <a:t>Nonbinary</a:t>
            </a:r>
            <a:r>
              <a:rPr lang="fr-FR" altLang="fr-FR" sz="3200" dirty="0" smtClean="0"/>
              <a:t> quantum </a:t>
            </a:r>
            <a:r>
              <a:rPr lang="fr-FR" altLang="fr-FR" sz="3200" dirty="0" err="1" smtClean="0"/>
              <a:t>calculation</a:t>
            </a:r>
            <a:r>
              <a:rPr lang="fr-FR" altLang="fr-FR" sz="3200" dirty="0" smtClean="0"/>
              <a:t> or impact approximation?</a:t>
            </a:r>
          </a:p>
        </p:txBody>
      </p:sp>
      <p:sp>
        <p:nvSpPr>
          <p:cNvPr id="3076" name="Espace réservé du contenu 2"/>
          <p:cNvSpPr>
            <a:spLocks noGrp="1"/>
          </p:cNvSpPr>
          <p:nvPr>
            <p:ph idx="1"/>
          </p:nvPr>
        </p:nvSpPr>
        <p:spPr>
          <a:xfrm>
            <a:off x="457200" y="1341438"/>
            <a:ext cx="8229600" cy="4784725"/>
          </a:xfrm>
        </p:spPr>
        <p:txBody>
          <a:bodyPr/>
          <a:lstStyle/>
          <a:p>
            <a:pPr>
              <a:buFontTx/>
              <a:buNone/>
            </a:pPr>
            <a:r>
              <a:rPr lang="fr-FR" altLang="fr-FR" sz="1800" dirty="0" err="1" smtClean="0"/>
              <a:t>Starting</a:t>
            </a:r>
            <a:r>
              <a:rPr lang="fr-FR" altLang="fr-FR" sz="1800" dirty="0" smtClean="0"/>
              <a:t> point : </a:t>
            </a:r>
            <a:r>
              <a:rPr lang="fr-FR" altLang="fr-FR" sz="1800" dirty="0" err="1" smtClean="0"/>
              <a:t>dipole</a:t>
            </a:r>
            <a:r>
              <a:rPr lang="fr-FR" altLang="fr-FR" sz="1800" dirty="0" smtClean="0"/>
              <a:t> </a:t>
            </a:r>
            <a:r>
              <a:rPr lang="fr-FR" altLang="fr-FR" sz="1800" i="1" dirty="0" smtClean="0"/>
              <a:t>d</a:t>
            </a:r>
            <a:r>
              <a:rPr lang="fr-FR" altLang="fr-FR" sz="1800" dirty="0" smtClean="0"/>
              <a:t> of the </a:t>
            </a:r>
            <a:r>
              <a:rPr lang="fr-FR" altLang="fr-FR" sz="1800" dirty="0" err="1" smtClean="0"/>
              <a:t>emitter</a:t>
            </a:r>
            <a:endParaRPr lang="fr-FR" altLang="fr-FR" sz="1800" dirty="0" smtClean="0"/>
          </a:p>
          <a:p>
            <a:pPr>
              <a:buFontTx/>
              <a:buNone/>
            </a:pPr>
            <a:r>
              <a:rPr lang="fr-FR" altLang="fr-FR" sz="1800" dirty="0" smtClean="0"/>
              <a:t>The </a:t>
            </a:r>
            <a:r>
              <a:rPr lang="fr-FR" altLang="fr-FR" sz="1800" dirty="0" err="1" smtClean="0"/>
              <a:t>effect</a:t>
            </a:r>
            <a:r>
              <a:rPr lang="fr-FR" altLang="fr-FR" sz="1800" dirty="0" smtClean="0"/>
              <a:t> of perturbations </a:t>
            </a:r>
            <a:r>
              <a:rPr lang="fr-FR" altLang="fr-FR" sz="1800" dirty="0" err="1" smtClean="0"/>
              <a:t>is</a:t>
            </a:r>
            <a:r>
              <a:rPr lang="fr-FR" altLang="fr-FR" sz="1800" dirty="0" smtClean="0"/>
              <a:t> a change of the </a:t>
            </a:r>
            <a:r>
              <a:rPr lang="fr-FR" altLang="fr-FR" sz="1800" dirty="0" err="1" smtClean="0"/>
              <a:t>emitted</a:t>
            </a:r>
            <a:r>
              <a:rPr lang="fr-FR" altLang="fr-FR" sz="1800" dirty="0" smtClean="0"/>
              <a:t> radiation.</a:t>
            </a:r>
          </a:p>
          <a:p>
            <a:pPr>
              <a:buFontTx/>
              <a:buNone/>
            </a:pPr>
            <a:r>
              <a:rPr lang="fr-FR" altLang="fr-FR" sz="1800" dirty="0" smtClean="0"/>
              <a:t>This </a:t>
            </a:r>
            <a:r>
              <a:rPr lang="fr-FR" altLang="fr-FR" sz="1800" dirty="0" err="1" smtClean="0"/>
              <a:t>can</a:t>
            </a:r>
            <a:r>
              <a:rPr lang="fr-FR" altLang="fr-FR" sz="1800" dirty="0" smtClean="0"/>
              <a:t> </a:t>
            </a:r>
            <a:r>
              <a:rPr lang="fr-FR" altLang="fr-FR" sz="1800" dirty="0" err="1" smtClean="0"/>
              <a:t>be</a:t>
            </a:r>
            <a:r>
              <a:rPr lang="fr-FR" altLang="fr-FR" sz="1800" dirty="0" smtClean="0"/>
              <a:t> </a:t>
            </a:r>
            <a:r>
              <a:rPr lang="fr-FR" altLang="fr-FR" sz="1800" dirty="0" err="1" smtClean="0"/>
              <a:t>measured</a:t>
            </a:r>
            <a:r>
              <a:rPr lang="fr-FR" altLang="fr-FR" sz="1800" dirty="0" smtClean="0"/>
              <a:t> by the </a:t>
            </a:r>
            <a:r>
              <a:rPr lang="fr-FR" altLang="fr-FR" sz="1800" dirty="0" err="1" smtClean="0"/>
              <a:t>dipole</a:t>
            </a:r>
            <a:r>
              <a:rPr lang="fr-FR" altLang="fr-FR" sz="1800" dirty="0" smtClean="0"/>
              <a:t> </a:t>
            </a:r>
            <a:r>
              <a:rPr lang="fr-FR" altLang="fr-FR" sz="1800" dirty="0" err="1" smtClean="0"/>
              <a:t>autocorrelation</a:t>
            </a:r>
            <a:r>
              <a:rPr lang="fr-FR" altLang="fr-FR" sz="1800" dirty="0" smtClean="0"/>
              <a:t> </a:t>
            </a:r>
            <a:r>
              <a:rPr lang="fr-FR" altLang="fr-FR" sz="1800" dirty="0" err="1" smtClean="0"/>
              <a:t>function</a:t>
            </a:r>
            <a:r>
              <a:rPr lang="fr-FR" altLang="fr-FR" sz="1800" dirty="0" smtClean="0"/>
              <a:t> (DAF) of the </a:t>
            </a:r>
            <a:r>
              <a:rPr lang="fr-FR" altLang="fr-FR" sz="1800" dirty="0" err="1" smtClean="0"/>
              <a:t>emitter</a:t>
            </a:r>
            <a:endParaRPr lang="fr-FR" altLang="fr-FR" sz="1800" dirty="0" smtClean="0"/>
          </a:p>
          <a:p>
            <a:pPr>
              <a:buFontTx/>
              <a:buNone/>
            </a:pPr>
            <a:endParaRPr lang="fr-FR" altLang="fr-FR" sz="1800" dirty="0" smtClean="0"/>
          </a:p>
          <a:p>
            <a:pPr>
              <a:buFontTx/>
              <a:buNone/>
            </a:pPr>
            <a:endParaRPr lang="en-US" altLang="fr-FR" sz="1800" dirty="0" smtClean="0"/>
          </a:p>
          <a:p>
            <a:pPr>
              <a:buFontTx/>
              <a:buNone/>
            </a:pPr>
            <a:r>
              <a:rPr lang="en-US" altLang="fr-FR" sz="1800" i="1" dirty="0" smtClean="0"/>
              <a:t>T(t) </a:t>
            </a:r>
            <a:r>
              <a:rPr lang="en-US" altLang="fr-FR" sz="1800" dirty="0" smtClean="0"/>
              <a:t>emitter evolution operator, </a:t>
            </a:r>
            <a:r>
              <a:rPr lang="en-US" altLang="fr-FR" sz="1800" i="1" dirty="0" smtClean="0">
                <a:latin typeface="Symbol" panose="05050102010706020507" pitchFamily="18" charset="2"/>
              </a:rPr>
              <a:t>r</a:t>
            </a:r>
            <a:r>
              <a:rPr lang="en-US" altLang="fr-FR" sz="1800" dirty="0" smtClean="0"/>
              <a:t> density matrix</a:t>
            </a:r>
          </a:p>
          <a:p>
            <a:pPr>
              <a:buFontTx/>
              <a:buNone/>
            </a:pPr>
            <a:r>
              <a:rPr lang="en-US" altLang="fr-FR" sz="1800" dirty="0" smtClean="0"/>
              <a:t>Trace over all possible states of the quantum system emitter plus </a:t>
            </a:r>
            <a:r>
              <a:rPr lang="en-US" altLang="fr-FR" sz="1800" dirty="0" err="1" smtClean="0"/>
              <a:t>perturbers</a:t>
            </a:r>
            <a:endParaRPr lang="en-US" altLang="fr-FR" sz="1800" dirty="0" smtClean="0"/>
          </a:p>
          <a:p>
            <a:pPr>
              <a:buFontTx/>
              <a:buNone/>
            </a:pPr>
            <a:r>
              <a:rPr lang="en-US" altLang="fr-FR" sz="1800" dirty="0" smtClean="0"/>
              <a:t>Could be calculated by density functional theory or quantum Monte Carlo methods (density functional method, quantum Monte Carlo)</a:t>
            </a:r>
          </a:p>
          <a:p>
            <a:pPr>
              <a:buFontTx/>
              <a:buNone/>
            </a:pPr>
            <a:endParaRPr lang="en-US" altLang="fr-FR" sz="1800" dirty="0" smtClean="0"/>
          </a:p>
          <a:p>
            <a:pPr>
              <a:buFontTx/>
              <a:buNone/>
            </a:pPr>
            <a:r>
              <a:rPr lang="en-US" altLang="fr-FR" sz="1800" dirty="0" smtClean="0"/>
              <a:t>But for a large range of conditions:</a:t>
            </a:r>
          </a:p>
          <a:p>
            <a:pPr>
              <a:buFontTx/>
              <a:buNone/>
            </a:pPr>
            <a:r>
              <a:rPr lang="en-US" altLang="fr-FR" sz="1800" dirty="0" smtClean="0"/>
              <a:t>-Collisions are binary</a:t>
            </a:r>
          </a:p>
          <a:p>
            <a:pPr>
              <a:buFontTx/>
              <a:buNone/>
            </a:pPr>
            <a:r>
              <a:rPr lang="en-US" altLang="fr-FR" sz="1800" dirty="0" smtClean="0"/>
              <a:t>-Collision time is much larger than the time of interest (inverse of line width)</a:t>
            </a:r>
            <a:endParaRPr lang="fr-FR" altLang="fr-FR" sz="1800" dirty="0" smtClean="0"/>
          </a:p>
          <a:p>
            <a:pPr>
              <a:buFontTx/>
              <a:buNone/>
            </a:pPr>
            <a:r>
              <a:rPr lang="fr-FR" altLang="fr-FR" sz="1800" dirty="0" err="1" smtClean="0"/>
              <a:t>These</a:t>
            </a:r>
            <a:r>
              <a:rPr lang="fr-FR" altLang="fr-FR" sz="1800" dirty="0" smtClean="0"/>
              <a:t> are the </a:t>
            </a:r>
            <a:r>
              <a:rPr lang="fr-FR" altLang="fr-FR" sz="1800" dirty="0" err="1" smtClean="0"/>
              <a:t>validity</a:t>
            </a:r>
            <a:r>
              <a:rPr lang="fr-FR" altLang="fr-FR" sz="1800" dirty="0" smtClean="0"/>
              <a:t> conditions of the impact approximation</a:t>
            </a:r>
          </a:p>
          <a:p>
            <a:pPr>
              <a:buFontTx/>
              <a:buNone/>
            </a:pPr>
            <a:endParaRPr lang="fr-FR" altLang="fr-FR" sz="1800" dirty="0" smtClean="0"/>
          </a:p>
        </p:txBody>
      </p:sp>
      <p:sp>
        <p:nvSpPr>
          <p:cNvPr id="3077"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7DD6FED-6467-4837-A4F6-DB17B983887F}" type="slidenum">
              <a:rPr lang="fr-FR" altLang="fr-FR"/>
              <a:pPr/>
              <a:t>5</a:t>
            </a:fld>
            <a:endParaRPr lang="fr-FR" altLang="fr-FR"/>
          </a:p>
        </p:txBody>
      </p:sp>
      <p:graphicFrame>
        <p:nvGraphicFramePr>
          <p:cNvPr id="3074" name="Object 3"/>
          <p:cNvGraphicFramePr>
            <a:graphicFrameLocks noChangeAspect="1"/>
          </p:cNvGraphicFramePr>
          <p:nvPr/>
        </p:nvGraphicFramePr>
        <p:xfrm>
          <a:off x="1970088" y="2635250"/>
          <a:ext cx="4257675" cy="649288"/>
        </p:xfrm>
        <a:graphic>
          <a:graphicData uri="http://schemas.openxmlformats.org/presentationml/2006/ole">
            <mc:AlternateContent xmlns:mc="http://schemas.openxmlformats.org/markup-compatibility/2006">
              <mc:Choice xmlns:v="urn:schemas-microsoft-com:vml" Requires="v">
                <p:oleObj spid="_x0000_s3107" name="Equation" r:id="rId4" imgW="1752480" imgH="266400" progId="Equation.3">
                  <p:embed/>
                </p:oleObj>
              </mc:Choice>
              <mc:Fallback>
                <p:oleObj name="Equation" r:id="rId4" imgW="1752480" imgH="2664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0088" y="2635250"/>
                        <a:ext cx="4257675" cy="64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611188" y="1223963"/>
            <a:ext cx="7921625" cy="3462337"/>
          </a:xfrm>
          <a:prstGeom prst="rect">
            <a:avLst/>
          </a:prstGeom>
          <a:noFill/>
          <a:ln>
            <a:noFill/>
          </a:ln>
          <a:effectLs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defRPr/>
            </a:pPr>
            <a:r>
              <a:rPr lang="fr-FR" sz="3600" dirty="0" err="1" smtClean="0">
                <a:solidFill>
                  <a:srgbClr val="0000FF"/>
                </a:solidFill>
                <a:latin typeface="Times New Roman" panose="02020603050405020304" pitchFamily="18" charset="0"/>
                <a:cs typeface="Times New Roman" panose="02020603050405020304" pitchFamily="18" charset="0"/>
              </a:rPr>
              <a:t>Outline</a:t>
            </a:r>
            <a:endParaRPr lang="fr-FR" sz="3600" dirty="0" smtClean="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defRPr/>
            </a:pPr>
            <a:endParaRPr lang="fr-FR" sz="20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 typeface="+mj-lt"/>
              <a:buAutoNum type="arabicPeriod"/>
              <a:defRPr/>
            </a:pPr>
            <a:r>
              <a:rPr lang="fr-FR" sz="2000" dirty="0" smtClean="0">
                <a:solidFill>
                  <a:srgbClr val="00FFFF"/>
                </a:solidFill>
                <a:latin typeface="Times New Roman" panose="02020603050405020304" pitchFamily="18" charset="0"/>
                <a:cs typeface="Times New Roman" panose="02020603050405020304" pitchFamily="18" charset="0"/>
              </a:rPr>
              <a:t>Introduction</a:t>
            </a:r>
          </a:p>
          <a:p>
            <a:pPr marL="457200" indent="-457200" eaLnBrk="1" hangingPunct="1">
              <a:spcBef>
                <a:spcPct val="50000"/>
              </a:spcBef>
              <a:buFont typeface="+mj-lt"/>
              <a:buAutoNum type="arabicPeriod"/>
              <a:defRPr/>
            </a:pPr>
            <a:r>
              <a:rPr lang="fr-FR" sz="2000" dirty="0" err="1" smtClean="0">
                <a:solidFill>
                  <a:srgbClr val="0000FF"/>
                </a:solidFill>
                <a:latin typeface="Times New Roman" panose="02020603050405020304" pitchFamily="18" charset="0"/>
                <a:cs typeface="Times New Roman" panose="02020603050405020304" pitchFamily="18" charset="0"/>
              </a:rPr>
              <a:t>Different</a:t>
            </a:r>
            <a:r>
              <a:rPr lang="fr-FR" sz="2000" dirty="0" smtClean="0">
                <a:solidFill>
                  <a:srgbClr val="0000FF"/>
                </a:solidFill>
                <a:latin typeface="Times New Roman" panose="02020603050405020304" pitchFamily="18" charset="0"/>
                <a:cs typeface="Times New Roman" panose="02020603050405020304" pitchFamily="18" charset="0"/>
              </a:rPr>
              <a:t> impact </a:t>
            </a:r>
            <a:r>
              <a:rPr lang="fr-FR" sz="2000" dirty="0" err="1" smtClean="0">
                <a:solidFill>
                  <a:srgbClr val="0000FF"/>
                </a:solidFill>
                <a:latin typeface="Times New Roman" panose="02020603050405020304" pitchFamily="18" charset="0"/>
                <a:cs typeface="Times New Roman" panose="02020603050405020304" pitchFamily="18" charset="0"/>
              </a:rPr>
              <a:t>models</a:t>
            </a:r>
            <a:endParaRPr lang="fr-FR" sz="2000" dirty="0" smtClean="0">
              <a:solidFill>
                <a:srgbClr val="0000FF"/>
              </a:solidFill>
              <a:latin typeface="Times New Roman" panose="02020603050405020304" pitchFamily="18" charset="0"/>
              <a:cs typeface="Times New Roman" panose="02020603050405020304" pitchFamily="18" charset="0"/>
            </a:endParaRPr>
          </a:p>
          <a:p>
            <a:pPr marL="457200" indent="-457200" eaLnBrk="1" hangingPunct="1">
              <a:spcBef>
                <a:spcPct val="50000"/>
              </a:spcBef>
              <a:buFont typeface="+mj-lt"/>
              <a:buAutoNum type="arabicPeriod" startAt="3"/>
              <a:defRPr/>
            </a:pPr>
            <a:r>
              <a:rPr lang="fr-FR" sz="2000" dirty="0" err="1" smtClean="0">
                <a:solidFill>
                  <a:srgbClr val="00FFFF"/>
                </a:solidFill>
                <a:latin typeface="Times New Roman" panose="02020603050405020304" pitchFamily="18" charset="0"/>
                <a:cs typeface="Times New Roman" panose="02020603050405020304" pitchFamily="18" charset="0"/>
              </a:rPr>
              <a:t>Beyond</a:t>
            </a:r>
            <a:r>
              <a:rPr lang="fr-FR" sz="2000" dirty="0" smtClean="0">
                <a:solidFill>
                  <a:srgbClr val="00FFFF"/>
                </a:solidFill>
                <a:latin typeface="Times New Roman" panose="02020603050405020304" pitchFamily="18" charset="0"/>
                <a:cs typeface="Times New Roman" panose="02020603050405020304" pitchFamily="18" charset="0"/>
              </a:rPr>
              <a:t> impact</a:t>
            </a:r>
          </a:p>
          <a:p>
            <a:pPr marL="457200" indent="-457200" eaLnBrk="1" hangingPunct="1">
              <a:spcBef>
                <a:spcPct val="50000"/>
              </a:spcBef>
              <a:buFont typeface="+mj-lt"/>
              <a:buAutoNum type="arabicPeriod" startAt="3"/>
              <a:defRPr/>
            </a:pPr>
            <a:r>
              <a:rPr lang="fr-FR" sz="2000" dirty="0" smtClean="0">
                <a:solidFill>
                  <a:srgbClr val="00FFFF"/>
                </a:solidFill>
                <a:latin typeface="Times New Roman" panose="02020603050405020304" pitchFamily="18" charset="0"/>
                <a:cs typeface="Times New Roman" panose="02020603050405020304" pitchFamily="18" charset="0"/>
              </a:rPr>
              <a:t>Conclusion</a:t>
            </a:r>
          </a:p>
          <a:p>
            <a:pPr eaLnBrk="1" hangingPunct="1">
              <a:spcBef>
                <a:spcPct val="50000"/>
              </a:spcBef>
              <a:defRPr/>
            </a:pPr>
            <a:endParaRPr lang="fr-FR" sz="2200" dirty="0" smtClean="0">
              <a:solidFill>
                <a:srgbClr val="0000FF"/>
              </a:solidFill>
              <a:latin typeface="Times New Roman" panose="02020603050405020304" pitchFamily="18" charset="0"/>
              <a:cs typeface="Times New Roman" panose="02020603050405020304" pitchFamily="18" charset="0"/>
            </a:endParaRPr>
          </a:p>
        </p:txBody>
      </p:sp>
      <p:sp>
        <p:nvSpPr>
          <p:cNvPr id="22531" name="Espace réservé du numéro de diapositive 8"/>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A97496-A373-4732-811B-265C9B73FD1D}" type="slidenum">
              <a:rPr lang="fr-FR" altLang="fr-FR"/>
              <a:pPr/>
              <a:t>6</a:t>
            </a:fld>
            <a:endParaRPr lang="fr-FR" altLang="fr-FR"/>
          </a:p>
        </p:txBody>
      </p:sp>
      <p:sp>
        <p:nvSpPr>
          <p:cNvPr id="22532" name="Rectangle 41"/>
          <p:cNvSpPr>
            <a:spLocks noChangeArrowheads="1"/>
          </p:cNvSpPr>
          <p:nvPr/>
        </p:nvSpPr>
        <p:spPr bwMode="auto">
          <a:xfrm>
            <a:off x="179388" y="115888"/>
            <a:ext cx="8785225" cy="6605587"/>
          </a:xfrm>
          <a:prstGeom prst="rect">
            <a:avLst/>
          </a:prstGeom>
          <a:noFill/>
          <a:ln w="25400">
            <a:solidFill>
              <a:srgbClr val="3399FF"/>
            </a:solidFill>
            <a:miter lim="800000"/>
            <a:headEnd/>
            <a:tailEnd/>
          </a:ln>
          <a:extLst>
            <a:ext uri="{909E8E84-426E-40DD-AFC4-6F175D3DCCD1}">
              <a14:hiddenFill xmlns:a14="http://schemas.microsoft.com/office/drawing/2010/main">
                <a:solidFill>
                  <a:srgbClr val="FFFFFF"/>
                </a:solidFill>
              </a14:hiddenFill>
            </a:ext>
          </a:extLst>
        </p:spPr>
        <p:txBody>
          <a:bodyPr wrap="none" lIns="90000" tIns="46800" rIns="90000" bIns="468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re 1"/>
          <p:cNvSpPr>
            <a:spLocks noGrp="1"/>
          </p:cNvSpPr>
          <p:nvPr>
            <p:ph type="title"/>
          </p:nvPr>
        </p:nvSpPr>
        <p:spPr/>
        <p:txBody>
          <a:bodyPr/>
          <a:lstStyle/>
          <a:p>
            <a:r>
              <a:rPr lang="fr-FR" altLang="fr-FR" sz="2800" smtClean="0"/>
              <a:t>Quantum impact for emitter and perturbers</a:t>
            </a:r>
          </a:p>
        </p:txBody>
      </p:sp>
      <p:sp>
        <p:nvSpPr>
          <p:cNvPr id="3" name="Espace réservé du contenu 2"/>
          <p:cNvSpPr>
            <a:spLocks noGrp="1"/>
          </p:cNvSpPr>
          <p:nvPr>
            <p:ph idx="1"/>
          </p:nvPr>
        </p:nvSpPr>
        <p:spPr>
          <a:xfrm>
            <a:off x="323850" y="1341438"/>
            <a:ext cx="8569325" cy="4525962"/>
          </a:xfrm>
        </p:spPr>
        <p:txBody>
          <a:bodyPr/>
          <a:lstStyle/>
          <a:p>
            <a:pPr>
              <a:buFontTx/>
              <a:buNone/>
              <a:defRPr/>
            </a:pPr>
            <a:r>
              <a:rPr lang="fr-FR" sz="1800" dirty="0" err="1" smtClean="0"/>
              <a:t>Perturbers</a:t>
            </a:r>
            <a:r>
              <a:rPr lang="fr-FR" sz="1800" dirty="0" smtClean="0"/>
              <a:t>  as </a:t>
            </a:r>
            <a:r>
              <a:rPr lang="fr-FR" sz="1800" dirty="0" err="1" smtClean="0"/>
              <a:t>wave</a:t>
            </a:r>
            <a:r>
              <a:rPr lang="fr-FR" sz="1800" dirty="0" smtClean="0"/>
              <a:t> </a:t>
            </a:r>
            <a:r>
              <a:rPr lang="fr-FR" sz="1800" dirty="0" err="1" smtClean="0"/>
              <a:t>packets</a:t>
            </a:r>
            <a:endParaRPr lang="fr-FR" sz="1800" dirty="0" smtClean="0"/>
          </a:p>
          <a:p>
            <a:pPr>
              <a:buFontTx/>
              <a:buNone/>
              <a:defRPr/>
            </a:pPr>
            <a:r>
              <a:rPr lang="en-US" sz="1800" dirty="0" smtClean="0"/>
              <a:t>Each wave packet is scattered in the interaction potential with the emitter</a:t>
            </a:r>
          </a:p>
          <a:p>
            <a:pPr>
              <a:buFontTx/>
              <a:buNone/>
              <a:defRPr/>
            </a:pPr>
            <a:r>
              <a:rPr lang="en-US" sz="1800" dirty="0" smtClean="0"/>
              <a:t>Started in 1970 (Barnes and Peach, Bely and </a:t>
            </a:r>
            <a:r>
              <a:rPr lang="en-US" sz="1800" dirty="0" err="1" smtClean="0"/>
              <a:t>Griem</a:t>
            </a:r>
            <a:r>
              <a:rPr lang="en-US" sz="1800" dirty="0" smtClean="0"/>
              <a:t>)</a:t>
            </a:r>
          </a:p>
          <a:p>
            <a:pPr>
              <a:buFontTx/>
              <a:buNone/>
              <a:defRPr/>
            </a:pPr>
            <a:r>
              <a:rPr lang="en-US" sz="1800" dirty="0" smtClean="0"/>
              <a:t>Calculation for isolated lines of ions, with an expression using the optical theorem:</a:t>
            </a:r>
          </a:p>
          <a:p>
            <a:pPr>
              <a:buFontTx/>
              <a:buNone/>
              <a:defRPr/>
            </a:pPr>
            <a:endParaRPr lang="en-US" sz="1800" dirty="0" smtClean="0"/>
          </a:p>
          <a:p>
            <a:pPr>
              <a:buFontTx/>
              <a:buNone/>
              <a:defRPr/>
            </a:pPr>
            <a:endParaRPr lang="en-US" sz="1800" dirty="0" smtClean="0"/>
          </a:p>
          <a:p>
            <a:pPr>
              <a:buFontTx/>
              <a:buNone/>
              <a:defRPr/>
            </a:pPr>
            <a:endParaRPr lang="en-US" sz="1800" dirty="0" smtClean="0"/>
          </a:p>
          <a:p>
            <a:pPr marL="0" indent="0">
              <a:buFontTx/>
              <a:buNone/>
              <a:defRPr/>
            </a:pPr>
            <a:r>
              <a:rPr lang="en-US" sz="1800" dirty="0" smtClean="0"/>
              <a:t>where  </a:t>
            </a:r>
            <a:r>
              <a:rPr lang="en-US" sz="1800" i="1" dirty="0" smtClean="0"/>
              <a:t>N</a:t>
            </a:r>
            <a:r>
              <a:rPr lang="en-US" sz="1800" dirty="0" smtClean="0"/>
              <a:t> is the </a:t>
            </a:r>
            <a:r>
              <a:rPr lang="en-US" sz="1800" dirty="0" err="1" smtClean="0"/>
              <a:t>perturbers</a:t>
            </a:r>
            <a:r>
              <a:rPr lang="en-US" sz="1800" dirty="0" smtClean="0"/>
              <a:t> density,  </a:t>
            </a:r>
            <a:r>
              <a:rPr lang="en-US" sz="1800" i="1" dirty="0" smtClean="0"/>
              <a:t>v</a:t>
            </a:r>
            <a:r>
              <a:rPr lang="en-US" sz="1800" dirty="0" smtClean="0"/>
              <a:t> their velocity,  and  </a:t>
            </a:r>
            <a:r>
              <a:rPr lang="en-US" sz="1800" i="1" dirty="0" err="1" smtClean="0">
                <a:latin typeface="Symbol" pitchFamily="18" charset="2"/>
              </a:rPr>
              <a:t>s</a:t>
            </a:r>
            <a:r>
              <a:rPr lang="en-US" sz="1800" i="1" baseline="-25000" dirty="0" err="1" smtClean="0"/>
              <a:t>i</a:t>
            </a:r>
            <a:r>
              <a:rPr lang="en-US" sz="1800" dirty="0" smtClean="0"/>
              <a:t> and </a:t>
            </a:r>
            <a:r>
              <a:rPr lang="en-US" sz="1800" i="1" dirty="0" err="1" smtClean="0">
                <a:latin typeface="Symbol" pitchFamily="18" charset="2"/>
              </a:rPr>
              <a:t>s</a:t>
            </a:r>
            <a:r>
              <a:rPr lang="en-US" sz="1800" i="1" baseline="-25000" dirty="0" err="1" smtClean="0"/>
              <a:t>f</a:t>
            </a:r>
            <a:r>
              <a:rPr lang="en-US" sz="1800" i="1" baseline="-25000" dirty="0" smtClean="0"/>
              <a:t>  </a:t>
            </a:r>
            <a:r>
              <a:rPr lang="en-US" sz="1800" dirty="0" smtClean="0"/>
              <a:t>are inelastic cross sections,  </a:t>
            </a:r>
            <a:r>
              <a:rPr lang="en-US" sz="1800" i="1" dirty="0" err="1" smtClean="0"/>
              <a:t>f</a:t>
            </a:r>
            <a:r>
              <a:rPr lang="en-US" sz="1800" i="1" baseline="-25000" dirty="0" err="1" smtClean="0"/>
              <a:t>i</a:t>
            </a:r>
            <a:r>
              <a:rPr lang="en-US" sz="1800" i="1" dirty="0" smtClean="0"/>
              <a:t> </a:t>
            </a:r>
            <a:r>
              <a:rPr lang="en-US" sz="1800" dirty="0" smtClean="0"/>
              <a:t>and </a:t>
            </a:r>
            <a:r>
              <a:rPr lang="en-US" sz="1800" i="1" dirty="0" smtClean="0"/>
              <a:t>f</a:t>
            </a:r>
            <a:r>
              <a:rPr lang="en-US" sz="1800" i="1" baseline="-25000" dirty="0" smtClean="0"/>
              <a:t>f</a:t>
            </a:r>
            <a:r>
              <a:rPr lang="en-US" sz="1800" dirty="0" smtClean="0"/>
              <a:t> the forward scattering amplitudes in a direction given by  </a:t>
            </a:r>
            <a:r>
              <a:rPr lang="en-US" sz="1800" dirty="0" smtClean="0">
                <a:latin typeface="Symbol" pitchFamily="18" charset="2"/>
              </a:rPr>
              <a:t>q, j</a:t>
            </a:r>
            <a:r>
              <a:rPr lang="en-US" sz="1800" dirty="0" smtClean="0"/>
              <a:t> for the initial </a:t>
            </a:r>
            <a:r>
              <a:rPr lang="en-US" sz="1800" dirty="0" err="1" smtClean="0"/>
              <a:t>i</a:t>
            </a:r>
            <a:r>
              <a:rPr lang="en-US" sz="1800" dirty="0" smtClean="0"/>
              <a:t> and final f states.</a:t>
            </a:r>
          </a:p>
          <a:p>
            <a:pPr marL="0" indent="0">
              <a:buFontTx/>
              <a:buNone/>
              <a:defRPr/>
            </a:pPr>
            <a:endParaRPr lang="fr-FR" sz="1800" dirty="0" smtClean="0"/>
          </a:p>
          <a:p>
            <a:pPr marL="0" indent="0">
              <a:buFontTx/>
              <a:buNone/>
              <a:defRPr/>
            </a:pPr>
            <a:r>
              <a:rPr lang="fr-FR" sz="1800" dirty="0" smtClean="0"/>
              <a:t>New life </a:t>
            </a:r>
            <a:r>
              <a:rPr lang="fr-FR" sz="1800" dirty="0" err="1" smtClean="0"/>
              <a:t>today</a:t>
            </a:r>
            <a:r>
              <a:rPr lang="fr-FR" sz="1800" dirty="0" smtClean="0"/>
              <a:t> for </a:t>
            </a:r>
            <a:r>
              <a:rPr lang="fr-FR" sz="1800" dirty="0" err="1" smtClean="0"/>
              <a:t>such</a:t>
            </a:r>
            <a:r>
              <a:rPr lang="fr-FR" sz="1800" dirty="0" smtClean="0"/>
              <a:t> </a:t>
            </a:r>
            <a:r>
              <a:rPr lang="fr-FR" sz="1800" dirty="0" err="1" smtClean="0"/>
              <a:t>calculations</a:t>
            </a:r>
            <a:r>
              <a:rPr lang="fr-FR" sz="1800" dirty="0" smtClean="0"/>
              <a:t> (</a:t>
            </a:r>
            <a:r>
              <a:rPr lang="fr-FR" sz="1800" dirty="0" err="1" smtClean="0"/>
              <a:t>Elabidi</a:t>
            </a:r>
            <a:r>
              <a:rPr lang="fr-FR" sz="1800" dirty="0" smtClean="0"/>
              <a:t>, </a:t>
            </a:r>
            <a:r>
              <a:rPr lang="fr-FR" sz="1800" dirty="0" err="1" smtClean="0"/>
              <a:t>Sahal-Bréchot</a:t>
            </a:r>
            <a:r>
              <a:rPr lang="fr-FR" sz="1800" dirty="0" smtClean="0"/>
              <a:t>, </a:t>
            </a:r>
            <a:r>
              <a:rPr lang="fr-FR" sz="1800" dirty="0" err="1" smtClean="0"/>
              <a:t>Dimitrijevic</a:t>
            </a:r>
            <a:r>
              <a:rPr lang="fr-FR" sz="1800" dirty="0" smtClean="0"/>
              <a:t>́), </a:t>
            </a:r>
            <a:r>
              <a:rPr lang="fr-FR" sz="1800" dirty="0" err="1" smtClean="0"/>
              <a:t>often</a:t>
            </a:r>
            <a:r>
              <a:rPr lang="fr-FR" sz="1800" dirty="0" smtClean="0"/>
              <a:t> in agreement </a:t>
            </a:r>
            <a:r>
              <a:rPr lang="fr-FR" sz="1800" dirty="0" err="1" smtClean="0"/>
              <a:t>with</a:t>
            </a:r>
            <a:r>
              <a:rPr lang="fr-FR" sz="1800" dirty="0" smtClean="0"/>
              <a:t> </a:t>
            </a:r>
            <a:r>
              <a:rPr lang="fr-FR" sz="1800" dirty="0" err="1" smtClean="0"/>
              <a:t>other</a:t>
            </a:r>
            <a:r>
              <a:rPr lang="fr-FR" sz="1800" dirty="0" smtClean="0"/>
              <a:t> </a:t>
            </a:r>
            <a:r>
              <a:rPr lang="fr-FR" sz="1800" dirty="0" err="1" smtClean="0"/>
              <a:t>methods</a:t>
            </a:r>
            <a:endParaRPr lang="fr-FR" sz="1800" dirty="0"/>
          </a:p>
        </p:txBody>
      </p:sp>
      <p:sp>
        <p:nvSpPr>
          <p:cNvPr id="4101"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A523C4-310E-4739-A37C-714FDA756ACD}" type="slidenum">
              <a:rPr lang="fr-FR" altLang="fr-FR"/>
              <a:pPr/>
              <a:t>7</a:t>
            </a:fld>
            <a:endParaRPr lang="fr-FR" altLang="fr-FR"/>
          </a:p>
        </p:txBody>
      </p:sp>
      <p:graphicFrame>
        <p:nvGraphicFramePr>
          <p:cNvPr id="4098" name="Object 2"/>
          <p:cNvGraphicFramePr>
            <a:graphicFrameLocks noChangeAspect="1"/>
          </p:cNvGraphicFramePr>
          <p:nvPr/>
        </p:nvGraphicFramePr>
        <p:xfrm>
          <a:off x="1187450" y="2852738"/>
          <a:ext cx="5902325" cy="503237"/>
        </p:xfrm>
        <a:graphic>
          <a:graphicData uri="http://schemas.openxmlformats.org/presentationml/2006/ole">
            <mc:AlternateContent xmlns:mc="http://schemas.openxmlformats.org/markup-compatibility/2006">
              <mc:Choice xmlns:v="urn:schemas-microsoft-com:vml" Requires="v">
                <p:oleObj spid="_x0000_s4131" name="Equation" r:id="rId3" imgW="3568680" imgH="304560" progId="Equation.3">
                  <p:embed/>
                </p:oleObj>
              </mc:Choice>
              <mc:Fallback>
                <p:oleObj name="Equation" r:id="rId3" imgW="3568680" imgH="30456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2852738"/>
                        <a:ext cx="5902325"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457200" y="274638"/>
            <a:ext cx="8229600" cy="993775"/>
          </a:xfrm>
        </p:spPr>
        <p:txBody>
          <a:bodyPr/>
          <a:lstStyle/>
          <a:p>
            <a:r>
              <a:rPr lang="fr-FR" altLang="fr-FR" sz="2800" smtClean="0"/>
              <a:t>Isolated lines: efficient semi-empirical model</a:t>
            </a:r>
          </a:p>
        </p:txBody>
      </p:sp>
      <p:sp>
        <p:nvSpPr>
          <p:cNvPr id="3" name="Espace réservé du contenu 2"/>
          <p:cNvSpPr>
            <a:spLocks noGrp="1"/>
          </p:cNvSpPr>
          <p:nvPr>
            <p:ph idx="1"/>
          </p:nvPr>
        </p:nvSpPr>
        <p:spPr>
          <a:xfrm>
            <a:off x="395288" y="1341438"/>
            <a:ext cx="8229600" cy="4525962"/>
          </a:xfrm>
        </p:spPr>
        <p:txBody>
          <a:bodyPr/>
          <a:lstStyle/>
          <a:p>
            <a:pPr>
              <a:buFontTx/>
              <a:buNone/>
              <a:defRPr/>
            </a:pPr>
            <a:r>
              <a:rPr lang="fr-FR" sz="2000" dirty="0" err="1" smtClean="0"/>
              <a:t>Makes</a:t>
            </a:r>
            <a:r>
              <a:rPr lang="fr-FR" sz="2000" dirty="0" smtClean="0"/>
              <a:t> use </a:t>
            </a:r>
            <a:r>
              <a:rPr lang="fr-FR" sz="2000" dirty="0" err="1" smtClean="0"/>
              <a:t>again</a:t>
            </a:r>
            <a:r>
              <a:rPr lang="fr-FR" sz="2000" dirty="0" smtClean="0"/>
              <a:t> of the expression </a:t>
            </a:r>
            <a:r>
              <a:rPr lang="fr-FR" sz="2000" dirty="0" err="1" smtClean="0"/>
              <a:t>using</a:t>
            </a:r>
            <a:r>
              <a:rPr lang="fr-FR" sz="2000" dirty="0" smtClean="0"/>
              <a:t> the </a:t>
            </a:r>
            <a:r>
              <a:rPr lang="fr-FR" sz="2000" dirty="0" err="1" smtClean="0"/>
              <a:t>optical</a:t>
            </a:r>
            <a:r>
              <a:rPr lang="fr-FR" sz="2000" dirty="0" smtClean="0"/>
              <a:t> </a:t>
            </a:r>
            <a:r>
              <a:rPr lang="fr-FR" sz="2000" dirty="0" err="1" smtClean="0"/>
              <a:t>theorem</a:t>
            </a:r>
            <a:endParaRPr lang="fr-FR" sz="2000" dirty="0" smtClean="0"/>
          </a:p>
          <a:p>
            <a:pPr>
              <a:buFontTx/>
              <a:buNone/>
              <a:defRPr/>
            </a:pPr>
            <a:r>
              <a:rPr lang="en-US" sz="2000" dirty="0" smtClean="0"/>
              <a:t>Bethe-Born approximation for evaluating inelastic cross sections</a:t>
            </a:r>
          </a:p>
          <a:p>
            <a:pPr>
              <a:buFontTx/>
              <a:buNone/>
              <a:defRPr/>
            </a:pPr>
            <a:endParaRPr lang="en-US" sz="2000" dirty="0" smtClean="0"/>
          </a:p>
          <a:p>
            <a:pPr>
              <a:buFontTx/>
              <a:buNone/>
              <a:defRPr/>
            </a:pPr>
            <a:r>
              <a:rPr lang="en-US" sz="2000" dirty="0" smtClean="0"/>
              <a:t>Width expressed with a Gaunt factor (a quantity which measures the probability than an incident electrons changes its kinetic energy )</a:t>
            </a:r>
          </a:p>
          <a:p>
            <a:pPr marL="0" indent="0">
              <a:buFontTx/>
              <a:buNone/>
              <a:defRPr/>
            </a:pPr>
            <a:endParaRPr lang="fr-FR" sz="2000" dirty="0" smtClean="0"/>
          </a:p>
          <a:p>
            <a:pPr marL="0" indent="0">
              <a:buFontTx/>
              <a:buNone/>
              <a:defRPr/>
            </a:pPr>
            <a:r>
              <a:rPr lang="fr-FR" sz="2000" dirty="0" err="1" smtClean="0"/>
              <a:t>Numerous</a:t>
            </a:r>
            <a:r>
              <a:rPr lang="fr-FR" sz="2000" dirty="0" smtClean="0"/>
              <a:t> </a:t>
            </a:r>
            <a:r>
              <a:rPr lang="fr-FR" sz="2000" dirty="0" err="1" smtClean="0"/>
              <a:t>calculation</a:t>
            </a:r>
            <a:r>
              <a:rPr lang="fr-FR" sz="2000" dirty="0" smtClean="0"/>
              <a:t> </a:t>
            </a:r>
            <a:r>
              <a:rPr lang="fr-FR" sz="2000" dirty="0" err="1" smtClean="0"/>
              <a:t>performed</a:t>
            </a:r>
            <a:r>
              <a:rPr lang="fr-FR" sz="2000" dirty="0" smtClean="0"/>
              <a:t> for </a:t>
            </a:r>
            <a:r>
              <a:rPr lang="fr-FR" sz="2000" dirty="0" err="1" smtClean="0"/>
              <a:t>isolated</a:t>
            </a:r>
            <a:r>
              <a:rPr lang="fr-FR" sz="2000" dirty="0" smtClean="0"/>
              <a:t> ion </a:t>
            </a:r>
            <a:r>
              <a:rPr lang="fr-FR" sz="2000" dirty="0" err="1" smtClean="0"/>
              <a:t>lines</a:t>
            </a:r>
            <a:r>
              <a:rPr lang="fr-FR" sz="2000" dirty="0" smtClean="0"/>
              <a:t> of </a:t>
            </a:r>
            <a:r>
              <a:rPr lang="fr-FR" sz="2000" dirty="0" err="1" smtClean="0"/>
              <a:t>astrophysical</a:t>
            </a:r>
            <a:r>
              <a:rPr lang="fr-FR" sz="2000" dirty="0" smtClean="0"/>
              <a:t> </a:t>
            </a:r>
            <a:r>
              <a:rPr lang="fr-FR" sz="2000" dirty="0" err="1" smtClean="0"/>
              <a:t>interest</a:t>
            </a:r>
            <a:endParaRPr lang="fr-FR" sz="2000" dirty="0" smtClean="0"/>
          </a:p>
          <a:p>
            <a:pPr marL="0" indent="0">
              <a:buFontTx/>
              <a:buNone/>
              <a:defRPr/>
            </a:pPr>
            <a:r>
              <a:rPr lang="fr-FR" sz="2000" dirty="0" err="1" smtClean="0"/>
              <a:t>Dimitrijevic</a:t>
            </a:r>
            <a:r>
              <a:rPr lang="fr-FR" sz="2000" dirty="0" smtClean="0"/>
              <a:t>́ </a:t>
            </a:r>
            <a:r>
              <a:rPr lang="fr-FR" sz="2000" dirty="0"/>
              <a:t>and </a:t>
            </a:r>
            <a:r>
              <a:rPr lang="fr-FR" sz="2000" dirty="0" err="1"/>
              <a:t>Konjevic</a:t>
            </a:r>
            <a:r>
              <a:rPr lang="fr-FR" sz="2000" dirty="0"/>
              <a:t>́. </a:t>
            </a:r>
            <a:endParaRPr lang="fr-FR" sz="2000" dirty="0" smtClean="0"/>
          </a:p>
          <a:p>
            <a:pPr marL="0" indent="0">
              <a:buFontTx/>
              <a:buNone/>
              <a:defRPr/>
            </a:pPr>
            <a:r>
              <a:rPr lang="fr-FR" sz="2000" dirty="0" smtClean="0"/>
              <a:t>Collaboration Belgrade-Marseille</a:t>
            </a:r>
          </a:p>
          <a:p>
            <a:pPr marL="0" indent="0">
              <a:buFontTx/>
              <a:buNone/>
              <a:defRPr/>
            </a:pPr>
            <a:r>
              <a:rPr lang="fr-FR" sz="2000" dirty="0" err="1" smtClean="0"/>
              <a:t>Results</a:t>
            </a:r>
            <a:r>
              <a:rPr lang="fr-FR" sz="2000" dirty="0" smtClean="0"/>
              <a:t> </a:t>
            </a:r>
            <a:r>
              <a:rPr lang="fr-FR" sz="2000" dirty="0" err="1" smtClean="0"/>
              <a:t>allowed</a:t>
            </a:r>
            <a:r>
              <a:rPr lang="fr-FR" sz="2000" dirty="0" smtClean="0"/>
              <a:t> </a:t>
            </a:r>
            <a:r>
              <a:rPr lang="fr-FR" sz="2000" dirty="0" err="1" smtClean="0"/>
              <a:t>many</a:t>
            </a:r>
            <a:r>
              <a:rPr lang="fr-FR" sz="2000" dirty="0" smtClean="0"/>
              <a:t> diagnostic applications </a:t>
            </a:r>
          </a:p>
        </p:txBody>
      </p:sp>
      <p:sp>
        <p:nvSpPr>
          <p:cNvPr id="23556"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33A878-6D6E-4CA6-9527-0C8F25BC9E05}" type="slidenum">
              <a:rPr lang="fr-FR" altLang="fr-FR"/>
              <a:pPr/>
              <a:t>8</a:t>
            </a:fld>
            <a:endParaRPr lang="fr-FR" altLang="fr-F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457200" y="274639"/>
            <a:ext cx="8229600" cy="778098"/>
          </a:xfrm>
        </p:spPr>
        <p:txBody>
          <a:bodyPr/>
          <a:lstStyle/>
          <a:p>
            <a:r>
              <a:rPr lang="en-US" altLang="fr-FR" sz="2800" dirty="0" smtClean="0"/>
              <a:t>Classical path approximation, ion lines</a:t>
            </a:r>
            <a:endParaRPr lang="fr-FR" altLang="fr-FR" sz="2800" dirty="0" smtClean="0"/>
          </a:p>
        </p:txBody>
      </p:sp>
      <p:sp>
        <p:nvSpPr>
          <p:cNvPr id="3" name="Espace réservé du contenu 2"/>
          <p:cNvSpPr>
            <a:spLocks noGrp="1"/>
          </p:cNvSpPr>
          <p:nvPr>
            <p:ph idx="1"/>
          </p:nvPr>
        </p:nvSpPr>
        <p:spPr>
          <a:xfrm>
            <a:off x="395288" y="1124744"/>
            <a:ext cx="8229600" cy="4525962"/>
          </a:xfrm>
        </p:spPr>
        <p:txBody>
          <a:bodyPr/>
          <a:lstStyle/>
          <a:p>
            <a:pPr>
              <a:buFontTx/>
              <a:buNone/>
              <a:defRPr/>
            </a:pPr>
            <a:r>
              <a:rPr lang="fr-FR" sz="2000" dirty="0" err="1" smtClean="0"/>
              <a:t>Perturbers</a:t>
            </a:r>
            <a:r>
              <a:rPr lang="fr-FR" sz="2000" dirty="0" smtClean="0"/>
              <a:t> </a:t>
            </a:r>
            <a:r>
              <a:rPr lang="fr-FR" sz="2000" dirty="0" err="1" smtClean="0"/>
              <a:t>follow</a:t>
            </a:r>
            <a:r>
              <a:rPr lang="fr-FR" sz="2000" dirty="0" smtClean="0"/>
              <a:t> a </a:t>
            </a:r>
            <a:r>
              <a:rPr lang="fr-FR" sz="2000" dirty="0" err="1" smtClean="0"/>
              <a:t>classical</a:t>
            </a:r>
            <a:r>
              <a:rPr lang="fr-FR" sz="2000" dirty="0" smtClean="0"/>
              <a:t> </a:t>
            </a:r>
            <a:r>
              <a:rPr lang="fr-FR" sz="2000" dirty="0" err="1" smtClean="0"/>
              <a:t>trajectory</a:t>
            </a:r>
            <a:endParaRPr lang="fr-FR" sz="2000" dirty="0" smtClean="0"/>
          </a:p>
          <a:p>
            <a:pPr>
              <a:buFontTx/>
              <a:buNone/>
              <a:defRPr/>
            </a:pPr>
            <a:r>
              <a:rPr lang="fr-FR" sz="2000" dirty="0" err="1" smtClean="0"/>
              <a:t>Valid</a:t>
            </a:r>
            <a:r>
              <a:rPr lang="fr-FR" sz="2000" dirty="0" smtClean="0"/>
              <a:t> if the </a:t>
            </a:r>
            <a:r>
              <a:rPr lang="fr-FR" sz="2000" dirty="0" err="1" smtClean="0"/>
              <a:t>wave</a:t>
            </a:r>
            <a:r>
              <a:rPr lang="fr-FR" sz="2000" dirty="0" smtClean="0"/>
              <a:t> </a:t>
            </a:r>
            <a:r>
              <a:rPr lang="fr-FR" sz="2000" dirty="0" err="1" smtClean="0"/>
              <a:t>packet</a:t>
            </a:r>
            <a:r>
              <a:rPr lang="fr-FR" sz="2000" dirty="0" smtClean="0"/>
              <a:t>  </a:t>
            </a:r>
            <a:r>
              <a:rPr lang="fr-FR" sz="2000" dirty="0" err="1" smtClean="0"/>
              <a:t>remains</a:t>
            </a:r>
            <a:r>
              <a:rPr lang="fr-FR" sz="2000" dirty="0" smtClean="0"/>
              <a:t> </a:t>
            </a:r>
            <a:r>
              <a:rPr lang="fr-FR" sz="2000" dirty="0" err="1" smtClean="0"/>
              <a:t>well</a:t>
            </a:r>
            <a:r>
              <a:rPr lang="fr-FR" sz="2000" dirty="0" smtClean="0"/>
              <a:t> </a:t>
            </a:r>
            <a:r>
              <a:rPr lang="fr-FR" sz="2000" dirty="0" err="1" smtClean="0"/>
              <a:t>localized</a:t>
            </a:r>
            <a:r>
              <a:rPr lang="fr-FR" sz="2000" dirty="0" smtClean="0"/>
              <a:t> in </a:t>
            </a:r>
            <a:r>
              <a:rPr lang="fr-FR" sz="2000" dirty="0" err="1" smtClean="0"/>
              <a:t>space</a:t>
            </a:r>
            <a:endParaRPr lang="fr-FR" sz="2000" dirty="0" smtClean="0"/>
          </a:p>
          <a:p>
            <a:pPr>
              <a:buFontTx/>
              <a:buNone/>
              <a:defRPr/>
            </a:pPr>
            <a:endParaRPr lang="en-US" sz="2000" dirty="0" smtClean="0"/>
          </a:p>
          <a:p>
            <a:pPr>
              <a:buFontTx/>
              <a:buNone/>
              <a:defRPr/>
            </a:pPr>
            <a:r>
              <a:rPr lang="en-US" sz="2000" dirty="0" smtClean="0"/>
              <a:t>For isolated lines, the semi classical perturbation method (SCP) has been applied successfully to many kinds of emitters (</a:t>
            </a:r>
            <a:r>
              <a:rPr lang="en-US" sz="2000" dirty="0" err="1" smtClean="0"/>
              <a:t>Dimitrijevic</a:t>
            </a:r>
            <a:r>
              <a:rPr lang="en-US" sz="2000" dirty="0" smtClean="0"/>
              <a:t>́, </a:t>
            </a:r>
            <a:r>
              <a:rPr lang="en-US" sz="2000" dirty="0" err="1" smtClean="0"/>
              <a:t>Sahal-Bréchot</a:t>
            </a:r>
            <a:r>
              <a:rPr lang="en-US" sz="2000" dirty="0" smtClean="0"/>
              <a:t>)</a:t>
            </a:r>
          </a:p>
          <a:p>
            <a:pPr>
              <a:buFontTx/>
              <a:buNone/>
              <a:defRPr/>
            </a:pPr>
            <a:endParaRPr lang="en-US" sz="2000" dirty="0" smtClean="0"/>
          </a:p>
          <a:p>
            <a:pPr>
              <a:buFontTx/>
              <a:buNone/>
              <a:defRPr/>
            </a:pPr>
            <a:r>
              <a:rPr lang="en-US" sz="2000" dirty="0" smtClean="0"/>
              <a:t>Inspired by all the developments of the quantum theory of collisions (</a:t>
            </a:r>
            <a:r>
              <a:rPr lang="en-US" sz="2000" dirty="0" err="1" smtClean="0"/>
              <a:t>Clebsch-Gordan</a:t>
            </a:r>
            <a:r>
              <a:rPr lang="en-US" sz="2000" dirty="0" smtClean="0"/>
              <a:t> averages)</a:t>
            </a:r>
          </a:p>
          <a:p>
            <a:pPr>
              <a:buFontTx/>
              <a:buNone/>
              <a:defRPr/>
            </a:pPr>
            <a:endParaRPr lang="en-US" sz="2000" dirty="0" smtClean="0"/>
          </a:p>
          <a:p>
            <a:pPr>
              <a:buFontTx/>
              <a:buNone/>
              <a:defRPr/>
            </a:pPr>
            <a:r>
              <a:rPr lang="en-US" sz="2000" dirty="0" smtClean="0"/>
              <a:t>Accuracy generally better than 20 to 30% for the width. </a:t>
            </a:r>
          </a:p>
          <a:p>
            <a:pPr>
              <a:buFontTx/>
              <a:buNone/>
              <a:defRPr/>
            </a:pPr>
            <a:r>
              <a:rPr lang="en-US" sz="2000" dirty="0" smtClean="0"/>
              <a:t>Method continuously improved, and interfaced with atomic structure codes</a:t>
            </a:r>
          </a:p>
          <a:p>
            <a:pPr>
              <a:buFontTx/>
              <a:buNone/>
              <a:defRPr/>
            </a:pPr>
            <a:r>
              <a:rPr lang="en-US" sz="2000" dirty="0" smtClean="0"/>
              <a:t>Collaborations: </a:t>
            </a:r>
            <a:r>
              <a:rPr lang="en-US" sz="2000" dirty="0" err="1" smtClean="0"/>
              <a:t>Meudon</a:t>
            </a:r>
            <a:r>
              <a:rPr lang="en-US" sz="2000" dirty="0" smtClean="0"/>
              <a:t> observatory, ICSLS</a:t>
            </a:r>
            <a:r>
              <a:rPr lang="en-US" sz="2000" dirty="0" smtClean="0"/>
              <a:t>, since 1980’s</a:t>
            </a:r>
          </a:p>
          <a:p>
            <a:pPr marL="0" indent="0">
              <a:buFontTx/>
              <a:buNone/>
              <a:defRPr/>
            </a:pPr>
            <a:endParaRPr lang="fr-FR" sz="2000" dirty="0" smtClean="0"/>
          </a:p>
        </p:txBody>
      </p:sp>
      <p:sp>
        <p:nvSpPr>
          <p:cNvPr id="24580"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C2C2A36-5A30-44A4-AD22-B07751499F56}" type="slidenum">
              <a:rPr lang="fr-FR" altLang="fr-FR"/>
              <a:pPr/>
              <a:t>9</a:t>
            </a:fld>
            <a:endParaRPr lang="fr-FR" altLang="fr-F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16758</TotalTime>
  <Words>1982</Words>
  <Application>Microsoft Office PowerPoint</Application>
  <PresentationFormat>Affichage à l'écran (4:3)</PresentationFormat>
  <Paragraphs>417</Paragraphs>
  <Slides>31</Slides>
  <Notes>24</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31</vt:i4>
      </vt:variant>
    </vt:vector>
  </HeadingPairs>
  <TitlesOfParts>
    <vt:vector size="38" baseType="lpstr">
      <vt:lpstr>Arial</vt:lpstr>
      <vt:lpstr>Calibri</vt:lpstr>
      <vt:lpstr>Cambria Math</vt:lpstr>
      <vt:lpstr>Symbol</vt:lpstr>
      <vt:lpstr>Times New Roman</vt:lpstr>
      <vt:lpstr>Modèle par défaut</vt:lpstr>
      <vt:lpstr>Equation</vt:lpstr>
      <vt:lpstr>Présentation PowerPoint</vt:lpstr>
      <vt:lpstr>Présentation PowerPoint</vt:lpstr>
      <vt:lpstr>Présentation PowerPoint</vt:lpstr>
      <vt:lpstr>Quantum mechanics</vt:lpstr>
      <vt:lpstr>Nonbinary quantum calculation or impact approximation?</vt:lpstr>
      <vt:lpstr>Présentation PowerPoint</vt:lpstr>
      <vt:lpstr>Quantum impact for emitter and perturbers</vt:lpstr>
      <vt:lpstr>Isolated lines: efficient semi-empirical model</vt:lpstr>
      <vt:lpstr>Classical path approximation, ion lines</vt:lpstr>
      <vt:lpstr>Classical versus quantum impact calculations</vt:lpstr>
      <vt:lpstr>Présentation PowerPoint</vt:lpstr>
      <vt:lpstr>Beyond </vt:lpstr>
      <vt:lpstr>Alternative Stark broadening models</vt:lpstr>
      <vt:lpstr>Numerical simulation</vt:lpstr>
      <vt:lpstr>Numerical simulation</vt:lpstr>
      <vt:lpstr>Numerical simulation</vt:lpstr>
      <vt:lpstr>Numerical simulation</vt:lpstr>
      <vt:lpstr>Numerical simulation</vt:lpstr>
      <vt:lpstr>Line shape with Langmuir waves</vt:lpstr>
      <vt:lpstr>Simulation for linear waves </vt:lpstr>
      <vt:lpstr>Langmuir rogue waves?</vt:lpstr>
      <vt:lpstr>The creation of rogue vagues</vt:lpstr>
      <vt:lpstr>Toy model for Langmuir rogue wave effect on La</vt:lpstr>
      <vt:lpstr>Rogue wave effect on La</vt:lpstr>
      <vt:lpstr>Summary</vt:lpstr>
      <vt:lpstr>Collaborations</vt:lpstr>
      <vt:lpstr>Electric field history</vt:lpstr>
      <vt:lpstr>Calculation of the dipole autocorrelation function</vt:lpstr>
      <vt:lpstr>Présentation PowerPoint</vt:lpstr>
      <vt:lpstr>Présentation PowerPoint</vt:lpstr>
      <vt:lpstr>Présentation PowerPoint</vt:lpstr>
    </vt:vector>
  </TitlesOfParts>
  <Company>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rs</dc:creator>
  <cp:lastModifiedBy>Roland</cp:lastModifiedBy>
  <cp:revision>1187</cp:revision>
  <dcterms:created xsi:type="dcterms:W3CDTF">2013-02-11T16:23:40Z</dcterms:created>
  <dcterms:modified xsi:type="dcterms:W3CDTF">2017-08-24T05:23:45Z</dcterms:modified>
</cp:coreProperties>
</file>