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6" r:id="rId1"/>
  </p:sldMasterIdLst>
  <p:notesMasterIdLst>
    <p:notesMasterId r:id="rId29"/>
  </p:notesMasterIdLst>
  <p:sldIdLst>
    <p:sldId id="290" r:id="rId2"/>
    <p:sldId id="319" r:id="rId3"/>
    <p:sldId id="416" r:id="rId4"/>
    <p:sldId id="325" r:id="rId5"/>
    <p:sldId id="338" r:id="rId6"/>
    <p:sldId id="421" r:id="rId7"/>
    <p:sldId id="327" r:id="rId8"/>
    <p:sldId id="329" r:id="rId9"/>
    <p:sldId id="478" r:id="rId10"/>
    <p:sldId id="328" r:id="rId11"/>
    <p:sldId id="422" r:id="rId12"/>
    <p:sldId id="438" r:id="rId13"/>
    <p:sldId id="441" r:id="rId14"/>
    <p:sldId id="341" r:id="rId15"/>
    <p:sldId id="344" r:id="rId16"/>
    <p:sldId id="443" r:id="rId17"/>
    <p:sldId id="449" r:id="rId18"/>
    <p:sldId id="451" r:id="rId19"/>
    <p:sldId id="452" r:id="rId20"/>
    <p:sldId id="453" r:id="rId21"/>
    <p:sldId id="454" r:id="rId22"/>
    <p:sldId id="415" r:id="rId23"/>
    <p:sldId id="475" r:id="rId24"/>
    <p:sldId id="481" r:id="rId25"/>
    <p:sldId id="477" r:id="rId26"/>
    <p:sldId id="479" r:id="rId27"/>
    <p:sldId id="480" r:id="rId2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Palatino Linotype" pitchFamily="18" charset="0"/>
        <a:ea typeface="+mn-ea"/>
        <a:cs typeface="Arial" charset="0"/>
      </a:defRPr>
    </a:lvl1pPr>
    <a:lvl2pPr marL="457200" algn="l" rtl="0" fontAlgn="base">
      <a:spcBef>
        <a:spcPct val="0"/>
      </a:spcBef>
      <a:spcAft>
        <a:spcPct val="0"/>
      </a:spcAft>
      <a:defRPr kern="1200">
        <a:solidFill>
          <a:schemeClr val="tx1"/>
        </a:solidFill>
        <a:latin typeface="Palatino Linotype" pitchFamily="18" charset="0"/>
        <a:ea typeface="+mn-ea"/>
        <a:cs typeface="Arial" charset="0"/>
      </a:defRPr>
    </a:lvl2pPr>
    <a:lvl3pPr marL="914400" algn="l" rtl="0" fontAlgn="base">
      <a:spcBef>
        <a:spcPct val="0"/>
      </a:spcBef>
      <a:spcAft>
        <a:spcPct val="0"/>
      </a:spcAft>
      <a:defRPr kern="1200">
        <a:solidFill>
          <a:schemeClr val="tx1"/>
        </a:solidFill>
        <a:latin typeface="Palatino Linotype" pitchFamily="18" charset="0"/>
        <a:ea typeface="+mn-ea"/>
        <a:cs typeface="Arial" charset="0"/>
      </a:defRPr>
    </a:lvl3pPr>
    <a:lvl4pPr marL="1371600" algn="l" rtl="0" fontAlgn="base">
      <a:spcBef>
        <a:spcPct val="0"/>
      </a:spcBef>
      <a:spcAft>
        <a:spcPct val="0"/>
      </a:spcAft>
      <a:defRPr kern="1200">
        <a:solidFill>
          <a:schemeClr val="tx1"/>
        </a:solidFill>
        <a:latin typeface="Palatino Linotype" pitchFamily="18" charset="0"/>
        <a:ea typeface="+mn-ea"/>
        <a:cs typeface="Arial" charset="0"/>
      </a:defRPr>
    </a:lvl4pPr>
    <a:lvl5pPr marL="1828800" algn="l" rtl="0" fontAlgn="base">
      <a:spcBef>
        <a:spcPct val="0"/>
      </a:spcBef>
      <a:spcAft>
        <a:spcPct val="0"/>
      </a:spcAft>
      <a:defRPr kern="1200">
        <a:solidFill>
          <a:schemeClr val="tx1"/>
        </a:solidFill>
        <a:latin typeface="Palatino Linotype" pitchFamily="18" charset="0"/>
        <a:ea typeface="+mn-ea"/>
        <a:cs typeface="Arial" charset="0"/>
      </a:defRPr>
    </a:lvl5pPr>
    <a:lvl6pPr marL="2286000" algn="l" defTabSz="914400" rtl="0" eaLnBrk="1" latinLnBrk="0" hangingPunct="1">
      <a:defRPr kern="1200">
        <a:solidFill>
          <a:schemeClr val="tx1"/>
        </a:solidFill>
        <a:latin typeface="Palatino Linotype" pitchFamily="18" charset="0"/>
        <a:ea typeface="+mn-ea"/>
        <a:cs typeface="Arial" charset="0"/>
      </a:defRPr>
    </a:lvl6pPr>
    <a:lvl7pPr marL="2743200" algn="l" defTabSz="914400" rtl="0" eaLnBrk="1" latinLnBrk="0" hangingPunct="1">
      <a:defRPr kern="1200">
        <a:solidFill>
          <a:schemeClr val="tx1"/>
        </a:solidFill>
        <a:latin typeface="Palatino Linotype" pitchFamily="18" charset="0"/>
        <a:ea typeface="+mn-ea"/>
        <a:cs typeface="Arial" charset="0"/>
      </a:defRPr>
    </a:lvl7pPr>
    <a:lvl8pPr marL="3200400" algn="l" defTabSz="914400" rtl="0" eaLnBrk="1" latinLnBrk="0" hangingPunct="1">
      <a:defRPr kern="1200">
        <a:solidFill>
          <a:schemeClr val="tx1"/>
        </a:solidFill>
        <a:latin typeface="Palatino Linotype" pitchFamily="18" charset="0"/>
        <a:ea typeface="+mn-ea"/>
        <a:cs typeface="Arial" charset="0"/>
      </a:defRPr>
    </a:lvl8pPr>
    <a:lvl9pPr marL="3657600" algn="l" defTabSz="914400" rtl="0" eaLnBrk="1" latinLnBrk="0" hangingPunct="1">
      <a:defRPr kern="1200">
        <a:solidFill>
          <a:schemeClr val="tx1"/>
        </a:solidFill>
        <a:latin typeface="Palatino Linotype"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mstath"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0070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5" autoAdjust="0"/>
    <p:restoredTop sz="92895" autoAdjust="0"/>
  </p:normalViewPr>
  <p:slideViewPr>
    <p:cSldViewPr>
      <p:cViewPr varScale="1">
        <p:scale>
          <a:sx n="68" d="100"/>
          <a:sy n="68" d="100"/>
        </p:scale>
        <p:origin x="-1692" y="-102"/>
      </p:cViewPr>
      <p:guideLst>
        <p:guide orient="horz" pos="2160"/>
        <p:guide pos="2880"/>
      </p:guideLst>
    </p:cSldViewPr>
  </p:slideViewPr>
  <p:outlineViewPr>
    <p:cViewPr>
      <p:scale>
        <a:sx n="33" d="100"/>
        <a:sy n="33" d="100"/>
      </p:scale>
      <p:origin x="25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AA2050B-1256-4F21-A4AB-771D902336F8}" type="datetimeFigureOut">
              <a:rPr lang="el-GR"/>
              <a:pPr>
                <a:defRPr/>
              </a:pPr>
              <a:t>24/8/2017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A3761A2-26CD-4A3A-ACB6-0EAFCFD84A25}" type="slidenum">
              <a:rPr lang="el-GR"/>
              <a:pPr>
                <a:defRPr/>
              </a:pPr>
              <a:t>‹#›</a:t>
            </a:fld>
            <a:endParaRPr lang="el-GR"/>
          </a:p>
        </p:txBody>
      </p:sp>
    </p:spTree>
    <p:extLst>
      <p:ext uri="{BB962C8B-B14F-4D97-AF65-F5344CB8AC3E}">
        <p14:creationId xmlns:p14="http://schemas.microsoft.com/office/powerpoint/2010/main" val="3914362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0A3761A2-26CD-4A3A-ACB6-0EAFCFD84A25}" type="slidenum">
              <a:rPr lang="el-GR" smtClean="0"/>
              <a:pPr>
                <a:defRPr/>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0A3761A2-26CD-4A3A-ACB6-0EAFCFD84A25}" type="slidenum">
              <a:rPr lang="el-GR" smtClean="0"/>
              <a:pPr>
                <a:defRPr/>
              </a:pPr>
              <a:t>3</a:t>
            </a:fld>
            <a:endParaRPr lang="el-GR"/>
          </a:p>
        </p:txBody>
      </p:sp>
    </p:spTree>
    <p:extLst>
      <p:ext uri="{BB962C8B-B14F-4D97-AF65-F5344CB8AC3E}">
        <p14:creationId xmlns:p14="http://schemas.microsoft.com/office/powerpoint/2010/main" val="148341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0A3761A2-26CD-4A3A-ACB6-0EAFCFD84A25}" type="slidenum">
              <a:rPr lang="el-GR" smtClean="0"/>
              <a:pPr>
                <a:defRPr/>
              </a:pPr>
              <a:t>16</a:t>
            </a:fld>
            <a:endParaRPr lang="el-GR"/>
          </a:p>
        </p:txBody>
      </p:sp>
    </p:spTree>
    <p:extLst>
      <p:ext uri="{BB962C8B-B14F-4D97-AF65-F5344CB8AC3E}">
        <p14:creationId xmlns:p14="http://schemas.microsoft.com/office/powerpoint/2010/main" val="86711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print">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l-GR" smtClean="0"/>
              <a:t>Στυλ κύριου τίτλου</a:t>
            </a:r>
            <a:endParaRPr lang="en-US" dirty="0"/>
          </a:p>
        </p:txBody>
      </p:sp>
      <p:sp>
        <p:nvSpPr>
          <p:cNvPr id="5" name="Date Placeholder 3"/>
          <p:cNvSpPr>
            <a:spLocks noGrp="1"/>
          </p:cNvSpPr>
          <p:nvPr>
            <p:ph type="dt" sz="half" idx="10"/>
          </p:nvPr>
        </p:nvSpPr>
        <p:spPr/>
        <p:txBody>
          <a:bodyPr/>
          <a:lstStyle>
            <a:lvl1pPr>
              <a:defRPr/>
            </a:lvl1pPr>
          </a:lstStyle>
          <a:p>
            <a:pPr>
              <a:defRPr/>
            </a:pPr>
            <a:fld id="{037E76CD-ADCA-47BA-83FA-9D558F23F207}" type="datetimeFigureOut">
              <a:rPr lang="el-GR"/>
              <a:pPr>
                <a:defRPr/>
              </a:pPr>
              <a:t>24/8/2017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D218152-5D44-4FEA-B31D-18FED40EAECE}" type="slidenum">
              <a:rPr lang="el-GR"/>
              <a:pPr>
                <a:defRPr/>
              </a:pPr>
              <a:t>‹#›</a:t>
            </a:fld>
            <a:endParaRPr lang="el-GR"/>
          </a:p>
        </p:txBody>
      </p:sp>
    </p:spTree>
    <p:extLst>
      <p:ext uri="{BB962C8B-B14F-4D97-AF65-F5344CB8AC3E}">
        <p14:creationId xmlns:p14="http://schemas.microsoft.com/office/powerpoint/2010/main" val="193329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72882A45-1E6D-45FA-AD61-FD4E2647C00F}" type="datetimeFigureOut">
              <a:rPr lang="el-GR"/>
              <a:pPr>
                <a:defRPr/>
              </a:pPr>
              <a:t>24/8/2017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3F052D75-2D13-40BA-B279-AAFC49D14320}" type="slidenum">
              <a:rPr lang="el-GR"/>
              <a:pPr>
                <a:defRPr/>
              </a:pPr>
              <a:t>‹#›</a:t>
            </a:fld>
            <a:endParaRPr lang="el-GR"/>
          </a:p>
        </p:txBody>
      </p:sp>
    </p:spTree>
    <p:extLst>
      <p:ext uri="{BB962C8B-B14F-4D97-AF65-F5344CB8AC3E}">
        <p14:creationId xmlns:p14="http://schemas.microsoft.com/office/powerpoint/2010/main" val="155765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483945A6-F4A6-4A82-B889-A9A9ED2B06B9}" type="datetimeFigureOut">
              <a:rPr lang="el-GR"/>
              <a:pPr>
                <a:defRPr/>
              </a:pPr>
              <a:t>24/8/2017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68112B5-642E-4ACD-928A-9A3CAA6B83F8}" type="slidenum">
              <a:rPr lang="el-GR"/>
              <a:pPr>
                <a:defRPr/>
              </a:pPr>
              <a:t>‹#›</a:t>
            </a:fld>
            <a:endParaRPr lang="el-GR"/>
          </a:p>
        </p:txBody>
      </p:sp>
    </p:spTree>
    <p:extLst>
      <p:ext uri="{BB962C8B-B14F-4D97-AF65-F5344CB8AC3E}">
        <p14:creationId xmlns:p14="http://schemas.microsoft.com/office/powerpoint/2010/main" val="179298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4"/>
          </p:nvPr>
        </p:nvSpPr>
        <p:spPr/>
        <p:txBody>
          <a:bodyPr/>
          <a:lstStyle>
            <a:lvl1pPr>
              <a:defRPr/>
            </a:lvl1pPr>
          </a:lstStyle>
          <a:p>
            <a:pPr>
              <a:defRPr/>
            </a:pPr>
            <a:fld id="{82BEA0BE-33A5-4D64-AFE0-3FE869229FBA}" type="datetimeFigureOut">
              <a:rPr lang="el-GR"/>
              <a:pPr>
                <a:defRPr/>
              </a:pPr>
              <a:t>24/8/2017</a:t>
            </a:fld>
            <a:endParaRPr lang="el-GR"/>
          </a:p>
        </p:txBody>
      </p:sp>
      <p:sp>
        <p:nvSpPr>
          <p:cNvPr id="5" name="Footer Placeholder 4"/>
          <p:cNvSpPr>
            <a:spLocks noGrp="1"/>
          </p:cNvSpPr>
          <p:nvPr>
            <p:ph type="ftr" sz="quarter" idx="15"/>
          </p:nvPr>
        </p:nvSpPr>
        <p:spPr/>
        <p:txBody>
          <a:bodyPr/>
          <a:lstStyle>
            <a:lvl1pPr>
              <a:defRPr/>
            </a:lvl1pPr>
          </a:lstStyle>
          <a:p>
            <a:pPr>
              <a:defRPr/>
            </a:pPr>
            <a:endParaRPr lang="el-GR"/>
          </a:p>
        </p:txBody>
      </p:sp>
      <p:sp>
        <p:nvSpPr>
          <p:cNvPr id="6" name="Slide Number Placeholder 5"/>
          <p:cNvSpPr>
            <a:spLocks noGrp="1"/>
          </p:cNvSpPr>
          <p:nvPr>
            <p:ph type="sldNum" sz="quarter" idx="16"/>
          </p:nvPr>
        </p:nvSpPr>
        <p:spPr/>
        <p:txBody>
          <a:bodyPr/>
          <a:lstStyle>
            <a:lvl1pPr>
              <a:defRPr/>
            </a:lvl1pPr>
          </a:lstStyle>
          <a:p>
            <a:pPr>
              <a:defRPr/>
            </a:pPr>
            <a:fld id="{1CF39F0D-DBC5-47C6-A7E7-F377568E9AB1}" type="slidenum">
              <a:rPr lang="el-GR"/>
              <a:pPr>
                <a:defRPr/>
              </a:pPr>
              <a:t>‹#›</a:t>
            </a:fld>
            <a:endParaRPr lang="el-GR"/>
          </a:p>
        </p:txBody>
      </p:sp>
    </p:spTree>
    <p:extLst>
      <p:ext uri="{BB962C8B-B14F-4D97-AF65-F5344CB8AC3E}">
        <p14:creationId xmlns:p14="http://schemas.microsoft.com/office/powerpoint/2010/main" val="275135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F96F9850-92F3-4B4B-8D71-E3280534C6C3}" type="datetimeFigureOut">
              <a:rPr lang="el-GR"/>
              <a:pPr>
                <a:defRPr/>
              </a:pPr>
              <a:t>24/8/2017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E91991-61C4-4EFB-98BA-6B85906E2E4D}" type="slidenum">
              <a:rPr lang="el-GR"/>
              <a:pPr>
                <a:defRPr/>
              </a:pPr>
              <a:t>‹#›</a:t>
            </a:fld>
            <a:endParaRPr lang="el-GR"/>
          </a:p>
        </p:txBody>
      </p:sp>
    </p:spTree>
    <p:extLst>
      <p:ext uri="{BB962C8B-B14F-4D97-AF65-F5344CB8AC3E}">
        <p14:creationId xmlns:p14="http://schemas.microsoft.com/office/powerpoint/2010/main" val="248067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5" name="Date Placeholder 3"/>
          <p:cNvSpPr>
            <a:spLocks noGrp="1"/>
          </p:cNvSpPr>
          <p:nvPr>
            <p:ph type="dt" sz="half" idx="15"/>
          </p:nvPr>
        </p:nvSpPr>
        <p:spPr/>
        <p:txBody>
          <a:bodyPr/>
          <a:lstStyle>
            <a:lvl1pPr>
              <a:defRPr/>
            </a:lvl1pPr>
          </a:lstStyle>
          <a:p>
            <a:pPr>
              <a:defRPr/>
            </a:pPr>
            <a:fld id="{79F1BED4-B8BD-45AE-BD53-AFFE731E898B}" type="datetimeFigureOut">
              <a:rPr lang="el-GR"/>
              <a:pPr>
                <a:defRPr/>
              </a:pPr>
              <a:t>24/8/2017</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C5139DC2-AE6C-454F-BE0C-463BCB59A9CA}" type="slidenum">
              <a:rPr lang="el-GR"/>
              <a:pPr>
                <a:defRPr/>
              </a:pPr>
              <a:t>‹#›</a:t>
            </a:fld>
            <a:endParaRPr lang="el-GR"/>
          </a:p>
        </p:txBody>
      </p:sp>
    </p:spTree>
    <p:extLst>
      <p:ext uri="{BB962C8B-B14F-4D97-AF65-F5344CB8AC3E}">
        <p14:creationId xmlns:p14="http://schemas.microsoft.com/office/powerpoint/2010/main" val="38811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7" name="Date Placeholder 3"/>
          <p:cNvSpPr>
            <a:spLocks noGrp="1"/>
          </p:cNvSpPr>
          <p:nvPr>
            <p:ph type="dt" sz="half" idx="15"/>
          </p:nvPr>
        </p:nvSpPr>
        <p:spPr/>
        <p:txBody>
          <a:bodyPr/>
          <a:lstStyle>
            <a:lvl1pPr>
              <a:defRPr/>
            </a:lvl1pPr>
          </a:lstStyle>
          <a:p>
            <a:pPr>
              <a:defRPr/>
            </a:pPr>
            <a:fld id="{16A8B65E-4F3D-4550-88D2-B4F0661C6298}" type="datetimeFigureOut">
              <a:rPr lang="el-GR"/>
              <a:pPr>
                <a:defRPr/>
              </a:pPr>
              <a:t>24/8/2017</a:t>
            </a:fld>
            <a:endParaRPr lang="el-GR"/>
          </a:p>
        </p:txBody>
      </p:sp>
      <p:sp>
        <p:nvSpPr>
          <p:cNvPr id="8" name="Footer Placeholder 4"/>
          <p:cNvSpPr>
            <a:spLocks noGrp="1"/>
          </p:cNvSpPr>
          <p:nvPr>
            <p:ph type="ftr" sz="quarter" idx="16"/>
          </p:nvPr>
        </p:nvSpPr>
        <p:spPr/>
        <p:txBody>
          <a:bodyPr/>
          <a:lstStyle>
            <a:lvl1pPr>
              <a:defRPr/>
            </a:lvl1pPr>
          </a:lstStyle>
          <a:p>
            <a:pPr>
              <a:defRPr/>
            </a:pPr>
            <a:endParaRPr lang="el-GR"/>
          </a:p>
        </p:txBody>
      </p:sp>
      <p:sp>
        <p:nvSpPr>
          <p:cNvPr id="9" name="Slide Number Placeholder 5"/>
          <p:cNvSpPr>
            <a:spLocks noGrp="1"/>
          </p:cNvSpPr>
          <p:nvPr>
            <p:ph type="sldNum" sz="quarter" idx="17"/>
          </p:nvPr>
        </p:nvSpPr>
        <p:spPr/>
        <p:txBody>
          <a:bodyPr/>
          <a:lstStyle>
            <a:lvl1pPr>
              <a:defRPr/>
            </a:lvl1pPr>
          </a:lstStyle>
          <a:p>
            <a:pPr>
              <a:defRPr/>
            </a:pPr>
            <a:fld id="{0FE026EC-F534-4A01-92DD-F79AE521A11A}" type="slidenum">
              <a:rPr lang="el-GR"/>
              <a:pPr>
                <a:defRPr/>
              </a:pPr>
              <a:t>‹#›</a:t>
            </a:fld>
            <a:endParaRPr lang="el-GR"/>
          </a:p>
        </p:txBody>
      </p:sp>
    </p:spTree>
    <p:extLst>
      <p:ext uri="{BB962C8B-B14F-4D97-AF65-F5344CB8AC3E}">
        <p14:creationId xmlns:p14="http://schemas.microsoft.com/office/powerpoint/2010/main" val="418865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a:defRPr/>
            </a:pPr>
            <a:fld id="{69AA2127-91B4-476D-9C59-AB618259F930}" type="datetimeFigureOut">
              <a:rPr lang="el-GR"/>
              <a:pPr>
                <a:defRPr/>
              </a:pPr>
              <a:t>24/8/2017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4C3E24FE-A55A-4AF0-8D28-8618D7F84462}" type="slidenum">
              <a:rPr lang="el-GR"/>
              <a:pPr>
                <a:defRPr/>
              </a:pPr>
              <a:t>‹#›</a:t>
            </a:fld>
            <a:endParaRPr lang="el-GR"/>
          </a:p>
        </p:txBody>
      </p:sp>
    </p:spTree>
    <p:extLst>
      <p:ext uri="{BB962C8B-B14F-4D97-AF65-F5344CB8AC3E}">
        <p14:creationId xmlns:p14="http://schemas.microsoft.com/office/powerpoint/2010/main" val="218580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034510-EBF0-4A7C-A381-8831989220BE}" type="datetimeFigureOut">
              <a:rPr lang="el-GR"/>
              <a:pPr>
                <a:defRPr/>
              </a:pPr>
              <a:t>24/8/2017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C2FED8A-D84D-4385-8C6E-407184D6B79D}" type="slidenum">
              <a:rPr lang="el-GR"/>
              <a:pPr>
                <a:defRPr/>
              </a:pPr>
              <a:t>‹#›</a:t>
            </a:fld>
            <a:endParaRPr lang="el-GR"/>
          </a:p>
        </p:txBody>
      </p:sp>
    </p:spTree>
    <p:extLst>
      <p:ext uri="{BB962C8B-B14F-4D97-AF65-F5344CB8AC3E}">
        <p14:creationId xmlns:p14="http://schemas.microsoft.com/office/powerpoint/2010/main" val="28883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4"/>
          </p:nvPr>
        </p:nvSpPr>
        <p:spPr/>
        <p:txBody>
          <a:bodyPr/>
          <a:lstStyle>
            <a:lvl1pPr>
              <a:defRPr/>
            </a:lvl1pPr>
          </a:lstStyle>
          <a:p>
            <a:pPr>
              <a:defRPr/>
            </a:pPr>
            <a:fld id="{CC2A5207-A962-4503-B219-3EA95FCFECA7}" type="datetimeFigureOut">
              <a:rPr lang="el-GR"/>
              <a:pPr>
                <a:defRPr/>
              </a:pPr>
              <a:t>24/8/2017</a:t>
            </a:fld>
            <a:endParaRPr lang="el-GR"/>
          </a:p>
        </p:txBody>
      </p:sp>
      <p:sp>
        <p:nvSpPr>
          <p:cNvPr id="6" name="Footer Placeholder 4"/>
          <p:cNvSpPr>
            <a:spLocks noGrp="1"/>
          </p:cNvSpPr>
          <p:nvPr>
            <p:ph type="ftr" sz="quarter" idx="15"/>
          </p:nvPr>
        </p:nvSpPr>
        <p:spPr/>
        <p:txBody>
          <a:bodyPr/>
          <a:lstStyle>
            <a:lvl1pPr>
              <a:defRPr/>
            </a:lvl1pPr>
          </a:lstStyle>
          <a:p>
            <a:pPr>
              <a:defRPr/>
            </a:pPr>
            <a:endParaRPr lang="el-GR"/>
          </a:p>
        </p:txBody>
      </p:sp>
      <p:sp>
        <p:nvSpPr>
          <p:cNvPr id="7" name="Slide Number Placeholder 5"/>
          <p:cNvSpPr>
            <a:spLocks noGrp="1"/>
          </p:cNvSpPr>
          <p:nvPr>
            <p:ph type="sldNum" sz="quarter" idx="16"/>
          </p:nvPr>
        </p:nvSpPr>
        <p:spPr/>
        <p:txBody>
          <a:bodyPr/>
          <a:lstStyle>
            <a:lvl1pPr>
              <a:defRPr/>
            </a:lvl1pPr>
          </a:lstStyle>
          <a:p>
            <a:pPr>
              <a:defRPr/>
            </a:pPr>
            <a:fld id="{E77FF483-1BD9-44EB-807C-FF65866CB389}" type="slidenum">
              <a:rPr lang="el-GR"/>
              <a:pPr>
                <a:defRPr/>
              </a:pPr>
              <a:t>‹#›</a:t>
            </a:fld>
            <a:endParaRPr lang="el-GR"/>
          </a:p>
        </p:txBody>
      </p:sp>
    </p:spTree>
    <p:extLst>
      <p:ext uri="{BB962C8B-B14F-4D97-AF65-F5344CB8AC3E}">
        <p14:creationId xmlns:p14="http://schemas.microsoft.com/office/powerpoint/2010/main" val="3597172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l-GR" smtClean="0"/>
              <a:t>Στυλ κύριου τίτλου</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fld id="{C954694A-2035-4F2D-A463-F06D9F8B8611}" type="datetimeFigureOut">
              <a:rPr lang="el-GR"/>
              <a:pPr>
                <a:defRPr/>
              </a:pPr>
              <a:t>24/8/2017</a:t>
            </a:fld>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8" name="Slide Number Placeholder 6"/>
          <p:cNvSpPr>
            <a:spLocks noGrp="1"/>
          </p:cNvSpPr>
          <p:nvPr>
            <p:ph type="sldNum" sz="quarter" idx="12"/>
          </p:nvPr>
        </p:nvSpPr>
        <p:spPr/>
        <p:txBody>
          <a:bodyPr/>
          <a:lstStyle>
            <a:lvl1pPr>
              <a:defRPr/>
            </a:lvl1pPr>
          </a:lstStyle>
          <a:p>
            <a:pPr>
              <a:defRPr/>
            </a:pPr>
            <a:fld id="{15DF9B5F-923D-42DC-8FA4-F539CA9FA3DD}" type="slidenum">
              <a:rPr lang="el-GR"/>
              <a:pPr>
                <a:defRPr/>
              </a:pPr>
              <a:t>‹#›</a:t>
            </a:fld>
            <a:endParaRPr lang="el-GR"/>
          </a:p>
        </p:txBody>
      </p:sp>
    </p:spTree>
    <p:extLst>
      <p:ext uri="{BB962C8B-B14F-4D97-AF65-F5344CB8AC3E}">
        <p14:creationId xmlns:p14="http://schemas.microsoft.com/office/powerpoint/2010/main" val="139826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fld id="{C136C4AA-95C4-47D4-8BC5-93FDBAA251BE}" type="datetimeFigureOut">
              <a:rPr lang="el-GR"/>
              <a:pPr>
                <a:defRPr/>
              </a:pPr>
              <a:t>24/8/2017</a:t>
            </a:fld>
            <a:endParaRPr lang="el-G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endParaRPr lang="el-G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3549BF8D-89FD-4EF1-9CB0-242117532985}"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4634" r:id="rId1"/>
    <p:sldLayoutId id="2147484616" r:id="rId2"/>
    <p:sldLayoutId id="2147484635" r:id="rId3"/>
    <p:sldLayoutId id="2147484617" r:id="rId4"/>
    <p:sldLayoutId id="2147484618" r:id="rId5"/>
    <p:sldLayoutId id="2147484619" r:id="rId6"/>
    <p:sldLayoutId id="2147484620" r:id="rId7"/>
    <p:sldLayoutId id="2147484621" r:id="rId8"/>
    <p:sldLayoutId id="2147484636" r:id="rId9"/>
    <p:sldLayoutId id="2147484622" r:id="rId10"/>
    <p:sldLayoutId id="2147484623"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Ορθογώνιο 4"/>
          <p:cNvSpPr>
            <a:spLocks noChangeArrowheads="1"/>
          </p:cNvSpPr>
          <p:nvPr/>
        </p:nvSpPr>
        <p:spPr bwMode="auto">
          <a:xfrm>
            <a:off x="539552" y="1591632"/>
            <a:ext cx="806489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000" b="1" dirty="0">
                <a:latin typeface="Times New Roman" pitchFamily="18" charset="0"/>
                <a:cs typeface="Times New Roman" pitchFamily="18" charset="0"/>
              </a:rPr>
              <a:t>Timescale variation of the components that form the C IV and Si IV DACs in the UV spectrum of the O-star HD 93521</a:t>
            </a:r>
            <a:endParaRPr lang="el-GR" sz="3000" b="1" dirty="0">
              <a:latin typeface="Times New Roman" pitchFamily="18" charset="0"/>
              <a:cs typeface="Times New Roman" pitchFamily="18" charset="0"/>
            </a:endParaRPr>
          </a:p>
        </p:txBody>
      </p:sp>
      <p:pic>
        <p:nvPicPr>
          <p:cNvPr id="19459" name="Picture 8" descr="uo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 y="12555"/>
            <a:ext cx="19081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p:cNvSpPr>
            <a:spLocks noChangeArrowheads="1"/>
          </p:cNvSpPr>
          <p:nvPr/>
        </p:nvSpPr>
        <p:spPr bwMode="auto">
          <a:xfrm>
            <a:off x="179512" y="3068960"/>
            <a:ext cx="8820150" cy="28803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GB" sz="2400" dirty="0" err="1" smtClean="0">
                <a:solidFill>
                  <a:srgbClr val="FFFF00"/>
                </a:solidFill>
                <a:latin typeface="Times New Roman" pitchFamily="18" charset="0"/>
                <a:cs typeface="Times New Roman" pitchFamily="18" charset="0"/>
              </a:rPr>
              <a:t>Dr.</a:t>
            </a:r>
            <a:r>
              <a:rPr lang="en-GB" sz="2400" dirty="0" smtClean="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Antonios</a:t>
            </a:r>
            <a:r>
              <a:rPr lang="en-GB" sz="2400" dirty="0">
                <a:solidFill>
                  <a:srgbClr val="FFFF00"/>
                </a:solidFill>
                <a:latin typeface="Times New Roman" pitchFamily="18" charset="0"/>
                <a:cs typeface="Times New Roman" pitchFamily="18" charset="0"/>
              </a:rPr>
              <a:t> Antoniou</a:t>
            </a:r>
          </a:p>
          <a:p>
            <a:pPr>
              <a:spcBef>
                <a:spcPct val="20000"/>
              </a:spcBef>
            </a:pPr>
            <a:endParaRPr lang="en-GB" sz="2400" b="1" dirty="0">
              <a:solidFill>
                <a:srgbClr val="00B050"/>
              </a:solidFill>
              <a:cs typeface="Times New Roman" pitchFamily="18" charset="0"/>
            </a:endParaRPr>
          </a:p>
          <a:p>
            <a:pPr>
              <a:spcBef>
                <a:spcPct val="20000"/>
              </a:spcBef>
            </a:pPr>
            <a:r>
              <a:rPr lang="en-GB" sz="2000" dirty="0">
                <a:latin typeface="Times New Roman" pitchFamily="18" charset="0"/>
                <a:cs typeface="Times New Roman" pitchFamily="18" charset="0"/>
              </a:rPr>
              <a:t>In collaboration with</a:t>
            </a:r>
          </a:p>
          <a:p>
            <a:pPr>
              <a:spcBef>
                <a:spcPct val="20000"/>
              </a:spcBef>
            </a:pPr>
            <a:r>
              <a:rPr lang="en-US" sz="2400" dirty="0">
                <a:latin typeface="Times New Roman" pitchFamily="18" charset="0"/>
                <a:cs typeface="Times New Roman" pitchFamily="18" charset="0"/>
              </a:rPr>
              <a:t> </a:t>
            </a:r>
            <a:r>
              <a:rPr lang="en-US" sz="2000" dirty="0">
                <a:solidFill>
                  <a:srgbClr val="FFFF00"/>
                </a:solidFill>
                <a:latin typeface="Times New Roman" pitchFamily="18" charset="0"/>
                <a:cs typeface="Times New Roman" pitchFamily="18" charset="0"/>
              </a:rPr>
              <a:t>Prof. E. </a:t>
            </a:r>
            <a:r>
              <a:rPr lang="en-US" sz="2000" dirty="0" err="1" smtClean="0">
                <a:solidFill>
                  <a:srgbClr val="FFFF00"/>
                </a:solidFill>
                <a:latin typeface="Times New Roman" pitchFamily="18" charset="0"/>
                <a:cs typeface="Times New Roman" pitchFamily="18" charset="0"/>
              </a:rPr>
              <a:t>Danezis</a:t>
            </a:r>
            <a:r>
              <a:rPr lang="en-US" sz="2000" dirty="0" smtClean="0">
                <a:solidFill>
                  <a:srgbClr val="FFFF00"/>
                </a:solidFill>
                <a:latin typeface="Times New Roman" pitchFamily="18" charset="0"/>
                <a:cs typeface="Times New Roman" pitchFamily="18" charset="0"/>
              </a:rPr>
              <a:t>, Dr. </a:t>
            </a:r>
            <a:r>
              <a:rPr lang="en-US" sz="2000" dirty="0">
                <a:solidFill>
                  <a:srgbClr val="FFFF00"/>
                </a:solidFill>
                <a:latin typeface="Times New Roman" pitchFamily="18" charset="0"/>
                <a:cs typeface="Times New Roman" pitchFamily="18" charset="0"/>
              </a:rPr>
              <a:t>E. </a:t>
            </a:r>
            <a:r>
              <a:rPr lang="en-US" sz="2000" dirty="0" err="1" smtClean="0">
                <a:solidFill>
                  <a:srgbClr val="FFFF00"/>
                </a:solidFill>
                <a:latin typeface="Times New Roman" pitchFamily="18" charset="0"/>
                <a:cs typeface="Times New Roman" pitchFamily="18" charset="0"/>
              </a:rPr>
              <a:t>Lyratzi</a:t>
            </a:r>
            <a:r>
              <a:rPr lang="en-US" sz="2000" dirty="0" smtClean="0">
                <a:solidFill>
                  <a:srgbClr val="FFFF00"/>
                </a:solidFill>
                <a:latin typeface="Times New Roman" pitchFamily="18" charset="0"/>
                <a:cs typeface="Times New Roman" pitchFamily="18" charset="0"/>
              </a:rPr>
              <a:t>, D</a:t>
            </a:r>
            <a:r>
              <a:rPr lang="en-US" sz="2000" dirty="0">
                <a:solidFill>
                  <a:srgbClr val="FFFF00"/>
                </a:solidFill>
                <a:latin typeface="Times New Roman" pitchFamily="18" charset="0"/>
                <a:cs typeface="Times New Roman" pitchFamily="18" charset="0"/>
              </a:rPr>
              <a:t>. Stathopoulos (</a:t>
            </a:r>
            <a:r>
              <a:rPr lang="en-US" sz="2000" dirty="0" smtClean="0">
                <a:solidFill>
                  <a:srgbClr val="FFFF00"/>
                </a:solidFill>
                <a:latin typeface="Times New Roman" pitchFamily="18" charset="0"/>
                <a:cs typeface="Times New Roman" pitchFamily="18" charset="0"/>
              </a:rPr>
              <a:t>MSc.) and Dr. </a:t>
            </a:r>
            <a:r>
              <a:rPr lang="en-US" sz="2000" dirty="0" err="1" smtClean="0">
                <a:solidFill>
                  <a:srgbClr val="FFFF00"/>
                </a:solidFill>
                <a:latin typeface="Times New Roman" pitchFamily="18" charset="0"/>
                <a:cs typeface="Times New Roman" pitchFamily="18" charset="0"/>
              </a:rPr>
              <a:t>Dimitrios</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Tzimeas</a:t>
            </a:r>
            <a:endParaRPr lang="en-US" sz="2000" dirty="0" smtClean="0">
              <a:solidFill>
                <a:srgbClr val="FFFF00"/>
              </a:solidFill>
              <a:latin typeface="Times New Roman" pitchFamily="18" charset="0"/>
              <a:cs typeface="Times New Roman" pitchFamily="18" charset="0"/>
            </a:endParaRPr>
          </a:p>
          <a:p>
            <a:pPr algn="ctr">
              <a:spcBef>
                <a:spcPct val="20000"/>
              </a:spcBef>
            </a:pPr>
            <a:r>
              <a:rPr lang="en-US" sz="2000" dirty="0" smtClean="0">
                <a:latin typeface="Times New Roman" pitchFamily="18" charset="0"/>
                <a:cs typeface="Times New Roman" pitchFamily="18" charset="0"/>
              </a:rPr>
              <a:t>National and </a:t>
            </a:r>
            <a:r>
              <a:rPr lang="en-US" sz="2000" dirty="0" err="1" smtClean="0">
                <a:latin typeface="Times New Roman" pitchFamily="18" charset="0"/>
                <a:cs typeface="Times New Roman" pitchFamily="18" charset="0"/>
              </a:rPr>
              <a:t>Kapodistrian</a:t>
            </a:r>
            <a:r>
              <a:rPr lang="en-US" sz="2000" dirty="0" smtClean="0">
                <a:latin typeface="Times New Roman" pitchFamily="18" charset="0"/>
                <a:cs typeface="Times New Roman" pitchFamily="18" charset="0"/>
              </a:rPr>
              <a:t> University of Athens, Faculty of Physics,</a:t>
            </a:r>
          </a:p>
          <a:p>
            <a:pPr algn="ctr">
              <a:spcBef>
                <a:spcPct val="20000"/>
              </a:spcBef>
            </a:pPr>
            <a:r>
              <a:rPr lang="en-US" sz="2000" dirty="0" smtClean="0">
                <a:latin typeface="Times New Roman" pitchFamily="18" charset="0"/>
                <a:cs typeface="Times New Roman" pitchFamily="18" charset="0"/>
              </a:rPr>
              <a:t>Department of Astrophysics, Astronomy and Mechanics </a:t>
            </a:r>
            <a:endParaRPr lang="en-US" sz="2000" dirty="0">
              <a:latin typeface="Times New Roman" pitchFamily="18" charset="0"/>
              <a:cs typeface="Times New Roman" pitchFamily="18" charset="0"/>
            </a:endParaRPr>
          </a:p>
        </p:txBody>
      </p:sp>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507" y="36702"/>
            <a:ext cx="1428760" cy="137607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032" y="87248"/>
            <a:ext cx="8855968" cy="461665"/>
          </a:xfrm>
          <a:prstGeom prst="rect">
            <a:avLst/>
          </a:prstGeom>
        </p:spPr>
        <p:txBody>
          <a:bodyPr wrap="square">
            <a:spAutoFit/>
          </a:bodyPr>
          <a:lstStyle/>
          <a:p>
            <a:r>
              <a:rPr lang="en-US" sz="2400" b="1" dirty="0">
                <a:solidFill>
                  <a:srgbClr val="FFFF00"/>
                </a:solidFill>
                <a:latin typeface="Times New Roman" pitchFamily="18" charset="0"/>
                <a:cs typeface="Times New Roman" pitchFamily="18" charset="0"/>
              </a:rPr>
              <a:t>Our theoretical ad hoc proposed </a:t>
            </a:r>
            <a:r>
              <a:rPr lang="en-US" sz="2400" b="1" dirty="0" smtClean="0">
                <a:solidFill>
                  <a:srgbClr val="FFFF00"/>
                </a:solidFill>
                <a:latin typeface="Times New Roman" pitchFamily="18" charset="0"/>
                <a:cs typeface="Times New Roman" pitchFamily="18" charset="0"/>
              </a:rPr>
              <a:t>models for </a:t>
            </a:r>
            <a:r>
              <a:rPr lang="en-US" sz="2400" b="1" dirty="0">
                <a:solidFill>
                  <a:srgbClr val="FFFF00"/>
                </a:solidFill>
                <a:latin typeface="Times New Roman" pitchFamily="18" charset="0"/>
                <a:cs typeface="Times New Roman" pitchFamily="18" charset="0"/>
              </a:rPr>
              <a:t>DAC/SAC </a:t>
            </a:r>
            <a:r>
              <a:rPr lang="en-US" sz="2400" b="1" dirty="0" smtClean="0">
                <a:solidFill>
                  <a:srgbClr val="FFFF00"/>
                </a:solidFill>
                <a:latin typeface="Times New Roman" pitchFamily="18" charset="0"/>
                <a:cs typeface="Times New Roman" pitchFamily="18" charset="0"/>
              </a:rPr>
              <a:t>Regions (*)</a:t>
            </a:r>
            <a:endParaRPr lang="el-GR" sz="2400" b="1" dirty="0">
              <a:solidFill>
                <a:srgbClr val="FFFF00"/>
              </a:solidFill>
              <a:latin typeface="Times New Roman" pitchFamily="18" charset="0"/>
              <a:cs typeface="Times New Roman" pitchFamily="18" charset="0"/>
            </a:endParaRPr>
          </a:p>
        </p:txBody>
      </p:sp>
      <p:sp>
        <p:nvSpPr>
          <p:cNvPr id="5" name="Rectangle 4"/>
          <p:cNvSpPr/>
          <p:nvPr/>
        </p:nvSpPr>
        <p:spPr>
          <a:xfrm>
            <a:off x="82890" y="5998444"/>
            <a:ext cx="8748464" cy="830997"/>
          </a:xfrm>
          <a:prstGeom prst="rect">
            <a:avLst/>
          </a:prstGeom>
        </p:spPr>
        <p:txBody>
          <a:bodyPr wrap="square">
            <a:spAutoFit/>
          </a:bodyPr>
          <a:lstStyle/>
          <a:p>
            <a:pPr algn="ctr"/>
            <a:r>
              <a:rPr lang="en-US" sz="1600" i="1" dirty="0" smtClean="0">
                <a:latin typeface="Times New Roman" panose="02020603050405020304" pitchFamily="18" charset="0"/>
                <a:cs typeface="Times New Roman" panose="02020603050405020304" pitchFamily="18" charset="0"/>
              </a:rPr>
              <a:t>(*) Stathopoulos</a:t>
            </a:r>
            <a:r>
              <a:rPr lang="en-US" sz="1600" i="1" dirty="0">
                <a:latin typeface="Times New Roman" panose="02020603050405020304" pitchFamily="18" charset="0"/>
                <a:cs typeface="Times New Roman" panose="02020603050405020304" pitchFamily="18" charset="0"/>
              </a:rPr>
              <a:t>, D., </a:t>
            </a:r>
            <a:r>
              <a:rPr lang="en-US" sz="1600" i="1" dirty="0" err="1">
                <a:latin typeface="Times New Roman" panose="02020603050405020304" pitchFamily="18" charset="0"/>
                <a:cs typeface="Times New Roman" panose="02020603050405020304" pitchFamily="18" charset="0"/>
              </a:rPr>
              <a:t>Danezis</a:t>
            </a:r>
            <a:r>
              <a:rPr lang="en-US" sz="1600" i="1" dirty="0">
                <a:latin typeface="Times New Roman" panose="02020603050405020304" pitchFamily="18" charset="0"/>
                <a:cs typeface="Times New Roman" panose="02020603050405020304" pitchFamily="18" charset="0"/>
              </a:rPr>
              <a:t>, E., </a:t>
            </a:r>
            <a:r>
              <a:rPr lang="en-US" sz="1600" i="1" dirty="0" err="1">
                <a:latin typeface="Times New Roman" panose="02020603050405020304" pitchFamily="18" charset="0"/>
                <a:cs typeface="Times New Roman" panose="02020603050405020304" pitchFamily="18" charset="0"/>
              </a:rPr>
              <a:t>Lyratzi</a:t>
            </a:r>
            <a:r>
              <a:rPr lang="en-US" sz="1600" i="1" dirty="0">
                <a:latin typeface="Times New Roman" panose="02020603050405020304" pitchFamily="18" charset="0"/>
                <a:cs typeface="Times New Roman" panose="02020603050405020304" pitchFamily="18" charset="0"/>
              </a:rPr>
              <a:t>, E., Antoniou, A.; </a:t>
            </a:r>
            <a:r>
              <a:rPr lang="en-US" sz="1600" i="1" dirty="0" err="1">
                <a:latin typeface="Times New Roman" panose="02020603050405020304" pitchFamily="18" charset="0"/>
                <a:cs typeface="Times New Roman" panose="02020603050405020304" pitchFamily="18" charset="0"/>
              </a:rPr>
              <a:t>Tzimeas</a:t>
            </a:r>
            <a:r>
              <a:rPr lang="en-US" sz="1600" i="1" dirty="0">
                <a:latin typeface="Times New Roman" panose="02020603050405020304" pitchFamily="18" charset="0"/>
                <a:cs typeface="Times New Roman" panose="02020603050405020304" pitchFamily="18" charset="0"/>
              </a:rPr>
              <a:t>:  Multicomponent Analysis of the UV Si IV and C IV Broad Absorption Troughs in BALQSO Spectra: The Examples of J01225 + 1339 and J02287 + 0002D. 2015, </a:t>
            </a:r>
            <a:r>
              <a:rPr lang="en-US" sz="1600" i="1" dirty="0" err="1">
                <a:latin typeface="Times New Roman" panose="02020603050405020304" pitchFamily="18" charset="0"/>
                <a:cs typeface="Times New Roman" panose="02020603050405020304" pitchFamily="18" charset="0"/>
              </a:rPr>
              <a:t>JApA</a:t>
            </a:r>
            <a:r>
              <a:rPr lang="en-US" sz="1600" i="1" dirty="0">
                <a:latin typeface="Times New Roman" panose="02020603050405020304" pitchFamily="18" charset="0"/>
                <a:cs typeface="Times New Roman" panose="02020603050405020304" pitchFamily="18" charset="0"/>
              </a:rPr>
              <a:t>, 36, 495</a:t>
            </a:r>
            <a:endParaRPr lang="el-GR" sz="1600" i="1" dirty="0">
              <a:latin typeface="Times New Roman" panose="02020603050405020304" pitchFamily="18" charset="0"/>
              <a:cs typeface="Times New Roman" panose="02020603050405020304" pitchFamily="18" charset="0"/>
            </a:endParaRPr>
          </a:p>
        </p:txBody>
      </p:sp>
      <p:sp>
        <p:nvSpPr>
          <p:cNvPr id="6" name="Rectangle 5"/>
          <p:cNvSpPr/>
          <p:nvPr/>
        </p:nvSpPr>
        <p:spPr>
          <a:xfrm>
            <a:off x="82890" y="605587"/>
            <a:ext cx="8964488" cy="2554545"/>
          </a:xfrm>
          <a:prstGeom prst="rect">
            <a:avLst/>
          </a:prstGeom>
        </p:spPr>
        <p:txBody>
          <a:bodyPr wrap="square">
            <a:spAutoFit/>
          </a:bodyPr>
          <a:lstStyle/>
          <a:p>
            <a:pPr algn="just"/>
            <a:r>
              <a:rPr lang="en-US" b="1" i="1" dirty="0" smtClean="0">
                <a:solidFill>
                  <a:srgbClr val="FFFF00"/>
                </a:solidFill>
                <a:latin typeface="Times New Roman" pitchFamily="18" charset="0"/>
                <a:cs typeface="Times New Roman" pitchFamily="18" charset="0"/>
              </a:rPr>
              <a:t>3. </a:t>
            </a:r>
            <a:r>
              <a:rPr lang="en-US" sz="2000" b="1" i="1" dirty="0" smtClean="0">
                <a:solidFill>
                  <a:srgbClr val="FFFF00"/>
                </a:solidFill>
                <a:latin typeface="Times New Roman" pitchFamily="18" charset="0"/>
                <a:cs typeface="Times New Roman" pitchFamily="18" charset="0"/>
              </a:rPr>
              <a:t>Independent and individual clouds:  </a:t>
            </a:r>
            <a:r>
              <a:rPr lang="en-US" sz="2000" dirty="0" smtClean="0">
                <a:latin typeface="Times New Roman" pitchFamily="18" charset="0"/>
                <a:cs typeface="Times New Roman" pitchFamily="18" charset="0"/>
              </a:rPr>
              <a:t>All </a:t>
            </a:r>
            <a:r>
              <a:rPr lang="en-US" sz="2000" dirty="0">
                <a:latin typeface="Times New Roman" pitchFamily="18" charset="0"/>
                <a:cs typeface="Times New Roman" pitchFamily="18" charset="0"/>
              </a:rPr>
              <a:t>the above lead us to the conclusion that in the inner regions of the stellar atmosphere</a:t>
            </a:r>
            <a:r>
              <a:rPr lang="en-GB" sz="2000" dirty="0">
                <a:latin typeface="Times New Roman" pitchFamily="18" charset="0"/>
                <a:cs typeface="Times New Roman" pitchFamily="18" charset="0"/>
              </a:rPr>
              <a:t> (</a:t>
            </a:r>
            <a:r>
              <a:rPr lang="en-US" sz="2000" dirty="0">
                <a:latin typeface="Times New Roman" pitchFamily="18" charset="0"/>
                <a:cs typeface="Times New Roman" pitchFamily="18" charset="0"/>
              </a:rPr>
              <a:t>from the photosphere to the first regions of the disk</a:t>
            </a:r>
            <a:r>
              <a:rPr lang="en-GB" sz="2000" dirty="0">
                <a:latin typeface="Times New Roman" pitchFamily="18" charset="0"/>
                <a:cs typeface="Times New Roman" pitchFamily="18" charset="0"/>
              </a:rPr>
              <a:t>) </a:t>
            </a:r>
            <a:r>
              <a:rPr lang="en-US" sz="2000" dirty="0">
                <a:latin typeface="Times New Roman" pitchFamily="18" charset="0"/>
                <a:cs typeface="Times New Roman" pitchFamily="18" charset="0"/>
              </a:rPr>
              <a:t>of the stars that present DACs or SACs</a:t>
            </a:r>
            <a:r>
              <a:rPr lang="en-GB" sz="2000" dirty="0">
                <a:latin typeface="Times New Roman" pitchFamily="18" charset="0"/>
                <a:cs typeface="Times New Roman" pitchFamily="18" charset="0"/>
              </a:rPr>
              <a:t>, </a:t>
            </a:r>
            <a:r>
              <a:rPr lang="en-US" sz="2000" b="1" dirty="0">
                <a:solidFill>
                  <a:srgbClr val="00FF00"/>
                </a:solidFill>
                <a:latin typeface="Times New Roman" pitchFamily="18" charset="0"/>
                <a:cs typeface="Times New Roman" pitchFamily="18" charset="0"/>
              </a:rPr>
              <a:t>the plasma</a:t>
            </a:r>
            <a:r>
              <a:rPr lang="en-GB" sz="2000" b="1" dirty="0">
                <a:solidFill>
                  <a:srgbClr val="00FF00"/>
                </a:solidFill>
                <a:latin typeface="Times New Roman" pitchFamily="18" charset="0"/>
                <a:cs typeface="Times New Roman" pitchFamily="18" charset="0"/>
              </a:rPr>
              <a:t> </a:t>
            </a:r>
            <a:r>
              <a:rPr lang="en-GB" sz="2000" b="1" dirty="0" smtClean="0">
                <a:solidFill>
                  <a:srgbClr val="00FF00"/>
                </a:solidFill>
                <a:latin typeface="Times New Roman" pitchFamily="18" charset="0"/>
                <a:cs typeface="Times New Roman" pitchFamily="18" charset="0"/>
              </a:rPr>
              <a:t>is ejected violently </a:t>
            </a:r>
            <a:r>
              <a:rPr lang="en-GB" sz="2000" dirty="0" smtClean="0">
                <a:latin typeface="Times New Roman" pitchFamily="18" charset="0"/>
                <a:cs typeface="Times New Roman" pitchFamily="18" charset="0"/>
              </a:rPr>
              <a:t>and </a:t>
            </a:r>
            <a:r>
              <a:rPr lang="en-GB" sz="2000" dirty="0">
                <a:latin typeface="Times New Roman" pitchFamily="18" charset="0"/>
                <a:cs typeface="Times New Roman" pitchFamily="18" charset="0"/>
              </a:rPr>
              <a:t>it </a:t>
            </a:r>
            <a:r>
              <a:rPr lang="en-US" sz="2000" dirty="0">
                <a:latin typeface="Times New Roman" pitchFamily="18" charset="0"/>
                <a:cs typeface="Times New Roman" pitchFamily="18" charset="0"/>
              </a:rPr>
              <a:t>does not have the form of </a:t>
            </a:r>
            <a:r>
              <a:rPr lang="en-US" sz="2000" dirty="0" smtClean="0">
                <a:latin typeface="Times New Roman" pitchFamily="18" charset="0"/>
                <a:cs typeface="Times New Roman" pitchFamily="18" charset="0"/>
              </a:rPr>
              <a:t>smooth stellar </a:t>
            </a:r>
            <a:r>
              <a:rPr lang="en-US" sz="2000" dirty="0">
                <a:latin typeface="Times New Roman" pitchFamily="18" charset="0"/>
                <a:cs typeface="Times New Roman" pitchFamily="18" charset="0"/>
              </a:rPr>
              <a:t>wind</a:t>
            </a:r>
            <a:r>
              <a:rPr lang="en-GB" sz="2000" dirty="0">
                <a:latin typeface="Times New Roman" pitchFamily="18" charset="0"/>
                <a:cs typeface="Times New Roman" pitchFamily="18" charset="0"/>
              </a:rPr>
              <a:t>, </a:t>
            </a:r>
            <a:r>
              <a:rPr lang="en-US" sz="2000" dirty="0">
                <a:latin typeface="Times New Roman" pitchFamily="18" charset="0"/>
                <a:cs typeface="Times New Roman" pitchFamily="18" charset="0"/>
              </a:rPr>
              <a:t>for as long as the </a:t>
            </a:r>
            <a:r>
              <a:rPr lang="en-US" sz="2000" dirty="0" smtClean="0">
                <a:latin typeface="Times New Roman" pitchFamily="18" charset="0"/>
                <a:cs typeface="Times New Roman" pitchFamily="18" charset="0"/>
              </a:rPr>
              <a:t>phenomenon </a:t>
            </a:r>
            <a:r>
              <a:rPr lang="en-US" sz="2000" dirty="0">
                <a:latin typeface="Times New Roman" pitchFamily="18" charset="0"/>
                <a:cs typeface="Times New Roman" pitchFamily="18" charset="0"/>
              </a:rPr>
              <a:t>lasts.</a:t>
            </a:r>
            <a:r>
              <a:rPr lang="en-GB" sz="2000" dirty="0">
                <a:latin typeface="Times New Roman" pitchFamily="18" charset="0"/>
                <a:cs typeface="Times New Roman" pitchFamily="18" charset="0"/>
              </a:rPr>
              <a:t> </a:t>
            </a:r>
            <a:endParaRPr lang="en-GB" sz="2000" dirty="0" smtClean="0">
              <a:latin typeface="Times New Roman" pitchFamily="18" charset="0"/>
              <a:cs typeface="Times New Roman" pitchFamily="18" charset="0"/>
            </a:endParaRP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During </a:t>
            </a:r>
            <a:r>
              <a:rPr lang="en-GB" sz="2000" dirty="0">
                <a:latin typeface="Times New Roman" pitchFamily="18" charset="0"/>
                <a:cs typeface="Times New Roman" pitchFamily="18" charset="0"/>
              </a:rPr>
              <a:t>the </a:t>
            </a:r>
            <a:r>
              <a:rPr lang="en-GB" sz="2000" dirty="0" smtClean="0">
                <a:latin typeface="Times New Roman" pitchFamily="18" charset="0"/>
                <a:cs typeface="Times New Roman" pitchFamily="18" charset="0"/>
              </a:rPr>
              <a:t> </a:t>
            </a:r>
            <a:r>
              <a:rPr lang="en-GB" sz="2000" dirty="0">
                <a:latin typeface="Times New Roman" pitchFamily="18" charset="0"/>
                <a:cs typeface="Times New Roman" pitchFamily="18" charset="0"/>
              </a:rPr>
              <a:t>phenomenon, in the regions where the DACs or SACs are created, the majority of </a:t>
            </a:r>
            <a:r>
              <a:rPr lang="en-US" sz="2000" dirty="0">
                <a:latin typeface="Times New Roman" pitchFamily="18" charset="0"/>
                <a:cs typeface="Times New Roman" pitchFamily="18" charset="0"/>
              </a:rPr>
              <a:t>plasma is distributed in the density regions of spherical symmetry around the star or around their own centers. </a:t>
            </a:r>
            <a:endParaRPr lang="el-GR" sz="2000" dirty="0">
              <a:latin typeface="Times New Roman" pitchFamily="18" charset="0"/>
              <a:cs typeface="Times New Roman" pitchFamily="18" charset="0"/>
            </a:endParaRPr>
          </a:p>
        </p:txBody>
      </p:sp>
      <p:pic>
        <p:nvPicPr>
          <p:cNvPr id="7" name="Εικόνα 7"/>
          <p:cNvPicPr/>
          <p:nvPr/>
        </p:nvPicPr>
        <p:blipFill>
          <a:blip r:embed="rId2" cstate="print">
            <a:extLst>
              <a:ext uri="{28A0092B-C50C-407E-A947-70E740481C1C}">
                <a14:useLocalDpi xmlns:a14="http://schemas.microsoft.com/office/drawing/2010/main" val="0"/>
              </a:ext>
            </a:extLst>
          </a:blip>
          <a:stretch>
            <a:fillRect/>
          </a:stretch>
        </p:blipFill>
        <p:spPr>
          <a:xfrm>
            <a:off x="714348" y="3286124"/>
            <a:ext cx="3459158" cy="2409357"/>
          </a:xfrm>
          <a:prstGeom prst="rect">
            <a:avLst/>
          </a:prstGeom>
        </p:spPr>
      </p:pic>
      <p:sp>
        <p:nvSpPr>
          <p:cNvPr id="2" name="Rectangle 1"/>
          <p:cNvSpPr/>
          <p:nvPr/>
        </p:nvSpPr>
        <p:spPr>
          <a:xfrm>
            <a:off x="5148064" y="3212976"/>
            <a:ext cx="3600400" cy="1323439"/>
          </a:xfrm>
          <a:prstGeom prst="rect">
            <a:avLst/>
          </a:prstGeom>
        </p:spPr>
        <p:txBody>
          <a:bodyPr wrap="square">
            <a:spAutoFit/>
          </a:bodyPr>
          <a:lstStyle/>
          <a:p>
            <a:r>
              <a:rPr lang="en-GB" sz="2000" i="1" dirty="0"/>
              <a:t>Density regions (I) </a:t>
            </a:r>
            <a:r>
              <a:rPr lang="en-US" sz="2000" i="1" dirty="0"/>
              <a:t>that form the Discrete Absorption Components (DACs) </a:t>
            </a:r>
            <a:r>
              <a:rPr lang="en-GB" sz="2000" i="1" dirty="0"/>
              <a:t>and </a:t>
            </a:r>
            <a:r>
              <a:rPr lang="en-US" sz="2000" i="1" dirty="0"/>
              <a:t>SAC regions (II) that form the DACs regions (I)</a:t>
            </a:r>
            <a:r>
              <a:rPr lang="en-GB" sz="2000" i="1" dirty="0"/>
              <a:t>. </a:t>
            </a:r>
            <a:endParaRPr lang="el-GR" sz="2000" i="1" dirty="0"/>
          </a:p>
        </p:txBody>
      </p:sp>
    </p:spTree>
    <p:extLst>
      <p:ext uri="{BB962C8B-B14F-4D97-AF65-F5344CB8AC3E}">
        <p14:creationId xmlns:p14="http://schemas.microsoft.com/office/powerpoint/2010/main" val="227629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445" y="143112"/>
            <a:ext cx="8784976" cy="1631216"/>
          </a:xfrm>
          <a:prstGeom prst="rect">
            <a:avLst/>
          </a:prstGeom>
          <a:noFill/>
        </p:spPr>
        <p:txBody>
          <a:bodyPr wrap="square" rtlCol="0">
            <a:spAutoFit/>
          </a:bodyPr>
          <a:lstStyle/>
          <a:p>
            <a:pPr algn="just"/>
            <a:r>
              <a:rPr lang="en-US" sz="2000" b="1" i="1" dirty="0" smtClean="0">
                <a:solidFill>
                  <a:srgbClr val="FFFF00"/>
                </a:solidFill>
                <a:latin typeface="Times New Roman" pitchFamily="18" charset="0"/>
                <a:cs typeface="Times New Roman" pitchFamily="18" charset="0"/>
              </a:rPr>
              <a:t>…Independent </a:t>
            </a:r>
            <a:r>
              <a:rPr lang="en-US" sz="2000" b="1" i="1" dirty="0">
                <a:solidFill>
                  <a:srgbClr val="FFFF00"/>
                </a:solidFill>
                <a:latin typeface="Times New Roman" pitchFamily="18" charset="0"/>
                <a:cs typeface="Times New Roman" pitchFamily="18" charset="0"/>
              </a:rPr>
              <a:t>and individual clouds: </a:t>
            </a:r>
            <a:r>
              <a:rPr lang="en-US" sz="2000" dirty="0">
                <a:latin typeface="Times New Roman" pitchFamily="18" charset="0"/>
                <a:cs typeface="Times New Roman" pitchFamily="18" charset="0"/>
              </a:rPr>
              <a:t>These </a:t>
            </a:r>
            <a:r>
              <a:rPr lang="en-US" sz="2000" dirty="0" smtClean="0">
                <a:latin typeface="Times New Roman" pitchFamily="18" charset="0"/>
                <a:cs typeface="Times New Roman" pitchFamily="18" charset="0"/>
              </a:rPr>
              <a:t>density regions were created as a result of the violent mass ejection during the period of the emission phenomenon</a:t>
            </a:r>
            <a:r>
              <a:rPr lang="el-GR"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i.g</a:t>
            </a:r>
            <a:r>
              <a:rPr lang="en-US" sz="2000" dirty="0" smtClean="0">
                <a:latin typeface="Times New Roman" pitchFamily="18" charset="0"/>
                <a:cs typeface="Times New Roman" pitchFamily="18" charset="0"/>
              </a:rPr>
              <a:t>. in Be and </a:t>
            </a:r>
            <a:r>
              <a:rPr lang="en-US" sz="2000" dirty="0" err="1" smtClean="0">
                <a:latin typeface="Times New Roman" pitchFamily="18" charset="0"/>
                <a:cs typeface="Times New Roman" pitchFamily="18" charset="0"/>
              </a:rPr>
              <a:t>Oe</a:t>
            </a:r>
            <a:r>
              <a:rPr lang="en-US" sz="2000" dirty="0" smtClean="0">
                <a:latin typeface="Times New Roman" pitchFamily="18" charset="0"/>
                <a:cs typeface="Times New Roman" pitchFamily="18" charset="0"/>
              </a:rPr>
              <a:t> stars</a:t>
            </a:r>
            <a:r>
              <a:rPr lang="el-GR" sz="2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a:t>
            </a:r>
            <a:r>
              <a:rPr lang="en-GB" sz="2000" dirty="0" smtClean="0">
                <a:latin typeface="Times New Roman" pitchFamily="18" charset="0"/>
                <a:cs typeface="Times New Roman" pitchFamily="18" charset="0"/>
              </a:rPr>
              <a:t> The ejected matter takes the form of stellar wind </a:t>
            </a:r>
            <a:r>
              <a:rPr lang="en-US" sz="2000" dirty="0" smtClean="0">
                <a:latin typeface="Times New Roman" pitchFamily="18" charset="0"/>
                <a:cs typeface="Times New Roman" pitchFamily="18" charset="0"/>
              </a:rPr>
              <a:t>as it goes away from the </a:t>
            </a:r>
            <a:r>
              <a:rPr lang="en-US" sz="2000" b="1" dirty="0" smtClean="0">
                <a:solidFill>
                  <a:srgbClr val="00FF00"/>
                </a:solidFill>
                <a:latin typeface="Times New Roman" pitchFamily="18" charset="0"/>
                <a:cs typeface="Times New Roman" pitchFamily="18" charset="0"/>
              </a:rPr>
              <a:t>turbulent medium  </a:t>
            </a:r>
            <a:r>
              <a:rPr lang="en-US" sz="2000" dirty="0" smtClean="0">
                <a:latin typeface="Times New Roman" pitchFamily="18" charset="0"/>
                <a:cs typeface="Times New Roman" pitchFamily="18" charset="0"/>
              </a:rPr>
              <a:t>of the inner atmospheric layers of hot emission stars. </a:t>
            </a:r>
            <a:endParaRPr lang="el-GR" sz="2000" dirty="0">
              <a:solidFill>
                <a:srgbClr val="FF0000"/>
              </a:solidFill>
              <a:latin typeface="Times New Roman" pitchFamily="18" charset="0"/>
              <a:cs typeface="Times New Roman" pitchFamily="18" charset="0"/>
            </a:endParaRPr>
          </a:p>
        </p:txBody>
      </p:sp>
      <p:pic>
        <p:nvPicPr>
          <p:cNvPr id="1026" name="Picture 2" descr="http://www-star.st-and.ac.uk/~pw31/Bilder/AGBchaos.gif"/>
          <p:cNvPicPr>
            <a:picLocks noChangeAspect="1" noChangeArrowheads="1"/>
          </p:cNvPicPr>
          <p:nvPr/>
        </p:nvPicPr>
        <p:blipFill>
          <a:blip r:embed="rId2" cstate="print"/>
          <a:srcRect/>
          <a:stretch>
            <a:fillRect/>
          </a:stretch>
        </p:blipFill>
        <p:spPr bwMode="auto">
          <a:xfrm>
            <a:off x="467543" y="2738054"/>
            <a:ext cx="3837233" cy="2976962"/>
          </a:xfrm>
          <a:prstGeom prst="rect">
            <a:avLst/>
          </a:prstGeom>
          <a:noFill/>
        </p:spPr>
      </p:pic>
      <p:pic>
        <p:nvPicPr>
          <p:cNvPr id="2050" name="Picture 2" descr="C:\Users\user\Desktop\turbulence_color.gif"/>
          <p:cNvPicPr>
            <a:picLocks noChangeAspect="1" noChangeArrowheads="1" noCrop="1"/>
          </p:cNvPicPr>
          <p:nvPr/>
        </p:nvPicPr>
        <p:blipFill>
          <a:blip r:embed="rId3" cstate="print"/>
          <a:srcRect/>
          <a:stretch>
            <a:fillRect/>
          </a:stretch>
        </p:blipFill>
        <p:spPr bwMode="auto">
          <a:xfrm>
            <a:off x="4860032" y="2763258"/>
            <a:ext cx="3777380" cy="288032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ovie"/>
          <p:cNvPicPr>
            <a:picLocks noChangeAspect="1" noChangeArrowheads="1" noCrop="1"/>
          </p:cNvPicPr>
          <p:nvPr/>
        </p:nvPicPr>
        <p:blipFill>
          <a:blip r:embed="rId2" cstate="print">
            <a:lum bright="-43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TextBox"/>
          <p:cNvSpPr txBox="1"/>
          <p:nvPr/>
        </p:nvSpPr>
        <p:spPr>
          <a:xfrm>
            <a:off x="95947" y="113719"/>
            <a:ext cx="8784976" cy="5570756"/>
          </a:xfrm>
          <a:prstGeom prst="rect">
            <a:avLst/>
          </a:prstGeom>
          <a:noFill/>
        </p:spPr>
        <p:txBody>
          <a:bodyPr wrap="square" rtlCol="0">
            <a:spAutoFit/>
          </a:bodyPr>
          <a:lstStyle/>
          <a:p>
            <a:pPr algn="ctr"/>
            <a:r>
              <a:rPr lang="en-GB" sz="2800" b="1" dirty="0" smtClean="0">
                <a:solidFill>
                  <a:srgbClr val="FFFF00"/>
                </a:solidFill>
                <a:latin typeface="Times New Roman" panose="02020603050405020304" pitchFamily="18" charset="0"/>
                <a:cs typeface="Times New Roman" panose="02020603050405020304" pitchFamily="18" charset="0"/>
              </a:rPr>
              <a:t>All the above give rise to some questions</a:t>
            </a:r>
            <a:r>
              <a:rPr lang="en-GB" b="1" dirty="0" smtClean="0">
                <a:solidFill>
                  <a:srgbClr val="FFFF00"/>
                </a:solidFill>
                <a:latin typeface="Times New Roman" panose="02020603050405020304" pitchFamily="18" charset="0"/>
                <a:cs typeface="Times New Roman" panose="02020603050405020304" pitchFamily="18" charset="0"/>
              </a:rPr>
              <a:t>: </a:t>
            </a:r>
            <a:endParaRPr lang="el-GR" b="1" dirty="0" smtClean="0">
              <a:solidFill>
                <a:srgbClr val="FFFF00"/>
              </a:solidFill>
              <a:latin typeface="Times New Roman" panose="02020603050405020304" pitchFamily="18" charset="0"/>
              <a:cs typeface="Times New Roman" panose="02020603050405020304" pitchFamily="18" charset="0"/>
            </a:endParaRPr>
          </a:p>
          <a:p>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1. </a:t>
            </a:r>
            <a:r>
              <a:rPr lang="en-GB" sz="2000" dirty="0" smtClean="0">
                <a:latin typeface="Times New Roman" panose="02020603050405020304" pitchFamily="18" charset="0"/>
                <a:cs typeface="Times New Roman" panose="02020603050405020304" pitchFamily="18" charset="0"/>
              </a:rPr>
              <a:t>Can DACs be simulated and analyzed taking into account their complex structure and large widths? </a:t>
            </a:r>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2.</a:t>
            </a:r>
            <a:r>
              <a:rPr lang="el-GR" sz="2000" dirty="0" smtClean="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How can Si IV and C IV DACs be analyzed? </a:t>
            </a:r>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3.</a:t>
            </a:r>
            <a:r>
              <a:rPr lang="el-GR" sz="2000" dirty="0" smtClean="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Accepting the point of view that DACs are the synthesis of a series of spectral line components, is there a way to study not only the whole profile but the profiles of each individual component (line function of each individual absorber in the line of sight)? </a:t>
            </a:r>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4.</a:t>
            </a:r>
            <a:r>
              <a:rPr lang="el-GR" sz="2000" dirty="0" smtClean="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Which is the interpolation polynomial that describes the whole DAC profile?  </a:t>
            </a:r>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5.</a:t>
            </a:r>
            <a:r>
              <a:rPr lang="el-GR" sz="2000" dirty="0" smtClean="0">
                <a:solidFill>
                  <a:srgbClr val="FFC000"/>
                </a:solidFill>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In the case of multiple DAC which is the interpolation polynomial that describes the whole absorbing region? </a:t>
            </a:r>
            <a:endParaRPr lang="el-GR" sz="2000" dirty="0" smtClean="0">
              <a:latin typeface="Times New Roman" panose="02020603050405020304" pitchFamily="18" charset="0"/>
              <a:cs typeface="Times New Roman" panose="02020603050405020304" pitchFamily="18" charset="0"/>
            </a:endParaRPr>
          </a:p>
          <a:p>
            <a:r>
              <a:rPr lang="el-GR" sz="2000" b="1" dirty="0" smtClean="0">
                <a:solidFill>
                  <a:srgbClr val="FFFF00"/>
                </a:solidFill>
                <a:latin typeface="Times New Roman" panose="02020603050405020304" pitchFamily="18" charset="0"/>
                <a:cs typeface="Times New Roman" panose="02020603050405020304" pitchFamily="18" charset="0"/>
              </a:rPr>
              <a:t>6. </a:t>
            </a:r>
            <a:r>
              <a:rPr lang="en-GB" sz="2000" dirty="0" smtClean="0">
                <a:latin typeface="Times New Roman" panose="02020603050405020304" pitchFamily="18" charset="0"/>
                <a:cs typeface="Times New Roman" panose="02020603050405020304" pitchFamily="18" charset="0"/>
              </a:rPr>
              <a:t>Can the two members of the resonance doublets (f. e Si IV and C IV) be studied independently? Until now the resonance doublets (f. e C IV and Si IV) are considered one spectral line. </a:t>
            </a:r>
            <a:endParaRPr lang="el-GR" sz="2000" dirty="0" smtClean="0">
              <a:latin typeface="Times New Roman" panose="02020603050405020304" pitchFamily="18" charset="0"/>
              <a:cs typeface="Times New Roman" panose="02020603050405020304" pitchFamily="18" charset="0"/>
            </a:endParaRPr>
          </a:p>
          <a:p>
            <a:r>
              <a:rPr lang="en-GB" sz="2000" dirty="0" smtClean="0">
                <a:latin typeface="Times New Roman" panose="02020603050405020304" pitchFamily="18" charset="0"/>
                <a:cs typeface="Times New Roman" panose="02020603050405020304" pitchFamily="18" charset="0"/>
              </a:rPr>
              <a:t> </a:t>
            </a:r>
            <a:r>
              <a:rPr lang="en-GB" sz="2400" dirty="0" smtClean="0">
                <a:solidFill>
                  <a:srgbClr val="FFFF00"/>
                </a:solidFill>
                <a:latin typeface="Times New Roman" panose="02020603050405020304" pitchFamily="18" charset="0"/>
                <a:cs typeface="Times New Roman" panose="02020603050405020304" pitchFamily="18" charset="0"/>
              </a:rPr>
              <a:t>In order to answer in this set of questions we use GR model (*) which incorporates all the previously mentioned characteristics</a:t>
            </a:r>
            <a:endParaRPr lang="el-GR" dirty="0">
              <a:solidFill>
                <a:srgbClr val="FFFF00"/>
              </a:solidFill>
              <a:latin typeface="Times New Roman" panose="02020603050405020304" pitchFamily="18" charset="0"/>
              <a:cs typeface="Times New Roman" panose="02020603050405020304" pitchFamily="18" charset="0"/>
            </a:endParaRPr>
          </a:p>
        </p:txBody>
      </p:sp>
      <p:sp>
        <p:nvSpPr>
          <p:cNvPr id="5" name="Ορθογώνιο 1"/>
          <p:cNvSpPr>
            <a:spLocks noChangeArrowheads="1"/>
          </p:cNvSpPr>
          <p:nvPr/>
        </p:nvSpPr>
        <p:spPr bwMode="auto">
          <a:xfrm>
            <a:off x="0" y="6065797"/>
            <a:ext cx="9094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i="1" dirty="0" smtClean="0">
                <a:latin typeface="Times New Roman" panose="02020603050405020304" pitchFamily="18" charset="0"/>
                <a:cs typeface="Times New Roman" panose="02020603050405020304" pitchFamily="18" charset="0"/>
              </a:rPr>
              <a:t>(*) </a:t>
            </a:r>
            <a:r>
              <a:rPr lang="en-GB" b="1" i="1" dirty="0" err="1" smtClean="0">
                <a:latin typeface="Times New Roman" panose="02020603050405020304" pitchFamily="18" charset="0"/>
                <a:cs typeface="Times New Roman" panose="02020603050405020304" pitchFamily="18" charset="0"/>
              </a:rPr>
              <a:t>Danezis</a:t>
            </a:r>
            <a:r>
              <a:rPr lang="en-GB" b="1" i="1" dirty="0">
                <a:latin typeface="Times New Roman" panose="02020603050405020304" pitchFamily="18" charset="0"/>
                <a:cs typeface="Times New Roman" panose="02020603050405020304" pitchFamily="18" charset="0"/>
              </a:rPr>
              <a:t>, E., </a:t>
            </a:r>
            <a:r>
              <a:rPr lang="en-GB" b="1" i="1" dirty="0" err="1">
                <a:latin typeface="Times New Roman" panose="02020603050405020304" pitchFamily="18" charset="0"/>
                <a:cs typeface="Times New Roman" panose="02020603050405020304" pitchFamily="18" charset="0"/>
              </a:rPr>
              <a:t>Nikolaidis</a:t>
            </a:r>
            <a:r>
              <a:rPr lang="en-GB" b="1" i="1" dirty="0">
                <a:latin typeface="Times New Roman" panose="02020603050405020304" pitchFamily="18" charset="0"/>
                <a:cs typeface="Times New Roman" panose="02020603050405020304" pitchFamily="18" charset="0"/>
              </a:rPr>
              <a:t>, D. , </a:t>
            </a:r>
            <a:r>
              <a:rPr lang="en-GB" b="1" i="1" dirty="0" err="1">
                <a:latin typeface="Times New Roman" panose="02020603050405020304" pitchFamily="18" charset="0"/>
                <a:cs typeface="Times New Roman" panose="02020603050405020304" pitchFamily="18" charset="0"/>
              </a:rPr>
              <a:t>Lyratzi</a:t>
            </a:r>
            <a:r>
              <a:rPr lang="en-GB" b="1" i="1" dirty="0">
                <a:latin typeface="Times New Roman" panose="02020603050405020304" pitchFamily="18" charset="0"/>
                <a:cs typeface="Times New Roman" panose="02020603050405020304" pitchFamily="18" charset="0"/>
              </a:rPr>
              <a:t>, E., Antoniou, A. </a:t>
            </a:r>
            <a:r>
              <a:rPr lang="en-GB" b="1" i="1" dirty="0" err="1">
                <a:latin typeface="Times New Roman" panose="02020603050405020304" pitchFamily="18" charset="0"/>
                <a:cs typeface="Times New Roman" panose="02020603050405020304" pitchFamily="18" charset="0"/>
              </a:rPr>
              <a:t>Popovic</a:t>
            </a:r>
            <a:r>
              <a:rPr lang="en-GB" b="1" i="1" dirty="0">
                <a:latin typeface="Times New Roman" panose="02020603050405020304" pitchFamily="18" charset="0"/>
                <a:cs typeface="Times New Roman" panose="02020603050405020304" pitchFamily="18" charset="0"/>
              </a:rPr>
              <a:t>, L.C., </a:t>
            </a:r>
            <a:r>
              <a:rPr lang="en-GB" b="1" i="1" dirty="0" err="1">
                <a:latin typeface="Times New Roman" panose="02020603050405020304" pitchFamily="18" charset="0"/>
                <a:cs typeface="Times New Roman" panose="02020603050405020304" pitchFamily="18" charset="0"/>
              </a:rPr>
              <a:t>Dimitrijevic</a:t>
            </a:r>
            <a:r>
              <a:rPr lang="en-GB" b="1" i="1" dirty="0">
                <a:latin typeface="Times New Roman" panose="02020603050405020304" pitchFamily="18" charset="0"/>
                <a:cs typeface="Times New Roman" panose="02020603050405020304" pitchFamily="18" charset="0"/>
              </a:rPr>
              <a:t>, M., PASJ, 2007</a:t>
            </a:r>
            <a:endParaRPr lang="el-GR"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323528" y="1052736"/>
            <a:ext cx="8496944" cy="2862322"/>
          </a:xfrm>
          <a:prstGeom prst="rect">
            <a:avLst/>
          </a:prstGeom>
        </p:spPr>
        <p:txBody>
          <a:bodyPr wrap="square">
            <a:spAutoFit/>
          </a:bodyPr>
          <a:lstStyle/>
          <a:p>
            <a:pPr algn="ctr"/>
            <a:r>
              <a:rPr lang="en-US" sz="2400" b="1" u="sng" dirty="0" smtClean="0">
                <a:latin typeface="Times New Roman" pitchFamily="18" charset="0"/>
                <a:cs typeface="Times New Roman" pitchFamily="18" charset="0"/>
              </a:rPr>
              <a:t>Why is variability important? </a:t>
            </a:r>
          </a:p>
          <a:p>
            <a:pPr algn="just"/>
            <a:endParaRPr lang="en-US" sz="2400" dirty="0" smtClean="0">
              <a:latin typeface="Times New Roman" pitchFamily="18" charset="0"/>
              <a:cs typeface="Times New Roman" pitchFamily="18" charset="0"/>
            </a:endParaRPr>
          </a:p>
          <a:p>
            <a:pPr algn="just"/>
            <a:r>
              <a:rPr lang="en-US" b="1" dirty="0" smtClean="0">
                <a:solidFill>
                  <a:srgbClr val="FFFF00"/>
                </a:solidFill>
                <a:latin typeface="Times New Roman" pitchFamily="18" charset="0"/>
                <a:cs typeface="Times New Roman" pitchFamily="18" charset="0"/>
              </a:rPr>
              <a:t>The fact that Si IV and C IV DACs exhibit variability in individual components, rather than showing variability of the whole absorption trough, indicates strongly that DACs are the synthesis of individual components produced by substructures-</a:t>
            </a:r>
            <a:r>
              <a:rPr lang="en-US" b="1" dirty="0" err="1" smtClean="0">
                <a:solidFill>
                  <a:srgbClr val="FFFF00"/>
                </a:solidFill>
                <a:latin typeface="Times New Roman" pitchFamily="18" charset="0"/>
                <a:cs typeface="Times New Roman" pitchFamily="18" charset="0"/>
              </a:rPr>
              <a:t>inhomogeneities</a:t>
            </a:r>
            <a:r>
              <a:rPr lang="en-US" b="1" dirty="0" smtClean="0">
                <a:solidFill>
                  <a:srgbClr val="FFFF00"/>
                </a:solidFill>
                <a:latin typeface="Times New Roman" pitchFamily="18" charset="0"/>
                <a:cs typeface="Times New Roman" pitchFamily="18" charset="0"/>
              </a:rPr>
              <a:t>  inside the stellar wind </a:t>
            </a:r>
            <a:r>
              <a:rPr lang="en-US" dirty="0" smtClean="0">
                <a:solidFill>
                  <a:srgbClr val="FFFF00"/>
                </a:solidFill>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In this work using the GR-model we can study the time scale variations of each</a:t>
            </a:r>
            <a:r>
              <a:rPr lang="en-US" dirty="0" smtClean="0">
                <a:solidFill>
                  <a:srgbClr val="FFFF00"/>
                </a:solidFill>
                <a:latin typeface="Times New Roman" pitchFamily="18" charset="0"/>
                <a:cs typeface="Times New Roman" pitchFamily="18" charset="0"/>
              </a:rPr>
              <a:t> </a:t>
            </a:r>
            <a:r>
              <a:rPr lang="en-US" b="1" dirty="0" smtClean="0">
                <a:solidFill>
                  <a:srgbClr val="FFFF00"/>
                </a:solidFill>
                <a:latin typeface="Times New Roman" pitchFamily="18" charset="0"/>
                <a:cs typeface="Times New Roman" pitchFamily="18" charset="0"/>
              </a:rPr>
              <a:t>Satellite Absorption Component (SAC)</a:t>
            </a:r>
            <a:r>
              <a:rPr lang="en-US" b="1" dirty="0" smtClean="0">
                <a:solidFill>
                  <a:schemeClr val="tx2"/>
                </a:solidFill>
                <a:latin typeface="Times New Roman" pitchFamily="18" charset="0"/>
                <a:cs typeface="Times New Roman" pitchFamily="18" charset="0"/>
              </a:rPr>
              <a:t> </a:t>
            </a:r>
            <a:r>
              <a:rPr lang="en-US" dirty="0" smtClean="0">
                <a:latin typeface="Times New Roman" pitchFamily="18" charset="0"/>
                <a:cs typeface="Times New Roman" pitchFamily="18" charset="0"/>
              </a:rPr>
              <a:t>and not just the variability of the whole peculiar spectral  shape (DAC).</a:t>
            </a:r>
            <a:endParaRPr lang="en-US" sz="2400" dirty="0" smtClean="0">
              <a:latin typeface="Times New Roman" pitchFamily="18" charset="0"/>
              <a:cs typeface="Times New Roman" pitchFamily="18" charset="0"/>
            </a:endParaRPr>
          </a:p>
        </p:txBody>
      </p:sp>
      <p:sp>
        <p:nvSpPr>
          <p:cNvPr id="5" name="4 - TextBox"/>
          <p:cNvSpPr txBox="1"/>
          <p:nvPr/>
        </p:nvSpPr>
        <p:spPr>
          <a:xfrm>
            <a:off x="2428860" y="48260"/>
            <a:ext cx="4536504" cy="523220"/>
          </a:xfrm>
          <a:prstGeom prst="rect">
            <a:avLst/>
          </a:prstGeom>
          <a:noFill/>
        </p:spPr>
        <p:txBody>
          <a:bodyPr wrap="square" rtlCol="0">
            <a:spAutoFit/>
          </a:bodyPr>
          <a:lstStyle/>
          <a:p>
            <a:r>
              <a:rPr lang="en-US" sz="2800" b="1" dirty="0" smtClean="0">
                <a:solidFill>
                  <a:srgbClr val="FFFF00"/>
                </a:solidFill>
                <a:latin typeface="Times New Roman" pitchFamily="18" charset="0"/>
                <a:cs typeface="Times New Roman" pitchFamily="18" charset="0"/>
              </a:rPr>
              <a:t>The main idea of our work</a:t>
            </a:r>
            <a:endParaRPr lang="el-GR" sz="2800" b="1" dirty="0">
              <a:solidFill>
                <a:srgbClr val="FFFF00"/>
              </a:solidFill>
              <a:latin typeface="Times New Roman" pitchFamily="18" charset="0"/>
              <a:cs typeface="Times New Roman" pitchFamily="18" charset="0"/>
            </a:endParaRPr>
          </a:p>
        </p:txBody>
      </p:sp>
      <p:sp>
        <p:nvSpPr>
          <p:cNvPr id="10" name="Ορθογώνιο 9"/>
          <p:cNvSpPr/>
          <p:nvPr/>
        </p:nvSpPr>
        <p:spPr>
          <a:xfrm>
            <a:off x="158937" y="6078700"/>
            <a:ext cx="8924238" cy="707886"/>
          </a:xfrm>
          <a:prstGeom prst="rect">
            <a:avLst/>
          </a:prstGeom>
        </p:spPr>
        <p:txBody>
          <a:bodyPr wrap="none">
            <a:spAutoFit/>
          </a:bodyPr>
          <a:lstStyle/>
          <a:p>
            <a:r>
              <a:rPr lang="en-US" sz="2000" i="1" dirty="0" smtClean="0">
                <a:latin typeface="Traditional Arabic" pitchFamily="18" charset="-78"/>
                <a:cs typeface="Traditional Arabic" pitchFamily="18" charset="-78"/>
              </a:rPr>
              <a:t>(*) Henrichs,1984;  </a:t>
            </a:r>
            <a:r>
              <a:rPr lang="en-US" sz="2000" i="1" dirty="0" err="1" smtClean="0">
                <a:latin typeface="Traditional Arabic" pitchFamily="18" charset="-78"/>
                <a:cs typeface="Traditional Arabic" pitchFamily="18" charset="-78"/>
              </a:rPr>
              <a:t>Prinja</a:t>
            </a:r>
            <a:r>
              <a:rPr lang="en-US" sz="2000" i="1" dirty="0" smtClean="0">
                <a:latin typeface="Traditional Arabic" pitchFamily="18" charset="-78"/>
                <a:cs typeface="Traditional Arabic" pitchFamily="18" charset="-78"/>
              </a:rPr>
              <a:t> </a:t>
            </a:r>
            <a:r>
              <a:rPr lang="en-US" sz="2000" i="1" dirty="0">
                <a:latin typeface="Traditional Arabic" pitchFamily="18" charset="-78"/>
                <a:cs typeface="Traditional Arabic" pitchFamily="18" charset="-78"/>
              </a:rPr>
              <a:t>&amp; </a:t>
            </a:r>
            <a:r>
              <a:rPr lang="en-US" sz="2000" i="1" dirty="0" err="1" smtClean="0">
                <a:latin typeface="Traditional Arabic" pitchFamily="18" charset="-78"/>
                <a:cs typeface="Traditional Arabic" pitchFamily="18" charset="-78"/>
              </a:rPr>
              <a:t>Howarth</a:t>
            </a:r>
            <a:r>
              <a:rPr lang="en-US" sz="2000" i="1" dirty="0" smtClean="0">
                <a:latin typeface="Traditional Arabic" pitchFamily="18" charset="-78"/>
                <a:cs typeface="Traditional Arabic" pitchFamily="18" charset="-78"/>
              </a:rPr>
              <a:t>, 1986;</a:t>
            </a:r>
            <a:r>
              <a:rPr lang="da-DK" sz="2000" i="1" dirty="0">
                <a:latin typeface="Times New Roman" pitchFamily="18" charset="0"/>
                <a:cs typeface="Times New Roman" pitchFamily="18" charset="0"/>
              </a:rPr>
              <a:t> Prinja et al., 1987; Henrichs et al., </a:t>
            </a:r>
            <a:r>
              <a:rPr lang="da-DK" sz="2000" i="1" dirty="0" smtClean="0">
                <a:latin typeface="Times New Roman" pitchFamily="18" charset="0"/>
                <a:cs typeface="Times New Roman" pitchFamily="18" charset="0"/>
              </a:rPr>
              <a:t>1988</a:t>
            </a:r>
            <a:endParaRPr lang="en-US" sz="2000" dirty="0" smtClean="0">
              <a:latin typeface="Times New Roman" pitchFamily="18" charset="0"/>
              <a:cs typeface="Times New Roman" pitchFamily="18" charset="0"/>
            </a:endParaRPr>
          </a:p>
          <a:p>
            <a:r>
              <a:rPr lang="en-US" sz="2000" i="1" dirty="0" err="1" smtClean="0">
                <a:latin typeface="Times New Roman" pitchFamily="18" charset="0"/>
                <a:cs typeface="Times New Roman" pitchFamily="18" charset="0"/>
              </a:rPr>
              <a:t>Prinja</a:t>
            </a:r>
            <a:r>
              <a:rPr lang="en-US" sz="2000" i="1" dirty="0">
                <a:latin typeface="Times New Roman" pitchFamily="18" charset="0"/>
                <a:cs typeface="Times New Roman" pitchFamily="18" charset="0"/>
              </a:rPr>
              <a:t>, 1990; </a:t>
            </a:r>
            <a:r>
              <a:rPr lang="en-US" sz="2000" i="1" dirty="0" err="1">
                <a:latin typeface="Times New Roman" pitchFamily="18" charset="0"/>
                <a:cs typeface="Times New Roman" pitchFamily="18" charset="0"/>
              </a:rPr>
              <a:t>Balona</a:t>
            </a:r>
            <a:r>
              <a:rPr lang="en-US" sz="2000" i="1" dirty="0">
                <a:latin typeface="Times New Roman" pitchFamily="18" charset="0"/>
                <a:cs typeface="Times New Roman" pitchFamily="18" charset="0"/>
              </a:rPr>
              <a:t>, ​​1992;  Fullerton et al., 1996 </a:t>
            </a:r>
            <a:endParaRPr lang="el-GR" sz="2000" i="1" dirty="0">
              <a:cs typeface="Traditional Arabic" pitchFamily="18" charset="-7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692696"/>
            <a:ext cx="8280920" cy="1569660"/>
          </a:xfrm>
          <a:prstGeom prst="rect">
            <a:avLst/>
          </a:prstGeom>
        </p:spPr>
        <p:txBody>
          <a:bodyPr wrap="square">
            <a:spAutoFit/>
          </a:bodyPr>
          <a:lstStyle/>
          <a:p>
            <a:pPr algn="just"/>
            <a:r>
              <a:rPr lang="en-US" sz="2400" dirty="0">
                <a:latin typeface="Times New Roman" pitchFamily="18" charset="0"/>
                <a:cs typeface="Times New Roman" pitchFamily="18" charset="0"/>
              </a:rPr>
              <a:t>In this </a:t>
            </a:r>
            <a:r>
              <a:rPr lang="en-US" sz="2400" dirty="0" smtClean="0">
                <a:latin typeface="Times New Roman" pitchFamily="18" charset="0"/>
                <a:cs typeface="Times New Roman" pitchFamily="18" charset="0"/>
              </a:rPr>
              <a:t>application </a:t>
            </a:r>
            <a:r>
              <a:rPr lang="en-US" sz="2400" dirty="0">
                <a:latin typeface="Times New Roman" pitchFamily="18" charset="0"/>
                <a:cs typeface="Times New Roman" pitchFamily="18" charset="0"/>
              </a:rPr>
              <a:t>we analyze the </a:t>
            </a:r>
            <a:r>
              <a:rPr lang="en-US" sz="2400" b="1" i="1" u="sng" dirty="0">
                <a:solidFill>
                  <a:srgbClr val="FFFF00"/>
                </a:solidFill>
                <a:latin typeface="Times New Roman" pitchFamily="18" charset="0"/>
                <a:cs typeface="Times New Roman" pitchFamily="18" charset="0"/>
              </a:rPr>
              <a:t>C </a:t>
            </a:r>
            <a:r>
              <a:rPr lang="en-US" sz="2400" b="1" i="1" u="sng" dirty="0" smtClean="0">
                <a:solidFill>
                  <a:srgbClr val="FFFF00"/>
                </a:solidFill>
                <a:latin typeface="Times New Roman" pitchFamily="18" charset="0"/>
                <a:cs typeface="Times New Roman" pitchFamily="18" charset="0"/>
              </a:rPr>
              <a:t>IV (</a:t>
            </a:r>
            <a:r>
              <a:rPr lang="el-GR" sz="2400" b="1" i="1" u="sng" dirty="0" err="1" smtClean="0">
                <a:solidFill>
                  <a:srgbClr val="FFFF00"/>
                </a:solidFill>
                <a:latin typeface="Times New Roman" pitchFamily="18" charset="0"/>
                <a:cs typeface="Times New Roman" pitchFamily="18" charset="0"/>
              </a:rPr>
              <a:t>λλ</a:t>
            </a:r>
            <a:r>
              <a:rPr lang="el-GR" sz="2400" b="1" i="1" u="sng" dirty="0" smtClean="0">
                <a:solidFill>
                  <a:srgbClr val="FFFF00"/>
                </a:solidFill>
                <a:latin typeface="Times New Roman" pitchFamily="18" charset="0"/>
                <a:cs typeface="Times New Roman" pitchFamily="18" charset="0"/>
              </a:rPr>
              <a:t> </a:t>
            </a:r>
            <a:r>
              <a:rPr lang="el-GR" sz="2400" b="1" i="1" u="sng" dirty="0">
                <a:solidFill>
                  <a:srgbClr val="FFFF00"/>
                </a:solidFill>
                <a:latin typeface="Times New Roman" pitchFamily="18" charset="0"/>
                <a:cs typeface="Times New Roman" pitchFamily="18" charset="0"/>
              </a:rPr>
              <a:t>1548.155, 1550.774 </a:t>
            </a:r>
            <a:r>
              <a:rPr lang="en-US" sz="2400" b="1" i="1" u="sng" dirty="0" smtClean="0">
                <a:solidFill>
                  <a:srgbClr val="FFFF00"/>
                </a:solidFill>
                <a:latin typeface="Times New Roman" pitchFamily="18" charset="0"/>
                <a:cs typeface="Times New Roman" pitchFamily="18" charset="0"/>
              </a:rPr>
              <a:t>Å)  </a:t>
            </a:r>
            <a:r>
              <a:rPr lang="en-US" sz="2400" b="1" i="1" u="sng" dirty="0">
                <a:solidFill>
                  <a:srgbClr val="FFFF00"/>
                </a:solidFill>
                <a:latin typeface="Times New Roman" pitchFamily="18" charset="0"/>
                <a:cs typeface="Times New Roman" pitchFamily="18" charset="0"/>
              </a:rPr>
              <a:t>and Si IV </a:t>
            </a:r>
            <a:r>
              <a:rPr lang="el-GR" sz="2400" b="1" i="1" u="sng" dirty="0">
                <a:solidFill>
                  <a:srgbClr val="FFFF00"/>
                </a:solidFill>
                <a:latin typeface="Times New Roman" pitchFamily="18" charset="0"/>
                <a:cs typeface="Times New Roman" pitchFamily="18" charset="0"/>
              </a:rPr>
              <a:t>(</a:t>
            </a:r>
            <a:r>
              <a:rPr lang="el-GR" sz="2400" b="1" i="1" u="sng" dirty="0" err="1">
                <a:solidFill>
                  <a:srgbClr val="FFFF00"/>
                </a:solidFill>
                <a:latin typeface="Times New Roman" pitchFamily="18" charset="0"/>
                <a:cs typeface="Times New Roman" pitchFamily="18" charset="0"/>
              </a:rPr>
              <a:t>λλ</a:t>
            </a:r>
            <a:r>
              <a:rPr lang="el-GR" sz="2400" b="1" i="1" u="sng" dirty="0">
                <a:solidFill>
                  <a:srgbClr val="FFFF00"/>
                </a:solidFill>
                <a:latin typeface="Times New Roman" pitchFamily="18" charset="0"/>
                <a:cs typeface="Times New Roman" pitchFamily="18" charset="0"/>
              </a:rPr>
              <a:t> 1393.755, 1402.77 </a:t>
            </a:r>
            <a:r>
              <a:rPr lang="en-US" sz="2400" b="1" i="1" u="sng" dirty="0" smtClean="0">
                <a:solidFill>
                  <a:srgbClr val="FFFF00"/>
                </a:solidFill>
                <a:latin typeface="Times New Roman" pitchFamily="18" charset="0"/>
                <a:cs typeface="Times New Roman" pitchFamily="18" charset="0"/>
              </a:rPr>
              <a:t>Å)</a:t>
            </a:r>
            <a:r>
              <a:rPr lang="en-US" sz="2400" u="sng" dirty="0" smtClean="0">
                <a:solidFill>
                  <a:schemeClr val="tx2"/>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absorption </a:t>
            </a:r>
            <a:r>
              <a:rPr lang="en-US" sz="2400" dirty="0">
                <a:latin typeface="Times New Roman" pitchFamily="18" charset="0"/>
                <a:cs typeface="Times New Roman" pitchFamily="18" charset="0"/>
              </a:rPr>
              <a:t>troughs in the </a:t>
            </a:r>
            <a:r>
              <a:rPr lang="en-US" sz="2400" b="1" i="1" u="sng" dirty="0">
                <a:solidFill>
                  <a:srgbClr val="FFFF00"/>
                </a:solidFill>
                <a:latin typeface="Times New Roman" pitchFamily="18" charset="0"/>
                <a:cs typeface="Times New Roman" pitchFamily="18" charset="0"/>
              </a:rPr>
              <a:t>O-star </a:t>
            </a:r>
            <a:r>
              <a:rPr lang="en-US" sz="2400" b="1" i="1" u="sng" dirty="0" smtClean="0">
                <a:solidFill>
                  <a:srgbClr val="FFFF00"/>
                </a:solidFill>
                <a:latin typeface="Times New Roman" pitchFamily="18" charset="0"/>
                <a:cs typeface="Times New Roman" pitchFamily="18" charset="0"/>
              </a:rPr>
              <a:t>HD93521</a:t>
            </a:r>
            <a:r>
              <a:rPr lang="en-US" sz="2400" b="1" i="1" u="sng" dirty="0">
                <a:solidFill>
                  <a:srgbClr val="FFFF00"/>
                </a:solidFill>
                <a:latin typeface="Times New Roman" pitchFamily="18" charset="0"/>
                <a:cs typeface="Times New Roman" pitchFamily="18" charset="0"/>
              </a:rPr>
              <a:t>,</a:t>
            </a:r>
            <a:r>
              <a:rPr lang="en-US" sz="2400" i="1" dirty="0">
                <a:solidFill>
                  <a:srgbClr val="FFFF00"/>
                </a:solidFill>
                <a:latin typeface="Times New Roman" pitchFamily="18" charset="0"/>
                <a:cs typeface="Times New Roman" pitchFamily="18" charset="0"/>
              </a:rPr>
              <a:t> </a:t>
            </a:r>
            <a:r>
              <a:rPr lang="en-US" sz="2400" dirty="0">
                <a:latin typeface="Times New Roman" pitchFamily="18" charset="0"/>
                <a:cs typeface="Times New Roman" pitchFamily="18" charset="0"/>
              </a:rPr>
              <a:t>in four different periods in a time interval of 16 years,</a:t>
            </a:r>
            <a:r>
              <a:rPr lang="en-US" sz="2400" dirty="0">
                <a:solidFill>
                  <a:srgbClr val="FFFF00"/>
                </a:solidFill>
                <a:latin typeface="Times New Roman" pitchFamily="18" charset="0"/>
                <a:cs typeface="Times New Roman" pitchFamily="18" charset="0"/>
              </a:rPr>
              <a:t> </a:t>
            </a:r>
            <a:r>
              <a:rPr lang="en-US" sz="2400" b="1" u="sng" dirty="0">
                <a:solidFill>
                  <a:srgbClr val="FFFF00"/>
                </a:solidFill>
                <a:latin typeface="Times New Roman" pitchFamily="18" charset="0"/>
                <a:cs typeface="Times New Roman" pitchFamily="18" charset="0"/>
              </a:rPr>
              <a:t>to the individual </a:t>
            </a:r>
            <a:r>
              <a:rPr lang="en-US" sz="2400" b="1" u="sng" dirty="0" smtClean="0">
                <a:solidFill>
                  <a:srgbClr val="FFFF00"/>
                </a:solidFill>
                <a:latin typeface="Times New Roman" pitchFamily="18" charset="0"/>
                <a:cs typeface="Times New Roman" pitchFamily="18" charset="0"/>
              </a:rPr>
              <a:t>components (</a:t>
            </a:r>
            <a:r>
              <a:rPr lang="en-US" sz="2400" b="1" u="sng" dirty="0">
                <a:solidFill>
                  <a:srgbClr val="FFFF00"/>
                </a:solidFill>
                <a:latin typeface="Times New Roman" pitchFamily="18" charset="0"/>
                <a:cs typeface="Times New Roman" pitchFamily="18" charset="0"/>
              </a:rPr>
              <a:t>SACs)</a:t>
            </a:r>
            <a:r>
              <a:rPr lang="en-US" sz="2400" b="1" u="sng" dirty="0" smtClean="0">
                <a:solidFill>
                  <a:srgbClr val="FFFF00"/>
                </a:solidFill>
                <a:latin typeface="Times New Roman" pitchFamily="18" charset="0"/>
                <a:cs typeface="Times New Roman" pitchFamily="18" charset="0"/>
              </a:rPr>
              <a:t> </a:t>
            </a:r>
            <a:r>
              <a:rPr lang="en-US" sz="2400" b="1" u="sng" dirty="0">
                <a:solidFill>
                  <a:srgbClr val="FFFF00"/>
                </a:solidFill>
                <a:latin typeface="Times New Roman" pitchFamily="18" charset="0"/>
                <a:cs typeface="Times New Roman" pitchFamily="18" charset="0"/>
              </a:rPr>
              <a:t>they consists </a:t>
            </a:r>
            <a:r>
              <a:rPr lang="en-US" sz="2400" b="1" u="sng" dirty="0" smtClean="0">
                <a:solidFill>
                  <a:srgbClr val="FFFF00"/>
                </a:solidFill>
                <a:latin typeface="Times New Roman" pitchFamily="18" charset="0"/>
                <a:cs typeface="Times New Roman" pitchFamily="18" charset="0"/>
              </a:rPr>
              <a:t>of</a:t>
            </a:r>
            <a:r>
              <a:rPr lang="en-US" sz="2400" b="1" dirty="0" smtClean="0">
                <a:solidFill>
                  <a:srgbClr val="FFFF00"/>
                </a:solidFill>
                <a:latin typeface="Times New Roman" pitchFamily="18" charset="0"/>
                <a:cs typeface="Times New Roman" pitchFamily="18" charset="0"/>
              </a:rPr>
              <a:t>.</a:t>
            </a:r>
            <a:endParaRPr lang="en-US" sz="2400" b="1" dirty="0">
              <a:solidFill>
                <a:srgbClr val="FFFF00"/>
              </a:solidFill>
              <a:latin typeface="Times New Roman" pitchFamily="18" charset="0"/>
              <a:cs typeface="Times New Roman" pitchFamily="18" charset="0"/>
            </a:endParaRPr>
          </a:p>
        </p:txBody>
      </p:sp>
      <p:sp>
        <p:nvSpPr>
          <p:cNvPr id="3" name="TextBox 3"/>
          <p:cNvSpPr txBox="1">
            <a:spLocks noChangeArrowheads="1"/>
          </p:cNvSpPr>
          <p:nvPr/>
        </p:nvSpPr>
        <p:spPr bwMode="auto">
          <a:xfrm>
            <a:off x="3149600" y="63068"/>
            <a:ext cx="27185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3200" b="1" dirty="0">
                <a:solidFill>
                  <a:srgbClr val="FFFF00"/>
                </a:solidFill>
                <a:latin typeface="Times New Roman" pitchFamily="18" charset="0"/>
                <a:cs typeface="Times New Roman" pitchFamily="18" charset="0"/>
              </a:rPr>
              <a:t>Our research</a:t>
            </a:r>
            <a:endParaRPr lang="el-GR" sz="3200" b="1" dirty="0">
              <a:solidFill>
                <a:srgbClr val="FFFF00"/>
              </a:solidFill>
              <a:latin typeface="Times New Roman" pitchFamily="18" charset="0"/>
              <a:cs typeface="Times New Roman" pitchFamily="18" charset="0"/>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261605"/>
            <a:ext cx="2808312" cy="2808312"/>
          </a:xfrm>
          <a:prstGeom prst="rect">
            <a:avLst/>
          </a:prstGeom>
        </p:spPr>
      </p:pic>
      <p:pic>
        <p:nvPicPr>
          <p:cNvPr id="5"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262356"/>
            <a:ext cx="4691979" cy="4191731"/>
          </a:xfrm>
          <a:prstGeom prst="rect">
            <a:avLst/>
          </a:prstGeom>
        </p:spPr>
      </p:pic>
      <p:sp>
        <p:nvSpPr>
          <p:cNvPr id="6" name="Rectangle 4"/>
          <p:cNvSpPr/>
          <p:nvPr/>
        </p:nvSpPr>
        <p:spPr>
          <a:xfrm>
            <a:off x="168991" y="5069917"/>
            <a:ext cx="4572000" cy="1631216"/>
          </a:xfrm>
          <a:prstGeom prst="rect">
            <a:avLst/>
          </a:prstGeom>
        </p:spPr>
        <p:txBody>
          <a:bodyPr>
            <a:spAutoFit/>
          </a:bodyPr>
          <a:lstStyle/>
          <a:p>
            <a:pPr algn="just"/>
            <a:r>
              <a:rPr lang="en-US" sz="2000" b="1" dirty="0">
                <a:solidFill>
                  <a:srgbClr val="FFFF00"/>
                </a:solidFill>
                <a:latin typeface="Times New Roman" pitchFamily="18" charset="0"/>
                <a:cs typeface="Times New Roman" pitchFamily="18" charset="0"/>
              </a:rPr>
              <a:t>Name 	</a:t>
            </a:r>
            <a:r>
              <a:rPr lang="en-US" sz="2000" b="1" dirty="0" smtClean="0">
                <a:solidFill>
                  <a:srgbClr val="FFFF00"/>
                </a:solidFill>
                <a:latin typeface="Times New Roman" pitchFamily="18" charset="0"/>
                <a:cs typeface="Times New Roman" pitchFamily="18" charset="0"/>
              </a:rPr>
              <a:t>                Date</a:t>
            </a:r>
            <a:endParaRPr lang="en-US" sz="2000" b="1" dirty="0">
              <a:solidFill>
                <a:srgbClr val="FFFF00"/>
              </a:solidFill>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SWP 05621	25 June 1979</a:t>
            </a:r>
          </a:p>
          <a:p>
            <a:pPr algn="just"/>
            <a:r>
              <a:rPr lang="en-US" sz="2000" dirty="0">
                <a:latin typeface="Times New Roman" pitchFamily="18" charset="0"/>
                <a:cs typeface="Times New Roman" pitchFamily="18" charset="0"/>
              </a:rPr>
              <a:t>SWP 34788	20 November 1988</a:t>
            </a:r>
          </a:p>
          <a:p>
            <a:pPr algn="just"/>
            <a:r>
              <a:rPr lang="en-US" sz="2000" dirty="0">
                <a:latin typeface="Times New Roman" pitchFamily="18" charset="0"/>
                <a:cs typeface="Times New Roman" pitchFamily="18" charset="0"/>
              </a:rPr>
              <a:t>SWP 50360	24 March 1993</a:t>
            </a:r>
          </a:p>
          <a:p>
            <a:pPr algn="just"/>
            <a:r>
              <a:rPr lang="en-US" sz="2000" dirty="0">
                <a:latin typeface="Times New Roman" pitchFamily="18" charset="0"/>
                <a:cs typeface="Times New Roman" pitchFamily="18" charset="0"/>
              </a:rPr>
              <a:t>SWP 54037	3 April 1995</a:t>
            </a:r>
          </a:p>
        </p:txBody>
      </p:sp>
    </p:spTree>
    <p:extLst>
      <p:ext uri="{BB962C8B-B14F-4D97-AF65-F5344CB8AC3E}">
        <p14:creationId xmlns:p14="http://schemas.microsoft.com/office/powerpoint/2010/main" val="1722888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404664"/>
            <a:ext cx="8208912" cy="1200329"/>
          </a:xfrm>
          <a:prstGeom prst="rect">
            <a:avLst/>
          </a:prstGeom>
        </p:spPr>
        <p:txBody>
          <a:bodyPr wrap="square">
            <a:spAutoFit/>
          </a:bodyPr>
          <a:lstStyle/>
          <a:p>
            <a:pPr algn="just"/>
            <a:r>
              <a:rPr lang="en-US" sz="2400" dirty="0">
                <a:latin typeface="Times New Roman" pitchFamily="18" charset="0"/>
                <a:cs typeface="Times New Roman" pitchFamily="18" charset="0"/>
              </a:rPr>
              <a:t>In </a:t>
            </a:r>
            <a:r>
              <a:rPr lang="en-US" sz="2400" dirty="0" smtClean="0">
                <a:latin typeface="Times New Roman" pitchFamily="18" charset="0"/>
                <a:cs typeface="Times New Roman" pitchFamily="18" charset="0"/>
              </a:rPr>
              <a:t>this figure one can see the </a:t>
            </a:r>
            <a:r>
              <a:rPr lang="en-US" sz="2400" b="1" u="sng" dirty="0">
                <a:solidFill>
                  <a:srgbClr val="FFFF00"/>
                </a:solidFill>
                <a:latin typeface="Times New Roman" pitchFamily="18" charset="0"/>
                <a:cs typeface="Times New Roman" pitchFamily="18" charset="0"/>
              </a:rPr>
              <a:t>C IV </a:t>
            </a:r>
            <a:r>
              <a:rPr lang="en-US" sz="2400" b="1" u="sng" dirty="0" smtClean="0">
                <a:solidFill>
                  <a:srgbClr val="FFFF00"/>
                </a:solidFill>
                <a:latin typeface="Times New Roman" pitchFamily="18" charset="0"/>
                <a:cs typeface="Times New Roman" pitchFamily="18" charset="0"/>
              </a:rPr>
              <a:t>and Si IV doublet </a:t>
            </a:r>
            <a:r>
              <a:rPr lang="en-US" sz="2400" dirty="0">
                <a:latin typeface="Times New Roman" pitchFamily="18" charset="0"/>
                <a:cs typeface="Times New Roman" pitchFamily="18" charset="0"/>
              </a:rPr>
              <a:t>of the HD 93521 and its best fit.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best fit has been obtained using</a:t>
            </a:r>
            <a:r>
              <a:rPr lang="en-US" sz="2400" dirty="0">
                <a:solidFill>
                  <a:srgbClr val="FFFF00"/>
                </a:solidFill>
                <a:latin typeface="Times New Roman" pitchFamily="18" charset="0"/>
                <a:cs typeface="Times New Roman" pitchFamily="18" charset="0"/>
              </a:rPr>
              <a:t> </a:t>
            </a:r>
            <a:r>
              <a:rPr lang="en-US" sz="2400" b="1" u="sng" dirty="0">
                <a:solidFill>
                  <a:srgbClr val="FFFF00"/>
                </a:solidFill>
                <a:latin typeface="Times New Roman" pitchFamily="18" charset="0"/>
                <a:cs typeface="Times New Roman" pitchFamily="18" charset="0"/>
              </a:rPr>
              <a:t>two absorption components. </a:t>
            </a:r>
            <a:endParaRPr lang="el-GR" sz="2400" b="1" u="sng" dirty="0">
              <a:solidFill>
                <a:srgbClr val="FFFF00"/>
              </a:solidFill>
              <a:latin typeface="Times New Roman" pitchFamily="18" charset="0"/>
              <a:cs typeface="Times New Roman" pitchFamily="18" charset="0"/>
            </a:endParaRPr>
          </a:p>
        </p:txBody>
      </p:sp>
      <p:sp>
        <p:nvSpPr>
          <p:cNvPr id="4" name="Rectangle 3"/>
          <p:cNvSpPr/>
          <p:nvPr/>
        </p:nvSpPr>
        <p:spPr>
          <a:xfrm>
            <a:off x="3108733" y="44624"/>
            <a:ext cx="2718245" cy="461665"/>
          </a:xfrm>
          <a:prstGeom prst="rect">
            <a:avLst/>
          </a:prstGeom>
        </p:spPr>
        <p:txBody>
          <a:bodyPr wrap="none">
            <a:spAutoFit/>
          </a:bodyPr>
          <a:lstStyle/>
          <a:p>
            <a:pPr algn="ctr"/>
            <a:r>
              <a:rPr lang="en-US" sz="2400" b="1" dirty="0" smtClean="0">
                <a:solidFill>
                  <a:srgbClr val="FFFF00"/>
                </a:solidFill>
                <a:latin typeface="Times New Roman" pitchFamily="18" charset="0"/>
                <a:cs typeface="Times New Roman" pitchFamily="18" charset="0"/>
              </a:rPr>
              <a:t>The best fit process</a:t>
            </a:r>
            <a:endParaRPr lang="en-US" sz="2400" b="1" dirty="0">
              <a:solidFill>
                <a:srgbClr val="FFFF00"/>
              </a:solidFill>
              <a:latin typeface="Times New Roman" pitchFamily="18" charset="0"/>
              <a:cs typeface="Times New Roman" pitchFamily="18" charset="0"/>
            </a:endParaRPr>
          </a:p>
        </p:txBody>
      </p:sp>
      <p:sp>
        <p:nvSpPr>
          <p:cNvPr id="5" name="Rectangle 4"/>
          <p:cNvSpPr/>
          <p:nvPr/>
        </p:nvSpPr>
        <p:spPr>
          <a:xfrm>
            <a:off x="980554" y="6021288"/>
            <a:ext cx="7335862" cy="369332"/>
          </a:xfrm>
          <a:prstGeom prst="rect">
            <a:avLst/>
          </a:prstGeom>
        </p:spPr>
        <p:txBody>
          <a:bodyPr wrap="square">
            <a:spAutoFit/>
          </a:bodyPr>
          <a:lstStyle/>
          <a:p>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spectrum has been taken on </a:t>
            </a:r>
            <a:r>
              <a:rPr lang="en-US" dirty="0" smtClean="0">
                <a:latin typeface="Times New Roman" pitchFamily="18" charset="0"/>
                <a:cs typeface="Times New Roman" pitchFamily="18" charset="0"/>
              </a:rPr>
              <a:t>March 24</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1993  by </a:t>
            </a:r>
            <a:r>
              <a:rPr lang="en-US" dirty="0">
                <a:latin typeface="Times New Roman" pitchFamily="18" charset="0"/>
                <a:cs typeface="Times New Roman" pitchFamily="18" charset="0"/>
              </a:rPr>
              <a:t>the camera </a:t>
            </a:r>
            <a:r>
              <a:rPr lang="en-US" dirty="0" smtClean="0">
                <a:latin typeface="Times New Roman" pitchFamily="18" charset="0"/>
                <a:cs typeface="Times New Roman" pitchFamily="18" charset="0"/>
              </a:rPr>
              <a:t>SWP50360</a:t>
            </a:r>
            <a:endParaRPr lang="el-GR" dirty="0">
              <a:latin typeface="Times New Roman" pitchFamily="18" charset="0"/>
              <a:cs typeface="Times New Roman" pitchFamily="18" charset="0"/>
            </a:endParaRPr>
          </a:p>
        </p:txBody>
      </p:sp>
      <p:pic>
        <p:nvPicPr>
          <p:cNvPr id="1028" name="Picture 4" descr="D:\New folder\SiIV.jpg"/>
          <p:cNvPicPr>
            <a:picLocks noChangeAspect="1" noChangeArrowheads="1"/>
          </p:cNvPicPr>
          <p:nvPr/>
        </p:nvPicPr>
        <p:blipFill>
          <a:blip r:embed="rId2" cstate="print"/>
          <a:srcRect/>
          <a:stretch>
            <a:fillRect/>
          </a:stretch>
        </p:blipFill>
        <p:spPr bwMode="auto">
          <a:xfrm>
            <a:off x="-32" y="1928802"/>
            <a:ext cx="4541179" cy="3714776"/>
          </a:xfrm>
          <a:prstGeom prst="rect">
            <a:avLst/>
          </a:prstGeom>
          <a:noFill/>
        </p:spPr>
      </p:pic>
      <p:pic>
        <p:nvPicPr>
          <p:cNvPr id="1029" name="Picture 5" descr="D:\New folder\CIV.jpg"/>
          <p:cNvPicPr>
            <a:picLocks noChangeAspect="1" noChangeArrowheads="1"/>
          </p:cNvPicPr>
          <p:nvPr/>
        </p:nvPicPr>
        <p:blipFill>
          <a:blip r:embed="rId3" cstate="print"/>
          <a:srcRect/>
          <a:stretch>
            <a:fillRect/>
          </a:stretch>
        </p:blipFill>
        <p:spPr bwMode="auto">
          <a:xfrm>
            <a:off x="4523082" y="1928803"/>
            <a:ext cx="4620950" cy="3714775"/>
          </a:xfrm>
          <a:prstGeom prst="rect">
            <a:avLst/>
          </a:prstGeom>
          <a:noFill/>
        </p:spPr>
      </p:pic>
    </p:spTree>
    <p:extLst>
      <p:ext uri="{BB962C8B-B14F-4D97-AF65-F5344CB8AC3E}">
        <p14:creationId xmlns:p14="http://schemas.microsoft.com/office/powerpoint/2010/main" val="1580702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33772" y="34479"/>
            <a:ext cx="8964488" cy="923330"/>
          </a:xfrm>
          <a:prstGeom prst="rect">
            <a:avLst/>
          </a:prstGeom>
        </p:spPr>
        <p:txBody>
          <a:bodyPr wrap="square">
            <a:spAutoFit/>
          </a:bodyPr>
          <a:lstStyle/>
          <a:p>
            <a:pPr algn="just"/>
            <a:r>
              <a:rPr lang="en-US" dirty="0" smtClean="0">
                <a:latin typeface="Times New Roman" pitchFamily="18" charset="0"/>
                <a:cs typeface="Times New Roman" pitchFamily="18" charset="0"/>
              </a:rPr>
              <a:t>In the following figures we </a:t>
            </a:r>
            <a:r>
              <a:rPr lang="en-US" dirty="0">
                <a:latin typeface="Times New Roman" pitchFamily="18" charset="0"/>
                <a:cs typeface="Times New Roman" pitchFamily="18" charset="0"/>
              </a:rPr>
              <a:t>show the timescale variation of the radial velocities of the two </a:t>
            </a:r>
            <a:r>
              <a:rPr lang="en-US" dirty="0" smtClean="0">
                <a:latin typeface="Times New Roman" pitchFamily="18" charset="0"/>
                <a:cs typeface="Times New Roman" pitchFamily="18" charset="0"/>
              </a:rPr>
              <a:t> absorption </a:t>
            </a:r>
            <a:r>
              <a:rPr lang="en-US" dirty="0">
                <a:latin typeface="Times New Roman" pitchFamily="18" charset="0"/>
                <a:cs typeface="Times New Roman" pitchFamily="18" charset="0"/>
              </a:rPr>
              <a:t>components in </a:t>
            </a:r>
            <a:r>
              <a:rPr lang="en-US" b="1" u="sng" dirty="0">
                <a:solidFill>
                  <a:srgbClr val="00B0F0"/>
                </a:solidFill>
                <a:latin typeface="Times New Roman" pitchFamily="18" charset="0"/>
                <a:cs typeface="Times New Roman" pitchFamily="18" charset="0"/>
              </a:rPr>
              <a:t>the </a:t>
            </a:r>
            <a:r>
              <a:rPr lang="en-US" b="1" u="sng" dirty="0" smtClean="0">
                <a:solidFill>
                  <a:srgbClr val="00B0F0"/>
                </a:solidFill>
                <a:latin typeface="Times New Roman" pitchFamily="18" charset="0"/>
                <a:cs typeface="Times New Roman" pitchFamily="18" charset="0"/>
              </a:rPr>
              <a:t>blue C IV and Si IV spectral line </a:t>
            </a:r>
            <a:r>
              <a:rPr lang="en-US" dirty="0" smtClean="0">
                <a:solidFill>
                  <a:srgbClr val="FFFF00"/>
                </a:solidFill>
                <a:latin typeface="Times New Roman" pitchFamily="18" charset="0"/>
                <a:cs typeface="Times New Roman" pitchFamily="18" charset="0"/>
              </a:rPr>
              <a:t>as well as the variation of the radial velocities in the</a:t>
            </a:r>
            <a:r>
              <a:rPr lang="en-US" dirty="0" smtClean="0">
                <a:solidFill>
                  <a:schemeClr val="tx2"/>
                </a:solidFill>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red C IV and Si IV spectral line.  </a:t>
            </a:r>
            <a:endParaRPr lang="el-GR" b="1" u="sng" dirty="0">
              <a:solidFill>
                <a:srgbClr val="FF0000"/>
              </a:solidFill>
              <a:latin typeface="Times New Roman" pitchFamily="18" charset="0"/>
              <a:cs typeface="Times New Roman" pitchFamily="18" charset="0"/>
            </a:endParaRPr>
          </a:p>
        </p:txBody>
      </p:sp>
      <p:sp>
        <p:nvSpPr>
          <p:cNvPr id="3" name="Ορθογώνιο 2"/>
          <p:cNvSpPr/>
          <p:nvPr/>
        </p:nvSpPr>
        <p:spPr>
          <a:xfrm>
            <a:off x="0" y="5805264"/>
            <a:ext cx="8964488" cy="830997"/>
          </a:xfrm>
          <a:prstGeom prst="rect">
            <a:avLst/>
          </a:prstGeom>
        </p:spPr>
        <p:txBody>
          <a:bodyPr wrap="square">
            <a:spAutoFit/>
          </a:bodyPr>
          <a:lstStyle/>
          <a:p>
            <a:pPr algn="just"/>
            <a:r>
              <a:rPr lang="en-US" sz="2400" dirty="0" smtClean="0">
                <a:latin typeface="Times New Roman" pitchFamily="18" charset="0"/>
                <a:cs typeface="Times New Roman" pitchFamily="18" charset="0"/>
              </a:rPr>
              <a:t>It </a:t>
            </a:r>
            <a:r>
              <a:rPr lang="en-US" sz="2400" dirty="0">
                <a:latin typeface="Times New Roman" pitchFamily="18" charset="0"/>
                <a:cs typeface="Times New Roman" pitchFamily="18" charset="0"/>
              </a:rPr>
              <a:t>i</a:t>
            </a:r>
            <a:r>
              <a:rPr lang="en-US" sz="2400" dirty="0" smtClean="0">
                <a:latin typeface="Times New Roman" pitchFamily="18" charset="0"/>
                <a:cs typeface="Times New Roman" pitchFamily="18" charset="0"/>
              </a:rPr>
              <a:t>s important to note </a:t>
            </a:r>
            <a:r>
              <a:rPr lang="en-US" sz="2400" b="1" u="sng" dirty="0" smtClean="0">
                <a:solidFill>
                  <a:srgbClr val="FFFF00"/>
                </a:solidFill>
                <a:latin typeface="Times New Roman" pitchFamily="18" charset="0"/>
                <a:cs typeface="Times New Roman" pitchFamily="18" charset="0"/>
              </a:rPr>
              <a:t>that the large difference </a:t>
            </a:r>
            <a:r>
              <a:rPr lang="en-US" sz="2400" dirty="0">
                <a:latin typeface="Times New Roman" pitchFamily="18" charset="0"/>
                <a:cs typeface="Times New Roman" pitchFamily="18" charset="0"/>
              </a:rPr>
              <a:t>between the two values indicate the </a:t>
            </a:r>
            <a:r>
              <a:rPr lang="en-US" sz="2400" b="1" u="sng" dirty="0">
                <a:solidFill>
                  <a:srgbClr val="FFFF00"/>
                </a:solidFill>
                <a:latin typeface="Times New Roman" pitchFamily="18" charset="0"/>
                <a:cs typeface="Times New Roman" pitchFamily="18" charset="0"/>
              </a:rPr>
              <a:t>independence of the absorption clouds.  </a:t>
            </a:r>
            <a:endParaRPr lang="el-GR" sz="2400" b="1" u="sng" dirty="0">
              <a:solidFill>
                <a:srgbClr val="FFFF00"/>
              </a:solidFill>
              <a:latin typeface="Times New Roman" pitchFamily="18" charset="0"/>
              <a:cs typeface="Times New Roman" pitchFamily="18"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97" y="1310802"/>
            <a:ext cx="3535647" cy="1999959"/>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525" y="1299873"/>
            <a:ext cx="3752931" cy="2010888"/>
          </a:xfrm>
          <a:prstGeom prst="rect">
            <a:avLst/>
          </a:prstGeom>
        </p:spPr>
      </p:pic>
      <p:sp>
        <p:nvSpPr>
          <p:cNvPr id="11" name="Rectangle 2"/>
          <p:cNvSpPr/>
          <p:nvPr/>
        </p:nvSpPr>
        <p:spPr>
          <a:xfrm>
            <a:off x="2131480" y="3310762"/>
            <a:ext cx="4816190" cy="461665"/>
          </a:xfrm>
          <a:prstGeom prst="rect">
            <a:avLst/>
          </a:prstGeom>
        </p:spPr>
        <p:txBody>
          <a:bodyPr wrap="none">
            <a:spAutoFit/>
          </a:bodyPr>
          <a:lstStyle/>
          <a:p>
            <a:pPr algn="ctr"/>
            <a:r>
              <a:rPr lang="en-US" sz="2000" b="1" dirty="0" smtClean="0">
                <a:solidFill>
                  <a:srgbClr val="FFFF00"/>
                </a:solidFill>
              </a:rPr>
              <a:t>The Si IV variability </a:t>
            </a:r>
            <a:r>
              <a:rPr lang="en-US" sz="2000" b="1" dirty="0" smtClean="0"/>
              <a:t>(Radial </a:t>
            </a:r>
            <a:r>
              <a:rPr lang="en-US" sz="2000" b="1" dirty="0"/>
              <a:t>V</a:t>
            </a:r>
            <a:r>
              <a:rPr lang="en-US" sz="2000" b="1" dirty="0" smtClean="0"/>
              <a:t>elocities</a:t>
            </a:r>
            <a:r>
              <a:rPr lang="en-US" sz="2400" b="1" dirty="0" smtClean="0"/>
              <a:t>)</a:t>
            </a:r>
            <a:endParaRPr lang="en-US" sz="2400" b="1" dirty="0"/>
          </a:p>
        </p:txBody>
      </p:sp>
      <p:pic>
        <p:nvPicPr>
          <p:cNvPr id="12"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3772427"/>
            <a:ext cx="3463341" cy="1960829"/>
          </a:xfrm>
          <a:prstGeom prst="rect">
            <a:avLst/>
          </a:prstGeom>
        </p:spPr>
      </p:pic>
      <p:pic>
        <p:nvPicPr>
          <p:cNvPr id="13" name="Εικόνα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049" y="3775539"/>
            <a:ext cx="3777407" cy="1885709"/>
          </a:xfrm>
          <a:prstGeom prst="rect">
            <a:avLst/>
          </a:prstGeom>
        </p:spPr>
      </p:pic>
      <p:sp>
        <p:nvSpPr>
          <p:cNvPr id="10" name="Rectangle 1"/>
          <p:cNvSpPr/>
          <p:nvPr/>
        </p:nvSpPr>
        <p:spPr>
          <a:xfrm>
            <a:off x="2275046" y="829525"/>
            <a:ext cx="4455963" cy="400110"/>
          </a:xfrm>
          <a:prstGeom prst="rect">
            <a:avLst/>
          </a:prstGeom>
        </p:spPr>
        <p:txBody>
          <a:bodyPr wrap="none">
            <a:spAutoFit/>
          </a:bodyPr>
          <a:lstStyle/>
          <a:p>
            <a:pPr algn="ctr"/>
            <a:r>
              <a:rPr lang="en-US" sz="2000" b="1" dirty="0" smtClean="0">
                <a:solidFill>
                  <a:srgbClr val="FFFF00"/>
                </a:solidFill>
                <a:latin typeface="Times New Roman" pitchFamily="18" charset="0"/>
                <a:cs typeface="Times New Roman" pitchFamily="18" charset="0"/>
              </a:rPr>
              <a:t>The C IV variability </a:t>
            </a:r>
            <a:r>
              <a:rPr lang="en-US" sz="2000" b="1" dirty="0" smtClean="0">
                <a:latin typeface="Times New Roman" pitchFamily="18" charset="0"/>
                <a:cs typeface="Times New Roman" pitchFamily="18" charset="0"/>
              </a:rPr>
              <a:t>(Radial </a:t>
            </a:r>
            <a:r>
              <a:rPr lang="en-US" sz="2000" b="1" dirty="0">
                <a:latin typeface="Times New Roman" pitchFamily="18" charset="0"/>
                <a:cs typeface="Times New Roman" pitchFamily="18" charset="0"/>
              </a:rPr>
              <a:t>V</a:t>
            </a:r>
            <a:r>
              <a:rPr lang="en-US" sz="2000" b="1" dirty="0" smtClean="0">
                <a:latin typeface="Times New Roman" pitchFamily="18" charset="0"/>
                <a:cs typeface="Times New Roman" pitchFamily="18" charset="0"/>
              </a:rPr>
              <a:t>elocities)</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201659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9" y="1392163"/>
            <a:ext cx="1870993" cy="1015663"/>
          </a:xfrm>
          <a:prstGeom prst="rect">
            <a:avLst/>
          </a:prstGeom>
        </p:spPr>
        <p:txBody>
          <a:bodyPr wrap="square">
            <a:spAutoFit/>
          </a:bodyPr>
          <a:lstStyle/>
          <a:p>
            <a:pPr algn="ctr"/>
            <a:r>
              <a:rPr lang="en-US" sz="2000" b="1" dirty="0" smtClean="0">
                <a:solidFill>
                  <a:srgbClr val="FFFF00"/>
                </a:solidFill>
                <a:latin typeface="Times New Roman" pitchFamily="18" charset="0"/>
                <a:cs typeface="Times New Roman" pitchFamily="18" charset="0"/>
              </a:rPr>
              <a:t>The C IV variability</a:t>
            </a:r>
            <a:r>
              <a:rPr lang="en-US" sz="2000" b="1" dirty="0" smtClean="0">
                <a:solidFill>
                  <a:schemeClr val="tx2"/>
                </a:solidFill>
                <a:latin typeface="Times New Roman" pitchFamily="18" charset="0"/>
                <a:cs typeface="Times New Roman" pitchFamily="18" charset="0"/>
              </a:rPr>
              <a:t> </a:t>
            </a:r>
            <a:r>
              <a:rPr lang="en-US" sz="2000" b="1" dirty="0" smtClean="0">
                <a:latin typeface="Times New Roman" pitchFamily="18" charset="0"/>
                <a:cs typeface="Times New Roman" pitchFamily="18" charset="0"/>
              </a:rPr>
              <a:t>(Flux)</a:t>
            </a:r>
            <a:endParaRPr lang="en-US" sz="20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Ορθογώνιο 2"/>
              <p:cNvSpPr/>
              <p:nvPr/>
            </p:nvSpPr>
            <p:spPr>
              <a:xfrm>
                <a:off x="78866" y="35263"/>
                <a:ext cx="9140640" cy="1323439"/>
              </a:xfrm>
              <a:prstGeom prst="rect">
                <a:avLst/>
              </a:prstGeom>
            </p:spPr>
            <p:txBody>
              <a:bodyPr wrap="square">
                <a:spAutoFit/>
              </a:bodyPr>
              <a:lstStyle/>
              <a:p>
                <a:r>
                  <a:rPr lang="en-US" sz="2000" dirty="0" smtClean="0">
                    <a:solidFill>
                      <a:schemeClr val="tx1"/>
                    </a:solidFill>
                    <a:latin typeface="Times New Roman" pitchFamily="18" charset="0"/>
                    <a:cs typeface="Times New Roman" pitchFamily="18" charset="0"/>
                  </a:rPr>
                  <a:t>In the following figures we </a:t>
                </a:r>
                <a:r>
                  <a:rPr lang="en-US" sz="2000" dirty="0">
                    <a:solidFill>
                      <a:schemeClr val="tx1"/>
                    </a:solidFill>
                    <a:latin typeface="Times New Roman" pitchFamily="18" charset="0"/>
                    <a:cs typeface="Times New Roman" pitchFamily="18" charset="0"/>
                  </a:rPr>
                  <a:t>present the timescale variation of </a:t>
                </a:r>
                <a:r>
                  <a:rPr lang="en-US" sz="2000" b="1" dirty="0" smtClean="0">
                    <a:solidFill>
                      <a:srgbClr val="FFFF00"/>
                    </a:solidFill>
                    <a:latin typeface="Times New Roman" pitchFamily="18" charset="0"/>
                    <a:cs typeface="Times New Roman" pitchFamily="18" charset="0"/>
                  </a:rPr>
                  <a:t>the line flux </a:t>
                </a:r>
              </a:p>
              <a:p>
                <a:pPr algn="ctr"/>
                <a14:m>
                  <m:oMathPara xmlns:m="http://schemas.openxmlformats.org/officeDocument/2006/math">
                    <m:oMathParaPr>
                      <m:jc m:val="centerGroup"/>
                    </m:oMathParaPr>
                    <m:oMath xmlns:m="http://schemas.openxmlformats.org/officeDocument/2006/math">
                      <m:r>
                        <a:rPr lang="en-US" sz="2000" b="1" i="1">
                          <a:solidFill>
                            <a:srgbClr val="FFFF00"/>
                          </a:solidFill>
                          <a:latin typeface="Cambria Math"/>
                        </a:rPr>
                        <m:t> </m:t>
                      </m:r>
                      <m:r>
                        <a:rPr lang="en-US" sz="2000" b="1" i="1" smtClean="0">
                          <a:solidFill>
                            <a:srgbClr val="FFFF00"/>
                          </a:solidFill>
                          <a:latin typeface="Cambria Math"/>
                        </a:rPr>
                        <m:t>𝒇</m:t>
                      </m:r>
                      <m:d>
                        <m:dPr>
                          <m:ctrlPr>
                            <a:rPr lang="el-GR" sz="2000" b="1" i="1">
                              <a:solidFill>
                                <a:srgbClr val="FFFF00"/>
                              </a:solidFill>
                              <a:latin typeface="Cambria Math"/>
                            </a:rPr>
                          </m:ctrlPr>
                        </m:dPr>
                        <m:e>
                          <m:sSub>
                            <m:sSubPr>
                              <m:ctrlPr>
                                <a:rPr lang="el-GR" sz="2000" b="1" i="1">
                                  <a:solidFill>
                                    <a:srgbClr val="FFFF00"/>
                                  </a:solidFill>
                                  <a:latin typeface="Cambria Math"/>
                                </a:rPr>
                              </m:ctrlPr>
                            </m:sSubPr>
                            <m:e>
                              <m:r>
                                <a:rPr lang="en-US" sz="2000" b="1" i="1">
                                  <a:solidFill>
                                    <a:srgbClr val="FFFF00"/>
                                  </a:solidFill>
                                  <a:latin typeface="Cambria Math"/>
                                </a:rPr>
                                <m:t>𝝀</m:t>
                              </m:r>
                            </m:e>
                            <m:sub>
                              <m:r>
                                <a:rPr lang="en-US" sz="2000" b="1" i="1">
                                  <a:solidFill>
                                    <a:srgbClr val="FFFF00"/>
                                  </a:solidFill>
                                  <a:latin typeface="Cambria Math"/>
                                </a:rPr>
                                <m:t>𝟎</m:t>
                              </m:r>
                            </m:sub>
                          </m:sSub>
                        </m:e>
                      </m:d>
                      <m:r>
                        <a:rPr lang="en-US" sz="2000" b="1" i="1">
                          <a:solidFill>
                            <a:srgbClr val="FFFF00"/>
                          </a:solidFill>
                          <a:latin typeface="Cambria Math"/>
                        </a:rPr>
                        <m:t>=</m:t>
                      </m:r>
                      <m:func>
                        <m:funcPr>
                          <m:ctrlPr>
                            <a:rPr lang="el-GR" sz="2000" b="1" i="1">
                              <a:solidFill>
                                <a:srgbClr val="FFFF00"/>
                              </a:solidFill>
                              <a:latin typeface="Cambria Math"/>
                            </a:rPr>
                          </m:ctrlPr>
                        </m:funcPr>
                        <m:fName>
                          <m:r>
                            <a:rPr lang="en-US" sz="2000" b="1" i="1">
                              <a:solidFill>
                                <a:srgbClr val="FFFF00"/>
                              </a:solidFill>
                              <a:latin typeface="Cambria Math"/>
                            </a:rPr>
                            <m:t>𝒆𝒙𝒑</m:t>
                          </m:r>
                        </m:fName>
                        <m:e>
                          <m:d>
                            <m:dPr>
                              <m:ctrlPr>
                                <a:rPr lang="el-GR" sz="2000" b="1" i="1">
                                  <a:solidFill>
                                    <a:srgbClr val="FFFF00"/>
                                  </a:solidFill>
                                  <a:latin typeface="Cambria Math"/>
                                </a:rPr>
                              </m:ctrlPr>
                            </m:dPr>
                            <m:e>
                              <m:r>
                                <a:rPr lang="en-US" sz="2000" b="1" i="1">
                                  <a:solidFill>
                                    <a:srgbClr val="FFFF00"/>
                                  </a:solidFill>
                                  <a:latin typeface="Cambria Math"/>
                                </a:rPr>
                                <m:t>−</m:t>
                              </m:r>
                              <m:sSub>
                                <m:sSubPr>
                                  <m:ctrlPr>
                                    <a:rPr lang="el-GR" sz="2000" b="1" i="1">
                                      <a:solidFill>
                                        <a:srgbClr val="FFFF00"/>
                                      </a:solidFill>
                                      <a:latin typeface="Cambria Math"/>
                                    </a:rPr>
                                  </m:ctrlPr>
                                </m:sSubPr>
                                <m:e>
                                  <m:r>
                                    <a:rPr lang="en-US" sz="2000" b="1" i="1">
                                      <a:solidFill>
                                        <a:srgbClr val="FFFF00"/>
                                      </a:solidFill>
                                      <a:latin typeface="Cambria Math"/>
                                    </a:rPr>
                                    <m:t>𝝉</m:t>
                                  </m:r>
                                </m:e>
                                <m:sub>
                                  <m:r>
                                    <a:rPr lang="en-US" sz="2000" b="1" i="1">
                                      <a:solidFill>
                                        <a:srgbClr val="FFFF00"/>
                                      </a:solidFill>
                                      <a:latin typeface="Cambria Math"/>
                                    </a:rPr>
                                    <m:t>𝟎</m:t>
                                  </m:r>
                                </m:sub>
                              </m:sSub>
                            </m:e>
                          </m:d>
                        </m:e>
                      </m:func>
                    </m:oMath>
                  </m:oMathPara>
                </a14:m>
                <a:endParaRPr lang="en-US" sz="2000" b="1" dirty="0" smtClean="0">
                  <a:solidFill>
                    <a:schemeClr val="tx2"/>
                  </a:solidFill>
                  <a:latin typeface="Times New Roman" pitchFamily="18" charset="0"/>
                  <a:cs typeface="Times New Roman" pitchFamily="18" charset="0"/>
                </a:endParaRPr>
              </a:p>
              <a:p>
                <a:r>
                  <a:rPr lang="en-US" sz="2000" dirty="0" smtClean="0">
                    <a:solidFill>
                      <a:schemeClr val="tx1"/>
                    </a:solidFill>
                    <a:latin typeface="Times New Roman" pitchFamily="18" charset="0"/>
                    <a:cs typeface="Times New Roman" pitchFamily="18" charset="0"/>
                  </a:rPr>
                  <a:t>at the line center of </a:t>
                </a:r>
                <a:r>
                  <a:rPr lang="en-US" sz="2000" dirty="0">
                    <a:solidFill>
                      <a:schemeClr val="tx1"/>
                    </a:solidFill>
                    <a:latin typeface="Times New Roman" pitchFamily="18" charset="0"/>
                    <a:cs typeface="Times New Roman" pitchFamily="18" charset="0"/>
                  </a:rPr>
                  <a:t>the </a:t>
                </a:r>
                <a:r>
                  <a:rPr lang="en-US" sz="2000" b="1" dirty="0">
                    <a:solidFill>
                      <a:srgbClr val="FFFF00"/>
                    </a:solidFill>
                    <a:latin typeface="Times New Roman" pitchFamily="18" charset="0"/>
                    <a:cs typeface="Times New Roman" pitchFamily="18" charset="0"/>
                  </a:rPr>
                  <a:t>1</a:t>
                </a:r>
                <a:r>
                  <a:rPr lang="en-US" sz="2000" b="1" baseline="30000" dirty="0">
                    <a:solidFill>
                      <a:srgbClr val="FFFF00"/>
                    </a:solidFill>
                    <a:latin typeface="Times New Roman" pitchFamily="18" charset="0"/>
                    <a:cs typeface="Times New Roman" pitchFamily="18" charset="0"/>
                  </a:rPr>
                  <a:t>st</a:t>
                </a:r>
                <a:r>
                  <a:rPr lang="en-US" sz="2000" b="1" dirty="0">
                    <a:solidFill>
                      <a:srgbClr val="FFFF00"/>
                    </a:solidFill>
                    <a:latin typeface="Times New Roman" pitchFamily="18" charset="0"/>
                    <a:cs typeface="Times New Roman" pitchFamily="18" charset="0"/>
                  </a:rPr>
                  <a:t> and 2</a:t>
                </a:r>
                <a:r>
                  <a:rPr lang="en-US" sz="2000" b="1" baseline="30000" dirty="0">
                    <a:solidFill>
                      <a:srgbClr val="FFFF00"/>
                    </a:solidFill>
                    <a:latin typeface="Times New Roman" pitchFamily="18" charset="0"/>
                    <a:cs typeface="Times New Roman" pitchFamily="18" charset="0"/>
                  </a:rPr>
                  <a:t>nd</a:t>
                </a:r>
                <a:r>
                  <a:rPr lang="en-US" sz="2000" b="1" dirty="0">
                    <a:solidFill>
                      <a:srgbClr val="FFFF00"/>
                    </a:solidFill>
                    <a:latin typeface="Times New Roman" pitchFamily="18" charset="0"/>
                    <a:cs typeface="Times New Roman" pitchFamily="18" charset="0"/>
                  </a:rPr>
                  <a:t> absorption </a:t>
                </a:r>
                <a:r>
                  <a:rPr lang="en-US" sz="2000" dirty="0">
                    <a:solidFill>
                      <a:schemeClr val="tx1"/>
                    </a:solidFill>
                    <a:latin typeface="Times New Roman" pitchFamily="18" charset="0"/>
                    <a:cs typeface="Times New Roman" pitchFamily="18" charset="0"/>
                  </a:rPr>
                  <a:t>components in </a:t>
                </a:r>
                <a:r>
                  <a:rPr lang="en-US" sz="2000" dirty="0">
                    <a:solidFill>
                      <a:srgbClr val="FFFF00"/>
                    </a:solidFill>
                    <a:latin typeface="Times New Roman" pitchFamily="18" charset="0"/>
                    <a:cs typeface="Times New Roman" pitchFamily="18" charset="0"/>
                  </a:rPr>
                  <a:t>the </a:t>
                </a:r>
                <a:r>
                  <a:rPr lang="en-US" sz="2000" b="1" dirty="0" smtClean="0">
                    <a:solidFill>
                      <a:srgbClr val="FFFF00"/>
                    </a:solidFill>
                    <a:latin typeface="Times New Roman" pitchFamily="18" charset="0"/>
                    <a:cs typeface="Times New Roman" pitchFamily="18" charset="0"/>
                  </a:rPr>
                  <a:t>C IV and Si IV resonance spectral lines.  </a:t>
                </a:r>
                <a:endParaRPr lang="el-GR" sz="2000" b="1" dirty="0">
                  <a:solidFill>
                    <a:srgbClr val="FFFF00"/>
                  </a:solidFill>
                  <a:latin typeface="Times New Roman" pitchFamily="18" charset="0"/>
                  <a:cs typeface="Times New Roman" pitchFamily="18" charset="0"/>
                </a:endParaRPr>
              </a:p>
            </p:txBody>
          </p:sp>
        </mc:Choice>
        <mc:Fallback xmlns="">
          <p:sp>
            <p:nvSpPr>
              <p:cNvPr id="3" name="Ορθογώνιο 2"/>
              <p:cNvSpPr>
                <a:spLocks noRot="1" noChangeAspect="1" noMove="1" noResize="1" noEditPoints="1" noAdjustHandles="1" noChangeArrowheads="1" noChangeShapeType="1" noTextEdit="1"/>
              </p:cNvSpPr>
              <p:nvPr/>
            </p:nvSpPr>
            <p:spPr>
              <a:xfrm>
                <a:off x="78866" y="35263"/>
                <a:ext cx="9140640" cy="1323439"/>
              </a:xfrm>
              <a:prstGeom prst="rect">
                <a:avLst/>
              </a:prstGeom>
              <a:blipFill rotWithShape="1">
                <a:blip r:embed="rId2" cstate="print"/>
                <a:stretch>
                  <a:fillRect l="-734" t="-2304" b="-7373"/>
                </a:stretch>
              </a:blipFill>
            </p:spPr>
            <p:txBody>
              <a:bodyPr/>
              <a:lstStyle/>
              <a:p>
                <a:r>
                  <a:rPr lang="el-GR">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8404" y="1428403"/>
            <a:ext cx="3679411" cy="22231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051" y="1422651"/>
            <a:ext cx="3659512" cy="2192651"/>
          </a:xfrm>
          <a:prstGeom prst="rect">
            <a:avLst/>
          </a:prstGeom>
        </p:spPr>
      </p:pic>
      <p:sp>
        <p:nvSpPr>
          <p:cNvPr id="9" name="Ορθογώνιο 2"/>
          <p:cNvSpPr/>
          <p:nvPr/>
        </p:nvSpPr>
        <p:spPr>
          <a:xfrm>
            <a:off x="128837" y="6057414"/>
            <a:ext cx="9040697" cy="707886"/>
          </a:xfrm>
          <a:prstGeom prst="rect">
            <a:avLst/>
          </a:prstGeom>
        </p:spPr>
        <p:txBody>
          <a:bodyPr wrap="square">
            <a:spAutoFit/>
          </a:bodyPr>
          <a:lstStyle/>
          <a:p>
            <a:r>
              <a:rPr lang="en-US" sz="2000" b="1" u="sng" dirty="0" smtClean="0">
                <a:solidFill>
                  <a:srgbClr val="FFFF00"/>
                </a:solidFill>
                <a:latin typeface="Times New Roman" pitchFamily="18" charset="0"/>
                <a:cs typeface="Times New Roman" pitchFamily="18" charset="0"/>
              </a:rPr>
              <a:t>As in the case of the radial velocities, the large difference </a:t>
            </a:r>
            <a:r>
              <a:rPr lang="en-US" sz="2000" dirty="0" smtClean="0">
                <a:latin typeface="Times New Roman" pitchFamily="18" charset="0"/>
                <a:cs typeface="Times New Roman" pitchFamily="18" charset="0"/>
              </a:rPr>
              <a:t>between the two mean values indicates once again </a:t>
            </a:r>
            <a:r>
              <a:rPr lang="en-US" sz="2000" b="1" u="sng" dirty="0" smtClean="0">
                <a:solidFill>
                  <a:srgbClr val="FFFF00"/>
                </a:solidFill>
                <a:latin typeface="Times New Roman" pitchFamily="18" charset="0"/>
                <a:cs typeface="Times New Roman" pitchFamily="18" charset="0"/>
              </a:rPr>
              <a:t>the independence </a:t>
            </a:r>
            <a:r>
              <a:rPr lang="en-US" sz="2000" dirty="0" smtClean="0">
                <a:latin typeface="Times New Roman" pitchFamily="18" charset="0"/>
                <a:cs typeface="Times New Roman" pitchFamily="18" charset="0"/>
              </a:rPr>
              <a:t>of the absorption clouds.  </a:t>
            </a:r>
            <a:endParaRPr lang="el-GR" sz="2000" dirty="0">
              <a:latin typeface="Times New Roman" pitchFamily="18" charset="0"/>
              <a:cs typeface="Times New Roman" pitchFamily="18" charset="0"/>
            </a:endParaRPr>
          </a:p>
        </p:txBody>
      </p:sp>
      <p:pic>
        <p:nvPicPr>
          <p:cNvPr id="10"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920" y="3823365"/>
            <a:ext cx="3663616" cy="2201216"/>
          </a:xfrm>
          <a:prstGeom prst="rect">
            <a:avLst/>
          </a:prstGeom>
        </p:spPr>
      </p:pic>
      <p:pic>
        <p:nvPicPr>
          <p:cNvPr id="11"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560" y="3777419"/>
            <a:ext cx="3560440" cy="2235104"/>
          </a:xfrm>
          <a:prstGeom prst="rect">
            <a:avLst/>
          </a:prstGeom>
        </p:spPr>
      </p:pic>
      <p:sp>
        <p:nvSpPr>
          <p:cNvPr id="12" name="Rectangle 1"/>
          <p:cNvSpPr/>
          <p:nvPr/>
        </p:nvSpPr>
        <p:spPr>
          <a:xfrm>
            <a:off x="-2589" y="4195820"/>
            <a:ext cx="1880122" cy="1015663"/>
          </a:xfrm>
          <a:prstGeom prst="rect">
            <a:avLst/>
          </a:prstGeom>
        </p:spPr>
        <p:txBody>
          <a:bodyPr wrap="square">
            <a:spAutoFit/>
          </a:bodyPr>
          <a:lstStyle/>
          <a:p>
            <a:pPr algn="ctr"/>
            <a:r>
              <a:rPr lang="en-US" sz="2000" b="1" dirty="0" smtClean="0">
                <a:solidFill>
                  <a:srgbClr val="FFFF00"/>
                </a:solidFill>
                <a:latin typeface="Times New Roman" pitchFamily="18" charset="0"/>
                <a:cs typeface="Times New Roman" pitchFamily="18" charset="0"/>
              </a:rPr>
              <a:t>The Si IV variability </a:t>
            </a:r>
            <a:r>
              <a:rPr lang="en-US" sz="2000" b="1" dirty="0" smtClean="0">
                <a:latin typeface="Times New Roman" pitchFamily="18" charset="0"/>
                <a:cs typeface="Times New Roman" pitchFamily="18" charset="0"/>
              </a:rPr>
              <a:t>(Flux)</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266753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5" y="1354300"/>
            <a:ext cx="4581525" cy="2752725"/>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017" y="1354300"/>
            <a:ext cx="4581525" cy="2752725"/>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9" y="4101273"/>
            <a:ext cx="4581525" cy="2752725"/>
          </a:xfrm>
          <a:prstGeom prst="rect">
            <a:avLst/>
          </a:prstGeom>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895" y="4101272"/>
            <a:ext cx="4581525" cy="2752725"/>
          </a:xfrm>
          <a:prstGeom prst="rect">
            <a:avLst/>
          </a:prstGeom>
        </p:spPr>
      </p:pic>
      <p:sp>
        <p:nvSpPr>
          <p:cNvPr id="8" name="Ορθογώνιο 7"/>
          <p:cNvSpPr/>
          <p:nvPr/>
        </p:nvSpPr>
        <p:spPr>
          <a:xfrm>
            <a:off x="157932" y="430970"/>
            <a:ext cx="8964488" cy="923330"/>
          </a:xfrm>
          <a:prstGeom prst="rect">
            <a:avLst/>
          </a:prstGeom>
        </p:spPr>
        <p:txBody>
          <a:bodyPr wrap="square">
            <a:spAutoFit/>
          </a:bodyPr>
          <a:lstStyle/>
          <a:p>
            <a:pPr algn="just"/>
            <a:r>
              <a:rPr lang="en-US" dirty="0" smtClean="0">
                <a:latin typeface="Times New Roman" pitchFamily="18" charset="0"/>
                <a:cs typeface="Times New Roman" pitchFamily="18" charset="0"/>
              </a:rPr>
              <a:t>In the following figures we </a:t>
            </a:r>
            <a:r>
              <a:rPr lang="en-US" dirty="0">
                <a:latin typeface="Times New Roman" pitchFamily="18" charset="0"/>
                <a:cs typeface="Times New Roman" pitchFamily="18" charset="0"/>
              </a:rPr>
              <a:t>show the </a:t>
            </a:r>
            <a:r>
              <a:rPr lang="en-US" b="1" u="sng" dirty="0" smtClean="0">
                <a:solidFill>
                  <a:srgbClr val="FFFF00"/>
                </a:solidFill>
                <a:latin typeface="Times New Roman" pitchFamily="18" charset="0"/>
                <a:cs typeface="Times New Roman" pitchFamily="18" charset="0"/>
              </a:rPr>
              <a:t>variability of </a:t>
            </a:r>
            <a:r>
              <a:rPr lang="en-US" b="1" u="sng" dirty="0">
                <a:solidFill>
                  <a:srgbClr val="FFFF00"/>
                </a:solidFill>
                <a:latin typeface="Times New Roman" pitchFamily="18" charset="0"/>
                <a:cs typeface="Times New Roman" pitchFamily="18" charset="0"/>
              </a:rPr>
              <a:t>the radial velocities </a:t>
            </a:r>
            <a:r>
              <a:rPr lang="en-US" dirty="0">
                <a:latin typeface="Times New Roman" pitchFamily="18" charset="0"/>
                <a:cs typeface="Times New Roman" pitchFamily="18" charset="0"/>
              </a:rPr>
              <a:t>of the two </a:t>
            </a:r>
            <a:r>
              <a:rPr lang="en-US" dirty="0" smtClean="0">
                <a:latin typeface="Times New Roman" pitchFamily="18" charset="0"/>
                <a:cs typeface="Times New Roman" pitchFamily="18" charset="0"/>
              </a:rPr>
              <a:t> absorption </a:t>
            </a:r>
            <a:r>
              <a:rPr lang="en-US" dirty="0">
                <a:latin typeface="Times New Roman" pitchFamily="18" charset="0"/>
                <a:cs typeface="Times New Roman" pitchFamily="18" charset="0"/>
              </a:rPr>
              <a:t>components in </a:t>
            </a:r>
            <a:r>
              <a:rPr lang="en-US" b="1" u="sng" dirty="0">
                <a:solidFill>
                  <a:srgbClr val="00B0F0"/>
                </a:solidFill>
                <a:latin typeface="Times New Roman" pitchFamily="18" charset="0"/>
                <a:cs typeface="Times New Roman" pitchFamily="18" charset="0"/>
              </a:rPr>
              <a:t>the </a:t>
            </a:r>
            <a:r>
              <a:rPr lang="en-US" b="1" u="sng" dirty="0" smtClean="0">
                <a:solidFill>
                  <a:srgbClr val="00B0F0"/>
                </a:solidFill>
                <a:latin typeface="Times New Roman" pitchFamily="18" charset="0"/>
                <a:cs typeface="Times New Roman" pitchFamily="18" charset="0"/>
              </a:rPr>
              <a:t>blue C IV spectral line</a:t>
            </a:r>
            <a:r>
              <a:rPr lang="en-US" b="1" dirty="0">
                <a:solidFill>
                  <a:srgbClr val="00B0F0"/>
                </a:solidFill>
                <a:latin typeface="Times New Roman" pitchFamily="18" charset="0"/>
                <a:cs typeface="Times New Roman" pitchFamily="18" charset="0"/>
              </a:rPr>
              <a:t> </a:t>
            </a:r>
            <a:r>
              <a:rPr lang="en-US" dirty="0" smtClean="0">
                <a:latin typeface="Times New Roman" pitchFamily="18" charset="0"/>
                <a:cs typeface="Times New Roman" pitchFamily="18" charset="0"/>
              </a:rPr>
              <a:t>, as well as the </a:t>
            </a:r>
            <a:r>
              <a:rPr lang="en-US" b="1" u="sng" dirty="0" smtClean="0">
                <a:solidFill>
                  <a:srgbClr val="FFFF00"/>
                </a:solidFill>
                <a:latin typeface="Times New Roman" pitchFamily="18" charset="0"/>
                <a:cs typeface="Times New Roman" pitchFamily="18" charset="0"/>
              </a:rPr>
              <a:t>variability of the radial velocities</a:t>
            </a:r>
            <a:r>
              <a:rPr lang="en-US" b="1" u="sng" dirty="0" smtClean="0">
                <a:solidFill>
                  <a:srgbClr val="FFC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in the</a:t>
            </a:r>
            <a:r>
              <a:rPr lang="en-US" dirty="0" smtClean="0">
                <a:solidFill>
                  <a:srgbClr val="FFFF00"/>
                </a:solidFill>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red C IV spectral line.  </a:t>
            </a:r>
            <a:endParaRPr lang="el-GR" b="1" u="sng" dirty="0">
              <a:solidFill>
                <a:srgbClr val="FF0000"/>
              </a:solidFill>
              <a:latin typeface="Times New Roman" pitchFamily="18" charset="0"/>
              <a:cs typeface="Times New Roman" pitchFamily="18" charset="0"/>
            </a:endParaRPr>
          </a:p>
        </p:txBody>
      </p:sp>
      <p:sp>
        <p:nvSpPr>
          <p:cNvPr id="9" name="Rectangle 3"/>
          <p:cNvSpPr/>
          <p:nvPr/>
        </p:nvSpPr>
        <p:spPr>
          <a:xfrm>
            <a:off x="3269420" y="44624"/>
            <a:ext cx="2396875" cy="461665"/>
          </a:xfrm>
          <a:prstGeom prst="rect">
            <a:avLst/>
          </a:prstGeom>
        </p:spPr>
        <p:txBody>
          <a:bodyPr wrap="none">
            <a:spAutoFit/>
          </a:bodyPr>
          <a:lstStyle/>
          <a:p>
            <a:pPr algn="ctr"/>
            <a:r>
              <a:rPr lang="en-US" sz="2400" b="1" dirty="0" smtClean="0">
                <a:solidFill>
                  <a:srgbClr val="FFFF00"/>
                </a:solidFill>
                <a:latin typeface="Times New Roman" pitchFamily="18" charset="0"/>
                <a:cs typeface="Times New Roman" pitchFamily="18" charset="0"/>
              </a:rPr>
              <a:t>The C IV region </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991500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 y="1442439"/>
            <a:ext cx="4386807" cy="2635732"/>
          </a:xfrm>
          <a:prstGeom prst="rect">
            <a:avLst/>
          </a:prstGeom>
        </p:spPr>
      </p:pic>
      <p:sp>
        <p:nvSpPr>
          <p:cNvPr id="6" name="Ορθογώνιο 5"/>
          <p:cNvSpPr/>
          <p:nvPr/>
        </p:nvSpPr>
        <p:spPr>
          <a:xfrm>
            <a:off x="107088" y="476672"/>
            <a:ext cx="8964488" cy="923330"/>
          </a:xfrm>
          <a:prstGeom prst="rect">
            <a:avLst/>
          </a:prstGeom>
        </p:spPr>
        <p:txBody>
          <a:bodyPr wrap="square">
            <a:spAutoFit/>
          </a:bodyPr>
          <a:lstStyle/>
          <a:p>
            <a:pPr algn="just"/>
            <a:r>
              <a:rPr lang="en-US" dirty="0" smtClean="0">
                <a:latin typeface="Times New Roman" pitchFamily="18" charset="0"/>
                <a:cs typeface="Times New Roman" pitchFamily="18" charset="0"/>
              </a:rPr>
              <a:t>In the following figures we present  </a:t>
            </a:r>
            <a:r>
              <a:rPr lang="en-US" dirty="0">
                <a:latin typeface="Times New Roman" pitchFamily="18" charset="0"/>
                <a:cs typeface="Times New Roman" pitchFamily="18" charset="0"/>
              </a:rPr>
              <a:t>the </a:t>
            </a:r>
            <a:r>
              <a:rPr lang="en-US" b="1" u="sng" dirty="0" smtClean="0">
                <a:solidFill>
                  <a:srgbClr val="FFFF00"/>
                </a:solidFill>
                <a:latin typeface="Times New Roman" pitchFamily="18" charset="0"/>
                <a:cs typeface="Times New Roman" pitchFamily="18" charset="0"/>
              </a:rPr>
              <a:t>percentage variability of </a:t>
            </a:r>
            <a:r>
              <a:rPr lang="en-US" b="1" u="sng" dirty="0">
                <a:solidFill>
                  <a:srgbClr val="FFFF00"/>
                </a:solidFill>
                <a:latin typeface="Times New Roman" pitchFamily="18" charset="0"/>
                <a:cs typeface="Times New Roman" pitchFamily="18" charset="0"/>
              </a:rPr>
              <a:t>the </a:t>
            </a:r>
            <a:r>
              <a:rPr lang="en-US" b="1" u="sng" dirty="0" smtClean="0">
                <a:solidFill>
                  <a:srgbClr val="FFFF00"/>
                </a:solidFill>
                <a:latin typeface="Times New Roman" pitchFamily="18" charset="0"/>
                <a:cs typeface="Times New Roman" pitchFamily="18" charset="0"/>
              </a:rPr>
              <a:t>Fluxes </a:t>
            </a:r>
            <a:r>
              <a:rPr lang="en-US" dirty="0" smtClean="0">
                <a:latin typeface="Times New Roman" pitchFamily="18" charset="0"/>
                <a:cs typeface="Times New Roman" pitchFamily="18" charset="0"/>
              </a:rPr>
              <a:t>at the center of </a:t>
            </a:r>
            <a:r>
              <a:rPr lang="en-US" dirty="0">
                <a:latin typeface="Times New Roman" pitchFamily="18" charset="0"/>
                <a:cs typeface="Times New Roman" pitchFamily="18" charset="0"/>
              </a:rPr>
              <a:t>the two </a:t>
            </a:r>
            <a:r>
              <a:rPr lang="en-US" dirty="0" smtClean="0">
                <a:latin typeface="Times New Roman" pitchFamily="18" charset="0"/>
                <a:cs typeface="Times New Roman" pitchFamily="18" charset="0"/>
              </a:rPr>
              <a:t> absorption </a:t>
            </a:r>
            <a:r>
              <a:rPr lang="en-US" dirty="0">
                <a:latin typeface="Times New Roman" pitchFamily="18" charset="0"/>
                <a:cs typeface="Times New Roman" pitchFamily="18" charset="0"/>
              </a:rPr>
              <a:t>components in </a:t>
            </a:r>
            <a:r>
              <a:rPr lang="en-US" b="1" u="sng" dirty="0">
                <a:solidFill>
                  <a:srgbClr val="00B0F0"/>
                </a:solidFill>
                <a:latin typeface="Times New Roman" pitchFamily="18" charset="0"/>
                <a:cs typeface="Times New Roman" pitchFamily="18" charset="0"/>
              </a:rPr>
              <a:t>the </a:t>
            </a:r>
            <a:r>
              <a:rPr lang="en-US" b="1" u="sng" dirty="0" smtClean="0">
                <a:solidFill>
                  <a:srgbClr val="00B0F0"/>
                </a:solidFill>
                <a:latin typeface="Times New Roman" pitchFamily="18" charset="0"/>
                <a:cs typeface="Times New Roman" pitchFamily="18" charset="0"/>
              </a:rPr>
              <a:t>blue C IV spectral line</a:t>
            </a:r>
            <a:r>
              <a:rPr lang="en-US" b="1" dirty="0">
                <a:solidFill>
                  <a:srgbClr val="00B0F0"/>
                </a:solidFill>
                <a:latin typeface="Times New Roman" pitchFamily="18" charset="0"/>
                <a:cs typeface="Times New Roman" pitchFamily="18" charset="0"/>
              </a:rPr>
              <a:t> </a:t>
            </a:r>
            <a:r>
              <a:rPr lang="en-US" dirty="0" smtClean="0">
                <a:latin typeface="Times New Roman" pitchFamily="18" charset="0"/>
                <a:cs typeface="Times New Roman" pitchFamily="18" charset="0"/>
              </a:rPr>
              <a:t>, as well as the </a:t>
            </a:r>
            <a:r>
              <a:rPr lang="en-US" b="1" u="sng" dirty="0">
                <a:solidFill>
                  <a:srgbClr val="FFFF00"/>
                </a:solidFill>
                <a:latin typeface="Times New Roman" pitchFamily="18" charset="0"/>
                <a:cs typeface="Times New Roman" pitchFamily="18" charset="0"/>
              </a:rPr>
              <a:t>percentage variability</a:t>
            </a:r>
            <a:r>
              <a:rPr lang="en-US" b="1" u="sng" dirty="0" smtClean="0">
                <a:solidFill>
                  <a:srgbClr val="FFFF00"/>
                </a:solidFill>
                <a:latin typeface="Times New Roman" pitchFamily="18" charset="0"/>
                <a:cs typeface="Times New Roman" pitchFamily="18" charset="0"/>
              </a:rPr>
              <a:t> of the Fluxes </a:t>
            </a:r>
            <a:r>
              <a:rPr lang="en-US" dirty="0" smtClean="0">
                <a:latin typeface="Times New Roman" pitchFamily="18" charset="0"/>
                <a:cs typeface="Times New Roman" pitchFamily="18" charset="0"/>
              </a:rPr>
              <a:t>in the</a:t>
            </a:r>
            <a:r>
              <a:rPr lang="en-US" dirty="0" smtClean="0">
                <a:solidFill>
                  <a:srgbClr val="FFFF00"/>
                </a:solidFill>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red C IV spectral line.  </a:t>
            </a:r>
            <a:endParaRPr lang="el-GR" b="1" u="sng" dirty="0">
              <a:solidFill>
                <a:srgbClr val="FF0000"/>
              </a:solidFill>
              <a:latin typeface="Times New Roman" pitchFamily="18" charset="0"/>
              <a:cs typeface="Times New Roman" pitchFamily="18" charset="0"/>
            </a:endParaRPr>
          </a:p>
        </p:txBody>
      </p:sp>
      <p:sp>
        <p:nvSpPr>
          <p:cNvPr id="8" name="Rectangle 3"/>
          <p:cNvSpPr/>
          <p:nvPr/>
        </p:nvSpPr>
        <p:spPr>
          <a:xfrm>
            <a:off x="3269420" y="44624"/>
            <a:ext cx="2396875" cy="461665"/>
          </a:xfrm>
          <a:prstGeom prst="rect">
            <a:avLst/>
          </a:prstGeom>
        </p:spPr>
        <p:txBody>
          <a:bodyPr wrap="none">
            <a:spAutoFit/>
          </a:bodyPr>
          <a:lstStyle/>
          <a:p>
            <a:pPr algn="ctr"/>
            <a:r>
              <a:rPr lang="en-US" sz="2400" b="1" dirty="0" smtClean="0">
                <a:solidFill>
                  <a:srgbClr val="FFFF00"/>
                </a:solidFill>
                <a:latin typeface="Times New Roman" pitchFamily="18" charset="0"/>
                <a:cs typeface="Times New Roman" pitchFamily="18" charset="0"/>
              </a:rPr>
              <a:t>The C IV region </a:t>
            </a:r>
            <a:endParaRPr lang="en-US" sz="2400" b="1" dirty="0">
              <a:solidFill>
                <a:srgbClr val="FFFF00"/>
              </a:solidFill>
              <a:latin typeface="Times New Roman" pitchFamily="18" charset="0"/>
              <a:cs typeface="Times New Roman" pitchFamily="18" charset="0"/>
            </a:endParaRP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699" y="1487311"/>
            <a:ext cx="4318974" cy="2594977"/>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88" y="4078171"/>
            <a:ext cx="4396611" cy="2641623"/>
          </a:xfrm>
          <a:prstGeom prst="rect">
            <a:avLst/>
          </a:prstGeom>
        </p:spPr>
      </p:pic>
      <p:pic>
        <p:nvPicPr>
          <p:cNvPr id="11" name="Εικόνα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465" y="4082288"/>
            <a:ext cx="4389758" cy="2637506"/>
          </a:xfrm>
          <a:prstGeom prst="rect">
            <a:avLst/>
          </a:prstGeom>
        </p:spPr>
      </p:pic>
    </p:spTree>
    <p:extLst>
      <p:ext uri="{BB962C8B-B14F-4D97-AF65-F5344CB8AC3E}">
        <p14:creationId xmlns:p14="http://schemas.microsoft.com/office/powerpoint/2010/main" val="3597552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2912" y="44624"/>
            <a:ext cx="9031088" cy="1569660"/>
          </a:xfrm>
          <a:prstGeom prst="rect">
            <a:avLst/>
          </a:prstGeom>
        </p:spPr>
        <p:txBody>
          <a:bodyPr wrap="square">
            <a:spAutoFit/>
          </a:bodyPr>
          <a:lstStyle/>
          <a:p>
            <a:pPr algn="just"/>
            <a:r>
              <a:rPr lang="en-US" sz="2400" dirty="0" smtClean="0">
                <a:latin typeface="Times New Roman" pitchFamily="18" charset="0"/>
                <a:cs typeface="Times New Roman" pitchFamily="18" charset="0"/>
              </a:rPr>
              <a:t>Studding the Hot Emission Stars </a:t>
            </a:r>
            <a:r>
              <a:rPr lang="en-US" sz="2400" dirty="0" smtClean="0">
                <a:solidFill>
                  <a:srgbClr val="FFFF00"/>
                </a:solidFill>
                <a:latin typeface="Times New Roman" pitchFamily="18" charset="0"/>
                <a:cs typeface="Times New Roman" pitchFamily="18" charset="0"/>
              </a:rPr>
              <a:t>(O and B stars</a:t>
            </a:r>
            <a:r>
              <a:rPr lang="en-US" sz="2400" dirty="0">
                <a:solidFill>
                  <a:srgbClr val="FFFF00"/>
                </a:solidFill>
                <a:latin typeface="Times New Roman" pitchFamily="18" charset="0"/>
                <a:cs typeface="Times New Roman" pitchFamily="18" charset="0"/>
              </a:rPr>
              <a:t>, </a:t>
            </a:r>
            <a:r>
              <a:rPr lang="en-US" sz="2400" dirty="0" err="1">
                <a:solidFill>
                  <a:srgbClr val="FFFF00"/>
                </a:solidFill>
                <a:latin typeface="Times New Roman" pitchFamily="18" charset="0"/>
                <a:cs typeface="Times New Roman" pitchFamily="18" charset="0"/>
              </a:rPr>
              <a:t>T</a:t>
            </a:r>
            <a:r>
              <a:rPr lang="en-US" sz="2400" baseline="-25000" dirty="0" err="1">
                <a:solidFill>
                  <a:srgbClr val="FFFF00"/>
                </a:solidFill>
                <a:latin typeface="Times New Roman" pitchFamily="18" charset="0"/>
                <a:cs typeface="Times New Roman" pitchFamily="18" charset="0"/>
              </a:rPr>
              <a:t>eff</a:t>
            </a:r>
            <a:r>
              <a:rPr lang="en-US" sz="2400" dirty="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10,000 K) </a:t>
            </a:r>
            <a:r>
              <a:rPr lang="en-US" sz="2400" dirty="0" smtClean="0">
                <a:latin typeface="Times New Roman" pitchFamily="18" charset="0"/>
                <a:cs typeface="Times New Roman" pitchFamily="18" charset="0"/>
              </a:rPr>
              <a:t>we </a:t>
            </a:r>
            <a:r>
              <a:rPr lang="en-US" sz="2400" dirty="0">
                <a:latin typeface="Times New Roman" pitchFamily="18" charset="0"/>
                <a:cs typeface="Times New Roman" pitchFamily="18" charset="0"/>
              </a:rPr>
              <a:t>can </a:t>
            </a:r>
            <a:r>
              <a:rPr lang="en-US" sz="2400" dirty="0" smtClean="0">
                <a:latin typeface="Times New Roman" pitchFamily="18" charset="0"/>
                <a:cs typeface="Times New Roman" pitchFamily="18" charset="0"/>
              </a:rPr>
              <a:t>sometimes detect </a:t>
            </a:r>
            <a:r>
              <a:rPr lang="en-US" sz="2400" dirty="0">
                <a:latin typeface="Times New Roman" pitchFamily="18" charset="0"/>
                <a:cs typeface="Times New Roman" pitchFamily="18" charset="0"/>
              </a:rPr>
              <a:t>independent absorption components </a:t>
            </a:r>
            <a:r>
              <a:rPr lang="en-US" sz="2400" dirty="0" err="1">
                <a:latin typeface="Times New Roman" pitchFamily="18" charset="0"/>
                <a:cs typeface="Times New Roman" pitchFamily="18" charset="0"/>
              </a:rPr>
              <a:t>blueshifted</a:t>
            </a:r>
            <a:r>
              <a:rPr lang="en-US" sz="2400" dirty="0">
                <a:latin typeface="Times New Roman" pitchFamily="18" charset="0"/>
                <a:cs typeface="Times New Roman" pitchFamily="18" charset="0"/>
              </a:rPr>
              <a:t> from the corresponding emission lines. We call these absorption spectral lines, </a:t>
            </a:r>
            <a:r>
              <a:rPr lang="en-US" sz="2400" b="1" dirty="0">
                <a:solidFill>
                  <a:srgbClr val="FFFF00"/>
                </a:solidFill>
                <a:latin typeface="Times New Roman" pitchFamily="18" charset="0"/>
                <a:cs typeface="Times New Roman" pitchFamily="18" charset="0"/>
              </a:rPr>
              <a:t>Discrete Absorption Components (DACs) (*) </a:t>
            </a:r>
          </a:p>
        </p:txBody>
      </p:sp>
      <p:sp>
        <p:nvSpPr>
          <p:cNvPr id="4" name="Ορθογώνιο 9"/>
          <p:cNvSpPr/>
          <p:nvPr/>
        </p:nvSpPr>
        <p:spPr>
          <a:xfrm>
            <a:off x="18519" y="5589240"/>
            <a:ext cx="8928992" cy="923330"/>
          </a:xfrm>
          <a:prstGeom prst="rect">
            <a:avLst/>
          </a:prstGeom>
        </p:spPr>
        <p:txBody>
          <a:bodyPr wrap="square">
            <a:spAutoFit/>
          </a:bodyPr>
          <a:lstStyle/>
          <a:p>
            <a:r>
              <a:rPr lang="en-GB" i="1" dirty="0" smtClean="0">
                <a:latin typeface="Times New Roman" pitchFamily="18" charset="0"/>
                <a:cs typeface="Times New Roman" pitchFamily="18" charset="0"/>
              </a:rPr>
              <a:t>(*) Underhill 1975, </a:t>
            </a:r>
            <a:r>
              <a:rPr lang="en-GB" i="1" dirty="0" err="1" smtClean="0">
                <a:latin typeface="Times New Roman" pitchFamily="18" charset="0"/>
                <a:cs typeface="Times New Roman" pitchFamily="18" charset="0"/>
              </a:rPr>
              <a:t>Henrichs</a:t>
            </a:r>
            <a:r>
              <a:rPr lang="en-GB" i="1" dirty="0" smtClean="0">
                <a:latin typeface="Times New Roman" pitchFamily="18" charset="0"/>
                <a:cs typeface="Times New Roman" pitchFamily="18" charset="0"/>
              </a:rPr>
              <a:t> 1984, Underhill &amp; Fahey 1984, Bates &amp; </a:t>
            </a:r>
            <a:r>
              <a:rPr lang="en-GB" i="1" dirty="0" err="1" smtClean="0">
                <a:latin typeface="Times New Roman" pitchFamily="18" charset="0"/>
                <a:cs typeface="Times New Roman" pitchFamily="18" charset="0"/>
              </a:rPr>
              <a:t>Halliwell</a:t>
            </a:r>
            <a:r>
              <a:rPr lang="en-GB" i="1" dirty="0" smtClean="0">
                <a:latin typeface="Times New Roman" pitchFamily="18" charset="0"/>
                <a:cs typeface="Times New Roman" pitchFamily="18" charset="0"/>
              </a:rPr>
              <a:t> 1986, Grady et al. 1987, </a:t>
            </a:r>
            <a:r>
              <a:rPr lang="en-GB" i="1" dirty="0" err="1" smtClean="0">
                <a:latin typeface="Times New Roman" pitchFamily="18" charset="0"/>
                <a:cs typeface="Times New Roman" pitchFamily="18" charset="0"/>
              </a:rPr>
              <a:t>Lamers</a:t>
            </a:r>
            <a:r>
              <a:rPr lang="en-GB" i="1" dirty="0" smtClean="0">
                <a:latin typeface="Times New Roman" pitchFamily="18" charset="0"/>
                <a:cs typeface="Times New Roman" pitchFamily="18" charset="0"/>
              </a:rPr>
              <a:t> et al. 1988, Waldron et al. 1992, 1994, Cranmer &amp; </a:t>
            </a:r>
            <a:r>
              <a:rPr lang="en-GB" i="1" dirty="0" err="1" smtClean="0">
                <a:latin typeface="Times New Roman" pitchFamily="18" charset="0"/>
                <a:cs typeface="Times New Roman" pitchFamily="18" charset="0"/>
              </a:rPr>
              <a:t>Owocki</a:t>
            </a:r>
            <a:r>
              <a:rPr lang="en-GB" i="1" dirty="0" smtClean="0">
                <a:latin typeface="Times New Roman" pitchFamily="18" charset="0"/>
                <a:cs typeface="Times New Roman" pitchFamily="18" charset="0"/>
              </a:rPr>
              <a:t> 1996, </a:t>
            </a:r>
            <a:r>
              <a:rPr lang="en-GB" i="1" dirty="0" err="1" smtClean="0">
                <a:latin typeface="Times New Roman" pitchFamily="18" charset="0"/>
                <a:cs typeface="Times New Roman" pitchFamily="18" charset="0"/>
              </a:rPr>
              <a:t>Rivinius</a:t>
            </a:r>
            <a:r>
              <a:rPr lang="en-GB" i="1" dirty="0" smtClean="0">
                <a:latin typeface="Times New Roman" pitchFamily="18" charset="0"/>
                <a:cs typeface="Times New Roman" pitchFamily="18" charset="0"/>
              </a:rPr>
              <a:t> et al. 1997, </a:t>
            </a:r>
            <a:r>
              <a:rPr lang="en-GB" i="1" dirty="0" err="1" smtClean="0">
                <a:latin typeface="Times New Roman" pitchFamily="18" charset="0"/>
                <a:cs typeface="Times New Roman" pitchFamily="18" charset="0"/>
              </a:rPr>
              <a:t>Kaper</a:t>
            </a:r>
            <a:r>
              <a:rPr lang="en-GB" i="1" dirty="0" smtClean="0">
                <a:latin typeface="Times New Roman" pitchFamily="18" charset="0"/>
                <a:cs typeface="Times New Roman" pitchFamily="18" charset="0"/>
              </a:rPr>
              <a:t> et al. 1996, 1997, 1999, Markova </a:t>
            </a:r>
            <a:r>
              <a:rPr lang="en-GB" i="1" dirty="0">
                <a:latin typeface="Times New Roman" pitchFamily="18" charset="0"/>
                <a:cs typeface="Times New Roman" pitchFamily="18" charset="0"/>
              </a:rPr>
              <a:t>2000, Cranmer et al. 2000. </a:t>
            </a:r>
            <a:endParaRPr lang="el-GR" i="1" dirty="0">
              <a:latin typeface="Times New Roman" pitchFamily="18" charset="0"/>
              <a:cs typeface="Times New Roman" pitchFamily="18" charset="0"/>
            </a:endParaRPr>
          </a:p>
        </p:txBody>
      </p:sp>
      <p:pic>
        <p:nvPicPr>
          <p:cNvPr id="1026" name="Picture 2" descr="MgII-sygr-DACs"/>
          <p:cNvPicPr>
            <a:picLocks noChangeAspect="1" noChangeArrowheads="1"/>
          </p:cNvPicPr>
          <p:nvPr/>
        </p:nvPicPr>
        <p:blipFill>
          <a:blip r:embed="rId3" cstate="print">
            <a:grayscl/>
          </a:blip>
          <a:srcRect/>
          <a:stretch>
            <a:fillRect/>
          </a:stretch>
        </p:blipFill>
        <p:spPr bwMode="auto">
          <a:xfrm>
            <a:off x="2195737" y="2060848"/>
            <a:ext cx="4968552" cy="3384376"/>
          </a:xfrm>
          <a:prstGeom prst="rect">
            <a:avLst/>
          </a:prstGeom>
          <a:noFill/>
          <a:ln w="9525">
            <a:noFill/>
            <a:miter lim="800000"/>
            <a:headEnd/>
            <a:tailEnd/>
          </a:ln>
        </p:spPr>
      </p:pic>
    </p:spTree>
    <p:extLst>
      <p:ext uri="{BB962C8B-B14F-4D97-AF65-F5344CB8AC3E}">
        <p14:creationId xmlns:p14="http://schemas.microsoft.com/office/powerpoint/2010/main" val="884340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0768"/>
            <a:ext cx="4581525" cy="2752725"/>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266" y="1340767"/>
            <a:ext cx="4581525" cy="2752725"/>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9" y="4093493"/>
            <a:ext cx="4581525" cy="2752725"/>
          </a:xfrm>
          <a:prstGeom prst="rect">
            <a:avLst/>
          </a:prstGeom>
        </p:spPr>
      </p:pic>
      <p:pic>
        <p:nvPicPr>
          <p:cNvPr id="9" name="Εικόνα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8265" y="4093492"/>
            <a:ext cx="4581525" cy="2752725"/>
          </a:xfrm>
          <a:prstGeom prst="rect">
            <a:avLst/>
          </a:prstGeom>
        </p:spPr>
      </p:pic>
      <p:sp>
        <p:nvSpPr>
          <p:cNvPr id="10" name="Ορθογώνιο 9"/>
          <p:cNvSpPr/>
          <p:nvPr/>
        </p:nvSpPr>
        <p:spPr>
          <a:xfrm>
            <a:off x="157932" y="430970"/>
            <a:ext cx="8964488" cy="923330"/>
          </a:xfrm>
          <a:prstGeom prst="rect">
            <a:avLst/>
          </a:prstGeom>
        </p:spPr>
        <p:txBody>
          <a:bodyPr wrap="square">
            <a:spAutoFit/>
          </a:bodyPr>
          <a:lstStyle/>
          <a:p>
            <a:pPr algn="just"/>
            <a:r>
              <a:rPr lang="en-US" dirty="0" smtClean="0">
                <a:latin typeface="Times New Roman" pitchFamily="18" charset="0"/>
                <a:cs typeface="Times New Roman" pitchFamily="18" charset="0"/>
              </a:rPr>
              <a:t>In the following figures we </a:t>
            </a:r>
            <a:r>
              <a:rPr lang="en-US" dirty="0">
                <a:latin typeface="Times New Roman" pitchFamily="18" charset="0"/>
                <a:cs typeface="Times New Roman" pitchFamily="18" charset="0"/>
              </a:rPr>
              <a:t>show the </a:t>
            </a:r>
            <a:r>
              <a:rPr lang="en-US" b="1" u="sng" dirty="0" smtClean="0">
                <a:solidFill>
                  <a:srgbClr val="FFFF00"/>
                </a:solidFill>
                <a:latin typeface="Times New Roman" pitchFamily="18" charset="0"/>
                <a:cs typeface="Times New Roman" pitchFamily="18" charset="0"/>
              </a:rPr>
              <a:t>variability of </a:t>
            </a:r>
            <a:r>
              <a:rPr lang="en-US" b="1" u="sng" dirty="0">
                <a:solidFill>
                  <a:srgbClr val="FFFF00"/>
                </a:solidFill>
                <a:latin typeface="Times New Roman" pitchFamily="18" charset="0"/>
                <a:cs typeface="Times New Roman" pitchFamily="18" charset="0"/>
              </a:rPr>
              <a:t>the radial velocities </a:t>
            </a:r>
            <a:r>
              <a:rPr lang="en-US" dirty="0">
                <a:latin typeface="Times New Roman" pitchFamily="18" charset="0"/>
                <a:cs typeface="Times New Roman" pitchFamily="18" charset="0"/>
              </a:rPr>
              <a:t>of the two </a:t>
            </a:r>
            <a:r>
              <a:rPr lang="en-US" dirty="0" smtClean="0">
                <a:latin typeface="Times New Roman" pitchFamily="18" charset="0"/>
                <a:cs typeface="Times New Roman" pitchFamily="18" charset="0"/>
              </a:rPr>
              <a:t> absorption </a:t>
            </a:r>
            <a:r>
              <a:rPr lang="en-US" dirty="0">
                <a:latin typeface="Times New Roman" pitchFamily="18" charset="0"/>
                <a:cs typeface="Times New Roman" pitchFamily="18" charset="0"/>
              </a:rPr>
              <a:t>components in </a:t>
            </a:r>
            <a:r>
              <a:rPr lang="en-US" b="1" u="sng" dirty="0">
                <a:solidFill>
                  <a:srgbClr val="00B0F0"/>
                </a:solidFill>
                <a:latin typeface="Times New Roman" pitchFamily="18" charset="0"/>
                <a:cs typeface="Times New Roman" pitchFamily="18" charset="0"/>
              </a:rPr>
              <a:t>the </a:t>
            </a:r>
            <a:r>
              <a:rPr lang="en-US" b="1" u="sng" dirty="0" smtClean="0">
                <a:solidFill>
                  <a:srgbClr val="00B0F0"/>
                </a:solidFill>
                <a:latin typeface="Times New Roman" pitchFamily="18" charset="0"/>
                <a:cs typeface="Times New Roman" pitchFamily="18" charset="0"/>
              </a:rPr>
              <a:t>blue Si IV spectral line</a:t>
            </a:r>
            <a:r>
              <a:rPr lang="en-US" b="1" dirty="0">
                <a:solidFill>
                  <a:srgbClr val="00B0F0"/>
                </a:solidFill>
                <a:latin typeface="Times New Roman" pitchFamily="18" charset="0"/>
                <a:cs typeface="Times New Roman" pitchFamily="18" charset="0"/>
              </a:rPr>
              <a:t> </a:t>
            </a:r>
            <a:r>
              <a:rPr lang="en-US" dirty="0" smtClean="0">
                <a:latin typeface="Times New Roman" pitchFamily="18" charset="0"/>
                <a:cs typeface="Times New Roman" pitchFamily="18" charset="0"/>
              </a:rPr>
              <a:t>, as well as the </a:t>
            </a:r>
            <a:r>
              <a:rPr lang="en-US" b="1" u="sng" dirty="0" smtClean="0">
                <a:solidFill>
                  <a:srgbClr val="FFFF00"/>
                </a:solidFill>
                <a:latin typeface="Times New Roman" pitchFamily="18" charset="0"/>
                <a:cs typeface="Times New Roman" pitchFamily="18" charset="0"/>
              </a:rPr>
              <a:t>variability of the radial velocities </a:t>
            </a:r>
            <a:r>
              <a:rPr lang="en-US" dirty="0" smtClean="0">
                <a:latin typeface="Times New Roman" pitchFamily="18" charset="0"/>
                <a:cs typeface="Times New Roman" pitchFamily="18" charset="0"/>
              </a:rPr>
              <a:t>in the</a:t>
            </a:r>
            <a:r>
              <a:rPr lang="en-US" dirty="0" smtClean="0">
                <a:solidFill>
                  <a:srgbClr val="FFFF00"/>
                </a:solidFill>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red Si IV spectral line.  </a:t>
            </a:r>
            <a:endParaRPr lang="el-GR" b="1" u="sng" dirty="0">
              <a:solidFill>
                <a:srgbClr val="FF0000"/>
              </a:solidFill>
              <a:latin typeface="Times New Roman" pitchFamily="18" charset="0"/>
              <a:cs typeface="Times New Roman" pitchFamily="18" charset="0"/>
            </a:endParaRPr>
          </a:p>
        </p:txBody>
      </p:sp>
      <p:sp>
        <p:nvSpPr>
          <p:cNvPr id="11" name="Rectangle 3"/>
          <p:cNvSpPr/>
          <p:nvPr/>
        </p:nvSpPr>
        <p:spPr>
          <a:xfrm>
            <a:off x="3252589" y="44624"/>
            <a:ext cx="2430537" cy="461665"/>
          </a:xfrm>
          <a:prstGeom prst="rect">
            <a:avLst/>
          </a:prstGeom>
        </p:spPr>
        <p:txBody>
          <a:bodyPr wrap="none">
            <a:spAutoFit/>
          </a:bodyPr>
          <a:lstStyle/>
          <a:p>
            <a:pPr algn="ctr"/>
            <a:r>
              <a:rPr lang="en-US" sz="2400" b="1" dirty="0" smtClean="0">
                <a:solidFill>
                  <a:srgbClr val="FFFF00"/>
                </a:solidFill>
                <a:latin typeface="Times New Roman" pitchFamily="18" charset="0"/>
                <a:cs typeface="Times New Roman" pitchFamily="18" charset="0"/>
              </a:rPr>
              <a:t>The Si IV region </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729736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86" y="1412776"/>
            <a:ext cx="4581525" cy="2752725"/>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 y="4105275"/>
            <a:ext cx="4581525" cy="2752725"/>
          </a:xfrm>
          <a:prstGeom prst="rect">
            <a:avLst/>
          </a:prstGeom>
        </p:spPr>
      </p:pic>
      <p:sp>
        <p:nvSpPr>
          <p:cNvPr id="6" name="Ορθογώνιο 5"/>
          <p:cNvSpPr/>
          <p:nvPr/>
        </p:nvSpPr>
        <p:spPr>
          <a:xfrm>
            <a:off x="107088" y="476672"/>
            <a:ext cx="8964488" cy="923330"/>
          </a:xfrm>
          <a:prstGeom prst="rect">
            <a:avLst/>
          </a:prstGeom>
        </p:spPr>
        <p:txBody>
          <a:bodyPr wrap="square">
            <a:spAutoFit/>
          </a:bodyPr>
          <a:lstStyle/>
          <a:p>
            <a:pPr algn="just"/>
            <a:r>
              <a:rPr lang="en-US" dirty="0" smtClean="0">
                <a:latin typeface="Times New Roman" pitchFamily="18" charset="0"/>
                <a:cs typeface="Times New Roman" pitchFamily="18" charset="0"/>
              </a:rPr>
              <a:t>In the following figures we present  </a:t>
            </a:r>
            <a:r>
              <a:rPr lang="en-US" dirty="0">
                <a:latin typeface="Times New Roman" pitchFamily="18" charset="0"/>
                <a:cs typeface="Times New Roman" pitchFamily="18" charset="0"/>
              </a:rPr>
              <a:t>the </a:t>
            </a:r>
            <a:r>
              <a:rPr lang="en-US" b="1" u="sng" dirty="0" smtClean="0">
                <a:solidFill>
                  <a:srgbClr val="FFFF00"/>
                </a:solidFill>
                <a:latin typeface="Times New Roman" pitchFamily="18" charset="0"/>
                <a:cs typeface="Times New Roman" pitchFamily="18" charset="0"/>
              </a:rPr>
              <a:t>percentage variability of </a:t>
            </a:r>
            <a:r>
              <a:rPr lang="en-US" b="1" u="sng" dirty="0">
                <a:solidFill>
                  <a:srgbClr val="FFFF00"/>
                </a:solidFill>
                <a:latin typeface="Times New Roman" pitchFamily="18" charset="0"/>
                <a:cs typeface="Times New Roman" pitchFamily="18" charset="0"/>
              </a:rPr>
              <a:t>the </a:t>
            </a:r>
            <a:r>
              <a:rPr lang="en-US" b="1" u="sng" dirty="0" smtClean="0">
                <a:solidFill>
                  <a:srgbClr val="FFFF00"/>
                </a:solidFill>
                <a:latin typeface="Times New Roman" pitchFamily="18" charset="0"/>
                <a:cs typeface="Times New Roman" pitchFamily="18" charset="0"/>
              </a:rPr>
              <a:t>Fluxes </a:t>
            </a:r>
            <a:r>
              <a:rPr lang="en-US" dirty="0" smtClean="0">
                <a:latin typeface="Times New Roman" pitchFamily="18" charset="0"/>
                <a:cs typeface="Times New Roman" pitchFamily="18" charset="0"/>
              </a:rPr>
              <a:t>at the center of </a:t>
            </a:r>
            <a:r>
              <a:rPr lang="en-US" dirty="0">
                <a:latin typeface="Times New Roman" pitchFamily="18" charset="0"/>
                <a:cs typeface="Times New Roman" pitchFamily="18" charset="0"/>
              </a:rPr>
              <a:t>the two </a:t>
            </a:r>
            <a:r>
              <a:rPr lang="en-US" dirty="0" smtClean="0">
                <a:latin typeface="Times New Roman" pitchFamily="18" charset="0"/>
                <a:cs typeface="Times New Roman" pitchFamily="18" charset="0"/>
              </a:rPr>
              <a:t> absorption </a:t>
            </a:r>
            <a:r>
              <a:rPr lang="en-US" dirty="0">
                <a:latin typeface="Times New Roman" pitchFamily="18" charset="0"/>
                <a:cs typeface="Times New Roman" pitchFamily="18" charset="0"/>
              </a:rPr>
              <a:t>components in </a:t>
            </a:r>
            <a:r>
              <a:rPr lang="en-US" b="1" u="sng" dirty="0">
                <a:solidFill>
                  <a:srgbClr val="00B0F0"/>
                </a:solidFill>
                <a:latin typeface="Times New Roman" pitchFamily="18" charset="0"/>
                <a:cs typeface="Times New Roman" pitchFamily="18" charset="0"/>
              </a:rPr>
              <a:t>the </a:t>
            </a:r>
            <a:r>
              <a:rPr lang="en-US" b="1" u="sng" dirty="0" smtClean="0">
                <a:solidFill>
                  <a:srgbClr val="00B0F0"/>
                </a:solidFill>
                <a:latin typeface="Times New Roman" pitchFamily="18" charset="0"/>
                <a:cs typeface="Times New Roman" pitchFamily="18" charset="0"/>
              </a:rPr>
              <a:t>blue Si IV spectral line</a:t>
            </a:r>
            <a:r>
              <a:rPr lang="en-US" b="1" dirty="0">
                <a:solidFill>
                  <a:srgbClr val="00B0F0"/>
                </a:solidFill>
                <a:latin typeface="Times New Roman" pitchFamily="18" charset="0"/>
                <a:cs typeface="Times New Roman" pitchFamily="18" charset="0"/>
              </a:rPr>
              <a:t> </a:t>
            </a:r>
            <a:r>
              <a:rPr lang="en-US" dirty="0" smtClean="0">
                <a:latin typeface="Times New Roman" pitchFamily="18" charset="0"/>
                <a:cs typeface="Times New Roman" pitchFamily="18" charset="0"/>
              </a:rPr>
              <a:t>, as well as the </a:t>
            </a:r>
            <a:r>
              <a:rPr lang="en-US" b="1" u="sng" dirty="0">
                <a:solidFill>
                  <a:srgbClr val="FFFF00"/>
                </a:solidFill>
                <a:latin typeface="Times New Roman" pitchFamily="18" charset="0"/>
                <a:cs typeface="Times New Roman" pitchFamily="18" charset="0"/>
              </a:rPr>
              <a:t>percentage variability</a:t>
            </a:r>
            <a:r>
              <a:rPr lang="en-US" b="1" u="sng" dirty="0" smtClean="0">
                <a:solidFill>
                  <a:srgbClr val="FFFF00"/>
                </a:solidFill>
                <a:latin typeface="Times New Roman" pitchFamily="18" charset="0"/>
                <a:cs typeface="Times New Roman" pitchFamily="18" charset="0"/>
              </a:rPr>
              <a:t> of the Fluxes </a:t>
            </a:r>
            <a:r>
              <a:rPr lang="en-US" dirty="0" smtClean="0">
                <a:latin typeface="Times New Roman" pitchFamily="18" charset="0"/>
                <a:cs typeface="Times New Roman" pitchFamily="18" charset="0"/>
              </a:rPr>
              <a:t>in the</a:t>
            </a:r>
            <a:r>
              <a:rPr lang="en-US" dirty="0" smtClean="0">
                <a:solidFill>
                  <a:srgbClr val="FFFF00"/>
                </a:solidFill>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red Si  IV spectral line.  </a:t>
            </a:r>
            <a:endParaRPr lang="el-GR" b="1" u="sng" dirty="0">
              <a:solidFill>
                <a:srgbClr val="FF0000"/>
              </a:solidFill>
              <a:latin typeface="Times New Roman" pitchFamily="18" charset="0"/>
              <a:cs typeface="Times New Roman" pitchFamily="18" charset="0"/>
            </a:endParaRPr>
          </a:p>
        </p:txBody>
      </p:sp>
      <p:sp>
        <p:nvSpPr>
          <p:cNvPr id="7" name="Rectangle 3"/>
          <p:cNvSpPr/>
          <p:nvPr/>
        </p:nvSpPr>
        <p:spPr>
          <a:xfrm>
            <a:off x="3252589" y="44624"/>
            <a:ext cx="2430537" cy="461665"/>
          </a:xfrm>
          <a:prstGeom prst="rect">
            <a:avLst/>
          </a:prstGeom>
        </p:spPr>
        <p:txBody>
          <a:bodyPr wrap="none">
            <a:spAutoFit/>
          </a:bodyPr>
          <a:lstStyle/>
          <a:p>
            <a:pPr algn="ctr"/>
            <a:r>
              <a:rPr lang="en-US" sz="2400" b="1" dirty="0" smtClean="0">
                <a:solidFill>
                  <a:srgbClr val="FFFF00"/>
                </a:solidFill>
                <a:latin typeface="Times New Roman" pitchFamily="18" charset="0"/>
                <a:cs typeface="Times New Roman" pitchFamily="18" charset="0"/>
              </a:rPr>
              <a:t>The Si IV region </a:t>
            </a:r>
            <a:endParaRPr lang="en-US" sz="2400" b="1" dirty="0">
              <a:solidFill>
                <a:srgbClr val="FFFF00"/>
              </a:solidFill>
              <a:latin typeface="Times New Roman" pitchFamily="18" charset="0"/>
              <a:cs typeface="Times New Roman" pitchFamily="18" charset="0"/>
            </a:endParaRPr>
          </a:p>
        </p:txBody>
      </p:sp>
      <p:pic>
        <p:nvPicPr>
          <p:cNvPr id="8" name="Εικόνα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332" y="1379096"/>
            <a:ext cx="4644008" cy="2786405"/>
          </a:xfrm>
          <a:prstGeom prst="rect">
            <a:avLst/>
          </a:prstGeom>
        </p:spPr>
      </p:pic>
      <p:pic>
        <p:nvPicPr>
          <p:cNvPr id="9" name="Εικόνα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603" y="4105275"/>
            <a:ext cx="4613542" cy="2771386"/>
          </a:xfrm>
          <a:prstGeom prst="rect">
            <a:avLst/>
          </a:prstGeom>
        </p:spPr>
      </p:pic>
    </p:spTree>
    <p:extLst>
      <p:ext uri="{BB962C8B-B14F-4D97-AF65-F5344CB8AC3E}">
        <p14:creationId xmlns:p14="http://schemas.microsoft.com/office/powerpoint/2010/main" val="2119903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a:spLocks noChangeArrowheads="1"/>
          </p:cNvSpPr>
          <p:nvPr/>
        </p:nvSpPr>
        <p:spPr bwMode="auto">
          <a:xfrm>
            <a:off x="2051720" y="260648"/>
            <a:ext cx="53285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smtClean="0">
                <a:solidFill>
                  <a:srgbClr val="FFFF00"/>
                </a:solidFill>
                <a:latin typeface="Times New Roman" pitchFamily="18" charset="0"/>
                <a:cs typeface="Times New Roman" pitchFamily="18" charset="0"/>
              </a:rPr>
              <a:t>Results and Discussion</a:t>
            </a:r>
            <a:endParaRPr lang="el-GR" sz="3200" b="1" dirty="0">
              <a:solidFill>
                <a:srgbClr val="FFFF00"/>
              </a:solidFill>
              <a:latin typeface="Times New Roman" pitchFamily="18" charset="0"/>
              <a:cs typeface="Times New Roman" pitchFamily="18" charset="0"/>
            </a:endParaRPr>
          </a:p>
        </p:txBody>
      </p:sp>
      <p:sp>
        <p:nvSpPr>
          <p:cNvPr id="2" name="Rectangle 1"/>
          <p:cNvSpPr/>
          <p:nvPr/>
        </p:nvSpPr>
        <p:spPr>
          <a:xfrm>
            <a:off x="251520" y="1124744"/>
            <a:ext cx="8784976" cy="4893647"/>
          </a:xfrm>
          <a:prstGeom prst="rect">
            <a:avLst/>
          </a:prstGeom>
        </p:spPr>
        <p:txBody>
          <a:bodyPr wrap="square">
            <a:spAutoFit/>
          </a:bodyPr>
          <a:lstStyle/>
          <a:p>
            <a:pPr algn="just"/>
            <a:r>
              <a:rPr lang="en-US" sz="2400" b="1" i="1" u="sng" dirty="0" smtClean="0">
                <a:solidFill>
                  <a:srgbClr val="FFFF00"/>
                </a:solidFill>
                <a:latin typeface="Times New Roman" pitchFamily="18" charset="0"/>
                <a:cs typeface="Times New Roman" pitchFamily="18" charset="0"/>
              </a:rPr>
              <a:t>A first note</a:t>
            </a:r>
            <a:r>
              <a:rPr lang="en-US" sz="2400" b="1" i="1" dirty="0" smtClean="0">
                <a:solidFill>
                  <a:srgbClr val="FFFF00"/>
                </a:solidFill>
                <a:latin typeface="Times New Roman" pitchFamily="18" charset="0"/>
                <a:cs typeface="Times New Roman" pitchFamily="18" charset="0"/>
              </a:rPr>
              <a:t>: </a:t>
            </a:r>
          </a:p>
          <a:p>
            <a:pPr algn="just"/>
            <a:r>
              <a:rPr lang="el-GR" sz="2400" dirty="0" err="1" smtClean="0">
                <a:latin typeface="Times New Roman" pitchFamily="18" charset="0"/>
                <a:cs typeface="Times New Roman" pitchFamily="18" charset="0"/>
              </a:rPr>
              <a:t>Due</a:t>
            </a:r>
            <a:r>
              <a:rPr lang="el-GR" sz="2400" dirty="0" smtClean="0">
                <a:latin typeface="Times New Roman" pitchFamily="18" charset="0"/>
                <a:cs typeface="Times New Roman" pitchFamily="18" charset="0"/>
              </a:rPr>
              <a:t> </a:t>
            </a:r>
            <a:r>
              <a:rPr lang="el-GR" sz="2400" dirty="0" err="1">
                <a:latin typeface="Times New Roman" pitchFamily="18" charset="0"/>
                <a:cs typeface="Times New Roman" pitchFamily="18" charset="0"/>
              </a:rPr>
              <a:t>to</a:t>
            </a:r>
            <a:r>
              <a:rPr lang="el-GR" sz="2400" dirty="0">
                <a:latin typeface="Times New Roman" pitchFamily="18" charset="0"/>
                <a:cs typeface="Times New Roman" pitchFamily="18" charset="0"/>
              </a:rPr>
              <a:t> </a:t>
            </a:r>
            <a:r>
              <a:rPr lang="el-GR" sz="2400" b="1" u="sng" dirty="0" err="1">
                <a:solidFill>
                  <a:srgbClr val="FFFF00"/>
                </a:solidFill>
                <a:latin typeface="Times New Roman" pitchFamily="18" charset="0"/>
                <a:cs typeface="Times New Roman" pitchFamily="18" charset="0"/>
              </a:rPr>
              <a:t>the</a:t>
            </a:r>
            <a:r>
              <a:rPr lang="el-GR" sz="2400" b="1" u="sng" dirty="0">
                <a:solidFill>
                  <a:srgbClr val="FFFF00"/>
                </a:solidFill>
                <a:latin typeface="Times New Roman" pitchFamily="18" charset="0"/>
                <a:cs typeface="Times New Roman" pitchFamily="18" charset="0"/>
              </a:rPr>
              <a:t> </a:t>
            </a:r>
            <a:r>
              <a:rPr lang="el-GR" sz="2400" b="1" u="sng" dirty="0" err="1">
                <a:solidFill>
                  <a:srgbClr val="FFFF00"/>
                </a:solidFill>
                <a:latin typeface="Times New Roman" pitchFamily="18" charset="0"/>
                <a:cs typeface="Times New Roman" pitchFamily="18" charset="0"/>
              </a:rPr>
              <a:t>strict</a:t>
            </a:r>
            <a:r>
              <a:rPr lang="el-GR" sz="2400" b="1" u="sng" dirty="0">
                <a:solidFill>
                  <a:srgbClr val="FFFF00"/>
                </a:solidFill>
                <a:latin typeface="Times New Roman" pitchFamily="18" charset="0"/>
                <a:cs typeface="Times New Roman" pitchFamily="18" charset="0"/>
              </a:rPr>
              <a:t> </a:t>
            </a:r>
            <a:r>
              <a:rPr lang="el-GR" sz="2400" b="1" u="sng" dirty="0" err="1" smtClean="0">
                <a:solidFill>
                  <a:srgbClr val="FFFF00"/>
                </a:solidFill>
                <a:latin typeface="Times New Roman" pitchFamily="18" charset="0"/>
                <a:cs typeface="Times New Roman" pitchFamily="18" charset="0"/>
              </a:rPr>
              <a:t>criteria</a:t>
            </a:r>
            <a:r>
              <a:rPr lang="en-US" sz="2400" b="1" u="sng" dirty="0">
                <a:solidFill>
                  <a:srgbClr val="FFFF00"/>
                </a:solidFill>
                <a:latin typeface="Times New Roman" pitchFamily="18" charset="0"/>
                <a:cs typeface="Times New Roman" pitchFamily="18" charset="0"/>
              </a:rPr>
              <a:t> </a:t>
            </a:r>
            <a:r>
              <a:rPr lang="en-US" sz="2400" b="1" u="sng" dirty="0" smtClean="0">
                <a:solidFill>
                  <a:srgbClr val="FFFF00"/>
                </a:solidFill>
                <a:latin typeface="Times New Roman" pitchFamily="18" charset="0"/>
                <a:cs typeface="Times New Roman" pitchFamily="18" charset="0"/>
              </a:rPr>
              <a:t>(</a:t>
            </a:r>
            <a:r>
              <a:rPr lang="el-GR" sz="2400" i="1" u="sng" dirty="0" err="1">
                <a:solidFill>
                  <a:srgbClr val="FFFF00"/>
                </a:solidFill>
                <a:latin typeface="Times New Roman" pitchFamily="18" charset="0"/>
                <a:cs typeface="Times New Roman" pitchFamily="18" charset="0"/>
              </a:rPr>
              <a:t>Stathopoulos</a:t>
            </a:r>
            <a:r>
              <a:rPr lang="el-GR" sz="2400" i="1" u="sng" dirty="0">
                <a:solidFill>
                  <a:srgbClr val="FFFF00"/>
                </a:solidFill>
                <a:latin typeface="Times New Roman" pitchFamily="18" charset="0"/>
                <a:cs typeface="Times New Roman" pitchFamily="18" charset="0"/>
              </a:rPr>
              <a:t> </a:t>
            </a:r>
            <a:r>
              <a:rPr lang="el-GR" sz="2400" i="1" u="sng" dirty="0" err="1">
                <a:solidFill>
                  <a:srgbClr val="FFFF00"/>
                </a:solidFill>
                <a:latin typeface="Times New Roman" pitchFamily="18" charset="0"/>
                <a:cs typeface="Times New Roman" pitchFamily="18" charset="0"/>
              </a:rPr>
              <a:t>et</a:t>
            </a:r>
            <a:r>
              <a:rPr lang="el-GR" sz="2400" i="1" u="sng" dirty="0">
                <a:solidFill>
                  <a:srgbClr val="FFFF00"/>
                </a:solidFill>
                <a:latin typeface="Times New Roman" pitchFamily="18" charset="0"/>
                <a:cs typeface="Times New Roman" pitchFamily="18" charset="0"/>
              </a:rPr>
              <a:t> </a:t>
            </a:r>
            <a:r>
              <a:rPr lang="el-GR" sz="2400" i="1" u="sng" dirty="0" err="1">
                <a:solidFill>
                  <a:srgbClr val="FFFF00"/>
                </a:solidFill>
                <a:latin typeface="Times New Roman" pitchFamily="18" charset="0"/>
                <a:cs typeface="Times New Roman" pitchFamily="18" charset="0"/>
              </a:rPr>
              <a:t>al</a:t>
            </a:r>
            <a:r>
              <a:rPr lang="el-GR" sz="2400" i="1" u="sng" dirty="0">
                <a:solidFill>
                  <a:srgbClr val="FFFF00"/>
                </a:solidFill>
                <a:latin typeface="Times New Roman" pitchFamily="18" charset="0"/>
                <a:cs typeface="Times New Roman" pitchFamily="18" charset="0"/>
              </a:rPr>
              <a:t>. </a:t>
            </a:r>
            <a:r>
              <a:rPr lang="el-GR" sz="2400" i="1" u="sng" dirty="0" smtClean="0">
                <a:solidFill>
                  <a:srgbClr val="FFFF00"/>
                </a:solidFill>
                <a:latin typeface="Times New Roman" pitchFamily="18" charset="0"/>
                <a:cs typeface="Times New Roman" pitchFamily="18" charset="0"/>
              </a:rPr>
              <a:t>2015</a:t>
            </a:r>
            <a:r>
              <a:rPr lang="en-US" sz="2400" b="1" u="sng" dirty="0" smtClean="0">
                <a:solidFill>
                  <a:srgbClr val="FFFF00"/>
                </a:solidFill>
                <a:latin typeface="Times New Roman" pitchFamily="18" charset="0"/>
                <a:cs typeface="Times New Roman" pitchFamily="18" charset="0"/>
              </a:rPr>
              <a:t>) </a:t>
            </a:r>
            <a:r>
              <a:rPr lang="el-GR" sz="2400" dirty="0" err="1" smtClean="0">
                <a:latin typeface="Times New Roman" pitchFamily="18" charset="0"/>
                <a:cs typeface="Times New Roman" pitchFamily="18" charset="0"/>
              </a:rPr>
              <a:t>we</a:t>
            </a:r>
            <a:r>
              <a:rPr lang="el-GR" sz="2400" dirty="0" smtClean="0">
                <a:latin typeface="Times New Roman" pitchFamily="18" charset="0"/>
                <a:cs typeface="Times New Roman" pitchFamily="18" charset="0"/>
              </a:rPr>
              <a:t> </a:t>
            </a:r>
            <a:r>
              <a:rPr lang="el-GR" sz="2400" dirty="0" err="1">
                <a:latin typeface="Times New Roman" pitchFamily="18" charset="0"/>
                <a:cs typeface="Times New Roman" pitchFamily="18" charset="0"/>
              </a:rPr>
              <a:t>apply</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during</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fitting</a:t>
            </a:r>
            <a:r>
              <a:rPr lang="el-GR" sz="2400" dirty="0">
                <a:latin typeface="Times New Roman" pitchFamily="18" charset="0"/>
                <a:cs typeface="Times New Roman" pitchFamily="18" charset="0"/>
              </a:rPr>
              <a:t> </a:t>
            </a:r>
            <a:r>
              <a:rPr lang="el-GR" sz="2400" dirty="0" err="1" smtClean="0">
                <a:latin typeface="Times New Roman" pitchFamily="18" charset="0"/>
                <a:cs typeface="Times New Roman" pitchFamily="18" charset="0"/>
              </a:rPr>
              <a:t>process</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 </a:t>
            </a:r>
            <a:r>
              <a:rPr lang="el-GR" sz="2400" dirty="0" err="1">
                <a:latin typeface="Times New Roman" pitchFamily="18" charset="0"/>
                <a:cs typeface="Times New Roman" pitchFamily="18" charset="0"/>
              </a:rPr>
              <a:t>we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are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able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not</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only</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to</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distinguish</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individual</a:t>
            </a:r>
            <a:r>
              <a:rPr lang="el-GR" sz="2400" dirty="0">
                <a:latin typeface="Times New Roman" pitchFamily="18" charset="0"/>
                <a:cs typeface="Times New Roman" pitchFamily="18" charset="0"/>
              </a:rPr>
              <a:t> </a:t>
            </a:r>
            <a:r>
              <a:rPr lang="el-GR" sz="2400" dirty="0" err="1" smtClean="0">
                <a:latin typeface="Times New Roman" pitchFamily="18" charset="0"/>
                <a:cs typeface="Times New Roman" pitchFamily="18" charset="0"/>
              </a:rPr>
              <a:t>component</a:t>
            </a:r>
            <a:r>
              <a:rPr lang="en-US" sz="2400" dirty="0" smtClean="0">
                <a:latin typeface="Times New Roman" pitchFamily="18" charset="0"/>
                <a:cs typeface="Times New Roman" pitchFamily="18" charset="0"/>
              </a:rPr>
              <a:t>s</a:t>
            </a:r>
            <a:r>
              <a:rPr lang="el-GR" sz="2400" dirty="0" smtClean="0">
                <a:latin typeface="Times New Roman" pitchFamily="18" charset="0"/>
                <a:cs typeface="Times New Roman" pitchFamily="18" charset="0"/>
              </a:rPr>
              <a:t> </a:t>
            </a:r>
            <a:r>
              <a:rPr lang="el-GR" sz="2400" dirty="0" err="1">
                <a:latin typeface="Times New Roman" pitchFamily="18" charset="0"/>
                <a:cs typeface="Times New Roman" pitchFamily="18" charset="0"/>
              </a:rPr>
              <a:t>that</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compose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final</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profile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but</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also</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calculate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values</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of</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physical</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parameters</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of</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each</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individual</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component</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Thus</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we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are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able</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to</a:t>
            </a:r>
            <a:r>
              <a:rPr lang="el-GR" sz="2400" dirty="0">
                <a:latin typeface="Times New Roman" pitchFamily="18" charset="0"/>
                <a:cs typeface="Times New Roman" pitchFamily="18" charset="0"/>
              </a:rPr>
              <a:t> </a:t>
            </a:r>
            <a:r>
              <a:rPr lang="el-GR" sz="2400" dirty="0" err="1">
                <a:latin typeface="Times New Roman" pitchFamily="18" charset="0"/>
                <a:cs typeface="Times New Roman" pitchFamily="18" charset="0"/>
              </a:rPr>
              <a:t>compare</a:t>
            </a:r>
            <a:r>
              <a:rPr lang="el-GR" sz="2400" dirty="0">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individual</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components</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between</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different</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epochs</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and</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investigate</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the</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variability</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of</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individual</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structures</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in</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the</a:t>
            </a:r>
            <a:r>
              <a:rPr lang="el-GR" sz="2400" b="1" dirty="0">
                <a:solidFill>
                  <a:srgbClr val="FFFF00"/>
                </a:solidFill>
                <a:latin typeface="Times New Roman" pitchFamily="18" charset="0"/>
                <a:cs typeface="Times New Roman" pitchFamily="18" charset="0"/>
              </a:rPr>
              <a:t> </a:t>
            </a:r>
            <a:r>
              <a:rPr lang="el-GR" sz="2400" b="1" dirty="0" err="1">
                <a:solidFill>
                  <a:srgbClr val="FFFF00"/>
                </a:solidFill>
                <a:latin typeface="Times New Roman" pitchFamily="18" charset="0"/>
                <a:cs typeface="Times New Roman" pitchFamily="18" charset="0"/>
              </a:rPr>
              <a:t>outflow</a:t>
            </a:r>
            <a:r>
              <a:rPr lang="el-GR" sz="2400" b="1" dirty="0">
                <a:solidFill>
                  <a:srgbClr val="FFFF00"/>
                </a:solidFill>
                <a:latin typeface="Times New Roman" pitchFamily="18" charset="0"/>
                <a:cs typeface="Times New Roman" pitchFamily="18" charset="0"/>
              </a:rPr>
              <a:t>. </a:t>
            </a:r>
            <a:endParaRPr lang="en-US" sz="2400" b="1" dirty="0" smtClean="0">
              <a:solidFill>
                <a:srgbClr val="FFFF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According to these criteria, </a:t>
            </a:r>
            <a:r>
              <a:rPr lang="en-US" sz="2400" dirty="0">
                <a:latin typeface="Times New Roman" pitchFamily="18" charset="0"/>
                <a:cs typeface="Times New Roman" pitchFamily="18" charset="0"/>
              </a:rPr>
              <a:t>we detected that </a:t>
            </a:r>
            <a:r>
              <a:rPr lang="en-US" sz="2400" dirty="0" smtClean="0">
                <a:latin typeface="Times New Roman" pitchFamily="18" charset="0"/>
                <a:cs typeface="Times New Roman" pitchFamily="18" charset="0"/>
              </a:rPr>
              <a:t>both of the  </a:t>
            </a:r>
            <a:r>
              <a:rPr lang="en-US" sz="2400" dirty="0">
                <a:latin typeface="Times New Roman" pitchFamily="18" charset="0"/>
                <a:cs typeface="Times New Roman" pitchFamily="18" charset="0"/>
              </a:rPr>
              <a:t>C IV resonance spectral </a:t>
            </a:r>
            <a:r>
              <a:rPr lang="en-US" sz="2400" dirty="0" smtClean="0">
                <a:latin typeface="Times New Roman" pitchFamily="18" charset="0"/>
                <a:cs typeface="Times New Roman" pitchFamily="18" charset="0"/>
              </a:rPr>
              <a:t>lines, as well as both of the Si IV resonance spectral lines, consist </a:t>
            </a:r>
            <a:r>
              <a:rPr lang="en-US" sz="2400" b="1" dirty="0">
                <a:solidFill>
                  <a:srgbClr val="FFFF00"/>
                </a:solidFill>
                <a:latin typeface="Times New Roman" pitchFamily="18" charset="0"/>
                <a:cs typeface="Times New Roman" pitchFamily="18" charset="0"/>
              </a:rPr>
              <a:t>of two independent and individual Satellite Absorption Components (SACs).</a:t>
            </a:r>
          </a:p>
          <a:p>
            <a:pPr algn="just"/>
            <a:endParaRPr lang="el-GR"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06244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a:spLocks noChangeArrowheads="1"/>
          </p:cNvSpPr>
          <p:nvPr/>
        </p:nvSpPr>
        <p:spPr bwMode="auto">
          <a:xfrm>
            <a:off x="2051720" y="260648"/>
            <a:ext cx="53285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smtClean="0">
                <a:solidFill>
                  <a:srgbClr val="FFFF00"/>
                </a:solidFill>
                <a:latin typeface="Times New Roman" pitchFamily="18" charset="0"/>
                <a:cs typeface="Times New Roman" pitchFamily="18" charset="0"/>
              </a:rPr>
              <a:t>Results and Discussion</a:t>
            </a:r>
            <a:endParaRPr lang="el-GR" sz="3200" b="1" dirty="0">
              <a:solidFill>
                <a:srgbClr val="FFFF00"/>
              </a:solidFill>
              <a:latin typeface="Times New Roman" pitchFamily="18" charset="0"/>
              <a:cs typeface="Times New Roman" pitchFamily="18" charset="0"/>
            </a:endParaRPr>
          </a:p>
        </p:txBody>
      </p:sp>
      <p:sp>
        <p:nvSpPr>
          <p:cNvPr id="3" name="Ορθογώνιο 2"/>
          <p:cNvSpPr/>
          <p:nvPr/>
        </p:nvSpPr>
        <p:spPr>
          <a:xfrm>
            <a:off x="25686" y="1412776"/>
            <a:ext cx="8722778" cy="3046988"/>
          </a:xfrm>
          <a:prstGeom prst="rect">
            <a:avLst/>
          </a:prstGeom>
        </p:spPr>
        <p:txBody>
          <a:bodyPr wrap="square">
            <a:spAutoFit/>
          </a:bodyPr>
          <a:lstStyle/>
          <a:p>
            <a:pPr lvl="0"/>
            <a:r>
              <a:rPr lang="en-US" sz="2400" b="1" dirty="0">
                <a:solidFill>
                  <a:srgbClr val="FFFF00"/>
                </a:solidFill>
                <a:latin typeface="Times New Roman" pitchFamily="18" charset="0"/>
                <a:cs typeface="Times New Roman" pitchFamily="18" charset="0"/>
              </a:rPr>
              <a:t>Answer to the basic question that was the goal of our </a:t>
            </a:r>
            <a:r>
              <a:rPr lang="en-US" sz="2400" b="1" dirty="0" smtClean="0">
                <a:solidFill>
                  <a:srgbClr val="FFFF00"/>
                </a:solidFill>
                <a:latin typeface="Times New Roman" pitchFamily="18" charset="0"/>
                <a:cs typeface="Times New Roman" pitchFamily="18" charset="0"/>
              </a:rPr>
              <a:t>study</a:t>
            </a:r>
          </a:p>
          <a:p>
            <a:pPr lvl="0" algn="just"/>
            <a:r>
              <a:rPr lang="en-US" sz="2400" dirty="0" smtClean="0">
                <a:latin typeface="Times New Roman" pitchFamily="18" charset="0"/>
                <a:cs typeface="Times New Roman" pitchFamily="18" charset="0"/>
              </a:rPr>
              <a:t>As </a:t>
            </a:r>
            <a:r>
              <a:rPr lang="en-US" sz="2400" dirty="0">
                <a:latin typeface="Times New Roman" pitchFamily="18" charset="0"/>
                <a:cs typeface="Times New Roman" pitchFamily="18" charset="0"/>
              </a:rPr>
              <a:t>we have mentioned, the time scale variability of some parameters, such, e.g., the radial velocities or the fluxes at the center of the absorption components gives us an additional strong evidence for the existence of the individual clouds which create the whole DAC absorption </a:t>
            </a:r>
            <a:r>
              <a:rPr lang="en-US" sz="2400" dirty="0" smtClean="0">
                <a:latin typeface="Times New Roman" pitchFamily="18" charset="0"/>
                <a:cs typeface="Times New Roman" pitchFamily="18" charset="0"/>
              </a:rPr>
              <a:t>troughs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These changes were confirmed and this result is a first confirmation of the </a:t>
            </a:r>
            <a:r>
              <a:rPr lang="en-US" sz="2400" b="1" dirty="0">
                <a:solidFill>
                  <a:srgbClr val="00FF00"/>
                </a:solidFill>
                <a:latin typeface="Times New Roman" pitchFamily="18" charset="0"/>
                <a:cs typeface="Times New Roman" pitchFamily="18" charset="0"/>
              </a:rPr>
              <a:t>"clumping" </a:t>
            </a:r>
            <a:r>
              <a:rPr lang="en-US" sz="2400" b="1" dirty="0" smtClean="0">
                <a:solidFill>
                  <a:srgbClr val="00FF00"/>
                </a:solidFill>
                <a:latin typeface="Times New Roman" pitchFamily="18" charset="0"/>
                <a:cs typeface="Times New Roman" pitchFamily="18" charset="0"/>
              </a:rPr>
              <a:t>structure </a:t>
            </a:r>
            <a:r>
              <a:rPr lang="en-US" sz="2400" b="1" dirty="0" smtClean="0">
                <a:solidFill>
                  <a:srgbClr val="FFFF00"/>
                </a:solidFill>
                <a:latin typeface="Times New Roman" pitchFamily="18" charset="0"/>
                <a:cs typeface="Times New Roman" pitchFamily="18" charset="0"/>
              </a:rPr>
              <a:t>of </a:t>
            </a:r>
            <a:r>
              <a:rPr lang="en-US" sz="2400" b="1" dirty="0">
                <a:solidFill>
                  <a:srgbClr val="FFFF00"/>
                </a:solidFill>
                <a:latin typeface="Times New Roman" pitchFamily="18" charset="0"/>
                <a:cs typeface="Times New Roman" pitchFamily="18" charset="0"/>
              </a:rPr>
              <a:t>the </a:t>
            </a:r>
            <a:r>
              <a:rPr lang="en-US" sz="2400" b="1" dirty="0" err="1">
                <a:solidFill>
                  <a:srgbClr val="FFFF00"/>
                </a:solidFill>
                <a:latin typeface="Times New Roman" pitchFamily="18" charset="0"/>
                <a:cs typeface="Times New Roman" pitchFamily="18" charset="0"/>
              </a:rPr>
              <a:t>Oe</a:t>
            </a:r>
            <a:r>
              <a:rPr lang="en-US" sz="2400" b="1" dirty="0">
                <a:solidFill>
                  <a:srgbClr val="FFFF00"/>
                </a:solidFill>
                <a:latin typeface="Times New Roman" pitchFamily="18" charset="0"/>
                <a:cs typeface="Times New Roman" pitchFamily="18" charset="0"/>
              </a:rPr>
              <a:t> star </a:t>
            </a:r>
            <a:r>
              <a:rPr lang="en-US" sz="2400" b="1" dirty="0" smtClean="0">
                <a:solidFill>
                  <a:srgbClr val="FFFF00"/>
                </a:solidFill>
                <a:latin typeface="Times New Roman" pitchFamily="18" charset="0"/>
                <a:cs typeface="Times New Roman" pitchFamily="18" charset="0"/>
              </a:rPr>
              <a:t>HD 93521 environment</a:t>
            </a:r>
            <a:r>
              <a:rPr lang="en-US" sz="2400" b="1" dirty="0">
                <a:solidFill>
                  <a:srgbClr val="FFFF00"/>
                </a:solidFill>
                <a:latin typeface="Times New Roman" pitchFamily="18" charset="0"/>
                <a:cs typeface="Times New Roman" pitchFamily="18" charset="0"/>
              </a:rPr>
              <a:t>.</a:t>
            </a:r>
            <a:endParaRPr lang="el-GR" sz="2400" b="1" dirty="0">
              <a:solidFill>
                <a:srgbClr val="FFFF00"/>
              </a:solidFill>
              <a:latin typeface="Times New Roman" pitchFamily="18" charset="0"/>
              <a:cs typeface="Times New Roman" pitchFamily="18" charset="0"/>
            </a:endParaRPr>
          </a:p>
        </p:txBody>
      </p:sp>
      <p:sp>
        <p:nvSpPr>
          <p:cNvPr id="4" name="Ορθογώνιο 3"/>
          <p:cNvSpPr/>
          <p:nvPr/>
        </p:nvSpPr>
        <p:spPr>
          <a:xfrm>
            <a:off x="158937" y="5733256"/>
            <a:ext cx="8924238" cy="707886"/>
          </a:xfrm>
          <a:prstGeom prst="rect">
            <a:avLst/>
          </a:prstGeom>
        </p:spPr>
        <p:txBody>
          <a:bodyPr wrap="none">
            <a:spAutoFit/>
          </a:bodyPr>
          <a:lstStyle/>
          <a:p>
            <a:r>
              <a:rPr lang="en-US" sz="2000" i="1" dirty="0" smtClean="0">
                <a:latin typeface="Traditional Arabic" pitchFamily="18" charset="-78"/>
                <a:cs typeface="Traditional Arabic" pitchFamily="18" charset="-78"/>
              </a:rPr>
              <a:t>(*) Henrichs,1984;  </a:t>
            </a:r>
            <a:r>
              <a:rPr lang="en-US" sz="2000" i="1" dirty="0" err="1" smtClean="0">
                <a:latin typeface="Traditional Arabic" pitchFamily="18" charset="-78"/>
                <a:cs typeface="Traditional Arabic" pitchFamily="18" charset="-78"/>
              </a:rPr>
              <a:t>Prinja</a:t>
            </a:r>
            <a:r>
              <a:rPr lang="en-US" sz="2000" i="1" dirty="0" smtClean="0">
                <a:latin typeface="Traditional Arabic" pitchFamily="18" charset="-78"/>
                <a:cs typeface="Traditional Arabic" pitchFamily="18" charset="-78"/>
              </a:rPr>
              <a:t> </a:t>
            </a:r>
            <a:r>
              <a:rPr lang="en-US" sz="2000" i="1" dirty="0">
                <a:latin typeface="Traditional Arabic" pitchFamily="18" charset="-78"/>
                <a:cs typeface="Traditional Arabic" pitchFamily="18" charset="-78"/>
              </a:rPr>
              <a:t>&amp; </a:t>
            </a:r>
            <a:r>
              <a:rPr lang="en-US" sz="2000" i="1" dirty="0" err="1" smtClean="0">
                <a:latin typeface="Traditional Arabic" pitchFamily="18" charset="-78"/>
                <a:cs typeface="Traditional Arabic" pitchFamily="18" charset="-78"/>
              </a:rPr>
              <a:t>Howarth</a:t>
            </a:r>
            <a:r>
              <a:rPr lang="en-US" sz="2000" i="1" dirty="0" smtClean="0">
                <a:latin typeface="Traditional Arabic" pitchFamily="18" charset="-78"/>
                <a:cs typeface="Traditional Arabic" pitchFamily="18" charset="-78"/>
              </a:rPr>
              <a:t>, 1986;</a:t>
            </a:r>
            <a:r>
              <a:rPr lang="da-DK" sz="2000" i="1" dirty="0">
                <a:latin typeface="Times New Roman" pitchFamily="18" charset="0"/>
                <a:cs typeface="Times New Roman" pitchFamily="18" charset="0"/>
              </a:rPr>
              <a:t> Prinja et al., 1987; Henrichs et al., 1988</a:t>
            </a:r>
            <a:endParaRPr lang="el-GR" sz="2000" i="1" dirty="0">
              <a:latin typeface="Times New Roman" pitchFamily="18" charset="0"/>
              <a:cs typeface="Times New Roman" pitchFamily="18" charset="0"/>
            </a:endParaRPr>
          </a:p>
          <a:p>
            <a:r>
              <a:rPr lang="en-US" sz="2000" i="1" dirty="0" smtClean="0">
                <a:latin typeface="Traditional Arabic" pitchFamily="18" charset="-78"/>
                <a:cs typeface="Traditional Arabic" pitchFamily="18" charset="-78"/>
              </a:rPr>
              <a:t> </a:t>
            </a:r>
            <a:r>
              <a:rPr lang="en-US" sz="2000" i="1" dirty="0" err="1">
                <a:latin typeface="Times New Roman" pitchFamily="18" charset="0"/>
                <a:cs typeface="Times New Roman" pitchFamily="18" charset="0"/>
              </a:rPr>
              <a:t>Prinja</a:t>
            </a:r>
            <a:r>
              <a:rPr lang="en-US" sz="2000" i="1" dirty="0">
                <a:latin typeface="Times New Roman" pitchFamily="18" charset="0"/>
                <a:cs typeface="Times New Roman" pitchFamily="18" charset="0"/>
              </a:rPr>
              <a:t>, 1990; </a:t>
            </a:r>
            <a:r>
              <a:rPr lang="en-US" sz="2000" i="1" dirty="0" err="1">
                <a:latin typeface="Times New Roman" pitchFamily="18" charset="0"/>
                <a:cs typeface="Times New Roman" pitchFamily="18" charset="0"/>
              </a:rPr>
              <a:t>Balona</a:t>
            </a:r>
            <a:r>
              <a:rPr lang="en-US" sz="2000" i="1" dirty="0">
                <a:latin typeface="Times New Roman" pitchFamily="18" charset="0"/>
                <a:cs typeface="Times New Roman" pitchFamily="18" charset="0"/>
              </a:rPr>
              <a:t>, ​​1992;  Fullerton et al., 1996 </a:t>
            </a:r>
            <a:endParaRPr lang="el-GR" sz="2000" i="1" dirty="0">
              <a:cs typeface="Traditional Arabic" pitchFamily="18" charset="-78"/>
            </a:endParaRPr>
          </a:p>
        </p:txBody>
      </p:sp>
    </p:spTree>
    <p:extLst>
      <p:ext uri="{BB962C8B-B14F-4D97-AF65-F5344CB8AC3E}">
        <p14:creationId xmlns:p14="http://schemas.microsoft.com/office/powerpoint/2010/main" val="1664499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700808"/>
            <a:ext cx="9144000" cy="1200329"/>
          </a:xfrm>
          <a:prstGeom prst="rect">
            <a:avLst/>
          </a:prstGeom>
        </p:spPr>
        <p:txBody>
          <a:bodyPr wrap="square">
            <a:spAutoFit/>
          </a:bodyPr>
          <a:lstStyle/>
          <a:p>
            <a:pPr algn="just"/>
            <a:r>
              <a:rPr lang="en-US" sz="2400" dirty="0">
                <a:latin typeface="Times New Roman" pitchFamily="18" charset="0"/>
                <a:cs typeface="Times New Roman" pitchFamily="18" charset="0"/>
              </a:rPr>
              <a:t>This analysis, as well as the analysis presented by </a:t>
            </a:r>
            <a:r>
              <a:rPr lang="en-US" sz="2400" b="1" dirty="0" err="1" smtClean="0">
                <a:solidFill>
                  <a:srgbClr val="FFFF00"/>
                </a:solidFill>
                <a:latin typeface="Times New Roman" pitchFamily="18" charset="0"/>
                <a:cs typeface="Times New Roman" pitchFamily="18" charset="0"/>
              </a:rPr>
              <a:t>Dimitrios</a:t>
            </a:r>
            <a:r>
              <a:rPr lang="en-US" sz="2400" b="1" dirty="0" smtClean="0">
                <a:solidFill>
                  <a:srgbClr val="FFFF00"/>
                </a:solidFill>
                <a:latin typeface="Times New Roman" pitchFamily="18" charset="0"/>
                <a:cs typeface="Times New Roman" pitchFamily="18" charset="0"/>
              </a:rPr>
              <a:t> Stathopoulos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is based on the </a:t>
            </a:r>
            <a:r>
              <a:rPr lang="en-US" sz="2400" b="1" dirty="0">
                <a:solidFill>
                  <a:srgbClr val="FFFF00"/>
                </a:solidFill>
                <a:latin typeface="Times New Roman" pitchFamily="18" charset="0"/>
                <a:cs typeface="Times New Roman" pitchFamily="18" charset="0"/>
              </a:rPr>
              <a:t>Software ASTA </a:t>
            </a:r>
            <a:r>
              <a:rPr lang="en-US" sz="2400" dirty="0">
                <a:latin typeface="Times New Roman" pitchFamily="18" charset="0"/>
                <a:cs typeface="Times New Roman" pitchFamily="18" charset="0"/>
              </a:rPr>
              <a:t>which will be presented in the afternoon session  by </a:t>
            </a:r>
            <a:r>
              <a:rPr lang="en-US" sz="2400" b="1" dirty="0" err="1">
                <a:solidFill>
                  <a:srgbClr val="FFFF00"/>
                </a:solidFill>
                <a:latin typeface="Times New Roman" pitchFamily="18" charset="0"/>
                <a:cs typeface="Times New Roman" pitchFamily="18" charset="0"/>
              </a:rPr>
              <a:t>Dimitrios</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Tzimeas</a:t>
            </a:r>
            <a:r>
              <a:rPr lang="en-US" sz="2400" dirty="0">
                <a:latin typeface="Times New Roman" pitchFamily="18" charset="0"/>
                <a:cs typeface="Times New Roman" pitchFamily="18" charset="0"/>
              </a:rPr>
              <a:t>.</a:t>
            </a:r>
            <a:endParaRPr lang="el-GR" sz="2400" dirty="0">
              <a:latin typeface="Times New Roman" pitchFamily="18" charset="0"/>
              <a:cs typeface="Times New Roman" pitchFamily="18" charset="0"/>
            </a:endParaRPr>
          </a:p>
        </p:txBody>
      </p:sp>
      <p:sp>
        <p:nvSpPr>
          <p:cNvPr id="3" name="Ορθογώνιο 2"/>
          <p:cNvSpPr>
            <a:spLocks noChangeArrowheads="1"/>
          </p:cNvSpPr>
          <p:nvPr/>
        </p:nvSpPr>
        <p:spPr bwMode="auto">
          <a:xfrm>
            <a:off x="2051720" y="260648"/>
            <a:ext cx="53285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smtClean="0">
                <a:solidFill>
                  <a:srgbClr val="FFFF00"/>
                </a:solidFill>
                <a:latin typeface="Times New Roman" pitchFamily="18" charset="0"/>
                <a:cs typeface="Times New Roman" pitchFamily="18" charset="0"/>
              </a:rPr>
              <a:t>Results and Discussion</a:t>
            </a:r>
            <a:endParaRPr lang="el-GR" sz="3200" b="1" dirty="0">
              <a:solidFill>
                <a:srgbClr val="FFFF00"/>
              </a:solidFill>
              <a:latin typeface="Times New Roman" pitchFamily="18" charset="0"/>
              <a:cs typeface="Times New Roman" pitchFamily="18" charset="0"/>
            </a:endParaRPr>
          </a:p>
        </p:txBody>
      </p:sp>
      <p:sp>
        <p:nvSpPr>
          <p:cNvPr id="4" name="Shape 51"/>
          <p:cNvSpPr txBox="1">
            <a:spLocks/>
          </p:cNvSpPr>
          <p:nvPr/>
        </p:nvSpPr>
        <p:spPr>
          <a:xfrm>
            <a:off x="771525" y="3284984"/>
            <a:ext cx="7600950" cy="2145835"/>
          </a:xfrm>
          <a:prstGeom prst="rect">
            <a:avLst/>
          </a:prstGeom>
        </p:spPr>
        <p:txBody>
          <a:bodyPr lIns="91425" tIns="91425" rIns="91425" bIns="91425" anchor="ctr" anchorCtr="0">
            <a:noAutofit/>
          </a:bodyPr>
          <a:lst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solidFill>
                  <a:srgbClr val="FFFF00"/>
                </a:solidFill>
              </a:rPr>
              <a:t>ASTA Software </a:t>
            </a:r>
            <a:r>
              <a:rPr lang="en-US" sz="2000" dirty="0" smtClean="0"/>
              <a:t/>
            </a:r>
            <a:br>
              <a:rPr lang="en-US" sz="2000" dirty="0" smtClean="0"/>
            </a:br>
            <a:r>
              <a:rPr lang="en-US" sz="2000" dirty="0" smtClean="0"/>
              <a:t>An Advanced Spectral Analysis Algorithmic Environment for Emission and Absorption Line Spectra</a:t>
            </a:r>
            <a:endParaRPr lang="en" sz="2000" dirty="0"/>
          </a:p>
        </p:txBody>
      </p:sp>
    </p:spTree>
    <p:extLst>
      <p:ext uri="{BB962C8B-B14F-4D97-AF65-F5344CB8AC3E}">
        <p14:creationId xmlns:p14="http://schemas.microsoft.com/office/powerpoint/2010/main" val="1518530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53" y="4767193"/>
            <a:ext cx="8478947" cy="400110"/>
          </a:xfrm>
          <a:prstGeom prst="rect">
            <a:avLst/>
          </a:prstGeom>
        </p:spPr>
        <p:txBody>
          <a:bodyPr wrap="square">
            <a:spAutoFit/>
          </a:bodyPr>
          <a:lstStyle/>
          <a:p>
            <a:r>
              <a:rPr lang="en-US" sz="2000" b="1" dirty="0" smtClean="0">
                <a:solidFill>
                  <a:srgbClr val="FFFF00"/>
                </a:solidFill>
                <a:latin typeface="Times New Roman" pitchFamily="18" charset="0"/>
                <a:cs typeface="Times New Roman" pitchFamily="18" charset="0"/>
              </a:rPr>
              <a:t>A. Antoniou, E</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Danezis</a:t>
            </a:r>
            <a:r>
              <a:rPr lang="en-US" sz="2000" b="1" dirty="0">
                <a:solidFill>
                  <a:srgbClr val="FFFF00"/>
                </a:solidFill>
                <a:latin typeface="Times New Roman" pitchFamily="18" charset="0"/>
                <a:cs typeface="Times New Roman" pitchFamily="18" charset="0"/>
              </a:rPr>
              <a:t>, </a:t>
            </a:r>
            <a:r>
              <a:rPr lang="en-US" sz="2000" b="1" dirty="0" smtClean="0">
                <a:solidFill>
                  <a:srgbClr val="FFFF00"/>
                </a:solidFill>
                <a:latin typeface="Times New Roman" pitchFamily="18" charset="0"/>
                <a:cs typeface="Times New Roman" pitchFamily="18" charset="0"/>
              </a:rPr>
              <a:t> </a:t>
            </a:r>
            <a:r>
              <a:rPr lang="en-US" sz="2000" b="1" dirty="0">
                <a:solidFill>
                  <a:srgbClr val="FFFF00"/>
                </a:solidFill>
                <a:latin typeface="Times New Roman" pitchFamily="18" charset="0"/>
                <a:cs typeface="Times New Roman" pitchFamily="18" charset="0"/>
              </a:rPr>
              <a:t>E. </a:t>
            </a:r>
            <a:r>
              <a:rPr lang="en-US" sz="2000" b="1" dirty="0" err="1">
                <a:solidFill>
                  <a:srgbClr val="FFFF00"/>
                </a:solidFill>
                <a:latin typeface="Times New Roman" pitchFamily="18" charset="0"/>
                <a:cs typeface="Times New Roman" pitchFamily="18" charset="0"/>
              </a:rPr>
              <a:t>Lyratzi</a:t>
            </a:r>
            <a:r>
              <a:rPr lang="en-US" sz="2000" b="1" dirty="0">
                <a:solidFill>
                  <a:srgbClr val="FFFF00"/>
                </a:solidFill>
                <a:latin typeface="Times New Roman" pitchFamily="18" charset="0"/>
                <a:cs typeface="Times New Roman" pitchFamily="18" charset="0"/>
              </a:rPr>
              <a:t>, D. </a:t>
            </a:r>
            <a:r>
              <a:rPr lang="en-US" sz="2000" b="1" dirty="0" smtClean="0">
                <a:solidFill>
                  <a:srgbClr val="FFFF00"/>
                </a:solidFill>
                <a:latin typeface="Times New Roman" pitchFamily="18" charset="0"/>
                <a:cs typeface="Times New Roman" pitchFamily="18" charset="0"/>
              </a:rPr>
              <a:t>Stathopoulos </a:t>
            </a:r>
            <a:r>
              <a:rPr lang="en-US" sz="2000" b="1" dirty="0">
                <a:solidFill>
                  <a:srgbClr val="FFFF00"/>
                </a:solidFill>
                <a:latin typeface="Times New Roman" pitchFamily="18" charset="0"/>
                <a:cs typeface="Times New Roman" pitchFamily="18" charset="0"/>
              </a:rPr>
              <a:t>and </a:t>
            </a:r>
            <a:r>
              <a:rPr lang="en-US" sz="2000" b="1" dirty="0" smtClean="0">
                <a:solidFill>
                  <a:srgbClr val="FFFF00"/>
                </a:solidFill>
                <a:latin typeface="Times New Roman" pitchFamily="18" charset="0"/>
                <a:cs typeface="Times New Roman" pitchFamily="18" charset="0"/>
              </a:rPr>
              <a:t> D. </a:t>
            </a:r>
            <a:r>
              <a:rPr lang="en-US" sz="2000" b="1" dirty="0" err="1">
                <a:solidFill>
                  <a:srgbClr val="FFFF00"/>
                </a:solidFill>
                <a:latin typeface="Times New Roman" pitchFamily="18" charset="0"/>
                <a:cs typeface="Times New Roman" pitchFamily="18" charset="0"/>
              </a:rPr>
              <a:t>Tzimeas</a:t>
            </a:r>
            <a:endParaRPr lang="el-GR" sz="2000" b="1" dirty="0">
              <a:solidFill>
                <a:srgbClr val="FFFF00"/>
              </a:solidFill>
            </a:endParaRPr>
          </a:p>
        </p:txBody>
      </p:sp>
      <p:sp>
        <p:nvSpPr>
          <p:cNvPr id="4" name="TextBox 3"/>
          <p:cNvSpPr txBox="1"/>
          <p:nvPr/>
        </p:nvSpPr>
        <p:spPr>
          <a:xfrm>
            <a:off x="1115616" y="2492896"/>
            <a:ext cx="6984776"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Thank you very much for your attention</a:t>
            </a:r>
            <a:endParaRPr lang="el-G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972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p:nvPr/>
        </p:nvSpPr>
        <p:spPr>
          <a:xfrm>
            <a:off x="683567" y="476672"/>
            <a:ext cx="7848873" cy="5324535"/>
          </a:xfrm>
          <a:prstGeom prst="rect">
            <a:avLst/>
          </a:prstGeom>
        </p:spPr>
        <p:txBody>
          <a:bodyPr wrap="square">
            <a:spAutoFit/>
          </a:bodyPr>
          <a:lstStyle/>
          <a:p>
            <a:pPr algn="ctr"/>
            <a:r>
              <a:rPr lang="en-US" sz="2800" dirty="0">
                <a:solidFill>
                  <a:srgbClr val="FFFF00"/>
                </a:solidFill>
              </a:rPr>
              <a:t>Error </a:t>
            </a:r>
            <a:r>
              <a:rPr lang="en-US" sz="2800" dirty="0" smtClean="0">
                <a:solidFill>
                  <a:srgbClr val="FFFF00"/>
                </a:solidFill>
              </a:rPr>
              <a:t>Analysis (Radial Velocities</a:t>
            </a:r>
            <a:r>
              <a:rPr lang="en-US" sz="2800" dirty="0" smtClean="0">
                <a:solidFill>
                  <a:srgbClr val="FFC000"/>
                </a:solidFill>
              </a:rPr>
              <a:t>)</a:t>
            </a:r>
          </a:p>
          <a:p>
            <a:pPr algn="ctr"/>
            <a:endParaRPr lang="el-GR" sz="2400" b="1" dirty="0">
              <a:solidFill>
                <a:srgbClr val="FFFF00"/>
              </a:solidFill>
            </a:endParaRPr>
          </a:p>
          <a:p>
            <a:r>
              <a:rPr lang="en-US" sz="2400" dirty="0">
                <a:solidFill>
                  <a:srgbClr val="FFFF00"/>
                </a:solidFill>
                <a:latin typeface="Times New Roman" pitchFamily="18" charset="0"/>
                <a:cs typeface="Times New Roman" pitchFamily="18" charset="0"/>
              </a:rPr>
              <a:t>The uncertainty range of the radial velocities </a:t>
            </a:r>
            <a:endParaRPr lang="el-GR" sz="2400" dirty="0">
              <a:solidFill>
                <a:srgbClr val="FFFF00"/>
              </a:solidFill>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In order to compare the calculated radial velocities of the clouds which create </a:t>
            </a:r>
            <a:r>
              <a:rPr lang="en-US" sz="2400" dirty="0" smtClean="0">
                <a:latin typeface="Times New Roman" pitchFamily="18" charset="0"/>
                <a:cs typeface="Times New Roman" pitchFamily="18" charset="0"/>
              </a:rPr>
              <a:t>the SACs </a:t>
            </a:r>
            <a:r>
              <a:rPr lang="en-US" sz="2400" dirty="0">
                <a:latin typeface="Times New Roman" pitchFamily="18" charset="0"/>
                <a:cs typeface="Times New Roman" pitchFamily="18" charset="0"/>
              </a:rPr>
              <a:t>between two spectra of different epochs, we take into account that in the IUE stars’ spectra </a:t>
            </a:r>
            <a:r>
              <a:rPr lang="en-US" sz="2400" b="1" dirty="0">
                <a:solidFill>
                  <a:srgbClr val="FFFF00"/>
                </a:solidFill>
                <a:latin typeface="Times New Roman" pitchFamily="18" charset="0"/>
                <a:cs typeface="Times New Roman" pitchFamily="18" charset="0"/>
              </a:rPr>
              <a:t>two closed points have a distance of about 0.05 Angstrom, </a:t>
            </a:r>
            <a:r>
              <a:rPr lang="en-US" sz="2400" dirty="0">
                <a:latin typeface="Times New Roman" pitchFamily="18" charset="0"/>
                <a:cs typeface="Times New Roman" pitchFamily="18" charset="0"/>
              </a:rPr>
              <a:t>which corresponds </a:t>
            </a:r>
            <a:r>
              <a:rPr lang="en-US" sz="2400" dirty="0">
                <a:solidFill>
                  <a:srgbClr val="FFFF00"/>
                </a:solidFill>
                <a:latin typeface="Times New Roman" pitchFamily="18" charset="0"/>
                <a:cs typeface="Times New Roman" pitchFamily="18" charset="0"/>
              </a:rPr>
              <a:t>to a velocity of 10 km/s. </a:t>
            </a:r>
            <a:r>
              <a:rPr lang="en-US" sz="2400" dirty="0">
                <a:latin typeface="Times New Roman" pitchFamily="18" charset="0"/>
                <a:cs typeface="Times New Roman" pitchFamily="18" charset="0"/>
              </a:rPr>
              <a:t>Specifically, in the C IV spectral line corresponds to 9.8 km/s and in the Si IV spectral line correspond to 11.06 km/s</a:t>
            </a:r>
            <a:r>
              <a:rPr lang="en-US" sz="2400" dirty="0" smtClean="0">
                <a:solidFill>
                  <a:srgbClr val="FFFF00"/>
                </a:solidFill>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This means that the uncertainty range of the velocity is </a:t>
            </a:r>
            <a:r>
              <a:rPr lang="en-US" sz="2400" b="1" u="sng" dirty="0">
                <a:solidFill>
                  <a:srgbClr val="FFFF00"/>
                </a:solidFill>
                <a:latin typeface="Times New Roman" pitchFamily="18" charset="0"/>
                <a:cs typeface="Times New Roman" pitchFamily="18" charset="0"/>
              </a:rPr>
              <a:t>V± </a:t>
            </a:r>
            <a:r>
              <a:rPr lang="en-US" sz="2400" b="1" u="sng" dirty="0" smtClean="0">
                <a:solidFill>
                  <a:srgbClr val="FFFF00"/>
                </a:solidFill>
                <a:latin typeface="Times New Roman" pitchFamily="18" charset="0"/>
                <a:cs typeface="Times New Roman" pitchFamily="18" charset="0"/>
              </a:rPr>
              <a:t>10 km/s</a:t>
            </a:r>
            <a:r>
              <a:rPr lang="en-US" sz="2400" u="sng" dirty="0">
                <a:solidFill>
                  <a:srgbClr val="FFFF00"/>
                </a:solidFill>
                <a:latin typeface="Times New Roman" pitchFamily="18" charset="0"/>
                <a:cs typeface="Times New Roman" pitchFamily="18" charset="0"/>
              </a:rPr>
              <a:t>. </a:t>
            </a:r>
            <a:r>
              <a:rPr lang="en-US" sz="2400" dirty="0">
                <a:latin typeface="Times New Roman" pitchFamily="18" charset="0"/>
                <a:cs typeface="Times New Roman" pitchFamily="18" charset="0"/>
              </a:rPr>
              <a:t>Thus, </a:t>
            </a:r>
            <a:r>
              <a:rPr lang="en-US" sz="2400" dirty="0" smtClean="0">
                <a:latin typeface="Times New Roman" pitchFamily="18" charset="0"/>
                <a:cs typeface="Times New Roman" pitchFamily="18" charset="0"/>
              </a:rPr>
              <a:t>values </a:t>
            </a:r>
            <a:r>
              <a:rPr lang="en-US" sz="2400" dirty="0">
                <a:latin typeface="Times New Roman" pitchFamily="18" charset="0"/>
                <a:cs typeface="Times New Roman" pitchFamily="18" charset="0"/>
              </a:rPr>
              <a:t>of the velocities greater </a:t>
            </a:r>
            <a:r>
              <a:rPr lang="en-US" sz="2400" dirty="0" smtClean="0">
                <a:latin typeface="Times New Roman" pitchFamily="18" charset="0"/>
                <a:cs typeface="Times New Roman" pitchFamily="18" charset="0"/>
              </a:rPr>
              <a:t>than 10 km/s </a:t>
            </a:r>
            <a:r>
              <a:rPr lang="en-US" sz="2400" dirty="0">
                <a:latin typeface="Times New Roman" pitchFamily="18" charset="0"/>
                <a:cs typeface="Times New Roman" pitchFamily="18" charset="0"/>
              </a:rPr>
              <a:t>can be considered as variation, while values </a:t>
            </a:r>
            <a:r>
              <a:rPr lang="en-US" sz="2400" dirty="0" smtClean="0">
                <a:latin typeface="Times New Roman" pitchFamily="18" charset="0"/>
                <a:cs typeface="Times New Roman" pitchFamily="18" charset="0"/>
              </a:rPr>
              <a:t>lower </a:t>
            </a:r>
            <a:r>
              <a:rPr lang="en-US" sz="2400" dirty="0">
                <a:latin typeface="Times New Roman" pitchFamily="18" charset="0"/>
                <a:cs typeface="Times New Roman" pitchFamily="18" charset="0"/>
              </a:rPr>
              <a:t>than </a:t>
            </a:r>
            <a:r>
              <a:rPr lang="en-US" sz="2400" dirty="0" smtClean="0">
                <a:latin typeface="Times New Roman" pitchFamily="18" charset="0"/>
                <a:cs typeface="Times New Roman" pitchFamily="18" charset="0"/>
              </a:rPr>
              <a:t>10  </a:t>
            </a:r>
            <a:r>
              <a:rPr lang="en-US" sz="2400" dirty="0">
                <a:latin typeface="Times New Roman" pitchFamily="18" charset="0"/>
                <a:cs typeface="Times New Roman" pitchFamily="18" charset="0"/>
              </a:rPr>
              <a:t>km/s are in the error range.  </a:t>
            </a:r>
            <a:endParaRPr lang="el-GR" sz="2400" dirty="0">
              <a:latin typeface="Times New Roman" pitchFamily="18" charset="0"/>
              <a:cs typeface="Times New Roman" pitchFamily="18" charset="0"/>
            </a:endParaRPr>
          </a:p>
        </p:txBody>
      </p:sp>
    </p:spTree>
    <p:extLst>
      <p:ext uri="{BB962C8B-B14F-4D97-AF65-F5344CB8AC3E}">
        <p14:creationId xmlns:p14="http://schemas.microsoft.com/office/powerpoint/2010/main" val="343161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07504" y="1340768"/>
            <a:ext cx="8784976" cy="1569660"/>
          </a:xfrm>
          <a:prstGeom prst="rect">
            <a:avLst/>
          </a:prstGeom>
        </p:spPr>
        <p:txBody>
          <a:bodyPr wrap="square">
            <a:spAutoFit/>
          </a:bodyPr>
          <a:lstStyle/>
          <a:p>
            <a:r>
              <a:rPr lang="en-US" sz="2400" b="1" i="1" dirty="0">
                <a:solidFill>
                  <a:srgbClr val="FFFF00"/>
                </a:solidFill>
                <a:latin typeface="Times New Roman" pitchFamily="18" charset="0"/>
                <a:cs typeface="Times New Roman" pitchFamily="18" charset="0"/>
              </a:rPr>
              <a:t>The uncertainty range of the flux </a:t>
            </a:r>
            <a:endParaRPr lang="el-GR" sz="2400" b="1" dirty="0">
              <a:solidFill>
                <a:srgbClr val="FFFF00"/>
              </a:solidFill>
              <a:latin typeface="Times New Roman" pitchFamily="18" charset="0"/>
              <a:cs typeface="Times New Roman" pitchFamily="18" charset="0"/>
            </a:endParaRPr>
          </a:p>
          <a:p>
            <a:r>
              <a:rPr lang="en-US" sz="2400" dirty="0">
                <a:latin typeface="Times New Roman" pitchFamily="18" charset="0"/>
                <a:cs typeface="Times New Roman" pitchFamily="18" charset="0"/>
              </a:rPr>
              <a:t>In order to compare the fitted components between two spectra of different epochs, we define a measurement of the deviation between two components, </a:t>
            </a:r>
            <a:r>
              <a:rPr lang="en-US" sz="2400" b="1" dirty="0">
                <a:latin typeface="Times New Roman" pitchFamily="18" charset="0"/>
                <a:cs typeface="Times New Roman" pitchFamily="18" charset="0"/>
              </a:rPr>
              <a:t>in units of </a:t>
            </a:r>
            <a:r>
              <a:rPr lang="el-GR" sz="2400" b="1" dirty="0">
                <a:latin typeface="Times New Roman" pitchFamily="18" charset="0"/>
                <a:cs typeface="Times New Roman" pitchFamily="18" charset="0"/>
              </a:rPr>
              <a:t>σ</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using the following equation:</a:t>
            </a:r>
            <a:endParaRPr lang="el-GR"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3"/>
              <p:cNvSpPr/>
              <p:nvPr/>
            </p:nvSpPr>
            <p:spPr>
              <a:xfrm>
                <a:off x="3131840" y="3100409"/>
                <a:ext cx="2332690" cy="10602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sz="2000" b="1" i="1" smtClean="0">
                              <a:solidFill>
                                <a:srgbClr val="FFFF00"/>
                              </a:solidFill>
                              <a:latin typeface="Cambria Math"/>
                            </a:rPr>
                          </m:ctrlPr>
                        </m:sSubPr>
                        <m:e>
                          <m:r>
                            <a:rPr lang="en-US" sz="2000" b="1" i="1">
                              <a:solidFill>
                                <a:srgbClr val="FFFF00"/>
                              </a:solidFill>
                              <a:latin typeface="Cambria Math"/>
                            </a:rPr>
                            <m:t>𝑵</m:t>
                          </m:r>
                        </m:e>
                        <m:sub>
                          <m:r>
                            <a:rPr lang="el-GR" sz="2000" b="1" i="1">
                              <a:solidFill>
                                <a:srgbClr val="FFFF00"/>
                              </a:solidFill>
                              <a:latin typeface="Cambria Math"/>
                            </a:rPr>
                            <m:t>𝝈</m:t>
                          </m:r>
                        </m:sub>
                      </m:sSub>
                      <m:r>
                        <a:rPr lang="en-US" sz="2000" b="1" i="1">
                          <a:solidFill>
                            <a:srgbClr val="FFFF00"/>
                          </a:solidFill>
                          <a:latin typeface="Cambria Math"/>
                        </a:rPr>
                        <m:t>(</m:t>
                      </m:r>
                      <m:r>
                        <a:rPr lang="en-US" sz="2000" b="1" i="1">
                          <a:solidFill>
                            <a:srgbClr val="FFFF00"/>
                          </a:solidFill>
                          <a:latin typeface="Cambria Math"/>
                        </a:rPr>
                        <m:t>𝝀</m:t>
                      </m:r>
                      <m:r>
                        <a:rPr lang="en-US" sz="2000" b="1" i="1">
                          <a:solidFill>
                            <a:srgbClr val="FFFF00"/>
                          </a:solidFill>
                          <a:latin typeface="Cambria Math"/>
                        </a:rPr>
                        <m:t>)=</m:t>
                      </m:r>
                      <m:f>
                        <m:fPr>
                          <m:ctrlPr>
                            <a:rPr lang="el-GR" sz="2000" b="1" i="1">
                              <a:solidFill>
                                <a:srgbClr val="FFFF00"/>
                              </a:solidFill>
                              <a:latin typeface="Cambria Math"/>
                            </a:rPr>
                          </m:ctrlPr>
                        </m:fPr>
                        <m:num>
                          <m:sSub>
                            <m:sSubPr>
                              <m:ctrlPr>
                                <a:rPr lang="el-GR" sz="2000" b="1" i="1">
                                  <a:solidFill>
                                    <a:srgbClr val="FFFF00"/>
                                  </a:solidFill>
                                  <a:latin typeface="Cambria Math"/>
                                </a:rPr>
                              </m:ctrlPr>
                            </m:sSubPr>
                            <m:e>
                              <m:r>
                                <a:rPr lang="en-US" sz="2000" b="1" i="1">
                                  <a:solidFill>
                                    <a:srgbClr val="FFFF00"/>
                                  </a:solidFill>
                                  <a:latin typeface="Cambria Math"/>
                                </a:rPr>
                                <m:t>𝒇</m:t>
                              </m:r>
                            </m:e>
                            <m:sub>
                              <m:r>
                                <a:rPr lang="en-US" sz="2000" b="1" i="1">
                                  <a:solidFill>
                                    <a:srgbClr val="FFFF00"/>
                                  </a:solidFill>
                                  <a:latin typeface="Cambria Math"/>
                                </a:rPr>
                                <m:t>𝟐</m:t>
                              </m:r>
                            </m:sub>
                          </m:sSub>
                          <m:r>
                            <a:rPr lang="en-US" sz="2000" b="1" i="1">
                              <a:solidFill>
                                <a:srgbClr val="FFFF00"/>
                              </a:solidFill>
                              <a:latin typeface="Cambria Math"/>
                            </a:rPr>
                            <m:t>−</m:t>
                          </m:r>
                          <m:sSub>
                            <m:sSubPr>
                              <m:ctrlPr>
                                <a:rPr lang="el-GR" sz="2000" b="1" i="1">
                                  <a:solidFill>
                                    <a:srgbClr val="FFFF00"/>
                                  </a:solidFill>
                                  <a:latin typeface="Cambria Math"/>
                                </a:rPr>
                              </m:ctrlPr>
                            </m:sSubPr>
                            <m:e>
                              <m:r>
                                <a:rPr lang="en-US" sz="2000" b="1" i="1">
                                  <a:solidFill>
                                    <a:srgbClr val="FFFF00"/>
                                  </a:solidFill>
                                  <a:latin typeface="Cambria Math"/>
                                </a:rPr>
                                <m:t>𝒇</m:t>
                              </m:r>
                            </m:e>
                            <m:sub>
                              <m:r>
                                <a:rPr lang="en-US" sz="2000" b="1" i="1">
                                  <a:solidFill>
                                    <a:srgbClr val="FFFF00"/>
                                  </a:solidFill>
                                  <a:latin typeface="Cambria Math"/>
                                </a:rPr>
                                <m:t>𝟏</m:t>
                              </m:r>
                            </m:sub>
                          </m:sSub>
                        </m:num>
                        <m:den>
                          <m:rad>
                            <m:radPr>
                              <m:degHide m:val="on"/>
                              <m:ctrlPr>
                                <a:rPr lang="el-GR" sz="2000" b="1" i="1">
                                  <a:solidFill>
                                    <a:srgbClr val="FFFF00"/>
                                  </a:solidFill>
                                  <a:latin typeface="Cambria Math"/>
                                </a:rPr>
                              </m:ctrlPr>
                            </m:radPr>
                            <m:deg/>
                            <m:e>
                              <m:sSubSup>
                                <m:sSubSupPr>
                                  <m:ctrlPr>
                                    <a:rPr lang="el-GR" sz="2000" b="1" i="1">
                                      <a:solidFill>
                                        <a:srgbClr val="FFFF00"/>
                                      </a:solidFill>
                                      <a:latin typeface="Cambria Math"/>
                                    </a:rPr>
                                  </m:ctrlPr>
                                </m:sSubSupPr>
                                <m:e>
                                  <m:r>
                                    <a:rPr lang="en-US" sz="2000" b="1" i="1">
                                      <a:solidFill>
                                        <a:srgbClr val="FFFF00"/>
                                      </a:solidFill>
                                      <a:latin typeface="Cambria Math"/>
                                    </a:rPr>
                                    <m:t>𝝈</m:t>
                                  </m:r>
                                </m:e>
                                <m:sub>
                                  <m:r>
                                    <a:rPr lang="en-US" sz="2000" b="1" i="1">
                                      <a:solidFill>
                                        <a:srgbClr val="FFFF00"/>
                                      </a:solidFill>
                                      <a:latin typeface="Cambria Math"/>
                                    </a:rPr>
                                    <m:t>𝟏</m:t>
                                  </m:r>
                                </m:sub>
                                <m:sup>
                                  <m:r>
                                    <a:rPr lang="en-US" sz="2000" b="1" i="1">
                                      <a:solidFill>
                                        <a:srgbClr val="FFFF00"/>
                                      </a:solidFill>
                                      <a:latin typeface="Cambria Math"/>
                                    </a:rPr>
                                    <m:t>𝟐</m:t>
                                  </m:r>
                                </m:sup>
                              </m:sSubSup>
                              <m:r>
                                <a:rPr lang="en-US" sz="2000" b="1" i="1">
                                  <a:solidFill>
                                    <a:srgbClr val="FFFF00"/>
                                  </a:solidFill>
                                  <a:latin typeface="Cambria Math"/>
                                </a:rPr>
                                <m:t>+</m:t>
                              </m:r>
                              <m:sSubSup>
                                <m:sSubSupPr>
                                  <m:ctrlPr>
                                    <a:rPr lang="el-GR" sz="2000" b="1" i="1">
                                      <a:solidFill>
                                        <a:srgbClr val="FFFF00"/>
                                      </a:solidFill>
                                      <a:latin typeface="Cambria Math"/>
                                    </a:rPr>
                                  </m:ctrlPr>
                                </m:sSubSupPr>
                                <m:e>
                                  <m:r>
                                    <a:rPr lang="en-US" sz="2000" b="1" i="1">
                                      <a:solidFill>
                                        <a:srgbClr val="FFFF00"/>
                                      </a:solidFill>
                                      <a:latin typeface="Cambria Math"/>
                                    </a:rPr>
                                    <m:t>𝝈</m:t>
                                  </m:r>
                                </m:e>
                                <m:sub>
                                  <m:r>
                                    <a:rPr lang="en-US" sz="2000" b="1" i="1">
                                      <a:solidFill>
                                        <a:srgbClr val="FFFF00"/>
                                      </a:solidFill>
                                      <a:latin typeface="Cambria Math"/>
                                    </a:rPr>
                                    <m:t>𝟐</m:t>
                                  </m:r>
                                </m:sub>
                                <m:sup>
                                  <m:r>
                                    <a:rPr lang="en-US" sz="2000" b="1" i="1">
                                      <a:solidFill>
                                        <a:srgbClr val="FFFF00"/>
                                      </a:solidFill>
                                      <a:latin typeface="Cambria Math"/>
                                    </a:rPr>
                                    <m:t>𝟐</m:t>
                                  </m:r>
                                </m:sup>
                              </m:sSubSup>
                            </m:e>
                          </m:rad>
                        </m:den>
                      </m:f>
                    </m:oMath>
                  </m:oMathPara>
                </a14:m>
                <a:endParaRPr lang="el-GR" sz="2000" b="1" dirty="0">
                  <a:latin typeface="Times New Roman" pitchFamily="18" charset="0"/>
                  <a:cs typeface="Times New Roman" pitchFamily="18" charset="0"/>
                </a:endParaRPr>
              </a:p>
            </p:txBody>
          </p:sp>
        </mc:Choice>
        <mc:Fallback xmlns="">
          <p:sp>
            <p:nvSpPr>
              <p:cNvPr id="5" name="Rectangle 3"/>
              <p:cNvSpPr>
                <a:spLocks noRot="1" noChangeAspect="1" noMove="1" noResize="1" noEditPoints="1" noAdjustHandles="1" noChangeArrowheads="1" noChangeShapeType="1" noTextEdit="1"/>
              </p:cNvSpPr>
              <p:nvPr/>
            </p:nvSpPr>
            <p:spPr>
              <a:xfrm>
                <a:off x="3131840" y="3100409"/>
                <a:ext cx="2332690" cy="1060227"/>
              </a:xfrm>
              <a:prstGeom prst="rect">
                <a:avLst/>
              </a:prstGeom>
              <a:blipFill rotWithShape="1">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Rectangle 4"/>
              <p:cNvSpPr/>
              <p:nvPr/>
            </p:nvSpPr>
            <p:spPr>
              <a:xfrm>
                <a:off x="-108520" y="4243537"/>
                <a:ext cx="9001000" cy="2308324"/>
              </a:xfrm>
              <a:prstGeom prst="rect">
                <a:avLst/>
              </a:prstGeom>
            </p:spPr>
            <p:txBody>
              <a:bodyPr wrap="square">
                <a:spAutoFit/>
              </a:bodyPr>
              <a:lstStyle/>
              <a:p>
                <a:pPr algn="just"/>
                <a:r>
                  <a:rPr lang="en-US" sz="2400" dirty="0" smtClean="0">
                    <a:latin typeface="Times New Roman" pitchFamily="18" charset="0"/>
                    <a:cs typeface="Times New Roman" pitchFamily="18" charset="0"/>
                  </a:rPr>
                  <a:t>where</a:t>
                </a:r>
                <a14:m>
                  <m:oMath xmlns:m="http://schemas.openxmlformats.org/officeDocument/2006/math">
                    <m:r>
                      <a:rPr lang="en-US" sz="2400" i="1">
                        <a:solidFill>
                          <a:srgbClr val="FFFF00"/>
                        </a:solidFill>
                        <a:latin typeface="Cambria Math"/>
                      </a:rPr>
                      <m:t> </m:t>
                    </m:r>
                    <m:sSub>
                      <m:sSubPr>
                        <m:ctrlPr>
                          <a:rPr lang="el-GR" sz="2400" i="1" smtClean="0">
                            <a:solidFill>
                              <a:srgbClr val="FFFF00"/>
                            </a:solidFill>
                            <a:latin typeface="Cambria Math"/>
                          </a:rPr>
                        </m:ctrlPr>
                      </m:sSubPr>
                      <m:e>
                        <m:r>
                          <a:rPr lang="en-US" sz="2400" i="1">
                            <a:solidFill>
                              <a:srgbClr val="FFFF00"/>
                            </a:solidFill>
                            <a:latin typeface="Cambria Math"/>
                          </a:rPr>
                          <m:t>𝑓</m:t>
                        </m:r>
                      </m:e>
                      <m:sub>
                        <m:r>
                          <a:rPr lang="en-US" sz="2400" i="1">
                            <a:solidFill>
                              <a:srgbClr val="FFFF00"/>
                            </a:solidFill>
                            <a:latin typeface="Cambria Math"/>
                          </a:rPr>
                          <m:t>1</m:t>
                        </m:r>
                      </m:sub>
                    </m:sSub>
                    <m:r>
                      <a:rPr lang="en-US" sz="2400" i="1">
                        <a:solidFill>
                          <a:srgbClr val="FFFF00"/>
                        </a:solidFill>
                        <a:latin typeface="Cambria Math"/>
                      </a:rPr>
                      <m:t>, </m:t>
                    </m:r>
                    <m:sSub>
                      <m:sSubPr>
                        <m:ctrlPr>
                          <a:rPr lang="el-GR" sz="2400" i="1">
                            <a:solidFill>
                              <a:srgbClr val="FFFF00"/>
                            </a:solidFill>
                            <a:latin typeface="Cambria Math"/>
                          </a:rPr>
                        </m:ctrlPr>
                      </m:sSubPr>
                      <m:e>
                        <m:r>
                          <a:rPr lang="en-US" sz="2400" i="1">
                            <a:solidFill>
                              <a:srgbClr val="FFFF00"/>
                            </a:solidFill>
                            <a:latin typeface="Cambria Math"/>
                          </a:rPr>
                          <m:t>𝑓</m:t>
                        </m:r>
                      </m:e>
                      <m:sub>
                        <m:r>
                          <a:rPr lang="en-US" sz="2400" i="1">
                            <a:solidFill>
                              <a:srgbClr val="FFFF00"/>
                            </a:solidFill>
                            <a:latin typeface="Cambria Math"/>
                          </a:rPr>
                          <m:t>2</m:t>
                        </m:r>
                      </m:sub>
                    </m:sSub>
                  </m:oMath>
                </a14:m>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are the fluxes of the components under comparison that are calculated through the proposed model and </a:t>
                </a:r>
                <a14:m>
                  <m:oMath xmlns:m="http://schemas.openxmlformats.org/officeDocument/2006/math">
                    <m:sSub>
                      <m:sSubPr>
                        <m:ctrlPr>
                          <a:rPr lang="el-GR" sz="2400" i="1" smtClean="0">
                            <a:solidFill>
                              <a:schemeClr val="tx1"/>
                            </a:solidFill>
                            <a:latin typeface="Cambria Math"/>
                          </a:rPr>
                        </m:ctrlPr>
                      </m:sSubPr>
                      <m:e>
                        <m:r>
                          <a:rPr lang="en-US" sz="2400" i="1">
                            <a:solidFill>
                              <a:schemeClr val="tx1"/>
                            </a:solidFill>
                            <a:latin typeface="Cambria Math"/>
                          </a:rPr>
                          <m:t>𝜎</m:t>
                        </m:r>
                      </m:e>
                      <m:sub>
                        <m:r>
                          <a:rPr lang="en-US" sz="2400">
                            <a:solidFill>
                              <a:schemeClr val="tx1"/>
                            </a:solidFill>
                            <a:latin typeface="Cambria Math"/>
                          </a:rPr>
                          <m:t>1</m:t>
                        </m:r>
                      </m:sub>
                    </m:sSub>
                    <m:r>
                      <a:rPr lang="en-US" sz="2400">
                        <a:solidFill>
                          <a:schemeClr val="tx1"/>
                        </a:solidFill>
                        <a:latin typeface="Cambria Math"/>
                      </a:rPr>
                      <m:t>, </m:t>
                    </m:r>
                    <m:sSub>
                      <m:sSubPr>
                        <m:ctrlPr>
                          <a:rPr lang="el-GR" sz="2400" i="1">
                            <a:solidFill>
                              <a:schemeClr val="tx1"/>
                            </a:solidFill>
                            <a:latin typeface="Cambria Math"/>
                          </a:rPr>
                        </m:ctrlPr>
                      </m:sSubPr>
                      <m:e>
                        <m:r>
                          <a:rPr lang="en-US" sz="2400" i="1">
                            <a:solidFill>
                              <a:schemeClr val="tx1"/>
                            </a:solidFill>
                            <a:latin typeface="Cambria Math"/>
                          </a:rPr>
                          <m:t>𝜎</m:t>
                        </m:r>
                      </m:e>
                      <m:sub>
                        <m:r>
                          <a:rPr lang="en-US" sz="2400">
                            <a:solidFill>
                              <a:schemeClr val="tx1"/>
                            </a:solidFill>
                            <a:latin typeface="Cambria Math"/>
                          </a:rPr>
                          <m:t>2</m:t>
                        </m:r>
                      </m:sub>
                    </m:sSub>
                  </m:oMath>
                </a14:m>
                <a:r>
                  <a:rPr lang="en-US" sz="2400" dirty="0">
                    <a:solidFill>
                      <a:schemeClr val="tx1"/>
                    </a:solidFill>
                    <a:latin typeface="Times New Roman" pitchFamily="18" charset="0"/>
                    <a:cs typeface="Times New Roman" pitchFamily="18" charset="0"/>
                  </a:rPr>
                  <a:t> are the uncertainties in each flux (both </a:t>
                </a:r>
                <a14:m>
                  <m:oMath xmlns:m="http://schemas.openxmlformats.org/officeDocument/2006/math">
                    <m:sSub>
                      <m:sSubPr>
                        <m:ctrlPr>
                          <a:rPr lang="el-GR" sz="2400" i="1">
                            <a:solidFill>
                              <a:schemeClr val="tx1"/>
                            </a:solidFill>
                            <a:latin typeface="Cambria Math"/>
                          </a:rPr>
                        </m:ctrlPr>
                      </m:sSubPr>
                      <m:e>
                        <m:r>
                          <a:rPr lang="en-US" sz="2400" i="1">
                            <a:solidFill>
                              <a:schemeClr val="tx1"/>
                            </a:solidFill>
                            <a:latin typeface="Cambria Math"/>
                          </a:rPr>
                          <m:t>𝜎</m:t>
                        </m:r>
                      </m:e>
                      <m:sub>
                        <m:r>
                          <a:rPr lang="en-US" sz="2400" i="1">
                            <a:solidFill>
                              <a:schemeClr val="tx1"/>
                            </a:solidFill>
                            <a:latin typeface="Cambria Math"/>
                          </a:rPr>
                          <m:t>1</m:t>
                        </m:r>
                      </m:sub>
                    </m:sSub>
                  </m:oMath>
                </a14:m>
                <a:r>
                  <a:rPr lang="en-US" sz="2400" dirty="0">
                    <a:solidFill>
                      <a:schemeClr val="tx1"/>
                    </a:solidFill>
                    <a:latin typeface="Times New Roman" pitchFamily="18" charset="0"/>
                    <a:cs typeface="Times New Roman" pitchFamily="18" charset="0"/>
                  </a:rPr>
                  <a:t> and </a:t>
                </a:r>
                <a14:m>
                  <m:oMath xmlns:m="http://schemas.openxmlformats.org/officeDocument/2006/math">
                    <m:sSub>
                      <m:sSubPr>
                        <m:ctrlPr>
                          <a:rPr lang="el-GR" sz="2400" i="1">
                            <a:solidFill>
                              <a:schemeClr val="tx1"/>
                            </a:solidFill>
                            <a:latin typeface="Cambria Math"/>
                          </a:rPr>
                        </m:ctrlPr>
                      </m:sSubPr>
                      <m:e>
                        <m:r>
                          <a:rPr lang="en-US" sz="2400" i="1">
                            <a:solidFill>
                              <a:schemeClr val="tx1"/>
                            </a:solidFill>
                            <a:latin typeface="Cambria Math"/>
                          </a:rPr>
                          <m:t>𝜎</m:t>
                        </m:r>
                      </m:e>
                      <m:sub>
                        <m:r>
                          <a:rPr lang="en-US" sz="2400" i="1">
                            <a:solidFill>
                              <a:schemeClr val="tx1"/>
                            </a:solidFill>
                            <a:latin typeface="Cambria Math"/>
                          </a:rPr>
                          <m:t>2</m:t>
                        </m:r>
                      </m:sub>
                    </m:sSub>
                  </m:oMath>
                </a14:m>
                <a:r>
                  <a:rPr lang="en-US" sz="2400" dirty="0" smtClean="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include observational errors and uncertainties from the fitting process). </a:t>
                </a:r>
                <a:r>
                  <a:rPr lang="en-US" sz="2400" dirty="0" smtClean="0">
                    <a:solidFill>
                      <a:srgbClr val="FFFF00"/>
                    </a:solidFill>
                    <a:latin typeface="Times New Roman" pitchFamily="18" charset="0"/>
                    <a:cs typeface="Times New Roman" pitchFamily="18" charset="0"/>
                  </a:rPr>
                  <a:t>We identify variable components of SACs </a:t>
                </a:r>
                <a:r>
                  <a:rPr lang="en-US" sz="2400" dirty="0">
                    <a:solidFill>
                      <a:srgbClr val="FFFF00"/>
                    </a:solidFill>
                    <a:latin typeface="Times New Roman" pitchFamily="18" charset="0"/>
                    <a:cs typeface="Times New Roman" pitchFamily="18" charset="0"/>
                  </a:rPr>
                  <a:t>troughs to be where an absorption component is detected with </a:t>
                </a:r>
                <a14:m>
                  <m:oMath xmlns:m="http://schemas.openxmlformats.org/officeDocument/2006/math">
                    <m:sSub>
                      <m:sSubPr>
                        <m:ctrlPr>
                          <a:rPr lang="el-GR" sz="2400" i="1">
                            <a:solidFill>
                              <a:srgbClr val="FFFF00"/>
                            </a:solidFill>
                            <a:latin typeface="Cambria Math"/>
                          </a:rPr>
                        </m:ctrlPr>
                      </m:sSubPr>
                      <m:e>
                        <m:r>
                          <a:rPr lang="en-US" sz="2400" i="1">
                            <a:solidFill>
                              <a:srgbClr val="FFFF00"/>
                            </a:solidFill>
                            <a:latin typeface="Cambria Math"/>
                          </a:rPr>
                          <m:t>𝑁</m:t>
                        </m:r>
                      </m:e>
                      <m:sub>
                        <m:r>
                          <a:rPr lang="el-GR" sz="2400" i="1">
                            <a:solidFill>
                              <a:srgbClr val="FFFF00"/>
                            </a:solidFill>
                            <a:latin typeface="Cambria Math"/>
                          </a:rPr>
                          <m:t>𝜎</m:t>
                        </m:r>
                      </m:sub>
                    </m:sSub>
                    <m:r>
                      <a:rPr lang="en-US" sz="2400" i="1">
                        <a:solidFill>
                          <a:srgbClr val="FFFF00"/>
                        </a:solidFill>
                        <a:latin typeface="Cambria Math"/>
                      </a:rPr>
                      <m:t>≥</m:t>
                    </m:r>
                    <m:r>
                      <a:rPr lang="en-US" sz="2400" b="0" i="1" smtClean="0">
                        <a:solidFill>
                          <a:srgbClr val="FFFF00"/>
                        </a:solidFill>
                        <a:latin typeface="Cambria Math"/>
                      </a:rPr>
                      <m:t>0.</m:t>
                    </m:r>
                    <m:r>
                      <a:rPr lang="en-US" sz="2400" i="1">
                        <a:solidFill>
                          <a:srgbClr val="FFFF00"/>
                        </a:solidFill>
                        <a:latin typeface="Cambria Math"/>
                      </a:rPr>
                      <m:t>1</m:t>
                    </m:r>
                  </m:oMath>
                </a14:m>
                <a:r>
                  <a:rPr lang="en-US" sz="2400" dirty="0" smtClean="0">
                    <a:solidFill>
                      <a:srgbClr val="FFFF00"/>
                    </a:solidFill>
                    <a:latin typeface="Times New Roman" pitchFamily="18" charset="0"/>
                    <a:cs typeface="Times New Roman" pitchFamily="18" charset="0"/>
                  </a:rPr>
                  <a:t> </a:t>
                </a:r>
                <a:r>
                  <a:rPr lang="en-US" sz="2400" dirty="0">
                    <a:solidFill>
                      <a:srgbClr val="FFFF00"/>
                    </a:solidFill>
                    <a:latin typeface="Times New Roman" pitchFamily="18" charset="0"/>
                    <a:cs typeface="Times New Roman" pitchFamily="18" charset="0"/>
                  </a:rPr>
                  <a:t>or </a:t>
                </a:r>
                <a14:m>
                  <m:oMath xmlns:m="http://schemas.openxmlformats.org/officeDocument/2006/math">
                    <m:sSub>
                      <m:sSubPr>
                        <m:ctrlPr>
                          <a:rPr lang="el-GR" sz="2400" i="1">
                            <a:solidFill>
                              <a:srgbClr val="FFFF00"/>
                            </a:solidFill>
                            <a:latin typeface="Cambria Math"/>
                          </a:rPr>
                        </m:ctrlPr>
                      </m:sSubPr>
                      <m:e>
                        <m:r>
                          <a:rPr lang="en-US" sz="2400" i="1">
                            <a:solidFill>
                              <a:srgbClr val="FFFF00"/>
                            </a:solidFill>
                            <a:latin typeface="Cambria Math"/>
                          </a:rPr>
                          <m:t>𝑁</m:t>
                        </m:r>
                      </m:e>
                      <m:sub>
                        <m:r>
                          <a:rPr lang="el-GR" sz="2400" i="1">
                            <a:solidFill>
                              <a:srgbClr val="FFFF00"/>
                            </a:solidFill>
                            <a:latin typeface="Cambria Math"/>
                          </a:rPr>
                          <m:t>𝜎</m:t>
                        </m:r>
                      </m:sub>
                    </m:sSub>
                    <m:r>
                      <a:rPr lang="en-US" sz="2400" i="1">
                        <a:solidFill>
                          <a:srgbClr val="FFFF00"/>
                        </a:solidFill>
                        <a:latin typeface="Cambria Math"/>
                      </a:rPr>
                      <m:t>≤−</m:t>
                    </m:r>
                    <m:r>
                      <a:rPr lang="en-US" sz="2400" b="0" i="1" smtClean="0">
                        <a:solidFill>
                          <a:srgbClr val="FFFF00"/>
                        </a:solidFill>
                        <a:latin typeface="Cambria Math"/>
                      </a:rPr>
                      <m:t>0.</m:t>
                    </m:r>
                    <m:r>
                      <a:rPr lang="en-US" sz="2400" i="1">
                        <a:solidFill>
                          <a:srgbClr val="FFFF00"/>
                        </a:solidFill>
                        <a:latin typeface="Cambria Math"/>
                      </a:rPr>
                      <m:t>1</m:t>
                    </m:r>
                  </m:oMath>
                </a14:m>
                <a:r>
                  <a:rPr lang="en-US" sz="2400" dirty="0" smtClean="0">
                    <a:solidFill>
                      <a:srgbClr val="FFFF00"/>
                    </a:solidFill>
                    <a:latin typeface="Times New Roman" pitchFamily="18" charset="0"/>
                    <a:cs typeface="Times New Roman" pitchFamily="18" charset="0"/>
                  </a:rPr>
                  <a:t> </a:t>
                </a:r>
                <a:r>
                  <a:rPr lang="en-US" sz="2400" dirty="0">
                    <a:solidFill>
                      <a:srgbClr val="FFFF00"/>
                    </a:solidFill>
                    <a:latin typeface="Times New Roman" pitchFamily="18" charset="0"/>
                    <a:cs typeface="Times New Roman" pitchFamily="18" charset="0"/>
                  </a:rPr>
                  <a:t>in the core of the component.</a:t>
                </a:r>
                <a:endParaRPr lang="el-GR" sz="2400" dirty="0">
                  <a:solidFill>
                    <a:srgbClr val="FFFF00"/>
                  </a:solidFill>
                  <a:latin typeface="Times New Roman" pitchFamily="18" charset="0"/>
                  <a:cs typeface="Times New Roman" pitchFamily="18" charset="0"/>
                </a:endParaRPr>
              </a:p>
            </p:txBody>
          </p:sp>
        </mc:Choice>
        <mc:Fallback xmlns="">
          <p:sp>
            <p:nvSpPr>
              <p:cNvPr id="6" name="Rectangle 4"/>
              <p:cNvSpPr>
                <a:spLocks noRot="1" noChangeAspect="1" noMove="1" noResize="1" noEditPoints="1" noAdjustHandles="1" noChangeArrowheads="1" noChangeShapeType="1" noTextEdit="1"/>
              </p:cNvSpPr>
              <p:nvPr/>
            </p:nvSpPr>
            <p:spPr>
              <a:xfrm>
                <a:off x="-108520" y="4243537"/>
                <a:ext cx="9001000" cy="2308324"/>
              </a:xfrm>
              <a:prstGeom prst="rect">
                <a:avLst/>
              </a:prstGeom>
              <a:blipFill rotWithShape="1">
                <a:blip r:embed="rId3"/>
                <a:stretch>
                  <a:fillRect l="-1016" t="-2111" r="-1016" b="-5013"/>
                </a:stretch>
              </a:blipFill>
            </p:spPr>
            <p:txBody>
              <a:bodyPr/>
              <a:lstStyle/>
              <a:p>
                <a:r>
                  <a:rPr lang="el-GR">
                    <a:noFill/>
                  </a:rPr>
                  <a:t> </a:t>
                </a:r>
              </a:p>
            </p:txBody>
          </p:sp>
        </mc:Fallback>
      </mc:AlternateContent>
      <p:sp>
        <p:nvSpPr>
          <p:cNvPr id="7" name="Rectangle 6"/>
          <p:cNvSpPr/>
          <p:nvPr/>
        </p:nvSpPr>
        <p:spPr>
          <a:xfrm>
            <a:off x="2865185" y="476672"/>
            <a:ext cx="2993833" cy="461665"/>
          </a:xfrm>
          <a:prstGeom prst="rect">
            <a:avLst/>
          </a:prstGeom>
        </p:spPr>
        <p:txBody>
          <a:bodyPr wrap="none">
            <a:spAutoFit/>
          </a:bodyPr>
          <a:lstStyle/>
          <a:p>
            <a:pPr algn="ctr"/>
            <a:r>
              <a:rPr lang="en-US" sz="2400" b="1" dirty="0">
                <a:solidFill>
                  <a:srgbClr val="FFFF00"/>
                </a:solidFill>
                <a:latin typeface="Times New Roman" pitchFamily="18" charset="0"/>
                <a:cs typeface="Times New Roman" pitchFamily="18" charset="0"/>
              </a:rPr>
              <a:t>Error Analysis </a:t>
            </a:r>
            <a:r>
              <a:rPr lang="en-US" sz="2400" b="1" dirty="0" smtClean="0">
                <a:solidFill>
                  <a:srgbClr val="FFFF00"/>
                </a:solidFill>
                <a:latin typeface="Times New Roman" pitchFamily="18" charset="0"/>
                <a:cs typeface="Times New Roman" pitchFamily="18" charset="0"/>
              </a:rPr>
              <a:t>(Flux)</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81550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27384"/>
            <a:ext cx="8712968" cy="2800767"/>
          </a:xfrm>
          <a:prstGeom prst="rect">
            <a:avLst/>
          </a:prstGeom>
        </p:spPr>
        <p:txBody>
          <a:bodyPr wrap="square">
            <a:spAutoFit/>
          </a:bodyPr>
          <a:lstStyle/>
          <a:p>
            <a:pPr algn="just"/>
            <a:r>
              <a:rPr lang="en-US" sz="2200" dirty="0">
                <a:latin typeface="Times New Roman" pitchFamily="18" charset="0"/>
                <a:cs typeface="Times New Roman" pitchFamily="18" charset="0"/>
              </a:rPr>
              <a:t>However, DACs are </a:t>
            </a:r>
            <a:r>
              <a:rPr lang="en-GB" sz="2200" dirty="0" smtClean="0">
                <a:latin typeface="Times New Roman" pitchFamily="18" charset="0"/>
                <a:cs typeface="Times New Roman" pitchFamily="18" charset="0"/>
              </a:rPr>
              <a:t>spectral </a:t>
            </a:r>
            <a:r>
              <a:rPr lang="en-GB" sz="2200" dirty="0">
                <a:latin typeface="Times New Roman" pitchFamily="18" charset="0"/>
                <a:cs typeface="Times New Roman" pitchFamily="18" charset="0"/>
              </a:rPr>
              <a:t>lines of the same ion and the same wavelength as </a:t>
            </a:r>
            <a:r>
              <a:rPr lang="en-GB" sz="2200" dirty="0" smtClean="0">
                <a:latin typeface="Times New Roman" pitchFamily="18" charset="0"/>
                <a:cs typeface="Times New Roman" pitchFamily="18" charset="0"/>
              </a:rPr>
              <a:t>the </a:t>
            </a:r>
            <a:r>
              <a:rPr lang="en-GB" sz="2200" dirty="0">
                <a:latin typeface="Times New Roman" pitchFamily="18" charset="0"/>
                <a:cs typeface="Times New Roman" pitchFamily="18" charset="0"/>
              </a:rPr>
              <a:t>main spectral line, shifted at different </a:t>
            </a:r>
            <a:r>
              <a:rPr lang="el-GR" sz="2200" dirty="0" err="1">
                <a:latin typeface="Times New Roman" pitchFamily="18" charset="0"/>
                <a:cs typeface="Times New Roman" pitchFamily="18" charset="0"/>
              </a:rPr>
              <a:t>Δλ</a:t>
            </a:r>
            <a:r>
              <a:rPr lang="en-US" sz="2200" dirty="0">
                <a:latin typeface="Times New Roman" pitchFamily="18" charset="0"/>
                <a:cs typeface="Times New Roman" pitchFamily="18" charset="0"/>
              </a:rPr>
              <a:t>,</a:t>
            </a:r>
            <a:r>
              <a:rPr lang="en-GB" sz="2200" dirty="0">
                <a:latin typeface="Times New Roman" pitchFamily="18" charset="0"/>
                <a:cs typeface="Times New Roman" pitchFamily="18" charset="0"/>
              </a:rPr>
              <a:t> as they are created in different density regions which rotate and move radially with different velocities </a:t>
            </a:r>
            <a:r>
              <a:rPr lang="en-GB" sz="2200"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Another </a:t>
            </a:r>
            <a:r>
              <a:rPr lang="en-US" sz="2200" dirty="0">
                <a:latin typeface="Times New Roman" pitchFamily="18" charset="0"/>
                <a:cs typeface="Times New Roman" pitchFamily="18" charset="0"/>
              </a:rPr>
              <a:t>problem is that DACs </a:t>
            </a:r>
            <a:r>
              <a:rPr lang="en-US" sz="2200" dirty="0" smtClean="0">
                <a:latin typeface="Times New Roman" pitchFamily="18" charset="0"/>
                <a:cs typeface="Times New Roman" pitchFamily="18" charset="0"/>
              </a:rPr>
              <a:t>have </a:t>
            </a:r>
            <a:r>
              <a:rPr lang="en-US" sz="2200" dirty="0">
                <a:latin typeface="Times New Roman" pitchFamily="18" charset="0"/>
                <a:cs typeface="Times New Roman" pitchFamily="18" charset="0"/>
              </a:rPr>
              <a:t>very complex </a:t>
            </a:r>
            <a:r>
              <a:rPr lang="en-US" sz="2200" dirty="0" smtClean="0">
                <a:latin typeface="Times New Roman" pitchFamily="18" charset="0"/>
                <a:cs typeface="Times New Roman" pitchFamily="18" charset="0"/>
              </a:rPr>
              <a:t>profiles that</a:t>
            </a:r>
            <a:r>
              <a:rPr lang="en-US" sz="2200" dirty="0" smtClean="0">
                <a:solidFill>
                  <a:srgbClr val="FF0000"/>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we can not theoretically reproduce with </a:t>
            </a:r>
            <a:r>
              <a:rPr lang="en-US" sz="2200" dirty="0">
                <a:latin typeface="Times New Roman" pitchFamily="18" charset="0"/>
                <a:cs typeface="Times New Roman" pitchFamily="18" charset="0"/>
              </a:rPr>
              <a:t>a known distribution, such as Gaussian, </a:t>
            </a:r>
            <a:r>
              <a:rPr lang="en-US" sz="2200" dirty="0" smtClean="0">
                <a:latin typeface="Times New Roman" pitchFamily="18" charset="0"/>
                <a:cs typeface="Times New Roman" pitchFamily="18" charset="0"/>
              </a:rPr>
              <a:t>Voigt</a:t>
            </a:r>
            <a:r>
              <a:rPr lang="en-US" sz="2200" dirty="0">
                <a:latin typeface="Times New Roman" pitchFamily="18" charset="0"/>
                <a:cs typeface="Times New Roman" pitchFamily="18" charset="0"/>
              </a:rPr>
              <a:t>, or </a:t>
            </a:r>
            <a:r>
              <a:rPr lang="en-US" sz="2200" dirty="0" err="1">
                <a:latin typeface="Times New Roman" pitchFamily="18" charset="0"/>
                <a:cs typeface="Times New Roman" pitchFamily="18" charset="0"/>
              </a:rPr>
              <a:t>Lorenzian</a:t>
            </a:r>
            <a:r>
              <a:rPr lang="en-US" sz="2200" dirty="0">
                <a:latin typeface="Times New Roman" pitchFamily="18" charset="0"/>
                <a:cs typeface="Times New Roman" pitchFamily="18" charset="0"/>
              </a:rPr>
              <a:t>. In order to explain this complex line </a:t>
            </a:r>
            <a:r>
              <a:rPr lang="en-US" sz="2200" dirty="0" smtClean="0">
                <a:latin typeface="Times New Roman" pitchFamily="18" charset="0"/>
                <a:cs typeface="Times New Roman" pitchFamily="18" charset="0"/>
              </a:rPr>
              <a:t>profiles we </a:t>
            </a:r>
            <a:r>
              <a:rPr lang="en-US" sz="2200" dirty="0">
                <a:latin typeface="Times New Roman" pitchFamily="18" charset="0"/>
                <a:cs typeface="Times New Roman" pitchFamily="18" charset="0"/>
              </a:rPr>
              <a:t>proposed the phenomenon </a:t>
            </a:r>
            <a:r>
              <a:rPr lang="en-US" sz="2200" b="1" dirty="0">
                <a:solidFill>
                  <a:srgbClr val="FFFF00"/>
                </a:solidFill>
                <a:latin typeface="Times New Roman" pitchFamily="18" charset="0"/>
                <a:cs typeface="Times New Roman" pitchFamily="18" charset="0"/>
              </a:rPr>
              <a:t>of SACs </a:t>
            </a:r>
            <a:r>
              <a:rPr lang="en-GB" sz="2200" b="1" dirty="0">
                <a:solidFill>
                  <a:srgbClr val="FFFF00"/>
                </a:solidFill>
                <a:latin typeface="Times New Roman" pitchFamily="18" charset="0"/>
                <a:cs typeface="Times New Roman" pitchFamily="18" charset="0"/>
              </a:rPr>
              <a:t>(</a:t>
            </a:r>
            <a:r>
              <a:rPr lang="en-US" sz="2200" b="1" dirty="0">
                <a:solidFill>
                  <a:srgbClr val="FFFF00"/>
                </a:solidFill>
                <a:latin typeface="Times New Roman" pitchFamily="18" charset="0"/>
                <a:cs typeface="Times New Roman" pitchFamily="18" charset="0"/>
              </a:rPr>
              <a:t>Satellite Absorption Components</a:t>
            </a:r>
            <a:r>
              <a:rPr lang="en-US" sz="2200" b="1" dirty="0" smtClean="0">
                <a:solidFill>
                  <a:srgbClr val="FFFF00"/>
                </a:solidFill>
                <a:latin typeface="Times New Roman" pitchFamily="18" charset="0"/>
                <a:cs typeface="Times New Roman" pitchFamily="18" charset="0"/>
              </a:rPr>
              <a:t>) ( **). </a:t>
            </a:r>
            <a:endParaRPr lang="el-GR" sz="2200" dirty="0">
              <a:solidFill>
                <a:srgbClr val="FFFF00"/>
              </a:solidFill>
              <a:latin typeface="Times New Roman" pitchFamily="18" charset="0"/>
              <a:cs typeface="Times New Roman" pitchFamily="18" charset="0"/>
            </a:endParaRPr>
          </a:p>
        </p:txBody>
      </p:sp>
      <p:sp>
        <p:nvSpPr>
          <p:cNvPr id="3" name="Ορθογώνιο 2"/>
          <p:cNvSpPr/>
          <p:nvPr/>
        </p:nvSpPr>
        <p:spPr>
          <a:xfrm>
            <a:off x="251520" y="5877272"/>
            <a:ext cx="7344816" cy="369332"/>
          </a:xfrm>
          <a:prstGeom prst="rect">
            <a:avLst/>
          </a:prstGeom>
        </p:spPr>
        <p:txBody>
          <a:bodyPr wrap="square">
            <a:spAutoFit/>
          </a:bodyPr>
          <a:lstStyle/>
          <a:p>
            <a:r>
              <a:rPr lang="en-GB" i="1" dirty="0" smtClean="0">
                <a:latin typeface="Times New Roman" panose="02020603050405020304" pitchFamily="18" charset="0"/>
                <a:cs typeface="Times New Roman" panose="02020603050405020304" pitchFamily="18" charset="0"/>
              </a:rPr>
              <a:t>(*)   </a:t>
            </a:r>
            <a:r>
              <a:rPr lang="en-GB" i="1" dirty="0" err="1" smtClean="0">
                <a:latin typeface="Times New Roman" panose="02020603050405020304" pitchFamily="18" charset="0"/>
                <a:cs typeface="Times New Roman" panose="02020603050405020304" pitchFamily="18" charset="0"/>
              </a:rPr>
              <a:t>Danezis</a:t>
            </a:r>
            <a:r>
              <a:rPr lang="en-GB" i="1" dirty="0" smtClean="0">
                <a:latin typeface="Times New Roman" panose="02020603050405020304" pitchFamily="18" charset="0"/>
                <a:cs typeface="Times New Roman" panose="02020603050405020304" pitchFamily="18" charset="0"/>
              </a:rPr>
              <a:t> 1983, 1987, </a:t>
            </a:r>
            <a:r>
              <a:rPr lang="en-GB" i="1" dirty="0" err="1" smtClean="0">
                <a:latin typeface="Times New Roman" panose="02020603050405020304" pitchFamily="18" charset="0"/>
                <a:cs typeface="Times New Roman" panose="02020603050405020304" pitchFamily="18" charset="0"/>
              </a:rPr>
              <a:t>Danezis</a:t>
            </a:r>
            <a:r>
              <a:rPr lang="en-GB" i="1" dirty="0" smtClean="0">
                <a:latin typeface="Times New Roman" panose="02020603050405020304" pitchFamily="18" charset="0"/>
                <a:cs typeface="Times New Roman" panose="02020603050405020304" pitchFamily="18" charset="0"/>
              </a:rPr>
              <a:t> et al. 1991, 2003, </a:t>
            </a:r>
            <a:r>
              <a:rPr lang="en-US" i="1" dirty="0" err="1" smtClean="0">
                <a:latin typeface="Times New Roman" panose="02020603050405020304" pitchFamily="18" charset="0"/>
                <a:cs typeface="Times New Roman" panose="02020603050405020304" pitchFamily="18" charset="0"/>
              </a:rPr>
              <a:t>Lyratzi</a:t>
            </a:r>
            <a:r>
              <a:rPr lang="en-US" i="1" dirty="0" smtClean="0">
                <a:latin typeface="Times New Roman" panose="02020603050405020304" pitchFamily="18" charset="0"/>
                <a:cs typeface="Times New Roman" panose="02020603050405020304" pitchFamily="18" charset="0"/>
              </a:rPr>
              <a:t> &amp; </a:t>
            </a:r>
            <a:r>
              <a:rPr lang="en-US" i="1" dirty="0" err="1" smtClean="0">
                <a:latin typeface="Times New Roman" panose="02020603050405020304" pitchFamily="18" charset="0"/>
                <a:cs typeface="Times New Roman" panose="02020603050405020304" pitchFamily="18" charset="0"/>
              </a:rPr>
              <a:t>Danezis</a:t>
            </a:r>
            <a:r>
              <a:rPr lang="en-US" i="1" dirty="0" smtClean="0">
                <a:latin typeface="Times New Roman" panose="02020603050405020304" pitchFamily="18" charset="0"/>
                <a:cs typeface="Times New Roman" panose="02020603050405020304" pitchFamily="18" charset="0"/>
              </a:rPr>
              <a:t> 2004</a:t>
            </a:r>
            <a:r>
              <a:rPr lang="en-GB"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251520" y="6237312"/>
            <a:ext cx="8136904" cy="369332"/>
          </a:xfrm>
          <a:prstGeom prst="rect">
            <a:avLst/>
          </a:prstGeom>
        </p:spPr>
        <p:txBody>
          <a:bodyPr wrap="square">
            <a:spAutoFit/>
          </a:bodyPr>
          <a:lstStyle/>
          <a:p>
            <a:r>
              <a:rPr lang="en-US" b="1" i="1" dirty="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 </a:t>
            </a:r>
            <a:r>
              <a:rPr lang="en-GB" i="1" dirty="0" err="1" smtClean="0">
                <a:latin typeface="Times New Roman" panose="02020603050405020304" pitchFamily="18" charset="0"/>
                <a:cs typeface="Times New Roman" panose="02020603050405020304" pitchFamily="18" charset="0"/>
              </a:rPr>
              <a:t>Danezis</a:t>
            </a:r>
            <a:r>
              <a:rPr lang="en-GB" i="1" dirty="0" smtClean="0">
                <a:latin typeface="Times New Roman" panose="02020603050405020304" pitchFamily="18" charset="0"/>
                <a:cs typeface="Times New Roman" panose="02020603050405020304" pitchFamily="18" charset="0"/>
              </a:rPr>
              <a:t> </a:t>
            </a:r>
            <a:r>
              <a:rPr lang="en-GB" i="1" dirty="0">
                <a:latin typeface="Times New Roman" panose="02020603050405020304" pitchFamily="18" charset="0"/>
                <a:cs typeface="Times New Roman" panose="02020603050405020304" pitchFamily="18" charset="0"/>
              </a:rPr>
              <a:t>et al. 2003, 2007a, </a:t>
            </a:r>
            <a:r>
              <a:rPr lang="en-GB" i="1" dirty="0" err="1">
                <a:latin typeface="Times New Roman" panose="02020603050405020304" pitchFamily="18" charset="0"/>
                <a:cs typeface="Times New Roman" panose="02020603050405020304" pitchFamily="18" charset="0"/>
              </a:rPr>
              <a:t>Lyratzi</a:t>
            </a:r>
            <a:r>
              <a:rPr lang="en-GB" i="1" dirty="0">
                <a:latin typeface="Times New Roman" panose="02020603050405020304" pitchFamily="18" charset="0"/>
                <a:cs typeface="Times New Roman" panose="02020603050405020304" pitchFamily="18" charset="0"/>
              </a:rPr>
              <a:t> &amp; </a:t>
            </a:r>
            <a:r>
              <a:rPr lang="en-GB" i="1" dirty="0" err="1">
                <a:latin typeface="Times New Roman" panose="02020603050405020304" pitchFamily="18" charset="0"/>
                <a:cs typeface="Times New Roman" panose="02020603050405020304" pitchFamily="18" charset="0"/>
              </a:rPr>
              <a:t>Danezis</a:t>
            </a:r>
            <a:r>
              <a:rPr lang="en-GB" i="1" dirty="0">
                <a:latin typeface="Times New Roman" panose="02020603050405020304" pitchFamily="18" charset="0"/>
                <a:cs typeface="Times New Roman" panose="02020603050405020304" pitchFamily="18" charset="0"/>
              </a:rPr>
              <a:t> 2004, </a:t>
            </a:r>
            <a:r>
              <a:rPr lang="en-GB" i="1" dirty="0" err="1">
                <a:latin typeface="Times New Roman" panose="02020603050405020304" pitchFamily="18" charset="0"/>
                <a:cs typeface="Times New Roman" panose="02020603050405020304" pitchFamily="18" charset="0"/>
              </a:rPr>
              <a:t>Lyratzi</a:t>
            </a:r>
            <a:r>
              <a:rPr lang="en-GB" i="1" dirty="0">
                <a:latin typeface="Times New Roman" panose="02020603050405020304" pitchFamily="18" charset="0"/>
                <a:cs typeface="Times New Roman" panose="02020603050405020304" pitchFamily="18" charset="0"/>
              </a:rPr>
              <a:t> et al. </a:t>
            </a:r>
            <a:r>
              <a:rPr lang="en-GB" i="1" dirty="0" smtClean="0">
                <a:latin typeface="Times New Roman" panose="02020603050405020304" pitchFamily="18" charset="0"/>
                <a:cs typeface="Times New Roman" panose="02020603050405020304" pitchFamily="18" charset="0"/>
              </a:rPr>
              <a:t>2007a</a:t>
            </a:r>
            <a:endParaRPr lang="el-GR" i="1" dirty="0">
              <a:latin typeface="Times New Roman" panose="02020603050405020304" pitchFamily="18" charset="0"/>
              <a:cs typeface="Times New Roman" panose="02020603050405020304" pitchFamily="18" charset="0"/>
            </a:endParaRPr>
          </a:p>
        </p:txBody>
      </p:sp>
      <p:pic>
        <p:nvPicPr>
          <p:cNvPr id="2050" name="Picture 2" descr="HD41335_MgII"/>
          <p:cNvPicPr>
            <a:picLocks noChangeAspect="1" noChangeArrowheads="1"/>
          </p:cNvPicPr>
          <p:nvPr/>
        </p:nvPicPr>
        <p:blipFill>
          <a:blip r:embed="rId3" cstate="print">
            <a:grayscl/>
          </a:blip>
          <a:srcRect/>
          <a:stretch>
            <a:fillRect/>
          </a:stretch>
        </p:blipFill>
        <p:spPr bwMode="auto">
          <a:xfrm>
            <a:off x="4467666" y="2838478"/>
            <a:ext cx="3632726" cy="2966786"/>
          </a:xfrm>
          <a:prstGeom prst="rect">
            <a:avLst/>
          </a:prstGeom>
          <a:noFill/>
          <a:ln w="9525">
            <a:noFill/>
            <a:miter lim="800000"/>
            <a:headEnd/>
            <a:tailEnd/>
          </a:ln>
        </p:spPr>
      </p:pic>
      <p:pic>
        <p:nvPicPr>
          <p:cNvPr id="2051" name="Picture 3" descr="HD144_MgII"/>
          <p:cNvPicPr>
            <a:picLocks noChangeAspect="1" noChangeArrowheads="1"/>
          </p:cNvPicPr>
          <p:nvPr/>
        </p:nvPicPr>
        <p:blipFill>
          <a:blip r:embed="rId4" cstate="print">
            <a:grayscl/>
          </a:blip>
          <a:srcRect/>
          <a:stretch>
            <a:fillRect/>
          </a:stretch>
        </p:blipFill>
        <p:spPr bwMode="auto">
          <a:xfrm>
            <a:off x="361844" y="2800672"/>
            <a:ext cx="3418068" cy="3004592"/>
          </a:xfrm>
          <a:prstGeom prst="rect">
            <a:avLst/>
          </a:prstGeom>
          <a:noFill/>
          <a:ln w="9525">
            <a:noFill/>
            <a:miter lim="800000"/>
            <a:headEnd/>
            <a:tailEnd/>
          </a:ln>
        </p:spPr>
      </p:pic>
    </p:spTree>
    <p:extLst>
      <p:ext uri="{BB962C8B-B14F-4D97-AF65-F5344CB8AC3E}">
        <p14:creationId xmlns:p14="http://schemas.microsoft.com/office/powerpoint/2010/main" val="1734522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121856"/>
            <a:ext cx="8424936" cy="1938992"/>
          </a:xfrm>
          <a:prstGeom prst="rect">
            <a:avLst/>
          </a:prstGeom>
        </p:spPr>
        <p:txBody>
          <a:bodyPr wrap="square">
            <a:spAutoFit/>
          </a:bodyPr>
          <a:lstStyle/>
          <a:p>
            <a:pPr algn="just"/>
            <a:r>
              <a:rPr lang="en-US" sz="2400" dirty="0">
                <a:latin typeface="Times New Roman" pitchFamily="18" charset="0"/>
                <a:cs typeface="Times New Roman" pitchFamily="18" charset="0"/>
              </a:rPr>
              <a:t>According to this phenomenon, </a:t>
            </a:r>
            <a:r>
              <a:rPr lang="en-US" sz="2400" dirty="0" smtClean="0">
                <a:latin typeface="Times New Roman" pitchFamily="18" charset="0"/>
                <a:cs typeface="Times New Roman" pitchFamily="18" charset="0"/>
              </a:rPr>
              <a:t>a DAC is not a single absorption line,</a:t>
            </a:r>
            <a:r>
              <a:rPr lang="en-US" sz="2400" dirty="0" smtClean="0">
                <a:solidFill>
                  <a:srgbClr val="FFFF00"/>
                </a:solidFill>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but </a:t>
            </a:r>
            <a:r>
              <a:rPr lang="en-US" sz="2400" b="1" dirty="0" smtClean="0">
                <a:solidFill>
                  <a:srgbClr val="FFFF00"/>
                </a:solidFill>
                <a:latin typeface="Times New Roman" pitchFamily="18" charset="0"/>
                <a:cs typeface="Times New Roman" pitchFamily="18" charset="0"/>
              </a:rPr>
              <a:t>a synthesis of </a:t>
            </a:r>
            <a:r>
              <a:rPr lang="en-US" sz="2400" b="1" dirty="0">
                <a:solidFill>
                  <a:srgbClr val="FFFF00"/>
                </a:solidFill>
                <a:latin typeface="Times New Roman" pitchFamily="18" charset="0"/>
                <a:cs typeface="Times New Roman" pitchFamily="18" charset="0"/>
              </a:rPr>
              <a:t>classical absorption </a:t>
            </a:r>
            <a:r>
              <a:rPr lang="en-US" sz="2400" b="1" dirty="0" smtClean="0">
                <a:solidFill>
                  <a:srgbClr val="FFFF00"/>
                </a:solidFill>
                <a:latin typeface="Times New Roman" pitchFamily="18" charset="0"/>
                <a:cs typeface="Times New Roman" pitchFamily="18" charset="0"/>
              </a:rPr>
              <a:t>components </a:t>
            </a:r>
            <a:r>
              <a:rPr lang="en-US" sz="2400" b="1" dirty="0">
                <a:solidFill>
                  <a:srgbClr val="FFFF00"/>
                </a:solidFill>
                <a:latin typeface="Times New Roman" pitchFamily="18" charset="0"/>
                <a:cs typeface="Times New Roman" pitchFamily="18" charset="0"/>
              </a:rPr>
              <a:t>of the same spectral line of an ion (SACs). </a:t>
            </a:r>
            <a:r>
              <a:rPr lang="en-US" sz="2400" dirty="0">
                <a:latin typeface="Times New Roman" pitchFamily="18" charset="0"/>
                <a:cs typeface="Times New Roman" pitchFamily="18" charset="0"/>
              </a:rPr>
              <a:t>These spectral components </a:t>
            </a:r>
            <a:r>
              <a:rPr lang="en-US" sz="2400" dirty="0" smtClean="0">
                <a:latin typeface="Times New Roman" pitchFamily="18" charset="0"/>
                <a:cs typeface="Times New Roman" pitchFamily="18" charset="0"/>
              </a:rPr>
              <a:t>are created </a:t>
            </a:r>
            <a:r>
              <a:rPr lang="en-US" sz="2400" dirty="0">
                <a:latin typeface="Times New Roman" pitchFamily="18" charset="0"/>
                <a:cs typeface="Times New Roman" pitchFamily="18" charset="0"/>
              </a:rPr>
              <a:t>in independent densities regions inside the violent stellar wind surrounding Hot Emission Stars</a:t>
            </a:r>
            <a:r>
              <a:rPr lang="en-US" sz="2400" dirty="0" smtClean="0">
                <a:latin typeface="Times New Roman" pitchFamily="18" charset="0"/>
                <a:cs typeface="Times New Roman" pitchFamily="18" charset="0"/>
              </a:rPr>
              <a:t>.</a:t>
            </a:r>
            <a:endParaRPr lang="el-GR" sz="2400" dirty="0">
              <a:latin typeface="Times New Roman" pitchFamily="18" charset="0"/>
              <a:cs typeface="Times New Roman" pitchFamily="18" charset="0"/>
            </a:endParaRPr>
          </a:p>
        </p:txBody>
      </p:sp>
      <p:pic>
        <p:nvPicPr>
          <p:cNvPr id="4" name="Picture 5" descr="movi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708920"/>
            <a:ext cx="3384376" cy="313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p:cNvSpPr/>
          <p:nvPr/>
        </p:nvSpPr>
        <p:spPr>
          <a:xfrm>
            <a:off x="1331640" y="6211986"/>
            <a:ext cx="575144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Wolf-</a:t>
            </a:r>
            <a:r>
              <a:rPr lang="en-US" dirty="0" err="1">
                <a:latin typeface="Times New Roman" panose="02020603050405020304" pitchFamily="18" charset="0"/>
                <a:cs typeface="Times New Roman" panose="02020603050405020304" pitchFamily="18" charset="0"/>
              </a:rPr>
              <a:t>Rayet</a:t>
            </a:r>
            <a:r>
              <a:rPr lang="en-US" dirty="0">
                <a:latin typeface="Times New Roman" panose="02020603050405020304" pitchFamily="18" charset="0"/>
                <a:cs typeface="Times New Roman" panose="02020603050405020304" pitchFamily="18" charset="0"/>
              </a:rPr>
              <a:t> star (WR 104</a:t>
            </a:r>
            <a:r>
              <a:rPr lang="en-US"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 8000 </a:t>
            </a:r>
            <a:r>
              <a:rPr lang="en-US" dirty="0" err="1" smtClean="0">
                <a:latin typeface="Times New Roman" panose="02020603050405020304" pitchFamily="18" charset="0"/>
                <a:cs typeface="Times New Roman" panose="02020603050405020304" pitchFamily="18" charset="0"/>
              </a:rPr>
              <a:t>ly</a:t>
            </a:r>
            <a:r>
              <a:rPr lang="en-US" dirty="0" smtClean="0">
                <a:latin typeface="Times New Roman" panose="02020603050405020304" pitchFamily="18" charset="0"/>
                <a:cs typeface="Times New Roman" panose="02020603050405020304" pitchFamily="18" charset="0"/>
              </a:rPr>
              <a:t>, O-star, </a:t>
            </a:r>
            <a:r>
              <a:rPr lang="en-US" dirty="0">
                <a:latin typeface="Times New Roman" panose="02020603050405020304" pitchFamily="18" charset="0"/>
                <a:cs typeface="Times New Roman" panose="02020603050405020304" pitchFamily="18" charset="0"/>
              </a:rPr>
              <a:t>Keck  Telescope</a:t>
            </a:r>
            <a:endParaRPr lang="el-GR"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4860032" y="2564904"/>
            <a:ext cx="3771900" cy="3168352"/>
          </a:xfrm>
          <a:prstGeom prst="rect">
            <a:avLst/>
          </a:prstGeom>
          <a:noFill/>
          <a:ln w="9525">
            <a:noFill/>
            <a:miter lim="800000"/>
            <a:headEnd/>
            <a:tailEnd/>
          </a:ln>
        </p:spPr>
      </p:pic>
    </p:spTree>
    <p:extLst>
      <p:ext uri="{BB962C8B-B14F-4D97-AF65-F5344CB8AC3E}">
        <p14:creationId xmlns:p14="http://schemas.microsoft.com/office/powerpoint/2010/main" val="943205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260648"/>
            <a:ext cx="8784976" cy="1200329"/>
          </a:xfrm>
          <a:prstGeom prst="rect">
            <a:avLst/>
          </a:prstGeom>
        </p:spPr>
        <p:txBody>
          <a:bodyPr wrap="square">
            <a:spAutoFit/>
          </a:bodyPr>
          <a:lstStyle/>
          <a:p>
            <a:pPr algn="just"/>
            <a:r>
              <a:rPr lang="en-US" sz="2400" dirty="0">
                <a:latin typeface="Times New Roman" pitchFamily="18" charset="0"/>
                <a:cs typeface="Times New Roman" pitchFamily="18" charset="0"/>
              </a:rPr>
              <a:t>It is interesting to point out that we can </a:t>
            </a:r>
            <a:r>
              <a:rPr lang="en-US" sz="2400" dirty="0" smtClean="0">
                <a:latin typeface="Times New Roman" pitchFamily="18" charset="0"/>
                <a:cs typeface="Times New Roman" pitchFamily="18" charset="0"/>
              </a:rPr>
              <a:t>detect  DACs </a:t>
            </a:r>
            <a:r>
              <a:rPr lang="en-US" sz="2400" dirty="0">
                <a:latin typeface="Times New Roman" pitchFamily="18" charset="0"/>
                <a:cs typeface="Times New Roman" pitchFamily="18" charset="0"/>
              </a:rPr>
              <a:t>and SACs phenomena in the case of </a:t>
            </a:r>
            <a:r>
              <a:rPr lang="en-US" sz="2400" dirty="0" smtClean="0">
                <a:latin typeface="Times New Roman" pitchFamily="18" charset="0"/>
                <a:cs typeface="Times New Roman" pitchFamily="18" charset="0"/>
              </a:rPr>
              <a:t>other type of stars as for example in </a:t>
            </a:r>
            <a:r>
              <a:rPr lang="en-US" sz="2400" dirty="0" smtClean="0">
                <a:solidFill>
                  <a:srgbClr val="FFFF00"/>
                </a:solidFill>
                <a:latin typeface="Times New Roman" pitchFamily="18" charset="0"/>
                <a:cs typeface="Times New Roman" pitchFamily="18" charset="0"/>
              </a:rPr>
              <a:t>Wolf </a:t>
            </a:r>
            <a:r>
              <a:rPr lang="en-US" sz="2400" dirty="0" err="1" smtClean="0">
                <a:solidFill>
                  <a:srgbClr val="FFFF00"/>
                </a:solidFill>
                <a:latin typeface="Times New Roman" pitchFamily="18" charset="0"/>
                <a:cs typeface="Times New Roman" pitchFamily="18" charset="0"/>
              </a:rPr>
              <a:t>Rayet</a:t>
            </a:r>
            <a:r>
              <a:rPr lang="en-US" sz="2400" dirty="0" smtClean="0">
                <a:solidFill>
                  <a:srgbClr val="FFFF00"/>
                </a:solidFill>
                <a:latin typeface="Times New Roman" pitchFamily="18" charset="0"/>
                <a:cs typeface="Times New Roman" pitchFamily="18" charset="0"/>
              </a:rPr>
              <a:t>, Cataclysmic Variables as well as in Quasars (*).</a:t>
            </a:r>
            <a:endParaRPr lang="el-GR" sz="2400" dirty="0">
              <a:solidFill>
                <a:srgbClr val="FFFF00"/>
              </a:solidFill>
              <a:latin typeface="Times New Roman" pitchFamily="18" charset="0"/>
              <a:cs typeface="Times New Roman" pitchFamily="18" charset="0"/>
            </a:endParaRP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107" y="1556792"/>
            <a:ext cx="3286933" cy="2465199"/>
          </a:xfrm>
          <a:prstGeom prst="rect">
            <a:avLst/>
          </a:prstGeom>
        </p:spPr>
      </p:pic>
      <p:sp>
        <p:nvSpPr>
          <p:cNvPr id="5" name="TextBox 4"/>
          <p:cNvSpPr txBox="1"/>
          <p:nvPr/>
        </p:nvSpPr>
        <p:spPr>
          <a:xfrm>
            <a:off x="395536" y="6453336"/>
            <a:ext cx="7992888" cy="369332"/>
          </a:xfrm>
          <a:prstGeom prst="rect">
            <a:avLst/>
          </a:prstGeom>
          <a:noFill/>
        </p:spPr>
        <p:txBody>
          <a:bodyPr wrap="square" rtlCol="0">
            <a:spAutoFit/>
          </a:bodyPr>
          <a:lstStyle/>
          <a:p>
            <a:r>
              <a:rPr lang="en-US" b="1" i="1" dirty="0" smtClean="0">
                <a:latin typeface="Times New Roman" panose="02020603050405020304" pitchFamily="18" charset="0"/>
                <a:cs typeface="Times New Roman" panose="02020603050405020304" pitchFamily="18" charset="0"/>
              </a:rPr>
              <a:t>(*) Stathopoulos et. al. 2016, Stathopoulos et. al. 2017 </a:t>
            </a:r>
            <a:endParaRPr lang="el-GR" b="1" i="1" dirty="0">
              <a:latin typeface="Times New Roman" panose="02020603050405020304" pitchFamily="18" charset="0"/>
              <a:cs typeface="Times New Roman" panose="02020603050405020304" pitchFamily="18" charset="0"/>
            </a:endParaRPr>
          </a:p>
        </p:txBody>
      </p:sp>
      <p:pic>
        <p:nvPicPr>
          <p:cNvPr id="6"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556792"/>
            <a:ext cx="3302124" cy="2446019"/>
          </a:xfrm>
          <a:prstGeom prst="rect">
            <a:avLst/>
          </a:prstGeom>
        </p:spPr>
      </p:pic>
      <p:pic>
        <p:nvPicPr>
          <p:cNvPr id="7" name="Εικόνα 1"/>
          <p:cNvPicPr/>
          <p:nvPr/>
        </p:nvPicPr>
        <p:blipFill>
          <a:blip r:embed="rId4" cstate="print">
            <a:extLst>
              <a:ext uri="{28A0092B-C50C-407E-A947-70E740481C1C}">
                <a14:useLocalDpi xmlns:a14="http://schemas.microsoft.com/office/drawing/2010/main" val="0"/>
              </a:ext>
            </a:extLst>
          </a:blip>
          <a:stretch>
            <a:fillRect/>
          </a:stretch>
        </p:blipFill>
        <p:spPr>
          <a:xfrm>
            <a:off x="3240902" y="4005064"/>
            <a:ext cx="3784233" cy="1975809"/>
          </a:xfrm>
          <a:prstGeom prst="rect">
            <a:avLst/>
          </a:prstGeom>
        </p:spPr>
      </p:pic>
    </p:spTree>
    <p:extLst>
      <p:ext uri="{BB962C8B-B14F-4D97-AF65-F5344CB8AC3E}">
        <p14:creationId xmlns:p14="http://schemas.microsoft.com/office/powerpoint/2010/main" val="654015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07504" y="5085184"/>
            <a:ext cx="8820150" cy="1246495"/>
          </a:xfrm>
          <a:prstGeom prst="rect">
            <a:avLst/>
          </a:prstGeom>
          <a:noFill/>
          <a:ln w="9525">
            <a:noFill/>
            <a:miter lim="800000"/>
            <a:headEnd/>
            <a:tailEnd/>
          </a:ln>
          <a:effectLst/>
        </p:spPr>
        <p:txBody>
          <a:bodyPr wrap="square">
            <a:spAutoFit/>
          </a:bodyPr>
          <a:lstStyle/>
          <a:p>
            <a:pPr algn="ctr">
              <a:spcBef>
                <a:spcPct val="50000"/>
              </a:spcBef>
            </a:pPr>
            <a:r>
              <a:rPr lang="en-US" sz="2400" i="1" dirty="0">
                <a:latin typeface="Times New Roman" panose="02020603050405020304" pitchFamily="18" charset="0"/>
                <a:cs typeface="Times New Roman" panose="02020603050405020304" pitchFamily="18" charset="0"/>
              </a:rPr>
              <a:t>In this figures we can see the SACs phenomenon in the spectrum of </a:t>
            </a:r>
            <a:r>
              <a:rPr lang="en-US" sz="2400" i="1" dirty="0" smtClean="0">
                <a:latin typeface="Times New Roman" panose="02020603050405020304" pitchFamily="18" charset="0"/>
                <a:cs typeface="Times New Roman" panose="02020603050405020304" pitchFamily="18" charset="0"/>
              </a:rPr>
              <a:t> the AGN PG 1254+</a:t>
            </a:r>
            <a:r>
              <a:rPr lang="en-US" i="1" dirty="0" smtClean="0">
                <a:latin typeface="Times New Roman" pitchFamily="18" charset="0"/>
                <a:cs typeface="Times New Roman" pitchFamily="18" charset="0"/>
              </a:rPr>
              <a:t>047</a:t>
            </a:r>
          </a:p>
          <a:p>
            <a:pPr algn="ctr">
              <a:spcBef>
                <a:spcPct val="50000"/>
              </a:spcBef>
            </a:pPr>
            <a:r>
              <a:rPr lang="en-US" i="1" dirty="0" smtClean="0">
                <a:latin typeface="Times New Roman" pitchFamily="18" charset="0"/>
                <a:cs typeface="Times New Roman" pitchFamily="18" charset="0"/>
              </a:rPr>
              <a:t>(Stathopoulos et. al. 2016, Stathopoulos et. al. 2017 ). </a:t>
            </a:r>
            <a:endParaRPr lang="el-GR" i="1" dirty="0" smtClean="0"/>
          </a:p>
        </p:txBody>
      </p:sp>
      <p:pic>
        <p:nvPicPr>
          <p:cNvPr id="5" name="Picture 4" descr="PG1254+047_Lya-NV-SiIV-CIV_GR"/>
          <p:cNvPicPr>
            <a:picLocks noChangeAspect="1" noChangeArrowheads="1"/>
          </p:cNvPicPr>
          <p:nvPr/>
        </p:nvPicPr>
        <p:blipFill>
          <a:blip r:embed="rId2" cstate="print"/>
          <a:srcRect/>
          <a:stretch>
            <a:fillRect/>
          </a:stretch>
        </p:blipFill>
        <p:spPr bwMode="auto">
          <a:xfrm>
            <a:off x="467544" y="404664"/>
            <a:ext cx="8280920" cy="455848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16632"/>
            <a:ext cx="7992888" cy="2308324"/>
          </a:xfrm>
          <a:prstGeom prst="rect">
            <a:avLst/>
          </a:prstGeom>
        </p:spPr>
        <p:txBody>
          <a:bodyPr wrap="square">
            <a:spAutoFit/>
          </a:bodyPr>
          <a:lstStyle/>
          <a:p>
            <a:pPr algn="ctr"/>
            <a:r>
              <a:rPr lang="en-US" sz="2400" b="1" dirty="0" smtClean="0">
                <a:solidFill>
                  <a:srgbClr val="FFFF00"/>
                </a:solidFill>
                <a:latin typeface="Times New Roman" pitchFamily="18" charset="0"/>
                <a:cs typeface="Times New Roman" pitchFamily="18" charset="0"/>
              </a:rPr>
              <a:t>The origin of DACs/SACs. From </a:t>
            </a:r>
            <a:r>
              <a:rPr lang="en-US" sz="2400" b="1" dirty="0">
                <a:solidFill>
                  <a:srgbClr val="FFFF00"/>
                </a:solidFill>
                <a:latin typeface="Times New Roman" pitchFamily="18" charset="0"/>
                <a:cs typeface="Times New Roman" pitchFamily="18" charset="0"/>
              </a:rPr>
              <a:t>wind models to «clumping» </a:t>
            </a:r>
            <a:r>
              <a:rPr lang="en-US" sz="2400" b="1" dirty="0" smtClean="0">
                <a:solidFill>
                  <a:srgbClr val="FFFF00"/>
                </a:solidFill>
                <a:latin typeface="Times New Roman" pitchFamily="18" charset="0"/>
                <a:cs typeface="Times New Roman" pitchFamily="18" charset="0"/>
              </a:rPr>
              <a:t>structure</a:t>
            </a:r>
          </a:p>
          <a:p>
            <a:pPr algn="ctr"/>
            <a:endParaRPr lang="el-GR" sz="2400" b="1" dirty="0">
              <a:solidFill>
                <a:srgbClr val="FFFF00"/>
              </a:solidFill>
              <a:latin typeface="Times New Roman" pitchFamily="18" charset="0"/>
              <a:cs typeface="Times New Roman" pitchFamily="18" charset="0"/>
            </a:endParaRPr>
          </a:p>
          <a:p>
            <a:pPr algn="just"/>
            <a:r>
              <a:rPr lang="en-US" sz="2400" b="1" i="1" dirty="0" smtClean="0">
                <a:solidFill>
                  <a:srgbClr val="FFFF00"/>
                </a:solidFill>
                <a:latin typeface="Times New Roman" pitchFamily="18" charset="0"/>
                <a:cs typeface="Times New Roman" pitchFamily="18" charset="0"/>
              </a:rPr>
              <a:t>1. Winds: </a:t>
            </a:r>
            <a:r>
              <a:rPr lang="en-US" sz="2400" dirty="0" smtClean="0">
                <a:latin typeface="Times New Roman" pitchFamily="18" charset="0"/>
                <a:cs typeface="Times New Roman" pitchFamily="18" charset="0"/>
              </a:rPr>
              <a:t>As </a:t>
            </a:r>
            <a:r>
              <a:rPr lang="en-US" sz="2400" dirty="0">
                <a:latin typeface="Times New Roman" pitchFamily="18" charset="0"/>
                <a:cs typeface="Times New Roman" pitchFamily="18" charset="0"/>
              </a:rPr>
              <a:t>we know the </a:t>
            </a:r>
            <a:r>
              <a:rPr lang="en-US" sz="2400" b="1" i="1" dirty="0">
                <a:latin typeface="Times New Roman" pitchFamily="18" charset="0"/>
                <a:cs typeface="Times New Roman" pitchFamily="18" charset="0"/>
              </a:rPr>
              <a:t>winds</a:t>
            </a:r>
            <a:r>
              <a:rPr lang="en-US" sz="2400" dirty="0">
                <a:solidFill>
                  <a:srgbClr val="FFFF00"/>
                </a:solidFill>
                <a:latin typeface="Times New Roman" pitchFamily="18" charset="0"/>
                <a:cs typeface="Times New Roman" pitchFamily="18" charset="0"/>
              </a:rPr>
              <a:t> </a:t>
            </a:r>
            <a:r>
              <a:rPr lang="en-US" sz="2400" dirty="0">
                <a:latin typeface="Times New Roman" pitchFamily="18" charset="0"/>
                <a:cs typeface="Times New Roman" pitchFamily="18" charset="0"/>
              </a:rPr>
              <a:t>of O and B stars have been observed in UV spectra, through the P-</a:t>
            </a:r>
            <a:r>
              <a:rPr lang="en-US" sz="2400" dirty="0" err="1">
                <a:latin typeface="Times New Roman" pitchFamily="18" charset="0"/>
                <a:cs typeface="Times New Roman" pitchFamily="18" charset="0"/>
              </a:rPr>
              <a:t>Cygni</a:t>
            </a:r>
            <a:r>
              <a:rPr lang="en-US" sz="2400" dirty="0">
                <a:latin typeface="Times New Roman" pitchFamily="18" charset="0"/>
                <a:cs typeface="Times New Roman" pitchFamily="18" charset="0"/>
              </a:rPr>
              <a:t> profile and they are changing in time scales from several days up to </a:t>
            </a:r>
            <a:r>
              <a:rPr lang="en-US" sz="2400" dirty="0" smtClean="0">
                <a:latin typeface="Times New Roman" pitchFamily="18" charset="0"/>
                <a:cs typeface="Times New Roman" pitchFamily="18" charset="0"/>
              </a:rPr>
              <a:t>hours (*). </a:t>
            </a:r>
            <a:endParaRPr lang="el-GR" sz="2400" dirty="0">
              <a:latin typeface="Times New Roman" pitchFamily="18" charset="0"/>
              <a:cs typeface="Times New Roman" pitchFamily="18" charset="0"/>
            </a:endParaRPr>
          </a:p>
        </p:txBody>
      </p:sp>
      <p:sp>
        <p:nvSpPr>
          <p:cNvPr id="3" name="Ορθογώνιο 2"/>
          <p:cNvSpPr/>
          <p:nvPr/>
        </p:nvSpPr>
        <p:spPr>
          <a:xfrm>
            <a:off x="151505" y="6052646"/>
            <a:ext cx="8820472" cy="369332"/>
          </a:xfrm>
          <a:prstGeom prst="rect">
            <a:avLst/>
          </a:prstGeom>
        </p:spPr>
        <p:txBody>
          <a:bodyPr wrap="square">
            <a:spAutoFit/>
          </a:bodyPr>
          <a:lstStyle/>
          <a:p>
            <a:pPr algn="just"/>
            <a:r>
              <a:rPr lang="en-US" i="1" dirty="0" smtClean="0">
                <a:latin typeface="Times New Roman" panose="02020603050405020304" pitchFamily="18" charset="0"/>
                <a:cs typeface="Times New Roman" panose="02020603050405020304" pitchFamily="18" charset="0"/>
              </a:rPr>
              <a:t>(*) e.g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Henrichs</a:t>
            </a:r>
            <a:r>
              <a:rPr lang="en-US" i="1" dirty="0">
                <a:latin typeface="Times New Roman" panose="02020603050405020304" pitchFamily="18" charset="0"/>
                <a:cs typeface="Times New Roman" panose="02020603050405020304" pitchFamily="18" charset="0"/>
              </a:rPr>
              <a:t> (1984</a:t>
            </a:r>
            <a:r>
              <a:rPr lang="en-US" i="1" dirty="0" smtClean="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Prinja</a:t>
            </a:r>
            <a:r>
              <a:rPr lang="en-US" i="1" dirty="0">
                <a:latin typeface="Times New Roman" panose="02020603050405020304" pitchFamily="18" charset="0"/>
                <a:cs typeface="Times New Roman" panose="02020603050405020304" pitchFamily="18" charset="0"/>
              </a:rPr>
              <a:t> &amp; </a:t>
            </a:r>
            <a:r>
              <a:rPr lang="en-US" i="1" dirty="0" err="1">
                <a:latin typeface="Times New Roman" panose="02020603050405020304" pitchFamily="18" charset="0"/>
                <a:cs typeface="Times New Roman" panose="02020603050405020304" pitchFamily="18" charset="0"/>
              </a:rPr>
              <a:t>Howarth</a:t>
            </a:r>
            <a:r>
              <a:rPr lang="en-US" i="1" dirty="0">
                <a:latin typeface="Times New Roman" panose="02020603050405020304" pitchFamily="18" charset="0"/>
                <a:cs typeface="Times New Roman" panose="02020603050405020304" pitchFamily="18" charset="0"/>
              </a:rPr>
              <a:t> (1986</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Prinja</a:t>
            </a:r>
            <a:r>
              <a:rPr lang="en-US" i="1" dirty="0" smtClean="0">
                <a:latin typeface="Times New Roman" panose="02020603050405020304" pitchFamily="18" charset="0"/>
                <a:cs typeface="Times New Roman" panose="02020603050405020304" pitchFamily="18" charset="0"/>
              </a:rPr>
              <a:t> et al. 1987, </a:t>
            </a:r>
            <a:r>
              <a:rPr lang="en-US" i="1" dirty="0" err="1" smtClean="0">
                <a:latin typeface="Times New Roman" panose="02020603050405020304" pitchFamily="18" charset="0"/>
                <a:cs typeface="Times New Roman" panose="02020603050405020304" pitchFamily="18" charset="0"/>
              </a:rPr>
              <a:t>Henrichs</a:t>
            </a:r>
            <a:r>
              <a:rPr lang="en-US" i="1" dirty="0" smtClean="0">
                <a:latin typeface="Times New Roman" panose="02020603050405020304" pitchFamily="18" charset="0"/>
                <a:cs typeface="Times New Roman" panose="02020603050405020304" pitchFamily="18" charset="0"/>
              </a:rPr>
              <a:t> et al. 1988  </a:t>
            </a:r>
            <a:endParaRPr lang="el-GR" i="1" dirty="0">
              <a:latin typeface="Times New Roman" panose="02020603050405020304" pitchFamily="18" charset="0"/>
              <a:cs typeface="Times New Roman" panose="02020603050405020304" pitchFamily="18" charset="0"/>
            </a:endParaRP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240" y="2357430"/>
            <a:ext cx="4385109" cy="3464074"/>
          </a:xfrm>
          <a:prstGeom prst="rect">
            <a:avLst/>
          </a:prstGeom>
        </p:spPr>
      </p:pic>
      <p:pic>
        <p:nvPicPr>
          <p:cNvPr id="8" name="Picture 2" descr="http://www.issibern.ch/teams/stellarwind/uploads/images/test_stellar_wind_3.png"/>
          <p:cNvPicPr>
            <a:picLocks noChangeAspect="1" noChangeArrowheads="1"/>
          </p:cNvPicPr>
          <p:nvPr/>
        </p:nvPicPr>
        <p:blipFill>
          <a:blip r:embed="rId3" cstate="print"/>
          <a:srcRect/>
          <a:stretch>
            <a:fillRect/>
          </a:stretch>
        </p:blipFill>
        <p:spPr bwMode="auto">
          <a:xfrm>
            <a:off x="395536" y="2420888"/>
            <a:ext cx="3553366" cy="3168352"/>
          </a:xfrm>
          <a:prstGeom prst="rect">
            <a:avLst/>
          </a:prstGeom>
          <a:noFill/>
        </p:spPr>
      </p:pic>
    </p:spTree>
    <p:extLst>
      <p:ext uri="{BB962C8B-B14F-4D97-AF65-F5344CB8AC3E}">
        <p14:creationId xmlns:p14="http://schemas.microsoft.com/office/powerpoint/2010/main" val="2152949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5016" cy="1631216"/>
          </a:xfrm>
          <a:prstGeom prst="rect">
            <a:avLst/>
          </a:prstGeom>
        </p:spPr>
        <p:txBody>
          <a:bodyPr wrap="square">
            <a:spAutoFit/>
          </a:bodyPr>
          <a:lstStyle/>
          <a:p>
            <a:pPr algn="just"/>
            <a:r>
              <a:rPr lang="en-US" sz="2000" b="1" i="1" dirty="0" smtClean="0">
                <a:solidFill>
                  <a:srgbClr val="FFFF00"/>
                </a:solidFill>
                <a:latin typeface="Times New Roman" pitchFamily="18" charset="0"/>
                <a:cs typeface="Times New Roman" pitchFamily="18" charset="0"/>
              </a:rPr>
              <a:t>2. Flow instabilities:</a:t>
            </a:r>
            <a:r>
              <a:rPr lang="en-US" sz="2000" dirty="0" smtClean="0">
                <a:solidFill>
                  <a:srgbClr val="FFFF00"/>
                </a:solidFill>
                <a:latin typeface="Times New Roman" pitchFamily="18" charset="0"/>
                <a:cs typeface="Times New Roman" pitchFamily="18" charset="0"/>
              </a:rPr>
              <a:t> </a:t>
            </a:r>
            <a:r>
              <a:rPr lang="en-US" sz="2000" dirty="0" smtClean="0">
                <a:latin typeface="Times New Roman" pitchFamily="18" charset="0"/>
                <a:cs typeface="Times New Roman" pitchFamily="18" charset="0"/>
              </a:rPr>
              <a:t>However, the </a:t>
            </a:r>
            <a:r>
              <a:rPr lang="en-US" sz="2000" dirty="0">
                <a:latin typeface="Times New Roman" pitchFamily="18" charset="0"/>
                <a:cs typeface="Times New Roman" pitchFamily="18" charset="0"/>
              </a:rPr>
              <a:t>models of normal winds could not interpret the structure of the areas in which </a:t>
            </a:r>
            <a:r>
              <a:rPr lang="en-US" sz="2000" dirty="0" smtClean="0">
                <a:latin typeface="Times New Roman" pitchFamily="18" charset="0"/>
                <a:cs typeface="Times New Roman" pitchFamily="18" charset="0"/>
              </a:rPr>
              <a:t>DACs </a:t>
            </a:r>
            <a:r>
              <a:rPr lang="en-US" sz="2000" dirty="0">
                <a:latin typeface="Times New Roman" pitchFamily="18" charset="0"/>
                <a:cs typeface="Times New Roman" pitchFamily="18" charset="0"/>
              </a:rPr>
              <a:t>and SACs </a:t>
            </a:r>
            <a:r>
              <a:rPr lang="en-US" sz="2000" dirty="0" smtClean="0">
                <a:latin typeface="Times New Roman" pitchFamily="18" charset="0"/>
                <a:cs typeface="Times New Roman" pitchFamily="18" charset="0"/>
              </a:rPr>
              <a:t>are created. Many researchers (*)  suggested that the </a:t>
            </a:r>
            <a:r>
              <a:rPr lang="en-US" sz="2000" dirty="0">
                <a:latin typeface="Times New Roman" pitchFamily="18" charset="0"/>
                <a:cs typeface="Times New Roman" pitchFamily="18" charset="0"/>
              </a:rPr>
              <a:t>observed variability of mass outflows </a:t>
            </a:r>
            <a:r>
              <a:rPr lang="en-US" sz="2000" dirty="0" smtClean="0">
                <a:latin typeface="Times New Roman" pitchFamily="18" charset="0"/>
                <a:cs typeface="Times New Roman" pitchFamily="18" charset="0"/>
              </a:rPr>
              <a:t>indicates instabilities of the winds </a:t>
            </a:r>
            <a:r>
              <a:rPr lang="en-US" sz="2000" dirty="0">
                <a:latin typeface="Times New Roman" pitchFamily="18" charset="0"/>
                <a:cs typeface="Times New Roman" pitchFamily="18" charset="0"/>
              </a:rPr>
              <a:t>of hot </a:t>
            </a:r>
            <a:r>
              <a:rPr lang="en-US" sz="2000" dirty="0" smtClean="0">
                <a:latin typeface="Times New Roman" pitchFamily="18" charset="0"/>
                <a:cs typeface="Times New Roman" pitchFamily="18" charset="0"/>
              </a:rPr>
              <a:t>star</a:t>
            </a:r>
            <a:r>
              <a:rPr lang="en-US" sz="2000" dirty="0">
                <a:latin typeface="Times New Roman" pitchFamily="18" charset="0"/>
                <a:cs typeface="Times New Roman" pitchFamily="18" charset="0"/>
              </a:rPr>
              <a:t>s</a:t>
            </a:r>
            <a:r>
              <a:rPr lang="en-US" sz="2000" dirty="0" smtClean="0">
                <a:latin typeface="Times New Roman" pitchFamily="18" charset="0"/>
                <a:cs typeface="Times New Roman" pitchFamily="18" charset="0"/>
              </a:rPr>
              <a:t>, the so called </a:t>
            </a:r>
            <a:r>
              <a:rPr lang="en-US" sz="2000" b="1" dirty="0" smtClean="0">
                <a:solidFill>
                  <a:srgbClr val="FFFF00"/>
                </a:solidFill>
                <a:latin typeface="Times New Roman" pitchFamily="18" charset="0"/>
                <a:cs typeface="Times New Roman" pitchFamily="18" charset="0"/>
              </a:rPr>
              <a:t>“flow instabilities”</a:t>
            </a:r>
            <a:r>
              <a:rPr lang="en-US" sz="2000" dirty="0" smtClean="0">
                <a:solidFill>
                  <a:srgbClr val="FFFF00"/>
                </a:solidFill>
                <a:latin typeface="Times New Roman" pitchFamily="18" charset="0"/>
                <a:cs typeface="Times New Roman" pitchFamily="18" charset="0"/>
              </a:rPr>
              <a:t>.</a:t>
            </a:r>
            <a:r>
              <a:rPr lang="en-US" sz="2000" b="1" dirty="0" smtClean="0">
                <a:solidFill>
                  <a:srgbClr val="FFFF00"/>
                </a:solidFill>
                <a:latin typeface="Times New Roman" pitchFamily="18" charset="0"/>
                <a:cs typeface="Times New Roman" pitchFamily="18" charset="0"/>
              </a:rPr>
              <a:t> </a:t>
            </a:r>
            <a:r>
              <a:rPr lang="en-US" sz="2000" dirty="0">
                <a:latin typeface="Times New Roman" pitchFamily="18" charset="0"/>
                <a:cs typeface="Times New Roman" pitchFamily="18" charset="0"/>
              </a:rPr>
              <a:t>These instabilities would disrupt the smooth outflow destroying the balance between the </a:t>
            </a:r>
            <a:r>
              <a:rPr lang="en-US" sz="2000" dirty="0" smtClean="0">
                <a:latin typeface="Times New Roman" pitchFamily="18" charset="0"/>
                <a:cs typeface="Times New Roman" pitchFamily="18" charset="0"/>
              </a:rPr>
              <a:t>forces. </a:t>
            </a:r>
          </a:p>
        </p:txBody>
      </p:sp>
      <p:sp>
        <p:nvSpPr>
          <p:cNvPr id="3" name="Rectangle 2"/>
          <p:cNvSpPr/>
          <p:nvPr/>
        </p:nvSpPr>
        <p:spPr>
          <a:xfrm>
            <a:off x="683568" y="5805264"/>
            <a:ext cx="8064896" cy="646331"/>
          </a:xfrm>
          <a:prstGeom prst="rect">
            <a:avLst/>
          </a:prstGeom>
        </p:spPr>
        <p:txBody>
          <a:bodyPr wrap="square">
            <a:spAutoFit/>
          </a:bodyPr>
          <a:lstStyle/>
          <a:p>
            <a:pPr algn="just"/>
            <a:r>
              <a:rPr lang="en-US" i="1" dirty="0" smtClean="0">
                <a:latin typeface="Times New Roman" panose="02020603050405020304" pitchFamily="18" charset="0"/>
                <a:cs typeface="Times New Roman" panose="02020603050405020304" pitchFamily="18" charset="0"/>
              </a:rPr>
              <a:t>(*) e.g. Lucy (1984), </a:t>
            </a:r>
            <a:r>
              <a:rPr lang="en-US" i="1" dirty="0" err="1" smtClean="0">
                <a:latin typeface="Times New Roman" panose="02020603050405020304" pitchFamily="18" charset="0"/>
                <a:cs typeface="Times New Roman" panose="02020603050405020304" pitchFamily="18" charset="0"/>
              </a:rPr>
              <a:t>Owocki</a:t>
            </a:r>
            <a:r>
              <a:rPr lang="en-US" i="1" dirty="0" smtClean="0">
                <a:latin typeface="Times New Roman" panose="02020603050405020304" pitchFamily="18" charset="0"/>
                <a:cs typeface="Times New Roman" panose="02020603050405020304" pitchFamily="18" charset="0"/>
              </a:rPr>
              <a:t> &amp; </a:t>
            </a:r>
            <a:r>
              <a:rPr lang="en-US" i="1" dirty="0" err="1" smtClean="0">
                <a:latin typeface="Times New Roman" panose="02020603050405020304" pitchFamily="18" charset="0"/>
                <a:cs typeface="Times New Roman" panose="02020603050405020304" pitchFamily="18" charset="0"/>
              </a:rPr>
              <a:t>Rybicki</a:t>
            </a:r>
            <a:r>
              <a:rPr lang="en-US" i="1" dirty="0" smtClean="0">
                <a:latin typeface="Times New Roman" panose="02020603050405020304" pitchFamily="18" charset="0"/>
                <a:cs typeface="Times New Roman" panose="02020603050405020304" pitchFamily="18" charset="0"/>
              </a:rPr>
              <a:t>, (1984, 1985, 1986), Lucy &amp; Solomon (1970),  MacGregor et al (1979), </a:t>
            </a:r>
            <a:r>
              <a:rPr lang="en-US" i="1" dirty="0" err="1" smtClean="0">
                <a:latin typeface="Times New Roman" panose="02020603050405020304" pitchFamily="18" charset="0"/>
                <a:cs typeface="Times New Roman" panose="02020603050405020304" pitchFamily="18" charset="0"/>
              </a:rPr>
              <a:t>Carlberg</a:t>
            </a:r>
            <a:r>
              <a:rPr lang="en-US" i="1" dirty="0" smtClean="0">
                <a:latin typeface="Times New Roman" panose="02020603050405020304" pitchFamily="18" charset="0"/>
                <a:cs typeface="Times New Roman" panose="02020603050405020304" pitchFamily="18" charset="0"/>
              </a:rPr>
              <a:t> (1980), and Lucy (1984), </a:t>
            </a:r>
            <a:r>
              <a:rPr lang="en-US" i="1" dirty="0">
                <a:latin typeface="Times New Roman" panose="02020603050405020304" pitchFamily="18" charset="0"/>
                <a:cs typeface="Times New Roman" panose="02020603050405020304" pitchFamily="18" charset="0"/>
              </a:rPr>
              <a:t>Lucy &amp; White (1980</a:t>
            </a:r>
            <a:r>
              <a:rPr lang="en-US" i="1" dirty="0" smtClean="0">
                <a:latin typeface="Times New Roman" panose="02020603050405020304" pitchFamily="18" charset="0"/>
                <a:cs typeface="Times New Roman" panose="02020603050405020304" pitchFamily="18" charset="0"/>
              </a:rPr>
              <a:t>)</a:t>
            </a:r>
            <a:endParaRPr lang="el-GR" i="1" dirty="0">
              <a:latin typeface="Times New Roman" panose="02020603050405020304" pitchFamily="18" charset="0"/>
              <a:cs typeface="Times New Roman" panose="02020603050405020304" pitchFamily="18" charset="0"/>
            </a:endParaRPr>
          </a:p>
        </p:txBody>
      </p:sp>
      <p:pic>
        <p:nvPicPr>
          <p:cNvPr id="32770" name="Picture 2" descr="http://cronodon.com/images/Flares_small.gif"/>
          <p:cNvPicPr>
            <a:picLocks noChangeAspect="1" noChangeArrowheads="1" noCrop="1"/>
          </p:cNvPicPr>
          <p:nvPr/>
        </p:nvPicPr>
        <p:blipFill>
          <a:blip r:embed="rId2" cstate="print"/>
          <a:srcRect/>
          <a:stretch>
            <a:fillRect/>
          </a:stretch>
        </p:blipFill>
        <p:spPr bwMode="auto">
          <a:xfrm>
            <a:off x="467544" y="2204864"/>
            <a:ext cx="3888432" cy="2916324"/>
          </a:xfrm>
          <a:prstGeom prst="rect">
            <a:avLst/>
          </a:prstGeom>
          <a:noFill/>
        </p:spPr>
      </p:pic>
      <p:pic>
        <p:nvPicPr>
          <p:cNvPr id="1026" name="Picture 2" descr="C:\Users\user\Desktop\vorticite (1).gif"/>
          <p:cNvPicPr>
            <a:picLocks noChangeAspect="1" noChangeArrowheads="1" noCrop="1"/>
          </p:cNvPicPr>
          <p:nvPr/>
        </p:nvPicPr>
        <p:blipFill>
          <a:blip r:embed="rId3" cstate="print"/>
          <a:srcRect/>
          <a:stretch>
            <a:fillRect/>
          </a:stretch>
        </p:blipFill>
        <p:spPr bwMode="auto">
          <a:xfrm>
            <a:off x="4716016" y="2276872"/>
            <a:ext cx="3912096" cy="2934072"/>
          </a:xfrm>
          <a:prstGeom prst="rect">
            <a:avLst/>
          </a:prstGeom>
          <a:noFill/>
        </p:spPr>
      </p:pic>
    </p:spTree>
    <p:extLst>
      <p:ext uri="{BB962C8B-B14F-4D97-AF65-F5344CB8AC3E}">
        <p14:creationId xmlns:p14="http://schemas.microsoft.com/office/powerpoint/2010/main" val="2755330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ssibern.ch/teams/stellarwind/uploads/images/test_stellar_wind_3.png"/>
          <p:cNvPicPr>
            <a:picLocks noChangeAspect="1" noChangeArrowheads="1"/>
          </p:cNvPicPr>
          <p:nvPr/>
        </p:nvPicPr>
        <p:blipFill>
          <a:blip r:embed="rId2" cstate="print"/>
          <a:srcRect/>
          <a:stretch>
            <a:fillRect/>
          </a:stretch>
        </p:blipFill>
        <p:spPr bwMode="auto">
          <a:xfrm>
            <a:off x="179512" y="116632"/>
            <a:ext cx="2762555" cy="2463227"/>
          </a:xfrm>
          <a:prstGeom prst="rect">
            <a:avLst/>
          </a:prstGeom>
          <a:noFill/>
        </p:spPr>
      </p:pic>
      <p:pic>
        <p:nvPicPr>
          <p:cNvPr id="1028" name="Picture 4" descr="http://www.issibern.ch/teams/stellarwind/uploads/images/test_stellar_wind_clumpy.png"/>
          <p:cNvPicPr>
            <a:picLocks noChangeAspect="1" noChangeArrowheads="1"/>
          </p:cNvPicPr>
          <p:nvPr/>
        </p:nvPicPr>
        <p:blipFill>
          <a:blip r:embed="rId3" cstate="print"/>
          <a:srcRect/>
          <a:stretch>
            <a:fillRect/>
          </a:stretch>
        </p:blipFill>
        <p:spPr bwMode="auto">
          <a:xfrm>
            <a:off x="5940152" y="188640"/>
            <a:ext cx="3055031" cy="2232248"/>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827584" y="2852936"/>
            <a:ext cx="7020272" cy="3321672"/>
          </a:xfrm>
          <a:prstGeom prst="rect">
            <a:avLst/>
          </a:prstGeom>
          <a:noFill/>
          <a:ln w="9525">
            <a:noFill/>
            <a:miter lim="800000"/>
            <a:headEnd/>
            <a:tailEnd/>
          </a:ln>
        </p:spPr>
      </p:pic>
      <p:sp>
        <p:nvSpPr>
          <p:cNvPr id="5" name="4 - TextBox"/>
          <p:cNvSpPr txBox="1"/>
          <p:nvPr/>
        </p:nvSpPr>
        <p:spPr>
          <a:xfrm>
            <a:off x="2555776" y="6309320"/>
            <a:ext cx="3600400" cy="369332"/>
          </a:xfrm>
          <a:prstGeom prst="rect">
            <a:avLst/>
          </a:prstGeom>
          <a:noFill/>
        </p:spPr>
        <p:txBody>
          <a:bodyPr wrap="square" rtlCol="0">
            <a:spAutoFit/>
          </a:bodyPr>
          <a:lstStyle/>
          <a:p>
            <a:r>
              <a:rPr lang="en-US" dirty="0" err="1" smtClean="0"/>
              <a:t>Surlan</a:t>
            </a:r>
            <a:r>
              <a:rPr lang="en-US" dirty="0" smtClean="0"/>
              <a:t> et al. 2012, A&amp;A 541, A37</a:t>
            </a: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Ορίζοντα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ρίζοντα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5853</TotalTime>
  <Words>2296</Words>
  <Application>Microsoft Office PowerPoint</Application>
  <PresentationFormat>Προβολή στην οθόνη (4:3)</PresentationFormat>
  <Paragraphs>103</Paragraphs>
  <Slides>27</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Ορίζοντας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Αντώνης</dc:creator>
  <cp:lastModifiedBy>Αντώνης</cp:lastModifiedBy>
  <cp:revision>535</cp:revision>
  <dcterms:created xsi:type="dcterms:W3CDTF">2011-05-15T14:45:41Z</dcterms:created>
  <dcterms:modified xsi:type="dcterms:W3CDTF">2017-08-24T05:54:53Z</dcterms:modified>
</cp:coreProperties>
</file>