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8.xml" ContentType="application/vnd.openxmlformats-officedocument.theme+xml"/>
  <Override PartName="/ppt/slideLayouts/slideLayout30.xml" ContentType="application/vnd.openxmlformats-officedocument.presentationml.slideLayout+xml"/>
  <Override PartName="/ppt/theme/theme19.xml" ContentType="application/vnd.openxmlformats-officedocument.theme+xml"/>
  <Override PartName="/ppt/slideLayouts/slideLayout3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72" r:id="rId6"/>
    <p:sldMasterId id="2147483674" r:id="rId7"/>
    <p:sldMasterId id="2147483676" r:id="rId8"/>
    <p:sldMasterId id="2147483678" r:id="rId9"/>
    <p:sldMasterId id="2147483680" r:id="rId10"/>
    <p:sldMasterId id="2147483682" r:id="rId11"/>
    <p:sldMasterId id="2147483684" r:id="rId12"/>
    <p:sldMasterId id="2147483686" r:id="rId13"/>
    <p:sldMasterId id="2147483688" r:id="rId14"/>
    <p:sldMasterId id="2147483690" r:id="rId15"/>
    <p:sldMasterId id="2147483692" r:id="rId16"/>
    <p:sldMasterId id="2147483694" r:id="rId17"/>
    <p:sldMasterId id="2147483696" r:id="rId18"/>
    <p:sldMasterId id="2147483698" r:id="rId19"/>
    <p:sldMasterId id="2147483702" r:id="rId20"/>
  </p:sldMasterIdLst>
  <p:notesMasterIdLst>
    <p:notesMasterId r:id="rId64"/>
  </p:notesMasterIdLst>
  <p:sldIdLst>
    <p:sldId id="271" r:id="rId21"/>
    <p:sldId id="272" r:id="rId22"/>
    <p:sldId id="274" r:id="rId23"/>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301" r:id="rId39"/>
    <p:sldId id="275" r:id="rId40"/>
    <p:sldId id="276" r:id="rId41"/>
    <p:sldId id="277" r:id="rId42"/>
    <p:sldId id="278" r:id="rId43"/>
    <p:sldId id="297" r:id="rId44"/>
    <p:sldId id="281" r:id="rId45"/>
    <p:sldId id="298"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9" r:id="rId59"/>
    <p:sldId id="300" r:id="rId60"/>
    <p:sldId id="294" r:id="rId61"/>
    <p:sldId id="295" r:id="rId62"/>
    <p:sldId id="29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BA16E-420B-4C9E-9098-B0B8BF13AA61}" type="datetimeFigureOut">
              <a:rPr lang="en-GB" smtClean="0"/>
              <a:t>24/08/2017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A98CA-61F5-49EE-9078-BD2428A50418}" type="slidenum">
              <a:rPr lang="en-GB" smtClean="0"/>
              <a:t>‹#›</a:t>
            </a:fld>
            <a:endParaRPr lang="en-GB"/>
          </a:p>
        </p:txBody>
      </p:sp>
    </p:spTree>
    <p:extLst>
      <p:ext uri="{BB962C8B-B14F-4D97-AF65-F5344CB8AC3E}">
        <p14:creationId xmlns:p14="http://schemas.microsoft.com/office/powerpoint/2010/main" val="378116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9A98CA-61F5-49EE-9078-BD2428A50418}" type="slidenum">
              <a:rPr lang="en-GB" smtClean="0"/>
              <a:t>1</a:t>
            </a:fld>
            <a:endParaRPr lang="en-GB"/>
          </a:p>
        </p:txBody>
      </p:sp>
    </p:spTree>
    <p:extLst>
      <p:ext uri="{BB962C8B-B14F-4D97-AF65-F5344CB8AC3E}">
        <p14:creationId xmlns:p14="http://schemas.microsoft.com/office/powerpoint/2010/main" val="11897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9A98CA-61F5-49EE-9078-BD2428A50418}" type="slidenum">
              <a:rPr lang="en-GB" smtClean="0"/>
              <a:t>9</a:t>
            </a:fld>
            <a:endParaRPr lang="en-GB"/>
          </a:p>
        </p:txBody>
      </p:sp>
    </p:spTree>
    <p:extLst>
      <p:ext uri="{BB962C8B-B14F-4D97-AF65-F5344CB8AC3E}">
        <p14:creationId xmlns:p14="http://schemas.microsoft.com/office/powerpoint/2010/main" val="296025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CBFB97-C497-47FE-8967-D63CB1E3FDF2}" type="datetime1">
              <a:rPr lang="en-US" altLang="en-US" smtClean="0">
                <a:solidFill>
                  <a:srgbClr val="000000"/>
                </a:solidFill>
                <a:latin typeface="Times New Roman" panose="02020603050405020304" pitchFamily="18" charset="0"/>
              </a:rPr>
              <a:pPr/>
              <a:t>8/24/2017</a:t>
            </a:fld>
            <a:endParaRPr lang="en-US" altLang="en-US" smtClean="0">
              <a:solidFill>
                <a:srgbClr val="000000"/>
              </a:solidFill>
              <a:latin typeface="Times New Roman" panose="02020603050405020304" pitchFamily="18" charset="0"/>
            </a:endParaRPr>
          </a:p>
        </p:txBody>
      </p:sp>
      <p:sp>
        <p:nvSpPr>
          <p:cNvPr id="5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A9A07-66A8-4D65-918F-B0C4EF22B3BC}" type="slidenum">
              <a:rPr lang="en-US" altLang="en-US" smtClean="0">
                <a:solidFill>
                  <a:srgbClr val="000000"/>
                </a:solidFill>
                <a:latin typeface="Times New Roman" panose="02020603050405020304" pitchFamily="18" charset="0"/>
              </a:rPr>
              <a:pPr/>
              <a:t>20</a:t>
            </a:fld>
            <a:endParaRPr lang="en-US" altLang="en-US" smtClean="0">
              <a:solidFill>
                <a:srgbClr val="000000"/>
              </a:solidFill>
              <a:latin typeface="Times New Roman" panose="02020603050405020304" pitchFamily="18"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97331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5D745A-4D23-44B1-A4D6-F73227A9CB10}" type="datetime1">
              <a:rPr lang="en-US" altLang="en-US" smtClean="0">
                <a:solidFill>
                  <a:srgbClr val="000000"/>
                </a:solidFill>
                <a:latin typeface="Times New Roman" panose="02020603050405020304" pitchFamily="18" charset="0"/>
              </a:rPr>
              <a:pPr/>
              <a:t>8/24/2017</a:t>
            </a:fld>
            <a:endParaRPr lang="en-US" altLang="en-US" smtClean="0">
              <a:solidFill>
                <a:srgbClr val="000000"/>
              </a:solidFill>
              <a:latin typeface="Times New Roman" panose="02020603050405020304" pitchFamily="18" charset="0"/>
            </a:endParaRPr>
          </a:p>
        </p:txBody>
      </p:sp>
      <p:sp>
        <p:nvSpPr>
          <p:cNvPr id="7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AE6E34-3503-495D-9DC0-94EC171D0CBF}" type="slidenum">
              <a:rPr lang="en-US" altLang="en-US" smtClean="0">
                <a:solidFill>
                  <a:srgbClr val="000000"/>
                </a:solidFill>
                <a:latin typeface="Times New Roman" panose="02020603050405020304" pitchFamily="18" charset="0"/>
              </a:rPr>
              <a:pPr/>
              <a:t>21</a:t>
            </a:fld>
            <a:endParaRPr lang="en-US" altLang="en-US" smtClean="0">
              <a:solidFill>
                <a:srgbClr val="000000"/>
              </a:solidFill>
              <a:latin typeface="Times New Roman" panose="02020603050405020304" pitchFamily="18" charset="0"/>
            </a:endParaRPr>
          </a:p>
        </p:txBody>
      </p:sp>
      <p:sp>
        <p:nvSpPr>
          <p:cNvPr id="7172" name="Rectangle 2"/>
          <p:cNvSpPr>
            <a:spLocks noGrp="1" noRot="1" noChangeAspect="1" noChangeArrowheads="1" noTextEdit="1"/>
          </p:cNvSpPr>
          <p:nvPr>
            <p:ph type="sldImg"/>
          </p:nvPr>
        </p:nvSpPr>
        <p:spPr>
          <a:ln/>
        </p:spPr>
      </p:sp>
      <p:sp>
        <p:nvSpPr>
          <p:cNvPr id="7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35880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D40C10-FAC2-44FB-96C4-04054D7AB755}" type="datetime1">
              <a:rPr lang="en-US" altLang="en-US" smtClean="0">
                <a:solidFill>
                  <a:srgbClr val="000000"/>
                </a:solidFill>
                <a:latin typeface="Times New Roman" panose="02020603050405020304" pitchFamily="18" charset="0"/>
              </a:rPr>
              <a:pPr/>
              <a:t>8/24/2017</a:t>
            </a:fld>
            <a:endParaRPr lang="en-US" altLang="en-US" smtClean="0">
              <a:solidFill>
                <a:srgbClr val="000000"/>
              </a:solidFill>
              <a:latin typeface="Times New Roman" panose="02020603050405020304" pitchFamily="18" charset="0"/>
            </a:endParaRPr>
          </a:p>
        </p:txBody>
      </p:sp>
      <p:sp>
        <p:nvSpPr>
          <p:cNvPr id="9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4E8671-DB40-489F-A15E-75DFBA686121}" type="slidenum">
              <a:rPr lang="en-US" altLang="en-US" smtClean="0">
                <a:solidFill>
                  <a:srgbClr val="000000"/>
                </a:solidFill>
                <a:latin typeface="Times New Roman" panose="02020603050405020304" pitchFamily="18" charset="0"/>
              </a:rPr>
              <a:pPr/>
              <a:t>22</a:t>
            </a:fld>
            <a:endParaRPr lang="en-US" altLang="en-US" smtClean="0">
              <a:solidFill>
                <a:srgbClr val="000000"/>
              </a:solidFill>
              <a:latin typeface="Times New Roman" panose="02020603050405020304" pitchFamily="18"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302597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9A98CA-61F5-49EE-9078-BD2428A50418}" type="slidenum">
              <a:rPr lang="en-GB" smtClean="0"/>
              <a:t>40</a:t>
            </a:fld>
            <a:endParaRPr lang="en-GB"/>
          </a:p>
        </p:txBody>
      </p:sp>
    </p:spTree>
    <p:extLst>
      <p:ext uri="{BB962C8B-B14F-4D97-AF65-F5344CB8AC3E}">
        <p14:creationId xmlns:p14="http://schemas.microsoft.com/office/powerpoint/2010/main" val="233949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738100-CDFE-440D-A350-3E84F21120B4}" type="datetime1">
              <a:rPr lang="en-US" altLang="en-US" smtClean="0">
                <a:solidFill>
                  <a:srgbClr val="000000"/>
                </a:solidFill>
                <a:latin typeface="Times New Roman" panose="02020603050405020304" pitchFamily="18" charset="0"/>
              </a:rPr>
              <a:pPr/>
              <a:t>8/24/2017</a:t>
            </a:fld>
            <a:endParaRPr lang="en-US" altLang="en-US" smtClean="0">
              <a:solidFill>
                <a:srgbClr val="000000"/>
              </a:solidFill>
              <a:latin typeface="Times New Roman" panose="02020603050405020304" pitchFamily="18" charset="0"/>
            </a:endParaRPr>
          </a:p>
        </p:txBody>
      </p:sp>
      <p:sp>
        <p:nvSpPr>
          <p:cNvPr id="29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DD2606-1391-47E9-90F5-1313629957A7}" type="slidenum">
              <a:rPr lang="en-US" altLang="en-US" smtClean="0">
                <a:solidFill>
                  <a:srgbClr val="000000"/>
                </a:solidFill>
                <a:latin typeface="Times New Roman" panose="02020603050405020304" pitchFamily="18" charset="0"/>
              </a:rPr>
              <a:pPr/>
              <a:t>43</a:t>
            </a:fld>
            <a:endParaRPr lang="en-US" altLang="en-US" smtClean="0">
              <a:solidFill>
                <a:srgbClr val="000000"/>
              </a:solidFill>
              <a:latin typeface="Times New Roman" panose="02020603050405020304" pitchFamily="18" charset="0"/>
            </a:endParaRPr>
          </a:p>
        </p:txBody>
      </p:sp>
      <p:sp>
        <p:nvSpPr>
          <p:cNvPr id="29700" name="Rectangle 2"/>
          <p:cNvSpPr>
            <a:spLocks noGrp="1" noRot="1" noChangeAspect="1" noChangeArrowheads="1" noTextEdit="1"/>
          </p:cNvSpPr>
          <p:nvPr>
            <p:ph type="sldImg"/>
          </p:nvPr>
        </p:nvSpPr>
        <p:spPr>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panose="020B0604020202020204" pitchFamily="34" charset="0"/>
            </a:endParaRPr>
          </a:p>
        </p:txBody>
      </p:sp>
    </p:spTree>
    <p:extLst>
      <p:ext uri="{BB962C8B-B14F-4D97-AF65-F5344CB8AC3E}">
        <p14:creationId xmlns:p14="http://schemas.microsoft.com/office/powerpoint/2010/main" val="215993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1241667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51259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511188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371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935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9243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326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110177C-F33F-4538-9CC6-803196E82D6E}" type="datetime1">
              <a:rPr lang="en-US" altLang="en-US">
                <a:solidFill>
                  <a:srgbClr val="000000"/>
                </a:solidFill>
              </a:rPr>
              <a:pPr>
                <a:defRPr/>
              </a:pPr>
              <a:t>8/24/2017</a:t>
            </a:fld>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9" name="Rectangle 6"/>
          <p:cNvSpPr>
            <a:spLocks noGrp="1" noChangeArrowheads="1"/>
          </p:cNvSpPr>
          <p:nvPr>
            <p:ph type="sldNum" sz="quarter" idx="12"/>
          </p:nvPr>
        </p:nvSpPr>
        <p:spPr>
          <a:ln/>
        </p:spPr>
        <p:txBody>
          <a:bodyPr/>
          <a:lstStyle>
            <a:lvl1pPr>
              <a:defRPr/>
            </a:lvl1pPr>
          </a:lstStyle>
          <a:p>
            <a:pPr>
              <a:defRPr/>
            </a:pPr>
            <a:fld id="{34FB6B25-8CC2-4A86-8BB8-908B116771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1280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7666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764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010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397335-C5E7-4564-A163-50796AEBCC4B}"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dirty="0"/>
          </a:p>
        </p:txBody>
      </p:sp>
    </p:spTree>
    <p:extLst>
      <p:ext uri="{BB962C8B-B14F-4D97-AF65-F5344CB8AC3E}">
        <p14:creationId xmlns:p14="http://schemas.microsoft.com/office/powerpoint/2010/main" val="1420129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533400"/>
            <a:ext cx="10261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16000" y="1905000"/>
            <a:ext cx="5029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248400" y="19050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248400" y="4000500"/>
            <a:ext cx="5029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7981DA91-016D-44EB-BDD3-3E98111C1B9A}" type="datetime1">
              <a:rPr lang="en-US" altLang="en-US">
                <a:solidFill>
                  <a:srgbClr val="000000"/>
                </a:solidFill>
              </a:rPr>
              <a:pPr>
                <a:defRPr/>
              </a:pPr>
              <a:t>8/24/2017</a:t>
            </a:fld>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8" name="Rectangle 6"/>
          <p:cNvSpPr>
            <a:spLocks noGrp="1" noChangeArrowheads="1"/>
          </p:cNvSpPr>
          <p:nvPr>
            <p:ph type="sldNum" sz="quarter" idx="12"/>
          </p:nvPr>
        </p:nvSpPr>
        <p:spPr>
          <a:ln/>
        </p:spPr>
        <p:txBody>
          <a:bodyPr/>
          <a:lstStyle>
            <a:lvl1pPr>
              <a:defRPr/>
            </a:lvl1pPr>
          </a:lstStyle>
          <a:p>
            <a:pPr>
              <a:defRPr/>
            </a:pPr>
            <a:fld id="{1C37A6BD-21F8-4C08-990F-BCA9ED04BB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3017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73827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2911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5809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0774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8655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4595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0177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FC4970-9BA9-4D7B-9E06-CCCE6534EC97}" type="datetime1">
              <a:rPr lang="en-US" altLang="en-US">
                <a:solidFill>
                  <a:srgbClr val="000000"/>
                </a:solidFill>
              </a:rPr>
              <a:pPr>
                <a:defRPr/>
              </a:pPr>
              <a:t>8/24/2017</a:t>
            </a:fld>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4" name="Rectangle 6"/>
          <p:cNvSpPr>
            <a:spLocks noGrp="1" noChangeArrowheads="1"/>
          </p:cNvSpPr>
          <p:nvPr>
            <p:ph type="sldNum" sz="quarter" idx="12"/>
          </p:nvPr>
        </p:nvSpPr>
        <p:spPr>
          <a:ln/>
        </p:spPr>
        <p:txBody>
          <a:bodyPr/>
          <a:lstStyle>
            <a:lvl1pPr>
              <a:defRPr/>
            </a:lvl1pPr>
          </a:lstStyle>
          <a:p>
            <a:pPr>
              <a:defRPr/>
            </a:pPr>
            <a:fld id="{63B8F995-6934-4C32-9A7E-E445E00DBAB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6095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en-US"/>
              <a:t>Novi Sad, ESCAMPIG 2010</a:t>
            </a:r>
          </a:p>
        </p:txBody>
      </p:sp>
      <p:sp>
        <p:nvSpPr>
          <p:cNvPr id="5" name="Rectangle 5"/>
          <p:cNvSpPr>
            <a:spLocks noGrp="1" noChangeArrowheads="1"/>
          </p:cNvSpPr>
          <p:nvPr>
            <p:ph type="ftr" sz="quarter" idx="11"/>
          </p:nvPr>
        </p:nvSpPr>
        <p:spPr>
          <a:ln/>
        </p:spPr>
        <p:txBody>
          <a:bodyPr/>
          <a:lstStyle>
            <a:lvl1pPr>
              <a:defRPr/>
            </a:lvl1pPr>
          </a:lstStyle>
          <a:p>
            <a:r>
              <a:rPr lang="en-US" altLang="en-US"/>
              <a:t>Institute of Physics,</a:t>
            </a:r>
            <a:br>
              <a:rPr lang="en-US" altLang="en-US"/>
            </a:br>
            <a:r>
              <a:rPr lang="en-US" altLang="en-US"/>
              <a:t>University of Belgrade</a:t>
            </a:r>
          </a:p>
        </p:txBody>
      </p:sp>
      <p:sp>
        <p:nvSpPr>
          <p:cNvPr id="6" name="Rectangle 6"/>
          <p:cNvSpPr>
            <a:spLocks noGrp="1" noChangeArrowheads="1"/>
          </p:cNvSpPr>
          <p:nvPr>
            <p:ph type="sldNum" sz="quarter" idx="12"/>
          </p:nvPr>
        </p:nvSpPr>
        <p:spPr>
          <a:ln/>
        </p:spPr>
        <p:txBody>
          <a:bodyPr/>
          <a:lstStyle>
            <a:lvl1pPr>
              <a:defRPr/>
            </a:lvl1pPr>
          </a:lstStyle>
          <a:p>
            <a:fld id="{B8E167A8-6953-408D-B641-74EEA436AFD6}" type="slidenum">
              <a:rPr lang="en-US" altLang="en-US"/>
              <a:pPr/>
              <a:t>‹#›</a:t>
            </a:fld>
            <a:endParaRPr lang="en-US" altLang="en-US"/>
          </a:p>
        </p:txBody>
      </p:sp>
    </p:spTree>
    <p:extLst>
      <p:ext uri="{BB962C8B-B14F-4D97-AF65-F5344CB8AC3E}">
        <p14:creationId xmlns:p14="http://schemas.microsoft.com/office/powerpoint/2010/main" val="44139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97335-C5E7-4564-A163-50796AEBCC4B}" type="datetimeFigureOut">
              <a:rPr lang="en-GB" smtClean="0"/>
              <a:t>24/08/2017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884389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1173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051511-2943-425E-8A1F-DD1E3C0963C6}" type="datetime1">
              <a:rPr lang="en-US" altLang="en-US">
                <a:solidFill>
                  <a:srgbClr val="000000"/>
                </a:solidFill>
              </a:rPr>
              <a:pPr>
                <a:defRPr/>
              </a:pPr>
              <a:t>8/24/2017</a:t>
            </a:fld>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6" name="Rectangle 6"/>
          <p:cNvSpPr>
            <a:spLocks noGrp="1" noChangeArrowheads="1"/>
          </p:cNvSpPr>
          <p:nvPr>
            <p:ph type="sldNum" sz="quarter" idx="12"/>
          </p:nvPr>
        </p:nvSpPr>
        <p:spPr>
          <a:ln/>
        </p:spPr>
        <p:txBody>
          <a:bodyPr/>
          <a:lstStyle>
            <a:lvl1pPr>
              <a:defRPr/>
            </a:lvl1pPr>
          </a:lstStyle>
          <a:p>
            <a:pPr>
              <a:defRPr/>
            </a:pPr>
            <a:fld id="{0F063D14-4654-46AD-AB42-3D8F373D6A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2854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397335-C5E7-4564-A163-50796AEBCC4B}"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23864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397335-C5E7-4564-A163-50796AEBCC4B}" type="datetimeFigureOut">
              <a:rPr lang="en-GB" smtClean="0"/>
              <a:t>24/08/2017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357441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397335-C5E7-4564-A163-50796AEBCC4B}" type="datetimeFigureOut">
              <a:rPr lang="en-GB" smtClean="0"/>
              <a:t>24/08/2017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344566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97335-C5E7-4564-A163-50796AEBCC4B}" type="datetimeFigureOut">
              <a:rPr lang="en-GB" smtClean="0"/>
              <a:t>24/08/2017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8206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97335-C5E7-4564-A163-50796AEBCC4B}"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265391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97335-C5E7-4564-A163-50796AEBCC4B}" type="datetimeFigureOut">
              <a:rPr lang="en-GB" smtClean="0"/>
              <a:t>24/08/2017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433AF-B6FB-41F6-BDDB-47FAC0FEC07D}" type="slidenum">
              <a:rPr lang="en-GB" smtClean="0"/>
              <a:t>‹#›</a:t>
            </a:fld>
            <a:endParaRPr lang="en-GB"/>
          </a:p>
        </p:txBody>
      </p:sp>
    </p:spTree>
    <p:extLst>
      <p:ext uri="{BB962C8B-B14F-4D97-AF65-F5344CB8AC3E}">
        <p14:creationId xmlns:p14="http://schemas.microsoft.com/office/powerpoint/2010/main" val="369436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0.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1.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2.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4.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5.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6.xml"/><Relationship Id="rId1" Type="http://schemas.openxmlformats.org/officeDocument/2006/relationships/slideLayout" Target="../slideLayouts/slideLayout26.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7.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wmf"/></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9.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0.xml"/><Relationship Id="rId1" Type="http://schemas.openxmlformats.org/officeDocument/2006/relationships/slideLayout" Target="../slideLayouts/slideLayout3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8.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9.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97335-C5E7-4564-A163-50796AEBCC4B}" type="datetimeFigureOut">
              <a:rPr lang="en-GB" smtClean="0"/>
              <a:t>24/08/2017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433AF-B6FB-41F6-BDDB-47FAC0FEC07D}" type="slidenum">
              <a:rPr lang="en-GB" smtClean="0"/>
              <a:t>‹#›</a:t>
            </a:fld>
            <a:endParaRPr lang="en-GB"/>
          </a:p>
        </p:txBody>
      </p:sp>
    </p:spTree>
    <p:extLst>
      <p:ext uri="{BB962C8B-B14F-4D97-AF65-F5344CB8AC3E}">
        <p14:creationId xmlns:p14="http://schemas.microsoft.com/office/powerpoint/2010/main" val="386027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144688"/>
      </p:ext>
    </p:extLst>
  </p:cSld>
  <p:clrMap bg1="lt1" tx1="dk1" bg2="lt2" tx2="dk2" accent1="accent1" accent2="accent2" accent3="accent3" accent4="accent4" accent5="accent5" accent6="accent6" hlink="hlink" folHlink="folHlink"/>
  <p:sldLayoutIdLst>
    <p:sldLayoutId id="2147483681"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26170"/>
      </p:ext>
    </p:extLst>
  </p:cSld>
  <p:clrMap bg1="lt1" tx1="dk1" bg2="lt2" tx2="dk2" accent1="accent1" accent2="accent2" accent3="accent3" accent4="accent4" accent5="accent5" accent6="accent6" hlink="hlink" folHlink="folHlink"/>
  <p:sldLayoutIdLst>
    <p:sldLayoutId id="2147483683"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229435"/>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44854"/>
      </p:ext>
    </p:extLst>
  </p:cSld>
  <p:clrMap bg1="lt1" tx1="dk1" bg2="lt2" tx2="dk2" accent1="accent1" accent2="accent2" accent3="accent3" accent4="accent4" accent5="accent5" accent6="accent6" hlink="hlink" folHlink="folHlink"/>
  <p:sldLayoutIdLst>
    <p:sldLayoutId id="2147483687"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713649"/>
      </p:ext>
    </p:extLst>
  </p:cSld>
  <p:clrMap bg1="lt1" tx1="dk1" bg2="lt2" tx2="dk2" accent1="accent1" accent2="accent2" accent3="accent3" accent4="accent4" accent5="accent5" accent6="accent6" hlink="hlink" folHlink="folHlink"/>
  <p:sldLayoutIdLst>
    <p:sldLayoutId id="2147483689"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620287"/>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438334"/>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666188"/>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60386"/>
      </p:ext>
    </p:extLst>
  </p:cSld>
  <p:clrMap bg1="lt1" tx1="dk1" bg2="lt2" tx2="dk2" accent1="accent1" accent2="accent2" accent3="accent3" accent4="accent4" accent5="accent5" accent6="accent6" hlink="hlink" folHlink="folHlink"/>
  <p:sldLayoutIdLst>
    <p:sldLayoutId id="2147483697" r:id="rId1"/>
    <p:sldLayoutId id="2147483704" r:id="rId2"/>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775119"/>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81169"/>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776532"/>
      </p:ext>
    </p:extLst>
  </p:cSld>
  <p:clrMap bg1="lt1" tx1="dk1" bg2="lt2" tx2="dk2" accent1="accent1" accent2="accent2" accent3="accent3" accent4="accent4" accent5="accent5" accent6="accent6" hlink="hlink" folHlink="folHlink"/>
  <p:sldLayoutIdLst>
    <p:sldLayoutId id="2147483703"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006093"/>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731505"/>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27043"/>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70715"/>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873661"/>
      </p:ext>
    </p:extLst>
  </p:cSld>
  <p:clrMap bg1="lt1" tx1="dk1" bg2="lt2" tx2="dk2" accent1="accent1" accent2="accent2" accent3="accent3" accent4="accent4" accent5="accent5" accent6="accent6" hlink="hlink" folHlink="folHlink"/>
  <p:sldLayoutIdLst>
    <p:sldLayoutId id="2147483675"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382457"/>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16000" y="533400"/>
            <a:ext cx="1026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16000" y="1905000"/>
            <a:ext cx="10261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6" name="Rectangle 4"/>
          <p:cNvSpPr>
            <a:spLocks noGrp="1" noChangeArrowheads="1"/>
          </p:cNvSpPr>
          <p:nvPr>
            <p:ph type="dt" sz="half" idx="2"/>
          </p:nvPr>
        </p:nvSpPr>
        <p:spPr bwMode="auto">
          <a:xfrm>
            <a:off x="508000" y="64008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8B26BA5F-7D91-460E-B85A-2F7C9F780D32}" type="datetime1">
              <a:rPr lang="en-US" altLang="en-US">
                <a:solidFill>
                  <a:srgbClr val="000000"/>
                </a:solidFill>
              </a:rPr>
              <a:pPr fontAlgn="base">
                <a:spcBef>
                  <a:spcPct val="0"/>
                </a:spcBef>
                <a:spcAft>
                  <a:spcPct val="0"/>
                </a:spcAft>
                <a:defRPr/>
              </a:pPr>
              <a:t>8/24/2017</a:t>
            </a:fld>
            <a:endParaRPr lang="en-US" altLang="en-US">
              <a:solidFill>
                <a:srgbClr val="000000"/>
              </a:solidFill>
            </a:endParaRPr>
          </a:p>
        </p:txBody>
      </p:sp>
      <p:sp>
        <p:nvSpPr>
          <p:cNvPr id="23557" name="Rectangle 5"/>
          <p:cNvSpPr>
            <a:spLocks noGrp="1" noChangeArrowheads="1"/>
          </p:cNvSpPr>
          <p:nvPr>
            <p:ph type="ftr" sz="quarter" idx="3"/>
          </p:nvPr>
        </p:nvSpPr>
        <p:spPr bwMode="auto">
          <a:xfrm>
            <a:off x="4470400" y="6403975"/>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r>
              <a:rPr lang="en-US" altLang="en-US">
                <a:solidFill>
                  <a:srgbClr val="000000"/>
                </a:solidFill>
              </a:rPr>
              <a:t>Institute of Physics,</a:t>
            </a:r>
            <a:br>
              <a:rPr lang="en-US" altLang="en-US">
                <a:solidFill>
                  <a:srgbClr val="000000"/>
                </a:solidFill>
              </a:rPr>
            </a:br>
            <a:r>
              <a:rPr lang="en-US" altLang="en-US">
                <a:solidFill>
                  <a:srgbClr val="000000"/>
                </a:solidFill>
              </a:rPr>
              <a:t>University of Belgrade</a:t>
            </a:r>
          </a:p>
        </p:txBody>
      </p:sp>
      <p:sp>
        <p:nvSpPr>
          <p:cNvPr id="23558" name="Rectangle 6"/>
          <p:cNvSpPr>
            <a:spLocks noGrp="1" noChangeArrowheads="1"/>
          </p:cNvSpPr>
          <p:nvPr>
            <p:ph type="sldNum" sz="quarter" idx="4"/>
          </p:nvPr>
        </p:nvSpPr>
        <p:spPr bwMode="auto">
          <a:xfrm>
            <a:off x="91440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fld id="{E9EB870B-1C79-4C67-B2A3-EEBE095A5744}"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grpSp>
        <p:nvGrpSpPr>
          <p:cNvPr id="1031" name="Group 7"/>
          <p:cNvGrpSpPr>
            <a:grpSpLocks/>
          </p:cNvGrpSpPr>
          <p:nvPr/>
        </p:nvGrpSpPr>
        <p:grpSpPr bwMode="auto">
          <a:xfrm>
            <a:off x="224368" y="228600"/>
            <a:ext cx="11764433" cy="6096000"/>
            <a:chOff x="106" y="144"/>
            <a:chExt cx="5558" cy="3840"/>
          </a:xfrm>
        </p:grpSpPr>
        <p:sp>
          <p:nvSpPr>
            <p:cNvPr id="103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smtClean="0">
                <a:solidFill>
                  <a:srgbClr val="000000"/>
                </a:solidFill>
                <a:latin typeface="Times New Roman" panose="02020603050405020304" pitchFamily="18" charset="0"/>
              </a:endParaRPr>
            </a:p>
          </p:txBody>
        </p:sp>
        <p:sp>
          <p:nvSpPr>
            <p:cNvPr id="1035"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1800" smtClean="0">
                <a:solidFill>
                  <a:srgbClr val="000000"/>
                </a:solidFill>
              </a:endParaRPr>
            </a:p>
          </p:txBody>
        </p:sp>
      </p:grpSp>
      <p:pic>
        <p:nvPicPr>
          <p:cNvPr id="1032"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64800" y="6184900"/>
            <a:ext cx="1727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12" descr="vamdc_logo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94426"/>
            <a:ext cx="12192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9585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anose="05000000000000000000"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i.esa.int/rosetta/47366-fact-sheet/"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hyperlink" Target="http://physics.nist.gov/cuu/index.html" TargetMode="External"/><Relationship Id="rId7" Type="http://schemas.openxmlformats.org/officeDocument/2006/relationships/hyperlink" Target="http://gaphyor.lpgp.u-psud.fr/"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www-amdis.iaea.org/aladdin.html" TargetMode="External"/><Relationship Id="rId5" Type="http://schemas.openxmlformats.org/officeDocument/2006/relationships/hyperlink" Target="http://astro.u-strasbg.fr/TOP.html" TargetMode="External"/><Relationship Id="rId4" Type="http://schemas.openxmlformats.org/officeDocument/2006/relationships/hyperlink" Target="http://physics.nist.gov/cgi-bin/AtData/main_as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mdis.iaea.org/GENIE/" TargetMode="External"/><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gaphyor.lpgp.u-psud.fr/" TargetMode="External"/><Relationship Id="rId5" Type="http://schemas.openxmlformats.org/officeDocument/2006/relationships/hyperlink" Target="http://www-amdis.iaea.org/RATES" TargetMode="External"/><Relationship Id="rId4" Type="http://schemas.openxmlformats.org/officeDocument/2006/relationships/hyperlink" Target="http://www-amdis.iaea.org/AAEXCIT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springerlink.com/content/l717769328240l34" TargetMode="External"/><Relationship Id="rId2" Type="http://schemas.openxmlformats.org/officeDocument/2006/relationships/hyperlink" Target="https://doi.org/10.1007/978-1-4020-6264-3_84" TargetMode="External"/><Relationship Id="rId1" Type="http://schemas.openxmlformats.org/officeDocument/2006/relationships/slideLayout" Target="../slideLayouts/slideLayout15.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dx.doi.org/10.1016/j.nimb.2014.12.039" TargetMode="External"/><Relationship Id="rId2" Type="http://schemas.openxmlformats.org/officeDocument/2006/relationships/hyperlink" Target="http://dx.doi.org/S%20Denifl,%20G%20Garcia,%20B%20A%20Huber,%20B%20P%20Marinkovi&#263;,%20N%20Mason,%20J%20Postler,%20H%20Rabus,%20G%20Rixon,%20A%20V%20Solov&#8217;yov,%20E%20Suraud,%20and%20A%20V%20Yakubovich,%20&#8220;Radiation%20damage%20of%20biomolecules%20(RADAM)%20database%20development:%20current%20status&#8221;,%20Johttp:/dx.doi.org/10.1088/1742-6596/438/1/012016" TargetMode="External"/><Relationship Id="rId1" Type="http://schemas.openxmlformats.org/officeDocument/2006/relationships/slideLayout" Target="../slideLayouts/slideLayout15.xml"/><Relationship Id="rId5" Type="http://schemas.openxmlformats.org/officeDocument/2006/relationships/hyperlink" Target="http://dx.doi.org/10.1140/epjd/e2017-70814-6" TargetMode="External"/><Relationship Id="rId4" Type="http://schemas.openxmlformats.org/officeDocument/2006/relationships/hyperlink" Target="https://doi.org/10.1088/0953-4075/49/7/07400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rs/search?q=Sun&amp;stick=H4sIAAAAAAAAAOPgE-LUz9U3MLU0rSpS4gAxzXLjC7Q0s5Ot9BOLS4ry8_JzK_Xzi5IySxJz4otScxJLMvPzijMyC6zAgsUAuFAGpUIAAAA&amp;sa=X&amp;ved=0ahUKEwin0-GQ0-jVAhVGXBoKHYi8DIgQmxMIkQEoATAV" TargetMode="External"/><Relationship Id="rId3" Type="http://schemas.openxmlformats.org/officeDocument/2006/relationships/image" Target="../media/image10.jpeg"/><Relationship Id="rId7" Type="http://schemas.openxmlformats.org/officeDocument/2006/relationships/hyperlink" Target="https://www.google.rs/search?q=comet+arend%E2%80%93roland+orbits&amp;stick=H4sIAAAAAAAAAOPgE-LUz9U3MLU0rSrS0sxOttJPLC4pys_Lz63Uzy9KyixJzIkvSs1JLMnMzyvOyCywAgsWAwB18v0EOAAAAA&amp;sa=X&amp;ved=0ahUKEwin0-GQ0-jVAhVGXBoKHYi8DIgQ6BMIkAEoADAV" TargetMode="External"/><Relationship Id="rId12" Type="http://schemas.openxmlformats.org/officeDocument/2006/relationships/hyperlink" Target="https://www.google.rs/search?q=comet+arend%E2%80%93roland+georges+roland&amp;stick=H4sIAAAAAAAAAOPgE-LUz9U3MLU0rSpS4tVP1zc0TDYtzzJKL0zX0s9OttJPLC4pys_Lz62EszKTE3PiUzKLk_PLUosqrWCs1CIAXKTrLk0AAAA&amp;sa=X&amp;ved=0ahUKEwin0-GQ0-jVAhVGXBoKHYi8DIgQmxMImQEoAjAX" TargetMode="External"/><Relationship Id="rId2" Type="http://schemas.openxmlformats.org/officeDocument/2006/relationships/hyperlink" Target="https://en.wikipedia.org/wiki/Comet_Arend%E2%80%93Roland" TargetMode="External"/><Relationship Id="rId1" Type="http://schemas.openxmlformats.org/officeDocument/2006/relationships/slideLayout" Target="../slideLayouts/slideLayout2.xml"/><Relationship Id="rId6" Type="http://schemas.openxmlformats.org/officeDocument/2006/relationships/hyperlink" Target="https://www.google.rs/search?q=comet+arend%E2%80%93roland+inclination&amp;stick=H4sIAAAAAAAAAOPgE-LUz9U3MLU0rSrSMs4ot9JPzs_JSU0uyczP008sLinKz8vPzUxOzIlPySxOzi9LLcpMLbbKzEvOycxLBCkCAPaDFE1CAAAA&amp;sa=X&amp;ved=0ahUKEwin0-GQ0-jVAhVGXBoKHYi8DIgQ6BMIjQEoADAU" TargetMode="External"/><Relationship Id="rId11" Type="http://schemas.openxmlformats.org/officeDocument/2006/relationships/hyperlink" Target="https://www.google.rs/search?q=Sylvain+Arend&amp;stick=H4sIAAAAAAAAAOPgE-LUz9U3MLU0rSpSAjONKszyDLX0s5Ot9BOLS4ry8_JzK-GszOTEnPiUzOLk_LLUokorGCu1CACx5URVSQAAAA&amp;sa=X&amp;ved=0ahUKEwin0-GQ0-jVAhVGXBoKHYi8DIgQmxMImAEoATAX" TargetMode="External"/><Relationship Id="rId5" Type="http://schemas.openxmlformats.org/officeDocument/2006/relationships/hyperlink" Target="https://www.google.rs/search?q=comet+arend%E2%80%93roland+discovered&amp;stick=H4sIAAAAAAAAAOPgE-LUz9U3MLU0rSrS0s9OttJPLC4pys_Lz62EszKTE3PiUzKLk_PLUosqrWCs1BQAL3Ex_z4AAAA&amp;sa=X&amp;ved=0ahUKEwin0-GQ0-jVAhVGXBoKHYi8DIgQ6BMIigEoADAT" TargetMode="External"/><Relationship Id="rId10" Type="http://schemas.openxmlformats.org/officeDocument/2006/relationships/hyperlink" Target="https://www.google.rs/search?q=comet+arend%E2%80%93roland+discoverers&amp;stick=H4sIAAAAAAAAAOPgE-LUz9U3MLU0rSrS0s9OttJPLC4pys_Lz62EszKTE3PiUzKLk_PLUosqrWCs1CIAfsTlCz4AAAA&amp;sa=X&amp;ved=0ahUKEwin0-GQ0-jVAhVGXBoKHYi8DIgQ6BMIlwEoADAX" TargetMode="External"/><Relationship Id="rId4" Type="http://schemas.openxmlformats.org/officeDocument/2006/relationships/image" Target="../media/image11.jpg"/><Relationship Id="rId9" Type="http://schemas.openxmlformats.org/officeDocument/2006/relationships/hyperlink" Target="https://www.google.rs/search?q=comet+arend%E2%80%93roland+last+perihelion&amp;stick=H4sIAAAAAAAAAOPgE-LUz9U3MLU0rSrSUs0ot9JPzs_JSU0uyczPAzJzU0uKrXISi0sUClKLMjNSc4DCALYVFx00AAAA&amp;sa=X&amp;ved=0ahUKEwin0-GQ0-jVAhVGXBoKHYi8DIgQ6BMIlAEoADA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5.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3" Type="http://schemas.openxmlformats.org/officeDocument/2006/relationships/image" Target="../media/image53.jpeg"/><Relationship Id="rId18" Type="http://schemas.openxmlformats.org/officeDocument/2006/relationships/hyperlink" Target="Rubidium%20(Rb).ppt#-1,1,Rubidium (Rb)" TargetMode="External"/><Relationship Id="rId26" Type="http://schemas.openxmlformats.org/officeDocument/2006/relationships/hyperlink" Target="Lead%20(Pb).ppt#-1,1,Lead (Pb)" TargetMode="External"/><Relationship Id="rId3" Type="http://schemas.openxmlformats.org/officeDocument/2006/relationships/image" Target="../media/image48.jpeg"/><Relationship Id="rId21" Type="http://schemas.openxmlformats.org/officeDocument/2006/relationships/image" Target="../media/image57.jpeg"/><Relationship Id="rId34" Type="http://schemas.openxmlformats.org/officeDocument/2006/relationships/hyperlink" Target="Bismuth%20(Bi).ppt#-1,1,Bismuth (Bi)" TargetMode="External"/><Relationship Id="rId7" Type="http://schemas.openxmlformats.org/officeDocument/2006/relationships/hyperlink" Target="Natrium%20(Na).ppt#-1,1,Natrium (Na)" TargetMode="External"/><Relationship Id="rId12" Type="http://schemas.openxmlformats.org/officeDocument/2006/relationships/hyperlink" Target="Zinc%20(Zn).ppt#-1,1,Zinc (Zn)" TargetMode="External"/><Relationship Id="rId17" Type="http://schemas.openxmlformats.org/officeDocument/2006/relationships/image" Target="../media/image55.jpeg"/><Relationship Id="rId25" Type="http://schemas.openxmlformats.org/officeDocument/2006/relationships/image" Target="../media/image59.jpeg"/><Relationship Id="rId33" Type="http://schemas.openxmlformats.org/officeDocument/2006/relationships/image" Target="../media/image63.jpeg"/><Relationship Id="rId2" Type="http://schemas.openxmlformats.org/officeDocument/2006/relationships/image" Target="../media/image47.jpeg"/><Relationship Id="rId16" Type="http://schemas.openxmlformats.org/officeDocument/2006/relationships/hyperlink" Target="Indium%20(In).ppt#-1,1,Indium (In)" TargetMode="External"/><Relationship Id="rId20" Type="http://schemas.openxmlformats.org/officeDocument/2006/relationships/hyperlink" Target="Cadmium%20(Cd).ppt#-1,1,Cadmium (Cd)" TargetMode="External"/><Relationship Id="rId29" Type="http://schemas.openxmlformats.org/officeDocument/2006/relationships/image" Target="../media/image61.jpeg"/><Relationship Id="rId1" Type="http://schemas.openxmlformats.org/officeDocument/2006/relationships/slideLayout" Target="../slideLayouts/slideLayout29.xml"/><Relationship Id="rId6" Type="http://schemas.openxmlformats.org/officeDocument/2006/relationships/image" Target="../media/image50.png"/><Relationship Id="rId11" Type="http://schemas.openxmlformats.org/officeDocument/2006/relationships/image" Target="../media/image52.jpeg"/><Relationship Id="rId24" Type="http://schemas.openxmlformats.org/officeDocument/2006/relationships/hyperlink" Target="Stibium%20(Sb).ppt#-1,1,Stibium (Sb)" TargetMode="External"/><Relationship Id="rId32" Type="http://schemas.openxmlformats.org/officeDocument/2006/relationships/hyperlink" Target="Krypton%20(Kr).ppt#-1,1,Slide 1" TargetMode="External"/><Relationship Id="rId5" Type="http://schemas.openxmlformats.org/officeDocument/2006/relationships/hyperlink" Target="Calcium%20(Ca).ppt#-1,1,Calcium (Ca)" TargetMode="External"/><Relationship Id="rId15" Type="http://schemas.openxmlformats.org/officeDocument/2006/relationships/image" Target="../media/image54.jpeg"/><Relationship Id="rId23" Type="http://schemas.openxmlformats.org/officeDocument/2006/relationships/image" Target="../media/image58.jpeg"/><Relationship Id="rId28" Type="http://schemas.openxmlformats.org/officeDocument/2006/relationships/hyperlink" Target="Argon%20(Ar).ppt#-1,1,Argon (Ar)" TargetMode="External"/><Relationship Id="rId10" Type="http://schemas.openxmlformats.org/officeDocument/2006/relationships/hyperlink" Target="Silver%20(Ag).ppt#-1,1,Silver (Ag)" TargetMode="External"/><Relationship Id="rId19" Type="http://schemas.openxmlformats.org/officeDocument/2006/relationships/image" Target="../media/image56.jpeg"/><Relationship Id="rId31" Type="http://schemas.openxmlformats.org/officeDocument/2006/relationships/image" Target="../media/image62.jpeg"/><Relationship Id="rId4" Type="http://schemas.openxmlformats.org/officeDocument/2006/relationships/image" Target="../media/image49.jpeg"/><Relationship Id="rId9" Type="http://schemas.openxmlformats.org/officeDocument/2006/relationships/image" Target="../media/image51.png"/><Relationship Id="rId14" Type="http://schemas.openxmlformats.org/officeDocument/2006/relationships/hyperlink" Target="Hydrargyrum%20(Hg).ppt#-1,1,Hydrargyrum (Hg)" TargetMode="External"/><Relationship Id="rId22" Type="http://schemas.openxmlformats.org/officeDocument/2006/relationships/hyperlink" Target="Ytterbium%20(Yb).ppt#-1,1,Ytterbium (Yb)" TargetMode="External"/><Relationship Id="rId27" Type="http://schemas.openxmlformats.org/officeDocument/2006/relationships/image" Target="../media/image60.jpeg"/><Relationship Id="rId30" Type="http://schemas.openxmlformats.org/officeDocument/2006/relationships/hyperlink" Target="Xenon%20(Xe).ppt#-1,1,Xenon (Xe)" TargetMode="External"/><Relationship Id="rId8" Type="http://schemas.openxmlformats.org/officeDocument/2006/relationships/hyperlink" Target="Magnesium%20(Mg).ppt#-1,1,Magnesium (M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68.png"/><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66145"/>
            <a:ext cx="9144000" cy="2387600"/>
          </a:xfrm>
        </p:spPr>
        <p:txBody>
          <a:bodyPr>
            <a:normAutofit fontScale="90000"/>
          </a:bodyPr>
          <a:lstStyle/>
          <a:p>
            <a:r>
              <a:rPr lang="en-GB" dirty="0"/>
              <a:t>ELECTRON SCATTERING DATA AND COLLISIONAL DATABASES</a:t>
            </a:r>
            <a:br>
              <a:rPr lang="en-GB" dirty="0"/>
            </a:br>
            <a:r>
              <a:rPr lang="en-GB" dirty="0"/>
              <a:t>NEEDED FOR UNDERSTANDING PROCESSES IN COMAS</a:t>
            </a:r>
          </a:p>
        </p:txBody>
      </p:sp>
      <p:sp>
        <p:nvSpPr>
          <p:cNvPr id="3" name="Subtitle 2"/>
          <p:cNvSpPr>
            <a:spLocks noGrp="1"/>
          </p:cNvSpPr>
          <p:nvPr>
            <p:ph type="subTitle" idx="1"/>
          </p:nvPr>
        </p:nvSpPr>
        <p:spPr>
          <a:xfrm>
            <a:off x="1395412" y="4729163"/>
            <a:ext cx="9144000" cy="900112"/>
          </a:xfrm>
        </p:spPr>
        <p:txBody>
          <a:bodyPr/>
          <a:lstStyle/>
          <a:p>
            <a:r>
              <a:rPr lang="en-US" dirty="0" err="1" smtClean="0"/>
              <a:t>Bratislav</a:t>
            </a:r>
            <a:r>
              <a:rPr lang="en-US" dirty="0" smtClean="0"/>
              <a:t> </a:t>
            </a:r>
            <a:r>
              <a:rPr lang="en-US" dirty="0" err="1" smtClean="0"/>
              <a:t>Marinkovi</a:t>
            </a:r>
            <a:r>
              <a:rPr lang="sr-Latn-RS" dirty="0" smtClean="0"/>
              <a:t>ć</a:t>
            </a:r>
            <a:r>
              <a:rPr lang="en-US" dirty="0" smtClean="0"/>
              <a:t> and </a:t>
            </a:r>
            <a:r>
              <a:rPr lang="en-US" dirty="0" err="1" smtClean="0"/>
              <a:t>Branko</a:t>
            </a:r>
            <a:r>
              <a:rPr lang="en-US" dirty="0" smtClean="0"/>
              <a:t> Tom</a:t>
            </a:r>
            <a:r>
              <a:rPr lang="sr-Latn-RS" dirty="0" smtClean="0"/>
              <a:t>č</a:t>
            </a:r>
            <a:r>
              <a:rPr lang="en-US" dirty="0" err="1" smtClean="0"/>
              <a:t>ik</a:t>
            </a:r>
            <a:endParaRPr lang="en-US" dirty="0" smtClean="0"/>
          </a:p>
          <a:p>
            <a:r>
              <a:rPr lang="en-US" dirty="0" smtClean="0"/>
              <a:t>Institute of Physics Belgrade</a:t>
            </a:r>
            <a:endParaRPr lang="en-GB" dirty="0"/>
          </a:p>
        </p:txBody>
      </p:sp>
      <p:sp>
        <p:nvSpPr>
          <p:cNvPr id="4" name="TextBox 3"/>
          <p:cNvSpPr txBox="1"/>
          <p:nvPr/>
        </p:nvSpPr>
        <p:spPr>
          <a:xfrm>
            <a:off x="7229475" y="5843588"/>
            <a:ext cx="3929063" cy="646331"/>
          </a:xfrm>
          <a:prstGeom prst="rect">
            <a:avLst/>
          </a:prstGeom>
          <a:noFill/>
        </p:spPr>
        <p:txBody>
          <a:bodyPr wrap="square" rtlCol="0">
            <a:spAutoFit/>
          </a:bodyPr>
          <a:lstStyle/>
          <a:p>
            <a:r>
              <a:rPr lang="en-US" dirty="0" smtClean="0"/>
              <a:t>11</a:t>
            </a:r>
            <a:r>
              <a:rPr lang="en-US" baseline="30000" dirty="0" smtClean="0"/>
              <a:t>th</a:t>
            </a:r>
            <a:r>
              <a:rPr lang="en-US" dirty="0" smtClean="0"/>
              <a:t> Serbian Conf. Spectral Line Shapes in Astrophysics, </a:t>
            </a:r>
            <a:r>
              <a:rPr lang="sr-Latn-RS" dirty="0" smtClean="0"/>
              <a:t>Šabac, </a:t>
            </a:r>
            <a:r>
              <a:rPr lang="en-US" dirty="0" smtClean="0"/>
              <a:t>24.08.2017</a:t>
            </a:r>
            <a:endParaRPr lang="en-GB" dirty="0"/>
          </a:p>
        </p:txBody>
      </p:sp>
      <p:pic>
        <p:nvPicPr>
          <p:cNvPr id="5" name="Picture 4"/>
          <p:cNvPicPr>
            <a:picLocks noChangeAspect="1"/>
          </p:cNvPicPr>
          <p:nvPr/>
        </p:nvPicPr>
        <p:blipFill>
          <a:blip r:embed="rId3"/>
          <a:stretch>
            <a:fillRect/>
          </a:stretch>
        </p:blipFill>
        <p:spPr>
          <a:xfrm>
            <a:off x="0" y="4729163"/>
            <a:ext cx="2999208" cy="212883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39" y="25396"/>
            <a:ext cx="1814512" cy="158306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2675" y="-37538"/>
            <a:ext cx="2219325" cy="1432505"/>
          </a:xfrm>
          <a:prstGeom prst="rect">
            <a:avLst/>
          </a:prstGeom>
        </p:spPr>
      </p:pic>
    </p:spTree>
    <p:extLst>
      <p:ext uri="{BB962C8B-B14F-4D97-AF65-F5344CB8AC3E}">
        <p14:creationId xmlns:p14="http://schemas.microsoft.com/office/powerpoint/2010/main" val="2356541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INSTRUMENTS - THE ROSETTA LANDER </a:t>
            </a:r>
            <a:br>
              <a:rPr lang="en-GB" dirty="0" smtClean="0"/>
            </a:br>
            <a:r>
              <a:rPr lang="en-GB" dirty="0" smtClean="0"/>
              <a:t>(10 SCIENCE INSTRUMENT PACKAGES)</a:t>
            </a:r>
            <a:endParaRPr lang="en-GB" dirty="0"/>
          </a:p>
        </p:txBody>
      </p:sp>
      <p:sp>
        <p:nvSpPr>
          <p:cNvPr id="3" name="Content Placeholder 2"/>
          <p:cNvSpPr>
            <a:spLocks noGrp="1"/>
          </p:cNvSpPr>
          <p:nvPr>
            <p:ph sz="half" idx="1"/>
          </p:nvPr>
        </p:nvSpPr>
        <p:spPr/>
        <p:txBody>
          <a:bodyPr/>
          <a:lstStyle/>
          <a:p>
            <a:r>
              <a:rPr lang="en-GB" dirty="0" smtClean="0"/>
              <a:t>APXS - Alpha Proton X-ray Spectrometer</a:t>
            </a:r>
          </a:p>
          <a:p>
            <a:r>
              <a:rPr lang="en-GB" dirty="0" smtClean="0"/>
              <a:t>ÇIVA and ROLIS	Panoramic and microscopic imaging system</a:t>
            </a:r>
          </a:p>
          <a:p>
            <a:r>
              <a:rPr lang="en-GB" dirty="0" smtClean="0"/>
              <a:t>PTOLEMY	Evolved Gas Analyser</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8000" y="1825625"/>
            <a:ext cx="4696250" cy="2982119"/>
          </a:xfrm>
        </p:spPr>
      </p:pic>
      <p:sp>
        <p:nvSpPr>
          <p:cNvPr id="6" name="TextBox 5"/>
          <p:cNvSpPr txBox="1"/>
          <p:nvPr/>
        </p:nvSpPr>
        <p:spPr>
          <a:xfrm>
            <a:off x="7445950" y="5300663"/>
            <a:ext cx="2800350" cy="646331"/>
          </a:xfrm>
          <a:prstGeom prst="rect">
            <a:avLst/>
          </a:prstGeom>
          <a:noFill/>
        </p:spPr>
        <p:txBody>
          <a:bodyPr wrap="square" rtlCol="0">
            <a:spAutoFit/>
          </a:bodyPr>
          <a:lstStyle/>
          <a:p>
            <a:r>
              <a:rPr lang="en-GB" dirty="0" smtClean="0"/>
              <a:t>The Philae lander</a:t>
            </a:r>
          </a:p>
          <a:p>
            <a:r>
              <a:rPr lang="en-GB" dirty="0" smtClean="0"/>
              <a:t>Credit: ESA/ATG </a:t>
            </a:r>
            <a:r>
              <a:rPr lang="en-GB" dirty="0" err="1" smtClean="0"/>
              <a:t>medialab</a:t>
            </a:r>
            <a:r>
              <a:rPr lang="en-GB" dirty="0" smtClean="0"/>
              <a:t>.</a:t>
            </a:r>
          </a:p>
        </p:txBody>
      </p:sp>
      <p:sp>
        <p:nvSpPr>
          <p:cNvPr id="7" name="TextBox 6"/>
          <p:cNvSpPr txBox="1"/>
          <p:nvPr/>
        </p:nvSpPr>
        <p:spPr>
          <a:xfrm>
            <a:off x="1000125" y="6176963"/>
            <a:ext cx="4343400" cy="369332"/>
          </a:xfrm>
          <a:prstGeom prst="rect">
            <a:avLst/>
          </a:prstGeom>
          <a:noFill/>
        </p:spPr>
        <p:txBody>
          <a:bodyPr wrap="square" rtlCol="0">
            <a:spAutoFit/>
          </a:bodyPr>
          <a:lstStyle/>
          <a:p>
            <a:r>
              <a:rPr lang="en-GB" smtClean="0">
                <a:hlinkClick r:id="rId3"/>
              </a:rPr>
              <a:t>http://sci.esa.int/rosetta/47366-fact-sheet/</a:t>
            </a:r>
            <a:r>
              <a:rPr lang="en-GB" smtClean="0"/>
              <a:t> </a:t>
            </a:r>
            <a:endParaRPr lang="en-GB"/>
          </a:p>
        </p:txBody>
      </p:sp>
    </p:spTree>
    <p:extLst>
      <p:ext uri="{BB962C8B-B14F-4D97-AF65-F5344CB8AC3E}">
        <p14:creationId xmlns:p14="http://schemas.microsoft.com/office/powerpoint/2010/main" val="2060178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 OSIRIS</a:t>
            </a:r>
            <a:endParaRPr lang="en-GB" dirty="0"/>
          </a:p>
        </p:txBody>
      </p:sp>
      <p:sp>
        <p:nvSpPr>
          <p:cNvPr id="3" name="Content Placeholder 2"/>
          <p:cNvSpPr>
            <a:spLocks noGrp="1"/>
          </p:cNvSpPr>
          <p:nvPr>
            <p:ph sz="half" idx="1"/>
          </p:nvPr>
        </p:nvSpPr>
        <p:spPr/>
        <p:txBody>
          <a:bodyPr/>
          <a:lstStyle/>
          <a:p>
            <a:r>
              <a:rPr lang="en-GB" dirty="0"/>
              <a:t>Optical imager OSIRIS WAC (wide-angle camera) narrowband filters </a:t>
            </a:r>
            <a:r>
              <a:rPr lang="en-GB" dirty="0" smtClean="0"/>
              <a:t>200 – 700 nm</a:t>
            </a:r>
            <a:endParaRPr lang="en-GB" dirty="0"/>
          </a:p>
        </p:txBody>
      </p:sp>
      <p:pic>
        <p:nvPicPr>
          <p:cNvPr id="5" name="Content Placeholder 4"/>
          <p:cNvPicPr>
            <a:picLocks noGrp="1" noChangeAspect="1"/>
          </p:cNvPicPr>
          <p:nvPr>
            <p:ph sz="half" idx="2"/>
          </p:nvPr>
        </p:nvPicPr>
        <p:blipFill>
          <a:blip r:embed="rId2"/>
          <a:stretch>
            <a:fillRect/>
          </a:stretch>
        </p:blipFill>
        <p:spPr>
          <a:xfrm>
            <a:off x="7127509" y="92301"/>
            <a:ext cx="4573954" cy="6084662"/>
          </a:xfrm>
          <a:prstGeom prst="rect">
            <a:avLst/>
          </a:prstGeom>
        </p:spPr>
      </p:pic>
      <p:sp>
        <p:nvSpPr>
          <p:cNvPr id="6" name="TextBox 5"/>
          <p:cNvSpPr txBox="1"/>
          <p:nvPr/>
        </p:nvSpPr>
        <p:spPr>
          <a:xfrm>
            <a:off x="7127509" y="6265121"/>
            <a:ext cx="4872036" cy="369332"/>
          </a:xfrm>
          <a:prstGeom prst="rect">
            <a:avLst/>
          </a:prstGeom>
          <a:noFill/>
        </p:spPr>
        <p:txBody>
          <a:bodyPr wrap="square" rtlCol="0">
            <a:spAutoFit/>
          </a:bodyPr>
          <a:lstStyle/>
          <a:p>
            <a:r>
              <a:rPr lang="en-US" dirty="0" err="1" smtClean="0"/>
              <a:t>Bodewits</a:t>
            </a:r>
            <a:r>
              <a:rPr lang="en-US" dirty="0"/>
              <a:t> </a:t>
            </a:r>
            <a:r>
              <a:rPr lang="en-US" i="1" dirty="0"/>
              <a:t>et al.</a:t>
            </a:r>
            <a:r>
              <a:rPr lang="en-US" dirty="0"/>
              <a:t> Astron. J, </a:t>
            </a:r>
            <a:r>
              <a:rPr lang="en-US" b="1" dirty="0"/>
              <a:t>152</a:t>
            </a:r>
            <a:r>
              <a:rPr lang="en-US" dirty="0"/>
              <a:t>, 130 (2016) [15pp]</a:t>
            </a:r>
            <a:endParaRPr lang="en-GB" dirty="0"/>
          </a:p>
        </p:txBody>
      </p:sp>
    </p:spTree>
    <p:extLst>
      <p:ext uri="{BB962C8B-B14F-4D97-AF65-F5344CB8AC3E}">
        <p14:creationId xmlns:p14="http://schemas.microsoft.com/office/powerpoint/2010/main" val="1080343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pic>
        <p:nvPicPr>
          <p:cNvPr id="8" name="Content Placeholder 7"/>
          <p:cNvPicPr>
            <a:picLocks noGrp="1" noChangeAspect="1"/>
          </p:cNvPicPr>
          <p:nvPr>
            <p:ph idx="1"/>
          </p:nvPr>
        </p:nvPicPr>
        <p:blipFill>
          <a:blip r:embed="rId2"/>
          <a:stretch>
            <a:fillRect/>
          </a:stretch>
        </p:blipFill>
        <p:spPr>
          <a:xfrm>
            <a:off x="0" y="0"/>
            <a:ext cx="8371712" cy="6858001"/>
          </a:xfrm>
          <a:prstGeom prst="rect">
            <a:avLst/>
          </a:prstGeom>
        </p:spPr>
      </p:pic>
      <p:sp>
        <p:nvSpPr>
          <p:cNvPr id="9" name="TextBox 8"/>
          <p:cNvSpPr txBox="1"/>
          <p:nvPr/>
        </p:nvSpPr>
        <p:spPr>
          <a:xfrm>
            <a:off x="8530730" y="5948957"/>
            <a:ext cx="3470769" cy="646331"/>
          </a:xfrm>
          <a:prstGeom prst="rect">
            <a:avLst/>
          </a:prstGeom>
          <a:noFill/>
        </p:spPr>
        <p:txBody>
          <a:bodyPr wrap="square" rtlCol="0">
            <a:spAutoFit/>
          </a:bodyPr>
          <a:lstStyle/>
          <a:p>
            <a:r>
              <a:rPr lang="en-US" dirty="0" err="1" smtClean="0"/>
              <a:t>Bodewits</a:t>
            </a:r>
            <a:r>
              <a:rPr lang="en-US" dirty="0"/>
              <a:t> </a:t>
            </a:r>
            <a:r>
              <a:rPr lang="en-US" i="1" dirty="0"/>
              <a:t>et al</a:t>
            </a:r>
            <a:r>
              <a:rPr lang="en-US" i="1" dirty="0" smtClean="0"/>
              <a:t>.</a:t>
            </a:r>
            <a:br>
              <a:rPr lang="en-US" i="1" dirty="0" smtClean="0"/>
            </a:br>
            <a:r>
              <a:rPr lang="en-US" dirty="0" smtClean="0"/>
              <a:t> </a:t>
            </a:r>
            <a:r>
              <a:rPr lang="en-US" dirty="0"/>
              <a:t>Astron. J, </a:t>
            </a:r>
            <a:r>
              <a:rPr lang="en-US" b="1" dirty="0"/>
              <a:t>152</a:t>
            </a:r>
            <a:r>
              <a:rPr lang="en-US" dirty="0"/>
              <a:t>, 130 (2016) [15pp]</a:t>
            </a:r>
            <a:endParaRPr lang="en-GB" dirty="0"/>
          </a:p>
        </p:txBody>
      </p:sp>
      <p:sp>
        <p:nvSpPr>
          <p:cNvPr id="10" name="TextBox 9"/>
          <p:cNvSpPr txBox="1"/>
          <p:nvPr/>
        </p:nvSpPr>
        <p:spPr>
          <a:xfrm>
            <a:off x="8530730" y="2371725"/>
            <a:ext cx="3661270" cy="3139321"/>
          </a:xfrm>
          <a:prstGeom prst="rect">
            <a:avLst/>
          </a:prstGeom>
          <a:noFill/>
        </p:spPr>
        <p:txBody>
          <a:bodyPr wrap="square" rtlCol="0">
            <a:spAutoFit/>
          </a:bodyPr>
          <a:lstStyle/>
          <a:p>
            <a:pPr marL="285750" indent="-285750">
              <a:buFont typeface="Arial" panose="020B0604020202020204" pitchFamily="34" charset="0"/>
              <a:buChar char="•"/>
            </a:pPr>
            <a:r>
              <a:rPr lang="en-GB" dirty="0"/>
              <a:t>D</a:t>
            </a:r>
            <a:r>
              <a:rPr lang="en-GB" dirty="0" smtClean="0"/>
              <a:t>irection </a:t>
            </a:r>
            <a:r>
              <a:rPr lang="en-GB" dirty="0"/>
              <a:t>to the Sun is </a:t>
            </a:r>
            <a:r>
              <a:rPr lang="en-GB" dirty="0" smtClean="0"/>
              <a:t>upward</a:t>
            </a:r>
          </a:p>
          <a:p>
            <a:pPr marL="285750" indent="-285750">
              <a:buFont typeface="Arial" panose="020B0604020202020204" pitchFamily="34" charset="0"/>
              <a:buChar char="•"/>
            </a:pPr>
            <a:r>
              <a:rPr lang="en-GB" dirty="0"/>
              <a:t>On the right side of the nucleus “ghosts” are caused by internal reflections from optical </a:t>
            </a:r>
            <a:r>
              <a:rPr lang="en-GB" dirty="0" smtClean="0"/>
              <a:t>elements</a:t>
            </a:r>
          </a:p>
          <a:p>
            <a:pPr marL="285750" indent="-285750">
              <a:buFont typeface="Arial" panose="020B0604020202020204" pitchFamily="34" charset="0"/>
              <a:buChar char="•"/>
            </a:pPr>
            <a:r>
              <a:rPr lang="en-US" dirty="0" smtClean="0"/>
              <a:t>Left - </a:t>
            </a:r>
            <a:r>
              <a:rPr lang="en-GB" dirty="0"/>
              <a:t>model image of the comet </a:t>
            </a:r>
            <a:r>
              <a:rPr lang="en-GB" dirty="0" smtClean="0"/>
              <a:t>nucleus</a:t>
            </a:r>
          </a:p>
          <a:p>
            <a:pPr marL="285750" indent="-285750">
              <a:buFont typeface="Arial" panose="020B0604020202020204" pitchFamily="34" charset="0"/>
              <a:buChar char="•"/>
            </a:pPr>
            <a:r>
              <a:rPr lang="en-GB" dirty="0"/>
              <a:t>Continuum-subtracted images acquired with the OH, NH, NH2, </a:t>
            </a:r>
            <a:r>
              <a:rPr lang="en-GB" dirty="0" smtClean="0"/>
              <a:t>[O I], </a:t>
            </a:r>
            <a:r>
              <a:rPr lang="en-GB" dirty="0"/>
              <a:t>and CN </a:t>
            </a:r>
            <a:r>
              <a:rPr lang="en-GB" dirty="0" smtClean="0"/>
              <a:t>filters</a:t>
            </a:r>
          </a:p>
          <a:p>
            <a:pPr marL="285750" indent="-285750">
              <a:buFont typeface="Arial" panose="020B0604020202020204" pitchFamily="34" charset="0"/>
              <a:buChar char="•"/>
            </a:pPr>
            <a:r>
              <a:rPr lang="en-GB" dirty="0"/>
              <a:t>Long exposure UV375 filter image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77041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 </a:t>
            </a:r>
            <a:r>
              <a:rPr lang="en-US" dirty="0" smtClean="0"/>
              <a:t>- IES</a:t>
            </a:r>
            <a:endParaRPr lang="en-GB" dirty="0"/>
          </a:p>
        </p:txBody>
      </p:sp>
      <p:sp>
        <p:nvSpPr>
          <p:cNvPr id="4" name="Content Placeholder 3"/>
          <p:cNvSpPr>
            <a:spLocks noGrp="1"/>
          </p:cNvSpPr>
          <p:nvPr>
            <p:ph sz="half" idx="1"/>
          </p:nvPr>
        </p:nvSpPr>
        <p:spPr>
          <a:xfrm>
            <a:off x="571500" y="1543050"/>
            <a:ext cx="5448300" cy="4633913"/>
          </a:xfrm>
        </p:spPr>
        <p:txBody>
          <a:bodyPr>
            <a:normAutofit fontScale="85000" lnSpcReduction="10000"/>
          </a:bodyPr>
          <a:lstStyle/>
          <a:p>
            <a:r>
              <a:rPr lang="en-GB" dirty="0" err="1"/>
              <a:t>Rosettaʼs</a:t>
            </a:r>
            <a:r>
              <a:rPr lang="en-GB" dirty="0"/>
              <a:t> Ion and Electron Sensor (IES; Clark et al. 2015) </a:t>
            </a:r>
            <a:r>
              <a:rPr lang="en-GB" dirty="0">
                <a:solidFill>
                  <a:srgbClr val="FF0000"/>
                </a:solidFill>
              </a:rPr>
              <a:t>the large population of </a:t>
            </a:r>
            <a:r>
              <a:rPr lang="en-GB" dirty="0" err="1">
                <a:solidFill>
                  <a:srgbClr val="FF0000"/>
                </a:solidFill>
              </a:rPr>
              <a:t>suprathermal</a:t>
            </a:r>
            <a:r>
              <a:rPr lang="en-GB" dirty="0">
                <a:solidFill>
                  <a:srgbClr val="FF0000"/>
                </a:solidFill>
              </a:rPr>
              <a:t> electrons </a:t>
            </a:r>
            <a:r>
              <a:rPr lang="en-GB" dirty="0" smtClean="0">
                <a:solidFill>
                  <a:srgbClr val="FF0000"/>
                </a:solidFill>
              </a:rPr>
              <a:t>observed</a:t>
            </a:r>
            <a:r>
              <a:rPr lang="en-GB" dirty="0" smtClean="0"/>
              <a:t>.</a:t>
            </a:r>
          </a:p>
          <a:p>
            <a:r>
              <a:rPr lang="en-GB" dirty="0"/>
              <a:t>Electron velocity distribution functions. Representative VDF </a:t>
            </a:r>
            <a:r>
              <a:rPr lang="en-GB" dirty="0" smtClean="0"/>
              <a:t>for the </a:t>
            </a:r>
            <a:r>
              <a:rPr lang="en-GB" dirty="0"/>
              <a:t>evolution from a solar wind-like VDF (blue curve) to </a:t>
            </a:r>
            <a:r>
              <a:rPr lang="en-GB" dirty="0" smtClean="0"/>
              <a:t>accelerated VDFs </a:t>
            </a:r>
            <a:r>
              <a:rPr lang="en-GB" dirty="0"/>
              <a:t>(black and green curves). A generalized Gaussian (Eq. (1)) </a:t>
            </a:r>
            <a:r>
              <a:rPr lang="en-GB" dirty="0" smtClean="0"/>
              <a:t>is used </a:t>
            </a:r>
            <a:r>
              <a:rPr lang="en-GB" dirty="0"/>
              <a:t>to fit the non-</a:t>
            </a:r>
            <a:r>
              <a:rPr lang="en-GB" dirty="0" err="1"/>
              <a:t>Maxwellian</a:t>
            </a:r>
            <a:r>
              <a:rPr lang="en-GB" dirty="0"/>
              <a:t> </a:t>
            </a:r>
            <a:r>
              <a:rPr lang="en-GB" dirty="0" err="1"/>
              <a:t>suprathermal</a:t>
            </a:r>
            <a:r>
              <a:rPr lang="en-GB" dirty="0"/>
              <a:t> distribution. At high </a:t>
            </a:r>
            <a:r>
              <a:rPr lang="en-GB" dirty="0" smtClean="0"/>
              <a:t>electron velocities</a:t>
            </a:r>
            <a:r>
              <a:rPr lang="en-GB" dirty="0"/>
              <a:t>, the distribution resembles a </a:t>
            </a:r>
            <a:r>
              <a:rPr lang="en-GB" dirty="0" err="1"/>
              <a:t>Maxwellian</a:t>
            </a:r>
            <a:r>
              <a:rPr lang="en-GB" dirty="0"/>
              <a:t> part and then </a:t>
            </a:r>
            <a:r>
              <a:rPr lang="en-GB" dirty="0" smtClean="0"/>
              <a:t>a power-law </a:t>
            </a:r>
            <a:r>
              <a:rPr lang="en-GB" dirty="0"/>
              <a:t>dependence (purple and cyan curves). </a:t>
            </a:r>
          </a:p>
        </p:txBody>
      </p:sp>
      <p:pic>
        <p:nvPicPr>
          <p:cNvPr id="7" name="Content Placeholder 6"/>
          <p:cNvPicPr>
            <a:picLocks noGrp="1" noChangeAspect="1"/>
          </p:cNvPicPr>
          <p:nvPr>
            <p:ph sz="half" idx="2"/>
          </p:nvPr>
        </p:nvPicPr>
        <p:blipFill>
          <a:blip r:embed="rId2"/>
          <a:stretch>
            <a:fillRect/>
          </a:stretch>
        </p:blipFill>
        <p:spPr>
          <a:xfrm>
            <a:off x="6400800" y="11364"/>
            <a:ext cx="5751555" cy="6170386"/>
          </a:xfrm>
          <a:prstGeom prst="rect">
            <a:avLst/>
          </a:prstGeom>
        </p:spPr>
      </p:pic>
      <p:sp>
        <p:nvSpPr>
          <p:cNvPr id="6" name="TextBox 5"/>
          <p:cNvSpPr txBox="1"/>
          <p:nvPr/>
        </p:nvSpPr>
        <p:spPr>
          <a:xfrm>
            <a:off x="7296781" y="6350845"/>
            <a:ext cx="3959591" cy="369332"/>
          </a:xfrm>
          <a:prstGeom prst="rect">
            <a:avLst/>
          </a:prstGeom>
          <a:noFill/>
        </p:spPr>
        <p:txBody>
          <a:bodyPr wrap="square" rtlCol="0">
            <a:spAutoFit/>
          </a:bodyPr>
          <a:lstStyle/>
          <a:p>
            <a:r>
              <a:rPr lang="en-US" dirty="0" smtClean="0"/>
              <a:t>Clark </a:t>
            </a:r>
            <a:r>
              <a:rPr lang="en-US" i="1" dirty="0"/>
              <a:t>et al.</a:t>
            </a:r>
            <a:r>
              <a:rPr lang="en-US" dirty="0"/>
              <a:t> A&amp;A 583, A24 (2015) </a:t>
            </a:r>
            <a:r>
              <a:rPr lang="en-US" dirty="0" smtClean="0"/>
              <a:t>[</a:t>
            </a:r>
            <a:r>
              <a:rPr lang="en-US" dirty="0"/>
              <a:t>6</a:t>
            </a:r>
            <a:r>
              <a:rPr lang="en-US" dirty="0" smtClean="0"/>
              <a:t>pp</a:t>
            </a:r>
            <a:r>
              <a:rPr lang="en-US" dirty="0"/>
              <a:t>]</a:t>
            </a:r>
            <a:endParaRPr lang="en-GB" dirty="0"/>
          </a:p>
        </p:txBody>
      </p:sp>
    </p:spTree>
    <p:extLst>
      <p:ext uri="{BB962C8B-B14F-4D97-AF65-F5344CB8AC3E}">
        <p14:creationId xmlns:p14="http://schemas.microsoft.com/office/powerpoint/2010/main" val="332096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Inconsistencies in results if </a:t>
            </a:r>
            <a:r>
              <a:rPr lang="en-GB" dirty="0" smtClean="0"/>
              <a:t>one assumes </a:t>
            </a:r>
            <a:r>
              <a:rPr lang="en-GB" dirty="0"/>
              <a:t>standard cometary </a:t>
            </a:r>
            <a:r>
              <a:rPr lang="en-GB" dirty="0" smtClean="0"/>
              <a:t>physics and chemistry:</a:t>
            </a:r>
            <a:endParaRPr lang="en-GB" dirty="0"/>
          </a:p>
        </p:txBody>
      </p:sp>
      <p:sp>
        <p:nvSpPr>
          <p:cNvPr id="6" name="Content Placeholder 5"/>
          <p:cNvSpPr>
            <a:spLocks noGrp="1"/>
          </p:cNvSpPr>
          <p:nvPr>
            <p:ph idx="1"/>
          </p:nvPr>
        </p:nvSpPr>
        <p:spPr/>
        <p:txBody>
          <a:bodyPr>
            <a:normAutofit fontScale="77500" lnSpcReduction="20000"/>
          </a:bodyPr>
          <a:lstStyle/>
          <a:p>
            <a:r>
              <a:rPr lang="en-GB" dirty="0"/>
              <a:t>1. Column densities and production rates derived from OSIRIS images are much higher than those measured by other instruments on board Rosetta</a:t>
            </a:r>
          </a:p>
          <a:p>
            <a:r>
              <a:rPr lang="en-GB" dirty="0"/>
              <a:t>Assuming </a:t>
            </a:r>
            <a:r>
              <a:rPr lang="en-GB" dirty="0" err="1"/>
              <a:t>photodissociation</a:t>
            </a:r>
            <a:r>
              <a:rPr lang="en-GB" dirty="0"/>
              <a:t> of H2O as the main source of formation and prompt emission by atomic oxygen, and </a:t>
            </a:r>
            <a:r>
              <a:rPr lang="en-GB" dirty="0" err="1"/>
              <a:t>photodissociation</a:t>
            </a:r>
            <a:r>
              <a:rPr lang="en-GB" dirty="0"/>
              <a:t> and subsequent fluorescent excitation of OH, CN, and NH emission, </a:t>
            </a:r>
            <a:r>
              <a:rPr lang="en-GB" b="1" dirty="0" err="1"/>
              <a:t>Bodewits</a:t>
            </a:r>
            <a:r>
              <a:rPr lang="en-GB" dirty="0"/>
              <a:t> </a:t>
            </a:r>
            <a:r>
              <a:rPr lang="en-GB" i="1" dirty="0"/>
              <a:t>et al.</a:t>
            </a:r>
            <a:r>
              <a:rPr lang="en-GB" dirty="0"/>
              <a:t> derived column densities and calculated global production rates using the standard </a:t>
            </a:r>
            <a:r>
              <a:rPr lang="en-GB" dirty="0" err="1"/>
              <a:t>Haser</a:t>
            </a:r>
            <a:r>
              <a:rPr lang="en-GB" dirty="0"/>
              <a:t> model</a:t>
            </a:r>
          </a:p>
          <a:p>
            <a:r>
              <a:rPr lang="en-GB" dirty="0"/>
              <a:t>2. Two water photolysis products, OH and [O I]. Water production rates derived from OH seem larger than those derived from [O I], by a factor of 6 in January and by a factor of 30 in July.</a:t>
            </a:r>
          </a:p>
          <a:p>
            <a:r>
              <a:rPr lang="en-GB" dirty="0"/>
              <a:t>3. All production rates drop significantly between 2015 March and June, much larger than the diurnal variation of the total water production and not consistent with the observed trend of increasing production rates with decreasing heliocentric distance.</a:t>
            </a:r>
          </a:p>
          <a:p>
            <a:r>
              <a:rPr lang="en-GB" dirty="0">
                <a:solidFill>
                  <a:srgbClr val="FF0000"/>
                </a:solidFill>
              </a:rPr>
              <a:t>The </a:t>
            </a:r>
            <a:r>
              <a:rPr lang="en-GB" dirty="0" smtClean="0">
                <a:solidFill>
                  <a:srgbClr val="FF0000"/>
                </a:solidFill>
              </a:rPr>
              <a:t>photo-dissociation </a:t>
            </a:r>
            <a:r>
              <a:rPr lang="en-GB" dirty="0">
                <a:solidFill>
                  <a:srgbClr val="FF0000"/>
                </a:solidFill>
              </a:rPr>
              <a:t>and fluorescence are not </a:t>
            </a:r>
            <a:r>
              <a:rPr lang="en-GB" dirty="0" smtClean="0">
                <a:solidFill>
                  <a:srgbClr val="FF0000"/>
                </a:solidFill>
              </a:rPr>
              <a:t>the dominant </a:t>
            </a:r>
            <a:r>
              <a:rPr lang="en-GB" dirty="0">
                <a:solidFill>
                  <a:srgbClr val="FF0000"/>
                </a:solidFill>
              </a:rPr>
              <a:t>processes resulting in the OH, [O I], CN, and NH emission observed in the inner coma. Instead, the fragments might be fragments from different parent species and/or formed by other processes.</a:t>
            </a:r>
          </a:p>
        </p:txBody>
      </p:sp>
    </p:spTree>
    <p:extLst>
      <p:ext uri="{BB962C8B-B14F-4D97-AF65-F5344CB8AC3E}">
        <p14:creationId xmlns:p14="http://schemas.microsoft.com/office/powerpoint/2010/main" val="283181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a:t>
            </a:r>
            <a:r>
              <a:rPr lang="en-US" baseline="-25000" dirty="0" smtClean="0"/>
              <a:t>2</a:t>
            </a:r>
            <a:r>
              <a:rPr lang="en-US" dirty="0" smtClean="0"/>
              <a:t>O</a:t>
            </a:r>
            <a:endParaRPr lang="en-GB" dirty="0"/>
          </a:p>
        </p:txBody>
      </p:sp>
      <p:pic>
        <p:nvPicPr>
          <p:cNvPr id="4" name="Content Placeholder 3"/>
          <p:cNvPicPr>
            <a:picLocks noGrp="1" noChangeAspect="1"/>
          </p:cNvPicPr>
          <p:nvPr>
            <p:ph idx="1"/>
          </p:nvPr>
        </p:nvPicPr>
        <p:blipFill>
          <a:blip r:embed="rId2"/>
          <a:stretch>
            <a:fillRect/>
          </a:stretch>
        </p:blipFill>
        <p:spPr>
          <a:xfrm>
            <a:off x="4319587" y="0"/>
            <a:ext cx="7872413" cy="6674768"/>
          </a:xfrm>
          <a:prstGeom prst="rect">
            <a:avLst/>
          </a:prstGeom>
        </p:spPr>
      </p:pic>
      <p:sp>
        <p:nvSpPr>
          <p:cNvPr id="5" name="TextBox 4"/>
          <p:cNvSpPr txBox="1"/>
          <p:nvPr/>
        </p:nvSpPr>
        <p:spPr>
          <a:xfrm>
            <a:off x="671513" y="2328863"/>
            <a:ext cx="3386137" cy="1200329"/>
          </a:xfrm>
          <a:prstGeom prst="rect">
            <a:avLst/>
          </a:prstGeom>
          <a:noFill/>
        </p:spPr>
        <p:txBody>
          <a:bodyPr wrap="square" rtlCol="0">
            <a:spAutoFit/>
          </a:bodyPr>
          <a:lstStyle/>
          <a:p>
            <a:r>
              <a:rPr lang="en-GB" dirty="0"/>
              <a:t>Summary of the recommended electron collision cross sections for H2O. Cross sections smaller than </a:t>
            </a:r>
            <a:r>
              <a:rPr lang="en-GB" dirty="0" smtClean="0"/>
              <a:t>10E-18 </a:t>
            </a:r>
            <a:r>
              <a:rPr lang="en-GB" dirty="0"/>
              <a:t>cm2 are not shown.</a:t>
            </a:r>
          </a:p>
        </p:txBody>
      </p:sp>
      <p:sp>
        <p:nvSpPr>
          <p:cNvPr id="6" name="TextBox 5"/>
          <p:cNvSpPr txBox="1"/>
          <p:nvPr/>
        </p:nvSpPr>
        <p:spPr>
          <a:xfrm>
            <a:off x="838200" y="5600700"/>
            <a:ext cx="3481387" cy="646331"/>
          </a:xfrm>
          <a:prstGeom prst="rect">
            <a:avLst/>
          </a:prstGeom>
          <a:noFill/>
        </p:spPr>
        <p:txBody>
          <a:bodyPr wrap="square" rtlCol="0">
            <a:spAutoFit/>
          </a:bodyPr>
          <a:lstStyle/>
          <a:p>
            <a:r>
              <a:rPr lang="en-US" dirty="0" smtClean="0"/>
              <a:t>I</a:t>
            </a:r>
            <a:r>
              <a:rPr lang="en-GB" dirty="0" err="1"/>
              <a:t>tikawa</a:t>
            </a:r>
            <a:r>
              <a:rPr lang="en-GB" dirty="0"/>
              <a:t> and Mason, J. Phys. Chem. Ref. Data, 34, 1-22 (2005).</a:t>
            </a:r>
          </a:p>
        </p:txBody>
      </p:sp>
    </p:spTree>
    <p:extLst>
      <p:ext uri="{BB962C8B-B14F-4D97-AF65-F5344CB8AC3E}">
        <p14:creationId xmlns:p14="http://schemas.microsoft.com/office/powerpoint/2010/main" val="3911467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e/CN</a:t>
            </a:r>
            <a:r>
              <a:rPr lang="en-US" baseline="30000" dirty="0" smtClean="0"/>
              <a:t>+</a:t>
            </a:r>
            <a:r>
              <a:rPr lang="en-US" dirty="0" smtClean="0"/>
              <a:t> </a:t>
            </a:r>
            <a:r>
              <a:rPr lang="en-US" dirty="0" err="1" smtClean="0"/>
              <a:t>Belic</a:t>
            </a:r>
            <a:r>
              <a:rPr lang="en-US" dirty="0" smtClean="0"/>
              <a:t> et al. PRA 95, 052702 (2017).</a:t>
            </a:r>
            <a:endParaRPr lang="en-GB" baseline="300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5853" y="1825625"/>
            <a:ext cx="5146293" cy="4351338"/>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3688" y="1825626"/>
            <a:ext cx="4799776" cy="347503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1839120"/>
            <a:ext cx="4762500" cy="3448050"/>
          </a:xfrm>
          <a:prstGeom prst="rect">
            <a:avLst/>
          </a:prstGeom>
        </p:spPr>
      </p:pic>
      <p:sp>
        <p:nvSpPr>
          <p:cNvPr id="9" name="TextBox 8"/>
          <p:cNvSpPr txBox="1"/>
          <p:nvPr/>
        </p:nvSpPr>
        <p:spPr>
          <a:xfrm>
            <a:off x="6643688" y="5757863"/>
            <a:ext cx="4799776" cy="646331"/>
          </a:xfrm>
          <a:prstGeom prst="rect">
            <a:avLst/>
          </a:prstGeom>
          <a:noFill/>
        </p:spPr>
        <p:txBody>
          <a:bodyPr wrap="square" rtlCol="0">
            <a:spAutoFit/>
          </a:bodyPr>
          <a:lstStyle/>
          <a:p>
            <a:r>
              <a:rPr lang="en-GB" dirty="0"/>
              <a:t>Absolute cross sections for electron-impact simple ionization of CN</a:t>
            </a:r>
            <a:r>
              <a:rPr lang="en-GB" baseline="30000" dirty="0" smtClean="0"/>
              <a:t>+</a:t>
            </a:r>
            <a:endParaRPr lang="en-GB" baseline="30000" dirty="0"/>
          </a:p>
        </p:txBody>
      </p:sp>
    </p:spTree>
    <p:extLst>
      <p:ext uri="{BB962C8B-B14F-4D97-AF65-F5344CB8AC3E}">
        <p14:creationId xmlns:p14="http://schemas.microsoft.com/office/powerpoint/2010/main" val="1736746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e/CN</a:t>
            </a:r>
            <a:r>
              <a:rPr lang="en-US" baseline="30000" dirty="0" smtClean="0"/>
              <a:t>+</a:t>
            </a:r>
            <a:r>
              <a:rPr lang="en-US" dirty="0" smtClean="0"/>
              <a:t> </a:t>
            </a:r>
            <a:r>
              <a:rPr lang="en-US" dirty="0" err="1" smtClean="0"/>
              <a:t>Belic</a:t>
            </a:r>
            <a:r>
              <a:rPr lang="en-US" dirty="0" smtClean="0"/>
              <a:t> et al. PRA 95, 052702 (2017).</a:t>
            </a:r>
            <a:endParaRPr lang="en-GB" baseline="30000"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4344" y="1539875"/>
            <a:ext cx="5266368" cy="3844449"/>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0306" y="1539875"/>
            <a:ext cx="5467350" cy="3849015"/>
          </a:xfrm>
        </p:spPr>
      </p:pic>
      <p:sp>
        <p:nvSpPr>
          <p:cNvPr id="8" name="TextBox 7"/>
          <p:cNvSpPr txBox="1"/>
          <p:nvPr/>
        </p:nvSpPr>
        <p:spPr>
          <a:xfrm>
            <a:off x="6386088" y="5674640"/>
            <a:ext cx="5729287" cy="1200329"/>
          </a:xfrm>
          <a:prstGeom prst="rect">
            <a:avLst/>
          </a:prstGeom>
          <a:noFill/>
        </p:spPr>
        <p:txBody>
          <a:bodyPr wrap="square" rtlCol="0">
            <a:spAutoFit/>
          </a:bodyPr>
          <a:lstStyle/>
          <a:p>
            <a:r>
              <a:rPr lang="en-GB" dirty="0"/>
              <a:t>Absolute cross sections for </a:t>
            </a:r>
            <a:r>
              <a:rPr lang="en-GB" dirty="0" smtClean="0"/>
              <a:t>C</a:t>
            </a:r>
            <a:r>
              <a:rPr lang="en-GB" baseline="30000" dirty="0" smtClean="0"/>
              <a:t>+</a:t>
            </a:r>
            <a:r>
              <a:rPr lang="en-GB" dirty="0" smtClean="0"/>
              <a:t> </a:t>
            </a:r>
            <a:r>
              <a:rPr lang="en-GB" dirty="0"/>
              <a:t>fragment production versus electron energy: total cross sections (solid circles), dissociative excitation contribution (open circles), and dissociative ionization (squares)</a:t>
            </a:r>
          </a:p>
        </p:txBody>
      </p:sp>
      <p:sp>
        <p:nvSpPr>
          <p:cNvPr id="10" name="TextBox 9"/>
          <p:cNvSpPr txBox="1"/>
          <p:nvPr/>
        </p:nvSpPr>
        <p:spPr>
          <a:xfrm>
            <a:off x="561019" y="5657671"/>
            <a:ext cx="5729287" cy="1200329"/>
          </a:xfrm>
          <a:prstGeom prst="rect">
            <a:avLst/>
          </a:prstGeom>
          <a:noFill/>
        </p:spPr>
        <p:txBody>
          <a:bodyPr wrap="square" rtlCol="0">
            <a:spAutoFit/>
          </a:bodyPr>
          <a:lstStyle/>
          <a:p>
            <a:r>
              <a:rPr lang="en-GB" dirty="0"/>
              <a:t>Absolute cross sections for </a:t>
            </a:r>
            <a:r>
              <a:rPr lang="en-GB" dirty="0" smtClean="0"/>
              <a:t>CN</a:t>
            </a:r>
            <a:r>
              <a:rPr lang="en-GB" baseline="30000" dirty="0" smtClean="0"/>
              <a:t>+</a:t>
            </a:r>
            <a:r>
              <a:rPr lang="en-GB" dirty="0" smtClean="0"/>
              <a:t> </a:t>
            </a:r>
            <a:r>
              <a:rPr lang="en-GB" dirty="0"/>
              <a:t>fragment production versus electron energy: total cross sections (solid circles), dissociative excitation contribution (open circles), and dissociative ionization (squares)</a:t>
            </a:r>
          </a:p>
        </p:txBody>
      </p:sp>
    </p:spTree>
    <p:extLst>
      <p:ext uri="{BB962C8B-B14F-4D97-AF65-F5344CB8AC3E}">
        <p14:creationId xmlns:p14="http://schemas.microsoft.com/office/powerpoint/2010/main" val="3778773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5848" y="0"/>
            <a:ext cx="10960303" cy="6849933"/>
          </a:xfrm>
        </p:spPr>
      </p:pic>
    </p:spTree>
    <p:extLst>
      <p:ext uri="{BB962C8B-B14F-4D97-AF65-F5344CB8AC3E}">
        <p14:creationId xmlns:p14="http://schemas.microsoft.com/office/powerpoint/2010/main" val="4119763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US" dirty="0" smtClean="0"/>
              <a:t>Motivation</a:t>
            </a:r>
          </a:p>
          <a:p>
            <a:r>
              <a:rPr lang="en-US" dirty="0" smtClean="0"/>
              <a:t>About Rosetta mission</a:t>
            </a:r>
          </a:p>
          <a:p>
            <a:r>
              <a:rPr lang="en-US" dirty="0" smtClean="0"/>
              <a:t>67P/</a:t>
            </a:r>
            <a:r>
              <a:rPr lang="en-US" dirty="0" err="1" smtClean="0"/>
              <a:t>Churyumov</a:t>
            </a:r>
            <a:r>
              <a:rPr lang="en-US" dirty="0" smtClean="0"/>
              <a:t>–</a:t>
            </a:r>
            <a:r>
              <a:rPr lang="en-US" dirty="0" err="1" smtClean="0"/>
              <a:t>Gerasimenko</a:t>
            </a:r>
            <a:r>
              <a:rPr lang="en-US" dirty="0" smtClean="0"/>
              <a:t> Comet</a:t>
            </a:r>
          </a:p>
          <a:p>
            <a:r>
              <a:rPr lang="en-US" dirty="0" smtClean="0"/>
              <a:t>Objectives; Instruments</a:t>
            </a:r>
          </a:p>
          <a:p>
            <a:r>
              <a:rPr lang="en-US" dirty="0" smtClean="0"/>
              <a:t>Observations</a:t>
            </a:r>
          </a:p>
          <a:p>
            <a:r>
              <a:rPr lang="en-US" dirty="0" smtClean="0"/>
              <a:t>Role of electrons</a:t>
            </a:r>
          </a:p>
          <a:p>
            <a:r>
              <a:rPr lang="en-US" dirty="0" smtClean="0"/>
              <a:t>Electron scattering data needs</a:t>
            </a:r>
          </a:p>
          <a:p>
            <a:r>
              <a:rPr lang="en-US" dirty="0" smtClean="0">
                <a:solidFill>
                  <a:srgbClr val="FF0000"/>
                </a:solidFill>
              </a:rPr>
              <a:t>Cross sections in BEAMDB database</a:t>
            </a:r>
          </a:p>
          <a:p>
            <a:r>
              <a:rPr lang="en-US" altLang="en-US" dirty="0"/>
              <a:t>Belgrade e-RACP IS (electron </a:t>
            </a:r>
            <a:r>
              <a:rPr lang="en-US" altLang="en-US" dirty="0" smtClean="0"/>
              <a:t>Research </a:t>
            </a:r>
            <a:r>
              <a:rPr lang="en-US" altLang="en-US" dirty="0"/>
              <a:t>in Atomic Collisional Physics Information System)</a:t>
            </a:r>
            <a:endParaRPr lang="en-GB" dirty="0"/>
          </a:p>
        </p:txBody>
      </p:sp>
    </p:spTree>
    <p:extLst>
      <p:ext uri="{BB962C8B-B14F-4D97-AF65-F5344CB8AC3E}">
        <p14:creationId xmlns:p14="http://schemas.microsoft.com/office/powerpoint/2010/main" val="389543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049353" y="492369"/>
            <a:ext cx="7721817" cy="3101485"/>
          </a:xfrm>
          <a:prstGeom prst="rect">
            <a:avLst/>
          </a:prstGeom>
        </p:spPr>
      </p:pic>
      <p:pic>
        <p:nvPicPr>
          <p:cNvPr id="11" name="Picture 10"/>
          <p:cNvPicPr>
            <a:picLocks noChangeAspect="1"/>
          </p:cNvPicPr>
          <p:nvPr/>
        </p:nvPicPr>
        <p:blipFill>
          <a:blip r:embed="rId3"/>
          <a:stretch>
            <a:fillRect/>
          </a:stretch>
        </p:blipFill>
        <p:spPr>
          <a:xfrm>
            <a:off x="2126571" y="3799632"/>
            <a:ext cx="7567380" cy="1144688"/>
          </a:xfrm>
          <a:prstGeom prst="rect">
            <a:avLst/>
          </a:prstGeom>
        </p:spPr>
      </p:pic>
      <p:pic>
        <p:nvPicPr>
          <p:cNvPr id="12" name="Picture 11"/>
          <p:cNvPicPr>
            <a:picLocks noChangeAspect="1"/>
          </p:cNvPicPr>
          <p:nvPr/>
        </p:nvPicPr>
        <p:blipFill>
          <a:blip r:embed="rId4"/>
          <a:stretch>
            <a:fillRect/>
          </a:stretch>
        </p:blipFill>
        <p:spPr>
          <a:xfrm>
            <a:off x="3377505" y="5374153"/>
            <a:ext cx="5065512" cy="88171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37" y="5374153"/>
            <a:ext cx="2124075" cy="647700"/>
          </a:xfrm>
          <a:prstGeom prst="rect">
            <a:avLst/>
          </a:prstGeom>
        </p:spPr>
      </p:pic>
    </p:spTree>
    <p:extLst>
      <p:ext uri="{BB962C8B-B14F-4D97-AF65-F5344CB8AC3E}">
        <p14:creationId xmlns:p14="http://schemas.microsoft.com/office/powerpoint/2010/main" val="84418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B1D5F6E-031A-4619-8A89-4AE9A1CFABE0}" type="slidenum">
              <a:rPr lang="en-US" altLang="en-US" sz="1400">
                <a:solidFill>
                  <a:srgbClr val="000000"/>
                </a:solidFill>
              </a:rPr>
              <a:pPr>
                <a:spcBef>
                  <a:spcPct val="0"/>
                </a:spcBef>
                <a:buClrTx/>
                <a:buSzTx/>
                <a:buFontTx/>
                <a:buNone/>
              </a:pPr>
              <a:t>20</a:t>
            </a:fld>
            <a:endParaRPr lang="en-US" altLang="en-US" sz="1400">
              <a:solidFill>
                <a:srgbClr val="000000"/>
              </a:solidFill>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4101" name="Rectangle 2"/>
          <p:cNvSpPr>
            <a:spLocks noGrp="1" noChangeArrowheads="1"/>
          </p:cNvSpPr>
          <p:nvPr>
            <p:ph type="title"/>
          </p:nvPr>
        </p:nvSpPr>
        <p:spPr/>
        <p:txBody>
          <a:bodyPr/>
          <a:lstStyle/>
          <a:p>
            <a:pPr algn="ctr" eaLnBrk="1" hangingPunct="1"/>
            <a:r>
              <a:rPr lang="en-US" altLang="en-US" sz="4000" dirty="0" smtClean="0"/>
              <a:t>Present Databases</a:t>
            </a:r>
          </a:p>
        </p:txBody>
      </p:sp>
      <p:sp>
        <p:nvSpPr>
          <p:cNvPr id="4102" name="Rectangle 12"/>
          <p:cNvSpPr>
            <a:spLocks noChangeArrowheads="1"/>
          </p:cNvSpPr>
          <p:nvPr/>
        </p:nvSpPr>
        <p:spPr bwMode="auto">
          <a:xfrm>
            <a:off x="1828799" y="1904999"/>
            <a:ext cx="8150227" cy="420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80000"/>
              </a:lnSpc>
              <a:spcAft>
                <a:spcPct val="0"/>
              </a:spcAft>
              <a:buClr>
                <a:srgbClr val="666699"/>
              </a:buClr>
            </a:pPr>
            <a:r>
              <a:rPr lang="en-US" altLang="en-US" sz="3300" dirty="0">
                <a:solidFill>
                  <a:srgbClr val="000000"/>
                </a:solidFill>
              </a:rPr>
              <a:t>Numerical</a:t>
            </a:r>
            <a:endParaRPr lang="en-US" altLang="en-US" sz="3700" dirty="0">
              <a:solidFill>
                <a:srgbClr val="000000"/>
              </a:solidFill>
            </a:endParaRP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1800" dirty="0">
                <a:solidFill>
                  <a:srgbClr val="000000"/>
                </a:solidFill>
                <a:hlinkClick r:id="rId3"/>
              </a:rPr>
              <a:t>The NIST Reference on Constants, Units, and Uncertainty</a:t>
            </a:r>
            <a:r>
              <a:rPr lang="en-US" altLang="en-US" sz="1800" dirty="0">
                <a:solidFill>
                  <a:srgbClr val="000000"/>
                </a:solidFill>
              </a:rPr>
              <a:t> </a:t>
            </a: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1800" dirty="0">
                <a:solidFill>
                  <a:srgbClr val="000000"/>
                </a:solidFill>
              </a:rPr>
              <a:t>Energy levels, wavelengths and transition probabilities of atoms and ions, </a:t>
            </a:r>
            <a:r>
              <a:rPr lang="en-US" altLang="en-US" sz="1800" dirty="0">
                <a:solidFill>
                  <a:srgbClr val="000000"/>
                </a:solidFill>
                <a:hlinkClick r:id="rId4"/>
              </a:rPr>
              <a:t>http://physics.nist.gov/cgi-bin/AtData/main_asd</a:t>
            </a:r>
            <a:r>
              <a:rPr lang="en-US" altLang="en-US" sz="1800" dirty="0">
                <a:solidFill>
                  <a:srgbClr val="000000"/>
                </a:solidFill>
              </a:rPr>
              <a:t> </a:t>
            </a: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1800" dirty="0">
                <a:solidFill>
                  <a:srgbClr val="000000"/>
                </a:solidFill>
              </a:rPr>
              <a:t>Wavelength, energy level, oscillator strength, opacity, and photoionization cross sections, </a:t>
            </a:r>
            <a:r>
              <a:rPr lang="en-US" altLang="en-US" sz="1800" dirty="0">
                <a:solidFill>
                  <a:srgbClr val="000000"/>
                </a:solidFill>
                <a:hlinkClick r:id="rId5"/>
              </a:rPr>
              <a:t>http://astro.u-strasbg.fr/TOP.html</a:t>
            </a:r>
            <a:r>
              <a:rPr lang="en-US" altLang="en-US" sz="1800" dirty="0">
                <a:solidFill>
                  <a:srgbClr val="000000"/>
                </a:solidFill>
              </a:rPr>
              <a:t> </a:t>
            </a: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1800" dirty="0">
                <a:solidFill>
                  <a:srgbClr val="000000"/>
                </a:solidFill>
              </a:rPr>
              <a:t>Collisional data: NIFS, NIST, ALADDIN, </a:t>
            </a:r>
            <a:r>
              <a:rPr lang="en-US" altLang="en-US" sz="1800" dirty="0">
                <a:solidFill>
                  <a:srgbClr val="000000"/>
                </a:solidFill>
                <a:cs typeface="Times New Roman" panose="02020603050405020304" pitchFamily="18" charset="0"/>
                <a:hlinkClick r:id="rId6"/>
              </a:rPr>
              <a:t>http://www-amdis.iaea.org/aladdin.html</a:t>
            </a:r>
            <a:r>
              <a:rPr lang="en-US" altLang="en-US" sz="1800" dirty="0">
                <a:solidFill>
                  <a:srgbClr val="000000"/>
                </a:solidFill>
              </a:rPr>
              <a:t>  </a:t>
            </a:r>
          </a:p>
          <a:p>
            <a:pPr eaLnBrk="0" fontAlgn="base" hangingPunct="0">
              <a:lnSpc>
                <a:spcPct val="80000"/>
              </a:lnSpc>
              <a:spcAft>
                <a:spcPct val="0"/>
              </a:spcAft>
              <a:buClr>
                <a:srgbClr val="666699"/>
              </a:buClr>
            </a:pPr>
            <a:r>
              <a:rPr lang="en-US" altLang="en-US" sz="3300" dirty="0">
                <a:solidFill>
                  <a:srgbClr val="000000"/>
                </a:solidFill>
              </a:rPr>
              <a:t>Bibliographic</a:t>
            </a:r>
            <a:endParaRPr lang="en-US" altLang="en-US" sz="3700" dirty="0">
              <a:solidFill>
                <a:srgbClr val="000000"/>
              </a:solidFill>
            </a:endParaRP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1800" dirty="0">
                <a:solidFill>
                  <a:srgbClr val="000000"/>
                </a:solidFill>
              </a:rPr>
              <a:t>Atomic Transition Probability </a:t>
            </a:r>
            <a:r>
              <a:rPr lang="en-US" altLang="en-US" sz="1800" dirty="0" err="1">
                <a:solidFill>
                  <a:srgbClr val="000000"/>
                </a:solidFill>
              </a:rPr>
              <a:t>Bibliographyics</a:t>
            </a:r>
            <a:r>
              <a:rPr lang="en-US" altLang="en-US" sz="1800" dirty="0">
                <a:solidFill>
                  <a:srgbClr val="000000"/>
                </a:solidFill>
              </a:rPr>
              <a:t> Database, http://physics.nist.gov/PhysRefData/Fvalbib/html/reffrm0.html </a:t>
            </a: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1800" dirty="0">
                <a:solidFill>
                  <a:srgbClr val="000000"/>
                </a:solidFill>
              </a:rPr>
              <a:t>Various processes for atoms, ions and molecules (structure, photonic collisions, electron collisions, atomic and molecular collisions, </a:t>
            </a:r>
            <a:r>
              <a:rPr lang="en-US" altLang="en-US" sz="1800" dirty="0">
                <a:solidFill>
                  <a:srgbClr val="000000"/>
                </a:solidFill>
                <a:cs typeface="Times New Roman" panose="02020603050405020304" pitchFamily="18" charset="0"/>
              </a:rPr>
              <a:t> </a:t>
            </a:r>
            <a:br>
              <a:rPr lang="en-US" altLang="en-US" sz="1800" dirty="0">
                <a:solidFill>
                  <a:srgbClr val="000000"/>
                </a:solidFill>
                <a:cs typeface="Times New Roman" panose="02020603050405020304" pitchFamily="18" charset="0"/>
              </a:rPr>
            </a:br>
            <a:r>
              <a:rPr lang="en-US" altLang="en-US" sz="1800" dirty="0">
                <a:solidFill>
                  <a:srgbClr val="000000"/>
                </a:solidFill>
                <a:cs typeface="Times New Roman" panose="02020603050405020304" pitchFamily="18" charset="0"/>
                <a:hlinkClick r:id="rId7"/>
              </a:rPr>
              <a:t>http://gaphyor.lpgp.u-psud.fr/</a:t>
            </a:r>
            <a:r>
              <a:rPr lang="en-US" altLang="en-US" sz="1800" dirty="0">
                <a:solidFill>
                  <a:srgbClr val="000000"/>
                </a:solidFill>
              </a:rPr>
              <a:t> </a:t>
            </a:r>
          </a:p>
          <a:p>
            <a:pPr eaLnBrk="0" fontAlgn="base" hangingPunct="0">
              <a:lnSpc>
                <a:spcPct val="80000"/>
              </a:lnSpc>
              <a:spcAft>
                <a:spcPct val="0"/>
              </a:spcAft>
              <a:buClr>
                <a:srgbClr val="666699"/>
              </a:buClr>
            </a:pPr>
            <a:endParaRPr lang="en-US" altLang="en-US" sz="2000"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24FBD330-F43F-4DBC-AFD4-FE394C05D22D}" type="slidenum">
              <a:rPr lang="en-US" altLang="en-US" sz="1400">
                <a:solidFill>
                  <a:srgbClr val="000000"/>
                </a:solidFill>
              </a:rPr>
              <a:pPr>
                <a:spcBef>
                  <a:spcPct val="0"/>
                </a:spcBef>
                <a:buClrTx/>
                <a:buSzTx/>
                <a:buFontTx/>
                <a:buNone/>
              </a:pPr>
              <a:t>21</a:t>
            </a:fld>
            <a:endParaRPr lang="en-US" altLang="en-US" sz="1400" dirty="0">
              <a:solidFill>
                <a:srgbClr val="000000"/>
              </a:solidFill>
            </a:endParaRPr>
          </a:p>
        </p:txBody>
      </p:sp>
      <p:sp>
        <p:nvSpPr>
          <p:cNvPr id="6147" name="Footer Placeholder 4"/>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6149" name="Rectangle 2"/>
          <p:cNvSpPr>
            <a:spLocks noGrp="1" noChangeArrowheads="1"/>
          </p:cNvSpPr>
          <p:nvPr>
            <p:ph type="title" idx="4294967295"/>
          </p:nvPr>
        </p:nvSpPr>
        <p:spPr/>
        <p:txBody>
          <a:bodyPr/>
          <a:lstStyle/>
          <a:p>
            <a:pPr algn="ctr" eaLnBrk="1" hangingPunct="1"/>
            <a:r>
              <a:rPr lang="en-US" altLang="en-US" sz="4000" dirty="0" smtClean="0"/>
              <a:t>Present Databases</a:t>
            </a:r>
          </a:p>
        </p:txBody>
      </p:sp>
      <p:sp>
        <p:nvSpPr>
          <p:cNvPr id="6150" name="Rectangle 6"/>
          <p:cNvSpPr>
            <a:spLocks noChangeArrowheads="1"/>
          </p:cNvSpPr>
          <p:nvPr/>
        </p:nvSpPr>
        <p:spPr bwMode="auto">
          <a:xfrm>
            <a:off x="2209801" y="1905000"/>
            <a:ext cx="76930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80000"/>
              </a:lnSpc>
              <a:spcAft>
                <a:spcPct val="0"/>
              </a:spcAft>
              <a:buClr>
                <a:srgbClr val="666699"/>
              </a:buClr>
            </a:pPr>
            <a:r>
              <a:rPr lang="en-US" altLang="en-US" sz="4200" dirty="0">
                <a:solidFill>
                  <a:srgbClr val="000000"/>
                </a:solidFill>
              </a:rPr>
              <a:t>Search engines</a:t>
            </a:r>
          </a:p>
          <a:p>
            <a:pPr eaLnBrk="0" fontAlgn="base" hangingPunct="0">
              <a:lnSpc>
                <a:spcPct val="80000"/>
              </a:lnSpc>
              <a:spcAft>
                <a:spcPct val="0"/>
              </a:spcAft>
              <a:buClr>
                <a:srgbClr val="666699"/>
              </a:buClr>
              <a:buFont typeface="Wingdings" panose="05000000000000000000" pitchFamily="2" charset="2"/>
              <a:buAutoNum type="arabicPeriod"/>
            </a:pPr>
            <a:r>
              <a:rPr lang="sl-SI" altLang="en-US" sz="2000" dirty="0">
                <a:solidFill>
                  <a:srgbClr val="000000"/>
                </a:solidFill>
                <a:cs typeface="Times New Roman" panose="02020603050405020304" pitchFamily="18" charset="0"/>
              </a:rPr>
              <a:t>GENIE - A General Internet Search Engine for Atomic Data,</a:t>
            </a:r>
            <a:r>
              <a:rPr lang="en-US" altLang="en-US" sz="2000" dirty="0">
                <a:solidFill>
                  <a:srgbClr val="000000"/>
                </a:solidFill>
                <a:cs typeface="Times New Roman" panose="02020603050405020304" pitchFamily="18" charset="0"/>
              </a:rPr>
              <a:t>           </a:t>
            </a:r>
            <a:r>
              <a:rPr lang="sl-SI" altLang="en-US" sz="2000" dirty="0">
                <a:solidFill>
                  <a:srgbClr val="000000"/>
                </a:solidFill>
                <a:cs typeface="Times New Roman" panose="02020603050405020304" pitchFamily="18" charset="0"/>
                <a:hlinkClick r:id="rId3"/>
              </a:rPr>
              <a:t>http://www-amdis.iaea.org/GENIE/</a:t>
            </a:r>
            <a:r>
              <a:rPr lang="en-US" altLang="en-US" sz="2000" dirty="0">
                <a:solidFill>
                  <a:srgbClr val="000000"/>
                </a:solidFill>
              </a:rPr>
              <a:t> </a:t>
            </a:r>
          </a:p>
          <a:p>
            <a:pPr eaLnBrk="0" fontAlgn="base" hangingPunct="0">
              <a:lnSpc>
                <a:spcPct val="80000"/>
              </a:lnSpc>
              <a:spcAft>
                <a:spcPct val="0"/>
              </a:spcAft>
              <a:buClr>
                <a:srgbClr val="666699"/>
              </a:buClr>
              <a:buFont typeface="Wingdings" panose="05000000000000000000" pitchFamily="2" charset="2"/>
              <a:buAutoNum type="arabicPeriod"/>
            </a:pPr>
            <a:r>
              <a:rPr lang="sl-SI" altLang="en-US" sz="2000" dirty="0">
                <a:solidFill>
                  <a:srgbClr val="000000"/>
                </a:solidFill>
                <a:cs typeface="Times New Roman" panose="02020603050405020304" pitchFamily="18" charset="0"/>
              </a:rPr>
              <a:t>DANSE - Atomic and Molecular Bibliographic Data Search Engine</a:t>
            </a:r>
            <a:r>
              <a:rPr lang="en-US" altLang="en-US" sz="2000" dirty="0">
                <a:solidFill>
                  <a:srgbClr val="000000"/>
                </a:solidFill>
              </a:rPr>
              <a:t> - </a:t>
            </a:r>
            <a:r>
              <a:rPr lang="en-US" altLang="en-US" sz="2000" dirty="0">
                <a:solidFill>
                  <a:srgbClr val="000000"/>
                </a:solidFill>
                <a:cs typeface="Times New Roman" panose="02020603050405020304" pitchFamily="18" charset="0"/>
              </a:rPr>
              <a:t>ICAMDATA –International Conference on Atomic and Molecular Data</a:t>
            </a:r>
            <a:r>
              <a:rPr lang="en-US" altLang="en-US" sz="2000" dirty="0">
                <a:solidFill>
                  <a:srgbClr val="000000"/>
                </a:solidFill>
              </a:rPr>
              <a:t> </a:t>
            </a:r>
          </a:p>
          <a:p>
            <a:pPr eaLnBrk="0" fontAlgn="base" hangingPunct="0">
              <a:lnSpc>
                <a:spcPct val="80000"/>
              </a:lnSpc>
              <a:spcAft>
                <a:spcPct val="0"/>
              </a:spcAft>
              <a:buClr>
                <a:srgbClr val="666699"/>
              </a:buClr>
            </a:pPr>
            <a:r>
              <a:rPr lang="en-US" altLang="en-US" sz="4200" dirty="0">
                <a:solidFill>
                  <a:srgbClr val="000000"/>
                </a:solidFill>
              </a:rPr>
              <a:t> </a:t>
            </a:r>
          </a:p>
          <a:p>
            <a:pPr eaLnBrk="0" fontAlgn="base" hangingPunct="0">
              <a:lnSpc>
                <a:spcPct val="80000"/>
              </a:lnSpc>
              <a:spcAft>
                <a:spcPct val="0"/>
              </a:spcAft>
              <a:buClr>
                <a:srgbClr val="666699"/>
              </a:buClr>
            </a:pPr>
            <a:r>
              <a:rPr lang="en-US" altLang="en-US" sz="4200" dirty="0">
                <a:solidFill>
                  <a:srgbClr val="000000"/>
                </a:solidFill>
              </a:rPr>
              <a:t>On-line computing</a:t>
            </a: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2000" dirty="0">
                <a:solidFill>
                  <a:srgbClr val="000000"/>
                </a:solidFill>
                <a:cs typeface="Times New Roman" panose="02020603050405020304" pitchFamily="18" charset="0"/>
              </a:rPr>
              <a:t>Electron Impact Cross Section Calculations Using The Average Approximation, </a:t>
            </a:r>
            <a:r>
              <a:rPr lang="en-US" altLang="en-US" sz="2000" dirty="0">
                <a:solidFill>
                  <a:srgbClr val="000000"/>
                </a:solidFill>
                <a:cs typeface="Times New Roman" panose="02020603050405020304" pitchFamily="18" charset="0"/>
                <a:hlinkClick r:id="rId4"/>
              </a:rPr>
              <a:t>http://www-amdis.iaea.org/AAEXCITE</a:t>
            </a:r>
            <a:r>
              <a:rPr lang="en-US" altLang="en-US" sz="2000" dirty="0">
                <a:solidFill>
                  <a:srgbClr val="000000"/>
                </a:solidFill>
              </a:rPr>
              <a:t> </a:t>
            </a:r>
          </a:p>
          <a:p>
            <a:pPr eaLnBrk="0" fontAlgn="base" hangingPunct="0">
              <a:lnSpc>
                <a:spcPct val="80000"/>
              </a:lnSpc>
              <a:spcAft>
                <a:spcPct val="0"/>
              </a:spcAft>
              <a:buClr>
                <a:srgbClr val="666699"/>
              </a:buClr>
              <a:buFont typeface="Wingdings" panose="05000000000000000000" pitchFamily="2" charset="2"/>
              <a:buAutoNum type="arabicPeriod"/>
            </a:pPr>
            <a:r>
              <a:rPr lang="en-US" altLang="en-US" sz="2000" dirty="0">
                <a:solidFill>
                  <a:srgbClr val="000000"/>
                </a:solidFill>
                <a:cs typeface="Times New Roman" panose="02020603050405020304" pitchFamily="18" charset="0"/>
              </a:rPr>
              <a:t>Effective ionization and recombination rate coefficients, </a:t>
            </a:r>
            <a:r>
              <a:rPr lang="en-US" altLang="en-US" sz="2000" dirty="0">
                <a:solidFill>
                  <a:srgbClr val="000000"/>
                </a:solidFill>
                <a:cs typeface="Times New Roman" panose="02020603050405020304" pitchFamily="18" charset="0"/>
                <a:hlinkClick r:id="rId5"/>
              </a:rPr>
              <a:t>http://www-amdis.iaea.org/RATES</a:t>
            </a:r>
            <a:r>
              <a:rPr lang="en-US" altLang="en-US" sz="2000" dirty="0">
                <a:solidFill>
                  <a:srgbClr val="000000"/>
                </a:solidFill>
                <a:cs typeface="Times New Roman" panose="02020603050405020304" pitchFamily="18" charset="0"/>
              </a:rPr>
              <a:t> </a:t>
            </a:r>
            <a:r>
              <a:rPr lang="en-US" altLang="en-US" sz="2000" dirty="0">
                <a:solidFill>
                  <a:srgbClr val="000000"/>
                </a:solidFill>
                <a:cs typeface="Times New Roman" panose="02020603050405020304" pitchFamily="18" charset="0"/>
                <a:hlinkClick r:id="rId6"/>
              </a:rPr>
              <a:t>/</a:t>
            </a:r>
            <a:r>
              <a:rPr lang="en-US" altLang="en-US" sz="2000" dirty="0">
                <a:solidFill>
                  <a:srgbClr val="000000"/>
                </a:solidFill>
              </a:rPr>
              <a:t> </a:t>
            </a:r>
          </a:p>
          <a:p>
            <a:pPr eaLnBrk="0" fontAlgn="base" hangingPunct="0">
              <a:lnSpc>
                <a:spcPct val="80000"/>
              </a:lnSpc>
              <a:spcAft>
                <a:spcPct val="0"/>
              </a:spcAft>
              <a:buClr>
                <a:srgbClr val="666699"/>
              </a:buClr>
            </a:pPr>
            <a:endParaRPr lang="en-US" altLang="en-US" sz="2200" dirty="0">
              <a:solidFill>
                <a:srgbClr val="000000"/>
              </a:solidFill>
            </a:endParaRPr>
          </a:p>
        </p:txBody>
      </p:sp>
      <p:pic>
        <p:nvPicPr>
          <p:cNvPr id="66567" name="Picture 7" descr="logo_joom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3886201"/>
            <a:ext cx="21336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 calcmode="lin" valueType="num">
                                      <p:cBhvr additive="base">
                                        <p:cTn id="7" dur="500" fill="hold"/>
                                        <p:tgtEl>
                                          <p:spTgt spid="66567"/>
                                        </p:tgtEl>
                                        <p:attrNameLst>
                                          <p:attrName>ppt_x</p:attrName>
                                        </p:attrNameLst>
                                      </p:cBhvr>
                                      <p:tavLst>
                                        <p:tav tm="0">
                                          <p:val>
                                            <p:strVal val="1+#ppt_w/2"/>
                                          </p:val>
                                        </p:tav>
                                        <p:tav tm="100000">
                                          <p:val>
                                            <p:strVal val="#ppt_x"/>
                                          </p:val>
                                        </p:tav>
                                      </p:tavLst>
                                    </p:anim>
                                    <p:anim calcmode="lin" valueType="num">
                                      <p:cBhvr additive="base">
                                        <p:cTn id="8" dur="500" fill="hold"/>
                                        <p:tgtEl>
                                          <p:spTgt spid="66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86E0C728-CCDB-4AE4-B24A-6E8AC3EDF604}" type="slidenum">
              <a:rPr lang="en-US" altLang="en-US" sz="1400">
                <a:solidFill>
                  <a:srgbClr val="000000"/>
                </a:solidFill>
              </a:rPr>
              <a:pPr>
                <a:spcBef>
                  <a:spcPct val="0"/>
                </a:spcBef>
                <a:buClrTx/>
                <a:buSzTx/>
                <a:buFontTx/>
                <a:buNone/>
              </a:pPr>
              <a:t>22</a:t>
            </a:fld>
            <a:endParaRPr lang="en-US" altLang="en-US" sz="1400">
              <a:solidFill>
                <a:srgbClr val="000000"/>
              </a:solidFill>
            </a:endParaRPr>
          </a:p>
        </p:txBody>
      </p:sp>
      <p:sp>
        <p:nvSpPr>
          <p:cNvPr id="8195" name="Footer Placeholder 4"/>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8197" name="Rectangle 2"/>
          <p:cNvSpPr>
            <a:spLocks noGrp="1" noChangeArrowheads="1"/>
          </p:cNvSpPr>
          <p:nvPr>
            <p:ph type="title" idx="4294967295"/>
          </p:nvPr>
        </p:nvSpPr>
        <p:spPr/>
        <p:txBody>
          <a:bodyPr/>
          <a:lstStyle/>
          <a:p>
            <a:pPr algn="ctr" eaLnBrk="1" hangingPunct="1"/>
            <a:r>
              <a:rPr lang="en-US" altLang="en-US" sz="4000" dirty="0" smtClean="0"/>
              <a:t>Present Scattering Databases</a:t>
            </a:r>
          </a:p>
        </p:txBody>
      </p:sp>
      <p:sp>
        <p:nvSpPr>
          <p:cNvPr id="10246" name="Rectangle 6"/>
          <p:cNvSpPr>
            <a:spLocks noChangeArrowheads="1"/>
          </p:cNvSpPr>
          <p:nvPr/>
        </p:nvSpPr>
        <p:spPr bwMode="auto">
          <a:xfrm>
            <a:off x="2209800" y="1905000"/>
            <a:ext cx="2667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90550" indent="-59055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952500" indent="-49530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333500" indent="-4191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752600" indent="-3810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209800" indent="-3810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667000" indent="-3810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3124200" indent="-3810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581400" indent="-3810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4038600" indent="-3810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lnSpc>
                <a:spcPct val="80000"/>
              </a:lnSpc>
              <a:spcAft>
                <a:spcPct val="0"/>
              </a:spcAft>
              <a:buClr>
                <a:srgbClr val="666699"/>
              </a:buClr>
              <a:buFont typeface="Wingdings" panose="05000000000000000000" pitchFamily="2" charset="2"/>
              <a:buNone/>
              <a:defRPr/>
            </a:pPr>
            <a:r>
              <a:rPr lang="en-US" altLang="en-US" sz="4200" dirty="0" err="1">
                <a:solidFill>
                  <a:srgbClr val="000000"/>
                </a:solidFill>
              </a:rPr>
              <a:t>LXCat</a:t>
            </a:r>
            <a:endParaRPr lang="en-US" altLang="en-US" sz="4200" dirty="0">
              <a:solidFill>
                <a:srgbClr val="000000"/>
              </a:solidFill>
            </a:endParaRPr>
          </a:p>
          <a:p>
            <a:pPr eaLnBrk="0" fontAlgn="base" hangingPunct="0">
              <a:lnSpc>
                <a:spcPct val="80000"/>
              </a:lnSpc>
              <a:spcAft>
                <a:spcPct val="0"/>
              </a:spcAft>
              <a:buClr>
                <a:srgbClr val="666699"/>
              </a:buClr>
              <a:buFont typeface="Wingdings" panose="05000000000000000000" pitchFamily="2" charset="2"/>
              <a:buNone/>
              <a:defRPr/>
            </a:pPr>
            <a:r>
              <a:rPr lang="en-US" altLang="en-US" sz="2000" i="1" dirty="0">
                <a:solidFill>
                  <a:srgbClr val="000000"/>
                </a:solidFill>
                <a:latin typeface="Calibri" panose="020F0502020204030204" pitchFamily="34" charset="0"/>
              </a:rPr>
              <a:t>A</a:t>
            </a:r>
            <a:r>
              <a:rPr lang="sl-SI" altLang="en-US" sz="2000" i="1" dirty="0">
                <a:solidFill>
                  <a:srgbClr val="000000"/>
                </a:solidFill>
                <a:latin typeface="Calibri" panose="020F0502020204030204" pitchFamily="34" charset="0"/>
              </a:rPr>
              <a:t>n open access</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web</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site</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for collecting, displaying</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and downloading</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ELECtron</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SCATtering</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cross sections and swarm</a:t>
            </a:r>
            <a:r>
              <a:rPr lang="en-US" altLang="en-US" sz="2000" i="1" dirty="0">
                <a:solidFill>
                  <a:srgbClr val="000000"/>
                </a:solidFill>
                <a:latin typeface="Calibri" panose="020F0502020204030204" pitchFamily="34" charset="0"/>
              </a:rPr>
              <a:t> </a:t>
            </a:r>
            <a:r>
              <a:rPr lang="sl-SI" altLang="en-US" sz="2000" i="1" dirty="0">
                <a:solidFill>
                  <a:srgbClr val="000000"/>
                </a:solidFill>
                <a:latin typeface="Calibri" panose="020F0502020204030204" pitchFamily="34" charset="0"/>
              </a:rPr>
              <a:t>parameters</a:t>
            </a:r>
            <a:endParaRPr lang="en-US" altLang="en-US" sz="2000" i="1" dirty="0">
              <a:solidFill>
                <a:srgbClr val="000000"/>
              </a:solidFill>
              <a:latin typeface="Calibri" panose="020F0502020204030204" pitchFamily="34" charset="0"/>
            </a:endParaRPr>
          </a:p>
          <a:p>
            <a:pPr marL="0" indent="0" eaLnBrk="0" fontAlgn="base" hangingPunct="0">
              <a:lnSpc>
                <a:spcPct val="80000"/>
              </a:lnSpc>
              <a:spcAft>
                <a:spcPct val="0"/>
              </a:spcAft>
              <a:buClr>
                <a:srgbClr val="666699"/>
              </a:buClr>
              <a:buNone/>
              <a:defRPr/>
            </a:pPr>
            <a:r>
              <a:rPr lang="en-US" altLang="en-US" sz="2000" i="1" dirty="0">
                <a:solidFill>
                  <a:srgbClr val="000000"/>
                </a:solidFill>
                <a:latin typeface="Calibri" panose="020F0502020204030204" pitchFamily="34" charset="0"/>
              </a:rPr>
              <a:t>L. C. </a:t>
            </a:r>
            <a:r>
              <a:rPr lang="en-US" altLang="en-US" sz="2000" i="1" dirty="0" err="1">
                <a:solidFill>
                  <a:srgbClr val="000000"/>
                </a:solidFill>
                <a:latin typeface="Calibri" panose="020F0502020204030204" pitchFamily="34" charset="0"/>
              </a:rPr>
              <a:t>Pitchford</a:t>
            </a:r>
            <a:r>
              <a:rPr lang="en-US" altLang="en-US" sz="2000" i="1" dirty="0">
                <a:solidFill>
                  <a:srgbClr val="000000"/>
                </a:solidFill>
                <a:latin typeface="Calibri" panose="020F0502020204030204" pitchFamily="34" charset="0"/>
              </a:rPr>
              <a:t> et al. Chem. Phys.</a:t>
            </a:r>
            <a:r>
              <a:rPr lang="en-US" altLang="en-US" sz="2000" dirty="0">
                <a:solidFill>
                  <a:srgbClr val="000000"/>
                </a:solidFill>
                <a:latin typeface="Calibri" panose="020F0502020204030204" pitchFamily="34" charset="0"/>
              </a:rPr>
              <a:t> 398, 148 (2012)</a:t>
            </a:r>
            <a:br>
              <a:rPr lang="en-US" altLang="en-US" sz="2000" dirty="0">
                <a:solidFill>
                  <a:srgbClr val="000000"/>
                </a:solidFill>
                <a:latin typeface="Calibri" panose="020F0502020204030204" pitchFamily="34" charset="0"/>
              </a:rPr>
            </a:br>
            <a:r>
              <a:rPr lang="en-US" altLang="en-US" sz="2000" dirty="0">
                <a:solidFill>
                  <a:srgbClr val="000000"/>
                </a:solidFill>
                <a:latin typeface="Calibri" panose="020F0502020204030204" pitchFamily="34" charset="0"/>
              </a:rPr>
              <a:t>Plas.Proc.&amp;Polym.14 1600098 (2017). </a:t>
            </a:r>
          </a:p>
          <a:p>
            <a:pPr marL="0" indent="0" eaLnBrk="0" fontAlgn="base" hangingPunct="0">
              <a:lnSpc>
                <a:spcPct val="80000"/>
              </a:lnSpc>
              <a:spcAft>
                <a:spcPct val="0"/>
              </a:spcAft>
              <a:buClr>
                <a:srgbClr val="666699"/>
              </a:buClr>
              <a:buNone/>
              <a:defRPr/>
            </a:pPr>
            <a:endParaRPr lang="en-US" altLang="en-US" sz="4200" dirty="0">
              <a:solidFill>
                <a:srgbClr val="000000"/>
              </a:solidFill>
            </a:endParaRPr>
          </a:p>
        </p:txBody>
      </p:sp>
      <p:pic>
        <p:nvPicPr>
          <p:cNvPr id="81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1"/>
            <a:ext cx="4724400"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sz="4000" dirty="0" smtClean="0"/>
              <a:t>Belgrade databases and IS</a:t>
            </a:r>
          </a:p>
        </p:txBody>
      </p:sp>
      <p:sp>
        <p:nvSpPr>
          <p:cNvPr id="10243" name="Content Placeholder 1"/>
          <p:cNvSpPr>
            <a:spLocks noGrp="1"/>
          </p:cNvSpPr>
          <p:nvPr>
            <p:ph idx="1"/>
          </p:nvPr>
        </p:nvSpPr>
        <p:spPr>
          <a:xfrm>
            <a:off x="566057" y="1905000"/>
            <a:ext cx="11030857" cy="4038600"/>
          </a:xfrm>
        </p:spPr>
        <p:txBody>
          <a:bodyPr/>
          <a:lstStyle/>
          <a:p>
            <a:r>
              <a:rPr lang="en-US" altLang="en-US" sz="2800" dirty="0" smtClean="0"/>
              <a:t>Belgrade e-RACP IS (electron - Research in </a:t>
            </a:r>
            <a:br>
              <a:rPr lang="en-US" altLang="en-US" sz="2800" dirty="0" smtClean="0"/>
            </a:br>
            <a:r>
              <a:rPr lang="en-US" altLang="en-US" sz="2800" dirty="0" smtClean="0"/>
              <a:t>Atomic Collisional Physics Information System)</a:t>
            </a:r>
          </a:p>
          <a:p>
            <a:pPr lvl="1"/>
            <a:r>
              <a:rPr lang="en-GB" altLang="en-US" sz="1600" dirty="0" smtClean="0"/>
              <a:t>V. </a:t>
            </a:r>
            <a:r>
              <a:rPr lang="en-GB" altLang="en-US" sz="1600" dirty="0" err="1" smtClean="0"/>
              <a:t>Cvjetkovic</a:t>
            </a:r>
            <a:r>
              <a:rPr lang="en-GB" altLang="en-US" sz="1600" dirty="0" smtClean="0"/>
              <a:t>, B. P. Marinkovic, V. </a:t>
            </a:r>
            <a:r>
              <a:rPr lang="en-GB" altLang="en-US" sz="1600" dirty="0" err="1" smtClean="0"/>
              <a:t>Bocvarski</a:t>
            </a:r>
            <a:r>
              <a:rPr lang="en-GB" altLang="en-US" sz="1600" dirty="0" smtClean="0"/>
              <a:t>, M. </a:t>
            </a:r>
            <a:r>
              <a:rPr lang="en-GB" altLang="en-US" sz="1600" dirty="0" err="1" smtClean="0"/>
              <a:t>Bilbija</a:t>
            </a:r>
            <a:r>
              <a:rPr lang="en-GB" altLang="en-US" sz="1600" dirty="0" smtClean="0"/>
              <a:t> and V. </a:t>
            </a:r>
            <a:r>
              <a:rPr lang="en-GB" altLang="en-US" sz="1600" dirty="0" err="1" smtClean="0"/>
              <a:t>Petrovic</a:t>
            </a:r>
            <a:r>
              <a:rPr lang="en-GB" altLang="en-US" sz="1600" dirty="0" smtClean="0"/>
              <a:t>, “Information system aided research in atomic physics”, Proc. of the Fifth  Gen. Conf. of Balkan Physical Union BPU-5, </a:t>
            </a:r>
            <a:r>
              <a:rPr lang="en-GB" altLang="en-US" sz="1600" dirty="0" err="1" smtClean="0"/>
              <a:t>Vrnajcka</a:t>
            </a:r>
            <a:r>
              <a:rPr lang="en-GB" altLang="en-US" sz="1600" dirty="0" smtClean="0"/>
              <a:t> Banja, Serbia and Montenegro, August 25 – 29, (</a:t>
            </a:r>
            <a:r>
              <a:rPr lang="en-GB" altLang="en-US" sz="1600" b="1" dirty="0" smtClean="0"/>
              <a:t>2003</a:t>
            </a:r>
            <a:r>
              <a:rPr lang="en-GB" altLang="en-US" sz="1600" dirty="0" smtClean="0"/>
              <a:t>), Eds. S. </a:t>
            </a:r>
            <a:r>
              <a:rPr lang="en-GB" altLang="en-US" sz="1600" dirty="0" err="1" smtClean="0"/>
              <a:t>Jokic</a:t>
            </a:r>
            <a:r>
              <a:rPr lang="en-GB" altLang="en-US" sz="1600" dirty="0" smtClean="0"/>
              <a:t>, I. Milosevic, A. </a:t>
            </a:r>
            <a:r>
              <a:rPr lang="en-GB" altLang="en-US" sz="1600" dirty="0" err="1" smtClean="0"/>
              <a:t>Balaz</a:t>
            </a:r>
            <a:r>
              <a:rPr lang="en-GB" altLang="en-US" sz="1600" dirty="0" smtClean="0"/>
              <a:t> and Z. Nikolic, (Belgrade: Serbian Physical Society) CD-ROM Abstract SO04 – 003, pp. 245 – 250.</a:t>
            </a:r>
          </a:p>
          <a:p>
            <a:pPr lvl="1"/>
            <a:r>
              <a:rPr lang="en-GB" altLang="en-US" sz="1600" dirty="0" smtClean="0"/>
              <a:t>V. M. </a:t>
            </a:r>
            <a:r>
              <a:rPr lang="en-GB" altLang="en-US" sz="1600" dirty="0" err="1" smtClean="0"/>
              <a:t>Cvjetković</a:t>
            </a:r>
            <a:r>
              <a:rPr lang="en-GB" altLang="en-US" sz="1600" dirty="0" smtClean="0"/>
              <a:t>, B. P. </a:t>
            </a:r>
            <a:r>
              <a:rPr lang="en-GB" altLang="en-US" sz="1600" dirty="0" err="1" smtClean="0"/>
              <a:t>Marinković</a:t>
            </a:r>
            <a:r>
              <a:rPr lang="en-GB" altLang="en-US" sz="1600" dirty="0" smtClean="0"/>
              <a:t>, and D. </a:t>
            </a:r>
            <a:r>
              <a:rPr lang="en-GB" altLang="en-US" sz="1600" dirty="0" err="1" smtClean="0"/>
              <a:t>Šević</a:t>
            </a:r>
            <a:r>
              <a:rPr lang="en-GB" altLang="en-US" sz="1600" dirty="0" smtClean="0"/>
              <a:t>, “Information System in Atomic Collision Physics”, in Advances and Innovations in Systems, Computing Sciences and Software Engineering, Ed. Khaled </a:t>
            </a:r>
            <a:r>
              <a:rPr lang="en-GB" altLang="en-US" sz="1600" dirty="0" err="1" smtClean="0"/>
              <a:t>Elleithy</a:t>
            </a:r>
            <a:r>
              <a:rPr lang="en-GB" altLang="en-US" sz="1600" dirty="0" smtClean="0"/>
              <a:t>, Springer, Dordrecht, The Netherlands (</a:t>
            </a:r>
            <a:r>
              <a:rPr lang="en-GB" altLang="en-US" sz="1600" b="1" dirty="0" smtClean="0"/>
              <a:t>2007</a:t>
            </a:r>
            <a:r>
              <a:rPr lang="en-GB" altLang="en-US" sz="1600" dirty="0" smtClean="0"/>
              <a:t>) pp. 485-490. </a:t>
            </a:r>
            <a:r>
              <a:rPr lang="en-GB" altLang="en-US" sz="1600" dirty="0" smtClean="0">
                <a:hlinkClick r:id="rId2"/>
              </a:rPr>
              <a:t>DOI: 10.1007/978-1-4020-6264-3_84</a:t>
            </a:r>
            <a:r>
              <a:rPr lang="en-GB" altLang="en-US" sz="1600" dirty="0" smtClean="0"/>
              <a:t> </a:t>
            </a:r>
            <a:r>
              <a:rPr lang="en-GB" altLang="en-US" sz="1600" dirty="0" smtClean="0">
                <a:hlinkClick r:id="rId3"/>
              </a:rPr>
              <a:t>http://www.springerlink.com/content/l717769328240l34</a:t>
            </a:r>
            <a:endParaRPr lang="en-GB" altLang="en-US" sz="1600" dirty="0" smtClean="0"/>
          </a:p>
          <a:p>
            <a:pPr lvl="1"/>
            <a:r>
              <a:rPr lang="en-GB" altLang="en-US" sz="1600" dirty="0" smtClean="0"/>
              <a:t>B. P. </a:t>
            </a:r>
            <a:r>
              <a:rPr lang="en-GB" altLang="en-US" sz="1600" dirty="0" err="1" smtClean="0"/>
              <a:t>Marinković</a:t>
            </a:r>
            <a:r>
              <a:rPr lang="en-GB" altLang="en-US" sz="1600" dirty="0" smtClean="0"/>
              <a:t>, “Progress on Belgrade e-RACP data base and information system”, Proc. Workshop on Nano-IBCT data base development, February 24 - 26, (</a:t>
            </a:r>
            <a:r>
              <a:rPr lang="en-GB" altLang="en-US" sz="1600" b="1" dirty="0" smtClean="0"/>
              <a:t>2012</a:t>
            </a:r>
            <a:r>
              <a:rPr lang="en-GB" altLang="en-US" sz="1600" dirty="0" smtClean="0"/>
              <a:t>) Vienna, Austria, Session Oral Presentation.</a:t>
            </a:r>
          </a:p>
          <a:p>
            <a:pPr marL="457200" lvl="1" indent="0">
              <a:buNone/>
            </a:pPr>
            <a:endParaRPr lang="en-GB" altLang="en-US" sz="1600" dirty="0"/>
          </a:p>
          <a:p>
            <a:pPr lvl="1"/>
            <a:endParaRPr lang="en-GB" altLang="en-US" sz="1400" dirty="0"/>
          </a:p>
        </p:txBody>
      </p:sp>
      <p:sp>
        <p:nvSpPr>
          <p:cNvPr id="1024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024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E69275D-8A02-41A2-8250-BC1356DD8DBE}" type="slidenum">
              <a:rPr lang="en-US" altLang="en-US" sz="1400">
                <a:solidFill>
                  <a:srgbClr val="000000"/>
                </a:solidFill>
              </a:rPr>
              <a:pPr>
                <a:spcBef>
                  <a:spcPct val="0"/>
                </a:spcBef>
                <a:buClrTx/>
                <a:buSzTx/>
                <a:buFontTx/>
                <a:buNone/>
              </a:pPr>
              <a:t>23</a:t>
            </a:fld>
            <a:endParaRPr lang="en-US" altLang="en-US" sz="1400">
              <a:solidFill>
                <a:srgbClr val="00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9839" y="0"/>
            <a:ext cx="2062162" cy="283041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sz="4000" dirty="0" smtClean="0"/>
              <a:t>Belgrade databases and IS</a:t>
            </a:r>
          </a:p>
        </p:txBody>
      </p:sp>
      <p:sp>
        <p:nvSpPr>
          <p:cNvPr id="10243" name="Content Placeholder 1"/>
          <p:cNvSpPr>
            <a:spLocks noGrp="1"/>
          </p:cNvSpPr>
          <p:nvPr>
            <p:ph idx="1"/>
          </p:nvPr>
        </p:nvSpPr>
        <p:spPr>
          <a:xfrm>
            <a:off x="566057" y="1905000"/>
            <a:ext cx="11030857" cy="4038600"/>
          </a:xfrm>
        </p:spPr>
        <p:txBody>
          <a:bodyPr/>
          <a:lstStyle/>
          <a:p>
            <a:r>
              <a:rPr lang="en-US" altLang="en-US" sz="2800" dirty="0" smtClean="0"/>
              <a:t>LCAP@IPB </a:t>
            </a:r>
            <a:r>
              <a:rPr lang="en-US" altLang="en-US" sz="2800" dirty="0"/>
              <a:t>e/</a:t>
            </a:r>
            <a:r>
              <a:rPr lang="en-US" altLang="en-US" sz="2800" dirty="0" err="1"/>
              <a:t>Mol</a:t>
            </a:r>
            <a:r>
              <a:rPr lang="en-US" altLang="en-US" sz="2800" dirty="0"/>
              <a:t> database - BEAMDB</a:t>
            </a:r>
          </a:p>
          <a:p>
            <a:pPr lvl="1"/>
            <a:r>
              <a:rPr lang="en-GB" altLang="en-US" sz="1600" dirty="0"/>
              <a:t>S </a:t>
            </a:r>
            <a:r>
              <a:rPr lang="en-GB" altLang="en-US" sz="1600" dirty="0" err="1"/>
              <a:t>Denifl</a:t>
            </a:r>
            <a:r>
              <a:rPr lang="en-GB" altLang="en-US" sz="1600" dirty="0"/>
              <a:t>, G Garcia, B A Huber, B P </a:t>
            </a:r>
            <a:r>
              <a:rPr lang="en-GB" altLang="en-US" sz="1600" dirty="0" err="1"/>
              <a:t>Marinković</a:t>
            </a:r>
            <a:r>
              <a:rPr lang="en-GB" altLang="en-US" sz="1600" dirty="0"/>
              <a:t>, N Mason, J Postler, H </a:t>
            </a:r>
            <a:r>
              <a:rPr lang="en-GB" altLang="en-US" sz="1600" dirty="0" err="1"/>
              <a:t>Rabus</a:t>
            </a:r>
            <a:r>
              <a:rPr lang="en-GB" altLang="en-US" sz="1600" dirty="0"/>
              <a:t>, G </a:t>
            </a:r>
            <a:r>
              <a:rPr lang="en-GB" altLang="en-US" sz="1600" dirty="0" err="1"/>
              <a:t>Rixon</a:t>
            </a:r>
            <a:r>
              <a:rPr lang="en-GB" altLang="en-US" sz="1600" dirty="0"/>
              <a:t>, A V </a:t>
            </a:r>
            <a:r>
              <a:rPr lang="en-GB" altLang="en-US" sz="1600" dirty="0" err="1"/>
              <a:t>Solov’yov</a:t>
            </a:r>
            <a:r>
              <a:rPr lang="en-GB" altLang="en-US" sz="1600" dirty="0"/>
              <a:t>, E </a:t>
            </a:r>
            <a:r>
              <a:rPr lang="en-GB" altLang="en-US" sz="1600" dirty="0" err="1"/>
              <a:t>Suraud</a:t>
            </a:r>
            <a:r>
              <a:rPr lang="en-GB" altLang="en-US" sz="1600" dirty="0"/>
              <a:t>, and A V </a:t>
            </a:r>
            <a:r>
              <a:rPr lang="en-GB" altLang="en-US" sz="1600" dirty="0" err="1"/>
              <a:t>Yakubovich</a:t>
            </a:r>
            <a:r>
              <a:rPr lang="en-GB" altLang="en-US" sz="1600" dirty="0"/>
              <a:t>, “Radiation damage of biomolecules (RADAM) database development: current status”, Journal of Physics: Conference Series 438 012016 (</a:t>
            </a:r>
            <a:r>
              <a:rPr lang="en-GB" altLang="en-US" sz="1600" b="1" dirty="0"/>
              <a:t>2013</a:t>
            </a:r>
            <a:r>
              <a:rPr lang="en-GB" altLang="en-US" sz="1600" dirty="0"/>
              <a:t>). </a:t>
            </a:r>
            <a:br>
              <a:rPr lang="en-GB" altLang="en-US" sz="1600" dirty="0"/>
            </a:br>
            <a:r>
              <a:rPr lang="en-GB" altLang="en-US" sz="1600" dirty="0">
                <a:hlinkClick r:id="rId2"/>
              </a:rPr>
              <a:t>doi:10.1088/1742-6596/438/1/012016</a:t>
            </a:r>
            <a:endParaRPr lang="en-GB" altLang="en-US" sz="1600" dirty="0"/>
          </a:p>
          <a:p>
            <a:pPr lvl="1"/>
            <a:r>
              <a:rPr lang="en-GB" altLang="en-US" sz="1600" dirty="0" err="1"/>
              <a:t>Bratislav</a:t>
            </a:r>
            <a:r>
              <a:rPr lang="en-GB" altLang="en-US" sz="1600" dirty="0"/>
              <a:t> P. </a:t>
            </a:r>
            <a:r>
              <a:rPr lang="en-GB" altLang="en-US" sz="1600" dirty="0" err="1"/>
              <a:t>Marinković</a:t>
            </a:r>
            <a:r>
              <a:rPr lang="en-GB" altLang="en-US" sz="1600" dirty="0"/>
              <a:t>, </a:t>
            </a:r>
            <a:r>
              <a:rPr lang="en-GB" altLang="en-US" sz="1600" dirty="0" err="1"/>
              <a:t>Veljko</a:t>
            </a:r>
            <a:r>
              <a:rPr lang="en-GB" altLang="en-US" sz="1600" dirty="0"/>
              <a:t> </a:t>
            </a:r>
            <a:r>
              <a:rPr lang="en-GB" altLang="en-US" sz="1600" dirty="0" err="1"/>
              <a:t>Vujčić</a:t>
            </a:r>
            <a:r>
              <a:rPr lang="en-GB" altLang="en-US" sz="1600" dirty="0"/>
              <a:t>, Gennady </a:t>
            </a:r>
            <a:r>
              <a:rPr lang="en-GB" altLang="en-US" sz="1600" dirty="0" err="1"/>
              <a:t>Sushko</a:t>
            </a:r>
            <a:r>
              <a:rPr lang="en-GB" altLang="en-US" sz="1600" dirty="0"/>
              <a:t>, </a:t>
            </a:r>
            <a:r>
              <a:rPr lang="en-GB" altLang="en-US" sz="1600" dirty="0" err="1"/>
              <a:t>Dušan</a:t>
            </a:r>
            <a:r>
              <a:rPr lang="en-GB" altLang="en-US" sz="1600" dirty="0"/>
              <a:t>. </a:t>
            </a:r>
            <a:r>
              <a:rPr lang="en-GB" altLang="en-US" sz="1600" dirty="0" err="1"/>
              <a:t>Vudragović</a:t>
            </a:r>
            <a:r>
              <a:rPr lang="en-GB" altLang="en-US" sz="1600" dirty="0"/>
              <a:t>, Dara B. </a:t>
            </a:r>
            <a:r>
              <a:rPr lang="en-GB" altLang="en-US" sz="1600" dirty="0" err="1"/>
              <a:t>Marinković</a:t>
            </a:r>
            <a:r>
              <a:rPr lang="en-GB" altLang="en-US" sz="1600" dirty="0"/>
              <a:t>, Stefan </a:t>
            </a:r>
            <a:r>
              <a:rPr lang="en-GB" altLang="en-US" sz="1600" dirty="0" err="1"/>
              <a:t>Đorđević</a:t>
            </a:r>
            <a:r>
              <a:rPr lang="en-GB" altLang="en-US" sz="1600" dirty="0"/>
              <a:t>, Stefan </a:t>
            </a:r>
            <a:r>
              <a:rPr lang="en-GB" altLang="en-US" sz="1600" dirty="0" err="1"/>
              <a:t>Ivanović</a:t>
            </a:r>
            <a:r>
              <a:rPr lang="en-GB" altLang="en-US" sz="1600" dirty="0"/>
              <a:t>, </a:t>
            </a:r>
            <a:r>
              <a:rPr lang="en-GB" altLang="en-US" sz="1600" dirty="0" err="1"/>
              <a:t>Milutin</a:t>
            </a:r>
            <a:r>
              <a:rPr lang="en-GB" altLang="en-US" sz="1600" dirty="0"/>
              <a:t> </a:t>
            </a:r>
            <a:r>
              <a:rPr lang="en-GB" altLang="en-US" sz="1600" dirty="0" err="1"/>
              <a:t>Nešić</a:t>
            </a:r>
            <a:r>
              <a:rPr lang="en-GB" altLang="en-US" sz="1600" dirty="0"/>
              <a:t>, </a:t>
            </a:r>
            <a:r>
              <a:rPr lang="en-GB" altLang="en-US" sz="1600" dirty="0" err="1"/>
              <a:t>Darko</a:t>
            </a:r>
            <a:r>
              <a:rPr lang="en-GB" altLang="en-US" sz="1600" dirty="0"/>
              <a:t> </a:t>
            </a:r>
            <a:r>
              <a:rPr lang="en-GB" altLang="en-US" sz="1600" dirty="0" err="1"/>
              <a:t>Jevremović</a:t>
            </a:r>
            <a:r>
              <a:rPr lang="en-GB" altLang="en-US" sz="1600" dirty="0"/>
              <a:t>, Andrey V </a:t>
            </a:r>
            <a:r>
              <a:rPr lang="en-GB" altLang="en-US" sz="1600" dirty="0" err="1"/>
              <a:t>Solov’yov</a:t>
            </a:r>
            <a:r>
              <a:rPr lang="en-GB" altLang="en-US" sz="1600" dirty="0"/>
              <a:t> and Nigel J. Mason, “Development of Collisional Data Base for Elementary Processes of Electron Scattering by Atoms and Molecules”, </a:t>
            </a:r>
            <a:r>
              <a:rPr lang="en-GB" altLang="en-US" sz="1600" i="1" dirty="0" err="1"/>
              <a:t>Nucl</a:t>
            </a:r>
            <a:r>
              <a:rPr lang="en-GB" altLang="en-US" sz="1600" i="1" dirty="0"/>
              <a:t>. </a:t>
            </a:r>
            <a:r>
              <a:rPr lang="en-GB" altLang="en-US" sz="1600" i="1" dirty="0" err="1"/>
              <a:t>Instrum</a:t>
            </a:r>
            <a:r>
              <a:rPr lang="en-GB" altLang="en-US" sz="1600" i="1" dirty="0"/>
              <a:t>. Meth. B</a:t>
            </a:r>
            <a:r>
              <a:rPr lang="en-GB" altLang="en-US" sz="1600" dirty="0"/>
              <a:t> 354, 90-95 (</a:t>
            </a:r>
            <a:r>
              <a:rPr lang="en-GB" altLang="en-US" sz="1600" b="1" dirty="0"/>
              <a:t>2015</a:t>
            </a:r>
            <a:r>
              <a:rPr lang="en-GB" altLang="en-US" sz="1600" dirty="0"/>
              <a:t>). </a:t>
            </a:r>
            <a:r>
              <a:rPr lang="en-GB" altLang="en-US" sz="1600" dirty="0" smtClean="0">
                <a:hlinkClick r:id="rId3"/>
              </a:rPr>
              <a:t>doi:10.1016/j.nimb.2014.12.039</a:t>
            </a:r>
            <a:endParaRPr lang="en-GB" altLang="en-US" sz="1600" dirty="0" smtClean="0"/>
          </a:p>
          <a:p>
            <a:pPr lvl="1"/>
            <a:r>
              <a:rPr lang="en-GB" altLang="en-US" sz="1600" dirty="0" smtClean="0"/>
              <a:t>M L </a:t>
            </a:r>
            <a:r>
              <a:rPr lang="en-GB" altLang="en-US" sz="1600" dirty="0" err="1" smtClean="0"/>
              <a:t>Dubernet</a:t>
            </a:r>
            <a:r>
              <a:rPr lang="en-GB" altLang="en-US" sz="1600" dirty="0" smtClean="0"/>
              <a:t> et al., “The virtual atomic and molecular data centre (VAMDC) consortium”, </a:t>
            </a:r>
            <a:r>
              <a:rPr lang="en-GB" altLang="en-US" sz="1600" i="1" dirty="0" smtClean="0"/>
              <a:t>J. Phys. B: At. Mol. Opt. Phys</a:t>
            </a:r>
            <a:r>
              <a:rPr lang="en-GB" altLang="en-US" sz="1600" dirty="0" smtClean="0"/>
              <a:t>. 49, 074003 (</a:t>
            </a:r>
            <a:r>
              <a:rPr lang="en-GB" altLang="en-US" sz="1600" b="1" dirty="0" smtClean="0"/>
              <a:t>2016</a:t>
            </a:r>
            <a:r>
              <a:rPr lang="en-GB" altLang="en-US" sz="1600" dirty="0" smtClean="0"/>
              <a:t>). [18 pp]. </a:t>
            </a:r>
            <a:br>
              <a:rPr lang="en-GB" altLang="en-US" sz="1600" dirty="0" smtClean="0"/>
            </a:br>
            <a:r>
              <a:rPr lang="en-GB" altLang="en-US" sz="1600" dirty="0" err="1" smtClean="0">
                <a:hlinkClick r:id="rId4"/>
              </a:rPr>
              <a:t>doi</a:t>
            </a:r>
            <a:r>
              <a:rPr lang="en-GB" altLang="en-US" sz="1600" dirty="0" smtClean="0">
                <a:hlinkClick r:id="rId4"/>
              </a:rPr>
              <a:t>: 10.1088/0953-4075/49/7/074003</a:t>
            </a:r>
            <a:r>
              <a:rPr lang="en-GB" altLang="en-US" sz="1600" dirty="0" smtClean="0"/>
              <a:t> Special Issue on Atomic and Molecular Data for Astrophysics</a:t>
            </a:r>
          </a:p>
          <a:p>
            <a:pPr lvl="1"/>
            <a:r>
              <a:rPr lang="en-GB" altLang="en-US" sz="1600" dirty="0" smtClean="0"/>
              <a:t>B P </a:t>
            </a:r>
            <a:r>
              <a:rPr lang="en-GB" altLang="en-US" sz="1600" dirty="0" err="1" smtClean="0"/>
              <a:t>Marinković</a:t>
            </a:r>
            <a:r>
              <a:rPr lang="en-GB" altLang="en-US" sz="1600" dirty="0" smtClean="0"/>
              <a:t>, D. </a:t>
            </a:r>
            <a:r>
              <a:rPr lang="en-GB" altLang="en-US" sz="1600" dirty="0" err="1" smtClean="0"/>
              <a:t>Jevremović</a:t>
            </a:r>
            <a:r>
              <a:rPr lang="en-GB" altLang="en-US" sz="1600" dirty="0" smtClean="0"/>
              <a:t>, V. A. </a:t>
            </a:r>
            <a:r>
              <a:rPr lang="en-GB" altLang="en-US" sz="1600" dirty="0" err="1" smtClean="0"/>
              <a:t>Srećković</a:t>
            </a:r>
            <a:r>
              <a:rPr lang="en-GB" altLang="en-US" sz="1600" dirty="0" smtClean="0"/>
              <a:t>, V. </a:t>
            </a:r>
            <a:r>
              <a:rPr lang="en-GB" altLang="en-US" sz="1600" dirty="0" err="1" smtClean="0"/>
              <a:t>Vujčić</a:t>
            </a:r>
            <a:r>
              <a:rPr lang="en-GB" altLang="en-US" sz="1600" dirty="0" smtClean="0"/>
              <a:t>, </a:t>
            </a:r>
            <a:r>
              <a:rPr lang="en-GB" altLang="en-US" sz="1600" dirty="0" err="1" smtClean="0"/>
              <a:t>Lj</a:t>
            </a:r>
            <a:r>
              <a:rPr lang="en-GB" altLang="en-US" sz="1600" dirty="0" smtClean="0"/>
              <a:t>. M. </a:t>
            </a:r>
            <a:r>
              <a:rPr lang="en-GB" altLang="en-US" sz="1600" dirty="0" err="1" smtClean="0"/>
              <a:t>Ignjatović</a:t>
            </a:r>
            <a:r>
              <a:rPr lang="en-GB" altLang="en-US" sz="1600" dirty="0" smtClean="0"/>
              <a:t>, M. S. </a:t>
            </a:r>
            <a:r>
              <a:rPr lang="en-GB" altLang="en-US" sz="1600" dirty="0" err="1" smtClean="0"/>
              <a:t>Dimitrijević</a:t>
            </a:r>
            <a:r>
              <a:rPr lang="en-GB" altLang="en-US" sz="1600" dirty="0" smtClean="0"/>
              <a:t> and N. J. Mason, “BEAMDB and </a:t>
            </a:r>
            <a:r>
              <a:rPr lang="en-GB" altLang="en-US" sz="1600" dirty="0" err="1" smtClean="0"/>
              <a:t>MolD</a:t>
            </a:r>
            <a:r>
              <a:rPr lang="en-GB" altLang="en-US" sz="1600" dirty="0" smtClean="0"/>
              <a:t> – databases for atomic and molecular collisional and radiative processes: Belgrade nodes of VAMDC”, Eur. Phys. J. D 71, 158 (</a:t>
            </a:r>
            <a:r>
              <a:rPr lang="en-GB" altLang="en-US" sz="1600" b="1" dirty="0" smtClean="0"/>
              <a:t>2017</a:t>
            </a:r>
            <a:r>
              <a:rPr lang="en-GB" altLang="en-US" sz="1600" dirty="0" smtClean="0"/>
              <a:t>) [9pp] </a:t>
            </a:r>
            <a:r>
              <a:rPr lang="en-GB" altLang="en-US" sz="1600" u="sng" dirty="0" err="1" smtClean="0">
                <a:solidFill>
                  <a:srgbClr val="800080"/>
                </a:solidFill>
                <a:latin typeface="Times New Roman" panose="02020603050405020304" pitchFamily="18" charset="0"/>
                <a:hlinkClick r:id="rId5"/>
              </a:rPr>
              <a:t>doi</a:t>
            </a:r>
            <a:r>
              <a:rPr lang="en-GB" altLang="en-US" sz="1600" u="sng" dirty="0" smtClean="0">
                <a:solidFill>
                  <a:srgbClr val="800080"/>
                </a:solidFill>
                <a:latin typeface="Times New Roman" panose="02020603050405020304" pitchFamily="18" charset="0"/>
                <a:hlinkClick r:id="rId5"/>
              </a:rPr>
              <a:t>: 10.1140/</a:t>
            </a:r>
            <a:r>
              <a:rPr lang="en-GB" altLang="en-US" sz="1600" u="sng" dirty="0" err="1" smtClean="0">
                <a:solidFill>
                  <a:srgbClr val="800080"/>
                </a:solidFill>
                <a:latin typeface="Times New Roman" panose="02020603050405020304" pitchFamily="18" charset="0"/>
                <a:hlinkClick r:id="rId5"/>
              </a:rPr>
              <a:t>epjd</a:t>
            </a:r>
            <a:r>
              <a:rPr lang="en-GB" altLang="en-US" sz="1600" u="sng" dirty="0" smtClean="0">
                <a:solidFill>
                  <a:srgbClr val="800080"/>
                </a:solidFill>
                <a:latin typeface="Times New Roman" panose="02020603050405020304" pitchFamily="18" charset="0"/>
                <a:hlinkClick r:id="rId5"/>
              </a:rPr>
              <a:t>/e2017-70814-6</a:t>
            </a:r>
            <a:endParaRPr lang="en-GB" altLang="en-US" sz="2800" dirty="0" smtClean="0"/>
          </a:p>
          <a:p>
            <a:pPr lvl="1"/>
            <a:endParaRPr lang="en-GB" altLang="en-US" sz="1600" dirty="0" smtClean="0"/>
          </a:p>
          <a:p>
            <a:pPr lvl="1"/>
            <a:endParaRPr lang="en-GB" altLang="en-US" sz="1600" dirty="0"/>
          </a:p>
          <a:p>
            <a:pPr lvl="1"/>
            <a:endParaRPr lang="en-GB" altLang="en-US" sz="1400" dirty="0"/>
          </a:p>
        </p:txBody>
      </p:sp>
      <p:sp>
        <p:nvSpPr>
          <p:cNvPr id="1024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024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E69275D-8A02-41A2-8250-BC1356DD8DBE}" type="slidenum">
              <a:rPr lang="en-US" altLang="en-US" sz="1400">
                <a:solidFill>
                  <a:srgbClr val="000000"/>
                </a:solidFill>
              </a:rPr>
              <a:pPr>
                <a:spcBef>
                  <a:spcPct val="0"/>
                </a:spcBef>
                <a:buClrTx/>
                <a:buSzTx/>
                <a:buFontTx/>
                <a:buNone/>
              </a:pPr>
              <a:t>24</a:t>
            </a:fld>
            <a:endParaRPr lang="en-US" altLang="en-US" sz="1400">
              <a:solidFill>
                <a:srgbClr val="000000"/>
              </a:solidFill>
            </a:endParaRPr>
          </a:p>
        </p:txBody>
      </p:sp>
    </p:spTree>
    <p:extLst>
      <p:ext uri="{BB962C8B-B14F-4D97-AF65-F5344CB8AC3E}">
        <p14:creationId xmlns:p14="http://schemas.microsoft.com/office/powerpoint/2010/main" val="894665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sz="4000" dirty="0"/>
              <a:t>LCAP@IPB e/</a:t>
            </a:r>
            <a:r>
              <a:rPr lang="en-US" altLang="en-US" sz="4000" dirty="0" err="1"/>
              <a:t>Mol</a:t>
            </a:r>
            <a:r>
              <a:rPr lang="en-US" altLang="en-US" sz="4000" dirty="0"/>
              <a:t> database - BEAMDB</a:t>
            </a:r>
            <a:endParaRPr lang="en-US" altLang="en-US" sz="4000" dirty="0" smtClean="0"/>
          </a:p>
        </p:txBody>
      </p:sp>
      <p:sp>
        <p:nvSpPr>
          <p:cNvPr id="1332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02B08B9-4D7D-46E2-9AF5-6AB1914B4E19}" type="slidenum">
              <a:rPr lang="en-US" altLang="en-US" sz="1400">
                <a:solidFill>
                  <a:srgbClr val="000000"/>
                </a:solidFill>
              </a:rPr>
              <a:pPr>
                <a:spcBef>
                  <a:spcPct val="0"/>
                </a:spcBef>
                <a:buClrTx/>
                <a:buSzTx/>
                <a:buFontTx/>
                <a:buNone/>
              </a:pPr>
              <a:t>25</a:t>
            </a:fld>
            <a:endParaRPr lang="en-US" altLang="en-US" sz="1400">
              <a:solidFill>
                <a:srgbClr val="000000"/>
              </a:solidFill>
            </a:endParaRPr>
          </a:p>
        </p:txBody>
      </p:sp>
      <p:sp>
        <p:nvSpPr>
          <p:cNvPr id="7" name="TextBox 6"/>
          <p:cNvSpPr txBox="1"/>
          <p:nvPr/>
        </p:nvSpPr>
        <p:spPr>
          <a:xfrm>
            <a:off x="3315495" y="6400800"/>
            <a:ext cx="5291138" cy="369332"/>
          </a:xfrm>
          <a:prstGeom prst="rect">
            <a:avLst/>
          </a:prstGeom>
          <a:noFill/>
        </p:spPr>
        <p:txBody>
          <a:bodyPr wrap="square" rtlCol="0">
            <a:spAutoFit/>
          </a:bodyPr>
          <a:lstStyle/>
          <a:p>
            <a:r>
              <a:rPr lang="en-GB" dirty="0"/>
              <a:t>UML (Unified Modelling Language) diagram</a:t>
            </a:r>
          </a:p>
        </p:txBody>
      </p:sp>
      <p:pic>
        <p:nvPicPr>
          <p:cNvPr id="3" name="Picture 2"/>
          <p:cNvPicPr>
            <a:picLocks noChangeAspect="1"/>
          </p:cNvPicPr>
          <p:nvPr/>
        </p:nvPicPr>
        <p:blipFill>
          <a:blip r:embed="rId2"/>
          <a:stretch>
            <a:fillRect/>
          </a:stretch>
        </p:blipFill>
        <p:spPr>
          <a:xfrm>
            <a:off x="2547118" y="1854798"/>
            <a:ext cx="6827892" cy="439459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altLang="en-US" sz="4000" dirty="0"/>
              <a:t>LCAP@IPB e/</a:t>
            </a:r>
            <a:r>
              <a:rPr lang="en-US" altLang="en-US" sz="4000" dirty="0" err="1"/>
              <a:t>Mol</a:t>
            </a:r>
            <a:r>
              <a:rPr lang="en-US" altLang="en-US" sz="4000" dirty="0"/>
              <a:t> database - BEAMDB</a:t>
            </a:r>
            <a:endParaRPr lang="en-US" altLang="en-US" sz="4000" dirty="0" smtClean="0"/>
          </a:p>
        </p:txBody>
      </p:sp>
      <p:sp>
        <p:nvSpPr>
          <p:cNvPr id="1332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02B08B9-4D7D-46E2-9AF5-6AB1914B4E19}" type="slidenum">
              <a:rPr lang="en-US" altLang="en-US" sz="1400">
                <a:solidFill>
                  <a:srgbClr val="000000"/>
                </a:solidFill>
              </a:rPr>
              <a:pPr>
                <a:spcBef>
                  <a:spcPct val="0"/>
                </a:spcBef>
                <a:buClrTx/>
                <a:buSzTx/>
                <a:buFontTx/>
                <a:buNone/>
              </a:pPr>
              <a:t>26</a:t>
            </a:fld>
            <a:endParaRPr lang="en-US" altLang="en-US" sz="1400">
              <a:solidFill>
                <a:srgbClr val="000000"/>
              </a:solidFill>
            </a:endParaRPr>
          </a:p>
        </p:txBody>
      </p:sp>
      <p:pic>
        <p:nvPicPr>
          <p:cNvPr id="14" name="Content Placeholder 2"/>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r="2671" b="7354"/>
          <a:stretch/>
        </p:blipFill>
        <p:spPr>
          <a:xfrm>
            <a:off x="3381374" y="1874247"/>
            <a:ext cx="5429249" cy="4327120"/>
          </a:xfrm>
        </p:spPr>
      </p:pic>
      <p:sp>
        <p:nvSpPr>
          <p:cNvPr id="8" name="TextBox 7"/>
          <p:cNvSpPr txBox="1"/>
          <p:nvPr/>
        </p:nvSpPr>
        <p:spPr>
          <a:xfrm>
            <a:off x="3579018" y="6400800"/>
            <a:ext cx="5033962" cy="369332"/>
          </a:xfrm>
          <a:prstGeom prst="rect">
            <a:avLst/>
          </a:prstGeom>
          <a:noFill/>
        </p:spPr>
        <p:txBody>
          <a:bodyPr wrap="square" rtlCol="0">
            <a:spAutoFit/>
          </a:bodyPr>
          <a:lstStyle/>
          <a:p>
            <a:r>
              <a:rPr lang="en-GB" dirty="0" smtClean="0"/>
              <a:t>Sample </a:t>
            </a:r>
            <a:r>
              <a:rPr lang="en-GB" dirty="0"/>
              <a:t>output represented in XSAMS </a:t>
            </a:r>
            <a:r>
              <a:rPr lang="en-GB" dirty="0" smtClean="0"/>
              <a:t>format</a:t>
            </a:r>
            <a:endParaRPr lang="en-GB" dirty="0"/>
          </a:p>
        </p:txBody>
      </p:sp>
    </p:spTree>
    <p:extLst>
      <p:ext uri="{BB962C8B-B14F-4D97-AF65-F5344CB8AC3E}">
        <p14:creationId xmlns:p14="http://schemas.microsoft.com/office/powerpoint/2010/main" val="1558168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30514" y="493939"/>
            <a:ext cx="10348686" cy="1143000"/>
          </a:xfrm>
        </p:spPr>
        <p:txBody>
          <a:bodyPr/>
          <a:lstStyle/>
          <a:p>
            <a:pPr algn="ctr" eaLnBrk="1" hangingPunct="1"/>
            <a:r>
              <a:rPr lang="en-US" altLang="en-US" sz="4000" dirty="0"/>
              <a:t>LCAP@IPB e/</a:t>
            </a:r>
            <a:r>
              <a:rPr lang="en-US" altLang="en-US" sz="4000" dirty="0" err="1"/>
              <a:t>Mol</a:t>
            </a:r>
            <a:r>
              <a:rPr lang="en-US" altLang="en-US" sz="4000" dirty="0"/>
              <a:t> database - BEAMDB</a:t>
            </a:r>
            <a:endParaRPr lang="en-US" altLang="en-US" sz="4000" dirty="0" smtClean="0"/>
          </a:p>
        </p:txBody>
      </p:sp>
      <p:pic>
        <p:nvPicPr>
          <p:cNvPr id="14339"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4138" y="1828800"/>
            <a:ext cx="9165262" cy="4383314"/>
          </a:xfrm>
        </p:spPr>
      </p:pic>
      <p:sp>
        <p:nvSpPr>
          <p:cNvPr id="14340"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434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5F0FB3A1-2E3A-4F3F-9423-62764C8D71B3}" type="slidenum">
              <a:rPr lang="en-US" altLang="en-US" sz="1400">
                <a:solidFill>
                  <a:srgbClr val="000000"/>
                </a:solidFill>
              </a:rPr>
              <a:pPr>
                <a:spcBef>
                  <a:spcPct val="0"/>
                </a:spcBef>
                <a:buClrTx/>
                <a:buSzTx/>
                <a:buFontTx/>
                <a:buNone/>
              </a:pPr>
              <a:t>27</a:t>
            </a:fld>
            <a:endParaRPr lang="en-US" altLang="en-US" sz="14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16000" y="533400"/>
            <a:ext cx="10377714" cy="1143000"/>
          </a:xfrm>
        </p:spPr>
        <p:txBody>
          <a:bodyPr/>
          <a:lstStyle/>
          <a:p>
            <a:pPr algn="ctr" eaLnBrk="1" hangingPunct="1"/>
            <a:r>
              <a:rPr lang="en-US" altLang="en-US" sz="4000" dirty="0"/>
              <a:t>LCAP@IPB e/</a:t>
            </a:r>
            <a:r>
              <a:rPr lang="en-US" altLang="en-US" sz="4000" dirty="0" err="1"/>
              <a:t>Mol</a:t>
            </a:r>
            <a:r>
              <a:rPr lang="en-US" altLang="en-US" sz="4000" dirty="0"/>
              <a:t> database - BEAMDB</a:t>
            </a:r>
            <a:endParaRPr lang="en-US" altLang="en-US" sz="4000" dirty="0" smtClean="0"/>
          </a:p>
        </p:txBody>
      </p:sp>
      <p:sp>
        <p:nvSpPr>
          <p:cNvPr id="1536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536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1649550C-BCA6-421A-883E-38AEBC05949D}" type="slidenum">
              <a:rPr lang="en-US" altLang="en-US" sz="1400">
                <a:solidFill>
                  <a:srgbClr val="000000"/>
                </a:solidFill>
              </a:rPr>
              <a:pPr>
                <a:spcBef>
                  <a:spcPct val="0"/>
                </a:spcBef>
                <a:buClrTx/>
                <a:buSzTx/>
                <a:buFontTx/>
                <a:buNone/>
              </a:pPr>
              <a:t>28</a:t>
            </a:fld>
            <a:endParaRPr lang="en-US" altLang="en-US" sz="1400">
              <a:solidFill>
                <a:srgbClr val="000000"/>
              </a:solidFill>
            </a:endParaRPr>
          </a:p>
        </p:txBody>
      </p:sp>
      <p:pic>
        <p:nvPicPr>
          <p:cNvPr id="15366"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76400"/>
            <a:ext cx="8686800" cy="45053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16000" y="533400"/>
            <a:ext cx="10363200" cy="1143000"/>
          </a:xfrm>
        </p:spPr>
        <p:txBody>
          <a:bodyPr/>
          <a:lstStyle/>
          <a:p>
            <a:pPr algn="ctr" eaLnBrk="1" hangingPunct="1"/>
            <a:r>
              <a:rPr lang="en-US" altLang="en-US" sz="4000" dirty="0"/>
              <a:t>LCAP@IPB e/</a:t>
            </a:r>
            <a:r>
              <a:rPr lang="en-US" altLang="en-US" sz="4000" dirty="0" err="1"/>
              <a:t>Mol</a:t>
            </a:r>
            <a:r>
              <a:rPr lang="en-US" altLang="en-US" sz="4000" dirty="0"/>
              <a:t> database - BEAMDB</a:t>
            </a:r>
            <a:endParaRPr lang="en-US" altLang="en-US" sz="4000" dirty="0" smtClean="0"/>
          </a:p>
        </p:txBody>
      </p:sp>
      <p:sp>
        <p:nvSpPr>
          <p:cNvPr id="1638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23AB228-CA20-4841-8C8A-97A253D00190}" type="slidenum">
              <a:rPr lang="en-US" altLang="en-US" sz="1400">
                <a:solidFill>
                  <a:srgbClr val="000000"/>
                </a:solidFill>
              </a:rPr>
              <a:pPr>
                <a:spcBef>
                  <a:spcPct val="0"/>
                </a:spcBef>
                <a:buClrTx/>
                <a:buSzTx/>
                <a:buFontTx/>
                <a:buNone/>
              </a:pPr>
              <a:t>29</a:t>
            </a:fld>
            <a:endParaRPr lang="en-US" altLang="en-US" sz="1400">
              <a:solidFill>
                <a:srgbClr val="000000"/>
              </a:solidFill>
            </a:endParaRPr>
          </a:p>
        </p:txBody>
      </p:sp>
      <p:sp>
        <p:nvSpPr>
          <p:cNvPr id="16390" name="Content Placeholder 1"/>
          <p:cNvSpPr>
            <a:spLocks noGrp="1"/>
          </p:cNvSpPr>
          <p:nvPr>
            <p:ph idx="1"/>
          </p:nvPr>
        </p:nvSpPr>
        <p:spPr>
          <a:xfrm>
            <a:off x="823686" y="1890259"/>
            <a:ext cx="7696200" cy="4038600"/>
          </a:xfrm>
        </p:spPr>
        <p:txBody>
          <a:bodyPr/>
          <a:lstStyle/>
          <a:p>
            <a:r>
              <a:rPr lang="en-US" altLang="en-US" dirty="0" smtClean="0"/>
              <a:t>Elastic el.</a:t>
            </a:r>
            <a:br>
              <a:rPr lang="en-US" altLang="en-US" dirty="0" smtClean="0"/>
            </a:br>
            <a:r>
              <a:rPr lang="en-US" altLang="en-US" dirty="0" smtClean="0"/>
              <a:t>scattering</a:t>
            </a:r>
            <a:endParaRPr lang="en-GB" altLang="en-US" dirty="0" smtClean="0"/>
          </a:p>
          <a:p>
            <a:r>
              <a:rPr lang="en-GB" altLang="en-US" dirty="0" smtClean="0"/>
              <a:t>DCS(</a:t>
            </a:r>
            <a:r>
              <a:rPr lang="en-GB" altLang="en-US" dirty="0" err="1" smtClean="0"/>
              <a:t>E</a:t>
            </a:r>
            <a:r>
              <a:rPr lang="en-GB" altLang="en-US" baseline="-25000" dirty="0" err="1" smtClean="0"/>
              <a:t>o</a:t>
            </a:r>
            <a:r>
              <a:rPr lang="en-GB" altLang="en-US" dirty="0" err="1" smtClean="0"/>
              <a:t>,θ</a:t>
            </a:r>
            <a:r>
              <a:rPr lang="en-GB" altLang="en-US" dirty="0" smtClean="0"/>
              <a:t>) </a:t>
            </a:r>
            <a:br>
              <a:rPr lang="en-GB" altLang="en-US" dirty="0" smtClean="0"/>
            </a:br>
            <a:r>
              <a:rPr lang="en-GB" altLang="en-US" dirty="0" smtClean="0"/>
              <a:t>surface</a:t>
            </a:r>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971" y="1890259"/>
            <a:ext cx="6074229" cy="495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62613" cy="3549650"/>
          </a:xfrm>
        </p:spPr>
        <p:txBody>
          <a:bodyPr>
            <a:normAutofit/>
          </a:bodyPr>
          <a:lstStyle/>
          <a:p>
            <a:r>
              <a:rPr lang="en-GB" sz="2800" dirty="0"/>
              <a:t>Comet </a:t>
            </a:r>
            <a:r>
              <a:rPr lang="en-GB" sz="2800" dirty="0" err="1"/>
              <a:t>Arend</a:t>
            </a:r>
            <a:r>
              <a:rPr lang="en-GB" sz="2800" dirty="0"/>
              <a:t>–Roland was discovered on November 8, 1956, by Belgian astronomers Sylvain </a:t>
            </a:r>
            <a:r>
              <a:rPr lang="en-GB" sz="2800" dirty="0" err="1"/>
              <a:t>Arend</a:t>
            </a:r>
            <a:r>
              <a:rPr lang="en-GB" sz="2800" dirty="0"/>
              <a:t> and Georges Roland on photographic plates. As the eighth comet found in 1956, it was named </a:t>
            </a:r>
            <a:r>
              <a:rPr lang="en-GB" sz="2800" dirty="0" err="1"/>
              <a:t>Arend</a:t>
            </a:r>
            <a:r>
              <a:rPr lang="en-GB" sz="2800" dirty="0"/>
              <a:t>–Roland 1956h after its discoverers. </a:t>
            </a:r>
            <a:r>
              <a:rPr lang="en-GB" sz="2800" dirty="0">
                <a:hlinkClick r:id="rId2"/>
              </a:rPr>
              <a:t>Wikipedia</a:t>
            </a:r>
            <a:endParaRPr lang="en-GB" sz="28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63707" y="193892"/>
            <a:ext cx="4490093" cy="666410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1594" y="5345906"/>
            <a:ext cx="5179219" cy="1285875"/>
          </a:xfrm>
          <a:prstGeom prst="rect">
            <a:avLst/>
          </a:prstGeom>
        </p:spPr>
      </p:pic>
      <p:sp>
        <p:nvSpPr>
          <p:cNvPr id="7" name="TextBox 6"/>
          <p:cNvSpPr txBox="1"/>
          <p:nvPr/>
        </p:nvSpPr>
        <p:spPr>
          <a:xfrm>
            <a:off x="838200" y="3535799"/>
            <a:ext cx="4900613" cy="2031325"/>
          </a:xfrm>
          <a:prstGeom prst="rect">
            <a:avLst/>
          </a:prstGeom>
          <a:noFill/>
        </p:spPr>
        <p:txBody>
          <a:bodyPr wrap="square" rtlCol="0">
            <a:spAutoFit/>
          </a:bodyPr>
          <a:lstStyle/>
          <a:p>
            <a:r>
              <a:rPr lang="en-GB" dirty="0"/>
              <a:t>C/1956 R1 (</a:t>
            </a:r>
            <a:r>
              <a:rPr lang="en-GB" dirty="0" err="1"/>
              <a:t>Arend</a:t>
            </a:r>
            <a:r>
              <a:rPr lang="en-GB" dirty="0"/>
              <a:t>–Roland)</a:t>
            </a:r>
            <a:endParaRPr lang="en-GB" b="1" dirty="0" smtClean="0">
              <a:hlinkClick r:id="rId5"/>
            </a:endParaRPr>
          </a:p>
          <a:p>
            <a:r>
              <a:rPr lang="en-GB" b="1" dirty="0" smtClean="0">
                <a:hlinkClick r:id="rId5"/>
              </a:rPr>
              <a:t>Discovered</a:t>
            </a:r>
            <a:r>
              <a:rPr lang="en-GB" b="1" dirty="0"/>
              <a:t>: </a:t>
            </a:r>
            <a:r>
              <a:rPr lang="en-GB" dirty="0"/>
              <a:t>1956</a:t>
            </a:r>
          </a:p>
          <a:p>
            <a:r>
              <a:rPr lang="en-GB" b="1" dirty="0">
                <a:hlinkClick r:id="rId6"/>
              </a:rPr>
              <a:t>Inclination</a:t>
            </a:r>
            <a:r>
              <a:rPr lang="en-GB" b="1" dirty="0"/>
              <a:t>: </a:t>
            </a:r>
            <a:r>
              <a:rPr lang="en-GB" dirty="0"/>
              <a:t>119.94°</a:t>
            </a:r>
          </a:p>
          <a:p>
            <a:r>
              <a:rPr lang="en-GB" b="1" dirty="0">
                <a:hlinkClick r:id="rId7"/>
              </a:rPr>
              <a:t>Orbits</a:t>
            </a:r>
            <a:r>
              <a:rPr lang="en-GB" b="1" dirty="0"/>
              <a:t>: </a:t>
            </a:r>
            <a:r>
              <a:rPr lang="en-GB" dirty="0">
                <a:hlinkClick r:id="rId8"/>
              </a:rPr>
              <a:t>Sun</a:t>
            </a:r>
            <a:endParaRPr lang="en-GB" dirty="0"/>
          </a:p>
          <a:p>
            <a:r>
              <a:rPr lang="en-GB" b="1" u="sng" dirty="0">
                <a:hlinkClick r:id="rId9"/>
              </a:rPr>
              <a:t>Last perihelion</a:t>
            </a:r>
            <a:r>
              <a:rPr lang="en-GB" b="1" dirty="0"/>
              <a:t>: </a:t>
            </a:r>
            <a:r>
              <a:rPr lang="en-GB" dirty="0"/>
              <a:t>April 8, 1957</a:t>
            </a:r>
          </a:p>
          <a:p>
            <a:r>
              <a:rPr lang="en-GB" b="1" dirty="0">
                <a:hlinkClick r:id="rId10"/>
              </a:rPr>
              <a:t>Discoverers</a:t>
            </a:r>
            <a:r>
              <a:rPr lang="en-GB" b="1" dirty="0"/>
              <a:t>: </a:t>
            </a:r>
            <a:r>
              <a:rPr lang="en-GB" dirty="0">
                <a:hlinkClick r:id="rId11"/>
              </a:rPr>
              <a:t>Sylvain </a:t>
            </a:r>
            <a:r>
              <a:rPr lang="en-GB" dirty="0" err="1">
                <a:hlinkClick r:id="rId11"/>
              </a:rPr>
              <a:t>Arend</a:t>
            </a:r>
            <a:r>
              <a:rPr lang="en-GB" dirty="0"/>
              <a:t>, </a:t>
            </a:r>
            <a:r>
              <a:rPr lang="en-GB" dirty="0">
                <a:hlinkClick r:id="rId12"/>
              </a:rPr>
              <a:t>Georges Roland</a:t>
            </a:r>
            <a:endParaRPr lang="en-GB" dirty="0"/>
          </a:p>
          <a:p>
            <a:endParaRPr lang="en-GB" dirty="0"/>
          </a:p>
        </p:txBody>
      </p:sp>
      <p:sp>
        <p:nvSpPr>
          <p:cNvPr id="8" name="TextBox 7"/>
          <p:cNvSpPr txBox="1"/>
          <p:nvPr/>
        </p:nvSpPr>
        <p:spPr>
          <a:xfrm>
            <a:off x="109537" y="5383767"/>
            <a:ext cx="1457325" cy="1138773"/>
          </a:xfrm>
          <a:prstGeom prst="rect">
            <a:avLst/>
          </a:prstGeom>
          <a:noFill/>
        </p:spPr>
        <p:txBody>
          <a:bodyPr wrap="square" rtlCol="0">
            <a:spAutoFit/>
          </a:bodyPr>
          <a:lstStyle/>
          <a:p>
            <a:r>
              <a:rPr lang="en-US" sz="3200" dirty="0" smtClean="0"/>
              <a:t>AOB</a:t>
            </a:r>
          </a:p>
          <a:p>
            <a:r>
              <a:rPr lang="en-US" dirty="0" smtClean="0"/>
              <a:t>27/28 April 1957</a:t>
            </a:r>
            <a:endParaRPr lang="en-GB" dirty="0"/>
          </a:p>
        </p:txBody>
      </p:sp>
    </p:spTree>
    <p:extLst>
      <p:ext uri="{BB962C8B-B14F-4D97-AF65-F5344CB8AC3E}">
        <p14:creationId xmlns:p14="http://schemas.microsoft.com/office/powerpoint/2010/main" val="3453765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7922E0F3-915D-4886-B0CD-E00E7D8D7234}" type="slidenum">
              <a:rPr lang="en-US" altLang="en-US" sz="1400">
                <a:solidFill>
                  <a:srgbClr val="000000"/>
                </a:solidFill>
              </a:rPr>
              <a:pPr>
                <a:spcBef>
                  <a:spcPct val="0"/>
                </a:spcBef>
                <a:buClrTx/>
                <a:buSzTx/>
                <a:buFontTx/>
                <a:buNone/>
              </a:pPr>
              <a:t>30</a:t>
            </a:fld>
            <a:endParaRPr lang="en-US" altLang="en-US" sz="1400">
              <a:solidFill>
                <a:srgbClr val="000000"/>
              </a:solidFill>
            </a:endParaRPr>
          </a:p>
        </p:txBody>
      </p:sp>
      <p:sp>
        <p:nvSpPr>
          <p:cNvPr id="1741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7413" name="Rectangle 2"/>
          <p:cNvSpPr>
            <a:spLocks noGrp="1" noChangeArrowheads="1"/>
          </p:cNvSpPr>
          <p:nvPr>
            <p:ph type="title"/>
          </p:nvPr>
        </p:nvSpPr>
        <p:spPr/>
        <p:txBody>
          <a:bodyPr/>
          <a:lstStyle/>
          <a:p>
            <a:pPr algn="ctr" eaLnBrk="1" hangingPunct="1"/>
            <a:r>
              <a:rPr lang="en-US" altLang="en-US" sz="4000" dirty="0" smtClean="0"/>
              <a:t>Belgrade e-RACP IS</a:t>
            </a:r>
          </a:p>
        </p:txBody>
      </p:sp>
      <p:pic>
        <p:nvPicPr>
          <p:cNvPr id="17414" name="Picture 14" descr="infosys_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1"/>
            <a:ext cx="63246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4B503115-A2BF-4C13-8776-A4196DC0E298}" type="slidenum">
              <a:rPr lang="en-US" altLang="en-US" sz="1400">
                <a:solidFill>
                  <a:srgbClr val="000000"/>
                </a:solidFill>
              </a:rPr>
              <a:pPr>
                <a:spcBef>
                  <a:spcPct val="0"/>
                </a:spcBef>
                <a:buClrTx/>
                <a:buSzTx/>
                <a:buFontTx/>
                <a:buNone/>
              </a:pPr>
              <a:t>31</a:t>
            </a:fld>
            <a:endParaRPr lang="en-US" altLang="en-US" sz="1400">
              <a:solidFill>
                <a:srgbClr val="000000"/>
              </a:solidFill>
            </a:endParaRPr>
          </a:p>
        </p:txBody>
      </p:sp>
      <p:sp>
        <p:nvSpPr>
          <p:cNvPr id="18435"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8437" name="Rectangle 2"/>
          <p:cNvSpPr>
            <a:spLocks noGrp="1" noChangeArrowheads="1"/>
          </p:cNvSpPr>
          <p:nvPr>
            <p:ph type="title" idx="4294967295"/>
          </p:nvPr>
        </p:nvSpPr>
        <p:spPr>
          <a:xfrm>
            <a:off x="952500" y="520701"/>
            <a:ext cx="7772400" cy="1143000"/>
          </a:xfrm>
        </p:spPr>
        <p:txBody>
          <a:bodyPr/>
          <a:lstStyle/>
          <a:p>
            <a:pPr eaLnBrk="1" hangingPunct="1"/>
            <a:r>
              <a:rPr lang="en-US" altLang="en-US" sz="4000" dirty="0" smtClean="0"/>
              <a:t>Belgrade e-RACP IS</a:t>
            </a:r>
          </a:p>
        </p:txBody>
      </p:sp>
      <p:pic>
        <p:nvPicPr>
          <p:cNvPr id="18438" name="Picture 6" descr="infosys_m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
            <a:ext cx="3886200"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362200" y="1981201"/>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b="1">
                <a:solidFill>
                  <a:srgbClr val="3732A0"/>
                </a:solidFill>
              </a:rPr>
              <a:t>Goals to be achieved?</a:t>
            </a:r>
          </a:p>
        </p:txBody>
      </p:sp>
      <p:sp>
        <p:nvSpPr>
          <p:cNvPr id="18440" name="Text Box 8"/>
          <p:cNvSpPr txBox="1">
            <a:spLocks noChangeArrowheads="1"/>
          </p:cNvSpPr>
          <p:nvPr/>
        </p:nvSpPr>
        <p:spPr bwMode="auto">
          <a:xfrm>
            <a:off x="1828800" y="2617789"/>
            <a:ext cx="504983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2000">
                <a:solidFill>
                  <a:srgbClr val="000000"/>
                </a:solidFill>
              </a:rPr>
              <a:t>Keep the bibliography of the Lab.</a:t>
            </a:r>
          </a:p>
          <a:p>
            <a:pPr fontAlgn="base">
              <a:spcBef>
                <a:spcPct val="0"/>
              </a:spcBef>
              <a:spcAft>
                <a:spcPct val="0"/>
              </a:spcAft>
              <a:buClrTx/>
              <a:buSzTx/>
              <a:buFontTx/>
              <a:buNone/>
            </a:pPr>
            <a:r>
              <a:rPr lang="en-US" altLang="en-US" sz="2000">
                <a:solidFill>
                  <a:srgbClr val="000000"/>
                </a:solidFill>
              </a:rPr>
              <a:t>List the results of the projects</a:t>
            </a:r>
          </a:p>
          <a:p>
            <a:pPr fontAlgn="base">
              <a:spcBef>
                <a:spcPct val="0"/>
              </a:spcBef>
              <a:spcAft>
                <a:spcPct val="0"/>
              </a:spcAft>
              <a:buClrTx/>
              <a:buSzTx/>
              <a:buFontTx/>
              <a:buNone/>
            </a:pPr>
            <a:r>
              <a:rPr lang="en-US" altLang="en-US" sz="2000">
                <a:solidFill>
                  <a:srgbClr val="000000"/>
                </a:solidFill>
              </a:rPr>
              <a:t>Keep the internal documents</a:t>
            </a:r>
          </a:p>
          <a:p>
            <a:pPr fontAlgn="base">
              <a:spcBef>
                <a:spcPct val="0"/>
              </a:spcBef>
              <a:spcAft>
                <a:spcPct val="0"/>
              </a:spcAft>
              <a:buClrTx/>
              <a:buSzTx/>
              <a:buFontTx/>
              <a:buNone/>
            </a:pPr>
            <a:r>
              <a:rPr lang="en-US" altLang="en-US" sz="2000">
                <a:solidFill>
                  <a:srgbClr val="000000"/>
                </a:solidFill>
              </a:rPr>
              <a:t>Digitalization of own archive documents</a:t>
            </a:r>
          </a:p>
          <a:p>
            <a:pPr fontAlgn="base">
              <a:spcBef>
                <a:spcPct val="0"/>
              </a:spcBef>
              <a:spcAft>
                <a:spcPct val="0"/>
              </a:spcAft>
              <a:buClrTx/>
              <a:buSzTx/>
              <a:buFontTx/>
              <a:buNone/>
            </a:pPr>
            <a:endParaRPr lang="en-US" altLang="en-US" sz="2000">
              <a:solidFill>
                <a:srgbClr val="000000"/>
              </a:solidFill>
            </a:endParaRPr>
          </a:p>
          <a:p>
            <a:pPr fontAlgn="base">
              <a:spcBef>
                <a:spcPct val="0"/>
              </a:spcBef>
              <a:spcAft>
                <a:spcPct val="0"/>
              </a:spcAft>
              <a:buClrTx/>
              <a:buSzTx/>
              <a:buFontTx/>
              <a:buNone/>
            </a:pPr>
            <a:r>
              <a:rPr lang="en-US" altLang="en-US" sz="2000">
                <a:solidFill>
                  <a:srgbClr val="000000"/>
                </a:solidFill>
              </a:rPr>
              <a:t>Systematize the literature on specific topics</a:t>
            </a:r>
          </a:p>
          <a:p>
            <a:pPr fontAlgn="base">
              <a:spcBef>
                <a:spcPct val="0"/>
              </a:spcBef>
              <a:spcAft>
                <a:spcPct val="0"/>
              </a:spcAft>
              <a:buClrTx/>
              <a:buSzTx/>
              <a:buFontTx/>
              <a:buNone/>
            </a:pPr>
            <a:r>
              <a:rPr lang="en-US" altLang="en-US" sz="2000">
                <a:solidFill>
                  <a:srgbClr val="000000"/>
                </a:solidFill>
              </a:rPr>
              <a:t>No duplication or multiple retrievals</a:t>
            </a:r>
          </a:p>
          <a:p>
            <a:pPr fontAlgn="base">
              <a:spcBef>
                <a:spcPct val="0"/>
              </a:spcBef>
              <a:spcAft>
                <a:spcPct val="0"/>
              </a:spcAft>
              <a:buClrTx/>
              <a:buSzTx/>
              <a:buFontTx/>
              <a:buNone/>
            </a:pPr>
            <a:r>
              <a:rPr lang="en-US" altLang="en-US" sz="2000">
                <a:solidFill>
                  <a:srgbClr val="000000"/>
                </a:solidFill>
              </a:rPr>
              <a:t>Archive of old papers</a:t>
            </a:r>
          </a:p>
          <a:p>
            <a:pPr fontAlgn="base">
              <a:spcBef>
                <a:spcPct val="0"/>
              </a:spcBef>
              <a:spcAft>
                <a:spcPct val="0"/>
              </a:spcAft>
              <a:buClrTx/>
              <a:buSzTx/>
              <a:buFontTx/>
              <a:buNone/>
            </a:pPr>
            <a:endParaRPr lang="en-US" altLang="en-US" sz="2000">
              <a:solidFill>
                <a:srgbClr val="000000"/>
              </a:solidFill>
            </a:endParaRPr>
          </a:p>
          <a:p>
            <a:pPr fontAlgn="base">
              <a:spcBef>
                <a:spcPct val="0"/>
              </a:spcBef>
              <a:spcAft>
                <a:spcPct val="0"/>
              </a:spcAft>
              <a:buClrTx/>
              <a:buSzTx/>
              <a:buFontTx/>
              <a:buNone/>
            </a:pPr>
            <a:r>
              <a:rPr lang="en-US" altLang="en-US" sz="2000">
                <a:solidFill>
                  <a:srgbClr val="000000"/>
                </a:solidFill>
              </a:rPr>
              <a:t>Survey of existing data</a:t>
            </a:r>
          </a:p>
          <a:p>
            <a:pPr fontAlgn="base">
              <a:spcBef>
                <a:spcPct val="0"/>
              </a:spcBef>
              <a:spcAft>
                <a:spcPct val="0"/>
              </a:spcAft>
              <a:buClrTx/>
              <a:buSzTx/>
              <a:buFontTx/>
              <a:buNone/>
            </a:pPr>
            <a:r>
              <a:rPr lang="en-US" altLang="en-US" sz="2000">
                <a:solidFill>
                  <a:srgbClr val="000000"/>
                </a:solidFill>
              </a:rPr>
              <a:t>Larger visibility of own data</a:t>
            </a:r>
          </a:p>
        </p:txBody>
      </p:sp>
      <p:pic>
        <p:nvPicPr>
          <p:cNvPr id="18441" name="Picture 9" descr="arhi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90801"/>
            <a:ext cx="38100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 descr="IPBeta-png-off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800600"/>
            <a:ext cx="16764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75042A7-7E7A-4AB5-A405-AACBD42EB89A}" type="slidenum">
              <a:rPr lang="en-US" altLang="en-US" sz="1400">
                <a:solidFill>
                  <a:srgbClr val="000000"/>
                </a:solidFill>
              </a:rPr>
              <a:pPr>
                <a:spcBef>
                  <a:spcPct val="0"/>
                </a:spcBef>
                <a:buClrTx/>
                <a:buSzTx/>
                <a:buFontTx/>
                <a:buNone/>
              </a:pPr>
              <a:t>32</a:t>
            </a:fld>
            <a:endParaRPr lang="en-US" altLang="en-US" sz="1400">
              <a:solidFill>
                <a:srgbClr val="000000"/>
              </a:solidFill>
            </a:endParaRPr>
          </a:p>
        </p:txBody>
      </p:sp>
      <p:sp>
        <p:nvSpPr>
          <p:cNvPr id="19459"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19461" name="Rectangle 2"/>
          <p:cNvSpPr>
            <a:spLocks noGrp="1" noChangeArrowheads="1"/>
          </p:cNvSpPr>
          <p:nvPr>
            <p:ph type="title" idx="4294967295"/>
          </p:nvPr>
        </p:nvSpPr>
        <p:spPr>
          <a:xfrm>
            <a:off x="1028700" y="533400"/>
            <a:ext cx="10248900" cy="1143000"/>
          </a:xfrm>
        </p:spPr>
        <p:txBody>
          <a:bodyPr/>
          <a:lstStyle/>
          <a:p>
            <a:pPr algn="ctr" eaLnBrk="1" hangingPunct="1"/>
            <a:r>
              <a:rPr lang="en-US" altLang="en-US" sz="4000" dirty="0" smtClean="0"/>
              <a:t>Basic idea of Belgrade e-RACP IS</a:t>
            </a:r>
          </a:p>
        </p:txBody>
      </p:sp>
      <p:sp>
        <p:nvSpPr>
          <p:cNvPr id="19462" name="Rectangle 13"/>
          <p:cNvSpPr>
            <a:spLocks noGrp="1" noChangeArrowheads="1"/>
          </p:cNvSpPr>
          <p:nvPr>
            <p:ph type="body" sz="half" idx="4294967295"/>
          </p:nvPr>
        </p:nvSpPr>
        <p:spPr>
          <a:xfrm>
            <a:off x="2286000" y="1905000"/>
            <a:ext cx="7620000" cy="4038600"/>
          </a:xfrm>
        </p:spPr>
        <p:txBody>
          <a:bodyPr/>
          <a:lstStyle/>
          <a:p>
            <a:pPr eaLnBrk="1" hangingPunct="1">
              <a:lnSpc>
                <a:spcPct val="90000"/>
              </a:lnSpc>
            </a:pPr>
            <a:r>
              <a:rPr lang="en-US" altLang="en-US" smtClean="0">
                <a:solidFill>
                  <a:srgbClr val="000000"/>
                </a:solidFill>
              </a:rPr>
              <a:t>Tool for researchers </a:t>
            </a:r>
            <a:r>
              <a:rPr lang="en-US" altLang="en-US" sz="2000">
                <a:solidFill>
                  <a:srgbClr val="000000"/>
                </a:solidFill>
              </a:rPr>
              <a:t>(plan &amp; organize the research, source of data, survey of literature)</a:t>
            </a:r>
          </a:p>
          <a:p>
            <a:pPr eaLnBrk="1" hangingPunct="1">
              <a:lnSpc>
                <a:spcPct val="90000"/>
              </a:lnSpc>
            </a:pPr>
            <a:r>
              <a:rPr lang="en-US" altLang="en-US" smtClean="0">
                <a:solidFill>
                  <a:srgbClr val="000000"/>
                </a:solidFill>
              </a:rPr>
              <a:t>Process model and Data model</a:t>
            </a:r>
          </a:p>
          <a:p>
            <a:pPr eaLnBrk="1" hangingPunct="1">
              <a:lnSpc>
                <a:spcPct val="90000"/>
              </a:lnSpc>
            </a:pPr>
            <a:r>
              <a:rPr lang="en-US" altLang="en-US" smtClean="0">
                <a:solidFill>
                  <a:srgbClr val="000000"/>
                </a:solidFill>
              </a:rPr>
              <a:t>Expert Decomposition of the Article (EDA)</a:t>
            </a:r>
          </a:p>
          <a:p>
            <a:pPr eaLnBrk="1" hangingPunct="1">
              <a:lnSpc>
                <a:spcPct val="90000"/>
              </a:lnSpc>
            </a:pPr>
            <a:r>
              <a:rPr lang="en-US" altLang="en-US" smtClean="0">
                <a:solidFill>
                  <a:srgbClr val="000000"/>
                </a:solidFill>
              </a:rPr>
              <a:t>Selective and efficient data retrieval</a:t>
            </a:r>
          </a:p>
          <a:p>
            <a:pPr eaLnBrk="1" hangingPunct="1">
              <a:lnSpc>
                <a:spcPct val="90000"/>
              </a:lnSpc>
            </a:pPr>
            <a:r>
              <a:rPr lang="en-US" altLang="en-US" smtClean="0">
                <a:solidFill>
                  <a:srgbClr val="000000"/>
                </a:solidFill>
              </a:rPr>
              <a:t>Evaluation of data sets and applied methods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DBD075A1-4974-458F-9F3A-7D61CA9D811D}" type="slidenum">
              <a:rPr lang="en-US" altLang="en-US" sz="1400">
                <a:solidFill>
                  <a:srgbClr val="000000"/>
                </a:solidFill>
              </a:rPr>
              <a:pPr>
                <a:spcBef>
                  <a:spcPct val="0"/>
                </a:spcBef>
                <a:buClrTx/>
                <a:buSzTx/>
                <a:buFontTx/>
                <a:buNone/>
              </a:pPr>
              <a:t>33</a:t>
            </a:fld>
            <a:endParaRPr lang="en-US" altLang="en-US" sz="1400">
              <a:solidFill>
                <a:srgbClr val="000000"/>
              </a:solidFill>
            </a:endParaRPr>
          </a:p>
        </p:txBody>
      </p:sp>
      <p:sp>
        <p:nvSpPr>
          <p:cNvPr id="20483" name="Footer Placeholder 6"/>
          <p:cNvSpPr txBox="1">
            <a:spLocks noGrp="1"/>
          </p:cNvSpPr>
          <p:nvPr/>
        </p:nvSpPr>
        <p:spPr bwMode="auto">
          <a:xfrm>
            <a:off x="48768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0484" name="Slide Number Placeholder 7"/>
          <p:cNvSpPr txBox="1">
            <a:spLocks noGrp="1"/>
          </p:cNvSpPr>
          <p:nvPr/>
        </p:nvSpPr>
        <p:spPr bwMode="auto">
          <a:xfrm>
            <a:off x="8382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fld id="{DEB77813-C96F-4FC0-842B-BB1FF966D99C}" type="slidenum">
              <a:rPr lang="en-US" altLang="en-US" sz="1400">
                <a:solidFill>
                  <a:srgbClr val="000000"/>
                </a:solidFill>
              </a:rPr>
              <a:pPr algn="ctr" fontAlgn="base">
                <a:spcBef>
                  <a:spcPct val="0"/>
                </a:spcBef>
                <a:spcAft>
                  <a:spcPct val="0"/>
                </a:spcAft>
                <a:buClrTx/>
                <a:buSzTx/>
                <a:buFontTx/>
                <a:buNone/>
              </a:pPr>
              <a:t>33</a:t>
            </a:fld>
            <a:endParaRPr lang="en-US" altLang="en-US" sz="1400">
              <a:solidFill>
                <a:srgbClr val="000000"/>
              </a:solidFill>
            </a:endParaRPr>
          </a:p>
        </p:txBody>
      </p:sp>
      <p:sp>
        <p:nvSpPr>
          <p:cNvPr id="20485" name="Rectangle 2"/>
          <p:cNvSpPr>
            <a:spLocks noGrp="1" noChangeArrowheads="1"/>
          </p:cNvSpPr>
          <p:nvPr>
            <p:ph type="title" idx="4294967295"/>
          </p:nvPr>
        </p:nvSpPr>
        <p:spPr/>
        <p:txBody>
          <a:bodyPr/>
          <a:lstStyle/>
          <a:p>
            <a:pPr algn="ctr" eaLnBrk="1" hangingPunct="1"/>
            <a:r>
              <a:rPr lang="en-US" altLang="en-US" smtClean="0"/>
              <a:t>Belgrade e-RACP IS</a:t>
            </a:r>
          </a:p>
        </p:txBody>
      </p:sp>
      <p:pic>
        <p:nvPicPr>
          <p:cNvPr id="20486" name="Picture 7" descr="INFOSYS_1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Oval 8"/>
          <p:cNvSpPr>
            <a:spLocks noChangeArrowheads="1"/>
          </p:cNvSpPr>
          <p:nvPr/>
        </p:nvSpPr>
        <p:spPr bwMode="auto">
          <a:xfrm>
            <a:off x="8382000" y="914400"/>
            <a:ext cx="2057400" cy="4114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endParaRPr lang="en-GB"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box(in)">
                                      <p:cBhvr>
                                        <p:cTn id="7"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7C39A326-9D06-44D5-98F7-74F6FC02EA6D}" type="slidenum">
              <a:rPr lang="en-US" altLang="en-US" sz="1400">
                <a:solidFill>
                  <a:srgbClr val="000000"/>
                </a:solidFill>
              </a:rPr>
              <a:pPr>
                <a:spcBef>
                  <a:spcPct val="0"/>
                </a:spcBef>
                <a:buClrTx/>
                <a:buSzTx/>
                <a:buFontTx/>
                <a:buNone/>
              </a:pPr>
              <a:t>34</a:t>
            </a:fld>
            <a:endParaRPr lang="en-US" altLang="en-US" sz="1400">
              <a:solidFill>
                <a:srgbClr val="000000"/>
              </a:solidFill>
            </a:endParaRPr>
          </a:p>
        </p:txBody>
      </p:sp>
      <p:sp>
        <p:nvSpPr>
          <p:cNvPr id="21507"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1509" name="Rectangle 2"/>
          <p:cNvSpPr>
            <a:spLocks noGrp="1" noChangeArrowheads="1"/>
          </p:cNvSpPr>
          <p:nvPr>
            <p:ph type="title" idx="4294967295"/>
          </p:nvPr>
        </p:nvSpPr>
        <p:spPr>
          <a:xfrm>
            <a:off x="3886200" y="533400"/>
            <a:ext cx="6324600" cy="1143000"/>
          </a:xfrm>
        </p:spPr>
        <p:txBody>
          <a:bodyPr/>
          <a:lstStyle/>
          <a:p>
            <a:pPr algn="r" eaLnBrk="1" hangingPunct="1"/>
            <a:r>
              <a:rPr lang="en-US" altLang="en-US" smtClean="0">
                <a:solidFill>
                  <a:srgbClr val="000000"/>
                </a:solidFill>
              </a:rPr>
              <a:t>Selective and efficient data retrieval</a:t>
            </a:r>
          </a:p>
        </p:txBody>
      </p:sp>
      <p:pic>
        <p:nvPicPr>
          <p:cNvPr id="82951" name="Picture 7" descr="INFOSYS_selecion-retrie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275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Line 8"/>
          <p:cNvSpPr>
            <a:spLocks noChangeShapeType="1"/>
          </p:cNvSpPr>
          <p:nvPr/>
        </p:nvSpPr>
        <p:spPr bwMode="auto">
          <a:xfrm>
            <a:off x="4038600" y="1219200"/>
            <a:ext cx="1600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12" name="Text Box 9"/>
          <p:cNvSpPr txBox="1">
            <a:spLocks noChangeArrowheads="1"/>
          </p:cNvSpPr>
          <p:nvPr/>
        </p:nvSpPr>
        <p:spPr bwMode="auto">
          <a:xfrm>
            <a:off x="5927725" y="2093913"/>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Source</a:t>
            </a:r>
          </a:p>
        </p:txBody>
      </p:sp>
      <p:sp>
        <p:nvSpPr>
          <p:cNvPr id="21513" name="Line 10"/>
          <p:cNvSpPr>
            <a:spLocks noChangeShapeType="1"/>
          </p:cNvSpPr>
          <p:nvPr/>
        </p:nvSpPr>
        <p:spPr bwMode="auto">
          <a:xfrm>
            <a:off x="4038600" y="1905000"/>
            <a:ext cx="16002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14" name="Text Box 11"/>
          <p:cNvSpPr txBox="1">
            <a:spLocks noChangeArrowheads="1"/>
          </p:cNvSpPr>
          <p:nvPr/>
        </p:nvSpPr>
        <p:spPr bwMode="auto">
          <a:xfrm>
            <a:off x="5927725" y="2551113"/>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Author</a:t>
            </a:r>
          </a:p>
        </p:txBody>
      </p:sp>
      <p:sp>
        <p:nvSpPr>
          <p:cNvPr id="21515" name="Line 12"/>
          <p:cNvSpPr>
            <a:spLocks noChangeShapeType="1"/>
          </p:cNvSpPr>
          <p:nvPr/>
        </p:nvSpPr>
        <p:spPr bwMode="auto">
          <a:xfrm>
            <a:off x="4191000" y="2362200"/>
            <a:ext cx="14478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16" name="Text Box 13"/>
          <p:cNvSpPr txBox="1">
            <a:spLocks noChangeArrowheads="1"/>
          </p:cNvSpPr>
          <p:nvPr/>
        </p:nvSpPr>
        <p:spPr bwMode="auto">
          <a:xfrm>
            <a:off x="5943600" y="3124201"/>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Institution</a:t>
            </a:r>
          </a:p>
        </p:txBody>
      </p:sp>
      <p:sp>
        <p:nvSpPr>
          <p:cNvPr id="21517" name="Line 14"/>
          <p:cNvSpPr>
            <a:spLocks noChangeShapeType="1"/>
          </p:cNvSpPr>
          <p:nvPr/>
        </p:nvSpPr>
        <p:spPr bwMode="auto">
          <a:xfrm>
            <a:off x="4038600" y="2819400"/>
            <a:ext cx="1600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18" name="Text Box 15"/>
          <p:cNvSpPr txBox="1">
            <a:spLocks noChangeArrowheads="1"/>
          </p:cNvSpPr>
          <p:nvPr/>
        </p:nvSpPr>
        <p:spPr bwMode="auto">
          <a:xfrm>
            <a:off x="5927725" y="361791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Method</a:t>
            </a:r>
          </a:p>
        </p:txBody>
      </p:sp>
      <p:sp>
        <p:nvSpPr>
          <p:cNvPr id="21519" name="Line 16"/>
          <p:cNvSpPr>
            <a:spLocks noChangeShapeType="1"/>
          </p:cNvSpPr>
          <p:nvPr/>
        </p:nvSpPr>
        <p:spPr bwMode="auto">
          <a:xfrm>
            <a:off x="4038600" y="3276600"/>
            <a:ext cx="16764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20" name="Text Box 17"/>
          <p:cNvSpPr txBox="1">
            <a:spLocks noChangeArrowheads="1"/>
          </p:cNvSpPr>
          <p:nvPr/>
        </p:nvSpPr>
        <p:spPr bwMode="auto">
          <a:xfrm>
            <a:off x="5927725" y="4151313"/>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Abstract</a:t>
            </a:r>
          </a:p>
        </p:txBody>
      </p:sp>
      <p:sp>
        <p:nvSpPr>
          <p:cNvPr id="21521" name="Line 18"/>
          <p:cNvSpPr>
            <a:spLocks noChangeShapeType="1"/>
          </p:cNvSpPr>
          <p:nvPr/>
        </p:nvSpPr>
        <p:spPr bwMode="auto">
          <a:xfrm>
            <a:off x="4114800" y="3733800"/>
            <a:ext cx="16764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22" name="Text Box 20"/>
          <p:cNvSpPr txBox="1">
            <a:spLocks noChangeArrowheads="1"/>
          </p:cNvSpPr>
          <p:nvPr/>
        </p:nvSpPr>
        <p:spPr bwMode="auto">
          <a:xfrm>
            <a:off x="5927725" y="4608513"/>
            <a:ext cx="255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Date    From…      To…</a:t>
            </a:r>
          </a:p>
        </p:txBody>
      </p:sp>
      <p:sp>
        <p:nvSpPr>
          <p:cNvPr id="21523" name="Line 21"/>
          <p:cNvSpPr>
            <a:spLocks noChangeShapeType="1"/>
          </p:cNvSpPr>
          <p:nvPr/>
        </p:nvSpPr>
        <p:spPr bwMode="auto">
          <a:xfrm>
            <a:off x="3962400" y="4038600"/>
            <a:ext cx="18288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24" name="Text Box 22"/>
          <p:cNvSpPr txBox="1">
            <a:spLocks noChangeArrowheads="1"/>
          </p:cNvSpPr>
          <p:nvPr/>
        </p:nvSpPr>
        <p:spPr bwMode="auto">
          <a:xfrm>
            <a:off x="5927725" y="5065713"/>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PACS</a:t>
            </a:r>
          </a:p>
        </p:txBody>
      </p:sp>
      <p:sp>
        <p:nvSpPr>
          <p:cNvPr id="21525" name="Line 23"/>
          <p:cNvSpPr>
            <a:spLocks noChangeShapeType="1"/>
          </p:cNvSpPr>
          <p:nvPr/>
        </p:nvSpPr>
        <p:spPr bwMode="auto">
          <a:xfrm>
            <a:off x="3886200" y="4343400"/>
            <a:ext cx="19050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26" name="Text Box 24"/>
          <p:cNvSpPr txBox="1">
            <a:spLocks noChangeArrowheads="1"/>
          </p:cNvSpPr>
          <p:nvPr/>
        </p:nvSpPr>
        <p:spPr bwMode="auto">
          <a:xfrm>
            <a:off x="5943600" y="541020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DOI</a:t>
            </a:r>
          </a:p>
        </p:txBody>
      </p:sp>
      <p:sp>
        <p:nvSpPr>
          <p:cNvPr id="21527" name="Line 25"/>
          <p:cNvSpPr>
            <a:spLocks noChangeShapeType="1"/>
          </p:cNvSpPr>
          <p:nvPr/>
        </p:nvSpPr>
        <p:spPr bwMode="auto">
          <a:xfrm>
            <a:off x="3886200" y="4724400"/>
            <a:ext cx="1981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28" name="Text Box 26"/>
          <p:cNvSpPr txBox="1">
            <a:spLocks noChangeArrowheads="1"/>
          </p:cNvSpPr>
          <p:nvPr/>
        </p:nvSpPr>
        <p:spPr bwMode="auto">
          <a:xfrm>
            <a:off x="5943600" y="5715001"/>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Project/Folder</a:t>
            </a:r>
          </a:p>
        </p:txBody>
      </p:sp>
      <p:sp>
        <p:nvSpPr>
          <p:cNvPr id="21529" name="Line 27"/>
          <p:cNvSpPr>
            <a:spLocks noChangeShapeType="1"/>
          </p:cNvSpPr>
          <p:nvPr/>
        </p:nvSpPr>
        <p:spPr bwMode="auto">
          <a:xfrm>
            <a:off x="3886200" y="5029200"/>
            <a:ext cx="198120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30" name="Text Box 28"/>
          <p:cNvSpPr txBox="1">
            <a:spLocks noChangeArrowheads="1"/>
          </p:cNvSpPr>
          <p:nvPr/>
        </p:nvSpPr>
        <p:spPr bwMode="auto">
          <a:xfrm>
            <a:off x="6003925" y="5980113"/>
            <a:ext cx="142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Archived file</a:t>
            </a:r>
          </a:p>
        </p:txBody>
      </p:sp>
      <p:pic>
        <p:nvPicPr>
          <p:cNvPr id="21531" name="Picture 29" descr="INFOSYS_1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057401"/>
            <a:ext cx="3581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2" name="Line 30"/>
          <p:cNvSpPr>
            <a:spLocks noChangeShapeType="1"/>
          </p:cNvSpPr>
          <p:nvPr/>
        </p:nvSpPr>
        <p:spPr bwMode="auto">
          <a:xfrm flipH="1" flipV="1">
            <a:off x="4343400" y="152400"/>
            <a:ext cx="54864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21533" name="Line 31"/>
          <p:cNvSpPr>
            <a:spLocks noChangeShapeType="1"/>
          </p:cNvSpPr>
          <p:nvPr/>
        </p:nvSpPr>
        <p:spPr bwMode="auto">
          <a:xfrm flipH="1">
            <a:off x="4343400" y="4191000"/>
            <a:ext cx="5486400" cy="251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a:solidFill>
                <a:srgbClr val="000000"/>
              </a:solidFill>
            </a:endParaRPr>
          </a:p>
        </p:txBody>
      </p:sp>
      <p:sp>
        <p:nvSpPr>
          <p:cNvPr id="82976" name="Oval 32"/>
          <p:cNvSpPr>
            <a:spLocks noChangeArrowheads="1"/>
          </p:cNvSpPr>
          <p:nvPr/>
        </p:nvSpPr>
        <p:spPr bwMode="auto">
          <a:xfrm>
            <a:off x="9677400" y="2209800"/>
            <a:ext cx="762000" cy="1828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endParaRPr lang="en-GB"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2976"/>
                                        </p:tgtEl>
                                        <p:attrNameLst>
                                          <p:attrName>style.visibility</p:attrName>
                                        </p:attrNameLst>
                                      </p:cBhvr>
                                      <p:to>
                                        <p:strVal val="visible"/>
                                      </p:to>
                                    </p:set>
                                    <p:animEffect transition="in" filter="box(in)">
                                      <p:cBhvr>
                                        <p:cTn id="7" dur="500"/>
                                        <p:tgtEl>
                                          <p:spTgt spid="82976"/>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82951"/>
                                        </p:tgtEl>
                                        <p:attrNameLst>
                                          <p:attrName>style.visibility</p:attrName>
                                        </p:attrNameLst>
                                      </p:cBhvr>
                                      <p:to>
                                        <p:strVal val="visible"/>
                                      </p:to>
                                    </p:set>
                                    <p:anim calcmode="lin" valueType="num">
                                      <p:cBhvr additive="base">
                                        <p:cTn id="11" dur="500" fill="hold"/>
                                        <p:tgtEl>
                                          <p:spTgt spid="82951"/>
                                        </p:tgtEl>
                                        <p:attrNameLst>
                                          <p:attrName>ppt_x</p:attrName>
                                        </p:attrNameLst>
                                      </p:cBhvr>
                                      <p:tavLst>
                                        <p:tav tm="0">
                                          <p:val>
                                            <p:strVal val="0-#ppt_w/2"/>
                                          </p:val>
                                        </p:tav>
                                        <p:tav tm="100000">
                                          <p:val>
                                            <p:strVal val="#ppt_x"/>
                                          </p:val>
                                        </p:tav>
                                      </p:tavLst>
                                    </p:anim>
                                    <p:anim calcmode="lin" valueType="num">
                                      <p:cBhvr additive="base">
                                        <p:cTn id="12" dur="500" fill="hold"/>
                                        <p:tgtEl>
                                          <p:spTgt spid="829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667DCA12-46F9-452F-8984-92569FE5D6E0}" type="slidenum">
              <a:rPr lang="en-US" altLang="en-US" sz="1400">
                <a:solidFill>
                  <a:srgbClr val="000000"/>
                </a:solidFill>
              </a:rPr>
              <a:pPr>
                <a:spcBef>
                  <a:spcPct val="0"/>
                </a:spcBef>
                <a:buClrTx/>
                <a:buSzTx/>
                <a:buFontTx/>
                <a:buNone/>
              </a:pPr>
              <a:t>35</a:t>
            </a:fld>
            <a:endParaRPr lang="en-US" altLang="en-US" sz="1400">
              <a:solidFill>
                <a:srgbClr val="000000"/>
              </a:solidFill>
            </a:endParaRPr>
          </a:p>
        </p:txBody>
      </p:sp>
      <p:sp>
        <p:nvSpPr>
          <p:cNvPr id="22531"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2533" name="Rectangle 2"/>
          <p:cNvSpPr>
            <a:spLocks noGrp="1" noChangeArrowheads="1"/>
          </p:cNvSpPr>
          <p:nvPr>
            <p:ph type="title" idx="4294967295"/>
          </p:nvPr>
        </p:nvSpPr>
        <p:spPr>
          <a:xfrm>
            <a:off x="1905000" y="533400"/>
            <a:ext cx="8305800" cy="1143000"/>
          </a:xfrm>
        </p:spPr>
        <p:txBody>
          <a:bodyPr/>
          <a:lstStyle/>
          <a:p>
            <a:pPr algn="ctr" eaLnBrk="1" hangingPunct="1"/>
            <a:r>
              <a:rPr lang="en-US" altLang="en-US" smtClean="0">
                <a:solidFill>
                  <a:srgbClr val="000000"/>
                </a:solidFill>
              </a:rPr>
              <a:t>Expert Decomposition of the Article (EDA)</a:t>
            </a:r>
          </a:p>
        </p:txBody>
      </p:sp>
      <p:sp>
        <p:nvSpPr>
          <p:cNvPr id="22534" name="Text Box 8"/>
          <p:cNvSpPr txBox="1">
            <a:spLocks noChangeArrowheads="1"/>
          </p:cNvSpPr>
          <p:nvPr/>
        </p:nvSpPr>
        <p:spPr bwMode="auto">
          <a:xfrm>
            <a:off x="1981200" y="2209801"/>
            <a:ext cx="267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Categories and Methods</a:t>
            </a:r>
          </a:p>
        </p:txBody>
      </p:sp>
      <p:sp>
        <p:nvSpPr>
          <p:cNvPr id="22535" name="Text Box 9"/>
          <p:cNvSpPr txBox="1">
            <a:spLocks noChangeArrowheads="1"/>
          </p:cNvSpPr>
          <p:nvPr/>
        </p:nvSpPr>
        <p:spPr bwMode="auto">
          <a:xfrm>
            <a:off x="5089525" y="3160713"/>
            <a:ext cx="257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Authors and Institutions</a:t>
            </a:r>
          </a:p>
        </p:txBody>
      </p:sp>
      <p:sp>
        <p:nvSpPr>
          <p:cNvPr id="22536" name="Text Box 10"/>
          <p:cNvSpPr txBox="1">
            <a:spLocks noChangeArrowheads="1"/>
          </p:cNvSpPr>
          <p:nvPr/>
        </p:nvSpPr>
        <p:spPr bwMode="auto">
          <a:xfrm>
            <a:off x="8458200" y="4343401"/>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a:solidFill>
                  <a:srgbClr val="000000"/>
                </a:solidFill>
              </a:rPr>
              <a:t>Status</a:t>
            </a:r>
          </a:p>
        </p:txBody>
      </p:sp>
      <p:pic>
        <p:nvPicPr>
          <p:cNvPr id="80907" name="Picture 11" descr="INFOSYS_Na_dcs_data1plot_Cath-M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1828800"/>
            <a:ext cx="25828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2" descr="INFOSYS_Na_dcs_data1plot_Auth-Ins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1828800"/>
            <a:ext cx="2576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9" name="Picture 13" descr="INFOSYS_Na_dcs_data1plot_Stat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1" y="1828800"/>
            <a:ext cx="25447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0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75C2455-245E-4BAB-9F43-4B189A0F899F}" type="slidenum">
              <a:rPr lang="en-US" altLang="en-US" sz="1400">
                <a:solidFill>
                  <a:srgbClr val="000000"/>
                </a:solidFill>
              </a:rPr>
              <a:pPr>
                <a:spcBef>
                  <a:spcPct val="0"/>
                </a:spcBef>
                <a:buClrTx/>
                <a:buSzTx/>
                <a:buFontTx/>
                <a:buNone/>
              </a:pPr>
              <a:t>36</a:t>
            </a:fld>
            <a:endParaRPr lang="en-US" altLang="en-US" sz="1400">
              <a:solidFill>
                <a:srgbClr val="000000"/>
              </a:solidFill>
            </a:endParaRPr>
          </a:p>
        </p:txBody>
      </p:sp>
      <p:sp>
        <p:nvSpPr>
          <p:cNvPr id="23555"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3557" name="Rectangle 2"/>
          <p:cNvSpPr>
            <a:spLocks noGrp="1" noChangeArrowheads="1"/>
          </p:cNvSpPr>
          <p:nvPr>
            <p:ph type="title" idx="4294967295"/>
          </p:nvPr>
        </p:nvSpPr>
        <p:spPr/>
        <p:txBody>
          <a:bodyPr/>
          <a:lstStyle/>
          <a:p>
            <a:pPr algn="ctr" eaLnBrk="1" hangingPunct="1"/>
            <a:r>
              <a:rPr lang="en-US" altLang="en-US" smtClean="0"/>
              <a:t>Belgrade e-RACP IS</a:t>
            </a:r>
          </a:p>
        </p:txBody>
      </p:sp>
      <p:pic>
        <p:nvPicPr>
          <p:cNvPr id="23558" name="Picture 8" descr="Na_data_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39052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B48DDD8D-BE0F-4651-A4D6-1985B5AA5D87}" type="slidenum">
              <a:rPr lang="en-US" altLang="en-US" sz="1400">
                <a:solidFill>
                  <a:srgbClr val="000000"/>
                </a:solidFill>
              </a:rPr>
              <a:pPr>
                <a:spcBef>
                  <a:spcPct val="0"/>
                </a:spcBef>
                <a:buClrTx/>
                <a:buSzTx/>
                <a:buFontTx/>
                <a:buNone/>
              </a:pPr>
              <a:t>37</a:t>
            </a:fld>
            <a:endParaRPr lang="en-US" altLang="en-US" sz="1400">
              <a:solidFill>
                <a:srgbClr val="000000"/>
              </a:solidFill>
            </a:endParaRPr>
          </a:p>
        </p:txBody>
      </p:sp>
      <p:sp>
        <p:nvSpPr>
          <p:cNvPr id="24579"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4581" name="Rectangle 2"/>
          <p:cNvSpPr>
            <a:spLocks noGrp="1" noChangeArrowheads="1"/>
          </p:cNvSpPr>
          <p:nvPr>
            <p:ph type="title" idx="4294967295"/>
          </p:nvPr>
        </p:nvSpPr>
        <p:spPr/>
        <p:txBody>
          <a:bodyPr/>
          <a:lstStyle/>
          <a:p>
            <a:pPr algn="ctr" eaLnBrk="1" hangingPunct="1"/>
            <a:r>
              <a:rPr lang="en-US" altLang="en-US" smtClean="0"/>
              <a:t>Belgrade e-RACP IS</a:t>
            </a:r>
          </a:p>
        </p:txBody>
      </p:sp>
      <p:pic>
        <p:nvPicPr>
          <p:cNvPr id="24582" name="Picture 7" descr="Na_data_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39052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926CD8BC-8F69-4D82-81E8-BB8C449CE75A}" type="slidenum">
              <a:rPr lang="en-US" altLang="en-US" sz="1400">
                <a:solidFill>
                  <a:srgbClr val="000000"/>
                </a:solidFill>
              </a:rPr>
              <a:pPr>
                <a:spcBef>
                  <a:spcPct val="0"/>
                </a:spcBef>
                <a:buClrTx/>
                <a:buSzTx/>
                <a:buFontTx/>
                <a:buNone/>
              </a:pPr>
              <a:t>38</a:t>
            </a:fld>
            <a:endParaRPr lang="en-US" altLang="en-US" sz="1400">
              <a:solidFill>
                <a:srgbClr val="000000"/>
              </a:solidFill>
            </a:endParaRPr>
          </a:p>
        </p:txBody>
      </p:sp>
      <p:sp>
        <p:nvSpPr>
          <p:cNvPr id="25603"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5605" name="Rectangle 2"/>
          <p:cNvSpPr>
            <a:spLocks noGrp="1" noChangeArrowheads="1"/>
          </p:cNvSpPr>
          <p:nvPr>
            <p:ph type="title" idx="4294967295"/>
          </p:nvPr>
        </p:nvSpPr>
        <p:spPr>
          <a:xfrm>
            <a:off x="1905000" y="533400"/>
            <a:ext cx="8305800" cy="1143000"/>
          </a:xfrm>
        </p:spPr>
        <p:txBody>
          <a:bodyPr/>
          <a:lstStyle/>
          <a:p>
            <a:pPr algn="ctr" eaLnBrk="1" hangingPunct="1"/>
            <a:r>
              <a:rPr lang="en-US" altLang="en-US" sz="4000" dirty="0" smtClean="0"/>
              <a:t>IS main characteristics</a:t>
            </a:r>
          </a:p>
        </p:txBody>
      </p:sp>
      <p:sp>
        <p:nvSpPr>
          <p:cNvPr id="25606" name="Rectangle 13"/>
          <p:cNvSpPr>
            <a:spLocks noGrp="1" noChangeArrowheads="1"/>
          </p:cNvSpPr>
          <p:nvPr>
            <p:ph type="body" sz="half" idx="4294967295"/>
          </p:nvPr>
        </p:nvSpPr>
        <p:spPr>
          <a:xfrm>
            <a:off x="2286000" y="1905000"/>
            <a:ext cx="7620000" cy="4038600"/>
          </a:xfrm>
        </p:spPr>
        <p:txBody>
          <a:bodyPr/>
          <a:lstStyle/>
          <a:p>
            <a:r>
              <a:rPr lang="en-US" altLang="en-US" sz="2700"/>
              <a:t>No limits on expansion to other areas of research or different type of data </a:t>
            </a:r>
          </a:p>
          <a:p>
            <a:r>
              <a:rPr lang="en-US" altLang="en-US" sz="2700"/>
              <a:t>No need for the whole document in the underlying database</a:t>
            </a:r>
          </a:p>
          <a:p>
            <a:r>
              <a:rPr lang="en-US" altLang="en-US" sz="2700"/>
              <a:t>Requires considerable human work for document decomposition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C9FB88-38E7-4194-8C87-55EF01928714}" type="slidenum">
              <a:rPr lang="en-US" altLang="en-US"/>
              <a:pPr eaLnBrk="1" hangingPunct="1"/>
              <a:t>39</a:t>
            </a:fld>
            <a:endParaRPr lang="en-US" altLang="en-US"/>
          </a:p>
        </p:txBody>
      </p:sp>
      <p:sp>
        <p:nvSpPr>
          <p:cNvPr id="7173" name="Rectangle 2"/>
          <p:cNvSpPr>
            <a:spLocks noGrp="1" noChangeArrowheads="1"/>
          </p:cNvSpPr>
          <p:nvPr>
            <p:ph type="title"/>
          </p:nvPr>
        </p:nvSpPr>
        <p:spPr>
          <a:xfrm>
            <a:off x="2286000" y="838200"/>
            <a:ext cx="7696200" cy="838200"/>
          </a:xfrm>
        </p:spPr>
        <p:txBody>
          <a:bodyPr/>
          <a:lstStyle/>
          <a:p>
            <a:pPr algn="ctr" eaLnBrk="1" hangingPunct="1"/>
            <a:r>
              <a:rPr lang="sr-Latn-CS" altLang="en-US" sz="4000" dirty="0" smtClean="0"/>
              <a:t>Periodic Table of Elements</a:t>
            </a:r>
            <a:endParaRPr lang="en-US" altLang="en-US" sz="4000" dirty="0" smtClean="0"/>
          </a:p>
        </p:txBody>
      </p:sp>
      <p:sp>
        <p:nvSpPr>
          <p:cNvPr id="7" name="Rectangle 6"/>
          <p:cNvSpPr/>
          <p:nvPr/>
        </p:nvSpPr>
        <p:spPr>
          <a:xfrm>
            <a:off x="2833689" y="3128964"/>
            <a:ext cx="35718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833689" y="3128964"/>
            <a:ext cx="357187"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6" name="Picture 8" descr="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6339" y="2614614"/>
            <a:ext cx="4079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png">
            <a:hlinkClick r:id="" action="ppaction://noaction" highlightClick="1"/>
            <a:hlinkHover r:id="" action="ppaction://noaction" highlightClick="1"/>
          </p:cNvPr>
          <p:cNvPicPr>
            <a:picLocks noChangeAspect="1"/>
          </p:cNvPicPr>
          <p:nvPr/>
        </p:nvPicPr>
        <p:blipFill>
          <a:blip r:embed="rId3">
            <a:lum contrast="18000"/>
          </a:blip>
          <a:stretch>
            <a:fillRect/>
          </a:stretch>
        </p:blipFill>
        <p:spPr>
          <a:xfrm>
            <a:off x="7935558" y="3748090"/>
            <a:ext cx="376919" cy="373531"/>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7178" name="Picture 3" descr="Periodic_Table[1] le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8376" y="1771650"/>
            <a:ext cx="75723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a.png">
            <a:hlinkClick r:id="rId5" action="ppaction://hlinkpres?slideindex=1&amp;slidetitle=Calcium (Ca)" highlightClick="1"/>
          </p:cNvPr>
          <p:cNvPicPr>
            <a:picLocks noChangeAspect="1"/>
          </p:cNvPicPr>
          <p:nvPr/>
        </p:nvPicPr>
        <p:blipFill>
          <a:blip r:embed="rId6">
            <a:lum contrast="18000"/>
          </a:blip>
          <a:stretch>
            <a:fillRect/>
          </a:stretch>
        </p:blipFill>
        <p:spPr>
          <a:xfrm>
            <a:off x="3176912" y="3407537"/>
            <a:ext cx="372379" cy="33832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3" name="Picture 12" descr="Ca.png">
            <a:hlinkClick r:id="rId7" action="ppaction://hlinkpres?slideindex=1&amp;slidetitle=Natrium (Na)" highlightClick="1"/>
          </p:cNvPr>
          <p:cNvPicPr>
            <a:picLocks noChangeAspect="1"/>
          </p:cNvPicPr>
          <p:nvPr/>
        </p:nvPicPr>
        <p:blipFill>
          <a:blip r:embed="rId2">
            <a:lum contrast="18000"/>
          </a:blip>
          <a:stretch>
            <a:fillRect/>
          </a:stretch>
        </p:blipFill>
        <p:spPr>
          <a:xfrm>
            <a:off x="2792808" y="3057570"/>
            <a:ext cx="375829" cy="335141"/>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4" name="Picture 13" descr="Ca.png">
            <a:hlinkClick r:id="rId8" action="ppaction://hlinkpres?slideindex=1&amp;slidetitle=Magnesium (Mg)" highlightClick="1"/>
          </p:cNvPr>
          <p:cNvPicPr>
            <a:picLocks noChangeAspect="1"/>
          </p:cNvPicPr>
          <p:nvPr/>
        </p:nvPicPr>
        <p:blipFill>
          <a:blip r:embed="rId9">
            <a:lum contrast="18000"/>
          </a:blip>
          <a:stretch>
            <a:fillRect/>
          </a:stretch>
        </p:blipFill>
        <p:spPr>
          <a:xfrm>
            <a:off x="3180015" y="3061016"/>
            <a:ext cx="373413" cy="326867"/>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5" name="Picture 14" descr="Ca.png">
            <a:hlinkClick r:id="rId10" action="ppaction://hlinkpres?slideindex=1&amp;slidetitle=Silver (Ag)" highlightClick="1"/>
          </p:cNvPr>
          <p:cNvPicPr>
            <a:picLocks/>
          </p:cNvPicPr>
          <p:nvPr/>
        </p:nvPicPr>
        <p:blipFill>
          <a:blip r:embed="rId11">
            <a:lum contrast="18000"/>
          </a:blip>
          <a:stretch>
            <a:fillRect/>
          </a:stretch>
        </p:blipFill>
        <p:spPr>
          <a:xfrm>
            <a:off x="6602808" y="3760263"/>
            <a:ext cx="368242" cy="34958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6" name="Picture 15" descr="Ca.png">
            <a:hlinkClick r:id="rId12" action="ppaction://hlinkpres?slideindex=1&amp;slidetitle=Zinc (Zn)" highlightClick="1"/>
          </p:cNvPr>
          <p:cNvPicPr>
            <a:picLocks/>
          </p:cNvPicPr>
          <p:nvPr/>
        </p:nvPicPr>
        <p:blipFill>
          <a:blip r:embed="rId13">
            <a:lum contrast="18000"/>
          </a:blip>
          <a:stretch>
            <a:fillRect/>
          </a:stretch>
        </p:blipFill>
        <p:spPr>
          <a:xfrm>
            <a:off x="6981739" y="3410295"/>
            <a:ext cx="374904" cy="33832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7" name="Picture 16" descr="Ca.png">
            <a:hlinkClick r:id="rId14" action="ppaction://hlinkpres?slideindex=1&amp;slidetitle=Hydrargyrum (Hg)" highlightClick="1"/>
          </p:cNvPr>
          <p:cNvPicPr>
            <a:picLocks noChangeAspect="1"/>
          </p:cNvPicPr>
          <p:nvPr/>
        </p:nvPicPr>
        <p:blipFill>
          <a:blip r:embed="rId15">
            <a:lum contrast="18000"/>
          </a:blip>
          <a:stretch>
            <a:fillRect/>
          </a:stretch>
        </p:blipFill>
        <p:spPr>
          <a:xfrm>
            <a:off x="6987601" y="4116094"/>
            <a:ext cx="364104" cy="347555"/>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8" name="Picture 17" descr="Ca.png">
            <a:hlinkClick r:id="rId16" action="ppaction://hlinkpres?slideindex=1&amp;slidetitle=Indium (In)" highlightClick="1"/>
          </p:cNvPr>
          <p:cNvPicPr>
            <a:picLocks noChangeAspect="1"/>
          </p:cNvPicPr>
          <p:nvPr/>
        </p:nvPicPr>
        <p:blipFill>
          <a:blip r:embed="rId17">
            <a:lum contrast="18000"/>
          </a:blip>
          <a:stretch>
            <a:fillRect/>
          </a:stretch>
        </p:blipFill>
        <p:spPr>
          <a:xfrm>
            <a:off x="7371703" y="3756127"/>
            <a:ext cx="360658" cy="355829"/>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19" name="Picture 18" descr="Ca.png">
            <a:hlinkClick r:id="rId18" action="ppaction://hlinkpres?slideindex=1&amp;slidetitle=Rubidium (Rb)" highlightClick="1"/>
          </p:cNvPr>
          <p:cNvPicPr>
            <a:picLocks noChangeAspect="1"/>
          </p:cNvPicPr>
          <p:nvPr/>
        </p:nvPicPr>
        <p:blipFill>
          <a:blip r:embed="rId19">
            <a:lum contrast="18000"/>
          </a:blip>
          <a:stretch>
            <a:fillRect/>
          </a:stretch>
        </p:blipFill>
        <p:spPr>
          <a:xfrm>
            <a:off x="2795221" y="3756816"/>
            <a:ext cx="374904" cy="346865"/>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0" name="Picture 19" descr="Ca.png">
            <a:hlinkClick r:id="rId20" action="ppaction://hlinkpres?slideindex=1&amp;slidetitle=Cadmium (Cd)" highlightClick="1"/>
          </p:cNvPr>
          <p:cNvPicPr>
            <a:picLocks noChangeAspect="1"/>
          </p:cNvPicPr>
          <p:nvPr/>
        </p:nvPicPr>
        <p:blipFill>
          <a:blip r:embed="rId21">
            <a:lum contrast="18000"/>
          </a:blip>
          <a:stretch>
            <a:fillRect/>
          </a:stretch>
        </p:blipFill>
        <p:spPr>
          <a:xfrm>
            <a:off x="6984152" y="3754401"/>
            <a:ext cx="373504" cy="357554"/>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1" name="Picture 20" descr="Ca.png">
            <a:hlinkClick r:id="rId22" action="ppaction://hlinkpres?slideindex=1&amp;slidetitle=Ytterbium (Yb)" highlightClick="1"/>
          </p:cNvPr>
          <p:cNvPicPr>
            <a:picLocks noChangeAspect="1"/>
          </p:cNvPicPr>
          <p:nvPr/>
        </p:nvPicPr>
        <p:blipFill>
          <a:blip r:embed="rId23">
            <a:lum contrast="18000"/>
          </a:blip>
          <a:stretch>
            <a:fillRect/>
          </a:stretch>
        </p:blipFill>
        <p:spPr>
          <a:xfrm>
            <a:off x="8885974" y="5257369"/>
            <a:ext cx="369009" cy="33773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2" name="Picture 21" descr="Ca.png">
            <a:hlinkClick r:id="rId24" action="ppaction://hlinkpres?slideindex=1&amp;slidetitle=Stibium (Sb)" highlightClick="1"/>
          </p:cNvPr>
          <p:cNvPicPr>
            <a:picLocks noChangeAspect="1"/>
          </p:cNvPicPr>
          <p:nvPr/>
        </p:nvPicPr>
        <p:blipFill>
          <a:blip r:embed="rId25">
            <a:lum contrast="18000"/>
          </a:blip>
          <a:stretch>
            <a:fillRect/>
          </a:stretch>
        </p:blipFill>
        <p:spPr>
          <a:xfrm>
            <a:off x="8123293" y="3760264"/>
            <a:ext cx="369518" cy="34755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3" name="Picture 22" descr="Ca.png">
            <a:hlinkClick r:id="rId26" action="ppaction://hlinkpres?slideindex=1&amp;slidetitle=Lead (Pb)" highlightClick="1"/>
          </p:cNvPr>
          <p:cNvPicPr>
            <a:picLocks noChangeAspect="1"/>
          </p:cNvPicPr>
          <p:nvPr/>
        </p:nvPicPr>
        <p:blipFill>
          <a:blip r:embed="rId27">
            <a:lum contrast="18000"/>
          </a:blip>
          <a:stretch>
            <a:fillRect/>
          </a:stretch>
        </p:blipFill>
        <p:spPr>
          <a:xfrm>
            <a:off x="7753049" y="4124368"/>
            <a:ext cx="355829" cy="335142"/>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4" name="Picture 23" descr="Ca.png">
            <a:hlinkClick r:id="rId28" action="ppaction://hlinkpres?slideindex=1&amp;slidetitle=Argon (Ar)" highlightClick="1"/>
          </p:cNvPr>
          <p:cNvPicPr>
            <a:picLocks noChangeAspect="1"/>
          </p:cNvPicPr>
          <p:nvPr/>
        </p:nvPicPr>
        <p:blipFill>
          <a:blip r:embed="rId29">
            <a:lum contrast="18000"/>
          </a:blip>
          <a:stretch>
            <a:fillRect/>
          </a:stretch>
        </p:blipFill>
        <p:spPr>
          <a:xfrm>
            <a:off x="9273261" y="3044466"/>
            <a:ext cx="362376" cy="33440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5" name="Picture 24" descr="Ca.png">
            <a:hlinkClick r:id="rId30" action="ppaction://hlinkpres?slideindex=1&amp;slidetitle=Xenon (Xe)" highlightClick="1"/>
          </p:cNvPr>
          <p:cNvPicPr>
            <a:picLocks noChangeAspect="1"/>
          </p:cNvPicPr>
          <p:nvPr/>
        </p:nvPicPr>
        <p:blipFill>
          <a:blip r:embed="rId31">
            <a:lum contrast="18000"/>
          </a:blip>
          <a:stretch>
            <a:fillRect/>
          </a:stretch>
        </p:blipFill>
        <p:spPr>
          <a:xfrm>
            <a:off x="9275669" y="3755048"/>
            <a:ext cx="359968" cy="340358"/>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6" name="Picture 25" descr="Ca.png">
            <a:hlinkClick r:id="rId32" action="ppaction://hlinkpres?slideindex=1&amp;slidetitle=Slide 1" highlightClick="1"/>
          </p:cNvPr>
          <p:cNvPicPr>
            <a:picLocks noChangeAspect="1"/>
          </p:cNvPicPr>
          <p:nvPr/>
        </p:nvPicPr>
        <p:blipFill>
          <a:blip r:embed="rId33">
            <a:lum contrast="18000"/>
          </a:blip>
          <a:stretch>
            <a:fillRect/>
          </a:stretch>
        </p:blipFill>
        <p:spPr>
          <a:xfrm>
            <a:off x="9275669" y="3392021"/>
            <a:ext cx="359969" cy="355829"/>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pic>
        <p:nvPicPr>
          <p:cNvPr id="27" name="Picture 26" descr="Ca.png">
            <a:hlinkClick r:id="rId34" action="ppaction://hlinkpres?slideindex=1&amp;slidetitle=Bismuth (Bi)" highlightClick="1"/>
          </p:cNvPr>
          <p:cNvPicPr>
            <a:picLocks noChangeAspect="1"/>
          </p:cNvPicPr>
          <p:nvPr/>
        </p:nvPicPr>
        <p:blipFill>
          <a:blip r:embed="rId3">
            <a:lum contrast="18000"/>
          </a:blip>
          <a:stretch>
            <a:fillRect/>
          </a:stretch>
        </p:blipFill>
        <p:spPr>
          <a:xfrm>
            <a:off x="8124961" y="4120232"/>
            <a:ext cx="372376" cy="343417"/>
          </a:xfrm>
          <a:prstGeom prst="rect">
            <a:avLst/>
          </a:prstGeom>
          <a:ln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ysDot"/>
            <a:bevel/>
          </a:ln>
          <a:effectLst>
            <a:innerShdw blurRad="127000">
              <a:prstClr val="black">
                <a:alpha val="33000"/>
              </a:prstClr>
            </a:innerShdw>
          </a:effectLst>
          <a:scene3d>
            <a:camera prst="orthographicFront"/>
            <a:lightRig rig="threePt" dir="t">
              <a:rot lat="0" lon="0" rev="16800000"/>
            </a:lightRig>
          </a:scene3d>
          <a:sp3d extrusionH="76200" prstMaterial="dkEdge">
            <a:bevelT/>
            <a:bevelB prst="angle"/>
            <a:extrusionClr>
              <a:schemeClr val="tx2">
                <a:lumMod val="75000"/>
              </a:schemeClr>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66145"/>
            <a:ext cx="9144000" cy="2387600"/>
          </a:xfrm>
        </p:spPr>
        <p:txBody>
          <a:bodyPr/>
          <a:lstStyle/>
          <a:p>
            <a:r>
              <a:rPr lang="en-GB" dirty="0" smtClean="0"/>
              <a:t>ELECTRON SCATTERING DATA AND ROSETTA MISSION</a:t>
            </a:r>
            <a:endParaRPr lang="en-GB" dirty="0"/>
          </a:p>
        </p:txBody>
      </p:sp>
      <p:sp>
        <p:nvSpPr>
          <p:cNvPr id="3" name="Subtitle 2"/>
          <p:cNvSpPr>
            <a:spLocks noGrp="1"/>
          </p:cNvSpPr>
          <p:nvPr>
            <p:ph type="subTitle" idx="1"/>
          </p:nvPr>
        </p:nvSpPr>
        <p:spPr>
          <a:xfrm>
            <a:off x="1524000" y="4070778"/>
            <a:ext cx="9144000" cy="900112"/>
          </a:xfrm>
        </p:spPr>
        <p:txBody>
          <a:bodyPr/>
          <a:lstStyle/>
          <a:p>
            <a:endParaRPr lang="en-US" dirty="0" smtClean="0"/>
          </a:p>
          <a:p>
            <a:r>
              <a:rPr lang="en-US" dirty="0" err="1" smtClean="0"/>
              <a:t>Bratislav</a:t>
            </a:r>
            <a:r>
              <a:rPr lang="en-US" dirty="0" smtClean="0"/>
              <a:t> </a:t>
            </a:r>
            <a:r>
              <a:rPr lang="en-US" dirty="0" err="1" smtClean="0"/>
              <a:t>Marinkovi</a:t>
            </a:r>
            <a:r>
              <a:rPr lang="sr-Latn-RS" dirty="0" smtClean="0"/>
              <a:t>ć</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0"/>
            <a:ext cx="10058400" cy="280474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313" y="5176650"/>
            <a:ext cx="9107424" cy="1286256"/>
          </a:xfrm>
          <a:prstGeom prst="rect">
            <a:avLst/>
          </a:prstGeom>
        </p:spPr>
      </p:pic>
    </p:spTree>
    <p:extLst>
      <p:ext uri="{BB962C8B-B14F-4D97-AF65-F5344CB8AC3E}">
        <p14:creationId xmlns:p14="http://schemas.microsoft.com/office/powerpoint/2010/main" val="225175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E167A8-6953-408D-B641-74EEA436AFD6}" type="slidenum">
              <a:rPr lang="en-US" altLang="en-US" smtClean="0"/>
              <a:pPr/>
              <a:t>40</a:t>
            </a:fld>
            <a:endParaRPr lang="en-US" altLang="en-US"/>
          </a:p>
        </p:txBody>
      </p:sp>
      <p:pic>
        <p:nvPicPr>
          <p:cNvPr id="7" name="Content Placeholder 6"/>
          <p:cNvPicPr>
            <a:picLocks noGrp="1" noChangeAspect="1"/>
          </p:cNvPicPr>
          <p:nvPr>
            <p:ph idx="4294967295"/>
          </p:nvPr>
        </p:nvPicPr>
        <p:blipFill>
          <a:blip r:embed="rId3"/>
          <a:stretch>
            <a:fillRect/>
          </a:stretch>
        </p:blipFill>
        <p:spPr>
          <a:xfrm>
            <a:off x="669202" y="555588"/>
            <a:ext cx="10815225" cy="5598469"/>
          </a:xfrm>
          <a:prstGeom prst="rect">
            <a:avLst/>
          </a:prstGeom>
        </p:spPr>
      </p:pic>
    </p:spTree>
    <p:extLst>
      <p:ext uri="{BB962C8B-B14F-4D97-AF65-F5344CB8AC3E}">
        <p14:creationId xmlns:p14="http://schemas.microsoft.com/office/powerpoint/2010/main" val="1449011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30697AD6-3248-4D0D-82C3-388F5B914046}" type="slidenum">
              <a:rPr lang="en-US" altLang="en-US" sz="1400">
                <a:solidFill>
                  <a:srgbClr val="000000"/>
                </a:solidFill>
              </a:rPr>
              <a:pPr>
                <a:spcBef>
                  <a:spcPct val="0"/>
                </a:spcBef>
                <a:buClrTx/>
                <a:buSzTx/>
                <a:buFontTx/>
                <a:buNone/>
              </a:pPr>
              <a:t>41</a:t>
            </a:fld>
            <a:endParaRPr lang="en-US" altLang="en-US" sz="1400">
              <a:solidFill>
                <a:srgbClr val="000000"/>
              </a:solidFill>
            </a:endParaRPr>
          </a:p>
        </p:txBody>
      </p:sp>
      <p:sp>
        <p:nvSpPr>
          <p:cNvPr id="26627" name="Rectangle 2"/>
          <p:cNvSpPr>
            <a:spLocks noGrp="1" noChangeArrowheads="1"/>
          </p:cNvSpPr>
          <p:nvPr>
            <p:ph type="title"/>
          </p:nvPr>
        </p:nvSpPr>
        <p:spPr/>
        <p:txBody>
          <a:bodyPr/>
          <a:lstStyle/>
          <a:p>
            <a:r>
              <a:rPr lang="en-US" altLang="en-US" sz="4000" b="1" dirty="0"/>
              <a:t>Conclusions</a:t>
            </a:r>
          </a:p>
        </p:txBody>
      </p:sp>
      <p:sp>
        <p:nvSpPr>
          <p:cNvPr id="26628" name="Rectangle 3"/>
          <p:cNvSpPr>
            <a:spLocks noGrp="1" noChangeArrowheads="1"/>
          </p:cNvSpPr>
          <p:nvPr>
            <p:ph type="body" idx="1"/>
          </p:nvPr>
        </p:nvSpPr>
        <p:spPr>
          <a:xfrm>
            <a:off x="1016000" y="1905000"/>
            <a:ext cx="10261600" cy="4038600"/>
          </a:xfrm>
        </p:spPr>
        <p:txBody>
          <a:bodyPr/>
          <a:lstStyle/>
          <a:p>
            <a:pPr>
              <a:lnSpc>
                <a:spcPct val="90000"/>
              </a:lnSpc>
            </a:pPr>
            <a:r>
              <a:rPr lang="en-US" altLang="en-US" sz="2000" dirty="0" smtClean="0"/>
              <a:t>Electron and particle scattering data (not only photo-processes data) are needed to better understand processes in astrophysical observations</a:t>
            </a:r>
          </a:p>
          <a:p>
            <a:pPr>
              <a:lnSpc>
                <a:spcPct val="90000"/>
              </a:lnSpc>
            </a:pPr>
            <a:r>
              <a:rPr lang="en-US" altLang="en-US" sz="2000" dirty="0" smtClean="0"/>
              <a:t>VAMDC as a distributed databases with a common portal is a powerful aid</a:t>
            </a:r>
          </a:p>
          <a:p>
            <a:pPr>
              <a:lnSpc>
                <a:spcPct val="90000"/>
              </a:lnSpc>
            </a:pPr>
            <a:r>
              <a:rPr lang="en-US" altLang="en-US" sz="2000" dirty="0" smtClean="0"/>
              <a:t>Settling </a:t>
            </a:r>
            <a:r>
              <a:rPr lang="en-US" altLang="en-US" sz="2000" dirty="0"/>
              <a:t>the </a:t>
            </a:r>
            <a:r>
              <a:rPr lang="en-US" altLang="en-US" sz="2000" i="1" dirty="0"/>
              <a:t>Information System</a:t>
            </a:r>
            <a:r>
              <a:rPr lang="en-US" altLang="en-US" sz="2000" dirty="0"/>
              <a:t> in </a:t>
            </a:r>
            <a:r>
              <a:rPr lang="en-US" altLang="en-US" sz="2000" dirty="0" smtClean="0"/>
              <a:t>a specific field of research (like the </a:t>
            </a:r>
            <a:r>
              <a:rPr lang="en-US" altLang="en-US" sz="2000" dirty="0"/>
              <a:t>field of Atomic Collision </a:t>
            </a:r>
            <a:r>
              <a:rPr lang="en-US" altLang="en-US" sz="2000" dirty="0" smtClean="0"/>
              <a:t>Physics) could be very useful for each Lab or research group</a:t>
            </a:r>
            <a:endParaRPr lang="en-US" altLang="en-US" sz="2000" dirty="0"/>
          </a:p>
          <a:p>
            <a:pPr>
              <a:lnSpc>
                <a:spcPct val="90000"/>
              </a:lnSpc>
            </a:pPr>
            <a:r>
              <a:rPr lang="en-US" altLang="en-US" sz="2000" dirty="0"/>
              <a:t>Need for improved accuracy of CS measurements and smaller error bars – consistency of data.</a:t>
            </a:r>
          </a:p>
          <a:p>
            <a:pPr>
              <a:lnSpc>
                <a:spcPct val="90000"/>
              </a:lnSpc>
            </a:pPr>
            <a:r>
              <a:rPr lang="en-US" altLang="en-US" sz="2000" dirty="0" smtClean="0"/>
              <a:t>Still </a:t>
            </a:r>
            <a:r>
              <a:rPr lang="en-US" altLang="en-US" sz="2000" dirty="0"/>
              <a:t>we need refinements in theoretical approaches to the electron scattering problem.</a:t>
            </a:r>
          </a:p>
          <a:p>
            <a:pPr>
              <a:lnSpc>
                <a:spcPct val="90000"/>
              </a:lnSpc>
            </a:pPr>
            <a:r>
              <a:rPr lang="en-US" altLang="en-US" sz="2000" dirty="0"/>
              <a:t>Work with more complex systems (larger biomolecules, molecules being precursors for </a:t>
            </a:r>
            <a:r>
              <a:rPr lang="en-US" altLang="en-US" sz="2000" dirty="0" smtClean="0"/>
              <a:t>FEBID-focused electron </a:t>
            </a:r>
            <a:r>
              <a:rPr lang="en-US" altLang="en-US" sz="2000" dirty="0"/>
              <a:t>beam induced deposition, radio-sensitizers, drugs, chelators, bio-chemically active compounds</a:t>
            </a:r>
            <a:r>
              <a:rPr lang="en-US" altLang="en-US" sz="2000" dirty="0" smtClean="0"/>
              <a:t>…) is challenging task ahead</a:t>
            </a:r>
            <a:endParaRPr lang="en-US" altLang="en-US" sz="2000" dirty="0"/>
          </a:p>
          <a:p>
            <a:pPr>
              <a:lnSpc>
                <a:spcPct val="90000"/>
              </a:lnSpc>
            </a:pPr>
            <a:r>
              <a:rPr lang="en-US" altLang="en-US" sz="2000" dirty="0"/>
              <a:t>Urgent need for settling the panel for critical assessment of e/</a:t>
            </a:r>
            <a:r>
              <a:rPr lang="en-US" altLang="en-US" sz="2000" dirty="0" err="1"/>
              <a:t>Mol</a:t>
            </a:r>
            <a:r>
              <a:rPr lang="en-US" altLang="en-US" sz="2000" dirty="0"/>
              <a:t> data and normalization procedures</a:t>
            </a:r>
          </a:p>
        </p:txBody>
      </p:sp>
      <p:sp>
        <p:nvSpPr>
          <p:cNvPr id="26630" name="Footer Placeholder 6"/>
          <p:cNvSpPr txBox="1">
            <a:spLocks noGrp="1"/>
          </p:cNvSpPr>
          <p:nvPr/>
        </p:nvSpPr>
        <p:spPr bwMode="auto">
          <a:xfrm>
            <a:off x="4876800" y="640397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Instead of acknowledging all people who has been working on databases </a:t>
            </a:r>
            <a:endParaRPr lang="en-GB" dirty="0"/>
          </a:p>
        </p:txBody>
      </p:sp>
      <p:sp>
        <p:nvSpPr>
          <p:cNvPr id="4" name="Subtitle 3"/>
          <p:cNvSpPr>
            <a:spLocks noGrp="1"/>
          </p:cNvSpPr>
          <p:nvPr>
            <p:ph type="subTitle" idx="1"/>
          </p:nvPr>
        </p:nvSpPr>
        <p:spPr/>
        <p:txBody>
          <a:bodyPr/>
          <a:lstStyle/>
          <a:p>
            <a:endParaRPr lang="en-GB"/>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EC3B4ED9-10E2-419B-9F30-F871E1487486}" type="slidenum">
              <a:rPr lang="en-US" altLang="en-US" sz="1400">
                <a:solidFill>
                  <a:srgbClr val="000000"/>
                </a:solidFill>
              </a:rPr>
              <a:pPr>
                <a:spcBef>
                  <a:spcPct val="0"/>
                </a:spcBef>
                <a:buClrTx/>
                <a:buSzTx/>
                <a:buFontTx/>
                <a:buNone/>
              </a:pPr>
              <a:t>42</a:t>
            </a:fld>
            <a:endParaRPr lang="en-US" altLang="en-US" sz="1400">
              <a:solidFill>
                <a:srgbClr val="000000"/>
              </a:solidFill>
            </a:endParaRPr>
          </a:p>
        </p:txBody>
      </p:sp>
      <p:pic>
        <p:nvPicPr>
          <p:cNvPr id="276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7388" y="0"/>
            <a:ext cx="8343900" cy="730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580">
                                          <p:stCondLst>
                                            <p:cond delay="0"/>
                                          </p:stCondLst>
                                        </p:cTn>
                                        <p:tgtEl>
                                          <p:spTgt spid="27653"/>
                                        </p:tgtEl>
                                      </p:cBhvr>
                                    </p:animEffect>
                                    <p:anim calcmode="lin" valueType="num">
                                      <p:cBhvr>
                                        <p:cTn id="8" dur="1822"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53"/>
                                        </p:tgtEl>
                                      </p:cBhvr>
                                      <p:to x="100000" y="60000"/>
                                    </p:animScale>
                                    <p:animScale>
                                      <p:cBhvr>
                                        <p:cTn id="14" dur="166" decel="50000">
                                          <p:stCondLst>
                                            <p:cond delay="676"/>
                                          </p:stCondLst>
                                        </p:cTn>
                                        <p:tgtEl>
                                          <p:spTgt spid="27653"/>
                                        </p:tgtEl>
                                      </p:cBhvr>
                                      <p:to x="100000" y="100000"/>
                                    </p:animScale>
                                    <p:animScale>
                                      <p:cBhvr>
                                        <p:cTn id="15" dur="26">
                                          <p:stCondLst>
                                            <p:cond delay="1312"/>
                                          </p:stCondLst>
                                        </p:cTn>
                                        <p:tgtEl>
                                          <p:spTgt spid="27653"/>
                                        </p:tgtEl>
                                      </p:cBhvr>
                                      <p:to x="100000" y="80000"/>
                                    </p:animScale>
                                    <p:animScale>
                                      <p:cBhvr>
                                        <p:cTn id="16" dur="166" decel="50000">
                                          <p:stCondLst>
                                            <p:cond delay="1338"/>
                                          </p:stCondLst>
                                        </p:cTn>
                                        <p:tgtEl>
                                          <p:spTgt spid="27653"/>
                                        </p:tgtEl>
                                      </p:cBhvr>
                                      <p:to x="100000" y="100000"/>
                                    </p:animScale>
                                    <p:animScale>
                                      <p:cBhvr>
                                        <p:cTn id="17" dur="26">
                                          <p:stCondLst>
                                            <p:cond delay="1642"/>
                                          </p:stCondLst>
                                        </p:cTn>
                                        <p:tgtEl>
                                          <p:spTgt spid="27653"/>
                                        </p:tgtEl>
                                      </p:cBhvr>
                                      <p:to x="100000" y="90000"/>
                                    </p:animScale>
                                    <p:animScale>
                                      <p:cBhvr>
                                        <p:cTn id="18" dur="166" decel="50000">
                                          <p:stCondLst>
                                            <p:cond delay="1668"/>
                                          </p:stCondLst>
                                        </p:cTn>
                                        <p:tgtEl>
                                          <p:spTgt spid="27653"/>
                                        </p:tgtEl>
                                      </p:cBhvr>
                                      <p:to x="100000" y="100000"/>
                                    </p:animScale>
                                    <p:animScale>
                                      <p:cBhvr>
                                        <p:cTn id="19" dur="26">
                                          <p:stCondLst>
                                            <p:cond delay="1808"/>
                                          </p:stCondLst>
                                        </p:cTn>
                                        <p:tgtEl>
                                          <p:spTgt spid="27653"/>
                                        </p:tgtEl>
                                      </p:cBhvr>
                                      <p:to x="100000" y="95000"/>
                                    </p:animScale>
                                    <p:animScale>
                                      <p:cBhvr>
                                        <p:cTn id="20" dur="166" decel="50000">
                                          <p:stCondLst>
                                            <p:cond delay="1834"/>
                                          </p:stCondLst>
                                        </p:cTn>
                                        <p:tgtEl>
                                          <p:spTgt spid="276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fld id="{FFA9D2B5-03D6-4EC1-B231-893211E03BDE}" type="slidenum">
              <a:rPr lang="en-US" altLang="en-US" sz="1400">
                <a:solidFill>
                  <a:srgbClr val="000000"/>
                </a:solidFill>
              </a:rPr>
              <a:pPr>
                <a:spcBef>
                  <a:spcPct val="0"/>
                </a:spcBef>
                <a:buClrTx/>
                <a:buSzTx/>
                <a:buFontTx/>
                <a:buNone/>
              </a:pPr>
              <a:t>43</a:t>
            </a:fld>
            <a:endParaRPr lang="en-US" altLang="en-US" sz="1400">
              <a:solidFill>
                <a:srgbClr val="000000"/>
              </a:solidFill>
            </a:endParaRPr>
          </a:p>
        </p:txBody>
      </p:sp>
      <p:sp>
        <p:nvSpPr>
          <p:cNvPr id="286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400">
                <a:solidFill>
                  <a:srgbClr val="000000"/>
                </a:solidFill>
              </a:rPr>
              <a:t>Institute of Physics,</a:t>
            </a:r>
            <a:br>
              <a:rPr lang="en-US" altLang="en-US" sz="1400">
                <a:solidFill>
                  <a:srgbClr val="000000"/>
                </a:solidFill>
              </a:rPr>
            </a:br>
            <a:r>
              <a:rPr lang="en-US" altLang="en-US" sz="1400">
                <a:solidFill>
                  <a:srgbClr val="000000"/>
                </a:solidFill>
              </a:rPr>
              <a:t>University of Belgrade</a:t>
            </a:r>
          </a:p>
        </p:txBody>
      </p:sp>
      <p:sp>
        <p:nvSpPr>
          <p:cNvPr id="28677" name="Rectangle 4"/>
          <p:cNvSpPr>
            <a:spLocks noGrp="1" noChangeArrowheads="1"/>
          </p:cNvSpPr>
          <p:nvPr>
            <p:ph type="title"/>
          </p:nvPr>
        </p:nvSpPr>
        <p:spPr/>
        <p:txBody>
          <a:bodyPr/>
          <a:lstStyle/>
          <a:p>
            <a:pPr algn="ctr" eaLnBrk="1" hangingPunct="1"/>
            <a:r>
              <a:rPr lang="en-US" altLang="en-US" smtClean="0"/>
              <a:t>Financing bodies and International collaborations</a:t>
            </a:r>
          </a:p>
        </p:txBody>
      </p:sp>
      <p:sp>
        <p:nvSpPr>
          <p:cNvPr id="28678" name="Rectangle 24"/>
          <p:cNvSpPr>
            <a:spLocks noChangeArrowheads="1"/>
          </p:cNvSpPr>
          <p:nvPr/>
        </p:nvSpPr>
        <p:spPr bwMode="auto">
          <a:xfrm>
            <a:off x="2133600" y="5638801"/>
            <a:ext cx="755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de-DE" altLang="en-US" sz="1800">
                <a:solidFill>
                  <a:srgbClr val="000000"/>
                </a:solidFill>
                <a:latin typeface="Times New Roman" panose="02020603050405020304" pitchFamily="18" charset="0"/>
                <a:cs typeface="Times New Roman" panose="02020603050405020304" pitchFamily="18" charset="0"/>
              </a:rPr>
              <a:t>Nanoscale Insights into Ion Beam Cancer Therapy, </a:t>
            </a:r>
            <a:r>
              <a:rPr lang="de-DE" altLang="en-US" sz="1800" i="1">
                <a:solidFill>
                  <a:srgbClr val="000000"/>
                </a:solidFill>
                <a:latin typeface="Times New Roman" panose="02020603050405020304" pitchFamily="18" charset="0"/>
                <a:cs typeface="Times New Roman" panose="02020603050405020304" pitchFamily="18" charset="0"/>
              </a:rPr>
              <a:t>nano</a:t>
            </a:r>
            <a:r>
              <a:rPr lang="de-DE" altLang="en-US" sz="1800">
                <a:solidFill>
                  <a:srgbClr val="000000"/>
                </a:solidFill>
                <a:latin typeface="Times New Roman" panose="02020603050405020304" pitchFamily="18" charset="0"/>
                <a:cs typeface="Times New Roman" panose="02020603050405020304" pitchFamily="18" charset="0"/>
              </a:rPr>
              <a:t>IBCT Action MP1002</a:t>
            </a:r>
            <a:r>
              <a:rPr lang="en-US" altLang="en-US" sz="1800">
                <a:solidFill>
                  <a:srgbClr val="000000"/>
                </a:solidFill>
              </a:rPr>
              <a:t>  </a:t>
            </a:r>
          </a:p>
        </p:txBody>
      </p:sp>
      <p:pic>
        <p:nvPicPr>
          <p:cNvPr id="2867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648200"/>
            <a:ext cx="8382000"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Text Box 21"/>
          <p:cNvSpPr txBox="1">
            <a:spLocks noChangeArrowheads="1"/>
          </p:cNvSpPr>
          <p:nvPr/>
        </p:nvSpPr>
        <p:spPr bwMode="auto">
          <a:xfrm>
            <a:off x="6807200" y="1690688"/>
            <a:ext cx="5105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ClrTx/>
              <a:buSzTx/>
              <a:buFontTx/>
              <a:buNone/>
            </a:pPr>
            <a:r>
              <a:rPr lang="en-US" altLang="en-US" sz="1800" dirty="0">
                <a:solidFill>
                  <a:srgbClr val="000000"/>
                </a:solidFill>
              </a:rPr>
              <a:t>Fundamental Research Program: </a:t>
            </a:r>
          </a:p>
          <a:p>
            <a:pPr fontAlgn="base">
              <a:spcBef>
                <a:spcPct val="0"/>
              </a:spcBef>
              <a:spcAft>
                <a:spcPct val="0"/>
              </a:spcAft>
              <a:buClrTx/>
              <a:buSzTx/>
              <a:buFontTx/>
              <a:buNone/>
            </a:pPr>
            <a:r>
              <a:rPr lang="en-US" altLang="en-US" sz="1800" dirty="0">
                <a:solidFill>
                  <a:srgbClr val="000000"/>
                </a:solidFill>
              </a:rPr>
              <a:t>Project  # OI 171020 </a:t>
            </a:r>
          </a:p>
          <a:p>
            <a:pPr fontAlgn="base">
              <a:spcBef>
                <a:spcPct val="0"/>
              </a:spcBef>
              <a:spcAft>
                <a:spcPct val="0"/>
              </a:spcAft>
              <a:buClrTx/>
              <a:buSzTx/>
              <a:buFontTx/>
              <a:buNone/>
            </a:pPr>
            <a:r>
              <a:rPr lang="en-US" altLang="en-US" sz="1800" dirty="0">
                <a:solidFill>
                  <a:srgbClr val="000000"/>
                </a:solidFill>
              </a:rPr>
              <a:t>“Physics of collisions and photo processes in atomic, (bio)molecular and </a:t>
            </a:r>
            <a:r>
              <a:rPr lang="en-US" altLang="en-US" sz="1800" dirty="0" err="1">
                <a:solidFill>
                  <a:srgbClr val="000000"/>
                </a:solidFill>
              </a:rPr>
              <a:t>nano</a:t>
            </a:r>
            <a:r>
              <a:rPr lang="en-US" altLang="en-US" sz="1800" dirty="0">
                <a:solidFill>
                  <a:srgbClr val="000000"/>
                </a:solidFill>
              </a:rPr>
              <a:t>-sized systems”</a:t>
            </a:r>
          </a:p>
        </p:txBody>
      </p:sp>
      <p:pic>
        <p:nvPicPr>
          <p:cNvPr id="28681" name="Picture 22" descr="vamdc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737" y="2838450"/>
            <a:ext cx="2514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1795463"/>
            <a:ext cx="579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3629025"/>
            <a:ext cx="5527674" cy="646331"/>
          </a:xfrm>
          <a:prstGeom prst="rect">
            <a:avLst/>
          </a:prstGeom>
          <a:noFill/>
        </p:spPr>
        <p:txBody>
          <a:bodyPr wrap="square" rtlCol="0">
            <a:spAutoFit/>
          </a:bodyPr>
          <a:lstStyle/>
          <a:p>
            <a:r>
              <a:rPr lang="en-US" dirty="0" smtClean="0"/>
              <a:t>Special thanks to </a:t>
            </a:r>
            <a:r>
              <a:rPr lang="en-US" b="1" dirty="0" smtClean="0"/>
              <a:t>Milan </a:t>
            </a:r>
            <a:r>
              <a:rPr lang="en-US" b="1" dirty="0" err="1" smtClean="0"/>
              <a:t>Dimitrijevic</a:t>
            </a:r>
            <a:endParaRPr lang="en-US" b="1" dirty="0" smtClean="0"/>
          </a:p>
          <a:p>
            <a:r>
              <a:rPr lang="en-US" dirty="0" smtClean="0"/>
              <a:t>He is Serbian representative in VAMDC consortium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US" dirty="0" smtClean="0"/>
              <a:t>Motivation</a:t>
            </a:r>
          </a:p>
          <a:p>
            <a:r>
              <a:rPr lang="en-US" dirty="0" smtClean="0"/>
              <a:t>About Rosetta mission</a:t>
            </a:r>
          </a:p>
          <a:p>
            <a:r>
              <a:rPr lang="en-US" dirty="0" smtClean="0"/>
              <a:t>67P/</a:t>
            </a:r>
            <a:r>
              <a:rPr lang="en-US" dirty="0" err="1" smtClean="0"/>
              <a:t>Churyumov</a:t>
            </a:r>
            <a:r>
              <a:rPr lang="en-US" dirty="0" smtClean="0"/>
              <a:t>–</a:t>
            </a:r>
            <a:r>
              <a:rPr lang="en-US" dirty="0" err="1" smtClean="0"/>
              <a:t>Gerasimenko</a:t>
            </a:r>
            <a:r>
              <a:rPr lang="en-US" dirty="0" smtClean="0"/>
              <a:t> Comet</a:t>
            </a:r>
          </a:p>
          <a:p>
            <a:r>
              <a:rPr lang="en-US" dirty="0" smtClean="0"/>
              <a:t>Objectives; Instruments</a:t>
            </a:r>
          </a:p>
          <a:p>
            <a:r>
              <a:rPr lang="en-US" dirty="0" smtClean="0"/>
              <a:t>Observations</a:t>
            </a:r>
          </a:p>
          <a:p>
            <a:r>
              <a:rPr lang="en-US" dirty="0" smtClean="0"/>
              <a:t>Role of electrons</a:t>
            </a:r>
          </a:p>
          <a:p>
            <a:r>
              <a:rPr lang="en-US" dirty="0" smtClean="0"/>
              <a:t>Electron scattering data needs</a:t>
            </a:r>
          </a:p>
          <a:p>
            <a:r>
              <a:rPr lang="en-US" dirty="0" smtClean="0"/>
              <a:t>Cross sections in BEAMDB database</a:t>
            </a:r>
          </a:p>
          <a:p>
            <a:r>
              <a:rPr lang="en-US" altLang="en-US" dirty="0"/>
              <a:t>Belgrade e-RACP IS (electron </a:t>
            </a:r>
            <a:r>
              <a:rPr lang="en-US" altLang="en-US" dirty="0" smtClean="0"/>
              <a:t>Research </a:t>
            </a:r>
            <a:r>
              <a:rPr lang="en-US" altLang="en-US" dirty="0"/>
              <a:t>in Atomic Collisional Physics Information System)</a:t>
            </a:r>
            <a:endParaRPr lang="en-GB" dirty="0"/>
          </a:p>
        </p:txBody>
      </p:sp>
    </p:spTree>
    <p:extLst>
      <p:ext uri="{BB962C8B-B14F-4D97-AF65-F5344CB8AC3E}">
        <p14:creationId xmlns:p14="http://schemas.microsoft.com/office/powerpoint/2010/main" val="2203619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Rosetta mission</a:t>
            </a:r>
            <a:endParaRPr lang="en-GB" dirty="0"/>
          </a:p>
        </p:txBody>
      </p:sp>
      <p:sp>
        <p:nvSpPr>
          <p:cNvPr id="4" name="Content Placeholder 3"/>
          <p:cNvSpPr>
            <a:spLocks noGrp="1"/>
          </p:cNvSpPr>
          <p:nvPr>
            <p:ph sz="half" idx="1"/>
          </p:nvPr>
        </p:nvSpPr>
        <p:spPr/>
        <p:txBody>
          <a:bodyPr>
            <a:normAutofit lnSpcReduction="10000"/>
          </a:bodyPr>
          <a:lstStyle/>
          <a:p>
            <a:r>
              <a:rPr lang="en-GB" dirty="0" smtClean="0"/>
              <a:t>Approved in Nov. 1993 by ESA</a:t>
            </a:r>
          </a:p>
          <a:p>
            <a:r>
              <a:rPr lang="en-GB" dirty="0" smtClean="0"/>
              <a:t>Launch date: 2 March 2004</a:t>
            </a:r>
          </a:p>
          <a:p>
            <a:r>
              <a:rPr lang="en-GB" dirty="0" smtClean="0"/>
              <a:t>Mission phase: At Comet 67P/</a:t>
            </a:r>
            <a:r>
              <a:rPr lang="en-GB" dirty="0" err="1" smtClean="0"/>
              <a:t>Churyumov-Gerasimenko</a:t>
            </a:r>
            <a:endParaRPr lang="en-GB" dirty="0" smtClean="0"/>
          </a:p>
          <a:p>
            <a:r>
              <a:rPr lang="en-GB" dirty="0" smtClean="0"/>
              <a:t>The spacecraft arrived at the comet on 6 August 2014. Since then, the spacecraft has been orbiting the comet.</a:t>
            </a:r>
          </a:p>
          <a:p>
            <a:r>
              <a:rPr lang="en-GB" dirty="0" smtClean="0"/>
              <a:t>Lander delivery 12 Nov. 2014</a:t>
            </a:r>
          </a:p>
          <a:p>
            <a:r>
              <a:rPr lang="da-DK" dirty="0" smtClean="0"/>
              <a:t>Mission end:   September 2016</a:t>
            </a:r>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78511" y="1825625"/>
            <a:ext cx="6149754" cy="4351338"/>
          </a:xfrm>
        </p:spPr>
      </p:pic>
      <p:sp>
        <p:nvSpPr>
          <p:cNvPr id="8" name="TextBox 7"/>
          <p:cNvSpPr txBox="1"/>
          <p:nvPr/>
        </p:nvSpPr>
        <p:spPr>
          <a:xfrm>
            <a:off x="1041153" y="6181726"/>
            <a:ext cx="11187112" cy="369332"/>
          </a:xfrm>
          <a:prstGeom prst="rect">
            <a:avLst/>
          </a:prstGeom>
          <a:noFill/>
        </p:spPr>
        <p:txBody>
          <a:bodyPr wrap="square" rtlCol="0">
            <a:spAutoFit/>
          </a:bodyPr>
          <a:lstStyle/>
          <a:p>
            <a:r>
              <a:rPr lang="en-GB" dirty="0" smtClean="0"/>
              <a:t>Artist's impression of Rosetta and Philae at the comet. Credit: ESA/ATG </a:t>
            </a:r>
            <a:r>
              <a:rPr lang="en-GB" dirty="0" err="1" smtClean="0"/>
              <a:t>medialab</a:t>
            </a:r>
            <a:r>
              <a:rPr lang="en-GB" dirty="0" smtClean="0"/>
              <a:t>; Comet image: ESA/Rosetta/</a:t>
            </a:r>
            <a:r>
              <a:rPr lang="en-GB" dirty="0" err="1" smtClean="0"/>
              <a:t>NavCam</a:t>
            </a:r>
            <a:endParaRPr lang="en-GB" dirty="0"/>
          </a:p>
        </p:txBody>
      </p:sp>
    </p:spTree>
    <p:extLst>
      <p:ext uri="{BB962C8B-B14F-4D97-AF65-F5344CB8AC3E}">
        <p14:creationId xmlns:p14="http://schemas.microsoft.com/office/powerpoint/2010/main" val="3654467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67P/</a:t>
            </a:r>
            <a:r>
              <a:rPr lang="en-US" dirty="0" err="1" smtClean="0"/>
              <a:t>Churyumov</a:t>
            </a:r>
            <a:r>
              <a:rPr lang="en-US" dirty="0" smtClean="0"/>
              <a:t>–</a:t>
            </a:r>
            <a:r>
              <a:rPr lang="en-US" dirty="0" err="1" smtClean="0"/>
              <a:t>Gerasimenko</a:t>
            </a:r>
            <a:r>
              <a:rPr lang="en-US" dirty="0" smtClean="0"/>
              <a:t> Comet</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Jupiter-family comet, originally from the Kuiper belt</a:t>
            </a:r>
          </a:p>
          <a:p>
            <a:r>
              <a:rPr lang="en-GB" dirty="0" smtClean="0"/>
              <a:t>Current orbital period of 6.45 years</a:t>
            </a:r>
          </a:p>
          <a:p>
            <a:r>
              <a:rPr lang="en-GB" dirty="0" smtClean="0"/>
              <a:t>Rotation period of approximately 12.4 hours</a:t>
            </a:r>
          </a:p>
          <a:p>
            <a:r>
              <a:rPr lang="en-GB" dirty="0" smtClean="0"/>
              <a:t>Maximum velocity 38 km/s</a:t>
            </a:r>
          </a:p>
          <a:p>
            <a:r>
              <a:rPr lang="en-GB" dirty="0" smtClean="0"/>
              <a:t>Orbital period: 2,398 days</a:t>
            </a:r>
          </a:p>
          <a:p>
            <a:r>
              <a:rPr lang="en-GB" dirty="0" smtClean="0"/>
              <a:t>Discovered: September 20, 1969</a:t>
            </a:r>
          </a:p>
          <a:p>
            <a:r>
              <a:rPr lang="en-GB" dirty="0" smtClean="0"/>
              <a:t>Mean density: 0.533 ± 0.006 g/cm</a:t>
            </a:r>
            <a:r>
              <a:rPr lang="en-GB" baseline="30000" dirty="0" smtClean="0"/>
              <a:t>3</a:t>
            </a:r>
          </a:p>
          <a:p>
            <a:r>
              <a:rPr lang="en-GB" dirty="0" smtClean="0"/>
              <a:t>Discoverers: </a:t>
            </a:r>
            <a:r>
              <a:rPr lang="en-GB" dirty="0" err="1" smtClean="0"/>
              <a:t>Klim</a:t>
            </a:r>
            <a:r>
              <a:rPr lang="en-GB" dirty="0" smtClean="0"/>
              <a:t> </a:t>
            </a:r>
            <a:r>
              <a:rPr lang="en-GB" dirty="0" err="1" smtClean="0"/>
              <a:t>Churyumov</a:t>
            </a:r>
            <a:r>
              <a:rPr lang="en-GB" dirty="0" smtClean="0"/>
              <a:t>, Svetlana </a:t>
            </a:r>
            <a:r>
              <a:rPr lang="en-GB" dirty="0" err="1" smtClean="0"/>
              <a:t>Gerasimenko</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00925" y="1825625"/>
            <a:ext cx="3537744" cy="3537744"/>
          </a:xfrm>
        </p:spPr>
      </p:pic>
      <p:sp>
        <p:nvSpPr>
          <p:cNvPr id="6" name="TextBox 5"/>
          <p:cNvSpPr txBox="1"/>
          <p:nvPr/>
        </p:nvSpPr>
        <p:spPr>
          <a:xfrm>
            <a:off x="6019800" y="5786438"/>
            <a:ext cx="6172199" cy="646331"/>
          </a:xfrm>
          <a:prstGeom prst="rect">
            <a:avLst/>
          </a:prstGeom>
          <a:noFill/>
        </p:spPr>
        <p:txBody>
          <a:bodyPr wrap="square" rtlCol="0">
            <a:spAutoFit/>
          </a:bodyPr>
          <a:lstStyle/>
          <a:p>
            <a:r>
              <a:rPr lang="pl-PL" dirty="0" smtClean="0"/>
              <a:t>By ESA/Rosetta/NAVCAM, CC BY-SA IGO 3.0, CC BY-SA 3.0-igo, </a:t>
            </a:r>
          </a:p>
          <a:p>
            <a:r>
              <a:rPr lang="pl-PL" dirty="0" smtClean="0"/>
              <a:t>https://commons.wikimedia.org/w/index.php?curid=41733207</a:t>
            </a:r>
            <a:endParaRPr lang="en-GB" dirty="0"/>
          </a:p>
        </p:txBody>
      </p:sp>
    </p:spTree>
    <p:extLst>
      <p:ext uri="{BB962C8B-B14F-4D97-AF65-F5344CB8AC3E}">
        <p14:creationId xmlns:p14="http://schemas.microsoft.com/office/powerpoint/2010/main" val="276028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GB" dirty="0"/>
          </a:p>
        </p:txBody>
      </p:sp>
      <p:sp>
        <p:nvSpPr>
          <p:cNvPr id="3" name="Content Placeholder 2"/>
          <p:cNvSpPr>
            <a:spLocks noGrp="1"/>
          </p:cNvSpPr>
          <p:nvPr>
            <p:ph sz="half" idx="1"/>
          </p:nvPr>
        </p:nvSpPr>
        <p:spPr/>
        <p:txBody>
          <a:bodyPr/>
          <a:lstStyle/>
          <a:p>
            <a:r>
              <a:rPr lang="en-GB" dirty="0" smtClean="0"/>
              <a:t>To study the origin of comets</a:t>
            </a:r>
          </a:p>
          <a:p>
            <a:r>
              <a:rPr lang="en-GB" dirty="0" smtClean="0"/>
              <a:t>Relationship between cometary and interstellar material</a:t>
            </a:r>
          </a:p>
          <a:p>
            <a:r>
              <a:rPr lang="en-GB" dirty="0" smtClean="0"/>
              <a:t>Implications with regard to the origin of the Solar System</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0801" y="-1608"/>
            <a:ext cx="4443412" cy="6865274"/>
          </a:xfrm>
        </p:spPr>
      </p:pic>
    </p:spTree>
    <p:extLst>
      <p:ext uri="{BB962C8B-B14F-4D97-AF65-F5344CB8AC3E}">
        <p14:creationId xmlns:p14="http://schemas.microsoft.com/office/powerpoint/2010/main" val="4187895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INSTRUMENTS - THE ROSETTA ORBITER </a:t>
            </a:r>
            <a:br>
              <a:rPr lang="en-GB" dirty="0" smtClean="0"/>
            </a:br>
            <a:r>
              <a:rPr lang="en-GB" dirty="0" smtClean="0"/>
              <a:t>(11 SCIENCE INSTRUMENT PACKAGES)</a:t>
            </a:r>
            <a:endParaRPr lang="en-GB" dirty="0"/>
          </a:p>
        </p:txBody>
      </p:sp>
      <p:sp>
        <p:nvSpPr>
          <p:cNvPr id="3" name="Content Placeholder 2"/>
          <p:cNvSpPr>
            <a:spLocks noGrp="1"/>
          </p:cNvSpPr>
          <p:nvPr>
            <p:ph sz="half" idx="1"/>
          </p:nvPr>
        </p:nvSpPr>
        <p:spPr/>
        <p:txBody>
          <a:bodyPr/>
          <a:lstStyle/>
          <a:p>
            <a:r>
              <a:rPr lang="en-GB" dirty="0" smtClean="0"/>
              <a:t>ALICE - Ultraviolet Imaging Spectrometer</a:t>
            </a:r>
          </a:p>
          <a:p>
            <a:r>
              <a:rPr lang="en-GB" dirty="0" smtClean="0"/>
              <a:t>COSIMA - Cometary Secondary Ion Mass Analyser</a:t>
            </a:r>
          </a:p>
          <a:p>
            <a:r>
              <a:rPr lang="en-GB" dirty="0" smtClean="0"/>
              <a:t>OSIRIS - Optical, Spectroscopic, and Infrared Remote Imaging System</a:t>
            </a:r>
          </a:p>
          <a:p>
            <a:r>
              <a:rPr lang="en-GB" dirty="0" smtClean="0"/>
              <a:t>VIRTIS - Visible and Infrared Thermal Imaging Spectrometer</a:t>
            </a:r>
            <a:endParaRPr lang="en-GB"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73800" y="1825625"/>
            <a:ext cx="5080000" cy="2425700"/>
          </a:xfrm>
        </p:spPr>
      </p:pic>
      <p:sp>
        <p:nvSpPr>
          <p:cNvPr id="6" name="TextBox 5"/>
          <p:cNvSpPr txBox="1"/>
          <p:nvPr/>
        </p:nvSpPr>
        <p:spPr>
          <a:xfrm>
            <a:off x="7413625" y="4786313"/>
            <a:ext cx="2800350" cy="646331"/>
          </a:xfrm>
          <a:prstGeom prst="rect">
            <a:avLst/>
          </a:prstGeom>
          <a:noFill/>
        </p:spPr>
        <p:txBody>
          <a:bodyPr wrap="square" rtlCol="0">
            <a:spAutoFit/>
          </a:bodyPr>
          <a:lstStyle/>
          <a:p>
            <a:r>
              <a:rPr lang="en-GB" dirty="0" smtClean="0"/>
              <a:t>The Rosetta orbiter </a:t>
            </a:r>
          </a:p>
          <a:p>
            <a:r>
              <a:rPr lang="en-GB" dirty="0" smtClean="0"/>
              <a:t>Credit: ESA/ATG </a:t>
            </a:r>
            <a:r>
              <a:rPr lang="en-GB" dirty="0" err="1" smtClean="0"/>
              <a:t>medialab</a:t>
            </a:r>
            <a:r>
              <a:rPr lang="en-GB" dirty="0" smtClean="0"/>
              <a:t>.</a:t>
            </a:r>
          </a:p>
        </p:txBody>
      </p:sp>
    </p:spTree>
    <p:extLst>
      <p:ext uri="{BB962C8B-B14F-4D97-AF65-F5344CB8AC3E}">
        <p14:creationId xmlns:p14="http://schemas.microsoft.com/office/powerpoint/2010/main" val="3491236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Studio">
  <a:themeElements>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792</TotalTime>
  <Words>1773</Words>
  <Application>Microsoft Office PowerPoint</Application>
  <PresentationFormat>Widescreen</PresentationFormat>
  <Paragraphs>255</Paragraphs>
  <Slides>43</Slides>
  <Notes>7</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43</vt:i4>
      </vt:variant>
    </vt:vector>
  </HeadingPairs>
  <TitlesOfParts>
    <vt:vector size="69" baseType="lpstr">
      <vt:lpstr>Arial</vt:lpstr>
      <vt:lpstr>Arial Black</vt:lpstr>
      <vt:lpstr>Calibri</vt:lpstr>
      <vt:lpstr>Calibri Light</vt:lpstr>
      <vt:lpstr>Times New Roman</vt:lpstr>
      <vt:lpstr>Wingdings</vt:lpstr>
      <vt:lpstr>Office Theme</vt:lpstr>
      <vt:lpstr>Studio</vt:lpstr>
      <vt:lpstr>1_Studio</vt:lpstr>
      <vt:lpstr>2_Studio</vt:lpstr>
      <vt:lpstr>3_Studio</vt:lpstr>
      <vt:lpstr>6_Studio</vt:lpstr>
      <vt:lpstr>7_Studio</vt:lpstr>
      <vt:lpstr>8_Studio</vt:lpstr>
      <vt:lpstr>9_Studio</vt:lpstr>
      <vt:lpstr>10_Studio</vt:lpstr>
      <vt:lpstr>11_Studio</vt:lpstr>
      <vt:lpstr>12_Studio</vt:lpstr>
      <vt:lpstr>13_Studio</vt:lpstr>
      <vt:lpstr>14_Studio</vt:lpstr>
      <vt:lpstr>15_Studio</vt:lpstr>
      <vt:lpstr>16_Studio</vt:lpstr>
      <vt:lpstr>17_Studio</vt:lpstr>
      <vt:lpstr>18_Studio</vt:lpstr>
      <vt:lpstr>19_Studio</vt:lpstr>
      <vt:lpstr>21_Studio</vt:lpstr>
      <vt:lpstr>ELECTRON SCATTERING DATA AND COLLISIONAL DATABASES NEEDED FOR UNDERSTANDING PROCESSES IN COMAS</vt:lpstr>
      <vt:lpstr>PowerPoint Presentation</vt:lpstr>
      <vt:lpstr>Comet Arend–Roland was discovered on November 8, 1956, by Belgian astronomers Sylvain Arend and Georges Roland on photographic plates. As the eighth comet found in 1956, it was named Arend–Roland 1956h after its discoverers. Wikipedia</vt:lpstr>
      <vt:lpstr>ELECTRON SCATTERING DATA AND ROSETTA MISSION</vt:lpstr>
      <vt:lpstr>Outline</vt:lpstr>
      <vt:lpstr>Rosetta mission</vt:lpstr>
      <vt:lpstr>67P/Churyumov–Gerasimenko Comet</vt:lpstr>
      <vt:lpstr>Objectives</vt:lpstr>
      <vt:lpstr>INSTRUMENTS - THE ROSETTA ORBITER  (11 SCIENCE INSTRUMENT PACKAGES)</vt:lpstr>
      <vt:lpstr>INSTRUMENTS - THE ROSETTA LANDER  (10 SCIENCE INSTRUMENT PACKAGES)</vt:lpstr>
      <vt:lpstr>Observations - OSIRIS</vt:lpstr>
      <vt:lpstr>PowerPoint Presentation</vt:lpstr>
      <vt:lpstr>Observations - IES</vt:lpstr>
      <vt:lpstr>Inconsistencies in results if one assumes standard cometary physics and chemistry:</vt:lpstr>
      <vt:lpstr>e/H2O</vt:lpstr>
      <vt:lpstr>e/CN+ Belic et al. PRA 95, 052702 (2017).</vt:lpstr>
      <vt:lpstr>e/CN+ Belic et al. PRA 95, 052702 (2017).</vt:lpstr>
      <vt:lpstr>PowerPoint Presentation</vt:lpstr>
      <vt:lpstr>Outline</vt:lpstr>
      <vt:lpstr>Present Databases</vt:lpstr>
      <vt:lpstr>Present Databases</vt:lpstr>
      <vt:lpstr>Present Scattering Databases</vt:lpstr>
      <vt:lpstr>Belgrade databases and IS</vt:lpstr>
      <vt:lpstr>Belgrade databases and IS</vt:lpstr>
      <vt:lpstr>LCAP@IPB e/Mol database - BEAMDB</vt:lpstr>
      <vt:lpstr>LCAP@IPB e/Mol database - BEAMDB</vt:lpstr>
      <vt:lpstr>LCAP@IPB e/Mol database - BEAMDB</vt:lpstr>
      <vt:lpstr>LCAP@IPB e/Mol database - BEAMDB</vt:lpstr>
      <vt:lpstr>LCAP@IPB e/Mol database - BEAMDB</vt:lpstr>
      <vt:lpstr>Belgrade e-RACP IS</vt:lpstr>
      <vt:lpstr>Belgrade e-RACP IS</vt:lpstr>
      <vt:lpstr>Basic idea of Belgrade e-RACP IS</vt:lpstr>
      <vt:lpstr>Belgrade e-RACP IS</vt:lpstr>
      <vt:lpstr>Selective and efficient data retrieval</vt:lpstr>
      <vt:lpstr>Expert Decomposition of the Article (EDA)</vt:lpstr>
      <vt:lpstr>Belgrade e-RACP IS</vt:lpstr>
      <vt:lpstr>Belgrade e-RACP IS</vt:lpstr>
      <vt:lpstr>IS main characteristics</vt:lpstr>
      <vt:lpstr>Periodic Table of Elements</vt:lpstr>
      <vt:lpstr>PowerPoint Presentation</vt:lpstr>
      <vt:lpstr>Conclusions</vt:lpstr>
      <vt:lpstr>Instead of acknowledging all people who has been working on databases </vt:lpstr>
      <vt:lpstr>Financing bodies and International collaborations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SCATTERING DATA AND ROSETTA MISSION</dc:title>
  <dc:creator>marinkovic</dc:creator>
  <cp:lastModifiedBy>marinkovic</cp:lastModifiedBy>
  <cp:revision>61</cp:revision>
  <dcterms:created xsi:type="dcterms:W3CDTF">2017-06-01T15:29:03Z</dcterms:created>
  <dcterms:modified xsi:type="dcterms:W3CDTF">2017-08-24T10:21:48Z</dcterms:modified>
</cp:coreProperties>
</file>