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9" r:id="rId1"/>
  </p:sldMasterIdLst>
  <p:notesMasterIdLst>
    <p:notesMasterId r:id="rId57"/>
  </p:notesMasterIdLst>
  <p:handoutMasterIdLst>
    <p:handoutMasterId r:id="rId58"/>
  </p:handoutMasterIdLst>
  <p:sldIdLst>
    <p:sldId id="293" r:id="rId2"/>
    <p:sldId id="416" r:id="rId3"/>
    <p:sldId id="438" r:id="rId4"/>
    <p:sldId id="366" r:id="rId5"/>
    <p:sldId id="334" r:id="rId6"/>
    <p:sldId id="360" r:id="rId7"/>
    <p:sldId id="299" r:id="rId8"/>
    <p:sldId id="361" r:id="rId9"/>
    <p:sldId id="300" r:id="rId10"/>
    <p:sldId id="333" r:id="rId11"/>
    <p:sldId id="332" r:id="rId12"/>
    <p:sldId id="364" r:id="rId13"/>
    <p:sldId id="302" r:id="rId14"/>
    <p:sldId id="330" r:id="rId15"/>
    <p:sldId id="421" r:id="rId16"/>
    <p:sldId id="442" r:id="rId17"/>
    <p:sldId id="301" r:id="rId18"/>
    <p:sldId id="303" r:id="rId19"/>
    <p:sldId id="387" r:id="rId20"/>
    <p:sldId id="386" r:id="rId21"/>
    <p:sldId id="352" r:id="rId22"/>
    <p:sldId id="410" r:id="rId23"/>
    <p:sldId id="362" r:id="rId24"/>
    <p:sldId id="409" r:id="rId25"/>
    <p:sldId id="381" r:id="rId26"/>
    <p:sldId id="276" r:id="rId27"/>
    <p:sldId id="407" r:id="rId28"/>
    <p:sldId id="408" r:id="rId29"/>
    <p:sldId id="271" r:id="rId30"/>
    <p:sldId id="388" r:id="rId31"/>
    <p:sldId id="272" r:id="rId32"/>
    <p:sldId id="273" r:id="rId33"/>
    <p:sldId id="275" r:id="rId34"/>
    <p:sldId id="401" r:id="rId35"/>
    <p:sldId id="395" r:id="rId36"/>
    <p:sldId id="385" r:id="rId37"/>
    <p:sldId id="274" r:id="rId38"/>
    <p:sldId id="277" r:id="rId39"/>
    <p:sldId id="396" r:id="rId40"/>
    <p:sldId id="389" r:id="rId41"/>
    <p:sldId id="390" r:id="rId42"/>
    <p:sldId id="391" r:id="rId43"/>
    <p:sldId id="392" r:id="rId44"/>
    <p:sldId id="412" r:id="rId45"/>
    <p:sldId id="411" r:id="rId46"/>
    <p:sldId id="417" r:id="rId47"/>
    <p:sldId id="434" r:id="rId48"/>
    <p:sldId id="435" r:id="rId49"/>
    <p:sldId id="436" r:id="rId50"/>
    <p:sldId id="328" r:id="rId51"/>
    <p:sldId id="440" r:id="rId52"/>
    <p:sldId id="441" r:id="rId53"/>
    <p:sldId id="444" r:id="rId54"/>
    <p:sldId id="439" r:id="rId55"/>
    <p:sldId id="327" r:id="rId56"/>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pitchFamily="34" charset="0"/>
        <a:ea typeface="+mn-ea"/>
        <a:cs typeface="Arial" pitchFamily="34" charset="0"/>
      </a:defRPr>
    </a:lvl1pPr>
    <a:lvl2pPr marL="457200" algn="l" rtl="0" fontAlgn="base">
      <a:spcBef>
        <a:spcPct val="0"/>
      </a:spcBef>
      <a:spcAft>
        <a:spcPct val="0"/>
      </a:spcAft>
      <a:defRPr sz="24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pitchFamily="34" charset="0"/>
        <a:ea typeface="+mn-ea"/>
        <a:cs typeface="Arial" pitchFamily="34" charset="0"/>
      </a:defRPr>
    </a:lvl5pPr>
    <a:lvl6pPr marL="2286000" algn="l" defTabSz="914400" rtl="0" eaLnBrk="1" latinLnBrk="0" hangingPunct="1">
      <a:defRPr sz="2400" kern="1200">
        <a:solidFill>
          <a:schemeClr val="tx1"/>
        </a:solidFill>
        <a:latin typeface="Arial" pitchFamily="34" charset="0"/>
        <a:ea typeface="+mn-ea"/>
        <a:cs typeface="Arial" pitchFamily="34" charset="0"/>
      </a:defRPr>
    </a:lvl6pPr>
    <a:lvl7pPr marL="2743200" algn="l" defTabSz="914400" rtl="0" eaLnBrk="1" latinLnBrk="0" hangingPunct="1">
      <a:defRPr sz="2400" kern="1200">
        <a:solidFill>
          <a:schemeClr val="tx1"/>
        </a:solidFill>
        <a:latin typeface="Arial" pitchFamily="34" charset="0"/>
        <a:ea typeface="+mn-ea"/>
        <a:cs typeface="Arial" pitchFamily="34" charset="0"/>
      </a:defRPr>
    </a:lvl7pPr>
    <a:lvl8pPr marL="3200400" algn="l" defTabSz="914400" rtl="0" eaLnBrk="1" latinLnBrk="0" hangingPunct="1">
      <a:defRPr sz="2400" kern="1200">
        <a:solidFill>
          <a:schemeClr val="tx1"/>
        </a:solidFill>
        <a:latin typeface="Arial" pitchFamily="34" charset="0"/>
        <a:ea typeface="+mn-ea"/>
        <a:cs typeface="Arial" pitchFamily="34" charset="0"/>
      </a:defRPr>
    </a:lvl8pPr>
    <a:lvl9pPr marL="3657600" algn="l" defTabSz="914400" rtl="0" eaLnBrk="1" latinLnBrk="0" hangingPunct="1">
      <a:defRPr sz="2400"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00"/>
    <a:srgbClr val="FFFF66"/>
    <a:srgbClr val="33CC33"/>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700" autoAdjust="0"/>
  </p:normalViewPr>
  <p:slideViewPr>
    <p:cSldViewPr>
      <p:cViewPr varScale="1">
        <p:scale>
          <a:sx n="78" d="100"/>
          <a:sy n="78" d="100"/>
        </p:scale>
        <p:origin x="1522"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12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iagrams/_rels/data1.xml.rels><?xml version="1.0" encoding="UTF-8" standalone="yes"?>
<Relationships xmlns="http://schemas.openxmlformats.org/package/2006/relationships"><Relationship Id="rId1" Type="http://schemas.openxmlformats.org/officeDocument/2006/relationships/image" Target="../media/image34.png"/></Relationships>
</file>

<file path=ppt/diagrams/_rels/drawing1.xml.rels><?xml version="1.0" encoding="UTF-8" standalone="yes"?>
<Relationships xmlns="http://schemas.openxmlformats.org/package/2006/relationships"><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43FB80-2678-462B-B9B7-1CA33E8E42CE}" type="doc">
      <dgm:prSet loTypeId="urn:microsoft.com/office/officeart/2005/8/layout/arrow2" loCatId="process" qsTypeId="urn:microsoft.com/office/officeart/2005/8/quickstyle/simple1" qsCatId="simple" csTypeId="urn:microsoft.com/office/officeart/2005/8/colors/accent1_2" csCatId="accent1" phldr="1"/>
      <dgm:spPr/>
    </dgm:pt>
    <dgm:pt modelId="{A9F7E20B-0638-426F-BA37-F60F65971ADA}">
      <dgm:prSet phldrT="[Text]" custT="1"/>
      <dgm:spPr/>
      <dgm:t>
        <a:bodyPr/>
        <a:lstStyle/>
        <a:p>
          <a:r>
            <a:rPr lang="en-US" sz="1800" b="1" dirty="0"/>
            <a:t>ACTRIS</a:t>
          </a:r>
        </a:p>
      </dgm:t>
    </dgm:pt>
    <dgm:pt modelId="{114D86E3-1BFD-4D2C-A43D-2B470F0F0292}" type="parTrans" cxnId="{49AD5953-95D8-403F-B9AF-751ED9EF81EA}">
      <dgm:prSet/>
      <dgm:spPr/>
      <dgm:t>
        <a:bodyPr/>
        <a:lstStyle/>
        <a:p>
          <a:endParaRPr lang="en-US"/>
        </a:p>
      </dgm:t>
    </dgm:pt>
    <dgm:pt modelId="{951D4327-EE10-45AF-B117-2D66E4E1FD54}" type="sibTrans" cxnId="{49AD5953-95D8-403F-B9AF-751ED9EF81EA}">
      <dgm:prSet/>
      <dgm:spPr/>
      <dgm:t>
        <a:bodyPr/>
        <a:lstStyle/>
        <a:p>
          <a:endParaRPr lang="en-US"/>
        </a:p>
      </dgm:t>
    </dgm:pt>
    <dgm:pt modelId="{7BFF36B3-75DA-46A5-90E9-C69F24F54E7F}" type="pres">
      <dgm:prSet presAssocID="{7643FB80-2678-462B-B9B7-1CA33E8E42CE}" presName="arrowDiagram" presStyleCnt="0">
        <dgm:presLayoutVars>
          <dgm:chMax val="5"/>
          <dgm:dir/>
          <dgm:resizeHandles val="exact"/>
        </dgm:presLayoutVars>
      </dgm:prSet>
      <dgm:spPr/>
    </dgm:pt>
    <dgm:pt modelId="{27C0C215-137F-4C2A-92B1-5DD08A7CC5F3}" type="pres">
      <dgm:prSet presAssocID="{7643FB80-2678-462B-B9B7-1CA33E8E42CE}" presName="arrow" presStyleLbl="bgShp" presStyleIdx="0" presStyleCnt="1" custLinFactNeighborX="-6880" custLinFactNeighborY="-10368"/>
      <dgm:spPr>
        <a:blipFill rotWithShape="0">
          <a:blip xmlns:r="http://schemas.openxmlformats.org/officeDocument/2006/relationships" r:embed="rId1"/>
          <a:stretch>
            <a:fillRect/>
          </a:stretch>
        </a:blipFill>
      </dgm:spPr>
    </dgm:pt>
    <dgm:pt modelId="{93EFE218-F456-4231-A727-67B55BC06867}" type="pres">
      <dgm:prSet presAssocID="{7643FB80-2678-462B-B9B7-1CA33E8E42CE}" presName="arrowDiagram1" presStyleCnt="0">
        <dgm:presLayoutVars>
          <dgm:bulletEnabled val="1"/>
        </dgm:presLayoutVars>
      </dgm:prSet>
      <dgm:spPr/>
    </dgm:pt>
    <dgm:pt modelId="{3263FD28-E233-4D69-ABDE-331BC33EC615}" type="pres">
      <dgm:prSet presAssocID="{A9F7E20B-0638-426F-BA37-F60F65971ADA}" presName="bullet1" presStyleLbl="node1" presStyleIdx="0" presStyleCnt="1"/>
      <dgm:spPr/>
    </dgm:pt>
    <dgm:pt modelId="{476F2205-42B9-47B7-9D16-AE8D625A1C0A}" type="pres">
      <dgm:prSet presAssocID="{A9F7E20B-0638-426F-BA37-F60F65971ADA}" presName="textBox1" presStyleLbl="revTx" presStyleIdx="0" presStyleCnt="1" custScaleX="159517" custLinFactNeighborX="-21859" custLinFactNeighborY="299">
        <dgm:presLayoutVars>
          <dgm:bulletEnabled val="1"/>
        </dgm:presLayoutVars>
      </dgm:prSet>
      <dgm:spPr/>
    </dgm:pt>
  </dgm:ptLst>
  <dgm:cxnLst>
    <dgm:cxn modelId="{49AD5953-95D8-403F-B9AF-751ED9EF81EA}" srcId="{7643FB80-2678-462B-B9B7-1CA33E8E42CE}" destId="{A9F7E20B-0638-426F-BA37-F60F65971ADA}" srcOrd="0" destOrd="0" parTransId="{114D86E3-1BFD-4D2C-A43D-2B470F0F0292}" sibTransId="{951D4327-EE10-45AF-B117-2D66E4E1FD54}"/>
    <dgm:cxn modelId="{70AE6C82-2DF8-42CE-8C89-8A324031DE43}" type="presOf" srcId="{A9F7E20B-0638-426F-BA37-F60F65971ADA}" destId="{476F2205-42B9-47B7-9D16-AE8D625A1C0A}" srcOrd="0" destOrd="0" presId="urn:microsoft.com/office/officeart/2005/8/layout/arrow2"/>
    <dgm:cxn modelId="{09A671F9-CF92-47FD-A5AF-F6FC0161BBC2}" type="presOf" srcId="{7643FB80-2678-462B-B9B7-1CA33E8E42CE}" destId="{7BFF36B3-75DA-46A5-90E9-C69F24F54E7F}" srcOrd="0" destOrd="0" presId="urn:microsoft.com/office/officeart/2005/8/layout/arrow2"/>
    <dgm:cxn modelId="{79CF623E-EF9D-4611-A01D-F9539016F463}" type="presParOf" srcId="{7BFF36B3-75DA-46A5-90E9-C69F24F54E7F}" destId="{27C0C215-137F-4C2A-92B1-5DD08A7CC5F3}" srcOrd="0" destOrd="0" presId="urn:microsoft.com/office/officeart/2005/8/layout/arrow2"/>
    <dgm:cxn modelId="{96F1319C-AF15-4DAD-BC0E-6690D46FDE87}" type="presParOf" srcId="{7BFF36B3-75DA-46A5-90E9-C69F24F54E7F}" destId="{93EFE218-F456-4231-A727-67B55BC06867}" srcOrd="1" destOrd="0" presId="urn:microsoft.com/office/officeart/2005/8/layout/arrow2"/>
    <dgm:cxn modelId="{A872759B-3F30-458A-AD5E-120B9DBF1617}" type="presParOf" srcId="{93EFE218-F456-4231-A727-67B55BC06867}" destId="{3263FD28-E233-4D69-ABDE-331BC33EC615}" srcOrd="0" destOrd="0" presId="urn:microsoft.com/office/officeart/2005/8/layout/arrow2"/>
    <dgm:cxn modelId="{98A14A4C-942C-4FD4-BD73-595C8EA33408}" type="presParOf" srcId="{93EFE218-F456-4231-A727-67B55BC06867}" destId="{476F2205-42B9-47B7-9D16-AE8D625A1C0A}" srcOrd="1" destOrd="0" presId="urn:microsoft.com/office/officeart/2005/8/layout/arrow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C0C215-137F-4C2A-92B1-5DD08A7CC5F3}">
      <dsp:nvSpPr>
        <dsp:cNvPr id="0" name=""/>
        <dsp:cNvSpPr/>
      </dsp:nvSpPr>
      <dsp:spPr>
        <a:xfrm>
          <a:off x="0" y="0"/>
          <a:ext cx="1865368" cy="1165855"/>
        </a:xfrm>
        <a:prstGeom prst="swooshArrow">
          <a:avLst>
            <a:gd name="adj1" fmla="val 25000"/>
            <a:gd name="adj2" fmla="val 25000"/>
          </a:avLst>
        </a:prstGeom>
        <a:blipFill rotWithShape="0">
          <a:blip xmlns:r="http://schemas.openxmlformats.org/officeDocument/2006/relationships" r:embed="rId1"/>
          <a:stretch>
            <a:fillRect/>
          </a:stretch>
        </a:blipFill>
        <a:ln>
          <a:noFill/>
        </a:ln>
        <a:effectLst/>
      </dsp:spPr>
      <dsp:style>
        <a:lnRef idx="0">
          <a:scrgbClr r="0" g="0" b="0"/>
        </a:lnRef>
        <a:fillRef idx="1">
          <a:scrgbClr r="0" g="0" b="0"/>
        </a:fillRef>
        <a:effectRef idx="0">
          <a:scrgbClr r="0" g="0" b="0"/>
        </a:effectRef>
        <a:fontRef idx="minor"/>
      </dsp:style>
    </dsp:sp>
    <dsp:sp modelId="{3263FD28-E233-4D69-ABDE-331BC33EC615}">
      <dsp:nvSpPr>
        <dsp:cNvPr id="0" name=""/>
        <dsp:cNvSpPr/>
      </dsp:nvSpPr>
      <dsp:spPr>
        <a:xfrm>
          <a:off x="1456697" y="236435"/>
          <a:ext cx="138037" cy="13803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6F2205-42B9-47B7-9D16-AE8D625A1C0A}">
      <dsp:nvSpPr>
        <dsp:cNvPr id="0" name=""/>
        <dsp:cNvSpPr/>
      </dsp:nvSpPr>
      <dsp:spPr>
        <a:xfrm>
          <a:off x="394426" y="305454"/>
          <a:ext cx="1190231" cy="860400"/>
        </a:xfrm>
        <a:prstGeom prst="round2Diag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3143" bIns="0" numCol="1" spcCol="1270" anchor="t" anchorCtr="0">
          <a:noAutofit/>
        </a:bodyPr>
        <a:lstStyle/>
        <a:p>
          <a:pPr marL="0" lvl="0" indent="0" algn="r" defTabSz="800100">
            <a:lnSpc>
              <a:spcPct val="90000"/>
            </a:lnSpc>
            <a:spcBef>
              <a:spcPct val="0"/>
            </a:spcBef>
            <a:spcAft>
              <a:spcPct val="35000"/>
            </a:spcAft>
            <a:buNone/>
          </a:pPr>
          <a:r>
            <a:rPr lang="en-US" sz="1800" b="1" kern="1200" dirty="0"/>
            <a:t>ACTRIS</a:t>
          </a:r>
        </a:p>
      </dsp:txBody>
      <dsp:txXfrm>
        <a:off x="436427" y="347455"/>
        <a:ext cx="1106229" cy="776398"/>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Insittutu fo kfiidjfsjkfsjlkfjskldfj</a:t>
            </a: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DCB8CF6-BCD4-45E8-BE22-87C8364FFF47}" type="datetimeFigureOut">
              <a:rPr lang="en-US" smtClean="0"/>
              <a:pPr/>
              <a:t>6/2/2022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a:t>fgsdfgsdfgsdfg</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C662D71-1E25-404B-A1A2-07904CCEE71B}" type="slidenum">
              <a:rPr lang="en-US" smtClean="0"/>
              <a:pPr/>
              <a:t>‹#›</a:t>
            </a:fld>
            <a:endParaRPr lang="en-US"/>
          </a:p>
        </p:txBody>
      </p:sp>
    </p:spTree>
    <p:extLst>
      <p:ext uri="{BB962C8B-B14F-4D97-AF65-F5344CB8AC3E}">
        <p14:creationId xmlns:p14="http://schemas.microsoft.com/office/powerpoint/2010/main" val="975903946"/>
      </p:ext>
    </p:extLst>
  </p:cSld>
  <p:clrMap bg1="lt1" tx1="dk1" bg2="lt2" tx2="dk2" accent1="accent1" accent2="accent2" accent3="accent3" accent4="accent4" accent5="accent5" accent6="accent6" hlink="hlink" folHlink="folHlink"/>
  <p:hf sldNum="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a:t>Insittutu fo kfiidjfsjkfsjlkfjskldfj</a:t>
            </a: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2519E0-B97D-4C9A-A3DD-64E837D21E71}" type="datetimeFigureOut">
              <a:rPr lang="en-US" smtClean="0"/>
              <a:pPr/>
              <a:t>6/1/2022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a:t>fgsdfgsdfgsdfg</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A9D25-7EB2-4D80-B107-AE2AB377F393}" type="slidenum">
              <a:rPr lang="en-US" smtClean="0"/>
              <a:pPr/>
              <a:t>‹#›</a:t>
            </a:fld>
            <a:endParaRPr lang="en-US"/>
          </a:p>
        </p:txBody>
      </p:sp>
    </p:spTree>
    <p:extLst>
      <p:ext uri="{BB962C8B-B14F-4D97-AF65-F5344CB8AC3E}">
        <p14:creationId xmlns:p14="http://schemas.microsoft.com/office/powerpoint/2010/main" val="855253127"/>
      </p:ext>
    </p:extLst>
  </p:cSld>
  <p:clrMap bg1="lt1" tx1="dk1" bg2="lt2" tx2="dk2" accent1="accent1" accent2="accent2" accent3="accent3" accent4="accent4" accent5="accent5" accent6="accent6" hlink="hlink" folHlink="folHlink"/>
  <p:hf sldNum="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183025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825121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348248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33186658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11270995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2810038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2211330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2345709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40810033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17049839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27685605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7327457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33922326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3292083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11080410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18278901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5791774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4184516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1649214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2378531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To increase performance of numerical atmospheric dust model forecasts and to improve our understanding of the atmospheric underlying dust process, incorporation of available observed information on dust into </a:t>
            </a:r>
            <a:r>
              <a:rPr lang="en-US" dirty="0" err="1"/>
              <a:t>modelling</a:t>
            </a:r>
            <a:r>
              <a:rPr lang="en-US" dirty="0"/>
              <a:t> systems is required. Well established techniques used for atmospheric data assimilation in numerical weather prediction systems could be applicable for assimilation of observed aerosol parameters as well. Assimilation method is based on the Newtonian relaxation using background dust concentration of the DREAM dust model and target </a:t>
            </a:r>
            <a:r>
              <a:rPr lang="en-US" dirty="0" err="1"/>
              <a:t>ﬁelds</a:t>
            </a:r>
            <a:r>
              <a:rPr lang="en-US" dirty="0"/>
              <a:t> of ECMWF dust analysis that includes the Moderate Resolution Imaging </a:t>
            </a:r>
            <a:r>
              <a:rPr lang="en-US" dirty="0" err="1"/>
              <a:t>Spectro</a:t>
            </a:r>
            <a:r>
              <a:rPr lang="en-US" dirty="0"/>
              <a:t>-radiometer (MODIS) aerosol objective analysis</a:t>
            </a:r>
          </a:p>
          <a:p>
            <a:r>
              <a:rPr lang="en-US" dirty="0" err="1"/>
              <a:t>Pejanovic</a:t>
            </a:r>
            <a:r>
              <a:rPr lang="en-US" dirty="0"/>
              <a:t> G., </a:t>
            </a:r>
            <a:r>
              <a:rPr lang="en-US" dirty="0" err="1"/>
              <a:t>Nickovic</a:t>
            </a:r>
            <a:r>
              <a:rPr lang="en-US" dirty="0"/>
              <a:t> S., </a:t>
            </a:r>
            <a:r>
              <a:rPr lang="en-US" dirty="0" err="1"/>
              <a:t>Petkovic</a:t>
            </a:r>
            <a:r>
              <a:rPr lang="en-US" dirty="0"/>
              <a:t> S., </a:t>
            </a:r>
            <a:r>
              <a:rPr lang="en-US" dirty="0" err="1"/>
              <a:t>Vukovic</a:t>
            </a:r>
            <a:r>
              <a:rPr lang="en-US" dirty="0"/>
              <a:t> A., </a:t>
            </a:r>
            <a:r>
              <a:rPr lang="en-US" dirty="0" err="1"/>
              <a:t>Djurdjevic</a:t>
            </a:r>
            <a:r>
              <a:rPr lang="en-US" dirty="0"/>
              <a:t> V., </a:t>
            </a:r>
            <a:r>
              <a:rPr lang="en-US" dirty="0" err="1"/>
              <a:t>Vujadinovic</a:t>
            </a:r>
            <a:r>
              <a:rPr lang="en-US" dirty="0"/>
              <a:t> M., </a:t>
            </a:r>
            <a:r>
              <a:rPr lang="en-US" dirty="0" err="1"/>
              <a:t>Dacic</a:t>
            </a:r>
            <a:r>
              <a:rPr lang="en-US" dirty="0"/>
              <a:t> M., </a:t>
            </a:r>
            <a:r>
              <a:rPr lang="en-US" b="1" dirty="0"/>
              <a:t>2012</a:t>
            </a:r>
            <a:r>
              <a:rPr lang="en-US" dirty="0"/>
              <a:t>: “Dust operational forecast system with assimilation of dust </a:t>
            </a:r>
            <a:r>
              <a:rPr lang="en-US" dirty="0" err="1"/>
              <a:t>analysed</a:t>
            </a:r>
            <a:r>
              <a:rPr lang="en-US" dirty="0"/>
              <a:t> data”, Regional Conference on Dust and Dust Storms, Kuwait, 20-22 November 2012. Poster can be found </a:t>
            </a:r>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1874339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574924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2704735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2648732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5" name="Footer Placeholder 4"/>
          <p:cNvSpPr>
            <a:spLocks noGrp="1"/>
          </p:cNvSpPr>
          <p:nvPr>
            <p:ph type="ftr" sz="quarter" idx="10"/>
          </p:nvPr>
        </p:nvSpPr>
        <p:spPr/>
        <p:txBody>
          <a:bodyPr/>
          <a:lstStyle/>
          <a:p>
            <a:r>
              <a:rPr lang="en-US"/>
              <a:t>fgsdfgsdfgsdfg</a:t>
            </a:r>
          </a:p>
        </p:txBody>
      </p:sp>
      <p:sp>
        <p:nvSpPr>
          <p:cNvPr id="6" name="Header Placeholder 5"/>
          <p:cNvSpPr>
            <a:spLocks noGrp="1"/>
          </p:cNvSpPr>
          <p:nvPr>
            <p:ph type="hdr" sz="quarter" idx="11"/>
          </p:nvPr>
        </p:nvSpPr>
        <p:spPr/>
        <p:txBody>
          <a:bodyPr/>
          <a:lstStyle/>
          <a:p>
            <a:r>
              <a:rPr lang="en-US"/>
              <a:t>Insittutu fo kfiidjfsjkfsjlkfjskldfj</a:t>
            </a:r>
          </a:p>
        </p:txBody>
      </p:sp>
    </p:spTree>
    <p:extLst>
      <p:ext uri="{BB962C8B-B14F-4D97-AF65-F5344CB8AC3E}">
        <p14:creationId xmlns:p14="http://schemas.microsoft.com/office/powerpoint/2010/main" val="11153017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274640" y="550863"/>
            <a:ext cx="8237537" cy="1143000"/>
          </a:xfrm>
        </p:spPr>
        <p:txBody>
          <a:bodyPr/>
          <a:lstStyle>
            <a:lvl1pPr>
              <a:defRPr sz="4000"/>
            </a:lvl1pPr>
          </a:lstStyle>
          <a:p>
            <a:r>
              <a:rPr lang="en-US"/>
              <a:t>Click to edit Master title style</a:t>
            </a:r>
          </a:p>
        </p:txBody>
      </p:sp>
      <p:sp>
        <p:nvSpPr>
          <p:cNvPr id="4099" name="Rectangle 3"/>
          <p:cNvSpPr>
            <a:spLocks noGrp="1" noChangeArrowheads="1"/>
          </p:cNvSpPr>
          <p:nvPr>
            <p:ph type="subTitle" idx="1"/>
          </p:nvPr>
        </p:nvSpPr>
        <p:spPr>
          <a:xfrm>
            <a:off x="206376" y="2754313"/>
            <a:ext cx="5697538" cy="608012"/>
          </a:xfrm>
        </p:spPr>
        <p:txBody>
          <a:bodyPr/>
          <a:lstStyle>
            <a:lvl1pPr marL="0" indent="0">
              <a:buFontTx/>
              <a:buNone/>
              <a:defRPr/>
            </a:lvl1pPr>
          </a:lstStyle>
          <a:p>
            <a:r>
              <a:rPr lang="en-US"/>
              <a:t>Click to edit Master subtitle style</a:t>
            </a:r>
          </a:p>
        </p:txBody>
      </p:sp>
      <p:sp>
        <p:nvSpPr>
          <p:cNvPr id="4" name="Rectangle 4"/>
          <p:cNvSpPr>
            <a:spLocks noGrp="1" noChangeArrowheads="1"/>
          </p:cNvSpPr>
          <p:nvPr>
            <p:ph type="dt" sz="half" idx="10"/>
          </p:nvPr>
        </p:nvSpPr>
        <p:spPr>
          <a:xfrm>
            <a:off x="292100" y="6196017"/>
            <a:ext cx="1905000" cy="458787"/>
          </a:xfrm>
        </p:spPr>
        <p:txBody>
          <a:bodyPr/>
          <a:lstStyle>
            <a:lvl1pPr>
              <a:defRPr smtClean="0"/>
            </a:lvl1pPr>
          </a:lstStyle>
          <a:p>
            <a:pPr>
              <a:defRPr/>
            </a:pPr>
            <a:fld id="{41C5635D-C154-438C-B41C-19488BBC7A74}" type="datetime12">
              <a:rPr lang="en-US" smtClean="0"/>
              <a:pPr>
                <a:defRPr/>
              </a:pPr>
              <a:t>8:09 AM</a:t>
            </a:fld>
            <a:endParaRPr lang="en-US"/>
          </a:p>
        </p:txBody>
      </p:sp>
      <p:sp>
        <p:nvSpPr>
          <p:cNvPr id="5" name="Rectangle 5"/>
          <p:cNvSpPr>
            <a:spLocks noGrp="1" noChangeArrowheads="1"/>
          </p:cNvSpPr>
          <p:nvPr>
            <p:ph type="ftr" sz="quarter" idx="11"/>
          </p:nvPr>
        </p:nvSpPr>
        <p:spPr>
          <a:xfrm>
            <a:off x="2746375" y="6196017"/>
            <a:ext cx="3981450" cy="458787"/>
          </a:xfrm>
        </p:spPr>
        <p:txBody>
          <a:bodyPr/>
          <a:lstStyle>
            <a:lvl1pPr>
              <a:defRPr smtClean="0"/>
            </a:lvl1pPr>
          </a:lstStyle>
          <a:p>
            <a:pPr>
              <a:defRPr/>
            </a:pPr>
            <a:r>
              <a:rPr lang="en-US"/>
              <a:t>WeBIOPATR, 2013, Belgrade</a:t>
            </a:r>
          </a:p>
        </p:txBody>
      </p:sp>
      <p:sp>
        <p:nvSpPr>
          <p:cNvPr id="6" name="Rectangle 6"/>
          <p:cNvSpPr>
            <a:spLocks noGrp="1" noChangeArrowheads="1"/>
          </p:cNvSpPr>
          <p:nvPr>
            <p:ph type="sldNum" sz="quarter" idx="12"/>
          </p:nvPr>
        </p:nvSpPr>
        <p:spPr>
          <a:xfrm>
            <a:off x="7246938" y="6196017"/>
            <a:ext cx="1676400" cy="458787"/>
          </a:xfrm>
        </p:spPr>
        <p:txBody>
          <a:bodyPr/>
          <a:lstStyle>
            <a:lvl1pPr>
              <a:defRPr sz="1400" smtClean="0"/>
            </a:lvl1pPr>
          </a:lstStyle>
          <a:p>
            <a:pPr>
              <a:defRPr/>
            </a:pPr>
            <a:fld id="{1DF602D2-720E-4E5C-A429-50B0F4CB1AC5}"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9E58EF8F-6BDC-4F01-96DD-308A07B0F241}" type="datetime12">
              <a:rPr lang="en-US" smtClean="0"/>
              <a:pPr>
                <a:defRPr/>
              </a:pPr>
              <a:t>8:09 AM</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WeBIOPATR, 2013, Belgrade</a:t>
            </a:r>
          </a:p>
        </p:txBody>
      </p:sp>
      <p:sp>
        <p:nvSpPr>
          <p:cNvPr id="6" name="Rectangle 6"/>
          <p:cNvSpPr>
            <a:spLocks noGrp="1" noChangeArrowheads="1"/>
          </p:cNvSpPr>
          <p:nvPr>
            <p:ph type="sldNum" sz="quarter" idx="12"/>
          </p:nvPr>
        </p:nvSpPr>
        <p:spPr>
          <a:ln/>
        </p:spPr>
        <p:txBody>
          <a:bodyPr/>
          <a:lstStyle>
            <a:lvl1pPr>
              <a:defRPr/>
            </a:lvl1pPr>
          </a:lstStyle>
          <a:p>
            <a:pPr>
              <a:defRPr/>
            </a:pPr>
            <a:fld id="{5BAC7E90-72F2-4AD9-819A-11D12F5D8B94}"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7514" y="138117"/>
            <a:ext cx="2195512" cy="5921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7800" y="138117"/>
            <a:ext cx="6437313" cy="5921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6327D530-020C-426B-8719-40AEBB3E8B48}" type="datetime12">
              <a:rPr lang="en-US" smtClean="0"/>
              <a:pPr>
                <a:defRPr/>
              </a:pPr>
              <a:t>8:09 AM</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WeBIOPATR, 2013, Belgrade</a:t>
            </a:r>
          </a:p>
        </p:txBody>
      </p:sp>
      <p:sp>
        <p:nvSpPr>
          <p:cNvPr id="6" name="Rectangle 6"/>
          <p:cNvSpPr>
            <a:spLocks noGrp="1" noChangeArrowheads="1"/>
          </p:cNvSpPr>
          <p:nvPr>
            <p:ph type="sldNum" sz="quarter" idx="12"/>
          </p:nvPr>
        </p:nvSpPr>
        <p:spPr>
          <a:ln/>
        </p:spPr>
        <p:txBody>
          <a:bodyPr/>
          <a:lstStyle>
            <a:lvl1pPr>
              <a:defRPr/>
            </a:lvl1pPr>
          </a:lstStyle>
          <a:p>
            <a:pPr>
              <a:defRPr/>
            </a:pPr>
            <a:fld id="{BF668FFC-1586-494F-97B5-FFE9370EAD8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6375" y="138117"/>
            <a:ext cx="7343775" cy="846137"/>
          </a:xfrm>
        </p:spPr>
        <p:txBody>
          <a:bodyPr/>
          <a:lstStyle/>
          <a:p>
            <a:r>
              <a:rPr lang="en-US"/>
              <a:t>Click to edit Master title style</a:t>
            </a:r>
          </a:p>
        </p:txBody>
      </p:sp>
      <p:sp>
        <p:nvSpPr>
          <p:cNvPr id="3" name="Text Placeholder 2"/>
          <p:cNvSpPr>
            <a:spLocks noGrp="1"/>
          </p:cNvSpPr>
          <p:nvPr>
            <p:ph type="body" sz="half" idx="1"/>
          </p:nvPr>
        </p:nvSpPr>
        <p:spPr>
          <a:xfrm>
            <a:off x="177800" y="1652588"/>
            <a:ext cx="4316413"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52588"/>
            <a:ext cx="4316412" cy="4406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E62B09D2-007B-4C92-BDB6-70B8BCE75504}" type="datetime12">
              <a:rPr lang="en-US" smtClean="0"/>
              <a:pPr>
                <a:defRPr/>
              </a:pPr>
              <a:t>8:09 AM</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WeBIOPATR, 2013, Belgrade</a:t>
            </a:r>
          </a:p>
        </p:txBody>
      </p:sp>
      <p:sp>
        <p:nvSpPr>
          <p:cNvPr id="7" name="Rectangle 6"/>
          <p:cNvSpPr>
            <a:spLocks noGrp="1" noChangeArrowheads="1"/>
          </p:cNvSpPr>
          <p:nvPr>
            <p:ph type="sldNum" sz="quarter" idx="12"/>
          </p:nvPr>
        </p:nvSpPr>
        <p:spPr>
          <a:ln/>
        </p:spPr>
        <p:txBody>
          <a:bodyPr/>
          <a:lstStyle>
            <a:lvl1pPr>
              <a:defRPr/>
            </a:lvl1pPr>
          </a:lstStyle>
          <a:p>
            <a:pPr>
              <a:defRPr/>
            </a:pPr>
            <a:fld id="{097E4CF1-BE9C-450D-A8B8-E12BCD85FA45}"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214724FE-FCE7-41DA-9703-D29C8A21E930}" type="datetime12">
              <a:rPr lang="en-US" smtClean="0"/>
              <a:pPr>
                <a:defRPr/>
              </a:pPr>
              <a:t>8:09 AM</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WeBIOPATR, 2013, Belgrade</a:t>
            </a:r>
          </a:p>
        </p:txBody>
      </p:sp>
      <p:sp>
        <p:nvSpPr>
          <p:cNvPr id="6" name="Rectangle 6"/>
          <p:cNvSpPr>
            <a:spLocks noGrp="1" noChangeArrowheads="1"/>
          </p:cNvSpPr>
          <p:nvPr>
            <p:ph type="sldNum" sz="quarter" idx="12"/>
          </p:nvPr>
        </p:nvSpPr>
        <p:spPr>
          <a:ln/>
        </p:spPr>
        <p:txBody>
          <a:bodyPr/>
          <a:lstStyle>
            <a:lvl1pPr>
              <a:defRPr/>
            </a:lvl1pPr>
          </a:lstStyle>
          <a:p>
            <a:pPr>
              <a:defRPr/>
            </a:pPr>
            <a:fld id="{6B8E274E-6846-4171-8604-DE210F7C1A9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DB6C98A7-A3F6-4F0C-9B3C-C755E6998196}" type="datetime12">
              <a:rPr lang="en-US" smtClean="0"/>
              <a:pPr>
                <a:defRPr/>
              </a:pPr>
              <a:t>8:09 AM</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r>
              <a:rPr lang="en-US"/>
              <a:t>WeBIOPATR, 2013, Belgrade</a:t>
            </a:r>
          </a:p>
        </p:txBody>
      </p:sp>
      <p:sp>
        <p:nvSpPr>
          <p:cNvPr id="6" name="Rectangle 6"/>
          <p:cNvSpPr>
            <a:spLocks noGrp="1" noChangeArrowheads="1"/>
          </p:cNvSpPr>
          <p:nvPr>
            <p:ph type="sldNum" sz="quarter" idx="12"/>
          </p:nvPr>
        </p:nvSpPr>
        <p:spPr>
          <a:ln/>
        </p:spPr>
        <p:txBody>
          <a:bodyPr/>
          <a:lstStyle>
            <a:lvl1pPr>
              <a:defRPr/>
            </a:lvl1pPr>
          </a:lstStyle>
          <a:p>
            <a:pPr>
              <a:defRPr/>
            </a:pPr>
            <a:fld id="{3C183F08-D17B-4693-9CAA-F842889CF40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7800" y="1652588"/>
            <a:ext cx="4316413" cy="4406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52588"/>
            <a:ext cx="4316412" cy="4406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377BFE6F-15D2-4802-BBB4-42DDEEDFC762}" type="datetime12">
              <a:rPr lang="en-US" smtClean="0"/>
              <a:pPr>
                <a:defRPr/>
              </a:pPr>
              <a:t>8:09 AM</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WeBIOPATR, 2013, Belgrade</a:t>
            </a:r>
          </a:p>
        </p:txBody>
      </p:sp>
      <p:sp>
        <p:nvSpPr>
          <p:cNvPr id="7" name="Rectangle 6"/>
          <p:cNvSpPr>
            <a:spLocks noGrp="1" noChangeArrowheads="1"/>
          </p:cNvSpPr>
          <p:nvPr>
            <p:ph type="sldNum" sz="quarter" idx="12"/>
          </p:nvPr>
        </p:nvSpPr>
        <p:spPr>
          <a:ln/>
        </p:spPr>
        <p:txBody>
          <a:bodyPr/>
          <a:lstStyle>
            <a:lvl1pPr>
              <a:defRPr/>
            </a:lvl1pPr>
          </a:lstStyle>
          <a:p>
            <a:pPr>
              <a:defRPr/>
            </a:pPr>
            <a:fld id="{0CD1F798-C114-40F2-8BEA-EE0D403C388D}"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9895D100-65EB-44BC-8676-32B62A1D23A7}" type="datetime12">
              <a:rPr lang="en-US" smtClean="0"/>
              <a:pPr>
                <a:defRPr/>
              </a:pPr>
              <a:t>8:09 AM</a:t>
            </a:fld>
            <a:endParaRPr lang="en-US"/>
          </a:p>
        </p:txBody>
      </p:sp>
      <p:sp>
        <p:nvSpPr>
          <p:cNvPr id="8" name="Rectangle 5"/>
          <p:cNvSpPr>
            <a:spLocks noGrp="1" noChangeArrowheads="1"/>
          </p:cNvSpPr>
          <p:nvPr>
            <p:ph type="ftr" sz="quarter" idx="11"/>
          </p:nvPr>
        </p:nvSpPr>
        <p:spPr>
          <a:ln/>
        </p:spPr>
        <p:txBody>
          <a:bodyPr/>
          <a:lstStyle>
            <a:lvl1pPr>
              <a:defRPr/>
            </a:lvl1pPr>
          </a:lstStyle>
          <a:p>
            <a:pPr>
              <a:defRPr/>
            </a:pPr>
            <a:r>
              <a:rPr lang="en-US"/>
              <a:t>WeBIOPATR, 2013, Belgrade</a:t>
            </a:r>
          </a:p>
        </p:txBody>
      </p:sp>
      <p:sp>
        <p:nvSpPr>
          <p:cNvPr id="9" name="Rectangle 6"/>
          <p:cNvSpPr>
            <a:spLocks noGrp="1" noChangeArrowheads="1"/>
          </p:cNvSpPr>
          <p:nvPr>
            <p:ph type="sldNum" sz="quarter" idx="12"/>
          </p:nvPr>
        </p:nvSpPr>
        <p:spPr>
          <a:ln/>
        </p:spPr>
        <p:txBody>
          <a:bodyPr/>
          <a:lstStyle>
            <a:lvl1pPr>
              <a:defRPr/>
            </a:lvl1pPr>
          </a:lstStyle>
          <a:p>
            <a:pPr>
              <a:defRPr/>
            </a:pPr>
            <a:fld id="{F068A695-F30D-42D2-A374-88840AAF771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FC00D0EE-CF5F-4832-98CE-340803DE8A53}" type="datetime12">
              <a:rPr lang="en-US" smtClean="0"/>
              <a:pPr>
                <a:defRPr/>
              </a:pPr>
              <a:t>8:09 AM</a:t>
            </a:fld>
            <a:endParaRPr lang="en-US"/>
          </a:p>
        </p:txBody>
      </p:sp>
      <p:sp>
        <p:nvSpPr>
          <p:cNvPr id="4" name="Rectangle 5"/>
          <p:cNvSpPr>
            <a:spLocks noGrp="1" noChangeArrowheads="1"/>
          </p:cNvSpPr>
          <p:nvPr>
            <p:ph type="ftr" sz="quarter" idx="11"/>
          </p:nvPr>
        </p:nvSpPr>
        <p:spPr>
          <a:ln/>
        </p:spPr>
        <p:txBody>
          <a:bodyPr/>
          <a:lstStyle>
            <a:lvl1pPr>
              <a:defRPr/>
            </a:lvl1pPr>
          </a:lstStyle>
          <a:p>
            <a:pPr>
              <a:defRPr/>
            </a:pPr>
            <a:r>
              <a:rPr lang="en-US"/>
              <a:t>WeBIOPATR, 2013, Belgrade</a:t>
            </a:r>
          </a:p>
        </p:txBody>
      </p:sp>
      <p:sp>
        <p:nvSpPr>
          <p:cNvPr id="5" name="Rectangle 6"/>
          <p:cNvSpPr>
            <a:spLocks noGrp="1" noChangeArrowheads="1"/>
          </p:cNvSpPr>
          <p:nvPr>
            <p:ph type="sldNum" sz="quarter" idx="12"/>
          </p:nvPr>
        </p:nvSpPr>
        <p:spPr>
          <a:ln/>
        </p:spPr>
        <p:txBody>
          <a:bodyPr/>
          <a:lstStyle>
            <a:lvl1pPr>
              <a:defRPr/>
            </a:lvl1pPr>
          </a:lstStyle>
          <a:p>
            <a:pPr>
              <a:defRPr/>
            </a:pPr>
            <a:fld id="{23E4EA01-346C-4315-88BE-ECC572BB4173}"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963C6F7-4DF7-4708-8D2B-A55D2634BFF6}" type="datetime12">
              <a:rPr lang="en-US" smtClean="0"/>
              <a:pPr>
                <a:defRPr/>
              </a:pPr>
              <a:t>8:09 AM</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r>
              <a:rPr lang="en-US"/>
              <a:t>WeBIOPATR, 2013, Belgrade</a:t>
            </a:r>
          </a:p>
        </p:txBody>
      </p:sp>
      <p:sp>
        <p:nvSpPr>
          <p:cNvPr id="4" name="Rectangle 6"/>
          <p:cNvSpPr>
            <a:spLocks noGrp="1" noChangeArrowheads="1"/>
          </p:cNvSpPr>
          <p:nvPr>
            <p:ph type="sldNum" sz="quarter" idx="12"/>
          </p:nvPr>
        </p:nvSpPr>
        <p:spPr>
          <a:ln/>
        </p:spPr>
        <p:txBody>
          <a:bodyPr/>
          <a:lstStyle>
            <a:lvl1pPr>
              <a:defRPr/>
            </a:lvl1pPr>
          </a:lstStyle>
          <a:p>
            <a:pPr>
              <a:defRPr/>
            </a:pPr>
            <a:fld id="{9E9312A6-DDB7-4650-9C0E-9A7FBAACE8FD}"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7E97C38-31F7-41CD-B3A0-F84BC45EB265}" type="datetime12">
              <a:rPr lang="en-US" smtClean="0"/>
              <a:pPr>
                <a:defRPr/>
              </a:pPr>
              <a:t>8:09 AM</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WeBIOPATR, 2013, Belgrade</a:t>
            </a:r>
          </a:p>
        </p:txBody>
      </p:sp>
      <p:sp>
        <p:nvSpPr>
          <p:cNvPr id="7" name="Rectangle 6"/>
          <p:cNvSpPr>
            <a:spLocks noGrp="1" noChangeArrowheads="1"/>
          </p:cNvSpPr>
          <p:nvPr>
            <p:ph type="sldNum" sz="quarter" idx="12"/>
          </p:nvPr>
        </p:nvSpPr>
        <p:spPr>
          <a:ln/>
        </p:spPr>
        <p:txBody>
          <a:bodyPr/>
          <a:lstStyle>
            <a:lvl1pPr>
              <a:defRPr/>
            </a:lvl1pPr>
          </a:lstStyle>
          <a:p>
            <a:pPr>
              <a:defRPr/>
            </a:pPr>
            <a:fld id="{A66F8AE0-063F-4013-A17C-A33859302DA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B0B70986-D726-4538-8B02-D6039EB56EDB}" type="datetime12">
              <a:rPr lang="en-US" smtClean="0"/>
              <a:pPr>
                <a:defRPr/>
              </a:pPr>
              <a:t>8:09 AM</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r>
              <a:rPr lang="en-US"/>
              <a:t>WeBIOPATR, 2013, Belgrade</a:t>
            </a:r>
          </a:p>
        </p:txBody>
      </p:sp>
      <p:sp>
        <p:nvSpPr>
          <p:cNvPr id="7" name="Rectangle 6"/>
          <p:cNvSpPr>
            <a:spLocks noGrp="1" noChangeArrowheads="1"/>
          </p:cNvSpPr>
          <p:nvPr>
            <p:ph type="sldNum" sz="quarter" idx="12"/>
          </p:nvPr>
        </p:nvSpPr>
        <p:spPr>
          <a:ln/>
        </p:spPr>
        <p:txBody>
          <a:bodyPr/>
          <a:lstStyle>
            <a:lvl1pPr>
              <a:defRPr/>
            </a:lvl1pPr>
          </a:lstStyle>
          <a:p>
            <a:pPr>
              <a:defRPr/>
            </a:pPr>
            <a:fld id="{B40B9AD9-2B48-4B85-A0CB-C0303FF7856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06375" y="138117"/>
            <a:ext cx="7343775" cy="846137"/>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77802" y="1652588"/>
            <a:ext cx="8785225" cy="4406900"/>
          </a:xfrm>
          <a:prstGeom prst="rect">
            <a:avLst/>
          </a:prstGeom>
          <a:noFill/>
          <a:ln w="9525">
            <a:noFill/>
            <a:miter lim="800000"/>
            <a:headEnd/>
            <a:tailEnd/>
          </a:ln>
        </p:spPr>
        <p:txBody>
          <a:bodyPr vert="horz" wrap="square" lIns="91436" tIns="45718" rIns="91436" bIns="4571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153988" y="6248400"/>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eaLnBrk="0" hangingPunct="0">
              <a:defRPr sz="1300" smtClean="0">
                <a:latin typeface="Arial" charset="0"/>
                <a:cs typeface="Arial" charset="0"/>
              </a:defRPr>
            </a:lvl1pPr>
          </a:lstStyle>
          <a:p>
            <a:pPr>
              <a:defRPr/>
            </a:pPr>
            <a:fld id="{3C3D7CB3-EBF9-4EC2-A3EA-0435B59E4D62}" type="datetime12">
              <a:rPr lang="en-US" smtClean="0"/>
              <a:pPr>
                <a:defRPr/>
              </a:pPr>
              <a:t>8:09 AM</a:t>
            </a:fld>
            <a:endParaRPr lang="en-US"/>
          </a:p>
        </p:txBody>
      </p:sp>
      <p:sp>
        <p:nvSpPr>
          <p:cNvPr id="3077" name="Rectangle 5"/>
          <p:cNvSpPr>
            <a:spLocks noGrp="1" noChangeArrowheads="1"/>
          </p:cNvSpPr>
          <p:nvPr>
            <p:ph type="ftr" sz="quarter" idx="3"/>
          </p:nvPr>
        </p:nvSpPr>
        <p:spPr bwMode="auto">
          <a:xfrm>
            <a:off x="3157539" y="6248400"/>
            <a:ext cx="2894012"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eaLnBrk="0" hangingPunct="0">
              <a:defRPr sz="1300" smtClean="0">
                <a:latin typeface="Arial" charset="0"/>
                <a:cs typeface="Arial" charset="0"/>
              </a:defRPr>
            </a:lvl1pPr>
          </a:lstStyle>
          <a:p>
            <a:pPr>
              <a:defRPr/>
            </a:pPr>
            <a:r>
              <a:rPr lang="en-US"/>
              <a:t>WeBIOPATR, 2013, Belgrade</a:t>
            </a:r>
          </a:p>
        </p:txBody>
      </p:sp>
      <p:sp>
        <p:nvSpPr>
          <p:cNvPr id="3078" name="Rectangle 6"/>
          <p:cNvSpPr>
            <a:spLocks noGrp="1" noChangeArrowheads="1"/>
          </p:cNvSpPr>
          <p:nvPr>
            <p:ph type="sldNum" sz="quarter" idx="4"/>
          </p:nvPr>
        </p:nvSpPr>
        <p:spPr bwMode="auto">
          <a:xfrm>
            <a:off x="7070725" y="6221413"/>
            <a:ext cx="1905000" cy="4572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eaLnBrk="0" hangingPunct="0">
              <a:defRPr sz="1300" smtClean="0">
                <a:latin typeface="Arial" charset="0"/>
                <a:cs typeface="Arial" charset="0"/>
              </a:defRPr>
            </a:lvl1pPr>
          </a:lstStyle>
          <a:p>
            <a:pPr>
              <a:defRPr/>
            </a:pPr>
            <a:fld id="{47B34752-ED75-4C73-AF26-EAD3A34A851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p:txStyles>
    <p:title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cs typeface="Arial" charset="0"/>
        </a:defRPr>
      </a:lvl2pPr>
      <a:lvl3pPr algn="l" rtl="0" eaLnBrk="0" fontAlgn="base" hangingPunct="0">
        <a:spcBef>
          <a:spcPct val="0"/>
        </a:spcBef>
        <a:spcAft>
          <a:spcPct val="0"/>
        </a:spcAft>
        <a:defRPr sz="3600" b="1">
          <a:solidFill>
            <a:schemeClr val="tx2"/>
          </a:solidFill>
          <a:latin typeface="Arial" charset="0"/>
          <a:cs typeface="Arial" charset="0"/>
        </a:defRPr>
      </a:lvl3pPr>
      <a:lvl4pPr algn="l" rtl="0" eaLnBrk="0" fontAlgn="base" hangingPunct="0">
        <a:spcBef>
          <a:spcPct val="0"/>
        </a:spcBef>
        <a:spcAft>
          <a:spcPct val="0"/>
        </a:spcAft>
        <a:defRPr sz="3600" b="1">
          <a:solidFill>
            <a:schemeClr val="tx2"/>
          </a:solidFill>
          <a:latin typeface="Arial" charset="0"/>
          <a:cs typeface="Arial" charset="0"/>
        </a:defRPr>
      </a:lvl4pPr>
      <a:lvl5pPr algn="l" rtl="0" eaLnBrk="0" fontAlgn="base" hangingPunct="0">
        <a:spcBef>
          <a:spcPct val="0"/>
        </a:spcBef>
        <a:spcAft>
          <a:spcPct val="0"/>
        </a:spcAft>
        <a:defRPr sz="3600" b="1">
          <a:solidFill>
            <a:schemeClr val="tx2"/>
          </a:solidFill>
          <a:latin typeface="Arial" charset="0"/>
          <a:cs typeface="Arial" charset="0"/>
        </a:defRPr>
      </a:lvl5pPr>
      <a:lvl6pPr marL="457189" algn="l" rtl="0" fontAlgn="base">
        <a:spcBef>
          <a:spcPct val="0"/>
        </a:spcBef>
        <a:spcAft>
          <a:spcPct val="0"/>
        </a:spcAft>
        <a:defRPr sz="3600" b="1">
          <a:solidFill>
            <a:schemeClr val="tx2"/>
          </a:solidFill>
          <a:latin typeface="Arial" charset="0"/>
          <a:cs typeface="Arial" charset="0"/>
        </a:defRPr>
      </a:lvl6pPr>
      <a:lvl7pPr marL="914377" algn="l" rtl="0" fontAlgn="base">
        <a:spcBef>
          <a:spcPct val="0"/>
        </a:spcBef>
        <a:spcAft>
          <a:spcPct val="0"/>
        </a:spcAft>
        <a:defRPr sz="3600" b="1">
          <a:solidFill>
            <a:schemeClr val="tx2"/>
          </a:solidFill>
          <a:latin typeface="Arial" charset="0"/>
          <a:cs typeface="Arial" charset="0"/>
        </a:defRPr>
      </a:lvl7pPr>
      <a:lvl8pPr marL="1371566" algn="l" rtl="0" fontAlgn="base">
        <a:spcBef>
          <a:spcPct val="0"/>
        </a:spcBef>
        <a:spcAft>
          <a:spcPct val="0"/>
        </a:spcAft>
        <a:defRPr sz="3600" b="1">
          <a:solidFill>
            <a:schemeClr val="tx2"/>
          </a:solidFill>
          <a:latin typeface="Arial" charset="0"/>
          <a:cs typeface="Arial" charset="0"/>
        </a:defRPr>
      </a:lvl8pPr>
      <a:lvl9pPr marL="1828754" algn="l" rtl="0" fontAlgn="base">
        <a:spcBef>
          <a:spcPct val="0"/>
        </a:spcBef>
        <a:spcAft>
          <a:spcPct val="0"/>
        </a:spcAft>
        <a:defRPr sz="3600" b="1">
          <a:solidFill>
            <a:schemeClr val="tx2"/>
          </a:solidFill>
          <a:latin typeface="Arial" charset="0"/>
          <a:cs typeface="Arial" charset="0"/>
        </a:defRPr>
      </a:lvl9pPr>
    </p:titleStyle>
    <p:bodyStyle>
      <a:lvl1pPr marL="342891" indent="-342891" algn="l" rtl="0" eaLnBrk="0" fontAlgn="base" hangingPunct="0">
        <a:spcBef>
          <a:spcPct val="20000"/>
        </a:spcBef>
        <a:spcAft>
          <a:spcPct val="0"/>
        </a:spcAft>
        <a:buChar char="•"/>
        <a:defRPr sz="29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500">
          <a:solidFill>
            <a:schemeClr val="tx1"/>
          </a:solidFill>
          <a:latin typeface="+mn-lt"/>
          <a:cs typeface="+mn-cs"/>
        </a:defRPr>
      </a:lvl2pPr>
      <a:lvl3pPr marL="1142971" indent="-228594" algn="l" rtl="0" eaLnBrk="0" fontAlgn="base" hangingPunct="0">
        <a:spcBef>
          <a:spcPct val="20000"/>
        </a:spcBef>
        <a:spcAft>
          <a:spcPct val="0"/>
        </a:spcAft>
        <a:buChar char="•"/>
        <a:defRPr sz="2200">
          <a:solidFill>
            <a:schemeClr val="tx1"/>
          </a:solidFill>
          <a:latin typeface="+mn-lt"/>
          <a:cs typeface="+mn-cs"/>
        </a:defRPr>
      </a:lvl3pPr>
      <a:lvl4pPr marL="1600160" indent="-228594" algn="l" rtl="0" eaLnBrk="0" fontAlgn="base" hangingPunct="0">
        <a:spcBef>
          <a:spcPct val="20000"/>
        </a:spcBef>
        <a:spcAft>
          <a:spcPct val="0"/>
        </a:spcAft>
        <a:buChar char="–"/>
        <a:defRPr sz="2000">
          <a:solidFill>
            <a:schemeClr val="tx1"/>
          </a:solidFill>
          <a:latin typeface="+mn-lt"/>
          <a:cs typeface="+mn-cs"/>
        </a:defRPr>
      </a:lvl4pPr>
      <a:lvl5pPr marL="2057349" indent="-228594" algn="l" rtl="0" eaLnBrk="0" fontAlgn="base" hangingPunct="0">
        <a:spcBef>
          <a:spcPct val="20000"/>
        </a:spcBef>
        <a:spcAft>
          <a:spcPct val="0"/>
        </a:spcAft>
        <a:buChar char="»"/>
        <a:defRPr sz="2000">
          <a:solidFill>
            <a:schemeClr val="tx1"/>
          </a:solidFill>
          <a:latin typeface="+mn-lt"/>
          <a:cs typeface="+mn-cs"/>
        </a:defRPr>
      </a:lvl5pPr>
      <a:lvl6pPr marL="2514537" indent="-228594" algn="l" rtl="0" fontAlgn="base">
        <a:spcBef>
          <a:spcPct val="20000"/>
        </a:spcBef>
        <a:spcAft>
          <a:spcPct val="0"/>
        </a:spcAft>
        <a:buChar char="»"/>
        <a:defRPr>
          <a:solidFill>
            <a:schemeClr val="tx1"/>
          </a:solidFill>
          <a:latin typeface="+mn-lt"/>
          <a:cs typeface="+mn-cs"/>
        </a:defRPr>
      </a:lvl6pPr>
      <a:lvl7pPr marL="2971726" indent="-228594" algn="l" rtl="0" fontAlgn="base">
        <a:spcBef>
          <a:spcPct val="20000"/>
        </a:spcBef>
        <a:spcAft>
          <a:spcPct val="0"/>
        </a:spcAft>
        <a:buChar char="»"/>
        <a:defRPr>
          <a:solidFill>
            <a:schemeClr val="tx1"/>
          </a:solidFill>
          <a:latin typeface="+mn-lt"/>
          <a:cs typeface="+mn-cs"/>
        </a:defRPr>
      </a:lvl7pPr>
      <a:lvl8pPr marL="3428914" indent="-228594" algn="l" rtl="0" fontAlgn="base">
        <a:spcBef>
          <a:spcPct val="20000"/>
        </a:spcBef>
        <a:spcAft>
          <a:spcPct val="0"/>
        </a:spcAft>
        <a:buChar char="»"/>
        <a:defRPr>
          <a:solidFill>
            <a:schemeClr val="tx1"/>
          </a:solidFill>
          <a:latin typeface="+mn-lt"/>
          <a:cs typeface="+mn-cs"/>
        </a:defRPr>
      </a:lvl8pPr>
      <a:lvl9pPr marL="3886103" indent="-228594" algn="l" rtl="0" fontAlgn="base">
        <a:spcBef>
          <a:spcPct val="20000"/>
        </a:spcBef>
        <a:spcAft>
          <a:spcPct val="0"/>
        </a:spcAft>
        <a:buChar char="»"/>
        <a:defRPr>
          <a:solidFill>
            <a:schemeClr val="tx1"/>
          </a:solidFill>
          <a:latin typeface="+mn-lt"/>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5.png"/><Relationship Id="rId4" Type="http://schemas.openxmlformats.org/officeDocument/2006/relationships/image" Target="../media/image14.wmf"/></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jpeg"/><Relationship Id="rId7"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7.jpeg"/><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3.png"/><Relationship Id="rId7" Type="http://schemas.openxmlformats.org/officeDocument/2006/relationships/image" Target="../media/image30.tif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4.png"/><Relationship Id="rId9"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image" Target="../media/image3.png"/><Relationship Id="rId7" Type="http://schemas.openxmlformats.org/officeDocument/2006/relationships/diagramLayout" Target="../diagrams/layout1.xm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4.png"/><Relationship Id="rId5" Type="http://schemas.openxmlformats.org/officeDocument/2006/relationships/image" Target="../media/image33.emf"/><Relationship Id="rId10" Type="http://schemas.microsoft.com/office/2007/relationships/diagramDrawing" Target="../diagrams/drawing1.xml"/><Relationship Id="rId4" Type="http://schemas.openxmlformats.org/officeDocument/2006/relationships/image" Target="../media/image32.emf"/><Relationship Id="rId9" Type="http://schemas.openxmlformats.org/officeDocument/2006/relationships/diagramColors" Target="../diagrams/colors1.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9.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6.gif"/><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51.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2.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emf"/><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54.emf"/><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8.e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9.emf"/><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60.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1.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6.jpeg"/><Relationship Id="rId7" Type="http://schemas.openxmlformats.org/officeDocument/2006/relationships/image" Target="../media/image68.w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oleObject" Target="../embeddings/oleObject2.bin"/><Relationship Id="rId5" Type="http://schemas.openxmlformats.org/officeDocument/2006/relationships/image" Target="../media/image67.pn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69.png"/><Relationship Id="rId4" Type="http://schemas.openxmlformats.org/officeDocument/2006/relationships/image" Target="../media/image4.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3.png"/><Relationship Id="rId7"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701384" y="2274635"/>
            <a:ext cx="8077200" cy="1200329"/>
          </a:xfrm>
          <a:prstGeom prst="rect">
            <a:avLst/>
          </a:prstGeom>
          <a:noFill/>
        </p:spPr>
        <p:txBody>
          <a:bodyPr wrap="square" rtlCol="0">
            <a:spAutoFit/>
          </a:bodyPr>
          <a:lstStyle/>
          <a:p>
            <a:pPr algn="ctr">
              <a:spcBef>
                <a:spcPts val="0"/>
              </a:spcBef>
              <a:spcAft>
                <a:spcPts val="0"/>
              </a:spcAft>
            </a:pPr>
            <a:r>
              <a:rPr lang="en-US" b="1" cap="all" dirty="0">
                <a:latin typeface="+mj-lt"/>
                <a:ea typeface="Calibri" panose="020F0502020204030204" pitchFamily="34" charset="0"/>
              </a:rPr>
              <a:t>Review of atmospheric aerosol optical properties profiling and lidar station activities in Serbia </a:t>
            </a:r>
            <a:endParaRPr lang="en-US" dirty="0"/>
          </a:p>
        </p:txBody>
      </p:sp>
      <p:sp>
        <p:nvSpPr>
          <p:cNvPr id="9" name="TextBox 8"/>
          <p:cNvSpPr txBox="1"/>
          <p:nvPr/>
        </p:nvSpPr>
        <p:spPr>
          <a:xfrm>
            <a:off x="1143000" y="4916293"/>
            <a:ext cx="7315200" cy="738664"/>
          </a:xfrm>
          <a:prstGeom prst="rect">
            <a:avLst/>
          </a:prstGeom>
          <a:noFill/>
        </p:spPr>
        <p:txBody>
          <a:bodyPr wrap="square" rtlCol="0">
            <a:spAutoFit/>
          </a:bodyPr>
          <a:lstStyle/>
          <a:p>
            <a:pPr algn="ctr"/>
            <a:r>
              <a:rPr lang="en-US" sz="1800" i="1" dirty="0"/>
              <a:t>Institute of Physics Belgrade, University of Belgrade, Serbia</a:t>
            </a:r>
            <a:endParaRPr lang="en-US" sz="1800" dirty="0"/>
          </a:p>
          <a:p>
            <a:endParaRPr lang="en-US" dirty="0"/>
          </a:p>
        </p:txBody>
      </p:sp>
      <p:sp>
        <p:nvSpPr>
          <p:cNvPr id="10" name="TextBox 9"/>
          <p:cNvSpPr txBox="1"/>
          <p:nvPr/>
        </p:nvSpPr>
        <p:spPr>
          <a:xfrm>
            <a:off x="1143000" y="3983200"/>
            <a:ext cx="7315200" cy="707886"/>
          </a:xfrm>
          <a:prstGeom prst="rect">
            <a:avLst/>
          </a:prstGeom>
          <a:noFill/>
        </p:spPr>
        <p:txBody>
          <a:bodyPr wrap="square" rtlCol="0">
            <a:spAutoFit/>
          </a:bodyPr>
          <a:lstStyle/>
          <a:p>
            <a:pPr algn="ctr"/>
            <a:r>
              <a:rPr lang="sr-Latn-CS" sz="2000" i="1" dirty="0"/>
              <a:t>Zoran Mijić, Maja Kuzmanoski</a:t>
            </a:r>
            <a:r>
              <a:rPr lang="en-US" sz="2000" i="1" dirty="0"/>
              <a:t>, Luka </a:t>
            </a:r>
            <a:r>
              <a:rPr lang="en-US" sz="2000" i="1" dirty="0" err="1"/>
              <a:t>Ilić</a:t>
            </a:r>
            <a:r>
              <a:rPr lang="en-US" sz="2000" i="1" dirty="0"/>
              <a:t>, Aleksander </a:t>
            </a:r>
            <a:r>
              <a:rPr lang="en-US" sz="2000" i="1" dirty="0" err="1"/>
              <a:t>Kovačević</a:t>
            </a:r>
            <a:r>
              <a:rPr lang="en-US" sz="2000" i="1" dirty="0"/>
              <a:t>, Darko </a:t>
            </a:r>
            <a:r>
              <a:rPr lang="en-US" sz="2000" i="1" dirty="0" err="1"/>
              <a:t>Vasiljević</a:t>
            </a:r>
            <a:r>
              <a:rPr lang="sr-Latn-CS" sz="2000" i="1" dirty="0"/>
              <a:t> </a:t>
            </a:r>
          </a:p>
        </p:txBody>
      </p:sp>
      <p:pic>
        <p:nvPicPr>
          <p:cNvPr id="12" name="Picture 11" descr="logoGrupeIPB-engleski-01zaFuter.png"/>
          <p:cNvPicPr>
            <a:picLocks noChangeAspect="1"/>
          </p:cNvPicPr>
          <p:nvPr/>
        </p:nvPicPr>
        <p:blipFill>
          <a:blip r:embed="rId3" cstate="print"/>
          <a:stretch>
            <a:fillRect/>
          </a:stretch>
        </p:blipFill>
        <p:spPr>
          <a:xfrm>
            <a:off x="180087" y="6224603"/>
            <a:ext cx="2778281" cy="524023"/>
          </a:xfrm>
          <a:prstGeom prst="rect">
            <a:avLst/>
          </a:prstGeom>
        </p:spPr>
      </p:pic>
      <p:pic>
        <p:nvPicPr>
          <p:cNvPr id="11" name="Picture 10">
            <a:extLst>
              <a:ext uri="{FF2B5EF4-FFF2-40B4-BE49-F238E27FC236}">
                <a16:creationId xmlns:a16="http://schemas.microsoft.com/office/drawing/2014/main" id="{E15B1F44-30E7-4ADB-ABDE-95B1E90E8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61145" y="5654957"/>
            <a:ext cx="1402768" cy="1196957"/>
          </a:xfrm>
          <a:prstGeom prst="rect">
            <a:avLst/>
          </a:prstGeom>
        </p:spPr>
      </p:pic>
      <p:pic>
        <p:nvPicPr>
          <p:cNvPr id="14" name="Picture 13">
            <a:extLst>
              <a:ext uri="{FF2B5EF4-FFF2-40B4-BE49-F238E27FC236}">
                <a16:creationId xmlns:a16="http://schemas.microsoft.com/office/drawing/2014/main" id="{21C355AD-F7A3-2E8A-F59A-E7327B9A7772}"/>
              </a:ext>
            </a:extLst>
          </p:cNvPr>
          <p:cNvPicPr>
            <a:picLocks noChangeAspect="1"/>
          </p:cNvPicPr>
          <p:nvPr/>
        </p:nvPicPr>
        <p:blipFill>
          <a:blip r:embed="rId5"/>
          <a:stretch>
            <a:fillRect/>
          </a:stretch>
        </p:blipFill>
        <p:spPr>
          <a:xfrm>
            <a:off x="215131" y="228193"/>
            <a:ext cx="6241958" cy="829351"/>
          </a:xfrm>
          <a:prstGeom prst="rect">
            <a:avLst/>
          </a:prstGeom>
        </p:spPr>
      </p:pic>
      <p:sp>
        <p:nvSpPr>
          <p:cNvPr id="15" name="Footer Placeholder 2">
            <a:extLst>
              <a:ext uri="{FF2B5EF4-FFF2-40B4-BE49-F238E27FC236}">
                <a16:creationId xmlns:a16="http://schemas.microsoft.com/office/drawing/2014/main" id="{443EC354-BD66-08A2-4EEC-EFF965DFC7EE}"/>
              </a:ext>
            </a:extLst>
          </p:cNvPr>
          <p:cNvSpPr>
            <a:spLocks noGrp="1"/>
          </p:cNvSpPr>
          <p:nvPr>
            <p:ph type="ftr" sz="quarter" idx="11"/>
          </p:nvPr>
        </p:nvSpPr>
        <p:spPr>
          <a:xfrm>
            <a:off x="3080253" y="6486615"/>
            <a:ext cx="3319461" cy="286384"/>
          </a:xfrm>
        </p:spPr>
        <p:txBody>
          <a:bodyPr/>
          <a:lstStyle/>
          <a:p>
            <a:pPr>
              <a:defRPr/>
            </a:pPr>
            <a:r>
              <a:rPr lang="en-US" sz="1400" i="0" dirty="0">
                <a:effectLst/>
                <a:latin typeface="Arial" panose="020B0604020202020204" pitchFamily="34" charset="0"/>
              </a:rPr>
              <a:t>  </a:t>
            </a:r>
            <a:r>
              <a:rPr lang="en-US" sz="1400" i="0" dirty="0" err="1">
                <a:effectLst/>
                <a:latin typeface="Arial" panose="020B0604020202020204" pitchFamily="34" charset="0"/>
              </a:rPr>
              <a:t>Fruska</a:t>
            </a:r>
            <a:r>
              <a:rPr lang="en-US" sz="1400" i="0" dirty="0">
                <a:effectLst/>
                <a:latin typeface="Arial" panose="020B0604020202020204" pitchFamily="34" charset="0"/>
              </a:rPr>
              <a:t> Gora, Serbia, 2022</a:t>
            </a:r>
            <a:endParaRPr lang="en-US"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0" name="TextBox 19"/>
          <p:cNvSpPr txBox="1"/>
          <p:nvPr/>
        </p:nvSpPr>
        <p:spPr>
          <a:xfrm>
            <a:off x="1219200" y="381001"/>
            <a:ext cx="6248400" cy="523220"/>
          </a:xfrm>
          <a:prstGeom prst="rect">
            <a:avLst/>
          </a:prstGeom>
          <a:noFill/>
        </p:spPr>
        <p:txBody>
          <a:bodyPr wrap="square" rtlCol="0">
            <a:spAutoFit/>
          </a:bodyPr>
          <a:lstStyle/>
          <a:p>
            <a:pPr algn="ctr"/>
            <a:r>
              <a:rPr lang="x-none" sz="2800" b="1" dirty="0"/>
              <a:t>Basic LIDAR equation - illustration</a:t>
            </a:r>
            <a:endParaRPr lang="en-US" sz="2800" b="1" dirty="0"/>
          </a:p>
        </p:txBody>
      </p:sp>
      <p:graphicFrame>
        <p:nvGraphicFramePr>
          <p:cNvPr id="45059" name="Object 3"/>
          <p:cNvGraphicFramePr>
            <a:graphicFrameLocks noChangeAspect="1"/>
          </p:cNvGraphicFramePr>
          <p:nvPr/>
        </p:nvGraphicFramePr>
        <p:xfrm>
          <a:off x="381000" y="1198563"/>
          <a:ext cx="6858000" cy="782639"/>
        </p:xfrm>
        <a:graphic>
          <a:graphicData uri="http://schemas.openxmlformats.org/presentationml/2006/ole">
            <mc:AlternateContent xmlns:mc="http://schemas.openxmlformats.org/markup-compatibility/2006">
              <mc:Choice xmlns:v="urn:schemas-microsoft-com:vml" Requires="v">
                <p:oleObj name="Equation" r:id="rId3" imgW="4254500" imgH="482600" progId="">
                  <p:embed/>
                </p:oleObj>
              </mc:Choice>
              <mc:Fallback>
                <p:oleObj name="Equation" r:id="rId3" imgW="4254500" imgH="482600" progId="">
                  <p:embed/>
                  <p:pic>
                    <p:nvPicPr>
                      <p:cNvPr id="45059"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198563"/>
                        <a:ext cx="6858000" cy="782639"/>
                      </a:xfrm>
                      <a:prstGeom prst="rect">
                        <a:avLst/>
                      </a:prstGeom>
                      <a:solidFill>
                        <a:schemeClr val="bg1"/>
                      </a:solidFill>
                    </p:spPr>
                  </p:pic>
                </p:oleObj>
              </mc:Fallback>
            </mc:AlternateContent>
          </a:graphicData>
        </a:graphic>
      </p:graphicFrame>
      <p:sp>
        <p:nvSpPr>
          <p:cNvPr id="23" name="TextBox 22"/>
          <p:cNvSpPr txBox="1"/>
          <p:nvPr/>
        </p:nvSpPr>
        <p:spPr>
          <a:xfrm>
            <a:off x="304800" y="2099608"/>
            <a:ext cx="4191000" cy="1938992"/>
          </a:xfrm>
          <a:prstGeom prst="rect">
            <a:avLst/>
          </a:prstGeom>
          <a:noFill/>
        </p:spPr>
        <p:txBody>
          <a:bodyPr wrap="square" rtlCol="0">
            <a:spAutoFit/>
          </a:bodyPr>
          <a:lstStyle/>
          <a:p>
            <a:r>
              <a:rPr lang="x-none" sz="2000" b="1" dirty="0"/>
              <a:t>P(</a:t>
            </a:r>
            <a:r>
              <a:rPr lang="x-none" sz="2000" b="1" dirty="0">
                <a:latin typeface="Symbol" pitchFamily="18" charset="2"/>
              </a:rPr>
              <a:t>l,</a:t>
            </a:r>
            <a:r>
              <a:rPr lang="x-none" sz="2000" b="1" dirty="0">
                <a:latin typeface="+mn-lt"/>
              </a:rPr>
              <a:t>r) </a:t>
            </a:r>
            <a:r>
              <a:rPr lang="en-US" sz="2000" b="1" dirty="0">
                <a:latin typeface="+mn-lt"/>
              </a:rPr>
              <a:t>  </a:t>
            </a:r>
            <a:r>
              <a:rPr lang="x-none" sz="2000" b="1" dirty="0">
                <a:latin typeface="+mn-lt"/>
              </a:rPr>
              <a:t>– </a:t>
            </a:r>
            <a:r>
              <a:rPr lang="en-US" sz="2000" b="1" dirty="0">
                <a:latin typeface="+mn-lt"/>
              </a:rPr>
              <a:t> </a:t>
            </a:r>
            <a:r>
              <a:rPr lang="x-none" sz="2000" dirty="0">
                <a:latin typeface="+mn-lt"/>
              </a:rPr>
              <a:t>signal</a:t>
            </a:r>
            <a:r>
              <a:rPr lang="en-US" sz="2000" dirty="0">
                <a:latin typeface="+mn-lt"/>
              </a:rPr>
              <a:t> detected</a:t>
            </a:r>
            <a:endParaRPr lang="x-none" sz="2000" dirty="0">
              <a:latin typeface="+mn-lt"/>
            </a:endParaRPr>
          </a:p>
          <a:p>
            <a:r>
              <a:rPr lang="x-none" sz="2000" b="1" dirty="0"/>
              <a:t>P</a:t>
            </a:r>
            <a:r>
              <a:rPr lang="x-none" sz="2000" b="1" baseline="-25000" dirty="0"/>
              <a:t>0</a:t>
            </a:r>
            <a:r>
              <a:rPr lang="x-none" sz="2000" b="1" dirty="0"/>
              <a:t>(</a:t>
            </a:r>
            <a:r>
              <a:rPr lang="x-none" sz="2000" b="1" dirty="0">
                <a:latin typeface="Symbol" pitchFamily="18" charset="2"/>
              </a:rPr>
              <a:t>l,</a:t>
            </a:r>
            <a:r>
              <a:rPr lang="x-none" sz="2000" b="1" dirty="0"/>
              <a:t>r) </a:t>
            </a:r>
            <a:r>
              <a:rPr lang="en-US" sz="2000" b="1" dirty="0"/>
              <a:t> </a:t>
            </a:r>
            <a:r>
              <a:rPr lang="x-none" sz="2000" b="1" dirty="0"/>
              <a:t>– </a:t>
            </a:r>
            <a:r>
              <a:rPr lang="x-none" sz="2000" dirty="0"/>
              <a:t>emitted laser power</a:t>
            </a:r>
          </a:p>
          <a:p>
            <a:r>
              <a:rPr lang="x-none" sz="2000" b="1" dirty="0">
                <a:latin typeface="Symbol" pitchFamily="18" charset="2"/>
              </a:rPr>
              <a:t>b </a:t>
            </a:r>
            <a:r>
              <a:rPr lang="x-none" sz="2000" b="1" dirty="0"/>
              <a:t>(</a:t>
            </a:r>
            <a:r>
              <a:rPr lang="x-none" sz="2000" b="1" dirty="0">
                <a:latin typeface="Symbol" pitchFamily="18" charset="2"/>
              </a:rPr>
              <a:t>l,</a:t>
            </a:r>
            <a:r>
              <a:rPr lang="x-none" sz="2000" b="1" dirty="0"/>
              <a:t>r)</a:t>
            </a:r>
            <a:r>
              <a:rPr lang="en-US" sz="2000" b="1" dirty="0">
                <a:latin typeface="Symbol" pitchFamily="18" charset="2"/>
              </a:rPr>
              <a:t>   </a:t>
            </a:r>
            <a:r>
              <a:rPr lang="x-none" sz="2000" b="1" dirty="0"/>
              <a:t>– </a:t>
            </a:r>
            <a:r>
              <a:rPr lang="x-none" sz="2000" dirty="0">
                <a:latin typeface="+mn-lt"/>
              </a:rPr>
              <a:t>backscatter coefficients</a:t>
            </a:r>
          </a:p>
          <a:p>
            <a:r>
              <a:rPr lang="x-none" sz="2000" b="1" dirty="0">
                <a:latin typeface="Symbol" pitchFamily="18" charset="2"/>
              </a:rPr>
              <a:t>a</a:t>
            </a:r>
            <a:r>
              <a:rPr lang="x-none" sz="2000" b="1" dirty="0">
                <a:latin typeface="+mn-lt"/>
              </a:rPr>
              <a:t> </a:t>
            </a:r>
            <a:r>
              <a:rPr lang="x-none" sz="2000" b="1" dirty="0"/>
              <a:t>(</a:t>
            </a:r>
            <a:r>
              <a:rPr lang="x-none" sz="2000" b="1" dirty="0">
                <a:latin typeface="Symbol" pitchFamily="18" charset="2"/>
              </a:rPr>
              <a:t>l,</a:t>
            </a:r>
            <a:r>
              <a:rPr lang="x-none" sz="2000" b="1" dirty="0"/>
              <a:t>r)</a:t>
            </a:r>
            <a:r>
              <a:rPr lang="en-US" sz="2000" b="1" dirty="0">
                <a:latin typeface="+mn-lt"/>
              </a:rPr>
              <a:t>  </a:t>
            </a:r>
            <a:r>
              <a:rPr lang="x-none" sz="2000" b="1" dirty="0"/>
              <a:t>– </a:t>
            </a:r>
            <a:r>
              <a:rPr lang="x-none" sz="2000" dirty="0">
                <a:latin typeface="+mn-lt"/>
              </a:rPr>
              <a:t>extinction coefficients</a:t>
            </a:r>
          </a:p>
          <a:p>
            <a:r>
              <a:rPr lang="x-none" sz="2000" b="1" dirty="0">
                <a:latin typeface="+mn-lt"/>
              </a:rPr>
              <a:t>C – </a:t>
            </a:r>
            <a:r>
              <a:rPr lang="x-none" sz="2000" dirty="0">
                <a:latin typeface="+mn-lt"/>
              </a:rPr>
              <a:t>system constant</a:t>
            </a:r>
            <a:endParaRPr lang="x-none" sz="2000" dirty="0">
              <a:latin typeface="Symbol" pitchFamily="18" charset="2"/>
            </a:endParaRPr>
          </a:p>
          <a:p>
            <a:endParaRPr lang="en-US" sz="2000" dirty="0"/>
          </a:p>
        </p:txBody>
      </p:sp>
      <p:grpSp>
        <p:nvGrpSpPr>
          <p:cNvPr id="24" name="Group 23"/>
          <p:cNvGrpSpPr/>
          <p:nvPr/>
        </p:nvGrpSpPr>
        <p:grpSpPr>
          <a:xfrm>
            <a:off x="609600" y="1828802"/>
            <a:ext cx="8686800" cy="4681953"/>
            <a:chOff x="609600" y="1828800"/>
            <a:chExt cx="8686800" cy="4681954"/>
          </a:xfrm>
        </p:grpSpPr>
        <p:pic>
          <p:nvPicPr>
            <p:cNvPr id="45058" name="Picture 2" descr="H:\WEBIOPATR_2013\zoran\prezentacija\lidarskaJednacina.png"/>
            <p:cNvPicPr>
              <a:picLocks noChangeAspect="1" noChangeArrowheads="1"/>
            </p:cNvPicPr>
            <p:nvPr/>
          </p:nvPicPr>
          <p:blipFill>
            <a:blip r:embed="rId5"/>
            <a:srcRect l="13002" r="16002" b="4001"/>
            <a:stretch>
              <a:fillRect/>
            </a:stretch>
          </p:blipFill>
          <p:spPr bwMode="auto">
            <a:xfrm>
              <a:off x="3657600" y="1828800"/>
              <a:ext cx="5348333" cy="4520444"/>
            </a:xfrm>
            <a:prstGeom prst="rect">
              <a:avLst/>
            </a:prstGeom>
            <a:noFill/>
          </p:spPr>
        </p:pic>
        <p:sp>
          <p:nvSpPr>
            <p:cNvPr id="8" name="TextBox 7"/>
            <p:cNvSpPr txBox="1"/>
            <p:nvPr/>
          </p:nvSpPr>
          <p:spPr>
            <a:xfrm>
              <a:off x="5029200" y="1947445"/>
              <a:ext cx="2362200" cy="338554"/>
            </a:xfrm>
            <a:prstGeom prst="rect">
              <a:avLst/>
            </a:prstGeom>
            <a:noFill/>
          </p:spPr>
          <p:txBody>
            <a:bodyPr wrap="square" rtlCol="0">
              <a:spAutoFit/>
            </a:bodyPr>
            <a:lstStyle/>
            <a:p>
              <a:r>
                <a:rPr lang="x-none" sz="1600" b="1" dirty="0"/>
                <a:t>Reciever field of view</a:t>
              </a:r>
              <a:endParaRPr lang="en-US" sz="1600" b="1" dirty="0"/>
            </a:p>
          </p:txBody>
        </p:sp>
        <p:sp>
          <p:nvSpPr>
            <p:cNvPr id="9" name="TextBox 8"/>
            <p:cNvSpPr txBox="1"/>
            <p:nvPr/>
          </p:nvSpPr>
          <p:spPr>
            <a:xfrm>
              <a:off x="5715000" y="2404645"/>
              <a:ext cx="1447800" cy="338554"/>
            </a:xfrm>
            <a:prstGeom prst="rect">
              <a:avLst/>
            </a:prstGeom>
            <a:noFill/>
          </p:spPr>
          <p:txBody>
            <a:bodyPr wrap="square" rtlCol="0">
              <a:spAutoFit/>
            </a:bodyPr>
            <a:lstStyle/>
            <a:p>
              <a:r>
                <a:rPr lang="x-none" sz="1600" b="1" dirty="0"/>
                <a:t>Laser beam</a:t>
              </a:r>
              <a:endParaRPr lang="en-US" sz="1600" b="1" dirty="0"/>
            </a:p>
          </p:txBody>
        </p:sp>
        <p:sp>
          <p:nvSpPr>
            <p:cNvPr id="10" name="TextBox 9"/>
            <p:cNvSpPr txBox="1"/>
            <p:nvPr/>
          </p:nvSpPr>
          <p:spPr>
            <a:xfrm>
              <a:off x="2819400" y="4038600"/>
              <a:ext cx="2057400" cy="338554"/>
            </a:xfrm>
            <a:prstGeom prst="rect">
              <a:avLst/>
            </a:prstGeom>
            <a:noFill/>
          </p:spPr>
          <p:txBody>
            <a:bodyPr wrap="square" rtlCol="0">
              <a:spAutoFit/>
            </a:bodyPr>
            <a:lstStyle/>
            <a:p>
              <a:r>
                <a:rPr lang="x-none" sz="1600" b="1" dirty="0"/>
                <a:t>Scattering volume</a:t>
              </a:r>
              <a:endParaRPr lang="en-US" sz="1600" b="1" dirty="0"/>
            </a:p>
          </p:txBody>
        </p:sp>
        <p:sp>
          <p:nvSpPr>
            <p:cNvPr id="12" name="TextBox 11"/>
            <p:cNvSpPr txBox="1"/>
            <p:nvPr/>
          </p:nvSpPr>
          <p:spPr>
            <a:xfrm>
              <a:off x="8001000" y="3896380"/>
              <a:ext cx="1295400" cy="523220"/>
            </a:xfrm>
            <a:prstGeom prst="rect">
              <a:avLst/>
            </a:prstGeom>
            <a:noFill/>
          </p:spPr>
          <p:txBody>
            <a:bodyPr wrap="square" rtlCol="0">
              <a:spAutoFit/>
            </a:bodyPr>
            <a:lstStyle/>
            <a:p>
              <a:r>
                <a:rPr lang="x-none" sz="1400" b="1" dirty="0"/>
                <a:t>Effective </a:t>
              </a:r>
            </a:p>
            <a:p>
              <a:r>
                <a:rPr lang="x-none" sz="1400" b="1" dirty="0"/>
                <a:t>pulse length</a:t>
              </a:r>
              <a:endParaRPr lang="en-US" sz="1400" b="1" dirty="0"/>
            </a:p>
          </p:txBody>
        </p:sp>
        <p:sp>
          <p:nvSpPr>
            <p:cNvPr id="13" name="TextBox 12"/>
            <p:cNvSpPr txBox="1"/>
            <p:nvPr/>
          </p:nvSpPr>
          <p:spPr>
            <a:xfrm>
              <a:off x="5486400" y="6172200"/>
              <a:ext cx="1676400" cy="338554"/>
            </a:xfrm>
            <a:prstGeom prst="rect">
              <a:avLst/>
            </a:prstGeom>
            <a:noFill/>
          </p:spPr>
          <p:txBody>
            <a:bodyPr wrap="square" rtlCol="0">
              <a:spAutoFit/>
            </a:bodyPr>
            <a:lstStyle/>
            <a:p>
              <a:r>
                <a:rPr lang="x-none" sz="1600" b="1" dirty="0"/>
                <a:t>Telescope area</a:t>
              </a:r>
              <a:endParaRPr lang="en-US" sz="1600" b="1" dirty="0"/>
            </a:p>
          </p:txBody>
        </p:sp>
        <p:sp>
          <p:nvSpPr>
            <p:cNvPr id="14" name="TextBox 13"/>
            <p:cNvSpPr txBox="1"/>
            <p:nvPr/>
          </p:nvSpPr>
          <p:spPr>
            <a:xfrm>
              <a:off x="3886200" y="5181600"/>
              <a:ext cx="2057400" cy="338554"/>
            </a:xfrm>
            <a:prstGeom prst="rect">
              <a:avLst/>
            </a:prstGeom>
            <a:noFill/>
          </p:spPr>
          <p:txBody>
            <a:bodyPr wrap="square" rtlCol="0">
              <a:spAutoFit/>
            </a:bodyPr>
            <a:lstStyle/>
            <a:p>
              <a:r>
                <a:rPr lang="x-none" sz="1600" b="1" dirty="0"/>
                <a:t>Perception angle</a:t>
              </a:r>
              <a:endParaRPr lang="en-US" sz="1600" b="1" dirty="0"/>
            </a:p>
          </p:txBody>
        </p:sp>
        <p:cxnSp>
          <p:nvCxnSpPr>
            <p:cNvPr id="16" name="Straight Arrow Connector 15"/>
            <p:cNvCxnSpPr/>
            <p:nvPr/>
          </p:nvCxnSpPr>
          <p:spPr bwMode="auto">
            <a:xfrm flipV="1">
              <a:off x="4953000" y="4876800"/>
              <a:ext cx="1219200" cy="1524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21" name="TextBox 20"/>
            <p:cNvSpPr txBox="1"/>
            <p:nvPr/>
          </p:nvSpPr>
          <p:spPr>
            <a:xfrm>
              <a:off x="7239000" y="1828800"/>
              <a:ext cx="838200" cy="338554"/>
            </a:xfrm>
            <a:prstGeom prst="rect">
              <a:avLst/>
            </a:prstGeom>
            <a:noFill/>
          </p:spPr>
          <p:txBody>
            <a:bodyPr wrap="square" rtlCol="0">
              <a:spAutoFit/>
            </a:bodyPr>
            <a:lstStyle/>
            <a:p>
              <a:r>
                <a:rPr lang="x-none" sz="1600" b="1" dirty="0"/>
                <a:t>Heigh</a:t>
              </a:r>
              <a:endParaRPr lang="en-US" sz="1600" b="1" dirty="0"/>
            </a:p>
          </p:txBody>
        </p:sp>
        <p:sp>
          <p:nvSpPr>
            <p:cNvPr id="22" name="TextBox 21"/>
            <p:cNvSpPr txBox="1"/>
            <p:nvPr/>
          </p:nvSpPr>
          <p:spPr>
            <a:xfrm>
              <a:off x="7848600" y="1828800"/>
              <a:ext cx="838200" cy="338554"/>
            </a:xfrm>
            <a:prstGeom prst="rect">
              <a:avLst/>
            </a:prstGeom>
            <a:noFill/>
          </p:spPr>
          <p:txBody>
            <a:bodyPr wrap="square" rtlCol="0">
              <a:spAutoFit/>
            </a:bodyPr>
            <a:lstStyle/>
            <a:p>
              <a:r>
                <a:rPr lang="x-none" sz="1600" b="1" dirty="0"/>
                <a:t> Time</a:t>
              </a:r>
              <a:endParaRPr lang="en-US" sz="1600" b="1" dirty="0"/>
            </a:p>
          </p:txBody>
        </p:sp>
        <p:cxnSp>
          <p:nvCxnSpPr>
            <p:cNvPr id="25" name="Straight Arrow Connector 24"/>
            <p:cNvCxnSpPr/>
            <p:nvPr/>
          </p:nvCxnSpPr>
          <p:spPr bwMode="auto">
            <a:xfrm flipV="1">
              <a:off x="4343400" y="3733800"/>
              <a:ext cx="1447800" cy="228600"/>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sp>
          <p:nvSpPr>
            <p:cNvPr id="26" name="TextBox 25"/>
            <p:cNvSpPr txBox="1"/>
            <p:nvPr/>
          </p:nvSpPr>
          <p:spPr>
            <a:xfrm>
              <a:off x="6934200" y="3505200"/>
              <a:ext cx="838200" cy="338554"/>
            </a:xfrm>
            <a:prstGeom prst="rect">
              <a:avLst/>
            </a:prstGeom>
            <a:noFill/>
          </p:spPr>
          <p:txBody>
            <a:bodyPr wrap="square" rtlCol="0">
              <a:spAutoFit/>
            </a:bodyPr>
            <a:lstStyle/>
            <a:p>
              <a:r>
                <a:rPr lang="x-none" sz="1600" b="1" dirty="0"/>
                <a:t> </a:t>
              </a:r>
              <a:r>
                <a:rPr lang="en-US" sz="1600" b="1" dirty="0">
                  <a:latin typeface="Symbol" pitchFamily="18" charset="2"/>
                </a:rPr>
                <a:t>D</a:t>
              </a:r>
              <a:r>
                <a:rPr lang="en-US" sz="1600" b="1" dirty="0">
                  <a:latin typeface="+mn-lt"/>
                </a:rPr>
                <a:t>R</a:t>
              </a:r>
              <a:endParaRPr lang="en-US" sz="1600" b="1" dirty="0"/>
            </a:p>
          </p:txBody>
        </p:sp>
        <p:sp>
          <p:nvSpPr>
            <p:cNvPr id="27" name="TextBox 26"/>
            <p:cNvSpPr txBox="1"/>
            <p:nvPr/>
          </p:nvSpPr>
          <p:spPr>
            <a:xfrm>
              <a:off x="609600" y="4800601"/>
              <a:ext cx="1600200" cy="461665"/>
            </a:xfrm>
            <a:prstGeom prst="rect">
              <a:avLst/>
            </a:prstGeom>
            <a:noFill/>
          </p:spPr>
          <p:txBody>
            <a:bodyPr wrap="square" rtlCol="0">
              <a:spAutoFit/>
            </a:bodyPr>
            <a:lstStyle/>
            <a:p>
              <a:r>
                <a:rPr lang="en-US" dirty="0">
                  <a:latin typeface="Symbol" pitchFamily="18" charset="2"/>
                </a:rPr>
                <a:t>D</a:t>
              </a:r>
              <a:r>
                <a:rPr lang="en-US" dirty="0">
                  <a:latin typeface="+mn-lt"/>
                </a:rPr>
                <a:t>R=c</a:t>
              </a:r>
              <a:r>
                <a:rPr lang="en-US" dirty="0">
                  <a:latin typeface="Symbol" pitchFamily="18" charset="2"/>
                </a:rPr>
                <a:t>t</a:t>
              </a:r>
              <a:r>
                <a:rPr lang="en-US" dirty="0">
                  <a:latin typeface="+mn-lt"/>
                </a:rPr>
                <a:t>/2</a:t>
              </a:r>
              <a:endParaRPr lang="en-US" dirty="0">
                <a:latin typeface="Symbol" pitchFamily="18" charset="2"/>
              </a:endParaRPr>
            </a:p>
          </p:txBody>
        </p:sp>
        <p:sp>
          <p:nvSpPr>
            <p:cNvPr id="28" name="TextBox 27"/>
            <p:cNvSpPr txBox="1"/>
            <p:nvPr/>
          </p:nvSpPr>
          <p:spPr>
            <a:xfrm>
              <a:off x="685800" y="5257800"/>
              <a:ext cx="2971800" cy="830997"/>
            </a:xfrm>
            <a:prstGeom prst="rect">
              <a:avLst/>
            </a:prstGeom>
            <a:noFill/>
          </p:spPr>
          <p:txBody>
            <a:bodyPr wrap="square" rtlCol="0">
              <a:spAutoFit/>
            </a:bodyPr>
            <a:lstStyle/>
            <a:p>
              <a:r>
                <a:rPr lang="en-US" sz="2800" dirty="0">
                  <a:latin typeface="Symbol" pitchFamily="18" charset="2"/>
                </a:rPr>
                <a:t>t </a:t>
              </a:r>
              <a:r>
                <a:rPr lang="en-US" sz="2000" dirty="0">
                  <a:latin typeface="+mn-lt"/>
                </a:rPr>
                <a:t>- laser pulse duration</a:t>
              </a:r>
            </a:p>
            <a:p>
              <a:r>
                <a:rPr lang="en-US" sz="2000" dirty="0">
                  <a:latin typeface="+mn-lt"/>
                </a:rPr>
                <a:t>C -  speed of light</a:t>
              </a:r>
              <a:endParaRPr lang="en-US" sz="2000" dirty="0">
                <a:latin typeface="Symbol" pitchFamily="18" charset="2"/>
              </a:endParaRPr>
            </a:p>
          </p:txBody>
        </p:sp>
      </p:grpSp>
      <p:pic>
        <p:nvPicPr>
          <p:cNvPr id="29" name="Picture 28" descr="logoGrupeIPB-engleski-01zaFuter.png"/>
          <p:cNvPicPr>
            <a:picLocks noChangeAspect="1"/>
          </p:cNvPicPr>
          <p:nvPr/>
        </p:nvPicPr>
        <p:blipFill>
          <a:blip r:embed="rId6" cstate="print"/>
          <a:stretch>
            <a:fillRect/>
          </a:stretch>
        </p:blipFill>
        <p:spPr>
          <a:xfrm>
            <a:off x="6781800" y="6455574"/>
            <a:ext cx="2133600" cy="402427"/>
          </a:xfrm>
          <a:prstGeom prst="rect">
            <a:avLst/>
          </a:prstGeom>
        </p:spPr>
      </p:pic>
      <p:pic>
        <p:nvPicPr>
          <p:cNvPr id="30" name="Picture 29">
            <a:extLst>
              <a:ext uri="{FF2B5EF4-FFF2-40B4-BE49-F238E27FC236}">
                <a16:creationId xmlns:a16="http://schemas.microsoft.com/office/drawing/2014/main" id="{A12A6313-A077-4918-AFFA-98CDC8728A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933" y="-34059"/>
            <a:ext cx="1552722" cy="1324910"/>
          </a:xfrm>
          <a:prstGeom prst="rect">
            <a:avLst/>
          </a:prstGeom>
        </p:spPr>
      </p:pic>
      <p:sp>
        <p:nvSpPr>
          <p:cNvPr id="31" name="Footer Placeholder 2">
            <a:extLst>
              <a:ext uri="{FF2B5EF4-FFF2-40B4-BE49-F238E27FC236}">
                <a16:creationId xmlns:a16="http://schemas.microsoft.com/office/drawing/2014/main" id="{7D5328E5-EA75-4F07-BE7D-2C6A68197CB8}"/>
              </a:ext>
            </a:extLst>
          </p:cNvPr>
          <p:cNvSpPr>
            <a:spLocks noGrp="1"/>
          </p:cNvSpPr>
          <p:nvPr>
            <p:ph type="ftr" sz="quarter" idx="11"/>
          </p:nvPr>
        </p:nvSpPr>
        <p:spPr>
          <a:xfrm>
            <a:off x="2624139" y="6553200"/>
            <a:ext cx="3319461" cy="286384"/>
          </a:xfrm>
        </p:spPr>
        <p:txBody>
          <a:bodyPr/>
          <a:lstStyle/>
          <a:p>
            <a:pPr>
              <a:defRPr/>
            </a:pPr>
            <a:r>
              <a:rPr lang="en-US" sz="1200" i="0" dirty="0">
                <a:effectLst/>
                <a:latin typeface="Arial" panose="020B0604020202020204" pitchFamily="34" charset="0"/>
              </a:rPr>
              <a:t>ICPAE2022  31st March – 2nd April 2022</a:t>
            </a:r>
            <a:endParaRPr lang="en-US" sz="1200" dirty="0"/>
          </a:p>
        </p:txBody>
      </p:sp>
    </p:spTree>
    <p:extLst>
      <p:ext uri="{BB962C8B-B14F-4D97-AF65-F5344CB8AC3E}">
        <p14:creationId xmlns:p14="http://schemas.microsoft.com/office/powerpoint/2010/main" val="2524179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0"/>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8" name="Picture 2"/>
          <p:cNvPicPr>
            <a:picLocks noChangeAspect="1" noChangeArrowheads="1"/>
          </p:cNvPicPr>
          <p:nvPr/>
        </p:nvPicPr>
        <p:blipFill>
          <a:blip r:embed="rId3"/>
          <a:srcRect/>
          <a:stretch>
            <a:fillRect/>
          </a:stretch>
        </p:blipFill>
        <p:spPr bwMode="auto">
          <a:xfrm>
            <a:off x="685800" y="685800"/>
            <a:ext cx="7715250" cy="5646738"/>
          </a:xfrm>
          <a:prstGeom prst="rect">
            <a:avLst/>
          </a:prstGeom>
          <a:noFill/>
          <a:ln w="38100">
            <a:noFill/>
            <a:miter lim="800000"/>
            <a:headEnd/>
            <a:tailEnd/>
          </a:ln>
          <a:effectLst/>
        </p:spPr>
      </p:pic>
      <p:pic>
        <p:nvPicPr>
          <p:cNvPr id="9" name="Picture 8" descr="logoGrupeIPB-engleski-01zaFuter.png"/>
          <p:cNvPicPr>
            <a:picLocks noChangeAspect="1"/>
          </p:cNvPicPr>
          <p:nvPr/>
        </p:nvPicPr>
        <p:blipFill>
          <a:blip r:embed="rId4" cstate="print"/>
          <a:stretch>
            <a:fillRect/>
          </a:stretch>
        </p:blipFill>
        <p:spPr>
          <a:xfrm>
            <a:off x="6781800" y="6455574"/>
            <a:ext cx="2133600" cy="402426"/>
          </a:xfrm>
          <a:prstGeom prst="rect">
            <a:avLst/>
          </a:prstGeom>
        </p:spPr>
      </p:pic>
      <p:pic>
        <p:nvPicPr>
          <p:cNvPr id="10" name="Picture 9">
            <a:extLst>
              <a:ext uri="{FF2B5EF4-FFF2-40B4-BE49-F238E27FC236}">
                <a16:creationId xmlns:a16="http://schemas.microsoft.com/office/drawing/2014/main" id="{470E2F55-4D43-48D1-BAF4-D387429EF8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933" y="-34059"/>
            <a:ext cx="1552722" cy="1324910"/>
          </a:xfrm>
          <a:prstGeom prst="rect">
            <a:avLst/>
          </a:prstGeom>
        </p:spPr>
      </p:pic>
      <p:sp>
        <p:nvSpPr>
          <p:cNvPr id="12" name="Footer Placeholder 2">
            <a:extLst>
              <a:ext uri="{FF2B5EF4-FFF2-40B4-BE49-F238E27FC236}">
                <a16:creationId xmlns:a16="http://schemas.microsoft.com/office/drawing/2014/main" id="{E0C6B817-666C-43D6-C558-BEF88D9F6F1C}"/>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0"/>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6" name="Picture 5" descr="logoGrupeIPB-engleski-01zaFuter.png"/>
          <p:cNvPicPr>
            <a:picLocks noChangeAspect="1"/>
          </p:cNvPicPr>
          <p:nvPr/>
        </p:nvPicPr>
        <p:blipFill>
          <a:blip r:embed="rId3" cstate="print"/>
          <a:stretch>
            <a:fillRect/>
          </a:stretch>
        </p:blipFill>
        <p:spPr>
          <a:xfrm>
            <a:off x="6781800" y="6455574"/>
            <a:ext cx="2133600" cy="402426"/>
          </a:xfrm>
          <a:prstGeom prst="rect">
            <a:avLst/>
          </a:prstGeom>
        </p:spPr>
      </p:pic>
      <p:sp>
        <p:nvSpPr>
          <p:cNvPr id="8" name="TextBox 7"/>
          <p:cNvSpPr txBox="1"/>
          <p:nvPr/>
        </p:nvSpPr>
        <p:spPr>
          <a:xfrm>
            <a:off x="1219200" y="122830"/>
            <a:ext cx="6629400" cy="830997"/>
          </a:xfrm>
          <a:prstGeom prst="rect">
            <a:avLst/>
          </a:prstGeom>
          <a:noFill/>
        </p:spPr>
        <p:txBody>
          <a:bodyPr wrap="square" rtlCol="0">
            <a:spAutoFit/>
          </a:bodyPr>
          <a:lstStyle/>
          <a:p>
            <a:pPr algn="ctr"/>
            <a:r>
              <a:rPr lang="sr-Latn-RS" b="1" dirty="0"/>
              <a:t>Aerosol parameter that can be derived from LIDAR observation</a:t>
            </a:r>
            <a:endParaRPr lang="en-US" b="1" dirty="0"/>
          </a:p>
        </p:txBody>
      </p:sp>
      <p:graphicFrame>
        <p:nvGraphicFramePr>
          <p:cNvPr id="10" name="Table 9"/>
          <p:cNvGraphicFramePr>
            <a:graphicFrameLocks noGrp="1"/>
          </p:cNvGraphicFramePr>
          <p:nvPr/>
        </p:nvGraphicFramePr>
        <p:xfrm>
          <a:off x="304801" y="1447800"/>
          <a:ext cx="8610599" cy="4600791"/>
        </p:xfrm>
        <a:graphic>
          <a:graphicData uri="http://schemas.openxmlformats.org/drawingml/2006/table">
            <a:tbl>
              <a:tblPr firstRow="1" bandRow="1">
                <a:tableStyleId>{5C22544A-7EE6-4342-B048-85BDC9FD1C3A}</a:tableStyleId>
              </a:tblPr>
              <a:tblGrid>
                <a:gridCol w="6661248">
                  <a:extLst>
                    <a:ext uri="{9D8B030D-6E8A-4147-A177-3AD203B41FA5}">
                      <a16:colId xmlns:a16="http://schemas.microsoft.com/office/drawing/2014/main" val="20000"/>
                    </a:ext>
                  </a:extLst>
                </a:gridCol>
                <a:gridCol w="1949351">
                  <a:extLst>
                    <a:ext uri="{9D8B030D-6E8A-4147-A177-3AD203B41FA5}">
                      <a16:colId xmlns:a16="http://schemas.microsoft.com/office/drawing/2014/main" val="20001"/>
                    </a:ext>
                  </a:extLst>
                </a:gridCol>
              </a:tblGrid>
              <a:tr h="414214">
                <a:tc>
                  <a:txBody>
                    <a:bodyPr/>
                    <a:lstStyle/>
                    <a:p>
                      <a:r>
                        <a:rPr lang="sr-Latn-RS" sz="2400" dirty="0"/>
                        <a:t>Parameter</a:t>
                      </a:r>
                      <a:endParaRPr lang="en-US" sz="2400" dirty="0"/>
                    </a:p>
                  </a:txBody>
                  <a:tcPr anchor="ctr"/>
                </a:tc>
                <a:tc>
                  <a:txBody>
                    <a:bodyPr/>
                    <a:lstStyle/>
                    <a:p>
                      <a:pPr algn="ctr"/>
                      <a:r>
                        <a:rPr lang="sr-Latn-RS" dirty="0"/>
                        <a:t>Basic LIDAR type</a:t>
                      </a:r>
                      <a:endParaRPr lang="en-US" dirty="0"/>
                    </a:p>
                  </a:txBody>
                  <a:tcPr anchor="ctr"/>
                </a:tc>
                <a:extLst>
                  <a:ext uri="{0D108BD9-81ED-4DB2-BD59-A6C34878D82A}">
                    <a16:rowId xmlns:a16="http://schemas.microsoft.com/office/drawing/2014/main" val="10000"/>
                  </a:ext>
                </a:extLst>
              </a:tr>
              <a:tr h="568397">
                <a:tc>
                  <a:txBody>
                    <a:bodyPr/>
                    <a:lstStyle/>
                    <a:p>
                      <a:r>
                        <a:rPr lang="sr-Latn-RS" sz="1600" dirty="0"/>
                        <a:t>Range</a:t>
                      </a:r>
                      <a:r>
                        <a:rPr lang="sr-Latn-RS" sz="1600" baseline="0" dirty="0"/>
                        <a:t> corrected signal (colour plots of aerosol distribuiton)</a:t>
                      </a:r>
                      <a:endParaRPr lang="en-US" sz="1600" dirty="0"/>
                    </a:p>
                  </a:txBody>
                  <a:tcPr anchor="ctr"/>
                </a:tc>
                <a:tc>
                  <a:txBody>
                    <a:bodyPr/>
                    <a:lstStyle/>
                    <a:p>
                      <a:pPr algn="ctr"/>
                      <a:r>
                        <a:rPr lang="sr-Latn-RS" sz="1600" dirty="0"/>
                        <a:t>BL</a:t>
                      </a:r>
                      <a:endParaRPr lang="en-US" sz="1600" dirty="0"/>
                    </a:p>
                  </a:txBody>
                  <a:tcPr anchor="ctr"/>
                </a:tc>
                <a:extLst>
                  <a:ext uri="{0D108BD9-81ED-4DB2-BD59-A6C34878D82A}">
                    <a16:rowId xmlns:a16="http://schemas.microsoft.com/office/drawing/2014/main" val="10001"/>
                  </a:ext>
                </a:extLst>
              </a:tr>
              <a:tr h="324798">
                <a:tc>
                  <a:txBody>
                    <a:bodyPr/>
                    <a:lstStyle/>
                    <a:p>
                      <a:r>
                        <a:rPr lang="sr-Latn-RS" sz="1600" dirty="0"/>
                        <a:t>Aerosol backscatterf coefficient</a:t>
                      </a:r>
                      <a:r>
                        <a:rPr lang="sr-Latn-RS" sz="1600" baseline="0" dirty="0"/>
                        <a:t> </a:t>
                      </a:r>
                      <a:endParaRPr lang="en-US" sz="1600" dirty="0"/>
                    </a:p>
                  </a:txBody>
                  <a:tcPr anchor="ctr"/>
                </a:tc>
                <a:tc>
                  <a:txBody>
                    <a:bodyPr/>
                    <a:lstStyle/>
                    <a:p>
                      <a:pPr algn="ctr"/>
                      <a:r>
                        <a:rPr lang="sr-Latn-RS" sz="1600" dirty="0"/>
                        <a:t>BL</a:t>
                      </a:r>
                      <a:endParaRPr lang="en-US" sz="1600" dirty="0"/>
                    </a:p>
                  </a:txBody>
                  <a:tcPr anchor="ctr"/>
                </a:tc>
                <a:extLst>
                  <a:ext uri="{0D108BD9-81ED-4DB2-BD59-A6C34878D82A}">
                    <a16:rowId xmlns:a16="http://schemas.microsoft.com/office/drawing/2014/main" val="10002"/>
                  </a:ext>
                </a:extLst>
              </a:tr>
              <a:tr h="324798">
                <a:tc>
                  <a:txBody>
                    <a:bodyPr/>
                    <a:lstStyle/>
                    <a:p>
                      <a:r>
                        <a:rPr lang="sr-Latn-RS" sz="1600" dirty="0"/>
                        <a:t>PBL depth</a:t>
                      </a:r>
                      <a:endParaRPr lang="en-US" sz="1600" dirty="0"/>
                    </a:p>
                  </a:txBody>
                  <a:tcPr anchor="ctr"/>
                </a:tc>
                <a:tc>
                  <a:txBody>
                    <a:bodyPr/>
                    <a:lstStyle/>
                    <a:p>
                      <a:pPr algn="ctr"/>
                      <a:r>
                        <a:rPr lang="sr-Latn-RS" sz="1600" dirty="0"/>
                        <a:t>BL</a:t>
                      </a:r>
                      <a:endParaRPr lang="en-US" sz="1600" dirty="0"/>
                    </a:p>
                  </a:txBody>
                  <a:tcPr anchor="ctr"/>
                </a:tc>
                <a:extLst>
                  <a:ext uri="{0D108BD9-81ED-4DB2-BD59-A6C34878D82A}">
                    <a16:rowId xmlns:a16="http://schemas.microsoft.com/office/drawing/2014/main" val="10003"/>
                  </a:ext>
                </a:extLst>
              </a:tr>
              <a:tr h="324798">
                <a:tc>
                  <a:txBody>
                    <a:bodyPr/>
                    <a:lstStyle/>
                    <a:p>
                      <a:r>
                        <a:rPr lang="sr-Latn-RS" sz="1600" dirty="0"/>
                        <a:t>Aerosol</a:t>
                      </a:r>
                      <a:r>
                        <a:rPr lang="sr-Latn-RS" sz="1600" baseline="0" dirty="0"/>
                        <a:t> extinction coefficient </a:t>
                      </a:r>
                      <a:endParaRPr lang="en-US" sz="1600" dirty="0"/>
                    </a:p>
                  </a:txBody>
                  <a:tcPr anchor="ctr"/>
                </a:tc>
                <a:tc>
                  <a:txBody>
                    <a:bodyPr/>
                    <a:lstStyle/>
                    <a:p>
                      <a:pPr algn="ctr"/>
                      <a:r>
                        <a:rPr lang="sr-Latn-RS" sz="1600" dirty="0"/>
                        <a:t>RL or HSRL</a:t>
                      </a:r>
                      <a:endParaRPr lang="en-US" sz="1600" dirty="0"/>
                    </a:p>
                  </a:txBody>
                  <a:tcPr anchor="ctr"/>
                </a:tc>
                <a:extLst>
                  <a:ext uri="{0D108BD9-81ED-4DB2-BD59-A6C34878D82A}">
                    <a16:rowId xmlns:a16="http://schemas.microsoft.com/office/drawing/2014/main" val="10004"/>
                  </a:ext>
                </a:extLst>
              </a:tr>
              <a:tr h="324798">
                <a:tc>
                  <a:txBody>
                    <a:bodyPr/>
                    <a:lstStyle/>
                    <a:p>
                      <a:r>
                        <a:rPr lang="sr-Latn-RS" sz="1600" dirty="0"/>
                        <a:t>Angstrom exponent</a:t>
                      </a:r>
                      <a:endParaRPr lang="en-US" sz="1600" dirty="0"/>
                    </a:p>
                  </a:txBody>
                  <a:tcPr anchor="ctr"/>
                </a:tc>
                <a:tc>
                  <a:txBody>
                    <a:bodyPr/>
                    <a:lstStyle/>
                    <a:p>
                      <a:pPr algn="ctr"/>
                      <a:r>
                        <a:rPr lang="sr-Latn-RS" sz="1600" dirty="0"/>
                        <a:t>MLR</a:t>
                      </a:r>
                      <a:endParaRPr lang="en-US" sz="1600" dirty="0"/>
                    </a:p>
                  </a:txBody>
                  <a:tcPr anchor="ctr"/>
                </a:tc>
                <a:extLst>
                  <a:ext uri="{0D108BD9-81ED-4DB2-BD59-A6C34878D82A}">
                    <a16:rowId xmlns:a16="http://schemas.microsoft.com/office/drawing/2014/main" val="10005"/>
                  </a:ext>
                </a:extLst>
              </a:tr>
              <a:tr h="324798">
                <a:tc>
                  <a:txBody>
                    <a:bodyPr/>
                    <a:lstStyle/>
                    <a:p>
                      <a:r>
                        <a:rPr lang="sr-Latn-RS" sz="1600" dirty="0"/>
                        <a:t>Aerosol type</a:t>
                      </a:r>
                      <a:r>
                        <a:rPr lang="sr-Latn-RS" sz="1600" baseline="0" dirty="0"/>
                        <a:t> dicrimination (dust, antrophogenic)</a:t>
                      </a:r>
                      <a:endParaRPr lang="en-US" sz="1600" dirty="0"/>
                    </a:p>
                  </a:txBody>
                  <a:tcPr anchor="ctr"/>
                </a:tc>
                <a:tc>
                  <a:txBody>
                    <a:bodyPr/>
                    <a:lstStyle/>
                    <a:p>
                      <a:pPr algn="ctr"/>
                      <a:r>
                        <a:rPr lang="sr-Latn-RS" sz="1600" dirty="0"/>
                        <a:t>BL+DL</a:t>
                      </a:r>
                      <a:endParaRPr lang="en-US" sz="1600" dirty="0"/>
                    </a:p>
                  </a:txBody>
                  <a:tcPr anchor="ctr"/>
                </a:tc>
                <a:extLst>
                  <a:ext uri="{0D108BD9-81ED-4DB2-BD59-A6C34878D82A}">
                    <a16:rowId xmlns:a16="http://schemas.microsoft.com/office/drawing/2014/main" val="10006"/>
                  </a:ext>
                </a:extLst>
              </a:tr>
              <a:tr h="568397">
                <a:tc>
                  <a:txBody>
                    <a:bodyPr/>
                    <a:lstStyle/>
                    <a:p>
                      <a:r>
                        <a:rPr lang="sr-Latn-RS" sz="1600" dirty="0"/>
                        <a:t>Aerosol microphysical properties (volume and survace conc, refractive index)</a:t>
                      </a:r>
                      <a:endParaRPr lang="en-US" sz="1600" dirty="0"/>
                    </a:p>
                  </a:txBody>
                  <a:tcPr anchor="ctr"/>
                </a:tc>
                <a:tc>
                  <a:txBody>
                    <a:bodyPr/>
                    <a:lstStyle/>
                    <a:p>
                      <a:pPr algn="ctr"/>
                      <a:r>
                        <a:rPr lang="sr-Latn-RS" sz="1600" dirty="0"/>
                        <a:t>MLR</a:t>
                      </a:r>
                      <a:endParaRPr lang="en-US" sz="1600" dirty="0"/>
                    </a:p>
                  </a:txBody>
                  <a:tcPr anchor="ctr"/>
                </a:tc>
                <a:extLst>
                  <a:ext uri="{0D108BD9-81ED-4DB2-BD59-A6C34878D82A}">
                    <a16:rowId xmlns:a16="http://schemas.microsoft.com/office/drawing/2014/main" val="10007"/>
                  </a:ext>
                </a:extLst>
              </a:tr>
              <a:tr h="568397">
                <a:tc>
                  <a:txBody>
                    <a:bodyPr/>
                    <a:lstStyle/>
                    <a:p>
                      <a:r>
                        <a:rPr lang="sr-Latn-RS" sz="1600" dirty="0"/>
                        <a:t>Single scattering albedo </a:t>
                      </a:r>
                      <a:endParaRPr lang="en-US" sz="1600" dirty="0"/>
                    </a:p>
                  </a:txBody>
                  <a:tcPr anchor="ctr"/>
                </a:tc>
                <a:tc>
                  <a:txBody>
                    <a:bodyPr/>
                    <a:lstStyle/>
                    <a:p>
                      <a:pPr algn="ctr"/>
                      <a:r>
                        <a:rPr lang="sr-Latn-RS" sz="1600" dirty="0"/>
                        <a:t>MRL</a:t>
                      </a:r>
                      <a:endParaRPr lang="en-US" sz="1600" dirty="0"/>
                    </a:p>
                  </a:txBody>
                  <a:tcPr anchor="ctr"/>
                </a:tc>
                <a:extLst>
                  <a:ext uri="{0D108BD9-81ED-4DB2-BD59-A6C34878D82A}">
                    <a16:rowId xmlns:a16="http://schemas.microsoft.com/office/drawing/2014/main" val="10008"/>
                  </a:ext>
                </a:extLst>
              </a:tr>
              <a:tr h="568397">
                <a:tc>
                  <a:txBody>
                    <a:bodyPr/>
                    <a:lstStyle/>
                    <a:p>
                      <a:r>
                        <a:rPr lang="sr-Latn-RS" sz="1600" dirty="0"/>
                        <a:t>Aerosol type</a:t>
                      </a:r>
                      <a:r>
                        <a:rPr lang="sr-Latn-RS" sz="1600" baseline="0" dirty="0"/>
                        <a:t> determination (dust, maritime, fire smoke, urban haze)</a:t>
                      </a:r>
                      <a:endParaRPr lang="en-US" sz="1600" dirty="0"/>
                    </a:p>
                  </a:txBody>
                  <a:tcPr anchor="ctr"/>
                </a:tc>
                <a:tc>
                  <a:txBody>
                    <a:bodyPr/>
                    <a:lstStyle/>
                    <a:p>
                      <a:pPr algn="ctr"/>
                      <a:r>
                        <a:rPr lang="sr-Latn-RS" sz="1600" dirty="0"/>
                        <a:t>MRL+DL</a:t>
                      </a:r>
                      <a:endParaRPr lang="en-US" sz="1600" dirty="0"/>
                    </a:p>
                  </a:txBody>
                  <a:tcPr anchor="ctr"/>
                </a:tc>
                <a:extLst>
                  <a:ext uri="{0D108BD9-81ED-4DB2-BD59-A6C34878D82A}">
                    <a16:rowId xmlns:a16="http://schemas.microsoft.com/office/drawing/2014/main" val="10009"/>
                  </a:ext>
                </a:extLst>
              </a:tr>
            </a:tbl>
          </a:graphicData>
        </a:graphic>
      </p:graphicFrame>
      <p:pic>
        <p:nvPicPr>
          <p:cNvPr id="9" name="Picture 8">
            <a:extLst>
              <a:ext uri="{FF2B5EF4-FFF2-40B4-BE49-F238E27FC236}">
                <a16:creationId xmlns:a16="http://schemas.microsoft.com/office/drawing/2014/main" id="{DF5B9079-115A-4181-B2D1-B327A9D178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33" y="-34059"/>
            <a:ext cx="1552722" cy="1324910"/>
          </a:xfrm>
          <a:prstGeom prst="rect">
            <a:avLst/>
          </a:prstGeom>
        </p:spPr>
      </p:pic>
      <p:sp>
        <p:nvSpPr>
          <p:cNvPr id="12" name="Footer Placeholder 2">
            <a:extLst>
              <a:ext uri="{FF2B5EF4-FFF2-40B4-BE49-F238E27FC236}">
                <a16:creationId xmlns:a16="http://schemas.microsoft.com/office/drawing/2014/main" id="{62E5EC39-36E3-4248-9473-DED7CB475F61}"/>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89562"/>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8" name="Text Box 1033"/>
          <p:cNvSpPr txBox="1">
            <a:spLocks noChangeArrowheads="1"/>
          </p:cNvSpPr>
          <p:nvPr/>
        </p:nvSpPr>
        <p:spPr bwMode="auto">
          <a:xfrm>
            <a:off x="4800600" y="1200150"/>
            <a:ext cx="4191000" cy="4819651"/>
          </a:xfrm>
          <a:prstGeom prst="rect">
            <a:avLst/>
          </a:prstGeom>
          <a:noFill/>
          <a:ln w="9525">
            <a:noFill/>
            <a:round/>
            <a:headEnd/>
            <a:tailEnd/>
          </a:ln>
        </p:spPr>
        <p:txBody>
          <a:bodyPr lIns="0" tIns="0" rIns="0" bIns="0"/>
          <a:lstStyle/>
          <a:p>
            <a:pPr defTabSz="449251">
              <a:lnSpc>
                <a:spcPct val="95000"/>
              </a:lnSpc>
              <a:buClr>
                <a:srgbClr val="000000"/>
              </a:buClr>
              <a:buSzPct val="45000"/>
              <a:tabLst>
                <a:tab pos="723882" algn="l"/>
                <a:tab pos="1447764" algn="l"/>
                <a:tab pos="2171646" algn="l"/>
                <a:tab pos="2895528" algn="l"/>
                <a:tab pos="3619410" algn="l"/>
              </a:tabLst>
            </a:pPr>
            <a:endParaRPr lang="en-GB" sz="1800" dirty="0">
              <a:solidFill>
                <a:srgbClr val="003399"/>
              </a:solidFill>
              <a:latin typeface="Lucida Sans" pitchFamily="34" charset="0"/>
              <a:cs typeface="Lucida Sans Unicode" pitchFamily="34" charset="0"/>
            </a:endParaRPr>
          </a:p>
          <a:p>
            <a:pPr defTabSz="449251">
              <a:lnSpc>
                <a:spcPct val="95000"/>
              </a:lnSpc>
              <a:spcAft>
                <a:spcPts val="1425"/>
              </a:spcAft>
              <a:buClr>
                <a:srgbClr val="000080"/>
              </a:buClr>
              <a:buSzPct val="80000"/>
              <a:buFont typeface="StarSymbol" charset="0"/>
              <a:buChar char="●"/>
              <a:tabLst>
                <a:tab pos="723882" algn="l"/>
                <a:tab pos="1447764" algn="l"/>
                <a:tab pos="2171646" algn="l"/>
                <a:tab pos="2895528" algn="l"/>
                <a:tab pos="3619410" algn="l"/>
              </a:tabLst>
            </a:pPr>
            <a:r>
              <a:rPr lang="en-GB" sz="2000" b="1" dirty="0">
                <a:solidFill>
                  <a:srgbClr val="003399"/>
                </a:solidFill>
                <a:latin typeface="Lucida Sans" pitchFamily="34" charset="0"/>
                <a:cs typeface="Lucida Sans Unicode" pitchFamily="34" charset="0"/>
              </a:rPr>
              <a:t> </a:t>
            </a:r>
            <a:r>
              <a:rPr lang="en-GB" sz="1800" b="1" dirty="0">
                <a:solidFill>
                  <a:srgbClr val="003399"/>
                </a:solidFill>
                <a:latin typeface="Lucida Sans" pitchFamily="34" charset="0"/>
                <a:cs typeface="Lucida Sans Unicode" pitchFamily="34" charset="0"/>
              </a:rPr>
              <a:t>31 lidar stations</a:t>
            </a:r>
          </a:p>
          <a:p>
            <a:pPr defTabSz="449251">
              <a:spcBef>
                <a:spcPct val="50000"/>
              </a:spcBef>
              <a:tabLst>
                <a:tab pos="723882" algn="l"/>
                <a:tab pos="1447764" algn="l"/>
                <a:tab pos="2171646" algn="l"/>
                <a:tab pos="2895528" algn="l"/>
                <a:tab pos="3619410" algn="l"/>
              </a:tabLst>
            </a:pPr>
            <a:r>
              <a:rPr lang="en-US" sz="1600" b="1" dirty="0">
                <a:solidFill>
                  <a:srgbClr val="003399"/>
                </a:solidFill>
                <a:latin typeface="Lucida Sans" pitchFamily="34" charset="0"/>
              </a:rPr>
              <a:t>- </a:t>
            </a:r>
            <a:r>
              <a:rPr lang="en-US" sz="1600" b="1" dirty="0">
                <a:solidFill>
                  <a:srgbClr val="FF0000"/>
                </a:solidFill>
                <a:latin typeface="Lucida Sans" pitchFamily="34" charset="0"/>
              </a:rPr>
              <a:t>multiwavelength Raman lidar stations</a:t>
            </a:r>
            <a:r>
              <a:rPr lang="en-US" sz="1600" b="1" dirty="0">
                <a:solidFill>
                  <a:srgbClr val="003399"/>
                </a:solidFill>
                <a:latin typeface="Lucida Sans" pitchFamily="34" charset="0"/>
              </a:rPr>
              <a:t>  </a:t>
            </a:r>
          </a:p>
          <a:p>
            <a:pPr defTabSz="449251">
              <a:spcBef>
                <a:spcPct val="50000"/>
              </a:spcBef>
              <a:tabLst>
                <a:tab pos="723882" algn="l"/>
                <a:tab pos="1447764" algn="l"/>
                <a:tab pos="2171646" algn="l"/>
                <a:tab pos="2895528" algn="l"/>
                <a:tab pos="3619410" algn="l"/>
              </a:tabLst>
            </a:pPr>
            <a:r>
              <a:rPr lang="en-US" sz="1400" dirty="0">
                <a:solidFill>
                  <a:srgbClr val="003399"/>
                </a:solidFill>
                <a:latin typeface="Lucida Sans" pitchFamily="34" charset="0"/>
              </a:rPr>
              <a:t>backscatter  (355, 532 and 1064 nm)  extinction (355 and 532 nm)  </a:t>
            </a:r>
            <a:br>
              <a:rPr lang="en-US" sz="1400" dirty="0">
                <a:solidFill>
                  <a:srgbClr val="003399"/>
                </a:solidFill>
                <a:latin typeface="Lucida Sans" pitchFamily="34" charset="0"/>
              </a:rPr>
            </a:br>
            <a:r>
              <a:rPr lang="en-US" sz="1400" dirty="0">
                <a:solidFill>
                  <a:srgbClr val="003399"/>
                </a:solidFill>
                <a:latin typeface="Lucida Sans" pitchFamily="34" charset="0"/>
              </a:rPr>
              <a:t>depolarization ratio (355 and 532 nm)</a:t>
            </a:r>
          </a:p>
          <a:p>
            <a:pPr defTabSz="449251">
              <a:spcBef>
                <a:spcPct val="50000"/>
              </a:spcBef>
              <a:buFontTx/>
              <a:buChar char="-"/>
              <a:tabLst>
                <a:tab pos="723882" algn="l"/>
                <a:tab pos="1447764" algn="l"/>
                <a:tab pos="2171646" algn="l"/>
                <a:tab pos="2895528" algn="l"/>
                <a:tab pos="3619410" algn="l"/>
              </a:tabLst>
            </a:pPr>
            <a:r>
              <a:rPr lang="en-US" sz="1800" b="1" dirty="0">
                <a:solidFill>
                  <a:srgbClr val="003399"/>
                </a:solidFill>
                <a:latin typeface="Lucida Sans" pitchFamily="34" charset="0"/>
              </a:rPr>
              <a:t> </a:t>
            </a:r>
            <a:r>
              <a:rPr lang="en-US" sz="1600" b="1" dirty="0">
                <a:solidFill>
                  <a:srgbClr val="00CC00"/>
                </a:solidFill>
                <a:latin typeface="Lucida Sans" pitchFamily="34" charset="0"/>
              </a:rPr>
              <a:t>Raman lidar stations</a:t>
            </a:r>
            <a:r>
              <a:rPr lang="en-US" sz="1800" b="1" dirty="0">
                <a:solidFill>
                  <a:srgbClr val="003399"/>
                </a:solidFill>
                <a:latin typeface="Lucida Sans" pitchFamily="34" charset="0"/>
              </a:rPr>
              <a:t> </a:t>
            </a:r>
          </a:p>
          <a:p>
            <a:pPr defTabSz="449251">
              <a:lnSpc>
                <a:spcPct val="95000"/>
              </a:lnSpc>
              <a:spcAft>
                <a:spcPts val="1425"/>
              </a:spcAft>
              <a:buClr>
                <a:srgbClr val="000080"/>
              </a:buClr>
              <a:buSzPct val="80000"/>
              <a:tabLst>
                <a:tab pos="723882" algn="l"/>
                <a:tab pos="1447764" algn="l"/>
                <a:tab pos="2171646" algn="l"/>
                <a:tab pos="2895528" algn="l"/>
                <a:tab pos="3619410" algn="l"/>
              </a:tabLst>
            </a:pPr>
            <a:endParaRPr lang="en-GB" sz="1400" dirty="0">
              <a:solidFill>
                <a:srgbClr val="003399"/>
              </a:solidFill>
              <a:latin typeface="Lucida Sans" pitchFamily="34" charset="0"/>
              <a:cs typeface="Lucida Sans Unicode" pitchFamily="34" charset="0"/>
            </a:endParaRPr>
          </a:p>
          <a:p>
            <a:pPr defTabSz="449251">
              <a:lnSpc>
                <a:spcPct val="95000"/>
              </a:lnSpc>
              <a:spcAft>
                <a:spcPts val="1425"/>
              </a:spcAft>
              <a:buClr>
                <a:srgbClr val="000080"/>
              </a:buClr>
              <a:buSzPct val="80000"/>
              <a:buFont typeface="StarSymbol" charset="0"/>
              <a:buChar char="●"/>
              <a:tabLst>
                <a:tab pos="723882" algn="l"/>
                <a:tab pos="1447764" algn="l"/>
                <a:tab pos="2171646" algn="l"/>
                <a:tab pos="2895528" algn="l"/>
                <a:tab pos="3619410" algn="l"/>
              </a:tabLst>
            </a:pPr>
            <a:r>
              <a:rPr lang="en-GB" sz="2000" b="1" dirty="0">
                <a:solidFill>
                  <a:srgbClr val="003399"/>
                </a:solidFill>
                <a:latin typeface="Lucida Sans" pitchFamily="34" charset="0"/>
              </a:rPr>
              <a:t> </a:t>
            </a:r>
            <a:r>
              <a:rPr lang="en-GB" sz="1800" b="1" dirty="0">
                <a:solidFill>
                  <a:srgbClr val="003399"/>
                </a:solidFill>
                <a:latin typeface="Lucida Sans" pitchFamily="34" charset="0"/>
              </a:rPr>
              <a:t>Comprehensive, quantitative, and statistically significant data base</a:t>
            </a:r>
          </a:p>
          <a:p>
            <a:pPr defTabSz="449251">
              <a:lnSpc>
                <a:spcPct val="95000"/>
              </a:lnSpc>
              <a:spcAft>
                <a:spcPts val="1425"/>
              </a:spcAft>
              <a:buClr>
                <a:srgbClr val="000080"/>
              </a:buClr>
              <a:buSzPct val="80000"/>
              <a:buFont typeface="StarSymbol" charset="0"/>
              <a:buChar char="●"/>
              <a:tabLst>
                <a:tab pos="723882" algn="l"/>
                <a:tab pos="1447764" algn="l"/>
                <a:tab pos="2171646" algn="l"/>
                <a:tab pos="2895528" algn="l"/>
                <a:tab pos="3619410" algn="l"/>
              </a:tabLst>
            </a:pPr>
            <a:r>
              <a:rPr lang="en-GB" sz="2000" b="1" dirty="0">
                <a:solidFill>
                  <a:srgbClr val="003399"/>
                </a:solidFill>
                <a:latin typeface="Lucida Sans" pitchFamily="34" charset="0"/>
              </a:rPr>
              <a:t> </a:t>
            </a:r>
            <a:r>
              <a:rPr lang="en-GB" sz="1800" b="1" dirty="0">
                <a:solidFill>
                  <a:srgbClr val="003399"/>
                </a:solidFill>
                <a:latin typeface="Lucida Sans" pitchFamily="34" charset="0"/>
              </a:rPr>
              <a:t>Continental and long-term scale</a:t>
            </a:r>
            <a:r>
              <a:rPr lang="en-GB" sz="2000" b="1" dirty="0">
                <a:solidFill>
                  <a:srgbClr val="003399"/>
                </a:solidFill>
                <a:latin typeface="Lucida Sans" pitchFamily="34" charset="0"/>
              </a:rPr>
              <a:t> </a:t>
            </a:r>
          </a:p>
        </p:txBody>
      </p:sp>
      <p:sp>
        <p:nvSpPr>
          <p:cNvPr id="18" name="Text Box 1059"/>
          <p:cNvSpPr txBox="1">
            <a:spLocks noChangeArrowheads="1"/>
          </p:cNvSpPr>
          <p:nvPr/>
        </p:nvSpPr>
        <p:spPr bwMode="auto">
          <a:xfrm>
            <a:off x="211667" y="36565"/>
            <a:ext cx="7859890" cy="911019"/>
          </a:xfrm>
          <a:prstGeom prst="rect">
            <a:avLst/>
          </a:prstGeom>
          <a:noFill/>
          <a:ln w="9525">
            <a:noFill/>
            <a:miter lim="800000"/>
            <a:headEnd/>
            <a:tailEnd/>
          </a:ln>
        </p:spPr>
        <p:txBody>
          <a:bodyPr wrap="square">
            <a:spAutoFit/>
          </a:bodyPr>
          <a:lstStyle/>
          <a:p>
            <a:pPr algn="ctr" eaLnBrk="1">
              <a:lnSpc>
                <a:spcPct val="95000"/>
              </a:lnSpc>
              <a:buClr>
                <a:srgbClr val="000000"/>
              </a:buClr>
              <a:buSzPct val="45000"/>
              <a:buFont typeface="StarSymbol" charset="0"/>
              <a:buNone/>
            </a:pPr>
            <a:r>
              <a:rPr lang="en-GB" sz="2800" b="1" dirty="0">
                <a:solidFill>
                  <a:srgbClr val="003399"/>
                </a:solidFill>
              </a:rPr>
              <a:t>European Aerosol Research </a:t>
            </a:r>
          </a:p>
          <a:p>
            <a:pPr algn="ctr" eaLnBrk="1">
              <a:lnSpc>
                <a:spcPct val="95000"/>
              </a:lnSpc>
              <a:buClr>
                <a:srgbClr val="000000"/>
              </a:buClr>
              <a:buSzPct val="45000"/>
              <a:buFont typeface="StarSymbol" charset="0"/>
              <a:buNone/>
            </a:pPr>
            <a:r>
              <a:rPr lang="en-GB" sz="2800" b="1" dirty="0">
                <a:solidFill>
                  <a:srgbClr val="003399"/>
                </a:solidFill>
              </a:rPr>
              <a:t>Lidar Network - EARLINET</a:t>
            </a:r>
            <a:endParaRPr lang="it-IT" sz="2800" b="1" dirty="0">
              <a:solidFill>
                <a:srgbClr val="003399"/>
              </a:solidFill>
            </a:endParaRPr>
          </a:p>
        </p:txBody>
      </p:sp>
      <p:sp>
        <p:nvSpPr>
          <p:cNvPr id="19" name="Text Box 1060"/>
          <p:cNvSpPr txBox="1">
            <a:spLocks noChangeArrowheads="1"/>
          </p:cNvSpPr>
          <p:nvPr/>
        </p:nvSpPr>
        <p:spPr bwMode="auto">
          <a:xfrm>
            <a:off x="1219200" y="6034089"/>
            <a:ext cx="2362200" cy="369332"/>
          </a:xfrm>
          <a:prstGeom prst="rect">
            <a:avLst/>
          </a:prstGeom>
          <a:noFill/>
          <a:ln w="9525">
            <a:noFill/>
            <a:miter lim="800000"/>
            <a:headEnd/>
            <a:tailEnd/>
          </a:ln>
        </p:spPr>
        <p:txBody>
          <a:bodyPr>
            <a:spAutoFit/>
          </a:bodyPr>
          <a:lstStyle/>
          <a:p>
            <a:pPr>
              <a:spcBef>
                <a:spcPct val="50000"/>
              </a:spcBef>
            </a:pPr>
            <a:r>
              <a:rPr lang="en-GB" sz="1800" dirty="0">
                <a:solidFill>
                  <a:srgbClr val="003399"/>
                </a:solidFill>
                <a:latin typeface="Lucida Sans" pitchFamily="34" charset="0"/>
              </a:rPr>
              <a:t>www.earlinet.org</a:t>
            </a:r>
            <a:endParaRPr lang="it-IT" sz="1800" dirty="0">
              <a:solidFill>
                <a:srgbClr val="003399"/>
              </a:solidFill>
              <a:latin typeface="Lucida Sans" pitchFamily="34" charset="0"/>
            </a:endParaRPr>
          </a:p>
        </p:txBody>
      </p:sp>
      <p:pic>
        <p:nvPicPr>
          <p:cNvPr id="20" name="Picture 19" descr="logoGrupeIPB-engleski-01zaFuter.png"/>
          <p:cNvPicPr>
            <a:picLocks noChangeAspect="1"/>
          </p:cNvPicPr>
          <p:nvPr/>
        </p:nvPicPr>
        <p:blipFill>
          <a:blip r:embed="rId3" cstate="print"/>
          <a:stretch>
            <a:fillRect/>
          </a:stretch>
        </p:blipFill>
        <p:spPr>
          <a:xfrm>
            <a:off x="6781800" y="6455574"/>
            <a:ext cx="2133600" cy="402427"/>
          </a:xfrm>
          <a:prstGeom prst="rect">
            <a:avLst/>
          </a:prstGeom>
        </p:spPr>
      </p:pic>
      <p:pic>
        <p:nvPicPr>
          <p:cNvPr id="197634" name="Picture 2">
            <a:extLst>
              <a:ext uri="{FF2B5EF4-FFF2-40B4-BE49-F238E27FC236}">
                <a16:creationId xmlns:a16="http://schemas.microsoft.com/office/drawing/2014/main" id="{444D8A51-124C-4568-94D8-50C4CB5D66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06" y="1601368"/>
            <a:ext cx="4722635" cy="424914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14027C82-0A19-4EAC-9BBD-4FCDB2A609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744" y="-87875"/>
            <a:ext cx="1560544" cy="1331585"/>
          </a:xfrm>
          <a:prstGeom prst="rect">
            <a:avLst/>
          </a:prstGeom>
        </p:spPr>
      </p:pic>
      <p:sp>
        <p:nvSpPr>
          <p:cNvPr id="11" name="Footer Placeholder 2">
            <a:extLst>
              <a:ext uri="{FF2B5EF4-FFF2-40B4-BE49-F238E27FC236}">
                <a16:creationId xmlns:a16="http://schemas.microsoft.com/office/drawing/2014/main" id="{89207890-5AE7-8A2F-430F-BFECC496EC62}"/>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15413402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0"/>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8" name="Picture 3" descr="K:\WEBIOPATR_2013\zoran\earlinet.jpg"/>
          <p:cNvPicPr>
            <a:picLocks noChangeAspect="1" noChangeArrowheads="1"/>
          </p:cNvPicPr>
          <p:nvPr/>
        </p:nvPicPr>
        <p:blipFill>
          <a:blip r:embed="rId3"/>
          <a:srcRect/>
          <a:stretch>
            <a:fillRect/>
          </a:stretch>
        </p:blipFill>
        <p:spPr bwMode="auto">
          <a:xfrm>
            <a:off x="152400" y="914400"/>
            <a:ext cx="8777691" cy="5486400"/>
          </a:xfrm>
          <a:prstGeom prst="rect">
            <a:avLst/>
          </a:prstGeom>
          <a:noFill/>
        </p:spPr>
      </p:pic>
      <p:sp>
        <p:nvSpPr>
          <p:cNvPr id="9" name="TextBox 8"/>
          <p:cNvSpPr txBox="1"/>
          <p:nvPr/>
        </p:nvSpPr>
        <p:spPr>
          <a:xfrm>
            <a:off x="1219200" y="228600"/>
            <a:ext cx="6248400" cy="707886"/>
          </a:xfrm>
          <a:prstGeom prst="rect">
            <a:avLst/>
          </a:prstGeom>
          <a:noFill/>
        </p:spPr>
        <p:txBody>
          <a:bodyPr wrap="square" rtlCol="0">
            <a:spAutoFit/>
          </a:bodyPr>
          <a:lstStyle/>
          <a:p>
            <a:pPr algn="ctr"/>
            <a:r>
              <a:rPr lang="sr-Latn-CS" sz="4000" b="1" dirty="0">
                <a:solidFill>
                  <a:schemeClr val="accent2"/>
                </a:solidFill>
                <a:latin typeface="Calibri" pitchFamily="34" charset="0"/>
              </a:rPr>
              <a:t>EARLINET-ASOS</a:t>
            </a:r>
            <a:endParaRPr lang="en-US" sz="4000" b="1" dirty="0">
              <a:solidFill>
                <a:schemeClr val="accent2"/>
              </a:solidFill>
              <a:latin typeface="Calibri" pitchFamily="34" charset="0"/>
            </a:endParaRPr>
          </a:p>
        </p:txBody>
      </p:sp>
      <p:pic>
        <p:nvPicPr>
          <p:cNvPr id="11" name="Picture 10" descr="logoGrupeIPB-engleski-01zaFuter.png"/>
          <p:cNvPicPr>
            <a:picLocks noChangeAspect="1"/>
          </p:cNvPicPr>
          <p:nvPr/>
        </p:nvPicPr>
        <p:blipFill>
          <a:blip r:embed="rId4" cstate="print"/>
          <a:stretch>
            <a:fillRect/>
          </a:stretch>
        </p:blipFill>
        <p:spPr>
          <a:xfrm>
            <a:off x="6781800" y="6455574"/>
            <a:ext cx="2133600" cy="402426"/>
          </a:xfrm>
          <a:prstGeom prst="rect">
            <a:avLst/>
          </a:prstGeom>
        </p:spPr>
      </p:pic>
      <p:sp>
        <p:nvSpPr>
          <p:cNvPr id="12" name="Footer Placeholder 2">
            <a:extLst>
              <a:ext uri="{FF2B5EF4-FFF2-40B4-BE49-F238E27FC236}">
                <a16:creationId xmlns:a16="http://schemas.microsoft.com/office/drawing/2014/main" id="{F3AE8C42-C132-E3B1-F251-B46BB0206E26}"/>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0"/>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8" name="Picture 2"/>
          <p:cNvPicPr>
            <a:picLocks noChangeAspect="1" noChangeArrowheads="1"/>
          </p:cNvPicPr>
          <p:nvPr/>
        </p:nvPicPr>
        <p:blipFill>
          <a:blip r:embed="rId3"/>
          <a:srcRect/>
          <a:stretch>
            <a:fillRect/>
          </a:stretch>
        </p:blipFill>
        <p:spPr bwMode="auto">
          <a:xfrm>
            <a:off x="488161" y="916704"/>
            <a:ext cx="8226720" cy="5484096"/>
          </a:xfrm>
          <a:prstGeom prst="rect">
            <a:avLst/>
          </a:prstGeom>
          <a:noFill/>
          <a:ln w="9525">
            <a:noFill/>
            <a:round/>
            <a:headEnd/>
            <a:tailEnd/>
          </a:ln>
          <a:effectLst/>
        </p:spPr>
      </p:pic>
      <p:pic>
        <p:nvPicPr>
          <p:cNvPr id="10" name="Picture 9" descr="logoGrupeIPB-engleski-01zaFuter.png"/>
          <p:cNvPicPr>
            <a:picLocks noChangeAspect="1"/>
          </p:cNvPicPr>
          <p:nvPr/>
        </p:nvPicPr>
        <p:blipFill>
          <a:blip r:embed="rId4" cstate="print"/>
          <a:stretch>
            <a:fillRect/>
          </a:stretch>
        </p:blipFill>
        <p:spPr>
          <a:xfrm>
            <a:off x="6781800" y="6455574"/>
            <a:ext cx="2133600" cy="402426"/>
          </a:xfrm>
          <a:prstGeom prst="rect">
            <a:avLst/>
          </a:prstGeom>
        </p:spPr>
      </p:pic>
      <p:sp>
        <p:nvSpPr>
          <p:cNvPr id="11" name="Footer Placeholder 2">
            <a:extLst>
              <a:ext uri="{FF2B5EF4-FFF2-40B4-BE49-F238E27FC236}">
                <a16:creationId xmlns:a16="http://schemas.microsoft.com/office/drawing/2014/main" id="{14FC7C3D-CBDF-5C88-9FE9-16F61ABDC932}"/>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
        <p:nvSpPr>
          <p:cNvPr id="12" name="TextBox 11">
            <a:extLst>
              <a:ext uri="{FF2B5EF4-FFF2-40B4-BE49-F238E27FC236}">
                <a16:creationId xmlns:a16="http://schemas.microsoft.com/office/drawing/2014/main" id="{F0C16DB5-C6E6-18B6-125E-161A5ADC0F26}"/>
              </a:ext>
            </a:extLst>
          </p:cNvPr>
          <p:cNvSpPr txBox="1"/>
          <p:nvPr/>
        </p:nvSpPr>
        <p:spPr>
          <a:xfrm>
            <a:off x="685800" y="103257"/>
            <a:ext cx="7495681" cy="707886"/>
          </a:xfrm>
          <a:prstGeom prst="rect">
            <a:avLst/>
          </a:prstGeom>
          <a:noFill/>
        </p:spPr>
        <p:txBody>
          <a:bodyPr wrap="square" rtlCol="0">
            <a:spAutoFit/>
          </a:bodyPr>
          <a:lstStyle/>
          <a:p>
            <a:pPr algn="ctr"/>
            <a:r>
              <a:rPr lang="en-US" sz="4000" b="1" dirty="0">
                <a:solidFill>
                  <a:schemeClr val="accent2"/>
                </a:solidFill>
                <a:latin typeface="Calibri" pitchFamily="34" charset="0"/>
              </a:rPr>
              <a:t>Intercomparison, Leipzig, 2009</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0"/>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10" name="Picture 9" descr="logoGrupeIPB-engleski-01zaFuter.png"/>
          <p:cNvPicPr>
            <a:picLocks noChangeAspect="1"/>
          </p:cNvPicPr>
          <p:nvPr/>
        </p:nvPicPr>
        <p:blipFill>
          <a:blip r:embed="rId3" cstate="print"/>
          <a:stretch>
            <a:fillRect/>
          </a:stretch>
        </p:blipFill>
        <p:spPr>
          <a:xfrm>
            <a:off x="6781800" y="6455574"/>
            <a:ext cx="2133600" cy="402426"/>
          </a:xfrm>
          <a:prstGeom prst="rect">
            <a:avLst/>
          </a:prstGeom>
        </p:spPr>
      </p:pic>
      <p:sp>
        <p:nvSpPr>
          <p:cNvPr id="11" name="Footer Placeholder 2">
            <a:extLst>
              <a:ext uri="{FF2B5EF4-FFF2-40B4-BE49-F238E27FC236}">
                <a16:creationId xmlns:a16="http://schemas.microsoft.com/office/drawing/2014/main" id="{14FC7C3D-CBDF-5C88-9FE9-16F61ABDC932}"/>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
        <p:nvSpPr>
          <p:cNvPr id="12" name="TextBox 11">
            <a:extLst>
              <a:ext uri="{FF2B5EF4-FFF2-40B4-BE49-F238E27FC236}">
                <a16:creationId xmlns:a16="http://schemas.microsoft.com/office/drawing/2014/main" id="{F0C16DB5-C6E6-18B6-125E-161A5ADC0F26}"/>
              </a:ext>
            </a:extLst>
          </p:cNvPr>
          <p:cNvSpPr txBox="1"/>
          <p:nvPr/>
        </p:nvSpPr>
        <p:spPr>
          <a:xfrm>
            <a:off x="824159" y="274978"/>
            <a:ext cx="7495681" cy="707886"/>
          </a:xfrm>
          <a:prstGeom prst="rect">
            <a:avLst/>
          </a:prstGeom>
          <a:noFill/>
        </p:spPr>
        <p:txBody>
          <a:bodyPr wrap="square" rtlCol="0">
            <a:spAutoFit/>
          </a:bodyPr>
          <a:lstStyle/>
          <a:p>
            <a:pPr algn="ctr"/>
            <a:r>
              <a:rPr lang="en-US" sz="4000" b="1" dirty="0">
                <a:solidFill>
                  <a:schemeClr val="accent2"/>
                </a:solidFill>
                <a:latin typeface="Calibri" pitchFamily="34" charset="0"/>
              </a:rPr>
              <a:t>Single Calculus Chain (SCC)</a:t>
            </a:r>
          </a:p>
        </p:txBody>
      </p:sp>
      <p:pic>
        <p:nvPicPr>
          <p:cNvPr id="3" name="Picture 2">
            <a:extLst>
              <a:ext uri="{FF2B5EF4-FFF2-40B4-BE49-F238E27FC236}">
                <a16:creationId xmlns:a16="http://schemas.microsoft.com/office/drawing/2014/main" id="{159ACB58-CB1C-783D-BE6E-98B7EE83BC8E}"/>
              </a:ext>
            </a:extLst>
          </p:cNvPr>
          <p:cNvPicPr>
            <a:picLocks noChangeAspect="1"/>
          </p:cNvPicPr>
          <p:nvPr/>
        </p:nvPicPr>
        <p:blipFill>
          <a:blip r:embed="rId4"/>
          <a:stretch>
            <a:fillRect/>
          </a:stretch>
        </p:blipFill>
        <p:spPr>
          <a:xfrm>
            <a:off x="228599" y="1913996"/>
            <a:ext cx="8686800" cy="3589020"/>
          </a:xfrm>
          <a:prstGeom prst="rect">
            <a:avLst/>
          </a:prstGeom>
        </p:spPr>
      </p:pic>
      <p:pic>
        <p:nvPicPr>
          <p:cNvPr id="9" name="Picture 8">
            <a:extLst>
              <a:ext uri="{FF2B5EF4-FFF2-40B4-BE49-F238E27FC236}">
                <a16:creationId xmlns:a16="http://schemas.microsoft.com/office/drawing/2014/main" id="{D916C825-3037-569C-F8E2-66C15C3757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871"/>
            <a:ext cx="1560544" cy="1331585"/>
          </a:xfrm>
          <a:prstGeom prst="rect">
            <a:avLst/>
          </a:prstGeom>
        </p:spPr>
      </p:pic>
      <p:sp>
        <p:nvSpPr>
          <p:cNvPr id="13" name="TextBox 12">
            <a:extLst>
              <a:ext uri="{FF2B5EF4-FFF2-40B4-BE49-F238E27FC236}">
                <a16:creationId xmlns:a16="http://schemas.microsoft.com/office/drawing/2014/main" id="{9D4A5B85-FF06-F606-FE00-EEC199182515}"/>
              </a:ext>
            </a:extLst>
          </p:cNvPr>
          <p:cNvSpPr txBox="1"/>
          <p:nvPr/>
        </p:nvSpPr>
        <p:spPr>
          <a:xfrm>
            <a:off x="206476" y="5866755"/>
            <a:ext cx="6329517" cy="369332"/>
          </a:xfrm>
          <a:prstGeom prst="rect">
            <a:avLst/>
          </a:prstGeom>
          <a:noFill/>
        </p:spPr>
        <p:txBody>
          <a:bodyPr wrap="square">
            <a:spAutoFit/>
          </a:bodyPr>
          <a:lstStyle/>
          <a:p>
            <a:r>
              <a:rPr lang="en-US" sz="1800" dirty="0"/>
              <a:t>https://www.earlinet.org/index.php?id=281</a:t>
            </a:r>
          </a:p>
        </p:txBody>
      </p:sp>
    </p:spTree>
    <p:extLst>
      <p:ext uri="{BB962C8B-B14F-4D97-AF65-F5344CB8AC3E}">
        <p14:creationId xmlns:p14="http://schemas.microsoft.com/office/powerpoint/2010/main" val="4120807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0"/>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8" name="Rectangle 2"/>
          <p:cNvSpPr txBox="1">
            <a:spLocks noChangeArrowheads="1"/>
          </p:cNvSpPr>
          <p:nvPr/>
        </p:nvSpPr>
        <p:spPr>
          <a:xfrm>
            <a:off x="381000" y="-76200"/>
            <a:ext cx="8229600" cy="1143000"/>
          </a:xfrm>
          <a:prstGeom prst="rect">
            <a:avLst/>
          </a:prstGeom>
        </p:spPr>
        <p:txBody>
          <a:bodyPr>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chemeClr val="accent2"/>
                </a:solidFill>
                <a:effectLst/>
                <a:uLnTx/>
                <a:uFillTx/>
                <a:latin typeface="Calibri" pitchFamily="34" charset="0"/>
                <a:ea typeface="+mj-ea"/>
              </a:rPr>
              <a:t>Backscatter LIDAR </a:t>
            </a:r>
            <a:br>
              <a:rPr kumimoji="0" lang="en-US" sz="3600" b="1" i="0" u="none" strike="noStrike" kern="0" cap="none" spc="0" normalizeH="0" baseline="0" noProof="0" dirty="0">
                <a:ln>
                  <a:noFill/>
                </a:ln>
                <a:solidFill>
                  <a:schemeClr val="accent2"/>
                </a:solidFill>
                <a:effectLst/>
                <a:uLnTx/>
                <a:uFillTx/>
                <a:latin typeface="Calibri" pitchFamily="34" charset="0"/>
                <a:ea typeface="+mj-ea"/>
              </a:rPr>
            </a:br>
            <a:r>
              <a:rPr lang="en-US" sz="3600" b="1" kern="0" dirty="0">
                <a:solidFill>
                  <a:schemeClr val="accent2"/>
                </a:solidFill>
                <a:latin typeface="Calibri" pitchFamily="34" charset="0"/>
                <a:ea typeface="+mj-ea"/>
              </a:rPr>
              <a:t>IPB</a:t>
            </a:r>
            <a:r>
              <a:rPr kumimoji="0" lang="x-none" sz="3600" b="1" i="0" u="none" strike="noStrike" kern="0" cap="none" spc="0" normalizeH="0" baseline="0" noProof="0" dirty="0">
                <a:ln>
                  <a:noFill/>
                </a:ln>
                <a:solidFill>
                  <a:schemeClr val="accent2"/>
                </a:solidFill>
                <a:effectLst/>
                <a:uLnTx/>
                <a:uFillTx/>
                <a:latin typeface="Calibri" pitchFamily="34" charset="0"/>
                <a:ea typeface="+mj-ea"/>
              </a:rPr>
              <a:t>, B</a:t>
            </a:r>
            <a:r>
              <a:rPr kumimoji="0" lang="en-US" sz="3600" b="1" i="0" u="none" strike="noStrike" kern="0" cap="none" spc="0" normalizeH="0" baseline="0" noProof="0" dirty="0" err="1">
                <a:ln>
                  <a:noFill/>
                </a:ln>
                <a:solidFill>
                  <a:schemeClr val="accent2"/>
                </a:solidFill>
                <a:effectLst/>
                <a:uLnTx/>
                <a:uFillTx/>
                <a:latin typeface="Calibri" pitchFamily="34" charset="0"/>
                <a:ea typeface="+mj-ea"/>
              </a:rPr>
              <a:t>elgrade</a:t>
            </a:r>
            <a:r>
              <a:rPr kumimoji="0" lang="sr-Latn-CS" sz="3600" b="1" i="0" u="none" strike="noStrike" kern="0" cap="none" spc="0" normalizeH="0" baseline="0" noProof="0" dirty="0">
                <a:ln>
                  <a:noFill/>
                </a:ln>
                <a:solidFill>
                  <a:schemeClr val="accent2"/>
                </a:solidFill>
                <a:effectLst/>
                <a:uLnTx/>
                <a:uFillTx/>
                <a:latin typeface="Calibri" pitchFamily="34" charset="0"/>
                <a:ea typeface="+mj-ea"/>
              </a:rPr>
              <a:t> 20</a:t>
            </a:r>
            <a:r>
              <a:rPr kumimoji="0" lang="en-US" sz="3600" b="1" i="0" u="none" strike="noStrike" kern="0" cap="none" spc="0" normalizeH="0" baseline="0" noProof="0" dirty="0">
                <a:ln>
                  <a:noFill/>
                </a:ln>
                <a:solidFill>
                  <a:schemeClr val="accent2"/>
                </a:solidFill>
                <a:effectLst/>
                <a:uLnTx/>
                <a:uFillTx/>
                <a:latin typeface="Calibri" pitchFamily="34" charset="0"/>
                <a:ea typeface="+mj-ea"/>
              </a:rPr>
              <a:t>08</a:t>
            </a:r>
            <a:r>
              <a:rPr kumimoji="0" lang="sr-Latn-CS" sz="3600" b="1" i="0" u="none" strike="noStrike" kern="0" cap="none" spc="0" normalizeH="0" baseline="0" noProof="0" dirty="0">
                <a:ln>
                  <a:noFill/>
                </a:ln>
                <a:solidFill>
                  <a:schemeClr val="accent2"/>
                </a:solidFill>
                <a:effectLst/>
                <a:uLnTx/>
                <a:uFillTx/>
                <a:latin typeface="Calibri" pitchFamily="34" charset="0"/>
                <a:ea typeface="+mj-ea"/>
              </a:rPr>
              <a:t>.</a:t>
            </a:r>
            <a:endParaRPr kumimoji="0" lang="en-US" sz="3600" b="1" i="0" u="none" strike="noStrike" kern="0" cap="none" spc="0" normalizeH="0" baseline="0" noProof="0" dirty="0">
              <a:ln>
                <a:noFill/>
              </a:ln>
              <a:solidFill>
                <a:schemeClr val="accent2"/>
              </a:solidFill>
              <a:effectLst/>
              <a:uLnTx/>
              <a:uFillTx/>
              <a:latin typeface="Calibri" pitchFamily="34" charset="0"/>
              <a:ea typeface="+mj-ea"/>
            </a:endParaRPr>
          </a:p>
        </p:txBody>
      </p:sp>
      <p:grpSp>
        <p:nvGrpSpPr>
          <p:cNvPr id="9" name="Group 7"/>
          <p:cNvGrpSpPr>
            <a:grpSpLocks/>
          </p:cNvGrpSpPr>
          <p:nvPr/>
        </p:nvGrpSpPr>
        <p:grpSpPr bwMode="auto">
          <a:xfrm>
            <a:off x="571500" y="1600200"/>
            <a:ext cx="7962900" cy="4724400"/>
            <a:chOff x="571500" y="1600200"/>
            <a:chExt cx="7962900" cy="4724400"/>
          </a:xfrm>
        </p:grpSpPr>
        <p:pic>
          <p:nvPicPr>
            <p:cNvPr id="10" name="Picture 21" descr="IMAG1223"/>
            <p:cNvPicPr>
              <a:picLocks noChangeAspect="1" noChangeArrowheads="1"/>
            </p:cNvPicPr>
            <p:nvPr/>
          </p:nvPicPr>
          <p:blipFill>
            <a:blip r:embed="rId3"/>
            <a:srcRect/>
            <a:stretch>
              <a:fillRect/>
            </a:stretch>
          </p:blipFill>
          <p:spPr bwMode="auto">
            <a:xfrm>
              <a:off x="6379556" y="1607190"/>
              <a:ext cx="2154844" cy="4704922"/>
            </a:xfrm>
            <a:prstGeom prst="rect">
              <a:avLst/>
            </a:prstGeom>
            <a:noFill/>
            <a:ln w="9525">
              <a:noFill/>
              <a:miter lim="800000"/>
              <a:headEnd/>
              <a:tailEnd/>
            </a:ln>
          </p:spPr>
        </p:pic>
        <p:pic>
          <p:nvPicPr>
            <p:cNvPr id="12" name="Picture 22" descr="IMAG1229"/>
            <p:cNvPicPr>
              <a:picLocks noChangeAspect="1" noChangeArrowheads="1"/>
            </p:cNvPicPr>
            <p:nvPr/>
          </p:nvPicPr>
          <p:blipFill>
            <a:blip r:embed="rId4"/>
            <a:srcRect/>
            <a:stretch>
              <a:fillRect/>
            </a:stretch>
          </p:blipFill>
          <p:spPr bwMode="auto">
            <a:xfrm>
              <a:off x="571500" y="1600200"/>
              <a:ext cx="2158415" cy="4724400"/>
            </a:xfrm>
            <a:prstGeom prst="rect">
              <a:avLst/>
            </a:prstGeom>
            <a:noFill/>
            <a:ln w="9525">
              <a:noFill/>
              <a:miter lim="800000"/>
              <a:headEnd/>
              <a:tailEnd/>
            </a:ln>
          </p:spPr>
        </p:pic>
        <p:pic>
          <p:nvPicPr>
            <p:cNvPr id="13" name="Picture 23" descr="IMAG1240"/>
            <p:cNvPicPr>
              <a:picLocks noChangeAspect="1" noChangeArrowheads="1"/>
            </p:cNvPicPr>
            <p:nvPr/>
          </p:nvPicPr>
          <p:blipFill>
            <a:blip r:embed="rId5"/>
            <a:srcRect/>
            <a:stretch>
              <a:fillRect/>
            </a:stretch>
          </p:blipFill>
          <p:spPr bwMode="auto">
            <a:xfrm>
              <a:off x="3117837" y="4041692"/>
              <a:ext cx="2902595" cy="2270419"/>
            </a:xfrm>
            <a:prstGeom prst="rect">
              <a:avLst/>
            </a:prstGeom>
            <a:noFill/>
            <a:ln w="9525">
              <a:noFill/>
              <a:miter lim="800000"/>
              <a:headEnd/>
              <a:tailEnd/>
            </a:ln>
          </p:spPr>
        </p:pic>
        <p:pic>
          <p:nvPicPr>
            <p:cNvPr id="14" name="Picture 24" descr="IMAG1239"/>
            <p:cNvPicPr>
              <a:picLocks noChangeAspect="1" noChangeArrowheads="1"/>
            </p:cNvPicPr>
            <p:nvPr/>
          </p:nvPicPr>
          <p:blipFill>
            <a:blip r:embed="rId6"/>
            <a:srcRect/>
            <a:stretch>
              <a:fillRect/>
            </a:stretch>
          </p:blipFill>
          <p:spPr bwMode="auto">
            <a:xfrm>
              <a:off x="3116882" y="1603927"/>
              <a:ext cx="2903550" cy="2275414"/>
            </a:xfrm>
            <a:prstGeom prst="rect">
              <a:avLst/>
            </a:prstGeom>
            <a:noFill/>
            <a:ln w="9525">
              <a:noFill/>
              <a:miter lim="800000"/>
              <a:headEnd/>
              <a:tailEnd/>
            </a:ln>
          </p:spPr>
        </p:pic>
      </p:grpSp>
      <p:pic>
        <p:nvPicPr>
          <p:cNvPr id="15" name="Picture 14" descr="logoGrupeIPB-engleski-01zaFuter.png"/>
          <p:cNvPicPr>
            <a:picLocks noChangeAspect="1"/>
          </p:cNvPicPr>
          <p:nvPr/>
        </p:nvPicPr>
        <p:blipFill>
          <a:blip r:embed="rId7" cstate="print"/>
          <a:stretch>
            <a:fillRect/>
          </a:stretch>
        </p:blipFill>
        <p:spPr>
          <a:xfrm>
            <a:off x="6781800" y="6455574"/>
            <a:ext cx="2133600" cy="402426"/>
          </a:xfrm>
          <a:prstGeom prst="rect">
            <a:avLst/>
          </a:prstGeom>
        </p:spPr>
      </p:pic>
      <p:sp>
        <p:nvSpPr>
          <p:cNvPr id="16" name="Footer Placeholder 2">
            <a:extLst>
              <a:ext uri="{FF2B5EF4-FFF2-40B4-BE49-F238E27FC236}">
                <a16:creationId xmlns:a16="http://schemas.microsoft.com/office/drawing/2014/main" id="{D7162366-80AD-1323-A64F-E022179796E8}"/>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pic>
        <p:nvPicPr>
          <p:cNvPr id="17" name="Picture 16">
            <a:extLst>
              <a:ext uri="{FF2B5EF4-FFF2-40B4-BE49-F238E27FC236}">
                <a16:creationId xmlns:a16="http://schemas.microsoft.com/office/drawing/2014/main" id="{B12280FA-6D60-56BE-FCDB-C31393218CA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36871"/>
            <a:ext cx="1560544" cy="133158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0"/>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8" name="Rectangle 2"/>
          <p:cNvSpPr txBox="1">
            <a:spLocks noChangeArrowheads="1"/>
          </p:cNvSpPr>
          <p:nvPr/>
        </p:nvSpPr>
        <p:spPr bwMode="auto">
          <a:xfrm>
            <a:off x="990600" y="152400"/>
            <a:ext cx="6934200" cy="868362"/>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1" i="0" u="none" strike="noStrike" kern="0" cap="none" spc="0" normalizeH="0" baseline="0" noProof="0" dirty="0">
              <a:ln>
                <a:noFill/>
              </a:ln>
              <a:solidFill>
                <a:schemeClr val="accent2"/>
              </a:solidFill>
              <a:effectLst/>
              <a:uLnTx/>
              <a:uFillTx/>
              <a:latin typeface="Calibri" pitchFamily="34" charset="0"/>
              <a:ea typeface="+mj-ea"/>
              <a:cs typeface="+mj-cs"/>
            </a:endParaRPr>
          </a:p>
        </p:txBody>
      </p:sp>
      <p:pic>
        <p:nvPicPr>
          <p:cNvPr id="9" name="Picture 4" descr="IMG_0754"/>
          <p:cNvPicPr>
            <a:picLocks noChangeAspect="1" noChangeArrowheads="1"/>
          </p:cNvPicPr>
          <p:nvPr/>
        </p:nvPicPr>
        <p:blipFill>
          <a:blip r:embed="rId3" cstate="print"/>
          <a:srcRect b="11719"/>
          <a:stretch>
            <a:fillRect/>
          </a:stretch>
        </p:blipFill>
        <p:spPr bwMode="auto">
          <a:xfrm>
            <a:off x="439738" y="1676400"/>
            <a:ext cx="4014225" cy="4724400"/>
          </a:xfrm>
          <a:prstGeom prst="rect">
            <a:avLst/>
          </a:prstGeom>
          <a:noFill/>
          <a:ln w="9525">
            <a:noFill/>
            <a:miter lim="800000"/>
            <a:headEnd/>
            <a:tailEnd/>
          </a:ln>
        </p:spPr>
      </p:pic>
      <p:pic>
        <p:nvPicPr>
          <p:cNvPr id="10" name="Picture 5" descr="IMG_3161"/>
          <p:cNvPicPr>
            <a:picLocks noChangeAspect="1" noChangeArrowheads="1"/>
          </p:cNvPicPr>
          <p:nvPr/>
        </p:nvPicPr>
        <p:blipFill>
          <a:blip r:embed="rId4"/>
          <a:srcRect/>
          <a:stretch>
            <a:fillRect/>
          </a:stretch>
        </p:blipFill>
        <p:spPr bwMode="auto">
          <a:xfrm>
            <a:off x="5029200" y="1333500"/>
            <a:ext cx="3200400" cy="2400300"/>
          </a:xfrm>
          <a:prstGeom prst="rect">
            <a:avLst/>
          </a:prstGeom>
          <a:noFill/>
          <a:ln w="9525">
            <a:noFill/>
            <a:miter lim="800000"/>
            <a:headEnd/>
            <a:tailEnd/>
          </a:ln>
        </p:spPr>
      </p:pic>
      <p:pic>
        <p:nvPicPr>
          <p:cNvPr id="12" name="Picture 5" descr="IMG_0482"/>
          <p:cNvPicPr>
            <a:picLocks noChangeAspect="1" noChangeArrowheads="1"/>
          </p:cNvPicPr>
          <p:nvPr/>
        </p:nvPicPr>
        <p:blipFill>
          <a:blip r:embed="rId5" cstate="print"/>
          <a:srcRect/>
          <a:stretch>
            <a:fillRect/>
          </a:stretch>
        </p:blipFill>
        <p:spPr bwMode="auto">
          <a:xfrm>
            <a:off x="5029200" y="3752850"/>
            <a:ext cx="3505200" cy="2628900"/>
          </a:xfrm>
          <a:prstGeom prst="rect">
            <a:avLst/>
          </a:prstGeom>
          <a:noFill/>
        </p:spPr>
      </p:pic>
      <p:pic>
        <p:nvPicPr>
          <p:cNvPr id="11" name="Picture 10" descr="logoGrupeIPB-engleski-01zaFuter.png"/>
          <p:cNvPicPr>
            <a:picLocks noChangeAspect="1"/>
          </p:cNvPicPr>
          <p:nvPr/>
        </p:nvPicPr>
        <p:blipFill>
          <a:blip r:embed="rId6" cstate="print"/>
          <a:stretch>
            <a:fillRect/>
          </a:stretch>
        </p:blipFill>
        <p:spPr>
          <a:xfrm>
            <a:off x="6781800" y="6455574"/>
            <a:ext cx="2133600" cy="402426"/>
          </a:xfrm>
          <a:prstGeom prst="rect">
            <a:avLst/>
          </a:prstGeom>
        </p:spPr>
      </p:pic>
      <p:sp>
        <p:nvSpPr>
          <p:cNvPr id="13" name="TextBox 12">
            <a:extLst>
              <a:ext uri="{FF2B5EF4-FFF2-40B4-BE49-F238E27FC236}">
                <a16:creationId xmlns:a16="http://schemas.microsoft.com/office/drawing/2014/main" id="{6E405665-64B2-E5A4-F1EF-6DB9E87F8CAC}"/>
              </a:ext>
            </a:extLst>
          </p:cNvPr>
          <p:cNvSpPr txBox="1"/>
          <p:nvPr/>
        </p:nvSpPr>
        <p:spPr>
          <a:xfrm>
            <a:off x="1012030" y="63406"/>
            <a:ext cx="6629400" cy="1077218"/>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chemeClr val="accent2"/>
                </a:solidFill>
                <a:effectLst/>
                <a:uLnTx/>
                <a:uFillTx/>
                <a:latin typeface="Calibri" pitchFamily="34" charset="0"/>
                <a:ea typeface="+mj-ea"/>
              </a:rPr>
              <a:t>Backscatter LIDAR </a:t>
            </a:r>
            <a:br>
              <a:rPr kumimoji="0" lang="en-US" sz="3200" b="1" i="0" u="none" strike="noStrike" kern="0" cap="none" spc="0" normalizeH="0" baseline="0" noProof="0" dirty="0">
                <a:ln>
                  <a:noFill/>
                </a:ln>
                <a:solidFill>
                  <a:schemeClr val="accent2"/>
                </a:solidFill>
                <a:effectLst/>
                <a:uLnTx/>
                <a:uFillTx/>
                <a:latin typeface="Calibri" pitchFamily="34" charset="0"/>
                <a:ea typeface="+mj-ea"/>
              </a:rPr>
            </a:br>
            <a:r>
              <a:rPr lang="en-US" sz="3200" b="1" kern="0" dirty="0">
                <a:solidFill>
                  <a:schemeClr val="accent2"/>
                </a:solidFill>
                <a:latin typeface="Calibri" pitchFamily="34" charset="0"/>
                <a:ea typeface="+mj-ea"/>
              </a:rPr>
              <a:t>IPB</a:t>
            </a:r>
            <a:r>
              <a:rPr kumimoji="0" lang="x-none" sz="3200" b="1" i="0" u="none" strike="noStrike" kern="0" cap="none" spc="0" normalizeH="0" baseline="0" noProof="0" dirty="0">
                <a:ln>
                  <a:noFill/>
                </a:ln>
                <a:solidFill>
                  <a:schemeClr val="accent2"/>
                </a:solidFill>
                <a:effectLst/>
                <a:uLnTx/>
                <a:uFillTx/>
                <a:latin typeface="Calibri" pitchFamily="34" charset="0"/>
                <a:ea typeface="+mj-ea"/>
              </a:rPr>
              <a:t>, B</a:t>
            </a:r>
            <a:r>
              <a:rPr kumimoji="0" lang="en-US" sz="3200" b="1" i="0" u="none" strike="noStrike" kern="0" cap="none" spc="0" normalizeH="0" baseline="0" noProof="0" dirty="0" err="1">
                <a:ln>
                  <a:noFill/>
                </a:ln>
                <a:solidFill>
                  <a:schemeClr val="accent2"/>
                </a:solidFill>
                <a:effectLst/>
                <a:uLnTx/>
                <a:uFillTx/>
                <a:latin typeface="Calibri" pitchFamily="34" charset="0"/>
                <a:ea typeface="+mj-ea"/>
              </a:rPr>
              <a:t>elgrade</a:t>
            </a:r>
            <a:r>
              <a:rPr kumimoji="0" lang="sr-Latn-CS" sz="3200" b="1" i="0" u="none" strike="noStrike" kern="0" cap="none" spc="0" normalizeH="0" baseline="0" noProof="0" dirty="0">
                <a:ln>
                  <a:noFill/>
                </a:ln>
                <a:solidFill>
                  <a:schemeClr val="accent2"/>
                </a:solidFill>
                <a:effectLst/>
                <a:uLnTx/>
                <a:uFillTx/>
                <a:latin typeface="Calibri" pitchFamily="34" charset="0"/>
                <a:ea typeface="+mj-ea"/>
              </a:rPr>
              <a:t> 20</a:t>
            </a:r>
            <a:r>
              <a:rPr lang="en-US" sz="3200" b="1" kern="0" dirty="0">
                <a:solidFill>
                  <a:schemeClr val="accent2"/>
                </a:solidFill>
                <a:latin typeface="Calibri" pitchFamily="34" charset="0"/>
                <a:ea typeface="+mj-ea"/>
              </a:rPr>
              <a:t>12</a:t>
            </a:r>
            <a:r>
              <a:rPr kumimoji="0" lang="sr-Latn-CS" sz="3200" b="1" i="0" u="none" strike="noStrike" kern="0" cap="none" spc="0" normalizeH="0" baseline="0" noProof="0" dirty="0">
                <a:ln>
                  <a:noFill/>
                </a:ln>
                <a:solidFill>
                  <a:schemeClr val="accent2"/>
                </a:solidFill>
                <a:effectLst/>
                <a:uLnTx/>
                <a:uFillTx/>
                <a:latin typeface="Calibri" pitchFamily="34" charset="0"/>
                <a:ea typeface="+mj-ea"/>
              </a:rPr>
              <a:t>.</a:t>
            </a:r>
            <a:endParaRPr kumimoji="0" lang="en-US" sz="3200" b="1" i="0" u="none" strike="noStrike" kern="0" cap="none" spc="0" normalizeH="0" baseline="0" noProof="0" dirty="0">
              <a:ln>
                <a:noFill/>
              </a:ln>
              <a:solidFill>
                <a:schemeClr val="accent2"/>
              </a:solidFill>
              <a:effectLst/>
              <a:uLnTx/>
              <a:uFillTx/>
              <a:latin typeface="Calibri" pitchFamily="34" charset="0"/>
              <a:ea typeface="+mj-ea"/>
            </a:endParaRPr>
          </a:p>
        </p:txBody>
      </p:sp>
      <p:sp>
        <p:nvSpPr>
          <p:cNvPr id="14" name="Footer Placeholder 2">
            <a:extLst>
              <a:ext uri="{FF2B5EF4-FFF2-40B4-BE49-F238E27FC236}">
                <a16:creationId xmlns:a16="http://schemas.microsoft.com/office/drawing/2014/main" id="{887E84B9-D563-FD9D-BA00-603621DACE3D}"/>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pic>
        <p:nvPicPr>
          <p:cNvPr id="15" name="Picture 14">
            <a:extLst>
              <a:ext uri="{FF2B5EF4-FFF2-40B4-BE49-F238E27FC236}">
                <a16:creationId xmlns:a16="http://schemas.microsoft.com/office/drawing/2014/main" id="{3913F80D-F260-D738-9872-ABD71AF760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0"/>
            <a:ext cx="1309766" cy="11176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8" name="Picture 7" descr="logoGrupeIPB-engleski-01zaFuter.png"/>
          <p:cNvPicPr>
            <a:picLocks noChangeAspect="1"/>
          </p:cNvPicPr>
          <p:nvPr/>
        </p:nvPicPr>
        <p:blipFill>
          <a:blip r:embed="rId3" cstate="print"/>
          <a:stretch>
            <a:fillRect/>
          </a:stretch>
        </p:blipFill>
        <p:spPr>
          <a:xfrm>
            <a:off x="6781800" y="6455574"/>
            <a:ext cx="2133600" cy="402427"/>
          </a:xfrm>
          <a:prstGeom prst="rect">
            <a:avLst/>
          </a:prstGeom>
        </p:spPr>
      </p:pic>
      <p:pic>
        <p:nvPicPr>
          <p:cNvPr id="29" name="Picture 28">
            <a:extLst>
              <a:ext uri="{FF2B5EF4-FFF2-40B4-BE49-F238E27FC236}">
                <a16:creationId xmlns:a16="http://schemas.microsoft.com/office/drawing/2014/main" id="{AF1CCC1B-6078-4B8D-B1B1-C1EB87D4D90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1309766" cy="1117600"/>
          </a:xfrm>
          <a:prstGeom prst="rect">
            <a:avLst/>
          </a:prstGeom>
        </p:spPr>
      </p:pic>
      <p:pic>
        <p:nvPicPr>
          <p:cNvPr id="11" name="Picture 10" descr="J:\LABORATORIJA\SAJT LABORATROIJE\Sajt_lidar\DSC07157.jpg">
            <a:extLst>
              <a:ext uri="{FF2B5EF4-FFF2-40B4-BE49-F238E27FC236}">
                <a16:creationId xmlns:a16="http://schemas.microsoft.com/office/drawing/2014/main" id="{54D94ED6-16E4-4522-BAF9-DCBD78A552F1}"/>
              </a:ext>
            </a:extLst>
          </p:cNvPr>
          <p:cNvPicPr/>
          <p:nvPr/>
        </p:nvPicPr>
        <p:blipFill>
          <a:blip r:embed="rId5" cstate="print"/>
          <a:srcRect/>
          <a:stretch>
            <a:fillRect/>
          </a:stretch>
        </p:blipFill>
        <p:spPr bwMode="auto">
          <a:xfrm>
            <a:off x="2916004" y="4452806"/>
            <a:ext cx="2833292" cy="1927086"/>
          </a:xfrm>
          <a:prstGeom prst="rect">
            <a:avLst/>
          </a:prstGeom>
          <a:noFill/>
          <a:ln w="9525">
            <a:noFill/>
            <a:miter lim="800000"/>
            <a:headEnd/>
            <a:tailEnd/>
          </a:ln>
        </p:spPr>
      </p:pic>
      <p:sp>
        <p:nvSpPr>
          <p:cNvPr id="13" name="Rectangle 1">
            <a:extLst>
              <a:ext uri="{FF2B5EF4-FFF2-40B4-BE49-F238E27FC236}">
                <a16:creationId xmlns:a16="http://schemas.microsoft.com/office/drawing/2014/main" id="{B86427DB-B8B6-4009-87D0-687CF865917E}"/>
              </a:ext>
            </a:extLst>
          </p:cNvPr>
          <p:cNvSpPr>
            <a:spLocks noChangeArrowheads="1"/>
          </p:cNvSpPr>
          <p:nvPr/>
        </p:nvSpPr>
        <p:spPr bwMode="auto">
          <a:xfrm>
            <a:off x="76200" y="1083101"/>
            <a:ext cx="6886575"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1800" b="1" dirty="0">
                <a:latin typeface="+mj-lt"/>
                <a:ea typeface="Calibri" pitchFamily="34" charset="0"/>
                <a:cs typeface="Arial" pitchFamily="34" charset="0"/>
              </a:rPr>
              <a:t>Station coordinates</a:t>
            </a:r>
            <a:r>
              <a:rPr lang="en-US" sz="1800" dirty="0">
                <a:latin typeface="+mj-lt"/>
                <a:ea typeface="Calibri" pitchFamily="34" charset="0"/>
                <a:cs typeface="Arial" pitchFamily="34" charset="0"/>
              </a:rPr>
              <a:t>: 44.856 N,  20.391 E, 89 m</a:t>
            </a:r>
            <a:endParaRPr lang="en-US" sz="1800" dirty="0">
              <a:latin typeface="+mj-lt"/>
            </a:endParaRPr>
          </a:p>
        </p:txBody>
      </p:sp>
      <p:sp>
        <p:nvSpPr>
          <p:cNvPr id="14" name="Rectangle 13">
            <a:extLst>
              <a:ext uri="{FF2B5EF4-FFF2-40B4-BE49-F238E27FC236}">
                <a16:creationId xmlns:a16="http://schemas.microsoft.com/office/drawing/2014/main" id="{04D4C12D-A83D-4E22-BD71-39696EF14AD1}"/>
              </a:ext>
            </a:extLst>
          </p:cNvPr>
          <p:cNvSpPr/>
          <p:nvPr/>
        </p:nvSpPr>
        <p:spPr>
          <a:xfrm>
            <a:off x="1752600" y="106559"/>
            <a:ext cx="5500726" cy="646331"/>
          </a:xfrm>
          <a:prstGeom prst="rect">
            <a:avLst/>
          </a:prstGeom>
        </p:spPr>
        <p:txBody>
          <a:bodyPr wrap="square">
            <a:spAutoFit/>
          </a:bodyPr>
          <a:lstStyle/>
          <a:p>
            <a:pPr algn="ctr"/>
            <a:r>
              <a:rPr lang="en-US" sz="3600" b="1" dirty="0">
                <a:solidFill>
                  <a:srgbClr val="00B0F0"/>
                </a:solidFill>
              </a:rPr>
              <a:t>Raman </a:t>
            </a:r>
            <a:r>
              <a:rPr lang="en-US" sz="3600" b="1" dirty="0" err="1">
                <a:solidFill>
                  <a:srgbClr val="00B0F0"/>
                </a:solidFill>
              </a:rPr>
              <a:t>Lidar</a:t>
            </a:r>
            <a:r>
              <a:rPr lang="sr-Latn-RS" sz="3600" b="1" dirty="0">
                <a:solidFill>
                  <a:srgbClr val="00B0F0"/>
                </a:solidFill>
              </a:rPr>
              <a:t> Belgrade</a:t>
            </a:r>
            <a:endParaRPr lang="en-US" sz="3600" b="1" dirty="0">
              <a:solidFill>
                <a:srgbClr val="00B0F0"/>
              </a:solidFill>
            </a:endParaRPr>
          </a:p>
        </p:txBody>
      </p:sp>
      <p:pic>
        <p:nvPicPr>
          <p:cNvPr id="15" name="Picture 2" descr="J:\LABORATORIJA\EARLINET\ZATHEV ZA UCLANJENJE\DSCF8271е.JPG">
            <a:extLst>
              <a:ext uri="{FF2B5EF4-FFF2-40B4-BE49-F238E27FC236}">
                <a16:creationId xmlns:a16="http://schemas.microsoft.com/office/drawing/2014/main" id="{FF23B569-C4DF-4E56-A509-2C02EFDAB639}"/>
              </a:ext>
            </a:extLst>
          </p:cNvPr>
          <p:cNvPicPr>
            <a:picLocks noChangeAspect="1" noChangeArrowheads="1"/>
          </p:cNvPicPr>
          <p:nvPr/>
        </p:nvPicPr>
        <p:blipFill>
          <a:blip r:embed="rId6" cstate="print"/>
          <a:srcRect l="37500" t="2593" b="12593"/>
          <a:stretch>
            <a:fillRect/>
          </a:stretch>
        </p:blipFill>
        <p:spPr bwMode="auto">
          <a:xfrm>
            <a:off x="3128964" y="1490201"/>
            <a:ext cx="2629857" cy="2779272"/>
          </a:xfrm>
          <a:prstGeom prst="rect">
            <a:avLst/>
          </a:prstGeom>
          <a:noFill/>
        </p:spPr>
      </p:pic>
      <p:pic>
        <p:nvPicPr>
          <p:cNvPr id="17" name="Picture 2" descr="D:\arhiva\IPB februar 2014 3.tif">
            <a:extLst>
              <a:ext uri="{FF2B5EF4-FFF2-40B4-BE49-F238E27FC236}">
                <a16:creationId xmlns:a16="http://schemas.microsoft.com/office/drawing/2014/main" id="{805C6949-CCE3-4EC7-8B71-2087376C9EFC}"/>
              </a:ext>
            </a:extLst>
          </p:cNvPr>
          <p:cNvPicPr>
            <a:picLocks noChangeAspect="1" noChangeArrowheads="1"/>
          </p:cNvPicPr>
          <p:nvPr/>
        </p:nvPicPr>
        <p:blipFill>
          <a:blip r:embed="rId7" cstate="print"/>
          <a:srcRect l="16026" t="8013" r="16026"/>
          <a:stretch>
            <a:fillRect/>
          </a:stretch>
        </p:blipFill>
        <p:spPr bwMode="auto">
          <a:xfrm>
            <a:off x="257268" y="4106618"/>
            <a:ext cx="2602940" cy="2348956"/>
          </a:xfrm>
          <a:prstGeom prst="rect">
            <a:avLst/>
          </a:prstGeom>
          <a:noFill/>
        </p:spPr>
      </p:pic>
      <p:pic>
        <p:nvPicPr>
          <p:cNvPr id="2" name="Picture 1">
            <a:extLst>
              <a:ext uri="{FF2B5EF4-FFF2-40B4-BE49-F238E27FC236}">
                <a16:creationId xmlns:a16="http://schemas.microsoft.com/office/drawing/2014/main" id="{2027137A-747A-43B8-A9EE-8657A7AF55DE}"/>
              </a:ext>
            </a:extLst>
          </p:cNvPr>
          <p:cNvPicPr>
            <a:picLocks noChangeAspect="1"/>
          </p:cNvPicPr>
          <p:nvPr/>
        </p:nvPicPr>
        <p:blipFill>
          <a:blip r:embed="rId8"/>
          <a:stretch>
            <a:fillRect/>
          </a:stretch>
        </p:blipFill>
        <p:spPr>
          <a:xfrm>
            <a:off x="5805092" y="1126781"/>
            <a:ext cx="3472288" cy="5309284"/>
          </a:xfrm>
          <a:prstGeom prst="rect">
            <a:avLst/>
          </a:prstGeom>
        </p:spPr>
      </p:pic>
      <p:pic>
        <p:nvPicPr>
          <p:cNvPr id="198658" name="Picture 2">
            <a:extLst>
              <a:ext uri="{FF2B5EF4-FFF2-40B4-BE49-F238E27FC236}">
                <a16:creationId xmlns:a16="http://schemas.microsoft.com/office/drawing/2014/main" id="{7B79A3F4-2DA6-42C3-8203-125A5536A8E3}"/>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4388" y="1604698"/>
            <a:ext cx="2978305" cy="2679699"/>
          </a:xfrm>
          <a:prstGeom prst="rect">
            <a:avLst/>
          </a:prstGeom>
          <a:noFill/>
          <a:extLst>
            <a:ext uri="{909E8E84-426E-40DD-AFC4-6F175D3DCCD1}">
              <a14:hiddenFill xmlns:a14="http://schemas.microsoft.com/office/drawing/2010/main">
                <a:solidFill>
                  <a:srgbClr val="FFFFFF"/>
                </a:solidFill>
              </a14:hiddenFill>
            </a:ext>
          </a:extLst>
        </p:spPr>
      </p:pic>
      <p:sp>
        <p:nvSpPr>
          <p:cNvPr id="4" name="Arrow: Left 3">
            <a:extLst>
              <a:ext uri="{FF2B5EF4-FFF2-40B4-BE49-F238E27FC236}">
                <a16:creationId xmlns:a16="http://schemas.microsoft.com/office/drawing/2014/main" id="{32FFF0FD-B880-46EF-B558-4B36D7746BC3}"/>
              </a:ext>
            </a:extLst>
          </p:cNvPr>
          <p:cNvSpPr/>
          <p:nvPr/>
        </p:nvSpPr>
        <p:spPr bwMode="auto">
          <a:xfrm rot="19446423">
            <a:off x="1642760" y="2778045"/>
            <a:ext cx="1675273" cy="172081"/>
          </a:xfrm>
          <a:prstGeom prst="leftArrow">
            <a:avLst>
              <a:gd name="adj1" fmla="val 34422"/>
              <a:gd name="adj2" fmla="val 50000"/>
            </a:avLst>
          </a:prstGeom>
          <a:solidFill>
            <a:schemeClr val="accent1"/>
          </a:solidFill>
          <a:ln w="3810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8" name="Footer Placeholder 2">
            <a:extLst>
              <a:ext uri="{FF2B5EF4-FFF2-40B4-BE49-F238E27FC236}">
                <a16:creationId xmlns:a16="http://schemas.microsoft.com/office/drawing/2014/main" id="{ACF01322-F995-6A09-E05B-1EF6BA4E0B17}"/>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1348785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bwMode="auto">
          <a:xfrm>
            <a:off x="228600" y="6477000"/>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11" name="Picture 10" descr="logoGrupeIPB-engleski-01zaFuter.png"/>
          <p:cNvPicPr>
            <a:picLocks noChangeAspect="1"/>
          </p:cNvPicPr>
          <p:nvPr/>
        </p:nvPicPr>
        <p:blipFill>
          <a:blip r:embed="rId2" cstate="print"/>
          <a:stretch>
            <a:fillRect/>
          </a:stretch>
        </p:blipFill>
        <p:spPr>
          <a:xfrm>
            <a:off x="6781800" y="6455574"/>
            <a:ext cx="2133600" cy="402426"/>
          </a:xfrm>
          <a:prstGeom prst="rect">
            <a:avLst/>
          </a:prstGeom>
        </p:spPr>
      </p:pic>
      <p:sp>
        <p:nvSpPr>
          <p:cNvPr id="10" name="Rectangle 9"/>
          <p:cNvSpPr/>
          <p:nvPr/>
        </p:nvSpPr>
        <p:spPr>
          <a:xfrm>
            <a:off x="228600" y="1524000"/>
            <a:ext cx="8732893" cy="4385816"/>
          </a:xfrm>
          <a:prstGeom prst="rect">
            <a:avLst/>
          </a:prstGeom>
        </p:spPr>
        <p:txBody>
          <a:bodyPr wrap="square">
            <a:spAutoFit/>
          </a:bodyPr>
          <a:lstStyle/>
          <a:p>
            <a:pPr marL="342900" indent="-342900" algn="just">
              <a:spcBef>
                <a:spcPts val="600"/>
              </a:spcBef>
              <a:buFont typeface="Arial" panose="020B0604020202020204" pitchFamily="34" charset="0"/>
              <a:buChar char="•"/>
            </a:pPr>
            <a:r>
              <a:rPr lang="en-US" dirty="0">
                <a:latin typeface="Calibri" panose="020F0502020204030204" pitchFamily="34" charset="0"/>
                <a:ea typeface="Calibri" panose="020F0502020204030204" pitchFamily="34" charset="0"/>
              </a:rPr>
              <a:t>Atmospheric aerosol affects climate through the direct (scattering and absorption both solar and terrestrial radiation) and indirect effects (modification of cloud through aerosol-cloud interaction)</a:t>
            </a:r>
          </a:p>
          <a:p>
            <a:pPr marL="342900" indent="-342900" algn="just">
              <a:spcBef>
                <a:spcPts val="600"/>
              </a:spcBef>
              <a:buFont typeface="Arial" panose="020B0604020202020204" pitchFamily="34" charset="0"/>
              <a:buChar char="•"/>
            </a:pPr>
            <a:r>
              <a:rPr lang="en-US" dirty="0">
                <a:latin typeface="Calibri" panose="020F0502020204030204" pitchFamily="34" charset="0"/>
              </a:rPr>
              <a:t>Due to their short lifetime and the large spatial-temporal variability, it is necessary to establish a climatology of the aerosol distribution. </a:t>
            </a:r>
          </a:p>
          <a:p>
            <a:pPr marL="342900" indent="-342900" algn="just">
              <a:spcBef>
                <a:spcPts val="600"/>
              </a:spcBef>
              <a:buFont typeface="Arial" panose="020B0604020202020204" pitchFamily="34" charset="0"/>
              <a:buChar char="•"/>
            </a:pPr>
            <a:r>
              <a:rPr lang="en-US" dirty="0">
                <a:latin typeface="Calibri" panose="020F0502020204030204" pitchFamily="34" charset="0"/>
              </a:rPr>
              <a:t>Regulatory monitoring ground-based networks do not provide an adequate information of spatial coverage</a:t>
            </a:r>
          </a:p>
          <a:p>
            <a:pPr marL="342900" indent="-342900" algn="just">
              <a:spcBef>
                <a:spcPts val="600"/>
              </a:spcBef>
              <a:buFont typeface="Arial" panose="020B0604020202020204" pitchFamily="34" charset="0"/>
              <a:buChar char="•"/>
            </a:pPr>
            <a:r>
              <a:rPr lang="en-US" dirty="0">
                <a:latin typeface="Calibri" panose="020F0502020204030204" pitchFamily="34" charset="0"/>
                <a:cs typeface="Times New Roman" panose="02020603050405020304" pitchFamily="18" charset="0"/>
              </a:rPr>
              <a:t>Remote sensing of atmospheric aerosols from space-borne sensors provides opportunity to achieve long-term continuous characterization of aerosols</a:t>
            </a:r>
          </a:p>
        </p:txBody>
      </p:sp>
      <p:sp>
        <p:nvSpPr>
          <p:cNvPr id="4" name="TextBox 3"/>
          <p:cNvSpPr txBox="1"/>
          <p:nvPr/>
        </p:nvSpPr>
        <p:spPr>
          <a:xfrm>
            <a:off x="2057400" y="221293"/>
            <a:ext cx="4480711" cy="646331"/>
          </a:xfrm>
          <a:prstGeom prst="rect">
            <a:avLst/>
          </a:prstGeom>
          <a:noFill/>
        </p:spPr>
        <p:txBody>
          <a:bodyPr wrap="square" rtlCol="0">
            <a:spAutoFit/>
          </a:bodyPr>
          <a:lstStyle/>
          <a:p>
            <a:r>
              <a:rPr lang="en-US" sz="3600" b="1" dirty="0">
                <a:latin typeface="Calibri" panose="020F0502020204030204" pitchFamily="34" charset="0"/>
              </a:rPr>
              <a:t>Atmospheric aerosols</a:t>
            </a:r>
          </a:p>
        </p:txBody>
      </p:sp>
      <p:pic>
        <p:nvPicPr>
          <p:cNvPr id="8" name="Picture 7">
            <a:extLst>
              <a:ext uri="{FF2B5EF4-FFF2-40B4-BE49-F238E27FC236}">
                <a16:creationId xmlns:a16="http://schemas.microsoft.com/office/drawing/2014/main" id="{A5A73BAD-FE61-402E-B13A-9F57D73F0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
            <a:ext cx="1560544" cy="1331585"/>
          </a:xfrm>
          <a:prstGeom prst="rect">
            <a:avLst/>
          </a:prstGeom>
        </p:spPr>
      </p:pic>
      <p:sp>
        <p:nvSpPr>
          <p:cNvPr id="14" name="Footer Placeholder 2">
            <a:extLst>
              <a:ext uri="{FF2B5EF4-FFF2-40B4-BE49-F238E27FC236}">
                <a16:creationId xmlns:a16="http://schemas.microsoft.com/office/drawing/2014/main" id="{C5C68E42-106B-484C-31F0-14F121F1EA2D}"/>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42846138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8" name="Picture 7" descr="logoGrupeIPB-engleski-01zaFuter.png"/>
          <p:cNvPicPr>
            <a:picLocks noChangeAspect="1"/>
          </p:cNvPicPr>
          <p:nvPr/>
        </p:nvPicPr>
        <p:blipFill>
          <a:blip r:embed="rId3" cstate="print"/>
          <a:stretch>
            <a:fillRect/>
          </a:stretch>
        </p:blipFill>
        <p:spPr>
          <a:xfrm>
            <a:off x="6781800" y="6455574"/>
            <a:ext cx="2133600" cy="402427"/>
          </a:xfrm>
          <a:prstGeom prst="rect">
            <a:avLst/>
          </a:prstGeom>
        </p:spPr>
      </p:pic>
      <p:pic>
        <p:nvPicPr>
          <p:cNvPr id="20" name="Picture 19">
            <a:extLst>
              <a:ext uri="{FF2B5EF4-FFF2-40B4-BE49-F238E27FC236}">
                <a16:creationId xmlns:a16="http://schemas.microsoft.com/office/drawing/2014/main" id="{8C735F4B-03FD-452B-8AE5-0D43E21C440F}"/>
              </a:ext>
            </a:extLst>
          </p:cNvPr>
          <p:cNvPicPr>
            <a:picLocks noChangeAspect="1"/>
          </p:cNvPicPr>
          <p:nvPr/>
        </p:nvPicPr>
        <p:blipFill>
          <a:blip r:embed="rId4"/>
          <a:stretch>
            <a:fillRect/>
          </a:stretch>
        </p:blipFill>
        <p:spPr>
          <a:xfrm>
            <a:off x="154480" y="2546858"/>
            <a:ext cx="3846111" cy="3462731"/>
          </a:xfrm>
          <a:prstGeom prst="rect">
            <a:avLst/>
          </a:prstGeom>
        </p:spPr>
      </p:pic>
      <p:pic>
        <p:nvPicPr>
          <p:cNvPr id="21" name="Picture 20">
            <a:extLst>
              <a:ext uri="{FF2B5EF4-FFF2-40B4-BE49-F238E27FC236}">
                <a16:creationId xmlns:a16="http://schemas.microsoft.com/office/drawing/2014/main" id="{A3EE4E09-78FF-4D07-89A1-1DB2E68E81A9}"/>
              </a:ext>
            </a:extLst>
          </p:cNvPr>
          <p:cNvPicPr>
            <a:picLocks noChangeAspect="1"/>
          </p:cNvPicPr>
          <p:nvPr/>
        </p:nvPicPr>
        <p:blipFill>
          <a:blip r:embed="rId5"/>
          <a:stretch>
            <a:fillRect/>
          </a:stretch>
        </p:blipFill>
        <p:spPr>
          <a:xfrm>
            <a:off x="4341047" y="1831660"/>
            <a:ext cx="4608220" cy="2590398"/>
          </a:xfrm>
          <a:prstGeom prst="rect">
            <a:avLst/>
          </a:prstGeom>
        </p:spPr>
      </p:pic>
      <p:sp>
        <p:nvSpPr>
          <p:cNvPr id="22" name="Rectangle 21">
            <a:extLst>
              <a:ext uri="{FF2B5EF4-FFF2-40B4-BE49-F238E27FC236}">
                <a16:creationId xmlns:a16="http://schemas.microsoft.com/office/drawing/2014/main" id="{025269E6-E314-45C5-BBCC-F32BDCB61CE0}"/>
              </a:ext>
            </a:extLst>
          </p:cNvPr>
          <p:cNvSpPr/>
          <p:nvPr/>
        </p:nvSpPr>
        <p:spPr>
          <a:xfrm>
            <a:off x="501769" y="184622"/>
            <a:ext cx="8399281" cy="954107"/>
          </a:xfrm>
          <a:prstGeom prst="rect">
            <a:avLst/>
          </a:prstGeom>
        </p:spPr>
        <p:txBody>
          <a:bodyPr wrap="square">
            <a:spAutoFit/>
          </a:bodyPr>
          <a:lstStyle/>
          <a:p>
            <a:pPr algn="ctr"/>
            <a:r>
              <a:rPr lang="en-US" sz="2800" b="1" dirty="0">
                <a:solidFill>
                  <a:srgbClr val="00A54F"/>
                </a:solidFill>
              </a:rPr>
              <a:t>Aerosols, Clouds and Trace gases</a:t>
            </a:r>
            <a:br>
              <a:rPr lang="en-US" sz="2800" b="1" dirty="0">
                <a:solidFill>
                  <a:srgbClr val="00A54F"/>
                </a:solidFill>
              </a:rPr>
            </a:br>
            <a:r>
              <a:rPr lang="en-US" sz="2800" b="1" dirty="0">
                <a:solidFill>
                  <a:srgbClr val="00A54F"/>
                </a:solidFill>
              </a:rPr>
              <a:t>Research Infrastructure</a:t>
            </a:r>
          </a:p>
        </p:txBody>
      </p:sp>
      <p:sp>
        <p:nvSpPr>
          <p:cNvPr id="23" name="Rectangle 22">
            <a:extLst>
              <a:ext uri="{FF2B5EF4-FFF2-40B4-BE49-F238E27FC236}">
                <a16:creationId xmlns:a16="http://schemas.microsoft.com/office/drawing/2014/main" id="{C201173A-8519-4BAC-BDE7-FF82FDAB14E5}"/>
              </a:ext>
            </a:extLst>
          </p:cNvPr>
          <p:cNvSpPr/>
          <p:nvPr/>
        </p:nvSpPr>
        <p:spPr>
          <a:xfrm>
            <a:off x="4419600" y="4604221"/>
            <a:ext cx="4925364" cy="923330"/>
          </a:xfrm>
          <a:prstGeom prst="rect">
            <a:avLst/>
          </a:prstGeom>
        </p:spPr>
        <p:txBody>
          <a:bodyPr wrap="square">
            <a:spAutoFit/>
          </a:bodyPr>
          <a:lstStyle/>
          <a:p>
            <a:pPr algn="ctr"/>
            <a:r>
              <a:rPr lang="en-US" sz="1800" dirty="0"/>
              <a:t>Ground-based stations to understand past, </a:t>
            </a:r>
            <a:br>
              <a:rPr lang="en-US" sz="1800" dirty="0"/>
            </a:br>
            <a:r>
              <a:rPr lang="en-US" sz="1800" dirty="0"/>
              <a:t>present and predict future evolution of the atmosphere</a:t>
            </a:r>
          </a:p>
        </p:txBody>
      </p:sp>
      <p:graphicFrame>
        <p:nvGraphicFramePr>
          <p:cNvPr id="27" name="Diagram 26">
            <a:extLst>
              <a:ext uri="{FF2B5EF4-FFF2-40B4-BE49-F238E27FC236}">
                <a16:creationId xmlns:a16="http://schemas.microsoft.com/office/drawing/2014/main" id="{DAC94452-3404-48C3-9195-CCA6E70CEC8E}"/>
              </a:ext>
            </a:extLst>
          </p:cNvPr>
          <p:cNvGraphicFramePr/>
          <p:nvPr>
            <p:extLst>
              <p:ext uri="{D42A27DB-BD31-4B8C-83A1-F6EECF244321}">
                <p14:modId xmlns:p14="http://schemas.microsoft.com/office/powerpoint/2010/main" val="2437192070"/>
              </p:ext>
            </p:extLst>
          </p:nvPr>
        </p:nvGraphicFramePr>
        <p:xfrm>
          <a:off x="3734224" y="2531770"/>
          <a:ext cx="1932212" cy="116585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9" name="Picture 28">
            <a:extLst>
              <a:ext uri="{FF2B5EF4-FFF2-40B4-BE49-F238E27FC236}">
                <a16:creationId xmlns:a16="http://schemas.microsoft.com/office/drawing/2014/main" id="{AF1CCC1B-6078-4B8D-B1B1-C1EB87D4D90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200" y="0"/>
            <a:ext cx="1309766" cy="1117600"/>
          </a:xfrm>
          <a:prstGeom prst="rect">
            <a:avLst/>
          </a:prstGeom>
        </p:spPr>
      </p:pic>
      <p:sp>
        <p:nvSpPr>
          <p:cNvPr id="11" name="Footer Placeholder 2">
            <a:extLst>
              <a:ext uri="{FF2B5EF4-FFF2-40B4-BE49-F238E27FC236}">
                <a16:creationId xmlns:a16="http://schemas.microsoft.com/office/drawing/2014/main" id="{6556CC7F-B782-D628-2CB8-8FB276A30F36}"/>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1299795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8" name="Picture 7" descr="logoGrupeIPB-engleski-01zaFuter.png"/>
          <p:cNvPicPr>
            <a:picLocks noChangeAspect="1"/>
          </p:cNvPicPr>
          <p:nvPr/>
        </p:nvPicPr>
        <p:blipFill>
          <a:blip r:embed="rId3" cstate="print"/>
          <a:stretch>
            <a:fillRect/>
          </a:stretch>
        </p:blipFill>
        <p:spPr>
          <a:xfrm>
            <a:off x="6781800" y="6455574"/>
            <a:ext cx="2133600" cy="402427"/>
          </a:xfrm>
          <a:prstGeom prst="rect">
            <a:avLst/>
          </a:prstGeom>
        </p:spPr>
      </p:pic>
      <p:sp>
        <p:nvSpPr>
          <p:cNvPr id="11" name="Title 3">
            <a:extLst>
              <a:ext uri="{FF2B5EF4-FFF2-40B4-BE49-F238E27FC236}">
                <a16:creationId xmlns:a16="http://schemas.microsoft.com/office/drawing/2014/main" id="{836A5960-094D-4F86-98A1-A05070666204}"/>
              </a:ext>
            </a:extLst>
          </p:cNvPr>
          <p:cNvSpPr txBox="1">
            <a:spLocks/>
          </p:cNvSpPr>
          <p:nvPr/>
        </p:nvSpPr>
        <p:spPr>
          <a:xfrm>
            <a:off x="1295400" y="209729"/>
            <a:ext cx="7315200" cy="1575183"/>
          </a:xfrm>
          <a:prstGeom prst="rect">
            <a:avLst/>
          </a:prstGeom>
        </p:spPr>
        <p:txBody>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cs typeface="Arial" charset="0"/>
              </a:defRPr>
            </a:lvl2pPr>
            <a:lvl3pPr algn="l" rtl="0" eaLnBrk="0" fontAlgn="base" hangingPunct="0">
              <a:spcBef>
                <a:spcPct val="0"/>
              </a:spcBef>
              <a:spcAft>
                <a:spcPct val="0"/>
              </a:spcAft>
              <a:defRPr sz="3600" b="1">
                <a:solidFill>
                  <a:schemeClr val="tx2"/>
                </a:solidFill>
                <a:latin typeface="Arial" charset="0"/>
                <a:cs typeface="Arial" charset="0"/>
              </a:defRPr>
            </a:lvl3pPr>
            <a:lvl4pPr algn="l" rtl="0" eaLnBrk="0" fontAlgn="base" hangingPunct="0">
              <a:spcBef>
                <a:spcPct val="0"/>
              </a:spcBef>
              <a:spcAft>
                <a:spcPct val="0"/>
              </a:spcAft>
              <a:defRPr sz="3600" b="1">
                <a:solidFill>
                  <a:schemeClr val="tx2"/>
                </a:solidFill>
                <a:latin typeface="Arial" charset="0"/>
                <a:cs typeface="Arial" charset="0"/>
              </a:defRPr>
            </a:lvl4pPr>
            <a:lvl5pPr algn="l" rtl="0" eaLnBrk="0" fontAlgn="base" hangingPunct="0">
              <a:spcBef>
                <a:spcPct val="0"/>
              </a:spcBef>
              <a:spcAft>
                <a:spcPct val="0"/>
              </a:spcAft>
              <a:defRPr sz="3600" b="1">
                <a:solidFill>
                  <a:schemeClr val="tx2"/>
                </a:solidFill>
                <a:latin typeface="Arial" charset="0"/>
                <a:cs typeface="Arial" charset="0"/>
              </a:defRPr>
            </a:lvl5pPr>
            <a:lvl6pPr marL="457200" algn="l" rtl="0" fontAlgn="base">
              <a:spcBef>
                <a:spcPct val="0"/>
              </a:spcBef>
              <a:spcAft>
                <a:spcPct val="0"/>
              </a:spcAft>
              <a:defRPr sz="3600" b="1">
                <a:solidFill>
                  <a:schemeClr val="tx2"/>
                </a:solidFill>
                <a:latin typeface="Arial" charset="0"/>
                <a:cs typeface="Arial" charset="0"/>
              </a:defRPr>
            </a:lvl6pPr>
            <a:lvl7pPr marL="914400" algn="l" rtl="0" fontAlgn="base">
              <a:spcBef>
                <a:spcPct val="0"/>
              </a:spcBef>
              <a:spcAft>
                <a:spcPct val="0"/>
              </a:spcAft>
              <a:defRPr sz="3600" b="1">
                <a:solidFill>
                  <a:schemeClr val="tx2"/>
                </a:solidFill>
                <a:latin typeface="Arial" charset="0"/>
                <a:cs typeface="Arial" charset="0"/>
              </a:defRPr>
            </a:lvl7pPr>
            <a:lvl8pPr marL="1371600" algn="l" rtl="0" fontAlgn="base">
              <a:spcBef>
                <a:spcPct val="0"/>
              </a:spcBef>
              <a:spcAft>
                <a:spcPct val="0"/>
              </a:spcAft>
              <a:defRPr sz="3600" b="1">
                <a:solidFill>
                  <a:schemeClr val="tx2"/>
                </a:solidFill>
                <a:latin typeface="Arial" charset="0"/>
                <a:cs typeface="Arial" charset="0"/>
              </a:defRPr>
            </a:lvl8pPr>
            <a:lvl9pPr marL="1828800" algn="l" rtl="0" fontAlgn="base">
              <a:spcBef>
                <a:spcPct val="0"/>
              </a:spcBef>
              <a:spcAft>
                <a:spcPct val="0"/>
              </a:spcAft>
              <a:defRPr sz="3600" b="1">
                <a:solidFill>
                  <a:schemeClr val="tx2"/>
                </a:solidFill>
                <a:latin typeface="Arial" charset="0"/>
                <a:cs typeface="Arial" charset="0"/>
              </a:defRPr>
            </a:lvl9pPr>
          </a:lstStyle>
          <a:p>
            <a:pPr algn="ctr"/>
            <a:r>
              <a:rPr lang="en-US" sz="2800" b="1" i="0" dirty="0">
                <a:solidFill>
                  <a:srgbClr val="000000"/>
                </a:solidFill>
                <a:effectLst/>
                <a:latin typeface="Verdana" panose="020B0604030504040204" pitchFamily="34" charset="0"/>
              </a:rPr>
              <a:t>COVID-19 NRT lidar measurement campaign, May 2020</a:t>
            </a:r>
          </a:p>
          <a:p>
            <a:pPr algn="ctr"/>
            <a:endParaRPr lang="en-US" sz="2800" kern="0" dirty="0"/>
          </a:p>
          <a:p>
            <a:endParaRPr lang="en-US" kern="0" dirty="0"/>
          </a:p>
        </p:txBody>
      </p:sp>
      <p:sp>
        <p:nvSpPr>
          <p:cNvPr id="12" name="Content Placeholder 4">
            <a:extLst>
              <a:ext uri="{FF2B5EF4-FFF2-40B4-BE49-F238E27FC236}">
                <a16:creationId xmlns:a16="http://schemas.microsoft.com/office/drawing/2014/main" id="{3FD32F65-7C51-4127-ACA5-E95423BCEB83}"/>
              </a:ext>
            </a:extLst>
          </p:cNvPr>
          <p:cNvSpPr txBox="1">
            <a:spLocks/>
          </p:cNvSpPr>
          <p:nvPr/>
        </p:nvSpPr>
        <p:spPr>
          <a:xfrm>
            <a:off x="294640" y="1620368"/>
            <a:ext cx="8823960" cy="4351339"/>
          </a:xfrm>
          <a:prstGeom prst="rect">
            <a:avLst/>
          </a:prstGeom>
        </p:spPr>
        <p:txBody>
          <a:bodyPr>
            <a:normAutofit/>
          </a:bodyPr>
          <a:lstStyle>
            <a:lvl1pPr marL="342900" indent="-342900" algn="l" rtl="0" eaLnBrk="0" fontAlgn="base" hangingPunct="0">
              <a:spcBef>
                <a:spcPct val="20000"/>
              </a:spcBef>
              <a:spcAft>
                <a:spcPct val="0"/>
              </a:spcAft>
              <a:buChar char="•"/>
              <a:defRPr sz="29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500">
                <a:solidFill>
                  <a:schemeClr val="tx1"/>
                </a:solidFill>
                <a:latin typeface="+mn-lt"/>
                <a:cs typeface="+mn-cs"/>
              </a:defRPr>
            </a:lvl2pPr>
            <a:lvl3pPr marL="1143000" indent="-228600" algn="l" rtl="0" eaLnBrk="0" fontAlgn="base" hangingPunct="0">
              <a:spcBef>
                <a:spcPct val="20000"/>
              </a:spcBef>
              <a:spcAft>
                <a:spcPct val="0"/>
              </a:spcAft>
              <a:buChar char="•"/>
              <a:defRPr sz="22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a:solidFill>
                  <a:schemeClr val="tx1"/>
                </a:solidFill>
                <a:latin typeface="+mn-lt"/>
                <a:cs typeface="+mn-cs"/>
              </a:defRPr>
            </a:lvl6pPr>
            <a:lvl7pPr marL="2971800" indent="-228600" algn="l" rtl="0" fontAlgn="base">
              <a:spcBef>
                <a:spcPct val="20000"/>
              </a:spcBef>
              <a:spcAft>
                <a:spcPct val="0"/>
              </a:spcAft>
              <a:buChar char="»"/>
              <a:defRPr>
                <a:solidFill>
                  <a:schemeClr val="tx1"/>
                </a:solidFill>
                <a:latin typeface="+mn-lt"/>
                <a:cs typeface="+mn-cs"/>
              </a:defRPr>
            </a:lvl7pPr>
            <a:lvl8pPr marL="3429000" indent="-228600" algn="l" rtl="0" fontAlgn="base">
              <a:spcBef>
                <a:spcPct val="20000"/>
              </a:spcBef>
              <a:spcAft>
                <a:spcPct val="0"/>
              </a:spcAft>
              <a:buChar char="»"/>
              <a:defRPr>
                <a:solidFill>
                  <a:schemeClr val="tx1"/>
                </a:solidFill>
                <a:latin typeface="+mn-lt"/>
                <a:cs typeface="+mn-cs"/>
              </a:defRPr>
            </a:lvl8pPr>
            <a:lvl9pPr marL="3886200" indent="-228600" algn="l" rtl="0" fontAlgn="base">
              <a:spcBef>
                <a:spcPct val="20000"/>
              </a:spcBef>
              <a:spcAft>
                <a:spcPct val="0"/>
              </a:spcAft>
              <a:buChar char="»"/>
              <a:defRPr>
                <a:solidFill>
                  <a:schemeClr val="tx1"/>
                </a:solidFill>
                <a:latin typeface="+mn-lt"/>
                <a:cs typeface="+mn-cs"/>
              </a:defRPr>
            </a:lvl9pPr>
          </a:lstStyle>
          <a:p>
            <a:r>
              <a:rPr lang="en-US" sz="2000" kern="0" dirty="0"/>
              <a:t>ACTRIS initiative</a:t>
            </a:r>
          </a:p>
          <a:p>
            <a:pPr lvl="1"/>
            <a:r>
              <a:rPr lang="en-US" sz="2000" kern="0" dirty="0"/>
              <a:t>Aerosol in situ + aerosol remote sensing + modelling</a:t>
            </a:r>
          </a:p>
          <a:p>
            <a:pPr lvl="1"/>
            <a:r>
              <a:rPr lang="en-US" sz="2000" kern="0" dirty="0"/>
              <a:t>Additional: reactive trace gases in situ + clouds</a:t>
            </a:r>
          </a:p>
          <a:p>
            <a:r>
              <a:rPr lang="en-US" sz="2000" kern="0" dirty="0"/>
              <a:t>Expected outputs:</a:t>
            </a:r>
          </a:p>
          <a:p>
            <a:pPr lvl="1"/>
            <a:r>
              <a:rPr lang="en-US" sz="2000" kern="0" dirty="0"/>
              <a:t>Weekly reports </a:t>
            </a:r>
            <a:r>
              <a:rPr lang="en-US" sz="2000" kern="0" dirty="0">
                <a:sym typeface="Wingdings" panose="05000000000000000000" pitchFamily="2" charset="2"/>
              </a:rPr>
              <a:t> dissemination via websites (ACTRIS, EARLINET), national networks, Copernicus, ESA, EUMETSAT</a:t>
            </a:r>
            <a:endParaRPr lang="en-US" sz="2000" kern="0" dirty="0"/>
          </a:p>
          <a:p>
            <a:pPr lvl="1"/>
            <a:r>
              <a:rPr lang="en-US" sz="2000" kern="0" dirty="0"/>
              <a:t>Campaign report</a:t>
            </a:r>
            <a:r>
              <a:rPr lang="en-US" sz="2000" kern="0" dirty="0">
                <a:sym typeface="Wingdings" panose="05000000000000000000" pitchFamily="2" charset="2"/>
              </a:rPr>
              <a:t>  combined with others, to IAC</a:t>
            </a:r>
            <a:endParaRPr lang="en-US" sz="2000" kern="0" dirty="0"/>
          </a:p>
          <a:p>
            <a:pPr lvl="1"/>
            <a:r>
              <a:rPr lang="en-US" sz="2000" kern="0" dirty="0"/>
              <a:t>Publications </a:t>
            </a:r>
            <a:r>
              <a:rPr lang="en-US" sz="2000" kern="0" dirty="0">
                <a:sym typeface="Wingdings" panose="05000000000000000000" pitchFamily="2" charset="2"/>
              </a:rPr>
              <a:t> e.g. Aerosol and Air Quality Research</a:t>
            </a:r>
          </a:p>
          <a:p>
            <a:r>
              <a:rPr lang="en-US" sz="2000" kern="0" dirty="0">
                <a:sym typeface="Wingdings" panose="05000000000000000000" pitchFamily="2" charset="2"/>
              </a:rPr>
              <a:t>Other reasons</a:t>
            </a:r>
          </a:p>
          <a:p>
            <a:pPr lvl="1"/>
            <a:r>
              <a:rPr lang="en-US" sz="2000" kern="0" dirty="0">
                <a:sym typeface="Wingdings" panose="05000000000000000000" pitchFamily="2" charset="2"/>
              </a:rPr>
              <a:t>Community effort  community building</a:t>
            </a:r>
          </a:p>
          <a:p>
            <a:pPr lvl="1"/>
            <a:r>
              <a:rPr lang="en-US" sz="2000" kern="0" dirty="0"/>
              <a:t>Optimization of the CARS-ARES-NFs workflows</a:t>
            </a:r>
          </a:p>
        </p:txBody>
      </p:sp>
      <p:pic>
        <p:nvPicPr>
          <p:cNvPr id="13" name="Picture 12">
            <a:extLst>
              <a:ext uri="{FF2B5EF4-FFF2-40B4-BE49-F238E27FC236}">
                <a16:creationId xmlns:a16="http://schemas.microsoft.com/office/drawing/2014/main" id="{17CB9B3F-5CAB-4FE5-8EAE-62630D2115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23864"/>
            <a:ext cx="1552722" cy="1324910"/>
          </a:xfrm>
          <a:prstGeom prst="rect">
            <a:avLst/>
          </a:prstGeom>
        </p:spPr>
      </p:pic>
      <p:sp>
        <p:nvSpPr>
          <p:cNvPr id="10" name="Footer Placeholder 2">
            <a:extLst>
              <a:ext uri="{FF2B5EF4-FFF2-40B4-BE49-F238E27FC236}">
                <a16:creationId xmlns:a16="http://schemas.microsoft.com/office/drawing/2014/main" id="{6532085A-3ACE-731D-CDBD-575D12E36643}"/>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1FF7A97-C1B2-4AB1-BF2A-DDA13D6364E3}"/>
              </a:ext>
            </a:extLst>
          </p:cNvPr>
          <p:cNvSpPr txBox="1"/>
          <p:nvPr/>
        </p:nvSpPr>
        <p:spPr>
          <a:xfrm>
            <a:off x="266700" y="1371600"/>
            <a:ext cx="8610600" cy="4401205"/>
          </a:xfrm>
          <a:prstGeom prst="rect">
            <a:avLst/>
          </a:prstGeom>
          <a:noFill/>
        </p:spPr>
        <p:txBody>
          <a:bodyPr wrap="square">
            <a:spAutoFit/>
          </a:bodyPr>
          <a:lstStyle/>
          <a:p>
            <a:pPr>
              <a:spcAft>
                <a:spcPts val="600"/>
              </a:spcAft>
            </a:pPr>
            <a:r>
              <a:rPr lang="en-US" sz="2000" b="0" i="0" u="none" strike="noStrike" baseline="0" dirty="0">
                <a:solidFill>
                  <a:srgbClr val="000000"/>
                </a:solidFill>
                <a:latin typeface="+mn-lt"/>
              </a:rPr>
              <a:t>This campaign </a:t>
            </a:r>
            <a:r>
              <a:rPr lang="en-US" sz="2000" dirty="0">
                <a:solidFill>
                  <a:srgbClr val="000000"/>
                </a:solidFill>
                <a:latin typeface="+mn-lt"/>
              </a:rPr>
              <a:t>was</a:t>
            </a:r>
            <a:r>
              <a:rPr lang="en-US" sz="2000" b="0" i="0" u="none" strike="noStrike" baseline="0" dirty="0">
                <a:solidFill>
                  <a:srgbClr val="000000"/>
                </a:solidFill>
                <a:latin typeface="+mn-lt"/>
              </a:rPr>
              <a:t> organized as part of the ACTRIS initiative for studying the changes in the atmosphere during the COVID-19 lockdown. Two types of data will be issued: </a:t>
            </a:r>
          </a:p>
          <a:p>
            <a:pPr>
              <a:spcAft>
                <a:spcPts val="600"/>
              </a:spcAft>
            </a:pPr>
            <a:endParaRPr lang="en-US" sz="2000" b="0" i="0" u="none" strike="noStrike" baseline="0" dirty="0">
              <a:solidFill>
                <a:srgbClr val="000000"/>
              </a:solidFill>
              <a:latin typeface="+mn-lt"/>
            </a:endParaRPr>
          </a:p>
          <a:p>
            <a:pPr algn="just">
              <a:spcAft>
                <a:spcPts val="600"/>
              </a:spcAft>
            </a:pPr>
            <a:r>
              <a:rPr lang="en-US" sz="2000" b="0" i="0" u="none" strike="noStrike" baseline="0" dirty="0">
                <a:solidFill>
                  <a:srgbClr val="000000"/>
                </a:solidFill>
                <a:latin typeface="+mn-lt"/>
              </a:rPr>
              <a:t>● </a:t>
            </a:r>
            <a:r>
              <a:rPr lang="en-US" sz="2000" b="1" i="0" u="none" strike="noStrike" baseline="0" dirty="0">
                <a:solidFill>
                  <a:srgbClr val="000000"/>
                </a:solidFill>
                <a:latin typeface="+mn-lt"/>
              </a:rPr>
              <a:t>Near-real-time data</a:t>
            </a:r>
            <a:r>
              <a:rPr lang="en-US" sz="2000" b="0" i="0" u="none" strike="noStrike" baseline="0" dirty="0">
                <a:solidFill>
                  <a:srgbClr val="000000"/>
                </a:solidFill>
                <a:latin typeface="+mn-lt"/>
              </a:rPr>
              <a:t>, partially quality-assured – to allow fast analysis of the status of the atmosphere. This data was used to provide weekly reports to ACTRIS. No centralized QC on data products is performed. </a:t>
            </a:r>
            <a:r>
              <a:rPr lang="en-US" sz="2000" b="0" i="0" u="none" strike="noStrike" baseline="0" dirty="0" err="1">
                <a:solidFill>
                  <a:srgbClr val="000000"/>
                </a:solidFill>
                <a:latin typeface="+mn-lt"/>
              </a:rPr>
              <a:t>Quicklooks</a:t>
            </a:r>
            <a:r>
              <a:rPr lang="en-US" sz="2000" b="0" i="0" u="none" strike="noStrike" baseline="0" dirty="0">
                <a:solidFill>
                  <a:srgbClr val="000000"/>
                </a:solidFill>
                <a:latin typeface="+mn-lt"/>
              </a:rPr>
              <a:t> and reports will be made public, </a:t>
            </a:r>
          </a:p>
          <a:p>
            <a:pPr>
              <a:spcAft>
                <a:spcPts val="600"/>
              </a:spcAft>
            </a:pPr>
            <a:endParaRPr lang="en-US" sz="2000" b="0" i="0" u="none" strike="noStrike" baseline="0" dirty="0">
              <a:solidFill>
                <a:srgbClr val="000000"/>
              </a:solidFill>
              <a:latin typeface="+mn-lt"/>
            </a:endParaRPr>
          </a:p>
          <a:p>
            <a:pPr algn="just">
              <a:spcAft>
                <a:spcPts val="600"/>
              </a:spcAft>
            </a:pPr>
            <a:r>
              <a:rPr lang="en-US" sz="2000" b="0" i="0" u="none" strike="noStrike" baseline="0" dirty="0">
                <a:solidFill>
                  <a:srgbClr val="000000"/>
                </a:solidFill>
                <a:latin typeface="+mn-lt"/>
              </a:rPr>
              <a:t>● </a:t>
            </a:r>
            <a:r>
              <a:rPr lang="en-US" sz="2000" b="1" i="0" u="none" strike="noStrike" baseline="0" dirty="0">
                <a:solidFill>
                  <a:srgbClr val="000000"/>
                </a:solidFill>
                <a:latin typeface="+mn-lt"/>
              </a:rPr>
              <a:t>Re-analysis data</a:t>
            </a:r>
            <a:r>
              <a:rPr lang="en-US" sz="2000" b="0" i="0" u="none" strike="noStrike" baseline="0" dirty="0">
                <a:solidFill>
                  <a:srgbClr val="000000"/>
                </a:solidFill>
                <a:latin typeface="+mn-lt"/>
              </a:rPr>
              <a:t>, fully quality-assured – to identify possible changes compared to similar periods in previous years. This data will be used to perform extended studies referring to the COVID-19 impact on the atmosphere. </a:t>
            </a:r>
            <a:endParaRPr lang="en-US" sz="2400" b="0" i="0" u="none" strike="noStrike" baseline="0" dirty="0">
              <a:solidFill>
                <a:srgbClr val="000000"/>
              </a:solidFill>
              <a:latin typeface="Calibri" panose="020F0502020204030204" pitchFamily="34" charset="0"/>
            </a:endParaRPr>
          </a:p>
        </p:txBody>
      </p:sp>
      <p:sp>
        <p:nvSpPr>
          <p:cNvPr id="7" name="TextBox 6">
            <a:extLst>
              <a:ext uri="{FF2B5EF4-FFF2-40B4-BE49-F238E27FC236}">
                <a16:creationId xmlns:a16="http://schemas.microsoft.com/office/drawing/2014/main" id="{A5DD85ED-D18F-4DD7-A403-C3B56F2FAED5}"/>
              </a:ext>
            </a:extLst>
          </p:cNvPr>
          <p:cNvSpPr txBox="1"/>
          <p:nvPr/>
        </p:nvSpPr>
        <p:spPr>
          <a:xfrm>
            <a:off x="2209800" y="228600"/>
            <a:ext cx="5257800" cy="584775"/>
          </a:xfrm>
          <a:prstGeom prst="rect">
            <a:avLst/>
          </a:prstGeom>
          <a:noFill/>
        </p:spPr>
        <p:txBody>
          <a:bodyPr wrap="square">
            <a:spAutoFit/>
          </a:bodyPr>
          <a:lstStyle/>
          <a:p>
            <a:r>
              <a:rPr lang="en-US" sz="3200" b="1" i="0" u="none" strike="noStrike" baseline="0" dirty="0">
                <a:solidFill>
                  <a:srgbClr val="000000"/>
                </a:solidFill>
                <a:latin typeface="+mj-lt"/>
              </a:rPr>
              <a:t>Scope of the campaign </a:t>
            </a:r>
            <a:endParaRPr lang="en-US" sz="3200" dirty="0">
              <a:latin typeface="+mj-lt"/>
            </a:endParaRPr>
          </a:p>
        </p:txBody>
      </p:sp>
      <p:pic>
        <p:nvPicPr>
          <p:cNvPr id="8" name="Picture 7">
            <a:extLst>
              <a:ext uri="{FF2B5EF4-FFF2-40B4-BE49-F238E27FC236}">
                <a16:creationId xmlns:a16="http://schemas.microsoft.com/office/drawing/2014/main" id="{4A1FA31A-6C5E-4B43-9F65-B6A3D366B9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3864"/>
            <a:ext cx="1552722" cy="1324910"/>
          </a:xfrm>
          <a:prstGeom prst="rect">
            <a:avLst/>
          </a:prstGeom>
        </p:spPr>
      </p:pic>
      <p:cxnSp>
        <p:nvCxnSpPr>
          <p:cNvPr id="9" name="Straight Connector 8">
            <a:extLst>
              <a:ext uri="{FF2B5EF4-FFF2-40B4-BE49-F238E27FC236}">
                <a16:creationId xmlns:a16="http://schemas.microsoft.com/office/drawing/2014/main" id="{18080B73-ADF1-4245-838E-B1F3F2A2581C}"/>
              </a:ext>
            </a:extLst>
          </p:cNvPr>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10" name="Picture 9" descr="logoGrupeIPB-engleski-01zaFuter.png">
            <a:extLst>
              <a:ext uri="{FF2B5EF4-FFF2-40B4-BE49-F238E27FC236}">
                <a16:creationId xmlns:a16="http://schemas.microsoft.com/office/drawing/2014/main" id="{CBCB55A2-5944-4951-BCEA-B3907D9C77C5}"/>
              </a:ext>
            </a:extLst>
          </p:cNvPr>
          <p:cNvPicPr>
            <a:picLocks noChangeAspect="1"/>
          </p:cNvPicPr>
          <p:nvPr/>
        </p:nvPicPr>
        <p:blipFill>
          <a:blip r:embed="rId3" cstate="print"/>
          <a:stretch>
            <a:fillRect/>
          </a:stretch>
        </p:blipFill>
        <p:spPr>
          <a:xfrm>
            <a:off x="6781800" y="6455574"/>
            <a:ext cx="2133600" cy="402427"/>
          </a:xfrm>
          <a:prstGeom prst="rect">
            <a:avLst/>
          </a:prstGeom>
        </p:spPr>
      </p:pic>
      <p:sp>
        <p:nvSpPr>
          <p:cNvPr id="11" name="Footer Placeholder 2">
            <a:extLst>
              <a:ext uri="{FF2B5EF4-FFF2-40B4-BE49-F238E27FC236}">
                <a16:creationId xmlns:a16="http://schemas.microsoft.com/office/drawing/2014/main" id="{45B30826-BF69-A96C-BD27-1AB9F8130BF4}"/>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13367693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735D586-1A4C-41B6-AE37-75096C143318}"/>
              </a:ext>
            </a:extLst>
          </p:cNvPr>
          <p:cNvPicPr>
            <a:picLocks noChangeAspect="1"/>
          </p:cNvPicPr>
          <p:nvPr/>
        </p:nvPicPr>
        <p:blipFill rotWithShape="1">
          <a:blip r:embed="rId2"/>
          <a:srcRect b="16089"/>
          <a:stretch/>
        </p:blipFill>
        <p:spPr>
          <a:xfrm>
            <a:off x="126896" y="2260211"/>
            <a:ext cx="8890208" cy="2845190"/>
          </a:xfrm>
          <a:prstGeom prst="rect">
            <a:avLst/>
          </a:prstGeom>
        </p:spPr>
      </p:pic>
      <p:pic>
        <p:nvPicPr>
          <p:cNvPr id="3" name="Picture 2">
            <a:extLst>
              <a:ext uri="{FF2B5EF4-FFF2-40B4-BE49-F238E27FC236}">
                <a16:creationId xmlns:a16="http://schemas.microsoft.com/office/drawing/2014/main" id="{406BCA79-1609-4109-A876-B14BC79179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23864"/>
            <a:ext cx="1552722" cy="1324910"/>
          </a:xfrm>
          <a:prstGeom prst="rect">
            <a:avLst/>
          </a:prstGeom>
        </p:spPr>
      </p:pic>
      <p:sp>
        <p:nvSpPr>
          <p:cNvPr id="5" name="TextBox 4">
            <a:extLst>
              <a:ext uri="{FF2B5EF4-FFF2-40B4-BE49-F238E27FC236}">
                <a16:creationId xmlns:a16="http://schemas.microsoft.com/office/drawing/2014/main" id="{59FE76B4-C98A-4527-9DCF-1050AFAC7D8F}"/>
              </a:ext>
            </a:extLst>
          </p:cNvPr>
          <p:cNvSpPr txBox="1"/>
          <p:nvPr/>
        </p:nvSpPr>
        <p:spPr>
          <a:xfrm>
            <a:off x="304800" y="1807012"/>
            <a:ext cx="4572000" cy="369332"/>
          </a:xfrm>
          <a:prstGeom prst="rect">
            <a:avLst/>
          </a:prstGeom>
          <a:noFill/>
        </p:spPr>
        <p:txBody>
          <a:bodyPr wrap="square">
            <a:spAutoFit/>
          </a:bodyPr>
          <a:lstStyle/>
          <a:p>
            <a:r>
              <a:rPr lang="en-US" sz="1800" b="1" i="0" u="none" strike="noStrike" baseline="0" dirty="0">
                <a:solidFill>
                  <a:srgbClr val="FF3300"/>
                </a:solidFill>
                <a:latin typeface="Calibri" panose="020F0502020204030204" pitchFamily="34" charset="0"/>
              </a:rPr>
              <a:t>Preparations (26-30 April 2020) </a:t>
            </a:r>
            <a:endParaRPr lang="en-US" sz="1800" dirty="0">
              <a:solidFill>
                <a:srgbClr val="FF3300"/>
              </a:solidFill>
            </a:endParaRPr>
          </a:p>
        </p:txBody>
      </p:sp>
      <p:sp>
        <p:nvSpPr>
          <p:cNvPr id="4" name="TextBox 3">
            <a:extLst>
              <a:ext uri="{FF2B5EF4-FFF2-40B4-BE49-F238E27FC236}">
                <a16:creationId xmlns:a16="http://schemas.microsoft.com/office/drawing/2014/main" id="{5005B893-B114-4033-967A-FC0F0E4F3BFE}"/>
              </a:ext>
            </a:extLst>
          </p:cNvPr>
          <p:cNvSpPr txBox="1"/>
          <p:nvPr/>
        </p:nvSpPr>
        <p:spPr>
          <a:xfrm>
            <a:off x="2438400" y="373333"/>
            <a:ext cx="4038600" cy="584775"/>
          </a:xfrm>
          <a:prstGeom prst="rect">
            <a:avLst/>
          </a:prstGeom>
          <a:noFill/>
        </p:spPr>
        <p:txBody>
          <a:bodyPr wrap="square" rtlCol="0">
            <a:spAutoFit/>
          </a:bodyPr>
          <a:lstStyle/>
          <a:p>
            <a:r>
              <a:rPr lang="en-US" sz="3200" b="1" dirty="0"/>
              <a:t>Campaign workflow</a:t>
            </a:r>
          </a:p>
        </p:txBody>
      </p:sp>
      <p:cxnSp>
        <p:nvCxnSpPr>
          <p:cNvPr id="8" name="Straight Connector 7">
            <a:extLst>
              <a:ext uri="{FF2B5EF4-FFF2-40B4-BE49-F238E27FC236}">
                <a16:creationId xmlns:a16="http://schemas.microsoft.com/office/drawing/2014/main" id="{8229959C-3ED7-4D07-BAC4-64A2206F7437}"/>
              </a:ext>
            </a:extLst>
          </p:cNvPr>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9" name="Picture 8" descr="logoGrupeIPB-engleski-01zaFuter.png">
            <a:extLst>
              <a:ext uri="{FF2B5EF4-FFF2-40B4-BE49-F238E27FC236}">
                <a16:creationId xmlns:a16="http://schemas.microsoft.com/office/drawing/2014/main" id="{02937A7F-3B90-4FC0-B868-FC728717080B}"/>
              </a:ext>
            </a:extLst>
          </p:cNvPr>
          <p:cNvPicPr>
            <a:picLocks noChangeAspect="1"/>
          </p:cNvPicPr>
          <p:nvPr/>
        </p:nvPicPr>
        <p:blipFill>
          <a:blip r:embed="rId4" cstate="print"/>
          <a:stretch>
            <a:fillRect/>
          </a:stretch>
        </p:blipFill>
        <p:spPr>
          <a:xfrm>
            <a:off x="6781800" y="6455574"/>
            <a:ext cx="2133600" cy="402427"/>
          </a:xfrm>
          <a:prstGeom prst="rect">
            <a:avLst/>
          </a:prstGeom>
        </p:spPr>
      </p:pic>
      <p:sp>
        <p:nvSpPr>
          <p:cNvPr id="10" name="Footer Placeholder 2">
            <a:extLst>
              <a:ext uri="{FF2B5EF4-FFF2-40B4-BE49-F238E27FC236}">
                <a16:creationId xmlns:a16="http://schemas.microsoft.com/office/drawing/2014/main" id="{566AF727-7581-4744-A84C-D706E3C6A4DA}"/>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34980774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6BCA79-1609-4109-A876-B14BC7917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3864"/>
            <a:ext cx="1552722" cy="1324910"/>
          </a:xfrm>
          <a:prstGeom prst="rect">
            <a:avLst/>
          </a:prstGeom>
        </p:spPr>
      </p:pic>
      <p:sp>
        <p:nvSpPr>
          <p:cNvPr id="4" name="TextBox 3">
            <a:extLst>
              <a:ext uri="{FF2B5EF4-FFF2-40B4-BE49-F238E27FC236}">
                <a16:creationId xmlns:a16="http://schemas.microsoft.com/office/drawing/2014/main" id="{5005B893-B114-4033-967A-FC0F0E4F3BFE}"/>
              </a:ext>
            </a:extLst>
          </p:cNvPr>
          <p:cNvSpPr txBox="1"/>
          <p:nvPr/>
        </p:nvSpPr>
        <p:spPr>
          <a:xfrm>
            <a:off x="1371600" y="376981"/>
            <a:ext cx="5991078" cy="523220"/>
          </a:xfrm>
          <a:prstGeom prst="rect">
            <a:avLst/>
          </a:prstGeom>
          <a:noFill/>
        </p:spPr>
        <p:txBody>
          <a:bodyPr wrap="square" rtlCol="0">
            <a:spAutoFit/>
          </a:bodyPr>
          <a:lstStyle/>
          <a:p>
            <a:pPr algn="ctr"/>
            <a:r>
              <a:rPr lang="en-US" sz="2800" b="1" i="0" u="none" strike="noStrike" baseline="0" dirty="0">
                <a:solidFill>
                  <a:srgbClr val="000000"/>
                </a:solidFill>
                <a:latin typeface="+mn-lt"/>
              </a:rPr>
              <a:t>Measurement schedule and QA</a:t>
            </a:r>
            <a:r>
              <a:rPr lang="en-US" sz="2800" b="0" i="0" u="none" strike="noStrike" baseline="0" dirty="0">
                <a:solidFill>
                  <a:srgbClr val="000000"/>
                </a:solidFill>
                <a:latin typeface="+mn-lt"/>
              </a:rPr>
              <a:t> </a:t>
            </a:r>
          </a:p>
        </p:txBody>
      </p:sp>
      <p:sp>
        <p:nvSpPr>
          <p:cNvPr id="8" name="TextBox 7">
            <a:extLst>
              <a:ext uri="{FF2B5EF4-FFF2-40B4-BE49-F238E27FC236}">
                <a16:creationId xmlns:a16="http://schemas.microsoft.com/office/drawing/2014/main" id="{5961731C-6822-4389-AF07-2687BC214C84}"/>
              </a:ext>
            </a:extLst>
          </p:cNvPr>
          <p:cNvSpPr txBox="1"/>
          <p:nvPr/>
        </p:nvSpPr>
        <p:spPr>
          <a:xfrm>
            <a:off x="176139" y="4038600"/>
            <a:ext cx="8382000" cy="1862048"/>
          </a:xfrm>
          <a:prstGeom prst="rect">
            <a:avLst/>
          </a:prstGeom>
          <a:noFill/>
        </p:spPr>
        <p:txBody>
          <a:bodyPr wrap="square">
            <a:spAutoFit/>
          </a:bodyPr>
          <a:lstStyle/>
          <a:p>
            <a:pPr marL="342900" indent="-342900">
              <a:spcAft>
                <a:spcPts val="600"/>
              </a:spcAft>
              <a:buFont typeface="Arial" panose="020B0604020202020204" pitchFamily="34" charset="0"/>
              <a:buChar char="•"/>
            </a:pPr>
            <a:r>
              <a:rPr lang="en-US" sz="2000" b="1" i="0" u="none" strike="noStrike" baseline="0" dirty="0">
                <a:solidFill>
                  <a:srgbClr val="000000"/>
                </a:solidFill>
                <a:latin typeface="+mn-lt"/>
                <a:cs typeface="+mj-cs"/>
              </a:rPr>
              <a:t>Dark measurements </a:t>
            </a:r>
            <a:r>
              <a:rPr lang="en-US" sz="2000" b="0" i="0" u="none" strike="noStrike" baseline="0" dirty="0">
                <a:solidFill>
                  <a:srgbClr val="000000"/>
                </a:solidFill>
                <a:latin typeface="+mn-lt"/>
                <a:cs typeface="+mj-cs"/>
              </a:rPr>
              <a:t>of the analogue channels: </a:t>
            </a:r>
          </a:p>
          <a:p>
            <a:pPr marL="342900" indent="-342900">
              <a:spcAft>
                <a:spcPts val="600"/>
              </a:spcAft>
              <a:buFont typeface="Arial" panose="020B0604020202020204" pitchFamily="34" charset="0"/>
              <a:buChar char="•"/>
            </a:pPr>
            <a:r>
              <a:rPr lang="en-US" sz="2000" b="0" i="0" u="none" strike="noStrike" baseline="0" dirty="0">
                <a:solidFill>
                  <a:srgbClr val="000000"/>
                </a:solidFill>
                <a:latin typeface="+mn-lt"/>
                <a:cs typeface="+mj-cs"/>
              </a:rPr>
              <a:t>The </a:t>
            </a:r>
            <a:r>
              <a:rPr lang="en-US" sz="2000" b="1" i="0" u="none" strike="noStrike" baseline="0" dirty="0" err="1">
                <a:solidFill>
                  <a:srgbClr val="000000"/>
                </a:solidFill>
                <a:latin typeface="+mn-lt"/>
                <a:cs typeface="+mj-cs"/>
              </a:rPr>
              <a:t>telecover</a:t>
            </a:r>
            <a:r>
              <a:rPr lang="en-US" sz="2000" b="1" i="0" u="none" strike="noStrike" baseline="0" dirty="0">
                <a:solidFill>
                  <a:srgbClr val="000000"/>
                </a:solidFill>
                <a:latin typeface="+mn-lt"/>
                <a:cs typeface="+mj-cs"/>
              </a:rPr>
              <a:t> </a:t>
            </a:r>
            <a:r>
              <a:rPr lang="en-US" sz="2000" b="0" i="0" u="none" strike="noStrike" baseline="0" dirty="0">
                <a:solidFill>
                  <a:srgbClr val="000000"/>
                </a:solidFill>
                <a:latin typeface="+mn-lt"/>
                <a:cs typeface="+mj-cs"/>
              </a:rPr>
              <a:t>measurements </a:t>
            </a:r>
            <a:endParaRPr lang="en-US" sz="2000" dirty="0">
              <a:solidFill>
                <a:srgbClr val="000000"/>
              </a:solidFill>
              <a:latin typeface="+mn-lt"/>
              <a:cs typeface="+mj-cs"/>
            </a:endParaRPr>
          </a:p>
          <a:p>
            <a:pPr marL="342900" indent="-342900">
              <a:spcAft>
                <a:spcPts val="600"/>
              </a:spcAft>
              <a:buFont typeface="Arial" panose="020B0604020202020204" pitchFamily="34" charset="0"/>
              <a:buChar char="•"/>
            </a:pPr>
            <a:r>
              <a:rPr lang="en-US" sz="2000" b="0" i="0" u="none" strike="noStrike" baseline="0" dirty="0">
                <a:solidFill>
                  <a:srgbClr val="000000"/>
                </a:solidFill>
                <a:latin typeface="+mn-lt"/>
                <a:cs typeface="+mj-cs"/>
              </a:rPr>
              <a:t>A </a:t>
            </a:r>
            <a:r>
              <a:rPr lang="en-US" sz="2000" b="1" i="0" u="none" strike="noStrike" baseline="0" dirty="0">
                <a:solidFill>
                  <a:srgbClr val="000000"/>
                </a:solidFill>
                <a:latin typeface="+mn-lt"/>
                <a:cs typeface="+mj-cs"/>
              </a:rPr>
              <a:t>Rayleigh-fit </a:t>
            </a:r>
            <a:r>
              <a:rPr lang="en-US" sz="2000" b="0" i="0" u="none" strike="noStrike" baseline="0" dirty="0">
                <a:solidFill>
                  <a:srgbClr val="000000"/>
                </a:solidFill>
                <a:latin typeface="+mn-lt"/>
                <a:cs typeface="+mj-cs"/>
              </a:rPr>
              <a:t>measurement is necessary to verify the far-range alignment of the laser </a:t>
            </a:r>
          </a:p>
          <a:p>
            <a:pPr marL="342900" indent="-342900">
              <a:spcAft>
                <a:spcPts val="600"/>
              </a:spcAft>
              <a:buFont typeface="Arial" panose="020B0604020202020204" pitchFamily="34" charset="0"/>
              <a:buChar char="•"/>
            </a:pPr>
            <a:r>
              <a:rPr lang="en-US" sz="2000" b="1" i="0" u="none" strike="noStrike" baseline="0" dirty="0">
                <a:solidFill>
                  <a:srgbClr val="000000"/>
                </a:solidFill>
                <a:latin typeface="+mn-lt"/>
                <a:cs typeface="+mj-cs"/>
              </a:rPr>
              <a:t>The polarization calibration measurements </a:t>
            </a:r>
            <a:endParaRPr lang="es-ES" sz="2000" b="1" i="0" u="none" strike="noStrike" baseline="0" dirty="0">
              <a:solidFill>
                <a:srgbClr val="000000"/>
              </a:solidFill>
              <a:latin typeface="+mn-lt"/>
              <a:cs typeface="+mj-cs"/>
            </a:endParaRPr>
          </a:p>
        </p:txBody>
      </p:sp>
      <p:sp>
        <p:nvSpPr>
          <p:cNvPr id="6" name="TextBox 5">
            <a:extLst>
              <a:ext uri="{FF2B5EF4-FFF2-40B4-BE49-F238E27FC236}">
                <a16:creationId xmlns:a16="http://schemas.microsoft.com/office/drawing/2014/main" id="{74E048DC-F8ED-401F-BF78-AE4E5917EDCE}"/>
              </a:ext>
            </a:extLst>
          </p:cNvPr>
          <p:cNvSpPr txBox="1"/>
          <p:nvPr/>
        </p:nvSpPr>
        <p:spPr>
          <a:xfrm>
            <a:off x="304800" y="1318598"/>
            <a:ext cx="8686800" cy="2092881"/>
          </a:xfrm>
          <a:prstGeom prst="rect">
            <a:avLst/>
          </a:prstGeom>
          <a:noFill/>
        </p:spPr>
        <p:txBody>
          <a:bodyPr wrap="square">
            <a:spAutoFit/>
          </a:bodyPr>
          <a:lstStyle/>
          <a:p>
            <a:pPr>
              <a:spcAft>
                <a:spcPts val="600"/>
              </a:spcAft>
            </a:pPr>
            <a:r>
              <a:rPr lang="en-US" sz="2000" b="0" i="0" u="none" strike="noStrike" baseline="0" dirty="0">
                <a:solidFill>
                  <a:srgbClr val="000000"/>
                </a:solidFill>
                <a:latin typeface="+mn-lt"/>
              </a:rPr>
              <a:t>Lidar stations should perform measurements each day, as often as possible. </a:t>
            </a:r>
            <a:r>
              <a:rPr lang="en-US" sz="2000" b="1" i="0" u="none" strike="noStrike" baseline="0" dirty="0">
                <a:solidFill>
                  <a:srgbClr val="000000"/>
                </a:solidFill>
                <a:latin typeface="+mn-lt"/>
              </a:rPr>
              <a:t>At minimum, the following time intervals must be covered</a:t>
            </a:r>
            <a:r>
              <a:rPr lang="en-US" sz="2000" b="0" i="0" u="none" strike="noStrike" baseline="0" dirty="0">
                <a:solidFill>
                  <a:srgbClr val="000000"/>
                </a:solidFill>
                <a:latin typeface="+mn-lt"/>
              </a:rPr>
              <a:t>: </a:t>
            </a:r>
          </a:p>
          <a:p>
            <a:pPr>
              <a:spcAft>
                <a:spcPts val="600"/>
              </a:spcAft>
            </a:pPr>
            <a:r>
              <a:rPr lang="en-US" sz="2000" b="0" i="0" u="none" strike="noStrike" baseline="0" dirty="0">
                <a:solidFill>
                  <a:srgbClr val="000000"/>
                </a:solidFill>
                <a:latin typeface="+mn-lt"/>
              </a:rPr>
              <a:t>● </a:t>
            </a:r>
            <a:r>
              <a:rPr lang="en-US" sz="2000" b="1" i="0" u="none" strike="noStrike" baseline="0" dirty="0">
                <a:solidFill>
                  <a:srgbClr val="000000"/>
                </a:solidFill>
                <a:latin typeface="+mn-lt"/>
              </a:rPr>
              <a:t>2h continuous measurements at noon</a:t>
            </a:r>
            <a:r>
              <a:rPr lang="en-US" sz="2000" b="0" i="0" u="none" strike="noStrike" baseline="0" dirty="0">
                <a:solidFill>
                  <a:srgbClr val="000000"/>
                </a:solidFill>
                <a:latin typeface="+mn-lt"/>
              </a:rPr>
              <a:t>, after the full development of </a:t>
            </a:r>
            <a:br>
              <a:rPr lang="en-US" sz="2000" b="0" i="0" u="none" strike="noStrike" baseline="0" dirty="0">
                <a:solidFill>
                  <a:srgbClr val="000000"/>
                </a:solidFill>
                <a:latin typeface="+mn-lt"/>
              </a:rPr>
            </a:br>
            <a:r>
              <a:rPr lang="en-US" sz="2000" b="0" i="0" u="none" strike="noStrike" baseline="0" dirty="0">
                <a:solidFill>
                  <a:srgbClr val="000000"/>
                </a:solidFill>
                <a:latin typeface="+mn-lt"/>
              </a:rPr>
              <a:t>   the PBL </a:t>
            </a:r>
          </a:p>
          <a:p>
            <a:pPr>
              <a:spcAft>
                <a:spcPts val="600"/>
              </a:spcAft>
            </a:pPr>
            <a:r>
              <a:rPr lang="en-US" sz="2000" b="0" i="0" u="none" strike="noStrike" baseline="0" dirty="0">
                <a:solidFill>
                  <a:srgbClr val="000000"/>
                </a:solidFill>
                <a:latin typeface="+mn-lt"/>
              </a:rPr>
              <a:t>● </a:t>
            </a:r>
            <a:r>
              <a:rPr lang="en-US" sz="2000" b="1" i="0" u="none" strike="noStrike" baseline="0" dirty="0">
                <a:solidFill>
                  <a:srgbClr val="000000"/>
                </a:solidFill>
                <a:latin typeface="+mn-lt"/>
              </a:rPr>
              <a:t>2h continuous measurements at nighttime conditions</a:t>
            </a:r>
            <a:r>
              <a:rPr lang="en-US" sz="2000" b="0" i="0" u="none" strike="noStrike" baseline="0" dirty="0">
                <a:solidFill>
                  <a:srgbClr val="000000"/>
                </a:solidFill>
                <a:latin typeface="+mn-lt"/>
              </a:rPr>
              <a:t>, allowing good</a:t>
            </a:r>
            <a:br>
              <a:rPr lang="en-US" sz="2000" b="0" i="0" u="none" strike="noStrike" baseline="0" dirty="0">
                <a:solidFill>
                  <a:srgbClr val="000000"/>
                </a:solidFill>
                <a:latin typeface="+mn-lt"/>
              </a:rPr>
            </a:br>
            <a:r>
              <a:rPr lang="en-US" sz="2000" b="0" i="0" u="none" strike="noStrike" baseline="0" dirty="0">
                <a:solidFill>
                  <a:srgbClr val="000000"/>
                </a:solidFill>
                <a:latin typeface="+mn-lt"/>
              </a:rPr>
              <a:t>    Raman measurements </a:t>
            </a:r>
          </a:p>
        </p:txBody>
      </p:sp>
      <p:sp>
        <p:nvSpPr>
          <p:cNvPr id="9" name="TextBox 8">
            <a:extLst>
              <a:ext uri="{FF2B5EF4-FFF2-40B4-BE49-F238E27FC236}">
                <a16:creationId xmlns:a16="http://schemas.microsoft.com/office/drawing/2014/main" id="{D4A96D21-F8BC-4D77-978A-E2AB0FB76839}"/>
              </a:ext>
            </a:extLst>
          </p:cNvPr>
          <p:cNvSpPr txBox="1"/>
          <p:nvPr/>
        </p:nvSpPr>
        <p:spPr>
          <a:xfrm>
            <a:off x="3657600" y="3429000"/>
            <a:ext cx="685800" cy="461665"/>
          </a:xfrm>
          <a:prstGeom prst="rect">
            <a:avLst/>
          </a:prstGeom>
          <a:noFill/>
        </p:spPr>
        <p:txBody>
          <a:bodyPr wrap="square">
            <a:spAutoFit/>
          </a:bodyPr>
          <a:lstStyle/>
          <a:p>
            <a:r>
              <a:rPr lang="en-US" sz="2400" b="1" i="0" u="none" strike="noStrike" baseline="0" dirty="0">
                <a:solidFill>
                  <a:srgbClr val="000000"/>
                </a:solidFill>
                <a:latin typeface="+mn-lt"/>
              </a:rPr>
              <a:t>QA</a:t>
            </a:r>
            <a:endParaRPr lang="en-US" dirty="0"/>
          </a:p>
        </p:txBody>
      </p:sp>
      <p:cxnSp>
        <p:nvCxnSpPr>
          <p:cNvPr id="10" name="Straight Connector 9">
            <a:extLst>
              <a:ext uri="{FF2B5EF4-FFF2-40B4-BE49-F238E27FC236}">
                <a16:creationId xmlns:a16="http://schemas.microsoft.com/office/drawing/2014/main" id="{82BDEC76-5584-4700-96B4-2264E0A0BDD8}"/>
              </a:ext>
            </a:extLst>
          </p:cNvPr>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11" name="Picture 10" descr="logoGrupeIPB-engleski-01zaFuter.png">
            <a:extLst>
              <a:ext uri="{FF2B5EF4-FFF2-40B4-BE49-F238E27FC236}">
                <a16:creationId xmlns:a16="http://schemas.microsoft.com/office/drawing/2014/main" id="{CA1E5558-F30E-4CD4-AD43-01F45EC78204}"/>
              </a:ext>
            </a:extLst>
          </p:cNvPr>
          <p:cNvPicPr>
            <a:picLocks noChangeAspect="1"/>
          </p:cNvPicPr>
          <p:nvPr/>
        </p:nvPicPr>
        <p:blipFill>
          <a:blip r:embed="rId3" cstate="print"/>
          <a:stretch>
            <a:fillRect/>
          </a:stretch>
        </p:blipFill>
        <p:spPr>
          <a:xfrm>
            <a:off x="6781800" y="6455574"/>
            <a:ext cx="2133600" cy="402427"/>
          </a:xfrm>
          <a:prstGeom prst="rect">
            <a:avLst/>
          </a:prstGeom>
        </p:spPr>
      </p:pic>
      <p:sp>
        <p:nvSpPr>
          <p:cNvPr id="12" name="Footer Placeholder 2">
            <a:extLst>
              <a:ext uri="{FF2B5EF4-FFF2-40B4-BE49-F238E27FC236}">
                <a16:creationId xmlns:a16="http://schemas.microsoft.com/office/drawing/2014/main" id="{3621C4B5-2FE6-D074-1F67-624EC8E81A27}"/>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2749915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D2250F8-720C-4314-BE97-0BBF6BF82C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22960"/>
            <a:ext cx="7943853" cy="5957891"/>
          </a:xfrm>
          <a:prstGeom prst="rect">
            <a:avLst/>
          </a:prstGeom>
        </p:spPr>
      </p:pic>
      <p:pic>
        <p:nvPicPr>
          <p:cNvPr id="8" name="Picture 7">
            <a:extLst>
              <a:ext uri="{FF2B5EF4-FFF2-40B4-BE49-F238E27FC236}">
                <a16:creationId xmlns:a16="http://schemas.microsoft.com/office/drawing/2014/main" id="{245D96F5-5FCF-42DE-8BF9-B5B9C9C704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99840" cy="1279787"/>
          </a:xfrm>
          <a:prstGeom prst="rect">
            <a:avLst/>
          </a:prstGeom>
        </p:spPr>
      </p:pic>
      <p:cxnSp>
        <p:nvCxnSpPr>
          <p:cNvPr id="4" name="Straight Connector 3">
            <a:extLst>
              <a:ext uri="{FF2B5EF4-FFF2-40B4-BE49-F238E27FC236}">
                <a16:creationId xmlns:a16="http://schemas.microsoft.com/office/drawing/2014/main" id="{4AA8D707-1252-48EB-8431-B931C9056E52}"/>
              </a:ext>
            </a:extLst>
          </p:cNvPr>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5" name="Picture 4" descr="logoGrupeIPB-engleski-01zaFuter.png">
            <a:extLst>
              <a:ext uri="{FF2B5EF4-FFF2-40B4-BE49-F238E27FC236}">
                <a16:creationId xmlns:a16="http://schemas.microsoft.com/office/drawing/2014/main" id="{2C36527F-EF83-40B7-9EBD-E5460AA78C60}"/>
              </a:ext>
            </a:extLst>
          </p:cNvPr>
          <p:cNvPicPr>
            <a:picLocks noChangeAspect="1"/>
          </p:cNvPicPr>
          <p:nvPr/>
        </p:nvPicPr>
        <p:blipFill>
          <a:blip r:embed="rId4" cstate="print"/>
          <a:stretch>
            <a:fillRect/>
          </a:stretch>
        </p:blipFill>
        <p:spPr>
          <a:xfrm>
            <a:off x="6781800" y="6455574"/>
            <a:ext cx="2133600" cy="402427"/>
          </a:xfrm>
          <a:prstGeom prst="rect">
            <a:avLst/>
          </a:prstGeom>
        </p:spPr>
      </p:pic>
    </p:spTree>
    <p:extLst>
      <p:ext uri="{BB962C8B-B14F-4D97-AF65-F5344CB8AC3E}">
        <p14:creationId xmlns:p14="http://schemas.microsoft.com/office/powerpoint/2010/main" val="6454738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FC4E5-7166-4737-919D-BC7AB40CA0DF}"/>
              </a:ext>
            </a:extLst>
          </p:cNvPr>
          <p:cNvSpPr>
            <a:spLocks noGrp="1"/>
          </p:cNvSpPr>
          <p:nvPr>
            <p:ph type="title"/>
          </p:nvPr>
        </p:nvSpPr>
        <p:spPr>
          <a:xfrm>
            <a:off x="1576038" y="138114"/>
            <a:ext cx="7343775" cy="846137"/>
          </a:xfrm>
        </p:spPr>
        <p:txBody>
          <a:bodyPr/>
          <a:lstStyle/>
          <a:p>
            <a:r>
              <a:rPr lang="en-US" dirty="0"/>
              <a:t>Belgrade, QA measurement</a:t>
            </a:r>
          </a:p>
        </p:txBody>
      </p:sp>
      <p:pic>
        <p:nvPicPr>
          <p:cNvPr id="9" name="Picture 8">
            <a:extLst>
              <a:ext uri="{FF2B5EF4-FFF2-40B4-BE49-F238E27FC236}">
                <a16:creationId xmlns:a16="http://schemas.microsoft.com/office/drawing/2014/main" id="{B88C9A80-2815-41C7-A474-2F65F6B8C8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99840" cy="1279787"/>
          </a:xfrm>
          <a:prstGeom prst="rect">
            <a:avLst/>
          </a:prstGeom>
        </p:spPr>
      </p:pic>
      <p:pic>
        <p:nvPicPr>
          <p:cNvPr id="7" name="Picture 6">
            <a:extLst>
              <a:ext uri="{FF2B5EF4-FFF2-40B4-BE49-F238E27FC236}">
                <a16:creationId xmlns:a16="http://schemas.microsoft.com/office/drawing/2014/main" id="{C298A132-DD43-4EF5-B49C-984D110ED8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371600"/>
            <a:ext cx="5745692" cy="4309270"/>
          </a:xfrm>
          <a:prstGeom prst="rect">
            <a:avLst/>
          </a:prstGeom>
        </p:spPr>
      </p:pic>
      <p:pic>
        <p:nvPicPr>
          <p:cNvPr id="6" name="Picture 5">
            <a:extLst>
              <a:ext uri="{FF2B5EF4-FFF2-40B4-BE49-F238E27FC236}">
                <a16:creationId xmlns:a16="http://schemas.microsoft.com/office/drawing/2014/main" id="{252B9A19-D8D9-4347-A88F-982EDC3E60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16262" y="2339090"/>
            <a:ext cx="5803551" cy="4352664"/>
          </a:xfrm>
          <a:prstGeom prst="rect">
            <a:avLst/>
          </a:prstGeom>
        </p:spPr>
      </p:pic>
      <p:cxnSp>
        <p:nvCxnSpPr>
          <p:cNvPr id="8" name="Straight Connector 7">
            <a:extLst>
              <a:ext uri="{FF2B5EF4-FFF2-40B4-BE49-F238E27FC236}">
                <a16:creationId xmlns:a16="http://schemas.microsoft.com/office/drawing/2014/main" id="{54F00FFB-85D4-4EF5-857E-FBA4697358CB}"/>
              </a:ext>
            </a:extLst>
          </p:cNvPr>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10" name="Picture 9" descr="logoGrupeIPB-engleski-01zaFuter.png">
            <a:extLst>
              <a:ext uri="{FF2B5EF4-FFF2-40B4-BE49-F238E27FC236}">
                <a16:creationId xmlns:a16="http://schemas.microsoft.com/office/drawing/2014/main" id="{E9B3D004-1B3C-43AA-91BF-6EA678E22F96}"/>
              </a:ext>
            </a:extLst>
          </p:cNvPr>
          <p:cNvPicPr>
            <a:picLocks noChangeAspect="1"/>
          </p:cNvPicPr>
          <p:nvPr/>
        </p:nvPicPr>
        <p:blipFill>
          <a:blip r:embed="rId5" cstate="print"/>
          <a:stretch>
            <a:fillRect/>
          </a:stretch>
        </p:blipFill>
        <p:spPr>
          <a:xfrm>
            <a:off x="6781800" y="6455574"/>
            <a:ext cx="2133600" cy="402427"/>
          </a:xfrm>
          <a:prstGeom prst="rect">
            <a:avLst/>
          </a:prstGeom>
        </p:spPr>
      </p:pic>
    </p:spTree>
    <p:extLst>
      <p:ext uri="{BB962C8B-B14F-4D97-AF65-F5344CB8AC3E}">
        <p14:creationId xmlns:p14="http://schemas.microsoft.com/office/powerpoint/2010/main" val="305844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6BCA79-1609-4109-A876-B14BC7917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3864"/>
            <a:ext cx="1552722" cy="1324910"/>
          </a:xfrm>
          <a:prstGeom prst="rect">
            <a:avLst/>
          </a:prstGeom>
        </p:spPr>
      </p:pic>
      <p:sp>
        <p:nvSpPr>
          <p:cNvPr id="4" name="TextBox 3">
            <a:extLst>
              <a:ext uri="{FF2B5EF4-FFF2-40B4-BE49-F238E27FC236}">
                <a16:creationId xmlns:a16="http://schemas.microsoft.com/office/drawing/2014/main" id="{5005B893-B114-4033-967A-FC0F0E4F3BFE}"/>
              </a:ext>
            </a:extLst>
          </p:cNvPr>
          <p:cNvSpPr txBox="1"/>
          <p:nvPr/>
        </p:nvSpPr>
        <p:spPr>
          <a:xfrm>
            <a:off x="1628922" y="346203"/>
            <a:ext cx="6372078" cy="584775"/>
          </a:xfrm>
          <a:prstGeom prst="rect">
            <a:avLst/>
          </a:prstGeom>
          <a:noFill/>
        </p:spPr>
        <p:txBody>
          <a:bodyPr wrap="square" rtlCol="0">
            <a:spAutoFit/>
          </a:bodyPr>
          <a:lstStyle/>
          <a:p>
            <a:r>
              <a:rPr lang="en-US" sz="3200" b="1" i="0" u="none" strike="noStrike" baseline="0" dirty="0">
                <a:solidFill>
                  <a:srgbClr val="000000"/>
                </a:solidFill>
                <a:latin typeface="+mj-lt"/>
              </a:rPr>
              <a:t>Data products and availability </a:t>
            </a:r>
            <a:endParaRPr lang="en-US" sz="3200" b="0" i="0" u="none" strike="noStrike" baseline="0" dirty="0">
              <a:solidFill>
                <a:srgbClr val="000000"/>
              </a:solidFill>
              <a:latin typeface="+mj-lt"/>
            </a:endParaRPr>
          </a:p>
        </p:txBody>
      </p:sp>
      <p:sp>
        <p:nvSpPr>
          <p:cNvPr id="8" name="TextBox 7">
            <a:extLst>
              <a:ext uri="{FF2B5EF4-FFF2-40B4-BE49-F238E27FC236}">
                <a16:creationId xmlns:a16="http://schemas.microsoft.com/office/drawing/2014/main" id="{5961731C-6822-4389-AF07-2687BC214C84}"/>
              </a:ext>
            </a:extLst>
          </p:cNvPr>
          <p:cNvSpPr txBox="1"/>
          <p:nvPr/>
        </p:nvSpPr>
        <p:spPr>
          <a:xfrm>
            <a:off x="228600" y="2074783"/>
            <a:ext cx="8382000" cy="2708434"/>
          </a:xfrm>
          <a:prstGeom prst="rect">
            <a:avLst/>
          </a:prstGeom>
          <a:noFill/>
        </p:spPr>
        <p:txBody>
          <a:bodyPr wrap="square">
            <a:spAutoFit/>
          </a:bodyPr>
          <a:lstStyle/>
          <a:p>
            <a:r>
              <a:rPr lang="en-US" sz="2000" b="0" i="0" u="none" strike="noStrike" baseline="0" dirty="0">
                <a:solidFill>
                  <a:srgbClr val="000000"/>
                </a:solidFill>
                <a:latin typeface="+mn-lt"/>
              </a:rPr>
              <a:t>The SCC products will be made available in NRT through the </a:t>
            </a:r>
            <a:r>
              <a:rPr lang="en-US" sz="2000" b="1" i="0" u="none" strike="noStrike" baseline="0" dirty="0">
                <a:solidFill>
                  <a:srgbClr val="000000"/>
                </a:solidFill>
                <a:latin typeface="+mn-lt"/>
              </a:rPr>
              <a:t>THREDDS server</a:t>
            </a:r>
            <a:r>
              <a:rPr lang="en-US" sz="2000" b="0" i="0" u="none" strike="noStrike" baseline="0" dirty="0">
                <a:solidFill>
                  <a:srgbClr val="000000"/>
                </a:solidFill>
                <a:latin typeface="+mn-lt"/>
              </a:rPr>
              <a:t>. </a:t>
            </a:r>
          </a:p>
          <a:p>
            <a:r>
              <a:rPr lang="en-US" sz="2000" b="1" i="0" u="none" strike="noStrike" baseline="0" dirty="0">
                <a:solidFill>
                  <a:srgbClr val="000000"/>
                </a:solidFill>
                <a:latin typeface="+mn-lt"/>
              </a:rPr>
              <a:t>Lidar </a:t>
            </a:r>
            <a:r>
              <a:rPr lang="en-US" sz="2000" b="1" i="0" u="none" strike="noStrike" baseline="0" dirty="0" err="1">
                <a:solidFill>
                  <a:srgbClr val="000000"/>
                </a:solidFill>
                <a:latin typeface="+mn-lt"/>
              </a:rPr>
              <a:t>quicklooks</a:t>
            </a:r>
            <a:r>
              <a:rPr lang="en-US" sz="2000" b="1" i="0" u="none" strike="noStrike" baseline="0" dirty="0">
                <a:solidFill>
                  <a:srgbClr val="000000"/>
                </a:solidFill>
                <a:latin typeface="+mn-lt"/>
              </a:rPr>
              <a:t> </a:t>
            </a:r>
            <a:r>
              <a:rPr lang="en-US" sz="2000" b="0" i="0" u="none" strike="noStrike" baseline="0" dirty="0">
                <a:solidFill>
                  <a:srgbClr val="000000"/>
                </a:solidFill>
                <a:latin typeface="+mn-lt"/>
              </a:rPr>
              <a:t>available at: https://quicklooks.earlinet.org/ </a:t>
            </a:r>
          </a:p>
          <a:p>
            <a:endParaRPr lang="es-ES" sz="2000" b="1" i="0" u="none" strike="noStrike" baseline="0" dirty="0">
              <a:solidFill>
                <a:srgbClr val="000000"/>
              </a:solidFill>
              <a:latin typeface="+mn-lt"/>
            </a:endParaRPr>
          </a:p>
          <a:p>
            <a:r>
              <a:rPr lang="es-ES" sz="2000" b="1" i="0" u="none" strike="noStrike" baseline="0" dirty="0">
                <a:solidFill>
                  <a:srgbClr val="000000"/>
                </a:solidFill>
                <a:latin typeface="+mn-lt"/>
              </a:rPr>
              <a:t>Aerosol </a:t>
            </a:r>
            <a:r>
              <a:rPr lang="es-ES" sz="2000" b="1" i="0" u="none" strike="noStrike" baseline="0" dirty="0" err="1">
                <a:solidFill>
                  <a:srgbClr val="000000"/>
                </a:solidFill>
                <a:latin typeface="+mn-lt"/>
              </a:rPr>
              <a:t>optical</a:t>
            </a:r>
            <a:r>
              <a:rPr lang="es-ES" sz="2000" b="1" i="0" u="none" strike="noStrike" baseline="0" dirty="0">
                <a:solidFill>
                  <a:srgbClr val="000000"/>
                </a:solidFill>
                <a:latin typeface="+mn-lt"/>
              </a:rPr>
              <a:t> </a:t>
            </a:r>
            <a:r>
              <a:rPr lang="es-ES" sz="2000" b="1" i="0" u="none" strike="noStrike" baseline="0" dirty="0" err="1">
                <a:solidFill>
                  <a:srgbClr val="000000"/>
                </a:solidFill>
                <a:latin typeface="+mn-lt"/>
              </a:rPr>
              <a:t>products</a:t>
            </a:r>
            <a:endParaRPr lang="es-ES" sz="2000" b="0" i="0" u="none" strike="noStrike" baseline="0" dirty="0">
              <a:solidFill>
                <a:srgbClr val="000000"/>
              </a:solidFill>
              <a:latin typeface="+mn-lt"/>
            </a:endParaRPr>
          </a:p>
          <a:p>
            <a:pPr>
              <a:spcAft>
                <a:spcPts val="600"/>
              </a:spcAft>
            </a:pPr>
            <a:r>
              <a:rPr lang="en-US" sz="2000" b="0" i="0" u="none" strike="noStrike" baseline="0" dirty="0">
                <a:solidFill>
                  <a:srgbClr val="000000"/>
                </a:solidFill>
                <a:latin typeface="+mn-lt"/>
              </a:rPr>
              <a:t>● Particle elastic backscatter profiles (daytime measurements) </a:t>
            </a:r>
          </a:p>
          <a:p>
            <a:pPr>
              <a:spcAft>
                <a:spcPts val="600"/>
              </a:spcAft>
            </a:pPr>
            <a:r>
              <a:rPr lang="en-US" sz="2000" b="0" i="0" u="none" strike="noStrike" baseline="0" dirty="0">
                <a:solidFill>
                  <a:srgbClr val="000000"/>
                </a:solidFill>
                <a:latin typeface="+mn-lt"/>
              </a:rPr>
              <a:t>● Raman backscatter and extinction profiles (nighttime measurements). </a:t>
            </a:r>
          </a:p>
          <a:p>
            <a:pPr>
              <a:spcAft>
                <a:spcPts val="600"/>
              </a:spcAft>
            </a:pPr>
            <a:r>
              <a:rPr lang="en-US" sz="2000" b="0" i="0" u="none" strike="noStrike" baseline="0" dirty="0">
                <a:solidFill>
                  <a:srgbClr val="000000"/>
                </a:solidFill>
                <a:latin typeface="+mn-lt"/>
              </a:rPr>
              <a:t>● Particle/volume depolarization ratio profiles (if applicable). </a:t>
            </a:r>
          </a:p>
        </p:txBody>
      </p:sp>
      <p:cxnSp>
        <p:nvCxnSpPr>
          <p:cNvPr id="6" name="Straight Connector 5">
            <a:extLst>
              <a:ext uri="{FF2B5EF4-FFF2-40B4-BE49-F238E27FC236}">
                <a16:creationId xmlns:a16="http://schemas.microsoft.com/office/drawing/2014/main" id="{DF1DD791-546E-4E25-8A01-C78450024609}"/>
              </a:ext>
            </a:extLst>
          </p:cNvPr>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7" name="Picture 6" descr="logoGrupeIPB-engleski-01zaFuter.png">
            <a:extLst>
              <a:ext uri="{FF2B5EF4-FFF2-40B4-BE49-F238E27FC236}">
                <a16:creationId xmlns:a16="http://schemas.microsoft.com/office/drawing/2014/main" id="{4B7DD377-907B-433A-9481-4590620A5E8D}"/>
              </a:ext>
            </a:extLst>
          </p:cNvPr>
          <p:cNvPicPr>
            <a:picLocks noChangeAspect="1"/>
          </p:cNvPicPr>
          <p:nvPr/>
        </p:nvPicPr>
        <p:blipFill>
          <a:blip r:embed="rId3" cstate="print"/>
          <a:stretch>
            <a:fillRect/>
          </a:stretch>
        </p:blipFill>
        <p:spPr>
          <a:xfrm>
            <a:off x="6781800" y="6455574"/>
            <a:ext cx="2133600" cy="402427"/>
          </a:xfrm>
          <a:prstGeom prst="rect">
            <a:avLst/>
          </a:prstGeom>
        </p:spPr>
      </p:pic>
      <p:sp>
        <p:nvSpPr>
          <p:cNvPr id="9" name="Footer Placeholder 2">
            <a:extLst>
              <a:ext uri="{FF2B5EF4-FFF2-40B4-BE49-F238E27FC236}">
                <a16:creationId xmlns:a16="http://schemas.microsoft.com/office/drawing/2014/main" id="{2C51800B-BF41-4D6E-2906-45F91228B017}"/>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33294844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06BCA79-1609-4109-A876-B14BC7917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3864"/>
            <a:ext cx="1552722" cy="1324910"/>
          </a:xfrm>
          <a:prstGeom prst="rect">
            <a:avLst/>
          </a:prstGeom>
        </p:spPr>
      </p:pic>
      <p:sp>
        <p:nvSpPr>
          <p:cNvPr id="4" name="TextBox 3">
            <a:extLst>
              <a:ext uri="{FF2B5EF4-FFF2-40B4-BE49-F238E27FC236}">
                <a16:creationId xmlns:a16="http://schemas.microsoft.com/office/drawing/2014/main" id="{5005B893-B114-4033-967A-FC0F0E4F3BFE}"/>
              </a:ext>
            </a:extLst>
          </p:cNvPr>
          <p:cNvSpPr txBox="1"/>
          <p:nvPr/>
        </p:nvSpPr>
        <p:spPr>
          <a:xfrm>
            <a:off x="2528961" y="346203"/>
            <a:ext cx="4086078" cy="584775"/>
          </a:xfrm>
          <a:prstGeom prst="rect">
            <a:avLst/>
          </a:prstGeom>
          <a:noFill/>
        </p:spPr>
        <p:txBody>
          <a:bodyPr wrap="square" rtlCol="0">
            <a:spAutoFit/>
          </a:bodyPr>
          <a:lstStyle/>
          <a:p>
            <a:r>
              <a:rPr lang="en-US" sz="3200" b="1" i="0" u="none" strike="noStrike" baseline="0" dirty="0">
                <a:solidFill>
                  <a:srgbClr val="000000"/>
                </a:solidFill>
                <a:latin typeface="+mj-lt"/>
              </a:rPr>
              <a:t>Data processing </a:t>
            </a:r>
            <a:endParaRPr lang="en-US" sz="3200" b="0" i="0" u="none" strike="noStrike" baseline="0" dirty="0">
              <a:solidFill>
                <a:srgbClr val="000000"/>
              </a:solidFill>
              <a:latin typeface="+mj-lt"/>
            </a:endParaRPr>
          </a:p>
        </p:txBody>
      </p:sp>
      <p:sp>
        <p:nvSpPr>
          <p:cNvPr id="8" name="TextBox 7">
            <a:extLst>
              <a:ext uri="{FF2B5EF4-FFF2-40B4-BE49-F238E27FC236}">
                <a16:creationId xmlns:a16="http://schemas.microsoft.com/office/drawing/2014/main" id="{5961731C-6822-4389-AF07-2687BC214C84}"/>
              </a:ext>
            </a:extLst>
          </p:cNvPr>
          <p:cNvSpPr txBox="1"/>
          <p:nvPr/>
        </p:nvSpPr>
        <p:spPr>
          <a:xfrm>
            <a:off x="533400" y="1905000"/>
            <a:ext cx="8382000" cy="2015936"/>
          </a:xfrm>
          <a:prstGeom prst="rect">
            <a:avLst/>
          </a:prstGeom>
          <a:noFill/>
        </p:spPr>
        <p:txBody>
          <a:bodyPr wrap="square">
            <a:spAutoFit/>
          </a:bodyPr>
          <a:lstStyle/>
          <a:p>
            <a:r>
              <a:rPr lang="en-US" sz="2000" b="0" i="0" u="none" strike="noStrike" baseline="0" dirty="0">
                <a:solidFill>
                  <a:srgbClr val="000000"/>
                </a:solidFill>
                <a:latin typeface="+mn-lt"/>
              </a:rPr>
              <a:t>For the purpose of this experiment, </a:t>
            </a:r>
            <a:r>
              <a:rPr lang="en-US" sz="2000" b="1" i="0" u="none" strike="noStrike" baseline="0" dirty="0">
                <a:solidFill>
                  <a:srgbClr val="000000"/>
                </a:solidFill>
                <a:latin typeface="+mn-lt"/>
              </a:rPr>
              <a:t>the use of the SCC was mandatory</a:t>
            </a:r>
            <a:r>
              <a:rPr lang="en-US" sz="2000" b="0" i="0" u="none" strike="noStrike" baseline="0" dirty="0">
                <a:solidFill>
                  <a:srgbClr val="000000"/>
                </a:solidFill>
                <a:latin typeface="+mn-lt"/>
              </a:rPr>
              <a:t>. Only data processed by the SCC will be used in the study. </a:t>
            </a:r>
          </a:p>
          <a:p>
            <a:endParaRPr lang="en-US" sz="2000" dirty="0">
              <a:solidFill>
                <a:srgbClr val="000000"/>
              </a:solidFill>
              <a:latin typeface="+mn-lt"/>
            </a:endParaRPr>
          </a:p>
          <a:p>
            <a:pPr>
              <a:spcAft>
                <a:spcPts val="600"/>
              </a:spcAft>
            </a:pPr>
            <a:r>
              <a:rPr lang="en-US" sz="2000" b="0" i="0" u="none" strike="noStrike" baseline="0" dirty="0">
                <a:solidFill>
                  <a:srgbClr val="000000"/>
                </a:solidFill>
                <a:latin typeface="+mn-lt"/>
              </a:rPr>
              <a:t>Lidar data should be pushed to the SCC in </a:t>
            </a:r>
            <a:r>
              <a:rPr lang="en-US" sz="2000" b="1" i="0" u="none" strike="noStrike" baseline="0" dirty="0">
                <a:solidFill>
                  <a:srgbClr val="000000"/>
                </a:solidFill>
                <a:latin typeface="+mn-lt"/>
              </a:rPr>
              <a:t>max. 12 h after the end of each measurement</a:t>
            </a:r>
            <a:r>
              <a:rPr lang="en-US" sz="2000" dirty="0">
                <a:solidFill>
                  <a:srgbClr val="000000"/>
                </a:solidFill>
                <a:latin typeface="+mn-lt"/>
              </a:rPr>
              <a:t> – Near real time (NRT)</a:t>
            </a:r>
            <a:endParaRPr lang="en-US" sz="2000" b="0" i="0" u="none" strike="noStrike" baseline="0" dirty="0">
              <a:solidFill>
                <a:srgbClr val="000000"/>
              </a:solidFill>
              <a:latin typeface="+mn-lt"/>
            </a:endParaRPr>
          </a:p>
          <a:p>
            <a:pPr>
              <a:spcAft>
                <a:spcPts val="600"/>
              </a:spcAft>
            </a:pPr>
            <a:r>
              <a:rPr lang="en-US" sz="2000" b="0" i="0" u="none" strike="noStrike" baseline="0" dirty="0">
                <a:solidFill>
                  <a:srgbClr val="000000"/>
                </a:solidFill>
                <a:latin typeface="+mn-lt"/>
              </a:rPr>
              <a:t>Datasets should be submitted in </a:t>
            </a:r>
            <a:r>
              <a:rPr lang="en-US" sz="2000" b="1" i="0" u="none" strike="noStrike" baseline="0" dirty="0">
                <a:solidFill>
                  <a:srgbClr val="000000"/>
                </a:solidFill>
                <a:latin typeface="+mn-lt"/>
              </a:rPr>
              <a:t>packages of 2h profiles</a:t>
            </a:r>
            <a:r>
              <a:rPr lang="en-US" sz="2000" b="0" i="0" u="none" strike="noStrike" baseline="0" dirty="0">
                <a:solidFill>
                  <a:srgbClr val="000000"/>
                </a:solidFill>
                <a:latin typeface="+mn-lt"/>
              </a:rPr>
              <a:t>. </a:t>
            </a:r>
          </a:p>
        </p:txBody>
      </p:sp>
      <p:cxnSp>
        <p:nvCxnSpPr>
          <p:cNvPr id="6" name="Straight Connector 5">
            <a:extLst>
              <a:ext uri="{FF2B5EF4-FFF2-40B4-BE49-F238E27FC236}">
                <a16:creationId xmlns:a16="http://schemas.microsoft.com/office/drawing/2014/main" id="{44914B96-A8E2-412B-A4FA-1F5D8720C8EE}"/>
              </a:ext>
            </a:extLst>
          </p:cNvPr>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7" name="Picture 6" descr="logoGrupeIPB-engleski-01zaFuter.png">
            <a:extLst>
              <a:ext uri="{FF2B5EF4-FFF2-40B4-BE49-F238E27FC236}">
                <a16:creationId xmlns:a16="http://schemas.microsoft.com/office/drawing/2014/main" id="{F0DC7EDC-079E-46A7-9CAF-1854239749F1}"/>
              </a:ext>
            </a:extLst>
          </p:cNvPr>
          <p:cNvPicPr>
            <a:picLocks noChangeAspect="1"/>
          </p:cNvPicPr>
          <p:nvPr/>
        </p:nvPicPr>
        <p:blipFill>
          <a:blip r:embed="rId3" cstate="print"/>
          <a:stretch>
            <a:fillRect/>
          </a:stretch>
        </p:blipFill>
        <p:spPr>
          <a:xfrm>
            <a:off x="6781800" y="6455574"/>
            <a:ext cx="2133600" cy="402427"/>
          </a:xfrm>
          <a:prstGeom prst="rect">
            <a:avLst/>
          </a:prstGeom>
        </p:spPr>
      </p:pic>
      <p:sp>
        <p:nvSpPr>
          <p:cNvPr id="9" name="Footer Placeholder 2">
            <a:extLst>
              <a:ext uri="{FF2B5EF4-FFF2-40B4-BE49-F238E27FC236}">
                <a16:creationId xmlns:a16="http://schemas.microsoft.com/office/drawing/2014/main" id="{1D9511B9-4762-5465-C9D2-28DFF1E107D7}"/>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718127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F9A5B784-00AA-47E3-983F-BA8254485195}"/>
              </a:ext>
            </a:extLst>
          </p:cNvPr>
          <p:cNvGraphicFramePr>
            <a:graphicFrameLocks noGrp="1"/>
          </p:cNvGraphicFramePr>
          <p:nvPr/>
        </p:nvGraphicFramePr>
        <p:xfrm>
          <a:off x="4999708" y="1665172"/>
          <a:ext cx="3811359" cy="4125818"/>
        </p:xfrm>
        <a:graphic>
          <a:graphicData uri="http://schemas.openxmlformats.org/drawingml/2006/table">
            <a:tbl>
              <a:tblPr firstRow="1" firstCol="1" bandRow="1">
                <a:tableStyleId>{5C22544A-7EE6-4342-B048-85BDC9FD1C3A}</a:tableStyleId>
              </a:tblPr>
              <a:tblGrid>
                <a:gridCol w="1776751">
                  <a:extLst>
                    <a:ext uri="{9D8B030D-6E8A-4147-A177-3AD203B41FA5}">
                      <a16:colId xmlns:a16="http://schemas.microsoft.com/office/drawing/2014/main" val="4155614288"/>
                    </a:ext>
                  </a:extLst>
                </a:gridCol>
                <a:gridCol w="2034608">
                  <a:extLst>
                    <a:ext uri="{9D8B030D-6E8A-4147-A177-3AD203B41FA5}">
                      <a16:colId xmlns:a16="http://schemas.microsoft.com/office/drawing/2014/main" val="1083623079"/>
                    </a:ext>
                  </a:extLst>
                </a:gridCol>
              </a:tblGrid>
              <a:tr h="222653">
                <a:tc>
                  <a:txBody>
                    <a:bodyPr/>
                    <a:lstStyle/>
                    <a:p>
                      <a:pPr marL="0" marR="0" algn="ctr">
                        <a:lnSpc>
                          <a:spcPct val="107000"/>
                        </a:lnSpc>
                        <a:spcBef>
                          <a:spcPts val="0"/>
                        </a:spcBef>
                        <a:spcAft>
                          <a:spcPts val="0"/>
                        </a:spcAft>
                      </a:pPr>
                      <a:r>
                        <a:rPr lang="en-US" sz="1200" dirty="0">
                          <a:effectLst/>
                        </a:rPr>
                        <a:t>Location</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gn="ctr">
                        <a:lnSpc>
                          <a:spcPct val="107000"/>
                        </a:lnSpc>
                        <a:spcBef>
                          <a:spcPts val="0"/>
                        </a:spcBef>
                        <a:spcAft>
                          <a:spcPts val="0"/>
                        </a:spcAft>
                      </a:pPr>
                      <a:r>
                        <a:rPr lang="en-US" sz="1200" dirty="0">
                          <a:effectLst/>
                        </a:rPr>
                        <a:t>Coordinates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2335111984"/>
                  </a:ext>
                </a:extLst>
              </a:tr>
              <a:tr h="185865">
                <a:tc>
                  <a:txBody>
                    <a:bodyPr/>
                    <a:lstStyle/>
                    <a:p>
                      <a:pPr marL="0" marR="0">
                        <a:lnSpc>
                          <a:spcPct val="107000"/>
                        </a:lnSpc>
                        <a:spcBef>
                          <a:spcPts val="0"/>
                        </a:spcBef>
                        <a:spcAft>
                          <a:spcPts val="0"/>
                        </a:spcAft>
                      </a:pPr>
                      <a:r>
                        <a:rPr lang="en-US" sz="1200" dirty="0">
                          <a:effectLst/>
                        </a:rPr>
                        <a:t>Athens</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nSpc>
                          <a:spcPct val="107000"/>
                        </a:lnSpc>
                        <a:spcBef>
                          <a:spcPts val="0"/>
                        </a:spcBef>
                        <a:spcAft>
                          <a:spcPts val="0"/>
                        </a:spcAft>
                      </a:pPr>
                      <a:r>
                        <a:rPr lang="en-US" sz="1100" dirty="0">
                          <a:effectLst/>
                        </a:rPr>
                        <a:t>37.9600 N, 23.7800 E, 212 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3547433333"/>
                  </a:ext>
                </a:extLst>
              </a:tr>
              <a:tr h="185865">
                <a:tc>
                  <a:txBody>
                    <a:bodyPr/>
                    <a:lstStyle/>
                    <a:p>
                      <a:pPr marL="0" marR="0">
                        <a:lnSpc>
                          <a:spcPct val="107000"/>
                        </a:lnSpc>
                        <a:spcBef>
                          <a:spcPts val="0"/>
                        </a:spcBef>
                        <a:spcAft>
                          <a:spcPts val="0"/>
                        </a:spcAft>
                      </a:pPr>
                      <a:r>
                        <a:rPr lang="en-US" sz="1200" dirty="0">
                          <a:effectLst/>
                        </a:rPr>
                        <a:t>Barcelona</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nSpc>
                          <a:spcPct val="107000"/>
                        </a:lnSpc>
                        <a:spcBef>
                          <a:spcPts val="0"/>
                        </a:spcBef>
                        <a:spcAft>
                          <a:spcPts val="0"/>
                        </a:spcAft>
                      </a:pPr>
                      <a:r>
                        <a:rPr lang="en-US" sz="1100" dirty="0">
                          <a:effectLst/>
                        </a:rPr>
                        <a:t>41.3930 N, 2.1200 E, 115 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1696979408"/>
                  </a:ext>
                </a:extLst>
              </a:tr>
              <a:tr h="185865">
                <a:tc>
                  <a:txBody>
                    <a:bodyPr/>
                    <a:lstStyle/>
                    <a:p>
                      <a:pPr marL="0" marR="0">
                        <a:lnSpc>
                          <a:spcPct val="107000"/>
                        </a:lnSpc>
                        <a:spcBef>
                          <a:spcPts val="0"/>
                        </a:spcBef>
                        <a:spcAft>
                          <a:spcPts val="0"/>
                        </a:spcAft>
                      </a:pPr>
                      <a:r>
                        <a:rPr lang="en-US" sz="1200">
                          <a:effectLst/>
                        </a:rPr>
                        <a:t>Belsk</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nSpc>
                          <a:spcPct val="107000"/>
                        </a:lnSpc>
                        <a:spcBef>
                          <a:spcPts val="0"/>
                        </a:spcBef>
                        <a:spcAft>
                          <a:spcPts val="0"/>
                        </a:spcAft>
                      </a:pPr>
                      <a:r>
                        <a:rPr lang="en-US" sz="1100" dirty="0">
                          <a:effectLst/>
                        </a:rPr>
                        <a:t>51.8300 N, 20.7800 E, 180 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211718764"/>
                  </a:ext>
                </a:extLst>
              </a:tr>
              <a:tr h="185865">
                <a:tc>
                  <a:txBody>
                    <a:bodyPr/>
                    <a:lstStyle/>
                    <a:p>
                      <a:pPr marL="0" marR="0">
                        <a:lnSpc>
                          <a:spcPct val="107000"/>
                        </a:lnSpc>
                        <a:spcBef>
                          <a:spcPts val="0"/>
                        </a:spcBef>
                        <a:spcAft>
                          <a:spcPts val="0"/>
                        </a:spcAft>
                      </a:pPr>
                      <a:r>
                        <a:rPr lang="en-US" sz="1200" dirty="0">
                          <a:effectLst/>
                        </a:rPr>
                        <a:t>Bucharest</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nSpc>
                          <a:spcPct val="107000"/>
                        </a:lnSpc>
                        <a:spcBef>
                          <a:spcPts val="0"/>
                        </a:spcBef>
                        <a:spcAft>
                          <a:spcPts val="0"/>
                        </a:spcAft>
                      </a:pPr>
                      <a:r>
                        <a:rPr lang="en-US" sz="1100" dirty="0">
                          <a:effectLst/>
                        </a:rPr>
                        <a:t>44.3480 N, 26.0290 E, 93 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3008704376"/>
                  </a:ext>
                </a:extLst>
              </a:tr>
              <a:tr h="185865">
                <a:tc>
                  <a:txBody>
                    <a:bodyPr/>
                    <a:lstStyle/>
                    <a:p>
                      <a:pPr marL="0" marR="0">
                        <a:lnSpc>
                          <a:spcPct val="107000"/>
                        </a:lnSpc>
                        <a:spcBef>
                          <a:spcPts val="0"/>
                        </a:spcBef>
                        <a:spcAft>
                          <a:spcPts val="0"/>
                        </a:spcAft>
                      </a:pPr>
                      <a:r>
                        <a:rPr lang="en-US" sz="1200" dirty="0">
                          <a:effectLst/>
                        </a:rPr>
                        <a:t>Clermont-Ferrand</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nSpc>
                          <a:spcPct val="107000"/>
                        </a:lnSpc>
                        <a:spcBef>
                          <a:spcPts val="0"/>
                        </a:spcBef>
                        <a:spcAft>
                          <a:spcPts val="0"/>
                        </a:spcAft>
                      </a:pPr>
                      <a:r>
                        <a:rPr lang="en-US" sz="1100" dirty="0">
                          <a:effectLst/>
                        </a:rPr>
                        <a:t>45.7610 N, 3.1110 E, 420 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1304588477"/>
                  </a:ext>
                </a:extLst>
              </a:tr>
              <a:tr h="185865">
                <a:tc>
                  <a:txBody>
                    <a:bodyPr/>
                    <a:lstStyle/>
                    <a:p>
                      <a:pPr marL="0" marR="0">
                        <a:lnSpc>
                          <a:spcPct val="107000"/>
                        </a:lnSpc>
                        <a:spcBef>
                          <a:spcPts val="0"/>
                        </a:spcBef>
                        <a:spcAft>
                          <a:spcPts val="0"/>
                        </a:spcAft>
                      </a:pPr>
                      <a:r>
                        <a:rPr lang="en-US" sz="1200" dirty="0">
                          <a:effectLst/>
                        </a:rPr>
                        <a:t>Evora</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nSpc>
                          <a:spcPct val="107000"/>
                        </a:lnSpc>
                        <a:spcBef>
                          <a:spcPts val="0"/>
                        </a:spcBef>
                        <a:spcAft>
                          <a:spcPts val="0"/>
                        </a:spcAft>
                      </a:pPr>
                      <a:r>
                        <a:rPr lang="en-US" sz="1100" dirty="0">
                          <a:effectLst/>
                        </a:rPr>
                        <a:t>38.5678 N, -7.9115 E, 293 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1265882740"/>
                  </a:ext>
                </a:extLst>
              </a:tr>
              <a:tr h="185865">
                <a:tc>
                  <a:txBody>
                    <a:bodyPr/>
                    <a:lstStyle/>
                    <a:p>
                      <a:pPr marL="0" marR="0">
                        <a:lnSpc>
                          <a:spcPct val="107000"/>
                        </a:lnSpc>
                        <a:spcBef>
                          <a:spcPts val="0"/>
                        </a:spcBef>
                        <a:spcAft>
                          <a:spcPts val="0"/>
                        </a:spcAft>
                      </a:pPr>
                      <a:r>
                        <a:rPr lang="en-US" sz="1200">
                          <a:effectLst/>
                        </a:rPr>
                        <a:t>Granada</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nSpc>
                          <a:spcPct val="107000"/>
                        </a:lnSpc>
                        <a:spcBef>
                          <a:spcPts val="0"/>
                        </a:spcBef>
                        <a:spcAft>
                          <a:spcPts val="0"/>
                        </a:spcAft>
                      </a:pPr>
                      <a:r>
                        <a:rPr lang="en-US" sz="1100" dirty="0">
                          <a:effectLst/>
                        </a:rPr>
                        <a:t>37.1640 N, -3.6050 E, 680 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1519027543"/>
                  </a:ext>
                </a:extLst>
              </a:tr>
              <a:tr h="185865">
                <a:tc>
                  <a:txBody>
                    <a:bodyPr/>
                    <a:lstStyle/>
                    <a:p>
                      <a:pPr marL="0" marR="0">
                        <a:lnSpc>
                          <a:spcPct val="107000"/>
                        </a:lnSpc>
                        <a:spcBef>
                          <a:spcPts val="0"/>
                        </a:spcBef>
                        <a:spcAft>
                          <a:spcPts val="0"/>
                        </a:spcAft>
                      </a:pPr>
                      <a:r>
                        <a:rPr lang="en-US" sz="1200">
                          <a:effectLst/>
                        </a:rPr>
                        <a:t>Kuopio</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nSpc>
                          <a:spcPct val="107000"/>
                        </a:lnSpc>
                        <a:spcBef>
                          <a:spcPts val="0"/>
                        </a:spcBef>
                        <a:spcAft>
                          <a:spcPts val="0"/>
                        </a:spcAft>
                      </a:pPr>
                      <a:r>
                        <a:rPr lang="en-US" sz="1100">
                          <a:effectLst/>
                        </a:rPr>
                        <a:t>62.7333 N, 27.5500 E, 190 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2667069774"/>
                  </a:ext>
                </a:extLst>
              </a:tr>
              <a:tr h="185865">
                <a:tc>
                  <a:txBody>
                    <a:bodyPr/>
                    <a:lstStyle/>
                    <a:p>
                      <a:pPr marL="0" marR="0">
                        <a:lnSpc>
                          <a:spcPct val="107000"/>
                        </a:lnSpc>
                        <a:spcBef>
                          <a:spcPts val="0"/>
                        </a:spcBef>
                        <a:spcAft>
                          <a:spcPts val="0"/>
                        </a:spcAft>
                      </a:pPr>
                      <a:r>
                        <a:rPr lang="en-US" sz="1200" dirty="0">
                          <a:effectLst/>
                        </a:rPr>
                        <a:t>Lecce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nSpc>
                          <a:spcPct val="107000"/>
                        </a:lnSpc>
                        <a:spcBef>
                          <a:spcPts val="0"/>
                        </a:spcBef>
                        <a:spcAft>
                          <a:spcPts val="0"/>
                        </a:spcAft>
                      </a:pPr>
                      <a:r>
                        <a:rPr lang="en-US" sz="1100" dirty="0">
                          <a:effectLst/>
                        </a:rPr>
                        <a:t>40.3330 N, 18.1000 E, 30 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3385659037"/>
                  </a:ext>
                </a:extLst>
              </a:tr>
              <a:tr h="185865">
                <a:tc>
                  <a:txBody>
                    <a:bodyPr/>
                    <a:lstStyle/>
                    <a:p>
                      <a:pPr marL="0" marR="0">
                        <a:lnSpc>
                          <a:spcPct val="107000"/>
                        </a:lnSpc>
                        <a:spcBef>
                          <a:spcPts val="0"/>
                        </a:spcBef>
                        <a:spcAft>
                          <a:spcPts val="0"/>
                        </a:spcAft>
                      </a:pPr>
                      <a:r>
                        <a:rPr lang="en-US" sz="1200" dirty="0">
                          <a:effectLst/>
                        </a:rPr>
                        <a:t>Leipzig</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nSpc>
                          <a:spcPct val="107000"/>
                        </a:lnSpc>
                        <a:spcBef>
                          <a:spcPts val="0"/>
                        </a:spcBef>
                        <a:spcAft>
                          <a:spcPts val="0"/>
                        </a:spcAft>
                      </a:pPr>
                      <a:r>
                        <a:rPr lang="en-US" sz="1100">
                          <a:effectLst/>
                        </a:rPr>
                        <a:t>51.3527 N, 12.4339 E, 125 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1167133169"/>
                  </a:ext>
                </a:extLst>
              </a:tr>
              <a:tr h="185865">
                <a:tc>
                  <a:txBody>
                    <a:bodyPr/>
                    <a:lstStyle/>
                    <a:p>
                      <a:pPr marL="0" marR="0">
                        <a:lnSpc>
                          <a:spcPct val="107000"/>
                        </a:lnSpc>
                        <a:spcBef>
                          <a:spcPts val="0"/>
                        </a:spcBef>
                        <a:spcAft>
                          <a:spcPts val="0"/>
                        </a:spcAft>
                      </a:pPr>
                      <a:r>
                        <a:rPr lang="en-US" sz="1200" dirty="0">
                          <a:effectLst/>
                        </a:rPr>
                        <a:t>Lille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nSpc>
                          <a:spcPct val="107000"/>
                        </a:lnSpc>
                        <a:spcBef>
                          <a:spcPts val="0"/>
                        </a:spcBef>
                        <a:spcAft>
                          <a:spcPts val="0"/>
                        </a:spcAft>
                      </a:pPr>
                      <a:r>
                        <a:rPr lang="en-US" sz="1100" dirty="0">
                          <a:effectLst/>
                        </a:rPr>
                        <a:t>50.6117 N, 3.1417 E, 60 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381873404"/>
                  </a:ext>
                </a:extLst>
              </a:tr>
              <a:tr h="185865">
                <a:tc>
                  <a:txBody>
                    <a:bodyPr/>
                    <a:lstStyle/>
                    <a:p>
                      <a:pPr marL="0" marR="0">
                        <a:lnSpc>
                          <a:spcPct val="107000"/>
                        </a:lnSpc>
                        <a:spcBef>
                          <a:spcPts val="0"/>
                        </a:spcBef>
                        <a:spcAft>
                          <a:spcPts val="0"/>
                        </a:spcAft>
                      </a:pPr>
                      <a:r>
                        <a:rPr lang="en-US" sz="1200">
                          <a:effectLst/>
                        </a:rPr>
                        <a:t>Limassol</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nSpc>
                          <a:spcPct val="107000"/>
                        </a:lnSpc>
                        <a:spcBef>
                          <a:spcPts val="0"/>
                        </a:spcBef>
                        <a:spcAft>
                          <a:spcPts val="0"/>
                        </a:spcAft>
                      </a:pPr>
                      <a:r>
                        <a:rPr lang="en-US" sz="1100" dirty="0">
                          <a:effectLst/>
                        </a:rPr>
                        <a:t>34.6700 N, 33.0400 E, 10 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1111293546"/>
                  </a:ext>
                </a:extLst>
              </a:tr>
              <a:tr h="185865">
                <a:tc>
                  <a:txBody>
                    <a:bodyPr/>
                    <a:lstStyle/>
                    <a:p>
                      <a:pPr marL="0" marR="0">
                        <a:lnSpc>
                          <a:spcPct val="107000"/>
                        </a:lnSpc>
                        <a:spcBef>
                          <a:spcPts val="0"/>
                        </a:spcBef>
                        <a:spcAft>
                          <a:spcPts val="0"/>
                        </a:spcAft>
                      </a:pPr>
                      <a:r>
                        <a:rPr lang="en-US" sz="1200" dirty="0" err="1">
                          <a:effectLst/>
                        </a:rPr>
                        <a:t>Hohenpeissenberg</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nSpc>
                          <a:spcPct val="107000"/>
                        </a:lnSpc>
                        <a:spcBef>
                          <a:spcPts val="0"/>
                        </a:spcBef>
                        <a:spcAft>
                          <a:spcPts val="0"/>
                        </a:spcAft>
                      </a:pPr>
                      <a:r>
                        <a:rPr lang="en-US" sz="1100">
                          <a:effectLst/>
                        </a:rPr>
                        <a:t>47.8019 N, 11.0119 E, 974 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3234962642"/>
                  </a:ext>
                </a:extLst>
              </a:tr>
              <a:tr h="185865">
                <a:tc>
                  <a:txBody>
                    <a:bodyPr/>
                    <a:lstStyle/>
                    <a:p>
                      <a:pPr marL="0" marR="0">
                        <a:lnSpc>
                          <a:spcPct val="107000"/>
                        </a:lnSpc>
                        <a:spcBef>
                          <a:spcPts val="0"/>
                        </a:spcBef>
                        <a:spcAft>
                          <a:spcPts val="0"/>
                        </a:spcAft>
                      </a:pPr>
                      <a:r>
                        <a:rPr lang="en-US" sz="1200" dirty="0" err="1">
                          <a:effectLst/>
                        </a:rPr>
                        <a:t>Palaiseau</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nSpc>
                          <a:spcPct val="107000"/>
                        </a:lnSpc>
                        <a:spcBef>
                          <a:spcPts val="0"/>
                        </a:spcBef>
                        <a:spcAft>
                          <a:spcPts val="0"/>
                        </a:spcAft>
                      </a:pPr>
                      <a:r>
                        <a:rPr lang="en-US" sz="1100" dirty="0">
                          <a:effectLst/>
                        </a:rPr>
                        <a:t>48.7130 N, 2.2080 E, 156 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2916470990"/>
                  </a:ext>
                </a:extLst>
              </a:tr>
              <a:tr h="185865">
                <a:tc>
                  <a:txBody>
                    <a:bodyPr/>
                    <a:lstStyle/>
                    <a:p>
                      <a:pPr marL="0" marR="0">
                        <a:lnSpc>
                          <a:spcPct val="107000"/>
                        </a:lnSpc>
                        <a:spcBef>
                          <a:spcPts val="0"/>
                        </a:spcBef>
                        <a:spcAft>
                          <a:spcPts val="0"/>
                        </a:spcAft>
                      </a:pPr>
                      <a:r>
                        <a:rPr lang="en-US" sz="1200" dirty="0">
                          <a:effectLst/>
                        </a:rPr>
                        <a:t>Potenza</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nSpc>
                          <a:spcPct val="107000"/>
                        </a:lnSpc>
                        <a:spcBef>
                          <a:spcPts val="0"/>
                        </a:spcBef>
                        <a:spcAft>
                          <a:spcPts val="0"/>
                        </a:spcAft>
                      </a:pPr>
                      <a:r>
                        <a:rPr lang="en-US" sz="1100" dirty="0">
                          <a:effectLst/>
                        </a:rPr>
                        <a:t>40.6000 N, 15.7200 E, 760 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1796615897"/>
                  </a:ext>
                </a:extLst>
              </a:tr>
              <a:tr h="185865">
                <a:tc>
                  <a:txBody>
                    <a:bodyPr/>
                    <a:lstStyle/>
                    <a:p>
                      <a:pPr marL="0" marR="0">
                        <a:lnSpc>
                          <a:spcPct val="107000"/>
                        </a:lnSpc>
                        <a:spcBef>
                          <a:spcPts val="0"/>
                        </a:spcBef>
                        <a:spcAft>
                          <a:spcPts val="0"/>
                        </a:spcAft>
                      </a:pPr>
                      <a:r>
                        <a:rPr lang="en-US" sz="1200" dirty="0">
                          <a:effectLst/>
                        </a:rPr>
                        <a:t>Roma-Tor </a:t>
                      </a:r>
                      <a:r>
                        <a:rPr lang="en-US" sz="1200" dirty="0" err="1">
                          <a:effectLst/>
                        </a:rPr>
                        <a:t>Vergata</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nSpc>
                          <a:spcPct val="107000"/>
                        </a:lnSpc>
                        <a:spcBef>
                          <a:spcPts val="0"/>
                        </a:spcBef>
                        <a:spcAft>
                          <a:spcPts val="0"/>
                        </a:spcAft>
                      </a:pPr>
                      <a:r>
                        <a:rPr lang="en-US" sz="1100" dirty="0">
                          <a:effectLst/>
                        </a:rPr>
                        <a:t>41.8330 N, 12.6500 E, 110 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959173751"/>
                  </a:ext>
                </a:extLst>
              </a:tr>
              <a:tr h="185865">
                <a:tc>
                  <a:txBody>
                    <a:bodyPr/>
                    <a:lstStyle/>
                    <a:p>
                      <a:pPr marL="0" marR="0">
                        <a:lnSpc>
                          <a:spcPct val="107000"/>
                        </a:lnSpc>
                        <a:spcBef>
                          <a:spcPts val="0"/>
                        </a:spcBef>
                        <a:spcAft>
                          <a:spcPts val="0"/>
                        </a:spcAft>
                      </a:pPr>
                      <a:r>
                        <a:rPr lang="en-US" sz="1200" dirty="0">
                          <a:effectLst/>
                        </a:rPr>
                        <a:t>Sofia</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nSpc>
                          <a:spcPct val="107000"/>
                        </a:lnSpc>
                        <a:spcBef>
                          <a:spcPts val="0"/>
                        </a:spcBef>
                        <a:spcAft>
                          <a:spcPts val="0"/>
                        </a:spcAft>
                      </a:pPr>
                      <a:r>
                        <a:rPr lang="en-US" sz="1100" dirty="0">
                          <a:effectLst/>
                        </a:rPr>
                        <a:t>42.6500 N, 23.3800 E, 550 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314145442"/>
                  </a:ext>
                </a:extLst>
              </a:tr>
              <a:tr h="185865">
                <a:tc>
                  <a:txBody>
                    <a:bodyPr/>
                    <a:lstStyle/>
                    <a:p>
                      <a:pPr marL="0" marR="0">
                        <a:lnSpc>
                          <a:spcPct val="107000"/>
                        </a:lnSpc>
                        <a:spcBef>
                          <a:spcPts val="0"/>
                        </a:spcBef>
                        <a:spcAft>
                          <a:spcPts val="0"/>
                        </a:spcAft>
                      </a:pPr>
                      <a:r>
                        <a:rPr lang="en-US" sz="1200" dirty="0">
                          <a:effectLst/>
                        </a:rPr>
                        <a:t>Thessaloniki</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nSpc>
                          <a:spcPct val="107000"/>
                        </a:lnSpc>
                        <a:spcBef>
                          <a:spcPts val="0"/>
                        </a:spcBef>
                        <a:spcAft>
                          <a:spcPts val="0"/>
                        </a:spcAft>
                      </a:pPr>
                      <a:r>
                        <a:rPr lang="en-US" sz="1100">
                          <a:effectLst/>
                        </a:rPr>
                        <a:t>40.6300 N, 22.9500 E, 50 m</a:t>
                      </a:r>
                      <a:endParaRPr lang="en-US" sz="110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335987742"/>
                  </a:ext>
                </a:extLst>
              </a:tr>
              <a:tr h="185865">
                <a:tc>
                  <a:txBody>
                    <a:bodyPr/>
                    <a:lstStyle/>
                    <a:p>
                      <a:pPr marL="0" marR="0">
                        <a:lnSpc>
                          <a:spcPct val="107000"/>
                        </a:lnSpc>
                        <a:spcBef>
                          <a:spcPts val="0"/>
                        </a:spcBef>
                        <a:spcAft>
                          <a:spcPts val="0"/>
                        </a:spcAft>
                      </a:pPr>
                      <a:r>
                        <a:rPr lang="en-US" sz="1200" dirty="0">
                          <a:effectLst/>
                        </a:rPr>
                        <a:t>Warsaw</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nSpc>
                          <a:spcPct val="107000"/>
                        </a:lnSpc>
                        <a:spcBef>
                          <a:spcPts val="0"/>
                        </a:spcBef>
                        <a:spcAft>
                          <a:spcPts val="0"/>
                        </a:spcAft>
                      </a:pPr>
                      <a:r>
                        <a:rPr lang="en-US" sz="1100" dirty="0">
                          <a:effectLst/>
                        </a:rPr>
                        <a:t>52.2100 N, 20.9800 E, 112 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3588399717"/>
                  </a:ext>
                </a:extLst>
              </a:tr>
              <a:tr h="185865">
                <a:tc>
                  <a:txBody>
                    <a:bodyPr/>
                    <a:lstStyle/>
                    <a:p>
                      <a:pPr marL="0" marR="0">
                        <a:lnSpc>
                          <a:spcPct val="107000"/>
                        </a:lnSpc>
                        <a:spcBef>
                          <a:spcPts val="0"/>
                        </a:spcBef>
                        <a:spcAft>
                          <a:spcPts val="0"/>
                        </a:spcAft>
                      </a:pPr>
                      <a:r>
                        <a:rPr lang="en-US" sz="1200" dirty="0">
                          <a:effectLst/>
                        </a:rPr>
                        <a:t>Antikythera</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nSpc>
                          <a:spcPct val="107000"/>
                        </a:lnSpc>
                        <a:spcBef>
                          <a:spcPts val="0"/>
                        </a:spcBef>
                        <a:spcAft>
                          <a:spcPts val="0"/>
                        </a:spcAft>
                      </a:pPr>
                      <a:r>
                        <a:rPr lang="en-US" sz="1100" dirty="0">
                          <a:effectLst/>
                        </a:rPr>
                        <a:t>35.8600 N, 23.3100 E, 193 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2241812207"/>
                  </a:ext>
                </a:extLst>
              </a:tr>
              <a:tr h="185865">
                <a:tc>
                  <a:txBody>
                    <a:bodyPr/>
                    <a:lstStyle/>
                    <a:p>
                      <a:pPr marL="0" marR="0">
                        <a:lnSpc>
                          <a:spcPct val="107000"/>
                        </a:lnSpc>
                        <a:spcBef>
                          <a:spcPts val="0"/>
                        </a:spcBef>
                        <a:spcAft>
                          <a:spcPts val="0"/>
                        </a:spcAft>
                      </a:pPr>
                      <a:r>
                        <a:rPr lang="en-US" sz="1200" dirty="0">
                          <a:effectLst/>
                        </a:rPr>
                        <a:t>Belgrade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tc>
                  <a:txBody>
                    <a:bodyPr/>
                    <a:lstStyle/>
                    <a:p>
                      <a:pPr marL="0" marR="0">
                        <a:lnSpc>
                          <a:spcPct val="107000"/>
                        </a:lnSpc>
                        <a:spcBef>
                          <a:spcPts val="0"/>
                        </a:spcBef>
                        <a:spcAft>
                          <a:spcPts val="0"/>
                        </a:spcAft>
                      </a:pPr>
                      <a:r>
                        <a:rPr lang="en-US" sz="1100" dirty="0">
                          <a:effectLst/>
                        </a:rPr>
                        <a:t>44.8557 N, 20.3913 E, 89 m</a:t>
                      </a:r>
                      <a:endParaRPr lang="en-US" sz="1100" dirty="0">
                        <a:effectLst/>
                        <a:latin typeface="Calibri" panose="020F0502020204030204" pitchFamily="34" charset="0"/>
                        <a:ea typeface="Calibri" panose="020F0502020204030204" pitchFamily="34" charset="0"/>
                        <a:cs typeface="Arial" panose="020B0604020202020204" pitchFamily="34" charset="0"/>
                      </a:endParaRPr>
                    </a:p>
                  </a:txBody>
                  <a:tcPr marL="51435" marR="51435" marT="0" marB="0" anchor="b"/>
                </a:tc>
                <a:extLst>
                  <a:ext uri="{0D108BD9-81ED-4DB2-BD59-A6C34878D82A}">
                    <a16:rowId xmlns:a16="http://schemas.microsoft.com/office/drawing/2014/main" val="2825595446"/>
                  </a:ext>
                </a:extLst>
              </a:tr>
            </a:tbl>
          </a:graphicData>
        </a:graphic>
      </p:graphicFrame>
      <p:sp>
        <p:nvSpPr>
          <p:cNvPr id="9" name="TextBox 8">
            <a:extLst>
              <a:ext uri="{FF2B5EF4-FFF2-40B4-BE49-F238E27FC236}">
                <a16:creationId xmlns:a16="http://schemas.microsoft.com/office/drawing/2014/main" id="{BDE36F62-DF8F-4760-BCE1-0E7FAA1FD9EB}"/>
              </a:ext>
            </a:extLst>
          </p:cNvPr>
          <p:cNvSpPr txBox="1"/>
          <p:nvPr/>
        </p:nvSpPr>
        <p:spPr>
          <a:xfrm>
            <a:off x="1354787" y="176136"/>
            <a:ext cx="6753081" cy="830997"/>
          </a:xfrm>
          <a:prstGeom prst="rect">
            <a:avLst/>
          </a:prstGeom>
          <a:noFill/>
        </p:spPr>
        <p:txBody>
          <a:bodyPr wrap="square">
            <a:spAutoFit/>
          </a:bodyPr>
          <a:lstStyle/>
          <a:p>
            <a:r>
              <a:rPr lang="en-US" b="1" dirty="0">
                <a:solidFill>
                  <a:srgbClr val="000000"/>
                </a:solidFill>
              </a:rPr>
              <a:t>Lidar stations providing measurements of the aerosol profiles in Jan.-May. 2020 	</a:t>
            </a:r>
          </a:p>
        </p:txBody>
      </p:sp>
      <p:pic>
        <p:nvPicPr>
          <p:cNvPr id="11" name="Picture 10">
            <a:extLst>
              <a:ext uri="{FF2B5EF4-FFF2-40B4-BE49-F238E27FC236}">
                <a16:creationId xmlns:a16="http://schemas.microsoft.com/office/drawing/2014/main" id="{0939EBB5-30B7-4A7E-AE52-E3A4C2F2E89C}"/>
              </a:ext>
            </a:extLst>
          </p:cNvPr>
          <p:cNvPicPr>
            <a:picLocks noChangeAspect="1"/>
          </p:cNvPicPr>
          <p:nvPr/>
        </p:nvPicPr>
        <p:blipFill>
          <a:blip r:embed="rId2"/>
          <a:stretch>
            <a:fillRect/>
          </a:stretch>
        </p:blipFill>
        <p:spPr>
          <a:xfrm>
            <a:off x="332940" y="1450918"/>
            <a:ext cx="4239060" cy="3821554"/>
          </a:xfrm>
          <a:prstGeom prst="rect">
            <a:avLst/>
          </a:prstGeom>
        </p:spPr>
      </p:pic>
      <p:sp>
        <p:nvSpPr>
          <p:cNvPr id="13" name="TextBox 12">
            <a:extLst>
              <a:ext uri="{FF2B5EF4-FFF2-40B4-BE49-F238E27FC236}">
                <a16:creationId xmlns:a16="http://schemas.microsoft.com/office/drawing/2014/main" id="{352E3F77-1E28-4478-8DFF-FC51D37FAF3D}"/>
              </a:ext>
            </a:extLst>
          </p:cNvPr>
          <p:cNvSpPr txBox="1"/>
          <p:nvPr/>
        </p:nvSpPr>
        <p:spPr>
          <a:xfrm>
            <a:off x="159328" y="5272470"/>
            <a:ext cx="4572000" cy="954107"/>
          </a:xfrm>
          <a:prstGeom prst="rect">
            <a:avLst/>
          </a:prstGeom>
          <a:noFill/>
        </p:spPr>
        <p:txBody>
          <a:bodyPr wrap="square">
            <a:spAutoFit/>
          </a:bodyPr>
          <a:lstStyle/>
          <a:p>
            <a:pPr algn="just"/>
            <a:r>
              <a:rPr lang="en-US" sz="1400" i="1" dirty="0">
                <a:solidFill>
                  <a:srgbClr val="000000"/>
                </a:solidFill>
                <a:latin typeface="Calibri" panose="020F0502020204030204" pitchFamily="34" charset="0"/>
              </a:rPr>
              <a:t>a) in yellow, stations measuring 2 times per day; b) in red, stations providing quasi-continuous observations. In general, no measurements are performed during precipitation and presence of low clouds. </a:t>
            </a:r>
            <a:r>
              <a:rPr lang="en-US" sz="1400" dirty="0">
                <a:solidFill>
                  <a:srgbClr val="000000"/>
                </a:solidFill>
                <a:latin typeface="Calibri" panose="020F0502020204030204" pitchFamily="34" charset="0"/>
              </a:rPr>
              <a:t>	</a:t>
            </a:r>
          </a:p>
        </p:txBody>
      </p:sp>
      <p:sp>
        <p:nvSpPr>
          <p:cNvPr id="14" name="Arrow: Right 13">
            <a:extLst>
              <a:ext uri="{FF2B5EF4-FFF2-40B4-BE49-F238E27FC236}">
                <a16:creationId xmlns:a16="http://schemas.microsoft.com/office/drawing/2014/main" id="{7A5632CB-3A6F-4B25-B368-9E9D8CE9C77F}"/>
              </a:ext>
            </a:extLst>
          </p:cNvPr>
          <p:cNvSpPr/>
          <p:nvPr/>
        </p:nvSpPr>
        <p:spPr>
          <a:xfrm rot="8296750">
            <a:off x="2780696" y="3660668"/>
            <a:ext cx="659028" cy="134823"/>
          </a:xfrm>
          <a:prstGeom prst="rightArrow">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0F1D01AB-8F87-44F9-912E-839D083B25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2804"/>
            <a:ext cx="1552722" cy="1324910"/>
          </a:xfrm>
          <a:prstGeom prst="rect">
            <a:avLst/>
          </a:prstGeom>
        </p:spPr>
      </p:pic>
      <p:cxnSp>
        <p:nvCxnSpPr>
          <p:cNvPr id="12" name="Straight Connector 11">
            <a:extLst>
              <a:ext uri="{FF2B5EF4-FFF2-40B4-BE49-F238E27FC236}">
                <a16:creationId xmlns:a16="http://schemas.microsoft.com/office/drawing/2014/main" id="{4598CC74-E612-4692-88FE-F67D08326485}"/>
              </a:ext>
            </a:extLst>
          </p:cNvPr>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15" name="Picture 14" descr="logoGrupeIPB-engleski-01zaFuter.png">
            <a:extLst>
              <a:ext uri="{FF2B5EF4-FFF2-40B4-BE49-F238E27FC236}">
                <a16:creationId xmlns:a16="http://schemas.microsoft.com/office/drawing/2014/main" id="{BFC343CE-708F-49BA-A3B1-4CB9E0202618}"/>
              </a:ext>
            </a:extLst>
          </p:cNvPr>
          <p:cNvPicPr>
            <a:picLocks noChangeAspect="1"/>
          </p:cNvPicPr>
          <p:nvPr/>
        </p:nvPicPr>
        <p:blipFill>
          <a:blip r:embed="rId4" cstate="print"/>
          <a:stretch>
            <a:fillRect/>
          </a:stretch>
        </p:blipFill>
        <p:spPr>
          <a:xfrm>
            <a:off x="6781800" y="6455574"/>
            <a:ext cx="2133600" cy="402427"/>
          </a:xfrm>
          <a:prstGeom prst="rect">
            <a:avLst/>
          </a:prstGeom>
        </p:spPr>
      </p:pic>
      <p:sp>
        <p:nvSpPr>
          <p:cNvPr id="16" name="Footer Placeholder 2">
            <a:extLst>
              <a:ext uri="{FF2B5EF4-FFF2-40B4-BE49-F238E27FC236}">
                <a16:creationId xmlns:a16="http://schemas.microsoft.com/office/drawing/2014/main" id="{E3B4D928-22A0-BA08-3A1A-F19193943B87}"/>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2264250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bwMode="auto">
          <a:xfrm>
            <a:off x="228600" y="6477000"/>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11" name="Picture 10" descr="logoGrupeIPB-engleski-01zaFuter.png"/>
          <p:cNvPicPr>
            <a:picLocks noChangeAspect="1"/>
          </p:cNvPicPr>
          <p:nvPr/>
        </p:nvPicPr>
        <p:blipFill>
          <a:blip r:embed="rId2" cstate="print"/>
          <a:stretch>
            <a:fillRect/>
          </a:stretch>
        </p:blipFill>
        <p:spPr>
          <a:xfrm>
            <a:off x="6781800" y="6455574"/>
            <a:ext cx="2133600" cy="402426"/>
          </a:xfrm>
          <a:prstGeom prst="rect">
            <a:avLst/>
          </a:prstGeom>
        </p:spPr>
      </p:pic>
      <p:sp>
        <p:nvSpPr>
          <p:cNvPr id="4" name="TextBox 3"/>
          <p:cNvSpPr txBox="1"/>
          <p:nvPr/>
        </p:nvSpPr>
        <p:spPr>
          <a:xfrm>
            <a:off x="2819400" y="217270"/>
            <a:ext cx="4480711" cy="646331"/>
          </a:xfrm>
          <a:prstGeom prst="rect">
            <a:avLst/>
          </a:prstGeom>
          <a:noFill/>
        </p:spPr>
        <p:txBody>
          <a:bodyPr wrap="square" rtlCol="0">
            <a:spAutoFit/>
          </a:bodyPr>
          <a:lstStyle/>
          <a:p>
            <a:r>
              <a:rPr lang="en-US" sz="3600" b="1" dirty="0">
                <a:latin typeface="Calibri" panose="020F0502020204030204" pitchFamily="34" charset="0"/>
              </a:rPr>
              <a:t>Radiative forcing</a:t>
            </a:r>
          </a:p>
        </p:txBody>
      </p:sp>
      <p:pic>
        <p:nvPicPr>
          <p:cNvPr id="8" name="Picture 7">
            <a:extLst>
              <a:ext uri="{FF2B5EF4-FFF2-40B4-BE49-F238E27FC236}">
                <a16:creationId xmlns:a16="http://schemas.microsoft.com/office/drawing/2014/main" id="{A5A73BAD-FE61-402E-B13A-9F57D73F0A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400"/>
            <a:ext cx="1560544" cy="1331585"/>
          </a:xfrm>
          <a:prstGeom prst="rect">
            <a:avLst/>
          </a:prstGeom>
        </p:spPr>
      </p:pic>
      <p:sp>
        <p:nvSpPr>
          <p:cNvPr id="14" name="Footer Placeholder 2">
            <a:extLst>
              <a:ext uri="{FF2B5EF4-FFF2-40B4-BE49-F238E27FC236}">
                <a16:creationId xmlns:a16="http://schemas.microsoft.com/office/drawing/2014/main" id="{C5C68E42-106B-484C-31F0-14F121F1EA2D}"/>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pic>
        <p:nvPicPr>
          <p:cNvPr id="12" name="Picture 4" descr="current_and_past_radiative_forcing_from_human">
            <a:extLst>
              <a:ext uri="{FF2B5EF4-FFF2-40B4-BE49-F238E27FC236}">
                <a16:creationId xmlns:a16="http://schemas.microsoft.com/office/drawing/2014/main" id="{DFCF305E-02C2-8951-DC17-E75053D50626}"/>
              </a:ext>
            </a:extLst>
          </p:cNvPr>
          <p:cNvPicPr>
            <a:picLocks noChangeAspect="1" noChangeArrowheads="1"/>
          </p:cNvPicPr>
          <p:nvPr/>
        </p:nvPicPr>
        <p:blipFill>
          <a:blip r:embed="rId4"/>
          <a:srcRect b="2213"/>
          <a:stretch>
            <a:fillRect/>
          </a:stretch>
        </p:blipFill>
        <p:spPr bwMode="auto">
          <a:xfrm>
            <a:off x="1143000" y="1143000"/>
            <a:ext cx="6858000" cy="5105772"/>
          </a:xfrm>
          <a:prstGeom prst="rect">
            <a:avLst/>
          </a:prstGeom>
          <a:noFill/>
          <a:ln w="9525">
            <a:noFill/>
            <a:miter lim="800000"/>
            <a:headEnd/>
            <a:tailEnd/>
          </a:ln>
        </p:spPr>
      </p:pic>
    </p:spTree>
    <p:extLst>
      <p:ext uri="{BB962C8B-B14F-4D97-AF65-F5344CB8AC3E}">
        <p14:creationId xmlns:p14="http://schemas.microsoft.com/office/powerpoint/2010/main" val="37799503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5DA3E-EFD4-4D08-A25E-BB27274C0939}"/>
              </a:ext>
            </a:extLst>
          </p:cNvPr>
          <p:cNvSpPr>
            <a:spLocks noGrp="1"/>
          </p:cNvSpPr>
          <p:nvPr>
            <p:ph type="title"/>
          </p:nvPr>
        </p:nvSpPr>
        <p:spPr>
          <a:xfrm>
            <a:off x="1676400" y="138117"/>
            <a:ext cx="5873750" cy="846137"/>
          </a:xfrm>
        </p:spPr>
        <p:txBody>
          <a:bodyPr/>
          <a:lstStyle/>
          <a:p>
            <a:endParaRPr lang="en-US" dirty="0"/>
          </a:p>
        </p:txBody>
      </p:sp>
      <p:sp>
        <p:nvSpPr>
          <p:cNvPr id="4" name="Date Placeholder 3">
            <a:extLst>
              <a:ext uri="{FF2B5EF4-FFF2-40B4-BE49-F238E27FC236}">
                <a16:creationId xmlns:a16="http://schemas.microsoft.com/office/drawing/2014/main" id="{4B60C808-05B7-499E-9836-2BE592F60D63}"/>
              </a:ext>
            </a:extLst>
          </p:cNvPr>
          <p:cNvSpPr>
            <a:spLocks noGrp="1"/>
          </p:cNvSpPr>
          <p:nvPr>
            <p:ph type="dt" sz="half" idx="10"/>
          </p:nvPr>
        </p:nvSpPr>
        <p:spPr/>
        <p:txBody>
          <a:bodyPr/>
          <a:lstStyle/>
          <a:p>
            <a:pPr>
              <a:defRPr/>
            </a:pPr>
            <a:fld id="{214724FE-FCE7-41DA-9703-D29C8A21E930}" type="datetime12">
              <a:rPr lang="en-US" smtClean="0"/>
              <a:pPr>
                <a:defRPr/>
              </a:pPr>
              <a:t>4:44 AM</a:t>
            </a:fld>
            <a:endParaRPr lang="en-US"/>
          </a:p>
        </p:txBody>
      </p:sp>
      <p:sp>
        <p:nvSpPr>
          <p:cNvPr id="5" name="Footer Placeholder 4">
            <a:extLst>
              <a:ext uri="{FF2B5EF4-FFF2-40B4-BE49-F238E27FC236}">
                <a16:creationId xmlns:a16="http://schemas.microsoft.com/office/drawing/2014/main" id="{5D5E00B6-8606-4CD3-890D-1B437E5B256A}"/>
              </a:ext>
            </a:extLst>
          </p:cNvPr>
          <p:cNvSpPr>
            <a:spLocks noGrp="1"/>
          </p:cNvSpPr>
          <p:nvPr>
            <p:ph type="ftr" sz="quarter" idx="11"/>
          </p:nvPr>
        </p:nvSpPr>
        <p:spPr/>
        <p:txBody>
          <a:bodyPr/>
          <a:lstStyle/>
          <a:p>
            <a:pPr>
              <a:defRPr/>
            </a:pPr>
            <a:r>
              <a:rPr lang="en-US"/>
              <a:t>WeBIOPATR, 2013, Belgrade</a:t>
            </a:r>
          </a:p>
        </p:txBody>
      </p:sp>
      <p:pic>
        <p:nvPicPr>
          <p:cNvPr id="6" name="Picture 5">
            <a:extLst>
              <a:ext uri="{FF2B5EF4-FFF2-40B4-BE49-F238E27FC236}">
                <a16:creationId xmlns:a16="http://schemas.microsoft.com/office/drawing/2014/main" id="{27110752-E306-4866-8DE5-9BB2326354A4}"/>
              </a:ext>
            </a:extLst>
          </p:cNvPr>
          <p:cNvPicPr>
            <a:picLocks noChangeAspect="1"/>
          </p:cNvPicPr>
          <p:nvPr/>
        </p:nvPicPr>
        <p:blipFill>
          <a:blip r:embed="rId2"/>
          <a:stretch>
            <a:fillRect/>
          </a:stretch>
        </p:blipFill>
        <p:spPr>
          <a:xfrm>
            <a:off x="186466" y="1714500"/>
            <a:ext cx="9089723" cy="5143500"/>
          </a:xfrm>
          <a:prstGeom prst="rect">
            <a:avLst/>
          </a:prstGeom>
        </p:spPr>
      </p:pic>
      <p:pic>
        <p:nvPicPr>
          <p:cNvPr id="7" name="Picture 6">
            <a:extLst>
              <a:ext uri="{FF2B5EF4-FFF2-40B4-BE49-F238E27FC236}">
                <a16:creationId xmlns:a16="http://schemas.microsoft.com/office/drawing/2014/main" id="{690C443E-E753-4984-A77A-3DF8621444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552722" cy="1324910"/>
          </a:xfrm>
          <a:prstGeom prst="rect">
            <a:avLst/>
          </a:prstGeom>
        </p:spPr>
      </p:pic>
      <p:pic>
        <p:nvPicPr>
          <p:cNvPr id="9" name="Picture 8" descr="logoGrupeIPB-engleski-01zaFuter.png">
            <a:extLst>
              <a:ext uri="{FF2B5EF4-FFF2-40B4-BE49-F238E27FC236}">
                <a16:creationId xmlns:a16="http://schemas.microsoft.com/office/drawing/2014/main" id="{333679B0-7880-4DD0-A07D-DEE0C7185571}"/>
              </a:ext>
            </a:extLst>
          </p:cNvPr>
          <p:cNvPicPr>
            <a:picLocks noChangeAspect="1"/>
          </p:cNvPicPr>
          <p:nvPr/>
        </p:nvPicPr>
        <p:blipFill>
          <a:blip r:embed="rId4" cstate="print"/>
          <a:stretch>
            <a:fillRect/>
          </a:stretch>
        </p:blipFill>
        <p:spPr>
          <a:xfrm>
            <a:off x="6781800" y="6455574"/>
            <a:ext cx="2133600" cy="402427"/>
          </a:xfrm>
          <a:prstGeom prst="rect">
            <a:avLst/>
          </a:prstGeom>
        </p:spPr>
      </p:pic>
      <p:sp>
        <p:nvSpPr>
          <p:cNvPr id="10" name="Footer Placeholder 2">
            <a:extLst>
              <a:ext uri="{FF2B5EF4-FFF2-40B4-BE49-F238E27FC236}">
                <a16:creationId xmlns:a16="http://schemas.microsoft.com/office/drawing/2014/main" id="{89DABC8F-C756-B334-EEBF-44C3C95DBFD7}"/>
              </a:ext>
            </a:extLst>
          </p:cNvPr>
          <p:cNvSpPr txBox="1">
            <a:spLocks/>
          </p:cNvSpPr>
          <p:nvPr/>
        </p:nvSpPr>
        <p:spPr bwMode="auto">
          <a:xfrm>
            <a:off x="2667000" y="6553200"/>
            <a:ext cx="3319461" cy="286384"/>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defPPr>
              <a:defRPr lang="en-US"/>
            </a:defPPr>
            <a:lvl1pPr algn="ctr" rtl="0" eaLnBrk="0" fontAlgn="base" hangingPunct="0">
              <a:spcBef>
                <a:spcPct val="0"/>
              </a:spcBef>
              <a:spcAft>
                <a:spcPct val="0"/>
              </a:spcAft>
              <a:defRPr sz="13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pitchFamily="34" charset="0"/>
                <a:ea typeface="+mn-ea"/>
                <a:cs typeface="Arial" pitchFamily="34" charset="0"/>
              </a:defRPr>
            </a:lvl5pPr>
            <a:lvl6pPr marL="2286000" algn="l" defTabSz="914400" rtl="0" eaLnBrk="1" latinLnBrk="0" hangingPunct="1">
              <a:defRPr sz="2400" kern="1200">
                <a:solidFill>
                  <a:schemeClr val="tx1"/>
                </a:solidFill>
                <a:latin typeface="Arial" pitchFamily="34" charset="0"/>
                <a:ea typeface="+mn-ea"/>
                <a:cs typeface="Arial" pitchFamily="34" charset="0"/>
              </a:defRPr>
            </a:lvl6pPr>
            <a:lvl7pPr marL="2743200" algn="l" defTabSz="914400" rtl="0" eaLnBrk="1" latinLnBrk="0" hangingPunct="1">
              <a:defRPr sz="2400" kern="1200">
                <a:solidFill>
                  <a:schemeClr val="tx1"/>
                </a:solidFill>
                <a:latin typeface="Arial" pitchFamily="34" charset="0"/>
                <a:ea typeface="+mn-ea"/>
                <a:cs typeface="Arial" pitchFamily="34" charset="0"/>
              </a:defRPr>
            </a:lvl7pPr>
            <a:lvl8pPr marL="3200400" algn="l" defTabSz="914400" rtl="0" eaLnBrk="1" latinLnBrk="0" hangingPunct="1">
              <a:defRPr sz="2400" kern="1200">
                <a:solidFill>
                  <a:schemeClr val="tx1"/>
                </a:solidFill>
                <a:latin typeface="Arial" pitchFamily="34" charset="0"/>
                <a:ea typeface="+mn-ea"/>
                <a:cs typeface="Arial" pitchFamily="34" charset="0"/>
              </a:defRPr>
            </a:lvl8pPr>
            <a:lvl9pPr marL="3657600" algn="l" defTabSz="914400" rtl="0" eaLnBrk="1" latinLnBrk="0" hangingPunct="1">
              <a:defRPr sz="2400" kern="1200">
                <a:solidFill>
                  <a:schemeClr val="tx1"/>
                </a:solidFill>
                <a:latin typeface="Arial" pitchFamily="34" charset="0"/>
                <a:ea typeface="+mn-ea"/>
                <a:cs typeface="Arial" pitchFamily="34" charset="0"/>
              </a:defRPr>
            </a:lvl9pPr>
          </a:lstStyle>
          <a:p>
            <a:pPr>
              <a:defRPr/>
            </a:pPr>
            <a:r>
              <a:rPr lang="en-US" sz="1200">
                <a:latin typeface="Arial" panose="020B0604020202020204" pitchFamily="34" charset="0"/>
              </a:rPr>
              <a:t> Fruska Gora, Serbia, 2022</a:t>
            </a:r>
            <a:endParaRPr lang="en-US" sz="1200" dirty="0"/>
          </a:p>
        </p:txBody>
      </p:sp>
    </p:spTree>
    <p:extLst>
      <p:ext uri="{BB962C8B-B14F-4D97-AF65-F5344CB8AC3E}">
        <p14:creationId xmlns:p14="http://schemas.microsoft.com/office/powerpoint/2010/main" val="3320168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DFC4E6-2BFF-44CE-881E-240B5F61F328}"/>
              </a:ext>
            </a:extLst>
          </p:cNvPr>
          <p:cNvPicPr>
            <a:picLocks noChangeAspect="1"/>
          </p:cNvPicPr>
          <p:nvPr/>
        </p:nvPicPr>
        <p:blipFill rotWithShape="1">
          <a:blip r:embed="rId2"/>
          <a:srcRect b="10169"/>
          <a:stretch/>
        </p:blipFill>
        <p:spPr>
          <a:xfrm>
            <a:off x="207822" y="2114859"/>
            <a:ext cx="8832273" cy="3702320"/>
          </a:xfrm>
          <a:prstGeom prst="rect">
            <a:avLst/>
          </a:prstGeom>
        </p:spPr>
      </p:pic>
      <p:pic>
        <p:nvPicPr>
          <p:cNvPr id="3" name="Picture 2">
            <a:extLst>
              <a:ext uri="{FF2B5EF4-FFF2-40B4-BE49-F238E27FC236}">
                <a16:creationId xmlns:a16="http://schemas.microsoft.com/office/drawing/2014/main" id="{16A576DE-D54A-4ED4-BA1F-9B1CC3C607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42804"/>
            <a:ext cx="1552722" cy="1324910"/>
          </a:xfrm>
          <a:prstGeom prst="rect">
            <a:avLst/>
          </a:prstGeom>
        </p:spPr>
      </p:pic>
      <p:cxnSp>
        <p:nvCxnSpPr>
          <p:cNvPr id="6" name="Straight Connector 5">
            <a:extLst>
              <a:ext uri="{FF2B5EF4-FFF2-40B4-BE49-F238E27FC236}">
                <a16:creationId xmlns:a16="http://schemas.microsoft.com/office/drawing/2014/main" id="{124B39E5-C32E-4AB5-9786-631A31C18B42}"/>
              </a:ext>
            </a:extLst>
          </p:cNvPr>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7" name="Picture 6" descr="logoGrupeIPB-engleski-01zaFuter.png">
            <a:extLst>
              <a:ext uri="{FF2B5EF4-FFF2-40B4-BE49-F238E27FC236}">
                <a16:creationId xmlns:a16="http://schemas.microsoft.com/office/drawing/2014/main" id="{3F5617E7-8F58-4C20-BB75-93C38F138705}"/>
              </a:ext>
            </a:extLst>
          </p:cNvPr>
          <p:cNvPicPr>
            <a:picLocks noChangeAspect="1"/>
          </p:cNvPicPr>
          <p:nvPr/>
        </p:nvPicPr>
        <p:blipFill>
          <a:blip r:embed="rId4" cstate="print"/>
          <a:stretch>
            <a:fillRect/>
          </a:stretch>
        </p:blipFill>
        <p:spPr>
          <a:xfrm>
            <a:off x="6781800" y="6455574"/>
            <a:ext cx="2133600" cy="402427"/>
          </a:xfrm>
          <a:prstGeom prst="rect">
            <a:avLst/>
          </a:prstGeom>
        </p:spPr>
      </p:pic>
      <p:sp>
        <p:nvSpPr>
          <p:cNvPr id="8" name="Footer Placeholder 2">
            <a:extLst>
              <a:ext uri="{FF2B5EF4-FFF2-40B4-BE49-F238E27FC236}">
                <a16:creationId xmlns:a16="http://schemas.microsoft.com/office/drawing/2014/main" id="{B0064F3A-6209-DE4E-9813-7598C2562AD7}"/>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402558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C931D1C-E86D-4DB1-84CF-119989888FC8}"/>
              </a:ext>
            </a:extLst>
          </p:cNvPr>
          <p:cNvPicPr>
            <a:picLocks noChangeAspect="1"/>
          </p:cNvPicPr>
          <p:nvPr/>
        </p:nvPicPr>
        <p:blipFill>
          <a:blip r:embed="rId2"/>
          <a:stretch>
            <a:fillRect/>
          </a:stretch>
        </p:blipFill>
        <p:spPr>
          <a:xfrm>
            <a:off x="69277" y="2473381"/>
            <a:ext cx="4443707" cy="2457109"/>
          </a:xfrm>
          <a:prstGeom prst="rect">
            <a:avLst/>
          </a:prstGeom>
        </p:spPr>
      </p:pic>
      <p:pic>
        <p:nvPicPr>
          <p:cNvPr id="15" name="Picture 14">
            <a:extLst>
              <a:ext uri="{FF2B5EF4-FFF2-40B4-BE49-F238E27FC236}">
                <a16:creationId xmlns:a16="http://schemas.microsoft.com/office/drawing/2014/main" id="{742F6FC4-939A-4122-B18A-2EFB09646914}"/>
              </a:ext>
            </a:extLst>
          </p:cNvPr>
          <p:cNvPicPr>
            <a:picLocks noChangeAspect="1"/>
          </p:cNvPicPr>
          <p:nvPr/>
        </p:nvPicPr>
        <p:blipFill>
          <a:blip r:embed="rId3"/>
          <a:stretch>
            <a:fillRect/>
          </a:stretch>
        </p:blipFill>
        <p:spPr>
          <a:xfrm>
            <a:off x="4572004" y="2455446"/>
            <a:ext cx="4443707" cy="2475043"/>
          </a:xfrm>
          <a:prstGeom prst="rect">
            <a:avLst/>
          </a:prstGeom>
        </p:spPr>
      </p:pic>
      <p:pic>
        <p:nvPicPr>
          <p:cNvPr id="4" name="Picture 3">
            <a:extLst>
              <a:ext uri="{FF2B5EF4-FFF2-40B4-BE49-F238E27FC236}">
                <a16:creationId xmlns:a16="http://schemas.microsoft.com/office/drawing/2014/main" id="{99567581-58C8-42A4-ADA7-2618C3FEDA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42804"/>
            <a:ext cx="1552722" cy="1324910"/>
          </a:xfrm>
          <a:prstGeom prst="rect">
            <a:avLst/>
          </a:prstGeom>
        </p:spPr>
      </p:pic>
      <p:sp>
        <p:nvSpPr>
          <p:cNvPr id="6" name="TextBox 5">
            <a:extLst>
              <a:ext uri="{FF2B5EF4-FFF2-40B4-BE49-F238E27FC236}">
                <a16:creationId xmlns:a16="http://schemas.microsoft.com/office/drawing/2014/main" id="{4B85F86C-5FB6-4143-B321-A6540E734B0A}"/>
              </a:ext>
            </a:extLst>
          </p:cNvPr>
          <p:cNvSpPr txBox="1"/>
          <p:nvPr/>
        </p:nvSpPr>
        <p:spPr>
          <a:xfrm>
            <a:off x="381000" y="1505866"/>
            <a:ext cx="7868106" cy="707886"/>
          </a:xfrm>
          <a:prstGeom prst="rect">
            <a:avLst/>
          </a:prstGeom>
          <a:noFill/>
        </p:spPr>
        <p:txBody>
          <a:bodyPr wrap="square">
            <a:spAutoFit/>
          </a:bodyPr>
          <a:lstStyle/>
          <a:p>
            <a:r>
              <a:rPr lang="en-US" sz="2000" b="0" i="1" u="none" strike="noStrike" baseline="0" dirty="0">
                <a:solidFill>
                  <a:srgbClr val="000000"/>
                </a:solidFill>
                <a:latin typeface="Calibri" panose="020F0502020204030204" pitchFamily="34" charset="0"/>
              </a:rPr>
              <a:t>Data products calculated for each station during daytime and nighttime; in red, stations providing quasi-continuous measurements. </a:t>
            </a:r>
            <a:r>
              <a:rPr lang="en-US" sz="2000" b="0" i="0" u="none" strike="noStrike" baseline="0" dirty="0">
                <a:solidFill>
                  <a:srgbClr val="000000"/>
                </a:solidFill>
                <a:latin typeface="Calibri" panose="020F0502020204030204" pitchFamily="34" charset="0"/>
              </a:rPr>
              <a:t>	</a:t>
            </a:r>
          </a:p>
        </p:txBody>
      </p:sp>
      <p:sp>
        <p:nvSpPr>
          <p:cNvPr id="8" name="TextBox 7">
            <a:extLst>
              <a:ext uri="{FF2B5EF4-FFF2-40B4-BE49-F238E27FC236}">
                <a16:creationId xmlns:a16="http://schemas.microsoft.com/office/drawing/2014/main" id="{DDF759AA-92FA-4FDF-9A26-2600A8F0FE72}"/>
              </a:ext>
            </a:extLst>
          </p:cNvPr>
          <p:cNvSpPr txBox="1"/>
          <p:nvPr/>
        </p:nvSpPr>
        <p:spPr>
          <a:xfrm>
            <a:off x="2362200" y="296485"/>
            <a:ext cx="4610100" cy="646331"/>
          </a:xfrm>
          <a:prstGeom prst="rect">
            <a:avLst/>
          </a:prstGeom>
          <a:noFill/>
        </p:spPr>
        <p:txBody>
          <a:bodyPr wrap="square">
            <a:spAutoFit/>
          </a:bodyPr>
          <a:lstStyle/>
          <a:p>
            <a:r>
              <a:rPr lang="en-US" sz="3600" b="1" i="0" u="none" strike="noStrike" baseline="0" dirty="0">
                <a:solidFill>
                  <a:srgbClr val="000000"/>
                </a:solidFill>
                <a:latin typeface="Calibri" panose="020F0502020204030204" pitchFamily="34" charset="0"/>
              </a:rPr>
              <a:t>Specific data products </a:t>
            </a:r>
            <a:endParaRPr lang="en-US" sz="3600" b="1" dirty="0"/>
          </a:p>
        </p:txBody>
      </p:sp>
      <p:cxnSp>
        <p:nvCxnSpPr>
          <p:cNvPr id="9" name="Straight Connector 8">
            <a:extLst>
              <a:ext uri="{FF2B5EF4-FFF2-40B4-BE49-F238E27FC236}">
                <a16:creationId xmlns:a16="http://schemas.microsoft.com/office/drawing/2014/main" id="{06916908-DCC4-498A-907A-11001E6D9BAC}"/>
              </a:ext>
            </a:extLst>
          </p:cNvPr>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10" name="Picture 9" descr="logoGrupeIPB-engleski-01zaFuter.png">
            <a:extLst>
              <a:ext uri="{FF2B5EF4-FFF2-40B4-BE49-F238E27FC236}">
                <a16:creationId xmlns:a16="http://schemas.microsoft.com/office/drawing/2014/main" id="{21A8050A-743D-47FC-ACD9-0A78992E2B18}"/>
              </a:ext>
            </a:extLst>
          </p:cNvPr>
          <p:cNvPicPr>
            <a:picLocks noChangeAspect="1"/>
          </p:cNvPicPr>
          <p:nvPr/>
        </p:nvPicPr>
        <p:blipFill>
          <a:blip r:embed="rId5" cstate="print"/>
          <a:stretch>
            <a:fillRect/>
          </a:stretch>
        </p:blipFill>
        <p:spPr>
          <a:xfrm>
            <a:off x="6781800" y="6455574"/>
            <a:ext cx="2133600" cy="402427"/>
          </a:xfrm>
          <a:prstGeom prst="rect">
            <a:avLst/>
          </a:prstGeom>
        </p:spPr>
      </p:pic>
      <p:sp>
        <p:nvSpPr>
          <p:cNvPr id="11" name="Footer Placeholder 2">
            <a:extLst>
              <a:ext uri="{FF2B5EF4-FFF2-40B4-BE49-F238E27FC236}">
                <a16:creationId xmlns:a16="http://schemas.microsoft.com/office/drawing/2014/main" id="{FE4CD65A-25F2-2919-2B82-A7D187FA06C2}"/>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36447293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1A95DEB-6002-4407-9564-F1D7B71764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282106"/>
            <a:ext cx="6977494" cy="5529335"/>
          </a:xfrm>
          <a:prstGeom prst="rect">
            <a:avLst/>
          </a:prstGeom>
        </p:spPr>
      </p:pic>
      <p:pic>
        <p:nvPicPr>
          <p:cNvPr id="3" name="Picture 2">
            <a:extLst>
              <a:ext uri="{FF2B5EF4-FFF2-40B4-BE49-F238E27FC236}">
                <a16:creationId xmlns:a16="http://schemas.microsoft.com/office/drawing/2014/main" id="{D808F201-5DF5-4481-8B11-ED6A10374C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667000"/>
            <a:ext cx="4608533" cy="3022096"/>
          </a:xfrm>
          <a:prstGeom prst="rect">
            <a:avLst/>
          </a:prstGeom>
        </p:spPr>
      </p:pic>
      <p:pic>
        <p:nvPicPr>
          <p:cNvPr id="8" name="Picture 7">
            <a:extLst>
              <a:ext uri="{FF2B5EF4-FFF2-40B4-BE49-F238E27FC236}">
                <a16:creationId xmlns:a16="http://schemas.microsoft.com/office/drawing/2014/main" id="{F4A9DF45-4BC6-4D76-BE45-00EB6AD1193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42804"/>
            <a:ext cx="1552722" cy="1324910"/>
          </a:xfrm>
          <a:prstGeom prst="rect">
            <a:avLst/>
          </a:prstGeom>
        </p:spPr>
      </p:pic>
      <p:sp>
        <p:nvSpPr>
          <p:cNvPr id="4" name="TextBox 3">
            <a:extLst>
              <a:ext uri="{FF2B5EF4-FFF2-40B4-BE49-F238E27FC236}">
                <a16:creationId xmlns:a16="http://schemas.microsoft.com/office/drawing/2014/main" id="{FCB97FC5-A657-40EF-851F-8428E53D8202}"/>
              </a:ext>
            </a:extLst>
          </p:cNvPr>
          <p:cNvSpPr txBox="1"/>
          <p:nvPr/>
        </p:nvSpPr>
        <p:spPr>
          <a:xfrm>
            <a:off x="1528283" y="383441"/>
            <a:ext cx="6324600" cy="523220"/>
          </a:xfrm>
          <a:prstGeom prst="rect">
            <a:avLst/>
          </a:prstGeom>
          <a:noFill/>
        </p:spPr>
        <p:txBody>
          <a:bodyPr wrap="square" rtlCol="0">
            <a:spAutoFit/>
          </a:bodyPr>
          <a:lstStyle/>
          <a:p>
            <a:r>
              <a:rPr lang="en-US" sz="2800" b="1" dirty="0"/>
              <a:t>Example – Belgrade measurement</a:t>
            </a:r>
          </a:p>
        </p:txBody>
      </p:sp>
      <p:pic>
        <p:nvPicPr>
          <p:cNvPr id="9" name="Picture 8" descr="logoGrupeIPB-engleski-01zaFuter.png">
            <a:extLst>
              <a:ext uri="{FF2B5EF4-FFF2-40B4-BE49-F238E27FC236}">
                <a16:creationId xmlns:a16="http://schemas.microsoft.com/office/drawing/2014/main" id="{40712C0C-1DD9-4DAF-9ABB-2419248992FF}"/>
              </a:ext>
            </a:extLst>
          </p:cNvPr>
          <p:cNvPicPr>
            <a:picLocks noChangeAspect="1"/>
          </p:cNvPicPr>
          <p:nvPr/>
        </p:nvPicPr>
        <p:blipFill>
          <a:blip r:embed="rId5" cstate="print"/>
          <a:stretch>
            <a:fillRect/>
          </a:stretch>
        </p:blipFill>
        <p:spPr>
          <a:xfrm>
            <a:off x="6781800" y="6455574"/>
            <a:ext cx="2133600" cy="402427"/>
          </a:xfrm>
          <a:prstGeom prst="rect">
            <a:avLst/>
          </a:prstGeom>
        </p:spPr>
      </p:pic>
    </p:spTree>
    <p:extLst>
      <p:ext uri="{BB962C8B-B14F-4D97-AF65-F5344CB8AC3E}">
        <p14:creationId xmlns:p14="http://schemas.microsoft.com/office/powerpoint/2010/main" val="31878029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28" name="Picture 27" descr="logoGrupeIPB-engleski-01zaFuter.png"/>
          <p:cNvPicPr>
            <a:picLocks noChangeAspect="1"/>
          </p:cNvPicPr>
          <p:nvPr/>
        </p:nvPicPr>
        <p:blipFill>
          <a:blip r:embed="rId3" cstate="print"/>
          <a:stretch>
            <a:fillRect/>
          </a:stretch>
        </p:blipFill>
        <p:spPr>
          <a:xfrm>
            <a:off x="6781800" y="6455574"/>
            <a:ext cx="2133600" cy="402427"/>
          </a:xfrm>
          <a:prstGeom prst="rect">
            <a:avLst/>
          </a:prstGeom>
        </p:spPr>
      </p:pic>
      <p:pic>
        <p:nvPicPr>
          <p:cNvPr id="29" name="Picture 28">
            <a:extLst>
              <a:ext uri="{FF2B5EF4-FFF2-40B4-BE49-F238E27FC236}">
                <a16:creationId xmlns:a16="http://schemas.microsoft.com/office/drawing/2014/main" id="{8F30DA0C-190B-4CA3-9B28-C977789EF2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806" y="-29511"/>
            <a:ext cx="1552722" cy="1324910"/>
          </a:xfrm>
          <a:prstGeom prst="rect">
            <a:avLst/>
          </a:prstGeom>
        </p:spPr>
      </p:pic>
      <p:pic>
        <p:nvPicPr>
          <p:cNvPr id="6" name="Picture 2">
            <a:extLst>
              <a:ext uri="{FF2B5EF4-FFF2-40B4-BE49-F238E27FC236}">
                <a16:creationId xmlns:a16="http://schemas.microsoft.com/office/drawing/2014/main" id="{5CB5B165-D26A-4D86-A4CA-9236FD54D9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1227979"/>
            <a:ext cx="6324600" cy="492381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0F1F07A-D4A7-4F0F-A6F7-38B5A73A306D}"/>
              </a:ext>
            </a:extLst>
          </p:cNvPr>
          <p:cNvSpPr txBox="1"/>
          <p:nvPr/>
        </p:nvSpPr>
        <p:spPr>
          <a:xfrm>
            <a:off x="1905000" y="432436"/>
            <a:ext cx="6324600" cy="523220"/>
          </a:xfrm>
          <a:prstGeom prst="rect">
            <a:avLst/>
          </a:prstGeom>
          <a:noFill/>
        </p:spPr>
        <p:txBody>
          <a:bodyPr wrap="square" rtlCol="0">
            <a:spAutoFit/>
          </a:bodyPr>
          <a:lstStyle/>
          <a:p>
            <a:r>
              <a:rPr lang="en-US" sz="2800" b="1" dirty="0"/>
              <a:t>Example – Dust intrusion</a:t>
            </a:r>
          </a:p>
        </p:txBody>
      </p:sp>
      <p:sp>
        <p:nvSpPr>
          <p:cNvPr id="10" name="Footer Placeholder 2">
            <a:extLst>
              <a:ext uri="{FF2B5EF4-FFF2-40B4-BE49-F238E27FC236}">
                <a16:creationId xmlns:a16="http://schemas.microsoft.com/office/drawing/2014/main" id="{A15F859E-02BE-C3FB-50C0-44063A789561}"/>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289361251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787829-8AD8-41AA-A7A9-8A91C8150E36}"/>
              </a:ext>
            </a:extLst>
          </p:cNvPr>
          <p:cNvSpPr>
            <a:spLocks noGrp="1"/>
          </p:cNvSpPr>
          <p:nvPr>
            <p:ph type="title"/>
          </p:nvPr>
        </p:nvSpPr>
        <p:spPr>
          <a:xfrm>
            <a:off x="2719126" y="216824"/>
            <a:ext cx="3429000" cy="846137"/>
          </a:xfrm>
        </p:spPr>
        <p:txBody>
          <a:bodyPr/>
          <a:lstStyle/>
          <a:p>
            <a:r>
              <a:rPr lang="en-US" dirty="0"/>
              <a:t>Dust intrusion</a:t>
            </a:r>
          </a:p>
        </p:txBody>
      </p:sp>
      <p:pic>
        <p:nvPicPr>
          <p:cNvPr id="6" name="Picture 5">
            <a:extLst>
              <a:ext uri="{FF2B5EF4-FFF2-40B4-BE49-F238E27FC236}">
                <a16:creationId xmlns:a16="http://schemas.microsoft.com/office/drawing/2014/main" id="{051DF7A6-732A-4EE4-8196-042513F89FF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68" y="1524000"/>
            <a:ext cx="8697916" cy="4469896"/>
          </a:xfrm>
          <a:prstGeom prst="rect">
            <a:avLst/>
          </a:prstGeom>
        </p:spPr>
      </p:pic>
      <p:pic>
        <p:nvPicPr>
          <p:cNvPr id="8" name="Picture 7">
            <a:extLst>
              <a:ext uri="{FF2B5EF4-FFF2-40B4-BE49-F238E27FC236}">
                <a16:creationId xmlns:a16="http://schemas.microsoft.com/office/drawing/2014/main" id="{8BEA2B0E-BCAB-415A-B332-617665888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8262" y="1930904"/>
            <a:ext cx="5189537" cy="3403096"/>
          </a:xfrm>
          <a:prstGeom prst="rect">
            <a:avLst/>
          </a:prstGeom>
        </p:spPr>
      </p:pic>
      <p:pic>
        <p:nvPicPr>
          <p:cNvPr id="10" name="Picture 9">
            <a:extLst>
              <a:ext uri="{FF2B5EF4-FFF2-40B4-BE49-F238E27FC236}">
                <a16:creationId xmlns:a16="http://schemas.microsoft.com/office/drawing/2014/main" id="{4BD1712C-1485-4A64-B575-D66483E5EF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499840" cy="1279787"/>
          </a:xfrm>
          <a:prstGeom prst="rect">
            <a:avLst/>
          </a:prstGeom>
        </p:spPr>
      </p:pic>
      <p:cxnSp>
        <p:nvCxnSpPr>
          <p:cNvPr id="9" name="Straight Connector 8">
            <a:extLst>
              <a:ext uri="{FF2B5EF4-FFF2-40B4-BE49-F238E27FC236}">
                <a16:creationId xmlns:a16="http://schemas.microsoft.com/office/drawing/2014/main" id="{9227BD63-2532-4070-A492-50CF8050E7D8}"/>
              </a:ext>
            </a:extLst>
          </p:cNvPr>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11" name="Picture 10" descr="logoGrupeIPB-engleski-01zaFuter.png">
            <a:extLst>
              <a:ext uri="{FF2B5EF4-FFF2-40B4-BE49-F238E27FC236}">
                <a16:creationId xmlns:a16="http://schemas.microsoft.com/office/drawing/2014/main" id="{E392D2AA-6B83-48BF-A2D5-1F2E049C58ED}"/>
              </a:ext>
            </a:extLst>
          </p:cNvPr>
          <p:cNvPicPr>
            <a:picLocks noChangeAspect="1"/>
          </p:cNvPicPr>
          <p:nvPr/>
        </p:nvPicPr>
        <p:blipFill>
          <a:blip r:embed="rId5" cstate="print"/>
          <a:stretch>
            <a:fillRect/>
          </a:stretch>
        </p:blipFill>
        <p:spPr>
          <a:xfrm>
            <a:off x="6781800" y="6455574"/>
            <a:ext cx="2133600" cy="402427"/>
          </a:xfrm>
          <a:prstGeom prst="rect">
            <a:avLst/>
          </a:prstGeom>
        </p:spPr>
      </p:pic>
      <p:sp>
        <p:nvSpPr>
          <p:cNvPr id="12" name="Footer Placeholder 2">
            <a:extLst>
              <a:ext uri="{FF2B5EF4-FFF2-40B4-BE49-F238E27FC236}">
                <a16:creationId xmlns:a16="http://schemas.microsoft.com/office/drawing/2014/main" id="{2B77BC2D-6AA3-A429-B0E6-27690C3E3312}"/>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108238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61E1CB-88DE-4023-A008-2BA667A065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99840" cy="1279787"/>
          </a:xfrm>
          <a:prstGeom prst="rect">
            <a:avLst/>
          </a:prstGeom>
        </p:spPr>
      </p:pic>
      <p:pic>
        <p:nvPicPr>
          <p:cNvPr id="8" name="Picture 2">
            <a:extLst>
              <a:ext uri="{FF2B5EF4-FFF2-40B4-BE49-F238E27FC236}">
                <a16:creationId xmlns:a16="http://schemas.microsoft.com/office/drawing/2014/main" id="{51DE9EC7-475F-48BA-B172-84F64B8C31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4900" y="1321479"/>
            <a:ext cx="6934200" cy="5398404"/>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3D33F950-32FC-4806-B6BD-9A23E70F6AFB}"/>
              </a:ext>
            </a:extLst>
          </p:cNvPr>
          <p:cNvSpPr txBox="1">
            <a:spLocks/>
          </p:cNvSpPr>
          <p:nvPr/>
        </p:nvSpPr>
        <p:spPr bwMode="auto">
          <a:xfrm>
            <a:off x="2719126" y="216824"/>
            <a:ext cx="3429000" cy="846137"/>
          </a:xfrm>
          <a:prstGeom prst="rect">
            <a:avLst/>
          </a:prstGeom>
          <a:noFill/>
          <a:ln w="9525">
            <a:noFill/>
            <a:miter lim="800000"/>
            <a:headEnd/>
            <a:tailEnd/>
          </a:ln>
        </p:spPr>
        <p:txBody>
          <a:bodyPr vert="horz" wrap="square" lIns="91436" tIns="45718" rIns="91436" bIns="45718" numCol="1" anchor="ctr" anchorCtr="0" compatLnSpc="1">
            <a:prstTxWarp prst="textNoShape">
              <a:avLst/>
            </a:prstTxWarp>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cs typeface="Arial" charset="0"/>
              </a:defRPr>
            </a:lvl2pPr>
            <a:lvl3pPr algn="l" rtl="0" eaLnBrk="0" fontAlgn="base" hangingPunct="0">
              <a:spcBef>
                <a:spcPct val="0"/>
              </a:spcBef>
              <a:spcAft>
                <a:spcPct val="0"/>
              </a:spcAft>
              <a:defRPr sz="3600" b="1">
                <a:solidFill>
                  <a:schemeClr val="tx2"/>
                </a:solidFill>
                <a:latin typeface="Arial" charset="0"/>
                <a:cs typeface="Arial" charset="0"/>
              </a:defRPr>
            </a:lvl3pPr>
            <a:lvl4pPr algn="l" rtl="0" eaLnBrk="0" fontAlgn="base" hangingPunct="0">
              <a:spcBef>
                <a:spcPct val="0"/>
              </a:spcBef>
              <a:spcAft>
                <a:spcPct val="0"/>
              </a:spcAft>
              <a:defRPr sz="3600" b="1">
                <a:solidFill>
                  <a:schemeClr val="tx2"/>
                </a:solidFill>
                <a:latin typeface="Arial" charset="0"/>
                <a:cs typeface="Arial" charset="0"/>
              </a:defRPr>
            </a:lvl4pPr>
            <a:lvl5pPr algn="l" rtl="0" eaLnBrk="0" fontAlgn="base" hangingPunct="0">
              <a:spcBef>
                <a:spcPct val="0"/>
              </a:spcBef>
              <a:spcAft>
                <a:spcPct val="0"/>
              </a:spcAft>
              <a:defRPr sz="3600" b="1">
                <a:solidFill>
                  <a:schemeClr val="tx2"/>
                </a:solidFill>
                <a:latin typeface="Arial" charset="0"/>
                <a:cs typeface="Arial" charset="0"/>
              </a:defRPr>
            </a:lvl5pPr>
            <a:lvl6pPr marL="457189" algn="l" rtl="0" fontAlgn="base">
              <a:spcBef>
                <a:spcPct val="0"/>
              </a:spcBef>
              <a:spcAft>
                <a:spcPct val="0"/>
              </a:spcAft>
              <a:defRPr sz="3600" b="1">
                <a:solidFill>
                  <a:schemeClr val="tx2"/>
                </a:solidFill>
                <a:latin typeface="Arial" charset="0"/>
                <a:cs typeface="Arial" charset="0"/>
              </a:defRPr>
            </a:lvl6pPr>
            <a:lvl7pPr marL="914377" algn="l" rtl="0" fontAlgn="base">
              <a:spcBef>
                <a:spcPct val="0"/>
              </a:spcBef>
              <a:spcAft>
                <a:spcPct val="0"/>
              </a:spcAft>
              <a:defRPr sz="3600" b="1">
                <a:solidFill>
                  <a:schemeClr val="tx2"/>
                </a:solidFill>
                <a:latin typeface="Arial" charset="0"/>
                <a:cs typeface="Arial" charset="0"/>
              </a:defRPr>
            </a:lvl7pPr>
            <a:lvl8pPr marL="1371566" algn="l" rtl="0" fontAlgn="base">
              <a:spcBef>
                <a:spcPct val="0"/>
              </a:spcBef>
              <a:spcAft>
                <a:spcPct val="0"/>
              </a:spcAft>
              <a:defRPr sz="3600" b="1">
                <a:solidFill>
                  <a:schemeClr val="tx2"/>
                </a:solidFill>
                <a:latin typeface="Arial" charset="0"/>
                <a:cs typeface="Arial" charset="0"/>
              </a:defRPr>
            </a:lvl8pPr>
            <a:lvl9pPr marL="1828754" algn="l" rtl="0" fontAlgn="base">
              <a:spcBef>
                <a:spcPct val="0"/>
              </a:spcBef>
              <a:spcAft>
                <a:spcPct val="0"/>
              </a:spcAft>
              <a:defRPr sz="3600" b="1">
                <a:solidFill>
                  <a:schemeClr val="tx2"/>
                </a:solidFill>
                <a:latin typeface="Arial" charset="0"/>
                <a:cs typeface="Arial" charset="0"/>
              </a:defRPr>
            </a:lvl9pPr>
          </a:lstStyle>
          <a:p>
            <a:r>
              <a:rPr lang="en-US" kern="0"/>
              <a:t>Dust intrusion</a:t>
            </a:r>
            <a:endParaRPr lang="en-US" kern="0" dirty="0"/>
          </a:p>
        </p:txBody>
      </p:sp>
      <p:pic>
        <p:nvPicPr>
          <p:cNvPr id="5" name="Picture 4" descr="logoGrupeIPB-engleski-01zaFuter.png">
            <a:extLst>
              <a:ext uri="{FF2B5EF4-FFF2-40B4-BE49-F238E27FC236}">
                <a16:creationId xmlns:a16="http://schemas.microsoft.com/office/drawing/2014/main" id="{00391D32-7A86-4DED-A407-E162ECC900B4}"/>
              </a:ext>
            </a:extLst>
          </p:cNvPr>
          <p:cNvPicPr>
            <a:picLocks noChangeAspect="1"/>
          </p:cNvPicPr>
          <p:nvPr/>
        </p:nvPicPr>
        <p:blipFill>
          <a:blip r:embed="rId4" cstate="print"/>
          <a:stretch>
            <a:fillRect/>
          </a:stretch>
        </p:blipFill>
        <p:spPr>
          <a:xfrm>
            <a:off x="6781800" y="6455574"/>
            <a:ext cx="2133600" cy="402427"/>
          </a:xfrm>
          <a:prstGeom prst="rect">
            <a:avLst/>
          </a:prstGeom>
        </p:spPr>
      </p:pic>
    </p:spTree>
    <p:extLst>
      <p:ext uri="{BB962C8B-B14F-4D97-AF65-F5344CB8AC3E}">
        <p14:creationId xmlns:p14="http://schemas.microsoft.com/office/powerpoint/2010/main" val="38521940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33FAC1-4D24-44D9-B47E-09D1546C7D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42804"/>
            <a:ext cx="1552722" cy="1324910"/>
          </a:xfrm>
          <a:prstGeom prst="rect">
            <a:avLst/>
          </a:prstGeom>
        </p:spPr>
      </p:pic>
      <p:pic>
        <p:nvPicPr>
          <p:cNvPr id="6" name="Picture 5">
            <a:extLst>
              <a:ext uri="{FF2B5EF4-FFF2-40B4-BE49-F238E27FC236}">
                <a16:creationId xmlns:a16="http://schemas.microsoft.com/office/drawing/2014/main" id="{2D76551B-A29E-4C14-85F4-62A76F5BA5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723" y="1600200"/>
            <a:ext cx="8155231" cy="4191008"/>
          </a:xfrm>
          <a:prstGeom prst="rect">
            <a:avLst/>
          </a:prstGeom>
        </p:spPr>
      </p:pic>
      <p:sp>
        <p:nvSpPr>
          <p:cNvPr id="2" name="TextBox 1">
            <a:extLst>
              <a:ext uri="{FF2B5EF4-FFF2-40B4-BE49-F238E27FC236}">
                <a16:creationId xmlns:a16="http://schemas.microsoft.com/office/drawing/2014/main" id="{A9D51225-A670-43E6-9916-820D16E32D32}"/>
              </a:ext>
            </a:extLst>
          </p:cNvPr>
          <p:cNvSpPr txBox="1"/>
          <p:nvPr/>
        </p:nvSpPr>
        <p:spPr>
          <a:xfrm>
            <a:off x="2946650" y="381000"/>
            <a:ext cx="3250699" cy="584775"/>
          </a:xfrm>
          <a:prstGeom prst="rect">
            <a:avLst/>
          </a:prstGeom>
          <a:noFill/>
        </p:spPr>
        <p:txBody>
          <a:bodyPr wrap="square" rtlCol="0">
            <a:spAutoFit/>
          </a:bodyPr>
          <a:lstStyle/>
          <a:p>
            <a:r>
              <a:rPr lang="en-US" sz="3200" b="1" dirty="0"/>
              <a:t>Dust intrusion</a:t>
            </a:r>
          </a:p>
        </p:txBody>
      </p:sp>
      <p:pic>
        <p:nvPicPr>
          <p:cNvPr id="7" name="Picture 6">
            <a:extLst>
              <a:ext uri="{FF2B5EF4-FFF2-40B4-BE49-F238E27FC236}">
                <a16:creationId xmlns:a16="http://schemas.microsoft.com/office/drawing/2014/main" id="{09B39934-5C55-40FD-B000-948CC5A44D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85978" y="1566333"/>
            <a:ext cx="3250699" cy="4114808"/>
          </a:xfrm>
          <a:prstGeom prst="rect">
            <a:avLst/>
          </a:prstGeom>
        </p:spPr>
      </p:pic>
      <p:pic>
        <p:nvPicPr>
          <p:cNvPr id="9" name="Picture 8" descr="logoGrupeIPB-engleski-01zaFuter.png">
            <a:extLst>
              <a:ext uri="{FF2B5EF4-FFF2-40B4-BE49-F238E27FC236}">
                <a16:creationId xmlns:a16="http://schemas.microsoft.com/office/drawing/2014/main" id="{31411249-B6C4-4D11-9298-4736D451835F}"/>
              </a:ext>
            </a:extLst>
          </p:cNvPr>
          <p:cNvPicPr>
            <a:picLocks noChangeAspect="1"/>
          </p:cNvPicPr>
          <p:nvPr/>
        </p:nvPicPr>
        <p:blipFill>
          <a:blip r:embed="rId5" cstate="print"/>
          <a:stretch>
            <a:fillRect/>
          </a:stretch>
        </p:blipFill>
        <p:spPr>
          <a:xfrm>
            <a:off x="6781800" y="6455574"/>
            <a:ext cx="2133600" cy="402427"/>
          </a:xfrm>
          <a:prstGeom prst="rect">
            <a:avLst/>
          </a:prstGeom>
        </p:spPr>
      </p:pic>
      <p:cxnSp>
        <p:nvCxnSpPr>
          <p:cNvPr id="10" name="Straight Connector 9">
            <a:extLst>
              <a:ext uri="{FF2B5EF4-FFF2-40B4-BE49-F238E27FC236}">
                <a16:creationId xmlns:a16="http://schemas.microsoft.com/office/drawing/2014/main" id="{D6B41129-FE0E-4A30-842D-46DF187EB55E}"/>
              </a:ext>
            </a:extLst>
          </p:cNvPr>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1" name="Footer Placeholder 2">
            <a:extLst>
              <a:ext uri="{FF2B5EF4-FFF2-40B4-BE49-F238E27FC236}">
                <a16:creationId xmlns:a16="http://schemas.microsoft.com/office/drawing/2014/main" id="{1484595C-236E-B4EC-10C3-B3CC86448559}"/>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334180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2F4EFA-BD03-4F1F-88CA-87735D9057B6}"/>
              </a:ext>
            </a:extLst>
          </p:cNvPr>
          <p:cNvPicPr>
            <a:picLocks noChangeAspect="1"/>
          </p:cNvPicPr>
          <p:nvPr/>
        </p:nvPicPr>
        <p:blipFill>
          <a:blip r:embed="rId2"/>
          <a:stretch>
            <a:fillRect/>
          </a:stretch>
        </p:blipFill>
        <p:spPr>
          <a:xfrm>
            <a:off x="0" y="995704"/>
            <a:ext cx="6477000" cy="5393967"/>
          </a:xfrm>
          <a:prstGeom prst="rect">
            <a:avLst/>
          </a:prstGeom>
        </p:spPr>
      </p:pic>
      <p:pic>
        <p:nvPicPr>
          <p:cNvPr id="4" name="Picture 3">
            <a:extLst>
              <a:ext uri="{FF2B5EF4-FFF2-40B4-BE49-F238E27FC236}">
                <a16:creationId xmlns:a16="http://schemas.microsoft.com/office/drawing/2014/main" id="{406A25C2-8196-44C3-8907-D5724E749E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99840" cy="1279787"/>
          </a:xfrm>
          <a:prstGeom prst="rect">
            <a:avLst/>
          </a:prstGeom>
        </p:spPr>
      </p:pic>
      <p:sp>
        <p:nvSpPr>
          <p:cNvPr id="7" name="TextBox 6">
            <a:extLst>
              <a:ext uri="{FF2B5EF4-FFF2-40B4-BE49-F238E27FC236}">
                <a16:creationId xmlns:a16="http://schemas.microsoft.com/office/drawing/2014/main" id="{57ECD7ED-0602-44E1-A4CE-BB5A3F558AE9}"/>
              </a:ext>
            </a:extLst>
          </p:cNvPr>
          <p:cNvSpPr txBox="1"/>
          <p:nvPr/>
        </p:nvSpPr>
        <p:spPr>
          <a:xfrm>
            <a:off x="2286000" y="472484"/>
            <a:ext cx="5410200" cy="523220"/>
          </a:xfrm>
          <a:prstGeom prst="rect">
            <a:avLst/>
          </a:prstGeom>
          <a:noFill/>
        </p:spPr>
        <p:txBody>
          <a:bodyPr wrap="square">
            <a:spAutoFit/>
          </a:bodyPr>
          <a:lstStyle/>
          <a:p>
            <a:r>
              <a:rPr lang="en-US" sz="2800" b="1" u="none" strike="noStrike" baseline="0" dirty="0">
                <a:solidFill>
                  <a:srgbClr val="000000"/>
                </a:solidFill>
                <a:latin typeface="+mj-lt"/>
              </a:rPr>
              <a:t>Measurement statistics 	</a:t>
            </a:r>
          </a:p>
        </p:txBody>
      </p:sp>
      <p:sp>
        <p:nvSpPr>
          <p:cNvPr id="8" name="TextBox 7">
            <a:extLst>
              <a:ext uri="{FF2B5EF4-FFF2-40B4-BE49-F238E27FC236}">
                <a16:creationId xmlns:a16="http://schemas.microsoft.com/office/drawing/2014/main" id="{61C5D55B-FE54-42E6-8DCF-EDD54B79872F}"/>
              </a:ext>
            </a:extLst>
          </p:cNvPr>
          <p:cNvSpPr txBox="1"/>
          <p:nvPr/>
        </p:nvSpPr>
        <p:spPr>
          <a:xfrm>
            <a:off x="6477000" y="1676400"/>
            <a:ext cx="2590800" cy="1200329"/>
          </a:xfrm>
          <a:prstGeom prst="rect">
            <a:avLst/>
          </a:prstGeom>
          <a:noFill/>
        </p:spPr>
        <p:txBody>
          <a:bodyPr wrap="square">
            <a:spAutoFit/>
          </a:bodyPr>
          <a:lstStyle/>
          <a:p>
            <a:r>
              <a:rPr lang="en-US" sz="1800" b="0" i="0" u="none" strike="noStrike" baseline="0" dirty="0">
                <a:solidFill>
                  <a:srgbClr val="000000"/>
                </a:solidFill>
                <a:latin typeface="Calibri" panose="020F0502020204030204" pitchFamily="34" charset="0"/>
              </a:rPr>
              <a:t>Out of the 1302 scheduled observations, 693 were performed, </a:t>
            </a:r>
            <a:r>
              <a:rPr lang="en-US" sz="1800" b="1" i="0" u="none" strike="noStrike" baseline="0" dirty="0">
                <a:solidFill>
                  <a:srgbClr val="000000"/>
                </a:solidFill>
                <a:latin typeface="Calibri" panose="020F0502020204030204" pitchFamily="34" charset="0"/>
              </a:rPr>
              <a:t>representing</a:t>
            </a:r>
            <a:r>
              <a:rPr lang="en-US" sz="1800" b="0" i="0" u="none" strike="noStrike" baseline="0" dirty="0">
                <a:solidFill>
                  <a:srgbClr val="000000"/>
                </a:solidFill>
                <a:latin typeface="Calibri" panose="020F0502020204030204" pitchFamily="34" charset="0"/>
              </a:rPr>
              <a:t> 53%. </a:t>
            </a:r>
            <a:endParaRPr lang="en-US" sz="1800" dirty="0"/>
          </a:p>
        </p:txBody>
      </p:sp>
      <p:pic>
        <p:nvPicPr>
          <p:cNvPr id="10" name="Picture 9" descr="logoGrupeIPB-engleski-01zaFuter.png">
            <a:extLst>
              <a:ext uri="{FF2B5EF4-FFF2-40B4-BE49-F238E27FC236}">
                <a16:creationId xmlns:a16="http://schemas.microsoft.com/office/drawing/2014/main" id="{02F3DFE6-8649-48EB-AC04-DFAA98AAC3DC}"/>
              </a:ext>
            </a:extLst>
          </p:cNvPr>
          <p:cNvPicPr>
            <a:picLocks noChangeAspect="1"/>
          </p:cNvPicPr>
          <p:nvPr/>
        </p:nvPicPr>
        <p:blipFill>
          <a:blip r:embed="rId4" cstate="print"/>
          <a:stretch>
            <a:fillRect/>
          </a:stretch>
        </p:blipFill>
        <p:spPr>
          <a:xfrm>
            <a:off x="6781800" y="6455574"/>
            <a:ext cx="2133600" cy="402427"/>
          </a:xfrm>
          <a:prstGeom prst="rect">
            <a:avLst/>
          </a:prstGeom>
        </p:spPr>
      </p:pic>
      <p:cxnSp>
        <p:nvCxnSpPr>
          <p:cNvPr id="11" name="Straight Connector 10">
            <a:extLst>
              <a:ext uri="{FF2B5EF4-FFF2-40B4-BE49-F238E27FC236}">
                <a16:creationId xmlns:a16="http://schemas.microsoft.com/office/drawing/2014/main" id="{E4FF5E7D-4814-497A-A8D0-138C01053227}"/>
              </a:ext>
            </a:extLst>
          </p:cNvPr>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2" name="Footer Placeholder 2">
            <a:extLst>
              <a:ext uri="{FF2B5EF4-FFF2-40B4-BE49-F238E27FC236}">
                <a16:creationId xmlns:a16="http://schemas.microsoft.com/office/drawing/2014/main" id="{60EA04B4-30E9-CC98-0F23-01C59B24A7B9}"/>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3827239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F2316-6B80-4FEA-991E-07CD127011B4}"/>
              </a:ext>
            </a:extLst>
          </p:cNvPr>
          <p:cNvSpPr>
            <a:spLocks noGrp="1"/>
          </p:cNvSpPr>
          <p:nvPr>
            <p:ph type="title"/>
          </p:nvPr>
        </p:nvSpPr>
        <p:spPr>
          <a:xfrm>
            <a:off x="1600200" y="123032"/>
            <a:ext cx="5837948" cy="846137"/>
          </a:xfrm>
        </p:spPr>
        <p:txBody>
          <a:bodyPr/>
          <a:lstStyle/>
          <a:p>
            <a:r>
              <a:rPr lang="en-US" sz="3200" u="none" strike="noStrike" baseline="0" dirty="0">
                <a:solidFill>
                  <a:srgbClr val="000000"/>
                </a:solidFill>
              </a:rPr>
              <a:t>Data products statistics 	</a:t>
            </a:r>
            <a:endParaRPr lang="en-US" sz="3200" dirty="0"/>
          </a:p>
        </p:txBody>
      </p:sp>
      <p:sp>
        <p:nvSpPr>
          <p:cNvPr id="5" name="Footer Placeholder 4">
            <a:extLst>
              <a:ext uri="{FF2B5EF4-FFF2-40B4-BE49-F238E27FC236}">
                <a16:creationId xmlns:a16="http://schemas.microsoft.com/office/drawing/2014/main" id="{EF22A9F2-51C2-4420-BD66-3356A8D7F797}"/>
              </a:ext>
            </a:extLst>
          </p:cNvPr>
          <p:cNvSpPr>
            <a:spLocks noGrp="1"/>
          </p:cNvSpPr>
          <p:nvPr>
            <p:ph type="ftr" sz="quarter" idx="11"/>
          </p:nvPr>
        </p:nvSpPr>
        <p:spPr/>
        <p:txBody>
          <a:bodyPr/>
          <a:lstStyle/>
          <a:p>
            <a:pPr>
              <a:defRPr/>
            </a:pPr>
            <a:r>
              <a:rPr lang="en-US"/>
              <a:t>WeBIOPATR, 2013, Belgrade</a:t>
            </a:r>
          </a:p>
        </p:txBody>
      </p:sp>
      <p:pic>
        <p:nvPicPr>
          <p:cNvPr id="6" name="Picture 5">
            <a:extLst>
              <a:ext uri="{FF2B5EF4-FFF2-40B4-BE49-F238E27FC236}">
                <a16:creationId xmlns:a16="http://schemas.microsoft.com/office/drawing/2014/main" id="{44722D7E-5680-42AF-8486-68E15F4DBF2D}"/>
              </a:ext>
            </a:extLst>
          </p:cNvPr>
          <p:cNvPicPr>
            <a:picLocks noChangeAspect="1"/>
          </p:cNvPicPr>
          <p:nvPr/>
        </p:nvPicPr>
        <p:blipFill>
          <a:blip r:embed="rId2"/>
          <a:stretch>
            <a:fillRect/>
          </a:stretch>
        </p:blipFill>
        <p:spPr>
          <a:xfrm>
            <a:off x="61911" y="1080452"/>
            <a:ext cx="6415088" cy="5411788"/>
          </a:xfrm>
          <a:prstGeom prst="rect">
            <a:avLst/>
          </a:prstGeom>
        </p:spPr>
      </p:pic>
      <p:pic>
        <p:nvPicPr>
          <p:cNvPr id="7" name="Picture 6">
            <a:extLst>
              <a:ext uri="{FF2B5EF4-FFF2-40B4-BE49-F238E27FC236}">
                <a16:creationId xmlns:a16="http://schemas.microsoft.com/office/drawing/2014/main" id="{EEF8D5CB-B5FB-4E72-9860-B76244E8D6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99840" cy="1279787"/>
          </a:xfrm>
          <a:prstGeom prst="rect">
            <a:avLst/>
          </a:prstGeom>
        </p:spPr>
      </p:pic>
      <p:sp>
        <p:nvSpPr>
          <p:cNvPr id="9" name="TextBox 8">
            <a:extLst>
              <a:ext uri="{FF2B5EF4-FFF2-40B4-BE49-F238E27FC236}">
                <a16:creationId xmlns:a16="http://schemas.microsoft.com/office/drawing/2014/main" id="{A545C1D9-14A1-4259-9B63-BC22960E056D}"/>
              </a:ext>
            </a:extLst>
          </p:cNvPr>
          <p:cNvSpPr txBox="1"/>
          <p:nvPr/>
        </p:nvSpPr>
        <p:spPr>
          <a:xfrm>
            <a:off x="6324600" y="2209800"/>
            <a:ext cx="2971800" cy="2308324"/>
          </a:xfrm>
          <a:prstGeom prst="rect">
            <a:avLst/>
          </a:prstGeom>
          <a:noFill/>
        </p:spPr>
        <p:txBody>
          <a:bodyPr wrap="square">
            <a:spAutoFit/>
          </a:bodyPr>
          <a:lstStyle/>
          <a:p>
            <a:r>
              <a:rPr lang="en-US" sz="1800" b="0" i="0" u="none" strike="noStrike" baseline="0" dirty="0">
                <a:solidFill>
                  <a:srgbClr val="000000"/>
                </a:solidFill>
                <a:latin typeface="+mn-lt"/>
              </a:rPr>
              <a:t>From a total number of 4125 data products which could be calculated by the SCC from the performed measurements, </a:t>
            </a:r>
            <a:br>
              <a:rPr lang="en-US" sz="1800" b="0" i="0" u="none" strike="noStrike" baseline="0" dirty="0">
                <a:solidFill>
                  <a:srgbClr val="000000"/>
                </a:solidFill>
                <a:latin typeface="+mn-lt"/>
              </a:rPr>
            </a:br>
            <a:r>
              <a:rPr lang="en-US" sz="1800" b="0" i="0" u="none" strike="noStrike" baseline="0" dirty="0">
                <a:solidFill>
                  <a:srgbClr val="000000"/>
                </a:solidFill>
                <a:latin typeface="+mn-lt"/>
              </a:rPr>
              <a:t>3473 were actually obtained, representing 84%</a:t>
            </a:r>
            <a:r>
              <a:rPr lang="en-US" sz="1800" b="1" i="0" u="none" strike="noStrike" baseline="0" dirty="0">
                <a:solidFill>
                  <a:srgbClr val="000000"/>
                </a:solidFill>
                <a:latin typeface="+mn-lt"/>
              </a:rPr>
              <a:t>. </a:t>
            </a:r>
            <a:endParaRPr lang="en-US" sz="1800" dirty="0">
              <a:latin typeface="+mn-lt"/>
            </a:endParaRPr>
          </a:p>
        </p:txBody>
      </p:sp>
      <p:cxnSp>
        <p:nvCxnSpPr>
          <p:cNvPr id="10" name="Straight Connector 9">
            <a:extLst>
              <a:ext uri="{FF2B5EF4-FFF2-40B4-BE49-F238E27FC236}">
                <a16:creationId xmlns:a16="http://schemas.microsoft.com/office/drawing/2014/main" id="{57C3A037-A3FE-40A9-ADC6-C23B67EF50B8}"/>
              </a:ext>
            </a:extLst>
          </p:cNvPr>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11" name="Picture 10" descr="logoGrupeIPB-engleski-01zaFuter.png">
            <a:extLst>
              <a:ext uri="{FF2B5EF4-FFF2-40B4-BE49-F238E27FC236}">
                <a16:creationId xmlns:a16="http://schemas.microsoft.com/office/drawing/2014/main" id="{224BC24A-D62B-457E-A3F2-121E59E936E5}"/>
              </a:ext>
            </a:extLst>
          </p:cNvPr>
          <p:cNvPicPr>
            <a:picLocks noChangeAspect="1"/>
          </p:cNvPicPr>
          <p:nvPr/>
        </p:nvPicPr>
        <p:blipFill>
          <a:blip r:embed="rId4" cstate="print"/>
          <a:stretch>
            <a:fillRect/>
          </a:stretch>
        </p:blipFill>
        <p:spPr>
          <a:xfrm>
            <a:off x="6767511" y="6470814"/>
            <a:ext cx="2133600" cy="402427"/>
          </a:xfrm>
          <a:prstGeom prst="rect">
            <a:avLst/>
          </a:prstGeom>
        </p:spPr>
      </p:pic>
      <p:sp>
        <p:nvSpPr>
          <p:cNvPr id="12" name="Footer Placeholder 2">
            <a:extLst>
              <a:ext uri="{FF2B5EF4-FFF2-40B4-BE49-F238E27FC236}">
                <a16:creationId xmlns:a16="http://schemas.microsoft.com/office/drawing/2014/main" id="{5CD5D96D-91F1-C8A0-F297-5C8798BF76F1}"/>
              </a:ext>
            </a:extLst>
          </p:cNvPr>
          <p:cNvSpPr txBox="1">
            <a:spLocks/>
          </p:cNvSpPr>
          <p:nvPr/>
        </p:nvSpPr>
        <p:spPr bwMode="auto">
          <a:xfrm>
            <a:off x="2667000" y="6553200"/>
            <a:ext cx="3319461" cy="286384"/>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defPPr>
              <a:defRPr lang="en-US"/>
            </a:defPPr>
            <a:lvl1pPr algn="ctr" rtl="0" eaLnBrk="0" fontAlgn="base" hangingPunct="0">
              <a:spcBef>
                <a:spcPct val="0"/>
              </a:spcBef>
              <a:spcAft>
                <a:spcPct val="0"/>
              </a:spcAft>
              <a:defRPr sz="1300" kern="1200">
                <a:solidFill>
                  <a:schemeClr val="tx1"/>
                </a:solidFill>
                <a:latin typeface="Arial" charset="0"/>
                <a:ea typeface="+mn-ea"/>
                <a:cs typeface="Arial" charset="0"/>
              </a:defRPr>
            </a:lvl1pPr>
            <a:lvl2pPr marL="457200" algn="l" rtl="0" fontAlgn="base">
              <a:spcBef>
                <a:spcPct val="0"/>
              </a:spcBef>
              <a:spcAft>
                <a:spcPct val="0"/>
              </a:spcAft>
              <a:defRPr sz="2400" kern="1200">
                <a:solidFill>
                  <a:schemeClr val="tx1"/>
                </a:solidFill>
                <a:latin typeface="Arial" pitchFamily="34" charset="0"/>
                <a:ea typeface="+mn-ea"/>
                <a:cs typeface="Arial" pitchFamily="34" charset="0"/>
              </a:defRPr>
            </a:lvl2pPr>
            <a:lvl3pPr marL="914400" algn="l" rtl="0" fontAlgn="base">
              <a:spcBef>
                <a:spcPct val="0"/>
              </a:spcBef>
              <a:spcAft>
                <a:spcPct val="0"/>
              </a:spcAft>
              <a:defRPr sz="2400"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sz="2400"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sz="2400" kern="1200">
                <a:solidFill>
                  <a:schemeClr val="tx1"/>
                </a:solidFill>
                <a:latin typeface="Arial" pitchFamily="34" charset="0"/>
                <a:ea typeface="+mn-ea"/>
                <a:cs typeface="Arial" pitchFamily="34" charset="0"/>
              </a:defRPr>
            </a:lvl5pPr>
            <a:lvl6pPr marL="2286000" algn="l" defTabSz="914400" rtl="0" eaLnBrk="1" latinLnBrk="0" hangingPunct="1">
              <a:defRPr sz="2400" kern="1200">
                <a:solidFill>
                  <a:schemeClr val="tx1"/>
                </a:solidFill>
                <a:latin typeface="Arial" pitchFamily="34" charset="0"/>
                <a:ea typeface="+mn-ea"/>
                <a:cs typeface="Arial" pitchFamily="34" charset="0"/>
              </a:defRPr>
            </a:lvl6pPr>
            <a:lvl7pPr marL="2743200" algn="l" defTabSz="914400" rtl="0" eaLnBrk="1" latinLnBrk="0" hangingPunct="1">
              <a:defRPr sz="2400" kern="1200">
                <a:solidFill>
                  <a:schemeClr val="tx1"/>
                </a:solidFill>
                <a:latin typeface="Arial" pitchFamily="34" charset="0"/>
                <a:ea typeface="+mn-ea"/>
                <a:cs typeface="Arial" pitchFamily="34" charset="0"/>
              </a:defRPr>
            </a:lvl7pPr>
            <a:lvl8pPr marL="3200400" algn="l" defTabSz="914400" rtl="0" eaLnBrk="1" latinLnBrk="0" hangingPunct="1">
              <a:defRPr sz="2400" kern="1200">
                <a:solidFill>
                  <a:schemeClr val="tx1"/>
                </a:solidFill>
                <a:latin typeface="Arial" pitchFamily="34" charset="0"/>
                <a:ea typeface="+mn-ea"/>
                <a:cs typeface="Arial" pitchFamily="34" charset="0"/>
              </a:defRPr>
            </a:lvl8pPr>
            <a:lvl9pPr marL="3657600" algn="l" defTabSz="914400" rtl="0" eaLnBrk="1" latinLnBrk="0" hangingPunct="1">
              <a:defRPr sz="2400" kern="1200">
                <a:solidFill>
                  <a:schemeClr val="tx1"/>
                </a:solidFill>
                <a:latin typeface="Arial" pitchFamily="34" charset="0"/>
                <a:ea typeface="+mn-ea"/>
                <a:cs typeface="Arial" pitchFamily="34" charset="0"/>
              </a:defRPr>
            </a:lvl9pPr>
          </a:lstStyle>
          <a:p>
            <a:pPr>
              <a:defRPr/>
            </a:pPr>
            <a:r>
              <a:rPr lang="en-US" sz="1200">
                <a:latin typeface="Arial" panose="020B0604020202020204" pitchFamily="34" charset="0"/>
              </a:rPr>
              <a:t> Fruska Gora, Serbia, 2022</a:t>
            </a:r>
            <a:endParaRPr lang="en-US" sz="1200" dirty="0"/>
          </a:p>
        </p:txBody>
      </p:sp>
    </p:spTree>
    <p:extLst>
      <p:ext uri="{BB962C8B-B14F-4D97-AF65-F5344CB8AC3E}">
        <p14:creationId xmlns:p14="http://schemas.microsoft.com/office/powerpoint/2010/main" val="32658624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0"/>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6" name="Picture 5" descr="logoGrupeIPB-engleski-01zaFuter.png"/>
          <p:cNvPicPr>
            <a:picLocks noChangeAspect="1"/>
          </p:cNvPicPr>
          <p:nvPr/>
        </p:nvPicPr>
        <p:blipFill>
          <a:blip r:embed="rId3" cstate="print"/>
          <a:stretch>
            <a:fillRect/>
          </a:stretch>
        </p:blipFill>
        <p:spPr>
          <a:xfrm>
            <a:off x="6781800" y="6455574"/>
            <a:ext cx="2133600" cy="402426"/>
          </a:xfrm>
          <a:prstGeom prst="rect">
            <a:avLst/>
          </a:prstGeom>
        </p:spPr>
      </p:pic>
      <p:sp>
        <p:nvSpPr>
          <p:cNvPr id="8" name="TextBox 7"/>
          <p:cNvSpPr txBox="1"/>
          <p:nvPr/>
        </p:nvSpPr>
        <p:spPr>
          <a:xfrm>
            <a:off x="1371600" y="228600"/>
            <a:ext cx="6324600" cy="954107"/>
          </a:xfrm>
          <a:prstGeom prst="rect">
            <a:avLst/>
          </a:prstGeom>
          <a:noFill/>
        </p:spPr>
        <p:txBody>
          <a:bodyPr wrap="square" rtlCol="0">
            <a:spAutoFit/>
          </a:bodyPr>
          <a:lstStyle/>
          <a:p>
            <a:pPr algn="ctr"/>
            <a:r>
              <a:rPr lang="sr-Latn-RS" sz="2800" b="1" dirty="0"/>
              <a:t>The rationale for ground-based </a:t>
            </a:r>
          </a:p>
          <a:p>
            <a:pPr algn="ctr"/>
            <a:r>
              <a:rPr lang="sr-Latn-RS" sz="2800" b="1" dirty="0"/>
              <a:t>aerosol profiling</a:t>
            </a:r>
            <a:endParaRPr lang="en-US" sz="2800" b="1" dirty="0"/>
          </a:p>
        </p:txBody>
      </p:sp>
      <p:sp>
        <p:nvSpPr>
          <p:cNvPr id="9" name="TextBox 8"/>
          <p:cNvSpPr txBox="1"/>
          <p:nvPr/>
        </p:nvSpPr>
        <p:spPr>
          <a:xfrm>
            <a:off x="685800" y="2492038"/>
            <a:ext cx="7772400" cy="3908762"/>
          </a:xfrm>
          <a:prstGeom prst="rect">
            <a:avLst/>
          </a:prstGeom>
          <a:noFill/>
        </p:spPr>
        <p:txBody>
          <a:bodyPr wrap="square" rtlCol="0">
            <a:spAutoFit/>
          </a:bodyPr>
          <a:lstStyle/>
          <a:p>
            <a:r>
              <a:rPr lang="sr-Latn-RS" b="1" dirty="0"/>
              <a:t>4 – Dimensional space-time distribution of aerosols</a:t>
            </a:r>
          </a:p>
          <a:p>
            <a:endParaRPr lang="sr-Latn-RS" dirty="0"/>
          </a:p>
          <a:p>
            <a:pPr marL="228600" indent="-228600">
              <a:buFont typeface="Arial" pitchFamily="34" charset="0"/>
              <a:buChar char="•"/>
            </a:pPr>
            <a:r>
              <a:rPr lang="sr-Latn-RS" sz="2000" dirty="0"/>
              <a:t>Detection of long-term man-made trends in the concentration of aerosols related to climate change</a:t>
            </a:r>
            <a:br>
              <a:rPr lang="sr-Latn-RS" sz="2000" dirty="0"/>
            </a:br>
            <a:endParaRPr lang="sr-Latn-RS" sz="2000" dirty="0"/>
          </a:p>
          <a:p>
            <a:pPr marL="228600" indent="-228600">
              <a:buFont typeface="Arial" pitchFamily="34" charset="0"/>
              <a:buChar char="•"/>
            </a:pPr>
            <a:r>
              <a:rPr lang="sr-Latn-RS" sz="2000" dirty="0"/>
              <a:t>Better qunatification of pollution sources and their atmospheric pathways to sensitive downwind receptors</a:t>
            </a:r>
            <a:br>
              <a:rPr lang="sr-Latn-RS" sz="2000" dirty="0"/>
            </a:br>
            <a:endParaRPr lang="sr-Latn-RS" sz="2000" dirty="0"/>
          </a:p>
          <a:p>
            <a:pPr marL="228600" indent="-228600">
              <a:buFont typeface="Arial" pitchFamily="34" charset="0"/>
              <a:buChar char="•"/>
            </a:pPr>
            <a:r>
              <a:rPr lang="sr-Latn-RS" sz="2000" dirty="0"/>
              <a:t>Direct observations of plumes from major events such as forest fires, dust storms and volcanic eruptions</a:t>
            </a:r>
            <a:br>
              <a:rPr lang="sr-Latn-RS" sz="2000" dirty="0"/>
            </a:br>
            <a:endParaRPr lang="sr-Latn-RS" sz="2000" dirty="0"/>
          </a:p>
          <a:p>
            <a:pPr marL="228600" indent="-228600">
              <a:buFont typeface="Arial" pitchFamily="34" charset="0"/>
              <a:buChar char="•"/>
            </a:pPr>
            <a:r>
              <a:rPr lang="sr-Latn-RS" sz="2000" dirty="0"/>
              <a:t>Improved regional forecast of both weather and air quality</a:t>
            </a:r>
            <a:endParaRPr lang="en-US" sz="2000" dirty="0"/>
          </a:p>
        </p:txBody>
      </p:sp>
      <p:sp>
        <p:nvSpPr>
          <p:cNvPr id="10" name="TextBox 9"/>
          <p:cNvSpPr txBox="1"/>
          <p:nvPr/>
        </p:nvSpPr>
        <p:spPr>
          <a:xfrm>
            <a:off x="457200" y="1378803"/>
            <a:ext cx="8229600" cy="830997"/>
          </a:xfrm>
          <a:prstGeom prst="rect">
            <a:avLst/>
          </a:prstGeom>
          <a:noFill/>
        </p:spPr>
        <p:txBody>
          <a:bodyPr wrap="square" rtlCol="0">
            <a:spAutoFit/>
          </a:bodyPr>
          <a:lstStyle/>
          <a:p>
            <a:r>
              <a:rPr lang="sr-Latn-RS" dirty="0"/>
              <a:t>Long-range transport occurs at elevated layer decoupled from ground</a:t>
            </a:r>
            <a:endParaRPr lang="en-US" dirty="0"/>
          </a:p>
        </p:txBody>
      </p:sp>
      <p:pic>
        <p:nvPicPr>
          <p:cNvPr id="11" name="Picture 10">
            <a:extLst>
              <a:ext uri="{FF2B5EF4-FFF2-40B4-BE49-F238E27FC236}">
                <a16:creationId xmlns:a16="http://schemas.microsoft.com/office/drawing/2014/main" id="{C56E42A7-78BC-4AA0-9428-53D90BDCFA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4274"/>
            <a:ext cx="1856422" cy="1584052"/>
          </a:xfrm>
          <a:prstGeom prst="rect">
            <a:avLst/>
          </a:prstGeom>
        </p:spPr>
      </p:pic>
      <p:sp>
        <p:nvSpPr>
          <p:cNvPr id="13" name="Footer Placeholder 2">
            <a:extLst>
              <a:ext uri="{FF2B5EF4-FFF2-40B4-BE49-F238E27FC236}">
                <a16:creationId xmlns:a16="http://schemas.microsoft.com/office/drawing/2014/main" id="{387E40E4-D919-A5C8-5E9C-42351B1EEFB3}"/>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F999DBE-8A7C-43F9-B909-A35A1268AB8D}"/>
              </a:ext>
            </a:extLst>
          </p:cNvPr>
          <p:cNvPicPr>
            <a:picLocks noChangeAspect="1"/>
          </p:cNvPicPr>
          <p:nvPr/>
        </p:nvPicPr>
        <p:blipFill>
          <a:blip r:embed="rId2"/>
          <a:stretch>
            <a:fillRect/>
          </a:stretch>
        </p:blipFill>
        <p:spPr>
          <a:xfrm>
            <a:off x="157523" y="1676400"/>
            <a:ext cx="4659176" cy="3505200"/>
          </a:xfrm>
          <a:prstGeom prst="rect">
            <a:avLst/>
          </a:prstGeom>
        </p:spPr>
      </p:pic>
      <p:pic>
        <p:nvPicPr>
          <p:cNvPr id="7" name="Picture 6">
            <a:extLst>
              <a:ext uri="{FF2B5EF4-FFF2-40B4-BE49-F238E27FC236}">
                <a16:creationId xmlns:a16="http://schemas.microsoft.com/office/drawing/2014/main" id="{6C78FF38-3CB0-44D7-BD65-F78EB98BF6E9}"/>
              </a:ext>
            </a:extLst>
          </p:cNvPr>
          <p:cNvPicPr>
            <a:picLocks noChangeAspect="1"/>
          </p:cNvPicPr>
          <p:nvPr/>
        </p:nvPicPr>
        <p:blipFill>
          <a:blip r:embed="rId3"/>
          <a:stretch>
            <a:fillRect/>
          </a:stretch>
        </p:blipFill>
        <p:spPr>
          <a:xfrm>
            <a:off x="4484825" y="1676400"/>
            <a:ext cx="4659176" cy="3505200"/>
          </a:xfrm>
          <a:prstGeom prst="rect">
            <a:avLst/>
          </a:prstGeom>
        </p:spPr>
      </p:pic>
      <p:sp>
        <p:nvSpPr>
          <p:cNvPr id="9" name="TextBox 8">
            <a:extLst>
              <a:ext uri="{FF2B5EF4-FFF2-40B4-BE49-F238E27FC236}">
                <a16:creationId xmlns:a16="http://schemas.microsoft.com/office/drawing/2014/main" id="{B62F9F06-9F14-49F6-AF19-5ED132038472}"/>
              </a:ext>
            </a:extLst>
          </p:cNvPr>
          <p:cNvSpPr txBox="1"/>
          <p:nvPr/>
        </p:nvSpPr>
        <p:spPr>
          <a:xfrm>
            <a:off x="652811" y="5417403"/>
            <a:ext cx="8327776" cy="400110"/>
          </a:xfrm>
          <a:prstGeom prst="rect">
            <a:avLst/>
          </a:prstGeom>
          <a:noFill/>
        </p:spPr>
        <p:txBody>
          <a:bodyPr wrap="square">
            <a:spAutoFit/>
          </a:bodyPr>
          <a:lstStyle/>
          <a:p>
            <a:r>
              <a:rPr lang="en-US" sz="2000" i="1" dirty="0">
                <a:solidFill>
                  <a:srgbClr val="000000"/>
                </a:solidFill>
                <a:latin typeface="Calibri" panose="020F0502020204030204" pitchFamily="34" charset="0"/>
              </a:rPr>
              <a:t>H</a:t>
            </a:r>
            <a:r>
              <a:rPr lang="en-US" sz="2000" b="0" i="1" u="none" strike="noStrike" baseline="0" dirty="0">
                <a:solidFill>
                  <a:srgbClr val="000000"/>
                </a:solidFill>
                <a:latin typeface="Calibri" panose="020F0502020204030204" pitchFamily="34" charset="0"/>
              </a:rPr>
              <a:t>igh troposphere (</a:t>
            </a:r>
            <a:r>
              <a:rPr lang="en-US" sz="2000" i="1" dirty="0">
                <a:solidFill>
                  <a:srgbClr val="000000"/>
                </a:solidFill>
                <a:latin typeface="Calibri" panose="020F0502020204030204" pitchFamily="34" charset="0"/>
              </a:rPr>
              <a:t>left</a:t>
            </a:r>
            <a:r>
              <a:rPr lang="en-US" sz="2000" b="0" i="1" u="none" strike="noStrike" baseline="0" dirty="0">
                <a:solidFill>
                  <a:srgbClr val="000000"/>
                </a:solidFill>
                <a:latin typeface="Calibri" panose="020F0502020204030204" pitchFamily="34" charset="0"/>
              </a:rPr>
              <a:t> panel) and low troposphere (</a:t>
            </a:r>
            <a:r>
              <a:rPr lang="en-US" sz="2000" i="1" dirty="0">
                <a:solidFill>
                  <a:srgbClr val="000000"/>
                </a:solidFill>
                <a:latin typeface="Calibri" panose="020F0502020204030204" pitchFamily="34" charset="0"/>
              </a:rPr>
              <a:t>right</a:t>
            </a:r>
            <a:r>
              <a:rPr lang="en-US" sz="2000" b="0" i="1" u="none" strike="noStrike" baseline="0" dirty="0">
                <a:solidFill>
                  <a:srgbClr val="000000"/>
                </a:solidFill>
                <a:latin typeface="Calibri" panose="020F0502020204030204" pitchFamily="34" charset="0"/>
              </a:rPr>
              <a:t> panel) during daytime</a:t>
            </a:r>
            <a:endParaRPr lang="en-US" sz="2000" b="0" i="0" u="none" strike="noStrike" baseline="0" dirty="0">
              <a:solidFill>
                <a:srgbClr val="000000"/>
              </a:solidFill>
              <a:latin typeface="Calibri" panose="020F0502020204030204" pitchFamily="34" charset="0"/>
            </a:endParaRPr>
          </a:p>
        </p:txBody>
      </p:sp>
      <p:sp>
        <p:nvSpPr>
          <p:cNvPr id="11" name="TextBox 10">
            <a:extLst>
              <a:ext uri="{FF2B5EF4-FFF2-40B4-BE49-F238E27FC236}">
                <a16:creationId xmlns:a16="http://schemas.microsoft.com/office/drawing/2014/main" id="{4C0790FE-254E-4C8D-AAEC-4E4F5B14F63B}"/>
              </a:ext>
            </a:extLst>
          </p:cNvPr>
          <p:cNvSpPr txBox="1"/>
          <p:nvPr/>
        </p:nvSpPr>
        <p:spPr>
          <a:xfrm>
            <a:off x="1371600" y="152400"/>
            <a:ext cx="6248400" cy="830997"/>
          </a:xfrm>
          <a:prstGeom prst="rect">
            <a:avLst/>
          </a:prstGeom>
          <a:noFill/>
        </p:spPr>
        <p:txBody>
          <a:bodyPr wrap="square">
            <a:spAutoFit/>
          </a:bodyPr>
          <a:lstStyle/>
          <a:p>
            <a:pPr algn="ctr"/>
            <a:r>
              <a:rPr lang="en-US" sz="2400" b="1" u="none" strike="noStrike" baseline="0" dirty="0">
                <a:solidFill>
                  <a:srgbClr val="000000"/>
                </a:solidFill>
                <a:latin typeface="Calibri" panose="020F0502020204030204" pitchFamily="34" charset="0"/>
              </a:rPr>
              <a:t>Monthly mean values of the aerosol backscatter coefficient (532 nm)</a:t>
            </a:r>
            <a:endParaRPr lang="en-US" b="1" dirty="0"/>
          </a:p>
        </p:txBody>
      </p:sp>
      <p:pic>
        <p:nvPicPr>
          <p:cNvPr id="12" name="Picture 11">
            <a:extLst>
              <a:ext uri="{FF2B5EF4-FFF2-40B4-BE49-F238E27FC236}">
                <a16:creationId xmlns:a16="http://schemas.microsoft.com/office/drawing/2014/main" id="{59AF7368-CB3A-4B8D-B884-E3925CE4A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499840" cy="1279787"/>
          </a:xfrm>
          <a:prstGeom prst="rect">
            <a:avLst/>
          </a:prstGeom>
        </p:spPr>
      </p:pic>
      <p:sp>
        <p:nvSpPr>
          <p:cNvPr id="13" name="Oval 12">
            <a:extLst>
              <a:ext uri="{FF2B5EF4-FFF2-40B4-BE49-F238E27FC236}">
                <a16:creationId xmlns:a16="http://schemas.microsoft.com/office/drawing/2014/main" id="{C2424FFC-D937-478A-974F-8DC631EFD442}"/>
              </a:ext>
            </a:extLst>
          </p:cNvPr>
          <p:cNvSpPr/>
          <p:nvPr/>
        </p:nvSpPr>
        <p:spPr bwMode="auto">
          <a:xfrm>
            <a:off x="3048000" y="3505200"/>
            <a:ext cx="685800" cy="676275"/>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4" name="Oval 13">
            <a:extLst>
              <a:ext uri="{FF2B5EF4-FFF2-40B4-BE49-F238E27FC236}">
                <a16:creationId xmlns:a16="http://schemas.microsoft.com/office/drawing/2014/main" id="{FD39D9BD-0B10-4387-B02B-49DE12E43FEE}"/>
              </a:ext>
            </a:extLst>
          </p:cNvPr>
          <p:cNvSpPr/>
          <p:nvPr/>
        </p:nvSpPr>
        <p:spPr bwMode="auto">
          <a:xfrm>
            <a:off x="7364276" y="3505200"/>
            <a:ext cx="685800" cy="676275"/>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pic>
        <p:nvPicPr>
          <p:cNvPr id="15" name="Picture 14" descr="logoGrupeIPB-engleski-01zaFuter.png">
            <a:extLst>
              <a:ext uri="{FF2B5EF4-FFF2-40B4-BE49-F238E27FC236}">
                <a16:creationId xmlns:a16="http://schemas.microsoft.com/office/drawing/2014/main" id="{A99CF846-AF8C-4630-A328-8A17364C6D58}"/>
              </a:ext>
            </a:extLst>
          </p:cNvPr>
          <p:cNvPicPr>
            <a:picLocks noChangeAspect="1"/>
          </p:cNvPicPr>
          <p:nvPr/>
        </p:nvPicPr>
        <p:blipFill>
          <a:blip r:embed="rId5" cstate="print"/>
          <a:stretch>
            <a:fillRect/>
          </a:stretch>
        </p:blipFill>
        <p:spPr>
          <a:xfrm>
            <a:off x="6781800" y="6455574"/>
            <a:ext cx="2133600" cy="402427"/>
          </a:xfrm>
          <a:prstGeom prst="rect">
            <a:avLst/>
          </a:prstGeom>
        </p:spPr>
      </p:pic>
      <p:cxnSp>
        <p:nvCxnSpPr>
          <p:cNvPr id="16" name="Straight Connector 15">
            <a:extLst>
              <a:ext uri="{FF2B5EF4-FFF2-40B4-BE49-F238E27FC236}">
                <a16:creationId xmlns:a16="http://schemas.microsoft.com/office/drawing/2014/main" id="{8B16475B-B5E9-4C80-9B2C-91EF57AD6B94}"/>
              </a:ext>
            </a:extLst>
          </p:cNvPr>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7" name="Footer Placeholder 2">
            <a:extLst>
              <a:ext uri="{FF2B5EF4-FFF2-40B4-BE49-F238E27FC236}">
                <a16:creationId xmlns:a16="http://schemas.microsoft.com/office/drawing/2014/main" id="{BECAFC8D-ABC2-1DF8-673C-291FEDE8D6E1}"/>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912197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6FEF49-1431-43AF-9620-33922BD1E865}"/>
              </a:ext>
            </a:extLst>
          </p:cNvPr>
          <p:cNvPicPr>
            <a:picLocks noChangeAspect="1"/>
          </p:cNvPicPr>
          <p:nvPr/>
        </p:nvPicPr>
        <p:blipFill>
          <a:blip r:embed="rId2"/>
          <a:stretch>
            <a:fillRect/>
          </a:stretch>
        </p:blipFill>
        <p:spPr>
          <a:xfrm>
            <a:off x="124274" y="1981200"/>
            <a:ext cx="4509864" cy="3392869"/>
          </a:xfrm>
          <a:prstGeom prst="rect">
            <a:avLst/>
          </a:prstGeom>
        </p:spPr>
      </p:pic>
      <p:pic>
        <p:nvPicPr>
          <p:cNvPr id="7" name="Picture 6">
            <a:extLst>
              <a:ext uri="{FF2B5EF4-FFF2-40B4-BE49-F238E27FC236}">
                <a16:creationId xmlns:a16="http://schemas.microsoft.com/office/drawing/2014/main" id="{751F30F1-23B1-4E3A-85FD-2B1ADC36AA2D}"/>
              </a:ext>
            </a:extLst>
          </p:cNvPr>
          <p:cNvPicPr>
            <a:picLocks noChangeAspect="1"/>
          </p:cNvPicPr>
          <p:nvPr/>
        </p:nvPicPr>
        <p:blipFill>
          <a:blip r:embed="rId3"/>
          <a:stretch>
            <a:fillRect/>
          </a:stretch>
        </p:blipFill>
        <p:spPr>
          <a:xfrm>
            <a:off x="4634138" y="1981200"/>
            <a:ext cx="4509864" cy="3392869"/>
          </a:xfrm>
          <a:prstGeom prst="rect">
            <a:avLst/>
          </a:prstGeom>
        </p:spPr>
      </p:pic>
      <p:sp>
        <p:nvSpPr>
          <p:cNvPr id="8" name="Oval 7">
            <a:extLst>
              <a:ext uri="{FF2B5EF4-FFF2-40B4-BE49-F238E27FC236}">
                <a16:creationId xmlns:a16="http://schemas.microsoft.com/office/drawing/2014/main" id="{200E00EB-A7F1-4889-A641-7527796EDCBF}"/>
              </a:ext>
            </a:extLst>
          </p:cNvPr>
          <p:cNvSpPr/>
          <p:nvPr/>
        </p:nvSpPr>
        <p:spPr bwMode="auto">
          <a:xfrm>
            <a:off x="7391400" y="3733800"/>
            <a:ext cx="685800" cy="676275"/>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9" name="Oval 8">
            <a:extLst>
              <a:ext uri="{FF2B5EF4-FFF2-40B4-BE49-F238E27FC236}">
                <a16:creationId xmlns:a16="http://schemas.microsoft.com/office/drawing/2014/main" id="{907FA84D-DA1F-43B2-AA6A-8FC080D525A0}"/>
              </a:ext>
            </a:extLst>
          </p:cNvPr>
          <p:cNvSpPr/>
          <p:nvPr/>
        </p:nvSpPr>
        <p:spPr bwMode="auto">
          <a:xfrm>
            <a:off x="2814639" y="3733800"/>
            <a:ext cx="685800" cy="676275"/>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sp>
        <p:nvSpPr>
          <p:cNvPr id="10" name="TextBox 9">
            <a:extLst>
              <a:ext uri="{FF2B5EF4-FFF2-40B4-BE49-F238E27FC236}">
                <a16:creationId xmlns:a16="http://schemas.microsoft.com/office/drawing/2014/main" id="{735E622E-FCE9-40DD-AB36-8B0E62629DE0}"/>
              </a:ext>
            </a:extLst>
          </p:cNvPr>
          <p:cNvSpPr txBox="1"/>
          <p:nvPr/>
        </p:nvSpPr>
        <p:spPr>
          <a:xfrm>
            <a:off x="1371600" y="152400"/>
            <a:ext cx="6248400" cy="830997"/>
          </a:xfrm>
          <a:prstGeom prst="rect">
            <a:avLst/>
          </a:prstGeom>
          <a:noFill/>
        </p:spPr>
        <p:txBody>
          <a:bodyPr wrap="square">
            <a:spAutoFit/>
          </a:bodyPr>
          <a:lstStyle/>
          <a:p>
            <a:pPr algn="ctr"/>
            <a:r>
              <a:rPr lang="en-US" sz="2400" b="1" u="none" strike="noStrike" baseline="0" dirty="0">
                <a:solidFill>
                  <a:srgbClr val="000000"/>
                </a:solidFill>
                <a:latin typeface="Calibri" panose="020F0502020204030204" pitchFamily="34" charset="0"/>
              </a:rPr>
              <a:t>Monthly mean values of the aerosol backscatter coefficient (532 nm)</a:t>
            </a:r>
            <a:endParaRPr lang="en-US" b="1" dirty="0"/>
          </a:p>
        </p:txBody>
      </p:sp>
      <p:pic>
        <p:nvPicPr>
          <p:cNvPr id="11" name="Picture 10">
            <a:extLst>
              <a:ext uri="{FF2B5EF4-FFF2-40B4-BE49-F238E27FC236}">
                <a16:creationId xmlns:a16="http://schemas.microsoft.com/office/drawing/2014/main" id="{5DC54566-2D8B-4AA0-B843-D4F6FA738A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499840" cy="1279787"/>
          </a:xfrm>
          <a:prstGeom prst="rect">
            <a:avLst/>
          </a:prstGeom>
        </p:spPr>
      </p:pic>
      <p:sp>
        <p:nvSpPr>
          <p:cNvPr id="12" name="TextBox 11">
            <a:extLst>
              <a:ext uri="{FF2B5EF4-FFF2-40B4-BE49-F238E27FC236}">
                <a16:creationId xmlns:a16="http://schemas.microsoft.com/office/drawing/2014/main" id="{86A2DCC9-C913-4115-88C2-AD92DD8155FE}"/>
              </a:ext>
            </a:extLst>
          </p:cNvPr>
          <p:cNvSpPr txBox="1"/>
          <p:nvPr/>
        </p:nvSpPr>
        <p:spPr>
          <a:xfrm>
            <a:off x="457200" y="5611179"/>
            <a:ext cx="8599587" cy="400110"/>
          </a:xfrm>
          <a:prstGeom prst="rect">
            <a:avLst/>
          </a:prstGeom>
          <a:noFill/>
        </p:spPr>
        <p:txBody>
          <a:bodyPr wrap="square">
            <a:spAutoFit/>
          </a:bodyPr>
          <a:lstStyle/>
          <a:p>
            <a:r>
              <a:rPr lang="en-US" sz="2000" i="1" dirty="0">
                <a:solidFill>
                  <a:srgbClr val="000000"/>
                </a:solidFill>
                <a:latin typeface="Calibri" panose="020F0502020204030204" pitchFamily="34" charset="0"/>
              </a:rPr>
              <a:t>H</a:t>
            </a:r>
            <a:r>
              <a:rPr lang="en-US" sz="2000" b="0" i="1" u="none" strike="noStrike" baseline="0" dirty="0">
                <a:solidFill>
                  <a:srgbClr val="000000"/>
                </a:solidFill>
                <a:latin typeface="Calibri" panose="020F0502020204030204" pitchFamily="34" charset="0"/>
              </a:rPr>
              <a:t>igh troposphere (</a:t>
            </a:r>
            <a:r>
              <a:rPr lang="en-US" sz="2000" i="1" dirty="0">
                <a:solidFill>
                  <a:srgbClr val="000000"/>
                </a:solidFill>
                <a:latin typeface="Calibri" panose="020F0502020204030204" pitchFamily="34" charset="0"/>
              </a:rPr>
              <a:t>left</a:t>
            </a:r>
            <a:r>
              <a:rPr lang="en-US" sz="2000" b="0" i="1" u="none" strike="noStrike" baseline="0" dirty="0">
                <a:solidFill>
                  <a:srgbClr val="000000"/>
                </a:solidFill>
                <a:latin typeface="Calibri" panose="020F0502020204030204" pitchFamily="34" charset="0"/>
              </a:rPr>
              <a:t> panel) and low troposphere (</a:t>
            </a:r>
            <a:r>
              <a:rPr lang="en-US" sz="2000" i="1" dirty="0">
                <a:solidFill>
                  <a:srgbClr val="000000"/>
                </a:solidFill>
                <a:latin typeface="Calibri" panose="020F0502020204030204" pitchFamily="34" charset="0"/>
              </a:rPr>
              <a:t>right</a:t>
            </a:r>
            <a:r>
              <a:rPr lang="en-US" sz="2000" b="0" i="1" u="none" strike="noStrike" baseline="0" dirty="0">
                <a:solidFill>
                  <a:srgbClr val="000000"/>
                </a:solidFill>
                <a:latin typeface="Calibri" panose="020F0502020204030204" pitchFamily="34" charset="0"/>
              </a:rPr>
              <a:t> panel) during nighttime</a:t>
            </a:r>
            <a:endParaRPr lang="en-US" sz="2000" b="0" i="0" u="none" strike="noStrike" baseline="0" dirty="0">
              <a:solidFill>
                <a:srgbClr val="000000"/>
              </a:solidFill>
              <a:latin typeface="Calibri" panose="020F0502020204030204" pitchFamily="34" charset="0"/>
            </a:endParaRPr>
          </a:p>
        </p:txBody>
      </p:sp>
      <p:pic>
        <p:nvPicPr>
          <p:cNvPr id="14" name="Picture 13" descr="logoGrupeIPB-engleski-01zaFuter.png">
            <a:extLst>
              <a:ext uri="{FF2B5EF4-FFF2-40B4-BE49-F238E27FC236}">
                <a16:creationId xmlns:a16="http://schemas.microsoft.com/office/drawing/2014/main" id="{95F04253-5DDA-426B-9DB5-A272B7C14C44}"/>
              </a:ext>
            </a:extLst>
          </p:cNvPr>
          <p:cNvPicPr>
            <a:picLocks noChangeAspect="1"/>
          </p:cNvPicPr>
          <p:nvPr/>
        </p:nvPicPr>
        <p:blipFill>
          <a:blip r:embed="rId5" cstate="print"/>
          <a:stretch>
            <a:fillRect/>
          </a:stretch>
        </p:blipFill>
        <p:spPr>
          <a:xfrm>
            <a:off x="6781800" y="6455574"/>
            <a:ext cx="2133600" cy="402427"/>
          </a:xfrm>
          <a:prstGeom prst="rect">
            <a:avLst/>
          </a:prstGeom>
        </p:spPr>
      </p:pic>
      <p:cxnSp>
        <p:nvCxnSpPr>
          <p:cNvPr id="15" name="Straight Connector 14">
            <a:extLst>
              <a:ext uri="{FF2B5EF4-FFF2-40B4-BE49-F238E27FC236}">
                <a16:creationId xmlns:a16="http://schemas.microsoft.com/office/drawing/2014/main" id="{A7830004-0FBF-4A56-BECD-16030B03AD57}"/>
              </a:ext>
            </a:extLst>
          </p:cNvPr>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6" name="Footer Placeholder 2">
            <a:extLst>
              <a:ext uri="{FF2B5EF4-FFF2-40B4-BE49-F238E27FC236}">
                <a16:creationId xmlns:a16="http://schemas.microsoft.com/office/drawing/2014/main" id="{997EE34E-5DF6-A442-FB60-7BDA4A4AAEC7}"/>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1198740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58ACCD-D3F0-44AF-8363-3E0560EEAE6E}"/>
              </a:ext>
            </a:extLst>
          </p:cNvPr>
          <p:cNvPicPr>
            <a:picLocks noChangeAspect="1"/>
          </p:cNvPicPr>
          <p:nvPr/>
        </p:nvPicPr>
        <p:blipFill>
          <a:blip r:embed="rId2"/>
          <a:stretch>
            <a:fillRect/>
          </a:stretch>
        </p:blipFill>
        <p:spPr>
          <a:xfrm>
            <a:off x="1077913" y="1219200"/>
            <a:ext cx="6825803" cy="4027251"/>
          </a:xfrm>
          <a:prstGeom prst="rect">
            <a:avLst/>
          </a:prstGeom>
        </p:spPr>
      </p:pic>
      <p:sp>
        <p:nvSpPr>
          <p:cNvPr id="7" name="TextBox 6">
            <a:extLst>
              <a:ext uri="{FF2B5EF4-FFF2-40B4-BE49-F238E27FC236}">
                <a16:creationId xmlns:a16="http://schemas.microsoft.com/office/drawing/2014/main" id="{57FC40FF-3CF0-476D-B0FE-3609CCE0F026}"/>
              </a:ext>
            </a:extLst>
          </p:cNvPr>
          <p:cNvSpPr txBox="1"/>
          <p:nvPr/>
        </p:nvSpPr>
        <p:spPr>
          <a:xfrm>
            <a:off x="304800" y="5334595"/>
            <a:ext cx="8729661" cy="923330"/>
          </a:xfrm>
          <a:prstGeom prst="rect">
            <a:avLst/>
          </a:prstGeom>
          <a:noFill/>
        </p:spPr>
        <p:txBody>
          <a:bodyPr wrap="square">
            <a:spAutoFit/>
          </a:bodyPr>
          <a:lstStyle/>
          <a:p>
            <a:r>
              <a:rPr lang="en-US" sz="1800" b="0" u="none" strike="noStrike" baseline="0" dirty="0">
                <a:solidFill>
                  <a:srgbClr val="000000"/>
                </a:solidFill>
                <a:latin typeface="+mn-lt"/>
              </a:rPr>
              <a:t>Time evolution of the aerosol backscatter coefficient (532 nm) in the low and high troposphere, as difference to the climatological values; average for all stations for Jan.-May 2020 	</a:t>
            </a:r>
          </a:p>
        </p:txBody>
      </p:sp>
      <p:pic>
        <p:nvPicPr>
          <p:cNvPr id="8" name="Picture 7">
            <a:extLst>
              <a:ext uri="{FF2B5EF4-FFF2-40B4-BE49-F238E27FC236}">
                <a16:creationId xmlns:a16="http://schemas.microsoft.com/office/drawing/2014/main" id="{39F0DB90-7E6E-4B61-9C9C-0CEC161411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99840" cy="1279787"/>
          </a:xfrm>
          <a:prstGeom prst="rect">
            <a:avLst/>
          </a:prstGeom>
        </p:spPr>
      </p:pic>
      <p:sp>
        <p:nvSpPr>
          <p:cNvPr id="10" name="TextBox 9">
            <a:extLst>
              <a:ext uri="{FF2B5EF4-FFF2-40B4-BE49-F238E27FC236}">
                <a16:creationId xmlns:a16="http://schemas.microsoft.com/office/drawing/2014/main" id="{A74E4415-7880-4BB7-AAC6-FF85C1253F90}"/>
              </a:ext>
            </a:extLst>
          </p:cNvPr>
          <p:cNvSpPr txBox="1"/>
          <p:nvPr/>
        </p:nvSpPr>
        <p:spPr>
          <a:xfrm>
            <a:off x="1499840" y="347505"/>
            <a:ext cx="6272560" cy="584775"/>
          </a:xfrm>
          <a:prstGeom prst="rect">
            <a:avLst/>
          </a:prstGeom>
          <a:noFill/>
        </p:spPr>
        <p:txBody>
          <a:bodyPr wrap="square">
            <a:spAutoFit/>
          </a:bodyPr>
          <a:lstStyle/>
          <a:p>
            <a:r>
              <a:rPr lang="en-US" sz="3200" b="1" i="0" u="none" strike="noStrike" baseline="0" dirty="0">
                <a:solidFill>
                  <a:srgbClr val="000000"/>
                </a:solidFill>
                <a:latin typeface="Calibri" panose="020F0502020204030204" pitchFamily="34" charset="0"/>
              </a:rPr>
              <a:t>Optical products at European scale </a:t>
            </a:r>
            <a:endParaRPr lang="en-US" sz="3200" b="1" dirty="0"/>
          </a:p>
        </p:txBody>
      </p:sp>
      <p:pic>
        <p:nvPicPr>
          <p:cNvPr id="11" name="Picture 10" descr="logoGrupeIPB-engleski-01zaFuter.png">
            <a:extLst>
              <a:ext uri="{FF2B5EF4-FFF2-40B4-BE49-F238E27FC236}">
                <a16:creationId xmlns:a16="http://schemas.microsoft.com/office/drawing/2014/main" id="{FB78E81F-96B4-41FA-91A6-2E0C7A8820A2}"/>
              </a:ext>
            </a:extLst>
          </p:cNvPr>
          <p:cNvPicPr>
            <a:picLocks noChangeAspect="1"/>
          </p:cNvPicPr>
          <p:nvPr/>
        </p:nvPicPr>
        <p:blipFill>
          <a:blip r:embed="rId4" cstate="print"/>
          <a:stretch>
            <a:fillRect/>
          </a:stretch>
        </p:blipFill>
        <p:spPr>
          <a:xfrm>
            <a:off x="6781800" y="6455574"/>
            <a:ext cx="2133600" cy="402427"/>
          </a:xfrm>
          <a:prstGeom prst="rect">
            <a:avLst/>
          </a:prstGeom>
        </p:spPr>
      </p:pic>
      <p:cxnSp>
        <p:nvCxnSpPr>
          <p:cNvPr id="12" name="Straight Connector 11">
            <a:extLst>
              <a:ext uri="{FF2B5EF4-FFF2-40B4-BE49-F238E27FC236}">
                <a16:creationId xmlns:a16="http://schemas.microsoft.com/office/drawing/2014/main" id="{E69B8427-CF28-423E-A019-2CDC6D195ABD}"/>
              </a:ext>
            </a:extLst>
          </p:cNvPr>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3" name="Footer Placeholder 2">
            <a:extLst>
              <a:ext uri="{FF2B5EF4-FFF2-40B4-BE49-F238E27FC236}">
                <a16:creationId xmlns:a16="http://schemas.microsoft.com/office/drawing/2014/main" id="{44379442-AF91-7917-CCE3-69BC883E119B}"/>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31662295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8FE9BD-0F97-4AD3-9D07-7DC642DCDB24}"/>
              </a:ext>
            </a:extLst>
          </p:cNvPr>
          <p:cNvPicPr>
            <a:picLocks noChangeAspect="1"/>
          </p:cNvPicPr>
          <p:nvPr/>
        </p:nvPicPr>
        <p:blipFill>
          <a:blip r:embed="rId2"/>
          <a:stretch>
            <a:fillRect/>
          </a:stretch>
        </p:blipFill>
        <p:spPr>
          <a:xfrm>
            <a:off x="727655" y="1219200"/>
            <a:ext cx="6990108" cy="3752671"/>
          </a:xfrm>
          <a:prstGeom prst="rect">
            <a:avLst/>
          </a:prstGeom>
        </p:spPr>
      </p:pic>
      <p:sp>
        <p:nvSpPr>
          <p:cNvPr id="9" name="TextBox 8">
            <a:extLst>
              <a:ext uri="{FF2B5EF4-FFF2-40B4-BE49-F238E27FC236}">
                <a16:creationId xmlns:a16="http://schemas.microsoft.com/office/drawing/2014/main" id="{98375B01-28D7-4B28-9DC5-600E92B5E5D1}"/>
              </a:ext>
            </a:extLst>
          </p:cNvPr>
          <p:cNvSpPr txBox="1"/>
          <p:nvPr/>
        </p:nvSpPr>
        <p:spPr>
          <a:xfrm>
            <a:off x="457200" y="5024609"/>
            <a:ext cx="8458200" cy="1200329"/>
          </a:xfrm>
          <a:prstGeom prst="rect">
            <a:avLst/>
          </a:prstGeom>
          <a:noFill/>
        </p:spPr>
        <p:txBody>
          <a:bodyPr wrap="square">
            <a:spAutoFit/>
          </a:bodyPr>
          <a:lstStyle/>
          <a:p>
            <a:r>
              <a:rPr lang="en-US" sz="1800" b="0" u="none" strike="noStrike" baseline="0" dirty="0">
                <a:solidFill>
                  <a:srgbClr val="000000"/>
                </a:solidFill>
                <a:latin typeface="+mn-lt"/>
              </a:rPr>
              <a:t>Percentage difference vs climatological values for the aerosol backscatter coefficient (532 nm) in the low troposphere; weekly average for all stations for Jan.-May 2020. Blue error bars report the weekly variability observed in 2020, gray vertical bars show the 15-year monthly variability over Europe 	</a:t>
            </a:r>
          </a:p>
        </p:txBody>
      </p:sp>
      <p:pic>
        <p:nvPicPr>
          <p:cNvPr id="10" name="Picture 9">
            <a:extLst>
              <a:ext uri="{FF2B5EF4-FFF2-40B4-BE49-F238E27FC236}">
                <a16:creationId xmlns:a16="http://schemas.microsoft.com/office/drawing/2014/main" id="{B5EB0F76-8501-45B0-932C-56D481C981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99840" cy="1279787"/>
          </a:xfrm>
          <a:prstGeom prst="rect">
            <a:avLst/>
          </a:prstGeom>
        </p:spPr>
      </p:pic>
      <p:pic>
        <p:nvPicPr>
          <p:cNvPr id="7" name="Picture 6" descr="logoGrupeIPB-engleski-01zaFuter.png">
            <a:extLst>
              <a:ext uri="{FF2B5EF4-FFF2-40B4-BE49-F238E27FC236}">
                <a16:creationId xmlns:a16="http://schemas.microsoft.com/office/drawing/2014/main" id="{F950FD3E-904A-4EA6-AAD3-78B3D7D7B4C8}"/>
              </a:ext>
            </a:extLst>
          </p:cNvPr>
          <p:cNvPicPr>
            <a:picLocks noChangeAspect="1"/>
          </p:cNvPicPr>
          <p:nvPr/>
        </p:nvPicPr>
        <p:blipFill>
          <a:blip r:embed="rId4" cstate="print"/>
          <a:stretch>
            <a:fillRect/>
          </a:stretch>
        </p:blipFill>
        <p:spPr>
          <a:xfrm>
            <a:off x="6781800" y="6455574"/>
            <a:ext cx="2133600" cy="402427"/>
          </a:xfrm>
          <a:prstGeom prst="rect">
            <a:avLst/>
          </a:prstGeom>
        </p:spPr>
      </p:pic>
      <p:cxnSp>
        <p:nvCxnSpPr>
          <p:cNvPr id="8" name="Straight Connector 7">
            <a:extLst>
              <a:ext uri="{FF2B5EF4-FFF2-40B4-BE49-F238E27FC236}">
                <a16:creationId xmlns:a16="http://schemas.microsoft.com/office/drawing/2014/main" id="{CFD2EB51-9292-4DDF-909A-0E2657E06000}"/>
              </a:ext>
            </a:extLst>
          </p:cNvPr>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1" name="Footer Placeholder 2">
            <a:extLst>
              <a:ext uri="{FF2B5EF4-FFF2-40B4-BE49-F238E27FC236}">
                <a16:creationId xmlns:a16="http://schemas.microsoft.com/office/drawing/2014/main" id="{DD567DDE-0262-9212-DDF7-3056A7A95659}"/>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19704150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AC5558-5B51-4D19-B124-366F28DE2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99840" cy="1279787"/>
          </a:xfrm>
          <a:prstGeom prst="rect">
            <a:avLst/>
          </a:prstGeom>
        </p:spPr>
      </p:pic>
      <p:sp>
        <p:nvSpPr>
          <p:cNvPr id="9" name="Title 1">
            <a:extLst>
              <a:ext uri="{FF2B5EF4-FFF2-40B4-BE49-F238E27FC236}">
                <a16:creationId xmlns:a16="http://schemas.microsoft.com/office/drawing/2014/main" id="{E17666A7-8883-45D7-891B-C24F268C6853}"/>
              </a:ext>
            </a:extLst>
          </p:cNvPr>
          <p:cNvSpPr txBox="1">
            <a:spLocks/>
          </p:cNvSpPr>
          <p:nvPr/>
        </p:nvSpPr>
        <p:spPr>
          <a:xfrm>
            <a:off x="1828800" y="152400"/>
            <a:ext cx="5867400" cy="1325563"/>
          </a:xfrm>
          <a:prstGeom prst="rect">
            <a:avLst/>
          </a:prstGeom>
        </p:spPr>
        <p:txBody>
          <a:bodyPr>
            <a:norm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cs typeface="Arial" charset="0"/>
              </a:defRPr>
            </a:lvl2pPr>
            <a:lvl3pPr algn="l" rtl="0" eaLnBrk="0" fontAlgn="base" hangingPunct="0">
              <a:spcBef>
                <a:spcPct val="0"/>
              </a:spcBef>
              <a:spcAft>
                <a:spcPct val="0"/>
              </a:spcAft>
              <a:defRPr sz="3600" b="1">
                <a:solidFill>
                  <a:schemeClr val="tx2"/>
                </a:solidFill>
                <a:latin typeface="Arial" charset="0"/>
                <a:cs typeface="Arial" charset="0"/>
              </a:defRPr>
            </a:lvl3pPr>
            <a:lvl4pPr algn="l" rtl="0" eaLnBrk="0" fontAlgn="base" hangingPunct="0">
              <a:spcBef>
                <a:spcPct val="0"/>
              </a:spcBef>
              <a:spcAft>
                <a:spcPct val="0"/>
              </a:spcAft>
              <a:defRPr sz="3600" b="1">
                <a:solidFill>
                  <a:schemeClr val="tx2"/>
                </a:solidFill>
                <a:latin typeface="Arial" charset="0"/>
                <a:cs typeface="Arial" charset="0"/>
              </a:defRPr>
            </a:lvl4pPr>
            <a:lvl5pPr algn="l" rtl="0" eaLnBrk="0" fontAlgn="base" hangingPunct="0">
              <a:spcBef>
                <a:spcPct val="0"/>
              </a:spcBef>
              <a:spcAft>
                <a:spcPct val="0"/>
              </a:spcAft>
              <a:defRPr sz="3600" b="1">
                <a:solidFill>
                  <a:schemeClr val="tx2"/>
                </a:solidFill>
                <a:latin typeface="Arial" charset="0"/>
                <a:cs typeface="Arial" charset="0"/>
              </a:defRPr>
            </a:lvl5pPr>
            <a:lvl6pPr marL="457189" algn="l" rtl="0" fontAlgn="base">
              <a:spcBef>
                <a:spcPct val="0"/>
              </a:spcBef>
              <a:spcAft>
                <a:spcPct val="0"/>
              </a:spcAft>
              <a:defRPr sz="3600" b="1">
                <a:solidFill>
                  <a:schemeClr val="tx2"/>
                </a:solidFill>
                <a:latin typeface="Arial" charset="0"/>
                <a:cs typeface="Arial" charset="0"/>
              </a:defRPr>
            </a:lvl6pPr>
            <a:lvl7pPr marL="914377" algn="l" rtl="0" fontAlgn="base">
              <a:spcBef>
                <a:spcPct val="0"/>
              </a:spcBef>
              <a:spcAft>
                <a:spcPct val="0"/>
              </a:spcAft>
              <a:defRPr sz="3600" b="1">
                <a:solidFill>
                  <a:schemeClr val="tx2"/>
                </a:solidFill>
                <a:latin typeface="Arial" charset="0"/>
                <a:cs typeface="Arial" charset="0"/>
              </a:defRPr>
            </a:lvl7pPr>
            <a:lvl8pPr marL="1371566" algn="l" rtl="0" fontAlgn="base">
              <a:spcBef>
                <a:spcPct val="0"/>
              </a:spcBef>
              <a:spcAft>
                <a:spcPct val="0"/>
              </a:spcAft>
              <a:defRPr sz="3600" b="1">
                <a:solidFill>
                  <a:schemeClr val="tx2"/>
                </a:solidFill>
                <a:latin typeface="Arial" charset="0"/>
                <a:cs typeface="Arial" charset="0"/>
              </a:defRPr>
            </a:lvl8pPr>
            <a:lvl9pPr marL="1828754" algn="l" rtl="0" fontAlgn="base">
              <a:spcBef>
                <a:spcPct val="0"/>
              </a:spcBef>
              <a:spcAft>
                <a:spcPct val="0"/>
              </a:spcAft>
              <a:defRPr sz="3600" b="1">
                <a:solidFill>
                  <a:schemeClr val="tx2"/>
                </a:solidFill>
                <a:latin typeface="Arial" charset="0"/>
                <a:cs typeface="Arial" charset="0"/>
              </a:defRPr>
            </a:lvl9pPr>
          </a:lstStyle>
          <a:p>
            <a:r>
              <a:rPr lang="en-US" sz="2800" kern="0" dirty="0">
                <a:sym typeface="Wingdings" panose="05000000000000000000" pitchFamily="2" charset="2"/>
              </a:rPr>
              <a:t>Scientific focus: </a:t>
            </a:r>
            <a:r>
              <a:rPr lang="en-US" sz="2800" kern="0" dirty="0"/>
              <a:t>Impact of the </a:t>
            </a:r>
            <a:br>
              <a:rPr lang="en-US" sz="2800" kern="0" dirty="0"/>
            </a:br>
            <a:r>
              <a:rPr lang="en-US" sz="2800" kern="0" dirty="0"/>
              <a:t>lock-down on the troposphere</a:t>
            </a:r>
          </a:p>
        </p:txBody>
      </p:sp>
      <p:sp>
        <p:nvSpPr>
          <p:cNvPr id="11" name="TextBox 10">
            <a:extLst>
              <a:ext uri="{FF2B5EF4-FFF2-40B4-BE49-F238E27FC236}">
                <a16:creationId xmlns:a16="http://schemas.microsoft.com/office/drawing/2014/main" id="{F191B2FC-2679-4811-AA68-9CF519A86453}"/>
              </a:ext>
            </a:extLst>
          </p:cNvPr>
          <p:cNvSpPr txBox="1"/>
          <p:nvPr/>
        </p:nvSpPr>
        <p:spPr>
          <a:xfrm>
            <a:off x="342900" y="1443841"/>
            <a:ext cx="8724900" cy="3970318"/>
          </a:xfrm>
          <a:prstGeom prst="rect">
            <a:avLst/>
          </a:prstGeom>
          <a:noFill/>
        </p:spPr>
        <p:txBody>
          <a:bodyPr wrap="square">
            <a:spAutoFit/>
          </a:bodyPr>
          <a:lstStyle/>
          <a:p>
            <a:r>
              <a:rPr lang="en-US" sz="1800" b="1" dirty="0"/>
              <a:t>Is there a visible effect in the atmospheric column?</a:t>
            </a:r>
          </a:p>
          <a:p>
            <a:pPr lvl="1"/>
            <a:r>
              <a:rPr lang="en-US" sz="1800" dirty="0"/>
              <a:t>A shallower development of the PBL?</a:t>
            </a:r>
          </a:p>
          <a:p>
            <a:pPr lvl="1"/>
            <a:r>
              <a:rPr lang="en-US" sz="1800" dirty="0"/>
              <a:t>Less aerosol concentration means smaller optical properties in the vertical?</a:t>
            </a:r>
          </a:p>
          <a:p>
            <a:pPr lvl="1"/>
            <a:r>
              <a:rPr lang="en-US" sz="1800" dirty="0"/>
              <a:t>In large cities, how to separate the regional contribution for focusing only on the local, urban one?</a:t>
            </a:r>
          </a:p>
          <a:p>
            <a:pPr lvl="1"/>
            <a:r>
              <a:rPr lang="en-US" sz="1800" dirty="0"/>
              <a:t>Difference coastal/inland sites.</a:t>
            </a:r>
          </a:p>
          <a:p>
            <a:endParaRPr lang="en-US" sz="1800" b="1" dirty="0"/>
          </a:p>
          <a:p>
            <a:r>
              <a:rPr lang="en-US" sz="1800" b="1" dirty="0"/>
              <a:t>Comparison with satellite </a:t>
            </a:r>
            <a:r>
              <a:rPr lang="en-US" sz="1800" dirty="0"/>
              <a:t>(operational satellite mainly): to show what lidar can do and what is not visible from satellite. </a:t>
            </a:r>
          </a:p>
          <a:p>
            <a:endParaRPr lang="en-US" sz="1800" dirty="0"/>
          </a:p>
          <a:p>
            <a:r>
              <a:rPr lang="en-US" sz="1800" b="1" dirty="0"/>
              <a:t>Aerosol typing </a:t>
            </a:r>
            <a:r>
              <a:rPr lang="en-US" sz="1800" dirty="0"/>
              <a:t>(this is interesting both for comparison before during and after the lockdown but also for other kind of analysis respect to the epidemiological crisis), </a:t>
            </a:r>
          </a:p>
          <a:p>
            <a:endParaRPr lang="en-US" sz="1800" b="1" dirty="0"/>
          </a:p>
          <a:p>
            <a:r>
              <a:rPr lang="en-US" sz="1800" b="1" dirty="0"/>
              <a:t>Synergy with near-surface, clouds</a:t>
            </a:r>
            <a:r>
              <a:rPr lang="en-US" sz="1800" dirty="0"/>
              <a:t>, etc. - </a:t>
            </a:r>
          </a:p>
        </p:txBody>
      </p:sp>
      <p:pic>
        <p:nvPicPr>
          <p:cNvPr id="7" name="Picture 6" descr="logoGrupeIPB-engleski-01zaFuter.png">
            <a:extLst>
              <a:ext uri="{FF2B5EF4-FFF2-40B4-BE49-F238E27FC236}">
                <a16:creationId xmlns:a16="http://schemas.microsoft.com/office/drawing/2014/main" id="{1CE03D10-E02C-47B5-98C9-FF223D9AF4F1}"/>
              </a:ext>
            </a:extLst>
          </p:cNvPr>
          <p:cNvPicPr>
            <a:picLocks noChangeAspect="1"/>
          </p:cNvPicPr>
          <p:nvPr/>
        </p:nvPicPr>
        <p:blipFill>
          <a:blip r:embed="rId3" cstate="print"/>
          <a:stretch>
            <a:fillRect/>
          </a:stretch>
        </p:blipFill>
        <p:spPr>
          <a:xfrm>
            <a:off x="6781800" y="6455574"/>
            <a:ext cx="2133600" cy="402427"/>
          </a:xfrm>
          <a:prstGeom prst="rect">
            <a:avLst/>
          </a:prstGeom>
        </p:spPr>
      </p:pic>
      <p:cxnSp>
        <p:nvCxnSpPr>
          <p:cNvPr id="8" name="Straight Connector 7">
            <a:extLst>
              <a:ext uri="{FF2B5EF4-FFF2-40B4-BE49-F238E27FC236}">
                <a16:creationId xmlns:a16="http://schemas.microsoft.com/office/drawing/2014/main" id="{7FA0499C-772A-41CC-A48F-E323FE791EE9}"/>
              </a:ext>
            </a:extLst>
          </p:cNvPr>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0" name="Footer Placeholder 2">
            <a:extLst>
              <a:ext uri="{FF2B5EF4-FFF2-40B4-BE49-F238E27FC236}">
                <a16:creationId xmlns:a16="http://schemas.microsoft.com/office/drawing/2014/main" id="{B674CAB6-7F69-D6D9-B63B-ECB71709AD94}"/>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30090265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FAC5558-5B51-4D19-B124-366F28DE29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99840" cy="1279787"/>
          </a:xfrm>
          <a:prstGeom prst="rect">
            <a:avLst/>
          </a:prstGeom>
        </p:spPr>
      </p:pic>
      <p:sp>
        <p:nvSpPr>
          <p:cNvPr id="6" name="TextBox 5">
            <a:extLst>
              <a:ext uri="{FF2B5EF4-FFF2-40B4-BE49-F238E27FC236}">
                <a16:creationId xmlns:a16="http://schemas.microsoft.com/office/drawing/2014/main" id="{5F6D7578-4CA0-4A90-B435-952004B10149}"/>
              </a:ext>
            </a:extLst>
          </p:cNvPr>
          <p:cNvSpPr txBox="1"/>
          <p:nvPr/>
        </p:nvSpPr>
        <p:spPr>
          <a:xfrm>
            <a:off x="375445" y="1732984"/>
            <a:ext cx="8610600" cy="1015663"/>
          </a:xfrm>
          <a:prstGeom prst="rect">
            <a:avLst/>
          </a:prstGeom>
          <a:noFill/>
        </p:spPr>
        <p:txBody>
          <a:bodyPr wrap="square">
            <a:spAutoFit/>
          </a:bodyPr>
          <a:lstStyle/>
          <a:p>
            <a:pPr algn="just"/>
            <a:r>
              <a:rPr lang="en-US" sz="2000" b="0" i="0" u="none" strike="noStrike" baseline="0" dirty="0">
                <a:solidFill>
                  <a:srgbClr val="000000"/>
                </a:solidFill>
                <a:latin typeface="+mn-lt"/>
              </a:rPr>
              <a:t>The aerosol backscatter coefficient is a proxy for the aerosol concentration, however a more quantitative analysis must be made to consolidate the conclusions </a:t>
            </a:r>
            <a:endParaRPr lang="en-US" sz="2000" dirty="0">
              <a:latin typeface="+mn-lt"/>
            </a:endParaRPr>
          </a:p>
        </p:txBody>
      </p:sp>
      <p:sp>
        <p:nvSpPr>
          <p:cNvPr id="8" name="TextBox 7">
            <a:extLst>
              <a:ext uri="{FF2B5EF4-FFF2-40B4-BE49-F238E27FC236}">
                <a16:creationId xmlns:a16="http://schemas.microsoft.com/office/drawing/2014/main" id="{22ACA7AF-AD49-48E3-9E27-4FCA00F20820}"/>
              </a:ext>
            </a:extLst>
          </p:cNvPr>
          <p:cNvSpPr txBox="1"/>
          <p:nvPr/>
        </p:nvSpPr>
        <p:spPr>
          <a:xfrm>
            <a:off x="375445" y="3429000"/>
            <a:ext cx="8458200" cy="1631216"/>
          </a:xfrm>
          <a:prstGeom prst="rect">
            <a:avLst/>
          </a:prstGeom>
          <a:noFill/>
        </p:spPr>
        <p:txBody>
          <a:bodyPr wrap="square">
            <a:spAutoFit/>
          </a:bodyPr>
          <a:lstStyle/>
          <a:p>
            <a:pPr algn="just"/>
            <a:r>
              <a:rPr lang="en-US" sz="2000" b="0" i="0" u="none" strike="noStrike" baseline="0" dirty="0">
                <a:solidFill>
                  <a:srgbClr val="000000"/>
                </a:solidFill>
                <a:latin typeface="+mn-lt"/>
              </a:rPr>
              <a:t>Beyond the scientific goals of this analysis, the actions organized by EARLINET/ACTRIS (NRT delivery of the data and fast analysis of the data products) proved that aerosol lidars are useful for providing information not only for climatological purposes, but also in emergency situations. </a:t>
            </a:r>
            <a:endParaRPr lang="en-US" sz="2000" dirty="0">
              <a:latin typeface="+mn-lt"/>
            </a:endParaRPr>
          </a:p>
        </p:txBody>
      </p:sp>
      <p:sp>
        <p:nvSpPr>
          <p:cNvPr id="9" name="Title 1">
            <a:extLst>
              <a:ext uri="{FF2B5EF4-FFF2-40B4-BE49-F238E27FC236}">
                <a16:creationId xmlns:a16="http://schemas.microsoft.com/office/drawing/2014/main" id="{E17666A7-8883-45D7-891B-C24F268C6853}"/>
              </a:ext>
            </a:extLst>
          </p:cNvPr>
          <p:cNvSpPr txBox="1">
            <a:spLocks/>
          </p:cNvSpPr>
          <p:nvPr/>
        </p:nvSpPr>
        <p:spPr>
          <a:xfrm>
            <a:off x="1533707" y="181029"/>
            <a:ext cx="5867400" cy="1015663"/>
          </a:xfrm>
          <a:prstGeom prst="rect">
            <a:avLst/>
          </a:prstGeom>
        </p:spPr>
        <p:txBody>
          <a:bodyPr>
            <a:normAutofit/>
          </a:bodyPr>
          <a:lstStyle>
            <a:lvl1pPr algn="l" rtl="0" eaLnBrk="0" fontAlgn="base" hangingPunct="0">
              <a:spcBef>
                <a:spcPct val="0"/>
              </a:spcBef>
              <a:spcAft>
                <a:spcPct val="0"/>
              </a:spcAft>
              <a:defRPr sz="3600" b="1">
                <a:solidFill>
                  <a:schemeClr val="tx2"/>
                </a:solidFill>
                <a:latin typeface="+mj-lt"/>
                <a:ea typeface="+mj-ea"/>
                <a:cs typeface="+mj-cs"/>
              </a:defRPr>
            </a:lvl1pPr>
            <a:lvl2pPr algn="l" rtl="0" eaLnBrk="0" fontAlgn="base" hangingPunct="0">
              <a:spcBef>
                <a:spcPct val="0"/>
              </a:spcBef>
              <a:spcAft>
                <a:spcPct val="0"/>
              </a:spcAft>
              <a:defRPr sz="3600" b="1">
                <a:solidFill>
                  <a:schemeClr val="tx2"/>
                </a:solidFill>
                <a:latin typeface="Arial" charset="0"/>
                <a:cs typeface="Arial" charset="0"/>
              </a:defRPr>
            </a:lvl2pPr>
            <a:lvl3pPr algn="l" rtl="0" eaLnBrk="0" fontAlgn="base" hangingPunct="0">
              <a:spcBef>
                <a:spcPct val="0"/>
              </a:spcBef>
              <a:spcAft>
                <a:spcPct val="0"/>
              </a:spcAft>
              <a:defRPr sz="3600" b="1">
                <a:solidFill>
                  <a:schemeClr val="tx2"/>
                </a:solidFill>
                <a:latin typeface="Arial" charset="0"/>
                <a:cs typeface="Arial" charset="0"/>
              </a:defRPr>
            </a:lvl3pPr>
            <a:lvl4pPr algn="l" rtl="0" eaLnBrk="0" fontAlgn="base" hangingPunct="0">
              <a:spcBef>
                <a:spcPct val="0"/>
              </a:spcBef>
              <a:spcAft>
                <a:spcPct val="0"/>
              </a:spcAft>
              <a:defRPr sz="3600" b="1">
                <a:solidFill>
                  <a:schemeClr val="tx2"/>
                </a:solidFill>
                <a:latin typeface="Arial" charset="0"/>
                <a:cs typeface="Arial" charset="0"/>
              </a:defRPr>
            </a:lvl4pPr>
            <a:lvl5pPr algn="l" rtl="0" eaLnBrk="0" fontAlgn="base" hangingPunct="0">
              <a:spcBef>
                <a:spcPct val="0"/>
              </a:spcBef>
              <a:spcAft>
                <a:spcPct val="0"/>
              </a:spcAft>
              <a:defRPr sz="3600" b="1">
                <a:solidFill>
                  <a:schemeClr val="tx2"/>
                </a:solidFill>
                <a:latin typeface="Arial" charset="0"/>
                <a:cs typeface="Arial" charset="0"/>
              </a:defRPr>
            </a:lvl5pPr>
            <a:lvl6pPr marL="457189" algn="l" rtl="0" fontAlgn="base">
              <a:spcBef>
                <a:spcPct val="0"/>
              </a:spcBef>
              <a:spcAft>
                <a:spcPct val="0"/>
              </a:spcAft>
              <a:defRPr sz="3600" b="1">
                <a:solidFill>
                  <a:schemeClr val="tx2"/>
                </a:solidFill>
                <a:latin typeface="Arial" charset="0"/>
                <a:cs typeface="Arial" charset="0"/>
              </a:defRPr>
            </a:lvl6pPr>
            <a:lvl7pPr marL="914377" algn="l" rtl="0" fontAlgn="base">
              <a:spcBef>
                <a:spcPct val="0"/>
              </a:spcBef>
              <a:spcAft>
                <a:spcPct val="0"/>
              </a:spcAft>
              <a:defRPr sz="3600" b="1">
                <a:solidFill>
                  <a:schemeClr val="tx2"/>
                </a:solidFill>
                <a:latin typeface="Arial" charset="0"/>
                <a:cs typeface="Arial" charset="0"/>
              </a:defRPr>
            </a:lvl7pPr>
            <a:lvl8pPr marL="1371566" algn="l" rtl="0" fontAlgn="base">
              <a:spcBef>
                <a:spcPct val="0"/>
              </a:spcBef>
              <a:spcAft>
                <a:spcPct val="0"/>
              </a:spcAft>
              <a:defRPr sz="3600" b="1">
                <a:solidFill>
                  <a:schemeClr val="tx2"/>
                </a:solidFill>
                <a:latin typeface="Arial" charset="0"/>
                <a:cs typeface="Arial" charset="0"/>
              </a:defRPr>
            </a:lvl8pPr>
            <a:lvl9pPr marL="1828754" algn="l" rtl="0" fontAlgn="base">
              <a:spcBef>
                <a:spcPct val="0"/>
              </a:spcBef>
              <a:spcAft>
                <a:spcPct val="0"/>
              </a:spcAft>
              <a:defRPr sz="3600" b="1">
                <a:solidFill>
                  <a:schemeClr val="tx2"/>
                </a:solidFill>
                <a:latin typeface="Arial" charset="0"/>
                <a:cs typeface="Arial" charset="0"/>
              </a:defRPr>
            </a:lvl9pPr>
          </a:lstStyle>
          <a:p>
            <a:endParaRPr lang="en-US" sz="2800" kern="0" dirty="0"/>
          </a:p>
        </p:txBody>
      </p:sp>
      <p:sp>
        <p:nvSpPr>
          <p:cNvPr id="12" name="TextBox 11">
            <a:extLst>
              <a:ext uri="{FF2B5EF4-FFF2-40B4-BE49-F238E27FC236}">
                <a16:creationId xmlns:a16="http://schemas.microsoft.com/office/drawing/2014/main" id="{1685F890-FBAB-48A3-891C-C5B5355E2CC0}"/>
              </a:ext>
            </a:extLst>
          </p:cNvPr>
          <p:cNvSpPr txBox="1"/>
          <p:nvPr/>
        </p:nvSpPr>
        <p:spPr>
          <a:xfrm>
            <a:off x="3157539" y="285663"/>
            <a:ext cx="3962400" cy="584775"/>
          </a:xfrm>
          <a:prstGeom prst="rect">
            <a:avLst/>
          </a:prstGeom>
          <a:noFill/>
        </p:spPr>
        <p:txBody>
          <a:bodyPr wrap="square" rtlCol="0">
            <a:spAutoFit/>
          </a:bodyPr>
          <a:lstStyle/>
          <a:p>
            <a:r>
              <a:rPr lang="en-US" sz="3200" b="1" dirty="0"/>
              <a:t>Conclusion</a:t>
            </a:r>
          </a:p>
        </p:txBody>
      </p:sp>
      <p:pic>
        <p:nvPicPr>
          <p:cNvPr id="11" name="Picture 10" descr="logoGrupeIPB-engleski-01zaFuter.png">
            <a:extLst>
              <a:ext uri="{FF2B5EF4-FFF2-40B4-BE49-F238E27FC236}">
                <a16:creationId xmlns:a16="http://schemas.microsoft.com/office/drawing/2014/main" id="{075372FF-C89F-4A0B-A797-5ED07EA3F1D6}"/>
              </a:ext>
            </a:extLst>
          </p:cNvPr>
          <p:cNvPicPr>
            <a:picLocks noChangeAspect="1"/>
          </p:cNvPicPr>
          <p:nvPr/>
        </p:nvPicPr>
        <p:blipFill>
          <a:blip r:embed="rId3" cstate="print"/>
          <a:stretch>
            <a:fillRect/>
          </a:stretch>
        </p:blipFill>
        <p:spPr>
          <a:xfrm>
            <a:off x="6781800" y="6455574"/>
            <a:ext cx="2133600" cy="402427"/>
          </a:xfrm>
          <a:prstGeom prst="rect">
            <a:avLst/>
          </a:prstGeom>
        </p:spPr>
      </p:pic>
      <p:cxnSp>
        <p:nvCxnSpPr>
          <p:cNvPr id="13" name="Straight Connector 12">
            <a:extLst>
              <a:ext uri="{FF2B5EF4-FFF2-40B4-BE49-F238E27FC236}">
                <a16:creationId xmlns:a16="http://schemas.microsoft.com/office/drawing/2014/main" id="{4E1F63FF-E7C5-4A7C-81D1-455E9D66F68E}"/>
              </a:ext>
            </a:extLst>
          </p:cNvPr>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4" name="Footer Placeholder 2">
            <a:extLst>
              <a:ext uri="{FF2B5EF4-FFF2-40B4-BE49-F238E27FC236}">
                <a16:creationId xmlns:a16="http://schemas.microsoft.com/office/drawing/2014/main" id="{0C5B0A89-9190-DF0F-6EB3-9A6978C9DB58}"/>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25580527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5A47A94-0B6B-CE36-DD28-50FEDC4315D2}"/>
              </a:ext>
            </a:extLst>
          </p:cNvPr>
          <p:cNvPicPr>
            <a:picLocks noChangeAspect="1"/>
          </p:cNvPicPr>
          <p:nvPr/>
        </p:nvPicPr>
        <p:blipFill>
          <a:blip r:embed="rId2"/>
          <a:stretch>
            <a:fillRect/>
          </a:stretch>
        </p:blipFill>
        <p:spPr>
          <a:xfrm>
            <a:off x="838200" y="1286603"/>
            <a:ext cx="7162800" cy="4574354"/>
          </a:xfrm>
          <a:prstGeom prst="rect">
            <a:avLst/>
          </a:prstGeom>
        </p:spPr>
      </p:pic>
      <p:sp>
        <p:nvSpPr>
          <p:cNvPr id="7" name="TextBox 6">
            <a:extLst>
              <a:ext uri="{FF2B5EF4-FFF2-40B4-BE49-F238E27FC236}">
                <a16:creationId xmlns:a16="http://schemas.microsoft.com/office/drawing/2014/main" id="{33B839EF-3AC7-604B-220E-1FDAD71319C4}"/>
              </a:ext>
            </a:extLst>
          </p:cNvPr>
          <p:cNvSpPr txBox="1"/>
          <p:nvPr/>
        </p:nvSpPr>
        <p:spPr>
          <a:xfrm>
            <a:off x="381000" y="5924232"/>
            <a:ext cx="8534400" cy="646331"/>
          </a:xfrm>
          <a:prstGeom prst="rect">
            <a:avLst/>
          </a:prstGeom>
          <a:noFill/>
        </p:spPr>
        <p:txBody>
          <a:bodyPr wrap="square">
            <a:spAutoFit/>
          </a:bodyPr>
          <a:lstStyle/>
          <a:p>
            <a:pPr algn="l"/>
            <a:r>
              <a:rPr lang="en-US" sz="1200" b="0" i="0" u="none" strike="noStrike" baseline="0" dirty="0">
                <a:latin typeface="+mn-lt"/>
              </a:rPr>
              <a:t>Temporal evolution of PBL (blue line) and elevated aerosol layers (red dots). Colormaps represent the lidar RCS at 355 nm on March 20, 2015. White vertical lines indicate beginning, maximum and end of the eclipse. Box plot shows the median, first and third quartiles and 5th and 95th percentiles of PBL heights in March for period 2006–2015.</a:t>
            </a:r>
            <a:endParaRPr lang="en-US" sz="1200" dirty="0">
              <a:latin typeface="+mn-lt"/>
            </a:endParaRPr>
          </a:p>
        </p:txBody>
      </p:sp>
      <p:sp>
        <p:nvSpPr>
          <p:cNvPr id="9" name="TextBox 8">
            <a:extLst>
              <a:ext uri="{FF2B5EF4-FFF2-40B4-BE49-F238E27FC236}">
                <a16:creationId xmlns:a16="http://schemas.microsoft.com/office/drawing/2014/main" id="{55DDEFBD-49CB-0C7D-50D8-0BA4363C1631}"/>
              </a:ext>
            </a:extLst>
          </p:cNvPr>
          <p:cNvSpPr txBox="1"/>
          <p:nvPr/>
        </p:nvSpPr>
        <p:spPr>
          <a:xfrm>
            <a:off x="838200" y="304800"/>
            <a:ext cx="7162800" cy="830997"/>
          </a:xfrm>
          <a:prstGeom prst="rect">
            <a:avLst/>
          </a:prstGeom>
          <a:noFill/>
        </p:spPr>
        <p:txBody>
          <a:bodyPr wrap="square">
            <a:spAutoFit/>
          </a:bodyPr>
          <a:lstStyle/>
          <a:p>
            <a:pPr algn="ctr"/>
            <a:r>
              <a:rPr lang="en-US" sz="2400" b="1" i="0" u="none" strike="noStrike" baseline="0" dirty="0">
                <a:latin typeface="+mn-lt"/>
              </a:rPr>
              <a:t>Temporal evolution of PBL, Solar eclipse, </a:t>
            </a:r>
          </a:p>
          <a:p>
            <a:pPr algn="ctr"/>
            <a:r>
              <a:rPr lang="en-US" sz="2400" b="1" i="0" u="none" strike="noStrike" baseline="0" dirty="0">
                <a:latin typeface="+mn-lt"/>
              </a:rPr>
              <a:t>March 20, 2015</a:t>
            </a:r>
            <a:endParaRPr lang="en-US" b="1" dirty="0"/>
          </a:p>
        </p:txBody>
      </p:sp>
      <p:sp>
        <p:nvSpPr>
          <p:cNvPr id="11" name="TextBox 10">
            <a:extLst>
              <a:ext uri="{FF2B5EF4-FFF2-40B4-BE49-F238E27FC236}">
                <a16:creationId xmlns:a16="http://schemas.microsoft.com/office/drawing/2014/main" id="{83DCFB5D-24B4-EE37-A57D-4D0DB967C072}"/>
              </a:ext>
            </a:extLst>
          </p:cNvPr>
          <p:cNvSpPr txBox="1"/>
          <p:nvPr/>
        </p:nvSpPr>
        <p:spPr>
          <a:xfrm>
            <a:off x="6096000" y="6540083"/>
            <a:ext cx="3124200" cy="276999"/>
          </a:xfrm>
          <a:prstGeom prst="rect">
            <a:avLst/>
          </a:prstGeom>
          <a:noFill/>
        </p:spPr>
        <p:txBody>
          <a:bodyPr wrap="square" rtlCol="0">
            <a:spAutoFit/>
          </a:bodyPr>
          <a:lstStyle/>
          <a:p>
            <a:r>
              <a:rPr lang="en-US" sz="1200" dirty="0" err="1">
                <a:latin typeface="+mn-lt"/>
              </a:rPr>
              <a:t>Ilić</a:t>
            </a:r>
            <a:r>
              <a:rPr lang="en-US" sz="1200" dirty="0">
                <a:latin typeface="+mn-lt"/>
              </a:rPr>
              <a:t> et al., 2018, </a:t>
            </a:r>
            <a:r>
              <a:rPr lang="en-US" sz="1200" i="0" dirty="0">
                <a:solidFill>
                  <a:srgbClr val="202124"/>
                </a:solidFill>
                <a:effectLst/>
                <a:latin typeface="+mn-lt"/>
              </a:rPr>
              <a:t>J. Atmos. Sol.-Terr. Phys.</a:t>
            </a:r>
            <a:endParaRPr lang="en-US" sz="1200" dirty="0">
              <a:latin typeface="+mn-lt"/>
            </a:endParaRPr>
          </a:p>
        </p:txBody>
      </p:sp>
    </p:spTree>
    <p:extLst>
      <p:ext uri="{BB962C8B-B14F-4D97-AF65-F5344CB8AC3E}">
        <p14:creationId xmlns:p14="http://schemas.microsoft.com/office/powerpoint/2010/main" val="17542952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5" name="Picture 3" descr="D:\Documents and Settings\User\Desktop\220px-Fimmvorduhals_2010_03_27_dawn.jpg"/>
          <p:cNvPicPr>
            <a:picLocks noChangeAspect="1" noChangeArrowheads="1"/>
          </p:cNvPicPr>
          <p:nvPr/>
        </p:nvPicPr>
        <p:blipFill>
          <a:blip r:embed="rId2"/>
          <a:srcRect/>
          <a:stretch>
            <a:fillRect/>
          </a:stretch>
        </p:blipFill>
        <p:spPr bwMode="auto">
          <a:xfrm>
            <a:off x="2743200" y="3581400"/>
            <a:ext cx="4318000" cy="2865582"/>
          </a:xfrm>
          <a:prstGeom prst="rect">
            <a:avLst/>
          </a:prstGeom>
          <a:noFill/>
        </p:spPr>
      </p:pic>
      <p:cxnSp>
        <p:nvCxnSpPr>
          <p:cNvPr id="7" name="Straight Connector 6"/>
          <p:cNvCxnSpPr/>
          <p:nvPr/>
        </p:nvCxnSpPr>
        <p:spPr bwMode="auto">
          <a:xfrm>
            <a:off x="228600" y="6477000"/>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8" name="Picture 7" descr="logoGrupeIPB-engleski-01zaFuter.png"/>
          <p:cNvPicPr>
            <a:picLocks noChangeAspect="1"/>
          </p:cNvPicPr>
          <p:nvPr/>
        </p:nvPicPr>
        <p:blipFill>
          <a:blip r:embed="rId3" cstate="print"/>
          <a:stretch>
            <a:fillRect/>
          </a:stretch>
        </p:blipFill>
        <p:spPr>
          <a:xfrm>
            <a:off x="6781800" y="6455574"/>
            <a:ext cx="2133600" cy="402426"/>
          </a:xfrm>
          <a:prstGeom prst="rect">
            <a:avLst/>
          </a:prstGeom>
        </p:spPr>
      </p:pic>
      <p:grpSp>
        <p:nvGrpSpPr>
          <p:cNvPr id="2" name="Group 12"/>
          <p:cNvGrpSpPr/>
          <p:nvPr/>
        </p:nvGrpSpPr>
        <p:grpSpPr>
          <a:xfrm>
            <a:off x="228600" y="1143000"/>
            <a:ext cx="4419600" cy="3276600"/>
            <a:chOff x="4800599" y="1600200"/>
            <a:chExt cx="4080379" cy="2895600"/>
          </a:xfrm>
        </p:grpSpPr>
        <p:pic>
          <p:nvPicPr>
            <p:cNvPr id="289794" name="Picture 2" descr="D:\Documents and Settings\User\Desktop\272px-Iceland_relief_map.jpg"/>
            <p:cNvPicPr>
              <a:picLocks noChangeAspect="1" noChangeArrowheads="1"/>
            </p:cNvPicPr>
            <p:nvPr/>
          </p:nvPicPr>
          <p:blipFill>
            <a:blip r:embed="rId4"/>
            <a:srcRect/>
            <a:stretch>
              <a:fillRect/>
            </a:stretch>
          </p:blipFill>
          <p:spPr bwMode="auto">
            <a:xfrm>
              <a:off x="4800599" y="1600200"/>
              <a:ext cx="4080379" cy="2895600"/>
            </a:xfrm>
            <a:prstGeom prst="rect">
              <a:avLst/>
            </a:prstGeom>
            <a:noFill/>
          </p:spPr>
        </p:pic>
        <p:sp>
          <p:nvSpPr>
            <p:cNvPr id="10" name="Isosceles Triangle 9"/>
            <p:cNvSpPr/>
            <p:nvPr/>
          </p:nvSpPr>
          <p:spPr bwMode="auto">
            <a:xfrm>
              <a:off x="6553200" y="4038600"/>
              <a:ext cx="76200" cy="76200"/>
            </a:xfrm>
            <a:prstGeom prst="triangle">
              <a:avLst/>
            </a:prstGeom>
            <a:solidFill>
              <a:srgbClr val="FF0000"/>
            </a:solid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grpSp>
      <p:sp>
        <p:nvSpPr>
          <p:cNvPr id="11" name="Rectangle 10"/>
          <p:cNvSpPr/>
          <p:nvPr/>
        </p:nvSpPr>
        <p:spPr>
          <a:xfrm>
            <a:off x="228600" y="3962400"/>
            <a:ext cx="2252426" cy="400110"/>
          </a:xfrm>
          <a:prstGeom prst="rect">
            <a:avLst/>
          </a:prstGeom>
        </p:spPr>
        <p:txBody>
          <a:bodyPr wrap="square">
            <a:spAutoFit/>
          </a:bodyPr>
          <a:lstStyle/>
          <a:p>
            <a:r>
              <a:rPr lang="en-US" sz="2000" b="1" dirty="0" err="1"/>
              <a:t>Eyjafjallajökull</a:t>
            </a:r>
            <a:r>
              <a:rPr lang="en-US" sz="2000" b="1" dirty="0"/>
              <a:t> </a:t>
            </a:r>
            <a:endParaRPr lang="en-US" sz="2000" dirty="0"/>
          </a:p>
        </p:txBody>
      </p:sp>
      <p:pic>
        <p:nvPicPr>
          <p:cNvPr id="289793" name="Picture 1" descr="D:\Documents and Settings\User\Desktop\Eyjafjallajokull_volcano_plume_2010_04_18.jpg"/>
          <p:cNvPicPr>
            <a:picLocks noChangeAspect="1" noChangeArrowheads="1"/>
          </p:cNvPicPr>
          <p:nvPr/>
        </p:nvPicPr>
        <p:blipFill>
          <a:blip r:embed="rId5" cstate="print"/>
          <a:srcRect/>
          <a:stretch>
            <a:fillRect/>
          </a:stretch>
        </p:blipFill>
        <p:spPr bwMode="auto">
          <a:xfrm>
            <a:off x="4114800" y="1143000"/>
            <a:ext cx="4914271" cy="3276600"/>
          </a:xfrm>
          <a:prstGeom prst="rect">
            <a:avLst/>
          </a:prstGeom>
          <a:noFill/>
        </p:spPr>
      </p:pic>
      <p:sp>
        <p:nvSpPr>
          <p:cNvPr id="12" name="Rectangle 11"/>
          <p:cNvSpPr/>
          <p:nvPr/>
        </p:nvSpPr>
        <p:spPr>
          <a:xfrm>
            <a:off x="685800" y="169208"/>
            <a:ext cx="7620000" cy="646331"/>
          </a:xfrm>
          <a:prstGeom prst="rect">
            <a:avLst/>
          </a:prstGeom>
        </p:spPr>
        <p:txBody>
          <a:bodyPr wrap="square">
            <a:spAutoFit/>
          </a:bodyPr>
          <a:lstStyle/>
          <a:p>
            <a:pPr algn="ctr"/>
            <a:r>
              <a:rPr lang="en-US" sz="3600" b="1" dirty="0">
                <a:solidFill>
                  <a:schemeClr val="accent2"/>
                </a:solidFill>
                <a:latin typeface="Calibri" pitchFamily="34" charset="0"/>
              </a:rPr>
              <a:t>Eyjafjallajökull, April, 2010. </a:t>
            </a:r>
            <a:endParaRPr lang="en-US" sz="3600" dirty="0">
              <a:solidFill>
                <a:schemeClr val="accent2"/>
              </a:solidFill>
              <a:latin typeface="Calibri" pitchFamily="34" charset="0"/>
            </a:endParaRPr>
          </a:p>
        </p:txBody>
      </p:sp>
      <p:sp>
        <p:nvSpPr>
          <p:cNvPr id="13" name="Footer Placeholder 2">
            <a:extLst>
              <a:ext uri="{FF2B5EF4-FFF2-40B4-BE49-F238E27FC236}">
                <a16:creationId xmlns:a16="http://schemas.microsoft.com/office/drawing/2014/main" id="{69788C7A-D763-E6A9-5B9B-628979E144B2}"/>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356841450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0"/>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8" name="Picture 7" descr="logoGrupeIPB-engleski-01zaFuter.png"/>
          <p:cNvPicPr>
            <a:picLocks noChangeAspect="1"/>
          </p:cNvPicPr>
          <p:nvPr/>
        </p:nvPicPr>
        <p:blipFill>
          <a:blip r:embed="rId2" cstate="print"/>
          <a:stretch>
            <a:fillRect/>
          </a:stretch>
        </p:blipFill>
        <p:spPr>
          <a:xfrm>
            <a:off x="6781800" y="6455574"/>
            <a:ext cx="2133600" cy="402426"/>
          </a:xfrm>
          <a:prstGeom prst="rect">
            <a:avLst/>
          </a:prstGeom>
        </p:spPr>
      </p:pic>
      <p:pic>
        <p:nvPicPr>
          <p:cNvPr id="347138" name="Picture 2" descr="D:\Documents and Settings\User\Desktop\458318main_20100526_volcano_lg.jpg"/>
          <p:cNvPicPr>
            <a:picLocks noChangeAspect="1" noChangeArrowheads="1"/>
          </p:cNvPicPr>
          <p:nvPr/>
        </p:nvPicPr>
        <p:blipFill>
          <a:blip r:embed="rId3"/>
          <a:srcRect/>
          <a:stretch>
            <a:fillRect/>
          </a:stretch>
        </p:blipFill>
        <p:spPr bwMode="auto">
          <a:xfrm>
            <a:off x="1600200" y="1038225"/>
            <a:ext cx="6128657" cy="5362575"/>
          </a:xfrm>
          <a:prstGeom prst="rect">
            <a:avLst/>
          </a:prstGeom>
          <a:noFill/>
        </p:spPr>
      </p:pic>
      <p:sp>
        <p:nvSpPr>
          <p:cNvPr id="9" name="TextBox 8"/>
          <p:cNvSpPr txBox="1"/>
          <p:nvPr/>
        </p:nvSpPr>
        <p:spPr>
          <a:xfrm>
            <a:off x="1066800" y="0"/>
            <a:ext cx="6934200" cy="1077218"/>
          </a:xfrm>
          <a:prstGeom prst="rect">
            <a:avLst/>
          </a:prstGeom>
          <a:noFill/>
        </p:spPr>
        <p:txBody>
          <a:bodyPr wrap="square" rtlCol="0">
            <a:spAutoFit/>
          </a:bodyPr>
          <a:lstStyle/>
          <a:p>
            <a:pPr algn="ctr"/>
            <a:r>
              <a:rPr lang="en-US" sz="3600" b="1" dirty="0" err="1">
                <a:solidFill>
                  <a:schemeClr val="accent2">
                    <a:lumMod val="60000"/>
                    <a:lumOff val="40000"/>
                  </a:schemeClr>
                </a:solidFill>
                <a:latin typeface="Calibri" pitchFamily="34" charset="0"/>
              </a:rPr>
              <a:t>Eyjafjallajökull</a:t>
            </a:r>
            <a:r>
              <a:rPr lang="en-US" sz="3600" b="1" dirty="0">
                <a:solidFill>
                  <a:schemeClr val="accent2">
                    <a:lumMod val="60000"/>
                    <a:lumOff val="40000"/>
                  </a:schemeClr>
                </a:solidFill>
                <a:latin typeface="Calibri" pitchFamily="34" charset="0"/>
              </a:rPr>
              <a:t>    MODIS – CALIPSO </a:t>
            </a:r>
          </a:p>
          <a:p>
            <a:pPr algn="ctr"/>
            <a:r>
              <a:rPr lang="en-US" sz="2800" b="1" dirty="0">
                <a:solidFill>
                  <a:schemeClr val="accent2">
                    <a:lumMod val="60000"/>
                    <a:lumOff val="40000"/>
                  </a:schemeClr>
                </a:solidFill>
                <a:latin typeface="Calibri" pitchFamily="34" charset="0"/>
              </a:rPr>
              <a:t>16. </a:t>
            </a:r>
            <a:r>
              <a:rPr lang="en-US" sz="2800" b="1" dirty="0" err="1">
                <a:solidFill>
                  <a:schemeClr val="accent2">
                    <a:lumMod val="60000"/>
                    <a:lumOff val="40000"/>
                  </a:schemeClr>
                </a:solidFill>
                <a:latin typeface="Calibri" pitchFamily="34" charset="0"/>
              </a:rPr>
              <a:t>Maj</a:t>
            </a:r>
            <a:r>
              <a:rPr lang="en-US" sz="2800" b="1" dirty="0">
                <a:solidFill>
                  <a:schemeClr val="accent2">
                    <a:lumMod val="60000"/>
                    <a:lumOff val="40000"/>
                  </a:schemeClr>
                </a:solidFill>
                <a:latin typeface="Calibri" pitchFamily="34" charset="0"/>
              </a:rPr>
              <a:t>, 2010. </a:t>
            </a:r>
          </a:p>
        </p:txBody>
      </p:sp>
      <p:sp>
        <p:nvSpPr>
          <p:cNvPr id="10" name="Footer Placeholder 2">
            <a:extLst>
              <a:ext uri="{FF2B5EF4-FFF2-40B4-BE49-F238E27FC236}">
                <a16:creationId xmlns:a16="http://schemas.microsoft.com/office/drawing/2014/main" id="{5678C706-D6D3-E1D5-D41F-E6A213CFDB15}"/>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42194736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0"/>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8" name="Picture 7" descr="logoGrupeIPB-engleski-01zaFuter.png"/>
          <p:cNvPicPr>
            <a:picLocks noChangeAspect="1"/>
          </p:cNvPicPr>
          <p:nvPr/>
        </p:nvPicPr>
        <p:blipFill>
          <a:blip r:embed="rId2" cstate="print"/>
          <a:stretch>
            <a:fillRect/>
          </a:stretch>
        </p:blipFill>
        <p:spPr>
          <a:xfrm>
            <a:off x="6781800" y="6455574"/>
            <a:ext cx="2133600" cy="402426"/>
          </a:xfrm>
          <a:prstGeom prst="rect">
            <a:avLst/>
          </a:prstGeom>
        </p:spPr>
      </p:pic>
      <p:pic>
        <p:nvPicPr>
          <p:cNvPr id="9" name="Picture 2"/>
          <p:cNvPicPr>
            <a:picLocks noChangeAspect="1" noChangeArrowheads="1"/>
          </p:cNvPicPr>
          <p:nvPr/>
        </p:nvPicPr>
        <p:blipFill>
          <a:blip r:embed="rId3"/>
          <a:srcRect/>
          <a:stretch>
            <a:fillRect/>
          </a:stretch>
        </p:blipFill>
        <p:spPr bwMode="auto">
          <a:xfrm>
            <a:off x="381000" y="1828800"/>
            <a:ext cx="8347220" cy="3352800"/>
          </a:xfrm>
          <a:prstGeom prst="rect">
            <a:avLst/>
          </a:prstGeom>
          <a:noFill/>
        </p:spPr>
      </p:pic>
      <p:cxnSp>
        <p:nvCxnSpPr>
          <p:cNvPr id="12" name="Straight Arrow Connector 11"/>
          <p:cNvCxnSpPr/>
          <p:nvPr/>
        </p:nvCxnSpPr>
        <p:spPr bwMode="auto">
          <a:xfrm rot="10800000" flipV="1">
            <a:off x="5486400" y="2590800"/>
            <a:ext cx="1143000" cy="99060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sp>
        <p:nvSpPr>
          <p:cNvPr id="13" name="TextBox 12"/>
          <p:cNvSpPr txBox="1"/>
          <p:nvPr/>
        </p:nvSpPr>
        <p:spPr>
          <a:xfrm>
            <a:off x="5181600" y="2019034"/>
            <a:ext cx="3352800" cy="461665"/>
          </a:xfrm>
          <a:prstGeom prst="rect">
            <a:avLst/>
          </a:prstGeom>
          <a:noFill/>
        </p:spPr>
        <p:txBody>
          <a:bodyPr wrap="square" rtlCol="0">
            <a:spAutoFit/>
          </a:bodyPr>
          <a:lstStyle/>
          <a:p>
            <a:r>
              <a:rPr lang="en-US" dirty="0">
                <a:solidFill>
                  <a:schemeClr val="bg1"/>
                </a:solidFill>
              </a:rPr>
              <a:t>   Volcanic ash</a:t>
            </a:r>
          </a:p>
        </p:txBody>
      </p:sp>
      <p:cxnSp>
        <p:nvCxnSpPr>
          <p:cNvPr id="14" name="Straight Arrow Connector 13"/>
          <p:cNvCxnSpPr/>
          <p:nvPr/>
        </p:nvCxnSpPr>
        <p:spPr bwMode="auto">
          <a:xfrm rot="5400000">
            <a:off x="3810000" y="2895600"/>
            <a:ext cx="914400" cy="1588"/>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cxnSp>
        <p:nvCxnSpPr>
          <p:cNvPr id="18" name="Straight Arrow Connector 17"/>
          <p:cNvCxnSpPr/>
          <p:nvPr/>
        </p:nvCxnSpPr>
        <p:spPr bwMode="auto">
          <a:xfrm rot="16200000" flipH="1">
            <a:off x="6210300" y="3009900"/>
            <a:ext cx="1066800" cy="22860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cxnSp>
        <p:nvCxnSpPr>
          <p:cNvPr id="19" name="Straight Arrow Connector 18"/>
          <p:cNvCxnSpPr/>
          <p:nvPr/>
        </p:nvCxnSpPr>
        <p:spPr bwMode="auto">
          <a:xfrm rot="10800000" flipV="1">
            <a:off x="2819400" y="2362200"/>
            <a:ext cx="1447800" cy="685800"/>
          </a:xfrm>
          <a:prstGeom prst="straightConnector1">
            <a:avLst/>
          </a:prstGeom>
          <a:solidFill>
            <a:schemeClr val="accent1"/>
          </a:solidFill>
          <a:ln w="38100" cap="flat" cmpd="sng" algn="ctr">
            <a:solidFill>
              <a:schemeClr val="bg1"/>
            </a:solidFill>
            <a:prstDash val="solid"/>
            <a:round/>
            <a:headEnd type="none" w="med" len="med"/>
            <a:tailEnd type="arrow"/>
          </a:ln>
          <a:effectLst/>
        </p:spPr>
      </p:cxnSp>
      <p:sp>
        <p:nvSpPr>
          <p:cNvPr id="25" name="Text Box 3"/>
          <p:cNvSpPr txBox="1">
            <a:spLocks noChangeArrowheads="1"/>
          </p:cNvSpPr>
          <p:nvPr/>
        </p:nvSpPr>
        <p:spPr bwMode="auto">
          <a:xfrm>
            <a:off x="609600" y="5257800"/>
            <a:ext cx="7620000" cy="338554"/>
          </a:xfrm>
          <a:prstGeom prst="rect">
            <a:avLst/>
          </a:prstGeom>
          <a:noFill/>
          <a:ln w="9525">
            <a:noFill/>
            <a:miter lim="800000"/>
            <a:headEnd/>
            <a:tailEnd/>
          </a:ln>
          <a:effectLst/>
        </p:spPr>
        <p:txBody>
          <a:bodyPr>
            <a:spAutoFit/>
          </a:bodyPr>
          <a:lstStyle/>
          <a:p>
            <a:pPr eaLnBrk="1" hangingPunct="1"/>
            <a:r>
              <a:rPr lang="en-US" sz="1600" dirty="0"/>
              <a:t>MULIS: 16 April 17 UTC - 17 April 2010, 22 UTC, </a:t>
            </a:r>
            <a:r>
              <a:rPr lang="en-US" sz="1600" dirty="0" err="1"/>
              <a:t>Maisach</a:t>
            </a:r>
            <a:r>
              <a:rPr lang="en-US" sz="1600" dirty="0"/>
              <a:t>.</a:t>
            </a:r>
          </a:p>
        </p:txBody>
      </p:sp>
      <p:sp>
        <p:nvSpPr>
          <p:cNvPr id="26" name="TextBox 25"/>
          <p:cNvSpPr txBox="1"/>
          <p:nvPr/>
        </p:nvSpPr>
        <p:spPr>
          <a:xfrm>
            <a:off x="727220" y="207308"/>
            <a:ext cx="8001000" cy="707886"/>
          </a:xfrm>
          <a:prstGeom prst="rect">
            <a:avLst/>
          </a:prstGeom>
          <a:noFill/>
        </p:spPr>
        <p:txBody>
          <a:bodyPr wrap="square" rtlCol="0">
            <a:spAutoFit/>
          </a:bodyPr>
          <a:lstStyle/>
          <a:p>
            <a:r>
              <a:rPr lang="en-US" sz="4000" b="1" dirty="0">
                <a:solidFill>
                  <a:schemeClr val="accent2"/>
                </a:solidFill>
                <a:latin typeface="Calibri" pitchFamily="34" charset="0"/>
              </a:rPr>
              <a:t>Volcanic eruption - Eyjafjallajökull </a:t>
            </a:r>
            <a:endParaRPr lang="en-US" sz="4000" dirty="0">
              <a:solidFill>
                <a:schemeClr val="accent2"/>
              </a:solidFill>
              <a:latin typeface="Calibri" pitchFamily="34" charset="0"/>
            </a:endParaRPr>
          </a:p>
        </p:txBody>
      </p:sp>
      <p:sp>
        <p:nvSpPr>
          <p:cNvPr id="15" name="Footer Placeholder 2">
            <a:extLst>
              <a:ext uri="{FF2B5EF4-FFF2-40B4-BE49-F238E27FC236}">
                <a16:creationId xmlns:a16="http://schemas.microsoft.com/office/drawing/2014/main" id="{3007E6A6-DEE7-F782-15E0-0F88CF71916A}"/>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37109522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0"/>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8" name="Rectangle 2"/>
          <p:cNvSpPr txBox="1">
            <a:spLocks noChangeArrowheads="1"/>
          </p:cNvSpPr>
          <p:nvPr/>
        </p:nvSpPr>
        <p:spPr>
          <a:xfrm>
            <a:off x="914400" y="274638"/>
            <a:ext cx="6629400" cy="715962"/>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err="1">
                <a:ln>
                  <a:noFill/>
                </a:ln>
                <a:solidFill>
                  <a:schemeClr val="tx2"/>
                </a:solidFill>
                <a:effectLst/>
                <a:uLnTx/>
                <a:uFillTx/>
                <a:latin typeface="+mj-lt"/>
                <a:ea typeface="+mj-ea"/>
                <a:cs typeface="+mj-cs"/>
              </a:rPr>
              <a:t>Integ</a:t>
            </a:r>
            <a:r>
              <a:rPr kumimoji="0" lang="sr-Latn-RS" sz="3200" b="1" i="0" u="none" strike="noStrike" kern="0" cap="none" spc="0" normalizeH="0" baseline="0" noProof="0" dirty="0">
                <a:ln>
                  <a:noFill/>
                </a:ln>
                <a:solidFill>
                  <a:schemeClr val="tx2"/>
                </a:solidFill>
                <a:effectLst/>
                <a:uLnTx/>
                <a:uFillTx/>
                <a:latin typeface="+mj-lt"/>
                <a:ea typeface="+mj-ea"/>
                <a:cs typeface="+mj-cs"/>
              </a:rPr>
              <a:t>rated</a:t>
            </a:r>
            <a:r>
              <a:rPr kumimoji="0" lang="sr-Latn-RS" sz="3200" b="1" i="0" u="none" strike="noStrike" kern="0" cap="none" spc="0" normalizeH="0" noProof="0" dirty="0">
                <a:ln>
                  <a:noFill/>
                </a:ln>
                <a:solidFill>
                  <a:schemeClr val="tx2"/>
                </a:solidFill>
                <a:effectLst/>
                <a:uLnTx/>
                <a:uFillTx/>
                <a:latin typeface="+mj-lt"/>
                <a:ea typeface="+mj-ea"/>
                <a:cs typeface="+mj-cs"/>
              </a:rPr>
              <a:t> </a:t>
            </a:r>
            <a:r>
              <a:rPr kumimoji="0" lang="en-US" sz="3200" b="1" i="0" u="none" strike="noStrike" kern="0" cap="none" spc="0" normalizeH="0" baseline="0" noProof="0" dirty="0">
                <a:ln>
                  <a:noFill/>
                </a:ln>
                <a:solidFill>
                  <a:schemeClr val="tx2"/>
                </a:solidFill>
                <a:effectLst/>
                <a:uLnTx/>
                <a:uFillTx/>
                <a:latin typeface="+mj-lt"/>
                <a:ea typeface="+mj-ea"/>
                <a:cs typeface="+mj-cs"/>
              </a:rPr>
              <a:t>approach</a:t>
            </a:r>
          </a:p>
        </p:txBody>
      </p:sp>
      <p:sp>
        <p:nvSpPr>
          <p:cNvPr id="9" name="Text Box 4"/>
          <p:cNvSpPr txBox="1">
            <a:spLocks noChangeArrowheads="1"/>
          </p:cNvSpPr>
          <p:nvPr/>
        </p:nvSpPr>
        <p:spPr bwMode="auto">
          <a:xfrm>
            <a:off x="381000" y="1447800"/>
            <a:ext cx="8305800" cy="822325"/>
          </a:xfrm>
          <a:prstGeom prst="rect">
            <a:avLst/>
          </a:prstGeom>
          <a:noFill/>
          <a:ln w="38100">
            <a:noFill/>
            <a:miter lim="800000"/>
            <a:headEnd/>
            <a:tailEnd/>
          </a:ln>
          <a:effectLst/>
        </p:spPr>
        <p:txBody>
          <a:bodyPr>
            <a:spAutoFit/>
          </a:bodyPr>
          <a:lstStyle/>
          <a:p>
            <a:pPr>
              <a:spcBef>
                <a:spcPct val="50000"/>
              </a:spcBef>
            </a:pPr>
            <a:r>
              <a:rPr lang="sr-Latn-CS" b="1" dirty="0"/>
              <a:t>CALIPSO (</a:t>
            </a:r>
            <a:r>
              <a:rPr lang="sr-Latn-CS" b="1" dirty="0">
                <a:solidFill>
                  <a:srgbClr val="FF3300"/>
                </a:solidFill>
              </a:rPr>
              <a:t>C</a:t>
            </a:r>
            <a:r>
              <a:rPr lang="sr-Latn-CS" b="1" dirty="0"/>
              <a:t>loud and </a:t>
            </a:r>
            <a:r>
              <a:rPr lang="sr-Latn-CS" b="1" dirty="0">
                <a:solidFill>
                  <a:srgbClr val="FF3300"/>
                </a:solidFill>
              </a:rPr>
              <a:t>A</a:t>
            </a:r>
            <a:r>
              <a:rPr lang="sr-Latn-CS" b="1" dirty="0"/>
              <a:t>erosol </a:t>
            </a:r>
            <a:r>
              <a:rPr lang="sr-Latn-CS" b="1" dirty="0">
                <a:solidFill>
                  <a:srgbClr val="FF3300"/>
                </a:solidFill>
              </a:rPr>
              <a:t>LI</a:t>
            </a:r>
            <a:r>
              <a:rPr lang="sr-Latn-CS" b="1" dirty="0"/>
              <a:t>dar </a:t>
            </a:r>
            <a:r>
              <a:rPr lang="sr-Latn-CS" b="1" dirty="0">
                <a:solidFill>
                  <a:srgbClr val="FF3300"/>
                </a:solidFill>
              </a:rPr>
              <a:t>P</a:t>
            </a:r>
            <a:r>
              <a:rPr lang="sr-Latn-CS" b="1" dirty="0"/>
              <a:t>athfinder for </a:t>
            </a:r>
            <a:br>
              <a:rPr lang="sr-Latn-CS" b="1" dirty="0"/>
            </a:br>
            <a:r>
              <a:rPr lang="sr-Latn-CS" b="1" dirty="0"/>
              <a:t>                  </a:t>
            </a:r>
            <a:r>
              <a:rPr lang="sr-Latn-CS" b="1" dirty="0">
                <a:solidFill>
                  <a:srgbClr val="FF3300"/>
                </a:solidFill>
              </a:rPr>
              <a:t>S</a:t>
            </a:r>
            <a:r>
              <a:rPr lang="sr-Latn-CS" b="1" dirty="0"/>
              <a:t>paceborn </a:t>
            </a:r>
            <a:r>
              <a:rPr lang="sr-Latn-CS" b="1" dirty="0">
                <a:solidFill>
                  <a:srgbClr val="FF3300"/>
                </a:solidFill>
              </a:rPr>
              <a:t>O</a:t>
            </a:r>
            <a:r>
              <a:rPr lang="sr-Latn-CS" b="1" dirty="0"/>
              <a:t>bservation)</a:t>
            </a:r>
            <a:endParaRPr lang="en-US" b="1" dirty="0"/>
          </a:p>
        </p:txBody>
      </p:sp>
      <p:sp>
        <p:nvSpPr>
          <p:cNvPr id="12" name="Text Box 7"/>
          <p:cNvSpPr txBox="1">
            <a:spLocks noChangeArrowheads="1"/>
          </p:cNvSpPr>
          <p:nvPr/>
        </p:nvSpPr>
        <p:spPr bwMode="auto">
          <a:xfrm>
            <a:off x="685800" y="4800600"/>
            <a:ext cx="6934200" cy="1384995"/>
          </a:xfrm>
          <a:prstGeom prst="rect">
            <a:avLst/>
          </a:prstGeom>
          <a:noFill/>
          <a:ln w="38100">
            <a:noFill/>
            <a:miter lim="800000"/>
            <a:headEnd/>
            <a:tailEnd/>
          </a:ln>
          <a:effectLst/>
        </p:spPr>
        <p:txBody>
          <a:bodyPr>
            <a:spAutoFit/>
          </a:bodyPr>
          <a:lstStyle/>
          <a:p>
            <a:pPr>
              <a:spcBef>
                <a:spcPct val="50000"/>
              </a:spcBef>
              <a:buFontTx/>
              <a:buChar char="-"/>
            </a:pPr>
            <a:r>
              <a:rPr lang="sr-Latn-CS" dirty="0"/>
              <a:t> </a:t>
            </a:r>
            <a:r>
              <a:rPr lang="sr-Latn-CS" sz="2000" dirty="0"/>
              <a:t>ground-level in-situ measurements </a:t>
            </a:r>
          </a:p>
          <a:p>
            <a:pPr>
              <a:spcBef>
                <a:spcPct val="50000"/>
              </a:spcBef>
              <a:buFontTx/>
              <a:buChar char="-"/>
            </a:pPr>
            <a:r>
              <a:rPr lang="sr-Latn-CS" sz="2000" dirty="0"/>
              <a:t> ground-based remote sensing, space-borne observations</a:t>
            </a:r>
          </a:p>
          <a:p>
            <a:pPr>
              <a:spcBef>
                <a:spcPct val="50000"/>
              </a:spcBef>
              <a:buFontTx/>
              <a:buChar char="-"/>
            </a:pPr>
            <a:r>
              <a:rPr lang="sr-Latn-CS" sz="2000" dirty="0"/>
              <a:t> advance modelling </a:t>
            </a:r>
            <a:endParaRPr lang="en-US" sz="2000" dirty="0"/>
          </a:p>
        </p:txBody>
      </p:sp>
      <p:pic>
        <p:nvPicPr>
          <p:cNvPr id="13" name="Picture 2" descr="C:\Documents and Settings\mijic\Desktop\CALIPSO_-_Artist_Concept.jpg"/>
          <p:cNvPicPr>
            <a:picLocks noChangeAspect="1" noChangeArrowheads="1"/>
          </p:cNvPicPr>
          <p:nvPr/>
        </p:nvPicPr>
        <p:blipFill>
          <a:blip r:embed="rId3" cstate="print"/>
          <a:srcRect b="35556"/>
          <a:stretch>
            <a:fillRect/>
          </a:stretch>
        </p:blipFill>
        <p:spPr bwMode="auto">
          <a:xfrm>
            <a:off x="3429000" y="2362200"/>
            <a:ext cx="5430329" cy="2362200"/>
          </a:xfrm>
          <a:prstGeom prst="rect">
            <a:avLst/>
          </a:prstGeom>
          <a:noFill/>
        </p:spPr>
      </p:pic>
      <p:pic>
        <p:nvPicPr>
          <p:cNvPr id="14" name="Picture 13" descr="logoGrupeIPB-engleski-01zaFuter.png"/>
          <p:cNvPicPr>
            <a:picLocks noChangeAspect="1"/>
          </p:cNvPicPr>
          <p:nvPr/>
        </p:nvPicPr>
        <p:blipFill>
          <a:blip r:embed="rId4" cstate="print"/>
          <a:stretch>
            <a:fillRect/>
          </a:stretch>
        </p:blipFill>
        <p:spPr>
          <a:xfrm>
            <a:off x="6781800" y="6455574"/>
            <a:ext cx="2133600" cy="402426"/>
          </a:xfrm>
          <a:prstGeom prst="rect">
            <a:avLst/>
          </a:prstGeom>
        </p:spPr>
      </p:pic>
      <p:pic>
        <p:nvPicPr>
          <p:cNvPr id="11" name="Picture 10">
            <a:extLst>
              <a:ext uri="{FF2B5EF4-FFF2-40B4-BE49-F238E27FC236}">
                <a16:creationId xmlns:a16="http://schemas.microsoft.com/office/drawing/2014/main" id="{52BEB2C2-86F1-4A49-B7F2-F27418EE4E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4274"/>
            <a:ext cx="1856422" cy="1584052"/>
          </a:xfrm>
          <a:prstGeom prst="rect">
            <a:avLst/>
          </a:prstGeom>
        </p:spPr>
      </p:pic>
      <p:sp>
        <p:nvSpPr>
          <p:cNvPr id="10" name="Footer Placeholder 2">
            <a:extLst>
              <a:ext uri="{FF2B5EF4-FFF2-40B4-BE49-F238E27FC236}">
                <a16:creationId xmlns:a16="http://schemas.microsoft.com/office/drawing/2014/main" id="{40BE939C-A60B-7251-0105-3E76F9E9066A}"/>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bwMode="auto">
          <a:xfrm>
            <a:off x="6019800" y="3810000"/>
            <a:ext cx="381000" cy="990600"/>
          </a:xfrm>
          <a:prstGeom prst="rect">
            <a:avLst/>
          </a:prstGeom>
          <a:solidFill>
            <a:schemeClr val="bg1"/>
          </a:solidFill>
          <a:ln w="381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cs typeface="Arial" charset="0"/>
            </a:endParaRPr>
          </a:p>
        </p:txBody>
      </p:sp>
      <p:cxnSp>
        <p:nvCxnSpPr>
          <p:cNvPr id="7" name="Straight Connector 6"/>
          <p:cNvCxnSpPr/>
          <p:nvPr/>
        </p:nvCxnSpPr>
        <p:spPr bwMode="auto">
          <a:xfrm>
            <a:off x="228600" y="6477000"/>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8" name="Picture 2" descr="depolarizzazione2"/>
          <p:cNvPicPr>
            <a:picLocks noChangeAspect="1" noChangeArrowheads="1"/>
          </p:cNvPicPr>
          <p:nvPr/>
        </p:nvPicPr>
        <p:blipFill>
          <a:blip r:embed="rId3"/>
          <a:srcRect/>
          <a:stretch>
            <a:fillRect/>
          </a:stretch>
        </p:blipFill>
        <p:spPr bwMode="auto">
          <a:xfrm>
            <a:off x="457200" y="1919287"/>
            <a:ext cx="4572000" cy="4390159"/>
          </a:xfrm>
          <a:prstGeom prst="rect">
            <a:avLst/>
          </a:prstGeom>
          <a:noFill/>
        </p:spPr>
      </p:pic>
      <p:sp>
        <p:nvSpPr>
          <p:cNvPr id="12" name="Text Box 6"/>
          <p:cNvSpPr txBox="1">
            <a:spLocks noChangeArrowheads="1"/>
          </p:cNvSpPr>
          <p:nvPr/>
        </p:nvSpPr>
        <p:spPr bwMode="auto">
          <a:xfrm>
            <a:off x="744840" y="241897"/>
            <a:ext cx="7315200" cy="646331"/>
          </a:xfrm>
          <a:prstGeom prst="rect">
            <a:avLst/>
          </a:prstGeom>
          <a:noFill/>
          <a:ln w="38100">
            <a:noFill/>
            <a:miter lim="800000"/>
            <a:headEnd/>
            <a:tailEnd/>
          </a:ln>
          <a:effectLst/>
        </p:spPr>
        <p:txBody>
          <a:bodyPr>
            <a:spAutoFit/>
          </a:bodyPr>
          <a:lstStyle/>
          <a:p>
            <a:pPr algn="ctr"/>
            <a:r>
              <a:rPr lang="en-US" sz="3600" b="1" dirty="0">
                <a:solidFill>
                  <a:schemeClr val="accent2">
                    <a:lumMod val="75000"/>
                  </a:schemeClr>
                </a:solidFill>
                <a:latin typeface="Calibri" pitchFamily="34" charset="0"/>
              </a:rPr>
              <a:t>Depolarization</a:t>
            </a:r>
          </a:p>
        </p:txBody>
      </p:sp>
      <p:pic>
        <p:nvPicPr>
          <p:cNvPr id="13" name="Picture 12" descr="logoGrupeIPB-engleski-01zaFuter.png"/>
          <p:cNvPicPr>
            <a:picLocks noChangeAspect="1"/>
          </p:cNvPicPr>
          <p:nvPr/>
        </p:nvPicPr>
        <p:blipFill>
          <a:blip r:embed="rId4" cstate="print"/>
          <a:stretch>
            <a:fillRect/>
          </a:stretch>
        </p:blipFill>
        <p:spPr>
          <a:xfrm>
            <a:off x="6781800" y="6455574"/>
            <a:ext cx="2133600" cy="402426"/>
          </a:xfrm>
          <a:prstGeom prst="rect">
            <a:avLst/>
          </a:prstGeom>
        </p:spPr>
      </p:pic>
      <p:sp>
        <p:nvSpPr>
          <p:cNvPr id="11" name="TextBox 10"/>
          <p:cNvSpPr txBox="1"/>
          <p:nvPr/>
        </p:nvSpPr>
        <p:spPr>
          <a:xfrm>
            <a:off x="685800" y="1367135"/>
            <a:ext cx="3733800" cy="523220"/>
          </a:xfrm>
          <a:prstGeom prst="rect">
            <a:avLst/>
          </a:prstGeom>
          <a:noFill/>
        </p:spPr>
        <p:txBody>
          <a:bodyPr wrap="square" rtlCol="0">
            <a:spAutoFit/>
          </a:bodyPr>
          <a:lstStyle/>
          <a:p>
            <a:pPr algn="ctr"/>
            <a:r>
              <a:rPr lang="en-US" sz="2800" b="1" dirty="0"/>
              <a:t>Aerosol typing</a:t>
            </a:r>
          </a:p>
        </p:txBody>
      </p:sp>
      <p:grpSp>
        <p:nvGrpSpPr>
          <p:cNvPr id="22" name="Group 21"/>
          <p:cNvGrpSpPr/>
          <p:nvPr/>
        </p:nvGrpSpPr>
        <p:grpSpPr>
          <a:xfrm>
            <a:off x="4571999" y="1905000"/>
            <a:ext cx="4431323" cy="4341812"/>
            <a:chOff x="4571999" y="1905000"/>
            <a:chExt cx="4431323" cy="4341812"/>
          </a:xfrm>
        </p:grpSpPr>
        <p:grpSp>
          <p:nvGrpSpPr>
            <p:cNvPr id="17" name="Group 16"/>
            <p:cNvGrpSpPr/>
            <p:nvPr/>
          </p:nvGrpSpPr>
          <p:grpSpPr>
            <a:xfrm>
              <a:off x="4571999" y="1905000"/>
              <a:ext cx="4431323" cy="4341812"/>
              <a:chOff x="4571999" y="1905000"/>
              <a:chExt cx="4431323" cy="4341812"/>
            </a:xfrm>
          </p:grpSpPr>
          <p:pic>
            <p:nvPicPr>
              <p:cNvPr id="10" name="Picture 4" descr="Geometria vecchia"/>
              <p:cNvPicPr>
                <a:picLocks noChangeAspect="1" noChangeArrowheads="1"/>
              </p:cNvPicPr>
              <p:nvPr/>
            </p:nvPicPr>
            <p:blipFill>
              <a:blip r:embed="rId5"/>
              <a:srcRect/>
              <a:stretch>
                <a:fillRect/>
              </a:stretch>
            </p:blipFill>
            <p:spPr bwMode="auto">
              <a:xfrm>
                <a:off x="4571999" y="1905000"/>
                <a:ext cx="4431323" cy="3200400"/>
              </a:xfrm>
              <a:prstGeom prst="rect">
                <a:avLst/>
              </a:prstGeom>
              <a:noFill/>
            </p:spPr>
          </p:pic>
          <p:graphicFrame>
            <p:nvGraphicFramePr>
              <p:cNvPr id="9" name="Object 3"/>
              <p:cNvGraphicFramePr>
                <a:graphicFrameLocks noChangeAspect="1"/>
              </p:cNvGraphicFramePr>
              <p:nvPr/>
            </p:nvGraphicFramePr>
            <p:xfrm>
              <a:off x="5775325" y="5334000"/>
              <a:ext cx="1844675" cy="912812"/>
            </p:xfrm>
            <a:graphic>
              <a:graphicData uri="http://schemas.openxmlformats.org/presentationml/2006/ole">
                <mc:AlternateContent xmlns:mc="http://schemas.openxmlformats.org/markup-compatibility/2006">
                  <mc:Choice xmlns:v="urn:schemas-microsoft-com:vml" Requires="v">
                    <p:oleObj name="Equation" r:id="rId6" imgW="787058" imgH="444307" progId="">
                      <p:embed/>
                    </p:oleObj>
                  </mc:Choice>
                  <mc:Fallback>
                    <p:oleObj name="Equation" r:id="rId6" imgW="787058" imgH="444307" progId="">
                      <p:embed/>
                      <p:pic>
                        <p:nvPicPr>
                          <p:cNvPr id="9" name="Object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75325" y="5334000"/>
                            <a:ext cx="1844675" cy="912812"/>
                          </a:xfrm>
                          <a:prstGeom prst="rect">
                            <a:avLst/>
                          </a:prstGeom>
                          <a:solidFill>
                            <a:srgbClr val="CCFFFF"/>
                          </a:solidFill>
                          <a:ln w="9525">
                            <a:solidFill>
                              <a:srgbClr val="993300"/>
                            </a:solidFill>
                            <a:miter lim="800000"/>
                            <a:headEnd/>
                            <a:tailEnd/>
                          </a:ln>
                        </p:spPr>
                      </p:pic>
                    </p:oleObj>
                  </mc:Fallback>
                </mc:AlternateContent>
              </a:graphicData>
            </a:graphic>
          </p:graphicFrame>
        </p:grpSp>
        <p:sp>
          <p:nvSpPr>
            <p:cNvPr id="14" name="TextBox 13"/>
            <p:cNvSpPr txBox="1"/>
            <p:nvPr/>
          </p:nvSpPr>
          <p:spPr>
            <a:xfrm>
              <a:off x="7696200" y="2438400"/>
              <a:ext cx="1219200" cy="646331"/>
            </a:xfrm>
            <a:prstGeom prst="rect">
              <a:avLst/>
            </a:prstGeom>
            <a:solidFill>
              <a:schemeClr val="bg1"/>
            </a:solidFill>
          </p:spPr>
          <p:txBody>
            <a:bodyPr wrap="square" rtlCol="0">
              <a:spAutoFit/>
            </a:bodyPr>
            <a:lstStyle/>
            <a:p>
              <a:pPr algn="ctr"/>
              <a:r>
                <a:rPr lang="x-none" sz="1800" b="1" dirty="0"/>
                <a:t>Rasejani snop</a:t>
              </a:r>
              <a:endParaRPr lang="en-US" sz="1800" b="1" dirty="0"/>
            </a:p>
          </p:txBody>
        </p:sp>
        <p:sp>
          <p:nvSpPr>
            <p:cNvPr id="15" name="TextBox 14"/>
            <p:cNvSpPr txBox="1"/>
            <p:nvPr/>
          </p:nvSpPr>
          <p:spPr>
            <a:xfrm>
              <a:off x="5410200" y="3810000"/>
              <a:ext cx="1295400" cy="646331"/>
            </a:xfrm>
            <a:prstGeom prst="rect">
              <a:avLst/>
            </a:prstGeom>
            <a:solidFill>
              <a:schemeClr val="bg1"/>
            </a:solidFill>
            <a:scene3d>
              <a:camera prst="orthographicFront">
                <a:rot lat="0" lon="0" rev="5400000"/>
              </a:camera>
              <a:lightRig rig="threePt" dir="t"/>
            </a:scene3d>
          </p:spPr>
          <p:txBody>
            <a:bodyPr wrap="square" rtlCol="0">
              <a:spAutoFit/>
            </a:bodyPr>
            <a:lstStyle/>
            <a:p>
              <a:pPr algn="ctr"/>
              <a:r>
                <a:rPr lang="x-none" sz="1800" b="1" dirty="0"/>
                <a:t>Laserski snop</a:t>
              </a:r>
              <a:endParaRPr lang="en-US" sz="1800" b="1" dirty="0"/>
            </a:p>
          </p:txBody>
        </p:sp>
      </p:grpSp>
      <p:pic>
        <p:nvPicPr>
          <p:cNvPr id="18" name="Picture 17">
            <a:extLst>
              <a:ext uri="{FF2B5EF4-FFF2-40B4-BE49-F238E27FC236}">
                <a16:creationId xmlns:a16="http://schemas.microsoft.com/office/drawing/2014/main" id="{4AB7A1EE-C346-9E1A-F294-4D1DD7530C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499840" cy="12797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0"/>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2" name="Text Box 6"/>
          <p:cNvSpPr txBox="1">
            <a:spLocks noChangeArrowheads="1"/>
          </p:cNvSpPr>
          <p:nvPr/>
        </p:nvSpPr>
        <p:spPr bwMode="auto">
          <a:xfrm>
            <a:off x="749920" y="378283"/>
            <a:ext cx="7315200" cy="523220"/>
          </a:xfrm>
          <a:prstGeom prst="rect">
            <a:avLst/>
          </a:prstGeom>
          <a:noFill/>
          <a:ln w="38100">
            <a:noFill/>
            <a:miter lim="800000"/>
            <a:headEnd/>
            <a:tailEnd/>
          </a:ln>
          <a:effectLst/>
        </p:spPr>
        <p:txBody>
          <a:bodyPr>
            <a:spAutoFit/>
          </a:bodyPr>
          <a:lstStyle/>
          <a:p>
            <a:pPr algn="ctr"/>
            <a:r>
              <a:rPr lang="en-US" sz="2800" b="1" i="0" dirty="0">
                <a:solidFill>
                  <a:schemeClr val="accent2"/>
                </a:solidFill>
                <a:effectLst/>
                <a:latin typeface="Open Sans" panose="020B0606030504020204" pitchFamily="34" charset="0"/>
              </a:rPr>
              <a:t>EUNADICS-AV exercise</a:t>
            </a:r>
            <a:endParaRPr lang="en-US" sz="3600" b="1" dirty="0">
              <a:solidFill>
                <a:schemeClr val="accent2"/>
              </a:solidFill>
              <a:latin typeface="Calibri" pitchFamily="34" charset="0"/>
            </a:endParaRPr>
          </a:p>
        </p:txBody>
      </p:sp>
      <p:pic>
        <p:nvPicPr>
          <p:cNvPr id="13" name="Picture 12" descr="logoGrupeIPB-engleski-01zaFuter.png"/>
          <p:cNvPicPr>
            <a:picLocks noChangeAspect="1"/>
          </p:cNvPicPr>
          <p:nvPr/>
        </p:nvPicPr>
        <p:blipFill>
          <a:blip r:embed="rId3" cstate="print"/>
          <a:stretch>
            <a:fillRect/>
          </a:stretch>
        </p:blipFill>
        <p:spPr>
          <a:xfrm>
            <a:off x="6781800" y="6455574"/>
            <a:ext cx="2133600" cy="402426"/>
          </a:xfrm>
          <a:prstGeom prst="rect">
            <a:avLst/>
          </a:prstGeom>
        </p:spPr>
      </p:pic>
      <p:pic>
        <p:nvPicPr>
          <p:cNvPr id="18" name="Picture 17">
            <a:extLst>
              <a:ext uri="{FF2B5EF4-FFF2-40B4-BE49-F238E27FC236}">
                <a16:creationId xmlns:a16="http://schemas.microsoft.com/office/drawing/2014/main" id="{4AB7A1EE-C346-9E1A-F294-4D1DD7530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499840" cy="1279787"/>
          </a:xfrm>
          <a:prstGeom prst="rect">
            <a:avLst/>
          </a:prstGeom>
        </p:spPr>
      </p:pic>
      <p:sp>
        <p:nvSpPr>
          <p:cNvPr id="19" name="TextBox 18">
            <a:extLst>
              <a:ext uri="{FF2B5EF4-FFF2-40B4-BE49-F238E27FC236}">
                <a16:creationId xmlns:a16="http://schemas.microsoft.com/office/drawing/2014/main" id="{9304EE67-36F7-41C9-4294-9E0ECDB436ED}"/>
              </a:ext>
            </a:extLst>
          </p:cNvPr>
          <p:cNvSpPr txBox="1"/>
          <p:nvPr/>
        </p:nvSpPr>
        <p:spPr>
          <a:xfrm>
            <a:off x="469490" y="1386255"/>
            <a:ext cx="8293510" cy="1015663"/>
          </a:xfrm>
          <a:prstGeom prst="rect">
            <a:avLst/>
          </a:prstGeom>
          <a:noFill/>
        </p:spPr>
        <p:txBody>
          <a:bodyPr wrap="square">
            <a:spAutoFit/>
          </a:bodyPr>
          <a:lstStyle/>
          <a:p>
            <a:r>
              <a:rPr lang="en-US" sz="2000" b="0" i="0" dirty="0">
                <a:solidFill>
                  <a:srgbClr val="464646"/>
                </a:solidFill>
                <a:effectLst/>
                <a:latin typeface="Open Sans" panose="020B0606030504020204" pitchFamily="34" charset="0"/>
              </a:rPr>
              <a:t>The application of the EWS and the timely delivery of the EARLINET data were tested in real time during the EUNADICS-AV exercise, in which EARLINET stations performed synchronous measurements.</a:t>
            </a:r>
            <a:endParaRPr lang="en-US" sz="2000" dirty="0"/>
          </a:p>
        </p:txBody>
      </p:sp>
      <p:sp>
        <p:nvSpPr>
          <p:cNvPr id="20" name="TextBox 19">
            <a:extLst>
              <a:ext uri="{FF2B5EF4-FFF2-40B4-BE49-F238E27FC236}">
                <a16:creationId xmlns:a16="http://schemas.microsoft.com/office/drawing/2014/main" id="{1E2D15D9-B2E9-50F7-2FE2-22811CE3A3DB}"/>
              </a:ext>
            </a:extLst>
          </p:cNvPr>
          <p:cNvSpPr txBox="1"/>
          <p:nvPr/>
        </p:nvSpPr>
        <p:spPr>
          <a:xfrm>
            <a:off x="469490" y="2738989"/>
            <a:ext cx="8293510" cy="1015663"/>
          </a:xfrm>
          <a:prstGeom prst="rect">
            <a:avLst/>
          </a:prstGeom>
          <a:noFill/>
        </p:spPr>
        <p:txBody>
          <a:bodyPr wrap="square">
            <a:spAutoFit/>
          </a:bodyPr>
          <a:lstStyle/>
          <a:p>
            <a:r>
              <a:rPr lang="en-US" sz="2000" b="0" i="0" dirty="0">
                <a:solidFill>
                  <a:srgbClr val="464646"/>
                </a:solidFill>
                <a:effectLst/>
                <a:latin typeface="Open Sans" panose="020B0606030504020204" pitchFamily="34" charset="0"/>
              </a:rPr>
              <a:t>The EUNADICS-AV </a:t>
            </a:r>
          </a:p>
          <a:p>
            <a:r>
              <a:rPr lang="en-US" sz="2000" b="0" i="0" dirty="0">
                <a:solidFill>
                  <a:srgbClr val="464646"/>
                </a:solidFill>
                <a:effectLst/>
                <a:latin typeface="Open Sans" panose="020B0606030504020204" pitchFamily="34" charset="0"/>
              </a:rPr>
              <a:t>demonstration exercise </a:t>
            </a:r>
          </a:p>
          <a:p>
            <a:r>
              <a:rPr lang="en-US" sz="2000" b="0" i="0" dirty="0">
                <a:solidFill>
                  <a:srgbClr val="464646"/>
                </a:solidFill>
                <a:effectLst/>
                <a:latin typeface="Open Sans" panose="020B0606030504020204" pitchFamily="34" charset="0"/>
              </a:rPr>
              <a:t>in March 2019,</a:t>
            </a:r>
            <a:endParaRPr lang="en-US" sz="2000" dirty="0"/>
          </a:p>
        </p:txBody>
      </p:sp>
      <p:pic>
        <p:nvPicPr>
          <p:cNvPr id="204802" name="Picture 2">
            <a:extLst>
              <a:ext uri="{FF2B5EF4-FFF2-40B4-BE49-F238E27FC236}">
                <a16:creationId xmlns:a16="http://schemas.microsoft.com/office/drawing/2014/main" id="{B146165E-69DC-E7BC-03FD-FDBF60A8BA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81400" y="2667000"/>
            <a:ext cx="4798677" cy="3661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50527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0"/>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2" name="Text Box 6"/>
          <p:cNvSpPr txBox="1">
            <a:spLocks noChangeArrowheads="1"/>
          </p:cNvSpPr>
          <p:nvPr/>
        </p:nvSpPr>
        <p:spPr bwMode="auto">
          <a:xfrm>
            <a:off x="749920" y="378283"/>
            <a:ext cx="7315200" cy="523220"/>
          </a:xfrm>
          <a:prstGeom prst="rect">
            <a:avLst/>
          </a:prstGeom>
          <a:noFill/>
          <a:ln w="38100">
            <a:noFill/>
            <a:miter lim="800000"/>
            <a:headEnd/>
            <a:tailEnd/>
          </a:ln>
          <a:effectLst/>
        </p:spPr>
        <p:txBody>
          <a:bodyPr>
            <a:spAutoFit/>
          </a:bodyPr>
          <a:lstStyle/>
          <a:p>
            <a:pPr algn="ctr"/>
            <a:r>
              <a:rPr lang="en-US" sz="2800" b="1" i="0" dirty="0">
                <a:solidFill>
                  <a:schemeClr val="accent2"/>
                </a:solidFill>
                <a:effectLst/>
                <a:latin typeface="Open Sans" panose="020B0606030504020204" pitchFamily="34" charset="0"/>
              </a:rPr>
              <a:t>EUNADICS-AV exercise</a:t>
            </a:r>
            <a:endParaRPr lang="en-US" sz="3600" b="1" dirty="0">
              <a:solidFill>
                <a:schemeClr val="accent2"/>
              </a:solidFill>
              <a:latin typeface="Calibri" pitchFamily="34" charset="0"/>
            </a:endParaRPr>
          </a:p>
        </p:txBody>
      </p:sp>
      <p:pic>
        <p:nvPicPr>
          <p:cNvPr id="13" name="Picture 12" descr="logoGrupeIPB-engleski-01zaFuter.png"/>
          <p:cNvPicPr>
            <a:picLocks noChangeAspect="1"/>
          </p:cNvPicPr>
          <p:nvPr/>
        </p:nvPicPr>
        <p:blipFill>
          <a:blip r:embed="rId3" cstate="print"/>
          <a:stretch>
            <a:fillRect/>
          </a:stretch>
        </p:blipFill>
        <p:spPr>
          <a:xfrm>
            <a:off x="6781800" y="6455574"/>
            <a:ext cx="2133600" cy="402426"/>
          </a:xfrm>
          <a:prstGeom prst="rect">
            <a:avLst/>
          </a:prstGeom>
        </p:spPr>
      </p:pic>
      <p:pic>
        <p:nvPicPr>
          <p:cNvPr id="18" name="Picture 17">
            <a:extLst>
              <a:ext uri="{FF2B5EF4-FFF2-40B4-BE49-F238E27FC236}">
                <a16:creationId xmlns:a16="http://schemas.microsoft.com/office/drawing/2014/main" id="{4AB7A1EE-C346-9E1A-F294-4D1DD7530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499840" cy="1279787"/>
          </a:xfrm>
          <a:prstGeom prst="rect">
            <a:avLst/>
          </a:prstGeom>
        </p:spPr>
      </p:pic>
      <p:pic>
        <p:nvPicPr>
          <p:cNvPr id="203778" name="Picture 2">
            <a:extLst>
              <a:ext uri="{FF2B5EF4-FFF2-40B4-BE49-F238E27FC236}">
                <a16:creationId xmlns:a16="http://schemas.microsoft.com/office/drawing/2014/main" id="{05504A46-89D2-C762-F2AF-06F84BD171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19200" y="1312633"/>
            <a:ext cx="6556671" cy="318157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0685E89-D85B-E34D-5CF7-1731AC17BD06}"/>
              </a:ext>
            </a:extLst>
          </p:cNvPr>
          <p:cNvPicPr>
            <a:picLocks noChangeAspect="1"/>
          </p:cNvPicPr>
          <p:nvPr/>
        </p:nvPicPr>
        <p:blipFill rotWithShape="1">
          <a:blip r:embed="rId6"/>
          <a:srcRect r="2298"/>
          <a:stretch/>
        </p:blipFill>
        <p:spPr>
          <a:xfrm>
            <a:off x="304800" y="4730752"/>
            <a:ext cx="8512157" cy="1587497"/>
          </a:xfrm>
          <a:prstGeom prst="rect">
            <a:avLst/>
          </a:prstGeom>
        </p:spPr>
      </p:pic>
    </p:spTree>
    <p:extLst>
      <p:ext uri="{BB962C8B-B14F-4D97-AF65-F5344CB8AC3E}">
        <p14:creationId xmlns:p14="http://schemas.microsoft.com/office/powerpoint/2010/main" val="20689420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0"/>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12" name="Text Box 6"/>
          <p:cNvSpPr txBox="1">
            <a:spLocks noChangeArrowheads="1"/>
          </p:cNvSpPr>
          <p:nvPr/>
        </p:nvSpPr>
        <p:spPr bwMode="auto">
          <a:xfrm>
            <a:off x="749920" y="378283"/>
            <a:ext cx="7315200" cy="523220"/>
          </a:xfrm>
          <a:prstGeom prst="rect">
            <a:avLst/>
          </a:prstGeom>
          <a:noFill/>
          <a:ln w="38100">
            <a:noFill/>
            <a:miter lim="800000"/>
            <a:headEnd/>
            <a:tailEnd/>
          </a:ln>
          <a:effectLst/>
        </p:spPr>
        <p:txBody>
          <a:bodyPr>
            <a:spAutoFit/>
          </a:bodyPr>
          <a:lstStyle/>
          <a:p>
            <a:pPr algn="ctr"/>
            <a:r>
              <a:rPr lang="en-US" sz="2800" b="1" i="0" dirty="0">
                <a:solidFill>
                  <a:schemeClr val="accent2"/>
                </a:solidFill>
                <a:effectLst/>
                <a:latin typeface="Open Sans" panose="020B0606030504020204" pitchFamily="34" charset="0"/>
              </a:rPr>
              <a:t>EUNADICS-AV exercise</a:t>
            </a:r>
            <a:endParaRPr lang="en-US" sz="3600" b="1" dirty="0">
              <a:solidFill>
                <a:schemeClr val="accent2"/>
              </a:solidFill>
              <a:latin typeface="Calibri" pitchFamily="34" charset="0"/>
            </a:endParaRPr>
          </a:p>
        </p:txBody>
      </p:sp>
      <p:pic>
        <p:nvPicPr>
          <p:cNvPr id="13" name="Picture 12" descr="logoGrupeIPB-engleski-01zaFuter.png"/>
          <p:cNvPicPr>
            <a:picLocks noChangeAspect="1"/>
          </p:cNvPicPr>
          <p:nvPr/>
        </p:nvPicPr>
        <p:blipFill>
          <a:blip r:embed="rId3" cstate="print"/>
          <a:stretch>
            <a:fillRect/>
          </a:stretch>
        </p:blipFill>
        <p:spPr>
          <a:xfrm>
            <a:off x="6781800" y="6455574"/>
            <a:ext cx="2133600" cy="402426"/>
          </a:xfrm>
          <a:prstGeom prst="rect">
            <a:avLst/>
          </a:prstGeom>
        </p:spPr>
      </p:pic>
      <p:pic>
        <p:nvPicPr>
          <p:cNvPr id="18" name="Picture 17">
            <a:extLst>
              <a:ext uri="{FF2B5EF4-FFF2-40B4-BE49-F238E27FC236}">
                <a16:creationId xmlns:a16="http://schemas.microsoft.com/office/drawing/2014/main" id="{4AB7A1EE-C346-9E1A-F294-4D1DD7530C3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499840" cy="1279787"/>
          </a:xfrm>
          <a:prstGeom prst="rect">
            <a:avLst/>
          </a:prstGeom>
        </p:spPr>
      </p:pic>
      <p:sp>
        <p:nvSpPr>
          <p:cNvPr id="9" name="TextBox 8">
            <a:extLst>
              <a:ext uri="{FF2B5EF4-FFF2-40B4-BE49-F238E27FC236}">
                <a16:creationId xmlns:a16="http://schemas.microsoft.com/office/drawing/2014/main" id="{2DE1EBB4-BA55-FB35-C087-ED95B2752829}"/>
              </a:ext>
            </a:extLst>
          </p:cNvPr>
          <p:cNvSpPr txBox="1"/>
          <p:nvPr/>
        </p:nvSpPr>
        <p:spPr>
          <a:xfrm>
            <a:off x="1531795" y="5598580"/>
            <a:ext cx="7620000" cy="830997"/>
          </a:xfrm>
          <a:prstGeom prst="rect">
            <a:avLst/>
          </a:prstGeom>
          <a:noFill/>
        </p:spPr>
        <p:txBody>
          <a:bodyPr wrap="square">
            <a:spAutoFit/>
          </a:bodyPr>
          <a:lstStyle/>
          <a:p>
            <a:pPr algn="l"/>
            <a:r>
              <a:rPr lang="en-US" b="1" i="0" dirty="0">
                <a:effectLst/>
                <a:latin typeface="Open Sans" panose="020B0606030504020204" pitchFamily="34" charset="0"/>
              </a:rPr>
              <a:t> </a:t>
            </a:r>
          </a:p>
          <a:p>
            <a:pPr algn="l"/>
            <a:r>
              <a:rPr lang="en-US" sz="1200" b="0" i="0" dirty="0" err="1">
                <a:solidFill>
                  <a:srgbClr val="464646"/>
                </a:solidFill>
                <a:effectLst/>
                <a:latin typeface="Open Sans" panose="020B0606030504020204" pitchFamily="34" charset="0"/>
              </a:rPr>
              <a:t>Papagiannopoulos</a:t>
            </a:r>
            <a:r>
              <a:rPr lang="en-US" sz="1200" b="0" i="0" dirty="0">
                <a:solidFill>
                  <a:srgbClr val="464646"/>
                </a:solidFill>
                <a:effectLst/>
                <a:latin typeface="Open Sans" panose="020B0606030504020204" pitchFamily="34" charset="0"/>
              </a:rPr>
              <a:t>, N., D'Amico, G., </a:t>
            </a:r>
            <a:r>
              <a:rPr lang="en-US" sz="1200" dirty="0">
                <a:solidFill>
                  <a:srgbClr val="464646"/>
                </a:solidFill>
                <a:latin typeface="Open Sans" panose="020B0606030504020204" pitchFamily="34" charset="0"/>
              </a:rPr>
              <a:t>at. Al., 2020, </a:t>
            </a:r>
            <a:r>
              <a:rPr lang="en-US" sz="1200" b="0" i="0" dirty="0">
                <a:solidFill>
                  <a:srgbClr val="464646"/>
                </a:solidFill>
                <a:effectLst/>
                <a:latin typeface="Open Sans" panose="020B0606030504020204" pitchFamily="34" charset="0"/>
              </a:rPr>
              <a:t>An EARLINET early warning system for atmospheric aerosol aviation hazards, Atmos. Chem. Phys., 20, 10775–10789,</a:t>
            </a:r>
          </a:p>
        </p:txBody>
      </p:sp>
      <p:sp>
        <p:nvSpPr>
          <p:cNvPr id="10" name="TextBox 9">
            <a:extLst>
              <a:ext uri="{FF2B5EF4-FFF2-40B4-BE49-F238E27FC236}">
                <a16:creationId xmlns:a16="http://schemas.microsoft.com/office/drawing/2014/main" id="{2DB596D4-4387-F584-D682-8EAFFC994D8D}"/>
              </a:ext>
            </a:extLst>
          </p:cNvPr>
          <p:cNvSpPr txBox="1"/>
          <p:nvPr/>
        </p:nvSpPr>
        <p:spPr>
          <a:xfrm>
            <a:off x="437535" y="1981200"/>
            <a:ext cx="8020665" cy="2554545"/>
          </a:xfrm>
          <a:prstGeom prst="rect">
            <a:avLst/>
          </a:prstGeom>
          <a:noFill/>
        </p:spPr>
        <p:txBody>
          <a:bodyPr wrap="square">
            <a:spAutoFit/>
          </a:bodyPr>
          <a:lstStyle/>
          <a:p>
            <a:pPr algn="just"/>
            <a:r>
              <a:rPr lang="en-US" sz="2000" b="0" i="0" dirty="0">
                <a:solidFill>
                  <a:srgbClr val="464646"/>
                </a:solidFill>
                <a:effectLst/>
                <a:latin typeface="Open Sans" panose="020B0606030504020204" pitchFamily="34" charset="0"/>
              </a:rPr>
              <a:t>The raw lidar data were streamed and processed in less than 30 min from the measurement, enabling the timely delivery of the lidar data and the tailored product when possible. </a:t>
            </a:r>
          </a:p>
          <a:p>
            <a:pPr algn="just"/>
            <a:endParaRPr lang="en-US" sz="2000" dirty="0">
              <a:solidFill>
                <a:srgbClr val="464646"/>
              </a:solidFill>
              <a:latin typeface="Open Sans" panose="020B0606030504020204" pitchFamily="34" charset="0"/>
            </a:endParaRPr>
          </a:p>
          <a:p>
            <a:pPr algn="just"/>
            <a:r>
              <a:rPr lang="en-US" sz="2000" dirty="0">
                <a:solidFill>
                  <a:srgbClr val="464646"/>
                </a:solidFill>
                <a:latin typeface="Open Sans" panose="020B0606030504020204" pitchFamily="34" charset="0"/>
              </a:rPr>
              <a:t>T</a:t>
            </a:r>
            <a:r>
              <a:rPr lang="en-US" sz="2000" b="0" i="0" dirty="0">
                <a:solidFill>
                  <a:srgbClr val="464646"/>
                </a:solidFill>
                <a:effectLst/>
                <a:latin typeface="Open Sans" panose="020B0606030504020204" pitchFamily="34" charset="0"/>
              </a:rPr>
              <a:t>he demonstration exercise was the first occasion in which the proposed methodology was tested in NRT, and the obtained results suggest that the network could actively support stakeholders in decision-making during an aviation crisis.</a:t>
            </a:r>
            <a:endParaRPr lang="en-US" sz="2000" dirty="0"/>
          </a:p>
        </p:txBody>
      </p:sp>
    </p:spTree>
    <p:extLst>
      <p:ext uri="{BB962C8B-B14F-4D97-AF65-F5344CB8AC3E}">
        <p14:creationId xmlns:p14="http://schemas.microsoft.com/office/powerpoint/2010/main" val="4878252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0CCB65C-0B27-C416-ACE8-D21151DAC61D}"/>
              </a:ext>
            </a:extLst>
          </p:cNvPr>
          <p:cNvPicPr>
            <a:picLocks noChangeAspect="1"/>
          </p:cNvPicPr>
          <p:nvPr/>
        </p:nvPicPr>
        <p:blipFill>
          <a:blip r:embed="rId2"/>
          <a:stretch>
            <a:fillRect/>
          </a:stretch>
        </p:blipFill>
        <p:spPr>
          <a:xfrm>
            <a:off x="609600" y="1042079"/>
            <a:ext cx="8153400" cy="5644662"/>
          </a:xfrm>
          <a:prstGeom prst="rect">
            <a:avLst/>
          </a:prstGeom>
        </p:spPr>
      </p:pic>
      <p:sp>
        <p:nvSpPr>
          <p:cNvPr id="13" name="TextBox 12">
            <a:extLst>
              <a:ext uri="{FF2B5EF4-FFF2-40B4-BE49-F238E27FC236}">
                <a16:creationId xmlns:a16="http://schemas.microsoft.com/office/drawing/2014/main" id="{34EC7B4C-507D-1A44-C71A-47A8BCC465F5}"/>
              </a:ext>
            </a:extLst>
          </p:cNvPr>
          <p:cNvSpPr txBox="1"/>
          <p:nvPr/>
        </p:nvSpPr>
        <p:spPr>
          <a:xfrm>
            <a:off x="2209800" y="381000"/>
            <a:ext cx="4572000" cy="646331"/>
          </a:xfrm>
          <a:prstGeom prst="rect">
            <a:avLst/>
          </a:prstGeom>
          <a:noFill/>
        </p:spPr>
        <p:txBody>
          <a:bodyPr wrap="square">
            <a:spAutoFit/>
          </a:bodyPr>
          <a:lstStyle/>
          <a:p>
            <a:pPr algn="ctr"/>
            <a:r>
              <a:rPr lang="en-US" sz="3600" b="1" dirty="0">
                <a:solidFill>
                  <a:schemeClr val="accent2">
                    <a:lumMod val="75000"/>
                  </a:schemeClr>
                </a:solidFill>
                <a:latin typeface="Calibri" pitchFamily="34" charset="0"/>
              </a:rPr>
              <a:t>AEOLUS</a:t>
            </a:r>
          </a:p>
        </p:txBody>
      </p:sp>
      <p:pic>
        <p:nvPicPr>
          <p:cNvPr id="14" name="Picture 13">
            <a:extLst>
              <a:ext uri="{FF2B5EF4-FFF2-40B4-BE49-F238E27FC236}">
                <a16:creationId xmlns:a16="http://schemas.microsoft.com/office/drawing/2014/main" id="{5B963E46-1B06-FDEC-B2B1-40FDAAF0C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499840" cy="1279787"/>
          </a:xfrm>
          <a:prstGeom prst="rect">
            <a:avLst/>
          </a:prstGeom>
        </p:spPr>
      </p:pic>
    </p:spTree>
    <p:extLst>
      <p:ext uri="{BB962C8B-B14F-4D97-AF65-F5344CB8AC3E}">
        <p14:creationId xmlns:p14="http://schemas.microsoft.com/office/powerpoint/2010/main" val="10553625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8" name="Picture 7" descr="logoGrupeIPB-engleski-01zaFuter.png"/>
          <p:cNvPicPr>
            <a:picLocks noChangeAspect="1"/>
          </p:cNvPicPr>
          <p:nvPr/>
        </p:nvPicPr>
        <p:blipFill>
          <a:blip r:embed="rId3" cstate="print"/>
          <a:stretch>
            <a:fillRect/>
          </a:stretch>
        </p:blipFill>
        <p:spPr>
          <a:xfrm>
            <a:off x="6781800" y="6455574"/>
            <a:ext cx="2133600" cy="402427"/>
          </a:xfrm>
          <a:prstGeom prst="rect">
            <a:avLst/>
          </a:prstGeom>
        </p:spPr>
      </p:pic>
      <p:sp>
        <p:nvSpPr>
          <p:cNvPr id="9" name="TextBox 8"/>
          <p:cNvSpPr txBox="1"/>
          <p:nvPr/>
        </p:nvSpPr>
        <p:spPr>
          <a:xfrm>
            <a:off x="723900" y="1597824"/>
            <a:ext cx="7696200" cy="2462213"/>
          </a:xfrm>
          <a:prstGeom prst="rect">
            <a:avLst/>
          </a:prstGeom>
          <a:noFill/>
        </p:spPr>
        <p:txBody>
          <a:bodyPr wrap="square" rtlCol="0">
            <a:spAutoFit/>
          </a:bodyPr>
          <a:lstStyle/>
          <a:p>
            <a:pPr algn="ctr"/>
            <a:r>
              <a:rPr lang="x-none" sz="6600" b="1" dirty="0"/>
              <a:t>Thank you</a:t>
            </a:r>
          </a:p>
          <a:p>
            <a:pPr algn="ctr"/>
            <a:endParaRPr lang="x-none" sz="4400" dirty="0"/>
          </a:p>
          <a:p>
            <a:pPr algn="ctr"/>
            <a:r>
              <a:rPr lang="x-none" sz="4400" dirty="0"/>
              <a:t>and</a:t>
            </a:r>
            <a:endParaRPr lang="en-US" sz="4400" dirty="0"/>
          </a:p>
        </p:txBody>
      </p:sp>
      <p:pic>
        <p:nvPicPr>
          <p:cNvPr id="10" name="Picture 5" descr="SEVCCCC"/>
          <p:cNvPicPr>
            <a:picLocks noChangeAspect="1" noChangeArrowheads="1"/>
          </p:cNvPicPr>
          <p:nvPr/>
        </p:nvPicPr>
        <p:blipFill>
          <a:blip r:embed="rId4"/>
          <a:srcRect/>
          <a:stretch>
            <a:fillRect/>
          </a:stretch>
        </p:blipFill>
        <p:spPr bwMode="auto">
          <a:xfrm>
            <a:off x="762000" y="5368999"/>
            <a:ext cx="2544821" cy="1005615"/>
          </a:xfrm>
          <a:prstGeom prst="rect">
            <a:avLst/>
          </a:prstGeom>
          <a:noFill/>
          <a:ln w="9525">
            <a:noFill/>
            <a:miter lim="800000"/>
            <a:headEnd/>
            <a:tailEnd/>
          </a:ln>
        </p:spPr>
      </p:pic>
      <p:sp>
        <p:nvSpPr>
          <p:cNvPr id="11" name="Text Box 10"/>
          <p:cNvSpPr txBox="1">
            <a:spLocks noChangeArrowheads="1"/>
          </p:cNvSpPr>
          <p:nvPr/>
        </p:nvSpPr>
        <p:spPr bwMode="auto">
          <a:xfrm>
            <a:off x="1447800" y="5090899"/>
            <a:ext cx="1471021" cy="338554"/>
          </a:xfrm>
          <a:prstGeom prst="rect">
            <a:avLst/>
          </a:prstGeom>
          <a:noFill/>
          <a:ln w="38100">
            <a:noFill/>
            <a:miter lim="800000"/>
            <a:headEnd/>
            <a:tailEnd/>
          </a:ln>
        </p:spPr>
        <p:txBody>
          <a:bodyPr wrap="square">
            <a:spAutoFit/>
          </a:bodyPr>
          <a:lstStyle/>
          <a:p>
            <a:pPr>
              <a:spcBef>
                <a:spcPct val="50000"/>
              </a:spcBef>
            </a:pPr>
            <a:r>
              <a:rPr lang="en-US" sz="1600" b="1" dirty="0"/>
              <a:t>SEEVCCC</a:t>
            </a:r>
          </a:p>
        </p:txBody>
      </p:sp>
      <p:pic>
        <p:nvPicPr>
          <p:cNvPr id="12" name="Picture 11" descr="ACTRIS-350-350-ratio.png"/>
          <p:cNvPicPr>
            <a:picLocks noChangeAspect="1"/>
          </p:cNvPicPr>
          <p:nvPr/>
        </p:nvPicPr>
        <p:blipFill>
          <a:blip r:embed="rId5" cstate="print"/>
          <a:stretch>
            <a:fillRect/>
          </a:stretch>
        </p:blipFill>
        <p:spPr>
          <a:xfrm>
            <a:off x="431341" y="3055037"/>
            <a:ext cx="2007059" cy="1146892"/>
          </a:xfrm>
          <a:prstGeom prst="rect">
            <a:avLst/>
          </a:prstGeom>
        </p:spPr>
      </p:pic>
      <p:sp>
        <p:nvSpPr>
          <p:cNvPr id="13" name="TextBox 12"/>
          <p:cNvSpPr txBox="1"/>
          <p:nvPr/>
        </p:nvSpPr>
        <p:spPr>
          <a:xfrm>
            <a:off x="990600" y="4181643"/>
            <a:ext cx="990600" cy="338554"/>
          </a:xfrm>
          <a:prstGeom prst="rect">
            <a:avLst/>
          </a:prstGeom>
          <a:noFill/>
        </p:spPr>
        <p:txBody>
          <a:bodyPr wrap="square" rtlCol="0">
            <a:spAutoFit/>
          </a:bodyPr>
          <a:lstStyle/>
          <a:p>
            <a:r>
              <a:rPr lang="en-US" sz="1600" b="1" dirty="0"/>
              <a:t>ACTRIS</a:t>
            </a:r>
          </a:p>
        </p:txBody>
      </p:sp>
      <p:pic>
        <p:nvPicPr>
          <p:cNvPr id="199682" name="Picture 2">
            <a:extLst>
              <a:ext uri="{FF2B5EF4-FFF2-40B4-BE49-F238E27FC236}">
                <a16:creationId xmlns:a16="http://schemas.microsoft.com/office/drawing/2014/main" id="{9B166DF2-0131-4E12-BD43-C126C0FDAA2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2800" y="2848313"/>
            <a:ext cx="1549859" cy="1647488"/>
          </a:xfrm>
          <a:prstGeom prst="rect">
            <a:avLst/>
          </a:prstGeom>
          <a:noFill/>
          <a:extLst>
            <a:ext uri="{909E8E84-426E-40DD-AFC4-6F175D3DCCD1}">
              <a14:hiddenFill xmlns:a14="http://schemas.microsoft.com/office/drawing/2010/main">
                <a:solidFill>
                  <a:srgbClr val="FFFFFF"/>
                </a:solidFill>
              </a14:hiddenFill>
            </a:ext>
          </a:extLst>
        </p:spPr>
      </p:pic>
      <p:pic>
        <p:nvPicPr>
          <p:cNvPr id="199684" name="Picture 4">
            <a:extLst>
              <a:ext uri="{FF2B5EF4-FFF2-40B4-BE49-F238E27FC236}">
                <a16:creationId xmlns:a16="http://schemas.microsoft.com/office/drawing/2014/main" id="{E4B5E0F7-97CB-43CD-8F27-A9DFB1F3581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334" r="37500"/>
          <a:stretch/>
        </p:blipFill>
        <p:spPr bwMode="auto">
          <a:xfrm>
            <a:off x="4572000" y="4201929"/>
            <a:ext cx="2590800" cy="214411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A6997B4F-056E-49B8-80A6-096E77CAFA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499840" cy="1279787"/>
          </a:xfrm>
          <a:prstGeom prst="rect">
            <a:avLst/>
          </a:prstGeom>
        </p:spPr>
      </p:pic>
      <p:sp>
        <p:nvSpPr>
          <p:cNvPr id="15" name="Footer Placeholder 2">
            <a:extLst>
              <a:ext uri="{FF2B5EF4-FFF2-40B4-BE49-F238E27FC236}">
                <a16:creationId xmlns:a16="http://schemas.microsoft.com/office/drawing/2014/main" id="{066A6452-A5FF-4612-7FEA-C0D5CA286C13}"/>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0"/>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8" name="Picture 7" descr="logoGrupeIPB-engleski-01zaFuter.png"/>
          <p:cNvPicPr>
            <a:picLocks noChangeAspect="1"/>
          </p:cNvPicPr>
          <p:nvPr/>
        </p:nvPicPr>
        <p:blipFill>
          <a:blip r:embed="rId3" cstate="print"/>
          <a:stretch>
            <a:fillRect/>
          </a:stretch>
        </p:blipFill>
        <p:spPr>
          <a:xfrm>
            <a:off x="6781800" y="6455574"/>
            <a:ext cx="2133600" cy="402426"/>
          </a:xfrm>
          <a:prstGeom prst="rect">
            <a:avLst/>
          </a:prstGeom>
        </p:spPr>
      </p:pic>
      <p:sp>
        <p:nvSpPr>
          <p:cNvPr id="9" name="Text Box 7"/>
          <p:cNvSpPr txBox="1">
            <a:spLocks noChangeArrowheads="1"/>
          </p:cNvSpPr>
          <p:nvPr/>
        </p:nvSpPr>
        <p:spPr bwMode="auto">
          <a:xfrm>
            <a:off x="609600" y="1676400"/>
            <a:ext cx="7696200" cy="1231106"/>
          </a:xfrm>
          <a:prstGeom prst="rect">
            <a:avLst/>
          </a:prstGeom>
          <a:noFill/>
          <a:ln w="38100">
            <a:noFill/>
            <a:miter lim="800000"/>
            <a:headEnd/>
            <a:tailEnd/>
          </a:ln>
        </p:spPr>
        <p:txBody>
          <a:bodyPr wrap="square">
            <a:spAutoFit/>
          </a:bodyPr>
          <a:lstStyle/>
          <a:p>
            <a:pPr>
              <a:spcBef>
                <a:spcPct val="50000"/>
              </a:spcBef>
            </a:pPr>
            <a:r>
              <a:rPr lang="en-US" b="1" dirty="0"/>
              <a:t>DREAM – </a:t>
            </a:r>
            <a:r>
              <a:rPr lang="en-US" b="1" dirty="0">
                <a:solidFill>
                  <a:srgbClr val="FF3300"/>
                </a:solidFill>
              </a:rPr>
              <a:t>D</a:t>
            </a:r>
            <a:r>
              <a:rPr lang="en-US" b="1" dirty="0"/>
              <a:t>ust </a:t>
            </a:r>
            <a:r>
              <a:rPr lang="en-US" b="1" dirty="0" err="1">
                <a:solidFill>
                  <a:srgbClr val="FF3300"/>
                </a:solidFill>
              </a:rPr>
              <a:t>RE</a:t>
            </a:r>
            <a:r>
              <a:rPr lang="en-US" b="1" dirty="0" err="1"/>
              <a:t>gional</a:t>
            </a:r>
            <a:r>
              <a:rPr lang="en-US" b="1" dirty="0"/>
              <a:t> </a:t>
            </a:r>
            <a:r>
              <a:rPr lang="en-US" b="1" dirty="0">
                <a:solidFill>
                  <a:srgbClr val="FF3300"/>
                </a:solidFill>
              </a:rPr>
              <a:t>A</a:t>
            </a:r>
            <a:r>
              <a:rPr lang="en-US" b="1" dirty="0"/>
              <a:t>tmospheric </a:t>
            </a:r>
            <a:r>
              <a:rPr lang="en-US" b="1" dirty="0">
                <a:solidFill>
                  <a:srgbClr val="FF3300"/>
                </a:solidFill>
              </a:rPr>
              <a:t>M</a:t>
            </a:r>
            <a:r>
              <a:rPr lang="en-US" b="1" dirty="0"/>
              <a:t>odel</a:t>
            </a:r>
          </a:p>
          <a:p>
            <a:pPr>
              <a:spcBef>
                <a:spcPct val="50000"/>
              </a:spcBef>
            </a:pPr>
            <a:r>
              <a:rPr lang="en-US" sz="2000" dirty="0"/>
              <a:t>DREAM simulates all major processes of the atmospheric dust cycle (</a:t>
            </a:r>
            <a:r>
              <a:rPr lang="en-US" sz="2000" dirty="0" err="1"/>
              <a:t>Nickovic</a:t>
            </a:r>
            <a:r>
              <a:rPr lang="en-US" sz="2000" dirty="0"/>
              <a:t> et al., 2001)</a:t>
            </a:r>
            <a:endParaRPr lang="en-US" b="1" dirty="0"/>
          </a:p>
        </p:txBody>
      </p:sp>
      <p:pic>
        <p:nvPicPr>
          <p:cNvPr id="10" name="Picture 5" descr="SEVCCCC"/>
          <p:cNvPicPr>
            <a:picLocks noChangeAspect="1" noChangeArrowheads="1"/>
          </p:cNvPicPr>
          <p:nvPr/>
        </p:nvPicPr>
        <p:blipFill>
          <a:blip r:embed="rId4"/>
          <a:srcRect/>
          <a:stretch>
            <a:fillRect/>
          </a:stretch>
        </p:blipFill>
        <p:spPr bwMode="auto">
          <a:xfrm>
            <a:off x="381000" y="4857750"/>
            <a:ext cx="2362200" cy="933450"/>
          </a:xfrm>
          <a:prstGeom prst="rect">
            <a:avLst/>
          </a:prstGeom>
          <a:noFill/>
          <a:ln w="9525">
            <a:noFill/>
            <a:miter lim="800000"/>
            <a:headEnd/>
            <a:tailEnd/>
          </a:ln>
        </p:spPr>
      </p:pic>
      <p:pic>
        <p:nvPicPr>
          <p:cNvPr id="11" name="Picture 6" descr="pe01_02"/>
          <p:cNvPicPr>
            <a:picLocks noChangeAspect="1" noChangeArrowheads="1"/>
          </p:cNvPicPr>
          <p:nvPr/>
        </p:nvPicPr>
        <p:blipFill>
          <a:blip r:embed="rId5"/>
          <a:srcRect r="73245" b="14999"/>
          <a:stretch>
            <a:fillRect/>
          </a:stretch>
        </p:blipFill>
        <p:spPr bwMode="auto">
          <a:xfrm>
            <a:off x="390525" y="3448050"/>
            <a:ext cx="2352675" cy="971550"/>
          </a:xfrm>
          <a:prstGeom prst="rect">
            <a:avLst/>
          </a:prstGeom>
          <a:noFill/>
          <a:ln w="9525">
            <a:noFill/>
            <a:miter lim="800000"/>
            <a:headEnd/>
            <a:tailEnd/>
          </a:ln>
        </p:spPr>
      </p:pic>
      <p:sp>
        <p:nvSpPr>
          <p:cNvPr id="12" name="Text Box 10"/>
          <p:cNvSpPr txBox="1">
            <a:spLocks noChangeArrowheads="1"/>
          </p:cNvSpPr>
          <p:nvPr/>
        </p:nvSpPr>
        <p:spPr bwMode="auto">
          <a:xfrm>
            <a:off x="3048000" y="4960203"/>
            <a:ext cx="5486400" cy="1292662"/>
          </a:xfrm>
          <a:prstGeom prst="rect">
            <a:avLst/>
          </a:prstGeom>
          <a:noFill/>
          <a:ln w="38100">
            <a:noFill/>
            <a:miter lim="800000"/>
            <a:headEnd/>
            <a:tailEnd/>
          </a:ln>
        </p:spPr>
        <p:txBody>
          <a:bodyPr wrap="square">
            <a:spAutoFit/>
          </a:bodyPr>
          <a:lstStyle/>
          <a:p>
            <a:pPr>
              <a:spcBef>
                <a:spcPct val="50000"/>
              </a:spcBef>
            </a:pPr>
            <a:r>
              <a:rPr lang="en-US" b="1" dirty="0"/>
              <a:t>South East European Virtual Climate Change Center, Belgrade</a:t>
            </a:r>
          </a:p>
          <a:p>
            <a:pPr>
              <a:spcBef>
                <a:spcPct val="50000"/>
              </a:spcBef>
            </a:pPr>
            <a:r>
              <a:rPr lang="en-US" sz="2000" b="1" dirty="0">
                <a:solidFill>
                  <a:srgbClr val="FF0000"/>
                </a:solidFill>
              </a:rPr>
              <a:t>http://www.seevccc.rs/</a:t>
            </a:r>
          </a:p>
        </p:txBody>
      </p:sp>
      <p:sp>
        <p:nvSpPr>
          <p:cNvPr id="13" name="Text Box 11"/>
          <p:cNvSpPr txBox="1">
            <a:spLocks noChangeArrowheads="1"/>
          </p:cNvSpPr>
          <p:nvPr/>
        </p:nvSpPr>
        <p:spPr bwMode="auto">
          <a:xfrm>
            <a:off x="3048000" y="3352800"/>
            <a:ext cx="5715000" cy="1154162"/>
          </a:xfrm>
          <a:prstGeom prst="rect">
            <a:avLst/>
          </a:prstGeom>
          <a:noFill/>
          <a:ln w="38100">
            <a:noFill/>
            <a:miter lim="800000"/>
            <a:headEnd/>
            <a:tailEnd/>
          </a:ln>
        </p:spPr>
        <p:txBody>
          <a:bodyPr wrap="square">
            <a:spAutoFit/>
          </a:bodyPr>
          <a:lstStyle/>
          <a:p>
            <a:pPr>
              <a:spcBef>
                <a:spcPct val="50000"/>
              </a:spcBef>
            </a:pPr>
            <a:r>
              <a:rPr lang="en-US" b="1" dirty="0" err="1"/>
              <a:t>Barselona</a:t>
            </a:r>
            <a:r>
              <a:rPr lang="en-US" b="1" dirty="0"/>
              <a:t> Supercomputing Center</a:t>
            </a:r>
          </a:p>
          <a:p>
            <a:pPr>
              <a:spcBef>
                <a:spcPct val="50000"/>
              </a:spcBef>
            </a:pPr>
            <a:r>
              <a:rPr lang="en-US" sz="1800" b="1" dirty="0">
                <a:solidFill>
                  <a:srgbClr val="FF0000"/>
                </a:solidFill>
              </a:rPr>
              <a:t>http://www.bsc.es/earth-sciences/mineral-dust-forecast-system/</a:t>
            </a:r>
            <a:r>
              <a:rPr lang="sr-Latn-CS" sz="1800" b="1" dirty="0">
                <a:solidFill>
                  <a:srgbClr val="FF0000"/>
                </a:solidFill>
              </a:rPr>
              <a:t> </a:t>
            </a:r>
            <a:endParaRPr lang="en-US" sz="1800" b="1" dirty="0">
              <a:solidFill>
                <a:srgbClr val="FF0000"/>
              </a:solidFill>
            </a:endParaRPr>
          </a:p>
        </p:txBody>
      </p:sp>
      <p:sp>
        <p:nvSpPr>
          <p:cNvPr id="14" name="Rectangle 13"/>
          <p:cNvSpPr/>
          <p:nvPr/>
        </p:nvSpPr>
        <p:spPr>
          <a:xfrm>
            <a:off x="1295400" y="381000"/>
            <a:ext cx="5410200" cy="646331"/>
          </a:xfrm>
          <a:prstGeom prst="rect">
            <a:avLst/>
          </a:prstGeom>
        </p:spPr>
        <p:txBody>
          <a:bodyPr wrap="square">
            <a:spAutoFit/>
          </a:bodyPr>
          <a:lstStyle/>
          <a:p>
            <a:pPr algn="ctr"/>
            <a:r>
              <a:rPr lang="en-US" sz="3600" b="1" dirty="0"/>
              <a:t>DREAM model</a:t>
            </a:r>
          </a:p>
        </p:txBody>
      </p:sp>
      <p:pic>
        <p:nvPicPr>
          <p:cNvPr id="15" name="Picture 14">
            <a:extLst>
              <a:ext uri="{FF2B5EF4-FFF2-40B4-BE49-F238E27FC236}">
                <a16:creationId xmlns:a16="http://schemas.microsoft.com/office/drawing/2014/main" id="{B1DCE9EE-B21C-4A43-B39E-9F4CE6FBF6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274"/>
            <a:ext cx="1856422" cy="1584052"/>
          </a:xfrm>
          <a:prstGeom prst="rect">
            <a:avLst/>
          </a:prstGeom>
        </p:spPr>
      </p:pic>
      <p:sp>
        <p:nvSpPr>
          <p:cNvPr id="17" name="Footer Placeholder 2">
            <a:extLst>
              <a:ext uri="{FF2B5EF4-FFF2-40B4-BE49-F238E27FC236}">
                <a16:creationId xmlns:a16="http://schemas.microsoft.com/office/drawing/2014/main" id="{3E3609FE-F6F8-1210-584C-41F1E0B5C8C2}"/>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0"/>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grpSp>
        <p:nvGrpSpPr>
          <p:cNvPr id="8" name="Group 22"/>
          <p:cNvGrpSpPr>
            <a:grpSpLocks/>
          </p:cNvGrpSpPr>
          <p:nvPr/>
        </p:nvGrpSpPr>
        <p:grpSpPr bwMode="auto">
          <a:xfrm>
            <a:off x="457200" y="1595438"/>
            <a:ext cx="8305801" cy="4195763"/>
            <a:chOff x="288" y="93"/>
            <a:chExt cx="5232" cy="2643"/>
          </a:xfrm>
        </p:grpSpPr>
        <p:grpSp>
          <p:nvGrpSpPr>
            <p:cNvPr id="9" name="Group 1"/>
            <p:cNvGrpSpPr>
              <a:grpSpLocks/>
            </p:cNvGrpSpPr>
            <p:nvPr/>
          </p:nvGrpSpPr>
          <p:grpSpPr bwMode="auto">
            <a:xfrm>
              <a:off x="288" y="288"/>
              <a:ext cx="2592" cy="2448"/>
              <a:chOff x="288" y="288"/>
              <a:chExt cx="2592" cy="2448"/>
            </a:xfrm>
          </p:grpSpPr>
          <p:pic>
            <p:nvPicPr>
              <p:cNvPr id="21" name="Picture 2"/>
              <p:cNvPicPr>
                <a:picLocks noChangeAspect="1" noChangeArrowheads="1"/>
              </p:cNvPicPr>
              <p:nvPr/>
            </p:nvPicPr>
            <p:blipFill>
              <a:blip r:embed="rId3"/>
              <a:srcRect/>
              <a:stretch>
                <a:fillRect/>
              </a:stretch>
            </p:blipFill>
            <p:spPr bwMode="auto">
              <a:xfrm>
                <a:off x="288" y="288"/>
                <a:ext cx="2592" cy="2448"/>
              </a:xfrm>
              <a:prstGeom prst="rect">
                <a:avLst/>
              </a:prstGeom>
              <a:noFill/>
              <a:ln w="9525">
                <a:noFill/>
                <a:round/>
                <a:headEnd/>
                <a:tailEnd/>
              </a:ln>
              <a:effectLst/>
            </p:spPr>
          </p:pic>
          <p:pic>
            <p:nvPicPr>
              <p:cNvPr id="22" name="Picture 3"/>
              <p:cNvPicPr>
                <a:picLocks noChangeAspect="1" noChangeArrowheads="1"/>
              </p:cNvPicPr>
              <p:nvPr/>
            </p:nvPicPr>
            <p:blipFill>
              <a:blip r:embed="rId3"/>
              <a:srcRect l="56520" t="22081" r="32762" b="64960"/>
              <a:stretch>
                <a:fillRect/>
              </a:stretch>
            </p:blipFill>
            <p:spPr bwMode="auto">
              <a:xfrm>
                <a:off x="1985" y="1752"/>
                <a:ext cx="671" cy="764"/>
              </a:xfrm>
              <a:prstGeom prst="rect">
                <a:avLst/>
              </a:prstGeom>
              <a:noFill/>
              <a:ln w="25560">
                <a:solidFill>
                  <a:srgbClr val="FF0000"/>
                </a:solidFill>
                <a:miter lim="800000"/>
                <a:headEnd/>
                <a:tailEnd/>
              </a:ln>
              <a:effectLst/>
            </p:spPr>
          </p:pic>
          <p:sp>
            <p:nvSpPr>
              <p:cNvPr id="23" name="Rectangle 4"/>
              <p:cNvSpPr>
                <a:spLocks noChangeArrowheads="1"/>
              </p:cNvSpPr>
              <p:nvPr/>
            </p:nvSpPr>
            <p:spPr bwMode="auto">
              <a:xfrm>
                <a:off x="1763" y="796"/>
                <a:ext cx="223" cy="337"/>
              </a:xfrm>
              <a:prstGeom prst="rect">
                <a:avLst/>
              </a:prstGeom>
              <a:noFill/>
              <a:ln w="25560">
                <a:solidFill>
                  <a:srgbClr val="FF0000"/>
                </a:solidFill>
                <a:miter lim="800000"/>
                <a:headEnd/>
                <a:tailEnd/>
              </a:ln>
              <a:effectLst/>
            </p:spPr>
            <p:txBody>
              <a:bodyPr wrap="none" anchor="ctr"/>
              <a:lstStyle/>
              <a:p>
                <a:endParaRPr lang="en-US"/>
              </a:p>
            </p:txBody>
          </p:sp>
          <p:sp>
            <p:nvSpPr>
              <p:cNvPr id="24" name="Line 5"/>
              <p:cNvSpPr>
                <a:spLocks noChangeShapeType="1"/>
              </p:cNvSpPr>
              <p:nvPr/>
            </p:nvSpPr>
            <p:spPr bwMode="auto">
              <a:xfrm>
                <a:off x="1763" y="1133"/>
                <a:ext cx="223" cy="619"/>
              </a:xfrm>
              <a:prstGeom prst="line">
                <a:avLst/>
              </a:prstGeom>
              <a:noFill/>
              <a:ln w="25560">
                <a:solidFill>
                  <a:srgbClr val="FF0000"/>
                </a:solidFill>
                <a:miter lim="800000"/>
                <a:headEnd/>
                <a:tailEnd type="triangle" w="med" len="med"/>
              </a:ln>
              <a:effectLst/>
            </p:spPr>
            <p:txBody>
              <a:bodyPr/>
              <a:lstStyle/>
              <a:p>
                <a:endParaRPr lang="en-US"/>
              </a:p>
            </p:txBody>
          </p:sp>
          <p:sp>
            <p:nvSpPr>
              <p:cNvPr id="25" name="Line 6"/>
              <p:cNvSpPr>
                <a:spLocks noChangeShapeType="1"/>
              </p:cNvSpPr>
              <p:nvPr/>
            </p:nvSpPr>
            <p:spPr bwMode="auto">
              <a:xfrm>
                <a:off x="1985" y="1133"/>
                <a:ext cx="671" cy="619"/>
              </a:xfrm>
              <a:prstGeom prst="line">
                <a:avLst/>
              </a:prstGeom>
              <a:noFill/>
              <a:ln w="25560">
                <a:solidFill>
                  <a:srgbClr val="FF0000"/>
                </a:solidFill>
                <a:miter lim="800000"/>
                <a:headEnd/>
                <a:tailEnd type="triangle" w="med" len="med"/>
              </a:ln>
              <a:effectLst/>
            </p:spPr>
            <p:txBody>
              <a:bodyPr/>
              <a:lstStyle/>
              <a:p>
                <a:endParaRPr lang="en-US"/>
              </a:p>
            </p:txBody>
          </p:sp>
        </p:grpSp>
        <p:grpSp>
          <p:nvGrpSpPr>
            <p:cNvPr id="10" name="Group 7"/>
            <p:cNvGrpSpPr>
              <a:grpSpLocks/>
            </p:cNvGrpSpPr>
            <p:nvPr/>
          </p:nvGrpSpPr>
          <p:grpSpPr bwMode="auto">
            <a:xfrm>
              <a:off x="2928" y="288"/>
              <a:ext cx="2592" cy="2400"/>
              <a:chOff x="2928" y="288"/>
              <a:chExt cx="2592" cy="2400"/>
            </a:xfrm>
          </p:grpSpPr>
          <p:pic>
            <p:nvPicPr>
              <p:cNvPr id="16" name="Picture 8"/>
              <p:cNvPicPr>
                <a:picLocks noChangeAspect="1" noChangeArrowheads="1"/>
              </p:cNvPicPr>
              <p:nvPr/>
            </p:nvPicPr>
            <p:blipFill>
              <a:blip r:embed="rId4"/>
              <a:srcRect/>
              <a:stretch>
                <a:fillRect/>
              </a:stretch>
            </p:blipFill>
            <p:spPr bwMode="auto">
              <a:xfrm>
                <a:off x="2928" y="288"/>
                <a:ext cx="2592" cy="2400"/>
              </a:xfrm>
              <a:prstGeom prst="rect">
                <a:avLst/>
              </a:prstGeom>
              <a:noFill/>
              <a:ln w="9525">
                <a:noFill/>
                <a:round/>
                <a:headEnd/>
                <a:tailEnd/>
              </a:ln>
              <a:effectLst/>
            </p:spPr>
          </p:pic>
          <p:pic>
            <p:nvPicPr>
              <p:cNvPr id="17" name="Picture 9"/>
              <p:cNvPicPr>
                <a:picLocks noChangeAspect="1" noChangeArrowheads="1"/>
              </p:cNvPicPr>
              <p:nvPr/>
            </p:nvPicPr>
            <p:blipFill>
              <a:blip r:embed="rId4"/>
              <a:srcRect l="56882" t="22403" r="32762" b="65617"/>
              <a:stretch>
                <a:fillRect/>
              </a:stretch>
            </p:blipFill>
            <p:spPr bwMode="auto">
              <a:xfrm>
                <a:off x="4580" y="1667"/>
                <a:ext cx="716" cy="769"/>
              </a:xfrm>
              <a:prstGeom prst="rect">
                <a:avLst/>
              </a:prstGeom>
              <a:noFill/>
              <a:ln w="25560">
                <a:solidFill>
                  <a:srgbClr val="FF0000"/>
                </a:solidFill>
                <a:miter lim="800000"/>
                <a:headEnd/>
                <a:tailEnd/>
              </a:ln>
              <a:effectLst/>
            </p:spPr>
          </p:pic>
          <p:sp>
            <p:nvSpPr>
              <p:cNvPr id="18" name="Rectangle 10"/>
              <p:cNvSpPr>
                <a:spLocks noChangeArrowheads="1"/>
              </p:cNvSpPr>
              <p:nvPr/>
            </p:nvSpPr>
            <p:spPr bwMode="auto">
              <a:xfrm>
                <a:off x="4403" y="784"/>
                <a:ext cx="223" cy="331"/>
              </a:xfrm>
              <a:prstGeom prst="rect">
                <a:avLst/>
              </a:prstGeom>
              <a:noFill/>
              <a:ln w="25560">
                <a:solidFill>
                  <a:srgbClr val="FF0000"/>
                </a:solidFill>
                <a:miter lim="800000"/>
                <a:headEnd/>
                <a:tailEnd/>
              </a:ln>
              <a:effectLst/>
            </p:spPr>
            <p:txBody>
              <a:bodyPr wrap="none" anchor="ctr"/>
              <a:lstStyle/>
              <a:p>
                <a:endParaRPr lang="en-US"/>
              </a:p>
            </p:txBody>
          </p:sp>
          <p:sp>
            <p:nvSpPr>
              <p:cNvPr id="19" name="Line 11"/>
              <p:cNvSpPr>
                <a:spLocks noChangeShapeType="1"/>
              </p:cNvSpPr>
              <p:nvPr/>
            </p:nvSpPr>
            <p:spPr bwMode="auto">
              <a:xfrm>
                <a:off x="4403" y="1115"/>
                <a:ext cx="178" cy="552"/>
              </a:xfrm>
              <a:prstGeom prst="line">
                <a:avLst/>
              </a:prstGeom>
              <a:noFill/>
              <a:ln w="25560">
                <a:solidFill>
                  <a:srgbClr val="FF0000"/>
                </a:solidFill>
                <a:miter lim="800000"/>
                <a:headEnd/>
                <a:tailEnd type="triangle" w="med" len="med"/>
              </a:ln>
              <a:effectLst/>
            </p:spPr>
            <p:txBody>
              <a:bodyPr/>
              <a:lstStyle/>
              <a:p>
                <a:endParaRPr lang="en-US"/>
              </a:p>
            </p:txBody>
          </p:sp>
          <p:sp>
            <p:nvSpPr>
              <p:cNvPr id="20" name="Line 12"/>
              <p:cNvSpPr>
                <a:spLocks noChangeShapeType="1"/>
              </p:cNvSpPr>
              <p:nvPr/>
            </p:nvSpPr>
            <p:spPr bwMode="auto">
              <a:xfrm>
                <a:off x="4625" y="1115"/>
                <a:ext cx="671" cy="552"/>
              </a:xfrm>
              <a:prstGeom prst="line">
                <a:avLst/>
              </a:prstGeom>
              <a:noFill/>
              <a:ln w="25560">
                <a:solidFill>
                  <a:srgbClr val="FF0000"/>
                </a:solidFill>
                <a:miter lim="800000"/>
                <a:headEnd/>
                <a:tailEnd type="triangle" w="med" len="med"/>
              </a:ln>
              <a:effectLst/>
            </p:spPr>
            <p:txBody>
              <a:bodyPr/>
              <a:lstStyle/>
              <a:p>
                <a:endParaRPr lang="en-US"/>
              </a:p>
            </p:txBody>
          </p:sp>
        </p:grpSp>
        <p:sp>
          <p:nvSpPr>
            <p:cNvPr id="12" name="Text Box 13"/>
            <p:cNvSpPr txBox="1">
              <a:spLocks noChangeArrowheads="1"/>
            </p:cNvSpPr>
            <p:nvPr/>
          </p:nvSpPr>
          <p:spPr bwMode="auto">
            <a:xfrm>
              <a:off x="1056" y="93"/>
              <a:ext cx="939" cy="195"/>
            </a:xfrm>
            <a:prstGeom prst="rect">
              <a:avLst/>
            </a:prstGeom>
            <a:noFill/>
            <a:ln w="9525">
              <a:noFill/>
              <a:round/>
              <a:headEnd/>
              <a:tailEnd/>
            </a:ln>
            <a:effectLst/>
          </p:spPr>
          <p:txBody>
            <a:bodyPr wrap="none" lIns="90000" tIns="46800" rIns="90000" bIns="46800">
              <a:spAutoFit/>
            </a:bodyPr>
            <a:lstStyle/>
            <a:p>
              <a:pPr algn="ctr">
                <a:buClr>
                  <a:srgbClr val="000066"/>
                </a:buClr>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rgbClr val="000066"/>
                  </a:solidFill>
                  <a:latin typeface="Calibri" pitchFamily="34" charset="0"/>
                </a:rPr>
                <a:t>WET DEPOSITION</a:t>
              </a:r>
            </a:p>
          </p:txBody>
        </p:sp>
        <p:sp>
          <p:nvSpPr>
            <p:cNvPr id="13" name="Text Box 14"/>
            <p:cNvSpPr txBox="1">
              <a:spLocks noChangeArrowheads="1"/>
            </p:cNvSpPr>
            <p:nvPr/>
          </p:nvSpPr>
          <p:spPr bwMode="auto">
            <a:xfrm>
              <a:off x="3787" y="93"/>
              <a:ext cx="965" cy="195"/>
            </a:xfrm>
            <a:prstGeom prst="rect">
              <a:avLst/>
            </a:prstGeom>
            <a:noFill/>
            <a:ln w="9525">
              <a:noFill/>
              <a:round/>
              <a:headEnd/>
              <a:tailEnd/>
            </a:ln>
            <a:effectLst/>
          </p:spPr>
          <p:txBody>
            <a:bodyPr wrap="none" lIns="90000" tIns="46800" rIns="90000" bIns="46800">
              <a:spAutoFit/>
            </a:bodyPr>
            <a:lstStyle/>
            <a:p>
              <a:pPr algn="ctr">
                <a:buClr>
                  <a:srgbClr val="000066"/>
                </a:buClr>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400" b="1" dirty="0">
                  <a:solidFill>
                    <a:srgbClr val="000066"/>
                  </a:solidFill>
                  <a:latin typeface="Calibri" pitchFamily="34" charset="0"/>
                </a:rPr>
                <a:t>WET DEPOSITION </a:t>
              </a:r>
            </a:p>
          </p:txBody>
        </p:sp>
        <p:sp>
          <p:nvSpPr>
            <p:cNvPr id="14" name="AutoShape 15"/>
            <p:cNvSpPr>
              <a:spLocks noChangeArrowheads="1"/>
            </p:cNvSpPr>
            <p:nvPr/>
          </p:nvSpPr>
          <p:spPr bwMode="auto">
            <a:xfrm>
              <a:off x="2304" y="1728"/>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360">
              <a:solidFill>
                <a:srgbClr val="000000"/>
              </a:solidFill>
              <a:miter lim="800000"/>
              <a:headEnd/>
              <a:tailEnd/>
            </a:ln>
            <a:effectLst/>
          </p:spPr>
          <p:txBody>
            <a:bodyPr wrap="none" anchor="ctr"/>
            <a:lstStyle/>
            <a:p>
              <a:endParaRPr lang="en-US"/>
            </a:p>
          </p:txBody>
        </p:sp>
        <p:sp>
          <p:nvSpPr>
            <p:cNvPr id="15" name="AutoShape 16"/>
            <p:cNvSpPr>
              <a:spLocks noChangeArrowheads="1"/>
            </p:cNvSpPr>
            <p:nvPr/>
          </p:nvSpPr>
          <p:spPr bwMode="auto">
            <a:xfrm>
              <a:off x="4912" y="1664"/>
              <a:ext cx="144" cy="144"/>
            </a:xfrm>
            <a:custGeom>
              <a:avLst/>
              <a:gdLst>
                <a:gd name="G0" fmla="+- 5400 0 0"/>
                <a:gd name="G1" fmla="+- 21600 0 5400"/>
                <a:gd name="G2" fmla="+- 21600 0 5400"/>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360">
              <a:solidFill>
                <a:srgbClr val="000000"/>
              </a:solidFill>
              <a:miter lim="800000"/>
              <a:headEnd/>
              <a:tailEnd/>
            </a:ln>
            <a:effectLst/>
          </p:spPr>
          <p:txBody>
            <a:bodyPr wrap="none" anchor="ctr"/>
            <a:lstStyle/>
            <a:p>
              <a:endParaRPr lang="en-US"/>
            </a:p>
          </p:txBody>
        </p:sp>
      </p:grpSp>
      <p:sp>
        <p:nvSpPr>
          <p:cNvPr id="26" name="Text Box 6"/>
          <p:cNvSpPr txBox="1">
            <a:spLocks noChangeArrowheads="1"/>
          </p:cNvSpPr>
          <p:nvPr/>
        </p:nvSpPr>
        <p:spPr bwMode="auto">
          <a:xfrm>
            <a:off x="1358495" y="5831465"/>
            <a:ext cx="1994305" cy="340735"/>
          </a:xfrm>
          <a:prstGeom prst="rect">
            <a:avLst/>
          </a:prstGeom>
          <a:noFill/>
          <a:ln w="9525">
            <a:noFill/>
            <a:round/>
            <a:headEnd/>
            <a:tailEnd/>
          </a:ln>
          <a:effectLst/>
        </p:spPr>
        <p:txBody>
          <a:bodyPr wrap="none" lIns="90000" tIns="46800" rIns="90000" bIns="46800">
            <a:spAutoFit/>
          </a:bodyPr>
          <a:lstStyle/>
          <a:p>
            <a:pPr>
              <a:spcBef>
                <a:spcPts val="13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a:solidFill>
                  <a:srgbClr val="000000"/>
                </a:solidFill>
                <a:cs typeface="Times New Roman" pitchFamily="18" charset="0"/>
              </a:rPr>
              <a:t>NO ASSIMILATION</a:t>
            </a:r>
          </a:p>
        </p:txBody>
      </p:sp>
      <p:sp>
        <p:nvSpPr>
          <p:cNvPr id="27" name="Text Box 6"/>
          <p:cNvSpPr txBox="1">
            <a:spLocks noChangeArrowheads="1"/>
          </p:cNvSpPr>
          <p:nvPr/>
        </p:nvSpPr>
        <p:spPr bwMode="auto">
          <a:xfrm>
            <a:off x="5562600" y="5791200"/>
            <a:ext cx="2362200" cy="340735"/>
          </a:xfrm>
          <a:prstGeom prst="rect">
            <a:avLst/>
          </a:prstGeom>
          <a:noFill/>
          <a:ln w="9525">
            <a:noFill/>
            <a:round/>
            <a:headEnd/>
            <a:tailEnd/>
          </a:ln>
          <a:effectLst/>
        </p:spPr>
        <p:txBody>
          <a:bodyPr wrap="square" lIns="90000" tIns="46800" rIns="90000" bIns="46800">
            <a:spAutoFit/>
          </a:bodyPr>
          <a:lstStyle/>
          <a:p>
            <a:pPr algn="ctr">
              <a:spcBef>
                <a:spcPts val="1375"/>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1600" b="1" dirty="0">
                <a:solidFill>
                  <a:srgbClr val="000000"/>
                </a:solidFill>
                <a:cs typeface="Times New Roman" pitchFamily="18" charset="0"/>
              </a:rPr>
              <a:t> ASSIMILATION</a:t>
            </a:r>
          </a:p>
        </p:txBody>
      </p:sp>
      <p:sp>
        <p:nvSpPr>
          <p:cNvPr id="28" name="Text Box 17"/>
          <p:cNvSpPr txBox="1">
            <a:spLocks noChangeArrowheads="1"/>
          </p:cNvSpPr>
          <p:nvPr/>
        </p:nvSpPr>
        <p:spPr bwMode="auto">
          <a:xfrm>
            <a:off x="1600201" y="217084"/>
            <a:ext cx="5943600" cy="833178"/>
          </a:xfrm>
          <a:prstGeom prst="rect">
            <a:avLst/>
          </a:prstGeom>
          <a:solidFill>
            <a:srgbClr val="FFC000">
              <a:alpha val="37999"/>
            </a:srgbClr>
          </a:solidFill>
          <a:ln w="9525">
            <a:noFill/>
            <a:round/>
            <a:headEnd/>
            <a:tailEnd/>
          </a:ln>
          <a:effectLst/>
        </p:spPr>
        <p:txBody>
          <a:bodyPr wrap="square" lIns="90000" tIns="46800" rIns="90000" bIns="46800">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dirty="0">
                <a:solidFill>
                  <a:srgbClr val="000000"/>
                </a:solidFill>
                <a:latin typeface="Arial" pitchFamily="34" charset="0"/>
                <a:cs typeface="Arial" pitchFamily="34" charset="0"/>
              </a:rPr>
              <a:t>Case of yellow snow observed at the </a:t>
            </a:r>
            <a:r>
              <a:rPr lang="en-US" b="1" dirty="0" err="1">
                <a:solidFill>
                  <a:srgbClr val="000000"/>
                </a:solidFill>
                <a:latin typeface="Arial" pitchFamily="34" charset="0"/>
                <a:cs typeface="Arial" pitchFamily="34" charset="0"/>
              </a:rPr>
              <a:t>Kopaonik</a:t>
            </a:r>
            <a:r>
              <a:rPr lang="en-US" b="1" dirty="0">
                <a:solidFill>
                  <a:srgbClr val="000000"/>
                </a:solidFill>
                <a:latin typeface="Arial" pitchFamily="34" charset="0"/>
                <a:cs typeface="Arial" pitchFamily="34" charset="0"/>
              </a:rPr>
              <a:t> ski resort in Serbia </a:t>
            </a:r>
          </a:p>
        </p:txBody>
      </p:sp>
      <p:sp>
        <p:nvSpPr>
          <p:cNvPr id="30" name="Rectangle 29"/>
          <p:cNvSpPr/>
          <p:nvPr/>
        </p:nvSpPr>
        <p:spPr>
          <a:xfrm>
            <a:off x="3397252" y="1143000"/>
            <a:ext cx="2291013" cy="461665"/>
          </a:xfrm>
          <a:prstGeom prst="rect">
            <a:avLst/>
          </a:prstGeom>
        </p:spPr>
        <p:txBody>
          <a:bodyPr wrap="none">
            <a:spAutoFit/>
          </a:bodyPr>
          <a:lstStyle/>
          <a:p>
            <a:pPr algn="ct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b="1" dirty="0">
                <a:solidFill>
                  <a:srgbClr val="000000"/>
                </a:solidFill>
              </a:rPr>
              <a:t>04</a:t>
            </a:r>
            <a:r>
              <a:rPr lang="en-US" dirty="0">
                <a:solidFill>
                  <a:srgbClr val="000000"/>
                </a:solidFill>
              </a:rPr>
              <a:t> </a:t>
            </a:r>
            <a:r>
              <a:rPr lang="en-US" b="1" dirty="0">
                <a:solidFill>
                  <a:srgbClr val="000000"/>
                </a:solidFill>
              </a:rPr>
              <a:t>March 2010</a:t>
            </a:r>
          </a:p>
        </p:txBody>
      </p:sp>
      <p:pic>
        <p:nvPicPr>
          <p:cNvPr id="31" name="Picture 30" descr="logoGrupeIPB-engleski-01zaFuter.png"/>
          <p:cNvPicPr>
            <a:picLocks noChangeAspect="1"/>
          </p:cNvPicPr>
          <p:nvPr/>
        </p:nvPicPr>
        <p:blipFill>
          <a:blip r:embed="rId5" cstate="print"/>
          <a:stretch>
            <a:fillRect/>
          </a:stretch>
        </p:blipFill>
        <p:spPr>
          <a:xfrm>
            <a:off x="6781800" y="6455574"/>
            <a:ext cx="2133600" cy="402426"/>
          </a:xfrm>
          <a:prstGeom prst="rect">
            <a:avLst/>
          </a:prstGeom>
        </p:spPr>
      </p:pic>
      <p:sp>
        <p:nvSpPr>
          <p:cNvPr id="29" name="Footer Placeholder 1"/>
          <p:cNvSpPr txBox="1">
            <a:spLocks/>
          </p:cNvSpPr>
          <p:nvPr/>
        </p:nvSpPr>
        <p:spPr bwMode="auto">
          <a:xfrm>
            <a:off x="228600" y="6172201"/>
            <a:ext cx="5105400" cy="304800"/>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300" b="0" i="0" u="none" strike="noStrike" kern="1200" cap="none" spc="0" normalizeH="0" baseline="0" noProof="0" dirty="0" err="1">
                <a:ln>
                  <a:noFill/>
                </a:ln>
                <a:solidFill>
                  <a:schemeClr val="tx1"/>
                </a:solidFill>
                <a:effectLst/>
                <a:uLnTx/>
                <a:uFillTx/>
                <a:latin typeface="Arial" charset="0"/>
                <a:ea typeface="+mn-ea"/>
                <a:cs typeface="Arial" charset="0"/>
              </a:rPr>
              <a:t>Nickovic</a:t>
            </a:r>
            <a:r>
              <a:rPr kumimoji="0" lang="en-US" sz="1300" b="0" i="0" u="none" strike="noStrike" kern="1200" cap="none" spc="0" normalizeH="0" baseline="0" noProof="0" dirty="0">
                <a:ln>
                  <a:noFill/>
                </a:ln>
                <a:solidFill>
                  <a:schemeClr val="tx1"/>
                </a:solidFill>
                <a:effectLst/>
                <a:uLnTx/>
                <a:uFillTx/>
                <a:latin typeface="Arial" charset="0"/>
                <a:ea typeface="+mn-ea"/>
                <a:cs typeface="Arial" charset="0"/>
              </a:rPr>
              <a:t> et al. Second GALION workshop, WMO, Geneva, 2010.</a:t>
            </a:r>
          </a:p>
        </p:txBody>
      </p:sp>
      <p:pic>
        <p:nvPicPr>
          <p:cNvPr id="32" name="Picture 31">
            <a:extLst>
              <a:ext uri="{FF2B5EF4-FFF2-40B4-BE49-F238E27FC236}">
                <a16:creationId xmlns:a16="http://schemas.microsoft.com/office/drawing/2014/main" id="{214568E5-4F96-4E96-A272-8809770E92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4274"/>
            <a:ext cx="1856422" cy="1584052"/>
          </a:xfrm>
          <a:prstGeom prst="rect">
            <a:avLst/>
          </a:prstGeom>
        </p:spPr>
      </p:pic>
      <p:sp>
        <p:nvSpPr>
          <p:cNvPr id="34" name="Footer Placeholder 2">
            <a:extLst>
              <a:ext uri="{FF2B5EF4-FFF2-40B4-BE49-F238E27FC236}">
                <a16:creationId xmlns:a16="http://schemas.microsoft.com/office/drawing/2014/main" id="{35FADDD1-97C2-1120-A606-4A394E9E3A73}"/>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6" name="Picture 5" descr="logoGrupeIPB-engleski-01zaFuter.png"/>
          <p:cNvPicPr>
            <a:picLocks noChangeAspect="1"/>
          </p:cNvPicPr>
          <p:nvPr/>
        </p:nvPicPr>
        <p:blipFill>
          <a:blip r:embed="rId3" cstate="print"/>
          <a:stretch>
            <a:fillRect/>
          </a:stretch>
        </p:blipFill>
        <p:spPr>
          <a:xfrm>
            <a:off x="6781800" y="6455574"/>
            <a:ext cx="2133600" cy="402427"/>
          </a:xfrm>
          <a:prstGeom prst="rect">
            <a:avLst/>
          </a:prstGeom>
        </p:spPr>
      </p:pic>
      <p:pic>
        <p:nvPicPr>
          <p:cNvPr id="8" name="Picture 544" descr="SLike - blok sema"/>
          <p:cNvPicPr>
            <a:picLocks noChangeAspect="1" noChangeArrowheads="1"/>
          </p:cNvPicPr>
          <p:nvPr/>
        </p:nvPicPr>
        <p:blipFill>
          <a:blip r:embed="rId4"/>
          <a:srcRect/>
          <a:stretch>
            <a:fillRect/>
          </a:stretch>
        </p:blipFill>
        <p:spPr bwMode="auto">
          <a:xfrm>
            <a:off x="2133600" y="1143001"/>
            <a:ext cx="6553200" cy="5041900"/>
          </a:xfrm>
          <a:prstGeom prst="rect">
            <a:avLst/>
          </a:prstGeom>
          <a:noFill/>
          <a:ln w="9525">
            <a:noFill/>
            <a:miter lim="800000"/>
            <a:headEnd/>
            <a:tailEnd/>
          </a:ln>
        </p:spPr>
      </p:pic>
      <p:sp>
        <p:nvSpPr>
          <p:cNvPr id="9" name="Freeform 4"/>
          <p:cNvSpPr>
            <a:spLocks/>
          </p:cNvSpPr>
          <p:nvPr/>
        </p:nvSpPr>
        <p:spPr bwMode="auto">
          <a:xfrm>
            <a:off x="228600" y="1676400"/>
            <a:ext cx="1803400" cy="4089400"/>
          </a:xfrm>
          <a:custGeom>
            <a:avLst/>
            <a:gdLst>
              <a:gd name="T0" fmla="*/ 1270158601 w 1136"/>
              <a:gd name="T1" fmla="*/ 181451231 h 2576"/>
              <a:gd name="T2" fmla="*/ 544353714 w 1136"/>
              <a:gd name="T3" fmla="*/ 1633061028 h 2576"/>
              <a:gd name="T4" fmla="*/ 665321162 w 1136"/>
              <a:gd name="T5" fmla="*/ 1633061028 h 2576"/>
              <a:gd name="T6" fmla="*/ 907256257 w 1136"/>
              <a:gd name="T7" fmla="*/ 2116931241 h 2576"/>
              <a:gd name="T8" fmla="*/ 60483749 w 1136"/>
              <a:gd name="T9" fmla="*/ 2116931241 h 2576"/>
              <a:gd name="T10" fmla="*/ 544353714 w 1136"/>
              <a:gd name="T11" fmla="*/ 2147483647 h 2576"/>
              <a:gd name="T12" fmla="*/ 302418719 w 1136"/>
              <a:gd name="T13" fmla="*/ 2147483647 h 2576"/>
              <a:gd name="T14" fmla="*/ 302418719 w 1136"/>
              <a:gd name="T15" fmla="*/ 2147483647 h 2576"/>
              <a:gd name="T16" fmla="*/ 302418719 w 1136"/>
              <a:gd name="T17" fmla="*/ 2147483647 h 2576"/>
              <a:gd name="T18" fmla="*/ 544353714 w 1136"/>
              <a:gd name="T19" fmla="*/ 2147483647 h 2576"/>
              <a:gd name="T20" fmla="*/ 1028223705 w 1136"/>
              <a:gd name="T21" fmla="*/ 2147483647 h 2576"/>
              <a:gd name="T22" fmla="*/ 907256257 w 1136"/>
              <a:gd name="T23" fmla="*/ 2147483647 h 2576"/>
              <a:gd name="T24" fmla="*/ 544353714 w 1136"/>
              <a:gd name="T25" fmla="*/ 2147483647 h 2576"/>
              <a:gd name="T26" fmla="*/ 544353714 w 1136"/>
              <a:gd name="T27" fmla="*/ 2147483647 h 2576"/>
              <a:gd name="T28" fmla="*/ 786288610 w 1136"/>
              <a:gd name="T29" fmla="*/ 2147483647 h 2576"/>
              <a:gd name="T30" fmla="*/ 1149191153 w 1136"/>
              <a:gd name="T31" fmla="*/ 2147483647 h 2576"/>
              <a:gd name="T32" fmla="*/ 1391126049 w 1136"/>
              <a:gd name="T33" fmla="*/ 2147483647 h 2576"/>
              <a:gd name="T34" fmla="*/ 1754028790 w 1136"/>
              <a:gd name="T35" fmla="*/ 2147483647 h 2576"/>
              <a:gd name="T36" fmla="*/ 2147483647 w 1136"/>
              <a:gd name="T37" fmla="*/ 2147483647 h 2576"/>
              <a:gd name="T38" fmla="*/ 2147483647 w 1136"/>
              <a:gd name="T39" fmla="*/ 2147483647 h 2576"/>
              <a:gd name="T40" fmla="*/ 2147483647 w 1136"/>
              <a:gd name="T41" fmla="*/ 2147483647 h 2576"/>
              <a:gd name="T42" fmla="*/ 2147483647 w 1136"/>
              <a:gd name="T43" fmla="*/ 2147483647 h 2576"/>
              <a:gd name="T44" fmla="*/ 2147483647 w 1136"/>
              <a:gd name="T45" fmla="*/ 2147483647 h 2576"/>
              <a:gd name="T46" fmla="*/ 2147483647 w 1136"/>
              <a:gd name="T47" fmla="*/ 2147483647 h 2576"/>
              <a:gd name="T48" fmla="*/ 2147483647 w 1136"/>
              <a:gd name="T49" fmla="*/ 2147483647 h 2576"/>
              <a:gd name="T50" fmla="*/ 2116931134 w 1136"/>
              <a:gd name="T51" fmla="*/ 2147483647 h 2576"/>
              <a:gd name="T52" fmla="*/ 2147483647 w 1136"/>
              <a:gd name="T53" fmla="*/ 2147483647 h 2576"/>
              <a:gd name="T54" fmla="*/ 2147483647 w 1136"/>
              <a:gd name="T55" fmla="*/ 1995963787 h 2576"/>
              <a:gd name="T56" fmla="*/ 2147483647 w 1136"/>
              <a:gd name="T57" fmla="*/ 1512093574 h 2576"/>
              <a:gd name="T58" fmla="*/ 2147483647 w 1136"/>
              <a:gd name="T59" fmla="*/ 1028223757 h 2576"/>
              <a:gd name="T60" fmla="*/ 2116931134 w 1136"/>
              <a:gd name="T61" fmla="*/ 423386288 h 2576"/>
              <a:gd name="T62" fmla="*/ 1754028790 w 1136"/>
              <a:gd name="T63" fmla="*/ 60483752 h 2576"/>
              <a:gd name="T64" fmla="*/ 1512093497 w 1136"/>
              <a:gd name="T65" fmla="*/ 60483752 h 2576"/>
              <a:gd name="T66" fmla="*/ 1270158601 w 1136"/>
              <a:gd name="T67" fmla="*/ 302418735 h 257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36"/>
              <a:gd name="T103" fmla="*/ 0 h 2576"/>
              <a:gd name="T104" fmla="*/ 1136 w 1136"/>
              <a:gd name="T105" fmla="*/ 2576 h 257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36" h="2576">
                <a:moveTo>
                  <a:pt x="504" y="72"/>
                </a:moveTo>
                <a:cubicBezTo>
                  <a:pt x="380" y="312"/>
                  <a:pt x="256" y="552"/>
                  <a:pt x="216" y="648"/>
                </a:cubicBezTo>
                <a:cubicBezTo>
                  <a:pt x="176" y="744"/>
                  <a:pt x="240" y="616"/>
                  <a:pt x="264" y="648"/>
                </a:cubicBezTo>
                <a:cubicBezTo>
                  <a:pt x="288" y="680"/>
                  <a:pt x="400" y="808"/>
                  <a:pt x="360" y="840"/>
                </a:cubicBezTo>
                <a:cubicBezTo>
                  <a:pt x="320" y="872"/>
                  <a:pt x="48" y="776"/>
                  <a:pt x="24" y="840"/>
                </a:cubicBezTo>
                <a:cubicBezTo>
                  <a:pt x="0" y="904"/>
                  <a:pt x="200" y="1128"/>
                  <a:pt x="216" y="1224"/>
                </a:cubicBezTo>
                <a:cubicBezTo>
                  <a:pt x="232" y="1320"/>
                  <a:pt x="136" y="1360"/>
                  <a:pt x="120" y="1416"/>
                </a:cubicBezTo>
                <a:cubicBezTo>
                  <a:pt x="104" y="1472"/>
                  <a:pt x="120" y="1520"/>
                  <a:pt x="120" y="1560"/>
                </a:cubicBezTo>
                <a:cubicBezTo>
                  <a:pt x="120" y="1600"/>
                  <a:pt x="104" y="1632"/>
                  <a:pt x="120" y="1656"/>
                </a:cubicBezTo>
                <a:cubicBezTo>
                  <a:pt x="136" y="1680"/>
                  <a:pt x="168" y="1664"/>
                  <a:pt x="216" y="1704"/>
                </a:cubicBezTo>
                <a:cubicBezTo>
                  <a:pt x="264" y="1744"/>
                  <a:pt x="384" y="1848"/>
                  <a:pt x="408" y="1896"/>
                </a:cubicBezTo>
                <a:cubicBezTo>
                  <a:pt x="432" y="1944"/>
                  <a:pt x="392" y="1944"/>
                  <a:pt x="360" y="1992"/>
                </a:cubicBezTo>
                <a:cubicBezTo>
                  <a:pt x="328" y="2040"/>
                  <a:pt x="240" y="2120"/>
                  <a:pt x="216" y="2184"/>
                </a:cubicBezTo>
                <a:cubicBezTo>
                  <a:pt x="192" y="2248"/>
                  <a:pt x="200" y="2320"/>
                  <a:pt x="216" y="2376"/>
                </a:cubicBezTo>
                <a:cubicBezTo>
                  <a:pt x="232" y="2432"/>
                  <a:pt x="272" y="2488"/>
                  <a:pt x="312" y="2520"/>
                </a:cubicBezTo>
                <a:cubicBezTo>
                  <a:pt x="352" y="2552"/>
                  <a:pt x="416" y="2576"/>
                  <a:pt x="456" y="2568"/>
                </a:cubicBezTo>
                <a:cubicBezTo>
                  <a:pt x="496" y="2560"/>
                  <a:pt x="512" y="2488"/>
                  <a:pt x="552" y="2472"/>
                </a:cubicBezTo>
                <a:cubicBezTo>
                  <a:pt x="592" y="2456"/>
                  <a:pt x="632" y="2464"/>
                  <a:pt x="696" y="2472"/>
                </a:cubicBezTo>
                <a:cubicBezTo>
                  <a:pt x="760" y="2480"/>
                  <a:pt x="872" y="2512"/>
                  <a:pt x="936" y="2520"/>
                </a:cubicBezTo>
                <a:cubicBezTo>
                  <a:pt x="1000" y="2528"/>
                  <a:pt x="1048" y="2536"/>
                  <a:pt x="1080" y="2520"/>
                </a:cubicBezTo>
                <a:cubicBezTo>
                  <a:pt x="1112" y="2504"/>
                  <a:pt x="1120" y="2496"/>
                  <a:pt x="1128" y="2424"/>
                </a:cubicBezTo>
                <a:cubicBezTo>
                  <a:pt x="1136" y="2352"/>
                  <a:pt x="1136" y="2192"/>
                  <a:pt x="1128" y="2088"/>
                </a:cubicBezTo>
                <a:cubicBezTo>
                  <a:pt x="1120" y="1984"/>
                  <a:pt x="1112" y="1888"/>
                  <a:pt x="1080" y="1800"/>
                </a:cubicBezTo>
                <a:cubicBezTo>
                  <a:pt x="1048" y="1712"/>
                  <a:pt x="968" y="1632"/>
                  <a:pt x="936" y="1560"/>
                </a:cubicBezTo>
                <a:cubicBezTo>
                  <a:pt x="904" y="1488"/>
                  <a:pt x="904" y="1424"/>
                  <a:pt x="888" y="1368"/>
                </a:cubicBezTo>
                <a:cubicBezTo>
                  <a:pt x="872" y="1312"/>
                  <a:pt x="808" y="1288"/>
                  <a:pt x="840" y="1224"/>
                </a:cubicBezTo>
                <a:cubicBezTo>
                  <a:pt x="872" y="1160"/>
                  <a:pt x="1048" y="1056"/>
                  <a:pt x="1080" y="984"/>
                </a:cubicBezTo>
                <a:cubicBezTo>
                  <a:pt x="1112" y="912"/>
                  <a:pt x="1056" y="856"/>
                  <a:pt x="1032" y="792"/>
                </a:cubicBezTo>
                <a:cubicBezTo>
                  <a:pt x="1008" y="728"/>
                  <a:pt x="960" y="664"/>
                  <a:pt x="936" y="600"/>
                </a:cubicBezTo>
                <a:cubicBezTo>
                  <a:pt x="912" y="536"/>
                  <a:pt x="904" y="480"/>
                  <a:pt x="888" y="408"/>
                </a:cubicBezTo>
                <a:cubicBezTo>
                  <a:pt x="872" y="336"/>
                  <a:pt x="872" y="232"/>
                  <a:pt x="840" y="168"/>
                </a:cubicBezTo>
                <a:cubicBezTo>
                  <a:pt x="808" y="104"/>
                  <a:pt x="736" y="48"/>
                  <a:pt x="696" y="24"/>
                </a:cubicBezTo>
                <a:cubicBezTo>
                  <a:pt x="656" y="0"/>
                  <a:pt x="632" y="8"/>
                  <a:pt x="600" y="24"/>
                </a:cubicBezTo>
                <a:cubicBezTo>
                  <a:pt x="568" y="40"/>
                  <a:pt x="520" y="112"/>
                  <a:pt x="504" y="120"/>
                </a:cubicBezTo>
              </a:path>
            </a:pathLst>
          </a:custGeom>
          <a:noFill/>
          <a:ln w="25400">
            <a:solidFill>
              <a:schemeClr val="tx1"/>
            </a:solidFill>
            <a:round/>
            <a:headEnd/>
            <a:tailEnd/>
          </a:ln>
        </p:spPr>
        <p:txBody>
          <a:bodyPr/>
          <a:lstStyle/>
          <a:p>
            <a:endParaRPr lang="en-US"/>
          </a:p>
        </p:txBody>
      </p:sp>
      <p:sp>
        <p:nvSpPr>
          <p:cNvPr id="10" name="Text Box 5"/>
          <p:cNvSpPr txBox="1">
            <a:spLocks noChangeArrowheads="1"/>
          </p:cNvSpPr>
          <p:nvPr/>
        </p:nvSpPr>
        <p:spPr bwMode="auto">
          <a:xfrm rot="16200000">
            <a:off x="0" y="3350571"/>
            <a:ext cx="2286000" cy="461665"/>
          </a:xfrm>
          <a:prstGeom prst="rect">
            <a:avLst/>
          </a:prstGeom>
          <a:noFill/>
          <a:ln w="38100">
            <a:noFill/>
            <a:miter lim="800000"/>
            <a:headEnd/>
            <a:tailEnd/>
          </a:ln>
        </p:spPr>
        <p:txBody>
          <a:bodyPr>
            <a:spAutoFit/>
          </a:bodyPr>
          <a:lstStyle/>
          <a:p>
            <a:pPr>
              <a:spcBef>
                <a:spcPct val="50000"/>
              </a:spcBef>
            </a:pPr>
            <a:r>
              <a:rPr lang="en-US" b="1" dirty="0"/>
              <a:t>Atmosphere</a:t>
            </a:r>
          </a:p>
        </p:txBody>
      </p:sp>
      <p:sp>
        <p:nvSpPr>
          <p:cNvPr id="11" name="TextBox 10"/>
          <p:cNvSpPr txBox="1"/>
          <p:nvPr/>
        </p:nvSpPr>
        <p:spPr>
          <a:xfrm>
            <a:off x="6172200" y="4724400"/>
            <a:ext cx="609600" cy="553998"/>
          </a:xfrm>
          <a:prstGeom prst="rect">
            <a:avLst/>
          </a:prstGeom>
          <a:solidFill>
            <a:schemeClr val="bg1"/>
          </a:solidFill>
        </p:spPr>
        <p:txBody>
          <a:bodyPr wrap="square" lIns="0" tIns="0" rIns="0" bIns="0" rtlCol="0">
            <a:spAutoFit/>
          </a:bodyPr>
          <a:lstStyle/>
          <a:p>
            <a:endParaRPr lang="en-US" sz="1200" b="1" dirty="0"/>
          </a:p>
          <a:p>
            <a:r>
              <a:rPr lang="en-US" sz="1200" b="1" dirty="0"/>
              <a:t>OPTICS</a:t>
            </a:r>
          </a:p>
          <a:p>
            <a:endParaRPr lang="en-US" sz="1200" b="1" dirty="0"/>
          </a:p>
        </p:txBody>
      </p:sp>
      <p:sp>
        <p:nvSpPr>
          <p:cNvPr id="12" name="TextBox 11"/>
          <p:cNvSpPr txBox="1"/>
          <p:nvPr/>
        </p:nvSpPr>
        <p:spPr>
          <a:xfrm>
            <a:off x="7315200" y="3657603"/>
            <a:ext cx="914400" cy="276999"/>
          </a:xfrm>
          <a:prstGeom prst="rect">
            <a:avLst/>
          </a:prstGeom>
          <a:solidFill>
            <a:schemeClr val="bg1"/>
          </a:solidFill>
        </p:spPr>
        <p:txBody>
          <a:bodyPr wrap="square" rtlCol="0">
            <a:spAutoFit/>
          </a:bodyPr>
          <a:lstStyle/>
          <a:p>
            <a:r>
              <a:rPr lang="en-US" sz="1200" b="1" dirty="0"/>
              <a:t>Convertor</a:t>
            </a:r>
          </a:p>
        </p:txBody>
      </p:sp>
      <p:sp>
        <p:nvSpPr>
          <p:cNvPr id="13" name="TextBox 12"/>
          <p:cNvSpPr txBox="1"/>
          <p:nvPr/>
        </p:nvSpPr>
        <p:spPr>
          <a:xfrm>
            <a:off x="7467600" y="4724401"/>
            <a:ext cx="609600" cy="523220"/>
          </a:xfrm>
          <a:prstGeom prst="rect">
            <a:avLst/>
          </a:prstGeom>
          <a:solidFill>
            <a:schemeClr val="bg1"/>
          </a:solidFill>
        </p:spPr>
        <p:txBody>
          <a:bodyPr wrap="square" lIns="0" tIns="0" rIns="0" bIns="0" rtlCol="0">
            <a:spAutoFit/>
          </a:bodyPr>
          <a:lstStyle/>
          <a:p>
            <a:endParaRPr lang="en-US" sz="1000" b="1" dirty="0"/>
          </a:p>
          <a:p>
            <a:endParaRPr lang="en-US" sz="800" b="1" dirty="0"/>
          </a:p>
          <a:p>
            <a:endParaRPr lang="en-US" sz="800" b="1" dirty="0"/>
          </a:p>
          <a:p>
            <a:endParaRPr lang="en-US" sz="800" b="1" dirty="0"/>
          </a:p>
        </p:txBody>
      </p:sp>
      <p:sp>
        <p:nvSpPr>
          <p:cNvPr id="14" name="TextBox 13"/>
          <p:cNvSpPr txBox="1"/>
          <p:nvPr/>
        </p:nvSpPr>
        <p:spPr>
          <a:xfrm>
            <a:off x="7086600" y="5721992"/>
            <a:ext cx="990600" cy="292388"/>
          </a:xfrm>
          <a:prstGeom prst="rect">
            <a:avLst/>
          </a:prstGeom>
          <a:solidFill>
            <a:schemeClr val="bg1"/>
          </a:solidFill>
        </p:spPr>
        <p:txBody>
          <a:bodyPr wrap="square" lIns="0" tIns="0" rIns="0" bIns="0" rtlCol="0">
            <a:spAutoFit/>
          </a:bodyPr>
          <a:lstStyle/>
          <a:p>
            <a:r>
              <a:rPr lang="en-US" sz="1100" b="1" dirty="0"/>
              <a:t>POW. SUPPLY</a:t>
            </a:r>
          </a:p>
          <a:p>
            <a:endParaRPr lang="en-US" sz="800" b="1" dirty="0"/>
          </a:p>
        </p:txBody>
      </p:sp>
      <p:sp>
        <p:nvSpPr>
          <p:cNvPr id="15" name="TextBox 14"/>
          <p:cNvSpPr txBox="1"/>
          <p:nvPr/>
        </p:nvSpPr>
        <p:spPr>
          <a:xfrm>
            <a:off x="3523672" y="3325092"/>
            <a:ext cx="609600" cy="553998"/>
          </a:xfrm>
          <a:prstGeom prst="rect">
            <a:avLst/>
          </a:prstGeom>
          <a:solidFill>
            <a:schemeClr val="bg1"/>
          </a:solidFill>
        </p:spPr>
        <p:txBody>
          <a:bodyPr wrap="square" lIns="0" tIns="0" rIns="0" bIns="0" rtlCol="0">
            <a:spAutoFit/>
          </a:bodyPr>
          <a:lstStyle/>
          <a:p>
            <a:endParaRPr lang="en-US" sz="1200" b="1" dirty="0"/>
          </a:p>
          <a:p>
            <a:r>
              <a:rPr lang="en-US" sz="1200" b="1" dirty="0"/>
              <a:t>OPTICS</a:t>
            </a:r>
          </a:p>
          <a:p>
            <a:endParaRPr lang="en-US" sz="1200" b="1" dirty="0"/>
          </a:p>
        </p:txBody>
      </p:sp>
      <p:sp>
        <p:nvSpPr>
          <p:cNvPr id="16" name="TextBox 15"/>
          <p:cNvSpPr txBox="1"/>
          <p:nvPr/>
        </p:nvSpPr>
        <p:spPr>
          <a:xfrm>
            <a:off x="4114800" y="2133603"/>
            <a:ext cx="1066800" cy="276999"/>
          </a:xfrm>
          <a:prstGeom prst="rect">
            <a:avLst/>
          </a:prstGeom>
          <a:solidFill>
            <a:schemeClr val="bg1"/>
          </a:solidFill>
          <a:scene3d>
            <a:camera prst="orthographicFront">
              <a:rot lat="0" lon="0" rev="5400000"/>
            </a:camera>
            <a:lightRig rig="threePt" dir="t"/>
          </a:scene3d>
        </p:spPr>
        <p:txBody>
          <a:bodyPr wrap="square" rtlCol="0">
            <a:spAutoFit/>
          </a:bodyPr>
          <a:lstStyle/>
          <a:p>
            <a:r>
              <a:rPr lang="en-US" sz="1200" b="1" dirty="0"/>
              <a:t>   Supply</a:t>
            </a:r>
          </a:p>
        </p:txBody>
      </p:sp>
      <p:sp>
        <p:nvSpPr>
          <p:cNvPr id="17" name="TextBox 16"/>
          <p:cNvSpPr txBox="1"/>
          <p:nvPr/>
        </p:nvSpPr>
        <p:spPr>
          <a:xfrm>
            <a:off x="4572000" y="2133603"/>
            <a:ext cx="1066800" cy="276999"/>
          </a:xfrm>
          <a:prstGeom prst="rect">
            <a:avLst/>
          </a:prstGeom>
          <a:solidFill>
            <a:schemeClr val="bg1"/>
          </a:solidFill>
          <a:scene3d>
            <a:camera prst="orthographicFront">
              <a:rot lat="0" lon="0" rev="5400000"/>
            </a:camera>
            <a:lightRig rig="threePt" dir="t"/>
          </a:scene3d>
        </p:spPr>
        <p:txBody>
          <a:bodyPr wrap="square" rtlCol="0">
            <a:spAutoFit/>
          </a:bodyPr>
          <a:lstStyle/>
          <a:p>
            <a:r>
              <a:rPr lang="en-US" sz="1200" b="1" dirty="0"/>
              <a:t>  Regulation</a:t>
            </a:r>
          </a:p>
        </p:txBody>
      </p:sp>
      <p:sp>
        <p:nvSpPr>
          <p:cNvPr id="18" name="TextBox 17"/>
          <p:cNvSpPr txBox="1"/>
          <p:nvPr/>
        </p:nvSpPr>
        <p:spPr>
          <a:xfrm>
            <a:off x="5059220" y="2124367"/>
            <a:ext cx="1066800" cy="276999"/>
          </a:xfrm>
          <a:prstGeom prst="rect">
            <a:avLst/>
          </a:prstGeom>
          <a:solidFill>
            <a:schemeClr val="bg1"/>
          </a:solidFill>
          <a:scene3d>
            <a:camera prst="orthographicFront">
              <a:rot lat="0" lon="0" rev="5400000"/>
            </a:camera>
            <a:lightRig rig="threePt" dir="t"/>
          </a:scene3d>
        </p:spPr>
        <p:txBody>
          <a:bodyPr wrap="square" rtlCol="0">
            <a:spAutoFit/>
          </a:bodyPr>
          <a:lstStyle/>
          <a:p>
            <a:r>
              <a:rPr lang="en-US" sz="1200" b="1" dirty="0"/>
              <a:t>  Cooling</a:t>
            </a:r>
          </a:p>
        </p:txBody>
      </p:sp>
      <p:sp>
        <p:nvSpPr>
          <p:cNvPr id="19" name="TextBox 18"/>
          <p:cNvSpPr txBox="1"/>
          <p:nvPr/>
        </p:nvSpPr>
        <p:spPr>
          <a:xfrm>
            <a:off x="1251745" y="56547"/>
            <a:ext cx="6705600" cy="1077218"/>
          </a:xfrm>
          <a:prstGeom prst="rect">
            <a:avLst/>
          </a:prstGeom>
          <a:noFill/>
        </p:spPr>
        <p:txBody>
          <a:bodyPr wrap="square" rtlCol="0">
            <a:spAutoFit/>
          </a:bodyPr>
          <a:lstStyle/>
          <a:p>
            <a:pPr algn="ctr"/>
            <a:r>
              <a:rPr lang="en-US" sz="3200" b="1" dirty="0"/>
              <a:t>LIDAR -</a:t>
            </a:r>
          </a:p>
          <a:p>
            <a:pPr algn="ctr"/>
            <a:r>
              <a:rPr lang="en-US" sz="3200" b="1" dirty="0" err="1"/>
              <a:t>Ligth</a:t>
            </a:r>
            <a:r>
              <a:rPr lang="en-US" sz="3200" b="1" dirty="0"/>
              <a:t> Detection And Ranging</a:t>
            </a:r>
          </a:p>
        </p:txBody>
      </p:sp>
      <p:sp>
        <p:nvSpPr>
          <p:cNvPr id="20" name="TextBox 19"/>
          <p:cNvSpPr txBox="1"/>
          <p:nvPr/>
        </p:nvSpPr>
        <p:spPr>
          <a:xfrm>
            <a:off x="7543800" y="4648203"/>
            <a:ext cx="685800" cy="769441"/>
          </a:xfrm>
          <a:prstGeom prst="rect">
            <a:avLst/>
          </a:prstGeom>
          <a:noFill/>
        </p:spPr>
        <p:txBody>
          <a:bodyPr wrap="square" lIns="0" tIns="0" rIns="0" bIns="0" rtlCol="0">
            <a:spAutoFit/>
          </a:bodyPr>
          <a:lstStyle/>
          <a:p>
            <a:endParaRPr lang="en-US" sz="1000" b="1" dirty="0"/>
          </a:p>
          <a:p>
            <a:r>
              <a:rPr lang="en-US" sz="1200" b="1" dirty="0"/>
              <a:t>DETE-</a:t>
            </a:r>
          </a:p>
          <a:p>
            <a:r>
              <a:rPr lang="en-US" sz="1200" b="1" dirty="0"/>
              <a:t>CTOR</a:t>
            </a:r>
          </a:p>
          <a:p>
            <a:endParaRPr lang="en-US" sz="800" b="1" dirty="0"/>
          </a:p>
          <a:p>
            <a:endParaRPr lang="en-US" sz="800" b="1" dirty="0"/>
          </a:p>
        </p:txBody>
      </p:sp>
      <p:pic>
        <p:nvPicPr>
          <p:cNvPr id="21" name="Picture 20">
            <a:extLst>
              <a:ext uri="{FF2B5EF4-FFF2-40B4-BE49-F238E27FC236}">
                <a16:creationId xmlns:a16="http://schemas.microsoft.com/office/drawing/2014/main" id="{D8595CE4-7C7D-4801-AB3E-DD13A2CFECB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806" y="-29511"/>
            <a:ext cx="1552722" cy="1324910"/>
          </a:xfrm>
          <a:prstGeom prst="rect">
            <a:avLst/>
          </a:prstGeom>
        </p:spPr>
      </p:pic>
      <p:sp>
        <p:nvSpPr>
          <p:cNvPr id="23" name="Footer Placeholder 2">
            <a:extLst>
              <a:ext uri="{FF2B5EF4-FFF2-40B4-BE49-F238E27FC236}">
                <a16:creationId xmlns:a16="http://schemas.microsoft.com/office/drawing/2014/main" id="{94D96219-E742-F55A-3C68-A521E9B1AC62}"/>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25611829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bwMode="auto">
          <a:xfrm>
            <a:off x="228600" y="6477001"/>
            <a:ext cx="86868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pic>
        <p:nvPicPr>
          <p:cNvPr id="8" name="Picture 2" descr="K:\WEBIOPATR_2013\zoran\prezentacija\lidar.png"/>
          <p:cNvPicPr>
            <a:picLocks noChangeAspect="1" noChangeArrowheads="1"/>
          </p:cNvPicPr>
          <p:nvPr/>
        </p:nvPicPr>
        <p:blipFill>
          <a:blip r:embed="rId3"/>
          <a:srcRect l="4000" r="6001"/>
          <a:stretch>
            <a:fillRect/>
          </a:stretch>
        </p:blipFill>
        <p:spPr bwMode="auto">
          <a:xfrm>
            <a:off x="625214" y="1066800"/>
            <a:ext cx="7680587" cy="5334000"/>
          </a:xfrm>
          <a:prstGeom prst="rect">
            <a:avLst/>
          </a:prstGeom>
          <a:noFill/>
        </p:spPr>
      </p:pic>
      <p:sp>
        <p:nvSpPr>
          <p:cNvPr id="9" name="TextBox 8"/>
          <p:cNvSpPr txBox="1"/>
          <p:nvPr/>
        </p:nvSpPr>
        <p:spPr>
          <a:xfrm>
            <a:off x="685800" y="1600202"/>
            <a:ext cx="1981200" cy="338554"/>
          </a:xfrm>
          <a:prstGeom prst="rect">
            <a:avLst/>
          </a:prstGeom>
          <a:noFill/>
        </p:spPr>
        <p:txBody>
          <a:bodyPr wrap="square" rtlCol="0">
            <a:spAutoFit/>
          </a:bodyPr>
          <a:lstStyle/>
          <a:p>
            <a:r>
              <a:rPr lang="x-none" sz="1600" b="1" dirty="0"/>
              <a:t>Aerosol layer</a:t>
            </a:r>
            <a:endParaRPr lang="en-US" sz="1600" b="1" dirty="0"/>
          </a:p>
        </p:txBody>
      </p:sp>
      <p:sp>
        <p:nvSpPr>
          <p:cNvPr id="10" name="TextBox 9"/>
          <p:cNvSpPr txBox="1"/>
          <p:nvPr/>
        </p:nvSpPr>
        <p:spPr>
          <a:xfrm>
            <a:off x="685800" y="4343402"/>
            <a:ext cx="1524000" cy="584775"/>
          </a:xfrm>
          <a:prstGeom prst="rect">
            <a:avLst/>
          </a:prstGeom>
          <a:noFill/>
          <a:scene3d>
            <a:camera prst="orthographicFront">
              <a:rot lat="0" lon="0" rev="3900000"/>
            </a:camera>
            <a:lightRig rig="threePt" dir="t"/>
          </a:scene3d>
        </p:spPr>
        <p:txBody>
          <a:bodyPr wrap="square" rtlCol="0">
            <a:spAutoFit/>
          </a:bodyPr>
          <a:lstStyle/>
          <a:p>
            <a:pPr algn="ctr"/>
            <a:r>
              <a:rPr lang="x-none" sz="1400" b="1" dirty="0"/>
              <a:t>TRANSMITER</a:t>
            </a:r>
            <a:r>
              <a:rPr lang="x-none" sz="1600" b="1" dirty="0"/>
              <a:t> Laser</a:t>
            </a:r>
            <a:endParaRPr lang="en-US" sz="1600" b="1" dirty="0"/>
          </a:p>
        </p:txBody>
      </p:sp>
      <p:sp>
        <p:nvSpPr>
          <p:cNvPr id="12" name="TextBox 11"/>
          <p:cNvSpPr txBox="1"/>
          <p:nvPr/>
        </p:nvSpPr>
        <p:spPr>
          <a:xfrm>
            <a:off x="1219200" y="5562601"/>
            <a:ext cx="1447800" cy="553998"/>
          </a:xfrm>
          <a:prstGeom prst="rect">
            <a:avLst/>
          </a:prstGeom>
          <a:noFill/>
        </p:spPr>
        <p:txBody>
          <a:bodyPr wrap="square" rtlCol="0">
            <a:spAutoFit/>
          </a:bodyPr>
          <a:lstStyle/>
          <a:p>
            <a:pPr algn="ctr"/>
            <a:r>
              <a:rPr lang="x-none" sz="1400" b="1" dirty="0"/>
              <a:t>RECIEVER</a:t>
            </a:r>
          </a:p>
          <a:p>
            <a:pPr algn="ctr"/>
            <a:r>
              <a:rPr lang="x-none" sz="1600" b="1" dirty="0"/>
              <a:t>Telescope</a:t>
            </a:r>
            <a:endParaRPr lang="en-US" sz="1600" b="1" dirty="0"/>
          </a:p>
        </p:txBody>
      </p:sp>
      <p:sp>
        <p:nvSpPr>
          <p:cNvPr id="13" name="TextBox 12"/>
          <p:cNvSpPr txBox="1"/>
          <p:nvPr/>
        </p:nvSpPr>
        <p:spPr>
          <a:xfrm>
            <a:off x="2819400" y="4572002"/>
            <a:ext cx="1066800" cy="338554"/>
          </a:xfrm>
          <a:prstGeom prst="rect">
            <a:avLst/>
          </a:prstGeom>
          <a:noFill/>
        </p:spPr>
        <p:txBody>
          <a:bodyPr wrap="square" rtlCol="0">
            <a:spAutoFit/>
          </a:bodyPr>
          <a:lstStyle/>
          <a:p>
            <a:r>
              <a:rPr lang="x-none" sz="1600" b="1" dirty="0"/>
              <a:t>Detector</a:t>
            </a:r>
            <a:endParaRPr lang="en-US" sz="1600" b="1" dirty="0"/>
          </a:p>
        </p:txBody>
      </p:sp>
      <p:sp>
        <p:nvSpPr>
          <p:cNvPr id="14" name="TextBox 13"/>
          <p:cNvSpPr txBox="1"/>
          <p:nvPr/>
        </p:nvSpPr>
        <p:spPr>
          <a:xfrm>
            <a:off x="4114800" y="4995447"/>
            <a:ext cx="1066800" cy="338554"/>
          </a:xfrm>
          <a:prstGeom prst="rect">
            <a:avLst/>
          </a:prstGeom>
          <a:noFill/>
        </p:spPr>
        <p:txBody>
          <a:bodyPr wrap="square" rtlCol="0">
            <a:spAutoFit/>
          </a:bodyPr>
          <a:lstStyle/>
          <a:p>
            <a:r>
              <a:rPr lang="x-none" sz="1600" b="1" dirty="0"/>
              <a:t>Analysis</a:t>
            </a:r>
            <a:endParaRPr lang="en-US" sz="1600" b="1" dirty="0"/>
          </a:p>
        </p:txBody>
      </p:sp>
      <p:sp>
        <p:nvSpPr>
          <p:cNvPr id="15" name="TextBox 14"/>
          <p:cNvSpPr txBox="1"/>
          <p:nvPr/>
        </p:nvSpPr>
        <p:spPr>
          <a:xfrm>
            <a:off x="5867400" y="2514603"/>
            <a:ext cx="1981200" cy="584775"/>
          </a:xfrm>
          <a:prstGeom prst="rect">
            <a:avLst/>
          </a:prstGeom>
          <a:noFill/>
        </p:spPr>
        <p:txBody>
          <a:bodyPr wrap="square" rtlCol="0">
            <a:spAutoFit/>
          </a:bodyPr>
          <a:lstStyle/>
          <a:p>
            <a:r>
              <a:rPr lang="x-none" sz="1600" b="1" dirty="0"/>
              <a:t>Scattering on aerosol</a:t>
            </a:r>
            <a:endParaRPr lang="en-US" sz="1600" b="1" dirty="0"/>
          </a:p>
        </p:txBody>
      </p:sp>
      <p:sp>
        <p:nvSpPr>
          <p:cNvPr id="16" name="TextBox 15"/>
          <p:cNvSpPr txBox="1"/>
          <p:nvPr/>
        </p:nvSpPr>
        <p:spPr>
          <a:xfrm>
            <a:off x="6400800" y="3505203"/>
            <a:ext cx="1981200" cy="584775"/>
          </a:xfrm>
          <a:prstGeom prst="rect">
            <a:avLst/>
          </a:prstGeom>
          <a:noFill/>
        </p:spPr>
        <p:txBody>
          <a:bodyPr wrap="square" rtlCol="0">
            <a:spAutoFit/>
          </a:bodyPr>
          <a:lstStyle/>
          <a:p>
            <a:r>
              <a:rPr lang="x-none" sz="1600" b="1" dirty="0"/>
              <a:t>Scattering on air molecules</a:t>
            </a:r>
            <a:endParaRPr lang="en-US" sz="1600" b="1" dirty="0"/>
          </a:p>
        </p:txBody>
      </p:sp>
      <p:sp>
        <p:nvSpPr>
          <p:cNvPr id="17" name="TextBox 16"/>
          <p:cNvSpPr txBox="1"/>
          <p:nvPr/>
        </p:nvSpPr>
        <p:spPr>
          <a:xfrm>
            <a:off x="4343400" y="3429001"/>
            <a:ext cx="1066800" cy="369332"/>
          </a:xfrm>
          <a:prstGeom prst="rect">
            <a:avLst/>
          </a:prstGeom>
          <a:noFill/>
          <a:scene3d>
            <a:camera prst="orthographicFront">
              <a:rot lat="0" lon="0" rev="5400000"/>
            </a:camera>
            <a:lightRig rig="threePt" dir="t"/>
          </a:scene3d>
        </p:spPr>
        <p:txBody>
          <a:bodyPr wrap="square" rtlCol="0">
            <a:spAutoFit/>
          </a:bodyPr>
          <a:lstStyle/>
          <a:p>
            <a:r>
              <a:rPr lang="x-none" sz="1800" b="1" dirty="0"/>
              <a:t>Heigh</a:t>
            </a:r>
            <a:endParaRPr lang="en-US" sz="1800" b="1" dirty="0"/>
          </a:p>
        </p:txBody>
      </p:sp>
      <p:sp>
        <p:nvSpPr>
          <p:cNvPr id="18" name="TextBox 17"/>
          <p:cNvSpPr txBox="1"/>
          <p:nvPr/>
        </p:nvSpPr>
        <p:spPr>
          <a:xfrm>
            <a:off x="5334000" y="5486402"/>
            <a:ext cx="3200400" cy="338554"/>
          </a:xfrm>
          <a:prstGeom prst="rect">
            <a:avLst/>
          </a:prstGeom>
          <a:noFill/>
        </p:spPr>
        <p:txBody>
          <a:bodyPr wrap="square" rtlCol="0">
            <a:spAutoFit/>
          </a:bodyPr>
          <a:lstStyle/>
          <a:p>
            <a:r>
              <a:rPr lang="x-none" sz="1600" b="1" dirty="0"/>
              <a:t>Power of scatter irradiance</a:t>
            </a:r>
            <a:endParaRPr lang="en-US" sz="1600" b="1" dirty="0"/>
          </a:p>
        </p:txBody>
      </p:sp>
      <p:cxnSp>
        <p:nvCxnSpPr>
          <p:cNvPr id="20" name="Straight Connector 19"/>
          <p:cNvCxnSpPr/>
          <p:nvPr/>
        </p:nvCxnSpPr>
        <p:spPr bwMode="auto">
          <a:xfrm>
            <a:off x="5943600" y="1827213"/>
            <a:ext cx="838200" cy="1588"/>
          </a:xfrm>
          <a:prstGeom prst="line">
            <a:avLst/>
          </a:prstGeom>
          <a:solidFill>
            <a:schemeClr val="accent1"/>
          </a:solidFill>
          <a:ln w="38100" cap="flat" cmpd="sng" algn="ctr">
            <a:solidFill>
              <a:schemeClr val="tx1"/>
            </a:solidFill>
            <a:prstDash val="sysDash"/>
            <a:round/>
            <a:headEnd type="none" w="med" len="med"/>
            <a:tailEnd type="none" w="med" len="med"/>
          </a:ln>
          <a:effectLst/>
        </p:spPr>
      </p:cxnSp>
      <p:cxnSp>
        <p:nvCxnSpPr>
          <p:cNvPr id="21" name="Straight Connector 20"/>
          <p:cNvCxnSpPr/>
          <p:nvPr/>
        </p:nvCxnSpPr>
        <p:spPr bwMode="auto">
          <a:xfrm>
            <a:off x="6019800" y="2284413"/>
            <a:ext cx="838200" cy="1588"/>
          </a:xfrm>
          <a:prstGeom prst="line">
            <a:avLst/>
          </a:prstGeom>
          <a:solidFill>
            <a:schemeClr val="accent1"/>
          </a:solidFill>
          <a:ln w="38100" cap="flat" cmpd="sng" algn="ctr">
            <a:solidFill>
              <a:schemeClr val="tx1"/>
            </a:solidFill>
            <a:prstDash val="solid"/>
            <a:round/>
            <a:headEnd type="none" w="med" len="med"/>
            <a:tailEnd type="none" w="med" len="med"/>
          </a:ln>
          <a:effectLst/>
        </p:spPr>
      </p:cxnSp>
      <p:sp>
        <p:nvSpPr>
          <p:cNvPr id="22" name="TextBox 21"/>
          <p:cNvSpPr txBox="1"/>
          <p:nvPr/>
        </p:nvSpPr>
        <p:spPr>
          <a:xfrm>
            <a:off x="6934200" y="2099847"/>
            <a:ext cx="1981200" cy="338554"/>
          </a:xfrm>
          <a:prstGeom prst="rect">
            <a:avLst/>
          </a:prstGeom>
          <a:noFill/>
        </p:spPr>
        <p:txBody>
          <a:bodyPr wrap="square" rtlCol="0">
            <a:spAutoFit/>
          </a:bodyPr>
          <a:lstStyle/>
          <a:p>
            <a:r>
              <a:rPr lang="x-none" sz="1600" b="1" dirty="0"/>
              <a:t>Measurement</a:t>
            </a:r>
            <a:endParaRPr lang="en-US" sz="1600" b="1" dirty="0"/>
          </a:p>
        </p:txBody>
      </p:sp>
      <p:sp>
        <p:nvSpPr>
          <p:cNvPr id="23" name="TextBox 22"/>
          <p:cNvSpPr txBox="1"/>
          <p:nvPr/>
        </p:nvSpPr>
        <p:spPr>
          <a:xfrm>
            <a:off x="6781800" y="1524003"/>
            <a:ext cx="2362200" cy="584775"/>
          </a:xfrm>
          <a:prstGeom prst="rect">
            <a:avLst/>
          </a:prstGeom>
          <a:noFill/>
        </p:spPr>
        <p:txBody>
          <a:bodyPr wrap="square" rtlCol="0">
            <a:spAutoFit/>
          </a:bodyPr>
          <a:lstStyle/>
          <a:p>
            <a:r>
              <a:rPr lang="x-none" sz="1600" b="1" dirty="0"/>
              <a:t>Theorethical curve for clean atmopsphere</a:t>
            </a:r>
            <a:endParaRPr lang="en-US" sz="1600" b="1" dirty="0"/>
          </a:p>
        </p:txBody>
      </p:sp>
      <p:sp>
        <p:nvSpPr>
          <p:cNvPr id="24" name="TextBox 23"/>
          <p:cNvSpPr txBox="1"/>
          <p:nvPr/>
        </p:nvSpPr>
        <p:spPr>
          <a:xfrm>
            <a:off x="2209800" y="3276603"/>
            <a:ext cx="1447800" cy="584775"/>
          </a:xfrm>
          <a:prstGeom prst="rect">
            <a:avLst/>
          </a:prstGeom>
          <a:noFill/>
        </p:spPr>
        <p:txBody>
          <a:bodyPr wrap="square" rtlCol="0">
            <a:spAutoFit/>
          </a:bodyPr>
          <a:lstStyle/>
          <a:p>
            <a:r>
              <a:rPr lang="x-none" sz="1600" b="1" dirty="0"/>
              <a:t>Telescope field of view</a:t>
            </a:r>
            <a:endParaRPr lang="en-US" sz="1600" b="1" dirty="0"/>
          </a:p>
        </p:txBody>
      </p:sp>
      <p:sp>
        <p:nvSpPr>
          <p:cNvPr id="25" name="TextBox 24"/>
          <p:cNvSpPr txBox="1"/>
          <p:nvPr/>
        </p:nvSpPr>
        <p:spPr>
          <a:xfrm>
            <a:off x="2438400" y="1066802"/>
            <a:ext cx="1447800" cy="338554"/>
          </a:xfrm>
          <a:prstGeom prst="rect">
            <a:avLst/>
          </a:prstGeom>
          <a:noFill/>
        </p:spPr>
        <p:txBody>
          <a:bodyPr wrap="square" rtlCol="0">
            <a:spAutoFit/>
          </a:bodyPr>
          <a:lstStyle/>
          <a:p>
            <a:r>
              <a:rPr lang="x-none" sz="1600" b="1" dirty="0"/>
              <a:t>Laser beam</a:t>
            </a:r>
            <a:endParaRPr lang="en-US" sz="1600" b="1" dirty="0"/>
          </a:p>
        </p:txBody>
      </p:sp>
      <p:sp>
        <p:nvSpPr>
          <p:cNvPr id="26" name="TextBox 25"/>
          <p:cNvSpPr txBox="1"/>
          <p:nvPr/>
        </p:nvSpPr>
        <p:spPr>
          <a:xfrm>
            <a:off x="5029200" y="4267203"/>
            <a:ext cx="1828800" cy="646331"/>
          </a:xfrm>
          <a:prstGeom prst="rect">
            <a:avLst/>
          </a:prstGeom>
          <a:noFill/>
        </p:spPr>
        <p:txBody>
          <a:bodyPr wrap="square" rtlCol="0">
            <a:spAutoFit/>
          </a:bodyPr>
          <a:lstStyle/>
          <a:p>
            <a:r>
              <a:rPr lang="x-none" sz="1200" b="1" dirty="0"/>
              <a:t>Entrance of the beam into the telescope field of view</a:t>
            </a:r>
            <a:endParaRPr lang="en-US" sz="1200" b="1" dirty="0"/>
          </a:p>
        </p:txBody>
      </p:sp>
      <p:sp>
        <p:nvSpPr>
          <p:cNvPr id="27" name="TextBox 26"/>
          <p:cNvSpPr txBox="1"/>
          <p:nvPr/>
        </p:nvSpPr>
        <p:spPr>
          <a:xfrm>
            <a:off x="1143000" y="152403"/>
            <a:ext cx="6400800" cy="830997"/>
          </a:xfrm>
          <a:prstGeom prst="rect">
            <a:avLst/>
          </a:prstGeom>
          <a:noFill/>
        </p:spPr>
        <p:txBody>
          <a:bodyPr wrap="square" rtlCol="0">
            <a:spAutoFit/>
          </a:bodyPr>
          <a:lstStyle/>
          <a:p>
            <a:pPr algn="ctr"/>
            <a:r>
              <a:rPr lang="x-none" b="1" dirty="0"/>
              <a:t>The major parts of LIDAR system and characteristic signal response</a:t>
            </a:r>
            <a:endParaRPr lang="en-US" b="1" dirty="0"/>
          </a:p>
        </p:txBody>
      </p:sp>
      <p:pic>
        <p:nvPicPr>
          <p:cNvPr id="28" name="Picture 27" descr="logoGrupeIPB-engleski-01zaFuter.png"/>
          <p:cNvPicPr>
            <a:picLocks noChangeAspect="1"/>
          </p:cNvPicPr>
          <p:nvPr/>
        </p:nvPicPr>
        <p:blipFill>
          <a:blip r:embed="rId4" cstate="print"/>
          <a:stretch>
            <a:fillRect/>
          </a:stretch>
        </p:blipFill>
        <p:spPr>
          <a:xfrm>
            <a:off x="6781800" y="6455574"/>
            <a:ext cx="2133600" cy="402427"/>
          </a:xfrm>
          <a:prstGeom prst="rect">
            <a:avLst/>
          </a:prstGeom>
        </p:spPr>
      </p:pic>
      <p:pic>
        <p:nvPicPr>
          <p:cNvPr id="29" name="Picture 28">
            <a:extLst>
              <a:ext uri="{FF2B5EF4-FFF2-40B4-BE49-F238E27FC236}">
                <a16:creationId xmlns:a16="http://schemas.microsoft.com/office/drawing/2014/main" id="{8F30DA0C-190B-4CA3-9B28-C977789EF2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806" y="-29511"/>
            <a:ext cx="1552722" cy="1324910"/>
          </a:xfrm>
          <a:prstGeom prst="rect">
            <a:avLst/>
          </a:prstGeom>
        </p:spPr>
      </p:pic>
      <p:sp>
        <p:nvSpPr>
          <p:cNvPr id="31" name="Footer Placeholder 2">
            <a:extLst>
              <a:ext uri="{FF2B5EF4-FFF2-40B4-BE49-F238E27FC236}">
                <a16:creationId xmlns:a16="http://schemas.microsoft.com/office/drawing/2014/main" id="{A050017B-F14E-FFEC-4D50-E62BB5148BFF}"/>
              </a:ext>
            </a:extLst>
          </p:cNvPr>
          <p:cNvSpPr>
            <a:spLocks noGrp="1"/>
          </p:cNvSpPr>
          <p:nvPr>
            <p:ph type="ftr" sz="quarter" idx="11"/>
          </p:nvPr>
        </p:nvSpPr>
        <p:spPr>
          <a:xfrm>
            <a:off x="2667000" y="6553200"/>
            <a:ext cx="3319461" cy="286384"/>
          </a:xfrm>
        </p:spPr>
        <p:txBody>
          <a:bodyPr/>
          <a:lstStyle/>
          <a:p>
            <a:pPr>
              <a:defRPr/>
            </a:pPr>
            <a:r>
              <a:rPr lang="en-US" sz="1200" i="0" dirty="0">
                <a:effectLst/>
                <a:latin typeface="Arial" panose="020B0604020202020204" pitchFamily="34" charset="0"/>
              </a:rPr>
              <a:t> </a:t>
            </a:r>
            <a:r>
              <a:rPr lang="en-US" sz="1200" i="0" dirty="0" err="1">
                <a:effectLst/>
                <a:latin typeface="Arial" panose="020B0604020202020204" pitchFamily="34" charset="0"/>
              </a:rPr>
              <a:t>Fruska</a:t>
            </a:r>
            <a:r>
              <a:rPr lang="en-US" sz="1200" i="0" dirty="0">
                <a:effectLst/>
                <a:latin typeface="Arial" panose="020B0604020202020204" pitchFamily="34" charset="0"/>
              </a:rPr>
              <a:t> Gora, Serbia, 2022</a:t>
            </a:r>
            <a:endParaRPr lang="en-US" sz="1200" dirty="0"/>
          </a:p>
        </p:txBody>
      </p:sp>
    </p:spTree>
    <p:extLst>
      <p:ext uri="{BB962C8B-B14F-4D97-AF65-F5344CB8AC3E}">
        <p14:creationId xmlns:p14="http://schemas.microsoft.com/office/powerpoint/2010/main" val="2392315861"/>
      </p:ext>
    </p:extLst>
  </p:cSld>
  <p:clrMapOvr>
    <a:masterClrMapping/>
  </p:clrMapOvr>
</p:sld>
</file>

<file path=ppt/theme/theme1.xml><?xml version="1.0" encoding="utf-8"?>
<a:theme xmlns:a="http://schemas.openxmlformats.org/drawingml/2006/main" name="Project Summary">
  <a:themeElements>
    <a:clrScheme name="Project Summary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roject Summary">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381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Project Summar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oject Summary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oject Summary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oject Summary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oject Summary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oject Summary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oject Summary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oject Summary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oject Summary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oject Summary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oject Summary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oject Summary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Project Summary 13">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15129</TotalTime>
  <Words>2692</Words>
  <Application>Microsoft Office PowerPoint</Application>
  <PresentationFormat>On-screen Show (4:3)</PresentationFormat>
  <Paragraphs>386</Paragraphs>
  <Slides>55</Slides>
  <Notes>25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55</vt:i4>
      </vt:variant>
    </vt:vector>
  </HeadingPairs>
  <TitlesOfParts>
    <vt:vector size="64" baseType="lpstr">
      <vt:lpstr>Arial</vt:lpstr>
      <vt:lpstr>Calibri</vt:lpstr>
      <vt:lpstr>Lucida Sans</vt:lpstr>
      <vt:lpstr>Open Sans</vt:lpstr>
      <vt:lpstr>StarSymbol</vt:lpstr>
      <vt:lpstr>Symbol</vt:lpstr>
      <vt:lpstr>Verdana</vt:lpstr>
      <vt:lpstr>Project Summary</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Belgrade, QA measurement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Dust intrusion</vt:lpstr>
      <vt:lpstr>PowerPoint Presentation</vt:lpstr>
      <vt:lpstr>PowerPoint Presentation</vt:lpstr>
      <vt:lpstr>PowerPoint Presentation</vt:lpstr>
      <vt:lpstr>Data products statistics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Mijic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Zoran Mijic</dc:creator>
  <cp:lastModifiedBy>Korisnik</cp:lastModifiedBy>
  <cp:revision>355</cp:revision>
  <dcterms:created xsi:type="dcterms:W3CDTF">2005-11-25T17:43:28Z</dcterms:created>
  <dcterms:modified xsi:type="dcterms:W3CDTF">2022-06-02T07:23:59Z</dcterms:modified>
</cp:coreProperties>
</file>