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00" r:id="rId3"/>
    <p:sldId id="307" r:id="rId4"/>
    <p:sldId id="309" r:id="rId5"/>
    <p:sldId id="308" r:id="rId6"/>
    <p:sldId id="310" r:id="rId7"/>
    <p:sldId id="258" r:id="rId8"/>
    <p:sldId id="259" r:id="rId9"/>
    <p:sldId id="31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34" autoAdjust="0"/>
    <p:restoredTop sz="95256" autoAdjust="0"/>
  </p:normalViewPr>
  <p:slideViewPr>
    <p:cSldViewPr showGuides="1">
      <p:cViewPr>
        <p:scale>
          <a:sx n="80" d="100"/>
          <a:sy n="80" d="100"/>
        </p:scale>
        <p:origin x="576" y="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1660AA-5E24-463F-AE05-A1310CF72A5B}" type="datetimeFigureOut">
              <a:rPr lang="en-US" smtClean="0"/>
              <a:pPr/>
              <a:t>5/31/2022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3FCE38-8629-41A6-A117-75FFB340FD5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8FF7CCA-D0C7-482A-8AB1-62AF08DD6164}" type="datetimeFigureOut">
              <a:rPr lang="en-US" smtClean="0"/>
              <a:pPr/>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10</a:t>
            </a:r>
            <a:r>
              <a:rPr lang="en-US" baseline="30000" dirty="0"/>
              <a:t>th</a:t>
            </a:r>
            <a:r>
              <a:rPr lang="en-US" dirty="0"/>
              <a:t>  SCSLSA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FF7CCA-D0C7-482A-8AB1-62AF08DD6164}" type="datetimeFigureOut">
              <a:rPr lang="en-US" smtClean="0"/>
              <a:pPr/>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00208-1C24-4AF1-8063-1C87D836AA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FF7CCA-D0C7-482A-8AB1-62AF08DD6164}" type="datetimeFigureOut">
              <a:rPr lang="en-US" smtClean="0"/>
              <a:pPr/>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00208-1C24-4AF1-8063-1C87D836AA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FF7CCA-D0C7-482A-8AB1-62AF08DD6164}" type="datetimeFigureOut">
              <a:rPr lang="en-US" smtClean="0"/>
              <a:pPr/>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00208-1C24-4AF1-8063-1C87D836AA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FF7CCA-D0C7-482A-8AB1-62AF08DD6164}" type="datetimeFigureOut">
              <a:rPr lang="en-US" smtClean="0"/>
              <a:pPr/>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00208-1C24-4AF1-8063-1C87D836AA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FF7CCA-D0C7-482A-8AB1-62AF08DD6164}" type="datetimeFigureOut">
              <a:rPr lang="en-US" smtClean="0"/>
              <a:pPr/>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00208-1C24-4AF1-8063-1C87D836AA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FF7CCA-D0C7-482A-8AB1-62AF08DD6164}" type="datetimeFigureOut">
              <a:rPr lang="en-US" smtClean="0"/>
              <a:pPr/>
              <a:t>5/31/2022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A00208-1C24-4AF1-8063-1C87D836AA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FF7CCA-D0C7-482A-8AB1-62AF08DD6164}" type="datetimeFigureOut">
              <a:rPr lang="en-US" smtClean="0"/>
              <a:pPr/>
              <a:t>5/31/2022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A00208-1C24-4AF1-8063-1C87D836AA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F7CCA-D0C7-482A-8AB1-62AF08DD6164}" type="datetimeFigureOut">
              <a:rPr lang="en-US" smtClean="0"/>
              <a:pPr/>
              <a:t>5/31/2022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A00208-1C24-4AF1-8063-1C87D836AA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FF7CCA-D0C7-482A-8AB1-62AF08DD6164}" type="datetimeFigureOut">
              <a:rPr lang="en-US" smtClean="0"/>
              <a:pPr/>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00208-1C24-4AF1-8063-1C87D836AA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FF7CCA-D0C7-482A-8AB1-62AF08DD6164}" type="datetimeFigureOut">
              <a:rPr lang="en-US" smtClean="0"/>
              <a:pPr/>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00208-1C24-4AF1-8063-1C87D836AA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F7CCA-D0C7-482A-8AB1-62AF08DD6164}" type="datetimeFigureOut">
              <a:rPr lang="en-US" smtClean="0"/>
              <a:pPr/>
              <a:t>5/31/2022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00208-1C24-4AF1-8063-1C87D836AA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056" y="826948"/>
            <a:ext cx="7772400" cy="2386028"/>
          </a:xfrm>
        </p:spPr>
        <p:txBody>
          <a:bodyPr>
            <a:normAutofit fontScale="90000"/>
          </a:bodyPr>
          <a:lstStyle/>
          <a:p>
            <a:r>
              <a:rPr lang="en-US" sz="3800" b="1" dirty="0">
                <a:solidFill>
                  <a:schemeClr val="accent1">
                    <a:lumMod val="75000"/>
                  </a:schemeClr>
                </a:solidFill>
              </a:rPr>
              <a:t>Stark broadening method of Hydrogen Balmer beta for low-density atmospheric pressure discharges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800" dirty="0"/>
          </a:p>
        </p:txBody>
      </p:sp>
      <p:cxnSp>
        <p:nvCxnSpPr>
          <p:cNvPr id="5" name="Straight Connector 4"/>
          <p:cNvCxnSpPr/>
          <p:nvPr/>
        </p:nvCxnSpPr>
        <p:spPr>
          <a:xfrm>
            <a:off x="571472" y="4291508"/>
            <a:ext cx="7715304" cy="1588"/>
          </a:xfrm>
          <a:prstGeom prst="line">
            <a:avLst/>
          </a:prstGeom>
          <a:ln w="38100"/>
          <a:effectLst>
            <a:outerShdw blurRad="50800" dist="38100" dir="8100000" algn="tr" rotWithShape="0">
              <a:schemeClr val="accent1">
                <a:lumMod val="7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4" name="Subtitle 2"/>
          <p:cNvSpPr>
            <a:spLocks noGrp="1"/>
          </p:cNvSpPr>
          <p:nvPr>
            <p:ph type="subTitle" idx="1"/>
          </p:nvPr>
        </p:nvSpPr>
        <p:spPr>
          <a:xfrm>
            <a:off x="142575" y="4818969"/>
            <a:ext cx="9180512" cy="523220"/>
          </a:xfrm>
        </p:spPr>
        <p:txBody>
          <a:bodyPr>
            <a:normAutofit/>
          </a:bodyPr>
          <a:lstStyle/>
          <a:p>
            <a:r>
              <a:rPr lang="en-US" sz="2200" dirty="0">
                <a:solidFill>
                  <a:schemeClr val="tx2">
                    <a:lumMod val="75000"/>
                  </a:schemeClr>
                </a:solidFill>
              </a:rPr>
              <a:t>Faculty of Physics, University of Belgrade</a:t>
            </a:r>
          </a:p>
          <a:p>
            <a:endParaRPr lang="en-US" sz="1800" dirty="0">
              <a:solidFill>
                <a:schemeClr val="tx2">
                  <a:lumMod val="75000"/>
                </a:schemeClr>
              </a:solidFill>
            </a:endParaRPr>
          </a:p>
        </p:txBody>
      </p:sp>
      <p:sp>
        <p:nvSpPr>
          <p:cNvPr id="6" name="Rectangle 5"/>
          <p:cNvSpPr/>
          <p:nvPr/>
        </p:nvSpPr>
        <p:spPr>
          <a:xfrm>
            <a:off x="613727" y="2679019"/>
            <a:ext cx="8319298" cy="1563377"/>
          </a:xfrm>
          <a:prstGeom prst="rect">
            <a:avLst/>
          </a:prstGeom>
        </p:spPr>
        <p:txBody>
          <a:bodyPr wrap="square">
            <a:spAutoFit/>
          </a:bodyPr>
          <a:lstStyle/>
          <a:p>
            <a:pPr algn="ctr">
              <a:lnSpc>
                <a:spcPct val="150000"/>
              </a:lnSpc>
            </a:pPr>
            <a:r>
              <a:rPr lang="en-US" sz="2200" dirty="0">
                <a:solidFill>
                  <a:srgbClr val="7030A0"/>
                </a:solidFill>
              </a:rPr>
              <a:t>N. </a:t>
            </a:r>
            <a:r>
              <a:rPr lang="en-US" sz="2200" dirty="0" err="1">
                <a:solidFill>
                  <a:srgbClr val="7030A0"/>
                </a:solidFill>
              </a:rPr>
              <a:t>Cvetanović,B</a:t>
            </a:r>
            <a:r>
              <a:rPr lang="en-US" sz="2200" dirty="0">
                <a:solidFill>
                  <a:srgbClr val="7030A0"/>
                </a:solidFill>
              </a:rPr>
              <a:t> . M. </a:t>
            </a:r>
            <a:r>
              <a:rPr lang="en-US" sz="2200" dirty="0" err="1">
                <a:solidFill>
                  <a:srgbClr val="7030A0"/>
                </a:solidFill>
              </a:rPr>
              <a:t>Obradović</a:t>
            </a:r>
            <a:r>
              <a:rPr lang="en-US" sz="2200" dirty="0">
                <a:solidFill>
                  <a:srgbClr val="7030A0"/>
                </a:solidFill>
              </a:rPr>
              <a:t>,</a:t>
            </a:r>
          </a:p>
          <a:p>
            <a:pPr algn="ctr">
              <a:lnSpc>
                <a:spcPct val="150000"/>
              </a:lnSpc>
            </a:pPr>
            <a:endParaRPr lang="en-US" sz="2200" dirty="0">
              <a:solidFill>
                <a:srgbClr val="7030A0"/>
              </a:solidFill>
            </a:endParaRPr>
          </a:p>
          <a:p>
            <a:pPr>
              <a:lnSpc>
                <a:spcPct val="150000"/>
              </a:lnSpc>
            </a:pPr>
            <a:endParaRPr lang="en-US" sz="2200" dirty="0">
              <a:solidFill>
                <a:srgbClr val="7030A0"/>
              </a:solidFill>
            </a:endParaRPr>
          </a:p>
        </p:txBody>
      </p:sp>
      <p:sp>
        <p:nvSpPr>
          <p:cNvPr id="8" name="Rectangle 7"/>
          <p:cNvSpPr/>
          <p:nvPr/>
        </p:nvSpPr>
        <p:spPr>
          <a:xfrm>
            <a:off x="3275856" y="5929330"/>
            <a:ext cx="3744416" cy="523220"/>
          </a:xfrm>
          <a:prstGeom prst="rect">
            <a:avLst/>
          </a:prstGeom>
        </p:spPr>
        <p:txBody>
          <a:bodyPr wrap="square">
            <a:spAutoFit/>
          </a:bodyPr>
          <a:lstStyle/>
          <a:p>
            <a:r>
              <a:rPr lang="en-US" sz="2800" b="1" dirty="0">
                <a:solidFill>
                  <a:schemeClr val="accent4"/>
                </a:solidFill>
                <a:latin typeface="+mj-lt"/>
                <a:cs typeface="Times New Roman" pitchFamily="18" charset="0"/>
              </a:rPr>
              <a:t>AsSpectro2022</a:t>
            </a:r>
          </a:p>
        </p:txBody>
      </p:sp>
      <p:pic>
        <p:nvPicPr>
          <p:cNvPr id="10" name="Picture 9" descr="download.png"/>
          <p:cNvPicPr>
            <a:picLocks noChangeAspect="1"/>
          </p:cNvPicPr>
          <p:nvPr/>
        </p:nvPicPr>
        <p:blipFill>
          <a:blip r:embed="rId2" cstate="print"/>
          <a:stretch>
            <a:fillRect/>
          </a:stretch>
        </p:blipFill>
        <p:spPr>
          <a:xfrm>
            <a:off x="7415242" y="5229200"/>
            <a:ext cx="1371600" cy="1371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0E2FAD2-2C0F-42D0-9D91-220CE6DDA28B}"/>
              </a:ext>
            </a:extLst>
          </p:cNvPr>
          <p:cNvSpPr>
            <a:spLocks noGrp="1"/>
          </p:cNvSpPr>
          <p:nvPr>
            <p:ph idx="1"/>
          </p:nvPr>
        </p:nvSpPr>
        <p:spPr>
          <a:xfrm>
            <a:off x="179512" y="260648"/>
            <a:ext cx="8858280" cy="5690789"/>
          </a:xfrm>
        </p:spPr>
        <p:txBody>
          <a:bodyPr>
            <a:spAutoFit/>
          </a:bodyPr>
          <a:lstStyle/>
          <a:p>
            <a:pPr>
              <a:spcAft>
                <a:spcPts val="1200"/>
              </a:spcAft>
              <a:buNone/>
            </a:pPr>
            <a:r>
              <a:rPr lang="en-US" sz="2500" dirty="0">
                <a:solidFill>
                  <a:schemeClr val="accent1">
                    <a:lumMod val="75000"/>
                  </a:schemeClr>
                </a:solidFill>
              </a:rPr>
              <a:t>Measurement</a:t>
            </a:r>
            <a:r>
              <a:rPr lang="sr-Latn-RS" sz="2500" dirty="0">
                <a:solidFill>
                  <a:schemeClr val="accent1">
                    <a:lumMod val="75000"/>
                  </a:schemeClr>
                </a:solidFill>
              </a:rPr>
              <a:t> </a:t>
            </a:r>
            <a:r>
              <a:rPr lang="sr-Latn-RS" sz="2500" dirty="0" err="1">
                <a:solidFill>
                  <a:schemeClr val="accent1">
                    <a:lumMod val="75000"/>
                  </a:schemeClr>
                </a:solidFill>
              </a:rPr>
              <a:t>of</a:t>
            </a:r>
            <a:r>
              <a:rPr lang="sr-Latn-RS" sz="2500" dirty="0">
                <a:solidFill>
                  <a:schemeClr val="accent1">
                    <a:lumMod val="75000"/>
                  </a:schemeClr>
                </a:solidFill>
              </a:rPr>
              <a:t> </a:t>
            </a:r>
            <a:r>
              <a:rPr lang="sr-Latn-RS" sz="2500" dirty="0" err="1">
                <a:solidFill>
                  <a:schemeClr val="accent1">
                    <a:lumMod val="75000"/>
                  </a:schemeClr>
                </a:solidFill>
              </a:rPr>
              <a:t>electron</a:t>
            </a:r>
            <a:r>
              <a:rPr lang="sr-Latn-RS" sz="2500" dirty="0">
                <a:solidFill>
                  <a:schemeClr val="accent1">
                    <a:lumMod val="75000"/>
                  </a:schemeClr>
                </a:solidFill>
              </a:rPr>
              <a:t> </a:t>
            </a:r>
            <a:r>
              <a:rPr lang="sr-Latn-RS" sz="2500" dirty="0" err="1">
                <a:solidFill>
                  <a:schemeClr val="accent1">
                    <a:lumMod val="75000"/>
                  </a:schemeClr>
                </a:solidFill>
              </a:rPr>
              <a:t>density</a:t>
            </a:r>
            <a:r>
              <a:rPr lang="sr-Latn-RS" sz="2500" dirty="0">
                <a:solidFill>
                  <a:schemeClr val="accent1">
                    <a:lumMod val="75000"/>
                  </a:schemeClr>
                </a:solidFill>
              </a:rPr>
              <a:t> at </a:t>
            </a:r>
            <a:r>
              <a:rPr lang="en-US" sz="2500" dirty="0">
                <a:solidFill>
                  <a:schemeClr val="accent1">
                    <a:lumMod val="75000"/>
                  </a:schemeClr>
                </a:solidFill>
              </a:rPr>
              <a:t>Atmospheric </a:t>
            </a:r>
            <a:r>
              <a:rPr lang="sr-Latn-RS" sz="2500" dirty="0" err="1">
                <a:solidFill>
                  <a:schemeClr val="accent1">
                    <a:lumMod val="75000"/>
                  </a:schemeClr>
                </a:solidFill>
              </a:rPr>
              <a:t>pressure</a:t>
            </a:r>
            <a:r>
              <a:rPr lang="sr-Latn-RS" sz="2500" dirty="0">
                <a:solidFill>
                  <a:schemeClr val="accent1">
                    <a:lumMod val="75000"/>
                  </a:schemeClr>
                </a:solidFill>
              </a:rPr>
              <a:t> </a:t>
            </a:r>
            <a:r>
              <a:rPr lang="sr-Latn-RS" sz="2500" dirty="0" err="1">
                <a:solidFill>
                  <a:schemeClr val="accent1">
                    <a:lumMod val="75000"/>
                  </a:schemeClr>
                </a:solidFill>
              </a:rPr>
              <a:t>plasma</a:t>
            </a:r>
            <a:endParaRPr lang="en-US" sz="2500" dirty="0">
              <a:solidFill>
                <a:schemeClr val="accent1">
                  <a:lumMod val="75000"/>
                </a:schemeClr>
              </a:solidFill>
            </a:endParaRPr>
          </a:p>
          <a:p>
            <a:endParaRPr lang="en-US" sz="1000" dirty="0"/>
          </a:p>
          <a:p>
            <a:r>
              <a:rPr lang="en-US" sz="1800" dirty="0"/>
              <a:t>In recent years there has been a growing demand for measuring the electron density in atmospheric pressure discharges suitable for application. Such data is crucial for modeling and reactor optimization. </a:t>
            </a:r>
          </a:p>
          <a:p>
            <a:r>
              <a:rPr lang="en-US" sz="1800" dirty="0"/>
              <a:t>However, here measurement of plasma density using spectroscopic methods poses a difficult task, since all such plasma is of low to mid density. Therefore, the </a:t>
            </a:r>
            <a:r>
              <a:rPr lang="en-US" sz="1800" dirty="0" err="1"/>
              <a:t>nonhydrogenic</a:t>
            </a:r>
            <a:r>
              <a:rPr lang="en-US" sz="1800" dirty="0"/>
              <a:t> atomic lines spectra cannot be used and the only option are the hydrogen lines, mostly Balmer beta and gamma. Fortunately, in atmospheric pressure plasma hydrogen is always present in traces, and Balmer lines are strong enough to be employed, for example </a:t>
            </a:r>
            <a:r>
              <a:rPr lang="en-US" sz="1800" dirty="0" err="1"/>
              <a:t>Cvetanović</a:t>
            </a:r>
            <a:r>
              <a:rPr lang="en-US" sz="1800" dirty="0"/>
              <a:t> et al. 2018. </a:t>
            </a:r>
          </a:p>
          <a:p>
            <a:r>
              <a:rPr lang="en-US" sz="1800" dirty="0"/>
              <a:t>The H</a:t>
            </a:r>
            <a:r>
              <a:rPr lang="en-US" sz="1400" dirty="0"/>
              <a:t>β</a:t>
            </a:r>
            <a:r>
              <a:rPr lang="en-US" sz="1800" dirty="0"/>
              <a:t> line is commonly used to obtain electron density due to its advantages of strong Stark broadening dependence on electron density, and weak sensitivity to electron temperature. However, its broadening can only be applied in the case of considerably high electron density (&gt;10</a:t>
            </a:r>
            <a:r>
              <a:rPr lang="en-US" sz="1800" baseline="30000" dirty="0"/>
              <a:t>20</a:t>
            </a:r>
            <a:r>
              <a:rPr lang="en-US" sz="1800" dirty="0"/>
              <a:t> m</a:t>
            </a:r>
            <a:r>
              <a:rPr lang="en-US" sz="1800" baseline="30000" dirty="0"/>
              <a:t>−3</a:t>
            </a:r>
            <a:r>
              <a:rPr lang="en-US" sz="1800" dirty="0"/>
              <a:t>) making it difficult to apply to many types of low temperature plasma, N. </a:t>
            </a:r>
            <a:r>
              <a:rPr lang="en-US" sz="1800" dirty="0" err="1"/>
              <a:t>Konjević</a:t>
            </a:r>
            <a:r>
              <a:rPr lang="en-US" sz="1800" dirty="0"/>
              <a:t> et al. 2012. Using the classical Voight fit below this value may lead to significant error and uncertainty.</a:t>
            </a:r>
          </a:p>
          <a:p>
            <a:endParaRPr lang="en-US" sz="1800" dirty="0"/>
          </a:p>
          <a:p>
            <a:pPr marL="0" indent="0">
              <a:buNone/>
            </a:pPr>
            <a:endParaRPr lang="en-US" sz="1200" dirty="0"/>
          </a:p>
        </p:txBody>
      </p:sp>
    </p:spTree>
    <p:extLst>
      <p:ext uri="{BB962C8B-B14F-4D97-AF65-F5344CB8AC3E}">
        <p14:creationId xmlns:p14="http://schemas.microsoft.com/office/powerpoint/2010/main" val="1067200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0E2FAD2-2C0F-42D0-9D91-220CE6DDA28B}"/>
              </a:ext>
            </a:extLst>
          </p:cNvPr>
          <p:cNvSpPr>
            <a:spLocks noGrp="1"/>
          </p:cNvSpPr>
          <p:nvPr>
            <p:ph idx="1"/>
          </p:nvPr>
        </p:nvSpPr>
        <p:spPr>
          <a:xfrm>
            <a:off x="179512" y="260648"/>
            <a:ext cx="8858280" cy="2366802"/>
          </a:xfrm>
        </p:spPr>
        <p:txBody>
          <a:bodyPr>
            <a:spAutoFit/>
          </a:bodyPr>
          <a:lstStyle/>
          <a:p>
            <a:pPr>
              <a:spcAft>
                <a:spcPts val="1200"/>
              </a:spcAft>
              <a:buNone/>
            </a:pPr>
            <a:r>
              <a:rPr lang="en-US" sz="2500" dirty="0">
                <a:solidFill>
                  <a:schemeClr val="accent1">
                    <a:lumMod val="75000"/>
                  </a:schemeClr>
                </a:solidFill>
              </a:rPr>
              <a:t>Measurement of electron density at Atmospheric pressure plasma</a:t>
            </a:r>
          </a:p>
          <a:p>
            <a:endParaRPr lang="en-US" sz="1000" dirty="0"/>
          </a:p>
          <a:p>
            <a:r>
              <a:rPr lang="en-US" sz="1800" dirty="0"/>
              <a:t>Example of Balmer lines from atmospheric pr</a:t>
            </a:r>
            <a:r>
              <a:rPr lang="sr-Latn-RS" sz="1800" dirty="0"/>
              <a:t>e</a:t>
            </a:r>
            <a:r>
              <a:rPr lang="en-US" sz="1800" dirty="0"/>
              <a:t>sure </a:t>
            </a:r>
            <a:r>
              <a:rPr lang="en-US" sz="1800" dirty="0" err="1"/>
              <a:t>Ar</a:t>
            </a:r>
            <a:r>
              <a:rPr lang="en-US" sz="1800" dirty="0"/>
              <a:t> plasma</a:t>
            </a:r>
          </a:p>
          <a:p>
            <a:endParaRPr lang="sr-Latn-RS" sz="1800" dirty="0"/>
          </a:p>
          <a:p>
            <a:endParaRPr lang="sr-Latn-RS" sz="1800" dirty="0"/>
          </a:p>
          <a:p>
            <a:endParaRPr lang="en-US" sz="1800" dirty="0"/>
          </a:p>
          <a:p>
            <a:pPr marL="0" indent="0">
              <a:buNone/>
            </a:pPr>
            <a:endParaRPr lang="en-US" sz="1200" dirty="0"/>
          </a:p>
        </p:txBody>
      </p:sp>
      <p:pic>
        <p:nvPicPr>
          <p:cNvPr id="3" name="Picture 2">
            <a:extLst>
              <a:ext uri="{FF2B5EF4-FFF2-40B4-BE49-F238E27FC236}">
                <a16:creationId xmlns:a16="http://schemas.microsoft.com/office/drawing/2014/main" id="{6ECB9CA2-7679-9EDF-51BA-481AF9338950}"/>
              </a:ext>
            </a:extLst>
          </p:cNvPr>
          <p:cNvPicPr>
            <a:picLocks noChangeAspect="1"/>
          </p:cNvPicPr>
          <p:nvPr/>
        </p:nvPicPr>
        <p:blipFill>
          <a:blip r:embed="rId2"/>
          <a:stretch>
            <a:fillRect/>
          </a:stretch>
        </p:blipFill>
        <p:spPr>
          <a:xfrm>
            <a:off x="467544" y="1747351"/>
            <a:ext cx="3445136" cy="1760197"/>
          </a:xfrm>
          <a:prstGeom prst="rect">
            <a:avLst/>
          </a:prstGeom>
        </p:spPr>
      </p:pic>
      <p:pic>
        <p:nvPicPr>
          <p:cNvPr id="5" name="Picture 4">
            <a:extLst>
              <a:ext uri="{FF2B5EF4-FFF2-40B4-BE49-F238E27FC236}">
                <a16:creationId xmlns:a16="http://schemas.microsoft.com/office/drawing/2014/main" id="{67B8E810-BC30-A675-ED7D-0921E7C17DCF}"/>
              </a:ext>
            </a:extLst>
          </p:cNvPr>
          <p:cNvPicPr>
            <a:picLocks noChangeAspect="1"/>
          </p:cNvPicPr>
          <p:nvPr/>
        </p:nvPicPr>
        <p:blipFill>
          <a:blip r:embed="rId3"/>
          <a:stretch>
            <a:fillRect/>
          </a:stretch>
        </p:blipFill>
        <p:spPr>
          <a:xfrm>
            <a:off x="1115616" y="3709583"/>
            <a:ext cx="7056784" cy="2771315"/>
          </a:xfrm>
          <a:prstGeom prst="rect">
            <a:avLst/>
          </a:prstGeom>
        </p:spPr>
      </p:pic>
    </p:spTree>
    <p:extLst>
      <p:ext uri="{BB962C8B-B14F-4D97-AF65-F5344CB8AC3E}">
        <p14:creationId xmlns:p14="http://schemas.microsoft.com/office/powerpoint/2010/main" val="306300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04B008-5A8F-6D3C-D97C-F81CF7171A17}"/>
              </a:ext>
            </a:extLst>
          </p:cNvPr>
          <p:cNvPicPr>
            <a:picLocks noChangeAspect="1"/>
          </p:cNvPicPr>
          <p:nvPr/>
        </p:nvPicPr>
        <p:blipFill>
          <a:blip r:embed="rId2"/>
          <a:stretch>
            <a:fillRect/>
          </a:stretch>
        </p:blipFill>
        <p:spPr>
          <a:xfrm>
            <a:off x="866156" y="476672"/>
            <a:ext cx="7411688" cy="5653975"/>
          </a:xfrm>
          <a:prstGeom prst="rect">
            <a:avLst/>
          </a:prstGeom>
        </p:spPr>
      </p:pic>
      <p:sp>
        <p:nvSpPr>
          <p:cNvPr id="6" name="TextBox 5">
            <a:extLst>
              <a:ext uri="{FF2B5EF4-FFF2-40B4-BE49-F238E27FC236}">
                <a16:creationId xmlns:a16="http://schemas.microsoft.com/office/drawing/2014/main" id="{27D1B22E-E745-0E81-D3FD-1CC23D58E0D2}"/>
              </a:ext>
            </a:extLst>
          </p:cNvPr>
          <p:cNvSpPr txBox="1"/>
          <p:nvPr/>
        </p:nvSpPr>
        <p:spPr>
          <a:xfrm>
            <a:off x="8028384" y="2276872"/>
            <a:ext cx="1128835" cy="400110"/>
          </a:xfrm>
          <a:prstGeom prst="rect">
            <a:avLst/>
          </a:prstGeom>
          <a:noFill/>
        </p:spPr>
        <p:txBody>
          <a:bodyPr wrap="none" rtlCol="0">
            <a:spAutoFit/>
          </a:bodyPr>
          <a:lstStyle/>
          <a:p>
            <a:r>
              <a:rPr lang="sr-Latn-RS" sz="2000" dirty="0"/>
              <a:t>10</a:t>
            </a:r>
            <a:r>
              <a:rPr lang="sr-Latn-RS" sz="2000" baseline="30000" dirty="0"/>
              <a:t>16</a:t>
            </a:r>
            <a:r>
              <a:rPr lang="sr-Latn-RS" sz="2000" dirty="0"/>
              <a:t> cm</a:t>
            </a:r>
            <a:r>
              <a:rPr lang="sr-Latn-RS" sz="2000" baseline="30000" dirty="0"/>
              <a:t>-3</a:t>
            </a:r>
            <a:endParaRPr lang="en-US" sz="2000" baseline="30000" dirty="0"/>
          </a:p>
        </p:txBody>
      </p:sp>
      <p:cxnSp>
        <p:nvCxnSpPr>
          <p:cNvPr id="8" name="Straight Arrow Connector 7">
            <a:extLst>
              <a:ext uri="{FF2B5EF4-FFF2-40B4-BE49-F238E27FC236}">
                <a16:creationId xmlns:a16="http://schemas.microsoft.com/office/drawing/2014/main" id="{C0EDE174-5C3F-9E21-C25D-835921B9D12B}"/>
              </a:ext>
            </a:extLst>
          </p:cNvPr>
          <p:cNvCxnSpPr/>
          <p:nvPr/>
        </p:nvCxnSpPr>
        <p:spPr>
          <a:xfrm flipH="1">
            <a:off x="7452320" y="2524254"/>
            <a:ext cx="576064" cy="1846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FD35261-751F-E4C7-AEB9-7D4B145644C2}"/>
              </a:ext>
            </a:extLst>
          </p:cNvPr>
          <p:cNvCxnSpPr/>
          <p:nvPr/>
        </p:nvCxnSpPr>
        <p:spPr>
          <a:xfrm flipH="1">
            <a:off x="6922690" y="1052736"/>
            <a:ext cx="576064" cy="1846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10B703A-73A8-3CF6-0D50-BE59F8CE4349}"/>
              </a:ext>
            </a:extLst>
          </p:cNvPr>
          <p:cNvSpPr txBox="1"/>
          <p:nvPr/>
        </p:nvSpPr>
        <p:spPr>
          <a:xfrm>
            <a:off x="7529503" y="868070"/>
            <a:ext cx="1128835" cy="400110"/>
          </a:xfrm>
          <a:prstGeom prst="rect">
            <a:avLst/>
          </a:prstGeom>
          <a:noFill/>
        </p:spPr>
        <p:txBody>
          <a:bodyPr wrap="none" rtlCol="0">
            <a:spAutoFit/>
          </a:bodyPr>
          <a:lstStyle/>
          <a:p>
            <a:r>
              <a:rPr lang="sr-Latn-RS" sz="2000" dirty="0"/>
              <a:t>10</a:t>
            </a:r>
            <a:r>
              <a:rPr lang="sr-Latn-RS" sz="2000" baseline="30000" dirty="0"/>
              <a:t>14</a:t>
            </a:r>
            <a:r>
              <a:rPr lang="sr-Latn-RS" sz="2000" dirty="0"/>
              <a:t> cm</a:t>
            </a:r>
            <a:r>
              <a:rPr lang="sr-Latn-RS" sz="2000" baseline="30000" dirty="0"/>
              <a:t>-3</a:t>
            </a:r>
            <a:endParaRPr lang="en-US" sz="2000" baseline="30000" dirty="0"/>
          </a:p>
        </p:txBody>
      </p:sp>
    </p:spTree>
    <p:extLst>
      <p:ext uri="{BB962C8B-B14F-4D97-AF65-F5344CB8AC3E}">
        <p14:creationId xmlns:p14="http://schemas.microsoft.com/office/powerpoint/2010/main" val="14500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0E2FAD2-2C0F-42D0-9D91-220CE6DDA28B}"/>
              </a:ext>
            </a:extLst>
          </p:cNvPr>
          <p:cNvSpPr>
            <a:spLocks noGrp="1"/>
          </p:cNvSpPr>
          <p:nvPr>
            <p:ph idx="1"/>
          </p:nvPr>
        </p:nvSpPr>
        <p:spPr>
          <a:xfrm>
            <a:off x="179512" y="260648"/>
            <a:ext cx="8858280" cy="1184940"/>
          </a:xfrm>
        </p:spPr>
        <p:txBody>
          <a:bodyPr>
            <a:spAutoFit/>
          </a:bodyPr>
          <a:lstStyle/>
          <a:p>
            <a:pPr>
              <a:spcAft>
                <a:spcPts val="1200"/>
              </a:spcAft>
              <a:buNone/>
            </a:pPr>
            <a:r>
              <a:rPr lang="en-US" sz="2500" dirty="0">
                <a:solidFill>
                  <a:schemeClr val="accent1">
                    <a:lumMod val="75000"/>
                  </a:schemeClr>
                </a:solidFill>
              </a:rPr>
              <a:t>Measurement</a:t>
            </a:r>
            <a:r>
              <a:rPr lang="sr-Latn-RS" sz="2500" dirty="0">
                <a:solidFill>
                  <a:schemeClr val="accent1">
                    <a:lumMod val="75000"/>
                  </a:schemeClr>
                </a:solidFill>
              </a:rPr>
              <a:t> </a:t>
            </a:r>
            <a:r>
              <a:rPr lang="sr-Latn-RS" sz="2500" dirty="0" err="1">
                <a:solidFill>
                  <a:schemeClr val="accent1">
                    <a:lumMod val="75000"/>
                  </a:schemeClr>
                </a:solidFill>
              </a:rPr>
              <a:t>of</a:t>
            </a:r>
            <a:r>
              <a:rPr lang="sr-Latn-RS" sz="2500" dirty="0">
                <a:solidFill>
                  <a:schemeClr val="accent1">
                    <a:lumMod val="75000"/>
                  </a:schemeClr>
                </a:solidFill>
              </a:rPr>
              <a:t> </a:t>
            </a:r>
            <a:r>
              <a:rPr lang="sr-Latn-RS" sz="2500" dirty="0" err="1">
                <a:solidFill>
                  <a:schemeClr val="accent1">
                    <a:lumMod val="75000"/>
                  </a:schemeClr>
                </a:solidFill>
              </a:rPr>
              <a:t>electron</a:t>
            </a:r>
            <a:r>
              <a:rPr lang="sr-Latn-RS" sz="2500" dirty="0">
                <a:solidFill>
                  <a:schemeClr val="accent1">
                    <a:lumMod val="75000"/>
                  </a:schemeClr>
                </a:solidFill>
              </a:rPr>
              <a:t> </a:t>
            </a:r>
            <a:r>
              <a:rPr lang="sr-Latn-RS" sz="2500" dirty="0" err="1">
                <a:solidFill>
                  <a:schemeClr val="accent1">
                    <a:lumMod val="75000"/>
                  </a:schemeClr>
                </a:solidFill>
              </a:rPr>
              <a:t>density</a:t>
            </a:r>
            <a:r>
              <a:rPr lang="sr-Latn-RS" sz="2500" dirty="0">
                <a:solidFill>
                  <a:schemeClr val="accent1">
                    <a:lumMod val="75000"/>
                  </a:schemeClr>
                </a:solidFill>
              </a:rPr>
              <a:t> at </a:t>
            </a:r>
            <a:r>
              <a:rPr lang="en-US" sz="2500" dirty="0">
                <a:solidFill>
                  <a:schemeClr val="accent1">
                    <a:lumMod val="75000"/>
                  </a:schemeClr>
                </a:solidFill>
              </a:rPr>
              <a:t>Atmospheric </a:t>
            </a:r>
            <a:r>
              <a:rPr lang="sr-Latn-RS" sz="2500" dirty="0" err="1">
                <a:solidFill>
                  <a:schemeClr val="accent1">
                    <a:lumMod val="75000"/>
                  </a:schemeClr>
                </a:solidFill>
              </a:rPr>
              <a:t>pressure</a:t>
            </a:r>
            <a:r>
              <a:rPr lang="sr-Latn-RS" sz="2500" dirty="0">
                <a:solidFill>
                  <a:schemeClr val="accent1">
                    <a:lumMod val="75000"/>
                  </a:schemeClr>
                </a:solidFill>
              </a:rPr>
              <a:t> </a:t>
            </a:r>
            <a:r>
              <a:rPr lang="sr-Latn-RS" sz="2500" dirty="0" err="1">
                <a:solidFill>
                  <a:schemeClr val="accent1">
                    <a:lumMod val="75000"/>
                  </a:schemeClr>
                </a:solidFill>
              </a:rPr>
              <a:t>plasma</a:t>
            </a:r>
            <a:endParaRPr lang="en-US" sz="2500" dirty="0">
              <a:solidFill>
                <a:schemeClr val="accent1">
                  <a:lumMod val="75000"/>
                </a:schemeClr>
              </a:solidFill>
            </a:endParaRPr>
          </a:p>
          <a:p>
            <a:pPr marL="0" indent="0">
              <a:buNone/>
            </a:pPr>
            <a:endParaRPr lang="en-US" sz="1800" dirty="0"/>
          </a:p>
          <a:p>
            <a:pPr marL="0" indent="0">
              <a:buNone/>
            </a:pPr>
            <a:endParaRPr lang="en-US" sz="1200" dirty="0"/>
          </a:p>
        </p:txBody>
      </p:sp>
      <p:sp>
        <p:nvSpPr>
          <p:cNvPr id="5" name="TextBox 4">
            <a:extLst>
              <a:ext uri="{FF2B5EF4-FFF2-40B4-BE49-F238E27FC236}">
                <a16:creationId xmlns:a16="http://schemas.microsoft.com/office/drawing/2014/main" id="{BEC8877D-B796-FA5C-2BC3-EFD40453430B}"/>
              </a:ext>
            </a:extLst>
          </p:cNvPr>
          <p:cNvSpPr txBox="1"/>
          <p:nvPr/>
        </p:nvSpPr>
        <p:spPr>
          <a:xfrm>
            <a:off x="341784" y="1208565"/>
            <a:ext cx="8550696" cy="5283562"/>
          </a:xfrm>
          <a:prstGeom prst="rect">
            <a:avLst/>
          </a:prstGeom>
          <a:noFill/>
        </p:spPr>
        <p:txBody>
          <a:bodyPr wrap="square">
            <a:spAutoFit/>
          </a:bodyPr>
          <a:lstStyle/>
          <a:p>
            <a:pPr marL="285750" marR="0" indent="-285750" algn="just">
              <a:lnSpc>
                <a:spcPct val="107000"/>
              </a:lnSpc>
              <a:spcBef>
                <a:spcPts val="0"/>
              </a:spcBef>
              <a:spcAft>
                <a:spcPts val="0"/>
              </a:spcAft>
              <a:buFont typeface="Arial" panose="020B0604020202020204" pitchFamily="34" charset="0"/>
              <a:buChar char="•"/>
            </a:pPr>
            <a:r>
              <a:rPr lang="sr-Latn-RS" dirty="0"/>
              <a:t>A </a:t>
            </a:r>
            <a:r>
              <a:rPr lang="en-US" dirty="0"/>
              <a:t>fine-structure fitting method must be applied to get more accurate results. This fitting method is based on assuming that the broadening mechanism of Hβ line also applies to the 7 fine-structure components</a:t>
            </a:r>
          </a:p>
          <a:p>
            <a:pPr marL="342900" marR="0" indent="-342900">
              <a:lnSpc>
                <a:spcPct val="107000"/>
              </a:lnSpc>
              <a:spcBef>
                <a:spcPct val="20000"/>
              </a:spcBef>
              <a:spcAft>
                <a:spcPts val="0"/>
              </a:spcAft>
              <a:buFont typeface="Arial" pitchFamily="34" charset="0"/>
              <a:buChar char="•"/>
            </a:pPr>
            <a:r>
              <a:rPr lang="en-US" dirty="0"/>
              <a:t>In the fine-structure fitting, Stark broadening is calculated by assigning a Voigt shape to each fine component. The overall profile is then analyzed by convoluting separate fine structure transitions of Hβ as line profiles, with relative line strengths and line shifts being the same as in the zero-field case. Due to the low plasma density, this may be taken as a valid assumption. </a:t>
            </a:r>
            <a:endParaRPr lang="sr-Latn-RS" dirty="0"/>
          </a:p>
          <a:p>
            <a:pPr marL="342900" marR="0" indent="-342900">
              <a:lnSpc>
                <a:spcPct val="107000"/>
              </a:lnSpc>
              <a:spcBef>
                <a:spcPct val="20000"/>
              </a:spcBef>
              <a:spcAft>
                <a:spcPts val="0"/>
              </a:spcAft>
              <a:buFont typeface="Arial" pitchFamily="34" charset="0"/>
              <a:buChar char="•"/>
            </a:pPr>
            <a:r>
              <a:rPr lang="en-US" dirty="0"/>
              <a:t>In other words, each fine-structure transition is assigned with its corresponding Doppler, Van der Waals, Stark broadening, and instrumental broadening so that the overall profile is obtained as a superposition of profiles. </a:t>
            </a:r>
            <a:endParaRPr lang="sr-Latn-RS" dirty="0"/>
          </a:p>
          <a:p>
            <a:pPr marL="342900" marR="0" indent="-342900">
              <a:lnSpc>
                <a:spcPct val="107000"/>
              </a:lnSpc>
              <a:spcBef>
                <a:spcPct val="20000"/>
              </a:spcBef>
              <a:spcAft>
                <a:spcPts val="0"/>
              </a:spcAft>
              <a:buFont typeface="Arial" pitchFamily="34" charset="0"/>
              <a:buChar char="•"/>
            </a:pPr>
            <a:r>
              <a:rPr lang="en-US" dirty="0"/>
              <a:t>In this approach, the same Stark width which is expected from theory for the entire line, is assigned to each fine-structure component. The fine-structure fitting can be used to improve the accuracy of electron density calculation close to the threshold of classical method, but above all for checking the validity of the obtained results for plasma density in the conditions when Van der Waals broadening is below the fine-structure limit of 0.05</a:t>
            </a:r>
            <a:r>
              <a:rPr lang="sr-Latn-RS" dirty="0"/>
              <a:t> </a:t>
            </a:r>
            <a:r>
              <a:rPr lang="en-US" dirty="0"/>
              <a:t>nm.</a:t>
            </a:r>
          </a:p>
        </p:txBody>
      </p:sp>
    </p:spTree>
    <p:extLst>
      <p:ext uri="{BB962C8B-B14F-4D97-AF65-F5344CB8AC3E}">
        <p14:creationId xmlns:p14="http://schemas.microsoft.com/office/powerpoint/2010/main" val="222924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277D4DB8-44E9-8EC2-3AED-D227FD3C54C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920" y="1742985"/>
            <a:ext cx="4608160" cy="3372029"/>
          </a:xfrm>
          <a:prstGeom prst="rect">
            <a:avLst/>
          </a:prstGeom>
          <a:noFill/>
          <a:ln>
            <a:noFill/>
          </a:ln>
        </p:spPr>
      </p:pic>
      <p:sp>
        <p:nvSpPr>
          <p:cNvPr id="6" name="TextBox 5">
            <a:extLst>
              <a:ext uri="{FF2B5EF4-FFF2-40B4-BE49-F238E27FC236}">
                <a16:creationId xmlns:a16="http://schemas.microsoft.com/office/drawing/2014/main" id="{01BCBB9E-A35B-811B-5023-6553820BACCC}"/>
              </a:ext>
            </a:extLst>
          </p:cNvPr>
          <p:cNvSpPr txBox="1"/>
          <p:nvPr/>
        </p:nvSpPr>
        <p:spPr>
          <a:xfrm>
            <a:off x="755576" y="476672"/>
            <a:ext cx="6984776" cy="670440"/>
          </a:xfrm>
          <a:prstGeom prst="rect">
            <a:avLst/>
          </a:prstGeom>
          <a:noFill/>
        </p:spPr>
        <p:txBody>
          <a:bodyPr wrap="square">
            <a:spAutoFit/>
          </a:bodyPr>
          <a:lstStyle/>
          <a:p>
            <a:pPr marL="285750" indent="-285750" algn="just">
              <a:lnSpc>
                <a:spcPct val="107000"/>
              </a:lnSpc>
              <a:buFont typeface="Arial" panose="020B0604020202020204" pitchFamily="34" charset="0"/>
              <a:buChar char="•"/>
            </a:pPr>
            <a:r>
              <a:rPr lang="en-US" dirty="0"/>
              <a:t>Applied in two experiments with atmospheric pressure helium discharges, Wang 2020.</a:t>
            </a:r>
            <a:r>
              <a:rPr lang="sr-Latn-RS" dirty="0"/>
              <a:t> RF </a:t>
            </a:r>
            <a:r>
              <a:rPr lang="sr-Latn-RS" dirty="0" err="1"/>
              <a:t>with</a:t>
            </a:r>
            <a:r>
              <a:rPr lang="sr-Latn-RS" dirty="0"/>
              <a:t> bare </a:t>
            </a:r>
            <a:r>
              <a:rPr lang="sr-Latn-RS" dirty="0" err="1"/>
              <a:t>and</a:t>
            </a:r>
            <a:r>
              <a:rPr lang="sr-Latn-RS" dirty="0"/>
              <a:t> </a:t>
            </a:r>
            <a:r>
              <a:rPr lang="sr-Latn-RS" dirty="0" err="1"/>
              <a:t>covered</a:t>
            </a:r>
            <a:r>
              <a:rPr lang="sr-Latn-RS" dirty="0"/>
              <a:t> </a:t>
            </a:r>
            <a:r>
              <a:rPr lang="sr-Latn-RS" dirty="0" err="1"/>
              <a:t>electrodes</a:t>
            </a:r>
            <a:r>
              <a:rPr lang="sr-Latn-RS" dirty="0"/>
              <a:t>.</a:t>
            </a:r>
            <a:r>
              <a:rPr lang="en-US" dirty="0"/>
              <a:t> </a:t>
            </a:r>
          </a:p>
        </p:txBody>
      </p:sp>
    </p:spTree>
    <p:extLst>
      <p:ext uri="{BB962C8B-B14F-4D97-AF65-F5344CB8AC3E}">
        <p14:creationId xmlns:p14="http://schemas.microsoft.com/office/powerpoint/2010/main" val="2399776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7">
            <a:extLst>
              <a:ext uri="{FF2B5EF4-FFF2-40B4-BE49-F238E27FC236}">
                <a16:creationId xmlns:a16="http://schemas.microsoft.com/office/drawing/2014/main" id="{D75E9F47-F420-5E4E-8423-66FE023E59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010" y="980728"/>
            <a:ext cx="5719980" cy="42389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1423F1A-78CF-456F-B816-C0BD9BF69D93}"/>
              </a:ext>
            </a:extLst>
          </p:cNvPr>
          <p:cNvSpPr>
            <a:spLocks noChangeArrowheads="1"/>
          </p:cNvSpPr>
          <p:nvPr/>
        </p:nvSpPr>
        <p:spPr bwMode="auto">
          <a:xfrm>
            <a:off x="971600" y="1484783"/>
            <a:ext cx="167121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6E6B237D-896E-3C1D-4E0D-EF6998AB8AB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340768"/>
            <a:ext cx="4572213" cy="36912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914D5-3108-F962-599A-42A45FECDD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AFF427-E628-3448-C835-A5EC2D7C8CB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47054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2330</TotalTime>
  <Words>511</Words>
  <Application>Microsoft Office PowerPoint</Application>
  <PresentationFormat>On-screen Show (4:3)</PresentationFormat>
  <Paragraphs>22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Stark broadening method of Hydrogen Balmer beta for low-density atmospheric pressure discharges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nigele</dc:creator>
  <cp:lastModifiedBy>Nikola Cvetanovic</cp:lastModifiedBy>
  <cp:revision>225</cp:revision>
  <dcterms:created xsi:type="dcterms:W3CDTF">2014-10-13T18:46:35Z</dcterms:created>
  <dcterms:modified xsi:type="dcterms:W3CDTF">2022-05-31T13:54:22Z</dcterms:modified>
</cp:coreProperties>
</file>