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6" r:id="rId6"/>
    <p:sldId id="299" r:id="rId7"/>
    <p:sldId id="300" r:id="rId8"/>
    <p:sldId id="308" r:id="rId9"/>
    <p:sldId id="309" r:id="rId10"/>
    <p:sldId id="301" r:id="rId11"/>
    <p:sldId id="283" r:id="rId12"/>
    <p:sldId id="269" r:id="rId13"/>
    <p:sldId id="292" r:id="rId14"/>
    <p:sldId id="278" r:id="rId15"/>
    <p:sldId id="270" r:id="rId16"/>
    <p:sldId id="262" r:id="rId17"/>
    <p:sldId id="263" r:id="rId18"/>
    <p:sldId id="264" r:id="rId19"/>
    <p:sldId id="265" r:id="rId20"/>
    <p:sldId id="266" r:id="rId21"/>
    <p:sldId id="267" r:id="rId22"/>
    <p:sldId id="275" r:id="rId23"/>
    <p:sldId id="289" r:id="rId24"/>
    <p:sldId id="272" r:id="rId25"/>
    <p:sldId id="281" r:id="rId26"/>
    <p:sldId id="279" r:id="rId27"/>
    <p:sldId id="280" r:id="rId28"/>
    <p:sldId id="29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60"/>
  </p:normalViewPr>
  <p:slideViewPr>
    <p:cSldViewPr snapToGrid="0">
      <p:cViewPr varScale="1">
        <p:scale>
          <a:sx n="70" d="100"/>
          <a:sy n="70" d="100"/>
        </p:scale>
        <p:origin x="5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236421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403186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346287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104178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888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401798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339434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185530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195075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196766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77163-1C93-4F7C-AF2E-F17ECA9133CB}" type="datetimeFigureOut">
              <a:rPr lang="en-US" smtClean="0"/>
              <a:t>5/31/2022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2E3AAA-958B-446B-AB0D-08679C001DCD}" type="slidenum">
              <a:rPr lang="en-US" smtClean="0"/>
              <a:t>‹#›</a:t>
            </a:fld>
            <a:endParaRPr lang="en-US" dirty="0"/>
          </a:p>
        </p:txBody>
      </p:sp>
    </p:spTree>
    <p:extLst>
      <p:ext uri="{BB962C8B-B14F-4D97-AF65-F5344CB8AC3E}">
        <p14:creationId xmlns:p14="http://schemas.microsoft.com/office/powerpoint/2010/main" val="371875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77163-1C93-4F7C-AF2E-F17ECA9133CB}" type="datetimeFigureOut">
              <a:rPr lang="en-US" smtClean="0"/>
              <a:t>5/31/2022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E3AAA-958B-446B-AB0D-08679C001DCD}" type="slidenum">
              <a:rPr lang="en-US" smtClean="0"/>
              <a:t>‹#›</a:t>
            </a:fld>
            <a:endParaRPr lang="en-US" dirty="0"/>
          </a:p>
        </p:txBody>
      </p:sp>
    </p:spTree>
    <p:extLst>
      <p:ext uri="{BB962C8B-B14F-4D97-AF65-F5344CB8AC3E}">
        <p14:creationId xmlns:p14="http://schemas.microsoft.com/office/powerpoint/2010/main" val="1763733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solidFill>
                  <a:srgbClr val="FF0000"/>
                </a:solidFill>
              </a:rPr>
              <a:t>Gravity satellite missions measurement data for atmospheric density estimation</a:t>
            </a:r>
            <a:r>
              <a:rPr lang="en-US" dirty="0"/>
              <a:t/>
            </a:r>
            <a:br>
              <a:rPr lang="en-US" dirty="0"/>
            </a:br>
            <a:endParaRPr lang="en-US" dirty="0"/>
          </a:p>
        </p:txBody>
      </p:sp>
      <p:sp>
        <p:nvSpPr>
          <p:cNvPr id="3" name="Subtitle 2"/>
          <p:cNvSpPr>
            <a:spLocks noGrp="1"/>
          </p:cNvSpPr>
          <p:nvPr>
            <p:ph type="subTitle" idx="1"/>
          </p:nvPr>
        </p:nvSpPr>
        <p:spPr/>
        <p:txBody>
          <a:bodyPr/>
          <a:lstStyle/>
          <a:p>
            <a:r>
              <a:rPr lang="en-US" b="1" dirty="0" smtClean="0"/>
              <a:t>Ljiljana M. Brajović and Miodrag Malovi</a:t>
            </a:r>
            <a:r>
              <a:rPr lang="sr-Latn-RS" b="1" dirty="0" smtClean="0"/>
              <a:t>ć</a:t>
            </a:r>
            <a:r>
              <a:rPr lang="en-US" dirty="0" smtClean="0"/>
              <a:t/>
            </a:r>
            <a:br>
              <a:rPr lang="en-US" dirty="0" smtClean="0"/>
            </a:br>
            <a:endParaRPr lang="en-US" dirty="0"/>
          </a:p>
        </p:txBody>
      </p:sp>
    </p:spTree>
    <p:extLst>
      <p:ext uri="{BB962C8B-B14F-4D97-AF65-F5344CB8AC3E}">
        <p14:creationId xmlns:p14="http://schemas.microsoft.com/office/powerpoint/2010/main" val="249485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907024"/>
          </a:xfrm>
        </p:spPr>
        <p:txBody>
          <a:bodyPr>
            <a:normAutofit fontScale="77500" lnSpcReduction="20000"/>
          </a:bodyPr>
          <a:lstStyle/>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Instruments on satellite </a:t>
            </a:r>
          </a:p>
          <a:p>
            <a:pPr marL="0" indent="0">
              <a:buNone/>
            </a:pPr>
            <a:r>
              <a:rPr lang="en-US" b="1" dirty="0" smtClean="0">
                <a:latin typeface="Times New Roman" panose="02020603050405020304" pitchFamily="18" charset="0"/>
                <a:cs typeface="Times New Roman" panose="02020603050405020304" pitchFamily="18" charset="0"/>
              </a:rPr>
              <a:t>T</a:t>
            </a:r>
            <a:r>
              <a:rPr lang="sr-Latn-RS" b="1" dirty="0" smtClean="0">
                <a:latin typeface="Times New Roman" panose="02020603050405020304" pitchFamily="18" charset="0"/>
                <a:cs typeface="Times New Roman" panose="02020603050405020304" pitchFamily="18" charset="0"/>
              </a:rPr>
              <a:t>ri</a:t>
            </a:r>
            <a:r>
              <a:rPr lang="en-US" b="1" dirty="0" smtClean="0">
                <a:latin typeface="Times New Roman" panose="02020603050405020304" pitchFamily="18" charset="0"/>
                <a:cs typeface="Times New Roman" panose="02020603050405020304" pitchFamily="18" charset="0"/>
              </a:rPr>
              <a:t>axial </a:t>
            </a:r>
            <a:r>
              <a:rPr lang="en-US" b="1" dirty="0">
                <a:latin typeface="Times New Roman" panose="02020603050405020304" pitchFamily="18" charset="0"/>
                <a:cs typeface="Times New Roman" panose="02020603050405020304" pitchFamily="18" charset="0"/>
              </a:rPr>
              <a:t>gravitational gradiometer : </a:t>
            </a:r>
            <a:r>
              <a:rPr lang="en-US" dirty="0">
                <a:latin typeface="Times New Roman" panose="02020603050405020304" pitchFamily="18" charset="0"/>
                <a:cs typeface="Times New Roman" panose="02020603050405020304" pitchFamily="18" charset="0"/>
              </a:rPr>
              <a:t>for three </a:t>
            </a:r>
            <a:r>
              <a:rPr lang="en-US" dirty="0" err="1" smtClean="0">
                <a:latin typeface="Times New Roman" panose="02020603050405020304" pitchFamily="18" charset="0"/>
                <a:cs typeface="Times New Roman" panose="02020603050405020304" pitchFamily="18" charset="0"/>
              </a:rPr>
              <a:t>axi</a:t>
            </a:r>
            <a:r>
              <a:rPr lang="sr-Latn-RS"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la </a:t>
            </a:r>
            <a:r>
              <a:rPr lang="en-US" dirty="0">
                <a:latin typeface="Times New Roman" panose="02020603050405020304" pitchFamily="18" charset="0"/>
                <a:cs typeface="Times New Roman" panose="02020603050405020304" pitchFamily="18" charset="0"/>
              </a:rPr>
              <a:t>gravity gradients   	measurements</a:t>
            </a:r>
          </a:p>
          <a:p>
            <a:pPr marL="0" indent="0">
              <a:buNone/>
            </a:pPr>
            <a:r>
              <a:rPr lang="en-US" b="1" dirty="0" err="1">
                <a:latin typeface="Times New Roman" panose="02020603050405020304" pitchFamily="18" charset="0"/>
                <a:cs typeface="Times New Roman" panose="02020603050405020304" pitchFamily="18" charset="0"/>
              </a:rPr>
              <a:t>Spaceborne</a:t>
            </a:r>
            <a:r>
              <a:rPr lang="en-US" b="1" dirty="0">
                <a:latin typeface="Times New Roman" panose="02020603050405020304" pitchFamily="18" charset="0"/>
                <a:cs typeface="Times New Roman" panose="02020603050405020304" pitchFamily="18" charset="0"/>
              </a:rPr>
              <a:t> geodetic GPS receiver </a:t>
            </a:r>
            <a:r>
              <a:rPr lang="en-US" dirty="0">
                <a:latin typeface="Times New Roman" panose="02020603050405020304" pitchFamily="18" charset="0"/>
                <a:cs typeface="Times New Roman" panose="02020603050405020304" pitchFamily="18" charset="0"/>
              </a:rPr>
              <a:t>two-frequency GPS receivers of the for 		measuring the exact position</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Laser reflector</a:t>
            </a:r>
            <a:r>
              <a:rPr lang="en-US" dirty="0">
                <a:latin typeface="Times New Roman" panose="02020603050405020304" pitchFamily="18" charset="0"/>
                <a:cs typeface="Times New Roman" panose="02020603050405020304" pitchFamily="18" charset="0"/>
              </a:rPr>
              <a:t>                                 enables orbit control </a:t>
            </a:r>
          </a:p>
          <a:p>
            <a:pPr marL="0" indent="0">
              <a:buNone/>
            </a:pPr>
            <a:r>
              <a:rPr lang="en-US" b="1" dirty="0">
                <a:latin typeface="Times New Roman" panose="02020603050405020304" pitchFamily="18" charset="0"/>
                <a:cs typeface="Times New Roman" panose="02020603050405020304" pitchFamily="18" charset="0"/>
              </a:rPr>
              <a:t>Three star-sensors                         </a:t>
            </a:r>
            <a:r>
              <a:rPr lang="en-US" dirty="0">
                <a:latin typeface="Times New Roman" panose="02020603050405020304" pitchFamily="18" charset="0"/>
                <a:cs typeface="Times New Roman" panose="02020603050405020304" pitchFamily="18" charset="0"/>
              </a:rPr>
              <a:t>determination of orientation in space  </a:t>
            </a:r>
          </a:p>
          <a:p>
            <a:pPr marL="0" indent="0">
              <a:buNone/>
            </a:pPr>
            <a:r>
              <a:rPr lang="en-US" b="1" dirty="0">
                <a:latin typeface="Times New Roman" panose="02020603050405020304" pitchFamily="18" charset="0"/>
                <a:cs typeface="Times New Roman" panose="02020603050405020304" pitchFamily="18" charset="0"/>
              </a:rPr>
              <a:t>Ion engines                                      </a:t>
            </a:r>
            <a:r>
              <a:rPr lang="en-US" dirty="0">
                <a:latin typeface="Times New Roman" panose="02020603050405020304" pitchFamily="18" charset="0"/>
                <a:cs typeface="Times New Roman" panose="02020603050405020304" pitchFamily="18" charset="0"/>
              </a:rPr>
              <a:t>Compensation for air resistance</a:t>
            </a:r>
          </a:p>
          <a:p>
            <a:pPr marL="0" marR="0" indent="0">
              <a:lnSpc>
                <a:spcPct val="107000"/>
              </a:lnSpc>
              <a:spcBef>
                <a:spcPts val="0"/>
              </a:spcBef>
              <a:spcAft>
                <a:spcPts val="0"/>
              </a:spcAft>
              <a:buNone/>
            </a:pPr>
            <a:r>
              <a:rPr lang="en-US" dirty="0">
                <a:latin typeface="Times New Roman" panose="02020603050405020304" pitchFamily="18" charset="0"/>
                <a:cs typeface="Times New Roman" panose="02020603050405020304" pitchFamily="18" charset="0"/>
              </a:rPr>
              <a:t> </a:t>
            </a:r>
            <a:r>
              <a:rPr lang="en-US" b="1" dirty="0">
                <a:solidFill>
                  <a:schemeClr val="accent1">
                    <a:lumMod val="75000"/>
                  </a:schemeClr>
                </a:solidFill>
                <a:latin typeface="Times New Roman" panose="02020603050405020304" pitchFamily="18" charset="0"/>
                <a:ea typeface="STIX-Regular"/>
                <a:cs typeface="Times New Roman" panose="02020603050405020304" pitchFamily="18" charset="0"/>
              </a:rPr>
              <a:t> </a:t>
            </a:r>
          </a:p>
          <a:p>
            <a:pPr marL="0" marR="0" indent="0">
              <a:lnSpc>
                <a:spcPct val="107000"/>
              </a:lnSpc>
              <a:spcBef>
                <a:spcPts val="0"/>
              </a:spcBef>
              <a:spcAft>
                <a:spcPts val="0"/>
              </a:spcAft>
              <a:buNone/>
            </a:pPr>
            <a:r>
              <a:rPr lang="en-US" b="1" dirty="0">
                <a:solidFill>
                  <a:schemeClr val="accent1">
                    <a:lumMod val="75000"/>
                  </a:schemeClr>
                </a:solidFill>
                <a:latin typeface="Times New Roman" panose="02020603050405020304" pitchFamily="18" charset="0"/>
                <a:ea typeface="STIX-Regular"/>
                <a:cs typeface="Times New Roman" panose="02020603050405020304" pitchFamily="18" charset="0"/>
              </a:rPr>
              <a:t>Data</a:t>
            </a:r>
            <a:r>
              <a:rPr lang="en-US" b="1" dirty="0">
                <a:solidFill>
                  <a:srgbClr val="000000"/>
                </a:solidFill>
                <a:latin typeface="Times New Roman" panose="02020603050405020304" pitchFamily="18" charset="0"/>
                <a:ea typeface="STIX-Regular"/>
                <a:cs typeface="Times New Roman" panose="02020603050405020304" pitchFamily="18" charset="0"/>
              </a:rPr>
              <a:t> </a:t>
            </a:r>
            <a:r>
              <a:rPr lang="en-US" dirty="0">
                <a:solidFill>
                  <a:srgbClr val="000000"/>
                </a:solidFill>
                <a:latin typeface="Times New Roman" panose="02020603050405020304" pitchFamily="18" charset="0"/>
                <a:ea typeface="STIX-Regular"/>
                <a:cs typeface="Times New Roman" panose="02020603050405020304" pitchFamily="18" charset="0"/>
              </a:rPr>
              <a:t>: </a:t>
            </a:r>
          </a:p>
          <a:p>
            <a:pPr marL="0" marR="0" indent="0">
              <a:lnSpc>
                <a:spcPct val="107000"/>
              </a:lnSpc>
              <a:spcBef>
                <a:spcPts val="0"/>
              </a:spcBef>
              <a:spcAft>
                <a:spcPts val="0"/>
              </a:spcAft>
              <a:buNone/>
            </a:pPr>
            <a:r>
              <a:rPr lang="en-US" b="1" u="sng" dirty="0">
                <a:solidFill>
                  <a:srgbClr val="000000"/>
                </a:solidFill>
                <a:latin typeface="Times New Roman" panose="02020603050405020304" pitchFamily="18" charset="0"/>
                <a:ea typeface="STIX-Regular"/>
                <a:cs typeface="Times New Roman" panose="02020603050405020304" pitchFamily="18" charset="0"/>
              </a:rPr>
              <a:t>Orbits</a:t>
            </a:r>
            <a:r>
              <a:rPr lang="en-US" dirty="0">
                <a:solidFill>
                  <a:srgbClr val="000000"/>
                </a:solidFill>
                <a:latin typeface="Times New Roman" panose="02020603050405020304" pitchFamily="18" charset="0"/>
                <a:ea typeface="STIX-Regular"/>
                <a:cs typeface="Times New Roman" panose="02020603050405020304" pitchFamily="18" charset="0"/>
              </a:rPr>
              <a:t>: SST PSO 2 (sub-products: SST PKI 2 [kinematic orbits],SST PCV 2 [variance-covariance information of orbit positions],or alternatively SST PRD 2 [reduced-dynamic orbits]).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u="sng" dirty="0">
                <a:solidFill>
                  <a:srgbClr val="000000"/>
                </a:solidFill>
                <a:latin typeface="Times New Roman" panose="02020603050405020304" pitchFamily="18" charset="0"/>
                <a:ea typeface="STIX-Regular"/>
                <a:cs typeface="Times New Roman" panose="02020603050405020304" pitchFamily="18" charset="0"/>
              </a:rPr>
              <a:t>Gravity gradients in the gradiometer reference frame </a:t>
            </a:r>
            <a:r>
              <a:rPr lang="en-US" u="sng" dirty="0">
                <a:solidFill>
                  <a:srgbClr val="000000"/>
                </a:solidFill>
                <a:latin typeface="Times New Roman" panose="02020603050405020304" pitchFamily="18" charset="0"/>
                <a:ea typeface="STIX-Regular"/>
                <a:cs typeface="Times New Roman" panose="02020603050405020304" pitchFamily="18" charset="0"/>
              </a:rPr>
              <a:t>(GRF</a:t>
            </a:r>
            <a:r>
              <a:rPr lang="en-US" dirty="0">
                <a:solidFill>
                  <a:srgbClr val="000000"/>
                </a:solidFill>
                <a:latin typeface="Times New Roman" panose="02020603050405020304" pitchFamily="18" charset="0"/>
                <a:ea typeface="STIX-Regular"/>
                <a:cs typeface="Times New Roman" panose="02020603050405020304" pitchFamily="18" charset="0"/>
              </a:rPr>
              <a:t>) and attitude: EGG NOM 2.</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u="sng" dirty="0">
                <a:solidFill>
                  <a:srgbClr val="000000"/>
                </a:solidFill>
                <a:latin typeface="Times New Roman" panose="02020603050405020304" pitchFamily="18" charset="0"/>
                <a:ea typeface="STIX-Regular"/>
                <a:cs typeface="Times New Roman" panose="02020603050405020304" pitchFamily="18" charset="0"/>
              </a:rPr>
              <a:t>Non-gravitational (“common mode”) accelerations</a:t>
            </a:r>
            <a:r>
              <a:rPr lang="en-US" dirty="0">
                <a:solidFill>
                  <a:srgbClr val="000000"/>
                </a:solidFill>
                <a:latin typeface="Times New Roman" panose="02020603050405020304" pitchFamily="18" charset="0"/>
                <a:ea typeface="STIX-Regular"/>
                <a:cs typeface="Times New Roman" panose="02020603050405020304" pitchFamily="18" charset="0"/>
              </a:rPr>
              <a:t>: EGG CCD 1B.</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b="1" u="sng" dirty="0">
                <a:solidFill>
                  <a:srgbClr val="000000"/>
                </a:solidFill>
                <a:latin typeface="Times New Roman" panose="02020603050405020304" pitchFamily="18" charset="0"/>
                <a:ea typeface="STIX-Regular"/>
                <a:cs typeface="Times New Roman" panose="02020603050405020304" pitchFamily="18" charset="0"/>
              </a:rPr>
              <a:t>Models for temporal gravity field reduction</a:t>
            </a:r>
            <a:r>
              <a:rPr lang="en-US" dirty="0">
                <a:solidFill>
                  <a:srgbClr val="000000"/>
                </a:solidFill>
                <a:latin typeface="Times New Roman" panose="02020603050405020304" pitchFamily="18" charset="0"/>
                <a:ea typeface="STIX-Regular"/>
                <a:cs typeface="Times New Roman" panose="02020603050405020304" pitchFamily="18" charset="0"/>
              </a:rPr>
              <a:t>, such as ephemeris of Sun and Moon, ocean tide models, correction coefficients for non-tidal temporal variation signals (SST AUX 2), and for Earth’s rotation (AUX IERS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98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4728" y="729739"/>
            <a:ext cx="5969184" cy="2810341"/>
          </a:xfrm>
          <a:prstGeom prst="rect">
            <a:avLst/>
          </a:prstGeom>
        </p:spPr>
      </p:pic>
      <p:sp>
        <p:nvSpPr>
          <p:cNvPr id="2" name="Title 1"/>
          <p:cNvSpPr>
            <a:spLocks noGrp="1"/>
          </p:cNvSpPr>
          <p:nvPr>
            <p:ph type="title"/>
          </p:nvPr>
        </p:nvSpPr>
        <p:spPr>
          <a:xfrm>
            <a:off x="838200" y="338328"/>
            <a:ext cx="8634984" cy="530352"/>
          </a:xfrm>
        </p:spPr>
        <p:txBody>
          <a:bodyPr>
            <a:normAutofit fontScale="90000"/>
          </a:bodyPr>
          <a:lstStyle/>
          <a:p>
            <a:r>
              <a:rPr lang="sr-Latn-RS" sz="2800" b="1" dirty="0"/>
              <a:t>Electro-static capacitive </a:t>
            </a:r>
            <a:r>
              <a:rPr lang="en-US" sz="2800" b="1" dirty="0" smtClean="0"/>
              <a:t>(servo- controlled) </a:t>
            </a:r>
            <a:r>
              <a:rPr lang="sr-Latn-RS" sz="2800" b="1" dirty="0" smtClean="0"/>
              <a:t>sensor </a:t>
            </a:r>
            <a:r>
              <a:rPr lang="sr-Latn-RS" sz="2800" b="1" dirty="0"/>
              <a:t>principle</a:t>
            </a:r>
            <a:r>
              <a:rPr lang="sr-Latn-RS" sz="2700" dirty="0" smtClean="0"/>
              <a:t/>
            </a:r>
            <a:br>
              <a:rPr lang="sr-Latn-RS" sz="2700" dirty="0" smtClean="0"/>
            </a:br>
            <a:endParaRPr lang="en-US" sz="2200" b="1" dirty="0"/>
          </a:p>
        </p:txBody>
      </p:sp>
      <p:sp>
        <p:nvSpPr>
          <p:cNvPr id="3" name="Content Placeholder 2"/>
          <p:cNvSpPr>
            <a:spLocks noGrp="1"/>
          </p:cNvSpPr>
          <p:nvPr>
            <p:ph idx="1"/>
          </p:nvPr>
        </p:nvSpPr>
        <p:spPr>
          <a:xfrm>
            <a:off x="774192" y="3950207"/>
            <a:ext cx="10515600" cy="2482787"/>
          </a:xfrm>
        </p:spPr>
        <p:txBody>
          <a:bodyPr>
            <a:normAutofit/>
          </a:bodyPr>
          <a:lstStyle/>
          <a:p>
            <a:r>
              <a:rPr lang="sr-Latn-RS" sz="2000" dirty="0"/>
              <a:t>A</a:t>
            </a:r>
            <a:r>
              <a:rPr lang="en-US" sz="2000" dirty="0"/>
              <a:t> proof mass connected to </a:t>
            </a:r>
            <a:r>
              <a:rPr lang="en-US" sz="2000" dirty="0" smtClean="0"/>
              <a:t>a bias  </a:t>
            </a:r>
            <a:r>
              <a:rPr lang="sr-Latn-RS" sz="2000" dirty="0"/>
              <a:t>V</a:t>
            </a:r>
            <a:r>
              <a:rPr lang="sr-Latn-RS" sz="2000" baseline="-25000" dirty="0"/>
              <a:t>p</a:t>
            </a:r>
            <a:r>
              <a:rPr lang="sr-Latn-RS" sz="2000" dirty="0"/>
              <a:t>+V</a:t>
            </a:r>
            <a:r>
              <a:rPr lang="sr-Latn-RS" sz="2000" baseline="-25000" dirty="0"/>
              <a:t>d</a:t>
            </a:r>
            <a:r>
              <a:rPr lang="sr-Latn-RS" sz="2000" dirty="0"/>
              <a:t> </a:t>
            </a:r>
            <a:r>
              <a:rPr lang="en-US" sz="2000" dirty="0"/>
              <a:t> voltage is kept levitated in the </a:t>
            </a:r>
            <a:r>
              <a:rPr lang="en-US" sz="2000" dirty="0" err="1"/>
              <a:t>centre</a:t>
            </a:r>
            <a:r>
              <a:rPr lang="en-US" sz="2000" dirty="0"/>
              <a:t> of capacitor  by applying control voltages </a:t>
            </a:r>
            <a:r>
              <a:rPr lang="sr-Latn-RS" sz="2000" dirty="0"/>
              <a:t>V</a:t>
            </a:r>
            <a:r>
              <a:rPr lang="sr-Latn-RS" sz="2000" baseline="-25000" dirty="0"/>
              <a:t>1</a:t>
            </a:r>
            <a:r>
              <a:rPr lang="sr-Latn-RS" sz="2000" dirty="0"/>
              <a:t>=V i V</a:t>
            </a:r>
            <a:r>
              <a:rPr lang="sr-Latn-RS" sz="2000" baseline="-25000" dirty="0"/>
              <a:t>2</a:t>
            </a:r>
            <a:r>
              <a:rPr lang="sr-Latn-RS" sz="2000" dirty="0"/>
              <a:t>=-</a:t>
            </a:r>
            <a:r>
              <a:rPr lang="sr-Latn-RS" sz="2000" dirty="0" smtClean="0"/>
              <a:t>V</a:t>
            </a:r>
            <a:r>
              <a:rPr lang="en-US" sz="2000" dirty="0" smtClean="0"/>
              <a:t> on its plates</a:t>
            </a:r>
            <a:r>
              <a:rPr lang="sr-Latn-RS" sz="2000" dirty="0" smtClean="0"/>
              <a:t>. </a:t>
            </a:r>
            <a:r>
              <a:rPr lang="en-US" sz="2000" dirty="0"/>
              <a:t>Capacitive  sensor detects the  moving of proof mass due to gravity field change , and close loop regulating system changes the control voltage V to keep proof mass at its constant levitating position </a:t>
            </a:r>
            <a:r>
              <a:rPr lang="en-US" sz="2000" dirty="0" smtClean="0"/>
              <a:t>. </a:t>
            </a:r>
            <a:r>
              <a:rPr lang="en-US" sz="2000" dirty="0"/>
              <a:t>Control voltage is proportional to the proof mass acceleration. Three–axis accelerometer </a:t>
            </a:r>
            <a:r>
              <a:rPr lang="en-US" sz="2000" dirty="0" smtClean="0"/>
              <a:t>have three </a:t>
            </a:r>
            <a:r>
              <a:rPr lang="en-US" sz="2000" dirty="0"/>
              <a:t>pairs of mutual orthogonal capacitor plates., and 8 electrodes </a:t>
            </a:r>
            <a:r>
              <a:rPr lang="en-US" sz="2000" dirty="0" smtClean="0"/>
              <a:t>for measuring three axial , a three rotational components.</a:t>
            </a:r>
            <a:endParaRPr lang="en-US" sz="2000" dirty="0"/>
          </a:p>
        </p:txBody>
      </p:sp>
      <p:pic>
        <p:nvPicPr>
          <p:cNvPr id="6" name="Picture 5"/>
          <p:cNvPicPr>
            <a:picLocks noChangeAspect="1"/>
          </p:cNvPicPr>
          <p:nvPr/>
        </p:nvPicPr>
        <p:blipFill>
          <a:blip r:embed="rId3"/>
          <a:stretch>
            <a:fillRect/>
          </a:stretch>
        </p:blipFill>
        <p:spPr>
          <a:xfrm>
            <a:off x="2991386" y="1088136"/>
            <a:ext cx="2536627" cy="2451944"/>
          </a:xfrm>
          <a:prstGeom prst="rect">
            <a:avLst/>
          </a:prstGeom>
        </p:spPr>
      </p:pic>
      <p:pic>
        <p:nvPicPr>
          <p:cNvPr id="7" name="Picture 6"/>
          <p:cNvPicPr>
            <a:picLocks noChangeAspect="1"/>
          </p:cNvPicPr>
          <p:nvPr/>
        </p:nvPicPr>
        <p:blipFill>
          <a:blip r:embed="rId4"/>
          <a:stretch>
            <a:fillRect/>
          </a:stretch>
        </p:blipFill>
        <p:spPr>
          <a:xfrm>
            <a:off x="354953" y="1004092"/>
            <a:ext cx="2636433" cy="2391431"/>
          </a:xfrm>
          <a:prstGeom prst="rect">
            <a:avLst/>
          </a:prstGeom>
        </p:spPr>
      </p:pic>
    </p:spTree>
    <p:extLst>
      <p:ext uri="{BB962C8B-B14F-4D97-AF65-F5344CB8AC3E}">
        <p14:creationId xmlns:p14="http://schemas.microsoft.com/office/powerpoint/2010/main" val="377379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888" y="4178808"/>
            <a:ext cx="10515600" cy="1865375"/>
          </a:xfrm>
        </p:spPr>
        <p:txBody>
          <a:bodyPr>
            <a:normAutofit fontScale="92500" lnSpcReduction="20000"/>
          </a:bodyPr>
          <a:lstStyle/>
          <a:p>
            <a:endParaRPr lang="en-US" dirty="0" smtClean="0"/>
          </a:p>
          <a:p>
            <a:pPr marL="0" indent="0">
              <a:buNone/>
            </a:pPr>
            <a:r>
              <a:rPr lang="en-US" dirty="0" smtClean="0"/>
              <a:t>The </a:t>
            </a:r>
            <a:r>
              <a:rPr lang="en-US" dirty="0"/>
              <a:t>GOCE accelerometers are therefore about </a:t>
            </a:r>
            <a:r>
              <a:rPr lang="en-US" dirty="0" smtClean="0"/>
              <a:t>100 times </a:t>
            </a:r>
            <a:r>
              <a:rPr lang="en-US" dirty="0"/>
              <a:t>more sensitive than any accelerometers previously </a:t>
            </a:r>
            <a:r>
              <a:rPr lang="en-US" dirty="0" err="1"/>
              <a:t>flown,such</a:t>
            </a:r>
            <a:r>
              <a:rPr lang="en-US" dirty="0"/>
              <a:t> as </a:t>
            </a:r>
            <a:r>
              <a:rPr lang="en-US" dirty="0" err="1"/>
              <a:t>SuperSTAR</a:t>
            </a:r>
            <a:r>
              <a:rPr lang="en-US" dirty="0"/>
              <a:t> on </a:t>
            </a:r>
            <a:r>
              <a:rPr lang="en-US" dirty="0" smtClean="0"/>
              <a:t>GRACE</a:t>
            </a:r>
            <a:endParaRPr lang="sr-Latn-RS" dirty="0" smtClean="0"/>
          </a:p>
          <a:p>
            <a:pPr marL="0" indent="0">
              <a:buNone/>
            </a:pPr>
            <a:r>
              <a:rPr lang="en-US" dirty="0"/>
              <a:t>Essentially the four gradiometer components </a:t>
            </a:r>
            <a:r>
              <a:rPr lang="en-US" dirty="0" err="1"/>
              <a:t>Vxx</a:t>
            </a:r>
            <a:r>
              <a:rPr lang="en-US" dirty="0"/>
              <a:t> , </a:t>
            </a:r>
            <a:r>
              <a:rPr lang="en-US" dirty="0" err="1"/>
              <a:t>Vyy</a:t>
            </a:r>
            <a:r>
              <a:rPr lang="en-US" dirty="0"/>
              <a:t> , </a:t>
            </a:r>
            <a:r>
              <a:rPr lang="en-US" dirty="0" err="1"/>
              <a:t>Vzz</a:t>
            </a:r>
            <a:r>
              <a:rPr lang="en-US" dirty="0"/>
              <a:t>, and </a:t>
            </a:r>
            <a:r>
              <a:rPr lang="en-US" dirty="0" err="1"/>
              <a:t>Vxz</a:t>
            </a:r>
            <a:r>
              <a:rPr lang="en-US" dirty="0"/>
              <a:t> are resolvable with high precision.</a:t>
            </a:r>
            <a:r>
              <a:rPr lang="en-US" dirty="0" smtClean="0"/>
              <a:t> </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r="12311" b="22856"/>
          <a:stretch/>
        </p:blipFill>
        <p:spPr bwMode="auto">
          <a:xfrm>
            <a:off x="7187184" y="78739"/>
            <a:ext cx="4403090" cy="3889757"/>
          </a:xfrm>
          <a:prstGeom prst="rect">
            <a:avLst/>
          </a:prstGeom>
          <a:ln>
            <a:noFill/>
          </a:ln>
          <a:extLst>
            <a:ext uri="{53640926-AAD7-44D8-BBD7-CCE9431645EC}">
              <a14:shadowObscured xmlns:a14="http://schemas.microsoft.com/office/drawing/2010/main"/>
            </a:ext>
          </a:extLst>
        </p:spPr>
      </p:pic>
      <p:sp>
        <p:nvSpPr>
          <p:cNvPr id="5" name="Content Placeholder 2"/>
          <p:cNvSpPr txBox="1">
            <a:spLocks/>
          </p:cNvSpPr>
          <p:nvPr/>
        </p:nvSpPr>
        <p:spPr>
          <a:xfrm>
            <a:off x="883920" y="78739"/>
            <a:ext cx="6458712" cy="4273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Electrostatic gravity gradiometer (EGG)</a:t>
            </a:r>
            <a:r>
              <a:rPr lang="en-GB" sz="2400" dirty="0" smtClean="0"/>
              <a:t> </a:t>
            </a:r>
          </a:p>
          <a:p>
            <a:pPr marL="0" indent="0">
              <a:buNone/>
            </a:pPr>
            <a:r>
              <a:rPr lang="en-US" sz="2400" dirty="0" smtClean="0"/>
              <a:t>The EGG consists of three orthogonal pairs of capacitive accelerometers mounted on the ultra-stable carbon–carbon honeycomb support structure. Two accelerometers of the same pair are mounted at 50 cm distance to each other and form a </a:t>
            </a:r>
            <a:r>
              <a:rPr lang="en-US" sz="2400" dirty="0" err="1" smtClean="0"/>
              <a:t>gradiometric</a:t>
            </a:r>
            <a:r>
              <a:rPr lang="en-US" sz="2400" dirty="0" smtClean="0"/>
              <a:t> arm aligned along one axis </a:t>
            </a:r>
          </a:p>
          <a:p>
            <a:pPr marL="0" indent="0">
              <a:buNone/>
            </a:pPr>
            <a:r>
              <a:rPr lang="en-US" sz="2400" dirty="0" smtClean="0"/>
              <a:t>The requirements for the gradiometer are : The accelerations measured by each accelerometer within a band-limited frequency range of 5–100 </a:t>
            </a:r>
            <a:r>
              <a:rPr lang="en-US" sz="2400" dirty="0" err="1" smtClean="0"/>
              <a:t>mHz</a:t>
            </a:r>
            <a:r>
              <a:rPr lang="en-US" sz="2400" dirty="0" smtClean="0"/>
              <a:t> can be as small as one part in </a:t>
            </a:r>
            <a:r>
              <a:rPr lang="en-US" sz="2400" dirty="0"/>
              <a:t>10</a:t>
            </a:r>
            <a:r>
              <a:rPr lang="en-US" sz="2400" baseline="30000" dirty="0"/>
              <a:t>13</a:t>
            </a:r>
            <a:r>
              <a:rPr lang="en-US" sz="2400" dirty="0" smtClean="0"/>
              <a:t> of the gravitational attraction experienced on Earth. </a:t>
            </a:r>
          </a:p>
        </p:txBody>
      </p:sp>
    </p:spTree>
    <p:extLst>
      <p:ext uri="{BB962C8B-B14F-4D97-AF65-F5344CB8AC3E}">
        <p14:creationId xmlns:p14="http://schemas.microsoft.com/office/powerpoint/2010/main" val="366863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188046" y="1081272"/>
            <a:ext cx="6224851" cy="744233"/>
          </a:xfrm>
          <a:prstGeom prst="rect">
            <a:avLst/>
          </a:prstGeom>
        </p:spPr>
      </p:pic>
      <p:sp>
        <p:nvSpPr>
          <p:cNvPr id="5" name="Rectangle 4"/>
          <p:cNvSpPr/>
          <p:nvPr/>
        </p:nvSpPr>
        <p:spPr>
          <a:xfrm>
            <a:off x="780288" y="1825505"/>
            <a:ext cx="8583168" cy="5078313"/>
          </a:xfrm>
          <a:prstGeom prst="rect">
            <a:avLst/>
          </a:prstGeom>
        </p:spPr>
        <p:txBody>
          <a:bodyPr wrap="square">
            <a:spAutoFit/>
          </a:bodyPr>
          <a:lstStyle/>
          <a:p>
            <a:r>
              <a:rPr lang="en-US" b="1" i="1" dirty="0" smtClean="0">
                <a:latin typeface="CMBX10"/>
              </a:rPr>
              <a:t>r</a:t>
            </a:r>
            <a:r>
              <a:rPr lang="en-US" dirty="0" smtClean="0">
                <a:latin typeface="CMBX10"/>
              </a:rPr>
              <a:t> </a:t>
            </a:r>
            <a:r>
              <a:rPr lang="en-US" dirty="0" smtClean="0">
                <a:latin typeface="CMR10"/>
              </a:rPr>
              <a:t>- </a:t>
            </a:r>
            <a:r>
              <a:rPr lang="en-US" dirty="0">
                <a:latin typeface="CMR10"/>
              </a:rPr>
              <a:t>the position vector of the accelerometer origin in the GRF. </a:t>
            </a:r>
            <a:endParaRPr lang="en-US" dirty="0" smtClean="0">
              <a:latin typeface="CMR10"/>
            </a:endParaRPr>
          </a:p>
          <a:p>
            <a:pPr marL="285750" indent="-285750">
              <a:buFont typeface="Symbol" panose="05050102010706020507" pitchFamily="18" charset="2"/>
              <a:buChar char="w"/>
            </a:pPr>
            <a:r>
              <a:rPr lang="en-US" b="1" dirty="0" smtClean="0">
                <a:latin typeface="CMR10"/>
                <a:sym typeface="Symbol" panose="05050102010706020507" pitchFamily="18" charset="2"/>
              </a:rPr>
              <a:t>- </a:t>
            </a:r>
            <a:r>
              <a:rPr lang="en-US" dirty="0" smtClean="0">
                <a:latin typeface="CMR10"/>
                <a:sym typeface="Symbol" panose="05050102010706020507" pitchFamily="18" charset="2"/>
              </a:rPr>
              <a:t>angular velocities </a:t>
            </a:r>
          </a:p>
          <a:p>
            <a:r>
              <a:rPr lang="en-US" b="1" i="1" dirty="0">
                <a:latin typeface="CMBX10"/>
              </a:rPr>
              <a:t>a</a:t>
            </a:r>
            <a:r>
              <a:rPr lang="en-US" sz="1100" dirty="0">
                <a:latin typeface="CMR8"/>
              </a:rPr>
              <a:t>non </a:t>
            </a:r>
            <a:r>
              <a:rPr lang="en-US" sz="1100" dirty="0" smtClean="0">
                <a:latin typeface="CMR8"/>
              </a:rPr>
              <a:t> </a:t>
            </a:r>
            <a:r>
              <a:rPr lang="en-US" dirty="0" smtClean="0">
                <a:latin typeface="CMR10"/>
              </a:rPr>
              <a:t>non-conservative </a:t>
            </a:r>
            <a:r>
              <a:rPr lang="en-US" dirty="0">
                <a:latin typeface="CMR10"/>
              </a:rPr>
              <a:t>forces </a:t>
            </a:r>
            <a:endParaRPr lang="en-US" dirty="0" smtClean="0">
              <a:latin typeface="CMR10"/>
            </a:endParaRPr>
          </a:p>
          <a:p>
            <a:endParaRPr lang="en-US" dirty="0">
              <a:latin typeface="CMR10"/>
            </a:endParaRPr>
          </a:p>
          <a:p>
            <a:r>
              <a:rPr lang="en-US" dirty="0" smtClean="0">
                <a:latin typeface="CMR10"/>
              </a:rPr>
              <a:t>In the differential mode </a:t>
            </a:r>
          </a:p>
          <a:p>
            <a:endParaRPr lang="en-US" dirty="0">
              <a:latin typeface="CMR10"/>
            </a:endParaRPr>
          </a:p>
          <a:p>
            <a:endParaRPr lang="en-US" dirty="0" smtClean="0">
              <a:latin typeface="CMR10"/>
            </a:endParaRPr>
          </a:p>
          <a:p>
            <a:endParaRPr lang="en-US" dirty="0">
              <a:latin typeface="CMR10"/>
            </a:endParaRPr>
          </a:p>
          <a:p>
            <a:endParaRPr lang="en-US" dirty="0" smtClean="0">
              <a:latin typeface="CMR10"/>
            </a:endParaRPr>
          </a:p>
          <a:p>
            <a:endParaRPr lang="en-US" dirty="0">
              <a:latin typeface="CMR10"/>
            </a:endParaRPr>
          </a:p>
          <a:p>
            <a:endParaRPr lang="en-US" dirty="0" smtClean="0">
              <a:latin typeface="CMR10"/>
            </a:endParaRPr>
          </a:p>
          <a:p>
            <a:endParaRPr lang="en-US" dirty="0">
              <a:latin typeface="CMR10"/>
            </a:endParaRPr>
          </a:p>
          <a:p>
            <a:endParaRPr lang="en-US" dirty="0" smtClean="0">
              <a:latin typeface="CMR10"/>
            </a:endParaRPr>
          </a:p>
          <a:p>
            <a:endParaRPr lang="en-US" dirty="0">
              <a:latin typeface="CMR10"/>
            </a:endParaRPr>
          </a:p>
          <a:p>
            <a:endParaRPr lang="en-US" dirty="0" smtClean="0">
              <a:latin typeface="CMR10"/>
            </a:endParaRPr>
          </a:p>
          <a:p>
            <a:endParaRPr lang="en-US" dirty="0">
              <a:latin typeface="CMR10"/>
            </a:endParaRPr>
          </a:p>
          <a:p>
            <a:r>
              <a:rPr lang="en-US" dirty="0" smtClean="0">
                <a:latin typeface="CMR10"/>
              </a:rPr>
              <a:t>                                                        fundamental equation of the gradiometer </a:t>
            </a:r>
          </a:p>
          <a:p>
            <a:endParaRPr lang="en-US" dirty="0" smtClean="0">
              <a:latin typeface="CMR10"/>
            </a:endParaRPr>
          </a:p>
        </p:txBody>
      </p:sp>
      <p:pic>
        <p:nvPicPr>
          <p:cNvPr id="6" name="Picture 5"/>
          <p:cNvPicPr>
            <a:picLocks noChangeAspect="1"/>
          </p:cNvPicPr>
          <p:nvPr/>
        </p:nvPicPr>
        <p:blipFill>
          <a:blip r:embed="rId3"/>
          <a:stretch>
            <a:fillRect/>
          </a:stretch>
        </p:blipFill>
        <p:spPr>
          <a:xfrm>
            <a:off x="960120" y="4396835"/>
            <a:ext cx="9206018" cy="1242761"/>
          </a:xfrm>
          <a:prstGeom prst="rect">
            <a:avLst/>
          </a:prstGeom>
        </p:spPr>
      </p:pic>
      <p:pic>
        <p:nvPicPr>
          <p:cNvPr id="7" name="Picture 6"/>
          <p:cNvPicPr>
            <a:picLocks noChangeAspect="1"/>
          </p:cNvPicPr>
          <p:nvPr/>
        </p:nvPicPr>
        <p:blipFill>
          <a:blip r:embed="rId4"/>
          <a:stretch>
            <a:fillRect/>
          </a:stretch>
        </p:blipFill>
        <p:spPr>
          <a:xfrm>
            <a:off x="2983836" y="3178476"/>
            <a:ext cx="4176072" cy="1097574"/>
          </a:xfrm>
          <a:prstGeom prst="rect">
            <a:avLst/>
          </a:prstGeom>
        </p:spPr>
      </p:pic>
      <p:pic>
        <p:nvPicPr>
          <p:cNvPr id="8" name="Picture 7"/>
          <p:cNvPicPr>
            <a:picLocks noChangeAspect="1"/>
          </p:cNvPicPr>
          <p:nvPr/>
        </p:nvPicPr>
        <p:blipFill>
          <a:blip r:embed="rId5"/>
          <a:stretch>
            <a:fillRect/>
          </a:stretch>
        </p:blipFill>
        <p:spPr>
          <a:xfrm>
            <a:off x="1060261" y="6035989"/>
            <a:ext cx="2683125" cy="591800"/>
          </a:xfrm>
          <a:prstGeom prst="rect">
            <a:avLst/>
          </a:prstGeom>
        </p:spPr>
      </p:pic>
      <p:sp>
        <p:nvSpPr>
          <p:cNvPr id="9" name="Rectangle 8"/>
          <p:cNvSpPr/>
          <p:nvPr/>
        </p:nvSpPr>
        <p:spPr>
          <a:xfrm>
            <a:off x="780288" y="697118"/>
            <a:ext cx="5021824" cy="369332"/>
          </a:xfrm>
          <a:prstGeom prst="rect">
            <a:avLst/>
          </a:prstGeom>
        </p:spPr>
        <p:txBody>
          <a:bodyPr wrap="none">
            <a:spAutoFit/>
          </a:bodyPr>
          <a:lstStyle/>
          <a:p>
            <a:r>
              <a:rPr lang="en-US" dirty="0"/>
              <a:t>The acceleration observed by a single </a:t>
            </a:r>
            <a:r>
              <a:rPr lang="en-US" dirty="0" err="1"/>
              <a:t>acceleromete</a:t>
            </a:r>
            <a:endParaRPr lang="en-US" dirty="0"/>
          </a:p>
        </p:txBody>
      </p:sp>
    </p:spTree>
    <p:extLst>
      <p:ext uri="{BB962C8B-B14F-4D97-AF65-F5344CB8AC3E}">
        <p14:creationId xmlns:p14="http://schemas.microsoft.com/office/powerpoint/2010/main" val="303489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0184" y="402336"/>
                <a:ext cx="10515600" cy="5888735"/>
              </a:xfrm>
            </p:spPr>
            <p:txBody>
              <a:bodyPr>
                <a:normAutofit fontScale="85000" lnSpcReduction="20000"/>
              </a:bodyPr>
              <a:lstStyle/>
              <a:p>
                <a:r>
                  <a:rPr lang="en-US" dirty="0"/>
                  <a:t>In order to measure gravity gradients, a </a:t>
                </a:r>
                <a:r>
                  <a:rPr lang="en-US" dirty="0">
                    <a:solidFill>
                      <a:srgbClr val="FF0000"/>
                    </a:solidFill>
                  </a:rPr>
                  <a:t>differential observation technique </a:t>
                </a:r>
                <a:r>
                  <a:rPr lang="en-US" dirty="0"/>
                  <a:t>is used. The measurements from two accelerometers along one arm are subtracted from each other, removing noise and disturbing forces that affect both </a:t>
                </a:r>
                <a:r>
                  <a:rPr lang="en-US" dirty="0" smtClean="0"/>
                  <a:t>accelerometers .         </a:t>
                </a:r>
              </a:p>
              <a:p>
                <a:pPr marL="0" indent="0">
                  <a:buNone/>
                </a:pPr>
                <a:r>
                  <a:rPr lang="en-US" dirty="0" smtClean="0"/>
                  <a:t>                                           </a:t>
                </a:r>
                <a14:m>
                  <m:oMath xmlns:m="http://schemas.openxmlformats.org/officeDocument/2006/math">
                    <m:sSubSup>
                      <m:sSubSupPr>
                        <m:ctrlPr>
                          <a:rPr lang="en-US" i="1">
                            <a:latin typeface="Cambria Math" panose="02040503050406030204" pitchFamily="18" charset="0"/>
                          </a:rPr>
                        </m:ctrlPr>
                      </m:sSubSupPr>
                      <m:e>
                        <m:r>
                          <a:rPr lang="sr-Cyrl-RS" i="1">
                            <a:latin typeface="Cambria Math" panose="02040503050406030204" pitchFamily="18" charset="0"/>
                          </a:rPr>
                          <m:t>𝑎</m:t>
                        </m:r>
                      </m:e>
                      <m:sub>
                        <m:r>
                          <a:rPr lang="sr-Cyrl-RS" i="1">
                            <a:latin typeface="Cambria Math" panose="02040503050406030204" pitchFamily="18" charset="0"/>
                          </a:rPr>
                          <m:t>𝑑</m:t>
                        </m:r>
                      </m:sub>
                      <m:sup>
                        <m:r>
                          <a:rPr lang="sr-Cyrl-RS" i="1">
                            <a:latin typeface="Cambria Math" panose="02040503050406030204" pitchFamily="18" charset="0"/>
                          </a:rPr>
                          <m:t>𝑖𝑗</m:t>
                        </m:r>
                      </m:sup>
                    </m:sSubSup>
                    <m:r>
                      <a:rPr lang="sr-Cyrl-RS" i="1">
                        <a:latin typeface="Cambria Math" panose="02040503050406030204" pitchFamily="18" charset="0"/>
                      </a:rPr>
                      <m:t>=</m:t>
                    </m:r>
                    <m:f>
                      <m:fPr>
                        <m:ctrlPr>
                          <a:rPr lang="en-US" i="1">
                            <a:latin typeface="Cambria Math" panose="02040503050406030204" pitchFamily="18" charset="0"/>
                          </a:rPr>
                        </m:ctrlPr>
                      </m:fPr>
                      <m:num>
                        <m:r>
                          <a:rPr lang="sr-Cyrl-RS" i="1">
                            <a:latin typeface="Cambria Math" panose="02040503050406030204" pitchFamily="18" charset="0"/>
                          </a:rPr>
                          <m:t>1</m:t>
                        </m:r>
                      </m:num>
                      <m:den>
                        <m:r>
                          <a:rPr lang="sr-Cyrl-R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sr-Cyrl-RS" i="1">
                                <a:latin typeface="Cambria Math" panose="02040503050406030204" pitchFamily="18" charset="0"/>
                              </a:rPr>
                              <m:t>𝑎</m:t>
                            </m:r>
                          </m:e>
                          <m:sub>
                            <m:r>
                              <a:rPr lang="sr-Cyrl-RS" i="1">
                                <a:latin typeface="Cambria Math" panose="02040503050406030204" pitchFamily="18" charset="0"/>
                              </a:rPr>
                              <m:t>𝑖</m:t>
                            </m:r>
                          </m:sub>
                        </m:sSub>
                        <m:r>
                          <a:rPr lang="sr-Cyrl-RS" i="1">
                            <a:latin typeface="Cambria Math" panose="02040503050406030204" pitchFamily="18" charset="0"/>
                          </a:rPr>
                          <m:t>−</m:t>
                        </m:r>
                        <m:sSub>
                          <m:sSubPr>
                            <m:ctrlPr>
                              <a:rPr lang="en-US" i="1">
                                <a:latin typeface="Cambria Math" panose="02040503050406030204" pitchFamily="18" charset="0"/>
                              </a:rPr>
                            </m:ctrlPr>
                          </m:sSubPr>
                          <m:e>
                            <m:r>
                              <a:rPr lang="sr-Cyrl-RS" i="1">
                                <a:latin typeface="Cambria Math" panose="02040503050406030204" pitchFamily="18" charset="0"/>
                              </a:rPr>
                              <m:t>𝑎</m:t>
                            </m:r>
                          </m:e>
                          <m:sub>
                            <m:r>
                              <a:rPr lang="sr-Cyrl-RS" i="1">
                                <a:latin typeface="Cambria Math" panose="02040503050406030204" pitchFamily="18" charset="0"/>
                              </a:rPr>
                              <m:t>𝑗</m:t>
                            </m:r>
                          </m:sub>
                        </m:sSub>
                      </m:e>
                    </m:d>
                  </m:oMath>
                </a14:m>
                <a:endParaRPr lang="en-US" dirty="0" smtClean="0"/>
              </a:p>
              <a:p>
                <a:pPr marL="0" indent="0">
                  <a:buNone/>
                </a:pPr>
                <a:r>
                  <a:rPr lang="en-US" dirty="0" smtClean="0"/>
                  <a:t>	Difference </a:t>
                </a:r>
                <a:r>
                  <a:rPr lang="en-US" dirty="0"/>
                  <a:t>in acceleration due to Earth </a:t>
                </a:r>
                <a:r>
                  <a:rPr lang="en-US" dirty="0" smtClean="0"/>
                  <a:t>gravitation is </a:t>
                </a:r>
                <a:r>
                  <a:rPr lang="en-US" dirty="0"/>
                  <a:t>measured at two location </a:t>
                </a:r>
                <a:r>
                  <a:rPr lang="en-US" dirty="0" smtClean="0"/>
                  <a:t>separated </a:t>
                </a:r>
                <a:r>
                  <a:rPr lang="en-US" dirty="0"/>
                  <a:t>by 50 cm. This difference is a very good </a:t>
                </a:r>
                <a:r>
                  <a:rPr lang="en-US" dirty="0" smtClean="0"/>
                  <a:t>approximation of </a:t>
                </a:r>
                <a:r>
                  <a:rPr lang="en-US" dirty="0"/>
                  <a:t>the gravity </a:t>
                </a:r>
                <a:r>
                  <a:rPr lang="en-US" dirty="0" smtClean="0"/>
                  <a:t>gradient. </a:t>
                </a:r>
                <a:r>
                  <a:rPr lang="en-US" dirty="0"/>
                  <a:t>Efficiently reduces the noise in the differential mode accelerations (and consequently in the gravity gradients) to the 2–5 · 10E</a:t>
                </a:r>
                <a:r>
                  <a:rPr lang="en-US" baseline="30000" dirty="0"/>
                  <a:t>−12</a:t>
                </a:r>
                <a:r>
                  <a:rPr lang="en-US" dirty="0"/>
                  <a:t>m/s</a:t>
                </a:r>
                <a:r>
                  <a:rPr lang="en-US" baseline="30000" dirty="0"/>
                  <a:t>2</a:t>
                </a:r>
                <a:r>
                  <a:rPr lang="en-US" dirty="0"/>
                  <a:t>/√</a:t>
                </a:r>
                <a:r>
                  <a:rPr lang="en-US" dirty="0" smtClean="0"/>
                  <a:t>Hz level </a:t>
                </a:r>
                <a:r>
                  <a:rPr lang="en-US" dirty="0"/>
                  <a:t>which represents the accuracy requirement for this </a:t>
                </a:r>
                <a:r>
                  <a:rPr lang="en-US" dirty="0" smtClean="0"/>
                  <a:t>measurement</a:t>
                </a:r>
                <a:r>
                  <a:rPr lang="en-US" dirty="0"/>
                  <a:t>.</a:t>
                </a:r>
              </a:p>
              <a:p>
                <a:r>
                  <a:rPr lang="en-US" dirty="0" smtClean="0"/>
                  <a:t>The </a:t>
                </a:r>
                <a:r>
                  <a:rPr lang="en-US" dirty="0">
                    <a:solidFill>
                      <a:srgbClr val="FF0000"/>
                    </a:solidFill>
                  </a:rPr>
                  <a:t>average </a:t>
                </a:r>
                <a:r>
                  <a:rPr lang="en-US" dirty="0" smtClean="0">
                    <a:solidFill>
                      <a:srgbClr val="FF0000"/>
                    </a:solidFill>
                  </a:rPr>
                  <a:t>acceleration </a:t>
                </a:r>
                <a:r>
                  <a:rPr lang="en-US" dirty="0">
                    <a:solidFill>
                      <a:srgbClr val="FF0000"/>
                    </a:solidFill>
                  </a:rPr>
                  <a:t>of two measurements in one arm</a:t>
                </a:r>
                <a:r>
                  <a:rPr lang="en-US" dirty="0"/>
                  <a:t> is also exploited. </a:t>
                </a:r>
                <a:r>
                  <a:rPr lang="en-US" dirty="0" smtClean="0"/>
                  <a:t>This average </a:t>
                </a:r>
                <a:r>
                  <a:rPr lang="en-US" dirty="0"/>
                  <a:t>is representative of external forces on the spacecraft </a:t>
                </a:r>
                <a:r>
                  <a:rPr lang="en-US" dirty="0" smtClean="0"/>
                  <a:t>like atmospheric </a:t>
                </a:r>
                <a:r>
                  <a:rPr lang="en-US" dirty="0"/>
                  <a:t>drag and solar radiation pressure. </a:t>
                </a:r>
                <a:endParaRPr lang="en-US" dirty="0" smtClean="0"/>
              </a:p>
              <a:p>
                <a:r>
                  <a:rPr lang="en-US" dirty="0" smtClean="0"/>
                  <a:t>				</a:t>
                </a:r>
                <a:r>
                  <a:rPr lang="en-US" dirty="0"/>
                  <a:t> </a:t>
                </a:r>
                <a14:m>
                  <m:oMath xmlns:m="http://schemas.openxmlformats.org/officeDocument/2006/math">
                    <m:sSubSup>
                      <m:sSubSupPr>
                        <m:ctrlPr>
                          <a:rPr lang="en-US" i="1">
                            <a:latin typeface="Cambria Math" panose="02040503050406030204" pitchFamily="18" charset="0"/>
                          </a:rPr>
                        </m:ctrlPr>
                      </m:sSubSupPr>
                      <m:e>
                        <m:r>
                          <a:rPr lang="sr-Cyrl-RS" i="1">
                            <a:latin typeface="Cambria Math" panose="02040503050406030204" pitchFamily="18" charset="0"/>
                          </a:rPr>
                          <m:t>𝑎</m:t>
                        </m:r>
                      </m:e>
                      <m:sub>
                        <m:r>
                          <a:rPr lang="sr-Cyrl-RS" i="1">
                            <a:latin typeface="Cambria Math" panose="02040503050406030204" pitchFamily="18" charset="0"/>
                          </a:rPr>
                          <m:t>𝑐</m:t>
                        </m:r>
                      </m:sub>
                      <m:sup>
                        <m:r>
                          <a:rPr lang="sr-Cyrl-RS" i="1">
                            <a:latin typeface="Cambria Math" panose="02040503050406030204" pitchFamily="18" charset="0"/>
                          </a:rPr>
                          <m:t>𝑖𝑗</m:t>
                        </m:r>
                      </m:sup>
                    </m:sSubSup>
                    <m:r>
                      <a:rPr lang="sr-Cyrl-RS" i="1">
                        <a:latin typeface="Cambria Math" panose="02040503050406030204" pitchFamily="18" charset="0"/>
                      </a:rPr>
                      <m:t>=</m:t>
                    </m:r>
                    <m:f>
                      <m:fPr>
                        <m:ctrlPr>
                          <a:rPr lang="en-US" i="1">
                            <a:latin typeface="Cambria Math" panose="02040503050406030204" pitchFamily="18" charset="0"/>
                          </a:rPr>
                        </m:ctrlPr>
                      </m:fPr>
                      <m:num>
                        <m:r>
                          <a:rPr lang="sr-Cyrl-RS" i="1">
                            <a:latin typeface="Cambria Math" panose="02040503050406030204" pitchFamily="18" charset="0"/>
                          </a:rPr>
                          <m:t>1</m:t>
                        </m:r>
                      </m:num>
                      <m:den>
                        <m:r>
                          <a:rPr lang="sr-Cyrl-RS" i="1">
                            <a:latin typeface="Cambria Math" panose="02040503050406030204" pitchFamily="18" charset="0"/>
                          </a:rPr>
                          <m:t>2</m:t>
                        </m:r>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sr-Cyrl-RS" i="1">
                                <a:latin typeface="Cambria Math" panose="02040503050406030204" pitchFamily="18" charset="0"/>
                              </a:rPr>
                              <m:t>𝑎</m:t>
                            </m:r>
                          </m:e>
                          <m:sub>
                            <m:r>
                              <a:rPr lang="sr-Cyrl-RS" i="1">
                                <a:latin typeface="Cambria Math" panose="02040503050406030204" pitchFamily="18" charset="0"/>
                              </a:rPr>
                              <m:t>𝑖</m:t>
                            </m:r>
                          </m:sub>
                        </m:sSub>
                        <m:r>
                          <a:rPr lang="sr-Cyrl-RS" i="1">
                            <a:latin typeface="Cambria Math" panose="02040503050406030204" pitchFamily="18" charset="0"/>
                          </a:rPr>
                          <m:t>+</m:t>
                        </m:r>
                        <m:sSub>
                          <m:sSubPr>
                            <m:ctrlPr>
                              <a:rPr lang="en-US" i="1">
                                <a:latin typeface="Cambria Math" panose="02040503050406030204" pitchFamily="18" charset="0"/>
                              </a:rPr>
                            </m:ctrlPr>
                          </m:sSubPr>
                          <m:e>
                            <m:r>
                              <a:rPr lang="sr-Cyrl-RS" i="1">
                                <a:latin typeface="Cambria Math" panose="02040503050406030204" pitchFamily="18" charset="0"/>
                              </a:rPr>
                              <m:t>𝑎</m:t>
                            </m:r>
                          </m:e>
                          <m:sub>
                            <m:r>
                              <a:rPr lang="sr-Cyrl-RS" i="1">
                                <a:latin typeface="Cambria Math" panose="02040503050406030204" pitchFamily="18" charset="0"/>
                              </a:rPr>
                              <m:t>𝑗</m:t>
                            </m:r>
                          </m:sub>
                        </m:sSub>
                      </m:e>
                    </m:d>
                  </m:oMath>
                </a14:m>
                <a:endParaRPr lang="en-US" dirty="0" smtClean="0"/>
              </a:p>
              <a:p>
                <a:pPr marL="0" indent="0">
                  <a:buNone/>
                </a:pPr>
                <a:r>
                  <a:rPr lang="en-US" dirty="0" smtClean="0"/>
                  <a:t>	The </a:t>
                </a:r>
                <a:r>
                  <a:rPr lang="en-US" dirty="0"/>
                  <a:t>information </a:t>
                </a:r>
                <a:r>
                  <a:rPr lang="en-US" dirty="0" smtClean="0"/>
                  <a:t>is used </a:t>
                </a:r>
                <a:r>
                  <a:rPr lang="en-US" dirty="0"/>
                  <a:t>(by the satellite platform application software) to </a:t>
                </a:r>
                <a:r>
                  <a:rPr lang="en-US" dirty="0" smtClean="0"/>
                  <a:t>command the </a:t>
                </a:r>
                <a:r>
                  <a:rPr lang="en-US" dirty="0"/>
                  <a:t>electric propulsion (ion) engine to continuously counteract </a:t>
                </a:r>
                <a:r>
                  <a:rPr lang="en-US" dirty="0" smtClean="0"/>
                  <a:t>the atmospheric </a:t>
                </a:r>
                <a:r>
                  <a:rPr lang="en-US" dirty="0"/>
                  <a:t>drag and keep the satellite flying undisturbed </a:t>
                </a:r>
                <a:r>
                  <a:rPr lang="en-US" dirty="0" smtClean="0"/>
                  <a:t>an drag-free </a:t>
                </a:r>
                <a:r>
                  <a:rPr lang="en-US" dirty="0"/>
                  <a:t>along the flight direction,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0184" y="402336"/>
                <a:ext cx="10515600" cy="5888735"/>
              </a:xfrm>
              <a:blipFill rotWithShape="0">
                <a:blip r:embed="rId2"/>
                <a:stretch>
                  <a:fillRect l="-928" t="-2381" r="-696"/>
                </a:stretch>
              </a:blipFill>
            </p:spPr>
            <p:txBody>
              <a:bodyPr/>
              <a:lstStyle/>
              <a:p>
                <a:r>
                  <a:rPr lang="en-US">
                    <a:noFill/>
                  </a:rPr>
                  <a:t> </a:t>
                </a:r>
              </a:p>
            </p:txBody>
          </p:sp>
        </mc:Fallback>
      </mc:AlternateContent>
    </p:spTree>
    <p:extLst>
      <p:ext uri="{BB962C8B-B14F-4D97-AF65-F5344CB8AC3E}">
        <p14:creationId xmlns:p14="http://schemas.microsoft.com/office/powerpoint/2010/main" val="343706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5218" y="840509"/>
                <a:ext cx="10515600" cy="5680364"/>
              </a:xfrm>
            </p:spPr>
            <p:txBody>
              <a:bodyPr>
                <a:normAutofit fontScale="70000" lnSpcReduction="20000"/>
              </a:bodyPr>
              <a:lstStyle/>
              <a:p>
                <a:pPr marL="0" indent="0">
                  <a:buNone/>
                </a:pPr>
                <a:r>
                  <a:rPr lang="en-US" dirty="0" smtClean="0"/>
                  <a:t>Gravity field modelling</a:t>
                </a:r>
              </a:p>
              <a:p>
                <a:pPr marL="0" indent="0">
                  <a:buNone/>
                </a:pPr>
                <a:r>
                  <a:rPr lang="en-US" dirty="0" smtClean="0"/>
                  <a:t>The </a:t>
                </a:r>
                <a:r>
                  <a:rPr lang="en-US" dirty="0"/>
                  <a:t>goal of global gravity field analysis is to derive a potential model expressed in spherical harmonic coefficients on the Earth's surface from measurements along the satellite orbit</a:t>
                </a:r>
                <a:r>
                  <a:rPr lang="en-US" dirty="0" smtClean="0"/>
                  <a:t>.</a:t>
                </a:r>
              </a:p>
              <a:p>
                <a:pPr marL="0" indent="0">
                  <a:buNone/>
                </a:pPr>
                <a:r>
                  <a:rPr lang="en-US" dirty="0" smtClean="0"/>
                  <a:t>As the </a:t>
                </a:r>
                <a:r>
                  <a:rPr lang="en-US" dirty="0"/>
                  <a:t>gravitational potential is a harmonic  functions outside gravitation masses </a:t>
                </a:r>
                <a:r>
                  <a:rPr lang="en-US" dirty="0" smtClean="0"/>
                  <a:t>and satisfy Laplace </a:t>
                </a:r>
                <a:r>
                  <a:rPr lang="en-US" dirty="0"/>
                  <a:t>equation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𝑉</m:t>
                    </m:r>
                    <m:r>
                      <a:rPr lang="en-US" i="1">
                        <a:latin typeface="Cambria Math" panose="02040503050406030204" pitchFamily="18" charset="0"/>
                      </a:rPr>
                      <m:t>=0</m:t>
                    </m:r>
                  </m:oMath>
                </a14:m>
                <a:r>
                  <a:rPr lang="en-US" dirty="0"/>
                  <a:t> </a:t>
                </a:r>
                <a:r>
                  <a:rPr lang="en-US" dirty="0" smtClean="0"/>
                  <a:t>the </a:t>
                </a:r>
                <a:r>
                  <a:rPr lang="en-US" dirty="0" err="1" smtClean="0"/>
                  <a:t>solutionin</a:t>
                </a:r>
                <a:r>
                  <a:rPr lang="en-US" dirty="0" smtClean="0"/>
                  <a:t> spherical coordinates is </a:t>
                </a:r>
                <a:r>
                  <a:rPr lang="en-US" dirty="0"/>
                  <a:t>given as </a:t>
                </a:r>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sr-Latn-RS" i="1">
                          <a:latin typeface="Cambria Math" panose="02040503050406030204" pitchFamily="18" charset="0"/>
                        </a:rPr>
                        <m:t>𝑉</m:t>
                      </m:r>
                      <m:r>
                        <a:rPr lang="sr-Latn-RS" i="1">
                          <a:latin typeface="Cambria Math" panose="02040503050406030204" pitchFamily="18" charset="0"/>
                        </a:rPr>
                        <m:t>(</m:t>
                      </m:r>
                      <m:r>
                        <a:rPr lang="sr-Latn-RS" i="1">
                          <a:latin typeface="Cambria Math" panose="02040503050406030204" pitchFamily="18" charset="0"/>
                        </a:rPr>
                        <m:t>𝑟</m:t>
                      </m:r>
                      <m:r>
                        <a:rPr lang="sr-Latn-RS" i="1">
                          <a:latin typeface="Cambria Math" panose="02040503050406030204" pitchFamily="18" charset="0"/>
                        </a:rPr>
                        <m:t>)=</m:t>
                      </m:r>
                      <m:f>
                        <m:fPr>
                          <m:ctrlPr>
                            <a:rPr lang="en-US" i="1">
                              <a:latin typeface="Cambria Math" panose="02040503050406030204" pitchFamily="18" charset="0"/>
                            </a:rPr>
                          </m:ctrlPr>
                        </m:fPr>
                        <m:num>
                          <m:r>
                            <a:rPr lang="sr-Cyrl-RS" i="1">
                              <a:latin typeface="Cambria Math" panose="02040503050406030204" pitchFamily="18" charset="0"/>
                            </a:rPr>
                            <m:t>𝐺𝑀</m:t>
                          </m:r>
                        </m:num>
                        <m:den>
                          <m:r>
                            <a:rPr lang="sr-Cyrl-RS" i="1">
                              <a:latin typeface="Cambria Math" panose="02040503050406030204" pitchFamily="18" charset="0"/>
                            </a:rPr>
                            <m:t>𝑅</m:t>
                          </m:r>
                        </m:den>
                      </m:f>
                      <m:d>
                        <m:dPr>
                          <m:begChr m:val="["/>
                          <m:endChr m:val="]"/>
                          <m:ctrlPr>
                            <a:rPr lang="en-US" i="1">
                              <a:latin typeface="Cambria Math" panose="02040503050406030204" pitchFamily="18" charset="0"/>
                            </a:rPr>
                          </m:ctrlPr>
                        </m:dPr>
                        <m:e>
                          <m:nary>
                            <m:naryPr>
                              <m:chr m:val="∑"/>
                              <m:limLoc m:val="undOvr"/>
                              <m:ctrlPr>
                                <a:rPr lang="en-US" i="1">
                                  <a:latin typeface="Cambria Math" panose="02040503050406030204" pitchFamily="18" charset="0"/>
                                </a:rPr>
                              </m:ctrlPr>
                            </m:naryPr>
                            <m:sub>
                              <m:r>
                                <a:rPr lang="sr-Cyrl-RS" i="1">
                                  <a:latin typeface="Cambria Math" panose="02040503050406030204" pitchFamily="18" charset="0"/>
                                </a:rPr>
                                <m:t>𝑙</m:t>
                              </m:r>
                              <m:r>
                                <a:rPr lang="sr-Cyrl-RS" i="1">
                                  <a:latin typeface="Cambria Math" panose="02040503050406030204" pitchFamily="18" charset="0"/>
                                </a:rPr>
                                <m:t>=0</m:t>
                              </m:r>
                            </m:sub>
                            <m:sup>
                              <m:r>
                                <a:rPr lang="sr-Cyrl-RS" i="1">
                                  <a:latin typeface="Cambria Math" panose="02040503050406030204" pitchFamily="18" charset="0"/>
                                </a:rPr>
                                <m:t>∞</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sr-Latn-RS" i="1">
                                              <a:latin typeface="Cambria Math" panose="02040503050406030204" pitchFamily="18" charset="0"/>
                                            </a:rPr>
                                            <m:t>𝑅</m:t>
                                          </m:r>
                                        </m:num>
                                        <m:den>
                                          <m:r>
                                            <a:rPr lang="sr-Cyrl-RS" i="1">
                                              <a:latin typeface="Cambria Math" panose="02040503050406030204" pitchFamily="18" charset="0"/>
                                            </a:rPr>
                                            <m:t>𝑟</m:t>
                                          </m:r>
                                        </m:den>
                                      </m:f>
                                    </m:e>
                                  </m:d>
                                </m:e>
                                <m:sup>
                                  <m:r>
                                    <a:rPr lang="sr-Cyrl-RS" i="1">
                                      <a:latin typeface="Cambria Math" panose="02040503050406030204" pitchFamily="18" charset="0"/>
                                    </a:rPr>
                                    <m:t>𝑙</m:t>
                                  </m:r>
                                  <m:r>
                                    <a:rPr lang="sr-Cyrl-RS" i="1">
                                      <a:latin typeface="Cambria Math" panose="02040503050406030204" pitchFamily="18" charset="0"/>
                                    </a:rPr>
                                    <m:t>+1</m:t>
                                  </m:r>
                                </m:sup>
                              </m:sSup>
                              <m:nary>
                                <m:naryPr>
                                  <m:chr m:val="∑"/>
                                  <m:limLoc m:val="undOvr"/>
                                  <m:ctrlPr>
                                    <a:rPr lang="en-US" i="1">
                                      <a:latin typeface="Cambria Math" panose="02040503050406030204" pitchFamily="18" charset="0"/>
                                    </a:rPr>
                                  </m:ctrlPr>
                                </m:naryPr>
                                <m:sub>
                                  <m:r>
                                    <a:rPr lang="sr-Cyrl-RS" i="1">
                                      <a:latin typeface="Cambria Math" panose="02040503050406030204" pitchFamily="18" charset="0"/>
                                    </a:rPr>
                                    <m:t>𝑚</m:t>
                                  </m:r>
                                  <m:r>
                                    <a:rPr lang="sr-Cyrl-RS" i="1">
                                      <a:latin typeface="Cambria Math" panose="02040503050406030204" pitchFamily="18" charset="0"/>
                                    </a:rPr>
                                    <m:t>=0</m:t>
                                  </m:r>
                                </m:sub>
                                <m:sup>
                                  <m:r>
                                    <a:rPr lang="sr-Cyrl-RS" i="1">
                                      <a:latin typeface="Cambria Math" panose="02040503050406030204" pitchFamily="18" charset="0"/>
                                    </a:rPr>
                                    <m:t>𝑙</m:t>
                                  </m:r>
                                </m:sup>
                                <m:e>
                                  <m:r>
                                    <a:rPr lang="sr-Cyrl-RS" i="1">
                                      <a:latin typeface="Cambria Math" panose="02040503050406030204" pitchFamily="18" charset="0"/>
                                    </a:rPr>
                                    <m:t>  </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sr-Latn-RS" i="1">
                                                  <a:latin typeface="Cambria Math" panose="02040503050406030204" pitchFamily="18" charset="0"/>
                                                </a:rPr>
                                                <m:t>𝐶</m:t>
                                              </m:r>
                                            </m:e>
                                          </m:ba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func>
                                        <m:funcPr>
                                          <m:ctrlPr>
                                            <a:rPr lang="en-US" i="1">
                                              <a:latin typeface="Cambria Math" panose="02040503050406030204" pitchFamily="18" charset="0"/>
                                            </a:rPr>
                                          </m:ctrlPr>
                                        </m:funcPr>
                                        <m:fName>
                                          <m:r>
                                            <m:rPr>
                                              <m:sty m:val="p"/>
                                            </m:rPr>
                                            <a:rPr lang="sr-Cyrl-RS">
                                              <a:latin typeface="Cambria Math" panose="02040503050406030204" pitchFamily="18" charset="0"/>
                                            </a:rPr>
                                            <m:t>cos</m:t>
                                          </m:r>
                                        </m:fName>
                                        <m:e>
                                          <m:r>
                                            <a:rPr lang="sr-Cyrl-RS" i="1">
                                              <a:latin typeface="Cambria Math" panose="02040503050406030204" pitchFamily="18" charset="0"/>
                                            </a:rPr>
                                            <m:t>𝑚</m:t>
                                          </m:r>
                                          <m:r>
                                            <a:rPr lang="sr-Cyrl-RS" i="1">
                                              <a:latin typeface="Cambria Math" panose="02040503050406030204" pitchFamily="18" charset="0"/>
                                            </a:rPr>
                                            <m:t>𝜆</m:t>
                                          </m:r>
                                        </m:e>
                                      </m:func>
                                      <m:r>
                                        <a:rPr lang="sr-Cyrl-R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sr-Latn-RS" i="1">
                                                  <a:latin typeface="Cambria Math" panose="02040503050406030204" pitchFamily="18" charset="0"/>
                                                </a:rPr>
                                                <m:t>𝑆</m:t>
                                              </m:r>
                                            </m:e>
                                          </m:ba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func>
                                        <m:funcPr>
                                          <m:ctrlPr>
                                            <a:rPr lang="en-US" i="1">
                                              <a:latin typeface="Cambria Math" panose="02040503050406030204" pitchFamily="18" charset="0"/>
                                            </a:rPr>
                                          </m:ctrlPr>
                                        </m:funcPr>
                                        <m:fName>
                                          <m:r>
                                            <m:rPr>
                                              <m:sty m:val="p"/>
                                            </m:rPr>
                                            <a:rPr lang="sr-Cyrl-RS">
                                              <a:latin typeface="Cambria Math" panose="02040503050406030204" pitchFamily="18" charset="0"/>
                                            </a:rPr>
                                            <m:t>sin</m:t>
                                          </m:r>
                                        </m:fName>
                                        <m:e>
                                          <m:r>
                                            <a:rPr lang="sr-Cyrl-RS" i="1">
                                              <a:latin typeface="Cambria Math" panose="02040503050406030204" pitchFamily="18" charset="0"/>
                                            </a:rPr>
                                            <m:t>𝑚</m:t>
                                          </m:r>
                                          <m:r>
                                            <a:rPr lang="sr-Cyrl-RS" i="1">
                                              <a:latin typeface="Cambria Math" panose="02040503050406030204" pitchFamily="18" charset="0"/>
                                            </a:rPr>
                                            <m:t>𝜆</m:t>
                                          </m:r>
                                        </m:e>
                                      </m:func>
                                    </m:e>
                                  </m:d>
                                </m:e>
                              </m:nary>
                              <m:sSub>
                                <m:sSubPr>
                                  <m:ctrlPr>
                                    <a:rPr lang="en-US" i="1">
                                      <a:latin typeface="Cambria Math" panose="02040503050406030204" pitchFamily="18" charset="0"/>
                                    </a:rPr>
                                  </m:ctrlPr>
                                </m:sSubPr>
                                <m:e>
                                  <m:r>
                                    <a:rPr lang="sr-Cyrl-RS" i="1">
                                      <a:latin typeface="Cambria Math" panose="02040503050406030204" pitchFamily="18" charset="0"/>
                                    </a:rPr>
                                    <m:t>𝑃</m:t>
                                  </m: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a:rPr lang="sr-Cyrl-RS" i="1">
                                          <a:latin typeface="Cambria Math" panose="02040503050406030204" pitchFamily="18" charset="0"/>
                                        </a:rPr>
                                        <m:t>𝑐𝑜𝑠</m:t>
                                      </m:r>
                                    </m:fName>
                                    <m:e>
                                      <m:r>
                                        <a:rPr lang="sr-Cyrl-RS" i="1">
                                          <a:latin typeface="Cambria Math" panose="02040503050406030204" pitchFamily="18" charset="0"/>
                                        </a:rPr>
                                        <m:t>𝜃</m:t>
                                      </m:r>
                                    </m:e>
                                  </m:func>
                                </m:e>
                              </m:d>
                            </m:e>
                          </m:nary>
                        </m:e>
                      </m:d>
                    </m:oMath>
                  </m:oMathPara>
                </a14:m>
                <a:endParaRPr lang="en-US" dirty="0" smtClean="0"/>
              </a:p>
              <a:p>
                <a:pPr marL="0" indent="0">
                  <a:buNone/>
                </a:pPr>
                <a:r>
                  <a:rPr lang="en-US" dirty="0" smtClean="0"/>
                  <a:t> </a:t>
                </a:r>
                <a:r>
                  <a:rPr lang="en-US" dirty="0"/>
                  <a:t>r </a:t>
                </a:r>
                <a:r>
                  <a:rPr lang="en-US" dirty="0" smtClean="0"/>
                  <a:t>- </a:t>
                </a:r>
                <a:r>
                  <a:rPr lang="en-US" dirty="0"/>
                  <a:t>geocentric distance , </a:t>
                </a:r>
                <a:r>
                  <a:rPr lang="en-US" dirty="0">
                    <a:sym typeface="Symbol" panose="05050102010706020507" pitchFamily="18" charset="2"/>
                  </a:rPr>
                  <a:t></a:t>
                </a:r>
                <a:r>
                  <a:rPr lang="en-US" dirty="0"/>
                  <a:t> </a:t>
                </a:r>
                <a:r>
                  <a:rPr lang="en-US" dirty="0" smtClean="0"/>
                  <a:t>- colatitude</a:t>
                </a:r>
                <a:r>
                  <a:rPr lang="en-US" dirty="0"/>
                  <a:t>, and </a:t>
                </a:r>
                <a:r>
                  <a:rPr lang="en-US" dirty="0" smtClean="0">
                    <a:sym typeface="Symbol" panose="05050102010706020507" pitchFamily="18" charset="2"/>
                  </a:rPr>
                  <a:t> </a:t>
                </a:r>
                <a:r>
                  <a:rPr lang="en-US" dirty="0" smtClean="0"/>
                  <a:t>- </a:t>
                </a:r>
                <a:r>
                  <a:rPr lang="en-US" dirty="0"/>
                  <a:t>longitude.</a:t>
                </a:r>
                <a:endParaRPr lang="en-US" dirty="0" smtClean="0"/>
              </a:p>
              <a:p>
                <a:pPr marL="0" indent="0">
                  <a:buNone/>
                </a:pPr>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sr-Latn-RS" i="1">
                                <a:latin typeface="Cambria Math" panose="02040503050406030204" pitchFamily="18" charset="0"/>
                              </a:rPr>
                              <m:t>𝐶</m:t>
                            </m:r>
                          </m:e>
                        </m:ba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oMath>
                </a14:m>
                <a:r>
                  <a:rPr lang="en-US" dirty="0"/>
                  <a:t> and </a:t>
                </a:r>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sr-Latn-RS" i="1">
                                <a:latin typeface="Cambria Math" panose="02040503050406030204" pitchFamily="18" charset="0"/>
                              </a:rPr>
                              <m:t>𝑆</m:t>
                            </m:r>
                          </m:e>
                        </m:ba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oMath>
                </a14:m>
                <a:r>
                  <a:rPr lang="en-US" dirty="0"/>
                  <a:t> -</a:t>
                </a:r>
                <a:r>
                  <a:rPr lang="en-US" dirty="0" smtClean="0"/>
                  <a:t> </a:t>
                </a:r>
                <a:r>
                  <a:rPr lang="en-US" dirty="0"/>
                  <a:t>the spherical harmonic coefficients </a:t>
                </a:r>
                <a:r>
                  <a:rPr lang="en-US" dirty="0">
                    <a:solidFill>
                      <a:srgbClr val="FF0000"/>
                    </a:solidFill>
                  </a:rPr>
                  <a:t>which are unknown which are used to describe a</a:t>
                </a:r>
                <a:r>
                  <a:rPr lang="en-US" dirty="0"/>
                  <a:t> gravity potential model</a:t>
                </a:r>
                <a:r>
                  <a:rPr lang="en-US" dirty="0" smtClean="0"/>
                  <a:t>,</a:t>
                </a:r>
              </a:p>
              <a:p>
                <a:pPr marL="0" indent="0">
                  <a:buNone/>
                </a:pPr>
                <a:r>
                  <a:rPr lang="en-US" dirty="0" smtClean="0"/>
                  <a:t> </a:t>
                </a:r>
                <a14:m>
                  <m:oMath xmlns:m="http://schemas.openxmlformats.org/officeDocument/2006/math">
                    <m:sSub>
                      <m:sSubPr>
                        <m:ctrlPr>
                          <a:rPr lang="en-US" i="1">
                            <a:latin typeface="Cambria Math" panose="02040503050406030204" pitchFamily="18" charset="0"/>
                          </a:rPr>
                        </m:ctrlPr>
                      </m:sSubPr>
                      <m:e>
                        <m:r>
                          <a:rPr lang="sr-Cyrl-RS" i="1">
                            <a:latin typeface="Cambria Math" panose="02040503050406030204" pitchFamily="18" charset="0"/>
                          </a:rPr>
                          <m:t>𝑃</m:t>
                        </m:r>
                      </m:e>
                      <m:sub>
                        <m:r>
                          <a:rPr lang="sr-Cyrl-RS" i="1">
                            <a:latin typeface="Cambria Math" panose="02040503050406030204" pitchFamily="18" charset="0"/>
                          </a:rPr>
                          <m:t>𝑙</m:t>
                        </m:r>
                        <m:r>
                          <a:rPr lang="sr-Cyrl-RS" i="1">
                            <a:latin typeface="Cambria Math" panose="02040503050406030204" pitchFamily="18" charset="0"/>
                          </a:rPr>
                          <m:t>,</m:t>
                        </m:r>
                        <m:r>
                          <a:rPr lang="sr-Cyrl-RS" i="1">
                            <a:latin typeface="Cambria Math" panose="02040503050406030204" pitchFamily="18" charset="0"/>
                          </a:rPr>
                          <m:t>𝑚</m:t>
                        </m:r>
                      </m:sub>
                    </m:sSub>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a:rPr lang="sr-Cyrl-RS" i="1">
                                <a:latin typeface="Cambria Math" panose="02040503050406030204" pitchFamily="18" charset="0"/>
                              </a:rPr>
                              <m:t>𝑐𝑜𝑠</m:t>
                            </m:r>
                          </m:fName>
                          <m:e>
                            <m:r>
                              <a:rPr lang="sr-Cyrl-RS" i="1">
                                <a:latin typeface="Cambria Math" panose="02040503050406030204" pitchFamily="18" charset="0"/>
                              </a:rPr>
                              <m:t>𝜃</m:t>
                            </m:r>
                          </m:e>
                        </m:func>
                      </m:e>
                    </m:d>
                  </m:oMath>
                </a14:m>
                <a:r>
                  <a:rPr lang="sr-Latn-RS" dirty="0"/>
                  <a:t> </a:t>
                </a:r>
                <a:r>
                  <a:rPr lang="en-US" dirty="0"/>
                  <a:t>-</a:t>
                </a:r>
                <a:r>
                  <a:rPr lang="sr-Latn-RS" dirty="0" smtClean="0"/>
                  <a:t> </a:t>
                </a:r>
                <a:r>
                  <a:rPr lang="sr-Latn-RS" dirty="0"/>
                  <a:t>fully normalized assocated  Legendre </a:t>
                </a:r>
                <a:r>
                  <a:rPr lang="sr-Latn-RS" dirty="0" smtClean="0"/>
                  <a:t>function</a:t>
                </a:r>
                <a:r>
                  <a:rPr lang="en-US" dirty="0" smtClean="0"/>
                  <a:t>s</a:t>
                </a:r>
                <a:r>
                  <a:rPr lang="sr-Latn-RS" dirty="0" smtClean="0"/>
                  <a:t> </a:t>
                </a:r>
                <a:r>
                  <a:rPr lang="sr-Latn-RS" dirty="0"/>
                  <a:t>, of degree </a:t>
                </a:r>
                <a14:m>
                  <m:oMath xmlns:m="http://schemas.openxmlformats.org/officeDocument/2006/math">
                    <m:r>
                      <a:rPr lang="sr-Cyrl-RS" i="1">
                        <a:latin typeface="Cambria Math" panose="02040503050406030204" pitchFamily="18" charset="0"/>
                      </a:rPr>
                      <m:t>𝑙</m:t>
                    </m:r>
                    <m:r>
                      <a:rPr lang="sr-Cyrl-RS" i="1">
                        <a:latin typeface="Cambria Math" panose="02040503050406030204" pitchFamily="18" charset="0"/>
                      </a:rPr>
                      <m:t> </m:t>
                    </m:r>
                  </m:oMath>
                </a14:m>
                <a:r>
                  <a:rPr lang="en-US" dirty="0"/>
                  <a:t>and order m</a:t>
                </a:r>
                <a:r>
                  <a:rPr lang="en-US" dirty="0" smtClean="0"/>
                  <a:t>,</a:t>
                </a:r>
              </a:p>
              <a:p>
                <a:pPr marL="0" indent="0">
                  <a:buNone/>
                </a:pPr>
                <a:r>
                  <a:rPr lang="en-US" dirty="0" smtClean="0"/>
                  <a:t> </a:t>
                </a:r>
                <a:r>
                  <a:rPr lang="en-US" dirty="0"/>
                  <a:t>R </a:t>
                </a:r>
                <a:r>
                  <a:rPr lang="en-US" dirty="0" smtClean="0"/>
                  <a:t>-equatorial </a:t>
                </a:r>
                <a:r>
                  <a:rPr lang="en-US" dirty="0"/>
                  <a:t>radius of  Earth reference ellipsoid </a:t>
                </a:r>
                <a:r>
                  <a:rPr lang="en-US" dirty="0" smtClean="0"/>
                  <a:t>, G </a:t>
                </a:r>
                <a:r>
                  <a:rPr lang="en-US" dirty="0"/>
                  <a:t>-</a:t>
                </a:r>
                <a:r>
                  <a:rPr lang="en-US" dirty="0" smtClean="0"/>
                  <a:t>  </a:t>
                </a:r>
                <a:r>
                  <a:rPr lang="en-US" dirty="0"/>
                  <a:t>gravitational </a:t>
                </a:r>
                <a:r>
                  <a:rPr lang="en-US" dirty="0" smtClean="0"/>
                  <a:t>constant. M - mass </a:t>
                </a:r>
                <a:r>
                  <a:rPr lang="en-US" dirty="0"/>
                  <a:t>of the Earth and the </a:t>
                </a:r>
                <a:r>
                  <a:rPr lang="en-US" dirty="0" smtClean="0"/>
                  <a:t>atmosphere.</a:t>
                </a:r>
              </a:p>
              <a:p>
                <a:pPr marL="0" indent="0">
                  <a:buNone/>
                </a:pPr>
                <a:r>
                  <a:rPr lang="en-US" dirty="0"/>
                  <a:t>In the modeling the expansion is truncated to the certain reasonable degree </a:t>
                </a:r>
                <a:r>
                  <a:rPr lang="en-US" dirty="0" err="1" smtClean="0"/>
                  <a:t>L</a:t>
                </a:r>
                <a:r>
                  <a:rPr lang="en-US" baseline="-25000" dirty="0" err="1" smtClean="0"/>
                  <a:t>max</a:t>
                </a:r>
                <a:endParaRPr lang="en-US" baseline="-25000" dirty="0" smtClean="0"/>
              </a:p>
              <a:p>
                <a:pPr marL="0" indent="0">
                  <a:buNone/>
                </a:pPr>
                <a:r>
                  <a:rPr lang="en-US" dirty="0" smtClean="0"/>
                  <a:t>The </a:t>
                </a:r>
                <a:r>
                  <a:rPr lang="en-US" dirty="0"/>
                  <a:t>potential </a:t>
                </a:r>
                <a:r>
                  <a:rPr lang="en-US" i="1" dirty="0"/>
                  <a:t>V </a:t>
                </a:r>
                <a:r>
                  <a:rPr lang="en-US" dirty="0"/>
                  <a:t>can be split up in the normal potential </a:t>
                </a:r>
                <a:r>
                  <a:rPr lang="en-US" i="1" dirty="0"/>
                  <a:t>U</a:t>
                </a:r>
                <a:r>
                  <a:rPr lang="en-US" dirty="0"/>
                  <a:t>, which is the potential of a reference </a:t>
                </a:r>
                <a:r>
                  <a:rPr lang="en-US" dirty="0" err="1" smtClean="0"/>
                  <a:t>ellipsoidand</a:t>
                </a:r>
                <a:r>
                  <a:rPr lang="en-US" dirty="0" smtClean="0"/>
                  <a:t> </a:t>
                </a:r>
                <a:r>
                  <a:rPr lang="en-US" dirty="0"/>
                  <a:t>the disturbing potential </a:t>
                </a:r>
                <a:r>
                  <a:rPr lang="en-US" i="1" dirty="0"/>
                  <a:t>T</a:t>
                </a:r>
                <a:r>
                  <a:rPr lang="en-US" dirty="0"/>
                  <a:t>, which represents the deviations from the reference ellipsoid.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5218" y="840509"/>
                <a:ext cx="10515600" cy="5680364"/>
              </a:xfrm>
              <a:blipFill rotWithShape="0">
                <a:blip r:embed="rId2"/>
                <a:stretch>
                  <a:fillRect l="-580" t="-2039" r="-1043"/>
                </a:stretch>
              </a:blipFill>
            </p:spPr>
            <p:txBody>
              <a:bodyPr/>
              <a:lstStyle/>
              <a:p>
                <a:r>
                  <a:rPr lang="en-US">
                    <a:noFill/>
                  </a:rPr>
                  <a:t> </a:t>
                </a:r>
              </a:p>
            </p:txBody>
          </p:sp>
        </mc:Fallback>
      </mc:AlternateContent>
    </p:spTree>
    <p:extLst>
      <p:ext uri="{BB962C8B-B14F-4D97-AF65-F5344CB8AC3E}">
        <p14:creationId xmlns:p14="http://schemas.microsoft.com/office/powerpoint/2010/main" val="113441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0848"/>
            <a:ext cx="8342376" cy="5841124"/>
          </a:xfrm>
        </p:spPr>
        <p:txBody>
          <a:bodyPr>
            <a:normAutofit fontScale="70000" lnSpcReduction="20000"/>
          </a:bodyPr>
          <a:lstStyle/>
          <a:p>
            <a:pPr marL="0" indent="0">
              <a:buNone/>
            </a:pPr>
            <a:r>
              <a:rPr lang="en-US" dirty="0"/>
              <a:t>Modelling is two step procedure  </a:t>
            </a:r>
            <a:endParaRPr lang="en-US" dirty="0" smtClean="0"/>
          </a:p>
          <a:p>
            <a:pPr marL="0" indent="0">
              <a:buNone/>
            </a:pPr>
            <a:r>
              <a:rPr lang="en-US" dirty="0" smtClean="0">
                <a:solidFill>
                  <a:srgbClr val="FF0000"/>
                </a:solidFill>
              </a:rPr>
              <a:t>The </a:t>
            </a:r>
            <a:r>
              <a:rPr lang="en-US" dirty="0">
                <a:solidFill>
                  <a:srgbClr val="FF0000"/>
                </a:solidFill>
              </a:rPr>
              <a:t>first step </a:t>
            </a:r>
            <a:r>
              <a:rPr lang="en-US" dirty="0" smtClean="0"/>
              <a:t>- a </a:t>
            </a:r>
            <a:r>
              <a:rPr lang="en-US" dirty="0"/>
              <a:t>linear relation between </a:t>
            </a:r>
            <a:r>
              <a:rPr lang="en-US" dirty="0" smtClean="0"/>
              <a:t>the observations </a:t>
            </a:r>
            <a:r>
              <a:rPr lang="en-US" dirty="0"/>
              <a:t>and </a:t>
            </a:r>
            <a:r>
              <a:rPr lang="en-US" dirty="0" err="1"/>
              <a:t>functionals</a:t>
            </a:r>
            <a:r>
              <a:rPr lang="en-US" dirty="0"/>
              <a:t> of </a:t>
            </a:r>
            <a:r>
              <a:rPr lang="en-US" dirty="0" smtClean="0"/>
              <a:t>the potential </a:t>
            </a:r>
            <a:r>
              <a:rPr lang="en-US" dirty="0"/>
              <a:t>is derived</a:t>
            </a:r>
            <a:r>
              <a:rPr lang="en-US" dirty="0" smtClean="0"/>
              <a:t>.</a:t>
            </a:r>
          </a:p>
          <a:p>
            <a:pPr marL="0" indent="0">
              <a:buNone/>
            </a:pPr>
            <a:r>
              <a:rPr lang="en-US" dirty="0" smtClean="0"/>
              <a:t> </a:t>
            </a:r>
            <a:r>
              <a:rPr lang="en-US" dirty="0" smtClean="0">
                <a:solidFill>
                  <a:srgbClr val="FF0000"/>
                </a:solidFill>
              </a:rPr>
              <a:t>The </a:t>
            </a:r>
            <a:r>
              <a:rPr lang="en-US" dirty="0">
                <a:solidFill>
                  <a:srgbClr val="FF0000"/>
                </a:solidFill>
              </a:rPr>
              <a:t>second </a:t>
            </a:r>
            <a:r>
              <a:rPr lang="en-US" dirty="0" smtClean="0">
                <a:solidFill>
                  <a:srgbClr val="FF0000"/>
                </a:solidFill>
              </a:rPr>
              <a:t>step </a:t>
            </a:r>
            <a:r>
              <a:rPr lang="en-US" dirty="0" smtClean="0"/>
              <a:t>- </a:t>
            </a:r>
            <a:r>
              <a:rPr lang="en-US" dirty="0"/>
              <a:t>the point values along the orbit have to be transformed into a global model on the Earth's surface.</a:t>
            </a:r>
          </a:p>
          <a:p>
            <a:pPr marL="0" indent="0" algn="ctr">
              <a:buNone/>
            </a:pPr>
            <a:r>
              <a:rPr lang="en-US" dirty="0" smtClean="0"/>
              <a:t>The first step </a:t>
            </a:r>
          </a:p>
          <a:p>
            <a:pPr marL="0" indent="0" algn="just">
              <a:buNone/>
            </a:pPr>
            <a:r>
              <a:rPr lang="en-US" dirty="0" smtClean="0">
                <a:solidFill>
                  <a:srgbClr val="FF0000"/>
                </a:solidFill>
              </a:rPr>
              <a:t>1) In </a:t>
            </a:r>
            <a:r>
              <a:rPr lang="en-US" dirty="0">
                <a:solidFill>
                  <a:srgbClr val="FF0000"/>
                </a:solidFill>
              </a:rPr>
              <a:t>case of high-low satellite-to-satellite tracking (hl SST) </a:t>
            </a:r>
            <a:r>
              <a:rPr lang="en-US" dirty="0"/>
              <a:t>the main </a:t>
            </a:r>
            <a:r>
              <a:rPr lang="en-US" dirty="0" smtClean="0"/>
              <a:t>observation is </a:t>
            </a:r>
            <a:r>
              <a:rPr lang="en-US" dirty="0"/>
              <a:t>the GPS tracking from a </a:t>
            </a:r>
            <a:r>
              <a:rPr lang="en-US" dirty="0" smtClean="0"/>
              <a:t>LEO </a:t>
            </a:r>
            <a:r>
              <a:rPr lang="en-US" dirty="0"/>
              <a:t>satellite. </a:t>
            </a:r>
            <a:endParaRPr lang="en-US" dirty="0" smtClean="0"/>
          </a:p>
          <a:p>
            <a:pPr marL="0" indent="0" algn="just">
              <a:buNone/>
            </a:pPr>
            <a:r>
              <a:rPr lang="en-US" dirty="0" smtClean="0"/>
              <a:t>Precise </a:t>
            </a:r>
            <a:r>
              <a:rPr lang="en-US" dirty="0"/>
              <a:t>orbit determination (POD</a:t>
            </a:r>
            <a:r>
              <a:rPr lang="en-US" dirty="0" smtClean="0"/>
              <a:t>) </a:t>
            </a:r>
          </a:p>
          <a:p>
            <a:pPr marL="0" indent="0" algn="just">
              <a:buNone/>
            </a:pPr>
            <a:r>
              <a:rPr lang="en-US" dirty="0" smtClean="0"/>
              <a:t>- dynamic reduced method: </a:t>
            </a:r>
            <a:r>
              <a:rPr lang="en-US" dirty="0"/>
              <a:t>based on the integration of accelerations which are computed from physical models</a:t>
            </a:r>
            <a:r>
              <a:rPr lang="en-US" dirty="0" smtClean="0"/>
              <a:t>  and some statistical parameters  </a:t>
            </a:r>
          </a:p>
          <a:p>
            <a:pPr>
              <a:buFontTx/>
              <a:buChar char="-"/>
            </a:pPr>
            <a:r>
              <a:rPr lang="en-US" dirty="0" smtClean="0"/>
              <a:t>kinematic POD: kinematic geometric technique which </a:t>
            </a:r>
            <a:r>
              <a:rPr lang="en-US" dirty="0"/>
              <a:t>is purely based on observations (mainly GPS) and uses no a priory models to describe </a:t>
            </a:r>
            <a:r>
              <a:rPr lang="en-US" dirty="0" smtClean="0"/>
              <a:t>the motion </a:t>
            </a:r>
            <a:r>
              <a:rPr lang="en-US" dirty="0"/>
              <a:t>of the satellite. </a:t>
            </a:r>
            <a:r>
              <a:rPr lang="en-US" dirty="0" smtClean="0"/>
              <a:t>(need numerical differentiation)</a:t>
            </a:r>
          </a:p>
          <a:p>
            <a:pPr marL="0" indent="0">
              <a:buNone/>
            </a:pPr>
            <a:r>
              <a:rPr lang="en-US" dirty="0" smtClean="0">
                <a:solidFill>
                  <a:srgbClr val="FF0000"/>
                </a:solidFill>
              </a:rPr>
              <a:t>2) In </a:t>
            </a:r>
            <a:r>
              <a:rPr lang="en-US" dirty="0">
                <a:solidFill>
                  <a:srgbClr val="FF0000"/>
                </a:solidFill>
              </a:rPr>
              <a:t>case of </a:t>
            </a:r>
            <a:r>
              <a:rPr lang="en-US" dirty="0" smtClean="0">
                <a:solidFill>
                  <a:srgbClr val="FF0000"/>
                </a:solidFill>
              </a:rPr>
              <a:t>gravity gradiometer measurements (GGT)</a:t>
            </a:r>
          </a:p>
          <a:p>
            <a:pPr marL="0" indent="0">
              <a:buNone/>
            </a:pPr>
            <a:r>
              <a:rPr lang="en-US" dirty="0"/>
              <a:t>Satellite Gravity </a:t>
            </a:r>
            <a:r>
              <a:rPr lang="en-US" dirty="0" err="1"/>
              <a:t>Gradiometry</a:t>
            </a:r>
            <a:r>
              <a:rPr lang="en-US" dirty="0"/>
              <a:t> (SGG) observes components of the tensor of second </a:t>
            </a:r>
            <a:r>
              <a:rPr lang="en-US" dirty="0" smtClean="0"/>
              <a:t>derivatives of </a:t>
            </a:r>
            <a:r>
              <a:rPr lang="en-US" dirty="0"/>
              <a:t>the gravity potential in the satellite </a:t>
            </a:r>
            <a:r>
              <a:rPr lang="en-US" dirty="0" smtClean="0"/>
              <a:t>fixed </a:t>
            </a:r>
            <a:r>
              <a:rPr lang="en-US" dirty="0"/>
              <a:t>coordinate frame. They are already </a:t>
            </a:r>
            <a:r>
              <a:rPr lang="en-US" dirty="0" err="1"/>
              <a:t>functionals</a:t>
            </a:r>
            <a:r>
              <a:rPr lang="en-US" dirty="0"/>
              <a:t> of </a:t>
            </a:r>
            <a:r>
              <a:rPr lang="en-US" dirty="0" smtClean="0"/>
              <a:t>the potential </a:t>
            </a:r>
            <a:r>
              <a:rPr lang="en-US" dirty="0"/>
              <a:t>and do not need to be linearized. Nevertheless they are subject to several data </a:t>
            </a:r>
            <a:r>
              <a:rPr lang="en-US" dirty="0" smtClean="0"/>
              <a:t>processing steps </a:t>
            </a:r>
            <a:r>
              <a:rPr lang="en-US" dirty="0"/>
              <a:t>and a frame </a:t>
            </a:r>
            <a:r>
              <a:rPr lang="en-US" dirty="0" smtClean="0"/>
              <a:t>transformation.</a:t>
            </a:r>
            <a:endParaRPr lang="en-US" dirty="0" smtClean="0">
              <a:solidFill>
                <a:srgbClr val="FF0000"/>
              </a:solidFill>
            </a:endParaRPr>
          </a:p>
          <a:p>
            <a:pPr>
              <a:buFontTx/>
              <a:buChar char="-"/>
            </a:pPr>
            <a:endParaRPr lang="en-US" dirty="0"/>
          </a:p>
        </p:txBody>
      </p:sp>
    </p:spTree>
    <p:extLst>
      <p:ext uri="{BB962C8B-B14F-4D97-AF65-F5344CB8AC3E}">
        <p14:creationId xmlns:p14="http://schemas.microsoft.com/office/powerpoint/2010/main" val="235954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1434"/>
            <a:ext cx="10515600" cy="6156435"/>
          </a:xfrm>
        </p:spPr>
        <p:txBody>
          <a:bodyPr>
            <a:normAutofit fontScale="92500" lnSpcReduction="20000"/>
          </a:bodyPr>
          <a:lstStyle/>
          <a:p>
            <a:pPr marL="0" indent="0">
              <a:buNone/>
            </a:pPr>
            <a:r>
              <a:rPr lang="en-US" dirty="0"/>
              <a:t>Energy Balance Approach .</a:t>
            </a:r>
          </a:p>
          <a:p>
            <a:pPr marL="0" indent="0">
              <a:buNone/>
            </a:pPr>
            <a:r>
              <a:rPr lang="en-US" dirty="0"/>
              <a:t> </a:t>
            </a:r>
            <a:r>
              <a:rPr lang="en-US" dirty="0" smtClean="0"/>
              <a:t>The </a:t>
            </a:r>
            <a:r>
              <a:rPr lang="en-US" dirty="0"/>
              <a:t>Energy Balance Approach is a method to derive a time series of disturbing potential </a:t>
            </a:r>
            <a:r>
              <a:rPr lang="en-US" dirty="0" smtClean="0"/>
              <a:t>T values </a:t>
            </a:r>
            <a:r>
              <a:rPr lang="en-US" dirty="0"/>
              <a:t>from the satellite orbit based on the Law of Energy Conservation</a:t>
            </a:r>
            <a:r>
              <a:rPr lang="en-US" dirty="0" smtClean="0"/>
              <a:t>. The POD data are used to derive velocities and acceleration as first and second derivatives of satellite position to the Earth.</a:t>
            </a:r>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Terms</a:t>
            </a:r>
          </a:p>
          <a:p>
            <a:pPr marL="0" indent="0">
              <a:buNone/>
            </a:pPr>
            <a:r>
              <a:rPr lang="en-US" dirty="0" smtClean="0"/>
              <a:t>1-Static gravity field (integral</a:t>
            </a:r>
            <a:r>
              <a:rPr lang="en-US" dirty="0"/>
              <a:t> </a:t>
            </a:r>
            <a:r>
              <a:rPr lang="en-US" dirty="0" smtClean="0"/>
              <a:t>the </a:t>
            </a:r>
            <a:r>
              <a:rPr lang="en-US" dirty="0"/>
              <a:t>orbit is path </a:t>
            </a:r>
            <a:r>
              <a:rPr lang="en-US" dirty="0" smtClean="0"/>
              <a:t>independent).</a:t>
            </a:r>
          </a:p>
          <a:p>
            <a:pPr marL="0" indent="0">
              <a:buNone/>
            </a:pPr>
            <a:r>
              <a:rPr lang="en-US" dirty="0" smtClean="0"/>
              <a:t>2. Normal potential </a:t>
            </a:r>
          </a:p>
          <a:p>
            <a:pPr marL="0" indent="0">
              <a:buNone/>
            </a:pPr>
            <a:r>
              <a:rPr lang="en-US" dirty="0" smtClean="0"/>
              <a:t>3-Centrifugal acceleration </a:t>
            </a:r>
            <a:endParaRPr lang="en-US" dirty="0"/>
          </a:p>
          <a:p>
            <a:pPr marL="0" indent="0">
              <a:buNone/>
            </a:pPr>
            <a:r>
              <a:rPr lang="en-US" dirty="0" smtClean="0"/>
              <a:t>4- </a:t>
            </a:r>
            <a:r>
              <a:rPr lang="en-US" dirty="0"/>
              <a:t>Surface </a:t>
            </a:r>
            <a:r>
              <a:rPr lang="en-US" dirty="0" smtClean="0"/>
              <a:t>forces (non-conservative, </a:t>
            </a:r>
            <a:r>
              <a:rPr lang="en-US" dirty="0"/>
              <a:t>measured by the onboard </a:t>
            </a:r>
            <a:r>
              <a:rPr lang="en-US" dirty="0" smtClean="0"/>
              <a:t>accelerometers </a:t>
            </a:r>
            <a:r>
              <a:rPr lang="en-US" dirty="0"/>
              <a:t>have to be integrated </a:t>
            </a:r>
            <a:r>
              <a:rPr lang="en-US" dirty="0" smtClean="0"/>
              <a:t>along the </a:t>
            </a:r>
            <a:r>
              <a:rPr lang="en-US" dirty="0"/>
              <a:t>orbit and the resulting quantity has to be used as </a:t>
            </a:r>
            <a:r>
              <a:rPr lang="en-US" dirty="0" smtClean="0"/>
              <a:t>correction)</a:t>
            </a:r>
          </a:p>
          <a:p>
            <a:pPr marL="0" indent="0">
              <a:buNone/>
            </a:pPr>
            <a:r>
              <a:rPr lang="en-US" dirty="0" smtClean="0"/>
              <a:t>5-Temporal </a:t>
            </a:r>
            <a:r>
              <a:rPr lang="en-US" dirty="0"/>
              <a:t>variations and </a:t>
            </a:r>
            <a:r>
              <a:rPr lang="en-US" dirty="0" smtClean="0"/>
              <a:t>tides (can be computed from models)</a:t>
            </a:r>
          </a:p>
          <a:p>
            <a:pPr marL="0" indent="0">
              <a:buNone/>
            </a:pPr>
            <a:endParaRPr lang="en-US" dirty="0" smtClean="0"/>
          </a:p>
          <a:p>
            <a:pPr marL="0" indent="0">
              <a:buNone/>
            </a:pPr>
            <a:endParaRPr lang="en-US" dirty="0"/>
          </a:p>
        </p:txBody>
      </p:sp>
      <p:pic>
        <p:nvPicPr>
          <p:cNvPr id="4" name="Picture 3"/>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423160" y="2000186"/>
            <a:ext cx="6247701" cy="1236790"/>
          </a:xfrm>
          <a:prstGeom prst="rect">
            <a:avLst/>
          </a:prstGeom>
          <a:noFill/>
          <a:ln>
            <a:noFill/>
          </a:ln>
        </p:spPr>
      </p:pic>
    </p:spTree>
    <p:extLst>
      <p:ext uri="{BB962C8B-B14F-4D97-AF65-F5344CB8AC3E}">
        <p14:creationId xmlns:p14="http://schemas.microsoft.com/office/powerpoint/2010/main" val="4285753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7344" y="384679"/>
                <a:ext cx="10515600" cy="6109138"/>
              </a:xfrm>
            </p:spPr>
            <p:txBody>
              <a:bodyPr>
                <a:normAutofit fontScale="77500" lnSpcReduction="20000"/>
              </a:bodyPr>
              <a:lstStyle/>
              <a:p>
                <a:pPr marL="0" indent="0">
                  <a:buNone/>
                </a:pPr>
                <a:r>
                  <a:rPr lang="en-US" sz="2600" dirty="0" err="1" smtClean="0">
                    <a:latin typeface="Arial" panose="020B0604020202020204" pitchFamily="34" charset="0"/>
                    <a:cs typeface="Arial" panose="020B0604020202020204" pitchFamily="34" charset="0"/>
                  </a:rPr>
                  <a:t>Atmosperic</a:t>
                </a:r>
                <a:r>
                  <a:rPr lang="en-US" sz="2600" dirty="0" smtClean="0">
                    <a:latin typeface="Arial" panose="020B0604020202020204" pitchFamily="34" charset="0"/>
                    <a:cs typeface="Arial" panose="020B0604020202020204" pitchFamily="34" charset="0"/>
                  </a:rPr>
                  <a:t> mass density determination </a:t>
                </a:r>
              </a:p>
              <a:p>
                <a:pPr marL="0" indent="0">
                  <a:buNone/>
                </a:pPr>
                <a:r>
                  <a:rPr lang="en-US" sz="2600" dirty="0" smtClean="0"/>
                  <a:t>Acceleration of satellite</a:t>
                </a:r>
              </a:p>
              <a:p>
                <a:pPr marL="0" indent="0">
                  <a:buNone/>
                </a:pPr>
                <a:endParaRPr lang="en-US" sz="2600" dirty="0" smtClean="0"/>
              </a:p>
              <a:p>
                <a:pPr marL="0" indent="0">
                  <a:buNone/>
                </a:pPr>
                <a:endParaRPr lang="en-US" dirty="0" smtClean="0"/>
              </a:p>
              <a:p>
                <a:pPr marL="0" indent="0">
                  <a:buNone/>
                </a:pPr>
                <a:endParaRPr lang="en-US" dirty="0" smtClean="0"/>
              </a:p>
              <a:p>
                <a:pPr marL="0" indent="0">
                  <a:buNone/>
                </a:pPr>
                <a:r>
                  <a:rPr lang="en-US" sz="2200" dirty="0"/>
                  <a:t> </a:t>
                </a:r>
                <a:r>
                  <a:rPr lang="en-US" sz="2200" dirty="0" smtClean="0"/>
                  <a:t>                                        gravitational </a:t>
                </a:r>
                <a:r>
                  <a:rPr lang="en-US" sz="2200" dirty="0"/>
                  <a:t>accelerations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1" i="1">
                                <a:latin typeface="Cambria Math" panose="02040503050406030204" pitchFamily="18" charset="0"/>
                              </a:rPr>
                              <m:t>𝒓</m:t>
                            </m:r>
                          </m:e>
                        </m:acc>
                      </m:e>
                      <m:sub>
                        <m:r>
                          <a:rPr lang="en-US" sz="2200" i="1">
                            <a:latin typeface="Cambria Math" panose="02040503050406030204" pitchFamily="18" charset="0"/>
                          </a:rPr>
                          <m:t>𝑔</m:t>
                        </m:r>
                      </m:sub>
                    </m:sSub>
                  </m:oMath>
                </a14:m>
                <a:r>
                  <a:rPr lang="en-US" sz="2200" dirty="0" smtClean="0"/>
                  <a:t>      </a:t>
                </a:r>
                <a:r>
                  <a:rPr lang="en-US" sz="2200" dirty="0"/>
                  <a:t>non-gravitational accelerations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1" i="1">
                                <a:latin typeface="Cambria Math" panose="02040503050406030204" pitchFamily="18" charset="0"/>
                              </a:rPr>
                              <m:t>𝒓</m:t>
                            </m:r>
                          </m:e>
                        </m:acc>
                      </m:e>
                      <m:sub>
                        <m:r>
                          <a:rPr lang="en-US" sz="2200" i="1">
                            <a:latin typeface="Cambria Math" panose="02040503050406030204" pitchFamily="18" charset="0"/>
                          </a:rPr>
                          <m:t>𝑛𝑔</m:t>
                        </m:r>
                      </m:sub>
                    </m:sSub>
                  </m:oMath>
                </a14:m>
                <a:endParaRPr lang="en-US" sz="2400" dirty="0" smtClean="0"/>
              </a:p>
              <a:p>
                <a:pPr marL="0" indent="0">
                  <a:buNone/>
                </a:pP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b="0" i="1" smtClean="0">
                            <a:latin typeface="Cambria Math" panose="02040503050406030204" pitchFamily="18" charset="0"/>
                          </a:rPr>
                          <m:t>𝑎</m:t>
                        </m:r>
                      </m:sub>
                    </m:sSub>
                  </m:oMath>
                </a14:m>
                <a:r>
                  <a:rPr lang="en-US" sz="2400" dirty="0" smtClean="0"/>
                  <a:t> -</a:t>
                </a:r>
                <a:r>
                  <a:rPr lang="en-US" sz="2400" dirty="0">
                    <a:latin typeface="Times New Roman" panose="02020603050405020304" pitchFamily="18" charset="0"/>
                    <a:cs typeface="Times New Roman" panose="02020603050405020304" pitchFamily="18" charset="0"/>
                  </a:rPr>
                  <a:t>aerodynamic </a:t>
                </a:r>
                <a:r>
                  <a:rPr lang="en-US" sz="2400" dirty="0" smtClean="0">
                    <a:latin typeface="Times New Roman" panose="02020603050405020304" pitchFamily="18" charset="0"/>
                    <a:cs typeface="Times New Roman" panose="02020603050405020304" pitchFamily="18" charset="0"/>
                  </a:rPr>
                  <a:t>acc.,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b="0" i="1" smtClean="0">
                            <a:latin typeface="Cambria Math" panose="02040503050406030204" pitchFamily="18" charset="0"/>
                          </a:rPr>
                          <m:t>𝑠𝑟𝑝</m:t>
                        </m:r>
                      </m:sub>
                    </m:sSub>
                  </m:oMath>
                </a14:m>
                <a:r>
                  <a:rPr lang="en-US" sz="2400" dirty="0" smtClean="0"/>
                  <a:t> -solar radiation</a:t>
                </a:r>
                <a:r>
                  <a:rPr lang="sr-Latn-RS" sz="2400" dirty="0" smtClean="0"/>
                  <a:t> </a:t>
                </a:r>
                <a:r>
                  <a:rPr lang="en-US" sz="2400" dirty="0" smtClean="0"/>
                  <a:t>pressure acc.</a:t>
                </a:r>
              </a:p>
              <a:p>
                <a:pPr marL="0" indent="0">
                  <a:buNone/>
                </a:pP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b="1" i="1" smtClean="0">
                            <a:latin typeface="Cambria Math" panose="02040503050406030204" pitchFamily="18" charset="0"/>
                          </a:rPr>
                          <m:t>𝒆𝒓𝒑</m:t>
                        </m:r>
                      </m:sub>
                    </m:sSub>
                  </m:oMath>
                </a14:m>
                <a:r>
                  <a:rPr lang="en-US" sz="2400" dirty="0" smtClean="0"/>
                  <a:t>-</a:t>
                </a:r>
                <a:r>
                  <a:rPr lang="en-US" sz="2400" dirty="0"/>
                  <a:t>Earth albedo and infrared radiation </a:t>
                </a:r>
                <a:r>
                  <a:rPr lang="en-US" sz="2400" dirty="0" smtClean="0"/>
                  <a:t>pressure acc.</a:t>
                </a:r>
                <a:endParaRPr lang="en-US" sz="2400" dirty="0"/>
              </a:p>
              <a:p>
                <a:pPr marL="0" indent="0">
                  <a:buNone/>
                </a:pP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b="1" i="1" smtClean="0">
                            <a:latin typeface="Cambria Math" panose="02040503050406030204" pitchFamily="18" charset="0"/>
                          </a:rPr>
                          <m:t>𝒐𝒕𝒉</m:t>
                        </m:r>
                      </m:sub>
                    </m:sSub>
                  </m:oMath>
                </a14:m>
                <a:r>
                  <a:rPr lang="en-US" sz="2400" dirty="0" smtClean="0"/>
                  <a:t>- other (thrusters, impact with micro-meteoroid .. </a:t>
                </a:r>
              </a:p>
              <a:p>
                <a:pPr marL="0" indent="0">
                  <a:buNone/>
                </a:pPr>
                <a:r>
                  <a:rPr lang="en-US" sz="2400" dirty="0" smtClean="0"/>
                  <a:t>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i="1">
                            <a:latin typeface="Cambria Math" panose="02040503050406030204" pitchFamily="18" charset="0"/>
                          </a:rPr>
                          <m:t>𝑎</m:t>
                        </m:r>
                      </m:sub>
                    </m:sSub>
                  </m:oMath>
                </a14:m>
                <a:r>
                  <a:rPr lang="en-US" sz="2400" dirty="0"/>
                  <a:t> is dependent on the level of density and </a:t>
                </a:r>
                <a:r>
                  <a:rPr lang="en-US" sz="2400" dirty="0" smtClean="0"/>
                  <a:t>velocity  of </a:t>
                </a:r>
                <a:r>
                  <a:rPr lang="en-US" sz="2400" dirty="0"/>
                  <a:t>winds in the thermosphere, and </a:t>
                </a:r>
                <a:r>
                  <a:rPr lang="en-US" sz="2400" dirty="0" smtClean="0"/>
                  <a:t>brings information </a:t>
                </a:r>
                <a:r>
                  <a:rPr lang="en-US" sz="2400" dirty="0"/>
                  <a:t>on these properties from satellite dynamics </a:t>
                </a:r>
                <a:r>
                  <a:rPr lang="en-US" sz="2400" dirty="0" smtClean="0"/>
                  <a:t>analysis</a:t>
                </a:r>
              </a:p>
              <a:p>
                <a:pPr marL="0" indent="0">
                  <a:buNone/>
                </a:pPr>
                <a:r>
                  <a:rPr lang="en-US" sz="2400" dirty="0" smtClean="0"/>
                  <a:t>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i="1">
                            <a:latin typeface="Cambria Math" panose="02040503050406030204" pitchFamily="18" charset="0"/>
                          </a:rPr>
                          <m:t>𝑠𝑟𝑝</m:t>
                        </m:r>
                      </m:sub>
                    </m:sSub>
                  </m:oMath>
                </a14:m>
                <a:r>
                  <a:rPr lang="en-US" sz="2400" dirty="0" smtClean="0"/>
                  <a:t>- </a:t>
                </a:r>
                <a:r>
                  <a:rPr lang="en-US" sz="2400" dirty="0"/>
                  <a:t>the most important perturbation that </a:t>
                </a:r>
                <a:r>
                  <a:rPr lang="en-US" sz="2400" dirty="0" smtClean="0"/>
                  <a:t>must  be subtracted from observations of the total non-gravitational acceleration</a:t>
                </a:r>
              </a:p>
              <a:p>
                <a:pPr marL="0" indent="0">
                  <a:buNone/>
                </a:pPr>
                <a:r>
                  <a:rPr lang="en-US" sz="2400" dirty="0" smtClean="0"/>
                  <a:t>	</a:t>
                </a:r>
              </a:p>
              <a:p>
                <a:pPr marL="0" indent="0">
                  <a:buNone/>
                </a:pPr>
                <a:r>
                  <a:rPr lang="en-US" sz="2400" dirty="0" smtClean="0"/>
                  <a:t> -The  </a:t>
                </a:r>
                <a:r>
                  <a:rPr lang="en-US" sz="2400" dirty="0"/>
                  <a:t>aerodynamic force </a:t>
                </a: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𝑭</m:t>
                        </m:r>
                      </m:e>
                      <m:sub>
                        <m:r>
                          <a:rPr lang="en-US" sz="2400" b="1" i="1" smtClean="0">
                            <a:latin typeface="Cambria Math" panose="02040503050406030204" pitchFamily="18" charset="0"/>
                          </a:rPr>
                          <m:t>𝒂</m:t>
                        </m:r>
                      </m:sub>
                    </m:sSub>
                    <m:r>
                      <a:rPr lang="en-US" sz="2400" b="1" i="1">
                        <a:latin typeface="Cambria Math" panose="02040503050406030204" pitchFamily="18" charset="0"/>
                      </a:rPr>
                      <m:t> </m:t>
                    </m:r>
                  </m:oMath>
                </a14:m>
                <a:r>
                  <a:rPr lang="en-US" sz="2400" dirty="0"/>
                  <a:t>acts </a:t>
                </a:r>
                <a:r>
                  <a:rPr lang="en-US" sz="2400" dirty="0" smtClean="0"/>
                  <a:t>mainly </a:t>
                </a:r>
                <a:r>
                  <a:rPr lang="en-US" sz="2400" dirty="0"/>
                  <a:t>in the direction of </a:t>
                </a:r>
                <a:r>
                  <a:rPr lang="en-US" sz="2400" dirty="0" smtClean="0"/>
                  <a:t>the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𝒓</m:t>
                        </m:r>
                      </m:sub>
                    </m:sSub>
                  </m:oMath>
                </a14:m>
                <a:r>
                  <a:rPr lang="en-US" sz="2400" dirty="0" smtClean="0"/>
                  <a:t>, relative velocity </a:t>
                </a:r>
                <a:r>
                  <a:rPr lang="en-US" sz="2400" dirty="0"/>
                  <a:t>of the </a:t>
                </a:r>
                <a:r>
                  <a:rPr lang="en-US" sz="2400" dirty="0" smtClean="0"/>
                  <a:t>atmosphere to the spacecraft body . </a:t>
                </a:r>
              </a:p>
              <a:p>
                <a:pPr marL="0" indent="0">
                  <a:buNone/>
                </a:pPr>
                <a:r>
                  <a:rPr lang="en-US" sz="2400" dirty="0" smtClean="0"/>
                  <a:t>	-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i="1">
                            <a:latin typeface="Cambria Math" panose="02040503050406030204" pitchFamily="18" charset="0"/>
                          </a:rPr>
                          <m:t>𝑎</m:t>
                        </m:r>
                      </m:sub>
                    </m:sSub>
                  </m:oMath>
                </a14:m>
                <a:r>
                  <a:rPr lang="en-US" sz="2400" dirty="0" smtClean="0"/>
                  <a:t> it is often</a:t>
                </a:r>
                <a:r>
                  <a:rPr lang="en-US" sz="2400" dirty="0"/>
                  <a:t> </a:t>
                </a:r>
                <a:r>
                  <a:rPr lang="en-US" sz="2400" dirty="0" smtClean="0"/>
                  <a:t>approximated </a:t>
                </a:r>
                <a:r>
                  <a:rPr lang="en-US" sz="2400" dirty="0"/>
                  <a:t>by the drag acceleration,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b="0" i="1" smtClean="0">
                            <a:latin typeface="Cambria Math" panose="02040503050406030204" pitchFamily="18" charset="0"/>
                          </a:rPr>
                          <m:t>𝐷</m:t>
                        </m:r>
                      </m:sub>
                    </m:sSub>
                  </m:oMath>
                </a14:m>
                <a:r>
                  <a:rPr lang="en-US" sz="2400" dirty="0" smtClean="0"/>
                  <a:t> , the projection of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𝒓</m:t>
                            </m:r>
                          </m:e>
                        </m:acc>
                      </m:e>
                      <m:sub>
                        <m:r>
                          <a:rPr lang="en-US" sz="2400" i="1">
                            <a:latin typeface="Cambria Math" panose="02040503050406030204" pitchFamily="18" charset="0"/>
                          </a:rPr>
                          <m:t>𝑎</m:t>
                        </m:r>
                      </m:sub>
                    </m:sSub>
                  </m:oMath>
                </a14:m>
                <a:r>
                  <a:rPr lang="en-US" sz="2400" dirty="0" smtClean="0"/>
                  <a:t> to </a:t>
                </a:r>
                <a:endParaRPr lang="en-US" sz="2400" dirty="0"/>
              </a:p>
              <a:p>
                <a:pPr marL="0" indent="0">
                  <a:buNone/>
                </a:pPr>
                <a:r>
                  <a:rPr lang="en-US" sz="2400" dirty="0"/>
                  <a:t>relative velocity direction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en-US" sz="2400" b="1" i="1">
                            <a:latin typeface="Cambria Math" panose="02040503050406030204" pitchFamily="18" charset="0"/>
                          </a:rPr>
                          <m:t>𝒓</m:t>
                        </m:r>
                      </m:sub>
                    </m:sSub>
                  </m:oMath>
                </a14:m>
                <a:r>
                  <a:rPr lang="en-US" sz="2400" dirty="0"/>
                  <a:t> where the accent in the notation denotes the use of a</a:t>
                </a:r>
              </a:p>
              <a:p>
                <a:pPr marL="0" indent="0">
                  <a:buNone/>
                </a:pPr>
                <a:r>
                  <a:rPr lang="en-US" sz="2400" dirty="0"/>
                  <a:t>unit vector: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7344" y="384679"/>
                <a:ext cx="10515600" cy="6109138"/>
              </a:xfrm>
              <a:blipFill rotWithShape="0">
                <a:blip r:embed="rId2"/>
                <a:stretch>
                  <a:fillRect l="-580" t="-189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24638" y="1133855"/>
            <a:ext cx="8299801" cy="645600"/>
          </a:xfrm>
          <a:prstGeom prst="rect">
            <a:avLst/>
          </a:prstGeom>
        </p:spPr>
      </p:pic>
      <p:sp>
        <p:nvSpPr>
          <p:cNvPr id="6" name="Left Brace 5"/>
          <p:cNvSpPr/>
          <p:nvPr/>
        </p:nvSpPr>
        <p:spPr>
          <a:xfrm rot="16200000">
            <a:off x="3911314" y="642698"/>
            <a:ext cx="367256" cy="2596900"/>
          </a:xfrm>
          <a:prstGeom prst="leftBrace">
            <a:avLst>
              <a:gd name="adj1" fmla="val 70139"/>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968506" y="594531"/>
            <a:ext cx="367256" cy="2737104"/>
          </a:xfrm>
          <a:prstGeom prst="leftBrace">
            <a:avLst>
              <a:gd name="adj1" fmla="val 70139"/>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8910876" y="-90095"/>
            <a:ext cx="2718900" cy="3093500"/>
          </a:xfrm>
          <a:prstGeom prst="rect">
            <a:avLst/>
          </a:prstGeom>
        </p:spPr>
      </p:pic>
    </p:spTree>
    <p:extLst>
      <p:ext uri="{BB962C8B-B14F-4D97-AF65-F5344CB8AC3E}">
        <p14:creationId xmlns:p14="http://schemas.microsoft.com/office/powerpoint/2010/main" val="283381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4159" y="457200"/>
                <a:ext cx="10515600" cy="5989320"/>
              </a:xfrm>
            </p:spPr>
            <p:txBody>
              <a:bodyPr>
                <a:normAutofit/>
              </a:bodyPr>
              <a:lstStyle/>
              <a:p>
                <a:pPr marL="0" indent="0">
                  <a:buNone/>
                </a:pPr>
                <a:r>
                  <a:rPr lang="en-US" sz="2400" dirty="0" smtClean="0"/>
                  <a:t>Aerodinamic acceleration modelling </a:t>
                </a:r>
              </a:p>
              <a:p>
                <a:pPr marL="0" indent="0">
                  <a:buNone/>
                </a:pPr>
                <a:endParaRPr lang="en-US" sz="2400" dirty="0" smtClean="0"/>
              </a:p>
              <a:p>
                <a:pPr marL="0" indent="0">
                  <a:buNone/>
                </a:pPr>
                <a:endParaRPr lang="en-US" sz="2400" dirty="0"/>
              </a:p>
              <a:p>
                <a:pPr marL="0" indent="0">
                  <a:buNone/>
                </a:pPr>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panose="02040503050406030204" pitchFamily="18" charset="0"/>
                          </a:rPr>
                          <m:t>𝑨</m:t>
                        </m:r>
                      </m:e>
                      <m:sub>
                        <m:r>
                          <a:rPr lang="en-US" sz="2400" b="1" i="1" smtClean="0">
                            <a:latin typeface="Cambria Math" panose="02040503050406030204" pitchFamily="18" charset="0"/>
                          </a:rPr>
                          <m:t>𝒓𝒆𝒇</m:t>
                        </m:r>
                      </m:sub>
                    </m:sSub>
                  </m:oMath>
                </a14:m>
                <a:r>
                  <a:rPr lang="en-US" sz="2400" dirty="0" smtClean="0"/>
                  <a:t>-</a:t>
                </a:r>
                <a:r>
                  <a:rPr lang="en-US" sz="2400" dirty="0"/>
                  <a:t>reference area </a:t>
                </a:r>
                <a:r>
                  <a:rPr lang="en-US" sz="2400" dirty="0" smtClean="0"/>
                  <a:t>, </a:t>
                </a:r>
                <a:r>
                  <a:rPr lang="en-US" sz="2400" i="1" dirty="0"/>
                  <a:t>ρ </a:t>
                </a:r>
                <a:r>
                  <a:rPr lang="en-US" sz="2400" dirty="0" smtClean="0"/>
                  <a:t>- </a:t>
                </a:r>
                <a:r>
                  <a:rPr lang="en-US" sz="2400" dirty="0"/>
                  <a:t>the </a:t>
                </a:r>
                <a:r>
                  <a:rPr lang="en-US" sz="2400" dirty="0" smtClean="0"/>
                  <a:t>atmospheric density, </a:t>
                </a:r>
                <a14:m>
                  <m:oMath xmlns:m="http://schemas.openxmlformats.org/officeDocument/2006/math">
                    <m:sSub>
                      <m:sSubPr>
                        <m:ctrlPr>
                          <a:rPr lang="en-US" sz="2400" b="1" i="1">
                            <a:latin typeface="Cambria Math" panose="02040503050406030204" pitchFamily="18" charset="0"/>
                          </a:rPr>
                        </m:ctrlPr>
                      </m:sSubPr>
                      <m:e>
                        <m:r>
                          <a:rPr lang="en-US" sz="2400" b="0" i="1">
                            <a:latin typeface="Cambria Math" panose="02040503050406030204" pitchFamily="18" charset="0"/>
                          </a:rPr>
                          <m:t>𝑣</m:t>
                        </m:r>
                      </m:e>
                      <m:sub>
                        <m:r>
                          <a:rPr lang="en-US" sz="2400" b="1" i="1">
                            <a:latin typeface="Cambria Math" panose="02040503050406030204" pitchFamily="18" charset="0"/>
                          </a:rPr>
                          <m:t>𝒓</m:t>
                        </m:r>
                      </m:sub>
                    </m:sSub>
                  </m:oMath>
                </a14:m>
                <a:r>
                  <a:rPr lang="en-US" sz="2400" dirty="0" smtClean="0"/>
                  <a:t>-magnitude of relative velocity,. m-satellite mass </a:t>
                </a:r>
              </a:p>
              <a:p>
                <a:pPr marL="0" indent="0">
                  <a:buNone/>
                </a:pP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𝑪</m:t>
                        </m:r>
                      </m:e>
                      <m:sub>
                        <m:r>
                          <a:rPr lang="en-US" sz="2400" b="1" i="1">
                            <a:latin typeface="Cambria Math" panose="02040503050406030204" pitchFamily="18" charset="0"/>
                          </a:rPr>
                          <m:t>𝒂</m:t>
                        </m:r>
                      </m:sub>
                    </m:sSub>
                    <m:r>
                      <a:rPr lang="en-US" sz="2400" b="0" i="0" smtClean="0">
                        <a:latin typeface="Cambria Math" panose="02040503050406030204" pitchFamily="18" charset="0"/>
                      </a:rPr>
                      <m:t>−</m:t>
                    </m:r>
                  </m:oMath>
                </a14:m>
                <a:r>
                  <a:rPr lang="en-US" sz="2400" dirty="0" smtClean="0"/>
                  <a:t>dimensionless force coefficient vector - </a:t>
                </a:r>
                <a:r>
                  <a:rPr lang="en-US" sz="2400" dirty="0"/>
                  <a:t>dependent on the </a:t>
                </a:r>
                <a:r>
                  <a:rPr lang="en-US" sz="2400" dirty="0" smtClean="0"/>
                  <a:t>geometry and </a:t>
                </a:r>
                <a:r>
                  <a:rPr lang="en-US" sz="2400" dirty="0"/>
                  <a:t>orientation of the satellite shape with respect to the flow, the properties </a:t>
                </a:r>
                <a:r>
                  <a:rPr lang="en-US" sz="2400" dirty="0" err="1" smtClean="0"/>
                  <a:t>ofthe</a:t>
                </a:r>
                <a:r>
                  <a:rPr lang="en-US" sz="2400" dirty="0" smtClean="0"/>
                  <a:t> </a:t>
                </a:r>
                <a:r>
                  <a:rPr lang="en-US" sz="2400" dirty="0"/>
                  <a:t>atoms and molecules that hit its surface, and the mode of interaction </a:t>
                </a:r>
                <a:r>
                  <a:rPr lang="en-US" sz="2400" dirty="0" smtClean="0"/>
                  <a:t>between these </a:t>
                </a:r>
                <a:r>
                  <a:rPr lang="en-US" sz="2400" dirty="0"/>
                  <a:t>particles and the surface.</a:t>
                </a:r>
                <a:r>
                  <a:rPr lang="en-US" dirty="0"/>
                  <a:t> </a:t>
                </a:r>
                <a:endParaRPr lang="en-US" dirty="0" smtClean="0"/>
              </a:p>
              <a:p>
                <a:pPr marL="0" indent="0">
                  <a:buNone/>
                </a:pPr>
                <a14:m>
                  <m:oMath xmlns:m="http://schemas.openxmlformats.org/officeDocument/2006/math">
                    <m:sSub>
                      <m:sSubPr>
                        <m:ctrlPr>
                          <a:rPr lang="en-US" sz="2400" b="1" i="1">
                            <a:latin typeface="Cambria Math" panose="02040503050406030204" pitchFamily="18" charset="0"/>
                          </a:rPr>
                        </m:ctrlPr>
                      </m:sSubPr>
                      <m:e>
                        <m:r>
                          <m:rPr>
                            <m:sty m:val="p"/>
                          </m:rPr>
                          <a:rPr lang="en-US" sz="2400" b="0" i="0" smtClean="0">
                            <a:latin typeface="Cambria Math" panose="02040503050406030204" pitchFamily="18" charset="0"/>
                          </a:rPr>
                          <m:t>C</m:t>
                        </m:r>
                      </m:e>
                      <m:sub>
                        <m:r>
                          <m:rPr>
                            <m:sty m:val="p"/>
                          </m:rPr>
                          <a:rPr lang="en-US" sz="2400" b="0" i="0" smtClean="0">
                            <a:latin typeface="Cambria Math" panose="02040503050406030204" pitchFamily="18" charset="0"/>
                          </a:rPr>
                          <m:t>D</m:t>
                        </m:r>
                      </m:sub>
                    </m:sSub>
                  </m:oMath>
                </a14:m>
                <a:r>
                  <a:rPr lang="en-US" sz="2400" dirty="0" smtClean="0"/>
                  <a:t> -drag coefficient</a:t>
                </a:r>
                <a:r>
                  <a:rPr lang="sr-Latn-RS" sz="2400" dirty="0" smtClean="0"/>
                  <a:t> </a:t>
                </a:r>
                <a:endParaRPr lang="en-US" sz="2400" dirty="0" smtClean="0"/>
              </a:p>
              <a:p>
                <a:pPr marL="0" indent="0">
                  <a:buNone/>
                </a:pPr>
                <a:r>
                  <a:rPr lang="sr-Latn-RS" sz="2400" dirty="0" smtClean="0"/>
                  <a:t>B</a:t>
                </a:r>
                <a:r>
                  <a:rPr lang="en-US" sz="2400" dirty="0" err="1" smtClean="0"/>
                  <a:t>allistic</a:t>
                </a:r>
                <a:r>
                  <a:rPr lang="en-US" sz="2400" dirty="0" smtClean="0"/>
                  <a:t> </a:t>
                </a:r>
                <a:r>
                  <a:rPr lang="en-US" sz="2400" dirty="0"/>
                  <a:t>coefficient b, or its inverse B,</a:t>
                </a:r>
                <a:endParaRPr lang="en-US" sz="2400" dirty="0" smtClean="0"/>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4159" y="457200"/>
                <a:ext cx="10515600" cy="5989320"/>
              </a:xfrm>
              <a:blipFill rotWithShape="0">
                <a:blip r:embed="rId2"/>
                <a:stretch>
                  <a:fillRect l="-870" t="-1424"/>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5122419" y="870960"/>
            <a:ext cx="3040875" cy="941500"/>
          </a:xfrm>
          <a:prstGeom prst="rect">
            <a:avLst/>
          </a:prstGeom>
        </p:spPr>
      </p:pic>
      <p:pic>
        <p:nvPicPr>
          <p:cNvPr id="10" name="Picture 9"/>
          <p:cNvPicPr>
            <a:picLocks noChangeAspect="1"/>
          </p:cNvPicPr>
          <p:nvPr/>
        </p:nvPicPr>
        <p:blipFill>
          <a:blip r:embed="rId4"/>
          <a:stretch>
            <a:fillRect/>
          </a:stretch>
        </p:blipFill>
        <p:spPr>
          <a:xfrm>
            <a:off x="1283655" y="870960"/>
            <a:ext cx="2218050" cy="860800"/>
          </a:xfrm>
          <a:prstGeom prst="rect">
            <a:avLst/>
          </a:prstGeom>
        </p:spPr>
      </p:pic>
      <p:pic>
        <p:nvPicPr>
          <p:cNvPr id="2" name="Picture 1"/>
          <p:cNvPicPr>
            <a:picLocks noChangeAspect="1"/>
          </p:cNvPicPr>
          <p:nvPr/>
        </p:nvPicPr>
        <p:blipFill>
          <a:blip r:embed="rId5"/>
          <a:stretch>
            <a:fillRect/>
          </a:stretch>
        </p:blipFill>
        <p:spPr>
          <a:xfrm>
            <a:off x="4227622" y="5242299"/>
            <a:ext cx="2182275" cy="744233"/>
          </a:xfrm>
          <a:prstGeom prst="rect">
            <a:avLst/>
          </a:prstGeom>
        </p:spPr>
      </p:pic>
    </p:spTree>
    <p:extLst>
      <p:ext uri="{BB962C8B-B14F-4D97-AF65-F5344CB8AC3E}">
        <p14:creationId xmlns:p14="http://schemas.microsoft.com/office/powerpoint/2010/main" val="4261663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180" y="274320"/>
            <a:ext cx="10515600" cy="6080760"/>
          </a:xfrm>
        </p:spPr>
        <p:txBody>
          <a:bodyPr>
            <a:normAutofit lnSpcReduction="10000"/>
          </a:bodyPr>
          <a:lstStyle/>
          <a:p>
            <a:pPr lvl="0"/>
            <a:r>
              <a:rPr lang="en-US" dirty="0">
                <a:solidFill>
                  <a:srgbClr val="FF0000"/>
                </a:solidFill>
              </a:rPr>
              <a:t>Gravity satellite missions </a:t>
            </a:r>
            <a:r>
              <a:rPr lang="en-US" dirty="0"/>
              <a:t>measurement data are primarily intended for use in the estimation of an accurate model of Earth’s gravity field.</a:t>
            </a:r>
          </a:p>
          <a:p>
            <a:pPr lvl="0"/>
            <a:r>
              <a:rPr lang="en-US" dirty="0">
                <a:solidFill>
                  <a:schemeClr val="accent1"/>
                </a:solidFill>
              </a:rPr>
              <a:t>Precision accelerometers </a:t>
            </a:r>
            <a:r>
              <a:rPr lang="en-US" dirty="0"/>
              <a:t>on the satellites extend the ability to monitor non-gravitational forces acting on them continuously. </a:t>
            </a:r>
          </a:p>
          <a:p>
            <a:pPr lvl="0"/>
            <a:r>
              <a:rPr lang="en-US" dirty="0"/>
              <a:t>One of these forces, </a:t>
            </a:r>
            <a:r>
              <a:rPr lang="en-US" dirty="0">
                <a:solidFill>
                  <a:schemeClr val="accent6"/>
                </a:solidFill>
              </a:rPr>
              <a:t>atmospheric drag</a:t>
            </a:r>
            <a:r>
              <a:rPr lang="en-US" dirty="0"/>
              <a:t>, can be derived as an additional result of  gravity field modeling data based on the orbit track positions evaluation  and the precise accelerometer measurements, so it can be used for atmospheric mass density determination </a:t>
            </a:r>
            <a:r>
              <a:rPr lang="en-US" dirty="0" smtClean="0"/>
              <a:t>especially </a:t>
            </a:r>
            <a:r>
              <a:rPr lang="en-US" dirty="0"/>
              <a:t>thermosphere .</a:t>
            </a:r>
          </a:p>
          <a:p>
            <a:pPr lvl="0"/>
            <a:r>
              <a:rPr lang="en-US" dirty="0"/>
              <a:t>One of the examples is thermospheric mass density determination using </a:t>
            </a:r>
            <a:r>
              <a:rPr lang="en-US" dirty="0">
                <a:solidFill>
                  <a:schemeClr val="accent2">
                    <a:lumMod val="75000"/>
                  </a:schemeClr>
                </a:solidFill>
              </a:rPr>
              <a:t>neutral mass spectrometers </a:t>
            </a:r>
            <a:r>
              <a:rPr lang="en-US" dirty="0"/>
              <a:t>on earlier satellite missions. Measurement of the Earth’s </a:t>
            </a:r>
            <a:r>
              <a:rPr lang="en-US" dirty="0">
                <a:solidFill>
                  <a:srgbClr val="FF0000"/>
                </a:solidFill>
              </a:rPr>
              <a:t>far ultraviolet (FUV) </a:t>
            </a:r>
            <a:r>
              <a:rPr lang="en-US" dirty="0" err="1">
                <a:solidFill>
                  <a:srgbClr val="FF0000"/>
                </a:solidFill>
              </a:rPr>
              <a:t>dayglow</a:t>
            </a:r>
            <a:r>
              <a:rPr lang="en-US" dirty="0">
                <a:solidFill>
                  <a:srgbClr val="FF0000"/>
                </a:solidFill>
              </a:rPr>
              <a:t> spectra </a:t>
            </a:r>
            <a:r>
              <a:rPr lang="en-US" dirty="0"/>
              <a:t>is also used to infer number density proﬁles of N</a:t>
            </a:r>
            <a:r>
              <a:rPr lang="en-US" baseline="-25000" dirty="0"/>
              <a:t>2</a:t>
            </a:r>
            <a:r>
              <a:rPr lang="en-US" dirty="0"/>
              <a:t>, O, and O</a:t>
            </a:r>
            <a:r>
              <a:rPr lang="en-US" baseline="-25000" dirty="0"/>
              <a:t>2</a:t>
            </a:r>
            <a:r>
              <a:rPr lang="en-US" dirty="0" smtClean="0">
                <a:solidFill>
                  <a:schemeClr val="accent4">
                    <a:lumMod val="75000"/>
                  </a:schemeClr>
                </a:solidFill>
              </a:rPr>
              <a:t>Combination </a:t>
            </a:r>
            <a:r>
              <a:rPr lang="en-US" dirty="0">
                <a:solidFill>
                  <a:schemeClr val="accent4">
                    <a:lumMod val="75000"/>
                  </a:schemeClr>
                </a:solidFill>
              </a:rPr>
              <a:t>of accelerometers measurements and those spectroscopic data </a:t>
            </a:r>
            <a:r>
              <a:rPr lang="en-US" dirty="0"/>
              <a:t>is the foundation of </a:t>
            </a:r>
            <a:r>
              <a:rPr lang="en-US" dirty="0" smtClean="0"/>
              <a:t>widely </a:t>
            </a:r>
            <a:r>
              <a:rPr lang="en-US" dirty="0"/>
              <a:t>used empirical models of </a:t>
            </a:r>
            <a:r>
              <a:rPr lang="en-US" dirty="0" err="1"/>
              <a:t>thermospheric</a:t>
            </a:r>
            <a:r>
              <a:rPr lang="en-US" dirty="0"/>
              <a:t> mass density.</a:t>
            </a:r>
          </a:p>
          <a:p>
            <a:endParaRPr lang="en-US" dirty="0"/>
          </a:p>
        </p:txBody>
      </p:sp>
    </p:spTree>
    <p:extLst>
      <p:ext uri="{BB962C8B-B14F-4D97-AF65-F5344CB8AC3E}">
        <p14:creationId xmlns:p14="http://schemas.microsoft.com/office/powerpoint/2010/main" val="213044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84048"/>
                <a:ext cx="10515600" cy="6117336"/>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Relative velocity components</a:t>
                </a:r>
                <a:r>
                  <a:rPr lang="sr-Latn-R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the sum of contributions from</a:t>
                </a:r>
                <a:endParaRPr lang="sr-Latn-RS" sz="2400" dirty="0">
                  <a:latin typeface="Times New Roman" panose="02020603050405020304" pitchFamily="18" charset="0"/>
                  <a:cs typeface="Times New Roman" panose="02020603050405020304" pitchFamily="18" charset="0"/>
                </a:endParaRPr>
              </a:p>
              <a:p>
                <a:pPr marL="0" indent="0">
                  <a:buNone/>
                </a:pPr>
                <a:r>
                  <a:rPr lang="sr-Latn-RS" sz="2400" dirty="0">
                    <a:latin typeface="Times New Roman" panose="02020603050405020304" pitchFamily="18" charset="0"/>
                    <a:cs typeface="Times New Roman" panose="02020603050405020304" pitchFamily="18" charset="0"/>
                  </a:rPr>
                  <a:t>- t</a:t>
                </a:r>
                <a:r>
                  <a:rPr lang="en-US" sz="2400" dirty="0">
                    <a:latin typeface="Times New Roman" panose="02020603050405020304" pitchFamily="18" charset="0"/>
                    <a:cs typeface="Times New Roman" panose="02020603050405020304" pitchFamily="18" charset="0"/>
                  </a:rPr>
                  <a:t>he</a:t>
                </a:r>
                <a:r>
                  <a:rPr lang="sr-Latn-RS" sz="2400" dirty="0">
                    <a:latin typeface="Times New Roman" panose="02020603050405020304" pitchFamily="18" charset="0"/>
                    <a:cs typeface="Times New Roman" panose="02020603050405020304" pitchFamily="18" charset="0"/>
                  </a:rPr>
                  <a:t> </a:t>
                </a:r>
                <a:r>
                  <a:rPr lang="sr-Latn-RS" sz="2400" dirty="0" smtClean="0">
                    <a:latin typeface="Times New Roman" panose="02020603050405020304" pitchFamily="18" charset="0"/>
                    <a:cs typeface="Times New Roman" panose="02020603050405020304" pitchFamily="18" charset="0"/>
                  </a:rPr>
                  <a:t>relative </a:t>
                </a:r>
                <a:r>
                  <a:rPr lang="sr-Latn-RS" sz="2400" dirty="0">
                    <a:latin typeface="Times New Roman" panose="02020603050405020304" pitchFamily="18" charset="0"/>
                    <a:cs typeface="Times New Roman" panose="02020603050405020304" pitchFamily="18" charset="0"/>
                  </a:rPr>
                  <a:t>i</a:t>
                </a:r>
                <a:r>
                  <a:rPr lang="en-US" sz="2400" dirty="0" err="1">
                    <a:latin typeface="Times New Roman" panose="02020603050405020304" pitchFamily="18" charset="0"/>
                    <a:cs typeface="Times New Roman" panose="02020603050405020304" pitchFamily="18" charset="0"/>
                  </a:rPr>
                  <a:t>nertial</a:t>
                </a:r>
                <a:r>
                  <a:rPr lang="en-US" sz="2400" dirty="0">
                    <a:latin typeface="Times New Roman" panose="02020603050405020304" pitchFamily="18" charset="0"/>
                    <a:cs typeface="Times New Roman" panose="02020603050405020304" pitchFamily="18" charset="0"/>
                  </a:rPr>
                  <a:t> velocity of </a:t>
                </a:r>
                <a:r>
                  <a:rPr lang="en-US" sz="2400" dirty="0" smtClean="0">
                    <a:latin typeface="Times New Roman" panose="02020603050405020304" pitchFamily="18" charset="0"/>
                    <a:cs typeface="Times New Roman" panose="02020603050405020304" pitchFamily="18" charset="0"/>
                  </a:rPr>
                  <a:t>the</a:t>
                </a:r>
                <a:r>
                  <a:rPr lang="sr-Latn-R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spacecraft </a:t>
                </a:r>
                <a:r>
                  <a:rPr lang="en-US" sz="2400" dirty="0">
                    <a:latin typeface="Times New Roman" panose="02020603050405020304" pitchFamily="18" charset="0"/>
                    <a:cs typeface="Times New Roman" panose="02020603050405020304" pitchFamily="18" charset="0"/>
                  </a:rPr>
                  <a:t>in its orbit</a:t>
                </a:r>
                <a:r>
                  <a:rPr lang="sr-Latn-R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1" i="1">
                            <a:latin typeface="Cambria Math" panose="02040503050406030204" pitchFamily="18" charset="0"/>
                          </a:rPr>
                        </m:ctrlPr>
                      </m:sSubPr>
                      <m:e>
                        <m:r>
                          <a:rPr lang="en-US" sz="2400" i="1">
                            <a:latin typeface="Cambria Math" panose="02040503050406030204" pitchFamily="18" charset="0"/>
                          </a:rPr>
                          <m:t>𝑣</m:t>
                        </m:r>
                      </m:e>
                      <m:sub>
                        <m:r>
                          <a:rPr lang="sr-Latn-RS" sz="2400" b="1" i="1">
                            <a:latin typeface="Cambria Math" panose="02040503050406030204" pitchFamily="18" charset="0"/>
                          </a:rPr>
                          <m:t>𝒓</m:t>
                        </m:r>
                        <m:r>
                          <a:rPr lang="sr-Latn-RS" sz="2400" b="1" i="1">
                            <a:latin typeface="Cambria Math" panose="02040503050406030204" pitchFamily="18" charset="0"/>
                          </a:rPr>
                          <m:t>,</m:t>
                        </m:r>
                        <m:r>
                          <a:rPr lang="sr-Latn-RS" sz="2400" b="1" i="1">
                            <a:latin typeface="Cambria Math" panose="02040503050406030204" pitchFamily="18" charset="0"/>
                          </a:rPr>
                          <m:t>𝒊</m:t>
                        </m:r>
                      </m:sub>
                    </m:sSub>
                    <m:r>
                      <a:rPr lang="sr-Latn-RS" sz="2400">
                        <a:latin typeface="Cambria Math" panose="02040503050406030204" pitchFamily="18" charset="0"/>
                      </a:rPr>
                      <m:t>=−</m:t>
                    </m:r>
                    <m:r>
                      <a:rPr lang="sr-Latn-RS" sz="2400" b="1" i="1">
                        <a:latin typeface="Cambria Math" panose="02040503050406030204" pitchFamily="18" charset="0"/>
                      </a:rPr>
                      <m:t>𝒗</m:t>
                    </m:r>
                  </m:oMath>
                </a14:m>
                <a:r>
                  <a:rPr lang="sr-Latn-R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inertial satellite velocity</a:t>
                </a:r>
                <a:r>
                  <a:rPr lang="sr-Latn-R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sr-Latn-RS" sz="2400" dirty="0">
                  <a:latin typeface="Times New Roman" panose="02020603050405020304" pitchFamily="18" charset="0"/>
                  <a:cs typeface="Times New Roman" panose="02020603050405020304" pitchFamily="18" charset="0"/>
                </a:endParaRPr>
              </a:p>
              <a:p>
                <a:pPr>
                  <a:buFontTx/>
                  <a:buChar char="-"/>
                </a:pPr>
                <a:r>
                  <a:rPr lang="en-US" sz="2400" dirty="0">
                    <a:latin typeface="Times New Roman" panose="02020603050405020304" pitchFamily="18" charset="0"/>
                    <a:cs typeface="Times New Roman" panose="02020603050405020304" pitchFamily="18" charset="0"/>
                  </a:rPr>
                  <a:t>the velocity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sr-Latn-RS" sz="2400" b="1" i="1">
                            <a:latin typeface="Cambria Math" panose="02040503050406030204" pitchFamily="18" charset="0"/>
                          </a:rPr>
                          <m:t>𝒓</m:t>
                        </m:r>
                        <m:r>
                          <a:rPr lang="sr-Latn-RS" sz="2400" b="1" i="1">
                            <a:latin typeface="Cambria Math" panose="02040503050406030204" pitchFamily="18" charset="0"/>
                          </a:rPr>
                          <m:t>,</m:t>
                        </m:r>
                        <m:r>
                          <a:rPr lang="sr-Latn-RS" sz="2400" b="1" i="1">
                            <a:latin typeface="Cambria Math" panose="02040503050406030204" pitchFamily="18" charset="0"/>
                          </a:rPr>
                          <m:t>𝒄</m:t>
                        </m:r>
                      </m:sub>
                    </m:sSub>
                  </m:oMath>
                </a14:m>
                <a:r>
                  <a:rPr lang="sr-Latn-R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caused by the </a:t>
                </a:r>
                <a:r>
                  <a:rPr lang="en-US" sz="2400" dirty="0" err="1">
                    <a:latin typeface="Times New Roman" panose="02020603050405020304" pitchFamily="18" charset="0"/>
                    <a:cs typeface="Times New Roman" panose="02020603050405020304" pitchFamily="18" charset="0"/>
                  </a:rPr>
                  <a:t>corotating</a:t>
                </a:r>
                <a:r>
                  <a:rPr lang="en-US" sz="2400" dirty="0">
                    <a:latin typeface="Times New Roman" panose="02020603050405020304" pitchFamily="18" charset="0"/>
                    <a:cs typeface="Times New Roman" panose="02020603050405020304" pitchFamily="18" charset="0"/>
                  </a:rPr>
                  <a:t> atmosphere </a:t>
                </a:r>
                <a:r>
                  <a:rPr lang="sr-Latn-RS" sz="2400" dirty="0">
                    <a:latin typeface="Times New Roman" panose="02020603050405020304" pitchFamily="18" charset="0"/>
                    <a:cs typeface="Times New Roman" panose="02020603050405020304" pitchFamily="18" charset="0"/>
                  </a:rPr>
                  <a:t>(can be obtained from a model eg.</a:t>
                </a:r>
                <a:r>
                  <a:rPr lang="en-US" sz="2400" dirty="0">
                    <a:latin typeface="Times New Roman" panose="02020603050405020304" pitchFamily="18" charset="0"/>
                    <a:cs typeface="Times New Roman" panose="02020603050405020304" pitchFamily="18" charset="0"/>
                  </a:rPr>
                  <a:t>HWM07 </a:t>
                </a:r>
                <a:r>
                  <a:rPr lang="sr-Latn-RS" sz="2400" dirty="0">
                    <a:latin typeface="Times New Roman" panose="02020603050405020304" pitchFamily="18" charset="0"/>
                    <a:cs typeface="Times New Roman" panose="02020603050405020304" pitchFamily="18" charset="0"/>
                  </a:rPr>
                  <a:t>)</a:t>
                </a:r>
              </a:p>
              <a:p>
                <a:pPr>
                  <a:buFontTx/>
                  <a:buChar char="-"/>
                </a:pPr>
                <a:r>
                  <a:rPr lang="en-US" sz="2400" dirty="0" smtClean="0">
                    <a:latin typeface="Times New Roman" panose="02020603050405020304" pitchFamily="18" charset="0"/>
                    <a:cs typeface="Times New Roman" panose="02020603050405020304" pitchFamily="18" charset="0"/>
                  </a:rPr>
                  <a:t>velocity </a:t>
                </a:r>
                <a:r>
                  <a:rPr lang="en-US" sz="2400" dirty="0">
                    <a:latin typeface="Times New Roman" panose="02020603050405020304" pitchFamily="18" charset="0"/>
                    <a:cs typeface="Times New Roman" panose="02020603050405020304" pitchFamily="18" charset="0"/>
                  </a:rPr>
                  <a:t>of winds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sr-Latn-RS" sz="2400" b="1" i="1">
                            <a:latin typeface="Cambria Math" panose="02040503050406030204" pitchFamily="18" charset="0"/>
                          </a:rPr>
                          <m:t>𝒓</m:t>
                        </m:r>
                        <m:r>
                          <a:rPr lang="sr-Latn-RS" sz="2400" b="1" i="1">
                            <a:latin typeface="Cambria Math" panose="02040503050406030204" pitchFamily="18" charset="0"/>
                          </a:rPr>
                          <m:t>,</m:t>
                        </m:r>
                        <m:r>
                          <a:rPr lang="sr-Latn-RS" sz="2400" b="1" i="1">
                            <a:latin typeface="Cambria Math" panose="02040503050406030204" pitchFamily="18" charset="0"/>
                          </a:rPr>
                          <m:t>𝒘</m:t>
                        </m:r>
                      </m:sub>
                    </m:sSub>
                  </m:oMath>
                </a14:m>
                <a:r>
                  <a:rPr lang="en-US" sz="2400" dirty="0">
                    <a:latin typeface="Times New Roman" panose="02020603050405020304" pitchFamily="18" charset="0"/>
                    <a:cs typeface="Times New Roman" panose="02020603050405020304" pitchFamily="18" charset="0"/>
                  </a:rPr>
                  <a:t> with respect to an Earth-fixed atmosphere</a:t>
                </a:r>
                <a:r>
                  <a:rPr lang="sr-Latn-RS" sz="2400" dirty="0">
                    <a:latin typeface="Times New Roman" panose="02020603050405020304" pitchFamily="18" charset="0"/>
                    <a:cs typeface="Times New Roman" panose="02020603050405020304" pitchFamily="18" charset="0"/>
                  </a:rPr>
                  <a:t> (can be </a:t>
                </a:r>
                <a:r>
                  <a:rPr lang="en-US" sz="2400" dirty="0">
                    <a:latin typeface="Times New Roman" panose="02020603050405020304" pitchFamily="18" charset="0"/>
                    <a:cs typeface="Times New Roman" panose="02020603050405020304" pitchFamily="18" charset="0"/>
                  </a:rPr>
                  <a:t>accurately computed from the Earth’s angular</a:t>
                </a:r>
                <a:r>
                  <a:rPr lang="sr-Latn-R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rotation vector </a:t>
                </a:r>
                <a14:m>
                  <m:oMath xmlns:m="http://schemas.openxmlformats.org/officeDocument/2006/math">
                    <m:sSub>
                      <m:sSubPr>
                        <m:ctrlPr>
                          <a:rPr lang="en-US" sz="2400" b="1" i="1">
                            <a:latin typeface="Cambria Math" panose="02040503050406030204" pitchFamily="18" charset="0"/>
                          </a:rPr>
                        </m:ctrlPr>
                      </m:sSubPr>
                      <m:e>
                        <m:r>
                          <a:rPr lang="en-US" sz="2400" b="1" i="1" smtClean="0">
                            <a:latin typeface="Cambria Math" panose="02040503050406030204" pitchFamily="18" charset="0"/>
                            <a:ea typeface="Cambria Math" panose="02040503050406030204" pitchFamily="18" charset="0"/>
                          </a:rPr>
                          <m:t>𝝎</m:t>
                        </m:r>
                      </m:e>
                      <m:sub>
                        <m:r>
                          <a:rPr lang="sr-Latn-RS" sz="2400" b="1" i="1" smtClean="0">
                            <a:latin typeface="Cambria Math" panose="02040503050406030204" pitchFamily="18" charset="0"/>
                          </a:rPr>
                          <m:t>𝑬</m:t>
                        </m:r>
                      </m:sub>
                    </m:sSub>
                  </m:oMath>
                </a14:m>
                <a:r>
                  <a:rPr lang="en-US" sz="2400" dirty="0" smtClean="0">
                    <a:latin typeface="Times New Roman" panose="02020603050405020304" pitchFamily="18" charset="0"/>
                    <a:cs typeface="Times New Roman" panose="02020603050405020304" pitchFamily="18" charset="0"/>
                  </a:rPr>
                  <a:t> and the</a:t>
                </a:r>
                <a:r>
                  <a:rPr lang="sr-Latn-R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satellite’s </a:t>
                </a:r>
                <a:r>
                  <a:rPr lang="en-US" sz="2400" dirty="0">
                    <a:latin typeface="Times New Roman" panose="02020603050405020304" pitchFamily="18" charset="0"/>
                    <a:cs typeface="Times New Roman" panose="02020603050405020304" pitchFamily="18" charset="0"/>
                  </a:rPr>
                  <a:t>position vector </a:t>
                </a:r>
                <a14:m>
                  <m:oMath xmlns:m="http://schemas.openxmlformats.org/officeDocument/2006/math">
                    <m:r>
                      <a:rPr lang="sr-Latn-RS" sz="2400" b="1" i="1" smtClean="0">
                        <a:latin typeface="Cambria Math" panose="02040503050406030204" pitchFamily="18" charset="0"/>
                      </a:rPr>
                      <m:t>𝒓</m:t>
                    </m:r>
                  </m:oMath>
                </a14:m>
                <a:r>
                  <a:rPr lang="en-US" sz="2400" dirty="0" smtClean="0">
                    <a:latin typeface="Times New Roman" panose="02020603050405020304" pitchFamily="18" charset="0"/>
                    <a:cs typeface="Times New Roman" panose="02020603050405020304" pitchFamily="18" charset="0"/>
                  </a:rPr>
                  <a:t>.</a:t>
                </a:r>
                <a:r>
                  <a:rPr lang="sr-Latn-R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b="1" i="1">
                            <a:latin typeface="Cambria Math" panose="02040503050406030204" pitchFamily="18" charset="0"/>
                          </a:rPr>
                        </m:ctrlPr>
                      </m:sSubPr>
                      <m:e>
                        <m:r>
                          <a:rPr lang="en-US" sz="2400" b="1" i="1">
                            <a:latin typeface="Cambria Math" panose="02040503050406030204" pitchFamily="18" charset="0"/>
                          </a:rPr>
                          <m:t>𝒗</m:t>
                        </m:r>
                      </m:e>
                      <m:sub>
                        <m:r>
                          <a:rPr lang="sr-Latn-RS" sz="2400" b="1" i="1">
                            <a:latin typeface="Cambria Math" panose="02040503050406030204" pitchFamily="18" charset="0"/>
                          </a:rPr>
                          <m:t>𝒓</m:t>
                        </m:r>
                        <m:r>
                          <a:rPr lang="sr-Latn-RS" sz="2400" b="1" i="1">
                            <a:latin typeface="Cambria Math" panose="02040503050406030204" pitchFamily="18" charset="0"/>
                          </a:rPr>
                          <m:t>,</m:t>
                        </m:r>
                        <m:r>
                          <a:rPr lang="sr-Latn-RS" sz="2400" b="1" i="1">
                            <a:latin typeface="Cambria Math" panose="02040503050406030204" pitchFamily="18" charset="0"/>
                          </a:rPr>
                          <m:t>𝒘</m:t>
                        </m:r>
                      </m:sub>
                    </m:sSub>
                    <m:r>
                      <a:rPr lang="sr-Latn-RS" sz="2400" b="1" i="1" smtClean="0">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𝝎</m:t>
                        </m:r>
                      </m:e>
                      <m:sub>
                        <m:r>
                          <a:rPr lang="sr-Latn-RS" sz="2400" b="1" i="1">
                            <a:latin typeface="Cambria Math" panose="02040503050406030204" pitchFamily="18" charset="0"/>
                          </a:rPr>
                          <m:t>𝑬</m:t>
                        </m:r>
                        <m:r>
                          <a:rPr lang="sr-Latn-RS" sz="2400" b="1" i="1" smtClean="0">
                            <a:latin typeface="Cambria Math" panose="02040503050406030204" pitchFamily="18" charset="0"/>
                          </a:rPr>
                          <m:t> </m:t>
                        </m:r>
                      </m:sub>
                    </m:sSub>
                    <m:r>
                      <a:rPr lang="sr-Latn-RS" sz="2400" b="1" i="0" smtClean="0">
                        <a:latin typeface="Cambria Math" panose="02040503050406030204" pitchFamily="18" charset="0"/>
                      </a:rPr>
                      <m:t>𝐱</m:t>
                    </m:r>
                    <m:r>
                      <a:rPr lang="sr-Latn-RS" sz="2400" b="1" i="1" smtClean="0">
                        <a:latin typeface="Cambria Math" panose="02040503050406030204" pitchFamily="18" charset="0"/>
                      </a:rPr>
                      <m:t>  </m:t>
                    </m:r>
                    <m:r>
                      <a:rPr lang="sr-Latn-RS" sz="2400" b="1" i="1" smtClean="0">
                        <a:latin typeface="Cambria Math" panose="02040503050406030204" pitchFamily="18" charset="0"/>
                      </a:rPr>
                      <m:t>𝒓</m:t>
                    </m:r>
                    <m:r>
                      <a:rPr lang="sr-Latn-RS" sz="2400" b="1" i="1" smtClean="0">
                        <a:latin typeface="Cambria Math" panose="02040503050406030204" pitchFamily="18" charset="0"/>
                      </a:rPr>
                      <m:t>)</m:t>
                    </m:r>
                  </m:oMath>
                </a14:m>
                <a:endParaRPr lang="sr-Latn-RS" sz="2400" b="1" dirty="0" smtClean="0">
                  <a:latin typeface="Times New Roman" panose="02020603050405020304" pitchFamily="18" charset="0"/>
                  <a:cs typeface="Times New Roman" panose="02020603050405020304" pitchFamily="18" charset="0"/>
                </a:endParaRPr>
              </a:p>
              <a:p>
                <a:pPr>
                  <a:buFontTx/>
                  <a:buChar char="-"/>
                </a:pPr>
                <a:r>
                  <a:rPr lang="en-US" sz="2400" b="1" dirty="0" smtClean="0">
                    <a:latin typeface="Times New Roman" panose="02020603050405020304" pitchFamily="18" charset="0"/>
                    <a:cs typeface="Times New Roman" panose="02020603050405020304" pitchFamily="18" charset="0"/>
                  </a:rPr>
                  <a:t>Projection </a:t>
                </a:r>
                <a:r>
                  <a:rPr lang="en-US" sz="2400" b="1" dirty="0">
                    <a:latin typeface="Times New Roman" panose="02020603050405020304" pitchFamily="18" charset="0"/>
                    <a:cs typeface="Times New Roman" panose="02020603050405020304" pitchFamily="18" charset="0"/>
                  </a:rPr>
                  <a:t>of drag on the inertial </a:t>
                </a:r>
                <a:r>
                  <a:rPr lang="en-US" sz="2400" b="1" dirty="0" smtClean="0">
                    <a:latin typeface="Times New Roman" panose="02020603050405020304" pitchFamily="18" charset="0"/>
                    <a:cs typeface="Times New Roman" panose="02020603050405020304" pitchFamily="18" charset="0"/>
                  </a:rPr>
                  <a:t>velocity</a:t>
                </a:r>
                <a:endParaRPr lang="sr-Latn-RS" sz="2400" b="1" dirty="0" smtClean="0">
                  <a:latin typeface="Times New Roman" panose="02020603050405020304" pitchFamily="18" charset="0"/>
                  <a:cs typeface="Times New Roman" panose="02020603050405020304" pitchFamily="18" charset="0"/>
                </a:endParaRPr>
              </a:p>
              <a:p>
                <a:pPr marL="0" indent="0">
                  <a:buNone/>
                </a:pPr>
                <a:r>
                  <a:rPr lang="sr-Latn-R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corotation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wind correction factor </a:t>
                </a:r>
                <a:r>
                  <a:rPr lang="en-US" sz="2400" dirty="0" smtClean="0">
                    <a:latin typeface="Times New Roman" panose="02020603050405020304" pitchFamily="18" charset="0"/>
                    <a:cs typeface="Times New Roman" panose="02020603050405020304" pitchFamily="18" charset="0"/>
                  </a:rPr>
                  <a:t>F</a:t>
                </a:r>
                <a:r>
                  <a:rPr lang="sr-Latn-R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84048"/>
                <a:ext cx="10515600" cy="6117336"/>
              </a:xfrm>
              <a:blipFill rotWithShape="0">
                <a:blip r:embed="rId2"/>
                <a:stretch>
                  <a:fillRect l="-928" t="-1394" r="-156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405370" y="634940"/>
            <a:ext cx="3703638" cy="766372"/>
          </a:xfrm>
          <a:prstGeom prst="rect">
            <a:avLst/>
          </a:prstGeom>
        </p:spPr>
      </p:pic>
      <p:pic>
        <p:nvPicPr>
          <p:cNvPr id="5" name="Picture 4"/>
          <p:cNvPicPr>
            <a:picLocks noChangeAspect="1"/>
          </p:cNvPicPr>
          <p:nvPr/>
        </p:nvPicPr>
        <p:blipFill>
          <a:blip r:embed="rId4"/>
          <a:stretch>
            <a:fillRect/>
          </a:stretch>
        </p:blipFill>
        <p:spPr>
          <a:xfrm>
            <a:off x="7482752" y="4283775"/>
            <a:ext cx="2468475" cy="941500"/>
          </a:xfrm>
          <a:prstGeom prst="rect">
            <a:avLst/>
          </a:prstGeom>
        </p:spPr>
      </p:pic>
      <p:pic>
        <p:nvPicPr>
          <p:cNvPr id="6" name="Picture 5"/>
          <p:cNvPicPr>
            <a:picLocks noChangeAspect="1"/>
          </p:cNvPicPr>
          <p:nvPr/>
        </p:nvPicPr>
        <p:blipFill>
          <a:blip r:embed="rId5"/>
          <a:stretch>
            <a:fillRect/>
          </a:stretch>
        </p:blipFill>
        <p:spPr>
          <a:xfrm>
            <a:off x="4227227" y="5115879"/>
            <a:ext cx="3255525" cy="923567"/>
          </a:xfrm>
          <a:prstGeom prst="rect">
            <a:avLst/>
          </a:prstGeom>
        </p:spPr>
      </p:pic>
    </p:spTree>
    <p:extLst>
      <p:ext uri="{BB962C8B-B14F-4D97-AF65-F5344CB8AC3E}">
        <p14:creationId xmlns:p14="http://schemas.microsoft.com/office/powerpoint/2010/main" val="92300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1352" y="66537"/>
                <a:ext cx="10515600" cy="5846191"/>
              </a:xfrm>
            </p:spPr>
            <p:txBody>
              <a:bodyPr>
                <a:normAutofit fontScale="47500" lnSpcReduction="20000"/>
              </a:bodyPr>
              <a:lstStyle/>
              <a:p>
                <a:pPr marL="0" indent="0">
                  <a:buNone/>
                </a:pPr>
                <a:r>
                  <a:rPr lang="en-US" sz="3800" dirty="0">
                    <a:latin typeface="Times New Roman" panose="02020603050405020304" pitchFamily="18" charset="0"/>
                    <a:cs typeface="Times New Roman" panose="02020603050405020304" pitchFamily="18" charset="0"/>
                  </a:rPr>
                  <a:t>Radiation pressure </a:t>
                </a:r>
                <a:r>
                  <a:rPr lang="en-US" sz="3800" dirty="0" smtClean="0">
                    <a:latin typeface="Times New Roman" panose="02020603050405020304" pitchFamily="18" charset="0"/>
                    <a:cs typeface="Times New Roman" panose="02020603050405020304" pitchFamily="18" charset="0"/>
                  </a:rPr>
                  <a:t>acceleration</a:t>
                </a:r>
                <a:r>
                  <a:rPr lang="sr-Latn-RS" sz="3800" dirty="0" smtClean="0">
                    <a:latin typeface="Times New Roman" panose="02020603050405020304" pitchFamily="18" charset="0"/>
                    <a:cs typeface="Times New Roman" panose="02020603050405020304" pitchFamily="18" charset="0"/>
                  </a:rPr>
                  <a:t> (p</a:t>
                </a:r>
                <a:r>
                  <a:rPr lang="en-US" sz="3800" dirty="0" err="1" smtClean="0">
                    <a:latin typeface="Times New Roman" panose="02020603050405020304" pitchFamily="18" charset="0"/>
                    <a:cs typeface="Times New Roman" panose="02020603050405020304" pitchFamily="18" charset="0"/>
                  </a:rPr>
                  <a:t>rojection</a:t>
                </a: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of the radiation pressure acceleration on the Sun-satellite </a:t>
                </a:r>
                <a:r>
                  <a:rPr lang="en-US" sz="3800" dirty="0" smtClean="0">
                    <a:latin typeface="Times New Roman" panose="02020603050405020304" pitchFamily="18" charset="0"/>
                    <a:cs typeface="Times New Roman" panose="02020603050405020304" pitchFamily="18" charset="0"/>
                  </a:rPr>
                  <a:t>vector</a:t>
                </a:r>
                <a:r>
                  <a:rPr lang="sr-Latn-RS" sz="3200" dirty="0" smtClean="0">
                    <a:latin typeface="Times New Roman" panose="02020603050405020304" pitchFamily="18" charset="0"/>
                    <a:cs typeface="Times New Roman" panose="02020603050405020304" pitchFamily="18" charset="0"/>
                  </a:rPr>
                  <a:t>)</a:t>
                </a:r>
              </a:p>
              <a:p>
                <a:pPr marL="0" indent="0">
                  <a:buNone/>
                </a:pPr>
                <a:endParaRPr lang="sr-Latn-RS" sz="3200" dirty="0">
                  <a:latin typeface="Times New Roman" panose="02020603050405020304" pitchFamily="18" charset="0"/>
                  <a:cs typeface="Times New Roman" panose="02020603050405020304" pitchFamily="18" charset="0"/>
                </a:endParaRPr>
              </a:p>
              <a:p>
                <a:pPr marL="0" indent="0">
                  <a:buNone/>
                </a:pPr>
                <a:endParaRPr lang="sr-Latn-RS" sz="3200" dirty="0" smtClean="0">
                  <a:latin typeface="Times New Roman" panose="02020603050405020304" pitchFamily="18" charset="0"/>
                  <a:cs typeface="Times New Roman" panose="02020603050405020304" pitchFamily="18" charset="0"/>
                </a:endParaRPr>
              </a:p>
              <a:p>
                <a:pPr marL="0" indent="0">
                  <a:buNone/>
                </a:pPr>
                <a:endParaRPr lang="sr-Latn-RS" sz="3200" dirty="0">
                  <a:latin typeface="Times New Roman" panose="02020603050405020304" pitchFamily="18" charset="0"/>
                  <a:cs typeface="Times New Roman" panose="02020603050405020304" pitchFamily="18" charset="0"/>
                </a:endParaRPr>
              </a:p>
              <a:p>
                <a:pPr marL="0" indent="0">
                  <a:buNone/>
                </a:pPr>
                <a:r>
                  <a:rPr lang="en-GB" sz="3200" dirty="0" smtClean="0">
                    <a:latin typeface="Times New Roman" panose="02020603050405020304" pitchFamily="18" charset="0"/>
                    <a:cs typeface="Times New Roman" panose="02020603050405020304" pitchFamily="18" charset="0"/>
                  </a:rPr>
                  <a:t>                                                                         </a:t>
                </a:r>
              </a:p>
              <a:p>
                <a:pPr marL="0" indent="0">
                  <a:buNone/>
                </a:pPr>
                <a:r>
                  <a:rPr lang="en-GB" sz="32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Inﬂuence </a:t>
                </a:r>
                <a:r>
                  <a:rPr lang="en-GB" sz="3800" dirty="0">
                    <a:latin typeface="Times New Roman" panose="02020603050405020304" pitchFamily="18" charset="0"/>
                    <a:cs typeface="Times New Roman" panose="02020603050405020304" pitchFamily="18" charset="0"/>
                  </a:rPr>
                  <a:t>of in-plane drag </a:t>
                </a:r>
                <a:r>
                  <a:rPr lang="sr-Latn-RS" sz="3800" dirty="0" smtClean="0">
                    <a:latin typeface="Times New Roman" panose="02020603050405020304" pitchFamily="18" charset="0"/>
                    <a:cs typeface="Times New Roman" panose="02020603050405020304" pitchFamily="18" charset="0"/>
                  </a:rPr>
                  <a:t>on the </a:t>
                </a:r>
                <a:r>
                  <a:rPr lang="en-GB" sz="3800" dirty="0" smtClean="0">
                    <a:latin typeface="Times New Roman" panose="02020603050405020304" pitchFamily="18" charset="0"/>
                    <a:cs typeface="Times New Roman" panose="02020603050405020304" pitchFamily="18" charset="0"/>
                  </a:rPr>
                  <a:t>orbit</a:t>
                </a:r>
                <a:endParaRPr lang="sr-Latn-RS" sz="3800" dirty="0" smtClean="0">
                  <a:latin typeface="Times New Roman" panose="02020603050405020304" pitchFamily="18" charset="0"/>
                  <a:cs typeface="Times New Roman" panose="02020603050405020304" pitchFamily="18" charset="0"/>
                </a:endParaRPr>
              </a:p>
              <a:p>
                <a:pPr marL="0" indent="0">
                  <a:buNone/>
                </a:pPr>
                <a:r>
                  <a:rPr lang="sr-Latn-R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sr-Latn-RS" sz="32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drag acceleration </a:t>
                </a:r>
                <a:r>
                  <a:rPr lang="en-GB" sz="3800" dirty="0">
                    <a:latin typeface="Times New Roman" panose="02020603050405020304" pitchFamily="18" charset="0"/>
                    <a:cs typeface="Times New Roman" panose="02020603050405020304" pitchFamily="18" charset="0"/>
                  </a:rPr>
                  <a:t>should result in a continuous </a:t>
                </a:r>
                <a:r>
                  <a:rPr lang="en-GB" sz="3800" dirty="0" smtClean="0">
                    <a:latin typeface="Times New Roman" panose="02020603050405020304" pitchFamily="18" charset="0"/>
                    <a:cs typeface="Times New Roman" panose="02020603050405020304" pitchFamily="18" charset="0"/>
                  </a:rPr>
                  <a:t>reduction  of </a:t>
                </a:r>
                <a:r>
                  <a:rPr lang="en-GB" sz="3800" dirty="0">
                    <a:latin typeface="Times New Roman" panose="02020603050405020304" pitchFamily="18" charset="0"/>
                    <a:cs typeface="Times New Roman" panose="02020603050405020304" pitchFamily="18" charset="0"/>
                  </a:rPr>
                  <a:t>the semi-major axis. </a:t>
                </a:r>
                <a:endParaRPr lang="sr-Latn-RS" sz="3800" dirty="0" smtClean="0">
                  <a:latin typeface="Times New Roman" panose="02020603050405020304" pitchFamily="18" charset="0"/>
                  <a:cs typeface="Times New Roman" panose="02020603050405020304" pitchFamily="18" charset="0"/>
                </a:endParaRPr>
              </a:p>
              <a:p>
                <a:pPr marL="0" indent="0">
                  <a:buNone/>
                </a:pPr>
                <a:r>
                  <a:rPr lang="sr-Latn-RS" sz="3200" dirty="0">
                    <a:latin typeface="Times New Roman" panose="02020603050405020304" pitchFamily="18" charset="0"/>
                    <a:cs typeface="Times New Roman" panose="02020603050405020304" pitchFamily="18" charset="0"/>
                  </a:rPr>
                  <a:t> </a:t>
                </a:r>
                <a:r>
                  <a:rPr lang="sr-Latn-RS" sz="32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the </a:t>
                </a:r>
                <a:r>
                  <a:rPr lang="en-GB" sz="3800" dirty="0">
                    <a:latin typeface="Times New Roman" panose="02020603050405020304" pitchFamily="18" charset="0"/>
                    <a:cs typeface="Times New Roman" panose="02020603050405020304" pitchFamily="18" charset="0"/>
                  </a:rPr>
                  <a:t>eccentricity of the orbit </a:t>
                </a:r>
                <a:r>
                  <a:rPr lang="en-GB" sz="3800" dirty="0" smtClean="0">
                    <a:latin typeface="Times New Roman" panose="02020603050405020304" pitchFamily="18" charset="0"/>
                    <a:cs typeface="Times New Roman" panose="02020603050405020304" pitchFamily="18" charset="0"/>
                  </a:rPr>
                  <a:t>is</a:t>
                </a:r>
                <a:r>
                  <a:rPr lang="sr-Latn-RS" sz="3800" dirty="0" smtClean="0">
                    <a:latin typeface="Times New Roman" panose="02020603050405020304" pitchFamily="18" charset="0"/>
                    <a:cs typeface="Times New Roman" panose="02020603050405020304" pitchFamily="18" charset="0"/>
                  </a:rPr>
                  <a:t> r</a:t>
                </a:r>
                <a:r>
                  <a:rPr lang="en-GB" sz="3800" dirty="0" smtClean="0">
                    <a:latin typeface="Times New Roman" panose="02020603050405020304" pitchFamily="18" charset="0"/>
                    <a:cs typeface="Times New Roman" panose="02020603050405020304" pitchFamily="18" charset="0"/>
                  </a:rPr>
                  <a:t>educed</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under the</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inﬂuence of  drag</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around</a:t>
                </a:r>
                <a:r>
                  <a:rPr lang="sr-Latn-RS" sz="3800" dirty="0" smtClean="0">
                    <a:latin typeface="Times New Roman" panose="02020603050405020304" pitchFamily="18" charset="0"/>
                    <a:cs typeface="Times New Roman" panose="02020603050405020304" pitchFamily="18" charset="0"/>
                  </a:rPr>
                  <a:t> </a:t>
                </a:r>
                <a:endParaRPr lang="en-US" sz="3800" dirty="0" smtClean="0">
                  <a:latin typeface="Times New Roman" panose="02020603050405020304" pitchFamily="18" charset="0"/>
                  <a:cs typeface="Times New Roman" panose="02020603050405020304" pitchFamily="18" charset="0"/>
                </a:endParaRPr>
              </a:p>
              <a:p>
                <a:pPr marL="0" indent="0">
                  <a:buNone/>
                </a:pPr>
                <a:r>
                  <a:rPr lang="en-GB" sz="3800" dirty="0" smtClean="0">
                    <a:latin typeface="Times New Roman" panose="02020603050405020304" pitchFamily="18" charset="0"/>
                    <a:cs typeface="Times New Roman" panose="02020603050405020304" pitchFamily="18" charset="0"/>
                  </a:rPr>
                  <a:t>perigee</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(where</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θ</a:t>
                </a:r>
                <a:r>
                  <a:rPr lang="en-GB" sz="3800" dirty="0">
                    <a:latin typeface="Times New Roman" panose="02020603050405020304" pitchFamily="18" charset="0"/>
                    <a:cs typeface="Times New Roman" panose="02020603050405020304" pitchFamily="18" charset="0"/>
                  </a:rPr>
                  <a:t>= 0◦</a:t>
                </a:r>
                <a:r>
                  <a:rPr lang="en-GB" sz="3800" dirty="0" smtClean="0">
                    <a:latin typeface="Times New Roman" panose="02020603050405020304" pitchFamily="18" charset="0"/>
                    <a:cs typeface="Times New Roman" panose="02020603050405020304" pitchFamily="18" charset="0"/>
                  </a:rPr>
                  <a:t>),and</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increased</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at </a:t>
                </a:r>
                <a:r>
                  <a:rPr lang="en-GB" sz="3800" dirty="0">
                    <a:latin typeface="Times New Roman" panose="02020603050405020304" pitchFamily="18" charset="0"/>
                    <a:cs typeface="Times New Roman" panose="02020603050405020304" pitchFamily="18" charset="0"/>
                  </a:rPr>
                  <a:t>apogee (</a:t>
                </a:r>
                <a:r>
                  <a:rPr lang="en-GB" sz="3800" dirty="0" smtClean="0">
                    <a:latin typeface="Times New Roman" panose="02020603050405020304" pitchFamily="18" charset="0"/>
                    <a:cs typeface="Times New Roman" panose="02020603050405020304" pitchFamily="18" charset="0"/>
                  </a:rPr>
                  <a:t>at</a:t>
                </a:r>
                <a:r>
                  <a:rPr lang="sr-Latn-RS" sz="3800" dirty="0" smtClean="0">
                    <a:latin typeface="Times New Roman" panose="02020603050405020304" pitchFamily="18" charset="0"/>
                    <a:cs typeface="Times New Roman" panose="02020603050405020304" pitchFamily="18" charset="0"/>
                  </a:rPr>
                  <a:t> </a:t>
                </a:r>
                <a:r>
                  <a:rPr lang="en-GB" sz="3800" dirty="0" smtClean="0">
                    <a:latin typeface="Times New Roman" panose="02020603050405020304" pitchFamily="18" charset="0"/>
                    <a:cs typeface="Times New Roman" panose="02020603050405020304" pitchFamily="18" charset="0"/>
                  </a:rPr>
                  <a:t>θ </a:t>
                </a:r>
                <a:r>
                  <a:rPr lang="en-GB" sz="3800" dirty="0">
                    <a:latin typeface="Times New Roman" panose="02020603050405020304" pitchFamily="18" charset="0"/>
                    <a:cs typeface="Times New Roman" panose="02020603050405020304" pitchFamily="18" charset="0"/>
                  </a:rPr>
                  <a:t>= 180◦</a:t>
                </a:r>
                <a:r>
                  <a:rPr lang="en-GB" sz="38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pPr marL="0" indent="0">
                  <a:buNone/>
                </a:pPr>
                <a:r>
                  <a:rPr lang="en-US" sz="3800" dirty="0">
                    <a:latin typeface="Times New Roman" panose="02020603050405020304" pitchFamily="18" charset="0"/>
                    <a:cs typeface="Times New Roman" panose="02020603050405020304" pitchFamily="18" charset="0"/>
                  </a:rPr>
                  <a:t>The parameters </a:t>
                </a:r>
                <a:r>
                  <a:rPr lang="en-US" sz="3800" i="1" dirty="0">
                    <a:latin typeface="Times New Roman" panose="02020603050405020304" pitchFamily="18" charset="0"/>
                    <a:cs typeface="Times New Roman" panose="02020603050405020304" pitchFamily="18" charset="0"/>
                  </a:rPr>
                  <a:t>e- eccentricity</a:t>
                </a:r>
                <a:r>
                  <a:rPr lang="en-US" sz="3800" dirty="0">
                    <a:latin typeface="Times New Roman" panose="02020603050405020304" pitchFamily="18" charset="0"/>
                    <a:cs typeface="Times New Roman" panose="02020603050405020304" pitchFamily="18" charset="0"/>
                  </a:rPr>
                  <a:t>, </a:t>
                </a:r>
                <a:r>
                  <a:rPr lang="en-US" sz="3800" i="1" dirty="0">
                    <a:latin typeface="Times New Roman" panose="02020603050405020304" pitchFamily="18" charset="0"/>
                    <a:cs typeface="Times New Roman" panose="02020603050405020304" pitchFamily="18" charset="0"/>
                  </a:rPr>
                  <a:t>f-true anomaly </a:t>
                </a:r>
                <a:r>
                  <a:rPr lang="en-US" sz="3800" dirty="0">
                    <a:latin typeface="Times New Roman" panose="02020603050405020304" pitchFamily="18" charset="0"/>
                    <a:cs typeface="Times New Roman" panose="02020603050405020304" pitchFamily="18" charset="0"/>
                  </a:rPr>
                  <a:t>and </a:t>
                </a:r>
                <a:r>
                  <a:rPr lang="en-US" sz="3800" i="1" dirty="0">
                    <a:latin typeface="Times New Roman" panose="02020603050405020304" pitchFamily="18" charset="0"/>
                    <a:cs typeface="Times New Roman" panose="02020603050405020304" pitchFamily="18" charset="0"/>
                  </a:rPr>
                  <a:t>n / mean motion   </a:t>
                </a:r>
                <a:r>
                  <a:rPr lang="en-US" sz="3800" dirty="0">
                    <a:latin typeface="Times New Roman" panose="02020603050405020304" pitchFamily="18" charset="0"/>
                    <a:cs typeface="Times New Roman" panose="02020603050405020304" pitchFamily="18" charset="0"/>
                  </a:rPr>
                  <a:t>can be calculated directly from</a:t>
                </a:r>
              </a:p>
              <a:p>
                <a:pPr marL="0" indent="0">
                  <a:buNone/>
                </a:pPr>
                <a:r>
                  <a:rPr lang="en-US" sz="3800" dirty="0">
                    <a:latin typeface="Times New Roman" panose="02020603050405020304" pitchFamily="18" charset="0"/>
                    <a:cs typeface="Times New Roman" panose="02020603050405020304" pitchFamily="18" charset="0"/>
                  </a:rPr>
                  <a:t>satellite GPS data, (and if the parameters </a:t>
                </a:r>
                <a:r>
                  <a:rPr lang="en-US" sz="3800" i="1" dirty="0">
                    <a:latin typeface="Times New Roman" panose="02020603050405020304" pitchFamily="18" charset="0"/>
                    <a:cs typeface="Times New Roman" panose="02020603050405020304" pitchFamily="18" charset="0"/>
                  </a:rPr>
                  <a:t>at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𝑑𝑎</m:t>
                        </m:r>
                      </m:num>
                      <m:den>
                        <m:r>
                          <a:rPr lang="en-US" sz="3800" i="1">
                            <a:latin typeface="Cambria Math" panose="02040503050406030204" pitchFamily="18" charset="0"/>
                          </a:rPr>
                          <m:t>𝑑𝑡</m:t>
                        </m:r>
                      </m:den>
                    </m:f>
                  </m:oMath>
                </a14:m>
                <a:r>
                  <a:rPr lang="en-US" sz="3800" i="1" dirty="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a:t>
                </a:r>
                <a:r>
                  <a:rPr lang="en-US" sz="38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800" i="1">
                            <a:latin typeface="Cambria Math" panose="02040503050406030204" pitchFamily="18" charset="0"/>
                          </a:rPr>
                        </m:ctrlPr>
                      </m:fPr>
                      <m:num>
                        <m:r>
                          <a:rPr lang="en-US" sz="3800" i="1">
                            <a:latin typeface="Cambria Math" panose="02040503050406030204" pitchFamily="18" charset="0"/>
                          </a:rPr>
                          <m:t>𝐴</m:t>
                        </m:r>
                      </m:num>
                      <m:den>
                        <m:r>
                          <a:rPr lang="en-US" sz="3800" i="1">
                            <a:latin typeface="Cambria Math" panose="02040503050406030204" pitchFamily="18" charset="0"/>
                          </a:rPr>
                          <m:t>𝑚</m:t>
                        </m:r>
                      </m:den>
                    </m:f>
                  </m:oMath>
                </a14:m>
                <a:r>
                  <a:rPr lang="en-US" sz="3800" i="1" dirty="0">
                    <a:latin typeface="Times New Roman" panose="02020603050405020304" pitchFamily="18" charset="0"/>
                    <a:cs typeface="Times New Roman" panose="02020603050405020304" pitchFamily="18" charset="0"/>
                  </a:rPr>
                  <a:t>  and </a:t>
                </a:r>
                <a:r>
                  <a:rPr lang="en-US" sz="3800" i="1" dirty="0" err="1">
                    <a:latin typeface="Times New Roman" panose="02020603050405020304" pitchFamily="18" charset="0"/>
                    <a:cs typeface="Times New Roman" panose="02020603050405020304" pitchFamily="18" charset="0"/>
                  </a:rPr>
                  <a:t>C</a:t>
                </a:r>
                <a:r>
                  <a:rPr lang="en-US" sz="3800" i="1" baseline="-25000" dirty="0" err="1">
                    <a:latin typeface="Times New Roman" panose="02020603050405020304" pitchFamily="18" charset="0"/>
                    <a:cs typeface="Times New Roman" panose="02020603050405020304" pitchFamily="18" charset="0"/>
                  </a:rPr>
                  <a:t>D</a:t>
                </a:r>
                <a:r>
                  <a:rPr lang="en-US" sz="3800" i="1" dirty="0" err="1">
                    <a:latin typeface="Times New Roman" panose="02020603050405020304" pitchFamily="18" charset="0"/>
                    <a:cs typeface="Times New Roman" panose="02020603050405020304" pitchFamily="18" charset="0"/>
                  </a:rPr>
                  <a:t>th</a:t>
                </a:r>
                <a:r>
                  <a:rPr lang="en-US" sz="3800" i="1" dirty="0">
                    <a:latin typeface="Times New Roman" panose="02020603050405020304" pitchFamily="18" charset="0"/>
                    <a:cs typeface="Times New Roman" panose="02020603050405020304" pitchFamily="18" charset="0"/>
                  </a:rPr>
                  <a:t>)</a:t>
                </a:r>
                <a:endParaRPr lang="en-US" sz="3800" dirty="0">
                  <a:latin typeface="Times New Roman" panose="02020603050405020304" pitchFamily="18" charset="0"/>
                  <a:cs typeface="Times New Roman" panose="02020603050405020304" pitchFamily="18" charset="0"/>
                </a:endParaRPr>
              </a:p>
              <a:p>
                <a:pPr marL="0" indent="0">
                  <a:buNone/>
                </a:pPr>
                <a:endParaRPr lang="sr-Latn-RS" sz="3800" dirty="0" smtClean="0"/>
              </a:p>
              <a:p>
                <a:pPr marL="0" indent="0">
                  <a:buNone/>
                </a:pPr>
                <a:r>
                  <a:rPr lang="en-US" sz="3200" dirty="0" smtClean="0"/>
                  <a:t>                                                                                    </a:t>
                </a:r>
                <a:endParaRPr lang="sr-Latn-RS" sz="32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1352" y="66537"/>
                <a:ext cx="10515600" cy="5846191"/>
              </a:xfrm>
              <a:blipFill rotWithShape="0">
                <a:blip r:embed="rId2"/>
                <a:stretch>
                  <a:fillRect l="-522" t="-1877"/>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639073" y="509566"/>
            <a:ext cx="2356855" cy="798275"/>
          </a:xfrm>
          <a:prstGeom prst="rect">
            <a:avLst/>
          </a:prstGeom>
        </p:spPr>
      </p:pic>
      <p:pic>
        <p:nvPicPr>
          <p:cNvPr id="5" name="Picture 4"/>
          <p:cNvPicPr>
            <a:picLocks noChangeAspect="1"/>
          </p:cNvPicPr>
          <p:nvPr/>
        </p:nvPicPr>
        <p:blipFill>
          <a:blip r:embed="rId4"/>
          <a:stretch>
            <a:fillRect/>
          </a:stretch>
        </p:blipFill>
        <p:spPr>
          <a:xfrm>
            <a:off x="6169152" y="548640"/>
            <a:ext cx="1771523" cy="750233"/>
          </a:xfrm>
          <a:prstGeom prst="rect">
            <a:avLst/>
          </a:prstGeom>
        </p:spPr>
      </p:pic>
      <p:pic>
        <p:nvPicPr>
          <p:cNvPr id="6" name="Picture 5"/>
          <p:cNvPicPr>
            <a:picLocks noChangeAspect="1"/>
          </p:cNvPicPr>
          <p:nvPr/>
        </p:nvPicPr>
        <p:blipFill>
          <a:blip r:embed="rId5"/>
          <a:stretch>
            <a:fillRect/>
          </a:stretch>
        </p:blipFill>
        <p:spPr>
          <a:xfrm>
            <a:off x="8574362" y="1474692"/>
            <a:ext cx="3617638" cy="1688676"/>
          </a:xfrm>
          <a:prstGeom prst="rect">
            <a:avLst/>
          </a:prstGeom>
        </p:spPr>
      </p:pic>
      <p:pic>
        <p:nvPicPr>
          <p:cNvPr id="2" name="Picture 1"/>
          <p:cNvPicPr>
            <a:picLocks noChangeAspect="1"/>
          </p:cNvPicPr>
          <p:nvPr/>
        </p:nvPicPr>
        <p:blipFill>
          <a:blip r:embed="rId6"/>
          <a:stretch>
            <a:fillRect/>
          </a:stretch>
        </p:blipFill>
        <p:spPr>
          <a:xfrm>
            <a:off x="2817500" y="3163368"/>
            <a:ext cx="5187376" cy="1058067"/>
          </a:xfrm>
          <a:prstGeom prst="rect">
            <a:avLst/>
          </a:prstGeom>
        </p:spPr>
      </p:pic>
    </p:spTree>
    <p:extLst>
      <p:ext uri="{BB962C8B-B14F-4D97-AF65-F5344CB8AC3E}">
        <p14:creationId xmlns:p14="http://schemas.microsoft.com/office/powerpoint/2010/main" val="186473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09600"/>
                <a:ext cx="10515600" cy="5567363"/>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Drag coefficient is a major source of uncertainty in predicting the orbit of a </a:t>
                </a:r>
                <a:r>
                  <a:rPr lang="sr-Latn-RS" sz="2000" dirty="0" smtClean="0">
                    <a:latin typeface="Times New Roman" panose="02020603050405020304" pitchFamily="18" charset="0"/>
                    <a:cs typeface="Times New Roman" panose="02020603050405020304" pitchFamily="18" charset="0"/>
                  </a:rPr>
                  <a:t>LEO </a:t>
                </a:r>
                <a:r>
                  <a:rPr lang="en-US" sz="2000" dirty="0" smtClean="0">
                    <a:latin typeface="Times New Roman" panose="02020603050405020304" pitchFamily="18" charset="0"/>
                    <a:cs typeface="Times New Roman" panose="02020603050405020304" pitchFamily="18" charset="0"/>
                  </a:rPr>
                  <a:t>satellite </a:t>
                </a:r>
                <a:endParaRPr lang="sr-Latn-R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real</a:t>
                </a:r>
                <a:r>
                  <a:rPr lang="sr-Latn-R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a:t>
                </a:r>
                <a:r>
                  <a:rPr lang="sr-Latn-RS" sz="2000" dirty="0" smtClean="0">
                    <a:latin typeface="Times New Roman" panose="02020603050405020304" pitchFamily="18" charset="0"/>
                    <a:cs typeface="Times New Roman" panose="02020603050405020304" pitchFamily="18" charset="0"/>
                  </a:rPr>
                  <a:t>odelling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of spacecraft dynamics and orbit determination, the drag coefficient can be referred to in three distinct ways: </a:t>
                </a: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a physical drag coefficient, </a:t>
                </a:r>
                <a:r>
                  <a:rPr lang="en-US" sz="2000" dirty="0" smtClean="0">
                    <a:latin typeface="Times New Roman" panose="02020603050405020304" pitchFamily="18" charset="0"/>
                    <a:cs typeface="Times New Roman" panose="02020603050405020304" pitchFamily="18" charset="0"/>
                  </a:rPr>
                  <a:t>b)a </a:t>
                </a:r>
                <a:r>
                  <a:rPr lang="en-US" sz="2000" dirty="0">
                    <a:latin typeface="Times New Roman" panose="02020603050405020304" pitchFamily="18" charset="0"/>
                    <a:cs typeface="Times New Roman" panose="02020603050405020304" pitchFamily="18" charset="0"/>
                  </a:rPr>
                  <a:t>fitted drag coefficient, and </a:t>
                </a:r>
                <a:r>
                  <a:rPr lang="en-US" sz="2000" dirty="0" smtClean="0">
                    <a:latin typeface="Times New Roman" panose="02020603050405020304" pitchFamily="18" charset="0"/>
                    <a:cs typeface="Times New Roman" panose="02020603050405020304" pitchFamily="18" charset="0"/>
                  </a:rPr>
                  <a:t>3) a </a:t>
                </a:r>
                <a:r>
                  <a:rPr lang="en-US" sz="2000" dirty="0">
                    <a:latin typeface="Times New Roman" panose="02020603050405020304" pitchFamily="18" charset="0"/>
                    <a:cs typeface="Times New Roman" panose="02020603050405020304" pitchFamily="18" charset="0"/>
                  </a:rPr>
                  <a:t>fixed drag coefficient.</a:t>
                </a:r>
              </a:p>
              <a:p>
                <a:pPr marL="0" indent="0">
                  <a:buNone/>
                </a:pPr>
                <a:r>
                  <a:rPr lang="en-US" sz="2000" dirty="0">
                    <a:latin typeface="Times New Roman" panose="02020603050405020304" pitchFamily="18" charset="0"/>
                    <a:cs typeface="Times New Roman" panose="02020603050405020304" pitchFamily="18" charset="0"/>
                  </a:rPr>
                  <a:t>Physical drag coefficients are determined by the energy and momentum exchange of free stream atmospheric molecules with the spacecraft surface </a:t>
                </a:r>
                <a:r>
                  <a:rPr lang="en-US" sz="2000" dirty="0" smtClean="0">
                    <a:latin typeface="Times New Roman" panose="02020603050405020304" pitchFamily="18" charset="0"/>
                    <a:cs typeface="Times New Roman" panose="02020603050405020304" pitchFamily="18" charset="0"/>
                  </a:rPr>
                  <a:t>(Fitted </a:t>
                </a:r>
                <a:r>
                  <a:rPr lang="en-US" sz="2000" dirty="0">
                    <a:latin typeface="Times New Roman" panose="02020603050405020304" pitchFamily="18" charset="0"/>
                    <a:cs typeface="Times New Roman" panose="02020603050405020304" pitchFamily="18" charset="0"/>
                  </a:rPr>
                  <a:t>drag coefficients are estimated as part of an orbit determination process and fixed drag coefficients simply use a constant value of drag coefficient</a:t>
                </a:r>
                <a:r>
                  <a:rPr lang="en-US" sz="2000" dirty="0" smtClean="0">
                    <a:latin typeface="Times New Roman" panose="02020603050405020304" pitchFamily="18" charset="0"/>
                    <a:cs typeface="Times New Roman" panose="02020603050405020304" pitchFamily="18" charset="0"/>
                  </a:rPr>
                  <a:t>. </a:t>
                </a:r>
                <a:endParaRPr lang="sr-Latn-RS" sz="2000" dirty="0" smtClean="0">
                  <a:latin typeface="Times New Roman" panose="02020603050405020304" pitchFamily="18" charset="0"/>
                  <a:cs typeface="Times New Roman" panose="02020603050405020304" pitchFamily="18" charset="0"/>
                </a:endParaRPr>
              </a:p>
              <a:p>
                <a:pPr marL="0" indent="0">
                  <a:buNone/>
                </a:pPr>
                <a:r>
                  <a:rPr lang="en-US" sz="2000" dirty="0" smtClean="0"/>
                  <a:t>Computational </a:t>
                </a:r>
                <a:r>
                  <a:rPr lang="en-US" sz="2000" dirty="0"/>
                  <a:t>methods</a:t>
                </a:r>
                <a:r>
                  <a:rPr lang="sr-Latn-RS" sz="2000" dirty="0"/>
                  <a:t> </a:t>
                </a:r>
                <a:r>
                  <a:rPr lang="en-US" sz="2000" dirty="0"/>
                  <a:t>like the Test Particle Monte Carlo (TPMC) and Direct Simulation Monte Carlo (DSMC) are important tools in accurately computing</a:t>
                </a:r>
                <a:r>
                  <a:rPr lang="sr-Latn-RS" sz="2000" dirty="0"/>
                  <a:t> </a:t>
                </a:r>
                <a:r>
                  <a:rPr lang="en-US" sz="2000" dirty="0"/>
                  <a:t>physical drag coefficients</a:t>
                </a:r>
                <a:r>
                  <a:rPr lang="sr-Latn-RS" sz="2000" dirty="0"/>
                  <a:t> but need modification in order to be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The High Accuracy Satellite Drag Model (HASDM), the current operational standard of the United States Air Force Space Command, uses fitted ballistic coefficients to derive densities from satellite measurements</a:t>
                </a:r>
                <a:r>
                  <a:rPr lang="sr-Latn-RS" sz="2000" dirty="0" smtClean="0">
                    <a:latin typeface="Times New Roman" panose="02020603050405020304" pitchFamily="18" charset="0"/>
                    <a:cs typeface="Times New Roman" panose="02020603050405020304" pitchFamily="18" charset="0"/>
                  </a:rPr>
                  <a:t>.</a:t>
                </a:r>
              </a:p>
              <a:p>
                <a:pPr marL="0" indent="0">
                  <a:buNone/>
                </a:pPr>
                <a:r>
                  <a:rPr lang="en-US" sz="2000" dirty="0"/>
                  <a:t>Computing accurate </a:t>
                </a:r>
                <a14:m>
                  <m:oMath xmlns:m="http://schemas.openxmlformats.org/officeDocument/2006/math">
                    <m:sSub>
                      <m:sSubPr>
                        <m:ctrlPr>
                          <a:rPr lang="en-US" sz="2000" b="1" i="1">
                            <a:latin typeface="Cambria Math" panose="02040503050406030204" pitchFamily="18" charset="0"/>
                          </a:rPr>
                        </m:ctrlPr>
                      </m:sSubPr>
                      <m:e>
                        <m:r>
                          <m:rPr>
                            <m:sty m:val="p"/>
                          </m:rPr>
                          <a:rPr lang="en-US" sz="2000">
                            <a:latin typeface="Cambria Math" panose="02040503050406030204" pitchFamily="18" charset="0"/>
                          </a:rPr>
                          <m:t>C</m:t>
                        </m:r>
                      </m:e>
                      <m:sub>
                        <m:r>
                          <m:rPr>
                            <m:sty m:val="p"/>
                          </m:rPr>
                          <a:rPr lang="en-US" sz="2000">
                            <a:latin typeface="Cambria Math" panose="02040503050406030204" pitchFamily="18" charset="0"/>
                          </a:rPr>
                          <m:t>D</m:t>
                        </m:r>
                      </m:sub>
                    </m:sSub>
                  </m:oMath>
                </a14:m>
                <a:r>
                  <a:rPr lang="en-US" sz="2000" dirty="0"/>
                  <a:t> requires, </a:t>
                </a:r>
                <a:r>
                  <a:rPr lang="en-US" sz="2000" dirty="0" smtClean="0"/>
                  <a:t>a</a:t>
                </a:r>
                <a:r>
                  <a:rPr lang="sr-Latn-RS" sz="2000" dirty="0"/>
                  <a:t> </a:t>
                </a:r>
                <a:r>
                  <a:rPr lang="en-US" sz="2000" dirty="0" smtClean="0"/>
                  <a:t>detailed </a:t>
                </a:r>
                <a:r>
                  <a:rPr lang="en-US" sz="2000" dirty="0"/>
                  <a:t>model of the satellite </a:t>
                </a:r>
                <a:r>
                  <a:rPr lang="en-US" sz="2000" dirty="0" smtClean="0"/>
                  <a:t>geometry.</a:t>
                </a:r>
                <a:r>
                  <a:rPr lang="sr-Latn-RS" sz="2000" dirty="0" smtClean="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09600"/>
                <a:ext cx="10515600" cy="5567363"/>
              </a:xfrm>
              <a:blipFill rotWithShape="0">
                <a:blip r:embed="rId2"/>
                <a:stretch>
                  <a:fillRect l="-638" t="-1095" r="-986"/>
                </a:stretch>
              </a:blipFill>
            </p:spPr>
            <p:txBody>
              <a:bodyPr/>
              <a:lstStyle/>
              <a:p>
                <a:r>
                  <a:rPr lang="en-US">
                    <a:noFill/>
                  </a:rPr>
                  <a:t> </a:t>
                </a:r>
              </a:p>
            </p:txBody>
          </p:sp>
        </mc:Fallback>
      </mc:AlternateContent>
    </p:spTree>
    <p:extLst>
      <p:ext uri="{BB962C8B-B14F-4D97-AF65-F5344CB8AC3E}">
        <p14:creationId xmlns:p14="http://schemas.microsoft.com/office/powerpoint/2010/main" val="177108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616" y="316865"/>
            <a:ext cx="10515600" cy="6221095"/>
          </a:xfrm>
        </p:spPr>
        <p:txBody>
          <a:bodyPr>
            <a:normAutofit fontScale="77500" lnSpcReduction="20000"/>
          </a:bodyPr>
          <a:lstStyle/>
          <a:p>
            <a:pPr marL="0" indent="0">
              <a:buNone/>
            </a:pPr>
            <a:r>
              <a:rPr lang="en-US" dirty="0"/>
              <a:t>The Global Ultraviolet Imager (GUVI) </a:t>
            </a:r>
          </a:p>
          <a:p>
            <a:pPr marL="0" indent="0">
              <a:buNone/>
            </a:pPr>
            <a:r>
              <a:rPr lang="sr-Latn-RS" dirty="0"/>
              <a:t> </a:t>
            </a:r>
            <a:r>
              <a:rPr lang="sr-Latn-RS" dirty="0" smtClean="0"/>
              <a:t>- </a:t>
            </a:r>
            <a:r>
              <a:rPr lang="sr-Latn-RS" dirty="0"/>
              <a:t>GUVI is </a:t>
            </a:r>
            <a:r>
              <a:rPr lang="en-US" dirty="0"/>
              <a:t>on board the NASA Thermosphere Ionosphere Mesosphere Energy and</a:t>
            </a:r>
          </a:p>
          <a:p>
            <a:pPr marL="0" indent="0">
              <a:buNone/>
            </a:pPr>
            <a:r>
              <a:rPr lang="en-US" dirty="0"/>
              <a:t>Dynamics (TIMED) satellite that was launched on 7 December2001 </a:t>
            </a:r>
            <a:r>
              <a:rPr lang="en-GB" dirty="0"/>
              <a:t>into a 630 km circular orbit with an inclination of 74.1</a:t>
            </a:r>
            <a:r>
              <a:rPr lang="en-GB" dirty="0">
                <a:sym typeface="Symbol" panose="05050102010706020507" pitchFamily="18" charset="2"/>
              </a:rPr>
              <a:t></a:t>
            </a:r>
            <a:endParaRPr lang="en-US" dirty="0"/>
          </a:p>
          <a:p>
            <a:pPr marL="0" indent="0">
              <a:buNone/>
            </a:pPr>
            <a:r>
              <a:rPr lang="en-US" dirty="0"/>
              <a:t> </a:t>
            </a:r>
            <a:r>
              <a:rPr lang="sr-Latn-RS" dirty="0" smtClean="0"/>
              <a:t>- </a:t>
            </a:r>
            <a:r>
              <a:rPr lang="en-US" dirty="0" smtClean="0"/>
              <a:t>Its  </a:t>
            </a:r>
            <a:r>
              <a:rPr lang="en-US" dirty="0"/>
              <a:t>measurement mode consisted of imaging the FUV </a:t>
            </a:r>
            <a:r>
              <a:rPr lang="en-US" dirty="0" err="1"/>
              <a:t>dayglow</a:t>
            </a:r>
            <a:r>
              <a:rPr lang="en-US" dirty="0"/>
              <a:t> from both the Earth limb and disk in the wavelength range  </a:t>
            </a:r>
            <a:r>
              <a:rPr lang="en-GB" dirty="0"/>
              <a:t>from 115 to 180 nm</a:t>
            </a:r>
            <a:r>
              <a:rPr lang="en-US" dirty="0"/>
              <a:t>. </a:t>
            </a:r>
          </a:p>
          <a:p>
            <a:pPr marL="0" indent="0">
              <a:buNone/>
            </a:pPr>
            <a:r>
              <a:rPr lang="en-US" dirty="0"/>
              <a:t> </a:t>
            </a:r>
            <a:r>
              <a:rPr lang="sr-Latn-RS" dirty="0" smtClean="0"/>
              <a:t>-</a:t>
            </a:r>
            <a:r>
              <a:rPr lang="en-US" dirty="0" smtClean="0"/>
              <a:t>Scan </a:t>
            </a:r>
            <a:r>
              <a:rPr lang="en-US" dirty="0"/>
              <a:t>mirror swept the 14 pixel fields of view every 15 s, from 510km tangent height to 110 km (downward by 80° to nadir (0°) and across the disk by another 60°. In December 2007 the scan mirror failed, GUVI only operates in the spectral stare mode at about 47° from nadir.</a:t>
            </a:r>
          </a:p>
          <a:p>
            <a:pPr marL="0" indent="0">
              <a:buNone/>
            </a:pPr>
            <a:r>
              <a:rPr lang="en-GB" dirty="0"/>
              <a:t> </a:t>
            </a:r>
            <a:r>
              <a:rPr lang="sr-Latn-RS" dirty="0" smtClean="0"/>
              <a:t>-</a:t>
            </a:r>
            <a:r>
              <a:rPr lang="en-GB" dirty="0" smtClean="0"/>
              <a:t>Five </a:t>
            </a:r>
            <a:r>
              <a:rPr lang="en-GB" dirty="0"/>
              <a:t>spectral bands are imaged </a:t>
            </a:r>
            <a:r>
              <a:rPr lang="en-GB" dirty="0" smtClean="0"/>
              <a:t>simultaneously</a:t>
            </a:r>
            <a:endParaRPr lang="sr-Latn-RS" dirty="0" smtClean="0"/>
          </a:p>
          <a:p>
            <a:pPr marL="0" indent="0">
              <a:buNone/>
            </a:pPr>
            <a:endParaRPr lang="sr-Latn-RS" dirty="0" smtClean="0"/>
          </a:p>
          <a:p>
            <a:pPr marL="0" indent="0">
              <a:buNone/>
            </a:pPr>
            <a:endParaRPr lang="sr-Latn-RS" dirty="0"/>
          </a:p>
          <a:p>
            <a:pPr marL="0" indent="0">
              <a:buNone/>
            </a:pPr>
            <a:endParaRPr lang="sr-Latn-RS" dirty="0" smtClean="0"/>
          </a:p>
          <a:p>
            <a:pPr marL="0" indent="0">
              <a:buNone/>
            </a:pPr>
            <a:endParaRPr lang="sr-Latn-RS" dirty="0"/>
          </a:p>
          <a:p>
            <a:pPr marL="0" indent="0">
              <a:buNone/>
            </a:pPr>
            <a:endParaRPr lang="sr-Latn-RS" dirty="0" smtClean="0"/>
          </a:p>
          <a:p>
            <a:pPr marL="0" indent="0">
              <a:buNone/>
            </a:pPr>
            <a:endParaRPr lang="sr-Latn-RS" dirty="0"/>
          </a:p>
          <a:p>
            <a:pPr marL="0" indent="0">
              <a:buNone/>
            </a:pPr>
            <a:r>
              <a:rPr lang="sr-Latn-RS" dirty="0" smtClean="0"/>
              <a:t>-Few types of recalculation and recalibration data are made</a:t>
            </a:r>
          </a:p>
          <a:p>
            <a:pPr marL="0" indent="0">
              <a:buNone/>
            </a:pPr>
            <a:r>
              <a:rPr lang="sr-Latn-RS" dirty="0" smtClean="0"/>
              <a:t>- Very good corellation with CHAMP mass density data is described in the literature</a:t>
            </a:r>
            <a:endParaRPr lang="en-US" dirty="0"/>
          </a:p>
          <a:p>
            <a:endParaRPr lang="en-US" dirty="0"/>
          </a:p>
        </p:txBody>
      </p:sp>
      <p:pic>
        <p:nvPicPr>
          <p:cNvPr id="4" name="Picture 3"/>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3383280" y="3803904"/>
            <a:ext cx="5879592" cy="1911095"/>
          </a:xfrm>
          <a:prstGeom prst="rect">
            <a:avLst/>
          </a:prstGeom>
          <a:noFill/>
          <a:ln>
            <a:noFill/>
          </a:ln>
        </p:spPr>
      </p:pic>
    </p:spTree>
    <p:extLst>
      <p:ext uri="{BB962C8B-B14F-4D97-AF65-F5344CB8AC3E}">
        <p14:creationId xmlns:p14="http://schemas.microsoft.com/office/powerpoint/2010/main" val="400175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352" y="472312"/>
            <a:ext cx="10515600" cy="5873623"/>
          </a:xfrm>
        </p:spPr>
        <p:txBody>
          <a:bodyPr>
            <a:normAutofit fontScale="85000" lnSpcReduction="20000"/>
          </a:bodyPr>
          <a:lstStyle/>
          <a:p>
            <a:pPr marL="0" indent="0">
              <a:buNone/>
            </a:pPr>
            <a:r>
              <a:rPr lang="sr-Latn-RS" dirty="0" smtClean="0"/>
              <a:t>-</a:t>
            </a:r>
            <a:r>
              <a:rPr lang="en-US" dirty="0" smtClean="0"/>
              <a:t>NRLMSISE-00 </a:t>
            </a:r>
            <a:r>
              <a:rPr lang="en-US" dirty="0"/>
              <a:t>is an empirical, global model of the Earth’s atmosphere, from ground to space, </a:t>
            </a:r>
            <a:endParaRPr lang="sr-Latn-RS" dirty="0" smtClean="0"/>
          </a:p>
          <a:p>
            <a:pPr marL="0" indent="0">
              <a:buNone/>
            </a:pPr>
            <a:r>
              <a:rPr lang="sr-Latn-RS" dirty="0"/>
              <a:t>-</a:t>
            </a:r>
            <a:r>
              <a:rPr lang="en-US" dirty="0" smtClean="0"/>
              <a:t>NRLMSISE-00 </a:t>
            </a:r>
            <a:r>
              <a:rPr lang="en-US" dirty="0"/>
              <a:t>model provides </a:t>
            </a:r>
            <a:r>
              <a:rPr lang="en-US" dirty="0" smtClean="0"/>
              <a:t>altitude</a:t>
            </a:r>
            <a:r>
              <a:rPr lang="sr-Latn-RS" dirty="0" smtClean="0"/>
              <a:t> </a:t>
            </a:r>
            <a:r>
              <a:rPr lang="en-US" dirty="0" smtClean="0"/>
              <a:t>profiles </a:t>
            </a:r>
            <a:r>
              <a:rPr lang="en-US" dirty="0"/>
              <a:t>of temperature T(z), number densities of species (</a:t>
            </a:r>
            <a:r>
              <a:rPr lang="en-US" dirty="0" err="1" smtClean="0"/>
              <a:t>He,O</a:t>
            </a:r>
            <a:r>
              <a:rPr lang="en-US" dirty="0"/>
              <a:t>, N2, O2, </a:t>
            </a:r>
            <a:r>
              <a:rPr lang="en-US" dirty="0" err="1"/>
              <a:t>Ar</a:t>
            </a:r>
            <a:r>
              <a:rPr lang="en-US" dirty="0"/>
              <a:t>, H, N) in equilibrium at the temperature T(z</a:t>
            </a:r>
            <a:r>
              <a:rPr lang="en-US" dirty="0" smtClean="0"/>
              <a:t>),</a:t>
            </a:r>
            <a:r>
              <a:rPr lang="sr-Latn-RS" dirty="0" smtClean="0"/>
              <a:t>  </a:t>
            </a:r>
            <a:r>
              <a:rPr lang="en-US" dirty="0" smtClean="0"/>
              <a:t>total </a:t>
            </a:r>
            <a:r>
              <a:rPr lang="en-US" dirty="0"/>
              <a:t>mass density </a:t>
            </a:r>
            <a:r>
              <a:rPr lang="en-US" dirty="0" smtClean="0">
                <a:sym typeface="Symbol" panose="05050102010706020507" pitchFamily="18" charset="2"/>
              </a:rPr>
              <a:t></a:t>
            </a:r>
            <a:r>
              <a:rPr lang="en-US" dirty="0" smtClean="0"/>
              <a:t>(</a:t>
            </a:r>
            <a:r>
              <a:rPr lang="en-US" dirty="0"/>
              <a:t>z), and the number density of a </a:t>
            </a:r>
            <a:r>
              <a:rPr lang="en-US" dirty="0" smtClean="0"/>
              <a:t>high</a:t>
            </a:r>
            <a:r>
              <a:rPr lang="sr-Latn-RS" dirty="0" smtClean="0"/>
              <a:t> </a:t>
            </a:r>
            <a:r>
              <a:rPr lang="en-US" dirty="0" err="1" smtClean="0"/>
              <a:t>altitude‘‘</a:t>
            </a:r>
            <a:r>
              <a:rPr lang="en-US" dirty="0" err="1"/>
              <a:t>anomalous</a:t>
            </a:r>
            <a:r>
              <a:rPr lang="en-US" dirty="0"/>
              <a:t> oxygen’’ component of total </a:t>
            </a:r>
            <a:r>
              <a:rPr lang="en-US" dirty="0" smtClean="0"/>
              <a:t>mass</a:t>
            </a:r>
            <a:r>
              <a:rPr lang="sr-Latn-RS" dirty="0" smtClean="0"/>
              <a:t> </a:t>
            </a:r>
            <a:r>
              <a:rPr lang="en-US" dirty="0" smtClean="0"/>
              <a:t>density </a:t>
            </a:r>
            <a:r>
              <a:rPr lang="en-US" dirty="0"/>
              <a:t>that is not in thermal equilibrium at T(z).</a:t>
            </a:r>
          </a:p>
          <a:p>
            <a:pPr marL="0" indent="0">
              <a:buNone/>
            </a:pPr>
            <a:r>
              <a:rPr lang="sr-Latn-RS" dirty="0" smtClean="0"/>
              <a:t>It</a:t>
            </a:r>
            <a:r>
              <a:rPr lang="en-US" dirty="0" smtClean="0"/>
              <a:t> </a:t>
            </a:r>
            <a:r>
              <a:rPr lang="en-US" dirty="0"/>
              <a:t>is </a:t>
            </a:r>
            <a:r>
              <a:rPr lang="en-US" dirty="0" smtClean="0"/>
              <a:t>the</a:t>
            </a:r>
            <a:r>
              <a:rPr lang="sr-Latn-RS" dirty="0" smtClean="0"/>
              <a:t> </a:t>
            </a:r>
            <a:r>
              <a:rPr lang="en-US" dirty="0" smtClean="0"/>
              <a:t>standard </a:t>
            </a:r>
            <a:r>
              <a:rPr lang="en-US" dirty="0"/>
              <a:t>for international space research. A primary use is to aid predictions of satellite orbital decay </a:t>
            </a:r>
            <a:r>
              <a:rPr lang="en-US" dirty="0" smtClean="0"/>
              <a:t>due</a:t>
            </a:r>
            <a:r>
              <a:rPr lang="sr-Latn-RS" dirty="0" smtClean="0"/>
              <a:t> </a:t>
            </a:r>
            <a:r>
              <a:rPr lang="en-US" dirty="0" smtClean="0"/>
              <a:t>to </a:t>
            </a:r>
            <a:r>
              <a:rPr lang="en-US" dirty="0"/>
              <a:t>atmospheric drag</a:t>
            </a:r>
            <a:r>
              <a:rPr lang="en-US" dirty="0" smtClean="0"/>
              <a:t>.</a:t>
            </a:r>
            <a:endParaRPr lang="sr-Latn-RS" dirty="0" smtClean="0"/>
          </a:p>
          <a:p>
            <a:pPr marL="0" indent="0">
              <a:buNone/>
            </a:pPr>
            <a:r>
              <a:rPr lang="sr-Latn-RS" dirty="0" smtClean="0"/>
              <a:t>This </a:t>
            </a:r>
            <a:r>
              <a:rPr lang="en-GB" dirty="0" smtClean="0"/>
              <a:t>model </a:t>
            </a:r>
            <a:r>
              <a:rPr lang="en-GB" dirty="0"/>
              <a:t>of atmospheric composition, temperature, and total mass density </a:t>
            </a:r>
            <a:r>
              <a:rPr lang="en-GB" dirty="0" smtClean="0"/>
              <a:t>includes </a:t>
            </a:r>
            <a:r>
              <a:rPr lang="en-GB" dirty="0"/>
              <a:t>the following: </a:t>
            </a:r>
            <a:endParaRPr lang="en-GB" dirty="0" smtClean="0"/>
          </a:p>
          <a:p>
            <a:pPr marL="0" indent="0">
              <a:buNone/>
            </a:pPr>
            <a:r>
              <a:rPr lang="sr-Latn-RS" dirty="0" smtClean="0"/>
              <a:t>- </a:t>
            </a:r>
            <a:r>
              <a:rPr lang="en-GB" dirty="0" smtClean="0"/>
              <a:t>drag </a:t>
            </a:r>
            <a:r>
              <a:rPr lang="en-GB" dirty="0"/>
              <a:t>data based on orbit determination; </a:t>
            </a:r>
            <a:endParaRPr lang="en-GB" dirty="0" smtClean="0"/>
          </a:p>
          <a:p>
            <a:pPr marL="0" indent="0">
              <a:buNone/>
            </a:pPr>
            <a:r>
              <a:rPr lang="sr-Latn-RS" dirty="0" smtClean="0"/>
              <a:t>- </a:t>
            </a:r>
            <a:r>
              <a:rPr lang="en-GB" dirty="0" smtClean="0"/>
              <a:t>more </a:t>
            </a:r>
            <a:r>
              <a:rPr lang="en-GB" dirty="0"/>
              <a:t>recent accelerometer data sets; </a:t>
            </a:r>
            <a:endParaRPr lang="en-GB" dirty="0" smtClean="0"/>
          </a:p>
          <a:p>
            <a:pPr marL="0" indent="0">
              <a:buNone/>
            </a:pPr>
            <a:r>
              <a:rPr lang="sr-Latn-RS" dirty="0" smtClean="0"/>
              <a:t>- </a:t>
            </a:r>
            <a:r>
              <a:rPr lang="en-GB" dirty="0" smtClean="0"/>
              <a:t>new </a:t>
            </a:r>
            <a:r>
              <a:rPr lang="en-GB" dirty="0"/>
              <a:t>temperature data derived from </a:t>
            </a:r>
            <a:r>
              <a:rPr lang="en-GB" dirty="0" smtClean="0"/>
              <a:t>incoherent </a:t>
            </a:r>
            <a:r>
              <a:rPr lang="en-GB" dirty="0"/>
              <a:t>scatter radar observations; </a:t>
            </a:r>
            <a:endParaRPr lang="en-GB" dirty="0" smtClean="0"/>
          </a:p>
          <a:p>
            <a:pPr marL="0" indent="0">
              <a:buNone/>
            </a:pPr>
            <a:r>
              <a:rPr lang="sr-Latn-RS" dirty="0" smtClean="0"/>
              <a:t>-</a:t>
            </a:r>
            <a:r>
              <a:rPr lang="en-GB" dirty="0" smtClean="0"/>
              <a:t>observations </a:t>
            </a:r>
            <a:r>
              <a:rPr lang="en-GB" dirty="0"/>
              <a:t>of (O2) by the Solar Maximum Mission (SMM), based on solar UV occultation. </a:t>
            </a:r>
            <a:endParaRPr lang="en-GB" dirty="0" smtClean="0"/>
          </a:p>
          <a:p>
            <a:pPr marL="0" indent="0">
              <a:buNone/>
            </a:pPr>
            <a:r>
              <a:rPr lang="en-US" dirty="0"/>
              <a:t>The earlier models </a:t>
            </a:r>
            <a:r>
              <a:rPr lang="sr-Latn-RS" dirty="0" smtClean="0"/>
              <a:t>of this type </a:t>
            </a:r>
            <a:r>
              <a:rPr lang="en-US" dirty="0" smtClean="0"/>
              <a:t>MSIS-86 </a:t>
            </a:r>
            <a:r>
              <a:rPr lang="en-US" dirty="0"/>
              <a:t>and MSISE-90 are based on Mass Spectrometer </a:t>
            </a:r>
            <a:r>
              <a:rPr lang="en-US" dirty="0" smtClean="0"/>
              <a:t>and</a:t>
            </a:r>
            <a:r>
              <a:rPr lang="sr-Latn-RS" dirty="0" smtClean="0"/>
              <a:t> </a:t>
            </a:r>
            <a:r>
              <a:rPr lang="en-US" dirty="0" smtClean="0"/>
              <a:t>Incoherent </a:t>
            </a:r>
            <a:r>
              <a:rPr lang="en-US" dirty="0"/>
              <a:t>Scatter Radar </a:t>
            </a:r>
            <a:r>
              <a:rPr lang="en-US" dirty="0" smtClean="0"/>
              <a:t>measurements</a:t>
            </a:r>
            <a:r>
              <a:rPr lang="sr-Latn-RS" dirty="0" smtClean="0"/>
              <a:t>.</a:t>
            </a:r>
            <a:endParaRPr lang="en-US" dirty="0"/>
          </a:p>
        </p:txBody>
      </p:sp>
    </p:spTree>
    <p:extLst>
      <p:ext uri="{BB962C8B-B14F-4D97-AF65-F5344CB8AC3E}">
        <p14:creationId xmlns:p14="http://schemas.microsoft.com/office/powerpoint/2010/main" val="369005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632"/>
            <a:ext cx="10515600" cy="6044184"/>
          </a:xfrm>
        </p:spPr>
        <p:txBody>
          <a:bodyPr>
            <a:normAutofit fontScale="92500" lnSpcReduction="20000"/>
          </a:bodyPr>
          <a:lstStyle/>
          <a:p>
            <a:pPr marL="0" indent="0">
              <a:buNone/>
            </a:pPr>
            <a:r>
              <a:rPr lang="en-US" dirty="0" err="1" smtClean="0"/>
              <a:t>Neutr</a:t>
            </a:r>
            <a:r>
              <a:rPr lang="sr-Latn-RS" dirty="0" smtClean="0"/>
              <a:t>a</a:t>
            </a:r>
            <a:r>
              <a:rPr lang="en-US" dirty="0" smtClean="0"/>
              <a:t>l </a:t>
            </a:r>
            <a:r>
              <a:rPr lang="en-US" dirty="0"/>
              <a:t>mass </a:t>
            </a:r>
            <a:r>
              <a:rPr lang="en-US" dirty="0" smtClean="0"/>
              <a:t>spectrometer (NMS)</a:t>
            </a:r>
            <a:endParaRPr lang="en-US" dirty="0"/>
          </a:p>
          <a:p>
            <a:pPr marL="0" indent="0">
              <a:buNone/>
            </a:pPr>
            <a:endParaRPr lang="en-US" dirty="0" smtClean="0"/>
          </a:p>
          <a:p>
            <a:pPr marL="0" indent="0">
              <a:buNone/>
            </a:pPr>
            <a:r>
              <a:rPr lang="en-US" dirty="0"/>
              <a:t> </a:t>
            </a:r>
            <a:r>
              <a:rPr lang="en-US" dirty="0"/>
              <a:t>The data about </a:t>
            </a:r>
            <a:r>
              <a:rPr lang="en-US" dirty="0" err="1"/>
              <a:t>thermospheric</a:t>
            </a:r>
            <a:r>
              <a:rPr lang="en-US" dirty="0"/>
              <a:t> composition from 1960</a:t>
            </a:r>
            <a:r>
              <a:rPr lang="en-US" baseline="30000" dirty="0"/>
              <a:t>s</a:t>
            </a:r>
            <a:r>
              <a:rPr lang="en-US" dirty="0"/>
              <a:t> until 1983 are mostly collected from in situ measurements by neutral mass spectrometers from Atmospheric Explorer </a:t>
            </a:r>
            <a:r>
              <a:rPr lang="en-US" dirty="0" smtClean="0"/>
              <a:t>(AE)and </a:t>
            </a:r>
            <a:r>
              <a:rPr lang="en-US" dirty="0"/>
              <a:t>Dynamic Explorer </a:t>
            </a:r>
            <a:r>
              <a:rPr lang="en-US" dirty="0" smtClean="0"/>
              <a:t>(DE)series </a:t>
            </a:r>
            <a:r>
              <a:rPr lang="en-US" dirty="0"/>
              <a:t>of satellite missions. </a:t>
            </a:r>
            <a:endParaRPr lang="en-US" dirty="0" smtClean="0"/>
          </a:p>
          <a:p>
            <a:pPr marL="0" indent="0">
              <a:buNone/>
            </a:pPr>
            <a:r>
              <a:rPr lang="en-US" dirty="0" smtClean="0"/>
              <a:t>The </a:t>
            </a:r>
            <a:r>
              <a:rPr lang="en-US" dirty="0"/>
              <a:t>mass </a:t>
            </a:r>
            <a:r>
              <a:rPr lang="en-US" dirty="0" smtClean="0"/>
              <a:t>spectrometer on DE, </a:t>
            </a:r>
            <a:r>
              <a:rPr lang="en-US" dirty="0"/>
              <a:t>a </a:t>
            </a:r>
            <a:r>
              <a:rPr lang="en-US" dirty="0" err="1"/>
              <a:t>quadrupole</a:t>
            </a:r>
            <a:r>
              <a:rPr lang="en-US" dirty="0"/>
              <a:t>, measure</a:t>
            </a:r>
            <a:r>
              <a:rPr lang="sr-Latn-RS" dirty="0"/>
              <a:t>d</a:t>
            </a:r>
            <a:r>
              <a:rPr lang="en-US" dirty="0"/>
              <a:t> the abundances of neutral species in the region 300-500 km </a:t>
            </a:r>
            <a:r>
              <a:rPr lang="en-US" dirty="0" smtClean="0"/>
              <a:t>These </a:t>
            </a:r>
            <a:r>
              <a:rPr lang="en-US" dirty="0"/>
              <a:t>measurements </a:t>
            </a:r>
            <a:r>
              <a:rPr lang="sr-Latn-RS" dirty="0"/>
              <a:t>are used </a:t>
            </a:r>
            <a:r>
              <a:rPr lang="en-US" dirty="0"/>
              <a:t>with other simultaneous </a:t>
            </a:r>
            <a:r>
              <a:rPr lang="en-US" dirty="0" err="1" smtClean="0"/>
              <a:t>o</a:t>
            </a:r>
            <a:r>
              <a:rPr lang="en-US" dirty="0" err="1"/>
              <a:t>in</a:t>
            </a:r>
            <a:r>
              <a:rPr lang="en-US" dirty="0"/>
              <a:t> the earth's </a:t>
            </a:r>
            <a:r>
              <a:rPr lang="en-US" dirty="0" smtClean="0"/>
              <a:t>atmosphere</a:t>
            </a:r>
            <a:endParaRPr lang="en-US" dirty="0"/>
          </a:p>
          <a:p>
            <a:pPr marL="0" indent="0">
              <a:buNone/>
            </a:pPr>
            <a:r>
              <a:rPr lang="en-US" dirty="0" smtClean="0"/>
              <a:t>Observations </a:t>
            </a:r>
            <a:r>
              <a:rPr lang="en-US" dirty="0"/>
              <a:t>on Dynamics Explorer to study the physical processes involved in the interactions of the magnetosphere-ionosphere-atmosphere system. The </a:t>
            </a:r>
            <a:r>
              <a:rPr lang="en-US" dirty="0" smtClean="0"/>
              <a:t>number densities  </a:t>
            </a:r>
            <a:r>
              <a:rPr lang="en-US" dirty="0"/>
              <a:t>of atomic </a:t>
            </a:r>
            <a:r>
              <a:rPr lang="en-US" dirty="0" smtClean="0"/>
              <a:t>oxygen O, </a:t>
            </a:r>
            <a:r>
              <a:rPr lang="en-US" dirty="0"/>
              <a:t>molecular </a:t>
            </a:r>
            <a:r>
              <a:rPr lang="en-US" dirty="0" smtClean="0"/>
              <a:t>nitrogen </a:t>
            </a:r>
            <a:r>
              <a:rPr lang="en-US" dirty="0"/>
              <a:t>N</a:t>
            </a:r>
            <a:r>
              <a:rPr lang="en-US" dirty="0" smtClean="0"/>
              <a:t>, helium He, argon </a:t>
            </a:r>
            <a:r>
              <a:rPr lang="en-US" dirty="0" err="1" smtClean="0"/>
              <a:t>Ar</a:t>
            </a:r>
            <a:r>
              <a:rPr lang="en-US" dirty="0" smtClean="0"/>
              <a:t>, </a:t>
            </a:r>
            <a:r>
              <a:rPr lang="en-US" dirty="0"/>
              <a:t>and possibly atomic </a:t>
            </a:r>
            <a:r>
              <a:rPr lang="en-US" dirty="0" smtClean="0"/>
              <a:t>nitrogen N,  were </a:t>
            </a:r>
            <a:r>
              <a:rPr lang="en-US" dirty="0"/>
              <a:t>measured to an accuracy of about </a:t>
            </a:r>
            <a:r>
              <a:rPr lang="en-US" dirty="0" smtClean="0">
                <a:sym typeface="Symbol" panose="05050102010706020507" pitchFamily="18" charset="2"/>
              </a:rPr>
              <a:t></a:t>
            </a:r>
            <a:r>
              <a:rPr lang="en-US" dirty="0" smtClean="0"/>
              <a:t> </a:t>
            </a:r>
            <a:r>
              <a:rPr lang="en-US" dirty="0"/>
              <a:t>15</a:t>
            </a:r>
            <a:r>
              <a:rPr lang="en-US" dirty="0" smtClean="0"/>
              <a:t>%, </a:t>
            </a:r>
            <a:r>
              <a:rPr lang="en-US" dirty="0"/>
              <a:t>over the specified altitude range, with a temporal resolution of one </a:t>
            </a:r>
            <a:r>
              <a:rPr lang="en-US" dirty="0" smtClean="0"/>
              <a:t>second. </a:t>
            </a:r>
          </a:p>
          <a:p>
            <a:pPr marL="0" indent="0">
              <a:buNone/>
            </a:pPr>
            <a:r>
              <a:rPr lang="en-US" dirty="0" smtClean="0"/>
              <a:t>There was a problem with detection of atomic oxygen , because  </a:t>
            </a:r>
            <a:r>
              <a:rPr lang="en-US" dirty="0"/>
              <a:t>incoming O can react with instrument </a:t>
            </a:r>
            <a:r>
              <a:rPr lang="en-US" dirty="0" smtClean="0"/>
              <a:t>surface to form O</a:t>
            </a:r>
            <a:r>
              <a:rPr lang="en-US" baseline="-25000" dirty="0" smtClean="0"/>
              <a:t>2</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52858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3504"/>
            <a:ext cx="10515600" cy="5573459"/>
          </a:xfrm>
        </p:spPr>
        <p:txBody>
          <a:bodyPr>
            <a:normAutofit fontScale="77500" lnSpcReduction="20000"/>
          </a:bodyPr>
          <a:lstStyle/>
          <a:p>
            <a:pPr marL="0" indent="0">
              <a:buNone/>
            </a:pPr>
            <a:r>
              <a:rPr lang="en-US" dirty="0"/>
              <a:t>SWARM </a:t>
            </a:r>
          </a:p>
          <a:p>
            <a:pPr marL="0" indent="0">
              <a:buNone/>
            </a:pPr>
            <a:r>
              <a:rPr lang="en-US" dirty="0"/>
              <a:t> </a:t>
            </a:r>
          </a:p>
          <a:p>
            <a:pPr marL="0" indent="0">
              <a:buNone/>
            </a:pPr>
            <a:r>
              <a:rPr lang="en-US" dirty="0"/>
              <a:t>The satellites </a:t>
            </a:r>
            <a:r>
              <a:rPr lang="en-US" dirty="0" smtClean="0"/>
              <a:t>in </a:t>
            </a:r>
            <a:r>
              <a:rPr lang="en-US" dirty="0"/>
              <a:t>autumn 2013. </a:t>
            </a:r>
            <a:r>
              <a:rPr lang="en-US" dirty="0" smtClean="0"/>
              <a:t>Technically,</a:t>
            </a:r>
            <a:r>
              <a:rPr lang="sr-Latn-RS" dirty="0" smtClean="0"/>
              <a:t>  </a:t>
            </a:r>
            <a:r>
              <a:rPr lang="en-US" dirty="0" smtClean="0"/>
              <a:t>this </a:t>
            </a:r>
            <a:r>
              <a:rPr lang="en-US" dirty="0"/>
              <a:t>mission’s expected lifetime duration was four </a:t>
            </a:r>
            <a:r>
              <a:rPr lang="en-US" dirty="0" smtClean="0"/>
              <a:t>years</a:t>
            </a:r>
            <a:endParaRPr lang="en-US" dirty="0"/>
          </a:p>
          <a:p>
            <a:pPr marL="0" indent="0">
              <a:buNone/>
            </a:pPr>
            <a:r>
              <a:rPr lang="en-US" dirty="0"/>
              <a:t> </a:t>
            </a:r>
            <a:r>
              <a:rPr lang="en-US" dirty="0" smtClean="0"/>
              <a:t>The </a:t>
            </a:r>
            <a:r>
              <a:rPr lang="en-US" dirty="0"/>
              <a:t>Swarm constellation consists of three </a:t>
            </a:r>
            <a:r>
              <a:rPr lang="en-US" dirty="0" smtClean="0"/>
              <a:t>identical </a:t>
            </a:r>
            <a:r>
              <a:rPr lang="en-US" dirty="0"/>
              <a:t>satellites named Alpha, Bravo, and Charlie (A, B and </a:t>
            </a:r>
            <a:r>
              <a:rPr lang="en-US" dirty="0" err="1" smtClean="0"/>
              <a:t>Cnear</a:t>
            </a:r>
            <a:r>
              <a:rPr lang="en-US" dirty="0" smtClean="0"/>
              <a:t>–polar </a:t>
            </a:r>
            <a:r>
              <a:rPr lang="en-US" dirty="0"/>
              <a:t>LEO. Two are flying </a:t>
            </a:r>
            <a:r>
              <a:rPr lang="en-US" dirty="0" smtClean="0"/>
              <a:t>side–by–side</a:t>
            </a:r>
            <a:r>
              <a:rPr lang="sr-Latn-RS" dirty="0" smtClean="0"/>
              <a:t> </a:t>
            </a:r>
            <a:r>
              <a:rPr lang="en-US" dirty="0" smtClean="0"/>
              <a:t>around </a:t>
            </a:r>
            <a:r>
              <a:rPr lang="en-US" dirty="0"/>
              <a:t>about 450 km altitude, whereas a third satellite is orbiting about 530 km altitude.</a:t>
            </a:r>
          </a:p>
          <a:p>
            <a:pPr marL="0" indent="0">
              <a:buNone/>
            </a:pPr>
            <a:r>
              <a:rPr lang="sr-Latn-RS" dirty="0" smtClean="0"/>
              <a:t>The goal is </a:t>
            </a:r>
            <a:r>
              <a:rPr lang="en-US" dirty="0" smtClean="0"/>
              <a:t>creating </a:t>
            </a:r>
            <a:r>
              <a:rPr lang="en-US" dirty="0"/>
              <a:t>a highly detailed survey of the Earth's geomagnetic field and its temporal evolution as well as the electric field in the atmosphere, by using a satellite constellation that carries sophisticated magnetometers and other instruments.</a:t>
            </a:r>
          </a:p>
          <a:p>
            <a:pPr marL="0" indent="0">
              <a:buNone/>
            </a:pPr>
            <a:r>
              <a:rPr lang="sr-Latn-RS" dirty="0" smtClean="0"/>
              <a:t>T</a:t>
            </a:r>
            <a:r>
              <a:rPr lang="en-US" dirty="0"/>
              <a:t>he satellites have </a:t>
            </a:r>
            <a:r>
              <a:rPr lang="en-US" dirty="0" smtClean="0"/>
              <a:t>on</a:t>
            </a:r>
            <a:r>
              <a:rPr lang="sr-Latn-RS" dirty="0" smtClean="0"/>
              <a:t> </a:t>
            </a:r>
            <a:r>
              <a:rPr lang="en-US" dirty="0" smtClean="0"/>
              <a:t>board </a:t>
            </a:r>
            <a:r>
              <a:rPr lang="en-US" dirty="0"/>
              <a:t>global positioning systems</a:t>
            </a:r>
            <a:r>
              <a:rPr lang="sr-Latn-RS" dirty="0"/>
              <a:t> </a:t>
            </a:r>
            <a:r>
              <a:rPr lang="en-US" dirty="0"/>
              <a:t>(GPS) and accelerometers. These satellites provide a unique sampling for both the local solar time and</a:t>
            </a:r>
            <a:r>
              <a:rPr lang="sr-Latn-RS" dirty="0"/>
              <a:t> </a:t>
            </a:r>
            <a:r>
              <a:rPr lang="en-US" dirty="0"/>
              <a:t>universal </a:t>
            </a:r>
            <a:r>
              <a:rPr lang="en-US" dirty="0" smtClean="0"/>
              <a:t>time.</a:t>
            </a:r>
            <a:r>
              <a:rPr lang="sr-Latn-RS" dirty="0" smtClean="0"/>
              <a:t>    </a:t>
            </a:r>
            <a:r>
              <a:rPr lang="en-US" dirty="0" smtClean="0"/>
              <a:t>The </a:t>
            </a:r>
            <a:r>
              <a:rPr lang="en-US" dirty="0"/>
              <a:t>resolution of Swarm accelerometers is better than the CHAMP STAR accelerometer by 3 nm/s2 and below 10 nm/s2 for a noise level</a:t>
            </a:r>
          </a:p>
          <a:p>
            <a:pPr marL="0" indent="0">
              <a:buNone/>
            </a:pPr>
            <a:r>
              <a:rPr lang="en-US" dirty="0"/>
              <a:t> </a:t>
            </a:r>
            <a:r>
              <a:rPr lang="en-US" dirty="0" smtClean="0"/>
              <a:t>The </a:t>
            </a:r>
            <a:r>
              <a:rPr lang="en-US" dirty="0"/>
              <a:t>Swarm Satellite Constellation Application and Research Facility (</a:t>
            </a:r>
            <a:r>
              <a:rPr lang="en-US" dirty="0" smtClean="0"/>
              <a:t>SCARF)</a:t>
            </a:r>
            <a:r>
              <a:rPr lang="sr-Latn-RS" dirty="0" smtClean="0"/>
              <a:t> </a:t>
            </a:r>
            <a:r>
              <a:rPr lang="en-US" dirty="0" smtClean="0"/>
              <a:t>has </a:t>
            </a:r>
            <a:r>
              <a:rPr lang="en-US" dirty="0"/>
              <a:t>been formed for the relevant Swarm observations like the derivations of density and wind in </a:t>
            </a:r>
            <a:r>
              <a:rPr lang="en-US" dirty="0" smtClean="0"/>
              <a:t>the</a:t>
            </a:r>
            <a:r>
              <a:rPr lang="sr-Latn-RS" dirty="0" smtClean="0"/>
              <a:t> </a:t>
            </a:r>
            <a:r>
              <a:rPr lang="en-US" dirty="0" smtClean="0"/>
              <a:t>thermosphere </a:t>
            </a:r>
            <a:endParaRPr lang="en-US" dirty="0"/>
          </a:p>
          <a:p>
            <a:pPr marL="0" indent="0">
              <a:buNone/>
            </a:pPr>
            <a:r>
              <a:rPr lang="sr-Latn-RS" dirty="0" smtClean="0"/>
              <a:t>T</a:t>
            </a:r>
            <a:r>
              <a:rPr lang="en-US" dirty="0" smtClean="0"/>
              <a:t>he </a:t>
            </a:r>
            <a:r>
              <a:rPr lang="en-US" dirty="0"/>
              <a:t>Swarm Level 2 processing system (L2PS) is governed </a:t>
            </a:r>
            <a:r>
              <a:rPr lang="en-US" dirty="0" smtClean="0"/>
              <a:t>the </a:t>
            </a:r>
            <a:r>
              <a:rPr lang="en-US" dirty="0"/>
              <a:t>SCARF and both are accountable for Level 2 data products.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2143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722376"/>
            <a:ext cx="10515600" cy="5454587"/>
          </a:xfrm>
        </p:spPr>
        <p:txBody>
          <a:bodyPr>
            <a:normAutofit/>
          </a:bodyPr>
          <a:lstStyle/>
          <a:p>
            <a:pPr marL="0" indent="0" algn="ctr">
              <a:buNone/>
            </a:pPr>
            <a:r>
              <a:rPr lang="en-US" dirty="0"/>
              <a:t>CASPA-ADM</a:t>
            </a:r>
            <a:r>
              <a:rPr lang="sr-Latn-RS" dirty="0"/>
              <a:t> </a:t>
            </a:r>
            <a:r>
              <a:rPr lang="en-US" dirty="0"/>
              <a:t>mission</a:t>
            </a:r>
            <a:endParaRPr lang="sr-Latn-RS" dirty="0"/>
          </a:p>
          <a:p>
            <a:pPr marL="0" indent="0" algn="ctr">
              <a:buNone/>
            </a:pPr>
            <a:r>
              <a:rPr lang="sr-Latn-RS" b="1" dirty="0"/>
              <a:t>(C</a:t>
            </a:r>
            <a:r>
              <a:rPr lang="en-US" dirty="0"/>
              <a:t>old </a:t>
            </a:r>
            <a:r>
              <a:rPr lang="sr-Latn-RS" b="1" dirty="0"/>
              <a:t>A</a:t>
            </a:r>
            <a:r>
              <a:rPr lang="en-US" dirty="0"/>
              <a:t>tom </a:t>
            </a:r>
            <a:r>
              <a:rPr lang="en-US" b="1" dirty="0"/>
              <a:t>S</a:t>
            </a:r>
            <a:r>
              <a:rPr lang="en-US" dirty="0"/>
              <a:t>pace </a:t>
            </a:r>
            <a:r>
              <a:rPr lang="en-US" b="1" dirty="0" err="1"/>
              <a:t>PA</a:t>
            </a:r>
            <a:r>
              <a:rPr lang="en-US" dirty="0" err="1"/>
              <a:t>yload</a:t>
            </a:r>
            <a:r>
              <a:rPr lang="en-US" dirty="0"/>
              <a:t> </a:t>
            </a:r>
            <a:r>
              <a:rPr lang="en-US" b="1" dirty="0"/>
              <a:t>A</a:t>
            </a:r>
            <a:r>
              <a:rPr lang="en-US" dirty="0"/>
              <a:t>tmospheric</a:t>
            </a:r>
            <a:r>
              <a:rPr lang="sr-Latn-RS" dirty="0"/>
              <a:t> </a:t>
            </a:r>
            <a:r>
              <a:rPr lang="en-US" b="1" dirty="0"/>
              <a:t>D</a:t>
            </a:r>
            <a:r>
              <a:rPr lang="en-US" dirty="0"/>
              <a:t>rag </a:t>
            </a:r>
            <a:r>
              <a:rPr lang="en-US" b="1" dirty="0"/>
              <a:t>M</a:t>
            </a:r>
            <a:r>
              <a:rPr lang="en-US" dirty="0"/>
              <a:t>ission</a:t>
            </a:r>
            <a:r>
              <a:rPr lang="sr-Latn-RS" dirty="0"/>
              <a:t>)</a:t>
            </a:r>
            <a:r>
              <a:rPr lang="en-US" dirty="0"/>
              <a:t> </a:t>
            </a:r>
            <a:endParaRPr lang="sr-Latn-RS" dirty="0"/>
          </a:p>
          <a:p>
            <a:pPr marL="0" indent="0">
              <a:buNone/>
            </a:pPr>
            <a:r>
              <a:rPr lang="sr-Latn-RS" dirty="0" smtClean="0"/>
              <a:t>- </a:t>
            </a:r>
            <a:r>
              <a:rPr lang="en-US" sz="2600" dirty="0" smtClean="0"/>
              <a:t>The </a:t>
            </a:r>
            <a:r>
              <a:rPr lang="en-US" sz="2600" dirty="0"/>
              <a:t>objective  is to develop </a:t>
            </a:r>
            <a:r>
              <a:rPr lang="en-US" sz="2600" dirty="0" smtClean="0"/>
              <a:t>a</a:t>
            </a:r>
            <a:r>
              <a:rPr lang="sr-Latn-RS" sz="2600" dirty="0"/>
              <a:t> </a:t>
            </a:r>
            <a:r>
              <a:rPr lang="en-US" sz="2600" dirty="0" smtClean="0"/>
              <a:t>mission </a:t>
            </a:r>
            <a:r>
              <a:rPr lang="en-US" sz="2600" dirty="0"/>
              <a:t>concept for observing </a:t>
            </a:r>
            <a:r>
              <a:rPr lang="en-US" sz="2600" dirty="0" err="1" smtClean="0"/>
              <a:t>thermospher</a:t>
            </a:r>
            <a:r>
              <a:rPr lang="sr-Latn-RS" sz="2600" dirty="0" smtClean="0"/>
              <a:t>i</a:t>
            </a:r>
            <a:r>
              <a:rPr lang="en-US" sz="2600" dirty="0" smtClean="0"/>
              <a:t>c </a:t>
            </a:r>
            <a:r>
              <a:rPr lang="en-US" sz="2600" dirty="0"/>
              <a:t>mass </a:t>
            </a:r>
            <a:r>
              <a:rPr lang="en-US" sz="2600" dirty="0" smtClean="0"/>
              <a:t>density</a:t>
            </a:r>
            <a:r>
              <a:rPr lang="sr-Latn-RS" sz="2600" dirty="0"/>
              <a:t> </a:t>
            </a:r>
            <a:r>
              <a:rPr lang="en-US" sz="2600" dirty="0" smtClean="0"/>
              <a:t>with </a:t>
            </a:r>
            <a:r>
              <a:rPr lang="en-US" sz="2600" dirty="0"/>
              <a:t>an accelerometer based on Cold Atom </a:t>
            </a:r>
            <a:r>
              <a:rPr lang="en-US" sz="2600" dirty="0" smtClean="0"/>
              <a:t>Interferometry</a:t>
            </a:r>
            <a:r>
              <a:rPr lang="sr-Latn-RS" sz="2600" dirty="0"/>
              <a:t> </a:t>
            </a:r>
            <a:r>
              <a:rPr lang="en-US" sz="2600" dirty="0" smtClean="0"/>
              <a:t>(CAI</a:t>
            </a:r>
            <a:r>
              <a:rPr lang="en-US" sz="2600" dirty="0"/>
              <a:t>) as a technology demonstrator. </a:t>
            </a:r>
            <a:endParaRPr lang="sr-Latn-RS" sz="2600" dirty="0" smtClean="0"/>
          </a:p>
          <a:p>
            <a:pPr marL="0" indent="0">
              <a:buNone/>
            </a:pPr>
            <a:r>
              <a:rPr lang="sr-Latn-RS" sz="2600" dirty="0" smtClean="0"/>
              <a:t>- </a:t>
            </a:r>
            <a:r>
              <a:rPr lang="en-US" sz="2600" dirty="0" smtClean="0"/>
              <a:t>CAI </a:t>
            </a:r>
            <a:r>
              <a:rPr lang="en-US" sz="2600" dirty="0"/>
              <a:t>relies </a:t>
            </a:r>
            <a:r>
              <a:rPr lang="en-US" sz="2600" dirty="0" smtClean="0"/>
              <a:t>on</a:t>
            </a:r>
            <a:r>
              <a:rPr lang="sr-Latn-RS" sz="2600" dirty="0" smtClean="0"/>
              <a:t> </a:t>
            </a:r>
            <a:r>
              <a:rPr lang="en-US" sz="2600" dirty="0" smtClean="0"/>
              <a:t>cooling </a:t>
            </a:r>
            <a:r>
              <a:rPr lang="en-US" sz="2600" dirty="0"/>
              <a:t>a vapor of atoms in a vacuum chamber close to </a:t>
            </a:r>
            <a:r>
              <a:rPr lang="en-US" sz="2600" dirty="0" smtClean="0"/>
              <a:t>absolute</a:t>
            </a:r>
            <a:r>
              <a:rPr lang="sr-Latn-RS" sz="2600" dirty="0" smtClean="0"/>
              <a:t> </a:t>
            </a:r>
            <a:r>
              <a:rPr lang="en-US" sz="2600" dirty="0" smtClean="0"/>
              <a:t>zero </a:t>
            </a:r>
            <a:r>
              <a:rPr lang="en-US" sz="2600" dirty="0"/>
              <a:t>temperature using lasers </a:t>
            </a:r>
            <a:r>
              <a:rPr lang="en-US" sz="2600" dirty="0" smtClean="0"/>
              <a:t>and </a:t>
            </a:r>
            <a:r>
              <a:rPr lang="en-US" sz="2600" dirty="0"/>
              <a:t>using the </a:t>
            </a:r>
            <a:r>
              <a:rPr lang="en-US" sz="2600" dirty="0" smtClean="0"/>
              <a:t>properties</a:t>
            </a:r>
            <a:r>
              <a:rPr lang="sr-Latn-RS" sz="2600" dirty="0" smtClean="0"/>
              <a:t> </a:t>
            </a:r>
            <a:r>
              <a:rPr lang="en-US" sz="2600" dirty="0" smtClean="0"/>
              <a:t>of </a:t>
            </a:r>
            <a:r>
              <a:rPr lang="en-US" sz="2600" dirty="0"/>
              <a:t>the atoms to form a matter-wave interferometer that </a:t>
            </a:r>
            <a:r>
              <a:rPr lang="en-US" sz="2600" dirty="0" smtClean="0"/>
              <a:t>is</a:t>
            </a:r>
            <a:r>
              <a:rPr lang="sr-Latn-RS" sz="2600" dirty="0" smtClean="0"/>
              <a:t> </a:t>
            </a:r>
            <a:r>
              <a:rPr lang="en-US" sz="2600" dirty="0" smtClean="0"/>
              <a:t>extremely </a:t>
            </a:r>
            <a:r>
              <a:rPr lang="en-US" sz="2600" dirty="0"/>
              <a:t>sensitive to </a:t>
            </a:r>
            <a:r>
              <a:rPr lang="en-US" sz="2600" dirty="0" smtClean="0"/>
              <a:t>accelerations</a:t>
            </a:r>
            <a:endParaRPr lang="sr-Latn-RS" sz="2600" dirty="0" smtClean="0"/>
          </a:p>
          <a:p>
            <a:pPr marL="0" indent="0">
              <a:buNone/>
            </a:pPr>
            <a:r>
              <a:rPr lang="sr-Latn-RS" sz="2600" dirty="0" smtClean="0"/>
              <a:t>- </a:t>
            </a:r>
            <a:r>
              <a:rPr lang="en-US" sz="2600" dirty="0" smtClean="0"/>
              <a:t>the </a:t>
            </a:r>
            <a:r>
              <a:rPr lang="en-US" sz="2600" dirty="0"/>
              <a:t>advantage </a:t>
            </a:r>
            <a:r>
              <a:rPr lang="sr-Latn-RS" sz="2600" dirty="0" smtClean="0"/>
              <a:t>- </a:t>
            </a:r>
            <a:r>
              <a:rPr lang="en-US" sz="2600" dirty="0" smtClean="0"/>
              <a:t>acceleration</a:t>
            </a:r>
            <a:r>
              <a:rPr lang="sr-Latn-RS" sz="2600" dirty="0" smtClean="0"/>
              <a:t> </a:t>
            </a:r>
            <a:r>
              <a:rPr lang="en-US" sz="2600" dirty="0" smtClean="0"/>
              <a:t>measurements </a:t>
            </a:r>
            <a:r>
              <a:rPr lang="en-US" sz="2600" dirty="0"/>
              <a:t>are not affected by biases or </a:t>
            </a:r>
            <a:r>
              <a:rPr lang="en-US" sz="2600" dirty="0" smtClean="0"/>
              <a:t>scale</a:t>
            </a:r>
            <a:r>
              <a:rPr lang="sr-Latn-RS" sz="2600" dirty="0" smtClean="0"/>
              <a:t> </a:t>
            </a:r>
            <a:r>
              <a:rPr lang="en-US" sz="2600" dirty="0" smtClean="0"/>
              <a:t>factors</a:t>
            </a:r>
            <a:r>
              <a:rPr lang="sr-Latn-RS" sz="2600" dirty="0" smtClean="0"/>
              <a:t> and not need recalibration</a:t>
            </a:r>
          </a:p>
          <a:p>
            <a:pPr marL="0" indent="0">
              <a:buNone/>
            </a:pPr>
            <a:endParaRPr lang="en-US" sz="3600" dirty="0"/>
          </a:p>
        </p:txBody>
      </p:sp>
    </p:spTree>
    <p:extLst>
      <p:ext uri="{BB962C8B-B14F-4D97-AF65-F5344CB8AC3E}">
        <p14:creationId xmlns:p14="http://schemas.microsoft.com/office/powerpoint/2010/main" val="2849913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6616"/>
            <a:ext cx="10655808" cy="6208776"/>
          </a:xfrm>
        </p:spPr>
        <p:txBody>
          <a:bodyPr>
            <a:normAutofit fontScale="77500" lnSpcReduction="20000"/>
          </a:bodyPr>
          <a:lstStyle/>
          <a:p>
            <a:pPr marL="0" indent="0">
              <a:buNone/>
            </a:pPr>
            <a:r>
              <a:rPr lang="en-US" b="1" dirty="0"/>
              <a:t>Instruments and their accuracy</a:t>
            </a:r>
          </a:p>
          <a:p>
            <a:pPr marL="0" indent="0">
              <a:buNone/>
            </a:pPr>
            <a:r>
              <a:rPr lang="en-US" dirty="0">
                <a:solidFill>
                  <a:schemeClr val="accent1">
                    <a:lumMod val="75000"/>
                  </a:schemeClr>
                </a:solidFill>
              </a:rPr>
              <a:t>CAI accelerometer</a:t>
            </a:r>
            <a:r>
              <a:rPr lang="en-US" dirty="0"/>
              <a:t>                                                                </a:t>
            </a:r>
            <a:r>
              <a:rPr lang="en-US" dirty="0" smtClean="0"/>
              <a:t>Signal </a:t>
            </a:r>
            <a:r>
              <a:rPr lang="en-US" dirty="0"/>
              <a:t>range 0.03–11.8 </a:t>
            </a:r>
            <a:r>
              <a:rPr lang="en-US" dirty="0" err="1"/>
              <a:t>μm</a:t>
            </a:r>
            <a:r>
              <a:rPr lang="en-US" dirty="0"/>
              <a:t>/s2</a:t>
            </a:r>
          </a:p>
          <a:p>
            <a:pPr marL="0" indent="0">
              <a:buNone/>
            </a:pPr>
            <a:r>
              <a:rPr lang="en-US" dirty="0"/>
              <a:t>    </a:t>
            </a:r>
            <a:r>
              <a:rPr lang="en-US" dirty="0" smtClean="0"/>
              <a:t>for </a:t>
            </a:r>
            <a:r>
              <a:rPr lang="en-US" dirty="0"/>
              <a:t>measure non-gravitational acceleration                </a:t>
            </a:r>
            <a:r>
              <a:rPr lang="en-US" dirty="0" smtClean="0"/>
              <a:t> </a:t>
            </a:r>
            <a:r>
              <a:rPr lang="en-US" dirty="0"/>
              <a:t>Noise level 0.01 </a:t>
            </a:r>
            <a:r>
              <a:rPr lang="en-US" dirty="0" err="1"/>
              <a:t>μm</a:t>
            </a:r>
            <a:r>
              <a:rPr lang="en-US" dirty="0"/>
              <a:t>/s</a:t>
            </a:r>
            <a:r>
              <a:rPr lang="en-US" baseline="30000" dirty="0"/>
              <a:t>2</a:t>
            </a:r>
            <a:r>
              <a:rPr lang="en-US" dirty="0"/>
              <a:t>/ </a:t>
            </a:r>
            <a:r>
              <a:rPr lang="en-US" dirty="0" err="1"/>
              <a:t>sqrt</a:t>
            </a:r>
            <a:r>
              <a:rPr lang="en-US" dirty="0"/>
              <a:t>(Hz)</a:t>
            </a:r>
          </a:p>
          <a:p>
            <a:pPr marL="0" indent="0">
              <a:buNone/>
            </a:pPr>
            <a:r>
              <a:rPr lang="en-US" dirty="0">
                <a:solidFill>
                  <a:schemeClr val="accent1">
                    <a:lumMod val="75000"/>
                  </a:schemeClr>
                </a:solidFill>
              </a:rPr>
              <a:t>GPS receiver                                                                          </a:t>
            </a:r>
            <a:r>
              <a:rPr lang="en-US" dirty="0" smtClean="0"/>
              <a:t>Multi-frequency </a:t>
            </a:r>
            <a:r>
              <a:rPr lang="en-US" dirty="0"/>
              <a:t>measurements    </a:t>
            </a:r>
          </a:p>
          <a:p>
            <a:pPr marL="0" indent="0">
              <a:buNone/>
            </a:pPr>
            <a:r>
              <a:rPr lang="en-US" dirty="0"/>
              <a:t>     </a:t>
            </a:r>
            <a:r>
              <a:rPr lang="en-US" dirty="0" err="1" smtClean="0"/>
              <a:t>Geolocation</a:t>
            </a:r>
            <a:r>
              <a:rPr lang="en-US" dirty="0" smtClean="0"/>
              <a:t> </a:t>
            </a:r>
            <a:r>
              <a:rPr lang="en-US" dirty="0"/>
              <a:t>of measurements                                      </a:t>
            </a:r>
            <a:r>
              <a:rPr lang="en-US" dirty="0" smtClean="0"/>
              <a:t>12 </a:t>
            </a:r>
            <a:r>
              <a:rPr lang="en-US" dirty="0"/>
              <a:t>+ channels</a:t>
            </a:r>
          </a:p>
          <a:p>
            <a:pPr marL="0" indent="0">
              <a:buNone/>
            </a:pPr>
            <a:r>
              <a:rPr lang="sr-Latn-RS" dirty="0" smtClean="0"/>
              <a:t>     </a:t>
            </a:r>
            <a:r>
              <a:rPr lang="en-US" dirty="0" smtClean="0"/>
              <a:t>Validation </a:t>
            </a:r>
            <a:r>
              <a:rPr lang="en-US" dirty="0"/>
              <a:t>of CAI measurements                                  </a:t>
            </a:r>
            <a:r>
              <a:rPr lang="en-US" dirty="0" smtClean="0"/>
              <a:t> </a:t>
            </a:r>
            <a:r>
              <a:rPr lang="en-US" dirty="0"/>
              <a:t>Code and carrier phase observations </a:t>
            </a:r>
            <a:endParaRPr lang="sr-Latn-RS" dirty="0" smtClean="0"/>
          </a:p>
          <a:p>
            <a:pPr marL="0" indent="0">
              <a:buNone/>
            </a:pPr>
            <a:r>
              <a:rPr lang="en-US" dirty="0" smtClean="0">
                <a:solidFill>
                  <a:schemeClr val="accent1">
                    <a:lumMod val="75000"/>
                  </a:schemeClr>
                </a:solidFill>
              </a:rPr>
              <a:t>Neutral </a:t>
            </a:r>
            <a:r>
              <a:rPr lang="en-US" dirty="0">
                <a:solidFill>
                  <a:schemeClr val="accent1">
                    <a:lumMod val="75000"/>
                  </a:schemeClr>
                </a:solidFill>
              </a:rPr>
              <a:t>mass spectrometer                                                 </a:t>
            </a:r>
            <a:r>
              <a:rPr lang="en-US" dirty="0" smtClean="0"/>
              <a:t>Mass </a:t>
            </a:r>
            <a:r>
              <a:rPr lang="en-US" dirty="0"/>
              <a:t>range 4–32 </a:t>
            </a:r>
            <a:r>
              <a:rPr lang="en-US" dirty="0" err="1"/>
              <a:t>amu</a:t>
            </a:r>
            <a:r>
              <a:rPr lang="en-US" dirty="0"/>
              <a:t>    </a:t>
            </a:r>
          </a:p>
          <a:p>
            <a:pPr marL="0" indent="0">
              <a:buNone/>
            </a:pPr>
            <a:r>
              <a:rPr lang="en-US" dirty="0"/>
              <a:t>      </a:t>
            </a:r>
            <a:r>
              <a:rPr lang="en-US" dirty="0" smtClean="0"/>
              <a:t>Atmospheric </a:t>
            </a:r>
            <a:r>
              <a:rPr lang="en-US" dirty="0"/>
              <a:t>composition and temperature              </a:t>
            </a:r>
            <a:r>
              <a:rPr lang="en-US" dirty="0" smtClean="0"/>
              <a:t>Composition </a:t>
            </a:r>
            <a:r>
              <a:rPr lang="en-US" dirty="0"/>
              <a:t>10</a:t>
            </a:r>
            <a:r>
              <a:rPr lang="en-US" dirty="0" smtClean="0"/>
              <a:t>%</a:t>
            </a:r>
            <a:endParaRPr lang="sr-Latn-RS" dirty="0" smtClean="0"/>
          </a:p>
          <a:p>
            <a:pPr marL="0" indent="0">
              <a:buNone/>
            </a:pPr>
            <a:r>
              <a:rPr lang="sr-Latn-RS" dirty="0" smtClean="0"/>
              <a:t>                                                                                                  </a:t>
            </a:r>
            <a:r>
              <a:rPr lang="en-US" dirty="0" smtClean="0"/>
              <a:t>Temperature </a:t>
            </a:r>
            <a:r>
              <a:rPr lang="sr-Latn-RS" dirty="0" smtClean="0"/>
              <a:t> </a:t>
            </a:r>
            <a:r>
              <a:rPr lang="en-US" dirty="0" smtClean="0"/>
              <a:t>3</a:t>
            </a:r>
            <a:r>
              <a:rPr lang="en-US" dirty="0"/>
              <a:t>% </a:t>
            </a:r>
            <a:endParaRPr lang="sr-Latn-RS" dirty="0" smtClean="0"/>
          </a:p>
          <a:p>
            <a:pPr marL="0" indent="0">
              <a:buNone/>
            </a:pPr>
            <a:r>
              <a:rPr lang="sr-Latn-RS" dirty="0" smtClean="0"/>
              <a:t>      </a:t>
            </a:r>
            <a:r>
              <a:rPr lang="en-US" dirty="0" smtClean="0"/>
              <a:t>Mass </a:t>
            </a:r>
            <a:r>
              <a:rPr lang="en-US" dirty="0"/>
              <a:t>density                                                                      </a:t>
            </a:r>
            <a:r>
              <a:rPr lang="sr-Latn-RS" dirty="0" smtClean="0"/>
              <a:t>     </a:t>
            </a:r>
            <a:r>
              <a:rPr lang="en-US" dirty="0" smtClean="0"/>
              <a:t>Goal</a:t>
            </a:r>
            <a:r>
              <a:rPr lang="en-US" dirty="0"/>
              <a:t>: 1% </a:t>
            </a:r>
            <a:r>
              <a:rPr lang="sr-Latn-RS" dirty="0" smtClean="0"/>
              <a:t>   T</a:t>
            </a:r>
            <a:r>
              <a:rPr lang="en-US" dirty="0" err="1" smtClean="0"/>
              <a:t>hreshold</a:t>
            </a:r>
            <a:r>
              <a:rPr lang="en-US" dirty="0"/>
              <a:t>: 5% </a:t>
            </a:r>
            <a:endParaRPr lang="sr-Latn-RS" dirty="0" smtClean="0"/>
          </a:p>
          <a:p>
            <a:pPr marL="0" indent="0">
              <a:buNone/>
            </a:pPr>
            <a:r>
              <a:rPr lang="en-US" b="1" dirty="0" smtClean="0">
                <a:solidFill>
                  <a:schemeClr val="accent1">
                    <a:lumMod val="75000"/>
                  </a:schemeClr>
                </a:solidFill>
              </a:rPr>
              <a:t>Star </a:t>
            </a:r>
            <a:r>
              <a:rPr lang="en-US" b="1" dirty="0">
                <a:solidFill>
                  <a:schemeClr val="accent1">
                    <a:lumMod val="75000"/>
                  </a:schemeClr>
                </a:solidFill>
              </a:rPr>
              <a:t>cameras                                                                            </a:t>
            </a:r>
            <a:r>
              <a:rPr lang="en-US" dirty="0" smtClean="0"/>
              <a:t>Accuracy </a:t>
            </a:r>
            <a:r>
              <a:rPr lang="en-US" dirty="0"/>
              <a:t>50</a:t>
            </a:r>
            <a:r>
              <a:rPr lang="en-US" dirty="0" smtClean="0"/>
              <a:t>″)    </a:t>
            </a:r>
            <a:endParaRPr lang="en-US" dirty="0"/>
          </a:p>
          <a:p>
            <a:pPr marL="0" indent="0">
              <a:buNone/>
            </a:pPr>
            <a:r>
              <a:rPr lang="en-US" dirty="0"/>
              <a:t>      </a:t>
            </a:r>
            <a:r>
              <a:rPr lang="en-US" dirty="0" smtClean="0"/>
              <a:t>Orientation </a:t>
            </a:r>
            <a:r>
              <a:rPr lang="en-US" dirty="0"/>
              <a:t>of measurements/aerodynamic </a:t>
            </a:r>
            <a:r>
              <a:rPr lang="en-US" dirty="0" err="1" smtClean="0"/>
              <a:t>coeff</a:t>
            </a:r>
            <a:r>
              <a:rPr lang="sr-Latn-RS" dirty="0" smtClean="0"/>
              <a:t>.</a:t>
            </a:r>
            <a:endParaRPr lang="en-US" dirty="0"/>
          </a:p>
          <a:p>
            <a:pPr marL="0" indent="0">
              <a:buNone/>
            </a:pPr>
            <a:r>
              <a:rPr lang="en-US" dirty="0"/>
              <a:t>      </a:t>
            </a:r>
            <a:r>
              <a:rPr lang="en-US" dirty="0" smtClean="0"/>
              <a:t>Correction </a:t>
            </a:r>
            <a:r>
              <a:rPr lang="en-US" dirty="0"/>
              <a:t>for effects due to measuring in rotating frame</a:t>
            </a:r>
          </a:p>
          <a:p>
            <a:pPr marL="0" indent="0">
              <a:buNone/>
            </a:pPr>
            <a:r>
              <a:rPr lang="en-US" b="1" dirty="0"/>
              <a:t>Ram wind sensor  </a:t>
            </a:r>
            <a:r>
              <a:rPr lang="en-US" dirty="0"/>
              <a:t>                                                                      Range &lt; 2000 m/s       </a:t>
            </a:r>
          </a:p>
          <a:p>
            <a:pPr marL="0" indent="0">
              <a:buNone/>
            </a:pPr>
            <a:r>
              <a:rPr lang="en-US" dirty="0"/>
              <a:t>       </a:t>
            </a:r>
            <a:r>
              <a:rPr lang="en-US" dirty="0" smtClean="0"/>
              <a:t>Measure </a:t>
            </a:r>
            <a:r>
              <a:rPr lang="en-US" dirty="0"/>
              <a:t>in-track wind                                                        Accuracy 40 m/s (1 σ) </a:t>
            </a:r>
          </a:p>
          <a:p>
            <a:pPr marL="0" indent="0">
              <a:buNone/>
            </a:pPr>
            <a:r>
              <a:rPr lang="en-US" dirty="0"/>
              <a:t>       Alignment with relative velocity direction                          within ± 12°</a:t>
            </a:r>
          </a:p>
          <a:p>
            <a:endParaRPr lang="en-US" dirty="0"/>
          </a:p>
        </p:txBody>
      </p:sp>
    </p:spTree>
    <p:extLst>
      <p:ext uri="{BB962C8B-B14F-4D97-AF65-F5344CB8AC3E}">
        <p14:creationId xmlns:p14="http://schemas.microsoft.com/office/powerpoint/2010/main" val="389634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366"/>
            <a:ext cx="10515600" cy="6353503"/>
          </a:xfrm>
        </p:spPr>
        <p:txBody>
          <a:bodyPr>
            <a:normAutofit fontScale="85000" lnSpcReduction="20000"/>
          </a:bodyPr>
          <a:lstStyle/>
          <a:p>
            <a:pPr marL="0" indent="0">
              <a:buNone/>
            </a:pPr>
            <a:r>
              <a:rPr lang="en-US" b="1" dirty="0">
                <a:solidFill>
                  <a:srgbClr val="FF0000"/>
                </a:solidFill>
              </a:rPr>
              <a:t>Gravity satellite missions</a:t>
            </a:r>
            <a:endParaRPr lang="en-US" dirty="0">
              <a:solidFill>
                <a:srgbClr val="FF0000"/>
              </a:solidFill>
            </a:endParaRPr>
          </a:p>
          <a:p>
            <a:pPr marL="0" indent="0">
              <a:buNone/>
            </a:pPr>
            <a:r>
              <a:rPr lang="en-US" sz="2400" dirty="0" smtClean="0"/>
              <a:t>At the beginning of the last decade of the twentieth century, the determination of the  Earth’s gravity field—based on classical directional, distance and Doppler observations of a large number of passive satellites in near-Earth </a:t>
            </a:r>
            <a:r>
              <a:rPr lang="en-US" sz="2400" dirty="0" err="1" smtClean="0"/>
              <a:t>spacehad</a:t>
            </a:r>
            <a:r>
              <a:rPr lang="en-US" sz="2400" dirty="0" smtClean="0"/>
              <a:t> reached its natural limits, and the conditions for realizing already imagined  scientific-technical concepts for  new specialized gravity satellite mission were not fulfilled .</a:t>
            </a:r>
          </a:p>
          <a:p>
            <a:pPr marL="0" indent="0">
              <a:buNone/>
            </a:pPr>
            <a:r>
              <a:rPr lang="en-US" dirty="0" smtClean="0">
                <a:solidFill>
                  <a:srgbClr val="0070C0"/>
                </a:solidFill>
              </a:rPr>
              <a:t>Concepts </a:t>
            </a:r>
            <a:r>
              <a:rPr lang="en-US" dirty="0">
                <a:solidFill>
                  <a:srgbClr val="0070C0"/>
                </a:solidFill>
              </a:rPr>
              <a:t>were</a:t>
            </a:r>
          </a:p>
          <a:p>
            <a:r>
              <a:rPr lang="en-US" dirty="0"/>
              <a:t>to choose the orbit altitudes </a:t>
            </a:r>
            <a:r>
              <a:rPr lang="en-US" dirty="0" smtClean="0"/>
              <a:t>as close as possible to the Earth surface , between </a:t>
            </a:r>
            <a:r>
              <a:rPr lang="en-US" dirty="0"/>
              <a:t>250 and 500 </a:t>
            </a:r>
            <a:r>
              <a:rPr lang="en-US" dirty="0" smtClean="0"/>
              <a:t>km</a:t>
            </a:r>
          </a:p>
          <a:p>
            <a:r>
              <a:rPr lang="en-US" dirty="0" smtClean="0"/>
              <a:t>to </a:t>
            </a:r>
            <a:r>
              <a:rPr lang="en-US" dirty="0"/>
              <a:t>use </a:t>
            </a:r>
            <a:r>
              <a:rPr lang="en-US" dirty="0" smtClean="0"/>
              <a:t>almost circular orbits with  </a:t>
            </a:r>
            <a:r>
              <a:rPr lang="en-US" dirty="0"/>
              <a:t>polar or near-polar inclination of the orbital plane </a:t>
            </a:r>
            <a:r>
              <a:rPr lang="en-US" dirty="0" smtClean="0"/>
              <a:t>for  </a:t>
            </a:r>
            <a:r>
              <a:rPr lang="en-US" dirty="0"/>
              <a:t>global and even coverage of the Earth with ground tracks. </a:t>
            </a:r>
          </a:p>
          <a:p>
            <a:r>
              <a:rPr lang="en-US" dirty="0"/>
              <a:t>to determine </a:t>
            </a:r>
            <a:r>
              <a:rPr lang="en-US" dirty="0" smtClean="0"/>
              <a:t>an </a:t>
            </a:r>
            <a:r>
              <a:rPr lang="en-US" dirty="0"/>
              <a:t>uninterrupted, three-dimensional and global </a:t>
            </a:r>
            <a:r>
              <a:rPr lang="en-US" dirty="0" smtClean="0"/>
              <a:t>position </a:t>
            </a:r>
            <a:r>
              <a:rPr lang="en-US" dirty="0"/>
              <a:t>of the near-Earth satellite by means of orbit tracking from the high orbiting system of navigation satellites (high-low </a:t>
            </a:r>
            <a:r>
              <a:rPr lang="en-US" dirty="0" smtClean="0"/>
              <a:t>concept)</a:t>
            </a:r>
            <a:endParaRPr lang="en-US" dirty="0"/>
          </a:p>
          <a:p>
            <a:r>
              <a:rPr lang="en-US" dirty="0"/>
              <a:t>to record continuously the non-gravitational forces acting on the satellites with precision </a:t>
            </a:r>
            <a:r>
              <a:rPr lang="en-US" dirty="0" smtClean="0"/>
              <a:t>accelerometers </a:t>
            </a:r>
          </a:p>
          <a:p>
            <a:r>
              <a:rPr lang="en-US" dirty="0" smtClean="0"/>
              <a:t>the </a:t>
            </a:r>
            <a:r>
              <a:rPr lang="en-US" dirty="0"/>
              <a:t>additional amplification of the gravitational field signal either by a differential distance measurement between satellites in low Earth orbit (low-low concept) or the in-situ measurement of gravitational gradients using a </a:t>
            </a:r>
            <a:r>
              <a:rPr lang="en-US" dirty="0" smtClean="0"/>
              <a:t>gravitational gradiometer </a:t>
            </a:r>
            <a:r>
              <a:rPr lang="en-US" dirty="0"/>
              <a:t>at low orbit altitude.</a:t>
            </a:r>
          </a:p>
          <a:p>
            <a:pPr marL="0" indent="0">
              <a:buNone/>
            </a:pPr>
            <a:r>
              <a:rPr lang="en-US" dirty="0" smtClean="0"/>
              <a:t> </a:t>
            </a:r>
            <a:endParaRPr lang="en-US" dirty="0"/>
          </a:p>
        </p:txBody>
      </p:sp>
    </p:spTree>
    <p:extLst>
      <p:ext uri="{BB962C8B-B14F-4D97-AF65-F5344CB8AC3E}">
        <p14:creationId xmlns:p14="http://schemas.microsoft.com/office/powerpoint/2010/main" val="1803351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208" y="318052"/>
            <a:ext cx="10515600" cy="5858911"/>
          </a:xfrm>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first successful flight of GPS receiver on TOPEX/POSEIDON satellite mission at  1992 </a:t>
            </a:r>
            <a:r>
              <a:rPr lang="en-US" sz="2000" dirty="0">
                <a:latin typeface="Times New Roman" panose="02020603050405020304" pitchFamily="18" charset="0"/>
                <a:cs typeface="Times New Roman" panose="02020603050405020304" pitchFamily="18" charset="0"/>
              </a:rPr>
              <a:t>the has  established the new  way of the orbit determination of low-flying satellites.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In </a:t>
            </a:r>
            <a:r>
              <a:rPr lang="en-US" sz="2000" dirty="0" err="1">
                <a:latin typeface="Times New Roman" panose="02020603050405020304" pitchFamily="18" charset="0"/>
                <a:cs typeface="Times New Roman" panose="02020603050405020304" pitchFamily="18" charset="0"/>
              </a:rPr>
              <a:t>june</a:t>
            </a:r>
            <a:r>
              <a:rPr lang="en-US" sz="2000" dirty="0">
                <a:latin typeface="Times New Roman" panose="02020603050405020304" pitchFamily="18" charset="0"/>
                <a:cs typeface="Times New Roman" panose="02020603050405020304" pitchFamily="18" charset="0"/>
              </a:rPr>
              <a:t> 1996 was realized the </a:t>
            </a:r>
            <a:r>
              <a:rPr lang="en-US" sz="2000" dirty="0">
                <a:solidFill>
                  <a:srgbClr val="FF0000"/>
                </a:solidFill>
                <a:latin typeface="Times New Roman" panose="02020603050405020304" pitchFamily="18" charset="0"/>
                <a:cs typeface="Times New Roman" panose="02020603050405020304" pitchFamily="18" charset="0"/>
              </a:rPr>
              <a:t>first flight of the French GRADIO/ASTRE  space-qualified precise accelerometer </a:t>
            </a:r>
            <a:r>
              <a:rPr lang="en-US" sz="2000" dirty="0">
                <a:latin typeface="Times New Roman" panose="02020603050405020304" pitchFamily="18" charset="0"/>
                <a:cs typeface="Times New Roman" panose="02020603050405020304" pitchFamily="18" charset="0"/>
              </a:rPr>
              <a:t>on the STS78 shuttle mission .</a:t>
            </a:r>
          </a:p>
          <a:p>
            <a:pPr marL="0" indent="0">
              <a:buNone/>
            </a:pPr>
            <a:r>
              <a:rPr lang="en-US" sz="2000" dirty="0" smtClean="0">
                <a:latin typeface="Times New Roman" panose="02020603050405020304" pitchFamily="18" charset="0"/>
                <a:cs typeface="Times New Roman" panose="02020603050405020304" pitchFamily="18" charset="0"/>
              </a:rPr>
              <a:t>These were the possibilities for the </a:t>
            </a:r>
            <a:r>
              <a:rPr lang="en-US" sz="2000" dirty="0">
                <a:latin typeface="Times New Roman" panose="02020603050405020304" pitchFamily="18" charset="0"/>
                <a:cs typeface="Times New Roman" panose="02020603050405020304" pitchFamily="18" charset="0"/>
              </a:rPr>
              <a:t>realization of specialized gravitational field </a:t>
            </a:r>
            <a:r>
              <a:rPr lang="sr-Latn-RS" sz="2000" dirty="0" smtClean="0">
                <a:latin typeface="Times New Roman" panose="02020603050405020304" pitchFamily="18" charset="0"/>
                <a:cs typeface="Times New Roman" panose="02020603050405020304" pitchFamily="18" charset="0"/>
              </a:rPr>
              <a:t>missions</a:t>
            </a:r>
            <a:endParaRPr lang="en-US" sz="2000"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450144" y="2649969"/>
            <a:ext cx="2999232" cy="3526994"/>
          </a:xfrm>
          <a:prstGeom prst="rect">
            <a:avLst/>
          </a:prstGeom>
        </p:spPr>
      </p:pic>
      <p:pic>
        <p:nvPicPr>
          <p:cNvPr id="4" name="Picture 3"/>
          <p:cNvPicPr>
            <a:picLocks noChangeAspect="1"/>
          </p:cNvPicPr>
          <p:nvPr/>
        </p:nvPicPr>
        <p:blipFill>
          <a:blip r:embed="rId4"/>
          <a:stretch>
            <a:fillRect/>
          </a:stretch>
        </p:blipFill>
        <p:spPr>
          <a:xfrm>
            <a:off x="3766367" y="2692137"/>
            <a:ext cx="3484826" cy="3484826"/>
          </a:xfrm>
          <a:prstGeom prst="rect">
            <a:avLst/>
          </a:prstGeom>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7639249" y="2649970"/>
            <a:ext cx="3116018" cy="3429540"/>
          </a:xfrm>
          <a:prstGeom prst="rect">
            <a:avLst/>
          </a:prstGeom>
        </p:spPr>
      </p:pic>
    </p:spTree>
    <p:extLst>
      <p:ext uri="{BB962C8B-B14F-4D97-AF65-F5344CB8AC3E}">
        <p14:creationId xmlns:p14="http://schemas.microsoft.com/office/powerpoint/2010/main" val="190543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6072"/>
            <a:ext cx="10515600" cy="5600891"/>
          </a:xfrm>
        </p:spPr>
        <p:txBody>
          <a:bodyPr>
            <a:normAutofit fontScale="85000" lnSpcReduction="20000"/>
          </a:bodyPr>
          <a:lstStyle/>
          <a:p>
            <a:pPr marL="0" indent="0" algn="ctr">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CHAMP </a:t>
            </a: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CHA</a:t>
            </a:r>
            <a:r>
              <a:rPr lang="en-US" dirty="0" err="1">
                <a:latin typeface="Times New Roman" panose="02020603050405020304" pitchFamily="18" charset="0"/>
                <a:cs typeface="Times New Roman" panose="02020603050405020304" pitchFamily="18" charset="0"/>
              </a:rPr>
              <a:t>llenging</a:t>
            </a: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t>
            </a:r>
            <a:r>
              <a:rPr lang="en-US" dirty="0" err="1">
                <a:latin typeface="Times New Roman" panose="02020603050405020304" pitchFamily="18" charset="0"/>
                <a:cs typeface="Times New Roman" panose="02020603050405020304" pitchFamily="18" charset="0"/>
              </a:rPr>
              <a:t>inisatellite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ayload     satellite mission) </a:t>
            </a:r>
          </a:p>
          <a:p>
            <a:pPr marL="0" indent="0">
              <a:buNone/>
            </a:pPr>
            <a:r>
              <a:rPr lang="en-US" dirty="0">
                <a:latin typeface="Times New Roman" panose="02020603050405020304" pitchFamily="18" charset="0"/>
                <a:cs typeface="Times New Roman" panose="02020603050405020304" pitchFamily="18" charset="0"/>
              </a:rPr>
              <a:t> - established by German Research Center GFZ and launch in 2000 and finished in 2010</a:t>
            </a: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Mission goals</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1. to significantly improve determination of the long-wave  components of the Earth’s gravity and geomagnetic field using innovative instrumentation on board the satellite</a:t>
            </a:r>
          </a:p>
          <a:p>
            <a:pPr marL="0" indent="0">
              <a:buNone/>
            </a:pPr>
            <a:r>
              <a:rPr lang="en-US" dirty="0">
                <a:latin typeface="Times New Roman" panose="02020603050405020304" pitchFamily="18" charset="0"/>
                <a:cs typeface="Times New Roman" panose="02020603050405020304" pitchFamily="18" charset="0"/>
              </a:rPr>
              <a:t>2. the use of the on-board GPS instrumentation for the first operational use of radio occultation technology for remote sensing of the atmosphere and ionosphere</a:t>
            </a: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Orbit</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At launch,  polar (orbit inclination </a:t>
            </a: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87.3</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dirty="0">
                <a:latin typeface="Times New Roman" panose="02020603050405020304" pitchFamily="18" charset="0"/>
                <a:cs typeface="Times New Roman" panose="02020603050405020304" pitchFamily="18" charset="0"/>
              </a:rPr>
              <a:t> ),  almost circular (orbit eccentricity </a:t>
            </a:r>
            <a:r>
              <a:rPr lang="en-US" i="1" dirty="0">
                <a:latin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 0.004 ) orbit at an altitude of 454 km</a:t>
            </a:r>
          </a:p>
          <a:p>
            <a:pPr marL="0" indent="0">
              <a:buNone/>
            </a:pPr>
            <a:r>
              <a:rPr lang="en-US" dirty="0">
                <a:latin typeface="Times New Roman" panose="02020603050405020304" pitchFamily="18" charset="0"/>
                <a:cs typeface="Times New Roman" panose="02020603050405020304" pitchFamily="18" charset="0"/>
              </a:rPr>
              <a:t>Due to </a:t>
            </a:r>
            <a:r>
              <a:rPr lang="en-US" dirty="0" smtClean="0">
                <a:latin typeface="Times New Roman" panose="02020603050405020304" pitchFamily="18" charset="0"/>
                <a:cs typeface="Times New Roman" panose="02020603050405020304" pitchFamily="18" charset="0"/>
              </a:rPr>
              <a:t>increased deceleration and to </a:t>
            </a:r>
            <a:r>
              <a:rPr lang="en-US" dirty="0" err="1" smtClean="0">
                <a:latin typeface="Times New Roman" panose="02020603050405020304" pitchFamily="18" charset="0"/>
                <a:cs typeface="Times New Roman" panose="02020603050405020304" pitchFamily="18" charset="0"/>
              </a:rPr>
              <a:t>prolonge</a:t>
            </a:r>
            <a:r>
              <a:rPr lang="en-US" dirty="0" smtClean="0">
                <a:latin typeface="Times New Roman" panose="02020603050405020304" pitchFamily="18" charset="0"/>
                <a:cs typeface="Times New Roman" panose="02020603050405020304" pitchFamily="18" charset="0"/>
              </a:rPr>
              <a:t> mission </a:t>
            </a:r>
            <a:r>
              <a:rPr lang="en-US" dirty="0">
                <a:latin typeface="Times New Roman" panose="02020603050405020304" pitchFamily="18" charset="0"/>
                <a:cs typeface="Times New Roman" panose="02020603050405020304" pitchFamily="18" charset="0"/>
              </a:rPr>
              <a:t>duration in some periods the several orbital </a:t>
            </a:r>
            <a:r>
              <a:rPr lang="en-US" dirty="0" err="1">
                <a:latin typeface="Times New Roman" panose="02020603050405020304" pitchFamily="18" charset="0"/>
                <a:cs typeface="Times New Roman" panose="02020603050405020304" pitchFamily="18" charset="0"/>
              </a:rPr>
              <a:t>manoeuvres</a:t>
            </a:r>
            <a:r>
              <a:rPr lang="en-US" dirty="0">
                <a:latin typeface="Times New Roman" panose="02020603050405020304" pitchFamily="18" charset="0"/>
                <a:cs typeface="Times New Roman" panose="02020603050405020304" pitchFamily="18" charset="0"/>
              </a:rPr>
              <a:t> (raising) were </a:t>
            </a:r>
            <a:r>
              <a:rPr lang="sr-Latn-RS" dirty="0" smtClean="0">
                <a:latin typeface="Times New Roman" panose="02020603050405020304" pitchFamily="18" charset="0"/>
                <a:cs typeface="Times New Roman" panose="02020603050405020304" pitchFamily="18" charset="0"/>
              </a:rPr>
              <a:t>done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orbit became circular (frozen orbit)  </a:t>
            </a:r>
          </a:p>
          <a:p>
            <a:pPr marL="0" indent="0">
              <a:buNone/>
            </a:pPr>
            <a:r>
              <a:rPr lang="en-US" dirty="0">
                <a:latin typeface="Times New Roman" panose="02020603050405020304" pitchFamily="18" charset="0"/>
                <a:cs typeface="Times New Roman" panose="02020603050405020304" pitchFamily="18" charset="0"/>
              </a:rPr>
              <a:t>After 10 years flight altitude was 260 km</a:t>
            </a:r>
          </a:p>
          <a:p>
            <a:pPr marL="0" indent="0">
              <a:buNone/>
            </a:pPr>
            <a:endParaRPr lang="en-US" dirty="0"/>
          </a:p>
        </p:txBody>
      </p:sp>
    </p:spTree>
    <p:extLst>
      <p:ext uri="{BB962C8B-B14F-4D97-AF65-F5344CB8AC3E}">
        <p14:creationId xmlns:p14="http://schemas.microsoft.com/office/powerpoint/2010/main" val="2969243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904" y="694944"/>
            <a:ext cx="10515600" cy="5925312"/>
          </a:xfrm>
        </p:spPr>
        <p:txBody>
          <a:bodyPr>
            <a:normAutofit fontScale="70000" lnSpcReduction="20000"/>
          </a:bodyPr>
          <a:lstStyle/>
          <a:p>
            <a:pPr marL="0" indent="0">
              <a:buNone/>
            </a:pPr>
            <a:r>
              <a:rPr lang="en-US" b="1" dirty="0">
                <a:solidFill>
                  <a:schemeClr val="accent1">
                    <a:lumMod val="75000"/>
                  </a:schemeClr>
                </a:solidFill>
              </a:rPr>
              <a:t>Instruments </a:t>
            </a:r>
            <a:r>
              <a:rPr lang="en-US" dirty="0"/>
              <a:t>: </a:t>
            </a:r>
          </a:p>
          <a:p>
            <a:pPr marL="0" indent="0">
              <a:buNone/>
            </a:pPr>
            <a:r>
              <a:rPr lang="en-US" sz="2400" b="1" dirty="0"/>
              <a:t>GPS </a:t>
            </a:r>
            <a:r>
              <a:rPr lang="en-US" sz="2400" b="1" dirty="0" err="1"/>
              <a:t>sistem</a:t>
            </a:r>
            <a:r>
              <a:rPr lang="en-US" sz="2400" dirty="0"/>
              <a:t> -     two-frequency GPS receiver for measuring the exact position and frequency and providing uniform time reference </a:t>
            </a:r>
          </a:p>
          <a:p>
            <a:pPr marL="0" indent="0">
              <a:buNone/>
            </a:pPr>
            <a:r>
              <a:rPr lang="en-US" b="1" dirty="0"/>
              <a:t>Accelerometer - </a:t>
            </a:r>
            <a:r>
              <a:rPr lang="en-US" dirty="0"/>
              <a:t>The electrostatic accelerometer STAR provided information on the accelerations of the non-gravitational surface forces. (a measurement range of ±10</a:t>
            </a:r>
            <a:r>
              <a:rPr lang="en-US" baseline="30000" dirty="0"/>
              <a:t>-4</a:t>
            </a:r>
            <a:r>
              <a:rPr lang="en-US" dirty="0"/>
              <a:t> m/s</a:t>
            </a:r>
            <a:r>
              <a:rPr lang="en-US" baseline="30000" dirty="0"/>
              <a:t>2</a:t>
            </a:r>
            <a:r>
              <a:rPr lang="en-US" dirty="0"/>
              <a:t> and exhibits a resolution of better than 3·10</a:t>
            </a:r>
            <a:r>
              <a:rPr lang="en-US" baseline="30000" dirty="0"/>
              <a:t>-9</a:t>
            </a:r>
            <a:r>
              <a:rPr lang="en-US" dirty="0"/>
              <a:t> m/s</a:t>
            </a:r>
            <a:r>
              <a:rPr lang="en-US" baseline="30000" dirty="0"/>
              <a:t>2</a:t>
            </a:r>
            <a:r>
              <a:rPr lang="en-US" dirty="0"/>
              <a:t> for the </a:t>
            </a:r>
            <a:r>
              <a:rPr lang="en-US" i="1" dirty="0"/>
              <a:t>y</a:t>
            </a:r>
            <a:r>
              <a:rPr lang="en-US" dirty="0"/>
              <a:t>- and </a:t>
            </a:r>
            <a:r>
              <a:rPr lang="en-US" i="1" dirty="0"/>
              <a:t>z</a:t>
            </a:r>
            <a:r>
              <a:rPr lang="en-US" dirty="0"/>
              <a:t>-axes and 3·10</a:t>
            </a:r>
            <a:r>
              <a:rPr lang="en-US" baseline="30000" dirty="0"/>
              <a:t>-8</a:t>
            </a:r>
            <a:r>
              <a:rPr lang="en-US" dirty="0"/>
              <a:t> m/s</a:t>
            </a:r>
            <a:r>
              <a:rPr lang="en-US" baseline="30000" dirty="0"/>
              <a:t>2</a:t>
            </a:r>
            <a:r>
              <a:rPr lang="en-US" dirty="0"/>
              <a:t>  for the </a:t>
            </a:r>
            <a:r>
              <a:rPr lang="en-US" i="1" dirty="0"/>
              <a:t>x</a:t>
            </a:r>
            <a:r>
              <a:rPr lang="en-US" dirty="0"/>
              <a:t>-axis, within the measurement bandwidth from 10</a:t>
            </a:r>
            <a:r>
              <a:rPr lang="en-US" baseline="30000" dirty="0"/>
              <a:t>-4</a:t>
            </a:r>
            <a:r>
              <a:rPr lang="en-US" dirty="0"/>
              <a:t>Hz to 10</a:t>
            </a:r>
            <a:r>
              <a:rPr lang="en-US" baseline="30000" dirty="0"/>
              <a:t>-1</a:t>
            </a:r>
            <a:r>
              <a:rPr lang="en-US" dirty="0"/>
              <a:t> Hz</a:t>
            </a:r>
            <a:r>
              <a:rPr lang="en-US" sz="1600" dirty="0"/>
              <a:t>.</a:t>
            </a:r>
          </a:p>
          <a:p>
            <a:pPr marL="0" indent="0">
              <a:buNone/>
            </a:pPr>
            <a:r>
              <a:rPr lang="en-US" sz="2400" b="1" dirty="0"/>
              <a:t>A highly autonomous control and data processing system -</a:t>
            </a:r>
            <a:r>
              <a:rPr lang="en-US" sz="2400" dirty="0"/>
              <a:t>enable safe operation up to 12 h without contact to ground stations. The data was stored in a mass memory with a capacity of 1.2 Gigabit and sent to the receiving stations  in </a:t>
            </a:r>
            <a:r>
              <a:rPr lang="en-US" sz="2400" dirty="0" err="1"/>
              <a:t>Weilheim</a:t>
            </a:r>
            <a:r>
              <a:rPr lang="en-US" sz="2400" dirty="0"/>
              <a:t>, </a:t>
            </a:r>
            <a:r>
              <a:rPr lang="en-US" sz="2400" dirty="0" err="1"/>
              <a:t>Neustrelitz</a:t>
            </a:r>
            <a:r>
              <a:rPr lang="en-US" sz="2400" dirty="0"/>
              <a:t> and </a:t>
            </a:r>
            <a:r>
              <a:rPr lang="en-US" sz="2400" dirty="0" err="1"/>
              <a:t>Ny</a:t>
            </a:r>
            <a:r>
              <a:rPr lang="en-US" sz="2400" dirty="0"/>
              <a:t> </a:t>
            </a:r>
            <a:r>
              <a:rPr lang="en-US" sz="2400" dirty="0" err="1"/>
              <a:t>Alesund</a:t>
            </a:r>
            <a:r>
              <a:rPr lang="en-US" sz="2400" dirty="0"/>
              <a:t> during overflights.</a:t>
            </a:r>
          </a:p>
          <a:p>
            <a:pPr marL="0" indent="0">
              <a:buNone/>
            </a:pPr>
            <a:r>
              <a:rPr lang="en-US" sz="2400" b="1" dirty="0"/>
              <a:t>Digital ion drift meter, </a:t>
            </a:r>
            <a:r>
              <a:rPr lang="en-US" sz="2400" b="1" dirty="0" err="1"/>
              <a:t>Overhauser</a:t>
            </a:r>
            <a:r>
              <a:rPr lang="en-US" sz="2400" b="1" dirty="0"/>
              <a:t> and fluxgate magnetometer  </a:t>
            </a:r>
            <a:r>
              <a:rPr lang="en-US" sz="2400" dirty="0"/>
              <a:t>-for electric and magnetic field recovery</a:t>
            </a:r>
          </a:p>
          <a:p>
            <a:pPr marL="0" indent="0">
              <a:buNone/>
            </a:pPr>
            <a:r>
              <a:rPr lang="en-US" sz="2400" b="1" dirty="0"/>
              <a:t>Laser retro reflector - </a:t>
            </a:r>
            <a:r>
              <a:rPr lang="en-US" sz="2400" dirty="0"/>
              <a:t>enables orbit control</a:t>
            </a:r>
          </a:p>
          <a:p>
            <a:pPr marL="0" indent="0">
              <a:buNone/>
            </a:pPr>
            <a:r>
              <a:rPr lang="en-US" sz="2400" b="1" dirty="0"/>
              <a:t>Four stellar sensor systems </a:t>
            </a:r>
            <a:r>
              <a:rPr lang="en-US" sz="2400" dirty="0"/>
              <a:t>–</a:t>
            </a:r>
            <a:r>
              <a:rPr lang="en-US" sz="2400" b="1" dirty="0"/>
              <a:t> </a:t>
            </a:r>
            <a:r>
              <a:rPr lang="en-US" sz="2400" dirty="0"/>
              <a:t>for determination of orientation in space </a:t>
            </a:r>
          </a:p>
          <a:p>
            <a:pPr marL="0" indent="0">
              <a:buNone/>
            </a:pPr>
            <a:r>
              <a:rPr lang="en-US" sz="2600" b="1" dirty="0">
                <a:solidFill>
                  <a:schemeClr val="accent1">
                    <a:lumMod val="75000"/>
                  </a:schemeClr>
                </a:solidFill>
              </a:rPr>
              <a:t> Data - </a:t>
            </a:r>
            <a:r>
              <a:rPr lang="en-US" sz="2600" dirty="0"/>
              <a:t>Operational and scientific data was collected on board of almost continuously (approx. 98 per cent) every second and all measured quantities were provided with a uniform and accurate (&lt; 1 </a:t>
            </a:r>
            <a:r>
              <a:rPr lang="en-US" sz="2600" dirty="0" err="1"/>
              <a:t>ms</a:t>
            </a:r>
            <a:r>
              <a:rPr lang="en-US" sz="2600" dirty="0"/>
              <a:t>) time stamp.</a:t>
            </a:r>
            <a:endParaRPr lang="en-US" sz="2600" b="1" dirty="0">
              <a:solidFill>
                <a:schemeClr val="accent1">
                  <a:lumMod val="75000"/>
                </a:schemeClr>
              </a:solidFill>
            </a:endParaRPr>
          </a:p>
          <a:p>
            <a:pPr marL="0" indent="0">
              <a:buNone/>
            </a:pPr>
            <a:r>
              <a:rPr lang="en-US" sz="2600" dirty="0"/>
              <a:t> - A special scientific data system was developed for decoding raw sensor data sent by CHAMP  in the data operating system SOS and converted into calibrated physical measurement data together with data from the laser and GPS ground station networks. This was the basis for the derivation of the scientific standard products of different processing stages for the gravitational field, magnetic field and atmosphere in the processing system SDS</a:t>
            </a:r>
            <a:r>
              <a:rPr lang="en-US" sz="2600" dirty="0" smtClean="0"/>
              <a:t>. (</a:t>
            </a:r>
            <a:r>
              <a:rPr lang="en-US" sz="2600" dirty="0" smtClean="0">
                <a:solidFill>
                  <a:srgbClr val="FF0000"/>
                </a:solidFill>
              </a:rPr>
              <a:t>accelerometer (ACC) data files   and    rapid  science orbit (RSO)    </a:t>
            </a:r>
            <a:r>
              <a:rPr lang="en-US" sz="2600" dirty="0" smtClean="0"/>
              <a:t>ACC -file records values of satellite mass, acceleration, and quaternions, every 10 s.    RSO - position </a:t>
            </a:r>
            <a:r>
              <a:rPr lang="en-US" sz="2600" dirty="0"/>
              <a:t>and velocity of CHAMP in the conventional terrestrial system (CTS) recorded every 30 s, with  </a:t>
            </a:r>
            <a:r>
              <a:rPr lang="en-US" sz="2600" dirty="0" smtClean="0"/>
              <a:t>accuracy </a:t>
            </a:r>
            <a:r>
              <a:rPr lang="en-US" sz="2600" dirty="0"/>
              <a:t>of centimeter level</a:t>
            </a:r>
          </a:p>
          <a:p>
            <a:pPr marL="0" indent="0">
              <a:buNone/>
            </a:pPr>
            <a:r>
              <a:rPr lang="en-US" sz="2600" dirty="0" smtClean="0"/>
              <a:t>. </a:t>
            </a:r>
            <a:endParaRPr lang="en-US" sz="26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37455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75488"/>
            <a:ext cx="10515600" cy="5888736"/>
          </a:xfrm>
        </p:spPr>
        <p:txBody>
          <a:bodyPr>
            <a:normAutofit fontScale="70000" lnSpcReduction="20000"/>
          </a:bodyPr>
          <a:lstStyle/>
          <a:p>
            <a:pPr marL="0" indent="0" algn="ctr">
              <a:buNone/>
            </a:pPr>
            <a:r>
              <a:rPr lang="en-US" b="1" dirty="0"/>
              <a:t>GRACE</a:t>
            </a:r>
          </a:p>
          <a:p>
            <a:pPr marL="0" indent="0" algn="ctr">
              <a:buNone/>
            </a:pPr>
            <a:r>
              <a:rPr lang="en-US" dirty="0"/>
              <a:t>(</a:t>
            </a:r>
            <a:r>
              <a:rPr lang="en-US" b="1" dirty="0"/>
              <a:t>G</a:t>
            </a:r>
            <a:r>
              <a:rPr lang="en-US" dirty="0"/>
              <a:t>ravity </a:t>
            </a:r>
            <a:r>
              <a:rPr lang="en-US" b="1" dirty="0"/>
              <a:t>R</a:t>
            </a:r>
            <a:r>
              <a:rPr lang="en-US" dirty="0"/>
              <a:t>ecovery </a:t>
            </a:r>
            <a:r>
              <a:rPr lang="en-US" b="1" dirty="0"/>
              <a:t>A</a:t>
            </a:r>
            <a:r>
              <a:rPr lang="en-US" dirty="0"/>
              <a:t>nd </a:t>
            </a:r>
            <a:r>
              <a:rPr lang="en-US" b="1" dirty="0"/>
              <a:t>C</a:t>
            </a:r>
            <a:r>
              <a:rPr lang="en-US" dirty="0"/>
              <a:t>limate </a:t>
            </a:r>
            <a:r>
              <a:rPr lang="en-US" b="1" dirty="0"/>
              <a:t>E</a:t>
            </a:r>
            <a:r>
              <a:rPr lang="en-US" dirty="0"/>
              <a:t>xperiment) </a:t>
            </a:r>
          </a:p>
          <a:p>
            <a:pPr marL="0" indent="0">
              <a:buNone/>
            </a:pPr>
            <a:r>
              <a:rPr lang="en-US" dirty="0"/>
              <a:t> - Specifically designed to measure the temporal variations of the Earth’s gravitational field.</a:t>
            </a:r>
          </a:p>
          <a:p>
            <a:pPr marL="0" indent="0">
              <a:buNone/>
            </a:pPr>
            <a:r>
              <a:rPr lang="en-US" dirty="0"/>
              <a:t>- Satellites Launch was in 2002 and mission was finished in 2015 </a:t>
            </a:r>
          </a:p>
          <a:p>
            <a:pPr marL="0" indent="0">
              <a:buNone/>
            </a:pPr>
            <a:r>
              <a:rPr lang="en-US" b="1" dirty="0">
                <a:solidFill>
                  <a:schemeClr val="accent1">
                    <a:lumMod val="75000"/>
                  </a:schemeClr>
                </a:solidFill>
              </a:rPr>
              <a:t>Mission goals </a:t>
            </a:r>
            <a:r>
              <a:rPr lang="en-US" dirty="0"/>
              <a:t>:</a:t>
            </a:r>
          </a:p>
          <a:p>
            <a:pPr marL="0" lvl="0" indent="0">
              <a:buNone/>
            </a:pPr>
            <a:r>
              <a:rPr lang="en-US" dirty="0"/>
              <a:t>1. Monitoring globally integrated mass changes in the geosphere, which are</a:t>
            </a:r>
          </a:p>
          <a:p>
            <a:pPr marL="0" indent="0">
              <a:buNone/>
            </a:pPr>
            <a:r>
              <a:rPr lang="en-US" dirty="0"/>
              <a:t>associated with climate-relevant processes, over a measurement period of several years.</a:t>
            </a:r>
          </a:p>
          <a:p>
            <a:pPr marL="0" lvl="0" indent="0">
              <a:buNone/>
            </a:pPr>
            <a:r>
              <a:rPr lang="en-US" dirty="0"/>
              <a:t>To map the global gravitational field with unprecedented accuracy over a spatial range of 400 to 40,000 km every 30 days.</a:t>
            </a:r>
          </a:p>
          <a:p>
            <a:pPr marL="0" lvl="0" indent="0">
              <a:buNone/>
            </a:pPr>
            <a:r>
              <a:rPr lang="sr-Latn-RS" dirty="0"/>
              <a:t>2. </a:t>
            </a:r>
            <a:r>
              <a:rPr lang="en-US" dirty="0"/>
              <a:t>Using of GPS radio occultation measurements to obtain density and</a:t>
            </a:r>
          </a:p>
          <a:p>
            <a:pPr marL="0" indent="0">
              <a:buNone/>
            </a:pPr>
            <a:r>
              <a:rPr lang="en-US" dirty="0"/>
              <a:t>temperature profiles in the upper atmosphere.</a:t>
            </a:r>
          </a:p>
          <a:p>
            <a:pPr marL="0" indent="0">
              <a:buNone/>
            </a:pPr>
            <a:endParaRPr lang="en-US" b="1" dirty="0">
              <a:solidFill>
                <a:schemeClr val="accent1">
                  <a:lumMod val="75000"/>
                </a:schemeClr>
              </a:solidFill>
            </a:endParaRPr>
          </a:p>
          <a:p>
            <a:pPr marL="0" indent="0">
              <a:buNone/>
            </a:pPr>
            <a:r>
              <a:rPr lang="en-US" b="1" dirty="0">
                <a:solidFill>
                  <a:schemeClr val="accent1">
                    <a:lumMod val="75000"/>
                  </a:schemeClr>
                </a:solidFill>
              </a:rPr>
              <a:t>Structure</a:t>
            </a:r>
            <a:r>
              <a:rPr lang="en-US" dirty="0"/>
              <a:t> :</a:t>
            </a:r>
          </a:p>
          <a:p>
            <a:pPr marL="0" indent="0">
              <a:buNone/>
            </a:pPr>
            <a:r>
              <a:rPr lang="en-US" dirty="0"/>
              <a:t>The GRACE mission consisted of two identical satellites orbiting the Earth at a distance of 220</a:t>
            </a:r>
            <a:r>
              <a:rPr lang="en-US" dirty="0">
                <a:sym typeface="Symbol" panose="05050102010706020507" pitchFamily="18" charset="2"/>
              </a:rPr>
              <a:t></a:t>
            </a:r>
            <a:r>
              <a:rPr lang="en-US" dirty="0"/>
              <a:t>50  km in the same orbit, initially at an altitude of about 500 km, and connected by a high-precision microwave ranging system with two different frequency signals of   24 GHz (K-band) and 32 GHz (</a:t>
            </a:r>
            <a:r>
              <a:rPr lang="en-US" dirty="0" err="1"/>
              <a:t>Ka</a:t>
            </a:r>
            <a:r>
              <a:rPr lang="en-US" dirty="0"/>
              <a:t>-band) that were   physical measurement data together with data from the laser and GPS ground transmitted and received between the satellites. The relative distance is measured with the 1</a:t>
            </a:r>
            <a:r>
              <a:rPr lang="en-US" dirty="0">
                <a:sym typeface="Symbol" panose="05050102010706020507" pitchFamily="18" charset="2"/>
              </a:rPr>
              <a:t></a:t>
            </a:r>
            <a:r>
              <a:rPr lang="en-US" dirty="0"/>
              <a:t>m accuracy.</a:t>
            </a:r>
          </a:p>
          <a:p>
            <a:pPr marL="0" indent="0">
              <a:buNone/>
            </a:pPr>
            <a:endParaRPr lang="en-US" dirty="0"/>
          </a:p>
        </p:txBody>
      </p:sp>
    </p:spTree>
    <p:extLst>
      <p:ext uri="{BB962C8B-B14F-4D97-AF65-F5344CB8AC3E}">
        <p14:creationId xmlns:p14="http://schemas.microsoft.com/office/powerpoint/2010/main" val="243382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6384"/>
            <a:ext cx="10515600" cy="5568696"/>
          </a:xfrm>
        </p:spPr>
        <p:txBody>
          <a:bodyPr>
            <a:normAutofit fontScale="62500" lnSpcReduction="20000"/>
          </a:bodyPr>
          <a:lstStyle/>
          <a:p>
            <a:pPr marL="0" indent="0">
              <a:buNone/>
            </a:pPr>
            <a:r>
              <a:rPr lang="en-US" dirty="0"/>
              <a:t>Because of the differential character of the measurement, much finer structures can be resolved with the twin configuration than from the orbital disturbances of a single satellite.</a:t>
            </a:r>
          </a:p>
          <a:p>
            <a:pPr marL="0" indent="0">
              <a:buNone/>
            </a:pPr>
            <a:endParaRPr lang="en-US" b="1" dirty="0">
              <a:solidFill>
                <a:schemeClr val="accent1">
                  <a:lumMod val="75000"/>
                </a:schemeClr>
              </a:solidFill>
            </a:endParaRPr>
          </a:p>
          <a:p>
            <a:pPr marL="0" indent="0">
              <a:buNone/>
            </a:pPr>
            <a:r>
              <a:rPr lang="en-US" b="1" dirty="0">
                <a:solidFill>
                  <a:schemeClr val="accent1">
                    <a:lumMod val="75000"/>
                  </a:schemeClr>
                </a:solidFill>
              </a:rPr>
              <a:t>Instruments on satellites  </a:t>
            </a:r>
            <a:r>
              <a:rPr lang="en-US" dirty="0"/>
              <a:t>: </a:t>
            </a:r>
          </a:p>
          <a:p>
            <a:pPr marL="0" indent="0">
              <a:buNone/>
            </a:pPr>
            <a:r>
              <a:rPr lang="en-US" b="1" dirty="0"/>
              <a:t>Inter-satellite microwave K band  ranging  system H</a:t>
            </a:r>
            <a:r>
              <a:rPr lang="en-US" dirty="0"/>
              <a:t>AIRS - for continuous measurement of the distance between the </a:t>
            </a:r>
            <a:r>
              <a:rPr lang="en-US" dirty="0" err="1"/>
              <a:t>satelites</a:t>
            </a:r>
            <a:r>
              <a:rPr lang="en-US" dirty="0"/>
              <a:t> (low-low SST)</a:t>
            </a:r>
          </a:p>
          <a:p>
            <a:pPr marL="0" indent="0">
              <a:buNone/>
            </a:pPr>
            <a:r>
              <a:rPr lang="en-US" b="1" dirty="0"/>
              <a:t>GPS receivers</a:t>
            </a:r>
            <a:r>
              <a:rPr lang="en-US" dirty="0"/>
              <a:t> -    two-frequency GPS receivers of the for measuring the exact position and frequency and providing uniform time reference </a:t>
            </a:r>
          </a:p>
          <a:p>
            <a:pPr marL="0" indent="0">
              <a:buNone/>
            </a:pPr>
            <a:r>
              <a:rPr lang="en-US" b="1" dirty="0"/>
              <a:t>Accelerometer – three axis </a:t>
            </a:r>
            <a:r>
              <a:rPr lang="en-US" dirty="0"/>
              <a:t>Electrostatic Super-STAR accelerometer, as improved version of STAR  provided information on the accelerations of the non-gravitational surface forces with sampling period of 1s. Precision was </a:t>
            </a:r>
            <a:r>
              <a:rPr lang="sr-Latn-RS" dirty="0"/>
              <a:t>10</a:t>
            </a:r>
            <a:r>
              <a:rPr lang="sr-Latn-RS" baseline="30000" dirty="0"/>
              <a:t>-10</a:t>
            </a:r>
            <a:r>
              <a:rPr lang="sr-Latn-RS" dirty="0"/>
              <a:t> m/s</a:t>
            </a:r>
            <a:r>
              <a:rPr lang="sr-Latn-RS" baseline="30000" dirty="0"/>
              <a:t>2</a:t>
            </a:r>
            <a:r>
              <a:rPr lang="sr-Latn-RS" dirty="0"/>
              <a:t> </a:t>
            </a:r>
            <a:endParaRPr lang="en-US" dirty="0"/>
          </a:p>
          <a:p>
            <a:pPr marL="0" indent="0">
              <a:buNone/>
            </a:pPr>
            <a:r>
              <a:rPr lang="en-US" dirty="0"/>
              <a:t> </a:t>
            </a:r>
            <a:r>
              <a:rPr lang="en-US" b="1" dirty="0"/>
              <a:t>Laser retro reflector - </a:t>
            </a:r>
            <a:r>
              <a:rPr lang="en-US" dirty="0"/>
              <a:t>enables orbit control </a:t>
            </a:r>
          </a:p>
          <a:p>
            <a:pPr marL="0" indent="0">
              <a:buNone/>
            </a:pPr>
            <a:r>
              <a:rPr lang="en-US" b="1" dirty="0"/>
              <a:t>Two stellar sensor systems </a:t>
            </a:r>
            <a:r>
              <a:rPr lang="en-US" dirty="0"/>
              <a:t>–</a:t>
            </a:r>
            <a:r>
              <a:rPr lang="en-US" b="1" dirty="0"/>
              <a:t> </a:t>
            </a:r>
            <a:r>
              <a:rPr lang="en-US" dirty="0"/>
              <a:t>for determination of orientation in space</a:t>
            </a:r>
          </a:p>
          <a:p>
            <a:pPr marL="0" indent="0">
              <a:buNone/>
            </a:pPr>
            <a:endParaRPr lang="en-US" dirty="0"/>
          </a:p>
          <a:p>
            <a:pPr marL="0" indent="0">
              <a:buNone/>
            </a:pPr>
            <a:r>
              <a:rPr lang="en-US" b="1" dirty="0">
                <a:solidFill>
                  <a:schemeClr val="accent1">
                    <a:lumMod val="75000"/>
                  </a:schemeClr>
                </a:solidFill>
              </a:rPr>
              <a:t>Data</a:t>
            </a:r>
          </a:p>
          <a:p>
            <a:pPr marL="0" indent="0">
              <a:buNone/>
            </a:pPr>
            <a:r>
              <a:rPr lang="en-US" dirty="0"/>
              <a:t>Level 1B Format Record files </a:t>
            </a:r>
            <a:r>
              <a:rPr lang="sr-Latn-RS" dirty="0" smtClean="0"/>
              <a:t>can</a:t>
            </a:r>
            <a:r>
              <a:rPr lang="en-US" dirty="0" smtClean="0"/>
              <a:t> </a:t>
            </a:r>
            <a:r>
              <a:rPr lang="en-US" dirty="0"/>
              <a:t>been downloaded from the GRACE Information System</a:t>
            </a:r>
          </a:p>
          <a:p>
            <a:pPr marL="0" indent="0">
              <a:buNone/>
            </a:pPr>
            <a:r>
              <a:rPr lang="en-US" dirty="0"/>
              <a:t>and Data Center (ISDC) website, (ACC_1B files, accelerometers </a:t>
            </a:r>
            <a:r>
              <a:rPr lang="en-US" dirty="0" err="1"/>
              <a:t>dat</a:t>
            </a:r>
            <a:r>
              <a:rPr lang="en-US" dirty="0"/>
              <a:t>, sampling rate 1s), Star Camera Assembly (SCA_1B files-quaternions ) 5 s sampling time),POD of GRACE (GNV_1B files ,position and velocity at 5 s intervals. Time series of monthly gravity fields are available in the versions RL01 to RL06.</a:t>
            </a:r>
          </a:p>
          <a:p>
            <a:endParaRPr lang="en-US" dirty="0"/>
          </a:p>
        </p:txBody>
      </p:sp>
    </p:spTree>
    <p:extLst>
      <p:ext uri="{BB962C8B-B14F-4D97-AF65-F5344CB8AC3E}">
        <p14:creationId xmlns:p14="http://schemas.microsoft.com/office/powerpoint/2010/main" val="4194720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58368"/>
            <a:ext cx="10515600" cy="5559552"/>
          </a:xfrm>
        </p:spPr>
        <p:txBody>
          <a:bodyPr>
            <a:normAutofit fontScale="77500" lnSpcReduction="20000"/>
          </a:bodyPr>
          <a:lstStyle/>
          <a:p>
            <a:pPr marL="0" indent="0" algn="ctr">
              <a:buNone/>
            </a:pPr>
            <a:r>
              <a:rPr lang="en-GB" b="1" dirty="0">
                <a:latin typeface="Times New Roman" panose="02020603050405020304" pitchFamily="18" charset="0"/>
                <a:cs typeface="Times New Roman" panose="02020603050405020304" pitchFamily="18" charset="0"/>
              </a:rPr>
              <a:t>GOCE</a:t>
            </a:r>
          </a:p>
          <a:p>
            <a:pPr marL="0" indent="0" algn="ctr">
              <a:buNone/>
            </a:pPr>
            <a:r>
              <a:rPr lang="en-US" b="1" dirty="0">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ravity and steady-state </a:t>
            </a:r>
            <a:r>
              <a:rPr lang="en-US" b="1"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cean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irculation </a:t>
            </a:r>
            <a:r>
              <a:rPr lang="en-US" b="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xplorer)</a:t>
            </a:r>
            <a:endParaRPr lang="en-GB" dirty="0">
              <a:latin typeface="Times New Roman" panose="02020603050405020304" pitchFamily="18" charset="0"/>
              <a:cs typeface="Times New Roman" panose="02020603050405020304" pitchFamily="18" charset="0"/>
            </a:endParaRPr>
          </a:p>
          <a:p>
            <a:pPr marL="0" indent="0">
              <a:buNone/>
            </a:pPr>
            <a:r>
              <a:rPr lang="en-US" dirty="0">
                <a:solidFill>
                  <a:srgbClr val="FF0000"/>
                </a:solidFill>
                <a:latin typeface="Times New Roman" panose="02020603050405020304" pitchFamily="18" charset="0"/>
                <a:cs typeface="Times New Roman" panose="02020603050405020304" pitchFamily="18" charset="0"/>
              </a:rPr>
              <a:t>- Gravitational </a:t>
            </a:r>
            <a:r>
              <a:rPr lang="en-US" dirty="0" err="1">
                <a:solidFill>
                  <a:srgbClr val="FF0000"/>
                </a:solidFill>
                <a:latin typeface="Times New Roman" panose="02020603050405020304" pitchFamily="18" charset="0"/>
                <a:cs typeface="Times New Roman" panose="02020603050405020304" pitchFamily="18" charset="0"/>
              </a:rPr>
              <a:t>gradiometry</a:t>
            </a:r>
            <a:r>
              <a:rPr lang="en-US" dirty="0">
                <a:solidFill>
                  <a:srgbClr val="FF0000"/>
                </a:solidFill>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the measurement of gradients of the three components of the gravitational vector, or in other words, of second derivatives of the gravitational potential.</a:t>
            </a:r>
          </a:p>
          <a:p>
            <a:pPr marL="0" indent="0">
              <a:buNone/>
            </a:pPr>
            <a:r>
              <a:rPr lang="en-US" dirty="0">
                <a:latin typeface="Times New Roman" panose="02020603050405020304" pitchFamily="18" charset="0"/>
                <a:cs typeface="Times New Roman" panose="02020603050405020304" pitchFamily="18" charset="0"/>
              </a:rPr>
              <a:t>- Satellites Launch was in 2009 and mission was finished in 2013</a:t>
            </a: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Mission objectives </a:t>
            </a:r>
          </a:p>
          <a:p>
            <a:pPr marL="0" indent="0">
              <a:buNone/>
            </a:pPr>
            <a:r>
              <a:rPr lang="en-US" dirty="0">
                <a:latin typeface="Times New Roman" panose="02020603050405020304" pitchFamily="18" charset="0"/>
                <a:cs typeface="Times New Roman" panose="02020603050405020304" pitchFamily="18" charset="0"/>
              </a:rPr>
              <a:t>To measure the global Earth’s gravitational field with accuracy of 1 millionth of the Earth’s gravity (= 1milliGal) or a geoid height accuracy of 1 to 2 cm and to resolve spatial structures of the Earth’s gravitational field up to a spatial extent of about 100 km half wavelength. </a:t>
            </a:r>
          </a:p>
          <a:p>
            <a:pPr marL="0" indent="0">
              <a:buNone/>
            </a:pPr>
            <a:r>
              <a:rPr lang="en-US" b="1" dirty="0">
                <a:solidFill>
                  <a:schemeClr val="accent1">
                    <a:lumMod val="75000"/>
                  </a:schemeClr>
                </a:solidFill>
                <a:latin typeface="Times New Roman" panose="02020603050405020304" pitchFamily="18" charset="0"/>
                <a:cs typeface="Times New Roman" panose="02020603050405020304" pitchFamily="18" charset="0"/>
              </a:rPr>
              <a:t>Orbit</a:t>
            </a:r>
            <a:r>
              <a:rPr lang="en-US" dirty="0">
                <a:latin typeface="Times New Roman" panose="02020603050405020304" pitchFamily="18" charset="0"/>
                <a:cs typeface="Times New Roman" panose="02020603050405020304" pitchFamily="18" charset="0"/>
              </a:rPr>
              <a:t>: At launch,  polar (orbit inclination </a:t>
            </a:r>
            <a:r>
              <a:rPr lang="en-US" i="1" dirty="0" err="1">
                <a:latin typeface="Times New Roman" panose="02020603050405020304" pitchFamily="18" charset="0"/>
                <a:cs typeface="Times New Roman" panose="02020603050405020304" pitchFamily="18" charset="0"/>
              </a:rPr>
              <a:t>i</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96.7° ), quasi-circular sun-synchronized (</a:t>
            </a:r>
            <a:r>
              <a:rPr lang="en-US" dirty="0" err="1">
                <a:latin typeface="Times New Roman" panose="02020603050405020304" pitchFamily="18" charset="0"/>
                <a:cs typeface="Times New Roman" panose="02020603050405020304" pitchFamily="18" charset="0"/>
              </a:rPr>
              <a:t>satelllite</a:t>
            </a:r>
            <a:r>
              <a:rPr lang="en-US" dirty="0">
                <a:latin typeface="Times New Roman" panose="02020603050405020304" pitchFamily="18" charset="0"/>
                <a:cs typeface="Times New Roman" panose="02020603050405020304" pitchFamily="18" charset="0"/>
              </a:rPr>
              <a:t> remains facing the sun during the whole mission by a slow gyroscopic movement) in space) at altitude 255 km (lowering in four steps to 224 km)</a:t>
            </a:r>
          </a:p>
          <a:p>
            <a:pPr marL="0" indent="0">
              <a:buNone/>
            </a:pPr>
            <a:r>
              <a:rPr lang="en-US" dirty="0">
                <a:latin typeface="Times New Roman" panose="02020603050405020304" pitchFamily="18" charset="0"/>
                <a:cs typeface="Times New Roman" panose="02020603050405020304" pitchFamily="18" charset="0"/>
              </a:rPr>
              <a:t>GOCE is the first </a:t>
            </a:r>
            <a:r>
              <a:rPr lang="en-US" b="1" dirty="0">
                <a:solidFill>
                  <a:srgbClr val="FF0000"/>
                </a:solidFill>
                <a:latin typeface="Times New Roman" panose="02020603050405020304" pitchFamily="18" charset="0"/>
                <a:cs typeface="Times New Roman" panose="02020603050405020304" pitchFamily="18" charset="0"/>
              </a:rPr>
              <a:t>"drag-free" mission </a:t>
            </a:r>
            <a:r>
              <a:rPr lang="en-US" dirty="0">
                <a:latin typeface="Times New Roman" panose="02020603050405020304" pitchFamily="18" charset="0"/>
                <a:cs typeface="Times New Roman" panose="02020603050405020304" pitchFamily="18" charset="0"/>
              </a:rPr>
              <a:t>, i.e. the satellite moves in free fall around the Earth, </a:t>
            </a:r>
            <a:r>
              <a:rPr lang="en-US" dirty="0"/>
              <a:t>Non-gravitational forces are compensated using very sensitive ion thrusters. </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4622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3716</TotalTime>
  <Words>2612</Words>
  <Application>Microsoft Office PowerPoint</Application>
  <PresentationFormat>Widescreen</PresentationFormat>
  <Paragraphs>261</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Calibri Light</vt:lpstr>
      <vt:lpstr>Cambria Math</vt:lpstr>
      <vt:lpstr>CMBX10</vt:lpstr>
      <vt:lpstr>CMR10</vt:lpstr>
      <vt:lpstr>CMR8</vt:lpstr>
      <vt:lpstr>STIX-Regular</vt:lpstr>
      <vt:lpstr>Symbol</vt:lpstr>
      <vt:lpstr>Times New Roman</vt:lpstr>
      <vt:lpstr>Office Theme</vt:lpstr>
      <vt:lpstr>Gravity satellite missions measurement data for atmospheric density estimation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Electro-static capacitive (servo- controlled) sensor principle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Gravity satellite missions measurement data for atmospheric density estimation</dc:title>
  <dc:creator>Ljilja</dc:creator>
  <cp:lastModifiedBy>Ljilja</cp:lastModifiedBy>
  <cp:revision>177</cp:revision>
  <dcterms:created xsi:type="dcterms:W3CDTF">2022-05-25T09:09:27Z</dcterms:created>
  <dcterms:modified xsi:type="dcterms:W3CDTF">2022-05-31T07:52:29Z</dcterms:modified>
</cp:coreProperties>
</file>