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9" r:id="rId12"/>
    <p:sldId id="270" r:id="rId13"/>
    <p:sldId id="271" r:id="rId14"/>
    <p:sldId id="266" r:id="rId15"/>
    <p:sldId id="268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0" d="100"/>
          <a:sy n="60" d="100"/>
        </p:scale>
        <p:origin x="88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347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4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27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008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82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343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3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751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74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3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6164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B8CC1-D9CB-434B-AACC-3BC964BB14D7}" type="datetimeFigureOut">
              <a:rPr lang="en-US" smtClean="0"/>
              <a:t>08-Dec-21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C5825-CCFA-4380-97A5-6321A163A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636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0199" y="1956392"/>
            <a:ext cx="10626648" cy="18809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0248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133" y="3621631"/>
            <a:ext cx="6513060" cy="25914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133" y="497701"/>
            <a:ext cx="7284188" cy="2227447"/>
          </a:xfrm>
          <a:prstGeom prst="rect">
            <a:avLst/>
          </a:prstGeom>
        </p:spPr>
      </p:pic>
      <p:pic>
        <p:nvPicPr>
          <p:cNvPr id="4" name="Content Placeholder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90934" y="830031"/>
            <a:ext cx="5401066" cy="538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33982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254" y="1898133"/>
            <a:ext cx="5429250" cy="421005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O</a:t>
            </a:r>
            <a:r>
              <a:rPr lang="en-US" dirty="0" smtClean="0">
                <a:latin typeface="Cooper Black" panose="0208090404030B020404" pitchFamily="18" charset="0"/>
              </a:rPr>
              <a:t>ur calculations: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39143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0687" y="2342597"/>
            <a:ext cx="8810625" cy="3533775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O</a:t>
            </a:r>
            <a:r>
              <a:rPr lang="en-US" dirty="0" smtClean="0">
                <a:latin typeface="Cooper Black" panose="0208090404030B020404" pitchFamily="18" charset="0"/>
              </a:rPr>
              <a:t>ur calculations: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8036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12598"/>
          <a:stretch/>
        </p:blipFill>
        <p:spPr>
          <a:xfrm>
            <a:off x="1414462" y="2043113"/>
            <a:ext cx="9363075" cy="2422562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O</a:t>
            </a:r>
            <a:r>
              <a:rPr lang="en-US" dirty="0" smtClean="0">
                <a:latin typeface="Cooper Black" panose="0208090404030B020404" pitchFamily="18" charset="0"/>
              </a:rPr>
              <a:t>ur calculations: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730722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O</a:t>
            </a:r>
            <a:r>
              <a:rPr lang="en-US" dirty="0" smtClean="0">
                <a:latin typeface="Cooper Black" panose="0208090404030B020404" pitchFamily="18" charset="0"/>
              </a:rPr>
              <a:t>ur calculations:</a:t>
            </a:r>
            <a:endParaRPr lang="en-US" dirty="0">
              <a:latin typeface="Cooper Black" panose="0208090404030B0204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0" y="1690688"/>
            <a:ext cx="12061973" cy="3819525"/>
            <a:chOff x="0" y="1690688"/>
            <a:chExt cx="12061973" cy="3819525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1690688"/>
              <a:ext cx="12061973" cy="3819525"/>
              <a:chOff x="-757238" y="1519237"/>
              <a:chExt cx="12061973" cy="3819525"/>
            </a:xfrm>
          </p:grpSpPr>
          <p:pic>
            <p:nvPicPr>
              <p:cNvPr id="4" name="Picture 3"/>
              <p:cNvPicPr>
                <a:picLocks noChangeAspect="1"/>
              </p:cNvPicPr>
              <p:nvPr/>
            </p:nvPicPr>
            <p:blipFill rotWithShape="1">
              <a:blip r:embed="rId2"/>
              <a:srcRect r="28460"/>
              <a:stretch/>
            </p:blipFill>
            <p:spPr>
              <a:xfrm>
                <a:off x="-757238" y="1519237"/>
                <a:ext cx="9805545" cy="3819525"/>
              </a:xfrm>
              <a:prstGeom prst="rect">
                <a:avLst/>
              </a:prstGeom>
            </p:spPr>
          </p:pic>
          <p:pic>
            <p:nvPicPr>
              <p:cNvPr id="5" name="Picture 4"/>
              <p:cNvPicPr>
                <a:picLocks noChangeAspect="1"/>
              </p:cNvPicPr>
              <p:nvPr/>
            </p:nvPicPr>
            <p:blipFill rotWithShape="1">
              <a:blip r:embed="rId2"/>
              <a:srcRect l="83538"/>
              <a:stretch/>
            </p:blipFill>
            <p:spPr>
              <a:xfrm>
                <a:off x="9048307" y="1519237"/>
                <a:ext cx="2256428" cy="3819525"/>
              </a:xfrm>
              <a:prstGeom prst="rect">
                <a:avLst/>
              </a:prstGeom>
            </p:spPr>
          </p:pic>
        </p:grpSp>
        <p:sp>
          <p:nvSpPr>
            <p:cNvPr id="7" name="Rectangle 6"/>
            <p:cNvSpPr/>
            <p:nvPr/>
          </p:nvSpPr>
          <p:spPr>
            <a:xfrm>
              <a:off x="8506047" y="2243467"/>
              <a:ext cx="1299498" cy="31898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908146" y="2243467"/>
              <a:ext cx="247650" cy="3429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810299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2089" y="2342780"/>
            <a:ext cx="8784265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your attention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397592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838200" y="588418"/>
            <a:ext cx="10515600" cy="1325563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 smtClean="0">
                <a:latin typeface="Algerian" panose="04020705040A02060702" pitchFamily="82" charset="0"/>
              </a:rPr>
              <a:t>Stark </a:t>
            </a:r>
            <a:r>
              <a:rPr lang="en-US" sz="4500" b="1" dirty="0">
                <a:latin typeface="Algerian" panose="04020705040A02060702" pitchFamily="82" charset="0"/>
              </a:rPr>
              <a:t>broadening parameters of the singly ionized sulfur </a:t>
            </a:r>
            <a:r>
              <a:rPr lang="en-US" sz="4500" b="1" dirty="0" smtClean="0">
                <a:latin typeface="Algerian" panose="04020705040A02060702" pitchFamily="82" charset="0"/>
              </a:rPr>
              <a:t>S </a:t>
            </a:r>
            <a:r>
              <a:rPr lang="en-US" sz="4500" b="1" dirty="0">
                <a:latin typeface="Algerian" panose="04020705040A02060702" pitchFamily="82" charset="0"/>
              </a:rPr>
              <a:t>II ion</a:t>
            </a:r>
          </a:p>
          <a:p>
            <a:pPr algn="ctr"/>
            <a:endParaRPr lang="en-US" dirty="0">
              <a:latin typeface="Algerian" panose="04020705040A02060702" pitchFamily="82" charset="0"/>
            </a:endParaRPr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1040223" y="2133978"/>
            <a:ext cx="10515600" cy="4351338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Walid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F. Mahmoudi</a:t>
            </a:r>
            <a:r>
              <a:rPr lang="en-US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Lamia Abu El Maati</a:t>
            </a:r>
            <a:r>
              <a:rPr lang="en-US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2,3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Sahar G.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Tawfik</a:t>
            </a:r>
            <a:r>
              <a:rPr lang="en-US" sz="29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3,4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Fatemah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H. Alkallas</a:t>
            </a:r>
            <a:r>
              <a:rPr lang="en-US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Nabil Ben Nessib</a:t>
            </a:r>
            <a:r>
              <a:rPr lang="en-US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Sylvie 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Sahal-Bréchot</a:t>
            </a:r>
            <a:r>
              <a:rPr lang="en-US" sz="29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Milan </a:t>
            </a:r>
            <a:r>
              <a:rPr lang="en-US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 Dimitrijević</a:t>
            </a:r>
            <a:r>
              <a:rPr lang="en-US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6,7</a:t>
            </a: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physics, Faculty of Science of Bizerte, University of Carthage, Tunisia</a:t>
            </a: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physics, Science College,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Benha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University,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Benha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Egypt</a:t>
            </a: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Physics, College of Science, Princess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Nourah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bint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Abdulrahman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University, Riyadh, Po Box 84428, Saudi Arabia</a:t>
            </a: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Physics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Department, Faculty of Science, Alexandria University, Alexandria, Egypt</a:t>
            </a: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</a:t>
            </a:r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Physics and Astronomy, College of Sciences, King Saud University,</a:t>
            </a:r>
          </a:p>
          <a:p>
            <a:pPr marL="457200" lvl="1" indent="0">
              <a:buNone/>
            </a:pP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 Box 2455,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Riyadh</a:t>
            </a: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11451,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Saudi</a:t>
            </a: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Arabia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fr-F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Sorbonne </a:t>
            </a: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Université, Observatoire de Paris, Université PSL, CNRS, LERMA, F-92190 Meudon, France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en-US" sz="25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fr-FR" sz="25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Astronomical</a:t>
            </a:r>
            <a:r>
              <a:rPr lang="fr-FR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Observatory</a:t>
            </a: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Volgina</a:t>
            </a:r>
            <a:r>
              <a:rPr lang="fr-FR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7, 11060 Belgrade 38, </a:t>
            </a:r>
            <a:r>
              <a:rPr lang="fr-FR" sz="25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Serbia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355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Outline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Cooper Black" panose="0208090404030B020404" pitchFamily="18" charset="0"/>
              </a:rPr>
              <a:t>Why S II</a:t>
            </a:r>
            <a:r>
              <a:rPr lang="en-US" dirty="0" smtClean="0">
                <a:latin typeface="Cooper Black" panose="0208090404030B020404" pitchFamily="18" charset="0"/>
              </a:rPr>
              <a:t>?</a:t>
            </a:r>
          </a:p>
          <a:p>
            <a:endParaRPr lang="en-US" dirty="0">
              <a:latin typeface="Cooper Black" panose="0208090404030B020404" pitchFamily="18" charset="0"/>
            </a:endParaRPr>
          </a:p>
          <a:p>
            <a:r>
              <a:rPr lang="en-US" dirty="0">
                <a:latin typeface="Cooper Black" panose="0208090404030B020404" pitchFamily="18" charset="0"/>
              </a:rPr>
              <a:t>Precedent </a:t>
            </a:r>
            <a:r>
              <a:rPr lang="en-US" dirty="0" smtClean="0">
                <a:latin typeface="Cooper Black" panose="0208090404030B020404" pitchFamily="18" charset="0"/>
              </a:rPr>
              <a:t>works.</a:t>
            </a:r>
          </a:p>
          <a:p>
            <a:endParaRPr lang="en-US" dirty="0">
              <a:latin typeface="Cooper Black" panose="0208090404030B020404" pitchFamily="18" charset="0"/>
            </a:endParaRPr>
          </a:p>
          <a:p>
            <a:r>
              <a:rPr lang="en-US" dirty="0">
                <a:latin typeface="Cooper Black" panose="0208090404030B020404" pitchFamily="18" charset="0"/>
              </a:rPr>
              <a:t>Our </a:t>
            </a:r>
            <a:r>
              <a:rPr lang="en-US" dirty="0" smtClean="0">
                <a:latin typeface="Cooper Black" panose="0208090404030B020404" pitchFamily="18" charset="0"/>
              </a:rPr>
              <a:t>Calculations.</a:t>
            </a:r>
          </a:p>
          <a:p>
            <a:endParaRPr lang="en-US" dirty="0">
              <a:latin typeface="Cooper Black" panose="0208090404030B0204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61977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S II?</a:t>
            </a:r>
            <a:endParaRPr lang="en-US" dirty="0">
              <a:latin typeface="Cooper Black" panose="0208090404030B0204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121" y="2056436"/>
            <a:ext cx="11202840" cy="4047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2269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Precedent works: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dirty="0"/>
              <a:t>The theoretical comparison will be mostly with </a:t>
            </a:r>
            <a:r>
              <a:rPr lang="en-GB" b="1" dirty="0"/>
              <a:t>the values of experimental measured by  </a:t>
            </a:r>
            <a:r>
              <a:rPr lang="en-GB" b="1" dirty="0" err="1"/>
              <a:t>Djeniže</a:t>
            </a:r>
            <a:r>
              <a:rPr lang="en-GB" b="1" dirty="0"/>
              <a:t> </a:t>
            </a:r>
            <a:r>
              <a:rPr lang="en-GB" b="1" i="1" dirty="0"/>
              <a:t>et al</a:t>
            </a:r>
            <a:r>
              <a:rPr lang="en-GB" b="1" dirty="0"/>
              <a:t>. (1990), Hong </a:t>
            </a:r>
            <a:r>
              <a:rPr lang="en-GB" b="1" i="1" dirty="0"/>
              <a:t>et al</a:t>
            </a:r>
            <a:r>
              <a:rPr lang="en-GB" b="1" dirty="0"/>
              <a:t>. (1993) and </a:t>
            </a:r>
            <a:r>
              <a:rPr lang="en-GB" b="1" dirty="0" err="1"/>
              <a:t>Kobilarov</a:t>
            </a:r>
            <a:r>
              <a:rPr lang="en-GB" b="1" dirty="0"/>
              <a:t> </a:t>
            </a:r>
            <a:r>
              <a:rPr lang="en-GB" b="1" i="1" dirty="0"/>
              <a:t>et al</a:t>
            </a:r>
            <a:r>
              <a:rPr lang="en-GB" b="1" dirty="0"/>
              <a:t>. (1990) and </a:t>
            </a:r>
            <a:r>
              <a:rPr lang="en-US" b="1" dirty="0"/>
              <a:t>theoretical values calculated by </a:t>
            </a:r>
            <a:r>
              <a:rPr lang="en-US" b="1" dirty="0" err="1"/>
              <a:t>Milovanovi</a:t>
            </a:r>
            <a:r>
              <a:rPr lang="en-GB" b="1" dirty="0"/>
              <a:t>ć </a:t>
            </a:r>
            <a:r>
              <a:rPr lang="en-US" b="1" dirty="0"/>
              <a:t>(2007). 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 err="1"/>
              <a:t>Djeniže</a:t>
            </a:r>
            <a:r>
              <a:rPr lang="fr-FR" dirty="0"/>
              <a:t>, S., </a:t>
            </a:r>
            <a:r>
              <a:rPr lang="fr-FR" dirty="0" err="1"/>
              <a:t>Srećković</a:t>
            </a:r>
            <a:r>
              <a:rPr lang="fr-FR" dirty="0"/>
              <a:t>, A.,  </a:t>
            </a:r>
            <a:r>
              <a:rPr lang="fr-FR" dirty="0" err="1"/>
              <a:t>Platiša</a:t>
            </a:r>
            <a:r>
              <a:rPr lang="fr-FR" dirty="0"/>
              <a:t>, M., </a:t>
            </a:r>
            <a:r>
              <a:rPr lang="fr-FR" dirty="0" err="1"/>
              <a:t>Konjević</a:t>
            </a:r>
            <a:r>
              <a:rPr lang="fr-FR" dirty="0"/>
              <a:t>, N., Labat, J. and  </a:t>
            </a:r>
            <a:r>
              <a:rPr lang="fr-FR" dirty="0" err="1"/>
              <a:t>Purić</a:t>
            </a:r>
            <a:r>
              <a:rPr lang="fr-FR" dirty="0"/>
              <a:t>, J.,  Phys. </a:t>
            </a:r>
            <a:r>
              <a:rPr lang="en-GB" dirty="0"/>
              <a:t>Rev. A </a:t>
            </a:r>
            <a:r>
              <a:rPr lang="en-GB" b="1" dirty="0"/>
              <a:t>42</a:t>
            </a:r>
            <a:r>
              <a:rPr lang="en-GB" dirty="0"/>
              <a:t>, 2379 (1990).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Hong, D. and </a:t>
            </a:r>
            <a:r>
              <a:rPr lang="en-GB" dirty="0" err="1"/>
              <a:t>Fleurier</a:t>
            </a:r>
            <a:r>
              <a:rPr lang="en-GB" dirty="0"/>
              <a:t>, C., Spectral line Shapes, edited by </a:t>
            </a:r>
            <a:r>
              <a:rPr lang="en-GB" dirty="0" err="1"/>
              <a:t>Stamm</a:t>
            </a:r>
            <a:r>
              <a:rPr lang="en-GB" dirty="0"/>
              <a:t>, R. and </a:t>
            </a:r>
            <a:r>
              <a:rPr lang="en-GB" dirty="0" err="1"/>
              <a:t>Talin</a:t>
            </a:r>
            <a:r>
              <a:rPr lang="en-GB" dirty="0"/>
              <a:t>, B., Nova Science, </a:t>
            </a:r>
            <a:r>
              <a:rPr lang="en-GB" dirty="0" err="1"/>
              <a:t>Commak</a:t>
            </a:r>
            <a:r>
              <a:rPr lang="en-GB" dirty="0"/>
              <a:t>, NY, </a:t>
            </a:r>
            <a:r>
              <a:rPr lang="en-GB" b="1" dirty="0"/>
              <a:t>7</a:t>
            </a:r>
            <a:r>
              <a:rPr lang="en-GB" dirty="0"/>
              <a:t>, 123 (1993).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Kobilarov</a:t>
            </a:r>
            <a:r>
              <a:rPr lang="en-GB" dirty="0"/>
              <a:t>, N. and </a:t>
            </a:r>
            <a:r>
              <a:rPr lang="en-GB" dirty="0" err="1"/>
              <a:t>Konjević</a:t>
            </a:r>
            <a:r>
              <a:rPr lang="en-GB" dirty="0"/>
              <a:t>, N., Phys. Rev. A </a:t>
            </a:r>
            <a:r>
              <a:rPr lang="en-GB" b="1" dirty="0"/>
              <a:t>41</a:t>
            </a:r>
            <a:r>
              <a:rPr lang="en-GB" dirty="0"/>
              <a:t>, 6023 (1990).</a:t>
            </a: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GB" dirty="0" err="1"/>
              <a:t>Milovanović</a:t>
            </a:r>
            <a:r>
              <a:rPr lang="en-GB" dirty="0"/>
              <a:t>, N. and </a:t>
            </a:r>
            <a:r>
              <a:rPr lang="en-GB" dirty="0" err="1"/>
              <a:t>Dimitrijević</a:t>
            </a:r>
            <a:r>
              <a:rPr lang="en-GB" dirty="0"/>
              <a:t>, M. S., AIP conference proceedings, </a:t>
            </a:r>
            <a:r>
              <a:rPr lang="en-GB" b="1" dirty="0"/>
              <a:t>938</a:t>
            </a:r>
            <a:r>
              <a:rPr lang="en-GB" dirty="0"/>
              <a:t>, 258, (2007).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22806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27740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Precedent works:</a:t>
            </a:r>
            <a:endParaRPr lang="en-US" dirty="0"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071" y="1304612"/>
            <a:ext cx="10953307" cy="4947331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en-GB" sz="2400" dirty="0" err="1" smtClean="0"/>
              <a:t>Milovanović</a:t>
            </a:r>
            <a:r>
              <a:rPr lang="en-GB" sz="2400" dirty="0" smtClean="0"/>
              <a:t>, N. and </a:t>
            </a:r>
            <a:r>
              <a:rPr lang="en-GB" sz="2400" dirty="0" err="1" smtClean="0"/>
              <a:t>Dimitrijević</a:t>
            </a:r>
            <a:r>
              <a:rPr lang="en-GB" sz="2400" dirty="0" smtClean="0"/>
              <a:t>, M. S., AIP conference proceedings, </a:t>
            </a:r>
            <a:r>
              <a:rPr lang="en-GB" sz="2400" b="1" dirty="0" smtClean="0"/>
              <a:t>938</a:t>
            </a:r>
            <a:r>
              <a:rPr lang="en-GB" sz="2400" dirty="0" smtClean="0"/>
              <a:t>, 258, (2007).</a:t>
            </a:r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 smtClean="0"/>
          </a:p>
          <a:p>
            <a:pPr marL="0" indent="0" algn="ctr">
              <a:buNone/>
            </a:pPr>
            <a:endParaRPr lang="en-GB" sz="2400" dirty="0"/>
          </a:p>
          <a:p>
            <a:pPr marL="0" indent="0" algn="ctr">
              <a:buNone/>
            </a:pPr>
            <a:endParaRPr lang="en-GB" sz="2400" dirty="0"/>
          </a:p>
          <a:p>
            <a:pPr marL="0" indent="0">
              <a:buNone/>
            </a:pPr>
            <a:r>
              <a:rPr lang="en-US" dirty="0"/>
              <a:t>We present Stark broadening parameters (widths) of </a:t>
            </a:r>
            <a:r>
              <a:rPr lang="en-US" b="1" dirty="0"/>
              <a:t>5 </a:t>
            </a:r>
            <a:r>
              <a:rPr lang="en-US" b="1" dirty="0" err="1"/>
              <a:t>multiplets</a:t>
            </a:r>
            <a:r>
              <a:rPr lang="en-US" b="1" dirty="0"/>
              <a:t> of S II</a:t>
            </a:r>
            <a:r>
              <a:rPr lang="en-US" dirty="0"/>
              <a:t>, 3 </a:t>
            </a:r>
            <a:r>
              <a:rPr lang="en-US" dirty="0" err="1"/>
              <a:t>multiplets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of S III and 2 spectral lines of S IV calculated using modified semi- empirical approach (MSB).</a:t>
            </a:r>
          </a:p>
          <a:p>
            <a:pPr marL="0" indent="0">
              <a:buNone/>
            </a:pPr>
            <a:r>
              <a:rPr lang="en-US" dirty="0"/>
              <a:t>Needed atomic data (energy levels) have been calculated </a:t>
            </a:r>
            <a:r>
              <a:rPr lang="en-US" i="1" dirty="0"/>
              <a:t>ab initio </a:t>
            </a:r>
            <a:r>
              <a:rPr lang="en-US" dirty="0"/>
              <a:t>using Cowan code. </a:t>
            </a:r>
            <a:r>
              <a:rPr lang="en-US" dirty="0" smtClean="0"/>
              <a:t>Comparison of </a:t>
            </a:r>
            <a:r>
              <a:rPr lang="en-US" dirty="0"/>
              <a:t>energy levels of S II, S III and SIV calculated by Cowan code and energy levels taken from </a:t>
            </a:r>
            <a:r>
              <a:rPr lang="en-US" dirty="0" smtClean="0"/>
              <a:t>NIST atomic </a:t>
            </a:r>
            <a:r>
              <a:rPr lang="en-US" dirty="0"/>
              <a:t>spectra database is given.</a:t>
            </a:r>
            <a:endParaRPr lang="en-US" sz="24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15965" y="1619472"/>
            <a:ext cx="6827765" cy="1923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8106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57575" y="1608408"/>
            <a:ext cx="5276850" cy="489585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Precedent works: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283359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844" y="1500184"/>
            <a:ext cx="7877175" cy="29432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427" y="4821988"/>
            <a:ext cx="9359419" cy="1025586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Precedent works: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38226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825" y="1719262"/>
            <a:ext cx="11182350" cy="341947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Precedent works: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75181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468</Words>
  <Application>Microsoft Office PowerPoint</Application>
  <PresentationFormat>Widescreen</PresentationFormat>
  <Paragraphs>43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Cooper Black</vt:lpstr>
      <vt:lpstr>Times New Roman</vt:lpstr>
      <vt:lpstr>Office Theme</vt:lpstr>
      <vt:lpstr>PowerPoint Presentation</vt:lpstr>
      <vt:lpstr>PowerPoint Presentation</vt:lpstr>
      <vt:lpstr>Outline</vt:lpstr>
      <vt:lpstr>Why S II?</vt:lpstr>
      <vt:lpstr>Precedent works:</vt:lpstr>
      <vt:lpstr>Precedent works:</vt:lpstr>
      <vt:lpstr>Precedent works:</vt:lpstr>
      <vt:lpstr>Precedent works:</vt:lpstr>
      <vt:lpstr>Precedent works:</vt:lpstr>
      <vt:lpstr>PowerPoint Presentation</vt:lpstr>
      <vt:lpstr>Our calculations:</vt:lpstr>
      <vt:lpstr>Our calculations:</vt:lpstr>
      <vt:lpstr>Our calculations:</vt:lpstr>
      <vt:lpstr>Our calculations:</vt:lpstr>
      <vt:lpstr>Thank you for your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Nabil Ben Nessib</dc:creator>
  <cp:lastModifiedBy>Nabil Ben Nessib</cp:lastModifiedBy>
  <cp:revision>24</cp:revision>
  <dcterms:created xsi:type="dcterms:W3CDTF">2021-12-07T06:20:07Z</dcterms:created>
  <dcterms:modified xsi:type="dcterms:W3CDTF">2021-12-08T08:53:32Z</dcterms:modified>
</cp:coreProperties>
</file>