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9" r:id="rId4"/>
    <p:sldId id="258" r:id="rId5"/>
    <p:sldId id="271" r:id="rId6"/>
    <p:sldId id="261" r:id="rId7"/>
    <p:sldId id="262" r:id="rId8"/>
    <p:sldId id="263" r:id="rId9"/>
    <p:sldId id="260" r:id="rId10"/>
    <p:sldId id="267" r:id="rId11"/>
    <p:sldId id="268" r:id="rId12"/>
    <p:sldId id="270" r:id="rId13"/>
    <p:sldId id="269" r:id="rId14"/>
    <p:sldId id="264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1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85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17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10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12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3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6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5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5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B66DD-81B3-44D3-968F-6D6D42B7DA45}" type="datetimeFigureOut">
              <a:rPr lang="en-US" smtClean="0"/>
              <a:t>10-Dec-21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A1C37-8841-4BF3-8332-89DF1F919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6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99" y="1956392"/>
            <a:ext cx="10626648" cy="18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252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500" y="1801880"/>
            <a:ext cx="8113639" cy="455528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1263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4667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949"/>
          <a:stretch/>
        </p:blipFill>
        <p:spPr>
          <a:xfrm>
            <a:off x="1658678" y="2104693"/>
            <a:ext cx="8775295" cy="2796917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1263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102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482" y="1277211"/>
            <a:ext cx="6966430" cy="5580789"/>
          </a:xfrm>
          <a:prstGeom prst="rect">
            <a:avLst/>
          </a:prstGeom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838199" y="280061"/>
            <a:ext cx="1074126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349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b="30752"/>
          <a:stretch/>
        </p:blipFill>
        <p:spPr>
          <a:xfrm>
            <a:off x="2487104" y="1584363"/>
            <a:ext cx="8021381" cy="5071619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1263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450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1263" cy="1325563"/>
          </a:xfrm>
        </p:spPr>
        <p:txBody>
          <a:bodyPr/>
          <a:lstStyle/>
          <a:p>
            <a:pPr algn="ctr"/>
            <a:r>
              <a:rPr lang="en-US" dirty="0" smtClean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</a:t>
            </a:r>
            <a:endParaRPr lang="en-US" dirty="0">
              <a:latin typeface="Cooper Black" panose="0208090404030B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58" y="1690688"/>
            <a:ext cx="11251405" cy="450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59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089" y="2342780"/>
            <a:ext cx="8784265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your attention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840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84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lgerian" panose="04020705040A02060702" pitchFamily="82" charset="0"/>
              </a:rPr>
              <a:t>Atomic structure of the doubly ionized titanium </a:t>
            </a:r>
            <a:r>
              <a:rPr lang="en-US" b="1" dirty="0" err="1" smtClean="0">
                <a:latin typeface="Algerian" panose="04020705040A02060702" pitchFamily="82" charset="0"/>
              </a:rPr>
              <a:t>Ti</a:t>
            </a:r>
            <a:r>
              <a:rPr lang="en-US" b="1" dirty="0" smtClean="0">
                <a:latin typeface="Algerian" panose="04020705040A02060702" pitchFamily="82" charset="0"/>
              </a:rPr>
              <a:t> III ion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0223" y="2133978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Abu El Maati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Walid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F. Mahmoudi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Sahar G. Tawfik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Fatemah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H. Alkallas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Nabil Ben Nessib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Milan S. Dimitrijević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physics, Science College,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Egypt</a:t>
            </a:r>
          </a:p>
          <a:p>
            <a:pPr marL="0" indent="0">
              <a:buNone/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Physics, College of Science, Princess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Nourah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Abdulrahman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University, Riyadh, Po Box 84428, Saudi Arabia</a:t>
            </a:r>
          </a:p>
          <a:p>
            <a:pPr marL="0" indent="0">
              <a:buNone/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physics, Faculty of Science of Bizerte, University of Carthage, Tunisia</a:t>
            </a:r>
          </a:p>
          <a:p>
            <a:pPr marL="0" indent="0">
              <a:buNone/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Physics Department, Faculty of Science, Alexandria University, Alexandria, Egypt</a:t>
            </a:r>
          </a:p>
          <a:p>
            <a:pPr marL="0" indent="0">
              <a:buNone/>
            </a:pP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Physics and Astronomy, College of Sciences, King Saud University, PO Box 2455, Riyadh 11451, Saudi Arabia</a:t>
            </a:r>
          </a:p>
          <a:p>
            <a:pPr marL="0" indent="0">
              <a:buNone/>
            </a:pP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Astronomical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Observatory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Volgina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11060 Belgrade 38,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Sorbonne Université, Observatoire de Paris, Université PSL, CNRS, LERMA, F-92190 Meudon, France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50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Outline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809" y="1570444"/>
            <a:ext cx="10379149" cy="4351338"/>
          </a:xfrm>
        </p:spPr>
        <p:txBody>
          <a:bodyPr>
            <a:normAutofit/>
          </a:bodyPr>
          <a:lstStyle/>
          <a:p>
            <a:r>
              <a:rPr lang="en-US" dirty="0">
                <a:latin typeface="Cooper Black" panose="0208090404030B020404" pitchFamily="18" charset="0"/>
              </a:rPr>
              <a:t>Why the </a:t>
            </a:r>
            <a:r>
              <a:rPr lang="en-US" dirty="0" err="1">
                <a:latin typeface="Cooper Black" panose="0208090404030B020404" pitchFamily="18" charset="0"/>
              </a:rPr>
              <a:t>Ti</a:t>
            </a:r>
            <a:r>
              <a:rPr lang="en-US" dirty="0">
                <a:latin typeface="Cooper Black" panose="0208090404030B020404" pitchFamily="18" charset="0"/>
              </a:rPr>
              <a:t> III</a:t>
            </a:r>
            <a:r>
              <a:rPr lang="en-US" dirty="0" smtClean="0">
                <a:latin typeface="Cooper Black" panose="0208090404030B020404" pitchFamily="18" charset="0"/>
              </a:rPr>
              <a:t>?</a:t>
            </a:r>
          </a:p>
          <a:p>
            <a:endParaRPr lang="en-US" dirty="0">
              <a:latin typeface="Cooper Black" panose="0208090404030B020404" pitchFamily="18" charset="0"/>
            </a:endParaRPr>
          </a:p>
          <a:p>
            <a:r>
              <a:rPr lang="en-US" smtClean="0">
                <a:latin typeface="Cooper Black" panose="0208090404030B020404" pitchFamily="18" charset="0"/>
              </a:rPr>
              <a:t>Precedent </a:t>
            </a:r>
            <a:r>
              <a:rPr lang="en-US" dirty="0" smtClean="0">
                <a:latin typeface="Cooper Black" panose="0208090404030B020404" pitchFamily="18" charset="0"/>
              </a:rPr>
              <a:t>works.</a:t>
            </a:r>
          </a:p>
          <a:p>
            <a:endParaRPr lang="en-US" dirty="0" smtClean="0">
              <a:latin typeface="Cooper Black" panose="0208090404030B020404" pitchFamily="18" charset="0"/>
            </a:endParaRPr>
          </a:p>
          <a:p>
            <a:r>
              <a:rPr lang="en-US" dirty="0">
                <a:latin typeface="Cooper Black" panose="0208090404030B020404" pitchFamily="18" charset="0"/>
              </a:rPr>
              <a:t>Methods to calculate the atomic structure parameters of the </a:t>
            </a:r>
            <a:r>
              <a:rPr lang="en-US" dirty="0" err="1">
                <a:latin typeface="Cooper Black" panose="0208090404030B020404" pitchFamily="18" charset="0"/>
              </a:rPr>
              <a:t>Ti</a:t>
            </a:r>
            <a:r>
              <a:rPr lang="en-US" dirty="0">
                <a:latin typeface="Cooper Black" panose="0208090404030B020404" pitchFamily="18" charset="0"/>
              </a:rPr>
              <a:t> III ion.</a:t>
            </a:r>
            <a:endParaRPr lang="en-US" dirty="0" smtClean="0">
              <a:latin typeface="Cooper Black" panose="0208090404030B020404" pitchFamily="18" charset="0"/>
            </a:endParaRPr>
          </a:p>
          <a:p>
            <a:endParaRPr lang="en-US" dirty="0" smtClean="0">
              <a:latin typeface="Cooper Black" panose="0208090404030B020404" pitchFamily="18" charset="0"/>
            </a:endParaRPr>
          </a:p>
          <a:p>
            <a:r>
              <a:rPr lang="en-US" dirty="0">
                <a:latin typeface="Cooper Black" panose="0208090404030B020404" pitchFamily="18" charset="0"/>
              </a:rPr>
              <a:t>Our calculations on atomic structure of </a:t>
            </a:r>
            <a:r>
              <a:rPr lang="en-US" dirty="0" err="1">
                <a:latin typeface="Cooper Black" panose="0208090404030B020404" pitchFamily="18" charset="0"/>
              </a:rPr>
              <a:t>Ti</a:t>
            </a:r>
            <a:r>
              <a:rPr lang="en-US" dirty="0">
                <a:latin typeface="Cooper Black" panose="0208090404030B020404" pitchFamily="18" charset="0"/>
              </a:rPr>
              <a:t> </a:t>
            </a:r>
            <a:r>
              <a:rPr lang="en-US" dirty="0" smtClean="0">
                <a:latin typeface="Cooper Black" panose="0208090404030B020404" pitchFamily="18" charset="0"/>
              </a:rPr>
              <a:t>III.</a:t>
            </a:r>
          </a:p>
          <a:p>
            <a:endParaRPr lang="en-US" dirty="0" smtClean="0">
              <a:latin typeface="Cooper Black" panose="0208090404030B0204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7249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III?</a:t>
            </a:r>
            <a:endParaRPr lang="en-US" dirty="0">
              <a:latin typeface="Cooper Black" panose="0208090404030B0204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094" y="1807646"/>
            <a:ext cx="10587014" cy="384887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296093" y="4603897"/>
            <a:ext cx="839972" cy="1286540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534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</a:t>
            </a:r>
            <a:r>
              <a:rPr lang="en-US" dirty="0" err="1" smtClean="0">
                <a:latin typeface="Cooper Black" panose="0208090404030B020404" pitchFamily="18" charset="0"/>
              </a:rPr>
              <a:t>Ti</a:t>
            </a:r>
            <a:r>
              <a:rPr lang="en-US" dirty="0" smtClean="0">
                <a:latin typeface="Cooper Black" panose="0208090404030B020404" pitchFamily="18" charset="0"/>
              </a:rPr>
              <a:t> III?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Alkallas</a:t>
            </a:r>
            <a:r>
              <a:rPr lang="en-US" dirty="0"/>
              <a:t>, F. H., Abu El </a:t>
            </a:r>
            <a:r>
              <a:rPr lang="en-US" dirty="0" err="1"/>
              <a:t>Maati</a:t>
            </a:r>
            <a:r>
              <a:rPr lang="en-US" dirty="0"/>
              <a:t>, L. A., Ben Nessib, N., &amp; </a:t>
            </a:r>
            <a:r>
              <a:rPr lang="en-US" dirty="0" err="1"/>
              <a:t>Dimitrijević</a:t>
            </a:r>
            <a:r>
              <a:rPr lang="en-US" dirty="0"/>
              <a:t>, M. S. (2021). Energy levels of the singly ionized titanium: </a:t>
            </a:r>
            <a:r>
              <a:rPr lang="en-US" dirty="0" err="1"/>
              <a:t>Ti</a:t>
            </a:r>
            <a:r>
              <a:rPr lang="en-US" dirty="0"/>
              <a:t> II ion. </a:t>
            </a:r>
            <a:r>
              <a:rPr lang="en-US" dirty="0" err="1"/>
              <a:t>Astronomische</a:t>
            </a:r>
            <a:r>
              <a:rPr lang="en-US" dirty="0"/>
              <a:t> </a:t>
            </a:r>
            <a:r>
              <a:rPr lang="en-US" dirty="0" err="1"/>
              <a:t>Nachrichten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Tankosić</a:t>
            </a:r>
            <a:r>
              <a:rPr lang="en-US" dirty="0"/>
              <a:t>, D., </a:t>
            </a:r>
            <a:r>
              <a:rPr lang="en-US" dirty="0" err="1"/>
              <a:t>Popović</a:t>
            </a:r>
            <a:r>
              <a:rPr lang="en-US" dirty="0"/>
              <a:t>, L. Č., &amp; </a:t>
            </a:r>
            <a:r>
              <a:rPr lang="en-US" dirty="0" err="1"/>
              <a:t>Dimitrijević</a:t>
            </a:r>
            <a:r>
              <a:rPr lang="en-US" dirty="0"/>
              <a:t>, M. S. (2001). Electron-impact Stark broadening parameters for </a:t>
            </a:r>
            <a:r>
              <a:rPr lang="en-US" dirty="0" err="1"/>
              <a:t>Ti</a:t>
            </a:r>
            <a:r>
              <a:rPr lang="en-US" dirty="0"/>
              <a:t> II and </a:t>
            </a:r>
            <a:r>
              <a:rPr lang="en-US" dirty="0" err="1"/>
              <a:t>Ti</a:t>
            </a:r>
            <a:r>
              <a:rPr lang="en-US" dirty="0"/>
              <a:t> III spectral lines. </a:t>
            </a:r>
            <a:r>
              <a:rPr lang="en-US" i="1" dirty="0"/>
              <a:t>Atomic Data and Nuclear Data Tables</a:t>
            </a:r>
            <a:r>
              <a:rPr lang="en-US" dirty="0"/>
              <a:t>, </a:t>
            </a:r>
            <a:r>
              <a:rPr lang="en-US" i="1" dirty="0"/>
              <a:t>77</a:t>
            </a:r>
            <a:r>
              <a:rPr lang="en-US" dirty="0"/>
              <a:t>(2), 277-310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Sitnova</a:t>
            </a:r>
            <a:r>
              <a:rPr lang="en-US" dirty="0"/>
              <a:t>, T. M., </a:t>
            </a:r>
            <a:r>
              <a:rPr lang="en-US" dirty="0" err="1"/>
              <a:t>Mashonkina</a:t>
            </a:r>
            <a:r>
              <a:rPr lang="en-US" dirty="0"/>
              <a:t>, L. I., &amp; </a:t>
            </a:r>
            <a:r>
              <a:rPr lang="en-US" dirty="0" err="1"/>
              <a:t>Ryabchikova</a:t>
            </a:r>
            <a:r>
              <a:rPr lang="en-US" dirty="0"/>
              <a:t>, T. A. (2016). A non-local </a:t>
            </a:r>
            <a:r>
              <a:rPr lang="en-US" dirty="0" err="1"/>
              <a:t>thermodynamical</a:t>
            </a:r>
            <a:r>
              <a:rPr lang="en-US" dirty="0"/>
              <a:t> equilibrium line formation for neutral and singly ionized titanium in model atmospheres of reference A–K stars. </a:t>
            </a:r>
            <a:r>
              <a:rPr lang="en-US" i="1" dirty="0"/>
              <a:t>Monthly Notices of the Royal Astronomical Society</a:t>
            </a:r>
            <a:r>
              <a:rPr lang="en-US" dirty="0"/>
              <a:t>, </a:t>
            </a:r>
            <a:r>
              <a:rPr lang="en-US" i="1" dirty="0"/>
              <a:t>461</a:t>
            </a:r>
            <a:r>
              <a:rPr lang="en-US" dirty="0"/>
              <a:t>(1), 1000-1011.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80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Precedent </a:t>
            </a:r>
            <a:r>
              <a:rPr lang="en-US" dirty="0" smtClean="0">
                <a:latin typeface="Cooper Black" panose="0208090404030B020404" pitchFamily="18" charset="0"/>
              </a:rPr>
              <a:t>works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most important theoretical work on neutral and ionized titanium is done in 1979 by Corliss, C., &amp; Sugar, J. (Energy levels of titanium, </a:t>
            </a:r>
            <a:r>
              <a:rPr lang="en-US" dirty="0" err="1"/>
              <a:t>Ti</a:t>
            </a:r>
            <a:r>
              <a:rPr lang="en-US" dirty="0"/>
              <a:t> I through </a:t>
            </a:r>
            <a:r>
              <a:rPr lang="en-US" dirty="0" err="1"/>
              <a:t>Ti</a:t>
            </a:r>
            <a:r>
              <a:rPr lang="en-US" dirty="0"/>
              <a:t> XXII). In this last work, the authors compiled critically the energy levels, term designations, experimental g values and ionization energies. Also are given, the percentages of the two leading components of the eigenvectors of the levels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Corliss, C., &amp; Sugar, J. (1979). Energy levels of titanium, </a:t>
            </a:r>
            <a:r>
              <a:rPr lang="en-US" dirty="0" err="1"/>
              <a:t>Ti</a:t>
            </a:r>
            <a:r>
              <a:rPr lang="en-US" dirty="0"/>
              <a:t> I through </a:t>
            </a:r>
            <a:r>
              <a:rPr lang="en-US" dirty="0" err="1"/>
              <a:t>Ti</a:t>
            </a:r>
            <a:r>
              <a:rPr lang="en-US" dirty="0"/>
              <a:t> XXII. </a:t>
            </a:r>
            <a:r>
              <a:rPr lang="en-US" i="1" dirty="0"/>
              <a:t>Journal of Physical and Chemical Reference Data</a:t>
            </a:r>
            <a:r>
              <a:rPr lang="en-US" dirty="0"/>
              <a:t>, </a:t>
            </a:r>
            <a:r>
              <a:rPr lang="en-US" i="1" dirty="0"/>
              <a:t>8</a:t>
            </a:r>
            <a:r>
              <a:rPr lang="en-US" dirty="0"/>
              <a:t>(1), 1-62.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4208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Zhang, T. Y., Zheng, N. W., &amp; Ma, D. X. (2009). </a:t>
            </a:r>
            <a:r>
              <a:rPr lang="en-US" dirty="0"/>
              <a:t>Theoretical calculations of transition probabilities and oscillator strengths for </a:t>
            </a:r>
            <a:r>
              <a:rPr lang="en-US" dirty="0" err="1"/>
              <a:t>Ti</a:t>
            </a:r>
            <a:r>
              <a:rPr lang="en-US" dirty="0"/>
              <a:t> III and </a:t>
            </a:r>
            <a:r>
              <a:rPr lang="en-US" dirty="0" err="1"/>
              <a:t>Ti</a:t>
            </a:r>
            <a:r>
              <a:rPr lang="en-US" dirty="0"/>
              <a:t> IV. </a:t>
            </a:r>
            <a:r>
              <a:rPr lang="en-US" i="1" dirty="0"/>
              <a:t>International Journal of Quantum Chemistry</a:t>
            </a:r>
            <a:r>
              <a:rPr lang="en-US" dirty="0"/>
              <a:t>, </a:t>
            </a:r>
            <a:r>
              <a:rPr lang="en-US" i="1" dirty="0"/>
              <a:t>109</a:t>
            </a:r>
            <a:r>
              <a:rPr lang="en-US" dirty="0"/>
              <a:t>(2), 145-159.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Precedent works</a:t>
            </a:r>
          </a:p>
        </p:txBody>
      </p:sp>
    </p:spTree>
    <p:extLst>
      <p:ext uri="{BB962C8B-B14F-4D97-AF65-F5344CB8AC3E}">
        <p14:creationId xmlns:p14="http://schemas.microsoft.com/office/powerpoint/2010/main" val="58765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El-</a:t>
            </a:r>
            <a:r>
              <a:rPr lang="en-US" dirty="0" err="1"/>
              <a:t>maaref</a:t>
            </a:r>
            <a:r>
              <a:rPr lang="en-US" dirty="0"/>
              <a:t>, A. A., </a:t>
            </a:r>
            <a:r>
              <a:rPr lang="en-US" dirty="0" err="1"/>
              <a:t>Samak</a:t>
            </a:r>
            <a:r>
              <a:rPr lang="en-US" dirty="0"/>
              <a:t>, Z., </a:t>
            </a:r>
            <a:r>
              <a:rPr lang="en-US" dirty="0" err="1"/>
              <a:t>Allam</a:t>
            </a:r>
            <a:r>
              <a:rPr lang="en-US" dirty="0"/>
              <a:t>, S. H., &amp; El-</a:t>
            </a:r>
            <a:r>
              <a:rPr lang="en-US" dirty="0" err="1"/>
              <a:t>Sherbini</a:t>
            </a:r>
            <a:r>
              <a:rPr lang="en-US" dirty="0"/>
              <a:t>, T. M. (2015). Oscillator strengths and E1 radiative rates for Ca-like titanium, </a:t>
            </a:r>
            <a:r>
              <a:rPr lang="en-US" dirty="0" err="1"/>
              <a:t>Ti</a:t>
            </a:r>
            <a:r>
              <a:rPr lang="en-US" dirty="0"/>
              <a:t> III. Int. J. New. Hor. </a:t>
            </a:r>
            <a:r>
              <a:rPr lang="en-US" dirty="0" err="1"/>
              <a:t>Phys</a:t>
            </a:r>
            <a:r>
              <a:rPr lang="en-US" dirty="0"/>
              <a:t>, 2(1), 25-31.</a:t>
            </a:r>
          </a:p>
          <a:p>
            <a:pPr marL="0" indent="0">
              <a:buNone/>
            </a:pPr>
            <a:r>
              <a:rPr lang="en-US" dirty="0" err="1"/>
              <a:t>Raassen</a:t>
            </a:r>
            <a:r>
              <a:rPr lang="en-US" dirty="0"/>
              <a:t>, A. J. J., &amp; </a:t>
            </a:r>
            <a:r>
              <a:rPr lang="en-US" dirty="0" err="1"/>
              <a:t>Uylings</a:t>
            </a:r>
            <a:r>
              <a:rPr lang="en-US" dirty="0"/>
              <a:t>, P. H. M. (1997). Orthogonal operator calculation of E1, M1 and E2 transition probabilities in </a:t>
            </a:r>
            <a:r>
              <a:rPr lang="en-US" dirty="0" err="1"/>
              <a:t>Ti</a:t>
            </a:r>
            <a:r>
              <a:rPr lang="en-US" dirty="0"/>
              <a:t> III and V IV. </a:t>
            </a:r>
            <a:r>
              <a:rPr lang="en-US" i="1" dirty="0"/>
              <a:t>Astronomy and Astrophysics Supplement Series</a:t>
            </a:r>
            <a:r>
              <a:rPr lang="en-US" dirty="0"/>
              <a:t>, </a:t>
            </a:r>
            <a:r>
              <a:rPr lang="en-US" i="1" dirty="0"/>
              <a:t>123</a:t>
            </a:r>
            <a:r>
              <a:rPr lang="en-US" dirty="0"/>
              <a:t>(1), 147-158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Roberts, J. R., Andersen, T., &amp; </a:t>
            </a:r>
            <a:r>
              <a:rPr lang="en-US" dirty="0" err="1"/>
              <a:t>Sørensen</a:t>
            </a:r>
            <a:r>
              <a:rPr lang="en-US" dirty="0"/>
              <a:t>, G. (1973). Determination of atomic lifetimes and absolute oscillator strengths for neutral and ionized titanium. </a:t>
            </a:r>
            <a:r>
              <a:rPr lang="en-US" i="1" dirty="0"/>
              <a:t>Nuclear Instruments and Methods</a:t>
            </a:r>
            <a:r>
              <a:rPr lang="en-US" dirty="0"/>
              <a:t>, </a:t>
            </a:r>
            <a:r>
              <a:rPr lang="en-US" i="1" dirty="0"/>
              <a:t>110</a:t>
            </a:r>
            <a:r>
              <a:rPr lang="en-US" dirty="0"/>
              <a:t>, 119-125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fr-FR" dirty="0"/>
              <a:t>Roberts, J. R., Voigt, P. A., &amp; </a:t>
            </a:r>
            <a:r>
              <a:rPr lang="fr-FR" dirty="0" err="1"/>
              <a:t>Czernichowski</a:t>
            </a:r>
            <a:r>
              <a:rPr lang="fr-FR" dirty="0"/>
              <a:t>, A. (1975). </a:t>
            </a:r>
            <a:r>
              <a:rPr lang="en-US" dirty="0"/>
              <a:t>Experimentally Determined Absolute Oscillator Strengths of </a:t>
            </a:r>
            <a:r>
              <a:rPr lang="en-US" dirty="0" err="1"/>
              <a:t>Ti</a:t>
            </a:r>
            <a:r>
              <a:rPr lang="en-US" dirty="0"/>
              <a:t> I, </a:t>
            </a:r>
            <a:r>
              <a:rPr lang="en-US" dirty="0" err="1"/>
              <a:t>Ti</a:t>
            </a:r>
            <a:r>
              <a:rPr lang="en-US" dirty="0"/>
              <a:t> II, and </a:t>
            </a:r>
            <a:r>
              <a:rPr lang="en-US" dirty="0" err="1"/>
              <a:t>Ti</a:t>
            </a:r>
            <a:r>
              <a:rPr lang="en-US" dirty="0"/>
              <a:t> III. </a:t>
            </a:r>
            <a:r>
              <a:rPr lang="en-US" i="1" dirty="0"/>
              <a:t>The Astrophysical Journal</a:t>
            </a:r>
            <a:r>
              <a:rPr lang="en-US" dirty="0"/>
              <a:t>, </a:t>
            </a:r>
            <a:r>
              <a:rPr lang="en-US" i="1" dirty="0"/>
              <a:t>197</a:t>
            </a:r>
            <a:r>
              <a:rPr lang="en-US" dirty="0"/>
              <a:t>, 791-798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Precedent works</a:t>
            </a:r>
          </a:p>
        </p:txBody>
      </p:sp>
    </p:spTree>
    <p:extLst>
      <p:ext uri="{BB962C8B-B14F-4D97-AF65-F5344CB8AC3E}">
        <p14:creationId xmlns:p14="http://schemas.microsoft.com/office/powerpoint/2010/main" val="3182868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oper Black" panose="0208090404030B020404" pitchFamily="18" charset="0"/>
              </a:rPr>
              <a:t>Methods </a:t>
            </a:r>
            <a:r>
              <a:rPr lang="en-US" dirty="0">
                <a:latin typeface="Cooper Black" panose="0208090404030B020404" pitchFamily="18" charset="0"/>
              </a:rPr>
              <a:t>to calculate the atomic structure parameters of the </a:t>
            </a:r>
            <a:r>
              <a:rPr lang="en-US" dirty="0" err="1">
                <a:latin typeface="Cooper Black" panose="0208090404030B020404" pitchFamily="18" charset="0"/>
              </a:rPr>
              <a:t>Ti</a:t>
            </a:r>
            <a:r>
              <a:rPr lang="en-US" dirty="0">
                <a:latin typeface="Cooper Black" panose="0208090404030B020404" pitchFamily="18" charset="0"/>
              </a:rPr>
              <a:t> III </a:t>
            </a:r>
            <a:r>
              <a:rPr lang="en-US" dirty="0" smtClean="0">
                <a:latin typeface="Cooper Black" panose="0208090404030B020404" pitchFamily="18" charset="0"/>
              </a:rPr>
              <a:t>ion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methodology used in this work is by using </a:t>
            </a:r>
            <a:r>
              <a:rPr lang="en-US" dirty="0" smtClean="0"/>
              <a:t>three </a:t>
            </a:r>
            <a:r>
              <a:rPr lang="en-US" dirty="0"/>
              <a:t>methods of calculating atomic structure of </a:t>
            </a:r>
            <a:r>
              <a:rPr lang="en-US" dirty="0" err="1" smtClean="0"/>
              <a:t>Ti</a:t>
            </a:r>
            <a:r>
              <a:rPr lang="en-US" dirty="0" smtClean="0"/>
              <a:t> III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first method is the pseudo-Relativistic </a:t>
            </a:r>
            <a:r>
              <a:rPr lang="en-US" dirty="0" err="1"/>
              <a:t>Hartree-Fock</a:t>
            </a:r>
            <a:r>
              <a:rPr lang="en-US" dirty="0"/>
              <a:t> (HFR) method using the Cowan (CW) atomic structure code (</a:t>
            </a:r>
            <a:r>
              <a:rPr lang="en-US" i="1" dirty="0"/>
              <a:t>ab initio</a:t>
            </a:r>
            <a:r>
              <a:rPr lang="en-US" dirty="0"/>
              <a:t> and semi-empirical </a:t>
            </a:r>
            <a:r>
              <a:rPr lang="en-US" dirty="0" smtClean="0"/>
              <a:t>calculations).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second method is the Thomas-Fermi-Dirac-</a:t>
            </a:r>
            <a:r>
              <a:rPr lang="en-US" dirty="0" err="1"/>
              <a:t>Amaldi</a:t>
            </a:r>
            <a:r>
              <a:rPr lang="en-US" dirty="0"/>
              <a:t> (TFDA) method by  using the AUTOSTRUCTURE (AS) atomic structure code we used also ab initio calculations and using the LEC which mean Level Energy Corrections fitting by NIST atomic </a:t>
            </a:r>
            <a:r>
              <a:rPr lang="en-US" dirty="0" smtClean="0"/>
              <a:t>data.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third method is the Configuration Interaction with Slater wave-functions using the CIV3 atomic structure code.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9111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847</Words>
  <Application>Microsoft Office PowerPoint</Application>
  <PresentationFormat>Widescreen</PresentationFormat>
  <Paragraphs>50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Atomic structure of the doubly ionized titanium Ti III ion</vt:lpstr>
      <vt:lpstr>Outline</vt:lpstr>
      <vt:lpstr>Why Ti III?</vt:lpstr>
      <vt:lpstr>Why Ti III?</vt:lpstr>
      <vt:lpstr>Precedent works</vt:lpstr>
      <vt:lpstr>Precedent works</vt:lpstr>
      <vt:lpstr>Precedent works</vt:lpstr>
      <vt:lpstr>Methods to calculate the atomic structure parameters of the Ti III ion</vt:lpstr>
      <vt:lpstr>Our calculations on atomic structure of Ti III</vt:lpstr>
      <vt:lpstr>Our calculations on atomic structure of Ti III</vt:lpstr>
      <vt:lpstr>PowerPoint Presentation</vt:lpstr>
      <vt:lpstr>Our calculations on atomic structure of Ti III</vt:lpstr>
      <vt:lpstr>Our calculations on atomic structure of Ti III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structure of the doubly ionized titanium Ti III ion</dc:title>
  <dc:creator>Nabil Ben Nessib</dc:creator>
  <cp:lastModifiedBy>Nabil Ben Nessib</cp:lastModifiedBy>
  <cp:revision>19</cp:revision>
  <dcterms:created xsi:type="dcterms:W3CDTF">2021-12-07T06:16:08Z</dcterms:created>
  <dcterms:modified xsi:type="dcterms:W3CDTF">2021-12-10T11:06:12Z</dcterms:modified>
</cp:coreProperties>
</file>