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10080625" cy="7559675" type="screen4x3"/>
  <p:notesSz cx="7772400" cy="100584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16" y="-72"/>
      </p:cViewPr>
      <p:guideLst>
        <p:guide orient="horz" pos="2381"/>
        <p:guide pos="3175"/>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40" cy="502560"/>
          </a:xfrm>
          <a:prstGeom prst="rect">
            <a:avLst/>
          </a:prstGeom>
          <a:noFill/>
          <a:ln>
            <a:noFill/>
          </a:ln>
        </p:spPr>
        <p:txBody>
          <a:bodyPr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hangingPunct="0">
              <a:lnSpc>
                <a:spcPct val="100000"/>
              </a:lnSpc>
              <a:spcBef>
                <a:spcPts val="0"/>
              </a:spcBef>
              <a:spcAft>
                <a:spcPts val="0"/>
              </a:spcAft>
              <a:buNone/>
              <a:tabLst/>
              <a:defRPr sz="1400"/>
            </a:pPr>
            <a:endParaRPr lang="en-US" sz="1400" b="0" i="0" u="none" strike="noStrike" kern="1200">
              <a:ln>
                <a:noFill/>
              </a:ln>
              <a:latin typeface="Liberation Sans" pitchFamily="18"/>
              <a:ea typeface="Droid Sans Fallback" pitchFamily="2"/>
              <a:cs typeface="Droid Sans Devanagari" pitchFamily="2"/>
            </a:endParaRPr>
          </a:p>
        </p:txBody>
      </p:sp>
      <p:sp>
        <p:nvSpPr>
          <p:cNvPr id="3" name="Date Placeholder 2"/>
          <p:cNvSpPr txBox="1">
            <a:spLocks noGrp="1"/>
          </p:cNvSpPr>
          <p:nvPr>
            <p:ph type="dt" sz="quarter" idx="1"/>
          </p:nvPr>
        </p:nvSpPr>
        <p:spPr>
          <a:xfrm>
            <a:off x="4399199" y="0"/>
            <a:ext cx="3372840" cy="502560"/>
          </a:xfrm>
          <a:prstGeom prst="rect">
            <a:avLst/>
          </a:prstGeom>
          <a:noFill/>
          <a:ln>
            <a:noFill/>
          </a:ln>
        </p:spPr>
        <p:txBody>
          <a:bodyPr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hangingPunct="0">
              <a:lnSpc>
                <a:spcPct val="100000"/>
              </a:lnSpc>
              <a:spcBef>
                <a:spcPts val="0"/>
              </a:spcBef>
              <a:spcAft>
                <a:spcPts val="0"/>
              </a:spcAft>
              <a:buNone/>
              <a:tabLst/>
              <a:defRPr sz="1400"/>
            </a:pPr>
            <a:endParaRPr lang="en-US" sz="1400" b="0" i="0" u="none" strike="noStrike" kern="1200">
              <a:ln>
                <a:noFill/>
              </a:ln>
              <a:latin typeface="Liberation Sans" pitchFamily="18"/>
              <a:ea typeface="Droid Sans Fallback" pitchFamily="2"/>
              <a:cs typeface="Droid Sans Devanagari" pitchFamily="2"/>
            </a:endParaRPr>
          </a:p>
        </p:txBody>
      </p:sp>
      <p:sp>
        <p:nvSpPr>
          <p:cNvPr id="4" name="Footer Placeholder 3"/>
          <p:cNvSpPr txBox="1">
            <a:spLocks noGrp="1"/>
          </p:cNvSpPr>
          <p:nvPr>
            <p:ph type="ftr" sz="quarter" idx="2"/>
          </p:nvPr>
        </p:nvSpPr>
        <p:spPr>
          <a:xfrm>
            <a:off x="0" y="9555479"/>
            <a:ext cx="3372840" cy="502560"/>
          </a:xfrm>
          <a:prstGeom prst="rect">
            <a:avLst/>
          </a:prstGeom>
          <a:noFill/>
          <a:ln>
            <a:noFill/>
          </a:ln>
        </p:spPr>
        <p:txBody>
          <a:bodyPr wrap="none" lIns="90000" tIns="45000" rIns="90000" bIns="4500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hangingPunct="0">
              <a:lnSpc>
                <a:spcPct val="100000"/>
              </a:lnSpc>
              <a:spcBef>
                <a:spcPts val="0"/>
              </a:spcBef>
              <a:spcAft>
                <a:spcPts val="0"/>
              </a:spcAft>
              <a:buNone/>
              <a:tabLst/>
              <a:defRPr sz="1400"/>
            </a:pPr>
            <a:endParaRPr lang="en-US" sz="1400" b="0" i="0" u="none" strike="noStrike" kern="1200">
              <a:ln>
                <a:noFill/>
              </a:ln>
              <a:latin typeface="Liberation Sans" pitchFamily="18"/>
              <a:ea typeface="Droid Sans Fallback" pitchFamily="2"/>
              <a:cs typeface="Droid Sans Devanagari" pitchFamily="2"/>
            </a:endParaRPr>
          </a:p>
        </p:txBody>
      </p:sp>
      <p:sp>
        <p:nvSpPr>
          <p:cNvPr id="5" name="Slide Number Placeholder 4"/>
          <p:cNvSpPr txBox="1">
            <a:spLocks noGrp="1"/>
          </p:cNvSpPr>
          <p:nvPr>
            <p:ph type="sldNum" sz="quarter" idx="3"/>
          </p:nvPr>
        </p:nvSpPr>
        <p:spPr>
          <a:xfrm>
            <a:off x="4399199" y="9555479"/>
            <a:ext cx="3372840" cy="502560"/>
          </a:xfrm>
          <a:prstGeom prst="rect">
            <a:avLst/>
          </a:prstGeom>
          <a:noFill/>
          <a:ln>
            <a:noFill/>
          </a:ln>
        </p:spPr>
        <p:txBody>
          <a:bodyPr wrap="none" lIns="90000" tIns="45000" rIns="90000" bIns="4500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hangingPunct="0">
              <a:lnSpc>
                <a:spcPct val="100000"/>
              </a:lnSpc>
              <a:spcBef>
                <a:spcPts val="0"/>
              </a:spcBef>
              <a:spcAft>
                <a:spcPts val="0"/>
              </a:spcAft>
              <a:buNone/>
              <a:tabLst/>
              <a:defRPr sz="1400"/>
            </a:pPr>
            <a:fld id="{F927D5FC-13BC-4818-8FB5-6F875A32CAA7}" type="slidenum">
              <a:t>‹#›</a:t>
            </a:fld>
            <a:endParaRPr lang="en-US" sz="1400" b="0" i="0" u="none" strike="noStrike" kern="1200">
              <a:ln>
                <a:noFill/>
              </a:ln>
              <a:latin typeface="Liberation Sans" pitchFamily="18"/>
              <a:ea typeface="Droid Sans Fallback" pitchFamily="2"/>
              <a:cs typeface="Droid Sans Devanagari"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371599" y="764280"/>
            <a:ext cx="5028479" cy="3771360"/>
          </a:xfrm>
          <a:prstGeom prst="rect">
            <a:avLst/>
          </a:prstGeom>
          <a:noFill/>
          <a:ln>
            <a:noFill/>
            <a:prstDash val="solid"/>
          </a:ln>
        </p:spPr>
      </p:sp>
      <p:sp>
        <p:nvSpPr>
          <p:cNvPr id="3" name="Notes Placeholder 2"/>
          <p:cNvSpPr txBox="1">
            <a:spLocks noGrp="1"/>
          </p:cNvSpPr>
          <p:nvPr>
            <p:ph type="body" sz="quarter" idx="3"/>
          </p:nvPr>
        </p:nvSpPr>
        <p:spPr>
          <a:xfrm>
            <a:off x="777239" y="4777559"/>
            <a:ext cx="6217560" cy="4525920"/>
          </a:xfrm>
          <a:prstGeom prst="rect">
            <a:avLst/>
          </a:prstGeom>
          <a:noFill/>
          <a:ln>
            <a:noFill/>
          </a:ln>
        </p:spPr>
        <p:txBody>
          <a:bodyPr lIns="0" tIns="0" rIns="0" bIns="0"/>
          <a:lstStyle/>
          <a:p>
            <a:endParaRPr lang="en-US"/>
          </a:p>
        </p:txBody>
      </p:sp>
      <p:sp>
        <p:nvSpPr>
          <p:cNvPr id="4" name="Header Placeholder 3"/>
          <p:cNvSpPr txBox="1">
            <a:spLocks noGrp="1"/>
          </p:cNvSpPr>
          <p:nvPr>
            <p:ph type="hdr" sz="quarter"/>
          </p:nvPr>
        </p:nvSpPr>
        <p:spPr>
          <a:xfrm>
            <a:off x="0" y="0"/>
            <a:ext cx="3372840" cy="502560"/>
          </a:xfrm>
          <a:prstGeom prst="rect">
            <a:avLst/>
          </a:prstGeom>
          <a:noFill/>
          <a:ln>
            <a:noFill/>
          </a:ln>
        </p:spPr>
        <p:txBody>
          <a:bodyPr lIns="0" tIns="0" rIns="0" bIns="0" anchorCtr="0"/>
          <a:lstStyle>
            <a:lvl1pPr lvl="0" hangingPunct="0">
              <a:buNone/>
              <a:tabLst/>
              <a:defRPr lang="en-US" sz="1400" kern="1200">
                <a:latin typeface="Liberation Serif" pitchFamily="18"/>
                <a:ea typeface="DejaVu Sans" pitchFamily="2"/>
                <a:cs typeface="DejaVu Sans" pitchFamily="2"/>
              </a:defRPr>
            </a:lvl1pPr>
          </a:lstStyle>
          <a:p>
            <a:pPr lvl="0"/>
            <a:endParaRPr lang="en-US"/>
          </a:p>
        </p:txBody>
      </p:sp>
      <p:sp>
        <p:nvSpPr>
          <p:cNvPr id="5" name="Date Placeholder 4"/>
          <p:cNvSpPr txBox="1">
            <a:spLocks noGrp="1"/>
          </p:cNvSpPr>
          <p:nvPr>
            <p:ph type="dt" idx="1"/>
          </p:nvPr>
        </p:nvSpPr>
        <p:spPr>
          <a:xfrm>
            <a:off x="4399199" y="0"/>
            <a:ext cx="3372840" cy="502560"/>
          </a:xfrm>
          <a:prstGeom prst="rect">
            <a:avLst/>
          </a:prstGeom>
          <a:noFill/>
          <a:ln>
            <a:noFill/>
          </a:ln>
        </p:spPr>
        <p:txBody>
          <a:bodyPr lIns="0" tIns="0" rIns="0" bIns="0" anchorCtr="0"/>
          <a:lstStyle>
            <a:lvl1pPr lvl="0" algn="r" hangingPunct="0">
              <a:buNone/>
              <a:tabLst/>
              <a:defRPr lang="en-US" sz="1400" kern="1200">
                <a:latin typeface="Liberation Serif" pitchFamily="18"/>
                <a:ea typeface="DejaVu Sans" pitchFamily="2"/>
                <a:cs typeface="DejaVu Sans" pitchFamily="2"/>
              </a:defRPr>
            </a:lvl1pPr>
          </a:lstStyle>
          <a:p>
            <a:pPr lvl="0"/>
            <a:endParaRPr lang="en-US"/>
          </a:p>
        </p:txBody>
      </p:sp>
      <p:sp>
        <p:nvSpPr>
          <p:cNvPr id="6" name="Footer Placeholder 5"/>
          <p:cNvSpPr txBox="1">
            <a:spLocks noGrp="1"/>
          </p:cNvSpPr>
          <p:nvPr>
            <p:ph type="ftr" sz="quarter" idx="4"/>
          </p:nvPr>
        </p:nvSpPr>
        <p:spPr>
          <a:xfrm>
            <a:off x="0" y="9555479"/>
            <a:ext cx="3372840" cy="502560"/>
          </a:xfrm>
          <a:prstGeom prst="rect">
            <a:avLst/>
          </a:prstGeom>
          <a:noFill/>
          <a:ln>
            <a:noFill/>
          </a:ln>
        </p:spPr>
        <p:txBody>
          <a:bodyPr lIns="0" tIns="0" rIns="0" bIns="0" anchor="b" anchorCtr="0"/>
          <a:lstStyle>
            <a:lvl1pPr lvl="0" hangingPunct="0">
              <a:buNone/>
              <a:tabLst/>
              <a:defRPr lang="en-US" sz="1400" kern="1200">
                <a:latin typeface="Liberation Serif" pitchFamily="18"/>
                <a:ea typeface="DejaVu Sans" pitchFamily="2"/>
                <a:cs typeface="DejaVu Sans" pitchFamily="2"/>
              </a:defRPr>
            </a:lvl1pPr>
          </a:lstStyle>
          <a:p>
            <a:pPr lvl="0"/>
            <a:endParaRPr lang="en-US"/>
          </a:p>
        </p:txBody>
      </p:sp>
      <p:sp>
        <p:nvSpPr>
          <p:cNvPr id="7" name="Slide Number Placeholder 6"/>
          <p:cNvSpPr txBox="1">
            <a:spLocks noGrp="1"/>
          </p:cNvSpPr>
          <p:nvPr>
            <p:ph type="sldNum" sz="quarter" idx="5"/>
          </p:nvPr>
        </p:nvSpPr>
        <p:spPr>
          <a:xfrm>
            <a:off x="4399199" y="9555479"/>
            <a:ext cx="3372840" cy="502560"/>
          </a:xfrm>
          <a:prstGeom prst="rect">
            <a:avLst/>
          </a:prstGeom>
          <a:noFill/>
          <a:ln>
            <a:noFill/>
          </a:ln>
        </p:spPr>
        <p:txBody>
          <a:bodyPr lIns="0" tIns="0" rIns="0" bIns="0" anchor="b" anchorCtr="0"/>
          <a:lstStyle>
            <a:lvl1pPr lvl="0" algn="r" hangingPunct="0">
              <a:buNone/>
              <a:tabLst/>
              <a:defRPr lang="en-US" sz="1400" kern="1200">
                <a:latin typeface="Liberation Serif" pitchFamily="18"/>
                <a:ea typeface="DejaVu Sans" pitchFamily="2"/>
                <a:cs typeface="DejaVu Sans" pitchFamily="2"/>
              </a:defRPr>
            </a:lvl1pPr>
          </a:lstStyle>
          <a:p>
            <a:pPr lvl="0"/>
            <a:fld id="{48206892-6604-4CF1-9285-A0CFBCEDC258}" type="slidenum">
              <a:t>‹#›</a:t>
            </a:fld>
            <a:endParaRPr lang="en-US"/>
          </a:p>
        </p:txBody>
      </p:sp>
    </p:spTree>
  </p:cSld>
  <p:clrMap bg1="lt1" tx1="dk1" bg2="lt2" tx2="dk2" accent1="accent1" accent2="accent2" accent3="accent3" accent4="accent4" accent5="accent5" accent6="accent6" hlink="hlink" folHlink="folHlink"/>
  <p:notesStyle>
    <a:lvl1pPr marL="216000" marR="0" indent="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72F548DA-1BED-402E-86EC-0C2056772F7C}" type="slidenum">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310C6E14-97DB-42ED-BB0C-D28693B7B9FF}" type="slidenum">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850" y="301625"/>
            <a:ext cx="22669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3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160FED7-A3FC-49B2-8249-B11AF63F48AB}" type="slidenum">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7816AA2E-CB44-4EE6-921A-959B8A81D885}" type="slidenum">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C4C888C5-181E-46D3-B57E-024FBBD4943B}" type="slidenum">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9287"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4925" y="1768475"/>
            <a:ext cx="44608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E29270BE-8603-421B-80D1-78BD195BD7FF}" type="slidenum">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DD89F502-5334-4180-8B41-7454F39CA867}" type="slidenum">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16C7D0B0-EEDA-4A05-9A3A-16A8CCF5A37D}" type="slidenum">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43DE2B24-8ED2-400A-9595-AF55FD4D391D}" type="slidenum">
              <a:t>‹#›</a:t>
            </a:fld>
            <a:endParaRPr lang="en-US"/>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F7BAC661-2E65-4EF1-95CA-ADC5650C868B}" type="slidenum">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51F5B5EB-7D98-4524-B91F-F529B2416BBC}" type="slidenum">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Pictures/10000000000002DA000001E852FB10F9B9EFFB5D.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r:link="rId14" cstate="print"/>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503999" y="301320"/>
            <a:ext cx="9071640" cy="1262159"/>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3" name="Text Placeholder 2"/>
          <p:cNvSpPr txBox="1">
            <a:spLocks noGrp="1"/>
          </p:cNvSpPr>
          <p:nvPr>
            <p:ph type="body" idx="1"/>
          </p:nvPr>
        </p:nvSpPr>
        <p:spPr>
          <a:xfrm>
            <a:off x="503999" y="1769039"/>
            <a:ext cx="9071640" cy="4384440"/>
          </a:xfrm>
          <a:prstGeom prst="rect">
            <a:avLst/>
          </a:prstGeom>
          <a:noFill/>
          <a:ln>
            <a:noFill/>
          </a:ln>
        </p:spPr>
        <p:txBody>
          <a:bodyPr lIns="0" tIns="0" rIns="0" bIns="0"/>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15"/>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15"/>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15"/>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15"/>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15"/>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15"/>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15"/>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15"/>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15"/>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2"/>
          </p:nvPr>
        </p:nvSpPr>
        <p:spPr>
          <a:xfrm>
            <a:off x="503999" y="6887160"/>
            <a:ext cx="2348279" cy="521279"/>
          </a:xfrm>
          <a:prstGeom prst="rect">
            <a:avLst/>
          </a:prstGeom>
          <a:noFill/>
          <a:ln>
            <a:noFill/>
          </a:ln>
        </p:spPr>
        <p:txBody>
          <a:bodyPr lIns="0" tIns="0" rIns="0" bIns="0" anchorCtr="0"/>
          <a:lstStyle>
            <a:lvl1pPr lvl="0" hangingPunct="0">
              <a:buNone/>
              <a:tabLst/>
              <a:defRPr lang="en-US" sz="1400" kern="1200">
                <a:latin typeface="Liberation Serif" pitchFamily="18"/>
                <a:ea typeface="DejaVu Sans" pitchFamily="2"/>
                <a:cs typeface="DejaVu Sans" pitchFamily="2"/>
              </a:defRPr>
            </a:lvl1pPr>
          </a:lstStyle>
          <a:p>
            <a:pPr lvl="0"/>
            <a:endParaRPr lang="en-US"/>
          </a:p>
        </p:txBody>
      </p:sp>
      <p:sp>
        <p:nvSpPr>
          <p:cNvPr id="5" name="Footer Placeholder 4"/>
          <p:cNvSpPr txBox="1">
            <a:spLocks noGrp="1"/>
          </p:cNvSpPr>
          <p:nvPr>
            <p:ph type="ftr" sz="quarter" idx="3"/>
          </p:nvPr>
        </p:nvSpPr>
        <p:spPr>
          <a:xfrm>
            <a:off x="3447360" y="6887160"/>
            <a:ext cx="3195000" cy="521279"/>
          </a:xfrm>
          <a:prstGeom prst="rect">
            <a:avLst/>
          </a:prstGeom>
          <a:noFill/>
          <a:ln>
            <a:noFill/>
          </a:ln>
        </p:spPr>
        <p:txBody>
          <a:bodyPr lIns="0" tIns="0" rIns="0" bIns="0" anchorCtr="0"/>
          <a:lstStyle>
            <a:lvl1pPr lvl="0" algn="ctr" hangingPunct="0">
              <a:buNone/>
              <a:tabLst/>
              <a:defRPr lang="en-US" sz="1400" kern="1200">
                <a:latin typeface="Liberation Serif" pitchFamily="18"/>
                <a:ea typeface="DejaVu Sans" pitchFamily="2"/>
                <a:cs typeface="DejaVu Sans" pitchFamily="2"/>
              </a:defRPr>
            </a:lvl1pPr>
          </a:lstStyle>
          <a:p>
            <a:pPr lvl="0"/>
            <a:endParaRPr lang="en-US"/>
          </a:p>
        </p:txBody>
      </p:sp>
      <p:sp>
        <p:nvSpPr>
          <p:cNvPr id="6" name="Slide Number Placeholder 5"/>
          <p:cNvSpPr txBox="1">
            <a:spLocks noGrp="1"/>
          </p:cNvSpPr>
          <p:nvPr>
            <p:ph type="sldNum" sz="quarter" idx="4"/>
          </p:nvPr>
        </p:nvSpPr>
        <p:spPr>
          <a:xfrm>
            <a:off x="7227360" y="6887160"/>
            <a:ext cx="2348279" cy="521279"/>
          </a:xfrm>
          <a:prstGeom prst="rect">
            <a:avLst/>
          </a:prstGeom>
          <a:noFill/>
          <a:ln>
            <a:noFill/>
          </a:ln>
        </p:spPr>
        <p:txBody>
          <a:bodyPr lIns="0" tIns="0" rIns="0" bIns="0" anchorCtr="0"/>
          <a:lstStyle>
            <a:lvl1pPr lvl="0" algn="r" hangingPunct="0">
              <a:buNone/>
              <a:tabLst/>
              <a:defRPr lang="en-US" sz="1400" kern="1200">
                <a:latin typeface="Liberation Serif" pitchFamily="18"/>
                <a:ea typeface="DejaVu Sans" pitchFamily="2"/>
                <a:cs typeface="DejaVu Sans" pitchFamily="2"/>
              </a:defRPr>
            </a:lvl1pPr>
          </a:lstStyle>
          <a:p>
            <a:pPr lvl="0"/>
            <a:fld id="{D561E48E-DE4E-440C-AD16-F8E78D3A9988}"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hangingPunct="0">
        <a:tabLst/>
        <a:defRPr lang="en-US" sz="4400" b="0" i="0" u="none" strike="noStrike" kern="1200">
          <a:ln>
            <a:noFill/>
          </a:ln>
          <a:solidFill>
            <a:srgbClr val="00FFFF"/>
          </a:solidFill>
          <a:latin typeface="Liberation Sans" pitchFamily="18"/>
        </a:defRPr>
      </a:lvl1pPr>
    </p:titleStyle>
    <p:bodyStyle>
      <a:lvl1pPr marL="0" marR="0" indent="0" hangingPunct="0">
        <a:spcBef>
          <a:spcPts val="0"/>
        </a:spcBef>
        <a:spcAft>
          <a:spcPts val="1414"/>
        </a:spcAft>
        <a:tabLst/>
        <a:defRPr lang="en-US" sz="3200" b="0" i="0" u="none" strike="noStrike" kern="1200">
          <a:ln>
            <a:noFill/>
          </a:ln>
          <a:solidFill>
            <a:srgbClr val="00FFFF"/>
          </a:solidFill>
          <a:latin typeface="Liberation Sans" pitchFamily="18"/>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mailto:LSST@Europe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1572479"/>
            <a:ext cx="9071640" cy="126215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Deducing stellar parameters from modeled spectra</a:t>
            </a:r>
          </a:p>
        </p:txBody>
      </p:sp>
      <p:sp>
        <p:nvSpPr>
          <p:cNvPr id="3" name="Subtitle 2"/>
          <p:cNvSpPr txBox="1">
            <a:spLocks noGrp="1"/>
          </p:cNvSpPr>
          <p:nvPr>
            <p:ph type="subTitle" idx="4294967295"/>
          </p:nvPr>
        </p:nvSpPr>
        <p:spPr>
          <a:xfrm>
            <a:off x="822960" y="2834639"/>
            <a:ext cx="8412479" cy="3291839"/>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en-US"/>
              <a:t>Darko Jevremović</a:t>
            </a:r>
          </a:p>
          <a:p>
            <a:pPr marL="0" lvl="0" indent="0" algn="ctr">
              <a:buNone/>
            </a:pPr>
            <a:r>
              <a:rPr lang="en-US"/>
              <a:t>Astronomical Observatory Belgrade</a:t>
            </a:r>
          </a:p>
          <a:p>
            <a:pPr marL="0" lvl="0" indent="0" algn="ctr">
              <a:buNone/>
            </a:pPr>
            <a:r>
              <a:rPr lang="en-US"/>
              <a:t>Palić, December 8  2021</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Phoenix numerical methods</a:t>
            </a:r>
          </a:p>
        </p:txBody>
      </p:sp>
      <p:pic>
        <p:nvPicPr>
          <p:cNvPr id="3" name=""/>
          <p:cNvPicPr>
            <a:picLocks noChangeAspect="1"/>
          </p:cNvPicPr>
          <p:nvPr/>
        </p:nvPicPr>
        <p:blipFill>
          <a:blip r:embed="rId3" cstate="print">
            <a:alphaModFix/>
            <a:lum/>
          </a:blip>
          <a:srcRect/>
          <a:stretch>
            <a:fillRect/>
          </a:stretch>
        </p:blipFill>
        <p:spPr>
          <a:xfrm>
            <a:off x="503999" y="1463039"/>
            <a:ext cx="8808839" cy="5789879"/>
          </a:xfrm>
          <a:prstGeom prst="rect">
            <a:avLst/>
          </a:prstGeom>
          <a:noFill/>
          <a:ln>
            <a:noFill/>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Phoenix model equations</a:t>
            </a:r>
          </a:p>
        </p:txBody>
      </p:sp>
      <p:pic>
        <p:nvPicPr>
          <p:cNvPr id="3" name=""/>
          <p:cNvPicPr>
            <a:picLocks noChangeAspect="1"/>
          </p:cNvPicPr>
          <p:nvPr/>
        </p:nvPicPr>
        <p:blipFill>
          <a:blip r:embed="rId3" cstate="print">
            <a:alphaModFix/>
            <a:lum/>
          </a:blip>
          <a:srcRect/>
          <a:stretch>
            <a:fillRect/>
          </a:stretch>
        </p:blipFill>
        <p:spPr>
          <a:xfrm>
            <a:off x="0" y="2089439"/>
            <a:ext cx="10079639" cy="2116799"/>
          </a:xfrm>
          <a:prstGeom prst="rect">
            <a:avLst/>
          </a:prstGeom>
          <a:noFill/>
          <a:ln>
            <a:noFill/>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5240" y="-182880"/>
            <a:ext cx="9071640" cy="126215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Phoenix model equations</a:t>
            </a:r>
          </a:p>
        </p:txBody>
      </p:sp>
      <p:pic>
        <p:nvPicPr>
          <p:cNvPr id="3" name=""/>
          <p:cNvPicPr>
            <a:picLocks noChangeAspect="1"/>
          </p:cNvPicPr>
          <p:nvPr/>
        </p:nvPicPr>
        <p:blipFill>
          <a:blip r:embed="rId3" cstate="print">
            <a:alphaModFix/>
            <a:lum/>
          </a:blip>
          <a:srcRect/>
          <a:stretch>
            <a:fillRect/>
          </a:stretch>
        </p:blipFill>
        <p:spPr>
          <a:xfrm>
            <a:off x="0" y="787320"/>
            <a:ext cx="10079639" cy="3601800"/>
          </a:xfrm>
          <a:prstGeom prst="rect">
            <a:avLst/>
          </a:prstGeom>
          <a:noFill/>
          <a:ln>
            <a:noFill/>
          </a:ln>
        </p:spPr>
      </p:pic>
      <p:pic>
        <p:nvPicPr>
          <p:cNvPr id="4" name=""/>
          <p:cNvPicPr>
            <a:picLocks noChangeAspect="1"/>
          </p:cNvPicPr>
          <p:nvPr/>
        </p:nvPicPr>
        <p:blipFill>
          <a:blip r:embed="rId4" cstate="print">
            <a:alphaModFix/>
            <a:lum/>
          </a:blip>
          <a:srcRect/>
          <a:stretch>
            <a:fillRect/>
          </a:stretch>
        </p:blipFill>
        <p:spPr>
          <a:xfrm>
            <a:off x="0" y="4068360"/>
            <a:ext cx="10079639" cy="3612600"/>
          </a:xfrm>
          <a:prstGeom prst="rect">
            <a:avLst/>
          </a:prstGeom>
          <a:noFill/>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Phoenix models	</a:t>
            </a:r>
          </a:p>
        </p:txBody>
      </p:sp>
      <p:sp>
        <p:nvSpPr>
          <p:cNvPr id="3" name="Text Placeholder 2"/>
          <p:cNvSpPr txBox="1">
            <a:spLocks noGrp="1"/>
          </p:cNvSpPr>
          <p:nvPr>
            <p:ph type="body" idx="4294967295"/>
          </p:nvPr>
        </p:nvSpPr>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r>
              <a:rPr lang="en-US"/>
              <a:t>Dotter et al. 2008</a:t>
            </a:r>
          </a:p>
          <a:p>
            <a:pPr lvl="0"/>
            <a:r>
              <a:rPr lang="en-US"/>
              <a:t>Grid of models built for stellar evolution</a:t>
            </a:r>
          </a:p>
          <a:p>
            <a:pPr lvl="0"/>
            <a:r>
              <a:rPr lang="en-US"/>
              <a:t>Earlier models i.e. NextGen</a:t>
            </a:r>
          </a:p>
          <a:p>
            <a:pPr lvl="0"/>
            <a:r>
              <a:rPr lang="en-US"/>
              <a:t>Boundary conditions for DSEC</a:t>
            </a:r>
          </a:p>
          <a:p>
            <a:pPr lvl="0"/>
            <a:r>
              <a:rPr lang="en-US"/>
              <a:t>Obtained color indexes and used for detemination of age of stellar clusters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Phoenix models	</a:t>
            </a:r>
          </a:p>
        </p:txBody>
      </p:sp>
      <p:sp>
        <p:nvSpPr>
          <p:cNvPr id="3" name="Text Placeholder 2"/>
          <p:cNvSpPr txBox="1">
            <a:spLocks noGrp="1"/>
          </p:cNvSpPr>
          <p:nvPr>
            <p:ph type="body" idx="4294967295"/>
          </p:nvPr>
        </p:nvSpPr>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r>
              <a:rPr lang="en-US"/>
              <a:t>Several thousands models</a:t>
            </a:r>
          </a:p>
          <a:p>
            <a:pPr lvl="0"/>
            <a:r>
              <a:rPr lang="en-US"/>
              <a:t>Test of integrity and capacity of OU cluster</a:t>
            </a:r>
          </a:p>
          <a:p>
            <a:pPr lvl="0"/>
            <a:r>
              <a:rPr lang="en-US"/>
              <a:t>Wide range of parameters</a:t>
            </a:r>
          </a:p>
          <a:p>
            <a:pPr lvl="0"/>
            <a:r>
              <a:rPr lang="en-US"/>
              <a:t>No detailed analysis of generated spectra</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Phoenix models	</a:t>
            </a:r>
          </a:p>
        </p:txBody>
      </p:sp>
      <p:sp>
        <p:nvSpPr>
          <p:cNvPr id="3" name="Text Placeholder 2"/>
          <p:cNvSpPr txBox="1">
            <a:spLocks noGrp="1"/>
          </p:cNvSpPr>
          <p:nvPr>
            <p:ph type="body" idx="4294967295"/>
          </p:nvPr>
        </p:nvSpPr>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marL="0" indent="0"/>
            <a:endParaRPr lang="en-US"/>
          </a:p>
        </p:txBody>
      </p:sp>
      <p:pic>
        <p:nvPicPr>
          <p:cNvPr id="4" name=""/>
          <p:cNvPicPr>
            <a:picLocks noChangeAspect="1"/>
          </p:cNvPicPr>
          <p:nvPr/>
        </p:nvPicPr>
        <p:blipFill>
          <a:blip r:embed="rId4" cstate="print">
            <a:alphaModFix/>
            <a:lum/>
          </a:blip>
          <a:srcRect/>
          <a:stretch>
            <a:fillRect/>
          </a:stretch>
        </p:blipFill>
        <p:spPr>
          <a:xfrm>
            <a:off x="31320" y="2285999"/>
            <a:ext cx="10079639" cy="3217319"/>
          </a:xfrm>
          <a:prstGeom prst="rect">
            <a:avLst/>
          </a:prstGeom>
          <a:noFill/>
          <a:ln>
            <a:noFill/>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Phoenix models	</a:t>
            </a:r>
          </a:p>
        </p:txBody>
      </p:sp>
      <p:sp>
        <p:nvSpPr>
          <p:cNvPr id="3" name="Text Placeholder 2"/>
          <p:cNvSpPr txBox="1">
            <a:spLocks noGrp="1"/>
          </p:cNvSpPr>
          <p:nvPr>
            <p:ph type="body" idx="4294967295"/>
          </p:nvPr>
        </p:nvSpPr>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marL="0" indent="0"/>
            <a:endParaRPr lang="en-US"/>
          </a:p>
        </p:txBody>
      </p:sp>
      <p:pic>
        <p:nvPicPr>
          <p:cNvPr id="4" name=""/>
          <p:cNvPicPr>
            <a:picLocks noChangeAspect="1"/>
          </p:cNvPicPr>
          <p:nvPr/>
        </p:nvPicPr>
        <p:blipFill>
          <a:blip r:embed="rId4" cstate="print">
            <a:alphaModFix/>
            <a:lum/>
          </a:blip>
          <a:srcRect/>
          <a:stretch>
            <a:fillRect/>
          </a:stretch>
        </p:blipFill>
        <p:spPr>
          <a:xfrm>
            <a:off x="0" y="1275480"/>
            <a:ext cx="10079639" cy="5216759"/>
          </a:xfrm>
          <a:prstGeom prst="rect">
            <a:avLst/>
          </a:prstGeom>
          <a:noFill/>
          <a:ln>
            <a:noFill/>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Phoenix models	</a:t>
            </a:r>
          </a:p>
        </p:txBody>
      </p:sp>
      <p:sp>
        <p:nvSpPr>
          <p:cNvPr id="3" name="Text Placeholder 2"/>
          <p:cNvSpPr txBox="1">
            <a:spLocks noGrp="1"/>
          </p:cNvSpPr>
          <p:nvPr>
            <p:ph type="body" idx="4294967295"/>
          </p:nvPr>
        </p:nvSpPr>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marL="0" indent="0"/>
            <a:endParaRPr lang="en-US"/>
          </a:p>
        </p:txBody>
      </p:sp>
      <p:pic>
        <p:nvPicPr>
          <p:cNvPr id="4" name=""/>
          <p:cNvPicPr>
            <a:picLocks noChangeAspect="1"/>
          </p:cNvPicPr>
          <p:nvPr/>
        </p:nvPicPr>
        <p:blipFill>
          <a:blip r:embed="rId4" cstate="print">
            <a:alphaModFix/>
            <a:lum/>
          </a:blip>
          <a:srcRect/>
          <a:stretch>
            <a:fillRect/>
          </a:stretch>
        </p:blipFill>
        <p:spPr>
          <a:xfrm>
            <a:off x="91440" y="1995480"/>
            <a:ext cx="10079639" cy="4496759"/>
          </a:xfrm>
          <a:prstGeom prst="rect">
            <a:avLst/>
          </a:prstGeom>
          <a:noFill/>
          <a:ln>
            <a:noFill/>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PCA	</a:t>
            </a:r>
          </a:p>
        </p:txBody>
      </p:sp>
      <p:sp>
        <p:nvSpPr>
          <p:cNvPr id="3" name="Text Placeholder 2"/>
          <p:cNvSpPr txBox="1">
            <a:spLocks noGrp="1"/>
          </p:cNvSpPr>
          <p:nvPr>
            <p:ph type="body" idx="4294967295"/>
          </p:nvPr>
        </p:nvSpPr>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endParaRPr lang="en-US"/>
          </a:p>
          <a:p>
            <a:pPr lvl="0"/>
            <a:endParaRPr lang="en-US"/>
          </a:p>
        </p:txBody>
      </p:sp>
      <p:pic>
        <p:nvPicPr>
          <p:cNvPr id="4" name=""/>
          <p:cNvPicPr>
            <a:picLocks noChangeAspect="1"/>
          </p:cNvPicPr>
          <p:nvPr/>
        </p:nvPicPr>
        <p:blipFill>
          <a:blip r:embed="rId4" cstate="print">
            <a:alphaModFix/>
            <a:lum/>
          </a:blip>
          <a:srcRect/>
          <a:stretch>
            <a:fillRect/>
          </a:stretch>
        </p:blipFill>
        <p:spPr>
          <a:xfrm>
            <a:off x="0" y="26280"/>
            <a:ext cx="9923399" cy="7380360"/>
          </a:xfrm>
          <a:prstGeom prst="rect">
            <a:avLst/>
          </a:prstGeom>
          <a:noFill/>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PCA	</a:t>
            </a:r>
          </a:p>
        </p:txBody>
      </p:sp>
      <p:sp>
        <p:nvSpPr>
          <p:cNvPr id="3" name="Text Placeholder 2"/>
          <p:cNvSpPr txBox="1">
            <a:spLocks noGrp="1"/>
          </p:cNvSpPr>
          <p:nvPr>
            <p:ph type="body" idx="4294967295"/>
          </p:nvPr>
        </p:nvSpPr>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endParaRPr lang="en-US"/>
          </a:p>
          <a:p>
            <a:pPr lvl="0"/>
            <a:endParaRPr lang="en-US"/>
          </a:p>
        </p:txBody>
      </p:sp>
      <p:pic>
        <p:nvPicPr>
          <p:cNvPr id="4" name=""/>
          <p:cNvPicPr>
            <a:picLocks noChangeAspect="1"/>
          </p:cNvPicPr>
          <p:nvPr/>
        </p:nvPicPr>
        <p:blipFill>
          <a:blip r:embed="rId4" cstate="print">
            <a:alphaModFix/>
            <a:lum/>
          </a:blip>
          <a:srcRect/>
          <a:stretch>
            <a:fillRect/>
          </a:stretch>
        </p:blipFill>
        <p:spPr>
          <a:xfrm>
            <a:off x="0" y="91440"/>
            <a:ext cx="9980279" cy="7456680"/>
          </a:xfrm>
          <a:prstGeom prst="rect">
            <a:avLst/>
          </a:prstGeom>
          <a:noFill/>
          <a:ln>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Together with	</a:t>
            </a:r>
          </a:p>
        </p:txBody>
      </p:sp>
      <p:sp>
        <p:nvSpPr>
          <p:cNvPr id="3" name="Text Placeholder 2"/>
          <p:cNvSpPr txBox="1">
            <a:spLocks noGrp="1"/>
          </p:cNvSpPr>
          <p:nvPr>
            <p:ph type="body" idx="4294967295"/>
          </p:nvPr>
        </p:nvSpPr>
        <p:spPr>
          <a:xfrm>
            <a:off x="503999" y="1769039"/>
            <a:ext cx="9071640" cy="5637600"/>
          </a:xfrm>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r>
              <a:rPr lang="en-US"/>
              <a:t>Dušan Nikezić</a:t>
            </a:r>
          </a:p>
          <a:p>
            <a:pPr lvl="0"/>
            <a:r>
              <a:rPr lang="en-US"/>
              <a:t>Veljko Vujčić</a:t>
            </a:r>
          </a:p>
          <a:p>
            <a:pPr lvl="0"/>
            <a:r>
              <a:rPr lang="en-US"/>
              <a:t>Miodrag Malović</a:t>
            </a:r>
          </a:p>
          <a:p>
            <a:pPr lvl="0"/>
            <a:r>
              <a:rPr lang="en-US"/>
              <a:t>Dušan Topalović</a:t>
            </a:r>
          </a:p>
          <a:p>
            <a:pPr lvl="0"/>
            <a:r>
              <a:rPr lang="en-US"/>
              <a:t>And few more</a:t>
            </a:r>
          </a:p>
          <a:p>
            <a:pPr lvl="0">
              <a:buNone/>
            </a:pPr>
            <a:endParaRPr lang="en-US"/>
          </a:p>
          <a:p>
            <a:pPr lvl="0">
              <a:buNone/>
            </a:pP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PCA	</a:t>
            </a:r>
          </a:p>
        </p:txBody>
      </p:sp>
      <p:sp>
        <p:nvSpPr>
          <p:cNvPr id="3" name="Text Placeholder 2"/>
          <p:cNvSpPr txBox="1">
            <a:spLocks noGrp="1"/>
          </p:cNvSpPr>
          <p:nvPr>
            <p:ph type="body" idx="4294967295"/>
          </p:nvPr>
        </p:nvSpPr>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endParaRPr lang="en-US"/>
          </a:p>
          <a:p>
            <a:pPr lvl="0"/>
            <a:endParaRPr lang="en-US"/>
          </a:p>
        </p:txBody>
      </p:sp>
      <p:pic>
        <p:nvPicPr>
          <p:cNvPr id="4" name=""/>
          <p:cNvPicPr>
            <a:picLocks noChangeAspect="1"/>
          </p:cNvPicPr>
          <p:nvPr/>
        </p:nvPicPr>
        <p:blipFill>
          <a:blip r:embed="rId4" cstate="print">
            <a:alphaModFix/>
            <a:lum/>
          </a:blip>
          <a:srcRect/>
          <a:stretch>
            <a:fillRect/>
          </a:stretch>
        </p:blipFill>
        <p:spPr>
          <a:xfrm>
            <a:off x="-91440" y="1463039"/>
            <a:ext cx="9951840" cy="6037560"/>
          </a:xfrm>
          <a:prstGeom prst="rect">
            <a:avLst/>
          </a:prstGeom>
          <a:noFill/>
          <a:ln>
            <a:noFill/>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PCA	</a:t>
            </a:r>
          </a:p>
        </p:txBody>
      </p:sp>
      <p:sp>
        <p:nvSpPr>
          <p:cNvPr id="3" name="Text Placeholder 2"/>
          <p:cNvSpPr txBox="1">
            <a:spLocks noGrp="1"/>
          </p:cNvSpPr>
          <p:nvPr>
            <p:ph type="body" idx="4294967295"/>
          </p:nvPr>
        </p:nvSpPr>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endParaRPr lang="en-US"/>
          </a:p>
          <a:p>
            <a:pPr lvl="0"/>
            <a:endParaRPr lang="en-US"/>
          </a:p>
        </p:txBody>
      </p:sp>
      <p:pic>
        <p:nvPicPr>
          <p:cNvPr id="4" name=""/>
          <p:cNvPicPr>
            <a:picLocks noChangeAspect="1"/>
          </p:cNvPicPr>
          <p:nvPr/>
        </p:nvPicPr>
        <p:blipFill>
          <a:blip r:embed="rId4" cstate="print">
            <a:alphaModFix/>
            <a:lum/>
          </a:blip>
          <a:srcRect/>
          <a:stretch>
            <a:fillRect/>
          </a:stretch>
        </p:blipFill>
        <p:spPr>
          <a:xfrm>
            <a:off x="81000" y="1371599"/>
            <a:ext cx="9980279" cy="5942160"/>
          </a:xfrm>
          <a:prstGeom prst="rect">
            <a:avLst/>
          </a:prstGeom>
          <a:noFill/>
          <a:ln>
            <a:noFill/>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PCA	</a:t>
            </a:r>
          </a:p>
        </p:txBody>
      </p:sp>
      <p:sp>
        <p:nvSpPr>
          <p:cNvPr id="3" name="Text Placeholder 2"/>
          <p:cNvSpPr txBox="1">
            <a:spLocks noGrp="1"/>
          </p:cNvSpPr>
          <p:nvPr>
            <p:ph type="body" idx="4294967295"/>
          </p:nvPr>
        </p:nvSpPr>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endParaRPr lang="en-US"/>
          </a:p>
          <a:p>
            <a:pPr lvl="0"/>
            <a:endParaRPr lang="en-US"/>
          </a:p>
        </p:txBody>
      </p:sp>
      <p:pic>
        <p:nvPicPr>
          <p:cNvPr id="4" name=""/>
          <p:cNvPicPr>
            <a:picLocks noChangeAspect="1"/>
          </p:cNvPicPr>
          <p:nvPr/>
        </p:nvPicPr>
        <p:blipFill>
          <a:blip r:embed="rId4" cstate="print">
            <a:alphaModFix/>
            <a:lum/>
          </a:blip>
          <a:srcRect/>
          <a:stretch>
            <a:fillRect/>
          </a:stretch>
        </p:blipFill>
        <p:spPr>
          <a:xfrm>
            <a:off x="150480" y="1468080"/>
            <a:ext cx="9999359" cy="6761519"/>
          </a:xfrm>
          <a:prstGeom prst="rect">
            <a:avLst/>
          </a:prstGeom>
          <a:noFill/>
          <a:ln>
            <a:noFill/>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PCA	</a:t>
            </a:r>
          </a:p>
        </p:txBody>
      </p:sp>
      <p:pic>
        <p:nvPicPr>
          <p:cNvPr id="3" name=""/>
          <p:cNvPicPr>
            <a:picLocks noChangeAspect="1"/>
          </p:cNvPicPr>
          <p:nvPr/>
        </p:nvPicPr>
        <p:blipFill>
          <a:blip r:embed="rId3" cstate="print">
            <a:alphaModFix/>
            <a:lum/>
          </a:blip>
          <a:srcRect/>
          <a:stretch>
            <a:fillRect/>
          </a:stretch>
        </p:blipFill>
        <p:spPr>
          <a:xfrm>
            <a:off x="731519" y="1371599"/>
            <a:ext cx="8348400" cy="6373440"/>
          </a:xfrm>
          <a:prstGeom prst="rect">
            <a:avLst/>
          </a:prstGeom>
          <a:noFill/>
          <a:ln>
            <a:noFill/>
          </a:ln>
        </p:spPr>
      </p:pic>
      <p:sp>
        <p:nvSpPr>
          <p:cNvPr id="4" name="Text Placeholder 3"/>
          <p:cNvSpPr txBox="1">
            <a:spLocks noGrp="1"/>
          </p:cNvSpPr>
          <p:nvPr>
            <p:ph type="body" idx="4294967295"/>
          </p:nvPr>
        </p:nvSpPr>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4"/>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4"/>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4"/>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4"/>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4"/>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4"/>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4"/>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4"/>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4"/>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endParaRPr lang="en-US"/>
          </a:p>
          <a:p>
            <a:pPr lvl="0"/>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PCA	</a:t>
            </a:r>
          </a:p>
        </p:txBody>
      </p:sp>
      <p:sp>
        <p:nvSpPr>
          <p:cNvPr id="3" name="Text Placeholder 2"/>
          <p:cNvSpPr txBox="1">
            <a:spLocks noGrp="1"/>
          </p:cNvSpPr>
          <p:nvPr>
            <p:ph type="body" idx="4294967295"/>
          </p:nvPr>
        </p:nvSpPr>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endParaRPr lang="en-US"/>
          </a:p>
          <a:p>
            <a:pPr lvl="0"/>
            <a:endParaRPr lang="en-US"/>
          </a:p>
        </p:txBody>
      </p:sp>
      <p:pic>
        <p:nvPicPr>
          <p:cNvPr id="4" name=""/>
          <p:cNvPicPr>
            <a:picLocks noChangeAspect="1"/>
          </p:cNvPicPr>
          <p:nvPr/>
        </p:nvPicPr>
        <p:blipFill>
          <a:blip r:embed="rId4" cstate="print">
            <a:alphaModFix/>
            <a:lum/>
          </a:blip>
          <a:srcRect/>
          <a:stretch>
            <a:fillRect/>
          </a:stretch>
        </p:blipFill>
        <p:spPr>
          <a:xfrm>
            <a:off x="256320" y="1184400"/>
            <a:ext cx="8741519" cy="6254640"/>
          </a:xfrm>
          <a:prstGeom prst="rect">
            <a:avLst/>
          </a:prstGeom>
          <a:noFill/>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PCA	</a:t>
            </a:r>
          </a:p>
        </p:txBody>
      </p:sp>
      <p:sp>
        <p:nvSpPr>
          <p:cNvPr id="3" name="Text Placeholder 2"/>
          <p:cNvSpPr txBox="1">
            <a:spLocks noGrp="1"/>
          </p:cNvSpPr>
          <p:nvPr>
            <p:ph type="body" idx="4294967295"/>
          </p:nvPr>
        </p:nvSpPr>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endParaRPr lang="en-US"/>
          </a:p>
          <a:p>
            <a:pPr lvl="0"/>
            <a:endParaRPr lang="en-US"/>
          </a:p>
        </p:txBody>
      </p:sp>
      <p:pic>
        <p:nvPicPr>
          <p:cNvPr id="4" name=""/>
          <p:cNvPicPr>
            <a:picLocks noChangeAspect="1"/>
          </p:cNvPicPr>
          <p:nvPr/>
        </p:nvPicPr>
        <p:blipFill>
          <a:blip r:embed="rId4" cstate="print">
            <a:alphaModFix/>
            <a:lum/>
          </a:blip>
          <a:srcRect/>
          <a:stretch>
            <a:fillRect/>
          </a:stretch>
        </p:blipFill>
        <p:spPr>
          <a:xfrm>
            <a:off x="0" y="1280159"/>
            <a:ext cx="9970920" cy="6266159"/>
          </a:xfrm>
          <a:prstGeom prst="rect">
            <a:avLst/>
          </a:prstGeom>
          <a:noFill/>
          <a:ln>
            <a:noFill/>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PCA	</a:t>
            </a:r>
          </a:p>
        </p:txBody>
      </p:sp>
      <p:sp>
        <p:nvSpPr>
          <p:cNvPr id="3" name="Text Placeholder 2"/>
          <p:cNvSpPr txBox="1">
            <a:spLocks noGrp="1"/>
          </p:cNvSpPr>
          <p:nvPr>
            <p:ph type="body" idx="4294967295"/>
          </p:nvPr>
        </p:nvSpPr>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endParaRPr lang="en-US"/>
          </a:p>
          <a:p>
            <a:pPr lvl="0"/>
            <a:endParaRPr lang="en-US"/>
          </a:p>
        </p:txBody>
      </p:sp>
      <p:pic>
        <p:nvPicPr>
          <p:cNvPr id="4" name=""/>
          <p:cNvPicPr>
            <a:picLocks noChangeAspect="1"/>
          </p:cNvPicPr>
          <p:nvPr/>
        </p:nvPicPr>
        <p:blipFill>
          <a:blip r:embed="rId4" cstate="print">
            <a:alphaModFix/>
            <a:lum/>
          </a:blip>
          <a:srcRect/>
          <a:stretch>
            <a:fillRect/>
          </a:stretch>
        </p:blipFill>
        <p:spPr>
          <a:xfrm>
            <a:off x="1671839" y="301320"/>
            <a:ext cx="5923440" cy="7094520"/>
          </a:xfrm>
          <a:prstGeom prst="rect">
            <a:avLst/>
          </a:prstGeom>
          <a:noFill/>
          <a:ln>
            <a:noFill/>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Future (now) work	</a:t>
            </a:r>
          </a:p>
        </p:txBody>
      </p:sp>
      <p:sp>
        <p:nvSpPr>
          <p:cNvPr id="3" name="Text Placeholder 2"/>
          <p:cNvSpPr txBox="1">
            <a:spLocks noGrp="1"/>
          </p:cNvSpPr>
          <p:nvPr>
            <p:ph type="body" idx="4294967295"/>
          </p:nvPr>
        </p:nvSpPr>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r>
              <a:rPr lang="en-US"/>
              <a:t>Apply PCA, LLE to calculated spectra	</a:t>
            </a:r>
          </a:p>
          <a:p>
            <a:pPr lvl="0"/>
            <a:r>
              <a:rPr lang="en-US"/>
              <a:t>Try to identify significant components in decomposition ofcalculated spectra and correlate them to physical parameters</a:t>
            </a:r>
          </a:p>
          <a:p>
            <a:pPr lvl="0"/>
            <a:r>
              <a:rPr lang="en-US"/>
              <a:t>Deduct physical  parameters (known)</a:t>
            </a:r>
          </a:p>
          <a:p>
            <a:pPr lvl="0"/>
            <a:r>
              <a:rPr lang="en-US"/>
              <a:t>Apply our system  of classification to observed spectra from different sources</a:t>
            </a:r>
          </a:p>
          <a:p>
            <a:pPr lvl="0"/>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PCA	</a:t>
            </a:r>
          </a:p>
        </p:txBody>
      </p:sp>
      <p:sp>
        <p:nvSpPr>
          <p:cNvPr id="3" name="Text Placeholder 2"/>
          <p:cNvSpPr txBox="1">
            <a:spLocks noGrp="1"/>
          </p:cNvSpPr>
          <p:nvPr>
            <p:ph type="body" idx="4294967295"/>
          </p:nvPr>
        </p:nvSpPr>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endParaRPr lang="en-US"/>
          </a:p>
          <a:p>
            <a:pPr lvl="0"/>
            <a:endParaRPr lang="en-US"/>
          </a:p>
        </p:txBody>
      </p:sp>
      <p:pic>
        <p:nvPicPr>
          <p:cNvPr id="4" name=""/>
          <p:cNvPicPr>
            <a:picLocks noChangeAspect="1"/>
          </p:cNvPicPr>
          <p:nvPr/>
        </p:nvPicPr>
        <p:blipFill>
          <a:blip r:embed="rId4" cstate="print">
            <a:alphaModFix/>
            <a:lum/>
          </a:blip>
          <a:srcRect/>
          <a:stretch>
            <a:fillRect/>
          </a:stretch>
        </p:blipFill>
        <p:spPr>
          <a:xfrm>
            <a:off x="1671839" y="301320"/>
            <a:ext cx="5923440" cy="7094520"/>
          </a:xfrm>
          <a:prstGeom prst="rect">
            <a:avLst/>
          </a:prstGeom>
          <a:noFill/>
          <a:ln>
            <a:noFill/>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Few words of caution</a:t>
            </a:r>
          </a:p>
        </p:txBody>
      </p:sp>
      <p:sp>
        <p:nvSpPr>
          <p:cNvPr id="3" name="Text Placeholder 2"/>
          <p:cNvSpPr txBox="1">
            <a:spLocks noGrp="1"/>
          </p:cNvSpPr>
          <p:nvPr>
            <p:ph type="body" idx="4294967295"/>
          </p:nvPr>
        </p:nvSpPr>
        <p:spPr>
          <a:xfrm>
            <a:off x="503999" y="1769039"/>
            <a:ext cx="9071640" cy="5180400"/>
          </a:xfrm>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r>
              <a:rPr lang="en-US"/>
              <a:t>I am not an expert on writing proposals nor on EU funding</a:t>
            </a:r>
          </a:p>
          <a:p>
            <a:pPr lvl="0"/>
            <a:r>
              <a:rPr lang="en-US"/>
              <a:t>Nic Walton and I are preparing EU funding session at </a:t>
            </a:r>
            <a:r>
              <a:rPr lang="en-US">
                <a:hlinkClick r:id="rId4"/>
              </a:rPr>
              <a:t>LSST@Europe2</a:t>
            </a:r>
            <a:r>
              <a:rPr lang="en-US"/>
              <a:t> in June… - fliers around</a:t>
            </a:r>
          </a:p>
          <a:p>
            <a:pPr lvl="0"/>
            <a:r>
              <a:rPr lang="en-US"/>
              <a:t>It takes lot of effort to write good proposal</a:t>
            </a:r>
          </a:p>
          <a:p>
            <a:pPr lvl="0"/>
            <a:r>
              <a:rPr lang="en-US"/>
              <a:t>success rate relatively small</a:t>
            </a:r>
          </a:p>
          <a:p>
            <a:pPr lvl="0"/>
            <a:r>
              <a:rPr lang="en-US"/>
              <a:t>There are some agencies who professionally write proposals   </a:t>
            </a:r>
          </a:p>
          <a:p>
            <a:pPr lvl="0"/>
            <a:r>
              <a:rPr lang="en-US"/>
              <a:t>There are some Universities who have their offices in Brussels doing anything you need for the success of proposals (from lobbying, finding you the calls to writing proposals</a:t>
            </a:r>
          </a:p>
          <a:p>
            <a:pPr lvl="0"/>
            <a:r>
              <a:rPr lang="en-US"/>
              <a:t>I do not cover regional programs...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OUTLINE</a:t>
            </a:r>
          </a:p>
        </p:txBody>
      </p:sp>
      <p:sp>
        <p:nvSpPr>
          <p:cNvPr id="3" name="Text Placeholder 2"/>
          <p:cNvSpPr txBox="1">
            <a:spLocks noGrp="1"/>
          </p:cNvSpPr>
          <p:nvPr>
            <p:ph type="body" idx="4294967295"/>
          </p:nvPr>
        </p:nvSpPr>
        <p:spPr>
          <a:xfrm>
            <a:off x="503999" y="1769039"/>
            <a:ext cx="9071640" cy="5637600"/>
          </a:xfrm>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r>
              <a:rPr lang="en-US"/>
              <a:t>Phoenix</a:t>
            </a:r>
          </a:p>
          <a:p>
            <a:pPr lvl="0"/>
            <a:r>
              <a:rPr lang="en-US"/>
              <a:t>Modeled spectra</a:t>
            </a:r>
          </a:p>
          <a:p>
            <a:pPr lvl="0"/>
            <a:r>
              <a:rPr lang="en-US"/>
              <a:t>Statistical  methods	</a:t>
            </a:r>
          </a:p>
          <a:p>
            <a:pPr lvl="0"/>
            <a:r>
              <a:rPr lang="en-US"/>
              <a:t>Future work</a:t>
            </a:r>
          </a:p>
          <a:p>
            <a:pPr lvl="0">
              <a:buNone/>
            </a:pPr>
            <a:endParaRPr lang="en-US"/>
          </a:p>
          <a:p>
            <a:pPr lvl="0">
              <a:buNone/>
            </a:pPr>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3" name="Text Placeholder 2"/>
          <p:cNvSpPr txBox="1">
            <a:spLocks noGrp="1"/>
          </p:cNvSpPr>
          <p:nvPr>
            <p:ph type="body" idx="4294967295"/>
          </p:nvPr>
        </p:nvSpPr>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marL="0" indent="0"/>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H2020</a:t>
            </a:r>
          </a:p>
        </p:txBody>
      </p:sp>
      <p:sp>
        <p:nvSpPr>
          <p:cNvPr id="3" name="Text Placeholder 2"/>
          <p:cNvSpPr txBox="1">
            <a:spLocks noGrp="1"/>
          </p:cNvSpPr>
          <p:nvPr>
            <p:ph type="body" idx="4294967295"/>
          </p:nvPr>
        </p:nvSpPr>
        <p:spPr>
          <a:xfrm>
            <a:off x="503999" y="1769039"/>
            <a:ext cx="9071640" cy="5637600"/>
          </a:xfrm>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r>
              <a:rPr lang="en-US"/>
              <a:t>80 B Euro EU Commission flagship program for Research and innovation</a:t>
            </a:r>
          </a:p>
          <a:p>
            <a:pPr lvl="0"/>
            <a:r>
              <a:rPr lang="en-US"/>
              <a:t>MSCA</a:t>
            </a:r>
          </a:p>
          <a:p>
            <a:pPr lvl="1" hangingPunct="0"/>
            <a:r>
              <a:rPr lang="en-US"/>
              <a:t>ITN</a:t>
            </a:r>
          </a:p>
          <a:p>
            <a:pPr lvl="1" hangingPunct="0"/>
            <a:r>
              <a:rPr lang="en-US"/>
              <a:t>RISE</a:t>
            </a:r>
          </a:p>
          <a:p>
            <a:pPr lvl="1" hangingPunct="0"/>
            <a:r>
              <a:rPr lang="en-US"/>
              <a:t>COFUND</a:t>
            </a:r>
          </a:p>
          <a:p>
            <a:pPr lvl="0"/>
            <a:r>
              <a:rPr lang="en-US"/>
              <a:t>LEIT</a:t>
            </a:r>
          </a:p>
          <a:p>
            <a:pPr lvl="1" hangingPunct="0"/>
            <a:r>
              <a:rPr lang="en-US"/>
              <a:t>SPACE</a:t>
            </a:r>
          </a:p>
          <a:p>
            <a:pPr lvl="1" hangingPunct="0"/>
            <a:r>
              <a:rPr lang="en-US"/>
              <a:t>ICT</a:t>
            </a:r>
          </a:p>
          <a:p>
            <a:pPr lvl="0"/>
            <a:r>
              <a:rPr lang="en-US"/>
              <a:t>FET</a:t>
            </a:r>
          </a:p>
          <a:p>
            <a:pPr lvl="0"/>
            <a:r>
              <a:rPr lang="en-US"/>
              <a:t>INFRASTRUCTURE</a:t>
            </a:r>
          </a:p>
          <a:p>
            <a:pPr lvl="0"/>
            <a:r>
              <a:rPr lang="en-US"/>
              <a:t>Mainly 2017 calls but LOOK  AHEAD toward 2018-2020</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MSCA</a:t>
            </a:r>
          </a:p>
        </p:txBody>
      </p:sp>
      <p:sp>
        <p:nvSpPr>
          <p:cNvPr id="3" name="Text Placeholder 2"/>
          <p:cNvSpPr txBox="1">
            <a:spLocks noGrp="1"/>
          </p:cNvSpPr>
          <p:nvPr>
            <p:ph type="body" idx="4294967295"/>
          </p:nvPr>
        </p:nvSpPr>
        <p:spPr>
          <a:xfrm>
            <a:off x="438119" y="1828800"/>
            <a:ext cx="9071640" cy="4384440"/>
          </a:xfrm>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r>
              <a:rPr lang="en-US"/>
              <a:t>Maria Sklodowska-Curie Actions</a:t>
            </a:r>
          </a:p>
          <a:p>
            <a:pPr lvl="1" hangingPunct="0"/>
            <a:r>
              <a:rPr lang="en-US"/>
              <a:t>ITN – Innovative Training Network</a:t>
            </a:r>
          </a:p>
          <a:p>
            <a:pPr lvl="2" hangingPunct="0"/>
            <a:r>
              <a:rPr lang="en-US"/>
              <a:t>10 Jan 2017 budget 430M</a:t>
            </a:r>
          </a:p>
          <a:p>
            <a:pPr lvl="1" hangingPunct="0"/>
            <a:r>
              <a:rPr lang="en-US"/>
              <a:t>IF – not for us</a:t>
            </a:r>
          </a:p>
          <a:p>
            <a:pPr lvl="1" hangingPunct="0"/>
            <a:r>
              <a:rPr lang="en-US"/>
              <a:t>RISE – Research and Innovation Staff Exchange</a:t>
            </a:r>
          </a:p>
          <a:p>
            <a:pPr lvl="2" hangingPunct="0"/>
            <a:r>
              <a:rPr lang="en-US"/>
              <a:t>05 April 2017 80M</a:t>
            </a:r>
          </a:p>
          <a:p>
            <a:pPr lvl="1" hangingPunct="0"/>
            <a:r>
              <a:rPr lang="en-US"/>
              <a:t>COFUND of regional national and international programmes</a:t>
            </a:r>
          </a:p>
          <a:p>
            <a:pPr lvl="2" hangingPunct="0"/>
            <a:r>
              <a:rPr lang="en-US"/>
              <a:t>28 Sep 2017 80M</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MSCA ITN</a:t>
            </a:r>
          </a:p>
        </p:txBody>
      </p:sp>
      <p:sp>
        <p:nvSpPr>
          <p:cNvPr id="3" name="Text Placeholder 2"/>
          <p:cNvSpPr txBox="1">
            <a:spLocks noGrp="1"/>
          </p:cNvSpPr>
          <p:nvPr>
            <p:ph type="body" idx="4294967295"/>
          </p:nvPr>
        </p:nvSpPr>
        <p:spPr>
          <a:xfrm>
            <a:off x="503999" y="1280159"/>
            <a:ext cx="9280079" cy="6126480"/>
          </a:xfrm>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r>
              <a:rPr lang="en-US"/>
              <a:t>10 Jan 2017 budget 430M</a:t>
            </a:r>
          </a:p>
          <a:p>
            <a:pPr lvl="0">
              <a:buNone/>
            </a:pPr>
            <a:r>
              <a:rPr lang="en-US"/>
              <a:t>Objective: The Innovative Training Networks (ITN) aim to train a new generation of creative, entrepreneurial and innovative early-stage researchers, able to face current and future  challenges and to convert knowledge and ideas into products and services for economic and social benefit</a:t>
            </a:r>
          </a:p>
          <a:p>
            <a:pPr lvl="0">
              <a:buNone/>
            </a:pPr>
            <a:r>
              <a:rPr lang="en-US"/>
              <a:t>ITN will raise excellence and structure research and doctoral training, extending the traditional academic research training setting, incorporating the elements of Open Science and equipping researchers with the right combination of research-related and transferable competences. It will provide enhanced career perspectives in both the academic and non-academic sectors through international, interdisciplinary and intersectoral mobility combined with an innovation-oriented mind-set.</a:t>
            </a:r>
          </a:p>
          <a:p>
            <a:pPr lvl="0">
              <a:buNone/>
            </a:pPr>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MSCA ITN</a:t>
            </a:r>
          </a:p>
        </p:txBody>
      </p:sp>
      <p:sp>
        <p:nvSpPr>
          <p:cNvPr id="3" name="Text Placeholder 2"/>
          <p:cNvSpPr txBox="1">
            <a:spLocks noGrp="1"/>
          </p:cNvSpPr>
          <p:nvPr>
            <p:ph type="body" idx="4294967295"/>
          </p:nvPr>
        </p:nvSpPr>
        <p:spPr>
          <a:xfrm>
            <a:off x="503999" y="1280159"/>
            <a:ext cx="9280079" cy="6126480"/>
          </a:xfrm>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r>
              <a:rPr lang="en-US"/>
              <a:t>Three types of training networks</a:t>
            </a:r>
          </a:p>
          <a:p>
            <a:pPr lvl="1" hangingPunct="0"/>
            <a:r>
              <a:rPr lang="en-US"/>
              <a:t>European Training Network (my favorite) 370M</a:t>
            </a:r>
          </a:p>
          <a:p>
            <a:pPr lvl="1" hangingPunct="0"/>
            <a:r>
              <a:rPr lang="en-US"/>
              <a:t>European Industrial Doctorates 28M</a:t>
            </a:r>
          </a:p>
          <a:p>
            <a:pPr lvl="1" hangingPunct="0"/>
            <a:r>
              <a:rPr lang="en-US"/>
              <a:t>European   Joint Doctorates 32M</a:t>
            </a:r>
          </a:p>
          <a:p>
            <a:pPr lvl="0"/>
            <a:r>
              <a:rPr lang="en-US"/>
              <a:t>Easily connected to BSE</a:t>
            </a:r>
          </a:p>
          <a:p>
            <a:pPr lvl="0"/>
            <a:r>
              <a:rPr lang="en-US"/>
              <a:t>We have something to offer!!!</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MSCA ITN</a:t>
            </a:r>
          </a:p>
        </p:txBody>
      </p:sp>
      <p:sp>
        <p:nvSpPr>
          <p:cNvPr id="3" name="Text Placeholder 2"/>
          <p:cNvSpPr txBox="1">
            <a:spLocks noGrp="1"/>
          </p:cNvSpPr>
          <p:nvPr>
            <p:ph type="body" idx="4294967295"/>
          </p:nvPr>
        </p:nvSpPr>
        <p:spPr>
          <a:xfrm>
            <a:off x="503999" y="1280159"/>
            <a:ext cx="9280079" cy="6126480"/>
          </a:xfrm>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buNone/>
            </a:pPr>
            <a:endParaRPr lang="en-US"/>
          </a:p>
          <a:p>
            <a:pPr lvl="0"/>
            <a:r>
              <a:rPr lang="en-US"/>
              <a:t>Main Impact - research level</a:t>
            </a:r>
          </a:p>
          <a:p>
            <a:pPr lvl="1" hangingPunct="0"/>
            <a:r>
              <a:rPr lang="en-US"/>
              <a:t> Increased set of skills, both research-related and transferable ones, leading to improved  employability and career prospects both in and outside academia (leading in the longer-term to more successful careers)</a:t>
            </a:r>
          </a:p>
          <a:p>
            <a:pPr lvl="1" hangingPunct="0"/>
            <a:r>
              <a:rPr lang="en-US"/>
              <a:t>Increase, in the longer-term, in higher impact R&amp;I output, more knowledge and ideas converted into products and services</a:t>
            </a:r>
          </a:p>
          <a:p>
            <a:pPr lvl="1" hangingPunct="0"/>
            <a:r>
              <a:rPr lang="en-US"/>
              <a:t> Greater contribution, in the longer term, to the knowledge-based economy and society</a:t>
            </a:r>
          </a:p>
          <a:p>
            <a:pPr lvl="0"/>
            <a:r>
              <a:rPr lang="en-US"/>
              <a:t> Main Impact - organization level</a:t>
            </a:r>
          </a:p>
          <a:p>
            <a:pPr lvl="1" hangingPunct="0"/>
            <a:r>
              <a:rPr lang="en-US"/>
              <a:t>Enhanced cooperation and better transfer of knowledge between sectors and disciplines</a:t>
            </a:r>
          </a:p>
          <a:p>
            <a:pPr lvl="1" hangingPunct="0"/>
            <a:r>
              <a:rPr lang="en-US"/>
              <a:t> Improvement in the quality of training programmes</a:t>
            </a:r>
          </a:p>
          <a:p>
            <a:pPr lvl="1" hangingPunct="0"/>
            <a:r>
              <a:rPr lang="en-US"/>
              <a:t>Creation of new networks and enhanced quality of existing ones</a:t>
            </a:r>
          </a:p>
          <a:p>
            <a:pPr lvl="1" hangingPunct="0"/>
            <a:r>
              <a:rPr lang="en-US"/>
              <a:t> Boosting R&amp;I capacity among participating organisations</a:t>
            </a:r>
          </a:p>
          <a:p>
            <a:pPr lvl="1" hangingPunct="0"/>
            <a:r>
              <a:rPr lang="en-US"/>
              <a:t> Increased internationalization of participating organisations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MSCA ITN</a:t>
            </a:r>
          </a:p>
        </p:txBody>
      </p:sp>
      <p:sp>
        <p:nvSpPr>
          <p:cNvPr id="3" name="Text Placeholder 2"/>
          <p:cNvSpPr txBox="1">
            <a:spLocks noGrp="1"/>
          </p:cNvSpPr>
          <p:nvPr>
            <p:ph type="body" idx="4294967295"/>
          </p:nvPr>
        </p:nvSpPr>
        <p:spPr>
          <a:xfrm>
            <a:off x="503999" y="1280159"/>
            <a:ext cx="9280079" cy="6126480"/>
          </a:xfrm>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buNone/>
            </a:pPr>
            <a:endParaRPr lang="en-US"/>
          </a:p>
          <a:p>
            <a:pPr lvl="0"/>
            <a:r>
              <a:rPr lang="en-US"/>
              <a:t>Main Impact – system level</a:t>
            </a:r>
          </a:p>
          <a:p>
            <a:pPr lvl="1" hangingPunct="0"/>
            <a:r>
              <a:rPr lang="en-US"/>
              <a:t> Increase in international, interdisciplinary and intersectoral mobility of researchers in Europe</a:t>
            </a:r>
          </a:p>
          <a:p>
            <a:pPr lvl="1" hangingPunct="0"/>
            <a:r>
              <a:rPr lang="en-US"/>
              <a:t> More structured and innovative doctoral training, enhanced implementation of the European Charter and Code and the EU Principles for Innovative Doctoral Training</a:t>
            </a:r>
          </a:p>
          <a:p>
            <a:pPr lvl="1" hangingPunct="0"/>
            <a:r>
              <a:rPr lang="en-US"/>
              <a:t>Stronger links between the European Research Area (ERA) and the European Higher Education Area (EHEA), notably through supporting the knowledge triangle between research, innovation and education</a:t>
            </a:r>
          </a:p>
          <a:p>
            <a:pPr lvl="1" hangingPunct="0"/>
            <a:r>
              <a:rPr lang="en-US"/>
              <a:t>Improvement in the working and employment conditions for doctoral candidates in Europe</a:t>
            </a:r>
          </a:p>
          <a:p>
            <a:pPr lvl="1" hangingPunct="0"/>
            <a:r>
              <a:rPr lang="en-US"/>
              <a:t> Increased societal and economic relevance of European higher education</a:t>
            </a:r>
          </a:p>
          <a:p>
            <a:pPr lvl="1" hangingPunct="0"/>
            <a:r>
              <a:rPr lang="en-US"/>
              <a:t>Strengthening Europe's human capital base in R&amp;I with a new generation of more entrepreneurial and highly-skilled early career researchers</a:t>
            </a:r>
          </a:p>
          <a:p>
            <a:pPr lvl="1" hangingPunct="0"/>
            <a:r>
              <a:rPr lang="en-US"/>
              <a:t>Increase in Europe's attractiveness as a leading research destination, accompanied by a rise in the numbers of talented researchers retained and attracted from abroad</a:t>
            </a:r>
          </a:p>
          <a:p>
            <a:pPr lvl="1" hangingPunct="0"/>
            <a:r>
              <a:rPr lang="en-US"/>
              <a:t> Better quality research and innovation contributing to Europe's competitiveness and growth</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MSCA RISE</a:t>
            </a:r>
          </a:p>
        </p:txBody>
      </p:sp>
      <p:sp>
        <p:nvSpPr>
          <p:cNvPr id="3" name="Text Placeholder 2"/>
          <p:cNvSpPr txBox="1">
            <a:spLocks noGrp="1"/>
          </p:cNvSpPr>
          <p:nvPr>
            <p:ph type="body" idx="4294967295"/>
          </p:nvPr>
        </p:nvSpPr>
        <p:spPr>
          <a:xfrm>
            <a:off x="503999" y="1280159"/>
            <a:ext cx="9280079" cy="6126480"/>
          </a:xfrm>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buNone/>
            </a:pPr>
            <a:endParaRPr lang="en-US"/>
          </a:p>
          <a:p>
            <a:pPr lvl="0"/>
            <a:r>
              <a:rPr lang="en-US"/>
              <a:t>RISE – Research and Innovation Staff Exchange</a:t>
            </a:r>
          </a:p>
          <a:p>
            <a:pPr lvl="0"/>
            <a:r>
              <a:rPr lang="en-US"/>
              <a:t>05 April2017 80M</a:t>
            </a:r>
          </a:p>
          <a:p>
            <a:pPr lvl="0"/>
            <a:r>
              <a:rPr lang="en-US"/>
              <a:t>Objective: The RISE scheme will promote international and inter-sector collaboration through research and innovation staff exchanges, and sharing of knowledge and ideas from research to market (and vice-versa).</a:t>
            </a:r>
          </a:p>
          <a:p>
            <a:pPr lvl="0"/>
            <a:r>
              <a:rPr lang="en-US"/>
              <a:t>The scheme fosters a shared culture of research and innovation that welcomes and rewards creativity and entrepreneurship and helps to turn creative ideas into innovative products, services or processes.</a:t>
            </a:r>
          </a:p>
          <a:p>
            <a:pPr lvl="0"/>
            <a:r>
              <a:rPr lang="en-US"/>
              <a:t>Scope: RISE involves organisations from the academic and non-academic sectors (in particular SMEs), based in Europe (EU Member States and Associated Countries) and outside Europe (third countries).</a:t>
            </a:r>
          </a:p>
          <a:p>
            <a:pPr lvl="0"/>
            <a:r>
              <a:rPr lang="en-US"/>
              <a:t>Support is provided for the development of partnerships in the form of a joint research and innovation project. This is aimed at knowledge sharing via international as well as intersectoral mobility, based on secondments of research and innovation staff (exchanges) with an in-built return mechanism.</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MSCA COFUND</a:t>
            </a:r>
          </a:p>
        </p:txBody>
      </p:sp>
      <p:sp>
        <p:nvSpPr>
          <p:cNvPr id="3" name="Text Placeholder 2"/>
          <p:cNvSpPr txBox="1">
            <a:spLocks noGrp="1"/>
          </p:cNvSpPr>
          <p:nvPr>
            <p:ph type="body" idx="4294967295"/>
          </p:nvPr>
        </p:nvSpPr>
        <p:spPr>
          <a:xfrm>
            <a:off x="503999" y="1280159"/>
            <a:ext cx="9280079" cy="6126480"/>
          </a:xfrm>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buNone/>
            </a:pPr>
            <a:endParaRPr lang="en-US"/>
          </a:p>
          <a:p>
            <a:pPr lvl="0"/>
            <a:r>
              <a:rPr lang="en-US"/>
              <a:t>COFUND – Co-funding of regional, national and international programmes</a:t>
            </a:r>
          </a:p>
          <a:p>
            <a:pPr lvl="1" hangingPunct="0"/>
            <a:r>
              <a:rPr lang="en-US"/>
              <a:t>05 April2017 80M</a:t>
            </a:r>
          </a:p>
          <a:p>
            <a:pPr lvl="1" hangingPunct="0"/>
            <a:r>
              <a:rPr lang="en-US"/>
              <a:t>Objective: The COFUND scheme aims to stimulate regional, national or international programmes to foster excellence in researchers' training, mobility and career development, spreading the best practices of Marie Skłodowska-Curie actions.  This will be achieved by co-funding new or existing regional, national, and international programmes to open up to, and provide for, international, intersectoral and interdisciplinary research training, as well as transnational and cross-sectoral mobility of researchers at all stages of their career.</a:t>
            </a:r>
          </a:p>
          <a:p>
            <a:pPr lvl="1" hangingPunct="0"/>
            <a:r>
              <a:rPr lang="en-US"/>
              <a:t>Scope: Each proposal funded under the COFUND scheme shall have a sole beneficiary that will be responsible for the availability of the necessary matching funds to execute the proposal.</a:t>
            </a:r>
          </a:p>
          <a:p>
            <a:pPr lvl="1" hangingPunct="0"/>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MSCA COFUND</a:t>
            </a:r>
          </a:p>
        </p:txBody>
      </p:sp>
      <p:sp>
        <p:nvSpPr>
          <p:cNvPr id="3" name="Text Placeholder 2"/>
          <p:cNvSpPr txBox="1">
            <a:spLocks noGrp="1"/>
          </p:cNvSpPr>
          <p:nvPr>
            <p:ph type="body" idx="4294967295"/>
          </p:nvPr>
        </p:nvSpPr>
        <p:spPr>
          <a:xfrm>
            <a:off x="503999" y="1280159"/>
            <a:ext cx="9280079" cy="6126480"/>
          </a:xfrm>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buNone/>
            </a:pPr>
            <a:endParaRPr lang="en-US"/>
          </a:p>
          <a:p>
            <a:pPr lvl="0"/>
            <a:r>
              <a:rPr lang="en-US"/>
              <a:t>COFUND – two schemes</a:t>
            </a:r>
          </a:p>
          <a:p>
            <a:pPr lvl="1" hangingPunct="0"/>
            <a:r>
              <a:rPr lang="en-US"/>
              <a:t>Doctoral programs 30M</a:t>
            </a:r>
          </a:p>
          <a:p>
            <a:pPr lvl="1" hangingPunct="0"/>
            <a:r>
              <a:rPr lang="en-US"/>
              <a:t>Fellowship programs 50M</a:t>
            </a:r>
          </a:p>
          <a:p>
            <a:pPr lvl="0"/>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Phoenix</a:t>
            </a:r>
          </a:p>
        </p:txBody>
      </p:sp>
      <p:sp>
        <p:nvSpPr>
          <p:cNvPr id="3" name="Text Placeholder 2"/>
          <p:cNvSpPr txBox="1">
            <a:spLocks noGrp="1"/>
          </p:cNvSpPr>
          <p:nvPr>
            <p:ph type="body" idx="4294967295"/>
          </p:nvPr>
        </p:nvSpPr>
        <p:spPr>
          <a:xfrm>
            <a:off x="503999" y="1769039"/>
            <a:ext cx="9071640" cy="5637600"/>
          </a:xfrm>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r>
              <a:rPr lang="en-US"/>
              <a:t>Started in late ‘80s early ‘90s Heidelberg</a:t>
            </a:r>
          </a:p>
          <a:p>
            <a:pPr lvl="0"/>
            <a:r>
              <a:rPr lang="en-US"/>
              <a:t>Haushchildt and Allard (RT and EOS)</a:t>
            </a:r>
          </a:p>
          <a:p>
            <a:pPr lvl="0"/>
            <a:r>
              <a:rPr lang="en-US"/>
              <a:t>Baron joined in ‘93</a:t>
            </a:r>
          </a:p>
          <a:p>
            <a:pPr lvl="0"/>
            <a:r>
              <a:rPr lang="en-US"/>
              <a:t>General stellar atmosphere code</a:t>
            </a:r>
          </a:p>
          <a:p>
            <a:pPr lvl="0"/>
            <a:r>
              <a:rPr lang="en-US"/>
              <a:t>Most of physics included</a:t>
            </a:r>
          </a:p>
          <a:p>
            <a:pPr lvl="0"/>
            <a:r>
              <a:rPr lang="en-US"/>
              <a:t>Heavily involved late ‘90 early to end 2000’s</a:t>
            </a:r>
          </a:p>
          <a:p>
            <a:pPr lvl="0"/>
            <a:endParaRPr lang="en-US"/>
          </a:p>
          <a:p>
            <a:pPr lvl="0">
              <a:buNone/>
            </a:pPr>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LEIT</a:t>
            </a:r>
          </a:p>
        </p:txBody>
      </p:sp>
      <p:sp>
        <p:nvSpPr>
          <p:cNvPr id="3" name="Text Placeholder 2"/>
          <p:cNvSpPr txBox="1">
            <a:spLocks noGrp="1"/>
          </p:cNvSpPr>
          <p:nvPr>
            <p:ph type="body" idx="4294967295"/>
          </p:nvPr>
        </p:nvSpPr>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r>
              <a:rPr lang="en-US"/>
              <a:t>Leadership in enabling and industrial technologies</a:t>
            </a:r>
          </a:p>
          <a:p>
            <a:pPr lvl="0"/>
            <a:r>
              <a:rPr lang="en-US"/>
              <a:t>Key Enabling Technologies (KETS)</a:t>
            </a:r>
          </a:p>
          <a:p>
            <a:pPr lvl="1" hangingPunct="0"/>
            <a:r>
              <a:rPr lang="en-US"/>
              <a:t>micro-and nano-electronics, nanotechnologies, advanced materials, advanced manufacturing and processing, biotechnology and photonics, enabling innovation in all key industrial sectors. Advanced manufacturing in particular is considered as a cross-cutting issue, underpinning innovation.</a:t>
            </a:r>
          </a:p>
          <a:p>
            <a:pPr lvl="0"/>
            <a:r>
              <a:rPr lang="en-US"/>
              <a:t>ICT</a:t>
            </a:r>
          </a:p>
          <a:p>
            <a:pPr lvl="0"/>
            <a:r>
              <a:rPr lang="en-US"/>
              <a:t>Space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LEIT-ICT</a:t>
            </a:r>
          </a:p>
        </p:txBody>
      </p:sp>
      <p:sp>
        <p:nvSpPr>
          <p:cNvPr id="3" name="Text Placeholder 2"/>
          <p:cNvSpPr txBox="1">
            <a:spLocks noGrp="1"/>
          </p:cNvSpPr>
          <p:nvPr>
            <p:ph type="body" idx="4294967295"/>
          </p:nvPr>
        </p:nvSpPr>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r>
              <a:rPr lang="en-US"/>
              <a:t>WP 130+ pages of calls</a:t>
            </a:r>
          </a:p>
          <a:p>
            <a:pPr lvl="0"/>
            <a:r>
              <a:rPr lang="en-US"/>
              <a:t>ICT 39 calls</a:t>
            </a:r>
          </a:p>
          <a:p>
            <a:pPr lvl="0"/>
            <a:r>
              <a:rPr lang="en-US"/>
              <a:t>Big Data Public Private Partnerships - ICT-14-2016-2017 – ICT-18-2016-2017</a:t>
            </a:r>
          </a:p>
          <a:p>
            <a:pPr lvl="0"/>
            <a:r>
              <a:rPr lang="en-US">
                <a:latin typeface="Liberation Sans" pitchFamily="34"/>
                <a:cs typeface="Times New Roman" pitchFamily="32"/>
              </a:rPr>
              <a:t> Ground-breaking Horizon Prize on Big Data technologies 2017</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LEIT-ICT</a:t>
            </a:r>
          </a:p>
        </p:txBody>
      </p:sp>
      <p:sp>
        <p:nvSpPr>
          <p:cNvPr id="3" name="Text Placeholder 2"/>
          <p:cNvSpPr txBox="1">
            <a:spLocks noGrp="1"/>
          </p:cNvSpPr>
          <p:nvPr>
            <p:ph type="body" idx="4294967295"/>
          </p:nvPr>
        </p:nvSpPr>
        <p:spPr>
          <a:xfrm>
            <a:off x="503999" y="1769039"/>
            <a:ext cx="9071640" cy="5363279"/>
          </a:xfrm>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r>
              <a:rPr lang="en-US">
                <a:latin typeface="Liberation Sans" pitchFamily="34"/>
                <a:cs typeface="Times New Roman" pitchFamily="32"/>
              </a:rPr>
              <a:t> ICT-14-2016-2017: Big Data PPP: cross-sectorial and cross-lingual data integration and Experimentation</a:t>
            </a:r>
          </a:p>
          <a:p>
            <a:pPr lvl="0"/>
            <a:r>
              <a:rPr lang="en-US">
                <a:latin typeface="Liberation Sans" pitchFamily="34"/>
                <a:cs typeface="Times New Roman" pitchFamily="32"/>
              </a:rPr>
              <a:t>ICT-15-2016-2017: Big Data PPP: Large Scale Pilot actions in sectors best benefitting from data-driven innovation</a:t>
            </a:r>
          </a:p>
          <a:p>
            <a:pPr lvl="0"/>
            <a:r>
              <a:rPr lang="en-US">
                <a:latin typeface="Liberation Sans" pitchFamily="34"/>
                <a:cs typeface="Times New Roman" pitchFamily="32"/>
              </a:rPr>
              <a:t>ICT-16-2017: Big data PPP: research addressing main technology challenges of the data Economy</a:t>
            </a:r>
          </a:p>
          <a:p>
            <a:pPr lvl="0"/>
            <a:r>
              <a:rPr lang="en-US">
                <a:latin typeface="Liberation Sans" pitchFamily="34"/>
                <a:cs typeface="Times New Roman" pitchFamily="32"/>
              </a:rPr>
              <a:t>ICT-17-2016-2017: Big data PPP: Support, industrial skills, benchmarking and evaluation</a:t>
            </a:r>
          </a:p>
          <a:p>
            <a:pPr lvl="0"/>
            <a:r>
              <a:rPr lang="en-US">
                <a:latin typeface="Liberation Sans" pitchFamily="34"/>
                <a:cs typeface="Times New Roman" pitchFamily="32"/>
              </a:rPr>
              <a:t>ICT-18-2016: Big data PPP: privacy-preserving big data technologies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LEIT-SPACE</a:t>
            </a:r>
          </a:p>
        </p:txBody>
      </p:sp>
      <p:sp>
        <p:nvSpPr>
          <p:cNvPr id="3" name="Text Placeholder 2"/>
          <p:cNvSpPr txBox="1">
            <a:spLocks noGrp="1"/>
          </p:cNvSpPr>
          <p:nvPr>
            <p:ph type="body" idx="4294967295"/>
          </p:nvPr>
        </p:nvSpPr>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r>
              <a:rPr lang="en-US"/>
              <a:t>Earth Observations EO</a:t>
            </a:r>
          </a:p>
          <a:p>
            <a:pPr lvl="0"/>
            <a:r>
              <a:rPr lang="en-US"/>
              <a:t>Competitivnes of European Space Sector: Technology and Science</a:t>
            </a:r>
          </a:p>
          <a:p>
            <a:pPr lvl="0"/>
            <a:r>
              <a:rPr lang="en-US"/>
              <a:t>Application in Satellite Navigation – Galileo-2017</a:t>
            </a:r>
          </a:p>
          <a:p>
            <a:pPr lvl="0"/>
            <a:r>
              <a:rPr lang="en-US"/>
              <a:t>Many other actions (TOC)</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LEIT-SPACE</a:t>
            </a:r>
          </a:p>
        </p:txBody>
      </p:sp>
      <p:sp>
        <p:nvSpPr>
          <p:cNvPr id="3" name="Text Placeholder 2"/>
          <p:cNvSpPr txBox="1">
            <a:spLocks noGrp="1"/>
          </p:cNvSpPr>
          <p:nvPr>
            <p:ph type="body" idx="4294967295"/>
          </p:nvPr>
        </p:nvSpPr>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r>
              <a:rPr lang="en-US"/>
              <a:t>EO-2-2017 EO Big Data Shift March 1 2017 – 7.5M ESA will not participate!</a:t>
            </a:r>
          </a:p>
          <a:p>
            <a:pPr lvl="0">
              <a:buNone/>
            </a:pPr>
            <a:r>
              <a:rPr lang="en-US"/>
              <a:t>Two main strands of activities are expected to be addressed: (i) the evolution of the Copernicus data infrastructure; and (ii) the adaptation of big data technologies  to Copernicus user scenarios (i.e. data discovery and analytics to store and extract informati</a:t>
            </a:r>
          </a:p>
          <a:p>
            <a:pPr lvl="0">
              <a:buNone/>
            </a:pPr>
            <a:r>
              <a:rPr lang="en-US"/>
              <a:t>on).Proposals should take into account needs emerging from ongoing linked actions within Copernicus including the dissemination platform; access to data and the Collaborative Ground Segment. To that end an information document will be made available as part of the general</a:t>
            </a:r>
          </a:p>
          <a:p>
            <a:pPr lvl="0">
              <a:buNone/>
            </a:pPr>
            <a:r>
              <a:rPr lang="en-US"/>
              <a:t>call package.</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LEIT-SPACE</a:t>
            </a:r>
          </a:p>
        </p:txBody>
      </p:sp>
      <p:sp>
        <p:nvSpPr>
          <p:cNvPr id="3" name="Text Placeholder 2"/>
          <p:cNvSpPr txBox="1">
            <a:spLocks noGrp="1"/>
          </p:cNvSpPr>
          <p:nvPr>
            <p:ph type="body" idx="4294967295"/>
          </p:nvPr>
        </p:nvSpPr>
        <p:spPr>
          <a:xfrm>
            <a:off x="503999" y="1769039"/>
            <a:ext cx="9071640" cy="5637600"/>
          </a:xfrm>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r>
              <a:rPr lang="en-US"/>
              <a:t>EO-2-2017 EO Big Data Shift</a:t>
            </a:r>
          </a:p>
          <a:p>
            <a:pPr lvl="0"/>
            <a:r>
              <a:rPr lang="en-US"/>
              <a:t>Expected Impact:</a:t>
            </a:r>
          </a:p>
          <a:p>
            <a:pPr lvl="0"/>
            <a:r>
              <a:rPr lang="en-US"/>
              <a:t> Make access to the Copernicus data and information easy and user friendly through	scalable dissemination and exploitation platforms based on international standards;</a:t>
            </a:r>
          </a:p>
          <a:p>
            <a:pPr lvl="0"/>
            <a:r>
              <a:rPr lang="en-US"/>
              <a:t> Foster the establishment of interoperable access facilities to all EU Member States; Link the Copernicus interoperable data with the EU Open Data Portal, as appropriate  Implement sustainable industrial solutions to meet the Big Data challenges;</a:t>
            </a:r>
          </a:p>
          <a:p>
            <a:pPr lvl="0"/>
            <a:r>
              <a:rPr lang="en-US"/>
              <a:t>Provide user community tools within the dissemination platforms including bestpractices;</a:t>
            </a:r>
          </a:p>
          <a:p>
            <a:pPr lvl="0"/>
            <a:r>
              <a:rPr lang="en-US"/>
              <a:t>Ensure resilience of the overall dissemination and exploitation system.</a:t>
            </a:r>
          </a:p>
          <a:p>
            <a:pPr lvl="0"/>
            <a:r>
              <a:rPr lang="en-US"/>
              <a:t>Optimise the use of Copernicus data by non-traditional user communities to meetsocietal challenges.</a:t>
            </a:r>
          </a:p>
          <a:p>
            <a:pPr lvl="0">
              <a:buNone/>
            </a:pPr>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name="page46">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FET</a:t>
            </a:r>
          </a:p>
        </p:txBody>
      </p:sp>
      <p:sp>
        <p:nvSpPr>
          <p:cNvPr id="3" name="Text Placeholder 2"/>
          <p:cNvSpPr txBox="1">
            <a:spLocks noGrp="1"/>
          </p:cNvSpPr>
          <p:nvPr>
            <p:ph type="body" idx="4294967295"/>
          </p:nvPr>
        </p:nvSpPr>
        <p:spPr>
          <a:xfrm>
            <a:off x="503999" y="1769039"/>
            <a:ext cx="9071640" cy="5637600"/>
          </a:xfrm>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r>
              <a:rPr lang="en-US"/>
              <a:t>Future and Emerging Technologies activities help to create in Europe a fertile ground for responsible and dynamic multi-disciplinary collaborations on future and emerging technologies and for kick-starting new European research and innovation eco-systems around them. These will be the seeds for future industrial leadership and for tackling society's grand challenges in new ways.</a:t>
            </a:r>
          </a:p>
          <a:p>
            <a:pPr lvl="0"/>
            <a:r>
              <a:rPr lang="en-US"/>
              <a:t>FET focuses on research beyond what is known, accepted or widely adopted and supports novel and visionary thinking to open promising paths towards radically new technological possibilities. In particular, FET funds interdisciplinary collaborations that seek genuine cross-fertilisation and deep synergies between the broadest range of advanced sciences (including the life sciences, social sciences and humanities) and cutting-edge engineering disciplines.</a:t>
            </a:r>
          </a:p>
          <a:p>
            <a:pPr lvl="0">
              <a:buNone/>
            </a:pPr>
            <a:endParaRPr lang="en-US" sz="1500">
              <a:latin typeface="Liberation Sans" pitchFamily="34"/>
              <a:cs typeface="Times New Roman" pitchFamily="32"/>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name="page47">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FET</a:t>
            </a:r>
          </a:p>
        </p:txBody>
      </p:sp>
      <p:sp>
        <p:nvSpPr>
          <p:cNvPr id="3" name="Text Placeholder 2"/>
          <p:cNvSpPr txBox="1">
            <a:spLocks noGrp="1"/>
          </p:cNvSpPr>
          <p:nvPr>
            <p:ph type="body" idx="4294967295"/>
          </p:nvPr>
        </p:nvSpPr>
        <p:spPr>
          <a:xfrm>
            <a:off x="503999" y="1769039"/>
            <a:ext cx="9071640" cy="5637600"/>
          </a:xfrm>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r>
              <a:rPr lang="en-US">
                <a:latin typeface="Liberation Sans" pitchFamily="34"/>
              </a:rPr>
              <a:t>FET has three main lines of activity:</a:t>
            </a:r>
          </a:p>
          <a:p>
            <a:pPr lvl="0"/>
            <a:r>
              <a:rPr lang="en-US">
                <a:latin typeface="Liberation Sans" pitchFamily="34"/>
              </a:rPr>
              <a:t> FET Open supports the early-stages of the science and technology research and innovation around new ideas towards radically new future technologies. It also funds coordination and support activities for such high-risk forward looking research to prosper in Europe.</a:t>
            </a:r>
          </a:p>
          <a:p>
            <a:pPr lvl="0"/>
            <a:r>
              <a:rPr lang="en-US">
                <a:latin typeface="Liberation Sans" pitchFamily="34"/>
              </a:rPr>
              <a:t>FET Proactive addresses promising directions for research on future technologies in order to build up a European critical mass of knowledge and excellence around them.</a:t>
            </a:r>
          </a:p>
          <a:p>
            <a:pPr lvl="0"/>
            <a:r>
              <a:rPr lang="en-US">
                <a:latin typeface="Liberation Sans" pitchFamily="34"/>
              </a:rPr>
              <a:t>FET Flagships are science-driven, large-scale, multidisciplinary research initiatives oriented towards a unifying goal, aiming at transformational impacts with substantial benefits for European competitiveness and for society.</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FET</a:t>
            </a:r>
          </a:p>
        </p:txBody>
      </p:sp>
      <p:sp>
        <p:nvSpPr>
          <p:cNvPr id="3" name="Text Placeholder 2"/>
          <p:cNvSpPr txBox="1">
            <a:spLocks noGrp="1"/>
          </p:cNvSpPr>
          <p:nvPr>
            <p:ph type="body" idx="4294967295"/>
          </p:nvPr>
        </p:nvSpPr>
        <p:spPr>
          <a:xfrm>
            <a:off x="503999" y="1769039"/>
            <a:ext cx="9071640" cy="5637600"/>
          </a:xfrm>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r>
              <a:rPr lang="en-US">
                <a:latin typeface="Liberation Sans" pitchFamily="34"/>
              </a:rPr>
              <a:t>FETHPC three calls:</a:t>
            </a:r>
          </a:p>
          <a:p>
            <a:pPr lvl="0"/>
            <a:r>
              <a:rPr lang="en-US">
                <a:latin typeface="Liberation Sans" pitchFamily="34"/>
              </a:rPr>
              <a:t>FETHPC-01-2016: Co-design of HPC systems and applications 27 Sep 2016 41M</a:t>
            </a:r>
          </a:p>
          <a:p>
            <a:pPr lvl="0"/>
            <a:r>
              <a:rPr lang="en-US">
                <a:latin typeface="Liberation Sans" pitchFamily="34"/>
              </a:rPr>
              <a:t> FETHPC-02-2017: Transition to Exascale Computing  26 Sep 2017 40M</a:t>
            </a:r>
          </a:p>
          <a:p>
            <a:pPr lvl="0"/>
            <a:r>
              <a:rPr lang="en-US">
                <a:latin typeface="Liberation Sans" pitchFamily="34"/>
              </a:rPr>
              <a:t>FETHPC-03-2017: Exascale HPC ecosystem development 26 Sep 2017 4M (CSA)</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name="page49">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FET</a:t>
            </a:r>
          </a:p>
        </p:txBody>
      </p:sp>
      <p:sp>
        <p:nvSpPr>
          <p:cNvPr id="3" name="Text Placeholder 2"/>
          <p:cNvSpPr txBox="1">
            <a:spLocks noGrp="1"/>
          </p:cNvSpPr>
          <p:nvPr>
            <p:ph type="body" idx="4294967295"/>
          </p:nvPr>
        </p:nvSpPr>
        <p:spPr>
          <a:xfrm>
            <a:off x="503999" y="1769039"/>
            <a:ext cx="9071640" cy="5637600"/>
          </a:xfrm>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r>
              <a:rPr lang="en-US">
                <a:latin typeface="Liberation Sans" pitchFamily="34"/>
              </a:rPr>
              <a:t> FETHPC-02-2017: Transition to Exascale Computing</a:t>
            </a:r>
          </a:p>
          <a:p>
            <a:pPr lvl="1" hangingPunct="0"/>
            <a:r>
              <a:rPr lang="en-US" sz="3200">
                <a:latin typeface="Liberation Sans" pitchFamily="34"/>
              </a:rPr>
              <a:t> High productivity programming environments for exascale</a:t>
            </a:r>
          </a:p>
          <a:p>
            <a:pPr lvl="1" hangingPunct="0"/>
            <a:r>
              <a:rPr lang="en-US" sz="3200">
                <a:latin typeface="Liberation Sans" pitchFamily="34"/>
              </a:rPr>
              <a:t>Exascale system software and management</a:t>
            </a:r>
          </a:p>
          <a:p>
            <a:pPr lvl="1" hangingPunct="0"/>
            <a:r>
              <a:rPr lang="en-US" sz="3200">
                <a:latin typeface="Liberation Sans" pitchFamily="34"/>
              </a:rPr>
              <a:t>Exascale I/O and storage in the presence of multiple tiers of data storage</a:t>
            </a:r>
          </a:p>
          <a:p>
            <a:pPr lvl="1" hangingPunct="0"/>
            <a:r>
              <a:rPr lang="en-US" sz="3200">
                <a:latin typeface="Liberation Sans" pitchFamily="34"/>
              </a:rPr>
              <a:t>Supercomputing for Extreme Data and emerging HPC use modes</a:t>
            </a:r>
          </a:p>
          <a:p>
            <a:pPr lvl="1" hangingPunct="0"/>
            <a:r>
              <a:rPr lang="en-US" sz="3200">
                <a:latin typeface="Liberation Sans" pitchFamily="34"/>
              </a:rPr>
              <a:t>Mathematics and algorithms for extreme scale HPC systems and applications working with extreme data</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Phoenix</a:t>
            </a:r>
          </a:p>
        </p:txBody>
      </p:sp>
      <p:sp>
        <p:nvSpPr>
          <p:cNvPr id="3" name="Text Placeholder 2"/>
          <p:cNvSpPr txBox="1">
            <a:spLocks noGrp="1"/>
          </p:cNvSpPr>
          <p:nvPr>
            <p:ph type="body" idx="4294967295"/>
          </p:nvPr>
        </p:nvSpPr>
        <p:spPr>
          <a:xfrm>
            <a:off x="346680" y="3566160"/>
            <a:ext cx="9071640" cy="5637600"/>
          </a:xfrm>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endParaRPr lang="en-US"/>
          </a:p>
          <a:p>
            <a:pPr lvl="0"/>
            <a:endParaRPr lang="en-US"/>
          </a:p>
          <a:p>
            <a:pPr lvl="0">
              <a:buNone/>
            </a:pPr>
            <a:endParaRPr lang="en-US"/>
          </a:p>
        </p:txBody>
      </p:sp>
      <p:pic>
        <p:nvPicPr>
          <p:cNvPr id="4" name=""/>
          <p:cNvPicPr>
            <a:picLocks noChangeAspect="1"/>
          </p:cNvPicPr>
          <p:nvPr/>
        </p:nvPicPr>
        <p:blipFill>
          <a:blip r:embed="rId4" cstate="print">
            <a:alphaModFix/>
            <a:lum/>
          </a:blip>
          <a:srcRect/>
          <a:stretch>
            <a:fillRect/>
          </a:stretch>
        </p:blipFill>
        <p:spPr>
          <a:xfrm>
            <a:off x="822960" y="1787760"/>
            <a:ext cx="8304120" cy="1504079"/>
          </a:xfrm>
          <a:prstGeom prst="rect">
            <a:avLst/>
          </a:prstGeom>
          <a:noFill/>
          <a:ln>
            <a:noFill/>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name="page50">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INFRASTRUCTURES</a:t>
            </a:r>
          </a:p>
        </p:txBody>
      </p:sp>
      <p:sp>
        <p:nvSpPr>
          <p:cNvPr id="3" name="Text Placeholder 2"/>
          <p:cNvSpPr txBox="1">
            <a:spLocks noGrp="1"/>
          </p:cNvSpPr>
          <p:nvPr>
            <p:ph type="body" idx="4294967295"/>
          </p:nvPr>
        </p:nvSpPr>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r>
              <a:rPr lang="en-US"/>
              <a:t>Including e-infrastructures</a:t>
            </a:r>
          </a:p>
          <a:p>
            <a:pPr lvl="0"/>
            <a:r>
              <a:rPr lang="en-US"/>
              <a:t>EINFRA21-2016 20Sep 26M Research and Innovation Actions for e-Infrastructure prototypes:</a:t>
            </a:r>
          </a:p>
          <a:p>
            <a:pPr lvl="1" hangingPunct="0"/>
            <a:r>
              <a:rPr lang="en-US"/>
              <a:t>Universal discoverability of data objects and provenance</a:t>
            </a:r>
          </a:p>
          <a:p>
            <a:pPr lvl="1" hangingPunct="0"/>
            <a:r>
              <a:rPr lang="en-US"/>
              <a:t>Computing e-infrastructure with extreme large datasets</a:t>
            </a:r>
          </a:p>
          <a:p>
            <a:pPr lvl="1" hangingPunct="0"/>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name="page51">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Look ahead</a:t>
            </a:r>
          </a:p>
        </p:txBody>
      </p:sp>
      <p:sp>
        <p:nvSpPr>
          <p:cNvPr id="3" name="Text Placeholder 2"/>
          <p:cNvSpPr txBox="1">
            <a:spLocks noGrp="1"/>
          </p:cNvSpPr>
          <p:nvPr>
            <p:ph type="body" idx="4294967295"/>
          </p:nvPr>
        </p:nvSpPr>
        <p:spPr>
          <a:xfrm>
            <a:off x="503999" y="1769039"/>
            <a:ext cx="9071640" cy="5790959"/>
          </a:xfrm>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r>
              <a:rPr lang="en-US"/>
              <a:t>Timeline for space (similar to others)</a:t>
            </a:r>
          </a:p>
          <a:p>
            <a:pPr lvl="0"/>
            <a:r>
              <a:rPr lang="en-US" sz="2400">
                <a:latin typeface="Liberation Sans" pitchFamily="34"/>
              </a:rPr>
              <a:t>Position papers due on April 22!!!</a:t>
            </a:r>
          </a:p>
          <a:p>
            <a:pPr lvl="0"/>
            <a:r>
              <a:rPr lang="en-US" sz="2400">
                <a:latin typeface="Liberation Sans" pitchFamily="34"/>
              </a:rPr>
              <a:t>2016</a:t>
            </a:r>
          </a:p>
          <a:p>
            <a:pPr lvl="1" hangingPunct="0"/>
            <a:r>
              <a:rPr lang="en-US" sz="2400" b="1">
                <a:latin typeface="Liberation Sans" pitchFamily="34"/>
              </a:rPr>
              <a:t>Stakeholder consultation/Advisory groups (Q1/Q2)</a:t>
            </a:r>
          </a:p>
          <a:p>
            <a:pPr lvl="1" hangingPunct="0"/>
            <a:r>
              <a:rPr lang="en-US" sz="2400">
                <a:latin typeface="Liberation Sans" pitchFamily="34"/>
              </a:rPr>
              <a:t>Consultation of Member States (Q2/Q3)</a:t>
            </a:r>
          </a:p>
          <a:p>
            <a:pPr lvl="1" hangingPunct="0"/>
            <a:r>
              <a:rPr lang="en-US" sz="2400">
                <a:latin typeface="Liberation Sans" pitchFamily="34"/>
              </a:rPr>
              <a:t>Strategic Programming Document (Q3)</a:t>
            </a:r>
          </a:p>
          <a:p>
            <a:pPr lvl="1" hangingPunct="0"/>
            <a:r>
              <a:rPr lang="en-US" sz="2400">
                <a:latin typeface="Liberation Sans" pitchFamily="34"/>
              </a:rPr>
              <a:t>Start of drafting of WPs (Q4)</a:t>
            </a:r>
          </a:p>
          <a:p>
            <a:pPr lvl="0"/>
            <a:r>
              <a:rPr lang="en-US" sz="2400">
                <a:latin typeface="Liberation Sans" pitchFamily="34"/>
              </a:rPr>
              <a:t>2017</a:t>
            </a:r>
          </a:p>
          <a:p>
            <a:pPr lvl="1" hangingPunct="0"/>
            <a:r>
              <a:rPr lang="en-US" sz="2400">
                <a:latin typeface="Liberation Sans" pitchFamily="34"/>
              </a:rPr>
              <a:t>Consultation PC configurations on WPs drafts (Q1-Q3)</a:t>
            </a:r>
          </a:p>
          <a:p>
            <a:pPr lvl="1" hangingPunct="0"/>
            <a:r>
              <a:rPr lang="en-US" sz="2400">
                <a:latin typeface="Liberation Sans" pitchFamily="34"/>
              </a:rPr>
              <a:t>Adoption of the WP 2018-20 (Q4) (should incorporate the results of the Horizon 2020 Interim evaluation)</a:t>
            </a:r>
          </a:p>
          <a:p>
            <a:pPr lvl="0"/>
            <a:r>
              <a:rPr lang="en-US" sz="2400">
                <a:latin typeface="Liberation Sans" pitchFamily="34"/>
              </a:rPr>
              <a:t>2018</a:t>
            </a:r>
          </a:p>
          <a:p>
            <a:pPr lvl="1" hangingPunct="0"/>
            <a:r>
              <a:rPr lang="en-US" sz="2400">
                <a:latin typeface="Liberation Sans" pitchFamily="34"/>
              </a:rPr>
              <a:t>Adoption of financing decision for 2019 (Q2)</a:t>
            </a:r>
          </a:p>
          <a:p>
            <a:pPr lvl="0"/>
            <a:r>
              <a:rPr lang="en-US" sz="2400">
                <a:latin typeface="Liberation Sans" pitchFamily="34"/>
              </a:rPr>
              <a:t>2019</a:t>
            </a:r>
          </a:p>
          <a:p>
            <a:pPr lvl="1" hangingPunct="0"/>
            <a:r>
              <a:rPr lang="en-US" sz="2400">
                <a:latin typeface="Liberation Sans" pitchFamily="34"/>
              </a:rPr>
              <a:t>Adoption of financing decision for 2020 (Q2)</a:t>
            </a:r>
          </a:p>
          <a:p>
            <a:pPr lvl="0">
              <a:buNone/>
            </a:pPr>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name="page52">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Conclusion</a:t>
            </a:r>
          </a:p>
        </p:txBody>
      </p:sp>
      <p:sp>
        <p:nvSpPr>
          <p:cNvPr id="3" name="Text Placeholder 2"/>
          <p:cNvSpPr txBox="1">
            <a:spLocks noGrp="1"/>
          </p:cNvSpPr>
          <p:nvPr>
            <p:ph type="body" idx="4294967295"/>
          </p:nvPr>
        </p:nvSpPr>
        <p:spPr>
          <a:xfrm>
            <a:off x="503999" y="1769039"/>
            <a:ext cx="9071640" cy="5790959"/>
          </a:xfrm>
        </p:spPr>
        <p:txBody>
          <a:bodyPr/>
          <a:lstStyle>
            <a:defPPr marL="432000" marR="0" lvl="0" indent="-324000">
              <a:spcBef>
                <a:spcPts val="0"/>
              </a:spcBef>
              <a:spcAft>
                <a:spcPts val="1414"/>
              </a:spcAft>
              <a:buSzPts val="1072"/>
              <a:buNone/>
              <a:defRPr lang="en-US" sz="3200" b="0" i="0" u="none" strike="noStrike" kern="1200">
                <a:ln>
                  <a:noFill/>
                </a:ln>
                <a:solidFill>
                  <a:srgbClr val="00FFFF"/>
                </a:solidFill>
                <a:latin typeface="Liberation Sans" pitchFamily="18"/>
                <a:ea typeface="Droid Sans Fallback" pitchFamily="2"/>
                <a:cs typeface="Droid Sans Devanagari" pitchFamily="2"/>
              </a:defRPr>
            </a:defPPr>
            <a:lvl1pPr marL="432000" marR="0" lvl="0" indent="-324000">
              <a:spcBef>
                <a:spcPts val="0"/>
              </a:spcBef>
              <a:spcAft>
                <a:spcPts val="1414"/>
              </a:spcAft>
              <a:buSzPts val="1072"/>
              <a:buBlip>
                <a:blip r:embed="rId3"/>
              </a:buBlip>
              <a:defRPr lang="en-US" sz="3200" b="0" i="0" u="none" strike="noStrike" kern="1200">
                <a:ln>
                  <a:noFill/>
                </a:ln>
                <a:solidFill>
                  <a:srgbClr val="00FFFF"/>
                </a:solidFill>
                <a:latin typeface="Liberation Sans" pitchFamily="18"/>
                <a:ea typeface="Droid Sans Fallback" pitchFamily="2"/>
                <a:cs typeface="Droid Sans Devanagari" pitchFamily="2"/>
              </a:defRPr>
            </a:lvl1pPr>
            <a:lvl2pPr marL="864000" marR="0" lvl="1" indent="-324000">
              <a:spcBef>
                <a:spcPts val="0"/>
              </a:spcBef>
              <a:spcAft>
                <a:spcPts val="1134"/>
              </a:spcAft>
              <a:buSzPts val="1072"/>
              <a:buBlip>
                <a:blip r:embed="rId3"/>
              </a:buBlip>
              <a:defRPr lang="en-US" sz="2800" b="0" i="0" u="none" strike="noStrike" kern="1200">
                <a:ln>
                  <a:noFill/>
                </a:ln>
                <a:solidFill>
                  <a:srgbClr val="00FFFF"/>
                </a:solidFill>
                <a:latin typeface="Liberation Sans" pitchFamily="18"/>
                <a:ea typeface="Droid Sans Fallback" pitchFamily="2"/>
                <a:cs typeface="Droid Sans Devanagari" pitchFamily="2"/>
              </a:defRPr>
            </a:lvl2pPr>
            <a:lvl3pPr marL="1295999" marR="0" lvl="2" indent="-288000">
              <a:spcBef>
                <a:spcPts val="0"/>
              </a:spcBef>
              <a:spcAft>
                <a:spcPts val="850"/>
              </a:spcAft>
              <a:buSzPts val="1072"/>
              <a:buBlip>
                <a:blip r:embed="rId3"/>
              </a:buBlip>
              <a:defRPr lang="en-US" sz="2400" b="0" i="0" u="none" strike="noStrike" kern="1200">
                <a:ln>
                  <a:noFill/>
                </a:ln>
                <a:solidFill>
                  <a:srgbClr val="00FFFF"/>
                </a:solidFill>
                <a:latin typeface="Liberation Sans" pitchFamily="18"/>
                <a:ea typeface="Droid Sans Fallback" pitchFamily="2"/>
                <a:cs typeface="Droid Sans Devanagari" pitchFamily="2"/>
              </a:defRPr>
            </a:lvl3pPr>
            <a:lvl4pPr marL="1728000" marR="0" lvl="3" indent="-216000">
              <a:spcBef>
                <a:spcPts val="0"/>
              </a:spcBef>
              <a:spcAft>
                <a:spcPts val="567"/>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4pPr>
            <a:lvl5pPr marL="2160000" marR="0" lvl="4"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5pPr>
            <a:lvl6pPr marL="2591999" marR="0" lvl="5"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6pPr>
            <a:lvl7pPr marL="3023999" marR="0" lvl="6"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7pPr>
            <a:lvl8pPr marL="3456000" marR="0" lvl="7"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8pPr>
            <a:lvl9pPr marL="3887999" marR="0" lvl="8" indent="-216000">
              <a:spcBef>
                <a:spcPts val="0"/>
              </a:spcBef>
              <a:spcAft>
                <a:spcPts val="283"/>
              </a:spcAft>
              <a:buSzPts val="1072"/>
              <a:buBlip>
                <a:blip r:embed="rId3"/>
              </a:buBlip>
              <a:defRPr lang="en-US" sz="2000" b="0" i="0" u="none" strike="noStrike" kern="1200">
                <a:ln>
                  <a:noFill/>
                </a:ln>
                <a:solidFill>
                  <a:srgbClr val="00FFFF"/>
                </a:solidFill>
                <a:latin typeface="Liberation Sans" pitchFamily="18"/>
                <a:ea typeface="Droid Sans Fallback" pitchFamily="2"/>
                <a:cs typeface="Droid Sans Devanagari" pitchFamily="2"/>
              </a:defRPr>
            </a:lvl9pPr>
          </a:lstStyle>
          <a:p>
            <a:pPr lvl="0"/>
            <a:r>
              <a:rPr lang="en-US"/>
              <a:t>There is plenty of funding opportunities</a:t>
            </a:r>
          </a:p>
          <a:p>
            <a:pPr lvl="0"/>
            <a:r>
              <a:rPr lang="en-US"/>
              <a:t>We should concentrate on few we feel the best (strongest) about</a:t>
            </a:r>
          </a:p>
          <a:p>
            <a:pPr lvl="0"/>
            <a:endParaRPr lang="en-US"/>
          </a:p>
          <a:p>
            <a:pPr lvl="0"/>
            <a:r>
              <a:rPr lang="en-US"/>
              <a:t>Hope this summary helps!</a:t>
            </a:r>
          </a:p>
          <a:p>
            <a:pPr lvl="0"/>
            <a:endParaRPr lang="en-US"/>
          </a:p>
          <a:p>
            <a:pPr lvl="0">
              <a:buNone/>
            </a:pPr>
            <a:endParaRPr lang="en-US" sz="2400">
              <a:latin typeface="Liberation Sans" pitchFamily="34"/>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Phoenix physics</a:t>
            </a:r>
          </a:p>
        </p:txBody>
      </p:sp>
      <p:pic>
        <p:nvPicPr>
          <p:cNvPr id="3" name=""/>
          <p:cNvPicPr>
            <a:picLocks noChangeAspect="1"/>
          </p:cNvPicPr>
          <p:nvPr/>
        </p:nvPicPr>
        <p:blipFill>
          <a:blip r:embed="rId3" cstate="print">
            <a:alphaModFix/>
            <a:lum/>
          </a:blip>
          <a:srcRect/>
          <a:stretch>
            <a:fillRect/>
          </a:stretch>
        </p:blipFill>
        <p:spPr>
          <a:xfrm>
            <a:off x="-91440" y="1851479"/>
            <a:ext cx="10079639" cy="2811959"/>
          </a:xfrm>
          <a:prstGeom prst="rect">
            <a:avLst/>
          </a:prstGeom>
          <a:noFill/>
          <a:ln>
            <a:noFill/>
          </a:ln>
        </p:spPr>
      </p:pic>
      <p:pic>
        <p:nvPicPr>
          <p:cNvPr id="4" name=""/>
          <p:cNvPicPr>
            <a:picLocks noChangeAspect="1"/>
          </p:cNvPicPr>
          <p:nvPr/>
        </p:nvPicPr>
        <p:blipFill>
          <a:blip r:embed="rId4" cstate="print">
            <a:alphaModFix/>
            <a:lum/>
          </a:blip>
          <a:srcRect/>
          <a:stretch>
            <a:fillRect/>
          </a:stretch>
        </p:blipFill>
        <p:spPr>
          <a:xfrm>
            <a:off x="92880" y="4937759"/>
            <a:ext cx="8228160" cy="590040"/>
          </a:xfrm>
          <a:prstGeom prst="rect">
            <a:avLst/>
          </a:prstGeom>
          <a:noFill/>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Phoenix most important model parameters</a:t>
            </a:r>
          </a:p>
        </p:txBody>
      </p:sp>
      <p:pic>
        <p:nvPicPr>
          <p:cNvPr id="3" name=""/>
          <p:cNvPicPr>
            <a:picLocks noChangeAspect="1"/>
          </p:cNvPicPr>
          <p:nvPr/>
        </p:nvPicPr>
        <p:blipFill>
          <a:blip r:embed="rId3" cstate="print">
            <a:alphaModFix/>
            <a:lum/>
          </a:blip>
          <a:srcRect/>
          <a:stretch>
            <a:fillRect/>
          </a:stretch>
        </p:blipFill>
        <p:spPr>
          <a:xfrm>
            <a:off x="31320" y="3058919"/>
            <a:ext cx="10079639" cy="3250439"/>
          </a:xfrm>
          <a:prstGeom prst="rect">
            <a:avLst/>
          </a:prstGeom>
          <a:noFill/>
          <a:ln>
            <a:noFill/>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Phoenix numerical methods</a:t>
            </a:r>
          </a:p>
        </p:txBody>
      </p:sp>
      <p:pic>
        <p:nvPicPr>
          <p:cNvPr id="3" name=""/>
          <p:cNvPicPr>
            <a:picLocks noChangeAspect="1"/>
          </p:cNvPicPr>
          <p:nvPr/>
        </p:nvPicPr>
        <p:blipFill>
          <a:blip r:embed="rId3" cstate="print">
            <a:alphaModFix/>
            <a:lum/>
          </a:blip>
          <a:srcRect/>
          <a:stretch>
            <a:fillRect/>
          </a:stretch>
        </p:blipFill>
        <p:spPr>
          <a:xfrm>
            <a:off x="0" y="2647439"/>
            <a:ext cx="10079639" cy="3113279"/>
          </a:xfrm>
          <a:prstGeom prst="rect">
            <a:avLst/>
          </a:prstGeom>
          <a:noFill/>
          <a:ln>
            <a:noFill/>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Phoenix numerical methods</a:t>
            </a:r>
          </a:p>
        </p:txBody>
      </p:sp>
      <p:pic>
        <p:nvPicPr>
          <p:cNvPr id="3" name=""/>
          <p:cNvPicPr>
            <a:picLocks noChangeAspect="1"/>
          </p:cNvPicPr>
          <p:nvPr/>
        </p:nvPicPr>
        <p:blipFill>
          <a:blip r:embed="rId3" cstate="print">
            <a:alphaModFix/>
            <a:lum/>
          </a:blip>
          <a:srcRect/>
          <a:stretch>
            <a:fillRect/>
          </a:stretch>
        </p:blipFill>
        <p:spPr>
          <a:xfrm>
            <a:off x="360" y="1463039"/>
            <a:ext cx="10079639" cy="3896639"/>
          </a:xfrm>
          <a:prstGeom prst="rect">
            <a:avLst/>
          </a:prstGeom>
          <a:noFill/>
          <a:ln>
            <a:noFill/>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Deducing stellar parameters from modeled spectra&amp;quot;&quot;/&gt;&lt;property id=&quot;20307&quot; value=&quot;256&quot;/&gt;&lt;/object&gt;&lt;object type=&quot;3&quot; unique_id=&quot;10004&quot;&gt;&lt;property id=&quot;20148&quot; value=&quot;5&quot;/&gt;&lt;property id=&quot;20300&quot; value=&quot;Slide 2 - &amp;quot;Together with&amp;amp;#x09;&amp;quot;&quot;/&gt;&lt;property id=&quot;20307&quot; value=&quot;257&quot;/&gt;&lt;/object&gt;&lt;object type=&quot;3&quot; unique_id=&quot;10005&quot;&gt;&lt;property id=&quot;20148&quot; value=&quot;5&quot;/&gt;&lt;property id=&quot;20300&quot; value=&quot;Slide 3 - &amp;quot;OUTLINE&amp;quot;&quot;/&gt;&lt;property id=&quot;20307&quot; value=&quot;258&quot;/&gt;&lt;/object&gt;&lt;object type=&quot;3&quot; unique_id=&quot;10006&quot;&gt;&lt;property id=&quot;20148&quot; value=&quot;5&quot;/&gt;&lt;property id=&quot;20300&quot; value=&quot;Slide 4 - &amp;quot;Phoenix&amp;quot;&quot;/&gt;&lt;property id=&quot;20307&quot; value=&quot;259&quot;/&gt;&lt;/object&gt;&lt;object type=&quot;3&quot; unique_id=&quot;10007&quot;&gt;&lt;property id=&quot;20148&quot; value=&quot;5&quot;/&gt;&lt;property id=&quot;20300&quot; value=&quot;Slide 5 - &amp;quot;Phoenix&amp;quot;&quot;/&gt;&lt;property id=&quot;20307&quot; value=&quot;260&quot;/&gt;&lt;/object&gt;&lt;object type=&quot;3&quot; unique_id=&quot;10008&quot;&gt;&lt;property id=&quot;20148&quot; value=&quot;5&quot;/&gt;&lt;property id=&quot;20300&quot; value=&quot;Slide 6 - &amp;quot;Phoenix physics&amp;quot;&quot;/&gt;&lt;property id=&quot;20307&quot; value=&quot;261&quot;/&gt;&lt;/object&gt;&lt;object type=&quot;3&quot; unique_id=&quot;10009&quot;&gt;&lt;property id=&quot;20148&quot; value=&quot;5&quot;/&gt;&lt;property id=&quot;20300&quot; value=&quot;Slide 7 - &amp;quot;Phoenix most important model parameters&amp;quot;&quot;/&gt;&lt;property id=&quot;20307&quot; value=&quot;262&quot;/&gt;&lt;/object&gt;&lt;object type=&quot;3&quot; unique_id=&quot;10010&quot;&gt;&lt;property id=&quot;20148&quot; value=&quot;5&quot;/&gt;&lt;property id=&quot;20300&quot; value=&quot;Slide 8 - &amp;quot;Phoenix numerical methods&amp;quot;&quot;/&gt;&lt;property id=&quot;20307&quot; value=&quot;263&quot;/&gt;&lt;/object&gt;&lt;object type=&quot;3&quot; unique_id=&quot;10011&quot;&gt;&lt;property id=&quot;20148&quot; value=&quot;5&quot;/&gt;&lt;property id=&quot;20300&quot; value=&quot;Slide 9 - &amp;quot;Phoenix numerical methods&amp;quot;&quot;/&gt;&lt;property id=&quot;20307&quot; value=&quot;264&quot;/&gt;&lt;/object&gt;&lt;object type=&quot;3&quot; unique_id=&quot;10012&quot;&gt;&lt;property id=&quot;20148&quot; value=&quot;5&quot;/&gt;&lt;property id=&quot;20300&quot; value=&quot;Slide 10 - &amp;quot;Phoenix numerical methods&amp;quot;&quot;/&gt;&lt;property id=&quot;20307&quot; value=&quot;265&quot;/&gt;&lt;/object&gt;&lt;object type=&quot;3&quot; unique_id=&quot;10013&quot;&gt;&lt;property id=&quot;20148&quot; value=&quot;5&quot;/&gt;&lt;property id=&quot;20300&quot; value=&quot;Slide 11 - &amp;quot;Phoenix model equations&amp;quot;&quot;/&gt;&lt;property id=&quot;20307&quot; value=&quot;266&quot;/&gt;&lt;/object&gt;&lt;object type=&quot;3&quot; unique_id=&quot;10014&quot;&gt;&lt;property id=&quot;20148&quot; value=&quot;5&quot;/&gt;&lt;property id=&quot;20300&quot; value=&quot;Slide 12 - &amp;quot;Phoenix model equations&amp;quot;&quot;/&gt;&lt;property id=&quot;20307&quot; value=&quot;267&quot;/&gt;&lt;/object&gt;&lt;object type=&quot;3&quot; unique_id=&quot;10015&quot;&gt;&lt;property id=&quot;20148&quot; value=&quot;5&quot;/&gt;&lt;property id=&quot;20300&quot; value=&quot;Slide 13 - &amp;quot;Phoenix models&amp;amp;#x09;&amp;quot;&quot;/&gt;&lt;property id=&quot;20307&quot; value=&quot;268&quot;/&gt;&lt;/object&gt;&lt;object type=&quot;3&quot; unique_id=&quot;10016&quot;&gt;&lt;property id=&quot;20148&quot; value=&quot;5&quot;/&gt;&lt;property id=&quot;20300&quot; value=&quot;Slide 14 - &amp;quot;Phoenix models&amp;amp;#x09;&amp;quot;&quot;/&gt;&lt;property id=&quot;20307&quot; value=&quot;269&quot;/&gt;&lt;/object&gt;&lt;object type=&quot;3&quot; unique_id=&quot;10017&quot;&gt;&lt;property id=&quot;20148&quot; value=&quot;5&quot;/&gt;&lt;property id=&quot;20300&quot; value=&quot;Slide 15 - &amp;quot;Phoenix models&amp;amp;#x09;&amp;quot;&quot;/&gt;&lt;property id=&quot;20307&quot; value=&quot;270&quot;/&gt;&lt;/object&gt;&lt;object type=&quot;3&quot; unique_id=&quot;10018&quot;&gt;&lt;property id=&quot;20148&quot; value=&quot;5&quot;/&gt;&lt;property id=&quot;20300&quot; value=&quot;Slide 16 - &amp;quot;Phoenix models&amp;amp;#x09;&amp;quot;&quot;/&gt;&lt;property id=&quot;20307&quot; value=&quot;271&quot;/&gt;&lt;/object&gt;&lt;object type=&quot;3&quot; unique_id=&quot;10019&quot;&gt;&lt;property id=&quot;20148&quot; value=&quot;5&quot;/&gt;&lt;property id=&quot;20300&quot; value=&quot;Slide 17 - &amp;quot;Phoenix models&amp;amp;#x09;&amp;quot;&quot;/&gt;&lt;property id=&quot;20307&quot; value=&quot;272&quot;/&gt;&lt;/object&gt;&lt;object type=&quot;3&quot; unique_id=&quot;10020&quot;&gt;&lt;property id=&quot;20148&quot; value=&quot;5&quot;/&gt;&lt;property id=&quot;20300&quot; value=&quot;Slide 18 - &amp;quot;PCA&amp;amp;#x09;&amp;quot;&quot;/&gt;&lt;property id=&quot;20307&quot; value=&quot;273&quot;/&gt;&lt;/object&gt;&lt;object type=&quot;3&quot; unique_id=&quot;10021&quot;&gt;&lt;property id=&quot;20148&quot; value=&quot;5&quot;/&gt;&lt;property id=&quot;20300&quot; value=&quot;Slide 19 - &amp;quot;PCA&amp;amp;#x09;&amp;quot;&quot;/&gt;&lt;property id=&quot;20307&quot; value=&quot;274&quot;/&gt;&lt;/object&gt;&lt;object type=&quot;3&quot; unique_id=&quot;10022&quot;&gt;&lt;property id=&quot;20148&quot; value=&quot;5&quot;/&gt;&lt;property id=&quot;20300&quot; value=&quot;Slide 20 - &amp;quot;PCA&amp;amp;#x09;&amp;quot;&quot;/&gt;&lt;property id=&quot;20307&quot; value=&quot;275&quot;/&gt;&lt;/object&gt;&lt;object type=&quot;3&quot; unique_id=&quot;10023&quot;&gt;&lt;property id=&quot;20148&quot; value=&quot;5&quot;/&gt;&lt;property id=&quot;20300&quot; value=&quot;Slide 21 - &amp;quot;PCA&amp;amp;#x09;&amp;quot;&quot;/&gt;&lt;property id=&quot;20307&quot; value=&quot;276&quot;/&gt;&lt;/object&gt;&lt;object type=&quot;3&quot; unique_id=&quot;10024&quot;&gt;&lt;property id=&quot;20148&quot; value=&quot;5&quot;/&gt;&lt;property id=&quot;20300&quot; value=&quot;Slide 22 - &amp;quot;PCA&amp;amp;#x09;&amp;quot;&quot;/&gt;&lt;property id=&quot;20307&quot; value=&quot;277&quot;/&gt;&lt;/object&gt;&lt;object type=&quot;3&quot; unique_id=&quot;10025&quot;&gt;&lt;property id=&quot;20148&quot; value=&quot;5&quot;/&gt;&lt;property id=&quot;20300&quot; value=&quot;Slide 23 - &amp;quot;PCA&amp;amp;#x09;&amp;quot;&quot;/&gt;&lt;property id=&quot;20307&quot; value=&quot;278&quot;/&gt;&lt;/object&gt;&lt;object type=&quot;3&quot; unique_id=&quot;10026&quot;&gt;&lt;property id=&quot;20148&quot; value=&quot;5&quot;/&gt;&lt;property id=&quot;20300&quot; value=&quot;Slide 24 - &amp;quot;PCA&amp;amp;#x09;&amp;quot;&quot;/&gt;&lt;property id=&quot;20307&quot; value=&quot;279&quot;/&gt;&lt;/object&gt;&lt;object type=&quot;3&quot; unique_id=&quot;10027&quot;&gt;&lt;property id=&quot;20148&quot; value=&quot;5&quot;/&gt;&lt;property id=&quot;20300&quot; value=&quot;Slide 25 - &amp;quot;PCA&amp;amp;#x09;&amp;quot;&quot;/&gt;&lt;property id=&quot;20307&quot; value=&quot;280&quot;/&gt;&lt;/object&gt;&lt;object type=&quot;3&quot; unique_id=&quot;10028&quot;&gt;&lt;property id=&quot;20148&quot; value=&quot;5&quot;/&gt;&lt;property id=&quot;20300&quot; value=&quot;Slide 26 - &amp;quot;PCA&amp;amp;#x09;&amp;quot;&quot;/&gt;&lt;property id=&quot;20307&quot; value=&quot;281&quot;/&gt;&lt;/object&gt;&lt;object type=&quot;3&quot; unique_id=&quot;10029&quot;&gt;&lt;property id=&quot;20148&quot; value=&quot;5&quot;/&gt;&lt;property id=&quot;20300&quot; value=&quot;Slide 27 - &amp;quot;Future (now) work&amp;amp;#x09;&amp;quot;&quot;/&gt;&lt;property id=&quot;20307&quot; value=&quot;282&quot;/&gt;&lt;/object&gt;&lt;object type=&quot;3&quot; unique_id=&quot;10030&quot;&gt;&lt;property id=&quot;20148&quot; value=&quot;5&quot;/&gt;&lt;property id=&quot;20300&quot; value=&quot;Slide 28 - &amp;quot;PCA&amp;amp;#x09;&amp;quot;&quot;/&gt;&lt;property id=&quot;20307&quot; value=&quot;283&quot;/&gt;&lt;/object&gt;&lt;object type=&quot;3&quot; unique_id=&quot;10031&quot;&gt;&lt;property id=&quot;20148&quot; value=&quot;5&quot;/&gt;&lt;property id=&quot;20300&quot; value=&quot;Slide 29 - &amp;quot;Few words of caution&amp;quot;&quot;/&gt;&lt;property id=&quot;20307&quot; value=&quot;284&quot;/&gt;&lt;/object&gt;&lt;object type=&quot;3&quot; unique_id=&quot;10032&quot;&gt;&lt;property id=&quot;20148&quot; value=&quot;5&quot;/&gt;&lt;property id=&quot;20300&quot; value=&quot;Slide 30&quot;/&gt;&lt;property id=&quot;20307&quot; value=&quot;285&quot;/&gt;&lt;/object&gt;&lt;object type=&quot;3&quot; unique_id=&quot;10033&quot;&gt;&lt;property id=&quot;20148&quot; value=&quot;5&quot;/&gt;&lt;property id=&quot;20300&quot; value=&quot;Slide 31 - &amp;quot;H2020&amp;quot;&quot;/&gt;&lt;property id=&quot;20307&quot; value=&quot;286&quot;/&gt;&lt;/object&gt;&lt;object type=&quot;3&quot; unique_id=&quot;10034&quot;&gt;&lt;property id=&quot;20148&quot; value=&quot;5&quot;/&gt;&lt;property id=&quot;20300&quot; value=&quot;Slide 32 - &amp;quot;MSCA&amp;quot;&quot;/&gt;&lt;property id=&quot;20307&quot; value=&quot;287&quot;/&gt;&lt;/object&gt;&lt;object type=&quot;3&quot; unique_id=&quot;10035&quot;&gt;&lt;property id=&quot;20148&quot; value=&quot;5&quot;/&gt;&lt;property id=&quot;20300&quot; value=&quot;Slide 33 - &amp;quot;MSCA ITN&amp;quot;&quot;/&gt;&lt;property id=&quot;20307&quot; value=&quot;288&quot;/&gt;&lt;/object&gt;&lt;object type=&quot;3&quot; unique_id=&quot;10036&quot;&gt;&lt;property id=&quot;20148&quot; value=&quot;5&quot;/&gt;&lt;property id=&quot;20300&quot; value=&quot;Slide 34 - &amp;quot;MSCA ITN&amp;quot;&quot;/&gt;&lt;property id=&quot;20307&quot; value=&quot;289&quot;/&gt;&lt;/object&gt;&lt;object type=&quot;3&quot; unique_id=&quot;10037&quot;&gt;&lt;property id=&quot;20148&quot; value=&quot;5&quot;/&gt;&lt;property id=&quot;20300&quot; value=&quot;Slide 35 - &amp;quot;MSCA ITN&amp;quot;&quot;/&gt;&lt;property id=&quot;20307&quot; value=&quot;290&quot;/&gt;&lt;/object&gt;&lt;object type=&quot;3&quot; unique_id=&quot;10038&quot;&gt;&lt;property id=&quot;20148&quot; value=&quot;5&quot;/&gt;&lt;property id=&quot;20300&quot; value=&quot;Slide 36 - &amp;quot;MSCA ITN&amp;quot;&quot;/&gt;&lt;property id=&quot;20307&quot; value=&quot;291&quot;/&gt;&lt;/object&gt;&lt;object type=&quot;3&quot; unique_id=&quot;10039&quot;&gt;&lt;property id=&quot;20148&quot; value=&quot;5&quot;/&gt;&lt;property id=&quot;20300&quot; value=&quot;Slide 37 - &amp;quot;MSCA RISE&amp;quot;&quot;/&gt;&lt;property id=&quot;20307&quot; value=&quot;292&quot;/&gt;&lt;/object&gt;&lt;object type=&quot;3&quot; unique_id=&quot;10040&quot;&gt;&lt;property id=&quot;20148&quot; value=&quot;5&quot;/&gt;&lt;property id=&quot;20300&quot; value=&quot;Slide 38 - &amp;quot;MSCA COFUND&amp;quot;&quot;/&gt;&lt;property id=&quot;20307&quot; value=&quot;293&quot;/&gt;&lt;/object&gt;&lt;object type=&quot;3&quot; unique_id=&quot;10041&quot;&gt;&lt;property id=&quot;20148&quot; value=&quot;5&quot;/&gt;&lt;property id=&quot;20300&quot; value=&quot;Slide 39 - &amp;quot;MSCA COFUND&amp;quot;&quot;/&gt;&lt;property id=&quot;20307&quot; value=&quot;294&quot;/&gt;&lt;/object&gt;&lt;object type=&quot;3&quot; unique_id=&quot;10042&quot;&gt;&lt;property id=&quot;20148&quot; value=&quot;5&quot;/&gt;&lt;property id=&quot;20300&quot; value=&quot;Slide 40 - &amp;quot;LEIT&amp;quot;&quot;/&gt;&lt;property id=&quot;20307&quot; value=&quot;295&quot;/&gt;&lt;/object&gt;&lt;object type=&quot;3&quot; unique_id=&quot;10043&quot;&gt;&lt;property id=&quot;20148&quot; value=&quot;5&quot;/&gt;&lt;property id=&quot;20300&quot; value=&quot;Slide 41 - &amp;quot;LEIT-ICT&amp;quot;&quot;/&gt;&lt;property id=&quot;20307&quot; value=&quot;296&quot;/&gt;&lt;/object&gt;&lt;object type=&quot;3&quot; unique_id=&quot;10044&quot;&gt;&lt;property id=&quot;20148&quot; value=&quot;5&quot;/&gt;&lt;property id=&quot;20300&quot; value=&quot;Slide 42 - &amp;quot;LEIT-ICT&amp;quot;&quot;/&gt;&lt;property id=&quot;20307&quot; value=&quot;297&quot;/&gt;&lt;/object&gt;&lt;object type=&quot;3&quot; unique_id=&quot;10045&quot;&gt;&lt;property id=&quot;20148&quot; value=&quot;5&quot;/&gt;&lt;property id=&quot;20300&quot; value=&quot;Slide 43 - &amp;quot;LEIT-SPACE&amp;quot;&quot;/&gt;&lt;property id=&quot;20307&quot; value=&quot;298&quot;/&gt;&lt;/object&gt;&lt;object type=&quot;3&quot; unique_id=&quot;10046&quot;&gt;&lt;property id=&quot;20148&quot; value=&quot;5&quot;/&gt;&lt;property id=&quot;20300&quot; value=&quot;Slide 44 - &amp;quot;LEIT-SPACE&amp;quot;&quot;/&gt;&lt;property id=&quot;20307&quot; value=&quot;299&quot;/&gt;&lt;/object&gt;&lt;object type=&quot;3&quot; unique_id=&quot;10047&quot;&gt;&lt;property id=&quot;20148&quot; value=&quot;5&quot;/&gt;&lt;property id=&quot;20300&quot; value=&quot;Slide 45 - &amp;quot;LEIT-SPACE&amp;quot;&quot;/&gt;&lt;property id=&quot;20307&quot; value=&quot;300&quot;/&gt;&lt;/object&gt;&lt;object type=&quot;3&quot; unique_id=&quot;10048&quot;&gt;&lt;property id=&quot;20148&quot; value=&quot;5&quot;/&gt;&lt;property id=&quot;20300&quot; value=&quot;Slide 46 - &amp;quot;FET&amp;quot;&quot;/&gt;&lt;property id=&quot;20307&quot; value=&quot;301&quot;/&gt;&lt;/object&gt;&lt;object type=&quot;3&quot; unique_id=&quot;10049&quot;&gt;&lt;property id=&quot;20148&quot; value=&quot;5&quot;/&gt;&lt;property id=&quot;20300&quot; value=&quot;Slide 47 - &amp;quot;FET&amp;quot;&quot;/&gt;&lt;property id=&quot;20307&quot; value=&quot;302&quot;/&gt;&lt;/object&gt;&lt;object type=&quot;3&quot; unique_id=&quot;10050&quot;&gt;&lt;property id=&quot;20148&quot; value=&quot;5&quot;/&gt;&lt;property id=&quot;20300&quot; value=&quot;Slide 48 - &amp;quot;FET&amp;quot;&quot;/&gt;&lt;property id=&quot;20307&quot; value=&quot;303&quot;/&gt;&lt;/object&gt;&lt;object type=&quot;3&quot; unique_id=&quot;10051&quot;&gt;&lt;property id=&quot;20148&quot; value=&quot;5&quot;/&gt;&lt;property id=&quot;20300&quot; value=&quot;Slide 49 - &amp;quot;FET&amp;quot;&quot;/&gt;&lt;property id=&quot;20307&quot; value=&quot;304&quot;/&gt;&lt;/object&gt;&lt;object type=&quot;3&quot; unique_id=&quot;10052&quot;&gt;&lt;property id=&quot;20148&quot; value=&quot;5&quot;/&gt;&lt;property id=&quot;20300&quot; value=&quot;Slide 50 - &amp;quot;INFRASTRUCTURES&amp;quot;&quot;/&gt;&lt;property id=&quot;20307&quot; value=&quot;305&quot;/&gt;&lt;/object&gt;&lt;object type=&quot;3&quot; unique_id=&quot;10053&quot;&gt;&lt;property id=&quot;20148&quot; value=&quot;5&quot;/&gt;&lt;property id=&quot;20300&quot; value=&quot;Slide 51 - &amp;quot;Look ahead&amp;quot;&quot;/&gt;&lt;property id=&quot;20307&quot; value=&quot;306&quot;/&gt;&lt;/object&gt;&lt;object type=&quot;3&quot; unique_id=&quot;10054&quot;&gt;&lt;property id=&quot;20148&quot; value=&quot;5&quot;/&gt;&lt;property id=&quot;20300&quot; value=&quot;Slide 52 - &amp;quot;Conclusion&amp;quot;&quot;/&gt;&lt;property id=&quot;20307&quot; value=&quot;307&quot;/&gt;&lt;/object&gt;&lt;/object&gt;&lt;object type=&quot;8&quot; unique_id=&quot;10108&quot;&gt;&lt;/object&gt;&lt;/object&gt;&lt;/database&gt;"/>
  <p:tag name="MMPROD_NEXTUNIQUEID" val="10009"/>
  <p:tag name="SECTOMILLISECCONVERTED" val="1"/>
</p:tagLst>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1859</Words>
  <Application>Microsoft Office PowerPoint</Application>
  <PresentationFormat>On-screen Show (4:3)</PresentationFormat>
  <Paragraphs>222</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Default</vt:lpstr>
      <vt:lpstr>Deducing stellar parameters from modeled spectra</vt:lpstr>
      <vt:lpstr>Together with </vt:lpstr>
      <vt:lpstr>OUTLINE</vt:lpstr>
      <vt:lpstr>Phoenix</vt:lpstr>
      <vt:lpstr>Phoenix</vt:lpstr>
      <vt:lpstr>Phoenix physics</vt:lpstr>
      <vt:lpstr>Phoenix most important model parameters</vt:lpstr>
      <vt:lpstr>Phoenix numerical methods</vt:lpstr>
      <vt:lpstr>Phoenix numerical methods</vt:lpstr>
      <vt:lpstr>Phoenix numerical methods</vt:lpstr>
      <vt:lpstr>Phoenix model equations</vt:lpstr>
      <vt:lpstr>Phoenix model equations</vt:lpstr>
      <vt:lpstr>Phoenix models </vt:lpstr>
      <vt:lpstr>Phoenix models </vt:lpstr>
      <vt:lpstr>Phoenix models </vt:lpstr>
      <vt:lpstr>Phoenix models </vt:lpstr>
      <vt:lpstr>Phoenix models </vt:lpstr>
      <vt:lpstr>PCA </vt:lpstr>
      <vt:lpstr>PCA </vt:lpstr>
      <vt:lpstr>PCA </vt:lpstr>
      <vt:lpstr>PCA </vt:lpstr>
      <vt:lpstr>PCA </vt:lpstr>
      <vt:lpstr>PCA </vt:lpstr>
      <vt:lpstr>PCA </vt:lpstr>
      <vt:lpstr>PCA </vt:lpstr>
      <vt:lpstr>PCA </vt:lpstr>
      <vt:lpstr>Future (now) work </vt:lpstr>
      <vt:lpstr>PCA </vt:lpstr>
      <vt:lpstr>Few words of caution</vt:lpstr>
      <vt:lpstr>Slide 30</vt:lpstr>
      <vt:lpstr>H2020</vt:lpstr>
      <vt:lpstr>MSCA</vt:lpstr>
      <vt:lpstr>MSCA ITN</vt:lpstr>
      <vt:lpstr>MSCA ITN</vt:lpstr>
      <vt:lpstr>MSCA ITN</vt:lpstr>
      <vt:lpstr>MSCA ITN</vt:lpstr>
      <vt:lpstr>MSCA RISE</vt:lpstr>
      <vt:lpstr>MSCA COFUND</vt:lpstr>
      <vt:lpstr>MSCA COFUND</vt:lpstr>
      <vt:lpstr>LEIT</vt:lpstr>
      <vt:lpstr>LEIT-ICT</vt:lpstr>
      <vt:lpstr>LEIT-ICT</vt:lpstr>
      <vt:lpstr>LEIT-SPACE</vt:lpstr>
      <vt:lpstr>LEIT-SPACE</vt:lpstr>
      <vt:lpstr>LEIT-SPACE</vt:lpstr>
      <vt:lpstr>FET</vt:lpstr>
      <vt:lpstr>FET</vt:lpstr>
      <vt:lpstr>FET</vt:lpstr>
      <vt:lpstr>FET</vt:lpstr>
      <vt:lpstr>INFRASTRUCTURES</vt:lpstr>
      <vt:lpstr>Look ahead</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Deducing stellar parameters from modeled spectra</dc:title>
  <dc:creator>Darko Jevremović</dc:creator>
  <cp:lastModifiedBy>Jonosfera</cp:lastModifiedBy>
  <cp:revision>34</cp:revision>
  <dcterms:created xsi:type="dcterms:W3CDTF">2016-04-12T20:46:55Z</dcterms:created>
  <dcterms:modified xsi:type="dcterms:W3CDTF">2021-12-27T09:50:28Z</dcterms:modified>
</cp:coreProperties>
</file>