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10" r:id="rId3"/>
    <p:sldId id="331" r:id="rId4"/>
    <p:sldId id="308" r:id="rId5"/>
    <p:sldId id="309" r:id="rId6"/>
    <p:sldId id="313" r:id="rId7"/>
    <p:sldId id="311" r:id="rId8"/>
    <p:sldId id="312" r:id="rId9"/>
    <p:sldId id="314" r:id="rId10"/>
    <p:sldId id="315" r:id="rId11"/>
    <p:sldId id="316" r:id="rId12"/>
    <p:sldId id="325" r:id="rId13"/>
    <p:sldId id="317" r:id="rId14"/>
    <p:sldId id="318" r:id="rId15"/>
    <p:sldId id="320" r:id="rId16"/>
    <p:sldId id="307" r:id="rId17"/>
    <p:sldId id="306" r:id="rId18"/>
    <p:sldId id="321" r:id="rId19"/>
    <p:sldId id="322" r:id="rId20"/>
    <p:sldId id="324" r:id="rId21"/>
    <p:sldId id="326" r:id="rId22"/>
    <p:sldId id="327" r:id="rId23"/>
    <p:sldId id="329" r:id="rId24"/>
    <p:sldId id="330" r:id="rId25"/>
    <p:sldId id="332" r:id="rId26"/>
    <p:sldId id="328" r:id="rId27"/>
    <p:sldId id="277" r:id="rId28"/>
  </p:sldIdLst>
  <p:sldSz cx="9144000" cy="6858000" type="screen4x3"/>
  <p:notesSz cx="6858000" cy="9144000"/>
  <p:custShowLst>
    <p:custShow name="Custom Show 1" id="0">
      <p:sldLst>
        <p:sld r:id="rId2"/>
      </p:sldLst>
    </p:custShow>
  </p:custShowLst>
  <p:custDataLst>
    <p:tags r:id="rId3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40" autoAdjust="0"/>
    <p:restoredTop sz="94707" autoAdjust="0"/>
  </p:normalViewPr>
  <p:slideViewPr>
    <p:cSldViewPr>
      <p:cViewPr varScale="1">
        <p:scale>
          <a:sx n="73" d="100"/>
          <a:sy n="73" d="100"/>
        </p:scale>
        <p:origin x="-174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126AB-D000-4531-A50B-6F082A106172}" type="datetimeFigureOut">
              <a:rPr lang="en-US" smtClean="0"/>
              <a:pPr/>
              <a:t>6/13/2012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EE389C-E43E-45B0-A380-DDA706CA1C3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EE389C-E43E-45B0-A380-DDA706CA1C37}"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203434-1303-4298-97B6-BBAA0E37006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5F82C2-4964-4217-8CDB-FDD08E61017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A1E156-D84B-4782-A1DB-2096F333E13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5ABD29-DBE2-4CCA-B042-CD67E866F5C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0B7624-2BEF-49F4-942C-81DB3A288D2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4F4FF1-DF79-488B-AE99-3B31DD60257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0B91C3-AFDA-4ABF-B616-7BEE6216A9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0F4849-77E0-438A-8D6D-CF0619635EC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8880E89-3086-4645-B0F3-81A51EE78EF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04DB7B9-CFCF-48A7-A35F-BDFCD7DCC16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BC8E2E2-207B-4B75-B63E-FFB6DE95844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BEAF8E-418B-48B8-BC10-B686F6A9F07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862D88-2873-4FE2-AE29-ACBB2FB1085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9A9A9"/>
            </a:gs>
            <a:gs pos="100000">
              <a:srgbClr val="FFFFFF"/>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EFF1D20-2B2D-450F-9A95-4294E6B5F4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Microsoft_Office_Excel_97-2003_Worksheet2.xls"/><Relationship Id="rId4" Type="http://schemas.openxmlformats.org/officeDocument/2006/relationships/oleObject" Target="../embeddings/Microsoft_Office_Excel_97-2003_Worksheet1.xls"/></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219200"/>
            <a:ext cx="7848600" cy="2667000"/>
          </a:xfrm>
        </p:spPr>
        <p:txBody>
          <a:bodyPr/>
          <a:lstStyle/>
          <a:p>
            <a:pPr eaLnBrk="1" hangingPunct="1"/>
            <a:r>
              <a:rPr lang="x-none" sz="3400" b="1" u="sng" dirty="0" smtClean="0">
                <a:solidFill>
                  <a:srgbClr val="C00000"/>
                </a:solidFill>
                <a:latin typeface="Times New Roman" pitchFamily="18" charset="0"/>
              </a:rPr>
              <a:t>VLF </a:t>
            </a:r>
            <a:r>
              <a:rPr lang="en-US" sz="3400" b="1" u="sng" dirty="0" smtClean="0">
                <a:solidFill>
                  <a:srgbClr val="C00000"/>
                </a:solidFill>
                <a:latin typeface="Times New Roman" pitchFamily="18" charset="0"/>
              </a:rPr>
              <a:t>DATA ACQUISITION AND CENTRAL DATABASE STORING</a:t>
            </a:r>
          </a:p>
        </p:txBody>
      </p:sp>
      <p:sp>
        <p:nvSpPr>
          <p:cNvPr id="2051" name="Rectangle 3"/>
          <p:cNvSpPr>
            <a:spLocks noGrp="1" noChangeArrowheads="1"/>
          </p:cNvSpPr>
          <p:nvPr>
            <p:ph type="subTitle" idx="1"/>
          </p:nvPr>
        </p:nvSpPr>
        <p:spPr>
          <a:xfrm>
            <a:off x="457200" y="3352800"/>
            <a:ext cx="8458200" cy="2743200"/>
          </a:xfrm>
        </p:spPr>
        <p:txBody>
          <a:bodyPr/>
          <a:lstStyle/>
          <a:p>
            <a:pPr eaLnBrk="1" hangingPunct="1">
              <a:lnSpc>
                <a:spcPct val="90000"/>
              </a:lnSpc>
            </a:pPr>
            <a:endParaRPr lang="sr-Latn-CS" sz="2000" dirty="0" smtClean="0">
              <a:latin typeface="Times New Roman" pitchFamily="18" charset="0"/>
            </a:endParaRPr>
          </a:p>
          <a:p>
            <a:pPr eaLnBrk="1" hangingPunct="1"/>
            <a:r>
              <a:rPr lang="en-GB" sz="2000" b="1" dirty="0" smtClean="0">
                <a:solidFill>
                  <a:srgbClr val="002060"/>
                </a:solidFill>
                <a:latin typeface="Times New Roman" pitchFamily="18" charset="0"/>
              </a:rPr>
              <a:t>VLADIMIR A. SREĆKOVIĆ</a:t>
            </a:r>
            <a:r>
              <a:rPr lang="en-GB" sz="2000" b="1" baseline="30000" dirty="0" smtClean="0">
                <a:solidFill>
                  <a:srgbClr val="002060"/>
                </a:solidFill>
                <a:latin typeface="Times New Roman" pitchFamily="18" charset="0"/>
              </a:rPr>
              <a:t>1</a:t>
            </a:r>
            <a:r>
              <a:rPr lang="en-GB" sz="2000" b="1" dirty="0" smtClean="0">
                <a:solidFill>
                  <a:srgbClr val="002060"/>
                </a:solidFill>
                <a:latin typeface="Times New Roman" pitchFamily="18" charset="0"/>
              </a:rPr>
              <a:t>, D. </a:t>
            </a:r>
            <a:r>
              <a:rPr lang="x-none" sz="2000" b="1" dirty="0" smtClean="0">
                <a:solidFill>
                  <a:srgbClr val="002060"/>
                </a:solidFill>
                <a:latin typeface="Times New Roman" pitchFamily="18" charset="0"/>
              </a:rPr>
              <a:t>ŠULIĆ</a:t>
            </a:r>
            <a:r>
              <a:rPr lang="en-US" sz="2000" b="1" baseline="30000" dirty="0" smtClean="0">
                <a:solidFill>
                  <a:srgbClr val="002060"/>
                </a:solidFill>
                <a:latin typeface="Times New Roman" pitchFamily="18" charset="0"/>
              </a:rPr>
              <a:t>2</a:t>
            </a:r>
            <a:r>
              <a:rPr lang="x-none" sz="2000" b="1" dirty="0" smtClean="0">
                <a:solidFill>
                  <a:srgbClr val="002060"/>
                </a:solidFill>
                <a:latin typeface="Times New Roman" pitchFamily="18" charset="0"/>
              </a:rPr>
              <a:t>, A. NINA</a:t>
            </a:r>
            <a:r>
              <a:rPr lang="x-none" sz="2000" b="1" baseline="30000" dirty="0" smtClean="0">
                <a:solidFill>
                  <a:srgbClr val="002060"/>
                </a:solidFill>
                <a:latin typeface="Times New Roman" pitchFamily="18" charset="0"/>
              </a:rPr>
              <a:t>1</a:t>
            </a:r>
            <a:r>
              <a:rPr lang="x-none" sz="2000" b="1" dirty="0" smtClean="0">
                <a:solidFill>
                  <a:srgbClr val="002060"/>
                </a:solidFill>
                <a:latin typeface="Times New Roman" pitchFamily="18" charset="0"/>
              </a:rPr>
              <a:t>, </a:t>
            </a:r>
          </a:p>
          <a:p>
            <a:pPr eaLnBrk="1" hangingPunct="1"/>
            <a:r>
              <a:rPr lang="en-GB" sz="2000" b="1" dirty="0" smtClean="0">
                <a:solidFill>
                  <a:srgbClr val="002060"/>
                </a:solidFill>
                <a:latin typeface="Times New Roman" pitchFamily="18" charset="0"/>
              </a:rPr>
              <a:t>A. A. MIHAJLOV</a:t>
            </a:r>
            <a:r>
              <a:rPr lang="en-GB" sz="2000" b="1" baseline="30000" dirty="0" smtClean="0">
                <a:solidFill>
                  <a:srgbClr val="002060"/>
                </a:solidFill>
                <a:latin typeface="Times New Roman" pitchFamily="18" charset="0"/>
              </a:rPr>
              <a:t>1</a:t>
            </a:r>
            <a:r>
              <a:rPr lang="en-GB" sz="2000" b="1" dirty="0" smtClean="0">
                <a:solidFill>
                  <a:srgbClr val="002060"/>
                </a:solidFill>
                <a:latin typeface="Times New Roman" pitchFamily="18" charset="0"/>
              </a:rPr>
              <a:t>, </a:t>
            </a:r>
            <a:r>
              <a:rPr lang="x-none" sz="2000" b="1" dirty="0" smtClean="0">
                <a:solidFill>
                  <a:srgbClr val="002060"/>
                </a:solidFill>
                <a:latin typeface="Times New Roman" pitchFamily="18" charset="0"/>
              </a:rPr>
              <a:t>and </a:t>
            </a:r>
            <a:r>
              <a:rPr lang="en-GB" sz="2000" b="1" dirty="0" smtClean="0">
                <a:solidFill>
                  <a:srgbClr val="002060"/>
                </a:solidFill>
                <a:latin typeface="Times New Roman" pitchFamily="18" charset="0"/>
              </a:rPr>
              <a:t>LJ. M. IGNJATOVIĆ</a:t>
            </a:r>
            <a:r>
              <a:rPr lang="en-GB" sz="2000" b="1" baseline="30000" dirty="0" smtClean="0">
                <a:solidFill>
                  <a:srgbClr val="002060"/>
                </a:solidFill>
                <a:latin typeface="Times New Roman" pitchFamily="18" charset="0"/>
              </a:rPr>
              <a:t>1</a:t>
            </a:r>
            <a:endParaRPr lang="en-GB" sz="2000" b="1" i="1" baseline="30000" dirty="0" smtClean="0">
              <a:solidFill>
                <a:srgbClr val="002060"/>
              </a:solidFill>
              <a:latin typeface="Times New Roman" pitchFamily="18" charset="0"/>
            </a:endParaRPr>
          </a:p>
          <a:p>
            <a:pPr eaLnBrk="1" hangingPunct="1"/>
            <a:endParaRPr lang="en-US" sz="2000" b="1" i="1" baseline="30000" dirty="0" smtClean="0">
              <a:solidFill>
                <a:srgbClr val="002060"/>
              </a:solidFill>
              <a:latin typeface="Times New Roman" pitchFamily="18" charset="0"/>
            </a:endParaRPr>
          </a:p>
          <a:p>
            <a:pPr eaLnBrk="1" hangingPunct="1"/>
            <a:r>
              <a:rPr lang="en-US" sz="1800" b="1" i="1" baseline="30000" dirty="0" smtClean="0">
                <a:solidFill>
                  <a:srgbClr val="002060"/>
                </a:solidFill>
                <a:latin typeface="Times New Roman" pitchFamily="18" charset="0"/>
              </a:rPr>
              <a:t>1</a:t>
            </a:r>
            <a:r>
              <a:rPr lang="en-US" sz="1800" b="1" i="1" dirty="0" smtClean="0">
                <a:solidFill>
                  <a:srgbClr val="002060"/>
                </a:solidFill>
                <a:latin typeface="Times New Roman" pitchFamily="18" charset="0"/>
              </a:rPr>
              <a:t>Institute of Physics, </a:t>
            </a:r>
            <a:r>
              <a:rPr lang="en-US" sz="1800" b="1" i="1" dirty="0" err="1" smtClean="0">
                <a:solidFill>
                  <a:srgbClr val="002060"/>
                </a:solidFill>
                <a:latin typeface="Times New Roman" pitchFamily="18" charset="0"/>
              </a:rPr>
              <a:t>P.O.Box</a:t>
            </a:r>
            <a:r>
              <a:rPr lang="en-US" sz="1800" b="1" i="1" dirty="0" smtClean="0">
                <a:solidFill>
                  <a:srgbClr val="002060"/>
                </a:solidFill>
                <a:latin typeface="Times New Roman" pitchFamily="18" charset="0"/>
              </a:rPr>
              <a:t> 57, </a:t>
            </a:r>
            <a:r>
              <a:rPr lang="en-US" sz="1800" b="1" i="1" dirty="0" err="1" smtClean="0">
                <a:solidFill>
                  <a:srgbClr val="002060"/>
                </a:solidFill>
                <a:latin typeface="Times New Roman" pitchFamily="18" charset="0"/>
              </a:rPr>
              <a:t>Pregrevica</a:t>
            </a:r>
            <a:r>
              <a:rPr lang="en-US" sz="1800" b="1" i="1" dirty="0" smtClean="0">
                <a:solidFill>
                  <a:srgbClr val="002060"/>
                </a:solidFill>
                <a:latin typeface="Times New Roman" pitchFamily="18" charset="0"/>
              </a:rPr>
              <a:t> 118, Belgrade, Serbia</a:t>
            </a:r>
          </a:p>
          <a:p>
            <a:pPr eaLnBrk="1" hangingPunct="1"/>
            <a:r>
              <a:rPr lang="en-US" sz="1800" b="1" i="1" baseline="30000" dirty="0" smtClean="0">
                <a:solidFill>
                  <a:srgbClr val="002060"/>
                </a:solidFill>
                <a:latin typeface="Times New Roman" pitchFamily="18" charset="0"/>
              </a:rPr>
              <a:t>2 </a:t>
            </a:r>
            <a:r>
              <a:rPr lang="en-US" sz="1800" b="1" i="1" dirty="0" smtClean="0">
                <a:solidFill>
                  <a:srgbClr val="002060"/>
                </a:solidFill>
                <a:latin typeface="Times New Roman" pitchFamily="18" charset="0"/>
              </a:rPr>
              <a:t>Faculty of Ecology and Environmental Protection</a:t>
            </a:r>
            <a:r>
              <a:rPr lang="en-US" sz="1800" b="1" i="1" smtClean="0">
                <a:solidFill>
                  <a:srgbClr val="002060"/>
                </a:solidFill>
                <a:latin typeface="Times New Roman" pitchFamily="18" charset="0"/>
              </a:rPr>
              <a:t>, Belgrade</a:t>
            </a:r>
            <a:endParaRPr lang="en-US" sz="1800" b="1" i="1" dirty="0" smtClean="0">
              <a:solidFill>
                <a:srgbClr val="002060"/>
              </a:solidFill>
              <a:latin typeface="Times New Roman" pitchFamily="18" charset="0"/>
            </a:endParaRPr>
          </a:p>
        </p:txBody>
      </p:sp>
      <p:pic>
        <p:nvPicPr>
          <p:cNvPr id="2053" name="Picture 8"/>
          <p:cNvPicPr>
            <a:picLocks noChangeAspect="1" noChangeArrowheads="1"/>
          </p:cNvPicPr>
          <p:nvPr/>
        </p:nvPicPr>
        <p:blipFill>
          <a:blip r:embed="rId2" cstate="print"/>
          <a:srcRect/>
          <a:stretch>
            <a:fillRect/>
          </a:stretch>
        </p:blipFill>
        <p:spPr bwMode="auto">
          <a:xfrm>
            <a:off x="0" y="0"/>
            <a:ext cx="2514600" cy="12193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3200400" y="66676"/>
            <a:ext cx="4419600" cy="476214"/>
          </a:xfrm>
          <a:prstGeom prst="rect">
            <a:avLst/>
          </a:prstGeom>
          <a:noFill/>
          <a:ln w="9525">
            <a:noFill/>
            <a:miter lim="800000"/>
            <a:headEnd/>
            <a:tailEnd/>
          </a:ln>
          <a:effectLst/>
        </p:spPr>
      </p:pic>
      <p:pic>
        <p:nvPicPr>
          <p:cNvPr id="3" name="Picture 5" descr="antena"/>
          <p:cNvPicPr>
            <a:picLocks noChangeAspect="1" noChangeArrowheads="1"/>
          </p:cNvPicPr>
          <p:nvPr/>
        </p:nvPicPr>
        <p:blipFill>
          <a:blip r:embed="rId3" cstate="print"/>
          <a:srcRect/>
          <a:stretch>
            <a:fillRect/>
          </a:stretch>
        </p:blipFill>
        <p:spPr bwMode="auto">
          <a:xfrm>
            <a:off x="457200" y="685800"/>
            <a:ext cx="4476750" cy="3359150"/>
          </a:xfrm>
          <a:prstGeom prst="rect">
            <a:avLst/>
          </a:prstGeom>
          <a:noFill/>
        </p:spPr>
      </p:pic>
      <p:pic>
        <p:nvPicPr>
          <p:cNvPr id="4" name="Picture 10"/>
          <p:cNvPicPr>
            <a:picLocks noChangeAspect="1" noChangeArrowheads="1"/>
          </p:cNvPicPr>
          <p:nvPr/>
        </p:nvPicPr>
        <p:blipFill>
          <a:blip r:embed="rId4" cstate="print"/>
          <a:srcRect/>
          <a:stretch>
            <a:fillRect/>
          </a:stretch>
        </p:blipFill>
        <p:spPr bwMode="auto">
          <a:xfrm>
            <a:off x="5791200" y="685800"/>
            <a:ext cx="2613025" cy="3455988"/>
          </a:xfrm>
          <a:prstGeom prst="rect">
            <a:avLst/>
          </a:prstGeom>
          <a:noFill/>
          <a:ln w="3175">
            <a:noFill/>
            <a:miter lim="800000"/>
            <a:headEnd/>
            <a:tailEnd/>
          </a:ln>
          <a:effectLst/>
        </p:spPr>
      </p:pic>
      <p:sp>
        <p:nvSpPr>
          <p:cNvPr id="6" name="Text Box 9"/>
          <p:cNvSpPr txBox="1">
            <a:spLocks noChangeArrowheads="1"/>
          </p:cNvSpPr>
          <p:nvPr/>
        </p:nvSpPr>
        <p:spPr bwMode="auto">
          <a:xfrm>
            <a:off x="685800" y="5486400"/>
            <a:ext cx="7848600" cy="1202510"/>
          </a:xfrm>
          <a:prstGeom prst="rect">
            <a:avLst/>
          </a:prstGeom>
          <a:solidFill>
            <a:srgbClr val="FFFFFF"/>
          </a:solidFill>
          <a:ln w="3175">
            <a:noFill/>
            <a:miter lim="800000"/>
            <a:headEnd/>
            <a:tailEnd/>
          </a:ln>
          <a:effectLst/>
        </p:spPr>
        <p:txBody>
          <a:bodyPr lIns="90000" tIns="46800" rIns="90000" bIns="46800">
            <a:spAutoFit/>
          </a:bodyPr>
          <a:lstStyle/>
          <a:p>
            <a:pPr marL="179388" marR="0" lvl="1" indent="0" defTabSz="91440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smtClean="0">
                <a:ln>
                  <a:noFill/>
                </a:ln>
                <a:solidFill>
                  <a:srgbClr val="000000"/>
                </a:solidFill>
                <a:effectLst/>
                <a:uLnTx/>
                <a:uFillTx/>
                <a:latin typeface="Times New Roman" pitchFamily="18" charset="0"/>
              </a:rPr>
              <a:t>Daytime</a:t>
            </a:r>
            <a:r>
              <a:rPr kumimoji="0" lang="en-US" sz="2400" b="0" i="0" u="none" strike="noStrike" kern="0" cap="none" spc="0" normalizeH="0" baseline="0" noProof="0" dirty="0" smtClean="0">
                <a:ln>
                  <a:noFill/>
                </a:ln>
                <a:solidFill>
                  <a:srgbClr val="000000"/>
                </a:solidFill>
                <a:effectLst/>
                <a:uLnTx/>
                <a:uFillTx/>
                <a:latin typeface="Times New Roman" pitchFamily="18" charset="0"/>
              </a:rPr>
              <a:t>: monitor solar activity</a:t>
            </a:r>
          </a:p>
          <a:p>
            <a:pPr marL="179388" marR="0" lvl="1" indent="0" defTabSz="91440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smtClean="0">
                <a:ln>
                  <a:noFill/>
                </a:ln>
                <a:solidFill>
                  <a:srgbClr val="000000"/>
                </a:solidFill>
                <a:effectLst/>
                <a:uLnTx/>
                <a:uFillTx/>
                <a:latin typeface="Times New Roman" pitchFamily="18" charset="0"/>
              </a:rPr>
              <a:t>Nighttime</a:t>
            </a:r>
            <a:r>
              <a:rPr kumimoji="0" lang="en-US" sz="2400" b="0" i="0" u="none" strike="noStrike" kern="0" cap="none" spc="0" normalizeH="0" baseline="0" noProof="0" dirty="0" smtClean="0">
                <a:ln>
                  <a:noFill/>
                </a:ln>
                <a:solidFill>
                  <a:srgbClr val="000000"/>
                </a:solidFill>
                <a:effectLst/>
                <a:uLnTx/>
                <a:uFillTx/>
                <a:latin typeface="Times New Roman" pitchFamily="18" charset="0"/>
              </a:rPr>
              <a:t>: GRB,  monitor atmospheric phenomena (e.g. lightning</a:t>
            </a:r>
            <a:r>
              <a:rPr kumimoji="0" lang="en-US" sz="2400" b="0" i="0" u="none" strike="noStrike" kern="0" cap="none" spc="0" normalizeH="0" baseline="0" noProof="0" dirty="0" smtClean="0">
                <a:ln>
                  <a:noFill/>
                </a:ln>
                <a:solidFill>
                  <a:srgbClr val="000000"/>
                </a:solidFill>
                <a:effectLst/>
                <a:uLnTx/>
                <a:uFillTx/>
              </a:rPr>
              <a:t>)</a:t>
            </a:r>
          </a:p>
        </p:txBody>
      </p:sp>
      <p:sp>
        <p:nvSpPr>
          <p:cNvPr id="7" name="TextBox 6"/>
          <p:cNvSpPr txBox="1"/>
          <p:nvPr/>
        </p:nvSpPr>
        <p:spPr>
          <a:xfrm>
            <a:off x="76200" y="4191000"/>
            <a:ext cx="8444428" cy="1261884"/>
          </a:xfrm>
          <a:prstGeom prst="rect">
            <a:avLst/>
          </a:prstGeom>
          <a:noFill/>
        </p:spPr>
        <p:txBody>
          <a:bodyPr wrap="none" rtlCol="0">
            <a:spAutoFit/>
          </a:bodyPr>
          <a:lstStyle/>
          <a:p>
            <a:pPr>
              <a:buFontTx/>
              <a:buChar char="-"/>
            </a:pPr>
            <a:r>
              <a:rPr lang="en-US" sz="1400" dirty="0" smtClean="0"/>
              <a:t> talk about data from AWESOME receiver because we are part of networks and databases, and </a:t>
            </a:r>
          </a:p>
          <a:p>
            <a:r>
              <a:rPr lang="en-US" sz="1400" dirty="0" smtClean="0"/>
              <a:t>we share data. </a:t>
            </a:r>
          </a:p>
          <a:p>
            <a:r>
              <a:rPr lang="en-US" sz="1600" dirty="0" smtClean="0"/>
              <a:t>Medium large. This receiver is install 2008 at the Institute of physics and we are part of the </a:t>
            </a:r>
          </a:p>
          <a:p>
            <a:r>
              <a:rPr lang="en-US" sz="1600" dirty="0" smtClean="0"/>
              <a:t>Stanford network.  We have </a:t>
            </a:r>
            <a:r>
              <a:rPr lang="en-US" sz="1600" dirty="0" err="1" smtClean="0"/>
              <a:t>Abspal</a:t>
            </a:r>
            <a:r>
              <a:rPr lang="en-US" sz="1600" dirty="0" smtClean="0"/>
              <a:t> antenna receiver too but not in the network.</a:t>
            </a:r>
          </a:p>
          <a:p>
            <a:endParaRPr lang="en-US" sz="1600" dirty="0" smtClean="0"/>
          </a:p>
        </p:txBody>
      </p:sp>
      <p:sp>
        <p:nvSpPr>
          <p:cNvPr id="8" name="TextBox 7"/>
          <p:cNvSpPr txBox="1"/>
          <p:nvPr/>
        </p:nvSpPr>
        <p:spPr>
          <a:xfrm>
            <a:off x="1371600" y="76200"/>
            <a:ext cx="1571378" cy="461665"/>
          </a:xfrm>
          <a:prstGeom prst="rect">
            <a:avLst/>
          </a:prstGeom>
          <a:noFill/>
        </p:spPr>
        <p:txBody>
          <a:bodyPr wrap="square" rtlCol="0">
            <a:spAutoFit/>
          </a:bodyPr>
          <a:lstStyle/>
          <a:p>
            <a:r>
              <a:rPr lang="en-US" sz="2400" dirty="0" smtClean="0"/>
              <a:t>Belgrade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4876800" y="144176"/>
            <a:ext cx="2590800" cy="279658"/>
          </a:xfrm>
          <a:prstGeom prst="rect">
            <a:avLst/>
          </a:prstGeom>
          <a:noFill/>
          <a:ln w="9525">
            <a:noFill/>
            <a:miter lim="800000"/>
            <a:headEnd/>
            <a:tailEnd/>
          </a:ln>
          <a:effectLst/>
        </p:spPr>
      </p:pic>
      <p:sp>
        <p:nvSpPr>
          <p:cNvPr id="5" name="TextBox 4"/>
          <p:cNvSpPr txBox="1"/>
          <p:nvPr/>
        </p:nvSpPr>
        <p:spPr>
          <a:xfrm>
            <a:off x="76200" y="1752600"/>
            <a:ext cx="1633781" cy="369332"/>
          </a:xfrm>
          <a:prstGeom prst="rect">
            <a:avLst/>
          </a:prstGeom>
          <a:noFill/>
        </p:spPr>
        <p:txBody>
          <a:bodyPr wrap="none" rtlCol="0">
            <a:spAutoFit/>
          </a:bodyPr>
          <a:lstStyle/>
          <a:p>
            <a:r>
              <a:rPr lang="en-US" u="sng" dirty="0" smtClean="0">
                <a:solidFill>
                  <a:srgbClr val="FF0000"/>
                </a:solidFill>
              </a:rPr>
              <a:t>2 Narrowband</a:t>
            </a:r>
            <a:endParaRPr lang="en-US" u="sng" dirty="0">
              <a:solidFill>
                <a:srgbClr val="FF0000"/>
              </a:solidFill>
            </a:endParaRPr>
          </a:p>
        </p:txBody>
      </p:sp>
      <p:pic>
        <p:nvPicPr>
          <p:cNvPr id="71682" name="Picture 2" descr="http://www-star.stanford.edu/%7Evlf/hardware/fieldsites/alaska/dotlake/dotlake_bb.jpg"/>
          <p:cNvPicPr>
            <a:picLocks noChangeAspect="1" noChangeArrowheads="1"/>
          </p:cNvPicPr>
          <p:nvPr/>
        </p:nvPicPr>
        <p:blipFill>
          <a:blip r:embed="rId3" cstate="print"/>
          <a:srcRect/>
          <a:stretch>
            <a:fillRect/>
          </a:stretch>
        </p:blipFill>
        <p:spPr bwMode="auto">
          <a:xfrm>
            <a:off x="4191000" y="4724400"/>
            <a:ext cx="4495800" cy="2112486"/>
          </a:xfrm>
          <a:prstGeom prst="rect">
            <a:avLst/>
          </a:prstGeom>
          <a:noFill/>
        </p:spPr>
      </p:pic>
      <p:sp>
        <p:nvSpPr>
          <p:cNvPr id="716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0" y="2133600"/>
            <a:ext cx="2514600" cy="1323439"/>
          </a:xfrm>
          <a:prstGeom prst="rect">
            <a:avLst/>
          </a:prstGeom>
          <a:noFill/>
        </p:spPr>
        <p:txBody>
          <a:bodyPr wrap="square" rtlCol="0">
            <a:spAutoFit/>
          </a:bodyPr>
          <a:lstStyle/>
          <a:p>
            <a:pPr algn="just"/>
            <a:r>
              <a:rPr lang="en-US" sz="1600" dirty="0" smtClean="0"/>
              <a:t>Several </a:t>
            </a:r>
            <a:r>
              <a:rPr lang="en-US" sz="1600" dirty="0" err="1" smtClean="0"/>
              <a:t>Gbyte</a:t>
            </a:r>
            <a:r>
              <a:rPr lang="en-US" sz="1600" dirty="0" smtClean="0"/>
              <a:t> of data in one day (1 GB 1 h) (depends low-res or hi-res).</a:t>
            </a:r>
          </a:p>
          <a:p>
            <a:endParaRPr lang="en-US" sz="1600" dirty="0"/>
          </a:p>
        </p:txBody>
      </p:sp>
      <p:sp>
        <p:nvSpPr>
          <p:cNvPr id="10" name="TextBox 9"/>
          <p:cNvSpPr txBox="1"/>
          <p:nvPr/>
        </p:nvSpPr>
        <p:spPr>
          <a:xfrm>
            <a:off x="1517785" y="4953000"/>
            <a:ext cx="2672398" cy="338554"/>
          </a:xfrm>
          <a:prstGeom prst="rect">
            <a:avLst/>
          </a:prstGeom>
          <a:noFill/>
        </p:spPr>
        <p:txBody>
          <a:bodyPr wrap="none" rtlCol="0">
            <a:spAutoFit/>
          </a:bodyPr>
          <a:lstStyle/>
          <a:p>
            <a:r>
              <a:rPr lang="en-US" sz="1600" dirty="0" smtClean="0"/>
              <a:t>Several </a:t>
            </a:r>
            <a:r>
              <a:rPr lang="en-US" sz="1600" dirty="0" err="1" smtClean="0"/>
              <a:t>Gbyte</a:t>
            </a:r>
            <a:r>
              <a:rPr lang="en-US" sz="1600" dirty="0" smtClean="0"/>
              <a:t> in  one hour.</a:t>
            </a:r>
            <a:endParaRPr lang="en-US" sz="1600" dirty="0"/>
          </a:p>
        </p:txBody>
      </p:sp>
      <p:sp>
        <p:nvSpPr>
          <p:cNvPr id="11" name="TextBox 10"/>
          <p:cNvSpPr txBox="1"/>
          <p:nvPr/>
        </p:nvSpPr>
        <p:spPr>
          <a:xfrm>
            <a:off x="0" y="4876800"/>
            <a:ext cx="1569660" cy="369332"/>
          </a:xfrm>
          <a:prstGeom prst="rect">
            <a:avLst/>
          </a:prstGeom>
          <a:noFill/>
        </p:spPr>
        <p:txBody>
          <a:bodyPr wrap="none" rtlCol="0">
            <a:spAutoFit/>
          </a:bodyPr>
          <a:lstStyle/>
          <a:p>
            <a:r>
              <a:rPr lang="en-US" u="sng" dirty="0" smtClean="0">
                <a:solidFill>
                  <a:srgbClr val="FF0000"/>
                </a:solidFill>
              </a:rPr>
              <a:t>1. Broadband</a:t>
            </a:r>
            <a:endParaRPr lang="en-US" u="sng" dirty="0">
              <a:solidFill>
                <a:srgbClr val="FF0000"/>
              </a:solidFill>
            </a:endParaRPr>
          </a:p>
        </p:txBody>
      </p:sp>
      <p:sp>
        <p:nvSpPr>
          <p:cNvPr id="12" name="TextBox 11"/>
          <p:cNvSpPr txBox="1"/>
          <p:nvPr/>
        </p:nvSpPr>
        <p:spPr>
          <a:xfrm>
            <a:off x="7391400" y="5486400"/>
            <a:ext cx="1467068" cy="369332"/>
          </a:xfrm>
          <a:prstGeom prst="rect">
            <a:avLst/>
          </a:prstGeom>
          <a:noFill/>
        </p:spPr>
        <p:txBody>
          <a:bodyPr wrap="none" rtlCol="0">
            <a:spAutoFit/>
          </a:bodyPr>
          <a:lstStyle/>
          <a:p>
            <a:r>
              <a:rPr lang="en-US" dirty="0" smtClean="0"/>
              <a:t>spectrogram</a:t>
            </a:r>
            <a:endParaRPr lang="en-US" dirty="0"/>
          </a:p>
        </p:txBody>
      </p:sp>
      <p:sp>
        <p:nvSpPr>
          <p:cNvPr id="13" name="TextBox 12"/>
          <p:cNvSpPr txBox="1"/>
          <p:nvPr/>
        </p:nvSpPr>
        <p:spPr>
          <a:xfrm>
            <a:off x="3932311" y="0"/>
            <a:ext cx="944489" cy="523220"/>
          </a:xfrm>
          <a:prstGeom prst="rect">
            <a:avLst/>
          </a:prstGeom>
          <a:noFill/>
        </p:spPr>
        <p:txBody>
          <a:bodyPr wrap="none" rtlCol="0">
            <a:spAutoFit/>
          </a:bodyPr>
          <a:lstStyle/>
          <a:p>
            <a:r>
              <a:rPr lang="en-US" sz="2800" dirty="0" smtClean="0"/>
              <a:t>Data</a:t>
            </a:r>
            <a:endParaRPr lang="en-US" sz="2800" dirty="0"/>
          </a:p>
        </p:txBody>
      </p:sp>
      <p:sp>
        <p:nvSpPr>
          <p:cNvPr id="14" name="TextBox 13"/>
          <p:cNvSpPr txBox="1"/>
          <p:nvPr/>
        </p:nvSpPr>
        <p:spPr>
          <a:xfrm>
            <a:off x="76200" y="3505200"/>
            <a:ext cx="9144000" cy="1415772"/>
          </a:xfrm>
          <a:prstGeom prst="rect">
            <a:avLst/>
          </a:prstGeom>
          <a:noFill/>
        </p:spPr>
        <p:txBody>
          <a:bodyPr wrap="square" rtlCol="0">
            <a:spAutoFit/>
          </a:bodyPr>
          <a:lstStyle/>
          <a:p>
            <a:r>
              <a:rPr lang="en-US" sz="1400" dirty="0" smtClean="0"/>
              <a:t>The second type of data is called </a:t>
            </a:r>
            <a:r>
              <a:rPr lang="en-US" sz="1400" dirty="0" smtClean="0">
                <a:solidFill>
                  <a:srgbClr val="FF0000"/>
                </a:solidFill>
              </a:rPr>
              <a:t>narrowband. </a:t>
            </a:r>
            <a:r>
              <a:rPr lang="en-US" sz="1400" dirty="0" smtClean="0"/>
              <a:t>This simply involves taking the amplitude and phase,  separately, of a single narrow frequency range, specified in the software, and usually corresponding  to the frequency of a VLF transmitter. Such data is generally saved in two different resolutions, </a:t>
            </a:r>
            <a:r>
              <a:rPr lang="en-US" sz="1400" dirty="0" smtClean="0">
                <a:solidFill>
                  <a:srgbClr val="FF0000"/>
                </a:solidFill>
              </a:rPr>
              <a:t>hi-res </a:t>
            </a:r>
            <a:r>
              <a:rPr lang="en-US" sz="1400" dirty="0" smtClean="0"/>
              <a:t> (50 Hz), and </a:t>
            </a:r>
            <a:r>
              <a:rPr lang="en-US" sz="1400" dirty="0" smtClean="0">
                <a:solidFill>
                  <a:srgbClr val="FF0000"/>
                </a:solidFill>
              </a:rPr>
              <a:t>low-res</a:t>
            </a:r>
            <a:r>
              <a:rPr lang="en-US" sz="1400" dirty="0" smtClean="0"/>
              <a:t> (1 Hz). Narrowband data takes up a much smaller amount of room, ~1GB per  hour, per transmitter. Low-res can be use for some kind of observations (for phenomena that take longer )and high res are better for other.</a:t>
            </a:r>
          </a:p>
          <a:p>
            <a:endParaRPr lang="en-US" sz="1600" dirty="0"/>
          </a:p>
        </p:txBody>
      </p:sp>
      <p:sp>
        <p:nvSpPr>
          <p:cNvPr id="15" name="TextBox 14"/>
          <p:cNvSpPr txBox="1"/>
          <p:nvPr/>
        </p:nvSpPr>
        <p:spPr>
          <a:xfrm>
            <a:off x="0" y="609600"/>
            <a:ext cx="2351413" cy="830997"/>
          </a:xfrm>
          <a:prstGeom prst="rect">
            <a:avLst/>
          </a:prstGeom>
          <a:noFill/>
        </p:spPr>
        <p:txBody>
          <a:bodyPr wrap="none" rtlCol="0">
            <a:spAutoFit/>
          </a:bodyPr>
          <a:lstStyle/>
          <a:p>
            <a:r>
              <a:rPr lang="en-US" sz="1600" dirty="0" smtClean="0"/>
              <a:t>- There are two types of</a:t>
            </a:r>
          </a:p>
          <a:p>
            <a:r>
              <a:rPr lang="en-US" sz="1600" dirty="0" smtClean="0"/>
              <a:t> recordings made by</a:t>
            </a:r>
          </a:p>
          <a:p>
            <a:r>
              <a:rPr lang="en-US" sz="1600" dirty="0" smtClean="0"/>
              <a:t> AWESOME</a:t>
            </a:r>
            <a:endParaRPr lang="en-US" sz="1600" dirty="0"/>
          </a:p>
        </p:txBody>
      </p:sp>
      <p:sp>
        <p:nvSpPr>
          <p:cNvPr id="16" name="TextBox 15"/>
          <p:cNvSpPr txBox="1"/>
          <p:nvPr/>
        </p:nvSpPr>
        <p:spPr>
          <a:xfrm>
            <a:off x="0" y="5257800"/>
            <a:ext cx="3581400" cy="1600438"/>
          </a:xfrm>
          <a:prstGeom prst="rect">
            <a:avLst/>
          </a:prstGeom>
          <a:noFill/>
        </p:spPr>
        <p:txBody>
          <a:bodyPr wrap="square" rtlCol="0">
            <a:spAutoFit/>
          </a:bodyPr>
          <a:lstStyle/>
          <a:p>
            <a:r>
              <a:rPr lang="en-US" sz="1400" dirty="0" smtClean="0"/>
              <a:t>Broadband saves the waveform</a:t>
            </a:r>
          </a:p>
          <a:p>
            <a:r>
              <a:rPr lang="en-US" sz="1400" dirty="0" smtClean="0"/>
              <a:t>received from antenna exactly as it was digitized, at the full 100 kHz sampling rate. It thus includes information at all</a:t>
            </a:r>
          </a:p>
          <a:p>
            <a:r>
              <a:rPr lang="en-US" sz="1400" dirty="0" smtClean="0"/>
              <a:t>frequencies between the systems cutoffs (300 Hz – 47 kHz). Broadband data is very large, however, taking up 10 GB per hour.</a:t>
            </a:r>
            <a:endParaRPr lang="en-US" sz="1400" dirty="0"/>
          </a:p>
        </p:txBody>
      </p:sp>
      <p:pic>
        <p:nvPicPr>
          <p:cNvPr id="2" name="Picture 4" descr="C:\vlada\VAMDC\novo\novo\Graph2.jpg"/>
          <p:cNvPicPr>
            <a:picLocks noChangeAspect="1" noChangeArrowheads="1"/>
          </p:cNvPicPr>
          <p:nvPr/>
        </p:nvPicPr>
        <p:blipFill>
          <a:blip r:embed="rId4" cstate="print"/>
          <a:srcRect/>
          <a:stretch>
            <a:fillRect/>
          </a:stretch>
        </p:blipFill>
        <p:spPr bwMode="auto">
          <a:xfrm>
            <a:off x="3124200" y="533400"/>
            <a:ext cx="4843991" cy="29718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a:stretch>
            <a:fillRect/>
          </a:stretch>
        </p:blipFill>
        <p:spPr bwMode="auto">
          <a:xfrm>
            <a:off x="2133600" y="152400"/>
            <a:ext cx="4791075" cy="600075"/>
          </a:xfrm>
          <a:prstGeom prst="rect">
            <a:avLst/>
          </a:prstGeom>
          <a:noFill/>
          <a:ln w="9525">
            <a:noFill/>
            <a:miter lim="800000"/>
            <a:headEnd/>
            <a:tailEnd/>
          </a:ln>
          <a:effectLst/>
        </p:spPr>
      </p:pic>
      <p:pic>
        <p:nvPicPr>
          <p:cNvPr id="56323" name="Picture 3"/>
          <p:cNvPicPr>
            <a:picLocks noChangeAspect="1" noChangeArrowheads="1"/>
          </p:cNvPicPr>
          <p:nvPr/>
        </p:nvPicPr>
        <p:blipFill>
          <a:blip r:embed="rId3" cstate="print"/>
          <a:srcRect/>
          <a:stretch>
            <a:fillRect/>
          </a:stretch>
        </p:blipFill>
        <p:spPr bwMode="auto">
          <a:xfrm>
            <a:off x="1295400" y="838200"/>
            <a:ext cx="6629400" cy="3486150"/>
          </a:xfrm>
          <a:prstGeom prst="rect">
            <a:avLst/>
          </a:prstGeom>
          <a:noFill/>
          <a:ln w="9525">
            <a:noFill/>
            <a:miter lim="800000"/>
            <a:headEnd/>
            <a:tailEnd/>
          </a:ln>
          <a:effectLst/>
        </p:spPr>
      </p:pic>
      <p:pic>
        <p:nvPicPr>
          <p:cNvPr id="4" name="Picture 8" descr="anthorn-7922b"/>
          <p:cNvPicPr>
            <a:picLocks noChangeAspect="1" noChangeArrowheads="1"/>
          </p:cNvPicPr>
          <p:nvPr/>
        </p:nvPicPr>
        <p:blipFill>
          <a:blip r:embed="rId4" cstate="print"/>
          <a:srcRect/>
          <a:stretch>
            <a:fillRect/>
          </a:stretch>
        </p:blipFill>
        <p:spPr bwMode="auto">
          <a:xfrm>
            <a:off x="914400" y="4419600"/>
            <a:ext cx="2506153" cy="1495706"/>
          </a:xfrm>
          <a:prstGeom prst="rect">
            <a:avLst/>
          </a:prstGeom>
          <a:noFill/>
        </p:spPr>
      </p:pic>
      <p:sp>
        <p:nvSpPr>
          <p:cNvPr id="5" name="Text Box 9"/>
          <p:cNvSpPr txBox="1">
            <a:spLocks noChangeArrowheads="1"/>
          </p:cNvSpPr>
          <p:nvPr/>
        </p:nvSpPr>
        <p:spPr bwMode="auto">
          <a:xfrm>
            <a:off x="76200" y="5943600"/>
            <a:ext cx="5181600" cy="1231106"/>
          </a:xfrm>
          <a:prstGeom prst="rect">
            <a:avLst/>
          </a:prstGeom>
          <a:noFill/>
          <a:ln w="9525">
            <a:noFill/>
            <a:miter lim="800000"/>
            <a:headEnd/>
            <a:tailEnd/>
          </a:ln>
          <a:effectLst/>
        </p:spPr>
        <p:txBody>
          <a:bodyPr wrap="square">
            <a:spAutoFit/>
          </a:bodyPr>
          <a:lstStyle/>
          <a:p>
            <a:r>
              <a:rPr lang="en-US" sz="1400" dirty="0" smtClean="0"/>
              <a:t>- Transmitters are all over the world (~there are approx. 20 </a:t>
            </a:r>
            <a:r>
              <a:rPr lang="en-US" sz="1400" dirty="0" err="1" smtClean="0"/>
              <a:t>Transm</a:t>
            </a:r>
            <a:r>
              <a:rPr lang="en-US" sz="1400" dirty="0" smtClean="0"/>
              <a:t>. stations ).  Every transmitters transmit at fix frequency. For example </a:t>
            </a:r>
            <a:r>
              <a:rPr lang="en-US" sz="1400" dirty="0" err="1" smtClean="0"/>
              <a:t>Anthorn</a:t>
            </a:r>
            <a:r>
              <a:rPr lang="en-US" sz="1400" dirty="0" smtClean="0"/>
              <a:t> with code name GQD  transmit  at 19.6 kHz.</a:t>
            </a:r>
          </a:p>
          <a:p>
            <a:endParaRPr lang="en-US" dirty="0"/>
          </a:p>
        </p:txBody>
      </p:sp>
      <p:pic>
        <p:nvPicPr>
          <p:cNvPr id="6" name="Picture 4"/>
          <p:cNvPicPr>
            <a:picLocks noChangeAspect="1" noChangeArrowheads="1"/>
          </p:cNvPicPr>
          <p:nvPr/>
        </p:nvPicPr>
        <p:blipFill>
          <a:blip r:embed="rId5" cstate="print"/>
          <a:srcRect/>
          <a:stretch>
            <a:fillRect/>
          </a:stretch>
        </p:blipFill>
        <p:spPr bwMode="auto">
          <a:xfrm>
            <a:off x="5410200" y="3953555"/>
            <a:ext cx="3733800" cy="29044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2438400" y="152400"/>
            <a:ext cx="3943350" cy="552450"/>
          </a:xfrm>
          <a:prstGeom prst="rect">
            <a:avLst/>
          </a:prstGeom>
          <a:noFill/>
          <a:ln w="9525">
            <a:noFill/>
            <a:miter lim="800000"/>
            <a:headEnd/>
            <a:tailEnd/>
          </a:ln>
          <a:effectLst/>
        </p:spPr>
      </p:pic>
      <p:pic>
        <p:nvPicPr>
          <p:cNvPr id="48131" name="Picture 3"/>
          <p:cNvPicPr>
            <a:picLocks noChangeAspect="1" noChangeArrowheads="1"/>
          </p:cNvPicPr>
          <p:nvPr/>
        </p:nvPicPr>
        <p:blipFill>
          <a:blip r:embed="rId3" cstate="print"/>
          <a:srcRect/>
          <a:stretch>
            <a:fillRect/>
          </a:stretch>
        </p:blipFill>
        <p:spPr bwMode="auto">
          <a:xfrm>
            <a:off x="762000" y="1066800"/>
            <a:ext cx="7734765" cy="3543300"/>
          </a:xfrm>
          <a:prstGeom prst="rect">
            <a:avLst/>
          </a:prstGeom>
          <a:noFill/>
          <a:ln w="9525">
            <a:noFill/>
            <a:miter lim="800000"/>
            <a:headEnd/>
            <a:tailEnd/>
          </a:ln>
          <a:effectLst/>
        </p:spPr>
      </p:pic>
      <p:sp>
        <p:nvSpPr>
          <p:cNvPr id="4" name="TextBox 3"/>
          <p:cNvSpPr txBox="1"/>
          <p:nvPr/>
        </p:nvSpPr>
        <p:spPr>
          <a:xfrm>
            <a:off x="-76200" y="4800600"/>
            <a:ext cx="9296399" cy="1754326"/>
          </a:xfrm>
          <a:prstGeom prst="rect">
            <a:avLst/>
          </a:prstGeom>
          <a:noFill/>
        </p:spPr>
        <p:txBody>
          <a:bodyPr wrap="square" rtlCol="0">
            <a:spAutoFit/>
          </a:bodyPr>
          <a:lstStyle/>
          <a:p>
            <a:r>
              <a:rPr lang="en-US" dirty="0" smtClean="0"/>
              <a:t>AWESOME receiver all over the world.</a:t>
            </a:r>
          </a:p>
          <a:p>
            <a:endParaRPr lang="en-US" dirty="0" smtClean="0"/>
          </a:p>
          <a:p>
            <a:r>
              <a:rPr lang="en-US" dirty="0" smtClean="0"/>
              <a:t>Since 2008, Belgrade station is included in the international program AWESOME</a:t>
            </a:r>
          </a:p>
          <a:p>
            <a:r>
              <a:rPr lang="sr-Cyrl-CS" dirty="0" smtClean="0"/>
              <a:t>(</a:t>
            </a:r>
            <a:r>
              <a:rPr lang="en-US" u="sng" dirty="0" smtClean="0"/>
              <a:t>A</a:t>
            </a:r>
            <a:r>
              <a:rPr lang="en-US" dirty="0" smtClean="0"/>
              <a:t>tmospheric </a:t>
            </a:r>
            <a:r>
              <a:rPr lang="en-US" u="sng" dirty="0" smtClean="0"/>
              <a:t>W</a:t>
            </a:r>
            <a:r>
              <a:rPr lang="en-US" dirty="0" smtClean="0"/>
              <a:t>eather </a:t>
            </a:r>
            <a:r>
              <a:rPr lang="en-US" u="sng" dirty="0" smtClean="0"/>
              <a:t>E</a:t>
            </a:r>
            <a:r>
              <a:rPr lang="en-US" dirty="0" smtClean="0"/>
              <a:t>lectromagnetic </a:t>
            </a:r>
            <a:r>
              <a:rPr lang="en-US" u="sng" dirty="0" smtClean="0"/>
              <a:t>S</a:t>
            </a:r>
            <a:r>
              <a:rPr lang="en-US" dirty="0" smtClean="0"/>
              <a:t>ystem for </a:t>
            </a:r>
            <a:r>
              <a:rPr lang="en-US" u="sng" dirty="0" smtClean="0"/>
              <a:t>O</a:t>
            </a:r>
            <a:r>
              <a:rPr lang="en-US" dirty="0" smtClean="0"/>
              <a:t>bservation </a:t>
            </a:r>
            <a:r>
              <a:rPr lang="en-US" u="sng" dirty="0" smtClean="0"/>
              <a:t>M</a:t>
            </a:r>
            <a:r>
              <a:rPr lang="en-US" dirty="0" smtClean="0"/>
              <a:t>odeling and </a:t>
            </a:r>
            <a:r>
              <a:rPr lang="en-US" u="sng" dirty="0" smtClean="0"/>
              <a:t>E</a:t>
            </a:r>
            <a:r>
              <a:rPr lang="en-US" dirty="0" smtClean="0"/>
              <a:t>ducation</a:t>
            </a:r>
            <a:r>
              <a:rPr lang="sr-Cyrl-CS" dirty="0" smtClean="0"/>
              <a:t>) </a:t>
            </a:r>
            <a:endParaRPr lang="en-US" dirty="0" smtClean="0"/>
          </a:p>
          <a:p>
            <a:r>
              <a:rPr lang="en-US" dirty="0" smtClean="0"/>
              <a:t>in cooperation with Space Telecommunication and </a:t>
            </a:r>
            <a:r>
              <a:rPr lang="en-US" dirty="0" err="1" smtClean="0"/>
              <a:t>Radioscience</a:t>
            </a:r>
            <a:r>
              <a:rPr lang="en-US" dirty="0" smtClean="0"/>
              <a:t> Laboratory</a:t>
            </a:r>
            <a:r>
              <a:rPr lang="sr-Cyrl-CS" dirty="0" smtClean="0"/>
              <a:t>, </a:t>
            </a:r>
            <a:endParaRPr lang="en-US" dirty="0" smtClean="0"/>
          </a:p>
          <a:p>
            <a:r>
              <a:rPr lang="en-US" dirty="0" smtClean="0"/>
              <a:t>Stanford University</a:t>
            </a:r>
            <a:r>
              <a:rPr lang="sr-Cyrl-CS" dirty="0" smtClean="0"/>
              <a:t>, </a:t>
            </a:r>
            <a:r>
              <a:rPr lang="en-US" dirty="0" smtClean="0"/>
              <a:t>Stanford</a:t>
            </a:r>
            <a:r>
              <a:rPr lang="sr-Cyrl-CS" dirty="0" smtClean="0"/>
              <a:t>, </a:t>
            </a:r>
            <a:r>
              <a:rPr lang="en-US" dirty="0" smtClean="0"/>
              <a:t>California</a:t>
            </a:r>
            <a:r>
              <a:rPr lang="sr-Cyrl-CS" dirty="0" smtClean="0"/>
              <a:t> 94305, </a:t>
            </a:r>
            <a:r>
              <a:rPr lang="en-US" u="sng" dirty="0" smtClean="0"/>
              <a:t>http</a:t>
            </a:r>
            <a:r>
              <a:rPr lang="sr-Cyrl-CS" u="sng" dirty="0" smtClean="0"/>
              <a:t>:/</a:t>
            </a:r>
            <a:r>
              <a:rPr lang="en-US" u="sng" dirty="0" smtClean="0"/>
              <a:t>www</a:t>
            </a:r>
            <a:r>
              <a:rPr lang="sr-Cyrl-CS" u="sng" dirty="0" smtClean="0"/>
              <a:t>-</a:t>
            </a:r>
            <a:r>
              <a:rPr lang="en-US" u="sng" dirty="0" smtClean="0"/>
              <a:t>star</a:t>
            </a:r>
            <a:r>
              <a:rPr lang="sr-Cyrl-CS" u="sng" dirty="0" smtClean="0"/>
              <a:t>.</a:t>
            </a:r>
            <a:r>
              <a:rPr lang="en-US" u="sng" dirty="0" err="1" smtClean="0"/>
              <a:t>stanford</a:t>
            </a:r>
            <a:r>
              <a:rPr lang="sr-Cyrl-CS" u="sng" dirty="0" smtClean="0"/>
              <a:t>.</a:t>
            </a:r>
            <a:r>
              <a:rPr lang="en-US" u="sng" dirty="0" err="1" smtClean="0"/>
              <a:t>edu</a:t>
            </a:r>
            <a:r>
              <a:rPr lang="sr-Cyrl-CS" u="sng" dirty="0" smtClean="0"/>
              <a:t>/~</a:t>
            </a:r>
            <a:r>
              <a:rPr lang="en-US" u="sng" dirty="0" err="1" smtClean="0"/>
              <a:t>vlf</a:t>
            </a:r>
            <a:r>
              <a:rPr lang="sr-Cyrl-CS" u="sng" dirty="0" smtClean="0"/>
              <a:t>/</a:t>
            </a:r>
            <a:r>
              <a:rPr lang="sr-Cyrl-CS" dirty="0" smtClean="0"/>
              <a:t>.</a:t>
            </a:r>
            <a:endParaRPr lang="en-US" dirty="0"/>
          </a:p>
        </p:txBody>
      </p:sp>
      <p:sp>
        <p:nvSpPr>
          <p:cNvPr id="5" name="TextBox 4"/>
          <p:cNvSpPr txBox="1"/>
          <p:nvPr/>
        </p:nvSpPr>
        <p:spPr>
          <a:xfrm>
            <a:off x="990600" y="152400"/>
            <a:ext cx="1371600" cy="461665"/>
          </a:xfrm>
          <a:prstGeom prst="rect">
            <a:avLst/>
          </a:prstGeom>
          <a:noFill/>
        </p:spPr>
        <p:txBody>
          <a:bodyPr wrap="square" rtlCol="0">
            <a:spAutoFit/>
          </a:bodyPr>
          <a:lstStyle/>
          <a:p>
            <a:r>
              <a:rPr lang="en-US" sz="2400" dirty="0" smtClean="0"/>
              <a:t>Network</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srcRect/>
          <a:stretch>
            <a:fillRect/>
          </a:stretch>
        </p:blipFill>
        <p:spPr bwMode="auto">
          <a:xfrm>
            <a:off x="5334000" y="914400"/>
            <a:ext cx="3000375" cy="385487"/>
          </a:xfrm>
          <a:prstGeom prst="rect">
            <a:avLst/>
          </a:prstGeom>
          <a:noFill/>
          <a:ln w="9525">
            <a:noFill/>
            <a:miter lim="800000"/>
            <a:headEnd/>
            <a:tailEnd/>
          </a:ln>
          <a:effectLst/>
        </p:spPr>
      </p:pic>
      <p:pic>
        <p:nvPicPr>
          <p:cNvPr id="49155" name="Picture 3"/>
          <p:cNvPicPr>
            <a:picLocks noChangeAspect="1" noChangeArrowheads="1"/>
          </p:cNvPicPr>
          <p:nvPr/>
        </p:nvPicPr>
        <p:blipFill>
          <a:blip r:embed="rId3" cstate="print"/>
          <a:srcRect/>
          <a:stretch>
            <a:fillRect/>
          </a:stretch>
        </p:blipFill>
        <p:spPr bwMode="auto">
          <a:xfrm>
            <a:off x="2505075" y="1676400"/>
            <a:ext cx="4200525" cy="1545723"/>
          </a:xfrm>
          <a:prstGeom prst="rect">
            <a:avLst/>
          </a:prstGeom>
          <a:noFill/>
          <a:ln w="9525">
            <a:noFill/>
            <a:miter lim="800000"/>
            <a:headEnd/>
            <a:tailEnd/>
          </a:ln>
          <a:effectLst/>
        </p:spPr>
      </p:pic>
      <p:pic>
        <p:nvPicPr>
          <p:cNvPr id="49156" name="Picture 4"/>
          <p:cNvPicPr>
            <a:picLocks noChangeAspect="1" noChangeArrowheads="1"/>
          </p:cNvPicPr>
          <p:nvPr/>
        </p:nvPicPr>
        <p:blipFill>
          <a:blip r:embed="rId4" cstate="print"/>
          <a:srcRect/>
          <a:stretch>
            <a:fillRect/>
          </a:stretch>
        </p:blipFill>
        <p:spPr bwMode="auto">
          <a:xfrm>
            <a:off x="2057400" y="3429000"/>
            <a:ext cx="5467350" cy="1847529"/>
          </a:xfrm>
          <a:prstGeom prst="rect">
            <a:avLst/>
          </a:prstGeom>
          <a:noFill/>
          <a:ln w="9525">
            <a:noFill/>
            <a:miter lim="800000"/>
            <a:headEnd/>
            <a:tailEnd/>
          </a:ln>
          <a:effectLst/>
        </p:spPr>
      </p:pic>
      <p:sp>
        <p:nvSpPr>
          <p:cNvPr id="5" name="TextBox 4"/>
          <p:cNvSpPr txBox="1"/>
          <p:nvPr/>
        </p:nvSpPr>
        <p:spPr>
          <a:xfrm>
            <a:off x="1219200" y="381000"/>
            <a:ext cx="6331029" cy="461665"/>
          </a:xfrm>
          <a:prstGeom prst="rect">
            <a:avLst/>
          </a:prstGeom>
          <a:noFill/>
        </p:spPr>
        <p:txBody>
          <a:bodyPr wrap="none" rtlCol="0">
            <a:spAutoFit/>
          </a:bodyPr>
          <a:lstStyle/>
          <a:p>
            <a:r>
              <a:rPr lang="en-US" sz="2400" dirty="0" smtClean="0"/>
              <a:t>Member of AWESOME network, advantages </a:t>
            </a:r>
            <a:endParaRPr lang="en-US" sz="2400" dirty="0"/>
          </a:p>
        </p:txBody>
      </p:sp>
      <p:sp>
        <p:nvSpPr>
          <p:cNvPr id="6" name="TextBox 5"/>
          <p:cNvSpPr txBox="1"/>
          <p:nvPr/>
        </p:nvSpPr>
        <p:spPr>
          <a:xfrm>
            <a:off x="152400" y="5486400"/>
            <a:ext cx="9158020" cy="1354217"/>
          </a:xfrm>
          <a:prstGeom prst="rect">
            <a:avLst/>
          </a:prstGeom>
          <a:noFill/>
        </p:spPr>
        <p:txBody>
          <a:bodyPr wrap="none" rtlCol="0">
            <a:spAutoFit/>
          </a:bodyPr>
          <a:lstStyle/>
          <a:p>
            <a:r>
              <a:rPr lang="en-US" sz="1600" dirty="0" smtClean="0"/>
              <a:t>Member of AWESOME network, and its advantages .</a:t>
            </a:r>
          </a:p>
          <a:p>
            <a:r>
              <a:rPr lang="en-US" sz="1600" dirty="0" smtClean="0"/>
              <a:t>We can store our data, use data from other AWESOME receivers (in some situations are crucial to </a:t>
            </a:r>
          </a:p>
          <a:p>
            <a:r>
              <a:rPr lang="en-US" sz="1600" dirty="0" smtClean="0"/>
              <a:t>know data from different direction or site for </a:t>
            </a:r>
            <a:r>
              <a:rPr lang="en-US" sz="1600" dirty="0" err="1" smtClean="0"/>
              <a:t>analizing</a:t>
            </a:r>
            <a:r>
              <a:rPr lang="en-US" sz="1600" dirty="0" smtClean="0"/>
              <a:t> some phenomena.)</a:t>
            </a:r>
          </a:p>
          <a:p>
            <a:r>
              <a:rPr lang="en-US" sz="1600" dirty="0" smtClean="0"/>
              <a:t>We can attend workshops and conferences (Tunis, Dubai, India…) and extend collaborations .</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p:cNvPicPr>
            <a:picLocks noChangeAspect="1" noChangeArrowheads="1"/>
          </p:cNvPicPr>
          <p:nvPr/>
        </p:nvPicPr>
        <p:blipFill>
          <a:blip r:embed="rId2" cstate="print"/>
          <a:srcRect/>
          <a:stretch>
            <a:fillRect/>
          </a:stretch>
        </p:blipFill>
        <p:spPr bwMode="auto">
          <a:xfrm>
            <a:off x="1600200" y="990600"/>
            <a:ext cx="6111807" cy="4224337"/>
          </a:xfrm>
          <a:prstGeom prst="rect">
            <a:avLst/>
          </a:prstGeom>
          <a:noFill/>
          <a:ln w="9525">
            <a:noFill/>
            <a:miter lim="800000"/>
            <a:headEnd/>
            <a:tailEnd/>
          </a:ln>
          <a:effectLst/>
        </p:spPr>
      </p:pic>
      <p:sp>
        <p:nvSpPr>
          <p:cNvPr id="4" name="TextBox 3"/>
          <p:cNvSpPr txBox="1"/>
          <p:nvPr/>
        </p:nvSpPr>
        <p:spPr>
          <a:xfrm>
            <a:off x="2971800" y="304800"/>
            <a:ext cx="3363421" cy="523220"/>
          </a:xfrm>
          <a:prstGeom prst="rect">
            <a:avLst/>
          </a:prstGeom>
          <a:noFill/>
        </p:spPr>
        <p:txBody>
          <a:bodyPr wrap="none" rtlCol="0">
            <a:spAutoFit/>
          </a:bodyPr>
          <a:lstStyle/>
          <a:p>
            <a:r>
              <a:rPr lang="en-US" sz="2800" dirty="0" smtClean="0"/>
              <a:t>Central Data Server</a:t>
            </a:r>
            <a:endParaRPr lang="en-US" sz="2800" dirty="0"/>
          </a:p>
        </p:txBody>
      </p:sp>
      <p:sp>
        <p:nvSpPr>
          <p:cNvPr id="5" name="TextBox 4"/>
          <p:cNvSpPr txBox="1"/>
          <p:nvPr/>
        </p:nvSpPr>
        <p:spPr>
          <a:xfrm>
            <a:off x="76200" y="5486400"/>
            <a:ext cx="8815362" cy="1754326"/>
          </a:xfrm>
          <a:prstGeom prst="rect">
            <a:avLst/>
          </a:prstGeom>
          <a:noFill/>
        </p:spPr>
        <p:txBody>
          <a:bodyPr wrap="none" rtlCol="0">
            <a:spAutoFit/>
          </a:bodyPr>
          <a:lstStyle/>
          <a:p>
            <a:r>
              <a:rPr lang="en-US" dirty="0" smtClean="0"/>
              <a:t>- In Stanford: Central Data Server</a:t>
            </a:r>
          </a:p>
          <a:p>
            <a:r>
              <a:rPr lang="en-US" dirty="0" smtClean="0"/>
              <a:t>- We transmit data via net in real time to central server.</a:t>
            </a:r>
          </a:p>
          <a:p>
            <a:pPr>
              <a:buFontTx/>
              <a:buChar char="-"/>
            </a:pPr>
            <a:r>
              <a:rPr lang="en-US" dirty="0" smtClean="0"/>
              <a:t>Problems: limited flow of data through the net. A solution to get and install  our local </a:t>
            </a:r>
          </a:p>
          <a:p>
            <a:r>
              <a:rPr lang="en-US" dirty="0" smtClean="0"/>
              <a:t>data server and to communicate with central server</a:t>
            </a:r>
          </a:p>
          <a:p>
            <a:pPr>
              <a:buFontTx/>
              <a:buChar char="-"/>
            </a:pPr>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838201" y="1021339"/>
            <a:ext cx="7010400" cy="4617462"/>
          </a:xfrm>
          <a:prstGeom prst="rect">
            <a:avLst/>
          </a:prstGeom>
          <a:noFill/>
          <a:ln w="9525">
            <a:noFill/>
            <a:miter lim="800000"/>
            <a:headEnd/>
            <a:tailEnd/>
          </a:ln>
          <a:effectLst/>
        </p:spPr>
      </p:pic>
      <p:pic>
        <p:nvPicPr>
          <p:cNvPr id="3" name="Picture 2"/>
          <p:cNvPicPr>
            <a:picLocks noChangeAspect="1" noChangeArrowheads="1"/>
          </p:cNvPicPr>
          <p:nvPr/>
        </p:nvPicPr>
        <p:blipFill>
          <a:blip r:embed="rId3" cstate="print"/>
          <a:srcRect/>
          <a:stretch>
            <a:fillRect/>
          </a:stretch>
        </p:blipFill>
        <p:spPr bwMode="auto">
          <a:xfrm>
            <a:off x="2667000" y="47625"/>
            <a:ext cx="3448050" cy="561975"/>
          </a:xfrm>
          <a:prstGeom prst="rect">
            <a:avLst/>
          </a:prstGeom>
          <a:noFill/>
          <a:ln w="9525">
            <a:noFill/>
            <a:miter lim="800000"/>
            <a:headEnd/>
            <a:tailEnd/>
          </a:ln>
          <a:effectLst/>
        </p:spPr>
      </p:pic>
      <p:sp>
        <p:nvSpPr>
          <p:cNvPr id="4" name="TextBox 3"/>
          <p:cNvSpPr txBox="1"/>
          <p:nvPr/>
        </p:nvSpPr>
        <p:spPr>
          <a:xfrm>
            <a:off x="0" y="5715000"/>
            <a:ext cx="8476616" cy="1354217"/>
          </a:xfrm>
          <a:prstGeom prst="rect">
            <a:avLst/>
          </a:prstGeom>
          <a:noFill/>
        </p:spPr>
        <p:txBody>
          <a:bodyPr wrap="none" rtlCol="0">
            <a:spAutoFit/>
          </a:bodyPr>
          <a:lstStyle/>
          <a:p>
            <a:r>
              <a:rPr lang="en-US" sz="1600" dirty="0" smtClean="0"/>
              <a:t>- Online data query on the address www.stanford.edu/</a:t>
            </a:r>
          </a:p>
          <a:p>
            <a:r>
              <a:rPr lang="en-US" sz="1600" dirty="0" smtClean="0"/>
              <a:t>- Online query: Fill with needed data:  transmitter stations,  receiver, year, month, hour, etc. </a:t>
            </a:r>
          </a:p>
          <a:p>
            <a:r>
              <a:rPr lang="en-US" sz="1600" dirty="0" smtClean="0"/>
              <a:t>- You  can see Belgrade receiver station.</a:t>
            </a:r>
          </a:p>
          <a:p>
            <a:endParaRPr lang="en-US" sz="1600" dirty="0" smtClean="0"/>
          </a:p>
          <a:p>
            <a:endParaRPr lang="en-US" dirty="0"/>
          </a:p>
        </p:txBody>
      </p:sp>
      <p:sp>
        <p:nvSpPr>
          <p:cNvPr id="5" name="TextBox 4"/>
          <p:cNvSpPr txBox="1"/>
          <p:nvPr/>
        </p:nvSpPr>
        <p:spPr>
          <a:xfrm>
            <a:off x="6248400" y="152400"/>
            <a:ext cx="2199256" cy="461665"/>
          </a:xfrm>
          <a:prstGeom prst="rect">
            <a:avLst/>
          </a:prstGeom>
          <a:noFill/>
        </p:spPr>
        <p:txBody>
          <a:bodyPr wrap="none" rtlCol="0">
            <a:spAutoFit/>
          </a:bodyPr>
          <a:lstStyle/>
          <a:p>
            <a:r>
              <a:rPr lang="en-US" sz="2400" dirty="0" smtClean="0"/>
              <a:t>graphic query, </a:t>
            </a:r>
            <a:endParaRPr lang="en-US" sz="2400" dirty="0"/>
          </a:p>
        </p:txBody>
      </p:sp>
      <p:sp>
        <p:nvSpPr>
          <p:cNvPr id="6" name="TextBox 5"/>
          <p:cNvSpPr txBox="1"/>
          <p:nvPr/>
        </p:nvSpPr>
        <p:spPr>
          <a:xfrm>
            <a:off x="762000" y="685800"/>
            <a:ext cx="3550716" cy="338554"/>
          </a:xfrm>
          <a:prstGeom prst="rect">
            <a:avLst/>
          </a:prstGeom>
          <a:noFill/>
        </p:spPr>
        <p:txBody>
          <a:bodyPr wrap="none" rtlCol="0">
            <a:spAutoFit/>
          </a:bodyPr>
          <a:lstStyle/>
          <a:p>
            <a:r>
              <a:rPr lang="en-US" sz="1600" dirty="0" smtClean="0"/>
              <a:t>- You can download data to use later.</a:t>
            </a:r>
            <a:endParaRPr lang="en-US"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228600" y="533400"/>
            <a:ext cx="8686800" cy="5693869"/>
          </a:xfrm>
          <a:prstGeom prst="rect">
            <a:avLst/>
          </a:prstGeom>
          <a:noFill/>
          <a:ln w="9525">
            <a:noFill/>
            <a:miter lim="800000"/>
            <a:headEnd/>
            <a:tailEnd/>
          </a:ln>
          <a:effectLst/>
        </p:spPr>
      </p:pic>
      <p:pic>
        <p:nvPicPr>
          <p:cNvPr id="3" name="Picture 2"/>
          <p:cNvPicPr>
            <a:picLocks noChangeAspect="1" noChangeArrowheads="1"/>
          </p:cNvPicPr>
          <p:nvPr/>
        </p:nvPicPr>
        <p:blipFill>
          <a:blip r:embed="rId3" cstate="print"/>
          <a:srcRect/>
          <a:stretch>
            <a:fillRect/>
          </a:stretch>
        </p:blipFill>
        <p:spPr bwMode="auto">
          <a:xfrm>
            <a:off x="2743200" y="0"/>
            <a:ext cx="3657600" cy="523875"/>
          </a:xfrm>
          <a:prstGeom prst="rect">
            <a:avLst/>
          </a:prstGeom>
          <a:noFill/>
          <a:ln w="9525">
            <a:noFill/>
            <a:miter lim="800000"/>
            <a:headEnd/>
            <a:tailEnd/>
          </a:ln>
          <a:effectLst/>
        </p:spPr>
      </p:pic>
      <p:sp>
        <p:nvSpPr>
          <p:cNvPr id="4" name="TextBox 3"/>
          <p:cNvSpPr txBox="1"/>
          <p:nvPr/>
        </p:nvSpPr>
        <p:spPr>
          <a:xfrm>
            <a:off x="533400" y="6248400"/>
            <a:ext cx="8724687" cy="1200329"/>
          </a:xfrm>
          <a:prstGeom prst="rect">
            <a:avLst/>
          </a:prstGeom>
          <a:noFill/>
        </p:spPr>
        <p:txBody>
          <a:bodyPr wrap="square" rtlCol="0">
            <a:spAutoFit/>
          </a:bodyPr>
          <a:lstStyle/>
          <a:p>
            <a:r>
              <a:rPr lang="en-US" dirty="0" smtClean="0"/>
              <a:t>- Here , You can see snapshot of online data with </a:t>
            </a:r>
            <a:r>
              <a:rPr lang="en-US" dirty="0" err="1" smtClean="0"/>
              <a:t>aplitude</a:t>
            </a:r>
            <a:r>
              <a:rPr lang="en-US" dirty="0" smtClean="0"/>
              <a:t> and phase graphs.</a:t>
            </a:r>
          </a:p>
          <a:p>
            <a:r>
              <a:rPr lang="en-US" dirty="0" smtClean="0"/>
              <a:t>- Fill with needed data:  transmitter stations,  receiver ,  year, month, hour  etc.</a:t>
            </a:r>
          </a:p>
          <a:p>
            <a:endParaRPr lang="en-US"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2895600" y="381000"/>
            <a:ext cx="3657600" cy="523875"/>
          </a:xfrm>
          <a:prstGeom prst="rect">
            <a:avLst/>
          </a:prstGeom>
          <a:noFill/>
          <a:ln w="9525">
            <a:noFill/>
            <a:miter lim="800000"/>
            <a:headEnd/>
            <a:tailEnd/>
          </a:ln>
          <a:effectLst/>
        </p:spPr>
      </p:pic>
      <p:pic>
        <p:nvPicPr>
          <p:cNvPr id="52227" name="Picture 3"/>
          <p:cNvPicPr>
            <a:picLocks noChangeAspect="1" noChangeArrowheads="1"/>
          </p:cNvPicPr>
          <p:nvPr/>
        </p:nvPicPr>
        <p:blipFill>
          <a:blip r:embed="rId3" cstate="print"/>
          <a:srcRect/>
          <a:stretch>
            <a:fillRect/>
          </a:stretch>
        </p:blipFill>
        <p:spPr bwMode="auto">
          <a:xfrm>
            <a:off x="1556322" y="1066800"/>
            <a:ext cx="6216078" cy="4726459"/>
          </a:xfrm>
          <a:prstGeom prst="rect">
            <a:avLst/>
          </a:prstGeom>
          <a:noFill/>
          <a:ln w="9525">
            <a:noFill/>
            <a:miter lim="800000"/>
            <a:headEnd/>
            <a:tailEnd/>
          </a:ln>
          <a:effectLst/>
        </p:spPr>
      </p:pic>
      <p:sp>
        <p:nvSpPr>
          <p:cNvPr id="5" name="TextBox 4"/>
          <p:cNvSpPr txBox="1"/>
          <p:nvPr/>
        </p:nvSpPr>
        <p:spPr>
          <a:xfrm>
            <a:off x="304800" y="5867400"/>
            <a:ext cx="8127289" cy="1200329"/>
          </a:xfrm>
          <a:prstGeom prst="rect">
            <a:avLst/>
          </a:prstGeom>
          <a:noFill/>
        </p:spPr>
        <p:txBody>
          <a:bodyPr wrap="none" rtlCol="0">
            <a:spAutoFit/>
          </a:bodyPr>
          <a:lstStyle/>
          <a:p>
            <a:r>
              <a:rPr lang="en-US" dirty="0" smtClean="0"/>
              <a:t>Here You can see snapshot of online data viewer. </a:t>
            </a:r>
          </a:p>
          <a:p>
            <a:r>
              <a:rPr lang="en-US" dirty="0" smtClean="0"/>
              <a:t>You can choose VLF amplitude (phase) , </a:t>
            </a:r>
            <a:r>
              <a:rPr lang="en-US" dirty="0" err="1" smtClean="0"/>
              <a:t>Algire</a:t>
            </a:r>
            <a:r>
              <a:rPr lang="en-US" dirty="0" smtClean="0"/>
              <a:t> receiver station, transmitter is </a:t>
            </a:r>
          </a:p>
          <a:p>
            <a:r>
              <a:rPr lang="en-US" dirty="0" smtClean="0"/>
              <a:t>GQD (19.6kHz). from </a:t>
            </a:r>
            <a:r>
              <a:rPr lang="en-US" dirty="0" err="1" smtClean="0"/>
              <a:t>jan</a:t>
            </a:r>
            <a:r>
              <a:rPr lang="en-US" dirty="0" smtClean="0"/>
              <a:t>. 28 2008-jan 29 2008.</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a:stretch>
            <a:fillRect/>
          </a:stretch>
        </p:blipFill>
        <p:spPr bwMode="auto">
          <a:xfrm>
            <a:off x="7391400" y="1066801"/>
            <a:ext cx="1752600" cy="177479"/>
          </a:xfrm>
          <a:prstGeom prst="rect">
            <a:avLst/>
          </a:prstGeom>
          <a:noFill/>
          <a:ln w="9525">
            <a:noFill/>
            <a:miter lim="800000"/>
            <a:headEnd/>
            <a:tailEnd/>
          </a:ln>
          <a:effectLst/>
        </p:spPr>
      </p:pic>
      <p:pic>
        <p:nvPicPr>
          <p:cNvPr id="53251" name="Picture 3"/>
          <p:cNvPicPr>
            <a:picLocks noChangeAspect="1" noChangeArrowheads="1"/>
          </p:cNvPicPr>
          <p:nvPr/>
        </p:nvPicPr>
        <p:blipFill>
          <a:blip r:embed="rId3" cstate="print"/>
          <a:srcRect/>
          <a:stretch>
            <a:fillRect/>
          </a:stretch>
        </p:blipFill>
        <p:spPr bwMode="auto">
          <a:xfrm>
            <a:off x="8077200" y="228600"/>
            <a:ext cx="967995" cy="762000"/>
          </a:xfrm>
          <a:prstGeom prst="rect">
            <a:avLst/>
          </a:prstGeom>
          <a:noFill/>
          <a:ln w="9525">
            <a:noFill/>
            <a:miter lim="800000"/>
            <a:headEnd/>
            <a:tailEnd/>
          </a:ln>
          <a:effectLst/>
        </p:spPr>
      </p:pic>
      <p:sp>
        <p:nvSpPr>
          <p:cNvPr id="4" name="TextBox 3"/>
          <p:cNvSpPr txBox="1"/>
          <p:nvPr/>
        </p:nvSpPr>
        <p:spPr>
          <a:xfrm>
            <a:off x="762000" y="381000"/>
            <a:ext cx="7222875" cy="523220"/>
          </a:xfrm>
          <a:prstGeom prst="rect">
            <a:avLst/>
          </a:prstGeom>
          <a:noFill/>
        </p:spPr>
        <p:txBody>
          <a:bodyPr wrap="none" rtlCol="0">
            <a:spAutoFit/>
          </a:bodyPr>
          <a:lstStyle/>
          <a:p>
            <a:r>
              <a:rPr lang="en-US" sz="2800" dirty="0" smtClean="0"/>
              <a:t>Stanford  Tutorials and forum for data usage</a:t>
            </a:r>
            <a:endParaRPr lang="en-US" sz="2800" dirty="0"/>
          </a:p>
        </p:txBody>
      </p:sp>
      <p:pic>
        <p:nvPicPr>
          <p:cNvPr id="5" name="Picture 3"/>
          <p:cNvPicPr>
            <a:picLocks noChangeAspect="1" noChangeArrowheads="1"/>
          </p:cNvPicPr>
          <p:nvPr/>
        </p:nvPicPr>
        <p:blipFill>
          <a:blip r:embed="rId4" cstate="print"/>
          <a:srcRect/>
          <a:stretch>
            <a:fillRect/>
          </a:stretch>
        </p:blipFill>
        <p:spPr bwMode="auto">
          <a:xfrm>
            <a:off x="1676400" y="1905000"/>
            <a:ext cx="4829175" cy="619125"/>
          </a:xfrm>
          <a:prstGeom prst="rect">
            <a:avLst/>
          </a:prstGeom>
          <a:noFill/>
          <a:ln w="9525">
            <a:noFill/>
            <a:miter lim="800000"/>
            <a:headEnd/>
            <a:tailEnd/>
          </a:ln>
          <a:effectLst/>
        </p:spPr>
      </p:pic>
      <p:pic>
        <p:nvPicPr>
          <p:cNvPr id="6" name="Picture 2"/>
          <p:cNvPicPr>
            <a:picLocks noChangeAspect="1" noChangeArrowheads="1"/>
          </p:cNvPicPr>
          <p:nvPr/>
        </p:nvPicPr>
        <p:blipFill>
          <a:blip r:embed="rId5" cstate="print"/>
          <a:srcRect/>
          <a:stretch>
            <a:fillRect/>
          </a:stretch>
        </p:blipFill>
        <p:spPr bwMode="auto">
          <a:xfrm>
            <a:off x="1752600" y="2895600"/>
            <a:ext cx="3543300" cy="600075"/>
          </a:xfrm>
          <a:prstGeom prst="rect">
            <a:avLst/>
          </a:prstGeom>
          <a:noFill/>
          <a:ln w="9525">
            <a:noFill/>
            <a:miter lim="800000"/>
            <a:headEnd/>
            <a:tailEnd/>
          </a:ln>
          <a:effectLst/>
        </p:spPr>
      </p:pic>
      <p:pic>
        <p:nvPicPr>
          <p:cNvPr id="7" name="Picture 4"/>
          <p:cNvPicPr>
            <a:picLocks noChangeAspect="1" noChangeArrowheads="1"/>
          </p:cNvPicPr>
          <p:nvPr/>
        </p:nvPicPr>
        <p:blipFill>
          <a:blip r:embed="rId6" cstate="print"/>
          <a:srcRect/>
          <a:stretch>
            <a:fillRect/>
          </a:stretch>
        </p:blipFill>
        <p:spPr bwMode="auto">
          <a:xfrm>
            <a:off x="1676400" y="3886200"/>
            <a:ext cx="4362450" cy="438150"/>
          </a:xfrm>
          <a:prstGeom prst="rect">
            <a:avLst/>
          </a:prstGeom>
          <a:noFill/>
          <a:ln w="9525">
            <a:noFill/>
            <a:miter lim="800000"/>
            <a:headEnd/>
            <a:tailEnd/>
          </a:ln>
          <a:effectLst/>
        </p:spPr>
      </p:pic>
      <p:sp>
        <p:nvSpPr>
          <p:cNvPr id="8" name="TextBox 7"/>
          <p:cNvSpPr txBox="1"/>
          <p:nvPr/>
        </p:nvSpPr>
        <p:spPr>
          <a:xfrm>
            <a:off x="0" y="4876800"/>
            <a:ext cx="9319924" cy="1754326"/>
          </a:xfrm>
          <a:prstGeom prst="rect">
            <a:avLst/>
          </a:prstGeom>
          <a:noFill/>
        </p:spPr>
        <p:txBody>
          <a:bodyPr wrap="none" rtlCol="0">
            <a:spAutoFit/>
          </a:bodyPr>
          <a:lstStyle/>
          <a:p>
            <a:r>
              <a:rPr lang="en-US" dirty="0" smtClean="0"/>
              <a:t>- In our community we have:</a:t>
            </a:r>
          </a:p>
          <a:p>
            <a:r>
              <a:rPr lang="en-US" dirty="0" smtClean="0"/>
              <a:t>- Every year different member (diff. country) is organizing workshop with Stanford  group </a:t>
            </a:r>
          </a:p>
          <a:p>
            <a:r>
              <a:rPr lang="en-US" dirty="0" smtClean="0"/>
              <a:t>(Tunis, Dubai, India). </a:t>
            </a:r>
          </a:p>
          <a:p>
            <a:r>
              <a:rPr lang="en-US" dirty="0" smtClean="0"/>
              <a:t>- Teach how to use the online data queries. We attend International workshops (with data </a:t>
            </a:r>
          </a:p>
          <a:p>
            <a:r>
              <a:rPr lang="en-US" dirty="0" smtClean="0"/>
              <a:t> exercises and scientific  program). </a:t>
            </a:r>
          </a:p>
          <a:p>
            <a:r>
              <a:rPr lang="en-US" dirty="0" smtClean="0"/>
              <a:t>- Talk about modernization of the system.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859334"/>
            <a:ext cx="8909811" cy="5909310"/>
          </a:xfrm>
          <a:prstGeom prst="rect">
            <a:avLst/>
          </a:prstGeom>
          <a:noFill/>
        </p:spPr>
        <p:txBody>
          <a:bodyPr wrap="none" rtlCol="0">
            <a:spAutoFit/>
          </a:bodyPr>
          <a:lstStyle/>
          <a:p>
            <a:pPr>
              <a:buFont typeface="Wingdings" pitchFamily="2" charset="2"/>
              <a:buChar char="Ø"/>
            </a:pPr>
            <a:r>
              <a:rPr lang="en-US" sz="3200" dirty="0" smtClean="0"/>
              <a:t> The collaborators</a:t>
            </a:r>
          </a:p>
          <a:p>
            <a:r>
              <a:rPr lang="en-US" sz="1400" dirty="0" smtClean="0"/>
              <a:t>(In this short talk I will present  the work of VLF Belgrade group and present our members together </a:t>
            </a:r>
          </a:p>
          <a:p>
            <a:r>
              <a:rPr lang="en-US" sz="1400" dirty="0" smtClean="0"/>
              <a:t>with all collaborators .)</a:t>
            </a:r>
          </a:p>
          <a:p>
            <a:endParaRPr lang="en-US" sz="1600" dirty="0" smtClean="0"/>
          </a:p>
          <a:p>
            <a:pPr>
              <a:buFont typeface="Wingdings" pitchFamily="2" charset="2"/>
              <a:buChar char="Ø"/>
            </a:pPr>
            <a:r>
              <a:rPr lang="en-US" sz="3200" dirty="0" smtClean="0"/>
              <a:t>The ionosphere and VLF waves</a:t>
            </a:r>
          </a:p>
          <a:p>
            <a:pPr lvl="0"/>
            <a:r>
              <a:rPr lang="en-US" sz="1400" dirty="0" smtClean="0"/>
              <a:t>(Short  introduction about ionosphere and VLF waves. Above all , talk about D region of the ionosphere </a:t>
            </a:r>
          </a:p>
          <a:p>
            <a:pPr lvl="0"/>
            <a:r>
              <a:rPr lang="en-US" sz="1400" dirty="0" smtClean="0"/>
              <a:t>and VLF waves.)</a:t>
            </a:r>
          </a:p>
          <a:p>
            <a:endParaRPr lang="en-US" sz="1600" dirty="0" smtClean="0"/>
          </a:p>
          <a:p>
            <a:pPr>
              <a:buFont typeface="Wingdings" pitchFamily="2" charset="2"/>
              <a:buChar char="Ø"/>
            </a:pPr>
            <a:r>
              <a:rPr lang="en-US" sz="3200" dirty="0" smtClean="0"/>
              <a:t>The AWESOME receivers</a:t>
            </a:r>
          </a:p>
          <a:p>
            <a:r>
              <a:rPr lang="en-US" sz="1400" dirty="0" smtClean="0"/>
              <a:t>(Present  the characteristics of AWESOME receivers, network and present  our part in it.)</a:t>
            </a:r>
          </a:p>
          <a:p>
            <a:endParaRPr lang="en-US" sz="1600" dirty="0" smtClean="0"/>
          </a:p>
          <a:p>
            <a:pPr>
              <a:buFont typeface="Wingdings" pitchFamily="2" charset="2"/>
              <a:buChar char="Ø"/>
            </a:pPr>
            <a:r>
              <a:rPr lang="en-US" sz="3200" dirty="0" smtClean="0"/>
              <a:t>The AWESOME CENTRAL DATABASE</a:t>
            </a:r>
          </a:p>
          <a:p>
            <a:pPr lvl="0"/>
            <a:r>
              <a:rPr lang="en-US" sz="1400" dirty="0" smtClean="0"/>
              <a:t>(Few words about the AWESOME central database (Stanford database).  Present status and perspectives </a:t>
            </a:r>
          </a:p>
          <a:p>
            <a:r>
              <a:rPr lang="en-US" sz="1400" dirty="0" smtClean="0"/>
              <a:t>of collaboration.) </a:t>
            </a:r>
            <a:r>
              <a:rPr lang="sr-Cyrl-CS" sz="1400" dirty="0" smtClean="0"/>
              <a:t>(</a:t>
            </a:r>
            <a:r>
              <a:rPr lang="en-US" sz="1400" u="sng" dirty="0" smtClean="0"/>
              <a:t>A</a:t>
            </a:r>
            <a:r>
              <a:rPr lang="en-US" sz="1400" dirty="0" smtClean="0"/>
              <a:t>tmospheric </a:t>
            </a:r>
            <a:r>
              <a:rPr lang="en-US" sz="1400" u="sng" dirty="0" smtClean="0"/>
              <a:t>W</a:t>
            </a:r>
            <a:r>
              <a:rPr lang="en-US" sz="1400" dirty="0" smtClean="0"/>
              <a:t>eather </a:t>
            </a:r>
            <a:r>
              <a:rPr lang="en-US" sz="1400" u="sng" dirty="0" smtClean="0"/>
              <a:t>E</a:t>
            </a:r>
            <a:r>
              <a:rPr lang="en-US" sz="1400" dirty="0" smtClean="0"/>
              <a:t>lectromagnetic </a:t>
            </a:r>
            <a:r>
              <a:rPr lang="en-US" sz="1400" u="sng" dirty="0" smtClean="0"/>
              <a:t>S</a:t>
            </a:r>
            <a:r>
              <a:rPr lang="en-US" sz="1400" dirty="0" smtClean="0"/>
              <a:t>ystem for </a:t>
            </a:r>
            <a:r>
              <a:rPr lang="en-US" sz="1400" u="sng" dirty="0" smtClean="0"/>
              <a:t>O</a:t>
            </a:r>
            <a:r>
              <a:rPr lang="en-US" sz="1400" dirty="0" smtClean="0"/>
              <a:t>bservation </a:t>
            </a:r>
            <a:r>
              <a:rPr lang="en-US" sz="1400" u="sng" dirty="0" smtClean="0"/>
              <a:t>M</a:t>
            </a:r>
            <a:r>
              <a:rPr lang="en-US" sz="1400" dirty="0" smtClean="0"/>
              <a:t>odeling and </a:t>
            </a:r>
            <a:r>
              <a:rPr lang="en-US" sz="1400" u="sng" dirty="0" smtClean="0"/>
              <a:t>E</a:t>
            </a:r>
            <a:r>
              <a:rPr lang="en-US" sz="1400" dirty="0" smtClean="0"/>
              <a:t>ducation</a:t>
            </a:r>
            <a:r>
              <a:rPr lang="sr-Cyrl-CS" sz="1400" dirty="0" smtClean="0"/>
              <a:t>) </a:t>
            </a:r>
            <a:endParaRPr lang="en-US" sz="1400" dirty="0" smtClean="0"/>
          </a:p>
          <a:p>
            <a:endParaRPr lang="en-US" sz="1600" dirty="0" smtClean="0"/>
          </a:p>
          <a:p>
            <a:pPr>
              <a:buFont typeface="Wingdings" pitchFamily="2" charset="2"/>
              <a:buChar char="Ø"/>
            </a:pPr>
            <a:r>
              <a:rPr lang="en-US" sz="3200" dirty="0" smtClean="0"/>
              <a:t>Scientific applications of VLF</a:t>
            </a:r>
          </a:p>
          <a:p>
            <a:pPr lvl="0"/>
            <a:r>
              <a:rPr lang="en-US" sz="1400" dirty="0" smtClean="0"/>
              <a:t>(At the end, I will  talk about Scientific applications of VLF and its importance.  Here above all we have </a:t>
            </a:r>
          </a:p>
          <a:p>
            <a:pPr lvl="0"/>
            <a:r>
              <a:rPr lang="en-US" sz="1400" dirty="0" smtClean="0"/>
              <a:t>in mind  detection of the  stellar events: the solar flares, CME, GRB, and analysis of the ionosphere response, </a:t>
            </a:r>
          </a:p>
          <a:p>
            <a:pPr lvl="0"/>
            <a:r>
              <a:rPr lang="en-US" sz="1400" dirty="0" smtClean="0"/>
              <a:t>and modeling .)</a:t>
            </a:r>
            <a:endParaRPr lang="en-US" sz="1400" dirty="0"/>
          </a:p>
        </p:txBody>
      </p:sp>
      <p:sp>
        <p:nvSpPr>
          <p:cNvPr id="5" name="TextBox 4"/>
          <p:cNvSpPr txBox="1"/>
          <p:nvPr/>
        </p:nvSpPr>
        <p:spPr>
          <a:xfrm>
            <a:off x="3429000" y="0"/>
            <a:ext cx="1774845" cy="646331"/>
          </a:xfrm>
          <a:prstGeom prst="rect">
            <a:avLst/>
          </a:prstGeom>
          <a:noFill/>
        </p:spPr>
        <p:txBody>
          <a:bodyPr wrap="none" rtlCol="0">
            <a:spAutoFit/>
          </a:bodyPr>
          <a:lstStyle/>
          <a:p>
            <a:r>
              <a:rPr lang="en-US" sz="3600" b="1" u="sng" dirty="0" smtClean="0"/>
              <a:t>Outline</a:t>
            </a:r>
            <a:endParaRPr lang="en-US" sz="3600" b="1" u="sng"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cstate="print"/>
          <a:srcRect/>
          <a:stretch>
            <a:fillRect/>
          </a:stretch>
        </p:blipFill>
        <p:spPr bwMode="auto">
          <a:xfrm>
            <a:off x="3048000" y="1"/>
            <a:ext cx="3490202" cy="438071"/>
          </a:xfrm>
          <a:prstGeom prst="rect">
            <a:avLst/>
          </a:prstGeom>
          <a:noFill/>
          <a:ln w="9525">
            <a:noFill/>
            <a:miter lim="800000"/>
            <a:headEnd/>
            <a:tailEnd/>
          </a:ln>
          <a:effectLst/>
        </p:spPr>
      </p:pic>
      <p:sp>
        <p:nvSpPr>
          <p:cNvPr id="5" name="TextBox 4"/>
          <p:cNvSpPr txBox="1"/>
          <p:nvPr/>
        </p:nvSpPr>
        <p:spPr>
          <a:xfrm>
            <a:off x="0" y="381000"/>
            <a:ext cx="9067800" cy="830997"/>
          </a:xfrm>
          <a:prstGeom prst="rect">
            <a:avLst/>
          </a:prstGeom>
          <a:noFill/>
        </p:spPr>
        <p:txBody>
          <a:bodyPr wrap="square" rtlCol="0">
            <a:spAutoFit/>
          </a:bodyPr>
          <a:lstStyle/>
          <a:p>
            <a:r>
              <a:rPr lang="en-US" sz="1200" dirty="0" smtClean="0"/>
              <a:t>- Scientific application of VLF is that we can monotonously monitor various kind of stellar and terrestrial perturbations (detection) and analyze the ionosphere respond  to it so that we can model it.   Here is the example of the quiet day and below is example of active day (with lot of perturbations).  We can (AWESOME) monitor a lot of various events, Solar flares (X,M,C and even B)  class. GRS-s, Solar eclipse, CME</a:t>
            </a:r>
            <a:endParaRPr lang="en-US" sz="1200" dirty="0"/>
          </a:p>
        </p:txBody>
      </p:sp>
      <p:graphicFrame>
        <p:nvGraphicFramePr>
          <p:cNvPr id="8" name="Object 14"/>
          <p:cNvGraphicFramePr>
            <a:graphicFrameLocks noChangeAspect="1"/>
          </p:cNvGraphicFramePr>
          <p:nvPr/>
        </p:nvGraphicFramePr>
        <p:xfrm>
          <a:off x="1295400" y="3875088"/>
          <a:ext cx="6553200" cy="2824162"/>
        </p:xfrm>
        <a:graphic>
          <a:graphicData uri="http://schemas.openxmlformats.org/presentationml/2006/ole">
            <p:oleObj spid="_x0000_s60418" name="Chart" r:id="rId4" imgW="11531160" imgH="4357080" progId="Excel.Sheet.8">
              <p:embed/>
            </p:oleObj>
          </a:graphicData>
        </a:graphic>
      </p:graphicFrame>
      <p:sp>
        <p:nvSpPr>
          <p:cNvPr id="9" name="Line 15"/>
          <p:cNvSpPr>
            <a:spLocks noChangeShapeType="1"/>
          </p:cNvSpPr>
          <p:nvPr/>
        </p:nvSpPr>
        <p:spPr bwMode="auto">
          <a:xfrm flipH="1">
            <a:off x="4648200" y="5410200"/>
            <a:ext cx="533400" cy="609600"/>
          </a:xfrm>
          <a:prstGeom prst="line">
            <a:avLst/>
          </a:prstGeom>
          <a:noFill/>
          <a:ln w="9525">
            <a:solidFill>
              <a:schemeClr val="bg1"/>
            </a:solidFill>
            <a:round/>
            <a:headEnd/>
            <a:tailEnd type="triangle" w="med" len="med"/>
          </a:ln>
          <a:effectLst/>
        </p:spPr>
        <p:txBody>
          <a:bodyPr wrap="none"/>
          <a:lstStyle/>
          <a:p>
            <a:endParaRPr lang="en-US"/>
          </a:p>
        </p:txBody>
      </p:sp>
      <p:sp>
        <p:nvSpPr>
          <p:cNvPr id="10" name="Line 16"/>
          <p:cNvSpPr>
            <a:spLocks noChangeShapeType="1"/>
          </p:cNvSpPr>
          <p:nvPr/>
        </p:nvSpPr>
        <p:spPr bwMode="auto">
          <a:xfrm>
            <a:off x="5334000" y="5410200"/>
            <a:ext cx="0" cy="304800"/>
          </a:xfrm>
          <a:prstGeom prst="line">
            <a:avLst/>
          </a:prstGeom>
          <a:noFill/>
          <a:ln w="9525">
            <a:solidFill>
              <a:schemeClr val="bg1"/>
            </a:solidFill>
            <a:round/>
            <a:headEnd/>
            <a:tailEnd type="triangle" w="med" len="med"/>
          </a:ln>
          <a:effectLst/>
        </p:spPr>
        <p:txBody>
          <a:bodyPr wrap="none"/>
          <a:lstStyle/>
          <a:p>
            <a:endParaRPr lang="en-US"/>
          </a:p>
        </p:txBody>
      </p:sp>
      <p:sp>
        <p:nvSpPr>
          <p:cNvPr id="11" name="Line 17"/>
          <p:cNvSpPr>
            <a:spLocks noChangeShapeType="1"/>
          </p:cNvSpPr>
          <p:nvPr/>
        </p:nvSpPr>
        <p:spPr bwMode="auto">
          <a:xfrm>
            <a:off x="5562600" y="5334000"/>
            <a:ext cx="381000" cy="685800"/>
          </a:xfrm>
          <a:prstGeom prst="line">
            <a:avLst/>
          </a:prstGeom>
          <a:noFill/>
          <a:ln w="9525">
            <a:solidFill>
              <a:schemeClr val="bg1"/>
            </a:solidFill>
            <a:round/>
            <a:headEnd/>
            <a:tailEnd type="triangle" w="med" len="med"/>
          </a:ln>
          <a:effectLst/>
        </p:spPr>
        <p:txBody>
          <a:bodyPr wrap="none"/>
          <a:lstStyle/>
          <a:p>
            <a:endParaRPr lang="en-US"/>
          </a:p>
        </p:txBody>
      </p:sp>
      <p:sp>
        <p:nvSpPr>
          <p:cNvPr id="12" name="Line 18"/>
          <p:cNvSpPr>
            <a:spLocks noChangeShapeType="1"/>
          </p:cNvSpPr>
          <p:nvPr/>
        </p:nvSpPr>
        <p:spPr bwMode="auto">
          <a:xfrm>
            <a:off x="5715000" y="5334000"/>
            <a:ext cx="990600" cy="609600"/>
          </a:xfrm>
          <a:prstGeom prst="line">
            <a:avLst/>
          </a:prstGeom>
          <a:noFill/>
          <a:ln w="9525">
            <a:solidFill>
              <a:schemeClr val="bg1"/>
            </a:solidFill>
            <a:round/>
            <a:headEnd/>
            <a:tailEnd type="triangle" w="med" len="med"/>
          </a:ln>
          <a:effectLst/>
        </p:spPr>
        <p:txBody>
          <a:bodyPr wrap="none"/>
          <a:lstStyle/>
          <a:p>
            <a:endParaRPr lang="en-US"/>
          </a:p>
        </p:txBody>
      </p:sp>
      <p:graphicFrame>
        <p:nvGraphicFramePr>
          <p:cNvPr id="13" name="Object 20"/>
          <p:cNvGraphicFramePr>
            <a:graphicFrameLocks noChangeAspect="1"/>
          </p:cNvGraphicFramePr>
          <p:nvPr/>
        </p:nvGraphicFramePr>
        <p:xfrm>
          <a:off x="1295400" y="1143000"/>
          <a:ext cx="6629400" cy="2711450"/>
        </p:xfrm>
        <a:graphic>
          <a:graphicData uri="http://schemas.openxmlformats.org/presentationml/2006/ole">
            <p:oleObj spid="_x0000_s60419" name="Chart" r:id="rId5" imgW="9477720" imgH="3749400" progId="Excel.Sheet.8">
              <p:embed/>
            </p:oleObj>
          </a:graphicData>
        </a:graphic>
      </p:graphicFrame>
      <p:sp>
        <p:nvSpPr>
          <p:cNvPr id="14" name="Rectangle 21"/>
          <p:cNvSpPr>
            <a:spLocks noChangeArrowheads="1"/>
          </p:cNvSpPr>
          <p:nvPr/>
        </p:nvSpPr>
        <p:spPr bwMode="auto">
          <a:xfrm>
            <a:off x="1524000" y="1295400"/>
            <a:ext cx="1235075" cy="1951038"/>
          </a:xfrm>
          <a:prstGeom prst="rect">
            <a:avLst/>
          </a:prstGeom>
          <a:solidFill>
            <a:srgbClr val="CC99FF">
              <a:alpha val="50000"/>
            </a:srgbClr>
          </a:solidFill>
          <a:ln w="9525">
            <a:solidFill>
              <a:schemeClr val="tx1"/>
            </a:solidFill>
            <a:miter lim="800000"/>
            <a:headEnd/>
            <a:tailEnd/>
          </a:ln>
          <a:effectLst/>
        </p:spPr>
        <p:txBody>
          <a:bodyPr wrap="none" anchor="ctr"/>
          <a:lstStyle/>
          <a:p>
            <a:endParaRPr lang="en-US"/>
          </a:p>
        </p:txBody>
      </p:sp>
      <p:sp>
        <p:nvSpPr>
          <p:cNvPr id="15" name="Rectangle 23"/>
          <p:cNvSpPr>
            <a:spLocks noChangeArrowheads="1"/>
          </p:cNvSpPr>
          <p:nvPr/>
        </p:nvSpPr>
        <p:spPr bwMode="auto">
          <a:xfrm>
            <a:off x="2743200" y="1295400"/>
            <a:ext cx="457200" cy="195103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a:p>
        </p:txBody>
      </p:sp>
      <p:sp>
        <p:nvSpPr>
          <p:cNvPr id="16" name="Rectangle 24"/>
          <p:cNvSpPr>
            <a:spLocks noChangeArrowheads="1"/>
          </p:cNvSpPr>
          <p:nvPr/>
        </p:nvSpPr>
        <p:spPr bwMode="auto">
          <a:xfrm>
            <a:off x="3200400" y="1295400"/>
            <a:ext cx="3740150" cy="1951038"/>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US"/>
          </a:p>
        </p:txBody>
      </p:sp>
      <p:sp>
        <p:nvSpPr>
          <p:cNvPr id="17" name="Text Box 28"/>
          <p:cNvSpPr txBox="1">
            <a:spLocks noChangeArrowheads="1"/>
          </p:cNvSpPr>
          <p:nvPr/>
        </p:nvSpPr>
        <p:spPr bwMode="auto">
          <a:xfrm>
            <a:off x="0" y="1981200"/>
            <a:ext cx="1143000" cy="822325"/>
          </a:xfrm>
          <a:prstGeom prst="rect">
            <a:avLst/>
          </a:prstGeom>
          <a:noFill/>
          <a:ln w="9525">
            <a:noFill/>
            <a:miter lim="800000"/>
            <a:headEnd/>
            <a:tailEnd/>
          </a:ln>
          <a:effectLst/>
        </p:spPr>
        <p:txBody>
          <a:bodyPr>
            <a:spAutoFit/>
          </a:bodyPr>
          <a:lstStyle/>
          <a:p>
            <a:pPr algn="ctr">
              <a:spcBef>
                <a:spcPct val="50000"/>
              </a:spcBef>
            </a:pPr>
            <a:r>
              <a:rPr lang="en-US" b="0"/>
              <a:t>Quiet Day</a:t>
            </a:r>
          </a:p>
        </p:txBody>
      </p:sp>
      <p:sp>
        <p:nvSpPr>
          <p:cNvPr id="18" name="Text Box 29"/>
          <p:cNvSpPr txBox="1">
            <a:spLocks noChangeArrowheads="1"/>
          </p:cNvSpPr>
          <p:nvPr/>
        </p:nvSpPr>
        <p:spPr bwMode="auto">
          <a:xfrm>
            <a:off x="0" y="4724400"/>
            <a:ext cx="1066800" cy="822325"/>
          </a:xfrm>
          <a:prstGeom prst="rect">
            <a:avLst/>
          </a:prstGeom>
          <a:noFill/>
          <a:ln w="9525">
            <a:noFill/>
            <a:miter lim="800000"/>
            <a:headEnd/>
            <a:tailEnd/>
          </a:ln>
          <a:effectLst/>
        </p:spPr>
        <p:txBody>
          <a:bodyPr>
            <a:spAutoFit/>
          </a:bodyPr>
          <a:lstStyle/>
          <a:p>
            <a:pPr algn="ctr">
              <a:spcBef>
                <a:spcPct val="50000"/>
              </a:spcBef>
            </a:pPr>
            <a:r>
              <a:rPr lang="en-US" b="0"/>
              <a:t>Active Day</a:t>
            </a:r>
          </a:p>
        </p:txBody>
      </p:sp>
      <p:sp>
        <p:nvSpPr>
          <p:cNvPr id="19" name="Rectangle 30"/>
          <p:cNvSpPr>
            <a:spLocks noChangeArrowheads="1"/>
          </p:cNvSpPr>
          <p:nvPr/>
        </p:nvSpPr>
        <p:spPr bwMode="auto">
          <a:xfrm>
            <a:off x="6934200" y="1295400"/>
            <a:ext cx="762000" cy="1951038"/>
          </a:xfrm>
          <a:prstGeom prst="rect">
            <a:avLst/>
          </a:prstGeom>
          <a:solidFill>
            <a:srgbClr val="CC99FF">
              <a:alpha val="50000"/>
            </a:srgbClr>
          </a:solidFill>
          <a:ln w="9525">
            <a:solidFill>
              <a:schemeClr val="tx1"/>
            </a:solidFill>
            <a:miter lim="800000"/>
            <a:headEnd/>
            <a:tailEnd/>
          </a:ln>
          <a:effectLst/>
        </p:spPr>
        <p:txBody>
          <a:bodyPr wrap="none" anchor="ctr"/>
          <a:lstStyle/>
          <a:p>
            <a:endParaRPr lang="en-US"/>
          </a:p>
        </p:txBody>
      </p:sp>
      <p:sp>
        <p:nvSpPr>
          <p:cNvPr id="20" name="Text Box 31"/>
          <p:cNvSpPr txBox="1">
            <a:spLocks noChangeArrowheads="1"/>
          </p:cNvSpPr>
          <p:nvPr/>
        </p:nvSpPr>
        <p:spPr bwMode="auto">
          <a:xfrm>
            <a:off x="7772400" y="3352800"/>
            <a:ext cx="1371600" cy="822325"/>
          </a:xfrm>
          <a:prstGeom prst="rect">
            <a:avLst/>
          </a:prstGeom>
          <a:noFill/>
          <a:ln w="9525">
            <a:noFill/>
            <a:miter lim="800000"/>
            <a:headEnd/>
            <a:tailEnd/>
          </a:ln>
          <a:effectLst/>
        </p:spPr>
        <p:txBody>
          <a:bodyPr>
            <a:spAutoFit/>
          </a:bodyPr>
          <a:lstStyle/>
          <a:p>
            <a:pPr algn="ctr">
              <a:spcBef>
                <a:spcPct val="50000"/>
              </a:spcBef>
            </a:pPr>
            <a:r>
              <a:rPr lang="en-US" b="0"/>
              <a:t>NLK 24.8 kHz</a:t>
            </a:r>
          </a:p>
        </p:txBody>
      </p:sp>
      <p:sp>
        <p:nvSpPr>
          <p:cNvPr id="21" name="TextBox 20"/>
          <p:cNvSpPr txBox="1"/>
          <p:nvPr/>
        </p:nvSpPr>
        <p:spPr>
          <a:xfrm>
            <a:off x="0" y="6400800"/>
            <a:ext cx="9144000" cy="600164"/>
          </a:xfrm>
          <a:prstGeom prst="rect">
            <a:avLst/>
          </a:prstGeom>
          <a:solidFill>
            <a:schemeClr val="accent3">
              <a:lumMod val="85000"/>
            </a:schemeClr>
          </a:solidFill>
        </p:spPr>
        <p:txBody>
          <a:bodyPr wrap="square" rtlCol="0">
            <a:spAutoFit/>
          </a:bodyPr>
          <a:lstStyle/>
          <a:p>
            <a:r>
              <a:rPr lang="en-US" sz="1100" dirty="0" smtClean="0"/>
              <a:t>-here is nighttime with higher signal, (because D-region almost disappear ),  sunset and sunrise with sudden change form (because of formation and disappearance of D region) , daytime with lower signal  (due to the D region existence ). </a:t>
            </a:r>
          </a:p>
          <a:p>
            <a:endParaRPr lang="en-US" sz="11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srcRect/>
          <a:stretch>
            <a:fillRect/>
          </a:stretch>
        </p:blipFill>
        <p:spPr bwMode="auto">
          <a:xfrm>
            <a:off x="2819400" y="76200"/>
            <a:ext cx="4286250" cy="469061"/>
          </a:xfrm>
          <a:prstGeom prst="rect">
            <a:avLst/>
          </a:prstGeom>
          <a:noFill/>
          <a:ln w="9525">
            <a:noFill/>
            <a:miter lim="800000"/>
            <a:headEnd/>
            <a:tailEnd/>
          </a:ln>
          <a:effectLst/>
        </p:spPr>
      </p:pic>
      <p:pic>
        <p:nvPicPr>
          <p:cNvPr id="57347" name="Picture 3"/>
          <p:cNvPicPr>
            <a:picLocks noChangeAspect="1" noChangeArrowheads="1"/>
          </p:cNvPicPr>
          <p:nvPr/>
        </p:nvPicPr>
        <p:blipFill>
          <a:blip r:embed="rId3" cstate="print"/>
          <a:srcRect/>
          <a:stretch>
            <a:fillRect/>
          </a:stretch>
        </p:blipFill>
        <p:spPr bwMode="auto">
          <a:xfrm>
            <a:off x="1524000" y="685800"/>
            <a:ext cx="6096000" cy="3632200"/>
          </a:xfrm>
          <a:prstGeom prst="rect">
            <a:avLst/>
          </a:prstGeom>
          <a:noFill/>
          <a:ln w="9525">
            <a:noFill/>
            <a:miter lim="800000"/>
            <a:headEnd/>
            <a:tailEnd/>
          </a:ln>
          <a:effectLst/>
        </p:spPr>
      </p:pic>
      <p:sp>
        <p:nvSpPr>
          <p:cNvPr id="4" name="TextBox 3"/>
          <p:cNvSpPr txBox="1"/>
          <p:nvPr/>
        </p:nvSpPr>
        <p:spPr>
          <a:xfrm>
            <a:off x="304800" y="4343400"/>
            <a:ext cx="7868949" cy="2462213"/>
          </a:xfrm>
          <a:prstGeom prst="rect">
            <a:avLst/>
          </a:prstGeom>
          <a:noFill/>
        </p:spPr>
        <p:txBody>
          <a:bodyPr wrap="none" rtlCol="0">
            <a:spAutoFit/>
          </a:bodyPr>
          <a:lstStyle/>
          <a:p>
            <a:pPr lvl="0">
              <a:buFontTx/>
              <a:buChar char="-"/>
            </a:pPr>
            <a:r>
              <a:rPr lang="en-US" sz="1400" dirty="0" smtClean="0"/>
              <a:t>Strong solar flares penetrate to lower </a:t>
            </a:r>
            <a:r>
              <a:rPr lang="en-US" sz="1400" dirty="0" err="1" smtClean="0"/>
              <a:t>ionospheric</a:t>
            </a:r>
            <a:r>
              <a:rPr lang="en-US" sz="1400" dirty="0" smtClean="0"/>
              <a:t> region, cause transient changes</a:t>
            </a:r>
          </a:p>
          <a:p>
            <a:pPr lvl="0">
              <a:buFontTx/>
              <a:buChar char="-"/>
            </a:pPr>
            <a:endParaRPr lang="en-US" sz="1400" dirty="0" smtClean="0"/>
          </a:p>
          <a:p>
            <a:r>
              <a:rPr lang="en-US" sz="1400" dirty="0" smtClean="0"/>
              <a:t>- study the influence of solar flares on electron concentration in the terrestrial </a:t>
            </a:r>
            <a:r>
              <a:rPr lang="en-US" sz="1400" dirty="0" err="1" smtClean="0"/>
              <a:t>ionospheric</a:t>
            </a:r>
            <a:endParaRPr lang="en-US" sz="1400" dirty="0" smtClean="0"/>
          </a:p>
          <a:p>
            <a:r>
              <a:rPr lang="en-US" sz="1400" dirty="0" smtClean="0"/>
              <a:t>D-region by analyzing the amplitude and phase time variations of very low frequency (VLF) </a:t>
            </a:r>
          </a:p>
          <a:p>
            <a:r>
              <a:rPr lang="en-US" sz="1400" dirty="0" smtClean="0"/>
              <a:t>radio waves emitted by transmitters (all over the world) and recorded by the AWESOME receiver </a:t>
            </a:r>
          </a:p>
          <a:p>
            <a:r>
              <a:rPr lang="en-US" sz="1400" dirty="0" smtClean="0"/>
              <a:t>in Belgrade (Serbia) in real time.</a:t>
            </a:r>
          </a:p>
          <a:p>
            <a:endParaRPr lang="en-US" sz="1400" dirty="0" smtClean="0"/>
          </a:p>
          <a:p>
            <a:r>
              <a:rPr lang="en-US" sz="1400" dirty="0" smtClean="0"/>
              <a:t>- Different magnitudes of solar flares were found to influence the VLF signal</a:t>
            </a:r>
          </a:p>
          <a:p>
            <a:r>
              <a:rPr lang="en-US" sz="1400" dirty="0" smtClean="0"/>
              <a:t>amplitude in the Earth-ionosphere waveguide in such specific ways, that</a:t>
            </a:r>
          </a:p>
          <a:p>
            <a:r>
              <a:rPr lang="en-US" sz="1400" dirty="0" smtClean="0"/>
              <a:t>their GOES (soft X-ray flux) class (C, M, X) can be classified from the response</a:t>
            </a:r>
          </a:p>
          <a:p>
            <a:r>
              <a:rPr lang="en-US" sz="1400" dirty="0" smtClean="0"/>
              <a:t>of the ionosphere (</a:t>
            </a:r>
            <a:r>
              <a:rPr lang="en-US" sz="1400" dirty="0" err="1" smtClean="0"/>
              <a:t>Grubor</a:t>
            </a:r>
            <a:r>
              <a:rPr lang="en-US" sz="1400" dirty="0" smtClean="0"/>
              <a:t> et al. 2005).</a:t>
            </a:r>
            <a:endParaRPr lang="en-US" sz="1400" dirty="0"/>
          </a:p>
        </p:txBody>
      </p:sp>
      <p:pic>
        <p:nvPicPr>
          <p:cNvPr id="5" name="Picture 2"/>
          <p:cNvPicPr>
            <a:picLocks noChangeAspect="1" noChangeArrowheads="1"/>
          </p:cNvPicPr>
          <p:nvPr/>
        </p:nvPicPr>
        <p:blipFill>
          <a:blip r:embed="rId4" cstate="print"/>
          <a:srcRect/>
          <a:stretch>
            <a:fillRect/>
          </a:stretch>
        </p:blipFill>
        <p:spPr bwMode="auto">
          <a:xfrm>
            <a:off x="152400" y="76200"/>
            <a:ext cx="1876425" cy="352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a:stretch>
            <a:fillRect/>
          </a:stretch>
        </p:blipFill>
        <p:spPr bwMode="auto">
          <a:xfrm>
            <a:off x="2667000" y="152400"/>
            <a:ext cx="1876425" cy="352425"/>
          </a:xfrm>
          <a:prstGeom prst="rect">
            <a:avLst/>
          </a:prstGeom>
          <a:noFill/>
          <a:ln w="9525">
            <a:noFill/>
            <a:miter lim="800000"/>
            <a:headEnd/>
            <a:tailEnd/>
          </a:ln>
          <a:effectLst/>
        </p:spPr>
      </p:pic>
      <p:sp>
        <p:nvSpPr>
          <p:cNvPr id="583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228600" y="5486400"/>
            <a:ext cx="8010654" cy="1846659"/>
          </a:xfrm>
          <a:prstGeom prst="rect">
            <a:avLst/>
          </a:prstGeom>
          <a:noFill/>
        </p:spPr>
        <p:txBody>
          <a:bodyPr wrap="none" rtlCol="0">
            <a:spAutoFit/>
          </a:bodyPr>
          <a:lstStyle/>
          <a:p>
            <a:r>
              <a:rPr lang="en-US" sz="1200" b="1" dirty="0" smtClean="0"/>
              <a:t>Fig</a:t>
            </a:r>
            <a:r>
              <a:rPr lang="en-US" sz="1200" dirty="0" smtClean="0"/>
              <a:t>. </a:t>
            </a:r>
          </a:p>
          <a:p>
            <a:r>
              <a:rPr lang="en-US" sz="1200" dirty="0" smtClean="0"/>
              <a:t>a) Time variation of X-ray irradiance measured by GOES-15 satellite (solid lines), </a:t>
            </a:r>
          </a:p>
          <a:p>
            <a:r>
              <a:rPr lang="en-US" sz="1200" dirty="0" smtClean="0"/>
              <a:t>and observed perturbations of DHO signal amplitude (triangles) during Solar flares: C3.1 (10:01 UT); </a:t>
            </a:r>
          </a:p>
          <a:p>
            <a:r>
              <a:rPr lang="en-US" sz="1200" dirty="0" smtClean="0"/>
              <a:t>C7.5 (10:40 UT) and C5.1 (12:09 UT) on 06 March 2011. </a:t>
            </a:r>
          </a:p>
          <a:p>
            <a:r>
              <a:rPr lang="en-US" sz="1200" dirty="0" smtClean="0"/>
              <a:t>b) Time variation of observed DHO signal phase delay (circles) for the same day and period from 09:45 - 13:00 UT. </a:t>
            </a:r>
          </a:p>
          <a:p>
            <a:r>
              <a:rPr lang="en-US" sz="1200" dirty="0" smtClean="0"/>
              <a:t>Zero values correspond to amplitude and phase delay recorded in non-perturbed plasma in the D – region.</a:t>
            </a:r>
          </a:p>
          <a:p>
            <a:r>
              <a:rPr lang="en-US" sz="1200" dirty="0" smtClean="0"/>
              <a:t>- Signals, i.e. curves are almost identical.</a:t>
            </a:r>
          </a:p>
          <a:p>
            <a:endParaRPr lang="en-US" sz="1200" dirty="0" smtClean="0"/>
          </a:p>
          <a:p>
            <a:endParaRPr lang="en-US" dirty="0"/>
          </a:p>
        </p:txBody>
      </p:sp>
      <p:sp>
        <p:nvSpPr>
          <p:cNvPr id="11" name="Text Box 9"/>
          <p:cNvSpPr txBox="1">
            <a:spLocks noChangeArrowheads="1"/>
          </p:cNvSpPr>
          <p:nvPr/>
        </p:nvSpPr>
        <p:spPr bwMode="auto">
          <a:xfrm>
            <a:off x="6324600" y="301823"/>
            <a:ext cx="2536825" cy="307777"/>
          </a:xfrm>
          <a:prstGeom prst="rect">
            <a:avLst/>
          </a:prstGeom>
          <a:noFill/>
          <a:ln w="9525">
            <a:noFill/>
            <a:miter lim="800000"/>
            <a:headEnd/>
            <a:tailEnd/>
          </a:ln>
          <a:effectLst/>
        </p:spPr>
        <p:txBody>
          <a:bodyPr wrap="square">
            <a:spAutoFit/>
          </a:bodyPr>
          <a:lstStyle/>
          <a:p>
            <a:r>
              <a:rPr lang="en-US" sz="1400" dirty="0"/>
              <a:t>D-region electron density </a:t>
            </a:r>
          </a:p>
        </p:txBody>
      </p:sp>
      <p:sp>
        <p:nvSpPr>
          <p:cNvPr id="12" name="TextBox 11"/>
          <p:cNvSpPr txBox="1"/>
          <p:nvPr/>
        </p:nvSpPr>
        <p:spPr>
          <a:xfrm>
            <a:off x="4648200" y="152400"/>
            <a:ext cx="1351652" cy="369332"/>
          </a:xfrm>
          <a:prstGeom prst="rect">
            <a:avLst/>
          </a:prstGeom>
          <a:noFill/>
        </p:spPr>
        <p:txBody>
          <a:bodyPr wrap="none" rtlCol="0">
            <a:spAutoFit/>
          </a:bodyPr>
          <a:lstStyle/>
          <a:p>
            <a:r>
              <a:rPr lang="en-US" dirty="0" smtClean="0"/>
              <a:t>Solar flares</a:t>
            </a:r>
            <a:endParaRPr lang="en-US" dirty="0"/>
          </a:p>
        </p:txBody>
      </p:sp>
      <p:sp>
        <p:nvSpPr>
          <p:cNvPr id="13" name="Text Box 7"/>
          <p:cNvSpPr txBox="1">
            <a:spLocks noChangeArrowheads="1"/>
          </p:cNvSpPr>
          <p:nvPr/>
        </p:nvSpPr>
        <p:spPr bwMode="auto">
          <a:xfrm>
            <a:off x="5791200" y="5029200"/>
            <a:ext cx="1905000" cy="461665"/>
          </a:xfrm>
          <a:prstGeom prst="rect">
            <a:avLst/>
          </a:prstGeom>
          <a:noFill/>
          <a:ln w="9525">
            <a:noFill/>
            <a:miter lim="800000"/>
            <a:headEnd/>
            <a:tailEnd/>
          </a:ln>
          <a:effectLst/>
        </p:spPr>
        <p:txBody>
          <a:bodyPr wrap="square">
            <a:spAutoFit/>
          </a:bodyPr>
          <a:lstStyle/>
          <a:p>
            <a:r>
              <a:rPr lang="en-US" sz="1200" dirty="0">
                <a:solidFill>
                  <a:srgbClr val="0000FF"/>
                </a:solidFill>
              </a:rPr>
              <a:t>X-ray Solar activity  </a:t>
            </a:r>
          </a:p>
          <a:p>
            <a:r>
              <a:rPr lang="en-US" sz="1200" dirty="0">
                <a:solidFill>
                  <a:srgbClr val="0000FF"/>
                </a:solidFill>
              </a:rPr>
              <a:t>(from spaceweather.com</a:t>
            </a:r>
            <a:r>
              <a:rPr lang="en-US" sz="1200" dirty="0"/>
              <a:t>)</a:t>
            </a:r>
          </a:p>
        </p:txBody>
      </p:sp>
      <p:sp>
        <p:nvSpPr>
          <p:cNvPr id="14" name="TextBox 13"/>
          <p:cNvSpPr txBox="1"/>
          <p:nvPr/>
        </p:nvSpPr>
        <p:spPr>
          <a:xfrm>
            <a:off x="5867400" y="3352800"/>
            <a:ext cx="3260829" cy="1107996"/>
          </a:xfrm>
          <a:prstGeom prst="rect">
            <a:avLst/>
          </a:prstGeom>
          <a:noFill/>
        </p:spPr>
        <p:txBody>
          <a:bodyPr wrap="none" rtlCol="0">
            <a:spAutoFit/>
          </a:bodyPr>
          <a:lstStyle/>
          <a:p>
            <a:r>
              <a:rPr lang="en-US" sz="1200" dirty="0" err="1" smtClean="0"/>
              <a:t>Calculaste</a:t>
            </a:r>
            <a:r>
              <a:rPr lang="en-US" sz="1200" dirty="0" smtClean="0"/>
              <a:t> electron concentration in the </a:t>
            </a:r>
          </a:p>
          <a:p>
            <a:r>
              <a:rPr lang="en-US" sz="1200" dirty="0" smtClean="0"/>
              <a:t>terrestrial </a:t>
            </a:r>
            <a:r>
              <a:rPr lang="en-US" sz="1200" dirty="0" err="1" smtClean="0"/>
              <a:t>ionospheric</a:t>
            </a:r>
            <a:r>
              <a:rPr lang="en-US" sz="1200" dirty="0" smtClean="0"/>
              <a:t>  D-region by analyzing </a:t>
            </a:r>
          </a:p>
          <a:p>
            <a:r>
              <a:rPr lang="en-US" sz="1200" dirty="0" smtClean="0"/>
              <a:t>the amplitude and  phase time variations of </a:t>
            </a:r>
          </a:p>
          <a:p>
            <a:r>
              <a:rPr lang="en-US" sz="1200" dirty="0" smtClean="0"/>
              <a:t>VLF. </a:t>
            </a:r>
          </a:p>
          <a:p>
            <a:endParaRPr lang="en-US" dirty="0"/>
          </a:p>
        </p:txBody>
      </p:sp>
      <p:pic>
        <p:nvPicPr>
          <p:cNvPr id="58377" name="Picture 9" descr="C:\vlada\VAMDC\novo\novo\Graph3.jpg"/>
          <p:cNvPicPr>
            <a:picLocks noChangeAspect="1" noChangeArrowheads="1"/>
          </p:cNvPicPr>
          <p:nvPr/>
        </p:nvPicPr>
        <p:blipFill>
          <a:blip r:embed="rId3" cstate="print"/>
          <a:srcRect/>
          <a:stretch>
            <a:fillRect/>
          </a:stretch>
        </p:blipFill>
        <p:spPr bwMode="auto">
          <a:xfrm>
            <a:off x="685800" y="685800"/>
            <a:ext cx="3820427" cy="2514600"/>
          </a:xfrm>
          <a:prstGeom prst="rect">
            <a:avLst/>
          </a:prstGeom>
          <a:noFill/>
        </p:spPr>
      </p:pic>
      <p:pic>
        <p:nvPicPr>
          <p:cNvPr id="58378" name="Picture 10" descr="C:\vlada\VAMDC\novo\novo\Graph1.jpg"/>
          <p:cNvPicPr>
            <a:picLocks noChangeAspect="1" noChangeArrowheads="1"/>
          </p:cNvPicPr>
          <p:nvPr/>
        </p:nvPicPr>
        <p:blipFill>
          <a:blip r:embed="rId4" cstate="print"/>
          <a:srcRect/>
          <a:stretch>
            <a:fillRect/>
          </a:stretch>
        </p:blipFill>
        <p:spPr bwMode="auto">
          <a:xfrm>
            <a:off x="1" y="3276600"/>
            <a:ext cx="2895599" cy="2046229"/>
          </a:xfrm>
          <a:prstGeom prst="rect">
            <a:avLst/>
          </a:prstGeom>
          <a:noFill/>
        </p:spPr>
      </p:pic>
      <p:pic>
        <p:nvPicPr>
          <p:cNvPr id="58379" name="Picture 11" descr="C:\vlada\VAMDC\novo\novo\Graph4.jpg"/>
          <p:cNvPicPr>
            <a:picLocks noChangeAspect="1" noChangeArrowheads="1"/>
          </p:cNvPicPr>
          <p:nvPr/>
        </p:nvPicPr>
        <p:blipFill>
          <a:blip r:embed="rId5" cstate="print"/>
          <a:srcRect/>
          <a:stretch>
            <a:fillRect/>
          </a:stretch>
        </p:blipFill>
        <p:spPr bwMode="auto">
          <a:xfrm>
            <a:off x="2971800" y="3276600"/>
            <a:ext cx="2803576" cy="2057400"/>
          </a:xfrm>
          <a:prstGeom prst="rect">
            <a:avLst/>
          </a:prstGeom>
          <a:noFill/>
        </p:spPr>
      </p:pic>
      <p:pic>
        <p:nvPicPr>
          <p:cNvPr id="58380" name="Picture 12" descr="C:\vlada\VAMDC\novo\novo\Graph5.jpg"/>
          <p:cNvPicPr>
            <a:picLocks noChangeAspect="1" noChangeArrowheads="1"/>
          </p:cNvPicPr>
          <p:nvPr/>
        </p:nvPicPr>
        <p:blipFill>
          <a:blip r:embed="rId6" cstate="print"/>
          <a:srcRect/>
          <a:stretch>
            <a:fillRect/>
          </a:stretch>
        </p:blipFill>
        <p:spPr bwMode="auto">
          <a:xfrm>
            <a:off x="5382321" y="609600"/>
            <a:ext cx="3685479" cy="2590799"/>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2667000" y="0"/>
            <a:ext cx="1876425" cy="352425"/>
          </a:xfrm>
          <a:prstGeom prst="rect">
            <a:avLst/>
          </a:prstGeom>
          <a:noFill/>
          <a:ln w="9525">
            <a:noFill/>
            <a:miter lim="800000"/>
            <a:headEnd/>
            <a:tailEnd/>
          </a:ln>
          <a:effectLst/>
        </p:spPr>
      </p:pic>
      <p:pic>
        <p:nvPicPr>
          <p:cNvPr id="66562" name="Picture 2"/>
          <p:cNvPicPr>
            <a:picLocks noChangeAspect="1" noChangeArrowheads="1"/>
          </p:cNvPicPr>
          <p:nvPr/>
        </p:nvPicPr>
        <p:blipFill>
          <a:blip r:embed="rId3" cstate="print"/>
          <a:srcRect/>
          <a:stretch>
            <a:fillRect/>
          </a:stretch>
        </p:blipFill>
        <p:spPr bwMode="auto">
          <a:xfrm>
            <a:off x="5410200" y="0"/>
            <a:ext cx="3438525" cy="2552700"/>
          </a:xfrm>
          <a:prstGeom prst="rect">
            <a:avLst/>
          </a:prstGeom>
          <a:noFill/>
          <a:ln w="9525">
            <a:noFill/>
            <a:miter lim="800000"/>
            <a:headEnd/>
            <a:tailEnd/>
          </a:ln>
          <a:effectLst/>
        </p:spPr>
      </p:pic>
      <p:pic>
        <p:nvPicPr>
          <p:cNvPr id="66563" name="Picture 3"/>
          <p:cNvPicPr>
            <a:picLocks noChangeAspect="1" noChangeArrowheads="1"/>
          </p:cNvPicPr>
          <p:nvPr/>
        </p:nvPicPr>
        <p:blipFill>
          <a:blip r:embed="rId4" cstate="print"/>
          <a:srcRect/>
          <a:stretch>
            <a:fillRect/>
          </a:stretch>
        </p:blipFill>
        <p:spPr bwMode="auto">
          <a:xfrm>
            <a:off x="457200" y="533400"/>
            <a:ext cx="3571875" cy="3609975"/>
          </a:xfrm>
          <a:prstGeom prst="rect">
            <a:avLst/>
          </a:prstGeom>
          <a:noFill/>
          <a:ln w="9525">
            <a:noFill/>
            <a:miter lim="800000"/>
            <a:headEnd/>
            <a:tailEnd/>
          </a:ln>
          <a:effectLst/>
        </p:spPr>
      </p:pic>
      <p:pic>
        <p:nvPicPr>
          <p:cNvPr id="66564" name="Picture 4"/>
          <p:cNvPicPr>
            <a:picLocks noChangeAspect="1" noChangeArrowheads="1"/>
          </p:cNvPicPr>
          <p:nvPr/>
        </p:nvPicPr>
        <p:blipFill>
          <a:blip r:embed="rId5" cstate="print"/>
          <a:srcRect/>
          <a:stretch>
            <a:fillRect/>
          </a:stretch>
        </p:blipFill>
        <p:spPr bwMode="auto">
          <a:xfrm>
            <a:off x="5715000" y="2590800"/>
            <a:ext cx="3295650" cy="3581400"/>
          </a:xfrm>
          <a:prstGeom prst="rect">
            <a:avLst/>
          </a:prstGeom>
          <a:noFill/>
          <a:ln w="9525">
            <a:noFill/>
            <a:miter lim="800000"/>
            <a:headEnd/>
            <a:tailEnd/>
          </a:ln>
          <a:effectLst/>
        </p:spPr>
      </p:pic>
      <p:sp>
        <p:nvSpPr>
          <p:cNvPr id="6" name="TextBox 5"/>
          <p:cNvSpPr txBox="1"/>
          <p:nvPr/>
        </p:nvSpPr>
        <p:spPr>
          <a:xfrm>
            <a:off x="0" y="4495800"/>
            <a:ext cx="9014006" cy="2246769"/>
          </a:xfrm>
          <a:prstGeom prst="rect">
            <a:avLst/>
          </a:prstGeom>
          <a:noFill/>
        </p:spPr>
        <p:txBody>
          <a:bodyPr wrap="none" rtlCol="0">
            <a:spAutoFit/>
          </a:bodyPr>
          <a:lstStyle/>
          <a:p>
            <a:r>
              <a:rPr lang="en-US" sz="1400" dirty="0" smtClean="0"/>
              <a:t>2 –Here is the example of the </a:t>
            </a:r>
            <a:r>
              <a:rPr lang="en-US" sz="1400" dirty="0" smtClean="0">
                <a:solidFill>
                  <a:srgbClr val="FF0000"/>
                </a:solidFill>
              </a:rPr>
              <a:t>positive detection </a:t>
            </a:r>
            <a:r>
              <a:rPr lang="en-US" sz="1400" dirty="0" smtClean="0"/>
              <a:t>of </a:t>
            </a:r>
            <a:r>
              <a:rPr lang="en-US" sz="1400" dirty="0" err="1" smtClean="0"/>
              <a:t>ionospheric</a:t>
            </a:r>
            <a:r>
              <a:rPr lang="en-US" sz="1400" dirty="0" smtClean="0"/>
              <a:t> </a:t>
            </a:r>
          </a:p>
          <a:p>
            <a:r>
              <a:rPr lang="en-US" sz="1400" dirty="0" smtClean="0"/>
              <a:t>disturbances caused by short repeated gamma-ray bursts from the </a:t>
            </a:r>
          </a:p>
          <a:p>
            <a:r>
              <a:rPr lang="en-US" sz="1400" dirty="0" err="1" smtClean="0"/>
              <a:t>magnetar</a:t>
            </a:r>
            <a:r>
              <a:rPr lang="en-US" sz="1400" dirty="0" smtClean="0"/>
              <a:t>  SGR J1550−5418. Very low frequency (VLF) radio wave </a:t>
            </a:r>
          </a:p>
          <a:p>
            <a:r>
              <a:rPr lang="en-US" sz="1400" dirty="0" smtClean="0"/>
              <a:t>data obtained by Tanaka and coworkers (The </a:t>
            </a:r>
            <a:r>
              <a:rPr lang="en-US" sz="1400" dirty="0" err="1" smtClean="0"/>
              <a:t>ApJL</a:t>
            </a:r>
            <a:r>
              <a:rPr lang="en-US" sz="1400" dirty="0" smtClean="0"/>
              <a:t>, 721, L24 2010)</a:t>
            </a:r>
          </a:p>
          <a:p>
            <a:r>
              <a:rPr lang="en-US" sz="1400" dirty="0" smtClean="0"/>
              <a:t>clearly show sudden amplitude and phase changes at the </a:t>
            </a:r>
          </a:p>
          <a:p>
            <a:r>
              <a:rPr lang="en-US" sz="1400" dirty="0" smtClean="0"/>
              <a:t>corresponding times of  eight soft gamma-ray repeater bursts.</a:t>
            </a:r>
          </a:p>
          <a:p>
            <a:endParaRPr lang="en-US" sz="1400" dirty="0" smtClean="0"/>
          </a:p>
          <a:p>
            <a:r>
              <a:rPr lang="en-US" sz="1400" dirty="0" smtClean="0"/>
              <a:t>1 - In summary, they claim that Earth’s ionosphere can be used as a </a:t>
            </a:r>
          </a:p>
          <a:p>
            <a:r>
              <a:rPr lang="en-US" sz="1400" dirty="0" smtClean="0"/>
              <a:t>very large gamma-ray detector and the VLF observations provide us with a new method to monitor high-energy </a:t>
            </a:r>
          </a:p>
          <a:p>
            <a:r>
              <a:rPr lang="en-US" sz="1400" dirty="0" smtClean="0"/>
              <a:t>astrophysical phenomena.</a:t>
            </a:r>
            <a:endParaRPr lang="en-US" sz="1400" dirty="0"/>
          </a:p>
        </p:txBody>
      </p:sp>
      <p:sp>
        <p:nvSpPr>
          <p:cNvPr id="7" name="TextBox 6"/>
          <p:cNvSpPr txBox="1"/>
          <p:nvPr/>
        </p:nvSpPr>
        <p:spPr>
          <a:xfrm>
            <a:off x="4572000" y="0"/>
            <a:ext cx="684803" cy="369332"/>
          </a:xfrm>
          <a:prstGeom prst="rect">
            <a:avLst/>
          </a:prstGeom>
          <a:noFill/>
        </p:spPr>
        <p:txBody>
          <a:bodyPr wrap="none" rtlCol="0">
            <a:spAutoFit/>
          </a:bodyPr>
          <a:lstStyle/>
          <a:p>
            <a:r>
              <a:rPr lang="en-US" dirty="0" smtClean="0"/>
              <a:t>GRB</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2209800" y="152400"/>
            <a:ext cx="1876425" cy="352425"/>
          </a:xfrm>
          <a:prstGeom prst="rect">
            <a:avLst/>
          </a:prstGeom>
          <a:noFill/>
          <a:ln w="9525">
            <a:noFill/>
            <a:miter lim="800000"/>
            <a:headEnd/>
            <a:tailEnd/>
          </a:ln>
          <a:effectLst/>
        </p:spPr>
      </p:pic>
      <p:sp>
        <p:nvSpPr>
          <p:cNvPr id="5" name="TextBox 4"/>
          <p:cNvSpPr txBox="1"/>
          <p:nvPr/>
        </p:nvSpPr>
        <p:spPr>
          <a:xfrm>
            <a:off x="152400" y="609600"/>
            <a:ext cx="8991600" cy="861774"/>
          </a:xfrm>
          <a:prstGeom prst="rect">
            <a:avLst/>
          </a:prstGeom>
          <a:noFill/>
        </p:spPr>
        <p:txBody>
          <a:bodyPr wrap="square" rtlCol="0">
            <a:spAutoFit/>
          </a:bodyPr>
          <a:lstStyle/>
          <a:p>
            <a:pPr>
              <a:spcBef>
                <a:spcPct val="50000"/>
              </a:spcBef>
            </a:pPr>
            <a:r>
              <a:rPr lang="es-PE" sz="1600" dirty="0" smtClean="0"/>
              <a:t>- </a:t>
            </a:r>
            <a:r>
              <a:rPr lang="es-PE" sz="1600" b="1" dirty="0" smtClean="0">
                <a:solidFill>
                  <a:srgbClr val="FF0000"/>
                </a:solidFill>
              </a:rPr>
              <a:t>Coronal </a:t>
            </a:r>
            <a:r>
              <a:rPr lang="es-PE" sz="1600" b="1" dirty="0" err="1" smtClean="0">
                <a:solidFill>
                  <a:srgbClr val="FF0000"/>
                </a:solidFill>
              </a:rPr>
              <a:t>Mass</a:t>
            </a:r>
            <a:r>
              <a:rPr lang="es-PE" sz="1600" b="1" dirty="0" smtClean="0">
                <a:solidFill>
                  <a:srgbClr val="FF0000"/>
                </a:solidFill>
              </a:rPr>
              <a:t> </a:t>
            </a:r>
            <a:r>
              <a:rPr lang="es-PE" sz="1600" b="1" dirty="0" err="1" smtClean="0">
                <a:solidFill>
                  <a:srgbClr val="FF0000"/>
                </a:solidFill>
              </a:rPr>
              <a:t>Ejection</a:t>
            </a:r>
            <a:r>
              <a:rPr lang="es-PE" sz="1600" b="1" dirty="0" smtClean="0"/>
              <a:t> </a:t>
            </a:r>
            <a:r>
              <a:rPr lang="es-PE" sz="1600" dirty="0" smtClean="0"/>
              <a:t>– (</a:t>
            </a:r>
            <a:r>
              <a:rPr lang="es-PE" sz="1600" dirty="0" err="1" smtClean="0"/>
              <a:t>CMEs</a:t>
            </a:r>
            <a:r>
              <a:rPr lang="es-PE" sz="1600" dirty="0" smtClean="0"/>
              <a:t> </a:t>
            </a:r>
            <a:r>
              <a:rPr lang="en-US" sz="1600" dirty="0" smtClean="0"/>
              <a:t>mass motions)</a:t>
            </a:r>
            <a:r>
              <a:rPr lang="es-PE" sz="1600" dirty="0" smtClean="0"/>
              <a:t> are fundamental </a:t>
            </a:r>
            <a:r>
              <a:rPr lang="es-PE" sz="1600" dirty="0" err="1" smtClean="0"/>
              <a:t>for</a:t>
            </a:r>
            <a:r>
              <a:rPr lang="es-PE" sz="1600" dirty="0" smtClean="0"/>
              <a:t> </a:t>
            </a:r>
            <a:r>
              <a:rPr lang="es-PE" sz="1600" dirty="0" err="1" smtClean="0"/>
              <a:t>Space</a:t>
            </a:r>
            <a:r>
              <a:rPr lang="es-PE" sz="1600" dirty="0" smtClean="0"/>
              <a:t> </a:t>
            </a:r>
            <a:r>
              <a:rPr lang="es-PE" sz="1600" dirty="0" err="1" smtClean="0"/>
              <a:t>Weather</a:t>
            </a:r>
            <a:r>
              <a:rPr lang="es-PE" sz="1600" dirty="0" smtClean="0"/>
              <a:t> </a:t>
            </a:r>
            <a:r>
              <a:rPr lang="es-PE" sz="1600" dirty="0" err="1" smtClean="0"/>
              <a:t>prediction</a:t>
            </a:r>
            <a:r>
              <a:rPr lang="es-PE" sz="1600" dirty="0" smtClean="0"/>
              <a:t> can </a:t>
            </a:r>
            <a:r>
              <a:rPr lang="es-PE" sz="1600" dirty="0" err="1" smtClean="0"/>
              <a:t>be</a:t>
            </a:r>
            <a:r>
              <a:rPr lang="es-PE" sz="1600" dirty="0" smtClean="0"/>
              <a:t> </a:t>
            </a:r>
            <a:r>
              <a:rPr lang="es-PE" sz="1600" dirty="0" err="1" smtClean="0"/>
              <a:t>detected</a:t>
            </a:r>
            <a:r>
              <a:rPr lang="es-PE" sz="1600" dirty="0" smtClean="0"/>
              <a:t> and </a:t>
            </a:r>
            <a:r>
              <a:rPr lang="es-PE" sz="1600" dirty="0" err="1" smtClean="0"/>
              <a:t>analized</a:t>
            </a:r>
            <a:r>
              <a:rPr lang="es-PE" sz="1600" dirty="0" smtClean="0"/>
              <a:t> </a:t>
            </a:r>
            <a:r>
              <a:rPr lang="es-PE" sz="1600" dirty="0" err="1" smtClean="0"/>
              <a:t>with</a:t>
            </a:r>
            <a:r>
              <a:rPr lang="es-PE" sz="1600" dirty="0" smtClean="0"/>
              <a:t> VLF.</a:t>
            </a:r>
          </a:p>
          <a:p>
            <a:endParaRPr lang="en-US" dirty="0"/>
          </a:p>
        </p:txBody>
      </p:sp>
      <p:pic>
        <p:nvPicPr>
          <p:cNvPr id="112642" name="Picture 2" descr="http://t0.gstatic.com/images?q=tbn:ANd9GcRdzkSY1pVW7sKOq0TBLQC3NQngiyEjRxilj-sdTSdP2TIWGXwX"/>
          <p:cNvPicPr>
            <a:picLocks noChangeAspect="1" noChangeArrowheads="1"/>
          </p:cNvPicPr>
          <p:nvPr/>
        </p:nvPicPr>
        <p:blipFill>
          <a:blip r:embed="rId3" cstate="print"/>
          <a:srcRect/>
          <a:stretch>
            <a:fillRect/>
          </a:stretch>
        </p:blipFill>
        <p:spPr bwMode="auto">
          <a:xfrm>
            <a:off x="1143000" y="1447800"/>
            <a:ext cx="1905000" cy="1905000"/>
          </a:xfrm>
          <a:prstGeom prst="rect">
            <a:avLst/>
          </a:prstGeom>
          <a:noFill/>
        </p:spPr>
      </p:pic>
      <p:pic>
        <p:nvPicPr>
          <p:cNvPr id="112643" name="Picture 3"/>
          <p:cNvPicPr>
            <a:picLocks noChangeAspect="1" noChangeArrowheads="1"/>
          </p:cNvPicPr>
          <p:nvPr/>
        </p:nvPicPr>
        <p:blipFill>
          <a:blip r:embed="rId4" cstate="print"/>
          <a:srcRect/>
          <a:stretch>
            <a:fillRect/>
          </a:stretch>
        </p:blipFill>
        <p:spPr bwMode="auto">
          <a:xfrm>
            <a:off x="3810000" y="1219200"/>
            <a:ext cx="2004144" cy="2624783"/>
          </a:xfrm>
          <a:prstGeom prst="rect">
            <a:avLst/>
          </a:prstGeom>
          <a:noFill/>
          <a:ln w="9525">
            <a:noFill/>
            <a:miter lim="800000"/>
            <a:headEnd/>
            <a:tailEnd/>
          </a:ln>
          <a:effectLst/>
        </p:spPr>
      </p:pic>
      <p:pic>
        <p:nvPicPr>
          <p:cNvPr id="112644" name="Picture 4"/>
          <p:cNvPicPr>
            <a:picLocks noChangeAspect="1" noChangeArrowheads="1"/>
          </p:cNvPicPr>
          <p:nvPr/>
        </p:nvPicPr>
        <p:blipFill>
          <a:blip r:embed="rId5" cstate="print"/>
          <a:srcRect/>
          <a:stretch>
            <a:fillRect/>
          </a:stretch>
        </p:blipFill>
        <p:spPr bwMode="auto">
          <a:xfrm>
            <a:off x="6248400" y="1371600"/>
            <a:ext cx="1754164" cy="1905000"/>
          </a:xfrm>
          <a:prstGeom prst="rect">
            <a:avLst/>
          </a:prstGeom>
          <a:noFill/>
          <a:ln w="9525">
            <a:noFill/>
            <a:miter lim="800000"/>
            <a:headEnd/>
            <a:tailEnd/>
          </a:ln>
          <a:effectLst/>
        </p:spPr>
      </p:pic>
      <p:sp>
        <p:nvSpPr>
          <p:cNvPr id="9" name="TextBox 8"/>
          <p:cNvSpPr txBox="1"/>
          <p:nvPr/>
        </p:nvSpPr>
        <p:spPr>
          <a:xfrm>
            <a:off x="228600" y="3962400"/>
            <a:ext cx="5660589" cy="646331"/>
          </a:xfrm>
          <a:prstGeom prst="rect">
            <a:avLst/>
          </a:prstGeom>
          <a:noFill/>
        </p:spPr>
        <p:txBody>
          <a:bodyPr wrap="none" rtlCol="0">
            <a:spAutoFit/>
          </a:bodyPr>
          <a:lstStyle/>
          <a:p>
            <a:r>
              <a:rPr lang="en-US" dirty="0" smtClean="0"/>
              <a:t>-</a:t>
            </a:r>
            <a:r>
              <a:rPr lang="en-US" dirty="0" smtClean="0">
                <a:solidFill>
                  <a:srgbClr val="FF0000"/>
                </a:solidFill>
              </a:rPr>
              <a:t>Solar eclipse </a:t>
            </a:r>
            <a:r>
              <a:rPr lang="es-PE" dirty="0" smtClean="0"/>
              <a:t>can </a:t>
            </a:r>
            <a:r>
              <a:rPr lang="es-PE" dirty="0" err="1" smtClean="0"/>
              <a:t>be</a:t>
            </a:r>
            <a:r>
              <a:rPr lang="es-PE" dirty="0" smtClean="0"/>
              <a:t> </a:t>
            </a:r>
            <a:r>
              <a:rPr lang="es-PE" dirty="0" err="1" smtClean="0"/>
              <a:t>detected</a:t>
            </a:r>
            <a:r>
              <a:rPr lang="es-PE" dirty="0" smtClean="0"/>
              <a:t> and </a:t>
            </a:r>
            <a:r>
              <a:rPr lang="es-PE" dirty="0" err="1" smtClean="0"/>
              <a:t>analized</a:t>
            </a:r>
            <a:r>
              <a:rPr lang="es-PE" dirty="0" smtClean="0"/>
              <a:t> </a:t>
            </a:r>
            <a:r>
              <a:rPr lang="es-PE" dirty="0" err="1" smtClean="0"/>
              <a:t>with</a:t>
            </a:r>
            <a:r>
              <a:rPr lang="es-PE" dirty="0" smtClean="0"/>
              <a:t> VLF.</a:t>
            </a:r>
            <a:endParaRPr lang="en-US" dirty="0" smtClean="0"/>
          </a:p>
          <a:p>
            <a:endParaRPr lang="en-US" dirty="0"/>
          </a:p>
        </p:txBody>
      </p:sp>
      <p:pic>
        <p:nvPicPr>
          <p:cNvPr id="108546" name="Picture 2" descr="ASE2005map2a"/>
          <p:cNvPicPr>
            <a:picLocks noChangeAspect="1" noChangeArrowheads="1"/>
          </p:cNvPicPr>
          <p:nvPr/>
        </p:nvPicPr>
        <p:blipFill>
          <a:blip r:embed="rId6" cstate="print"/>
          <a:srcRect/>
          <a:stretch>
            <a:fillRect/>
          </a:stretch>
        </p:blipFill>
        <p:spPr bwMode="auto">
          <a:xfrm>
            <a:off x="381000" y="4419600"/>
            <a:ext cx="1828800" cy="2299619"/>
          </a:xfrm>
          <a:prstGeom prst="rect">
            <a:avLst/>
          </a:prstGeom>
          <a:noFill/>
          <a:ln w="9525">
            <a:noFill/>
            <a:miter lim="800000"/>
            <a:headEnd/>
            <a:tailEnd/>
          </a:ln>
        </p:spPr>
      </p:pic>
      <p:sp>
        <p:nvSpPr>
          <p:cNvPr id="1085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Table 10"/>
          <p:cNvGraphicFramePr>
            <a:graphicFrameLocks noGrp="1"/>
          </p:cNvGraphicFramePr>
          <p:nvPr/>
        </p:nvGraphicFramePr>
        <p:xfrm>
          <a:off x="5562600" y="5334000"/>
          <a:ext cx="3352799" cy="944880"/>
        </p:xfrm>
        <a:graphic>
          <a:graphicData uri="http://schemas.openxmlformats.org/drawingml/2006/table">
            <a:tbl>
              <a:tblPr/>
              <a:tblGrid>
                <a:gridCol w="473239"/>
                <a:gridCol w="651280"/>
                <a:gridCol w="408203"/>
                <a:gridCol w="638826"/>
                <a:gridCol w="431726"/>
                <a:gridCol w="749525"/>
              </a:tblGrid>
              <a:tr h="487680">
                <a:tc>
                  <a:txBody>
                    <a:bodyPr/>
                    <a:lstStyle/>
                    <a:p>
                      <a:pPr marL="0" marR="0" algn="just">
                        <a:spcBef>
                          <a:spcPts val="0"/>
                        </a:spcBef>
                        <a:spcAft>
                          <a:spcPts val="0"/>
                        </a:spcAft>
                      </a:pPr>
                      <a:r>
                        <a:rPr lang="en-US" sz="900" dirty="0">
                          <a:latin typeface="Times New Roman"/>
                          <a:ea typeface="Times New Roman"/>
                        </a:rPr>
                        <a:t>Time </a:t>
                      </a:r>
                    </a:p>
                    <a:p>
                      <a:pPr marL="0" marR="0" algn="just">
                        <a:spcBef>
                          <a:spcPts val="0"/>
                        </a:spcBef>
                        <a:spcAft>
                          <a:spcPts val="0"/>
                        </a:spcAft>
                      </a:pPr>
                      <a:r>
                        <a:rPr lang="en-US" sz="900" dirty="0">
                          <a:latin typeface="Times New Roman"/>
                          <a:ea typeface="Times New Roman"/>
                        </a:rPr>
                        <a:t>UT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latin typeface="Times New Roman"/>
                          <a:ea typeface="Times New Roman"/>
                        </a:rPr>
                        <a:t>Amplitude </a:t>
                      </a:r>
                    </a:p>
                    <a:p>
                      <a:pPr marL="0" marR="0" algn="just">
                        <a:spcBef>
                          <a:spcPts val="0"/>
                        </a:spcBef>
                        <a:spcAft>
                          <a:spcPts val="0"/>
                        </a:spcAft>
                      </a:pPr>
                      <a:r>
                        <a:rPr lang="en-US" sz="900">
                          <a:latin typeface="Times New Roman"/>
                          <a:ea typeface="Times New Roman"/>
                        </a:rPr>
                        <a:t>[dB]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latin typeface="Times New Roman"/>
                          <a:ea typeface="Times New Roman"/>
                        </a:rPr>
                        <a:t>Phase</a:t>
                      </a:r>
                    </a:p>
                    <a:p>
                      <a:pPr marL="0" marR="0" algn="just">
                        <a:spcBef>
                          <a:spcPts val="0"/>
                        </a:spcBef>
                        <a:spcAft>
                          <a:spcPts val="0"/>
                        </a:spcAft>
                      </a:pPr>
                      <a:r>
                        <a:rPr lang="en-US" sz="900">
                          <a:latin typeface="Times New Roman"/>
                          <a:ea typeface="Times New Roman"/>
                        </a:rPr>
                        <a:t>[deg]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latin typeface="Times New Roman"/>
                          <a:ea typeface="Times New Roman"/>
                        </a:rPr>
                        <a:t>Reflection </a:t>
                      </a:r>
                    </a:p>
                    <a:p>
                      <a:pPr marL="0" marR="0" algn="just">
                        <a:spcBef>
                          <a:spcPts val="0"/>
                        </a:spcBef>
                        <a:spcAft>
                          <a:spcPts val="0"/>
                        </a:spcAft>
                      </a:pPr>
                      <a:r>
                        <a:rPr lang="en-US" sz="900">
                          <a:latin typeface="Times New Roman"/>
                          <a:ea typeface="Times New Roman"/>
                        </a:rPr>
                        <a:t>height </a:t>
                      </a:r>
                    </a:p>
                    <a:p>
                      <a:pPr marL="0" marR="0" algn="just">
                        <a:spcBef>
                          <a:spcPts val="0"/>
                        </a:spcBef>
                        <a:spcAft>
                          <a:spcPts val="0"/>
                        </a:spcAft>
                      </a:pPr>
                      <a:r>
                        <a:rPr lang="en-US" sz="900">
                          <a:latin typeface="Times New Roman"/>
                          <a:ea typeface="Times New Roman"/>
                        </a:rPr>
                        <a:t>[km]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latin typeface="Times New Roman"/>
                          <a:ea typeface="Times New Roman"/>
                        </a:rPr>
                        <a:t>β</a:t>
                      </a:r>
                    </a:p>
                    <a:p>
                      <a:pPr marL="0" marR="0" algn="just">
                        <a:spcBef>
                          <a:spcPts val="0"/>
                        </a:spcBef>
                        <a:spcAft>
                          <a:spcPts val="0"/>
                        </a:spcAft>
                      </a:pPr>
                      <a:r>
                        <a:rPr lang="en-US" sz="900">
                          <a:latin typeface="Times New Roman"/>
                          <a:ea typeface="Times New Roman"/>
                        </a:rPr>
                        <a:t>[km</a:t>
                      </a:r>
                      <a:r>
                        <a:rPr lang="en-US" sz="900" baseline="30000">
                          <a:latin typeface="Times New Roman"/>
                          <a:ea typeface="Times New Roman"/>
                        </a:rPr>
                        <a:t>-1</a:t>
                      </a:r>
                      <a:r>
                        <a:rPr lang="en-US" sz="900">
                          <a:latin typeface="Times New Roman"/>
                          <a:ea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latin typeface="Times New Roman"/>
                          <a:ea typeface="Times New Roman"/>
                        </a:rPr>
                        <a:t>Elec. density </a:t>
                      </a:r>
                    </a:p>
                    <a:p>
                      <a:pPr marL="0" marR="0" algn="just">
                        <a:spcBef>
                          <a:spcPts val="0"/>
                        </a:spcBef>
                        <a:spcAft>
                          <a:spcPts val="0"/>
                        </a:spcAft>
                      </a:pPr>
                      <a:r>
                        <a:rPr lang="en-US" sz="900">
                          <a:latin typeface="Times New Roman"/>
                          <a:ea typeface="Times New Roman"/>
                        </a:rPr>
                        <a:t>at reflection </a:t>
                      </a:r>
                    </a:p>
                    <a:p>
                      <a:pPr marL="0" marR="0" algn="just">
                        <a:spcBef>
                          <a:spcPts val="0"/>
                        </a:spcBef>
                        <a:spcAft>
                          <a:spcPts val="0"/>
                        </a:spcAft>
                      </a:pPr>
                      <a:r>
                        <a:rPr lang="en-US" sz="900">
                          <a:latin typeface="Times New Roman"/>
                          <a:ea typeface="Times New Roman"/>
                        </a:rPr>
                        <a:t>height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400">
                <a:tc>
                  <a:txBody>
                    <a:bodyPr/>
                    <a:lstStyle/>
                    <a:p>
                      <a:pPr marL="0" marR="0" algn="just">
                        <a:spcBef>
                          <a:spcPts val="0"/>
                        </a:spcBef>
                        <a:spcAft>
                          <a:spcPts val="0"/>
                        </a:spcAft>
                      </a:pPr>
                      <a:r>
                        <a:rPr lang="en-US" sz="900">
                          <a:latin typeface="Times New Roman"/>
                          <a:ea typeface="Times New Roman"/>
                        </a:rPr>
                        <a:t>07:30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dirty="0">
                          <a:latin typeface="Times New Roman"/>
                          <a:ea typeface="Times New Roman"/>
                        </a:rPr>
                        <a:t>61.36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latin typeface="Times New Roman"/>
                          <a:ea typeface="Times New Roman"/>
                        </a:rPr>
                        <a:t>240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latin typeface="Times New Roman"/>
                          <a:ea typeface="Times New Roman"/>
                        </a:rPr>
                        <a:t>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latin typeface="Times New Roman"/>
                          <a:ea typeface="Times New Roman"/>
                        </a:rPr>
                        <a:t>0.30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latin typeface="Times New Roman"/>
                          <a:ea typeface="Times New Roman"/>
                        </a:rPr>
                        <a:t>2.18E+08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400">
                <a:tc>
                  <a:txBody>
                    <a:bodyPr/>
                    <a:lstStyle/>
                    <a:p>
                      <a:pPr marL="0" marR="0" algn="just">
                        <a:spcBef>
                          <a:spcPts val="0"/>
                        </a:spcBef>
                        <a:spcAft>
                          <a:spcPts val="0"/>
                        </a:spcAft>
                      </a:pPr>
                      <a:r>
                        <a:rPr lang="en-US" sz="900">
                          <a:latin typeface="Times New Roman"/>
                          <a:ea typeface="Times New Roman"/>
                        </a:rPr>
                        <a:t>09:09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dirty="0">
                          <a:latin typeface="Times New Roman"/>
                          <a:ea typeface="Times New Roman"/>
                        </a:rPr>
                        <a:t>62.90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latin typeface="Times New Roman"/>
                          <a:ea typeface="Times New Roman"/>
                        </a:rPr>
                        <a:t>237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latin typeface="Times New Roman"/>
                          <a:ea typeface="Times New Roman"/>
                        </a:rPr>
                        <a:t>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latin typeface="Times New Roman"/>
                          <a:ea typeface="Times New Roman"/>
                        </a:rPr>
                        <a:t>0.31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latin typeface="Times New Roman"/>
                          <a:ea typeface="Times New Roman"/>
                        </a:rPr>
                        <a:t>1.86E+08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400">
                <a:tc>
                  <a:txBody>
                    <a:bodyPr/>
                    <a:lstStyle/>
                    <a:p>
                      <a:pPr marL="0" marR="0" algn="just">
                        <a:spcBef>
                          <a:spcPts val="0"/>
                        </a:spcBef>
                        <a:spcAft>
                          <a:spcPts val="0"/>
                        </a:spcAft>
                      </a:pPr>
                      <a:r>
                        <a:rPr lang="en-US" sz="900">
                          <a:latin typeface="Times New Roman"/>
                          <a:ea typeface="Times New Roman"/>
                        </a:rPr>
                        <a:t>10:30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dirty="0">
                          <a:latin typeface="Times New Roman"/>
                          <a:ea typeface="Times New Roman"/>
                        </a:rPr>
                        <a:t>61.57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dirty="0">
                          <a:latin typeface="Times New Roman"/>
                          <a:ea typeface="Times New Roman"/>
                        </a:rPr>
                        <a:t>243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dirty="0">
                          <a:latin typeface="Times New Roman"/>
                          <a:ea typeface="Times New Roman"/>
                        </a:rPr>
                        <a:t>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dirty="0">
                          <a:latin typeface="Times New Roman"/>
                          <a:ea typeface="Times New Roman"/>
                        </a:rPr>
                        <a:t>0.30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dirty="0">
                          <a:latin typeface="Times New Roman"/>
                          <a:ea typeface="Times New Roman"/>
                        </a:rPr>
                        <a:t>2.18E+08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 name="Picture 4" descr="C:\vlada\VAMDC\novo\novo\Graph6.jpg"/>
          <p:cNvPicPr>
            <a:picLocks noChangeAspect="1" noChangeArrowheads="1"/>
          </p:cNvPicPr>
          <p:nvPr/>
        </p:nvPicPr>
        <p:blipFill>
          <a:blip r:embed="rId7" cstate="print"/>
          <a:srcRect/>
          <a:stretch>
            <a:fillRect/>
          </a:stretch>
        </p:blipFill>
        <p:spPr bwMode="auto">
          <a:xfrm>
            <a:off x="2362200" y="4419600"/>
            <a:ext cx="3127067" cy="22098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066800"/>
            <a:ext cx="7933582" cy="5139869"/>
          </a:xfrm>
          <a:prstGeom prst="rect">
            <a:avLst/>
          </a:prstGeom>
          <a:noFill/>
        </p:spPr>
        <p:txBody>
          <a:bodyPr wrap="none" rtlCol="0">
            <a:spAutoFit/>
          </a:bodyPr>
          <a:lstStyle/>
          <a:p>
            <a:pPr>
              <a:buFontTx/>
              <a:buChar char="-"/>
            </a:pPr>
            <a:r>
              <a:rPr lang="en-US" dirty="0" smtClean="0"/>
              <a:t>After analyzing all these perturbations we can calculate the </a:t>
            </a:r>
            <a:br>
              <a:rPr lang="en-US" dirty="0" smtClean="0"/>
            </a:br>
            <a:r>
              <a:rPr lang="en-US" dirty="0" smtClean="0"/>
              <a:t>electron concentration (in this layer of ionosphere) before and after these </a:t>
            </a:r>
          </a:p>
          <a:p>
            <a:r>
              <a:rPr lang="en-US" dirty="0" smtClean="0"/>
              <a:t>changes and also to model ionization and recombination coefficients. </a:t>
            </a:r>
          </a:p>
          <a:p>
            <a:endParaRPr lang="en-US" dirty="0" smtClean="0"/>
          </a:p>
          <a:p>
            <a:r>
              <a:rPr lang="en-US" dirty="0" smtClean="0"/>
              <a:t>- Refs our papers.</a:t>
            </a:r>
          </a:p>
          <a:p>
            <a:endParaRPr lang="en-US" dirty="0" smtClean="0"/>
          </a:p>
          <a:p>
            <a:r>
              <a:rPr lang="en-US" sz="1400" dirty="0" smtClean="0"/>
              <a:t>- Nina </a:t>
            </a:r>
            <a:r>
              <a:rPr lang="en-US" sz="1400" dirty="0" err="1" smtClean="0"/>
              <a:t>A,Cadez</a:t>
            </a:r>
            <a:r>
              <a:rPr lang="en-US" sz="1400" dirty="0" smtClean="0"/>
              <a:t> Vladimir </a:t>
            </a:r>
            <a:r>
              <a:rPr lang="en-US" sz="1400" dirty="0" err="1" smtClean="0"/>
              <a:t>M,Sreckovic</a:t>
            </a:r>
            <a:r>
              <a:rPr lang="en-US" sz="1400" dirty="0" smtClean="0"/>
              <a:t> Vladimir </a:t>
            </a:r>
            <a:r>
              <a:rPr lang="en-US" sz="1400" dirty="0" err="1" smtClean="0"/>
              <a:t>A,Sulic</a:t>
            </a:r>
            <a:r>
              <a:rPr lang="en-US" sz="1400" dirty="0" smtClean="0"/>
              <a:t> </a:t>
            </a:r>
            <a:r>
              <a:rPr lang="en-US" sz="1400" dirty="0" err="1" smtClean="0"/>
              <a:t>Desanka</a:t>
            </a:r>
            <a:r>
              <a:rPr lang="en-US" sz="1400" dirty="0" smtClean="0"/>
              <a:t> M (2012) </a:t>
            </a:r>
          </a:p>
          <a:p>
            <a:r>
              <a:rPr lang="en-US" sz="1200" i="1" dirty="0" smtClean="0"/>
              <a:t>Altitude distribution of electron concentration in </a:t>
            </a:r>
            <a:r>
              <a:rPr lang="en-US" sz="1200" i="1" dirty="0" err="1" smtClean="0"/>
              <a:t>ionospheric</a:t>
            </a:r>
            <a:r>
              <a:rPr lang="en-US" sz="1200" i="1" dirty="0" smtClean="0"/>
              <a:t> D-region in presence of </a:t>
            </a:r>
          </a:p>
          <a:p>
            <a:r>
              <a:rPr lang="en-US" sz="1200" i="1" dirty="0" smtClean="0"/>
              <a:t>time-varying solar radiation flux</a:t>
            </a:r>
            <a:r>
              <a:rPr lang="en-US" sz="1400" i="1" dirty="0" smtClean="0"/>
              <a:t>,  </a:t>
            </a:r>
            <a:r>
              <a:rPr lang="en-US" sz="1400" b="1" dirty="0" smtClean="0"/>
              <a:t>NIMB, vol. 279, br. , str. 110-113</a:t>
            </a:r>
          </a:p>
          <a:p>
            <a:endParaRPr lang="en-US" sz="1400" dirty="0" smtClean="0"/>
          </a:p>
          <a:p>
            <a:r>
              <a:rPr lang="en-US" sz="1400" dirty="0" smtClean="0"/>
              <a:t>- Nina </a:t>
            </a:r>
            <a:r>
              <a:rPr lang="en-US" sz="1400" dirty="0" err="1" smtClean="0"/>
              <a:t>A,Cadez</a:t>
            </a:r>
            <a:r>
              <a:rPr lang="en-US" sz="1400" dirty="0" smtClean="0"/>
              <a:t> Vladimir </a:t>
            </a:r>
            <a:r>
              <a:rPr lang="en-US" sz="1400" dirty="0" err="1" smtClean="0"/>
              <a:t>M,Sulic</a:t>
            </a:r>
            <a:r>
              <a:rPr lang="en-US" sz="1400" dirty="0" smtClean="0"/>
              <a:t> </a:t>
            </a:r>
            <a:r>
              <a:rPr lang="en-US" sz="1400" dirty="0" err="1" smtClean="0"/>
              <a:t>Desanka</a:t>
            </a:r>
            <a:r>
              <a:rPr lang="en-US" sz="1400" dirty="0" smtClean="0"/>
              <a:t> </a:t>
            </a:r>
            <a:r>
              <a:rPr lang="en-US" sz="1400" dirty="0" err="1" smtClean="0"/>
              <a:t>M,Sreckovic</a:t>
            </a:r>
            <a:r>
              <a:rPr lang="en-US" sz="1400" dirty="0" smtClean="0"/>
              <a:t> Vladimir </a:t>
            </a:r>
            <a:r>
              <a:rPr lang="en-US" sz="1400" dirty="0" err="1" smtClean="0"/>
              <a:t>A,Zigman</a:t>
            </a:r>
            <a:r>
              <a:rPr lang="en-US" sz="1400" dirty="0" smtClean="0"/>
              <a:t> V (2012) </a:t>
            </a:r>
          </a:p>
          <a:p>
            <a:r>
              <a:rPr lang="en-US" sz="1200" i="1" dirty="0" smtClean="0"/>
              <a:t>Effective electron recombination coefficient in </a:t>
            </a:r>
            <a:r>
              <a:rPr lang="en-US" sz="1200" i="1" dirty="0" err="1" smtClean="0"/>
              <a:t>ionospheric</a:t>
            </a:r>
            <a:r>
              <a:rPr lang="en-US" sz="1200" i="1" dirty="0" smtClean="0"/>
              <a:t> D-region during the relaxation </a:t>
            </a:r>
          </a:p>
          <a:p>
            <a:r>
              <a:rPr lang="en-US" sz="1200" i="1" dirty="0" smtClean="0"/>
              <a:t>regime after solar flare from February 18, 2011</a:t>
            </a:r>
            <a:r>
              <a:rPr lang="en-US" sz="1400" dirty="0" smtClean="0"/>
              <a:t>,  </a:t>
            </a:r>
            <a:r>
              <a:rPr lang="en-US" sz="1400" b="1" dirty="0" smtClean="0"/>
              <a:t>NIMB, vol. 279, br. , str. 106-109 </a:t>
            </a:r>
          </a:p>
          <a:p>
            <a:endParaRPr lang="en-US" sz="1400" b="1" dirty="0" smtClean="0"/>
          </a:p>
          <a:p>
            <a:r>
              <a:rPr lang="en-US" sz="1400" dirty="0" smtClean="0"/>
              <a:t>- </a:t>
            </a:r>
            <a:r>
              <a:rPr lang="en-US" sz="1400" dirty="0" err="1" smtClean="0"/>
              <a:t>Grubor</a:t>
            </a:r>
            <a:r>
              <a:rPr lang="en-US" sz="1400" dirty="0" smtClean="0"/>
              <a:t> </a:t>
            </a:r>
            <a:r>
              <a:rPr lang="en-US" sz="1400" dirty="0" err="1" smtClean="0"/>
              <a:t>D.,Sulic</a:t>
            </a:r>
            <a:r>
              <a:rPr lang="en-US" sz="1400" dirty="0" smtClean="0"/>
              <a:t> </a:t>
            </a:r>
            <a:r>
              <a:rPr lang="en-US" sz="1400" dirty="0" err="1" smtClean="0"/>
              <a:t>D.,Zigman</a:t>
            </a:r>
            <a:r>
              <a:rPr lang="en-US" sz="1400" dirty="0" smtClean="0"/>
              <a:t> V (2008) </a:t>
            </a:r>
          </a:p>
          <a:p>
            <a:r>
              <a:rPr lang="en-US" sz="1400" i="1" dirty="0" smtClean="0"/>
              <a:t>Classification of X-ray solar flares regarding their effects on the lower ionosphere electron density </a:t>
            </a:r>
          </a:p>
          <a:p>
            <a:r>
              <a:rPr lang="en-US" sz="1400" i="1" dirty="0" smtClean="0"/>
              <a:t>profile</a:t>
            </a:r>
            <a:r>
              <a:rPr lang="en-US" sz="1400" dirty="0" smtClean="0"/>
              <a:t>, ANNALES GEOPHYSICAE, vol. 26, br. 7, str. 1731-1740</a:t>
            </a:r>
          </a:p>
          <a:p>
            <a:endParaRPr lang="en-US" sz="1400" dirty="0" smtClean="0"/>
          </a:p>
          <a:p>
            <a:r>
              <a:rPr lang="en-US" sz="1400" dirty="0" err="1" smtClean="0"/>
              <a:t>Zigman</a:t>
            </a:r>
            <a:r>
              <a:rPr lang="en-US" sz="1400" dirty="0" smtClean="0"/>
              <a:t> </a:t>
            </a:r>
            <a:r>
              <a:rPr lang="en-US" sz="1400" dirty="0" err="1" smtClean="0"/>
              <a:t>V,Grubor</a:t>
            </a:r>
            <a:r>
              <a:rPr lang="en-US" sz="1400" dirty="0" smtClean="0"/>
              <a:t> </a:t>
            </a:r>
            <a:r>
              <a:rPr lang="en-US" sz="1400" dirty="0" err="1" smtClean="0"/>
              <a:t>Davorka,Sulic</a:t>
            </a:r>
            <a:r>
              <a:rPr lang="en-US" sz="1400" dirty="0" smtClean="0"/>
              <a:t> </a:t>
            </a:r>
            <a:r>
              <a:rPr lang="en-US" sz="1400" dirty="0" err="1" smtClean="0"/>
              <a:t>Desanka</a:t>
            </a:r>
            <a:r>
              <a:rPr lang="en-US" sz="1400" dirty="0" smtClean="0"/>
              <a:t> M (2007) </a:t>
            </a:r>
          </a:p>
          <a:p>
            <a:r>
              <a:rPr lang="en-US" sz="1400" i="1" dirty="0" smtClean="0"/>
              <a:t>D-region electron density evaluated from VLF amplitude time delay during X-ray solar flares, </a:t>
            </a:r>
          </a:p>
          <a:p>
            <a:r>
              <a:rPr lang="en-US" sz="1400" dirty="0" smtClean="0"/>
              <a:t>JOURNAL OF ATMOSPHERIC AND SOLAR-TERRESTRIAL PHYSI, vol. 69, br. 7, str. 775-792 </a:t>
            </a:r>
          </a:p>
          <a:p>
            <a:endParaRPr lang="en-US" sz="14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cstate="print"/>
          <a:srcRect/>
          <a:stretch>
            <a:fillRect/>
          </a:stretch>
        </p:blipFill>
        <p:spPr bwMode="auto">
          <a:xfrm>
            <a:off x="3505200" y="457200"/>
            <a:ext cx="1924050" cy="581025"/>
          </a:xfrm>
          <a:prstGeom prst="rect">
            <a:avLst/>
          </a:prstGeom>
          <a:noFill/>
          <a:ln w="9525">
            <a:noFill/>
            <a:miter lim="800000"/>
            <a:headEnd/>
            <a:tailEnd/>
          </a:ln>
          <a:effectLst/>
        </p:spPr>
      </p:pic>
      <p:pic>
        <p:nvPicPr>
          <p:cNvPr id="65539" name="Picture 3"/>
          <p:cNvPicPr>
            <a:picLocks noChangeAspect="1" noChangeArrowheads="1"/>
          </p:cNvPicPr>
          <p:nvPr/>
        </p:nvPicPr>
        <p:blipFill>
          <a:blip r:embed="rId3" cstate="print"/>
          <a:srcRect/>
          <a:stretch>
            <a:fillRect/>
          </a:stretch>
        </p:blipFill>
        <p:spPr bwMode="auto">
          <a:xfrm>
            <a:off x="7115799" y="1219200"/>
            <a:ext cx="1104276" cy="609600"/>
          </a:xfrm>
          <a:prstGeom prst="rect">
            <a:avLst/>
          </a:prstGeom>
          <a:noFill/>
          <a:ln w="9525">
            <a:noFill/>
            <a:miter lim="800000"/>
            <a:headEnd/>
            <a:tailEnd/>
          </a:ln>
          <a:effectLst/>
        </p:spPr>
      </p:pic>
      <p:sp>
        <p:nvSpPr>
          <p:cNvPr id="5" name="TextBox 4"/>
          <p:cNvSpPr txBox="1"/>
          <p:nvPr/>
        </p:nvSpPr>
        <p:spPr>
          <a:xfrm>
            <a:off x="304800" y="2667000"/>
            <a:ext cx="8610600" cy="2308324"/>
          </a:xfrm>
          <a:prstGeom prst="rect">
            <a:avLst/>
          </a:prstGeom>
          <a:noFill/>
        </p:spPr>
        <p:txBody>
          <a:bodyPr wrap="square" rtlCol="0">
            <a:spAutoFit/>
          </a:bodyPr>
          <a:lstStyle/>
          <a:p>
            <a:pPr>
              <a:buFontTx/>
              <a:buChar char="-"/>
            </a:pPr>
            <a:r>
              <a:rPr lang="en-US" dirty="0" smtClean="0"/>
              <a:t>VLF observations provide us with a new method to </a:t>
            </a:r>
            <a:r>
              <a:rPr lang="en-US" dirty="0" smtClean="0">
                <a:solidFill>
                  <a:srgbClr val="FF0000"/>
                </a:solidFill>
              </a:rPr>
              <a:t>monitor</a:t>
            </a:r>
            <a:r>
              <a:rPr lang="en-US" dirty="0" smtClean="0"/>
              <a:t> high-energy transient phenomena of astrophysical importance.</a:t>
            </a:r>
          </a:p>
          <a:p>
            <a:pPr>
              <a:buFontTx/>
              <a:buChar char="-"/>
            </a:pPr>
            <a:endParaRPr lang="en-US" dirty="0" smtClean="0"/>
          </a:p>
          <a:p>
            <a:pPr>
              <a:buFontTx/>
              <a:buChar char="-"/>
            </a:pPr>
            <a:r>
              <a:rPr lang="en-US" dirty="0" smtClean="0"/>
              <a:t> Evidentially Very Low Frequency waves are </a:t>
            </a:r>
            <a:r>
              <a:rPr lang="en-US" dirty="0" smtClean="0">
                <a:solidFill>
                  <a:srgbClr val="FF0000"/>
                </a:solidFill>
              </a:rPr>
              <a:t>diagnostic tool</a:t>
            </a:r>
            <a:r>
              <a:rPr lang="en-US" dirty="0" smtClean="0">
                <a:solidFill>
                  <a:srgbClr val="FF0000"/>
                </a:solidFill>
              </a:rPr>
              <a:t>.</a:t>
            </a:r>
          </a:p>
          <a:p>
            <a:pPr>
              <a:buFontTx/>
              <a:buChar char="-"/>
            </a:pPr>
            <a:endParaRPr lang="en-US" dirty="0" smtClean="0">
              <a:solidFill>
                <a:srgbClr val="FF0000"/>
              </a:solidFill>
            </a:endParaRPr>
          </a:p>
          <a:p>
            <a:pPr>
              <a:buFontTx/>
              <a:buChar char="-"/>
            </a:pPr>
            <a:r>
              <a:rPr lang="en-US" dirty="0" smtClean="0">
                <a:solidFill>
                  <a:srgbClr val="FF0000"/>
                </a:solidFill>
              </a:rPr>
              <a:t> </a:t>
            </a:r>
            <a:r>
              <a:rPr lang="en-US" dirty="0" smtClean="0"/>
              <a:t>Future plans: acquire and install new receiver and data local server </a:t>
            </a:r>
          </a:p>
          <a:p>
            <a:pPr>
              <a:buFontTx/>
              <a:buChar char="-"/>
            </a:pPr>
            <a:endParaRPr lang="en-US" dirty="0" smtClean="0">
              <a:solidFill>
                <a:srgbClr val="FF0000"/>
              </a:solidFill>
            </a:endParaRPr>
          </a:p>
          <a:p>
            <a:pPr>
              <a:buFontTx/>
              <a:buChar char="-"/>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1066800" y="2286000"/>
            <a:ext cx="6629400" cy="1219200"/>
          </a:xfrm>
        </p:spPr>
        <p:txBody>
          <a:bodyPr/>
          <a:lstStyle/>
          <a:p>
            <a:pPr algn="ctr" eaLnBrk="1" hangingPunct="1">
              <a:buFontTx/>
              <a:buNone/>
            </a:pPr>
            <a:r>
              <a:rPr lang="en-US" sz="4000" i="1" dirty="0" smtClean="0"/>
              <a:t>Thank you for your attention</a:t>
            </a:r>
            <a:r>
              <a:rPr lang="en-US"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76201"/>
            <a:ext cx="8001000" cy="7540526"/>
          </a:xfrm>
          <a:prstGeom prst="rect">
            <a:avLst/>
          </a:prstGeom>
          <a:noFill/>
        </p:spPr>
        <p:txBody>
          <a:bodyPr wrap="square" rtlCol="0">
            <a:spAutoFit/>
          </a:bodyPr>
          <a:lstStyle/>
          <a:p>
            <a:r>
              <a:rPr lang="en-US" sz="2000" b="1" i="1" dirty="0" smtClean="0"/>
              <a:t>The collaborators</a:t>
            </a:r>
            <a:r>
              <a:rPr lang="en-US" sz="2000" i="1" dirty="0" smtClean="0"/>
              <a:t>:</a:t>
            </a:r>
          </a:p>
          <a:p>
            <a:endParaRPr lang="x-none" sz="1200" i="1" dirty="0" smtClean="0"/>
          </a:p>
          <a:p>
            <a:r>
              <a:rPr lang="en-US" sz="1600" u="sng" dirty="0" smtClean="0">
                <a:solidFill>
                  <a:srgbClr val="FF0000"/>
                </a:solidFill>
              </a:rPr>
              <a:t>Belgrade VLF group:</a:t>
            </a:r>
          </a:p>
          <a:p>
            <a:endParaRPr lang="en-US" sz="1600" u="sng" dirty="0" smtClean="0">
              <a:solidFill>
                <a:srgbClr val="FF0000"/>
              </a:solidFill>
            </a:endParaRPr>
          </a:p>
          <a:p>
            <a:r>
              <a:rPr lang="en-US" sz="1400" dirty="0" smtClean="0"/>
              <a:t>(Belgrade VLF group started working  by installing the first station (</a:t>
            </a:r>
            <a:r>
              <a:rPr lang="en-US" sz="1400" dirty="0" err="1" smtClean="0"/>
              <a:t>AbsPAl</a:t>
            </a:r>
            <a:r>
              <a:rPr lang="en-US" sz="1400" dirty="0" smtClean="0"/>
              <a:t>)  in 2003 at the Institute of physics.  We have many members from different institutions.)</a:t>
            </a:r>
          </a:p>
          <a:p>
            <a:endParaRPr lang="en-US" sz="1400" dirty="0" smtClean="0"/>
          </a:p>
          <a:p>
            <a:pPr>
              <a:buFontTx/>
              <a:buChar char="-"/>
            </a:pPr>
            <a:r>
              <a:rPr lang="x-none" sz="1600" dirty="0" smtClean="0"/>
              <a:t> </a:t>
            </a:r>
            <a:r>
              <a:rPr lang="en-US" sz="1600" dirty="0" smtClean="0"/>
              <a:t>D. </a:t>
            </a:r>
            <a:r>
              <a:rPr lang="en-US" sz="1600" dirty="0" err="1" smtClean="0"/>
              <a:t>Šulić</a:t>
            </a:r>
            <a:r>
              <a:rPr lang="en-US" sz="1600" dirty="0" smtClean="0"/>
              <a:t>, </a:t>
            </a:r>
            <a:r>
              <a:rPr lang="x-none" sz="1400" i="1" smtClean="0"/>
              <a:t> </a:t>
            </a:r>
            <a:r>
              <a:rPr lang="en-US" sz="1400" i="1" dirty="0" smtClean="0"/>
              <a:t>Faculty of Ecology and Environmental Protection</a:t>
            </a:r>
            <a:endParaRPr lang="x-none" sz="1400" i="1" dirty="0" smtClean="0"/>
          </a:p>
          <a:p>
            <a:pPr>
              <a:buFontTx/>
              <a:buChar char="-"/>
            </a:pPr>
            <a:endParaRPr lang="en-US" sz="1600" dirty="0" smtClean="0"/>
          </a:p>
          <a:p>
            <a:pPr>
              <a:buFontTx/>
              <a:buChar char="-"/>
            </a:pPr>
            <a:r>
              <a:rPr lang="x-none" sz="1600" dirty="0" smtClean="0"/>
              <a:t> </a:t>
            </a:r>
            <a:r>
              <a:rPr lang="en-US" sz="1600" dirty="0" smtClean="0"/>
              <a:t>A. A. </a:t>
            </a:r>
            <a:r>
              <a:rPr lang="en-US" sz="1600" dirty="0" err="1" smtClean="0"/>
              <a:t>Mihajlov</a:t>
            </a:r>
            <a:r>
              <a:rPr lang="en-US" sz="1600" dirty="0" smtClean="0"/>
              <a:t>,  V.A. </a:t>
            </a:r>
            <a:r>
              <a:rPr lang="en-US" sz="1600" dirty="0" err="1" smtClean="0"/>
              <a:t>Sre</a:t>
            </a:r>
            <a:r>
              <a:rPr lang="x-none" sz="1600" smtClean="0"/>
              <a:t>ćković</a:t>
            </a:r>
            <a:r>
              <a:rPr lang="en-US" sz="1600" dirty="0" smtClean="0"/>
              <a:t>, A. Nina and </a:t>
            </a:r>
            <a:r>
              <a:rPr lang="x-none" sz="1600" smtClean="0"/>
              <a:t> </a:t>
            </a:r>
            <a:r>
              <a:rPr lang="en-US" sz="1600" dirty="0" smtClean="0"/>
              <a:t>LJ. M. </a:t>
            </a:r>
            <a:r>
              <a:rPr lang="en-US" sz="1600" dirty="0" err="1" smtClean="0"/>
              <a:t>Ignjatović</a:t>
            </a:r>
            <a:endParaRPr lang="x-none" sz="1600" dirty="0" smtClean="0"/>
          </a:p>
          <a:p>
            <a:r>
              <a:rPr lang="x-none" sz="1600" i="1" dirty="0" smtClean="0"/>
              <a:t>    </a:t>
            </a:r>
            <a:r>
              <a:rPr lang="en-US" sz="1400" i="1" dirty="0" smtClean="0"/>
              <a:t>Institute of Physics, </a:t>
            </a:r>
            <a:r>
              <a:rPr lang="en-US" sz="1400" i="1" dirty="0" err="1" smtClean="0"/>
              <a:t>P.O.Box</a:t>
            </a:r>
            <a:r>
              <a:rPr lang="en-US" sz="1400" i="1" dirty="0" smtClean="0"/>
              <a:t> 57, </a:t>
            </a:r>
            <a:r>
              <a:rPr lang="en-US" sz="1400" i="1" dirty="0" err="1" smtClean="0"/>
              <a:t>Pregrevica</a:t>
            </a:r>
            <a:r>
              <a:rPr lang="en-US" sz="1400" i="1" dirty="0" smtClean="0"/>
              <a:t> 118, Belgrade, Serbia</a:t>
            </a:r>
            <a:endParaRPr lang="x-none" sz="1400" i="1" dirty="0" smtClean="0"/>
          </a:p>
          <a:p>
            <a:endParaRPr lang="x-none" sz="1600" dirty="0" smtClean="0"/>
          </a:p>
          <a:p>
            <a:pPr>
              <a:buFontTx/>
              <a:buChar char="-"/>
            </a:pPr>
            <a:r>
              <a:rPr lang="x-none" sz="1600" smtClean="0"/>
              <a:t> A.Kolarski</a:t>
            </a:r>
            <a:r>
              <a:rPr lang="en-US" sz="1600" dirty="0" smtClean="0"/>
              <a:t>, </a:t>
            </a:r>
            <a:r>
              <a:rPr lang="en-US" sz="1400" i="1" dirty="0" smtClean="0"/>
              <a:t>Institute for Geophysics, </a:t>
            </a:r>
            <a:r>
              <a:rPr lang="en-US" sz="1400" i="1" dirty="0" err="1" smtClean="0"/>
              <a:t>Batajnički</a:t>
            </a:r>
            <a:r>
              <a:rPr lang="en-US" sz="1400" i="1" dirty="0" smtClean="0"/>
              <a:t> drum 8, 11000 Belgrade, Serbia</a:t>
            </a:r>
          </a:p>
          <a:p>
            <a:endParaRPr lang="x-none" sz="1400" i="1" dirty="0" smtClean="0"/>
          </a:p>
          <a:p>
            <a:r>
              <a:rPr lang="x-none" sz="1600" smtClean="0"/>
              <a:t> </a:t>
            </a:r>
            <a:r>
              <a:rPr lang="en-US" sz="1600" dirty="0" smtClean="0"/>
              <a:t>- V. </a:t>
            </a:r>
            <a:r>
              <a:rPr lang="x-none" sz="1600" smtClean="0"/>
              <a:t>Čadež</a:t>
            </a:r>
            <a:r>
              <a:rPr lang="en-US" sz="1600" dirty="0" smtClean="0"/>
              <a:t>, </a:t>
            </a:r>
            <a:r>
              <a:rPr lang="en-US" sz="1600" i="1" dirty="0" smtClean="0"/>
              <a:t>Astronomical Observatory, </a:t>
            </a:r>
            <a:r>
              <a:rPr lang="en-US" sz="1600" i="1" dirty="0" err="1" smtClean="0"/>
              <a:t>Volgina</a:t>
            </a:r>
            <a:r>
              <a:rPr lang="en-US" sz="1600" i="1" dirty="0" smtClean="0"/>
              <a:t> 7, 11060 Belgrade, Serbia</a:t>
            </a:r>
            <a:endParaRPr lang="x-none" sz="1600" i="1" smtClean="0"/>
          </a:p>
          <a:p>
            <a:endParaRPr lang="x-none" sz="1600" dirty="0" smtClean="0"/>
          </a:p>
          <a:p>
            <a:pPr>
              <a:buFontTx/>
              <a:buChar char="-"/>
            </a:pPr>
            <a:r>
              <a:rPr lang="x-none" sz="1600" dirty="0" smtClean="0"/>
              <a:t> D</a:t>
            </a:r>
            <a:r>
              <a:rPr lang="x-none" sz="1600" smtClean="0"/>
              <a:t>. Grubor</a:t>
            </a:r>
            <a:r>
              <a:rPr lang="en-US" sz="1600" dirty="0" smtClean="0"/>
              <a:t>, </a:t>
            </a:r>
            <a:r>
              <a:rPr lang="en-US" sz="1400" i="1" dirty="0" smtClean="0"/>
              <a:t>University of Belgrade, Faculty of Mining and Geology,  Physics Cathedra, Belgrade, </a:t>
            </a:r>
            <a:endParaRPr lang="x-none" sz="1400" i="1" dirty="0" smtClean="0"/>
          </a:p>
          <a:p>
            <a:r>
              <a:rPr lang="en-US" sz="1600" dirty="0" smtClean="0"/>
              <a:t>-----------------------------------------------</a:t>
            </a:r>
            <a:endParaRPr lang="x-none" sz="1600" dirty="0" smtClean="0"/>
          </a:p>
          <a:p>
            <a:pPr>
              <a:buFontTx/>
              <a:buChar char="-"/>
            </a:pPr>
            <a:r>
              <a:rPr lang="x-none" sz="1600" dirty="0" smtClean="0"/>
              <a:t> V</a:t>
            </a:r>
            <a:r>
              <a:rPr lang="x-none" sz="1600" smtClean="0"/>
              <a:t>. Žigman</a:t>
            </a:r>
            <a:r>
              <a:rPr lang="en-US" sz="1600" dirty="0" smtClean="0"/>
              <a:t>, </a:t>
            </a:r>
            <a:r>
              <a:rPr lang="en-US" sz="1400" i="1" dirty="0" smtClean="0"/>
              <a:t>University of Nova </a:t>
            </a:r>
            <a:r>
              <a:rPr lang="en-US" sz="1400" i="1" dirty="0" err="1" smtClean="0"/>
              <a:t>Gorica</a:t>
            </a:r>
            <a:r>
              <a:rPr lang="en-US" sz="1400" i="1" dirty="0" smtClean="0"/>
              <a:t>, </a:t>
            </a:r>
            <a:r>
              <a:rPr lang="en-US" sz="1400" i="1" dirty="0" err="1" smtClean="0"/>
              <a:t>Vipavska</a:t>
            </a:r>
            <a:r>
              <a:rPr lang="en-US" sz="1400" i="1" dirty="0" smtClean="0"/>
              <a:t> 13, SI-5000 Nova</a:t>
            </a:r>
            <a:r>
              <a:rPr lang="x-none" sz="1400" i="1" dirty="0" smtClean="0"/>
              <a:t> </a:t>
            </a:r>
            <a:r>
              <a:rPr lang="en-US" sz="1400" i="1" dirty="0" err="1" smtClean="0"/>
              <a:t>Gorica</a:t>
            </a:r>
            <a:r>
              <a:rPr lang="en-US" sz="1400" i="1" dirty="0" smtClean="0"/>
              <a:t>, Slovenia , </a:t>
            </a:r>
          </a:p>
          <a:p>
            <a:endParaRPr lang="en-US" sz="1400" dirty="0" smtClean="0"/>
          </a:p>
          <a:p>
            <a:r>
              <a:rPr lang="en-US" sz="1400" dirty="0" smtClean="0"/>
              <a:t>and </a:t>
            </a:r>
            <a:r>
              <a:rPr lang="en-US" sz="1400" i="1" dirty="0" smtClean="0"/>
              <a:t> </a:t>
            </a:r>
            <a:r>
              <a:rPr lang="en-US" sz="1400" dirty="0" err="1" smtClean="0"/>
              <a:t>manu</a:t>
            </a:r>
            <a:r>
              <a:rPr lang="en-US" sz="1400" dirty="0" smtClean="0"/>
              <a:t> collaborators (and colleagues) all over world:</a:t>
            </a:r>
            <a:r>
              <a:rPr lang="en-US" sz="1400" i="1" dirty="0" smtClean="0"/>
              <a:t>, </a:t>
            </a:r>
            <a:r>
              <a:rPr lang="en-US" sz="1400" dirty="0" smtClean="0"/>
              <a:t>colleagues  from  Stanford, India,  Brazil, Tunis.</a:t>
            </a:r>
          </a:p>
          <a:p>
            <a:endParaRPr lang="en-US" sz="1600" dirty="0" smtClean="0"/>
          </a:p>
          <a:p>
            <a:r>
              <a:rPr lang="en-US" sz="1600" dirty="0" smtClean="0"/>
              <a:t>- We take part in the activities within  COST ES0803 action</a:t>
            </a:r>
          </a:p>
          <a:p>
            <a:r>
              <a:rPr lang="en-US" sz="1600" dirty="0" smtClean="0"/>
              <a:t>- We are members of a Stanford/AWESOME Collaboration for Global VLF Research, </a:t>
            </a:r>
            <a:r>
              <a:rPr lang="en-US" sz="1200" dirty="0" smtClean="0"/>
              <a:t>sponsored  by NASA</a:t>
            </a:r>
          </a:p>
          <a:p>
            <a:r>
              <a:rPr lang="en-US" sz="1600" dirty="0" smtClean="0"/>
              <a:t>- We are members of the Joint Bilateral project: BISLOSR/10–11–038.</a:t>
            </a:r>
          </a:p>
          <a:p>
            <a:r>
              <a:rPr lang="en-US" sz="1600" dirty="0" smtClean="0"/>
              <a:t>- We are members of the projects III 44002, 176002 and 176004.</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p:cNvPicPr>
            <a:picLocks noChangeAspect="1" noChangeArrowheads="1"/>
          </p:cNvPicPr>
          <p:nvPr/>
        </p:nvPicPr>
        <p:blipFill>
          <a:blip r:embed="rId2" cstate="print"/>
          <a:srcRect/>
          <a:stretch>
            <a:fillRect/>
          </a:stretch>
        </p:blipFill>
        <p:spPr bwMode="auto">
          <a:xfrm>
            <a:off x="538721" y="1219201"/>
            <a:ext cx="2962936" cy="1447799"/>
          </a:xfrm>
          <a:prstGeom prst="rect">
            <a:avLst/>
          </a:prstGeom>
          <a:noFill/>
          <a:ln w="9525">
            <a:noFill/>
            <a:miter lim="800000"/>
            <a:headEnd/>
            <a:tailEnd/>
          </a:ln>
          <a:effectLst/>
        </p:spPr>
      </p:pic>
      <p:sp>
        <p:nvSpPr>
          <p:cNvPr id="4" name="TextBox 3"/>
          <p:cNvSpPr txBox="1"/>
          <p:nvPr/>
        </p:nvSpPr>
        <p:spPr>
          <a:xfrm>
            <a:off x="1143000" y="152400"/>
            <a:ext cx="5990743" cy="584775"/>
          </a:xfrm>
          <a:prstGeom prst="rect">
            <a:avLst/>
          </a:prstGeom>
          <a:noFill/>
        </p:spPr>
        <p:txBody>
          <a:bodyPr wrap="none" rtlCol="0">
            <a:spAutoFit/>
          </a:bodyPr>
          <a:lstStyle/>
          <a:p>
            <a:pPr algn="ctr"/>
            <a:r>
              <a:rPr lang="en-US" sz="3200" dirty="0" smtClean="0"/>
              <a:t>The Ionosphere and VLF waves</a:t>
            </a:r>
            <a:endParaRPr lang="en-US" sz="3200" dirty="0"/>
          </a:p>
        </p:txBody>
      </p:sp>
      <p:sp>
        <p:nvSpPr>
          <p:cNvPr id="5" name="TextBox 4"/>
          <p:cNvSpPr txBox="1"/>
          <p:nvPr/>
        </p:nvSpPr>
        <p:spPr>
          <a:xfrm>
            <a:off x="762000" y="4272677"/>
            <a:ext cx="7922255" cy="2585323"/>
          </a:xfrm>
          <a:prstGeom prst="rect">
            <a:avLst/>
          </a:prstGeom>
          <a:noFill/>
        </p:spPr>
        <p:txBody>
          <a:bodyPr wrap="square" rtlCol="0">
            <a:spAutoFit/>
          </a:bodyPr>
          <a:lstStyle/>
          <a:p>
            <a:r>
              <a:rPr lang="en-US" dirty="0" smtClean="0"/>
              <a:t>- </a:t>
            </a:r>
            <a:r>
              <a:rPr lang="en-US" dirty="0" smtClean="0">
                <a:solidFill>
                  <a:srgbClr val="FF0000"/>
                </a:solidFill>
              </a:rPr>
              <a:t>Characteristics</a:t>
            </a:r>
            <a:r>
              <a:rPr lang="en-US" dirty="0" smtClean="0"/>
              <a:t> of the ionosphere and their </a:t>
            </a:r>
            <a:r>
              <a:rPr lang="en-US" dirty="0" smtClean="0">
                <a:solidFill>
                  <a:srgbClr val="FF0000"/>
                </a:solidFill>
              </a:rPr>
              <a:t>changes</a:t>
            </a:r>
            <a:r>
              <a:rPr lang="en-US" dirty="0" smtClean="0"/>
              <a:t> are very</a:t>
            </a:r>
          </a:p>
          <a:p>
            <a:r>
              <a:rPr lang="en-US" dirty="0" smtClean="0"/>
              <a:t>important for life and human activity on the Earth. There are</a:t>
            </a:r>
          </a:p>
          <a:p>
            <a:r>
              <a:rPr lang="en-US" dirty="0" smtClean="0"/>
              <a:t>numerous studies about influences of </a:t>
            </a:r>
            <a:r>
              <a:rPr lang="en-US" dirty="0" err="1" smtClean="0"/>
              <a:t>ionospheric</a:t>
            </a:r>
            <a:r>
              <a:rPr lang="en-US" dirty="0" smtClean="0"/>
              <a:t> disturbances</a:t>
            </a:r>
          </a:p>
          <a:p>
            <a:r>
              <a:rPr lang="en-US" dirty="0" smtClean="0"/>
              <a:t>on operation of powerful energetic systems, navigation and remote</a:t>
            </a:r>
          </a:p>
          <a:p>
            <a:r>
              <a:rPr lang="en-US" dirty="0" smtClean="0"/>
              <a:t>radio communication systems, the atmospheric weather, the human</a:t>
            </a:r>
          </a:p>
          <a:p>
            <a:r>
              <a:rPr lang="en-US" dirty="0" smtClean="0"/>
              <a:t>health and the state of the entire biosphere.</a:t>
            </a:r>
          </a:p>
          <a:p>
            <a:endParaRPr lang="en-US" dirty="0" smtClean="0"/>
          </a:p>
          <a:p>
            <a:r>
              <a:rPr lang="en-US" dirty="0" smtClean="0"/>
              <a:t>- </a:t>
            </a:r>
            <a:r>
              <a:rPr lang="en-US" dirty="0" smtClean="0">
                <a:solidFill>
                  <a:srgbClr val="FF0000"/>
                </a:solidFill>
              </a:rPr>
              <a:t>Methods of</a:t>
            </a:r>
            <a:r>
              <a:rPr lang="en-US" dirty="0" smtClean="0"/>
              <a:t> </a:t>
            </a:r>
            <a:r>
              <a:rPr lang="en-US" dirty="0" smtClean="0">
                <a:solidFill>
                  <a:srgbClr val="FF0000"/>
                </a:solidFill>
              </a:rPr>
              <a:t>investigation</a:t>
            </a:r>
            <a:r>
              <a:rPr lang="en-US" dirty="0" smtClean="0"/>
              <a:t> of the </a:t>
            </a:r>
            <a:r>
              <a:rPr lang="en-US" dirty="0" err="1" smtClean="0"/>
              <a:t>ionospheric</a:t>
            </a:r>
            <a:r>
              <a:rPr lang="en-US" dirty="0" smtClean="0"/>
              <a:t> vertical structure</a:t>
            </a:r>
          </a:p>
          <a:p>
            <a:r>
              <a:rPr lang="en-US" dirty="0" smtClean="0"/>
              <a:t>are diverse and depend on the applied measuring </a:t>
            </a:r>
            <a:r>
              <a:rPr lang="en-US" dirty="0" smtClean="0">
                <a:solidFill>
                  <a:srgbClr val="FF0000"/>
                </a:solidFill>
              </a:rPr>
              <a:t>techniques</a:t>
            </a:r>
            <a:r>
              <a:rPr lang="en-US" dirty="0" smtClean="0"/>
              <a:t>.</a:t>
            </a:r>
            <a:endParaRPr lang="en-US" dirty="0"/>
          </a:p>
        </p:txBody>
      </p:sp>
      <p:pic>
        <p:nvPicPr>
          <p:cNvPr id="6" name="Picture 7" descr="Ionosphere"/>
          <p:cNvPicPr>
            <a:picLocks noGrp="1" noChangeAspect="1" noChangeArrowheads="1"/>
          </p:cNvPicPr>
          <p:nvPr>
            <p:ph sz="half" idx="4294967295"/>
          </p:nvPr>
        </p:nvPicPr>
        <p:blipFill>
          <a:blip r:embed="rId3" cstate="print"/>
          <a:srcRect/>
          <a:stretch>
            <a:fillRect/>
          </a:stretch>
        </p:blipFill>
        <p:spPr>
          <a:xfrm>
            <a:off x="3733799" y="838200"/>
            <a:ext cx="3819885" cy="3381242"/>
          </a:xfrm>
          <a:prstGeom prst="rect">
            <a:avLst/>
          </a:prstGeom>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p:cNvPicPr>
            <a:picLocks noChangeAspect="1" noChangeArrowheads="1"/>
          </p:cNvPicPr>
          <p:nvPr/>
        </p:nvPicPr>
        <p:blipFill>
          <a:blip r:embed="rId2" cstate="print"/>
          <a:srcRect/>
          <a:stretch>
            <a:fillRect/>
          </a:stretch>
        </p:blipFill>
        <p:spPr bwMode="auto">
          <a:xfrm>
            <a:off x="1295400" y="2057400"/>
            <a:ext cx="6257925" cy="3028950"/>
          </a:xfrm>
          <a:prstGeom prst="rect">
            <a:avLst/>
          </a:prstGeom>
          <a:noFill/>
          <a:ln w="9525">
            <a:noFill/>
            <a:miter lim="800000"/>
            <a:headEnd/>
            <a:tailEnd/>
          </a:ln>
          <a:effectLst/>
        </p:spPr>
      </p:pic>
      <p:sp>
        <p:nvSpPr>
          <p:cNvPr id="4" name="TextBox 3"/>
          <p:cNvSpPr txBox="1"/>
          <p:nvPr/>
        </p:nvSpPr>
        <p:spPr>
          <a:xfrm>
            <a:off x="1600200" y="609600"/>
            <a:ext cx="6519734" cy="461665"/>
          </a:xfrm>
          <a:prstGeom prst="rect">
            <a:avLst/>
          </a:prstGeom>
          <a:noFill/>
        </p:spPr>
        <p:txBody>
          <a:bodyPr wrap="none" rtlCol="0">
            <a:spAutoFit/>
          </a:bodyPr>
          <a:lstStyle/>
          <a:p>
            <a:r>
              <a:rPr lang="en-US" sz="2400" dirty="0" smtClean="0"/>
              <a:t>Studying the Ionosphere, techniques, D region</a:t>
            </a:r>
            <a:endParaRPr lang="en-US" sz="2400" dirty="0"/>
          </a:p>
        </p:txBody>
      </p:sp>
      <p:sp>
        <p:nvSpPr>
          <p:cNvPr id="5" name="TextBox 4"/>
          <p:cNvSpPr txBox="1"/>
          <p:nvPr/>
        </p:nvSpPr>
        <p:spPr>
          <a:xfrm>
            <a:off x="1447800" y="5943600"/>
            <a:ext cx="5797421" cy="369332"/>
          </a:xfrm>
          <a:prstGeom prst="rect">
            <a:avLst/>
          </a:prstGeom>
          <a:noFill/>
        </p:spPr>
        <p:txBody>
          <a:bodyPr wrap="none" rtlCol="0">
            <a:spAutoFit/>
          </a:bodyPr>
          <a:lstStyle/>
          <a:p>
            <a:r>
              <a:rPr lang="en-US" dirty="0" smtClean="0"/>
              <a:t>We are interested in the investigations of the D region. </a:t>
            </a:r>
            <a:endParaRPr lang="en-US" dirty="0"/>
          </a:p>
        </p:txBody>
      </p:sp>
      <p:sp>
        <p:nvSpPr>
          <p:cNvPr id="6" name="TextBox 5"/>
          <p:cNvSpPr txBox="1"/>
          <p:nvPr/>
        </p:nvSpPr>
        <p:spPr>
          <a:xfrm>
            <a:off x="914400" y="1371600"/>
            <a:ext cx="6712094" cy="646331"/>
          </a:xfrm>
          <a:prstGeom prst="rect">
            <a:avLst/>
          </a:prstGeom>
          <a:noFill/>
        </p:spPr>
        <p:txBody>
          <a:bodyPr wrap="none" rtlCol="0">
            <a:spAutoFit/>
          </a:bodyPr>
          <a:lstStyle/>
          <a:p>
            <a:r>
              <a:rPr lang="en-US" dirty="0" smtClean="0"/>
              <a:t>There are few traditional techniques for studying the Ionosphere</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1143001" y="685800"/>
            <a:ext cx="6477000" cy="3808943"/>
          </a:xfrm>
          <a:prstGeom prst="rect">
            <a:avLst/>
          </a:prstGeom>
          <a:noFill/>
          <a:ln w="9525">
            <a:noFill/>
            <a:miter lim="800000"/>
            <a:headEnd/>
            <a:tailEnd/>
          </a:ln>
          <a:effectLst/>
        </p:spPr>
      </p:pic>
      <p:pic>
        <p:nvPicPr>
          <p:cNvPr id="43011" name="Picture 3"/>
          <p:cNvPicPr>
            <a:picLocks noChangeAspect="1" noChangeArrowheads="1"/>
          </p:cNvPicPr>
          <p:nvPr/>
        </p:nvPicPr>
        <p:blipFill>
          <a:blip r:embed="rId3" cstate="print"/>
          <a:srcRect/>
          <a:stretch>
            <a:fillRect/>
          </a:stretch>
        </p:blipFill>
        <p:spPr bwMode="auto">
          <a:xfrm>
            <a:off x="1752600" y="152400"/>
            <a:ext cx="5286375" cy="457200"/>
          </a:xfrm>
          <a:prstGeom prst="rect">
            <a:avLst/>
          </a:prstGeom>
          <a:noFill/>
          <a:ln w="9525">
            <a:noFill/>
            <a:miter lim="800000"/>
            <a:headEnd/>
            <a:tailEnd/>
          </a:ln>
          <a:effectLst/>
        </p:spPr>
      </p:pic>
      <p:sp>
        <p:nvSpPr>
          <p:cNvPr id="4" name="TextBox 3"/>
          <p:cNvSpPr txBox="1"/>
          <p:nvPr/>
        </p:nvSpPr>
        <p:spPr>
          <a:xfrm>
            <a:off x="86598" y="4572000"/>
            <a:ext cx="8905002" cy="2277547"/>
          </a:xfrm>
          <a:prstGeom prst="rect">
            <a:avLst/>
          </a:prstGeom>
          <a:noFill/>
        </p:spPr>
        <p:txBody>
          <a:bodyPr wrap="square" rtlCol="0">
            <a:spAutoFit/>
          </a:bodyPr>
          <a:lstStyle/>
          <a:p>
            <a:r>
              <a:rPr lang="en-US" sz="1600" dirty="0" smtClean="0"/>
              <a:t>- on this slide you can see how the different waves behave as they pass through the ionosphere.</a:t>
            </a:r>
          </a:p>
          <a:p>
            <a:endParaRPr lang="en-US" sz="1000" dirty="0" smtClean="0"/>
          </a:p>
          <a:p>
            <a:r>
              <a:rPr lang="en-US" sz="1050" dirty="0" smtClean="0"/>
              <a:t>- VLF </a:t>
            </a:r>
            <a:r>
              <a:rPr lang="pl-PL" sz="1050" dirty="0" smtClean="0"/>
              <a:t>3 kHz to 30 kHz</a:t>
            </a:r>
            <a:r>
              <a:rPr lang="en-US" sz="1050" dirty="0" smtClean="0"/>
              <a:t> , wavelengths from 10 to 100 </a:t>
            </a:r>
            <a:r>
              <a:rPr lang="en-US" sz="1050" dirty="0" err="1" smtClean="0"/>
              <a:t>kilometres</a:t>
            </a:r>
            <a:endParaRPr lang="en-US" sz="1050" dirty="0" smtClean="0"/>
          </a:p>
          <a:p>
            <a:r>
              <a:rPr lang="en-US" sz="1050" dirty="0" smtClean="0"/>
              <a:t>- MF </a:t>
            </a:r>
            <a:r>
              <a:rPr lang="pl-PL" sz="1050" dirty="0" smtClean="0"/>
              <a:t>300 kHz to 3 MHz</a:t>
            </a:r>
            <a:endParaRPr lang="en-US" sz="1050" dirty="0" smtClean="0"/>
          </a:p>
          <a:p>
            <a:pPr>
              <a:buFontTx/>
              <a:buChar char="-"/>
            </a:pPr>
            <a:r>
              <a:rPr lang="en-US" sz="1050" dirty="0" smtClean="0"/>
              <a:t> HF 3 MHz to 30 MHz</a:t>
            </a:r>
          </a:p>
          <a:p>
            <a:pPr>
              <a:buFontTx/>
              <a:buChar char="-"/>
            </a:pPr>
            <a:r>
              <a:rPr lang="en-US" sz="1050" dirty="0" smtClean="0"/>
              <a:t> Microwave 300 MHz (0.3 GHz) and 300 GHz</a:t>
            </a:r>
          </a:p>
          <a:p>
            <a:endParaRPr lang="en-US" sz="1000" dirty="0" smtClean="0"/>
          </a:p>
          <a:p>
            <a:pPr lvl="0">
              <a:buFontTx/>
              <a:buChar char="-"/>
            </a:pPr>
            <a:r>
              <a:rPr lang="en-US" sz="1600" dirty="0" smtClean="0"/>
              <a:t>Good thing about it is that </a:t>
            </a:r>
            <a:r>
              <a:rPr lang="en-US" sz="1600" dirty="0" smtClean="0">
                <a:solidFill>
                  <a:srgbClr val="FF0000"/>
                </a:solidFill>
              </a:rPr>
              <a:t>VLF waves reflects on the D region </a:t>
            </a:r>
            <a:r>
              <a:rPr lang="en-US" sz="1600" dirty="0" smtClean="0"/>
              <a:t>and give us information about that ionosphere layer.</a:t>
            </a:r>
          </a:p>
          <a:p>
            <a:pPr>
              <a:buFontTx/>
              <a:buChar char="-"/>
            </a:pPr>
            <a:r>
              <a:rPr lang="en-US" sz="1600" dirty="0" smtClean="0"/>
              <a:t>By </a:t>
            </a:r>
            <a:r>
              <a:rPr lang="en-US" sz="1600" dirty="0" smtClean="0">
                <a:solidFill>
                  <a:srgbClr val="FF0000"/>
                </a:solidFill>
              </a:rPr>
              <a:t>analyzing the amplitude and phase</a:t>
            </a:r>
            <a:r>
              <a:rPr lang="en-US" sz="1600" dirty="0" smtClean="0"/>
              <a:t> time variations of very low frequency (VLF) radio  waves emitted by many transmitters and recorded by the receivers in real time we can map that layer.</a:t>
            </a:r>
            <a:endParaRPr lang="en-U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VLF_transmission"/>
          <p:cNvPicPr>
            <a:picLocks noChangeAspect="1" noChangeArrowheads="1"/>
          </p:cNvPicPr>
          <p:nvPr/>
        </p:nvPicPr>
        <p:blipFill>
          <a:blip r:embed="rId2" cstate="print"/>
          <a:srcRect/>
          <a:stretch>
            <a:fillRect/>
          </a:stretch>
        </p:blipFill>
        <p:spPr bwMode="auto">
          <a:xfrm>
            <a:off x="1048911" y="990600"/>
            <a:ext cx="6786989" cy="3810000"/>
          </a:xfrm>
          <a:prstGeom prst="rect">
            <a:avLst/>
          </a:prstGeom>
          <a:noFill/>
        </p:spPr>
      </p:pic>
      <p:sp>
        <p:nvSpPr>
          <p:cNvPr id="3" name="TextBox 2"/>
          <p:cNvSpPr txBox="1"/>
          <p:nvPr/>
        </p:nvSpPr>
        <p:spPr>
          <a:xfrm>
            <a:off x="-76200" y="5410200"/>
            <a:ext cx="9392315" cy="830997"/>
          </a:xfrm>
          <a:prstGeom prst="rect">
            <a:avLst/>
          </a:prstGeom>
          <a:noFill/>
        </p:spPr>
        <p:txBody>
          <a:bodyPr wrap="none" rtlCol="0">
            <a:spAutoFit/>
          </a:bodyPr>
          <a:lstStyle/>
          <a:p>
            <a:pPr>
              <a:buFontTx/>
              <a:buChar char="-"/>
            </a:pPr>
            <a:r>
              <a:rPr lang="en-US" sz="1600" dirty="0" smtClean="0"/>
              <a:t>On this slide you can see how the VLF waves behave at night and day. D region almost disappears </a:t>
            </a:r>
          </a:p>
          <a:p>
            <a:r>
              <a:rPr lang="en-US" sz="1600" dirty="0" smtClean="0"/>
              <a:t>at night </a:t>
            </a:r>
            <a:r>
              <a:rPr lang="en-US" sz="1200" dirty="0" smtClean="0"/>
              <a:t>(due to the deficiency of ionization). </a:t>
            </a:r>
            <a:r>
              <a:rPr lang="en-US" sz="1600" dirty="0" smtClean="0"/>
              <a:t>Later I will discuss about signal i.e. amplitude and phase behavior </a:t>
            </a:r>
          </a:p>
          <a:p>
            <a:r>
              <a:rPr lang="en-US" sz="1600" dirty="0" smtClean="0"/>
              <a:t>at night and day.</a:t>
            </a:r>
            <a:endParaRPr lang="en-US" sz="14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1871940" y="533400"/>
            <a:ext cx="5700435" cy="3200400"/>
          </a:xfrm>
          <a:prstGeom prst="rect">
            <a:avLst/>
          </a:prstGeom>
          <a:noFill/>
          <a:ln w="9525">
            <a:noFill/>
            <a:miter lim="800000"/>
            <a:headEnd/>
            <a:tailEnd/>
          </a:ln>
          <a:effectLst/>
        </p:spPr>
      </p:pic>
      <p:pic>
        <p:nvPicPr>
          <p:cNvPr id="3" name="Picture 2"/>
          <p:cNvPicPr>
            <a:picLocks noChangeAspect="1" noChangeArrowheads="1"/>
          </p:cNvPicPr>
          <p:nvPr/>
        </p:nvPicPr>
        <p:blipFill>
          <a:blip r:embed="rId3" cstate="print"/>
          <a:srcRect/>
          <a:stretch>
            <a:fillRect/>
          </a:stretch>
        </p:blipFill>
        <p:spPr bwMode="auto">
          <a:xfrm>
            <a:off x="2971800" y="0"/>
            <a:ext cx="3743325" cy="502701"/>
          </a:xfrm>
          <a:prstGeom prst="rect">
            <a:avLst/>
          </a:prstGeom>
          <a:noFill/>
          <a:ln w="9525">
            <a:noFill/>
            <a:miter lim="800000"/>
            <a:headEnd/>
            <a:tailEnd/>
          </a:ln>
          <a:effectLst/>
        </p:spPr>
      </p:pic>
      <p:pic>
        <p:nvPicPr>
          <p:cNvPr id="74753" name="Picture 1"/>
          <p:cNvPicPr>
            <a:picLocks noChangeAspect="1" noChangeArrowheads="1"/>
          </p:cNvPicPr>
          <p:nvPr/>
        </p:nvPicPr>
        <p:blipFill>
          <a:blip r:embed="rId4" cstate="print"/>
          <a:srcRect/>
          <a:stretch>
            <a:fillRect/>
          </a:stretch>
        </p:blipFill>
        <p:spPr bwMode="auto">
          <a:xfrm>
            <a:off x="1259012" y="3810000"/>
            <a:ext cx="1484187" cy="1981200"/>
          </a:xfrm>
          <a:prstGeom prst="rect">
            <a:avLst/>
          </a:prstGeom>
          <a:noFill/>
          <a:ln w="9525">
            <a:noFill/>
            <a:miter lim="800000"/>
            <a:headEnd/>
            <a:tailEnd/>
          </a:ln>
          <a:effectLst/>
        </p:spPr>
      </p:pic>
      <p:pic>
        <p:nvPicPr>
          <p:cNvPr id="4" name="Picture 1"/>
          <p:cNvPicPr>
            <a:picLocks noChangeAspect="1" noChangeArrowheads="1"/>
          </p:cNvPicPr>
          <p:nvPr/>
        </p:nvPicPr>
        <p:blipFill>
          <a:blip r:embed="rId5" cstate="print"/>
          <a:srcRect/>
          <a:stretch>
            <a:fillRect/>
          </a:stretch>
        </p:blipFill>
        <p:spPr bwMode="auto">
          <a:xfrm>
            <a:off x="3869607" y="3810000"/>
            <a:ext cx="1327355" cy="2057400"/>
          </a:xfrm>
          <a:prstGeom prst="rect">
            <a:avLst/>
          </a:prstGeom>
          <a:noFill/>
          <a:ln w="9525">
            <a:noFill/>
            <a:miter lim="800000"/>
            <a:headEnd/>
            <a:tailEnd/>
          </a:ln>
          <a:effectLst/>
        </p:spPr>
      </p:pic>
      <p:sp>
        <p:nvSpPr>
          <p:cNvPr id="6" name="TextBox 5"/>
          <p:cNvSpPr txBox="1"/>
          <p:nvPr/>
        </p:nvSpPr>
        <p:spPr>
          <a:xfrm>
            <a:off x="7391400" y="4648200"/>
            <a:ext cx="319318" cy="369332"/>
          </a:xfrm>
          <a:prstGeom prst="rect">
            <a:avLst/>
          </a:prstGeom>
          <a:noFill/>
        </p:spPr>
        <p:txBody>
          <a:bodyPr wrap="none" rtlCol="0">
            <a:spAutoFit/>
          </a:bodyPr>
          <a:lstStyle/>
          <a:p>
            <a:r>
              <a:rPr lang="en-US" dirty="0" smtClean="0"/>
              <a:t>+</a:t>
            </a:r>
            <a:endParaRPr lang="en-US" dirty="0"/>
          </a:p>
        </p:txBody>
      </p:sp>
      <p:sp>
        <p:nvSpPr>
          <p:cNvPr id="7475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4754" name="Picture 4" descr="SPM_A0439.jpg"/>
          <p:cNvPicPr>
            <a:picLocks noChangeAspect="1"/>
          </p:cNvPicPr>
          <p:nvPr/>
        </p:nvPicPr>
        <p:blipFill>
          <a:blip r:embed="rId6" cstate="print"/>
          <a:srcRect/>
          <a:stretch>
            <a:fillRect/>
          </a:stretch>
        </p:blipFill>
        <p:spPr bwMode="auto">
          <a:xfrm>
            <a:off x="5791200" y="4114800"/>
            <a:ext cx="1625965" cy="1524000"/>
          </a:xfrm>
          <a:prstGeom prst="rect">
            <a:avLst/>
          </a:prstGeom>
          <a:noFill/>
        </p:spPr>
      </p:pic>
      <p:pic>
        <p:nvPicPr>
          <p:cNvPr id="74756" name="Picture 4"/>
          <p:cNvPicPr>
            <a:picLocks noChangeAspect="1" noChangeArrowheads="1"/>
          </p:cNvPicPr>
          <p:nvPr/>
        </p:nvPicPr>
        <p:blipFill>
          <a:blip r:embed="rId7" cstate="print"/>
          <a:srcRect/>
          <a:stretch>
            <a:fillRect/>
          </a:stretch>
        </p:blipFill>
        <p:spPr bwMode="auto">
          <a:xfrm>
            <a:off x="7620000" y="3962400"/>
            <a:ext cx="1429515" cy="1762125"/>
          </a:xfrm>
          <a:prstGeom prst="rect">
            <a:avLst/>
          </a:prstGeom>
          <a:noFill/>
          <a:ln w="9525">
            <a:noFill/>
            <a:miter lim="800000"/>
            <a:headEnd/>
            <a:tailEnd/>
          </a:ln>
          <a:effectLst/>
        </p:spPr>
      </p:pic>
      <p:sp>
        <p:nvSpPr>
          <p:cNvPr id="10" name="TextBox 9"/>
          <p:cNvSpPr txBox="1"/>
          <p:nvPr/>
        </p:nvSpPr>
        <p:spPr>
          <a:xfrm>
            <a:off x="-76200" y="5903149"/>
            <a:ext cx="9093643" cy="830997"/>
          </a:xfrm>
          <a:prstGeom prst="rect">
            <a:avLst/>
          </a:prstGeom>
          <a:noFill/>
        </p:spPr>
        <p:txBody>
          <a:bodyPr wrap="none" rtlCol="0">
            <a:spAutoFit/>
          </a:bodyPr>
          <a:lstStyle/>
          <a:p>
            <a:r>
              <a:rPr lang="en-US" sz="1600" dirty="0" smtClean="0"/>
              <a:t>- Monitor (or VLF receiver) consists of a </a:t>
            </a:r>
            <a:r>
              <a:rPr lang="en-US" sz="1600" i="1" dirty="0" smtClean="0"/>
              <a:t>VLF</a:t>
            </a:r>
            <a:r>
              <a:rPr lang="en-US" sz="1600" dirty="0" smtClean="0"/>
              <a:t>  antenna (small, medium or large: from few meters to </a:t>
            </a:r>
          </a:p>
          <a:p>
            <a:r>
              <a:rPr lang="en-US" sz="1600" dirty="0" smtClean="0"/>
              <a:t>several tens of meters) , preamplifier box, and a line </a:t>
            </a:r>
            <a:r>
              <a:rPr lang="en-US" sz="1600" i="1" dirty="0" smtClean="0"/>
              <a:t>receiver</a:t>
            </a:r>
            <a:r>
              <a:rPr lang="en-US" sz="1600" dirty="0" smtClean="0"/>
              <a:t> box. This equipment is connected to </a:t>
            </a:r>
          </a:p>
          <a:p>
            <a:r>
              <a:rPr lang="en-US" sz="1600" dirty="0" smtClean="0"/>
              <a:t>PC and Storage media. VLF data can be recorded locally and transmit to a central database.</a:t>
            </a:r>
            <a:endParaRPr lang="en-US"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2286000" y="533400"/>
            <a:ext cx="4991100" cy="485775"/>
          </a:xfrm>
          <a:prstGeom prst="rect">
            <a:avLst/>
          </a:prstGeom>
          <a:noFill/>
          <a:ln w="9525">
            <a:noFill/>
            <a:miter lim="800000"/>
            <a:headEnd/>
            <a:tailEnd/>
          </a:ln>
          <a:effectLst/>
        </p:spPr>
      </p:pic>
      <p:pic>
        <p:nvPicPr>
          <p:cNvPr id="45059" name="Picture 3"/>
          <p:cNvPicPr>
            <a:picLocks noChangeAspect="1" noChangeArrowheads="1"/>
          </p:cNvPicPr>
          <p:nvPr/>
        </p:nvPicPr>
        <p:blipFill>
          <a:blip r:embed="rId3" cstate="print"/>
          <a:srcRect/>
          <a:stretch>
            <a:fillRect/>
          </a:stretch>
        </p:blipFill>
        <p:spPr bwMode="auto">
          <a:xfrm>
            <a:off x="1343025" y="1638300"/>
            <a:ext cx="6457950" cy="3581400"/>
          </a:xfrm>
          <a:prstGeom prst="rect">
            <a:avLst/>
          </a:prstGeom>
          <a:noFill/>
          <a:ln w="9525">
            <a:noFill/>
            <a:miter lim="800000"/>
            <a:headEnd/>
            <a:tailEnd/>
          </a:ln>
          <a:effectLst/>
        </p:spPr>
      </p:pic>
      <p:sp>
        <p:nvSpPr>
          <p:cNvPr id="4" name="TextBox 3"/>
          <p:cNvSpPr txBox="1"/>
          <p:nvPr/>
        </p:nvSpPr>
        <p:spPr>
          <a:xfrm>
            <a:off x="457200" y="1219200"/>
            <a:ext cx="2787943" cy="369332"/>
          </a:xfrm>
          <a:prstGeom prst="rect">
            <a:avLst/>
          </a:prstGeom>
          <a:noFill/>
        </p:spPr>
        <p:txBody>
          <a:bodyPr wrap="none" rtlCol="0">
            <a:spAutoFit/>
          </a:bodyPr>
          <a:lstStyle/>
          <a:p>
            <a:r>
              <a:rPr lang="en-US" dirty="0" smtClean="0"/>
              <a:t>This is a detailed scheme</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VLF DATA ACQUISITION AND CENTRAL DATABASE STORING&amp;quot;&quot;/&gt;&lt;property id=&quot;20307&quot; value=&quot;256&quot;/&gt;&lt;/object&gt;&lt;object type=&quot;3&quot; unique_id=&quot;10005&quot;&gt;&lt;property id=&quot;20148&quot; value=&quot;5&quot;/&gt;&lt;property id=&quot;20300&quot; value=&quot;Slide 2&quot;/&gt;&lt;property id=&quot;20307&quot; value=&quot;310&quot;/&gt;&lt;/object&gt;&lt;object type=&quot;3&quot; unique_id=&quot;10006&quot;&gt;&lt;property id=&quot;20148&quot; value=&quot;5&quot;/&gt;&lt;property id=&quot;20300&quot; value=&quot;Slide 4&quot;/&gt;&lt;property id=&quot;20307&quot; value=&quot;308&quot;/&gt;&lt;/object&gt;&lt;object type=&quot;3&quot; unique_id=&quot;10007&quot;&gt;&lt;property id=&quot;20148&quot; value=&quot;5&quot;/&gt;&lt;property id=&quot;20300&quot; value=&quot;Slide 5&quot;/&gt;&lt;property id=&quot;20307&quot; value=&quot;309&quot;/&gt;&lt;/object&gt;&lt;object type=&quot;3&quot; unique_id=&quot;10008&quot;&gt;&lt;property id=&quot;20148&quot; value=&quot;5&quot;/&gt;&lt;property id=&quot;20300&quot; value=&quot;Slide 6&quot;/&gt;&lt;property id=&quot;20307&quot; value=&quot;313&quot;/&gt;&lt;/object&gt;&lt;object type=&quot;3&quot; unique_id=&quot;10009&quot;&gt;&lt;property id=&quot;20148&quot; value=&quot;5&quot;/&gt;&lt;property id=&quot;20300&quot; value=&quot;Slide 7&quot;/&gt;&lt;property id=&quot;20307&quot; value=&quot;311&quot;/&gt;&lt;/object&gt;&lt;object type=&quot;3&quot; unique_id=&quot;10010&quot;&gt;&lt;property id=&quot;20148&quot; value=&quot;5&quot;/&gt;&lt;property id=&quot;20300&quot; value=&quot;Slide 8&quot;/&gt;&lt;property id=&quot;20307&quot; value=&quot;312&quot;/&gt;&lt;/object&gt;&lt;object type=&quot;3&quot; unique_id=&quot;10011&quot;&gt;&lt;property id=&quot;20148&quot; value=&quot;5&quot;/&gt;&lt;property id=&quot;20300&quot; value=&quot;Slide 9&quot;/&gt;&lt;property id=&quot;20307&quot; value=&quot;314&quot;/&gt;&lt;/object&gt;&lt;object type=&quot;3&quot; unique_id=&quot;10012&quot;&gt;&lt;property id=&quot;20148&quot; value=&quot;5&quot;/&gt;&lt;property id=&quot;20300&quot; value=&quot;Slide 10&quot;/&gt;&lt;property id=&quot;20307&quot; value=&quot;315&quot;/&gt;&lt;/object&gt;&lt;object type=&quot;3&quot; unique_id=&quot;10013&quot;&gt;&lt;property id=&quot;20148&quot; value=&quot;5&quot;/&gt;&lt;property id=&quot;20300&quot; value=&quot;Slide 11&quot;/&gt;&lt;property id=&quot;20307&quot; value=&quot;316&quot;/&gt;&lt;/object&gt;&lt;object type=&quot;3&quot; unique_id=&quot;10014&quot;&gt;&lt;property id=&quot;20148&quot; value=&quot;5&quot;/&gt;&lt;property id=&quot;20300&quot; value=&quot;Slide 12&quot;/&gt;&lt;property id=&quot;20307&quot; value=&quot;325&quot;/&gt;&lt;/object&gt;&lt;object type=&quot;3&quot; unique_id=&quot;10015&quot;&gt;&lt;property id=&quot;20148&quot; value=&quot;5&quot;/&gt;&lt;property id=&quot;20300&quot; value=&quot;Slide 13&quot;/&gt;&lt;property id=&quot;20307&quot; value=&quot;317&quot;/&gt;&lt;/object&gt;&lt;object type=&quot;3&quot; unique_id=&quot;10016&quot;&gt;&lt;property id=&quot;20148&quot; value=&quot;5&quot;/&gt;&lt;property id=&quot;20300&quot; value=&quot;Slide 14&quot;/&gt;&lt;property id=&quot;20307&quot; value=&quot;318&quot;/&gt;&lt;/object&gt;&lt;object type=&quot;3&quot; unique_id=&quot;10017&quot;&gt;&lt;property id=&quot;20148&quot; value=&quot;5&quot;/&gt;&lt;property id=&quot;20300&quot; value=&quot;Slide 15&quot;/&gt;&lt;property id=&quot;20307&quot; value=&quot;320&quot;/&gt;&lt;/object&gt;&lt;object type=&quot;3&quot; unique_id=&quot;10019&quot;&gt;&lt;property id=&quot;20148&quot; value=&quot;5&quot;/&gt;&lt;property id=&quot;20300&quot; value=&quot;Slide 16&quot;/&gt;&lt;property id=&quot;20307&quot; value=&quot;307&quot;/&gt;&lt;/object&gt;&lt;object type=&quot;3&quot; unique_id=&quot;10020&quot;&gt;&lt;property id=&quot;20148&quot; value=&quot;5&quot;/&gt;&lt;property id=&quot;20300&quot; value=&quot;Slide 17&quot;/&gt;&lt;property id=&quot;20307&quot; value=&quot;306&quot;/&gt;&lt;/object&gt;&lt;object type=&quot;3&quot; unique_id=&quot;10021&quot;&gt;&lt;property id=&quot;20148&quot; value=&quot;5&quot;/&gt;&lt;property id=&quot;20300&quot; value=&quot;Slide 18&quot;/&gt;&lt;property id=&quot;20307&quot; value=&quot;321&quot;/&gt;&lt;/object&gt;&lt;object type=&quot;3&quot; unique_id=&quot;10022&quot;&gt;&lt;property id=&quot;20148&quot; value=&quot;5&quot;/&gt;&lt;property id=&quot;20300&quot; value=&quot;Slide 19&quot;/&gt;&lt;property id=&quot;20307&quot; value=&quot;322&quot;/&gt;&lt;/object&gt;&lt;object type=&quot;3&quot; unique_id=&quot;10024&quot;&gt;&lt;property id=&quot;20148&quot; value=&quot;5&quot;/&gt;&lt;property id=&quot;20300&quot; value=&quot;Slide 20&quot;/&gt;&lt;property id=&quot;20307&quot; value=&quot;324&quot;/&gt;&lt;/object&gt;&lt;object type=&quot;3&quot; unique_id=&quot;10025&quot;&gt;&lt;property id=&quot;20148&quot; value=&quot;5&quot;/&gt;&lt;property id=&quot;20300&quot; value=&quot;Slide 21&quot;/&gt;&lt;property id=&quot;20307&quot; value=&quot;326&quot;/&gt;&lt;/object&gt;&lt;object type=&quot;3&quot; unique_id=&quot;10026&quot;&gt;&lt;property id=&quot;20148&quot; value=&quot;5&quot;/&gt;&lt;property id=&quot;20300&quot; value=&quot;Slide 22&quot;/&gt;&lt;property id=&quot;20307&quot; value=&quot;327&quot;/&gt;&lt;/object&gt;&lt;object type=&quot;3&quot; unique_id=&quot;10027&quot;&gt;&lt;property id=&quot;20148&quot; value=&quot;5&quot;/&gt;&lt;property id=&quot;20300&quot; value=&quot;Slide 23&quot;/&gt;&lt;property id=&quot;20307&quot; value=&quot;329&quot;/&gt;&lt;/object&gt;&lt;object type=&quot;3&quot; unique_id=&quot;10028&quot;&gt;&lt;property id=&quot;20148&quot; value=&quot;5&quot;/&gt;&lt;property id=&quot;20300&quot; value=&quot;Slide 26&quot;/&gt;&lt;property id=&quot;20307&quot; value=&quot;328&quot;/&gt;&lt;/object&gt;&lt;object type=&quot;3&quot; unique_id=&quot;10031&quot;&gt;&lt;property id=&quot;20148&quot; value=&quot;5&quot;/&gt;&lt;property id=&quot;20300&quot; value=&quot;Slide 27&quot;/&gt;&lt;property id=&quot;20307&quot; value=&quot;277&quot;/&gt;&lt;/object&gt;&lt;object type=&quot;3&quot; unique_id=&quot;12439&quot;&gt;&lt;property id=&quot;20148&quot; value=&quot;5&quot;/&gt;&lt;property id=&quot;20300&quot; value=&quot;Slide 24&quot;/&gt;&lt;property id=&quot;20307&quot; value=&quot;330&quot;/&gt;&lt;/object&gt;&lt;object type=&quot;3&quot; unique_id=&quot;12874&quot;&gt;&lt;property id=&quot;20148&quot; value=&quot;5&quot;/&gt;&lt;property id=&quot;20300&quot; value=&quot;Slide 3&quot;/&gt;&lt;property id=&quot;20307&quot; value=&quot;331&quot;/&gt;&lt;/object&gt;&lt;object type=&quot;3&quot; unique_id=&quot;13177&quot;&gt;&lt;property id=&quot;20148&quot; value=&quot;5&quot;/&gt;&lt;property id=&quot;20300&quot; value=&quot;Slide 25&quot;/&gt;&lt;property id=&quot;20307&quot; value=&quot;332&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3076</TotalTime>
  <Words>2008</Words>
  <Application>Microsoft Office PowerPoint</Application>
  <PresentationFormat>On-screen Show (4:3)</PresentationFormat>
  <Paragraphs>241</Paragraphs>
  <Slides>27</Slides>
  <Notes>1</Notes>
  <HiddenSlides>0</HiddenSlides>
  <MMClips>0</MMClips>
  <ScaleCrop>false</ScaleCrop>
  <HeadingPairs>
    <vt:vector size="8" baseType="variant">
      <vt:variant>
        <vt:lpstr>Theme</vt:lpstr>
      </vt:variant>
      <vt:variant>
        <vt:i4>1</vt:i4>
      </vt:variant>
      <vt:variant>
        <vt:lpstr>Embedded OLE Servers</vt:lpstr>
      </vt:variant>
      <vt:variant>
        <vt:i4>1</vt:i4>
      </vt:variant>
      <vt:variant>
        <vt:lpstr>Slide Titles</vt:lpstr>
      </vt:variant>
      <vt:variant>
        <vt:i4>27</vt:i4>
      </vt:variant>
      <vt:variant>
        <vt:lpstr>Custom Shows</vt:lpstr>
      </vt:variant>
      <vt:variant>
        <vt:i4>1</vt:i4>
      </vt:variant>
    </vt:vector>
  </HeadingPairs>
  <TitlesOfParts>
    <vt:vector size="30" baseType="lpstr">
      <vt:lpstr>Default Design</vt:lpstr>
      <vt:lpstr>Chart</vt:lpstr>
      <vt:lpstr>VLF DATA ACQUISITION AND CENTRAL DATABASE STORING</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Custom Show 1</vt:lpstr>
    </vt:vector>
  </TitlesOfParts>
  <Company>home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ELEKTROPROVODNOST I DRUGE TRANSPORTNE OSOBINE   NEIDEALNE DELIMIČNO JONIZOVANE PLAZME HELIJUMA, NEONA I ARGONA</dc:title>
  <dc:creator>aca</dc:creator>
  <cp:lastModifiedBy>Vlada</cp:lastModifiedBy>
  <cp:revision>974</cp:revision>
  <dcterms:created xsi:type="dcterms:W3CDTF">2010-05-11T12:04:24Z</dcterms:created>
  <dcterms:modified xsi:type="dcterms:W3CDTF">2012-06-13T21:41:31Z</dcterms:modified>
</cp:coreProperties>
</file>