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7" r:id="rId4"/>
    <p:sldId id="257" r:id="rId5"/>
    <p:sldId id="312" r:id="rId6"/>
    <p:sldId id="311" r:id="rId7"/>
    <p:sldId id="270" r:id="rId8"/>
    <p:sldId id="277" r:id="rId9"/>
    <p:sldId id="259" r:id="rId10"/>
    <p:sldId id="268" r:id="rId11"/>
    <p:sldId id="266" r:id="rId12"/>
    <p:sldId id="280" r:id="rId13"/>
    <p:sldId id="27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291" r:id="rId25"/>
    <p:sldId id="292" r:id="rId26"/>
    <p:sldId id="293" r:id="rId27"/>
    <p:sldId id="294" r:id="rId28"/>
    <p:sldId id="321" r:id="rId29"/>
    <p:sldId id="27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6" r:id="rId39"/>
    <p:sldId id="307" r:id="rId40"/>
    <p:sldId id="308" r:id="rId41"/>
    <p:sldId id="313" r:id="rId42"/>
    <p:sldId id="319" r:id="rId43"/>
    <p:sldId id="320" r:id="rId44"/>
    <p:sldId id="317" r:id="rId45"/>
    <p:sldId id="310" r:id="rId4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FFEE"/>
    <a:srgbClr val="F0FFFF"/>
    <a:srgbClr val="FFF6F2"/>
    <a:srgbClr val="FFF0FE"/>
    <a:srgbClr val="FFFFC5"/>
    <a:srgbClr val="FCFFA6"/>
    <a:srgbClr val="DDFFFF"/>
    <a:srgbClr val="A6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72" autoAdjust="0"/>
  </p:normalViewPr>
  <p:slideViewPr>
    <p:cSldViewPr snapToGrid="0" snapToObjects="1">
      <p:cViewPr>
        <p:scale>
          <a:sx n="100" d="100"/>
          <a:sy n="100" d="100"/>
        </p:scale>
        <p:origin x="-8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9E25F-2783-B44F-8C7B-DB7F9B632DF5}" type="datetimeFigureOut">
              <a:rPr lang="fr-FR" smtClean="0"/>
              <a:pPr/>
              <a:t>15/06/12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ACE3-4DCF-7648-97F4-AD5D31F891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53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2C6F-19C3-3B4C-BFF9-AF8993587DB5}" type="datetimeFigureOut">
              <a:rPr lang="fr-FR" smtClean="0"/>
              <a:pPr/>
              <a:t>15/06/12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4B884-54C6-AC4C-8EFB-4D1975E28A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02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Arbre_enracin%C3%A9" TargetMode="External"/><Relationship Id="rId4" Type="http://schemas.openxmlformats.org/officeDocument/2006/relationships/hyperlink" Target="http://fr.wikipedia.org/wiki/Syst%C3%A8me_d'information" TargetMode="External"/><Relationship Id="rId5" Type="http://schemas.openxmlformats.org/officeDocument/2006/relationships/hyperlink" Target="http://fr.wikipedia.org/wiki/Interop%C3%A9rabilit%C3%A9_informatiqu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90362084-44B2-0C4E-A306-BE21A45A1D04}" type="slidenum">
              <a:rPr lang="fr-FR" sz="1200" b="0">
                <a:latin typeface="Arial" charset="0"/>
              </a:rPr>
              <a:pPr/>
              <a:t>2</a:t>
            </a:fld>
            <a:endParaRPr lang="fr-FR" sz="1200" b="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XML : </a:t>
            </a:r>
            <a:r>
              <a:rPr lang="fr-FR" i="1" dirty="0" smtClean="0"/>
              <a:t>Extensible </a:t>
            </a:r>
            <a:r>
              <a:rPr lang="fr-FR" i="1" dirty="0" err="1" smtClean="0"/>
              <a:t>Markup</a:t>
            </a:r>
            <a:r>
              <a:rPr lang="fr-FR" i="1" dirty="0" smtClean="0"/>
              <a:t> </a:t>
            </a:r>
            <a:r>
              <a:rPr lang="fr-FR" i="1" dirty="0" err="1" smtClean="0"/>
              <a:t>Language</a:t>
            </a:r>
            <a:r>
              <a:rPr lang="fr-FR" dirty="0" smtClean="0"/>
              <a:t>, « langage de balisage extensible ») mettre en forme des documents grâce à des balises (</a:t>
            </a:r>
            <a:r>
              <a:rPr lang="fr-FR" dirty="0" err="1" smtClean="0"/>
              <a:t>markup</a:t>
            </a:r>
            <a:r>
              <a:rPr lang="fr-FR" dirty="0" smtClean="0"/>
              <a:t>) faciliter l'échange automatisé de contenus complexes (</a:t>
            </a:r>
            <a:r>
              <a:rPr lang="fr-FR" dirty="0" smtClean="0">
                <a:hlinkClick r:id="rId3" tooltip="Arbre enraciné"/>
              </a:rPr>
              <a:t>arbres</a:t>
            </a:r>
            <a:r>
              <a:rPr lang="fr-FR" dirty="0" smtClean="0"/>
              <a:t>, texte riche…) entre </a:t>
            </a:r>
            <a:r>
              <a:rPr lang="fr-FR" dirty="0" smtClean="0">
                <a:hlinkClick r:id="rId4" tooltip="Système d'information"/>
              </a:rPr>
              <a:t>systèmes d'informations</a:t>
            </a:r>
            <a:r>
              <a:rPr lang="fr-FR" dirty="0" smtClean="0"/>
              <a:t> hétérogènes (</a:t>
            </a:r>
            <a:r>
              <a:rPr lang="fr-FR" dirty="0" smtClean="0">
                <a:hlinkClick r:id="rId5" tooltip="Interopérabilité informatique"/>
              </a:rPr>
              <a:t>interopérabilité</a:t>
            </a:r>
            <a:r>
              <a:rPr lang="fr-FR" dirty="0" smtClean="0"/>
              <a:t>).</a:t>
            </a:r>
          </a:p>
          <a:p>
            <a:r>
              <a:rPr lang="fr-FR" i="0" dirty="0" smtClean="0">
                <a:effectLst/>
              </a:rPr>
              <a:t>XSAMS: XML-</a:t>
            </a:r>
            <a:r>
              <a:rPr lang="fr-FR" i="0" dirty="0" err="1" smtClean="0">
                <a:effectLst/>
              </a:rPr>
              <a:t>based</a:t>
            </a:r>
            <a:r>
              <a:rPr lang="fr-FR" i="0" dirty="0" smtClean="0">
                <a:effectLst/>
              </a:rPr>
              <a:t> standard for exchange of </a:t>
            </a:r>
            <a:r>
              <a:rPr lang="fr-FR" i="0" dirty="0" err="1" smtClean="0">
                <a:effectLst/>
              </a:rPr>
              <a:t>atomic</a:t>
            </a:r>
            <a:r>
              <a:rPr lang="fr-FR" i="0" dirty="0" smtClean="0">
                <a:effectLst/>
              </a:rPr>
              <a:t>, </a:t>
            </a:r>
            <a:r>
              <a:rPr lang="fr-FR" i="0" dirty="0" err="1" smtClean="0">
                <a:effectLst/>
              </a:rPr>
              <a:t>molecular</a:t>
            </a:r>
            <a:r>
              <a:rPr lang="fr-FR" i="0" dirty="0" smtClean="0">
                <a:effectLst/>
              </a:rPr>
              <a:t>, and </a:t>
            </a:r>
            <a:r>
              <a:rPr lang="fr-FR" i="0" dirty="0" err="1" smtClean="0">
                <a:effectLst/>
              </a:rPr>
              <a:t>particle</a:t>
            </a:r>
            <a:r>
              <a:rPr lang="fr-FR" i="0" dirty="0" smtClean="0">
                <a:effectLst/>
              </a:rPr>
              <a:t>-</a:t>
            </a:r>
            <a:r>
              <a:rPr lang="fr-FR" i="0" dirty="0" err="1" smtClean="0">
                <a:effectLst/>
              </a:rPr>
              <a:t>solid</a:t>
            </a:r>
            <a:r>
              <a:rPr lang="fr-FR" i="0" dirty="0" smtClean="0">
                <a:effectLst/>
              </a:rPr>
              <a:t>-interaction data </a:t>
            </a:r>
            <a:r>
              <a:rPr lang="fr-FR" i="0" dirty="0" err="1" smtClean="0">
                <a:effectLst/>
              </a:rPr>
              <a:t>was</a:t>
            </a:r>
            <a:r>
              <a:rPr lang="fr-FR" i="0" dirty="0" smtClean="0">
                <a:effectLst/>
              </a:rPr>
              <a:t> </a:t>
            </a:r>
            <a:r>
              <a:rPr lang="fr-FR" i="0" dirty="0" err="1" smtClean="0">
                <a:effectLst/>
              </a:rPr>
              <a:t>proposed</a:t>
            </a:r>
            <a:r>
              <a:rPr lang="fr-FR" i="0" dirty="0" smtClean="0">
                <a:effectLst/>
              </a:rPr>
              <a:t> </a:t>
            </a:r>
            <a:r>
              <a:rPr lang="fr-FR" i="0" dirty="0" err="1" smtClean="0">
                <a:effectLst/>
              </a:rPr>
              <a:t>at</a:t>
            </a:r>
            <a:r>
              <a:rPr lang="fr-FR" i="0" dirty="0" smtClean="0">
                <a:effectLst/>
              </a:rPr>
              <a:t> the IAEA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B884-54C6-AC4C-8EFB-4D1975E28AC6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1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DA0B2-A20C-D847-AD4B-E3E5BDD5D181}" type="slidenum">
              <a:rPr lang="fr-FR"/>
              <a:pPr/>
              <a:t>4</a:t>
            </a:fld>
            <a:endParaRPr lang="fr-F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DA0B2-A20C-D847-AD4B-E3E5BDD5D181}" type="slidenum">
              <a:rPr lang="fr-FR"/>
              <a:pPr/>
              <a:t>5</a:t>
            </a:fld>
            <a:endParaRPr lang="fr-F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DA0B2-A20C-D847-AD4B-E3E5BDD5D181}" type="slidenum">
              <a:rPr lang="fr-FR"/>
              <a:pPr/>
              <a:t>6</a:t>
            </a:fld>
            <a:endParaRPr lang="fr-F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DA0B2-A20C-D847-AD4B-E3E5BDD5D181}" type="slidenum">
              <a:rPr lang="fr-FR"/>
              <a:pPr/>
              <a:t>7</a:t>
            </a:fld>
            <a:endParaRPr lang="fr-F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E2F17264-CEF4-7F43-BC4A-F90D6F71D314}" type="slidenum">
              <a:rPr lang="fr-FR" sz="1200" b="0">
                <a:latin typeface="Arial" charset="0"/>
              </a:rPr>
              <a:pPr/>
              <a:t>8</a:t>
            </a:fld>
            <a:endParaRPr lang="fr-FR" sz="1200" b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68E7F-043A-664A-AB3C-6C400A7E113E}" type="slidenum">
              <a:rPr lang="fr-FR"/>
              <a:pPr/>
              <a:t>9</a:t>
            </a:fld>
            <a:endParaRPr lang="fr-FR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68E7F-043A-664A-AB3C-6C400A7E113E}" type="slidenum">
              <a:rPr lang="fr-FR"/>
              <a:pPr/>
              <a:t>11</a:t>
            </a:fld>
            <a:endParaRPr lang="fr-FR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Document_Microsoft_Word_97_-_20041.doc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47EF-7940-1341-B872-24A7985ADE3B}" type="datetime1">
              <a:rPr lang="fr-FR" smtClean="0"/>
              <a:t>15/06/12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4285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2852"/>
                </a:solidFill>
              </a:defRPr>
            </a:lvl1pPr>
          </a:lstStyle>
          <a:p>
            <a:fld id="{5E28C8ED-23A0-DA4D-B975-9AE439648108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5236" y="6312090"/>
            <a:ext cx="438558" cy="438558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28753375"/>
              </p:ext>
            </p:extLst>
          </p:nvPr>
        </p:nvGraphicFramePr>
        <p:xfrm>
          <a:off x="1715709" y="6308725"/>
          <a:ext cx="1219221" cy="50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Document" r:id="rId4" imgW="22222222" imgH="6666667" progId="Word.Document.8">
                  <p:embed/>
                </p:oleObj>
              </mc:Choice>
              <mc:Fallback>
                <p:oleObj name="Document" r:id="rId4" imgW="22222222" imgH="6666667" progId="Word.Document.8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709" y="6308725"/>
                        <a:ext cx="1219221" cy="5080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73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2E88-3DA0-384A-AE23-8D1CF8B92389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9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EF94-B770-6445-A0B0-7F824018EAE2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C93-8A0C-B84D-A8FF-746F528E1336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31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FCE2-6DDE-0B40-9626-CDE6E96A6853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38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E5F-418A-5A4E-8887-B2E807044570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6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5D35-7CBC-F74B-A778-84ED11DFD0C2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55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52C0-22C5-2C4C-ADAF-9D0FC38B691C}" type="datetime1">
              <a:rPr lang="fr-FR" smtClean="0"/>
              <a:t>15/06/12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21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A020-4D2B-1B43-ABE7-20C6A8C4C899}" type="datetime1">
              <a:rPr lang="fr-FR" smtClean="0"/>
              <a:t>15/06/12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80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43C-B696-604A-8E45-6FE813C55347}" type="datetime1">
              <a:rPr lang="fr-FR" smtClean="0"/>
              <a:t>15/06/12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7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17EF-6998-E14E-9E0F-03CDC272FD01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7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ED8E-67E4-5C45-8E3C-D6070CEBE6A4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548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D33F-BC7F-694A-A758-42C2E224F286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45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7ACC-FF54-AF44-98D9-BA29EA15AD66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2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E245-A335-F54B-AEEE-5242607298D5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37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D2FC-A951-F041-8353-EAEA9C48ED69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4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7F80-30F0-2342-88CD-A2A86AF34FAD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90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BE17-3746-4B4C-B9C9-79F0652559D8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0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CC5B-CD2A-D94E-B820-21D95CA6E7C0}" type="datetime1">
              <a:rPr lang="fr-FR" smtClean="0"/>
              <a:t>15/06/12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05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E8F9-7DC9-E142-A8B3-1CC646DB4DF2}" type="datetime1">
              <a:rPr lang="fr-FR" smtClean="0"/>
              <a:t>15/06/12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FF26-0698-2541-847F-46565E43AEA2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8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B19-469A-4442-9760-82650F073311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11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1606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CBF0-7581-FD40-BA34-A05C75A9843C}" type="datetime1">
              <a:rPr lang="fr-FR" smtClean="0"/>
              <a:t>15/06/12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3FDB-1A7B-E94F-A6DF-E2821737FED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175478" y="6524446"/>
            <a:ext cx="341539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VAMDC </a:t>
            </a:r>
            <a:r>
              <a:rPr lang="fr-FR" sz="1000" i="1" dirty="0" err="1" smtClean="0"/>
              <a:t>Regional</a:t>
            </a:r>
            <a:r>
              <a:rPr lang="fr-FR" sz="1000" i="1" dirty="0" smtClean="0"/>
              <a:t> workshop, Belgrade, 14-16 </a:t>
            </a:r>
            <a:r>
              <a:rPr lang="fr-FR" sz="1000" i="1" dirty="0" err="1" smtClean="0"/>
              <a:t>June</a:t>
            </a:r>
            <a:r>
              <a:rPr lang="fr-FR" sz="1000" i="1" dirty="0" smtClean="0"/>
              <a:t> 2012</a:t>
            </a:r>
            <a:endParaRPr lang="fr-FR" sz="1000" i="1" dirty="0"/>
          </a:p>
        </p:txBody>
      </p:sp>
      <p:grpSp>
        <p:nvGrpSpPr>
          <p:cNvPr id="22" name="Grouper 21"/>
          <p:cNvGrpSpPr/>
          <p:nvPr userDrawn="1"/>
        </p:nvGrpSpPr>
        <p:grpSpPr>
          <a:xfrm>
            <a:off x="370382" y="6349375"/>
            <a:ext cx="3716196" cy="435600"/>
            <a:chOff x="929182" y="6349375"/>
            <a:chExt cx="3716196" cy="435600"/>
          </a:xfrm>
        </p:grpSpPr>
        <p:grpSp>
          <p:nvGrpSpPr>
            <p:cNvPr id="21" name="Grouper 20"/>
            <p:cNvGrpSpPr/>
            <p:nvPr userDrawn="1"/>
          </p:nvGrpSpPr>
          <p:grpSpPr>
            <a:xfrm>
              <a:off x="929182" y="6349375"/>
              <a:ext cx="3716196" cy="435600"/>
              <a:chOff x="1208582" y="6349375"/>
              <a:chExt cx="3716196" cy="435600"/>
            </a:xfrm>
          </p:grpSpPr>
          <p:pic>
            <p:nvPicPr>
              <p:cNvPr id="13" name="Image 12" descr="logo_LERMA.jpg"/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7282" y="6351638"/>
                <a:ext cx="1436160" cy="43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11" name="Picture 4" descr="lorentz profile2010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582" y="6351575"/>
                <a:ext cx="432000" cy="432000"/>
              </a:xfrm>
              <a:prstGeom prst="rect">
                <a:avLst/>
              </a:prstGeom>
              <a:solidFill>
                <a:srgbClr val="FCFFC3"/>
              </a:solidFill>
              <a:ln w="9525">
                <a:solidFill>
                  <a:srgbClr val="EE1C27"/>
                </a:solidFill>
                <a:miter lim="800000"/>
                <a:headEnd/>
                <a:tailEnd/>
              </a:ln>
            </p:spPr>
          </p:pic>
          <p:grpSp>
            <p:nvGrpSpPr>
              <p:cNvPr id="20" name="Grouper 19"/>
              <p:cNvGrpSpPr/>
              <p:nvPr userDrawn="1"/>
            </p:nvGrpSpPr>
            <p:grpSpPr>
              <a:xfrm>
                <a:off x="3133442" y="6351575"/>
                <a:ext cx="450000" cy="432000"/>
                <a:chOff x="3911600" y="4572000"/>
                <a:chExt cx="450000" cy="432000"/>
              </a:xfrm>
            </p:grpSpPr>
            <p:sp>
              <p:nvSpPr>
                <p:cNvPr id="9" name="Rectangle 8"/>
                <p:cNvSpPr>
                  <a:spLocks noChangeAspect="1"/>
                </p:cNvSpPr>
                <p:nvPr userDrawn="1"/>
              </p:nvSpPr>
              <p:spPr>
                <a:xfrm>
                  <a:off x="3911600" y="4572000"/>
                  <a:ext cx="450000" cy="432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8" name="Image 17" descr="logo ObsAstrobelgrade_2.jpg"/>
                <p:cNvPicPr>
                  <a:picLocks noChangeAspect="1"/>
                </p:cNvPicPr>
                <p:nvPr userDrawn="1"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4300" y="4572000"/>
                  <a:ext cx="436363" cy="432000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/>
              <p:cNvSpPr/>
              <p:nvPr userDrawn="1"/>
            </p:nvSpPr>
            <p:spPr>
              <a:xfrm>
                <a:off x="3621578" y="6349375"/>
                <a:ext cx="1303200" cy="435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6" name="Picture 5" descr="VAMDC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864" y="6351575"/>
              <a:ext cx="1299814" cy="43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754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3ECF-42BB-5D4A-BDC0-181B11C3F365}" type="datetime1">
              <a:rPr lang="fr-FR" smtClean="0"/>
              <a:t>15/06/12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5ACB-135B-E14B-BDFD-A04ECECC88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rk-b.obspm.fr" TargetMode="Externa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rvo.aob.rs/~darko/" TargetMode="External"/><Relationship Id="rId4" Type="http://schemas.openxmlformats.org/officeDocument/2006/relationships/hyperlink" Target="http://stark-b.obspm.fr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5.jpeg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mdc.org/links/48-links/4-europlanet-idis" TargetMode="External"/><Relationship Id="rId4" Type="http://schemas.openxmlformats.org/officeDocument/2006/relationships/hyperlink" Target="http://www.vamdc.org/links/48-links/1-ivoa" TargetMode="External"/><Relationship Id="rId5" Type="http://schemas.openxmlformats.org/officeDocument/2006/relationships/hyperlink" Target="http://www.vamdc.org/links/48-links/3-euro-vo" TargetMode="External"/><Relationship Id="rId6" Type="http://schemas.openxmlformats.org/officeDocument/2006/relationships/hyperlink" Target="http://www.vamdc.org/links/48-links/2-astrogrid" TargetMode="External"/><Relationship Id="rId7" Type="http://schemas.openxmlformats.org/officeDocument/2006/relationships/image" Target="../media/image5.jpeg"/><Relationship Id="rId8" Type="http://schemas.openxmlformats.org/officeDocument/2006/relationships/hyperlink" Target="http://www.vamdc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hyperlink" Target="http://portal.vamdc.org/vamdc_portal_test/home.sea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150" y="3803140"/>
            <a:ext cx="7930414" cy="90305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S. </a:t>
            </a:r>
            <a:r>
              <a:rPr lang="fr-FR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Sahal</a:t>
            </a:r>
            <a:r>
              <a:rPr lang="fr-FR" sz="24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fr-FR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Bréchot</a:t>
            </a:r>
            <a:endParaRPr lang="fr-FR" sz="24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fr-FR" sz="1800" i="1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Observatoire </a:t>
            </a:r>
            <a:r>
              <a:rPr lang="fr-FR" sz="1800" i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de Paris, LERMA CNRS UMR 8112, France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254" y="238798"/>
            <a:ext cx="8324430" cy="2821902"/>
          </a:xfrm>
          <a:solidFill>
            <a:srgbClr val="FFFFC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fr-FR" sz="3200" dirty="0" smtClean="0"/>
              <a:t>The </a:t>
            </a:r>
            <a:r>
              <a:rPr lang="fr-FR" sz="3200" b="1" dirty="0">
                <a:solidFill>
                  <a:srgbClr val="FF0000"/>
                </a:solidFill>
              </a:rPr>
              <a:t>STARK-B</a:t>
            </a:r>
            <a:r>
              <a:rPr lang="fr-FR" sz="3200" dirty="0"/>
              <a:t> </a:t>
            </a:r>
            <a:r>
              <a:rPr lang="fr-FR" sz="3200" dirty="0" err="1"/>
              <a:t>database</a:t>
            </a:r>
            <a:r>
              <a:rPr lang="fr-FR" sz="3200" dirty="0"/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for spectral line </a:t>
            </a:r>
            <a:r>
              <a:rPr lang="fr-FR" sz="3200" dirty="0" err="1" smtClean="0"/>
              <a:t>broadening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>by </a:t>
            </a:r>
            <a:r>
              <a:rPr lang="fr-FR" sz="3200" u="sng" dirty="0"/>
              <a:t>collisions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charged</a:t>
            </a:r>
            <a:r>
              <a:rPr lang="fr-FR" sz="3200" dirty="0"/>
              <a:t> </a:t>
            </a:r>
            <a:r>
              <a:rPr lang="fr-FR" sz="3200" dirty="0" err="1" smtClean="0"/>
              <a:t>particles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000" dirty="0"/>
              <a:t>in the </a:t>
            </a:r>
            <a:r>
              <a:rPr lang="fr-FR" sz="2000" dirty="0" err="1" smtClean="0"/>
              <a:t>framework</a:t>
            </a:r>
            <a:r>
              <a:rPr lang="fr-FR" sz="2000" dirty="0" smtClean="0"/>
              <a:t> of the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3200" dirty="0"/>
              <a:t> </a:t>
            </a:r>
            <a:r>
              <a:rPr lang="fr-FR" sz="3200" dirty="0" err="1" smtClean="0"/>
              <a:t>European</a:t>
            </a:r>
            <a:r>
              <a:rPr lang="fr-FR" sz="3200" dirty="0" smtClean="0"/>
              <a:t> </a:t>
            </a:r>
            <a:r>
              <a:rPr lang="fr-FR" sz="3200" dirty="0" err="1"/>
              <a:t>project</a:t>
            </a:r>
            <a:r>
              <a:rPr lang="fr-FR" sz="3200" dirty="0"/>
              <a:t> </a:t>
            </a:r>
            <a:r>
              <a:rPr lang="fr-FR" sz="3200" b="1" dirty="0">
                <a:solidFill>
                  <a:srgbClr val="0000FF"/>
                </a:solidFill>
              </a:rPr>
              <a:t>VAMDC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2000" i="1" dirty="0"/>
              <a:t>(Virtual </a:t>
            </a:r>
            <a:r>
              <a:rPr lang="fr-FR" sz="2000" i="1" dirty="0" err="1"/>
              <a:t>Atomic</a:t>
            </a:r>
            <a:r>
              <a:rPr lang="fr-FR" sz="2000" i="1" dirty="0"/>
              <a:t> and </a:t>
            </a:r>
            <a:r>
              <a:rPr lang="fr-FR" sz="2000" i="1" dirty="0" err="1"/>
              <a:t>Molecular</a:t>
            </a:r>
            <a:r>
              <a:rPr lang="fr-FR" sz="2000" i="1" dirty="0"/>
              <a:t> Data </a:t>
            </a:r>
            <a:r>
              <a:rPr lang="fr-FR" sz="2000" i="1" dirty="0" smtClean="0"/>
              <a:t>Center)</a:t>
            </a:r>
            <a:endParaRPr lang="fr-FR" sz="3200" b="1" dirty="0"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</a:t>
            </a:fld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6486275" y="4876929"/>
            <a:ext cx="2404003" cy="1190376"/>
            <a:chOff x="6406895" y="5353210"/>
            <a:chExt cx="2404003" cy="1190376"/>
          </a:xfrm>
        </p:grpSpPr>
        <p:sp>
          <p:nvSpPr>
            <p:cNvPr id="11" name="Rectangle 10"/>
            <p:cNvSpPr/>
            <p:nvPr/>
          </p:nvSpPr>
          <p:spPr>
            <a:xfrm>
              <a:off x="6406895" y="5353210"/>
              <a:ext cx="2404003" cy="11903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5" descr="VAMD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900" y="5511737"/>
              <a:ext cx="2163763" cy="719138"/>
            </a:xfrm>
            <a:prstGeom prst="rect">
              <a:avLst/>
            </a:prstGeom>
            <a:noFill/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814258" y="6207062"/>
              <a:ext cx="153352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100" b="0" dirty="0"/>
                <a:t>http://</a:t>
              </a:r>
              <a:r>
                <a:rPr lang="fr-FR" sz="1100" b="0" dirty="0" err="1"/>
                <a:t>www.vamdc.org</a:t>
              </a:r>
              <a:endParaRPr lang="fr-FR" b="0" dirty="0">
                <a:latin typeface="Times" charset="0"/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239526" y="4876929"/>
            <a:ext cx="1556599" cy="1697125"/>
            <a:chOff x="398286" y="5024349"/>
            <a:chExt cx="1556599" cy="1697125"/>
          </a:xfrm>
        </p:grpSpPr>
        <p:sp>
          <p:nvSpPr>
            <p:cNvPr id="13" name="Rectangle 12"/>
            <p:cNvSpPr/>
            <p:nvPr/>
          </p:nvSpPr>
          <p:spPr>
            <a:xfrm>
              <a:off x="398286" y="5024349"/>
              <a:ext cx="1556599" cy="1697125"/>
            </a:xfrm>
            <a:prstGeom prst="rect">
              <a:avLst/>
            </a:prstGeom>
            <a:solidFill>
              <a:srgbClr val="FFFFC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r 14"/>
            <p:cNvGrpSpPr/>
            <p:nvPr/>
          </p:nvGrpSpPr>
          <p:grpSpPr>
            <a:xfrm>
              <a:off x="398286" y="5115070"/>
              <a:ext cx="1556599" cy="1565386"/>
              <a:chOff x="398286" y="5115070"/>
              <a:chExt cx="1556599" cy="1565386"/>
            </a:xfrm>
          </p:grpSpPr>
          <p:pic>
            <p:nvPicPr>
              <p:cNvPr id="7" name="Picture 4" descr="lorentz profile20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810" y="5115070"/>
                <a:ext cx="1257393" cy="129239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EE1C27"/>
                </a:solidFill>
                <a:miter lim="800000"/>
                <a:headEnd/>
                <a:tailEnd/>
              </a:ln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398286" y="6418846"/>
                <a:ext cx="1556599" cy="261610"/>
              </a:xfrm>
              <a:prstGeom prst="rect">
                <a:avLst/>
              </a:prstGeom>
              <a:solidFill>
                <a:srgbClr val="FFFFC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http://</a:t>
                </a:r>
                <a:r>
                  <a:rPr lang="fr-FR" sz="1100" dirty="0" err="1" smtClean="0"/>
                  <a:t>stark-b.obspm.fr</a:t>
                </a:r>
                <a:endParaRPr lang="fr-FR" sz="1100" dirty="0"/>
              </a:p>
            </p:txBody>
          </p:sp>
        </p:grpSp>
      </p:grpSp>
      <p:pic>
        <p:nvPicPr>
          <p:cNvPr id="5" name="Image 4" descr="logo ObsAstrobelgrad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77" y="4876929"/>
            <a:ext cx="1270000" cy="1257300"/>
          </a:xfrm>
          <a:prstGeom prst="rect">
            <a:avLst/>
          </a:prstGeom>
        </p:spPr>
      </p:pic>
      <p:pic>
        <p:nvPicPr>
          <p:cNvPr id="8" name="Image 7" descr="logo_LERMA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20" y="4876929"/>
            <a:ext cx="226109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93102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fr-FR" sz="1400" b="0" dirty="0" smtClean="0">
                <a:latin typeface="Times" charset="0"/>
              </a:rPr>
              <a:t>			</a:t>
            </a:r>
            <a:fld id="{2F9860B4-E882-9646-893A-E55993D972BE}" type="slidenum">
              <a:rPr lang="fr-FR" sz="1400" b="0" smtClean="0">
                <a:latin typeface="Times" charset="0"/>
              </a:rPr>
              <a:pPr/>
              <a:t>10</a:t>
            </a:fld>
            <a:endParaRPr lang="fr-FR" sz="1400" b="0" dirty="0">
              <a:latin typeface="Times" charset="0"/>
            </a:endParaRPr>
          </a:p>
        </p:txBody>
      </p:sp>
      <p:sp>
        <p:nvSpPr>
          <p:cNvPr id="44034" name="Rectangle 1026"/>
          <p:cNvSpPr>
            <a:spLocks noChangeArrowheads="1"/>
          </p:cNvSpPr>
          <p:nvPr/>
        </p:nvSpPr>
        <p:spPr bwMode="auto">
          <a:xfrm>
            <a:off x="685800" y="181445"/>
            <a:ext cx="7772400" cy="1621652"/>
          </a:xfrm>
          <a:prstGeom prst="rect">
            <a:avLst/>
          </a:prstGeom>
          <a:solidFill>
            <a:srgbClr val="FFF9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sz="2800" b="0" dirty="0" smtClean="0">
                <a:solidFill>
                  <a:srgbClr val="FF1B15"/>
                </a:solidFill>
                <a:latin typeface="Arial" charset="0"/>
              </a:rPr>
              <a:t>STARK-B</a:t>
            </a:r>
          </a:p>
          <a:p>
            <a:pPr algn="ctr" eaLnBrk="1" hangingPunct="1"/>
            <a:r>
              <a:rPr lang="fr-FR" sz="2800" b="0" dirty="0" err="1" smtClean="0">
                <a:solidFill>
                  <a:srgbClr val="FF1B15"/>
                </a:solidFill>
                <a:latin typeface="Arial" charset="0"/>
              </a:rPr>
              <a:t>Methods</a:t>
            </a:r>
            <a:r>
              <a:rPr lang="fr-FR" sz="2800" b="0" dirty="0" smtClean="0">
                <a:solidFill>
                  <a:srgbClr val="FF1B15"/>
                </a:solidFill>
                <a:latin typeface="Arial" charset="0"/>
              </a:rPr>
              <a:t> </a:t>
            </a:r>
            <a:r>
              <a:rPr lang="fr-FR" sz="2800" b="0" dirty="0">
                <a:solidFill>
                  <a:srgbClr val="FF1B15"/>
                </a:solidFill>
                <a:latin typeface="Arial" charset="0"/>
              </a:rPr>
              <a:t>of </a:t>
            </a:r>
            <a:r>
              <a:rPr lang="fr-FR" sz="2800" b="0" dirty="0" err="1">
                <a:solidFill>
                  <a:srgbClr val="FF1B15"/>
                </a:solidFill>
                <a:latin typeface="Arial" charset="0"/>
              </a:rPr>
              <a:t>calculations</a:t>
            </a:r>
            <a:r>
              <a:rPr lang="fr-FR" sz="2800" b="0" dirty="0">
                <a:solidFill>
                  <a:srgbClr val="FF1B15"/>
                </a:solidFill>
                <a:latin typeface="Arial" charset="0"/>
              </a:rPr>
              <a:t> of the </a:t>
            </a:r>
            <a:r>
              <a:rPr lang="fr-FR" sz="2800" b="0" dirty="0" smtClean="0">
                <a:solidFill>
                  <a:srgbClr val="FF1B15"/>
                </a:solidFill>
                <a:latin typeface="Arial" charset="0"/>
              </a:rPr>
              <a:t>data</a:t>
            </a:r>
            <a:endParaRPr lang="fr-FR" sz="2800" b="0" dirty="0">
              <a:solidFill>
                <a:srgbClr val="FF1B15"/>
              </a:solidFill>
              <a:latin typeface="Arial" charset="0"/>
            </a:endParaRPr>
          </a:p>
          <a:p>
            <a:pPr algn="ctr" eaLnBrk="1" hangingPunct="1"/>
            <a:r>
              <a:rPr lang="fr-FR" sz="2800" dirty="0" smtClean="0">
                <a:solidFill>
                  <a:srgbClr val="FF1B15"/>
                </a:solidFill>
                <a:latin typeface="Arial" charset="0"/>
              </a:rPr>
              <a:t>2 - The </a:t>
            </a:r>
            <a:r>
              <a:rPr lang="fr-FR" sz="2800" dirty="0" err="1">
                <a:solidFill>
                  <a:srgbClr val="FF1B15"/>
                </a:solidFill>
                <a:latin typeface="Arial" charset="0"/>
              </a:rPr>
              <a:t>atomic</a:t>
            </a:r>
            <a:r>
              <a:rPr lang="fr-FR" sz="2800" dirty="0">
                <a:solidFill>
                  <a:srgbClr val="FF1B15"/>
                </a:solidFill>
                <a:latin typeface="Arial" charset="0"/>
              </a:rPr>
              <a:t> structure</a:t>
            </a:r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68040" y="2138645"/>
            <a:ext cx="8991600" cy="3512855"/>
          </a:xfrm>
          <a:prstGeom prst="rect">
            <a:avLst/>
          </a:prstGeom>
          <a:solidFill>
            <a:srgbClr val="FFF6F2"/>
          </a:solidFill>
          <a:ln>
            <a:solidFill>
              <a:srgbClr val="4C1304"/>
            </a:solidFill>
          </a:ln>
          <a:extLst/>
        </p:spPr>
        <p:txBody>
          <a:bodyPr/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fr-FR" sz="2000" dirty="0">
                <a:solidFill>
                  <a:srgbClr val="000090"/>
                </a:solidFill>
                <a:latin typeface="Arial" charset="0"/>
              </a:rPr>
              <a:t>NIST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atomic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data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fr-FR" sz="2000" dirty="0">
                <a:solidFill>
                  <a:srgbClr val="000090"/>
                </a:solidFill>
                <a:latin typeface="Arial" charset="0"/>
              </a:rPr>
              <a:t>VALD (Vienna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Atomic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 Line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Database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)</a:t>
            </a:r>
            <a:r>
              <a:rPr lang="fr-FR" sz="2000" dirty="0">
                <a:solidFill>
                  <a:schemeClr val="hlink"/>
                </a:solidFill>
                <a:latin typeface="Arial" charset="0"/>
              </a:rPr>
              <a:t>	</a:t>
            </a:r>
            <a:endParaRPr lang="fr-FR" sz="2000" dirty="0">
              <a:solidFill>
                <a:srgbClr val="000090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Coulomb 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approximation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quantum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defect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b="0" i="1" dirty="0">
                <a:solidFill>
                  <a:srgbClr val="000000"/>
                </a:solidFill>
                <a:latin typeface="Arial" charset="0"/>
              </a:rPr>
              <a:t>(Bates &amp; Damgaard </a:t>
            </a:r>
            <a:r>
              <a:rPr lang="fr-FR" sz="2000" b="0" i="1" dirty="0" smtClean="0">
                <a:solidFill>
                  <a:srgbClr val="000000"/>
                </a:solidFill>
                <a:latin typeface="Arial" charset="0"/>
              </a:rPr>
              <a:t>1949)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fr-FR" sz="2000" b="0" dirty="0" err="1" smtClean="0">
                <a:solidFill>
                  <a:srgbClr val="000000"/>
                </a:solidFill>
                <a:latin typeface="Arial" charset="0"/>
              </a:rPr>
              <a:t>TOPbase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-matrix in LS </a:t>
            </a:r>
            <a:r>
              <a:rPr lang="fr-FR" sz="2000" b="0" dirty="0" err="1" smtClean="0">
                <a:solidFill>
                  <a:srgbClr val="000000"/>
                </a:solidFill>
                <a:latin typeface="Arial" charset="0"/>
              </a:rPr>
              <a:t>coupling</a:t>
            </a:r>
            <a:endParaRPr lang="fr-FR" sz="2000" b="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Cowan code 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: HFS 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multi-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conf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exchange and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relativistic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effects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(by 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perturbations)</a:t>
            </a:r>
            <a:endParaRPr lang="fr-FR" sz="2000" b="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SUPERSTRUCTURE 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fr-FR" sz="2000" b="0" dirty="0" err="1" smtClean="0">
                <a:solidFill>
                  <a:srgbClr val="000000"/>
                </a:solidFill>
                <a:latin typeface="Arial" charset="0"/>
              </a:rPr>
              <a:t>scaled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Thomas-Fermi-Dirac-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Amaldi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potential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relativistic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effects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fr-FR" sz="2000" b="0" dirty="0" err="1">
                <a:solidFill>
                  <a:srgbClr val="000000"/>
                </a:solidFill>
                <a:latin typeface="Arial" charset="0"/>
              </a:rPr>
              <a:t>Breit</a:t>
            </a:r>
            <a:r>
              <a:rPr lang="fr-FR" sz="2000" b="0" dirty="0">
                <a:solidFill>
                  <a:srgbClr val="000000"/>
                </a:solidFill>
                <a:latin typeface="Arial" charset="0"/>
              </a:rPr>
              <a:t>-Pauli</a:t>
            </a:r>
            <a:r>
              <a:rPr lang="fr-FR" sz="2000" b="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11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F98-16A3-0A49-9B2C-5DD86582DBE4}" type="slidenum">
              <a:rPr lang="fr-FR"/>
              <a:pPr/>
              <a:t>11</a:t>
            </a:fld>
            <a:endParaRPr lang="fr-FR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9" y="189599"/>
            <a:ext cx="8816975" cy="1524001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STARK-B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err="1" smtClean="0">
                <a:solidFill>
                  <a:srgbClr val="FF0000"/>
                </a:solidFill>
              </a:rPr>
              <a:t>Methods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of </a:t>
            </a:r>
            <a:r>
              <a:rPr lang="fr-FR" sz="2800" dirty="0" err="1">
                <a:solidFill>
                  <a:srgbClr val="FF0000"/>
                </a:solidFill>
              </a:rPr>
              <a:t>calculations</a:t>
            </a:r>
            <a:r>
              <a:rPr lang="fr-FR" sz="2800" dirty="0">
                <a:solidFill>
                  <a:srgbClr val="FF0000"/>
                </a:solidFill>
              </a:rPr>
              <a:t> of the </a:t>
            </a:r>
            <a:r>
              <a:rPr lang="fr-FR" sz="2800" dirty="0" smtClean="0">
                <a:solidFill>
                  <a:srgbClr val="FF0000"/>
                </a:solidFill>
              </a:rPr>
              <a:t>data</a:t>
            </a: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3. </a:t>
            </a:r>
            <a:r>
              <a:rPr lang="fr-FR" sz="2800" dirty="0" err="1">
                <a:solidFill>
                  <a:srgbClr val="FF0000"/>
                </a:solidFill>
              </a:rPr>
              <a:t>C</a:t>
            </a:r>
            <a:r>
              <a:rPr lang="fr-FR" sz="2800" dirty="0" err="1" smtClean="0">
                <a:solidFill>
                  <a:srgbClr val="FF0000"/>
                </a:solidFill>
              </a:rPr>
              <a:t>alculations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leading</a:t>
            </a:r>
            <a:r>
              <a:rPr lang="fr-FR" sz="2800" dirty="0" smtClean="0">
                <a:solidFill>
                  <a:srgbClr val="FF0000"/>
                </a:solidFill>
              </a:rPr>
              <a:t> to a </a:t>
            </a:r>
            <a:r>
              <a:rPr lang="fr-FR" sz="2800" dirty="0" err="1" smtClean="0">
                <a:solidFill>
                  <a:srgbClr val="FF0000"/>
                </a:solidFill>
              </a:rPr>
              <a:t>great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number</a:t>
            </a:r>
            <a:r>
              <a:rPr lang="fr-FR" sz="2800" dirty="0" smtClean="0">
                <a:solidFill>
                  <a:srgbClr val="FF0000"/>
                </a:solidFill>
              </a:rPr>
              <a:t> of data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877" y="2028880"/>
            <a:ext cx="8229600" cy="4194120"/>
          </a:xfrm>
          <a:solidFill>
            <a:srgbClr val="FFF6F2"/>
          </a:solidFill>
          <a:ln>
            <a:solidFill>
              <a:srgbClr val="4C1304"/>
            </a:solidFill>
          </a:ln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None/>
            </a:pP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Atomic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structure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coupled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to the S-matrix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calculation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Many</a:t>
            </a:r>
            <a:r>
              <a:rPr lang="fr-FR" sz="160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widths</a:t>
            </a:r>
            <a:r>
              <a:rPr lang="fr-FR" sz="1600" i="1" dirty="0" smtClean="0">
                <a:solidFill>
                  <a:srgbClr val="FF6600"/>
                </a:solidFill>
                <a:latin typeface="Arial" charset="0"/>
              </a:rPr>
              <a:t> and shifts for a set of </a:t>
            </a: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several</a:t>
            </a:r>
            <a:r>
              <a:rPr lang="fr-FR" sz="160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temperatures</a:t>
            </a:r>
            <a:r>
              <a:rPr lang="fr-FR" sz="1600" i="1" dirty="0" smtClean="0">
                <a:solidFill>
                  <a:srgbClr val="FF6600"/>
                </a:solidFill>
                <a:latin typeface="Arial" charset="0"/>
              </a:rPr>
              <a:t> and </a:t>
            </a: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densities</a:t>
            </a:r>
            <a:r>
              <a:rPr lang="fr-FR" sz="1600" i="1" dirty="0" smtClean="0">
                <a:solidFill>
                  <a:srgbClr val="FF6600"/>
                </a:solidFill>
                <a:latin typeface="Arial" charset="0"/>
              </a:rPr>
              <a:t> in a </a:t>
            </a: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same</a:t>
            </a:r>
            <a:r>
              <a:rPr lang="fr-FR" sz="160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fr-FR" sz="1600" i="1" dirty="0" err="1" smtClean="0">
                <a:solidFill>
                  <a:srgbClr val="FF6600"/>
                </a:solidFill>
                <a:latin typeface="Arial" charset="0"/>
              </a:rPr>
              <a:t>run</a:t>
            </a:r>
            <a:endParaRPr lang="fr-FR" sz="1600" i="1" dirty="0">
              <a:solidFill>
                <a:srgbClr val="FF6600"/>
              </a:solidFill>
              <a:latin typeface="Arial" charset="0"/>
            </a:endParaRPr>
          </a:p>
          <a:p>
            <a:pPr lvl="1">
              <a:spcAft>
                <a:spcPts val="600"/>
              </a:spcAft>
              <a:buFont typeface="Lucida Grande"/>
              <a:buChar char="-"/>
            </a:pP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Ab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initio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2000" dirty="0" err="1" smtClean="0">
                <a:solidFill>
                  <a:srgbClr val="000090"/>
                </a:solidFill>
                <a:latin typeface="Arial" charset="0"/>
              </a:rPr>
              <a:t>calculations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no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external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 data 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insertion</a:t>
            </a:r>
          </a:p>
          <a:p>
            <a:pPr lvl="2">
              <a:buFont typeface="Lucida Grande"/>
              <a:buChar char="-"/>
            </a:pP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SST + SCP:  data for 100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lines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and more in a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same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run</a:t>
            </a:r>
            <a:endParaRPr lang="fr-FR" sz="1800" dirty="0" smtClean="0">
              <a:solidFill>
                <a:srgbClr val="008000"/>
              </a:solidFill>
              <a:latin typeface="Arial" charset="0"/>
            </a:endParaRPr>
          </a:p>
          <a:p>
            <a:pPr lvl="2">
              <a:buFont typeface="Lucida Grande"/>
              <a:buChar char="-"/>
            </a:pP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Cowan code + SCP : in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progress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(case of Pb IV, more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than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100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lines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in a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same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run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)</a:t>
            </a:r>
            <a:endParaRPr lang="fr-FR" sz="1050" dirty="0">
              <a:solidFill>
                <a:srgbClr val="008000"/>
              </a:solidFill>
              <a:latin typeface="Arial" charset="0"/>
            </a:endParaRPr>
          </a:p>
          <a:p>
            <a:pPr lvl="1">
              <a:spcBef>
                <a:spcPts val="1224"/>
              </a:spcBef>
              <a:buFont typeface="Lucida Grande"/>
              <a:buChar char="-"/>
            </a:pPr>
            <a:r>
              <a:rPr lang="fr-FR" sz="2000" dirty="0" err="1" smtClean="0">
                <a:solidFill>
                  <a:srgbClr val="000090"/>
                </a:solidFill>
              </a:rPr>
              <a:t>Coupling</a:t>
            </a:r>
            <a:r>
              <a:rPr lang="fr-FR" sz="2000" dirty="0" smtClean="0">
                <a:solidFill>
                  <a:srgbClr val="000090"/>
                </a:solidFill>
              </a:rPr>
              <a:t> to </a:t>
            </a:r>
            <a:r>
              <a:rPr lang="fr-FR" sz="2000" dirty="0" err="1" smtClean="0">
                <a:solidFill>
                  <a:srgbClr val="000090"/>
                </a:solidFill>
              </a:rPr>
              <a:t>atomic</a:t>
            </a:r>
            <a:r>
              <a:rPr lang="fr-FR" sz="2000" dirty="0" smtClean="0">
                <a:solidFill>
                  <a:srgbClr val="000090"/>
                </a:solidFill>
              </a:rPr>
              <a:t> structure </a:t>
            </a:r>
            <a:r>
              <a:rPr lang="fr-FR" sz="2000" dirty="0" err="1" smtClean="0">
                <a:solidFill>
                  <a:srgbClr val="000090"/>
                </a:solidFill>
              </a:rPr>
              <a:t>databases</a:t>
            </a:r>
            <a:r>
              <a:rPr lang="fr-FR" sz="2000" dirty="0" smtClean="0">
                <a:solidFill>
                  <a:srgbClr val="000090"/>
                </a:solidFill>
              </a:rPr>
              <a:t>: </a:t>
            </a:r>
          </a:p>
          <a:p>
            <a:pPr lvl="2">
              <a:spcBef>
                <a:spcPts val="1224"/>
              </a:spcBef>
              <a:buFont typeface="Lucida Grande"/>
              <a:buChar char="-"/>
            </a:pPr>
            <a:r>
              <a:rPr lang="fr-FR" sz="1800" dirty="0" err="1" smtClean="0">
                <a:solidFill>
                  <a:srgbClr val="008000"/>
                </a:solidFill>
              </a:rPr>
              <a:t>TopBase</a:t>
            </a:r>
            <a:r>
              <a:rPr lang="fr-FR" sz="1800" dirty="0">
                <a:solidFill>
                  <a:srgbClr val="008000"/>
                </a:solidFill>
              </a:rPr>
              <a:t> </a:t>
            </a:r>
            <a:r>
              <a:rPr lang="fr-FR" sz="1800" dirty="0" smtClean="0">
                <a:solidFill>
                  <a:srgbClr val="008000"/>
                </a:solidFill>
              </a:rPr>
              <a:t>: </a:t>
            </a:r>
            <a:r>
              <a:rPr lang="fr-FR" sz="1800" dirty="0">
                <a:solidFill>
                  <a:srgbClr val="008000"/>
                </a:solidFill>
                <a:latin typeface="Arial" charset="0"/>
              </a:rPr>
              <a:t>data for </a:t>
            </a:r>
            <a:r>
              <a:rPr lang="fr-FR" sz="1800" dirty="0" smtClean="0">
                <a:solidFill>
                  <a:srgbClr val="008000"/>
                </a:solidFill>
              </a:rPr>
              <a:t>150 </a:t>
            </a:r>
            <a:r>
              <a:rPr lang="fr-FR" sz="1800" dirty="0" err="1" smtClean="0">
                <a:solidFill>
                  <a:srgbClr val="008000"/>
                </a:solidFill>
              </a:rPr>
              <a:t>lines</a:t>
            </a:r>
            <a:r>
              <a:rPr lang="fr-FR" sz="1800" dirty="0" smtClean="0">
                <a:solidFill>
                  <a:srgbClr val="008000"/>
                </a:solidFill>
              </a:rPr>
              <a:t> 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in </a:t>
            </a:r>
            <a:r>
              <a:rPr lang="fr-FR" sz="1800" dirty="0">
                <a:solidFill>
                  <a:srgbClr val="008000"/>
                </a:solidFill>
                <a:latin typeface="Arial" charset="0"/>
              </a:rPr>
              <a:t>a </a:t>
            </a:r>
            <a:r>
              <a:rPr lang="fr-FR" sz="1800" dirty="0" err="1">
                <a:solidFill>
                  <a:srgbClr val="008000"/>
                </a:solidFill>
                <a:latin typeface="Arial" charset="0"/>
              </a:rPr>
              <a:t>same</a:t>
            </a:r>
            <a:r>
              <a:rPr lang="fr-FR" sz="18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800" dirty="0" err="1">
                <a:solidFill>
                  <a:srgbClr val="008000"/>
                </a:solidFill>
                <a:latin typeface="Arial" charset="0"/>
              </a:rPr>
              <a:t>run</a:t>
            </a:r>
            <a:endParaRPr lang="fr-FR" sz="1800" dirty="0" smtClean="0">
              <a:solidFill>
                <a:srgbClr val="008000"/>
              </a:solidFill>
            </a:endParaRPr>
          </a:p>
          <a:p>
            <a:pPr lvl="2">
              <a:spcBef>
                <a:spcPts val="1224"/>
              </a:spcBef>
              <a:buFont typeface="Lucida Grande"/>
              <a:buChar char="-"/>
            </a:pPr>
            <a:r>
              <a:rPr lang="fr-FR" sz="1800" dirty="0" smtClean="0">
                <a:solidFill>
                  <a:srgbClr val="008000"/>
                </a:solidFill>
              </a:rPr>
              <a:t>VALD: </a:t>
            </a:r>
            <a:r>
              <a:rPr lang="fr-FR" sz="1800" dirty="0">
                <a:solidFill>
                  <a:srgbClr val="008000"/>
                </a:solidFill>
                <a:latin typeface="Arial" charset="0"/>
              </a:rPr>
              <a:t>data for </a:t>
            </a:r>
            <a:r>
              <a:rPr lang="fr-FR" sz="1800" dirty="0" smtClean="0">
                <a:solidFill>
                  <a:srgbClr val="008000"/>
                </a:solidFill>
              </a:rPr>
              <a:t>more </a:t>
            </a:r>
            <a:r>
              <a:rPr lang="fr-FR" sz="1800" dirty="0" err="1" smtClean="0">
                <a:solidFill>
                  <a:srgbClr val="008000"/>
                </a:solidFill>
              </a:rPr>
              <a:t>than</a:t>
            </a:r>
            <a:r>
              <a:rPr lang="fr-FR" sz="1800" dirty="0" smtClean="0">
                <a:solidFill>
                  <a:srgbClr val="008000"/>
                </a:solidFill>
              </a:rPr>
              <a:t> 1000 </a:t>
            </a:r>
            <a:r>
              <a:rPr lang="fr-FR" sz="1800" dirty="0" err="1" smtClean="0">
                <a:solidFill>
                  <a:srgbClr val="008000"/>
                </a:solidFill>
              </a:rPr>
              <a:t>lines</a:t>
            </a:r>
            <a:r>
              <a:rPr lang="fr-FR" sz="1800" dirty="0" smtClean="0">
                <a:solidFill>
                  <a:srgbClr val="008000"/>
                </a:solidFill>
              </a:rPr>
              <a:t> 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in </a:t>
            </a:r>
            <a:r>
              <a:rPr lang="fr-FR" sz="1800" dirty="0">
                <a:solidFill>
                  <a:srgbClr val="008000"/>
                </a:solidFill>
                <a:latin typeface="Arial" charset="0"/>
              </a:rPr>
              <a:t>a </a:t>
            </a:r>
            <a:r>
              <a:rPr lang="fr-FR" sz="1800" dirty="0" err="1">
                <a:solidFill>
                  <a:srgbClr val="008000"/>
                </a:solidFill>
                <a:latin typeface="Arial" charset="0"/>
              </a:rPr>
              <a:t>same</a:t>
            </a:r>
            <a:r>
              <a:rPr lang="fr-FR" sz="18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run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 (case of CII for white </a:t>
            </a:r>
            <a:r>
              <a:rPr lang="fr-FR" sz="1800" dirty="0" err="1" smtClean="0">
                <a:solidFill>
                  <a:srgbClr val="008000"/>
                </a:solidFill>
                <a:latin typeface="Arial" charset="0"/>
              </a:rPr>
              <a:t>dwarfs</a:t>
            </a:r>
            <a:r>
              <a:rPr lang="fr-FR" sz="1800" dirty="0" smtClean="0">
                <a:solidFill>
                  <a:srgbClr val="008000"/>
                </a:solidFill>
                <a:latin typeface="Arial" charset="0"/>
              </a:rPr>
              <a:t>)</a:t>
            </a:r>
            <a:endParaRPr lang="fr-FR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3402"/>
            <a:ext cx="8229600" cy="873197"/>
          </a:xfrm>
          <a:solidFill>
            <a:srgbClr val="FFFFC5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STARK-B: 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err="1" smtClean="0">
                <a:solidFill>
                  <a:srgbClr val="FF0000"/>
                </a:solidFill>
              </a:rPr>
              <a:t>Elements</a:t>
            </a:r>
            <a:r>
              <a:rPr lang="fr-FR" sz="2800" dirty="0" smtClean="0">
                <a:solidFill>
                  <a:srgbClr val="FF0000"/>
                </a:solidFill>
              </a:rPr>
              <a:t> (</a:t>
            </a:r>
            <a:r>
              <a:rPr lang="fr-FR" sz="2800" dirty="0" err="1" smtClean="0">
                <a:solidFill>
                  <a:srgbClr val="FF0000"/>
                </a:solidFill>
              </a:rPr>
              <a:t>atoms</a:t>
            </a:r>
            <a:r>
              <a:rPr lang="fr-FR" sz="2800" dirty="0" smtClean="0">
                <a:solidFill>
                  <a:srgbClr val="FF0000"/>
                </a:solidFill>
              </a:rPr>
              <a:t> and ions) </a:t>
            </a:r>
            <a:r>
              <a:rPr lang="fr-FR" sz="2800" dirty="0" err="1" smtClean="0">
                <a:solidFill>
                  <a:srgbClr val="FF0000"/>
                </a:solidFill>
              </a:rPr>
              <a:t>currently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inserted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55" y="1077319"/>
            <a:ext cx="2844925" cy="5262978"/>
          </a:xfrm>
          <a:prstGeom prst="rect">
            <a:avLst/>
          </a:prstGeom>
          <a:solidFill>
            <a:srgbClr val="FFF6F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90"/>
                </a:solidFill>
              </a:rPr>
              <a:t>Ag I,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Al I, Al III, Al XI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Ar</a:t>
            </a:r>
            <a:r>
              <a:rPr lang="en-GB" sz="1400" dirty="0">
                <a:solidFill>
                  <a:srgbClr val="000090"/>
                </a:solidFill>
              </a:rPr>
              <a:t> I, </a:t>
            </a:r>
            <a:r>
              <a:rPr lang="en-GB" sz="1400" dirty="0" err="1">
                <a:solidFill>
                  <a:srgbClr val="000090"/>
                </a:solidFill>
              </a:rPr>
              <a:t>Ar</a:t>
            </a:r>
            <a:r>
              <a:rPr lang="en-GB" sz="1400" dirty="0">
                <a:solidFill>
                  <a:srgbClr val="000090"/>
                </a:solidFill>
              </a:rPr>
              <a:t> II, </a:t>
            </a:r>
            <a:r>
              <a:rPr lang="en-GB" sz="1400" dirty="0" err="1">
                <a:solidFill>
                  <a:srgbClr val="000090"/>
                </a:solidFill>
              </a:rPr>
              <a:t>Ar</a:t>
            </a:r>
            <a:r>
              <a:rPr lang="en-GB" sz="1400" dirty="0">
                <a:solidFill>
                  <a:srgbClr val="000090"/>
                </a:solidFill>
              </a:rPr>
              <a:t> II, </a:t>
            </a:r>
            <a:r>
              <a:rPr lang="en-GB" sz="1400" dirty="0" err="1">
                <a:solidFill>
                  <a:srgbClr val="000090"/>
                </a:solidFill>
              </a:rPr>
              <a:t>Ar</a:t>
            </a:r>
            <a:r>
              <a:rPr lang="en-GB" sz="1400" dirty="0">
                <a:solidFill>
                  <a:srgbClr val="000090"/>
                </a:solidFill>
              </a:rPr>
              <a:t> VIII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Au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B II, B 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Ba I, Ba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Be I, Be II, Be 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Br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C II, C III, C IV, C V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Ca</a:t>
            </a:r>
            <a:r>
              <a:rPr lang="en-GB" sz="1400" dirty="0">
                <a:solidFill>
                  <a:srgbClr val="000090"/>
                </a:solidFill>
              </a:rPr>
              <a:t> I, </a:t>
            </a:r>
            <a:r>
              <a:rPr lang="en-GB" sz="1400" dirty="0" err="1">
                <a:solidFill>
                  <a:srgbClr val="000090"/>
                </a:solidFill>
              </a:rPr>
              <a:t>Ca</a:t>
            </a:r>
            <a:r>
              <a:rPr lang="en-GB" sz="1400" dirty="0">
                <a:solidFill>
                  <a:srgbClr val="000090"/>
                </a:solidFill>
              </a:rPr>
              <a:t> II, </a:t>
            </a:r>
            <a:r>
              <a:rPr lang="en-GB" sz="1400" dirty="0" err="1">
                <a:solidFill>
                  <a:srgbClr val="000090"/>
                </a:solidFill>
              </a:rPr>
              <a:t>Ca</a:t>
            </a:r>
            <a:r>
              <a:rPr lang="en-GB" sz="1400" dirty="0">
                <a:solidFill>
                  <a:srgbClr val="000090"/>
                </a:solidFill>
              </a:rPr>
              <a:t> V, </a:t>
            </a:r>
            <a:r>
              <a:rPr lang="en-GB" sz="1400" dirty="0" err="1">
                <a:solidFill>
                  <a:srgbClr val="000090"/>
                </a:solidFill>
              </a:rPr>
              <a:t>Ca</a:t>
            </a:r>
            <a:r>
              <a:rPr lang="en-GB" sz="1400" dirty="0">
                <a:solidFill>
                  <a:srgbClr val="000090"/>
                </a:solidFill>
              </a:rPr>
              <a:t> IX, </a:t>
            </a:r>
            <a:r>
              <a:rPr lang="en-GB" sz="1400" dirty="0" err="1">
                <a:solidFill>
                  <a:srgbClr val="000090"/>
                </a:solidFill>
              </a:rPr>
              <a:t>Ca</a:t>
            </a:r>
            <a:r>
              <a:rPr lang="en-GB" sz="1400" dirty="0">
                <a:solidFill>
                  <a:srgbClr val="000090"/>
                </a:solidFill>
              </a:rPr>
              <a:t> X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Cd I, Cd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Cl</a:t>
            </a:r>
            <a:r>
              <a:rPr lang="en-GB" sz="1400" dirty="0">
                <a:solidFill>
                  <a:srgbClr val="000090"/>
                </a:solidFill>
              </a:rPr>
              <a:t> I, </a:t>
            </a:r>
            <a:r>
              <a:rPr lang="en-GB" sz="1400" dirty="0" err="1">
                <a:solidFill>
                  <a:srgbClr val="000090"/>
                </a:solidFill>
              </a:rPr>
              <a:t>Cl</a:t>
            </a:r>
            <a:r>
              <a:rPr lang="en-GB" sz="1400" dirty="0">
                <a:solidFill>
                  <a:srgbClr val="000090"/>
                </a:solidFill>
              </a:rPr>
              <a:t> VII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Cr I, Cr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Cu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F I, F II, F III ,F IV, F V, F VI, F VII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Fe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Ga</a:t>
            </a:r>
            <a:r>
              <a:rPr lang="en-GB" sz="1400" dirty="0">
                <a:solidFill>
                  <a:srgbClr val="000090"/>
                </a:solidFill>
              </a:rPr>
              <a:t>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Ge</a:t>
            </a:r>
            <a:r>
              <a:rPr lang="en-GB" sz="1400" dirty="0">
                <a:solidFill>
                  <a:srgbClr val="000090"/>
                </a:solidFill>
              </a:rPr>
              <a:t> </a:t>
            </a:r>
            <a:r>
              <a:rPr lang="en-GB" sz="1400" dirty="0" smtClean="0">
                <a:solidFill>
                  <a:srgbClr val="000090"/>
                </a:solidFill>
              </a:rPr>
              <a:t>I</a:t>
            </a:r>
          </a:p>
          <a:p>
            <a:r>
              <a:rPr lang="en-GB" sz="1400" dirty="0">
                <a:solidFill>
                  <a:srgbClr val="000090"/>
                </a:solidFill>
              </a:rPr>
              <a:t>He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Hg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I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In II, In </a:t>
            </a:r>
            <a:r>
              <a:rPr lang="en-GB" sz="1400" dirty="0" smtClean="0">
                <a:solidFill>
                  <a:srgbClr val="000090"/>
                </a:solidFill>
              </a:rPr>
              <a:t>III</a:t>
            </a:r>
          </a:p>
          <a:p>
            <a:r>
              <a:rPr lang="en-GB" sz="1400" dirty="0">
                <a:solidFill>
                  <a:srgbClr val="000090"/>
                </a:solidFill>
              </a:rPr>
              <a:t>K I, K VIII, K IX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Kr I, Kr II, Kr </a:t>
            </a:r>
            <a:r>
              <a:rPr lang="en-GB" sz="1400" dirty="0" smtClean="0">
                <a:solidFill>
                  <a:srgbClr val="000090"/>
                </a:solidFill>
              </a:rPr>
              <a:t>VIII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89349" y="1077319"/>
            <a:ext cx="4623516" cy="5262978"/>
          </a:xfrm>
          <a:prstGeom prst="rect">
            <a:avLst/>
          </a:prstGeom>
          <a:solidFill>
            <a:srgbClr val="FFF6F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90"/>
                </a:solidFill>
              </a:rPr>
              <a:t>Li </a:t>
            </a:r>
            <a:r>
              <a:rPr lang="en-GB" sz="1400" dirty="0">
                <a:solidFill>
                  <a:srgbClr val="000090"/>
                </a:solidFill>
              </a:rPr>
              <a:t>I, Li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Mg I, Mg II, Mg XI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Mn</a:t>
            </a:r>
            <a:r>
              <a:rPr lang="en-GB" sz="1400" dirty="0">
                <a:solidFill>
                  <a:srgbClr val="000090"/>
                </a:solidFill>
              </a:rPr>
              <a:t>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smtClean="0">
                <a:solidFill>
                  <a:srgbClr val="000090"/>
                </a:solidFill>
              </a:rPr>
              <a:t>N </a:t>
            </a:r>
            <a:r>
              <a:rPr lang="en-GB" sz="1400" dirty="0">
                <a:solidFill>
                  <a:srgbClr val="000090"/>
                </a:solidFill>
              </a:rPr>
              <a:t>I, N II, N III, N IV, N V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Na I, Na X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Ne I, Ne II, Ne II, Ne III, Ne IV, Ne V, Ne VIII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Ni 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O I,</a:t>
            </a:r>
            <a:r>
              <a:rPr lang="en-GB" sz="1400" dirty="0" smtClean="0">
                <a:solidFill>
                  <a:srgbClr val="000090"/>
                </a:solidFill>
              </a:rPr>
              <a:t> O II, </a:t>
            </a:r>
            <a:r>
              <a:rPr lang="en-GB" sz="1400" i="1" dirty="0" smtClean="0">
                <a:solidFill>
                  <a:srgbClr val="3366FF"/>
                </a:solidFill>
              </a:rPr>
              <a:t>O III (in progress)</a:t>
            </a:r>
            <a:r>
              <a:rPr lang="en-GB" sz="1400" dirty="0" smtClean="0">
                <a:solidFill>
                  <a:srgbClr val="000090"/>
                </a:solidFill>
              </a:rPr>
              <a:t>, </a:t>
            </a:r>
            <a:r>
              <a:rPr lang="en-GB" sz="1400" dirty="0">
                <a:solidFill>
                  <a:srgbClr val="000090"/>
                </a:solidFill>
              </a:rPr>
              <a:t>O IV, O V, O VI; O VII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P IV, P V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Pb</a:t>
            </a:r>
            <a:r>
              <a:rPr lang="en-GB" sz="1400" dirty="0">
                <a:solidFill>
                  <a:srgbClr val="000090"/>
                </a:solidFill>
              </a:rPr>
              <a:t> IV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Pd</a:t>
            </a:r>
            <a:r>
              <a:rPr lang="en-GB" sz="1400" dirty="0">
                <a:solidFill>
                  <a:srgbClr val="000090"/>
                </a:solidFill>
              </a:rPr>
              <a:t>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Rb</a:t>
            </a:r>
            <a:r>
              <a:rPr lang="en-GB" sz="1400" dirty="0">
                <a:solidFill>
                  <a:srgbClr val="000090"/>
                </a:solidFill>
              </a:rPr>
              <a:t>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S III, S IV, S V, S VI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Sc</a:t>
            </a:r>
            <a:r>
              <a:rPr lang="en-GB" sz="1400" dirty="0">
                <a:solidFill>
                  <a:srgbClr val="000090"/>
                </a:solidFill>
              </a:rPr>
              <a:t> III, </a:t>
            </a:r>
            <a:r>
              <a:rPr lang="en-GB" sz="1400" dirty="0" err="1">
                <a:solidFill>
                  <a:srgbClr val="000090"/>
                </a:solidFill>
              </a:rPr>
              <a:t>Sc</a:t>
            </a:r>
            <a:r>
              <a:rPr lang="en-GB" sz="1400" dirty="0">
                <a:solidFill>
                  <a:srgbClr val="000090"/>
                </a:solidFill>
              </a:rPr>
              <a:t> X, </a:t>
            </a:r>
            <a:r>
              <a:rPr lang="en-GB" sz="1400" dirty="0" err="1">
                <a:solidFill>
                  <a:srgbClr val="000090"/>
                </a:solidFill>
              </a:rPr>
              <a:t>Sc</a:t>
            </a:r>
            <a:r>
              <a:rPr lang="en-GB" sz="1400" dirty="0">
                <a:solidFill>
                  <a:srgbClr val="000090"/>
                </a:solidFill>
              </a:rPr>
              <a:t> XI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Se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Si I, Si II</a:t>
            </a:r>
            <a:r>
              <a:rPr lang="en-GB" sz="1400" dirty="0" smtClean="0">
                <a:solidFill>
                  <a:srgbClr val="000090"/>
                </a:solidFill>
              </a:rPr>
              <a:t>, </a:t>
            </a:r>
            <a:r>
              <a:rPr lang="en-GB" sz="1400" dirty="0">
                <a:solidFill>
                  <a:srgbClr val="000090"/>
                </a:solidFill>
              </a:rPr>
              <a:t>Si IV, Si V, Si VI, Si XI, Si XII, Si XIII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Sr</a:t>
            </a:r>
            <a:r>
              <a:rPr lang="en-GB" sz="1400" dirty="0">
                <a:solidFill>
                  <a:srgbClr val="000090"/>
                </a:solidFill>
              </a:rPr>
              <a:t>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Te</a:t>
            </a:r>
            <a:r>
              <a:rPr lang="en-GB" sz="1400" dirty="0">
                <a:solidFill>
                  <a:srgbClr val="000090"/>
                </a:solidFill>
              </a:rPr>
              <a:t> 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Ti IV, Ti XII, Ti XIII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 err="1">
                <a:solidFill>
                  <a:srgbClr val="000090"/>
                </a:solidFill>
              </a:rPr>
              <a:t>Tl</a:t>
            </a:r>
            <a:r>
              <a:rPr lang="en-GB" sz="1400" dirty="0">
                <a:solidFill>
                  <a:srgbClr val="000090"/>
                </a:solidFill>
              </a:rPr>
              <a:t> 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V V, V XIII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Y III</a:t>
            </a:r>
            <a:endParaRPr lang="fr-FR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000090"/>
                </a:solidFill>
              </a:rPr>
              <a:t>Zn </a:t>
            </a:r>
            <a:r>
              <a:rPr lang="en-GB" sz="1400" dirty="0" smtClean="0">
                <a:solidFill>
                  <a:srgbClr val="000090"/>
                </a:solidFill>
              </a:rPr>
              <a:t>I</a:t>
            </a:r>
            <a:endParaRPr lang="en-GB" sz="1400" dirty="0" smtClean="0">
              <a:solidFill>
                <a:srgbClr val="0000FF"/>
              </a:solidFill>
            </a:endParaRPr>
          </a:p>
          <a:p>
            <a:r>
              <a:rPr lang="en-GB" sz="1400" i="1" dirty="0" smtClean="0">
                <a:solidFill>
                  <a:srgbClr val="0000FF"/>
                </a:solidFill>
              </a:rPr>
              <a:t>C II in progress (150 lines, 4 temperatures, 3 densities)</a:t>
            </a:r>
            <a:endParaRPr lang="fr-FR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710"/>
            <a:ext cx="8229600" cy="703207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STARK-B		</a:t>
            </a:r>
            <a:r>
              <a:rPr lang="fr-FR" sz="2800" dirty="0" smtClean="0">
                <a:solidFill>
                  <a:srgbClr val="0000FF"/>
                </a:solidFill>
                <a:hlinkClick r:id="rId2"/>
              </a:rPr>
              <a:t>http://</a:t>
            </a:r>
            <a:r>
              <a:rPr lang="fr-FR" sz="2800" dirty="0" err="1" smtClean="0">
                <a:solidFill>
                  <a:srgbClr val="0000FF"/>
                </a:solidFill>
                <a:hlinkClick r:id="rId2"/>
              </a:rPr>
              <a:t>stark-b.obspm.fr</a:t>
            </a:r>
            <a:r>
              <a:rPr lang="fr-FR" sz="2800" dirty="0" smtClean="0">
                <a:solidFill>
                  <a:srgbClr val="0000FF"/>
                </a:solidFill>
                <a:hlinkClick r:id="rId2"/>
              </a:rPr>
              <a:t> 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Image 4" descr="Imag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570"/>
            <a:ext cx="9144000" cy="55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9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 descr="Imag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00"/>
            <a:ext cx="9144000" cy="62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Image 4" descr="Imag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20"/>
            <a:ext cx="9144000" cy="65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 descr="Image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00"/>
            <a:ext cx="9144000" cy="66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 descr="Imag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" y="232288"/>
            <a:ext cx="9144000" cy="58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3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Image 4" descr="Imag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80"/>
            <a:ext cx="9144000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Image 4" descr="Image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20"/>
            <a:ext cx="9144000" cy="56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4"/>
          <p:cNvSpPr txBox="1">
            <a:spLocks noGrp="1"/>
          </p:cNvSpPr>
          <p:nvPr/>
        </p:nvSpPr>
        <p:spPr bwMode="auto">
          <a:xfrm>
            <a:off x="7848600" y="6400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r"/>
            <a:fld id="{514C69F3-56A1-5344-B1F8-7968A98AD5EB}" type="slidenum">
              <a:rPr lang="fr-FR" sz="1400" b="0">
                <a:latin typeface="Times" charset="0"/>
              </a:rPr>
              <a:pPr algn="r"/>
              <a:t>2</a:t>
            </a:fld>
            <a:endParaRPr lang="fr-FR" sz="1400" b="0">
              <a:latin typeface="Times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-73025" y="1950602"/>
            <a:ext cx="7159625" cy="4235006"/>
          </a:xfrm>
          <a:prstGeom prst="rect">
            <a:avLst/>
          </a:prstGeom>
          <a:solidFill>
            <a:srgbClr val="FFF6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buFontTx/>
              <a:buChar char="•"/>
              <a:defRPr/>
            </a:pPr>
            <a:endParaRPr lang="fr-FR" sz="1800" b="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fr-FR" sz="2000" dirty="0" err="1" smtClean="0">
                <a:solidFill>
                  <a:srgbClr val="000090"/>
                </a:solidFill>
                <a:latin typeface="Arial" charset="0"/>
              </a:rPr>
              <a:t>Calculated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2000" dirty="0" err="1" smtClean="0">
                <a:solidFill>
                  <a:srgbClr val="000090"/>
                </a:solidFill>
                <a:latin typeface="Arial" charset="0"/>
              </a:rPr>
              <a:t>widths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 and shifts:</a:t>
            </a:r>
            <a:r>
              <a:rPr lang="fr-FR" sz="2000" b="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1600" b="0" dirty="0" smtClean="0">
                <a:solidFill>
                  <a:srgbClr val="000090"/>
                </a:solidFill>
                <a:latin typeface="Arial" charset="0"/>
              </a:rPr>
              <a:t>more </a:t>
            </a:r>
            <a:r>
              <a:rPr lang="fr-FR" sz="1600" b="0" dirty="0" err="1" smtClean="0">
                <a:solidFill>
                  <a:srgbClr val="000090"/>
                </a:solidFill>
                <a:latin typeface="Arial" charset="0"/>
              </a:rPr>
              <a:t>than</a:t>
            </a:r>
            <a:r>
              <a:rPr lang="fr-FR" sz="1800" b="0" dirty="0" smtClean="0">
                <a:solidFill>
                  <a:srgbClr val="000090"/>
                </a:solidFill>
                <a:latin typeface="Arial" charset="0"/>
              </a:rPr>
              <a:t> 150 pubs </a:t>
            </a:r>
            <a:r>
              <a:rPr lang="fr-FR" sz="1600" b="0" dirty="0" smtClean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fr-FR" sz="1400" b="0" i="1" dirty="0" smtClean="0">
                <a:solidFill>
                  <a:srgbClr val="000090"/>
                </a:solidFill>
                <a:latin typeface="Arial" charset="0"/>
              </a:rPr>
              <a:t>1984-2011)</a:t>
            </a:r>
            <a:endParaRPr lang="fr-FR" sz="1200" b="0" i="1" dirty="0" smtClean="0">
              <a:solidFill>
                <a:srgbClr val="008000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fr-FR" sz="2000" dirty="0">
                <a:solidFill>
                  <a:srgbClr val="000090"/>
                </a:solidFill>
                <a:latin typeface="Arial" charset="0"/>
              </a:rPr>
              <a:t>SCP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theory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updated</a:t>
            </a:r>
            <a:r>
              <a:rPr lang="fr-FR" sz="2000" b="0" dirty="0">
                <a:solidFill>
                  <a:srgbClr val="000090"/>
                </a:solidFill>
                <a:latin typeface="Arial" charset="0"/>
              </a:rPr>
              <a:t> and </a:t>
            </a:r>
            <a:r>
              <a:rPr lang="fr-FR" sz="2000" dirty="0" err="1">
                <a:solidFill>
                  <a:srgbClr val="000090"/>
                </a:solidFill>
                <a:latin typeface="Arial" charset="0"/>
              </a:rPr>
              <a:t>operated</a:t>
            </a:r>
            <a:r>
              <a:rPr lang="fr-FR" sz="2000" dirty="0">
                <a:solidFill>
                  <a:srgbClr val="000090"/>
                </a:solidFill>
                <a:latin typeface="Arial" charset="0"/>
              </a:rPr>
              <a:t> </a:t>
            </a:r>
          </a:p>
          <a:p>
            <a:pPr marL="360000">
              <a:spcAft>
                <a:spcPts val="600"/>
              </a:spcAft>
              <a:defRPr/>
            </a:pPr>
            <a:r>
              <a:rPr lang="fr-FR" sz="1800" b="0" dirty="0">
                <a:solidFill>
                  <a:srgbClr val="000090"/>
                </a:solidFill>
                <a:latin typeface="Arial" charset="0"/>
              </a:rPr>
              <a:t>by M.S. </a:t>
            </a:r>
            <a:r>
              <a:rPr lang="fr-FR" sz="1800" b="0" dirty="0" err="1">
                <a:solidFill>
                  <a:srgbClr val="000090"/>
                </a:solidFill>
                <a:latin typeface="Arial" charset="0"/>
              </a:rPr>
              <a:t>Dimitrijević</a:t>
            </a:r>
            <a:r>
              <a:rPr lang="fr-FR" sz="1800" b="0" dirty="0">
                <a:solidFill>
                  <a:srgbClr val="000090"/>
                </a:solidFill>
                <a:latin typeface="Arial" charset="0"/>
              </a:rPr>
              <a:t> and S. </a:t>
            </a:r>
            <a:r>
              <a:rPr lang="fr-FR" sz="1800" b="0" dirty="0" err="1">
                <a:solidFill>
                  <a:srgbClr val="000090"/>
                </a:solidFill>
                <a:latin typeface="Arial" charset="0"/>
              </a:rPr>
              <a:t>Sahal-Bréchot</a:t>
            </a:r>
            <a:r>
              <a:rPr lang="fr-FR" sz="1800" b="0" dirty="0">
                <a:solidFill>
                  <a:srgbClr val="000090"/>
                </a:solidFill>
                <a:latin typeface="Arial" charset="0"/>
              </a:rPr>
              <a:t> and </a:t>
            </a:r>
            <a:r>
              <a:rPr lang="fr-FR" sz="1800" b="0" dirty="0" err="1" smtClean="0">
                <a:solidFill>
                  <a:srgbClr val="000090"/>
                </a:solidFill>
                <a:latin typeface="Arial" charset="0"/>
              </a:rPr>
              <a:t>colleagues</a:t>
            </a:r>
            <a:endParaRPr lang="fr-FR" sz="2000" b="0" dirty="0" smtClean="0">
              <a:solidFill>
                <a:srgbClr val="000090"/>
              </a:solidFill>
              <a:latin typeface="Arial" charset="0"/>
            </a:endParaRPr>
          </a:p>
          <a:p>
            <a:pPr>
              <a:buClr>
                <a:schemeClr val="tx2"/>
              </a:buClr>
              <a:buFontTx/>
              <a:buChar char="•"/>
              <a:defRPr/>
            </a:pPr>
            <a:r>
              <a:rPr lang="fr-FR" sz="2000" dirty="0" err="1" smtClean="0">
                <a:solidFill>
                  <a:srgbClr val="000090"/>
                </a:solidFill>
                <a:latin typeface="Arial" charset="0"/>
              </a:rPr>
              <a:t>T</a:t>
            </a:r>
            <a:r>
              <a:rPr lang="en-PH" sz="2000" dirty="0" smtClean="0">
                <a:solidFill>
                  <a:srgbClr val="000090"/>
                </a:solidFill>
                <a:latin typeface="Arial" charset="0"/>
              </a:rPr>
              <a:t>echnical development: </a:t>
            </a:r>
          </a:p>
          <a:p>
            <a:pPr marL="355600">
              <a:spcBef>
                <a:spcPct val="20000"/>
              </a:spcBef>
              <a:buClr>
                <a:schemeClr val="tx2"/>
              </a:buClr>
              <a:defRPr/>
            </a:pPr>
            <a:r>
              <a:rPr lang="sr-Latn-CS" sz="1800" b="0" dirty="0" smtClean="0">
                <a:solidFill>
                  <a:srgbClr val="000090"/>
                </a:solidFill>
                <a:latin typeface="Arial" charset="0"/>
              </a:rPr>
              <a:t>Paris Observatory, LERMA, </a:t>
            </a:r>
            <a:r>
              <a:rPr lang="sr-Latn-CS" sz="1800" b="0" dirty="0" smtClean="0">
                <a:latin typeface="Arial" charset="0"/>
              </a:rPr>
              <a:t>by </a:t>
            </a:r>
            <a:r>
              <a:rPr lang="sr-Latn-CS" sz="1800" dirty="0" smtClean="0">
                <a:solidFill>
                  <a:srgbClr val="000090"/>
                </a:solidFill>
                <a:latin typeface="Arial" charset="0"/>
              </a:rPr>
              <a:t>N. Moreau, engineer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the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database</a:t>
            </a: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 has been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opened</a:t>
            </a: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since</a:t>
            </a: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September</a:t>
            </a: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 2008: 99% of the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existing</a:t>
            </a: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 data are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currently</a:t>
            </a:r>
            <a:r>
              <a:rPr lang="fr-FR" sz="1200" b="0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200" b="0" i="1" dirty="0" err="1" smtClean="0">
                <a:solidFill>
                  <a:srgbClr val="008000"/>
                </a:solidFill>
                <a:latin typeface="Arial" charset="0"/>
              </a:rPr>
              <a:t>implemented</a:t>
            </a:r>
            <a:endParaRPr lang="sr-Latn-CS" sz="1600" b="0" dirty="0" smtClean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sr-Latn-CS" sz="1600" b="0" dirty="0" smtClean="0">
                <a:latin typeface="Arial" charset="0"/>
              </a:rPr>
              <a:t>It is a part of the atomic and molecular databases of the Paris Observatory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sr-Latn-CS" sz="1600" b="0" dirty="0" smtClean="0">
                <a:latin typeface="Arial" charset="0"/>
              </a:rPr>
              <a:t>Link </a:t>
            </a:r>
            <a:r>
              <a:rPr lang="en-PH" sz="1600" b="0" dirty="0" smtClean="0">
                <a:latin typeface="Arial" charset="0"/>
              </a:rPr>
              <a:t>(and mirror site in progress) </a:t>
            </a:r>
            <a:r>
              <a:rPr lang="sr-Latn-CS" sz="1600" b="0" dirty="0" smtClean="0">
                <a:latin typeface="Arial" charset="0"/>
              </a:rPr>
              <a:t>to</a:t>
            </a:r>
            <a:r>
              <a:rPr lang="en-PH" sz="1600" b="0" dirty="0" smtClean="0">
                <a:latin typeface="Arial" charset="0"/>
              </a:rPr>
              <a:t> SerVO</a:t>
            </a:r>
            <a:r>
              <a:rPr lang="sr-Latn-CS" sz="1600" b="0" dirty="0" smtClean="0">
                <a:latin typeface="Arial" charset="0"/>
              </a:rPr>
              <a:t> - </a:t>
            </a:r>
            <a:r>
              <a:rPr lang="en-PH" sz="1600" b="0" dirty="0" smtClean="0">
                <a:latin typeface="Arial" charset="0"/>
              </a:rPr>
              <a:t>Serbian Virtual Observatory </a:t>
            </a:r>
          </a:p>
          <a:p>
            <a:pPr marL="3600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PH" sz="1600" b="0" dirty="0" smtClean="0">
                <a:solidFill>
                  <a:srgbClr val="3366FF"/>
                </a:solidFill>
                <a:latin typeface="Arial" charset="0"/>
                <a:hlinkClick r:id="rId3"/>
              </a:rPr>
              <a:t>http://servo.aob.rs/~darko/</a:t>
            </a:r>
            <a:endParaRPr lang="en-PH" sz="1600" b="0" dirty="0" smtClean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PH" sz="1600" b="0" dirty="0" smtClean="0">
                <a:latin typeface="Arial" charset="0"/>
              </a:rPr>
              <a:t>It is a part of VAMDC- Virtual Atomic and Molecular Data Centre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PH" sz="1600" b="0" dirty="0" smtClean="0">
                <a:latin typeface="Arial" charset="0"/>
              </a:rPr>
              <a:t>it follows the standards of VAMDC and Virtual Observatories</a:t>
            </a:r>
          </a:p>
          <a:p>
            <a:pPr marL="180975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b="0" dirty="0" smtClean="0">
                <a:latin typeface="Arial" charset="0"/>
              </a:rPr>
              <a:t>(Europe: IVOA  </a:t>
            </a:r>
            <a:r>
              <a:rPr lang="en-US" sz="1600" b="0" i="1" dirty="0" smtClean="0">
                <a:latin typeface="Arial" charset="0"/>
              </a:rPr>
              <a:t>International Virtual Observatory Alliance</a:t>
            </a:r>
            <a:r>
              <a:rPr lang="en-US" sz="1600" b="0" dirty="0" smtClean="0">
                <a:latin typeface="Arial" charset="0"/>
              </a:rPr>
              <a:t>)</a:t>
            </a:r>
            <a:r>
              <a:rPr lang="en-PH" sz="1600" b="0" dirty="0" smtClean="0">
                <a:latin typeface="Arial" charset="0"/>
              </a:rPr>
              <a:t> </a:t>
            </a:r>
            <a:endParaRPr lang="fr-FR" sz="1800" dirty="0" smtClean="0">
              <a:latin typeface="Arial" charset="0"/>
            </a:endParaRPr>
          </a:p>
        </p:txBody>
      </p:sp>
      <p:sp>
        <p:nvSpPr>
          <p:cNvPr id="47108" name="Titre 11"/>
          <p:cNvSpPr>
            <a:spLocks noGrp="1"/>
          </p:cNvSpPr>
          <p:nvPr>
            <p:ph type="title"/>
          </p:nvPr>
        </p:nvSpPr>
        <p:spPr>
          <a:xfrm>
            <a:off x="272151" y="197760"/>
            <a:ext cx="8695638" cy="1764098"/>
          </a:xfrm>
          <a:solidFill>
            <a:srgbClr val="FFF9CD">
              <a:alpha val="85097"/>
            </a:srgbClr>
          </a:solidFill>
          <a:ln>
            <a:solidFill>
              <a:srgbClr val="000000">
                <a:alpha val="96861"/>
              </a:srgbClr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B80E1F"/>
                </a:solidFill>
                <a:latin typeface="Arial" charset="0"/>
              </a:rPr>
              <a:t>STARK-B</a:t>
            </a:r>
            <a:br>
              <a:rPr lang="fr-FR" sz="2800" dirty="0">
                <a:solidFill>
                  <a:srgbClr val="B80E1F"/>
                </a:solidFill>
                <a:latin typeface="Arial" charset="0"/>
              </a:rPr>
            </a:br>
            <a:r>
              <a:rPr lang="fr-FR" sz="2400" dirty="0" err="1">
                <a:solidFill>
                  <a:srgbClr val="EE1C27"/>
                </a:solidFill>
                <a:latin typeface="Arial" charset="0"/>
              </a:rPr>
              <a:t>Database</a:t>
            </a:r>
            <a:r>
              <a:rPr lang="fr-FR" sz="2400" dirty="0">
                <a:solidFill>
                  <a:srgbClr val="EE1C27"/>
                </a:solidFill>
                <a:latin typeface="Arial" charset="0"/>
              </a:rPr>
              <a:t> for "Stark" </a:t>
            </a:r>
            <a:r>
              <a:rPr lang="fr-FR" sz="2400" dirty="0" err="1" smtClean="0">
                <a:solidFill>
                  <a:srgbClr val="EE1C27"/>
                </a:solidFill>
                <a:latin typeface="Arial" charset="0"/>
              </a:rPr>
              <a:t>widths</a:t>
            </a:r>
            <a:r>
              <a:rPr lang="fr-FR" sz="2400" dirty="0" smtClean="0">
                <a:solidFill>
                  <a:srgbClr val="EE1C27"/>
                </a:solidFill>
                <a:latin typeface="Arial" charset="0"/>
              </a:rPr>
              <a:t> and shifts of </a:t>
            </a:r>
            <a:r>
              <a:rPr lang="fr-FR" sz="2400" dirty="0">
                <a:solidFill>
                  <a:srgbClr val="EE1C27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isolated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spectral </a:t>
            </a:r>
            <a:r>
              <a:rPr lang="fr-FR" sz="2400" dirty="0" err="1">
                <a:solidFill>
                  <a:srgbClr val="FF0000"/>
                </a:solidFill>
              </a:rPr>
              <a:t>lines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>
                <a:solidFill>
                  <a:srgbClr val="FF0000"/>
                </a:solidFill>
              </a:rPr>
              <a:t>atoms</a:t>
            </a:r>
            <a:r>
              <a:rPr lang="fr-FR" sz="2400" dirty="0">
                <a:solidFill>
                  <a:srgbClr val="FF0000"/>
                </a:solidFill>
              </a:rPr>
              <a:t> and ions</a:t>
            </a:r>
            <a:r>
              <a:rPr lang="fr-FR" sz="2400" dirty="0" smtClean="0">
                <a:solidFill>
                  <a:srgbClr val="FF0000"/>
                </a:solidFill>
              </a:rPr>
              <a:t>, </a:t>
            </a:r>
            <a:br>
              <a:rPr lang="fr-FR" sz="2400" dirty="0" smtClean="0">
                <a:solidFill>
                  <a:srgbClr val="FF0000"/>
                </a:solidFill>
              </a:rPr>
            </a:br>
            <a:r>
              <a:rPr lang="fr-FR" sz="2400" dirty="0" smtClean="0">
                <a:solidFill>
                  <a:srgbClr val="FF0000"/>
                </a:solidFill>
              </a:rPr>
              <a:t>due to </a:t>
            </a:r>
            <a:r>
              <a:rPr lang="fr-FR" sz="2400" dirty="0">
                <a:solidFill>
                  <a:srgbClr val="FF0000"/>
                </a:solidFill>
              </a:rPr>
              <a:t>collisions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with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electrons</a:t>
            </a:r>
            <a:r>
              <a:rPr lang="fr-FR" sz="2400" dirty="0">
                <a:solidFill>
                  <a:srgbClr val="FF0000"/>
                </a:solidFill>
              </a:rPr>
              <a:t> and ions in a </a:t>
            </a:r>
            <a:r>
              <a:rPr lang="fr-FR" sz="2400" dirty="0" err="1" smtClean="0">
                <a:solidFill>
                  <a:srgbClr val="EE1C27"/>
                </a:solidFill>
                <a:latin typeface="Arial" charset="0"/>
              </a:rPr>
              <a:t>plasma</a:t>
            </a:r>
            <a:r>
              <a:rPr lang="fr-FR" sz="1800" dirty="0" err="1" smtClean="0">
                <a:solidFill>
                  <a:srgbClr val="0000FF"/>
                </a:solidFill>
                <a:latin typeface="Arial" charset="0"/>
                <a:hlinkClick r:id="rId4"/>
              </a:rPr>
              <a:t>http</a:t>
            </a:r>
            <a:r>
              <a:rPr lang="fr-FR" sz="1800" dirty="0">
                <a:solidFill>
                  <a:srgbClr val="0000FF"/>
                </a:solidFill>
                <a:latin typeface="Arial" charset="0"/>
                <a:hlinkClick r:id="rId4"/>
              </a:rPr>
              <a:t>://stark-b.obspm.fr</a:t>
            </a:r>
            <a:endParaRPr lang="fr-FR" sz="48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7110" name="Picture 4" descr="lorentz profile20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6905"/>
            <a:ext cx="1981200" cy="1981200"/>
          </a:xfrm>
          <a:prstGeom prst="rect">
            <a:avLst/>
          </a:prstGeom>
          <a:noFill/>
          <a:ln w="9525">
            <a:solidFill>
              <a:srgbClr val="EE1C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r 9"/>
          <p:cNvGrpSpPr>
            <a:grpSpLocks noChangeAspect="1"/>
          </p:cNvGrpSpPr>
          <p:nvPr/>
        </p:nvGrpSpPr>
        <p:grpSpPr>
          <a:xfrm>
            <a:off x="7087295" y="4183972"/>
            <a:ext cx="1980000" cy="980425"/>
            <a:chOff x="6406895" y="5353210"/>
            <a:chExt cx="2404003" cy="1190376"/>
          </a:xfrm>
        </p:grpSpPr>
        <p:sp>
          <p:nvSpPr>
            <p:cNvPr id="11" name="Rectangle 10"/>
            <p:cNvSpPr/>
            <p:nvPr/>
          </p:nvSpPr>
          <p:spPr>
            <a:xfrm>
              <a:off x="6406895" y="5353210"/>
              <a:ext cx="2404003" cy="11903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5" descr="VAMD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900" y="5511737"/>
              <a:ext cx="2163763" cy="719138"/>
            </a:xfrm>
            <a:prstGeom prst="rect">
              <a:avLst/>
            </a:prstGeom>
            <a:noFill/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6814258" y="6207062"/>
              <a:ext cx="153352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100" b="0" dirty="0"/>
                <a:t>http://</a:t>
              </a:r>
              <a:r>
                <a:rPr lang="fr-FR" sz="1100" b="0" dirty="0" err="1"/>
                <a:t>www.vamdc.org</a:t>
              </a:r>
              <a:endParaRPr lang="fr-FR" b="0" dirty="0">
                <a:latin typeface="Times" charset="0"/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7092545" y="5282257"/>
            <a:ext cx="1943029" cy="1118543"/>
            <a:chOff x="2993664" y="4623578"/>
            <a:chExt cx="1943029" cy="1118543"/>
          </a:xfrm>
        </p:grpSpPr>
        <p:sp>
          <p:nvSpPr>
            <p:cNvPr id="15" name="Rectangle 14"/>
            <p:cNvSpPr/>
            <p:nvPr/>
          </p:nvSpPr>
          <p:spPr>
            <a:xfrm>
              <a:off x="2993664" y="4623578"/>
              <a:ext cx="1943029" cy="111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3122216" y="4646753"/>
              <a:ext cx="1685926" cy="1038226"/>
              <a:chOff x="378" y="3330"/>
              <a:chExt cx="1062" cy="654"/>
            </a:xfrm>
          </p:grpSpPr>
          <p:pic>
            <p:nvPicPr>
              <p:cNvPr id="17" name="Picture 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330"/>
                <a:ext cx="815" cy="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378" y="3792"/>
                <a:ext cx="106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400" b="0" dirty="0"/>
                  <a:t>http://</a:t>
                </a:r>
                <a:r>
                  <a:rPr lang="fr-FR" sz="1400" b="0" dirty="0" err="1"/>
                  <a:t>www.ivoa.net</a:t>
                </a:r>
                <a:endParaRPr lang="fr-FR" dirty="0"/>
              </a:p>
            </p:txBody>
          </p:sp>
        </p:grp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 descr="Image 14-ok-Si 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" y="216934"/>
            <a:ext cx="9000000" cy="2765218"/>
          </a:xfrm>
          <a:prstGeom prst="rect">
            <a:avLst/>
          </a:prstGeom>
        </p:spPr>
      </p:pic>
      <p:grpSp>
        <p:nvGrpSpPr>
          <p:cNvPr id="9" name="Grouper 8"/>
          <p:cNvGrpSpPr>
            <a:grpSpLocks noChangeAspect="1"/>
          </p:cNvGrpSpPr>
          <p:nvPr/>
        </p:nvGrpSpPr>
        <p:grpSpPr>
          <a:xfrm>
            <a:off x="102060" y="3493037"/>
            <a:ext cx="9000000" cy="2739136"/>
            <a:chOff x="0" y="3322936"/>
            <a:chExt cx="9144000" cy="278296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22936"/>
              <a:ext cx="9144000" cy="197328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262453"/>
              <a:ext cx="9144000" cy="843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96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Image 5" descr="Imag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" y="186110"/>
            <a:ext cx="9000000" cy="3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Image 6" descr="Image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" y="163676"/>
            <a:ext cx="9000000" cy="43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3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Image 5" descr="Imag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" y="231427"/>
            <a:ext cx="9000000" cy="40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Image 4" descr="Image 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" y="163331"/>
            <a:ext cx="9000000" cy="37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4" descr="Image 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" y="182671"/>
            <a:ext cx="9000000" cy="39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" name="Image 4" descr="Image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" y="136081"/>
            <a:ext cx="9000000" cy="64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27</a:t>
            </a:fld>
            <a:endParaRPr lang="fr-FR"/>
          </a:p>
        </p:txBody>
      </p:sp>
      <p:grpSp>
        <p:nvGrpSpPr>
          <p:cNvPr id="7" name="Grouper 6"/>
          <p:cNvGrpSpPr>
            <a:grpSpLocks noChangeAspect="1"/>
          </p:cNvGrpSpPr>
          <p:nvPr/>
        </p:nvGrpSpPr>
        <p:grpSpPr>
          <a:xfrm>
            <a:off x="169334" y="76049"/>
            <a:ext cx="8460000" cy="6735312"/>
            <a:chOff x="1456267" y="613190"/>
            <a:chExt cx="5544000" cy="5158960"/>
          </a:xfrm>
        </p:grpSpPr>
        <p:pic>
          <p:nvPicPr>
            <p:cNvPr id="5" name="Image 4" descr="Capture d’écran 2012-06-04 à 22.23.5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267" y="2993022"/>
              <a:ext cx="5544000" cy="2779128"/>
            </a:xfrm>
            <a:prstGeom prst="rect">
              <a:avLst/>
            </a:prstGeom>
          </p:spPr>
        </p:pic>
        <p:pic>
          <p:nvPicPr>
            <p:cNvPr id="6" name="Image 5" descr="Capture d’écran 2012-06-04 à 22.24.2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267" y="613190"/>
              <a:ext cx="5544000" cy="2812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95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2F9860B4-E882-9646-893A-E55993D972BE}" type="slidenum">
              <a:rPr lang="fr-FR" sz="1400" b="0">
                <a:latin typeface="Times" charset="0"/>
              </a:rPr>
              <a:pPr/>
              <a:t>28</a:t>
            </a:fld>
            <a:endParaRPr lang="fr-FR" sz="1400" b="0">
              <a:latin typeface="Times" charset="0"/>
            </a:endParaRPr>
          </a:p>
        </p:txBody>
      </p:sp>
      <p:sp>
        <p:nvSpPr>
          <p:cNvPr id="44034" name="Rectangle 1026"/>
          <p:cNvSpPr>
            <a:spLocks noChangeArrowheads="1"/>
          </p:cNvSpPr>
          <p:nvPr/>
        </p:nvSpPr>
        <p:spPr bwMode="auto">
          <a:xfrm>
            <a:off x="685800" y="44450"/>
            <a:ext cx="7772400" cy="874108"/>
          </a:xfrm>
          <a:prstGeom prst="rect">
            <a:avLst/>
          </a:prstGeom>
          <a:solidFill>
            <a:srgbClr val="FFF9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sz="2800" b="0" dirty="0" smtClean="0">
                <a:solidFill>
                  <a:srgbClr val="FF1B15"/>
                </a:solidFill>
                <a:latin typeface="Arial" charset="0"/>
              </a:rPr>
              <a:t>STARK-B: </a:t>
            </a:r>
            <a:r>
              <a:rPr lang="fr-FR" sz="2800" b="0" dirty="0" err="1" smtClean="0">
                <a:solidFill>
                  <a:srgbClr val="FF1B15"/>
                </a:solidFill>
                <a:latin typeface="Arial" charset="0"/>
              </a:rPr>
              <a:t>Next</a:t>
            </a:r>
            <a:r>
              <a:rPr lang="fr-FR" sz="2800" b="0" dirty="0" smtClean="0">
                <a:solidFill>
                  <a:srgbClr val="FF1B15"/>
                </a:solidFill>
                <a:latin typeface="Arial" charset="0"/>
              </a:rPr>
              <a:t> </a:t>
            </a:r>
            <a:r>
              <a:rPr lang="fr-FR" sz="2800" b="0" dirty="0" err="1" smtClean="0">
                <a:solidFill>
                  <a:srgbClr val="FF1B15"/>
                </a:solidFill>
                <a:latin typeface="Arial" charset="0"/>
              </a:rPr>
              <a:t>steps</a:t>
            </a:r>
            <a:endParaRPr lang="fr-FR" sz="2800" dirty="0">
              <a:solidFill>
                <a:srgbClr val="FF1B15"/>
              </a:solidFill>
              <a:latin typeface="Arial" charset="0"/>
            </a:endParaRPr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76200" y="1179384"/>
            <a:ext cx="8991600" cy="5176966"/>
          </a:xfrm>
          <a:prstGeom prst="rect">
            <a:avLst/>
          </a:prstGeom>
          <a:solidFill>
            <a:srgbClr val="FFF6F2"/>
          </a:solidFill>
          <a:ln>
            <a:solidFill>
              <a:srgbClr val="4C1304"/>
            </a:solidFill>
          </a:ln>
          <a:extLst/>
        </p:spPr>
        <p:txBody>
          <a:bodyPr/>
          <a:lstStyle/>
          <a:p>
            <a:pPr marL="342900" indent="-342900" eaLnBrk="1" hangingPunct="1">
              <a:spcBef>
                <a:spcPts val="624"/>
              </a:spcBef>
              <a:buFontTx/>
              <a:buChar char="•"/>
            </a:pPr>
            <a:endParaRPr lang="fr-FR" sz="2000" dirty="0" smtClean="0">
              <a:solidFill>
                <a:srgbClr val="000090"/>
              </a:solidFill>
              <a:latin typeface="Arial" charset="0"/>
            </a:endParaRPr>
          </a:p>
          <a:p>
            <a:pPr marL="342900" indent="-342900" eaLnBrk="1" hangingPunct="1">
              <a:spcBef>
                <a:spcPts val="624"/>
              </a:spcBef>
              <a:buFontTx/>
              <a:buChar char="•"/>
            </a:pP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Insertion of MSE data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000" b="0" dirty="0" smtClean="0">
                <a:solidFill>
                  <a:srgbClr val="000090"/>
                </a:solidFill>
                <a:latin typeface="Arial" charset="0"/>
              </a:rPr>
              <a:t>Insertion of </a:t>
            </a:r>
            <a:r>
              <a:rPr lang="fr-FR" sz="2000" b="0" dirty="0" err="1" smtClean="0">
                <a:solidFill>
                  <a:srgbClr val="000090"/>
                </a:solidFill>
                <a:latin typeface="Arial" charset="0"/>
              </a:rPr>
              <a:t>little</a:t>
            </a:r>
            <a:r>
              <a:rPr lang="fr-FR" sz="2000" b="0" dirty="0" smtClean="0">
                <a:solidFill>
                  <a:srgbClr val="000090"/>
                </a:solidFill>
                <a:latin typeface="Arial" charset="0"/>
              </a:rPr>
              <a:t> “applets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” on line for </a:t>
            </a:r>
            <a:r>
              <a:rPr lang="fr-FR" sz="2000" dirty="0" err="1" smtClean="0">
                <a:solidFill>
                  <a:srgbClr val="000090"/>
                </a:solidFill>
                <a:latin typeface="Arial" charset="0"/>
              </a:rPr>
              <a:t>users</a:t>
            </a:r>
            <a:r>
              <a:rPr lang="fr-FR" sz="2000" dirty="0" smtClean="0">
                <a:solidFill>
                  <a:srgbClr val="000090"/>
                </a:solidFill>
                <a:latin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Fitting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along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temperatures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 (for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astrophysics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) </a:t>
            </a:r>
            <a:endParaRPr lang="fr-FR" sz="2000" dirty="0" smtClean="0">
              <a:solidFill>
                <a:srgbClr val="0000FF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extrapolation or 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interpolation (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regularities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 and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systematic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 trends)</a:t>
            </a:r>
            <a:endParaRPr lang="fr-FR" sz="2000" dirty="0" smtClean="0">
              <a:solidFill>
                <a:srgbClr val="0000FF"/>
              </a:solidFill>
              <a:latin typeface="Arial" charset="0"/>
            </a:endParaRPr>
          </a:p>
          <a:p>
            <a:pPr marL="1257300" lvl="2" indent="-342900">
              <a:spcBef>
                <a:spcPct val="20000"/>
              </a:spcBef>
              <a:buFont typeface="Wingdings" charset="2"/>
              <a:buChar char="§"/>
            </a:pP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along</a:t>
            </a: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 principal quantum </a:t>
            </a: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numbers</a:t>
            </a: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, </a:t>
            </a:r>
          </a:p>
          <a:p>
            <a:pPr marL="1257300" lvl="2" indent="-342900">
              <a:spcBef>
                <a:spcPct val="20000"/>
              </a:spcBef>
              <a:buFont typeface="Wingdings" charset="2"/>
              <a:buChar char="§"/>
            </a:pP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charge of the </a:t>
            </a: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radiating</a:t>
            </a: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 ions (</a:t>
            </a: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isoelectronic</a:t>
            </a: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sequences</a:t>
            </a: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),</a:t>
            </a:r>
          </a:p>
          <a:p>
            <a:pPr marL="1257300" lvl="2" indent="-342900">
              <a:spcBef>
                <a:spcPct val="20000"/>
              </a:spcBef>
              <a:buFont typeface="Wingdings" charset="2"/>
              <a:buChar char="§"/>
            </a:pP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homologous</a:t>
            </a: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 ions, </a:t>
            </a:r>
          </a:p>
          <a:p>
            <a:pPr marL="1257300" lvl="2" indent="-342900">
              <a:spcBef>
                <a:spcPct val="20000"/>
              </a:spcBef>
              <a:buFont typeface="Wingdings" charset="2"/>
              <a:buChar char="§"/>
            </a:pPr>
            <a:r>
              <a:rPr lang="fr-FR" sz="1600" dirty="0" smtClean="0">
                <a:solidFill>
                  <a:srgbClr val="008000"/>
                </a:solidFill>
                <a:latin typeface="Arial" charset="0"/>
              </a:rPr>
              <a:t>charge of the ion </a:t>
            </a:r>
            <a:r>
              <a:rPr lang="fr-FR" sz="1600" dirty="0" err="1" smtClean="0">
                <a:solidFill>
                  <a:srgbClr val="008000"/>
                </a:solidFill>
                <a:latin typeface="Arial" charset="0"/>
              </a:rPr>
              <a:t>collider</a:t>
            </a:r>
            <a:endParaRPr lang="fr-FR" sz="1600" dirty="0" smtClean="0">
              <a:solidFill>
                <a:srgbClr val="008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fr-FR" sz="2000" b="0" dirty="0" smtClean="0">
              <a:solidFill>
                <a:srgbClr val="00009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fr-FR" sz="2000" b="0" dirty="0" smtClean="0">
                <a:solidFill>
                  <a:srgbClr val="000090"/>
                </a:solidFill>
                <a:latin typeface="Arial" charset="0"/>
              </a:rPr>
              <a:t>Future:  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fr-FR" sz="2000" b="0" dirty="0" smtClean="0">
                <a:solidFill>
                  <a:srgbClr val="0000FF"/>
                </a:solidFill>
                <a:latin typeface="Arial" charset="0"/>
              </a:rPr>
              <a:t>SCP code on line: STARK-C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p</a:t>
            </a:r>
            <a:r>
              <a:rPr lang="fr-FR" sz="2000" b="0" dirty="0" err="1" smtClean="0">
                <a:solidFill>
                  <a:srgbClr val="0000FF"/>
                </a:solidFill>
                <a:latin typeface="Arial" charset="0"/>
              </a:rPr>
              <a:t>roject</a:t>
            </a:r>
            <a:endParaRPr lang="fr-FR" sz="2000" dirty="0">
              <a:solidFill>
                <a:srgbClr val="0000FF"/>
              </a:solidFill>
              <a:latin typeface="Arial" charset="0"/>
            </a:endParaRPr>
          </a:p>
          <a:p>
            <a:pPr marL="800100" lvl="3" indent="-342900">
              <a:spcBef>
                <a:spcPct val="20000"/>
              </a:spcBef>
              <a:buFont typeface="Wingdings" charset="2"/>
              <a:buChar char="ü"/>
            </a:pP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Insertion of quantum data in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intermediate</a:t>
            </a:r>
            <a:r>
              <a:rPr lang="fr-FR" sz="2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latin typeface="Arial" charset="0"/>
              </a:rPr>
              <a:t>coupling</a:t>
            </a:r>
            <a:r>
              <a:rPr lang="fr-FR" dirty="0" smtClean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fr-FR" sz="16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1600" dirty="0">
                <a:solidFill>
                  <a:srgbClr val="0000FF"/>
                </a:solidFill>
                <a:latin typeface="Arial" charset="0"/>
              </a:rPr>
              <a:t>SST </a:t>
            </a:r>
            <a:r>
              <a:rPr lang="fr-FR" sz="1600" dirty="0" smtClean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fr-FR" sz="1600" dirty="0">
                <a:solidFill>
                  <a:srgbClr val="0000FF"/>
                </a:solidFill>
                <a:latin typeface="Arial" charset="0"/>
              </a:rPr>
              <a:t>DW </a:t>
            </a:r>
            <a:endParaRPr lang="fr-FR" sz="2000" dirty="0" smtClean="0">
              <a:solidFill>
                <a:srgbClr val="0000FF"/>
              </a:solidFill>
              <a:latin typeface="Arial" charset="0"/>
            </a:endParaRPr>
          </a:p>
          <a:p>
            <a:pPr marL="1168400" lvl="3">
              <a:spcBef>
                <a:spcPct val="20000"/>
              </a:spcBef>
            </a:pPr>
            <a:r>
              <a:rPr lang="fr-FR" sz="1600" dirty="0" err="1" smtClean="0">
                <a:latin typeface="Arial" charset="0"/>
              </a:rPr>
              <a:t>especially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>
                <a:latin typeface="Arial" charset="0"/>
              </a:rPr>
              <a:t>adapted</a:t>
            </a:r>
            <a:r>
              <a:rPr lang="fr-FR" sz="1600" dirty="0">
                <a:latin typeface="Arial" charset="0"/>
              </a:rPr>
              <a:t> to </a:t>
            </a:r>
            <a:r>
              <a:rPr lang="fr-FR" sz="1600" dirty="0" err="1">
                <a:latin typeface="Arial" charset="0"/>
              </a:rPr>
              <a:t>highly</a:t>
            </a:r>
            <a:r>
              <a:rPr lang="fr-FR" sz="1600" dirty="0">
                <a:latin typeface="Arial" charset="0"/>
              </a:rPr>
              <a:t> </a:t>
            </a:r>
            <a:r>
              <a:rPr lang="fr-FR" sz="1600" dirty="0" err="1">
                <a:latin typeface="Arial" charset="0"/>
              </a:rPr>
              <a:t>charged</a:t>
            </a:r>
            <a:r>
              <a:rPr lang="fr-FR" sz="1600" dirty="0">
                <a:latin typeface="Arial" charset="0"/>
              </a:rPr>
              <a:t> ions and </a:t>
            </a:r>
            <a:r>
              <a:rPr lang="fr-FR" sz="1600" dirty="0" err="1">
                <a:latin typeface="Arial" charset="0"/>
              </a:rPr>
              <a:t>resonance</a:t>
            </a:r>
            <a:r>
              <a:rPr lang="fr-FR" sz="1600" dirty="0">
                <a:latin typeface="Arial" charset="0"/>
              </a:rPr>
              <a:t> </a:t>
            </a:r>
            <a:r>
              <a:rPr lang="fr-FR" sz="1600" dirty="0" err="1">
                <a:latin typeface="Arial" charset="0"/>
              </a:rPr>
              <a:t>lines</a:t>
            </a:r>
            <a:r>
              <a:rPr lang="fr-FR" sz="1600" dirty="0">
                <a:latin typeface="Arial" charset="0"/>
              </a:rPr>
              <a:t> 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Sahal-Bréchot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Elabidi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&amp; Ben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Nessib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(2004 and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after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, an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also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Dubau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and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Cornille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2007 and </a:t>
            </a:r>
            <a:r>
              <a:rPr lang="fr-FR" sz="1400" i="1" dirty="0" err="1">
                <a:solidFill>
                  <a:schemeClr val="accent2"/>
                </a:solidFill>
                <a:latin typeface="Arial" charset="0"/>
              </a:rPr>
              <a:t>after</a:t>
            </a:r>
            <a:r>
              <a:rPr lang="fr-FR" sz="1400" i="1" dirty="0">
                <a:solidFill>
                  <a:schemeClr val="accent2"/>
                </a:solidFill>
                <a:latin typeface="Arial" charset="0"/>
              </a:rPr>
              <a:t> )</a:t>
            </a:r>
          </a:p>
          <a:p>
            <a:pPr lvl="2"/>
            <a:endParaRPr lang="fr-FR" sz="1400" b="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2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742" y="147420"/>
            <a:ext cx="7083620" cy="1143000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VAMDC </a:t>
            </a:r>
            <a:r>
              <a:rPr lang="fr-FR" sz="3200" b="1" dirty="0" err="1" smtClean="0">
                <a:solidFill>
                  <a:srgbClr val="0000FF"/>
                </a:solidFill>
              </a:rPr>
              <a:t>project</a:t>
            </a:r>
            <a:r>
              <a:rPr lang="fr-FR" sz="3200" b="1" dirty="0" smtClean="0">
                <a:solidFill>
                  <a:srgbClr val="0000FF"/>
                </a:solidFill>
              </a:rPr>
              <a:t/>
            </a:r>
            <a:br>
              <a:rPr lang="fr-FR" sz="3200" b="1" dirty="0" smtClean="0">
                <a:solidFill>
                  <a:srgbClr val="0000FF"/>
                </a:solidFill>
              </a:rPr>
            </a:br>
            <a:r>
              <a:rPr lang="fr-FR" sz="2800" i="1" dirty="0" smtClean="0">
                <a:solidFill>
                  <a:srgbClr val="0000FF"/>
                </a:solidFill>
              </a:rPr>
              <a:t>Virtual </a:t>
            </a:r>
            <a:r>
              <a:rPr lang="fr-FR" sz="2800" i="1" dirty="0" err="1" smtClean="0">
                <a:solidFill>
                  <a:srgbClr val="0000FF"/>
                </a:solidFill>
              </a:rPr>
              <a:t>Atomic</a:t>
            </a:r>
            <a:r>
              <a:rPr lang="fr-FR" sz="2800" i="1" dirty="0" smtClean="0">
                <a:solidFill>
                  <a:srgbClr val="0000FF"/>
                </a:solidFill>
              </a:rPr>
              <a:t> and </a:t>
            </a:r>
            <a:r>
              <a:rPr lang="fr-FR" sz="2800" i="1" dirty="0" err="1">
                <a:solidFill>
                  <a:srgbClr val="0000FF"/>
                </a:solidFill>
              </a:rPr>
              <a:t>M</a:t>
            </a:r>
            <a:r>
              <a:rPr lang="fr-FR" sz="2800" i="1" dirty="0" err="1" smtClean="0">
                <a:solidFill>
                  <a:srgbClr val="0000FF"/>
                </a:solidFill>
              </a:rPr>
              <a:t>olecular</a:t>
            </a:r>
            <a:r>
              <a:rPr lang="fr-FR" sz="2800" i="1" dirty="0" smtClean="0">
                <a:solidFill>
                  <a:srgbClr val="0000FF"/>
                </a:solidFill>
              </a:rPr>
              <a:t> Data Center</a:t>
            </a:r>
            <a:endParaRPr lang="fr-FR" sz="2800" i="1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9" name="Image 8" descr="vamdc_partners_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511"/>
            <a:ext cx="9144000" cy="70481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7770" y="1381140"/>
            <a:ext cx="8267446" cy="4478150"/>
          </a:xfrm>
          <a:prstGeom prst="rect">
            <a:avLst/>
          </a:prstGeom>
          <a:solidFill>
            <a:srgbClr val="FFF6F2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/>
              <a:t>FP7 "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smtClean="0"/>
              <a:t>Infrastructures</a:t>
            </a:r>
          </a:p>
          <a:p>
            <a:pPr marL="714375">
              <a:spcAft>
                <a:spcPts val="600"/>
              </a:spcAft>
            </a:pPr>
            <a:r>
              <a:rPr lang="fr-FR" dirty="0" smtClean="0"/>
              <a:t> 	</a:t>
            </a:r>
            <a:r>
              <a:rPr lang="fr-FR" dirty="0" err="1" smtClean="0"/>
              <a:t>summer</a:t>
            </a:r>
            <a:r>
              <a:rPr lang="fr-FR" dirty="0" smtClean="0"/>
              <a:t> 2009 - end of 2012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 </a:t>
            </a:r>
            <a:r>
              <a:rPr lang="fr-FR" dirty="0" err="1"/>
              <a:t>I</a:t>
            </a:r>
            <a:r>
              <a:rPr lang="fr-FR" dirty="0" err="1" smtClean="0"/>
              <a:t>nteroperable</a:t>
            </a:r>
            <a:r>
              <a:rPr lang="fr-FR" dirty="0" smtClean="0"/>
              <a:t> </a:t>
            </a:r>
            <a:r>
              <a:rPr lang="fr-FR" dirty="0"/>
              <a:t>e-</a:t>
            </a:r>
            <a:r>
              <a:rPr lang="fr-FR" dirty="0" smtClean="0"/>
              <a:t>Infrastructure</a:t>
            </a:r>
          </a:p>
          <a:p>
            <a:pPr marL="714375">
              <a:spcAft>
                <a:spcPts val="600"/>
              </a:spcAft>
            </a:pPr>
            <a:r>
              <a:rPr lang="fr-FR" dirty="0"/>
              <a:t>	</a:t>
            </a:r>
            <a:r>
              <a:rPr lang="fr-FR" dirty="0" smtClean="0"/>
              <a:t>for exchange </a:t>
            </a:r>
            <a:r>
              <a:rPr lang="fr-FR" dirty="0"/>
              <a:t>of </a:t>
            </a:r>
            <a:r>
              <a:rPr lang="fr-FR" dirty="0" err="1"/>
              <a:t>atomic</a:t>
            </a:r>
            <a:r>
              <a:rPr lang="fr-FR" dirty="0"/>
              <a:t> and </a:t>
            </a: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15 </a:t>
            </a:r>
            <a:r>
              <a:rPr lang="fr-FR" dirty="0"/>
              <a:t>administrative </a:t>
            </a:r>
            <a:r>
              <a:rPr lang="fr-FR" dirty="0" err="1" smtClean="0"/>
              <a:t>partners</a:t>
            </a:r>
            <a:r>
              <a:rPr lang="fr-FR" dirty="0" smtClean="0"/>
              <a:t>: 24 teams</a:t>
            </a:r>
          </a:p>
          <a:p>
            <a:pPr marL="1000125" indent="-285750">
              <a:buFont typeface="Courier New"/>
              <a:buChar char="o"/>
            </a:pP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6 </a:t>
            </a:r>
            <a:r>
              <a:rPr lang="fr-FR" dirty="0" err="1"/>
              <a:t>European</a:t>
            </a:r>
            <a:r>
              <a:rPr lang="fr-FR" dirty="0"/>
              <a:t> Union </a:t>
            </a:r>
            <a:r>
              <a:rPr lang="fr-FR" dirty="0" err="1"/>
              <a:t>member</a:t>
            </a:r>
            <a:r>
              <a:rPr lang="fr-FR" dirty="0"/>
              <a:t> states</a:t>
            </a:r>
            <a:r>
              <a:rPr lang="fr-FR" dirty="0" smtClean="0"/>
              <a:t>,</a:t>
            </a:r>
          </a:p>
          <a:p>
            <a:pPr marL="1000125" indent="-285750">
              <a:spcAft>
                <a:spcPts val="600"/>
              </a:spcAft>
              <a:buFont typeface="Courier New"/>
              <a:buChar char="o"/>
            </a:pPr>
            <a:r>
              <a:rPr lang="fr-FR" dirty="0" err="1" smtClean="0"/>
              <a:t>Serbia</a:t>
            </a:r>
            <a:r>
              <a:rPr lang="fr-FR" dirty="0"/>
              <a:t>, </a:t>
            </a:r>
            <a:r>
              <a:rPr lang="fr-FR" dirty="0" err="1" smtClean="0"/>
              <a:t>Russian</a:t>
            </a:r>
            <a:r>
              <a:rPr lang="fr-FR" dirty="0" smtClean="0"/>
              <a:t> </a:t>
            </a:r>
            <a:r>
              <a:rPr lang="fr-FR" dirty="0" err="1"/>
              <a:t>Federation</a:t>
            </a:r>
            <a:r>
              <a:rPr lang="fr-FR" dirty="0"/>
              <a:t> and </a:t>
            </a:r>
            <a:r>
              <a:rPr lang="fr-FR" dirty="0" smtClean="0"/>
              <a:t>Venezuela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 smtClean="0"/>
              <a:t>coupling</a:t>
            </a:r>
            <a:endParaRPr lang="fr-FR" dirty="0" smtClean="0"/>
          </a:p>
          <a:p>
            <a:pPr marL="1000125" indent="-285750">
              <a:buFont typeface="Courier New"/>
              <a:buChar char="o"/>
            </a:pPr>
            <a:r>
              <a:rPr lang="fr-FR" dirty="0"/>
              <a:t>to the </a:t>
            </a:r>
            <a:r>
              <a:rPr lang="fr-FR" dirty="0" err="1"/>
              <a:t>users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/>
              <a:t>astrochemistry</a:t>
            </a:r>
            <a:r>
              <a:rPr lang="fr-FR" dirty="0"/>
              <a:t>, </a:t>
            </a:r>
            <a:r>
              <a:rPr lang="fr-FR" dirty="0" err="1"/>
              <a:t>atmospheric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, </a:t>
            </a:r>
            <a:r>
              <a:rPr lang="fr-FR" dirty="0" smtClean="0"/>
              <a:t>plasmas)</a:t>
            </a:r>
          </a:p>
          <a:p>
            <a:pPr marL="1000125" indent="-285750">
              <a:buFont typeface="Courier New"/>
              <a:buChar char="o"/>
            </a:pPr>
            <a:r>
              <a:rPr lang="fr-FR" dirty="0" err="1"/>
              <a:t>scientists</a:t>
            </a:r>
            <a:r>
              <a:rPr lang="fr-FR" dirty="0"/>
              <a:t> and </a:t>
            </a:r>
            <a:r>
              <a:rPr lang="fr-FR" dirty="0" err="1"/>
              <a:t>engineers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ICT </a:t>
            </a:r>
            <a:r>
              <a:rPr lang="fr-FR" dirty="0" err="1" smtClean="0"/>
              <a:t>community</a:t>
            </a:r>
            <a:r>
              <a:rPr lang="fr-FR" dirty="0"/>
              <a:t> </a:t>
            </a:r>
            <a:r>
              <a:rPr lang="fr-FR" i="1" dirty="0"/>
              <a:t>(Information and Communication </a:t>
            </a:r>
            <a:r>
              <a:rPr lang="fr-FR" i="1" dirty="0" smtClean="0"/>
              <a:t>Technologies</a:t>
            </a:r>
            <a:r>
              <a:rPr lang="fr-FR" dirty="0" smtClean="0"/>
              <a:t>)</a:t>
            </a:r>
          </a:p>
          <a:p>
            <a:pPr marL="1077913"/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/>
              <a:t>to deal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deploying</a:t>
            </a:r>
            <a:r>
              <a:rPr lang="fr-FR" dirty="0"/>
              <a:t> </a:t>
            </a:r>
            <a:r>
              <a:rPr lang="fr-FR" dirty="0" err="1"/>
              <a:t>interoperable</a:t>
            </a:r>
            <a:r>
              <a:rPr lang="fr-FR" dirty="0"/>
              <a:t> e-</a:t>
            </a:r>
            <a:r>
              <a:rPr lang="fr-FR" dirty="0" smtClean="0"/>
              <a:t>infrastructure</a:t>
            </a:r>
          </a:p>
          <a:p>
            <a:pPr marL="1349375"/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en-US" dirty="0">
                <a:hlinkClick r:id="rId3"/>
              </a:rPr>
              <a:t>Europlanet </a:t>
            </a:r>
            <a:r>
              <a:rPr lang="en-US" dirty="0" smtClean="0">
                <a:hlinkClick r:id="rId3"/>
              </a:rPr>
              <a:t>IDIS</a:t>
            </a:r>
            <a:r>
              <a:rPr lang="en-US" dirty="0" smtClean="0"/>
              <a:t> </a:t>
            </a:r>
          </a:p>
          <a:p>
            <a:pPr marL="1792288"/>
            <a:r>
              <a:rPr lang="fr-FR" dirty="0" smtClean="0">
                <a:hlinkClick r:id="rId4"/>
              </a:rPr>
              <a:t>IVOA</a:t>
            </a:r>
            <a:r>
              <a:rPr lang="fr-FR" dirty="0" smtClean="0"/>
              <a:t>  (</a:t>
            </a:r>
            <a:r>
              <a:rPr lang="en-US" i="1" dirty="0">
                <a:latin typeface="Arial" charset="0"/>
              </a:rPr>
              <a:t>International Virtual Observatory </a:t>
            </a:r>
            <a:r>
              <a:rPr lang="en-US" i="1" dirty="0" smtClean="0">
                <a:latin typeface="Arial" charset="0"/>
              </a:rPr>
              <a:t>Alliance</a:t>
            </a:r>
            <a:r>
              <a:rPr lang="en-US" dirty="0" smtClean="0">
                <a:latin typeface="Arial" charset="0"/>
              </a:rPr>
              <a:t>)</a:t>
            </a:r>
          </a:p>
          <a:p>
            <a:pPr marL="2154238" defTabSz="692150"/>
            <a:r>
              <a:rPr lang="en-US" dirty="0" smtClean="0">
                <a:latin typeface="Arial" charset="0"/>
              </a:rPr>
              <a:t>Members:  </a:t>
            </a:r>
            <a:r>
              <a:rPr lang="en-US" dirty="0">
                <a:hlinkClick r:id="rId5"/>
              </a:rPr>
              <a:t>Euro-VO</a:t>
            </a:r>
            <a:r>
              <a:rPr lang="en-US" dirty="0"/>
              <a:t> </a:t>
            </a:r>
            <a:r>
              <a:rPr lang="en-US" b="1" dirty="0" smtClean="0"/>
              <a:t>, </a:t>
            </a:r>
            <a:r>
              <a:rPr lang="en-US" dirty="0" smtClean="0">
                <a:hlinkClick r:id="rId6"/>
              </a:rPr>
              <a:t>AstroGrid</a:t>
            </a:r>
            <a:r>
              <a:rPr lang="en-US" dirty="0" smtClean="0"/>
              <a:t>…</a:t>
            </a:r>
            <a:endParaRPr lang="en-US" b="1" dirty="0"/>
          </a:p>
        </p:txBody>
      </p:sp>
      <p:grpSp>
        <p:nvGrpSpPr>
          <p:cNvPr id="10" name="Grouper 9"/>
          <p:cNvGrpSpPr/>
          <p:nvPr/>
        </p:nvGrpSpPr>
        <p:grpSpPr>
          <a:xfrm>
            <a:off x="6518731" y="1418158"/>
            <a:ext cx="2404003" cy="1205359"/>
            <a:chOff x="6406895" y="5353210"/>
            <a:chExt cx="2404003" cy="1205359"/>
          </a:xfrm>
        </p:grpSpPr>
        <p:sp>
          <p:nvSpPr>
            <p:cNvPr id="11" name="Rectangle 10"/>
            <p:cNvSpPr/>
            <p:nvPr/>
          </p:nvSpPr>
          <p:spPr>
            <a:xfrm>
              <a:off x="6406895" y="5353210"/>
              <a:ext cx="2404003" cy="11903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5" descr="VAMD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900" y="5511737"/>
              <a:ext cx="2163763" cy="719138"/>
            </a:xfrm>
            <a:prstGeom prst="rect">
              <a:avLst/>
            </a:prstGeom>
            <a:noFill/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6814258" y="6127682"/>
              <a:ext cx="153311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100" b="0" dirty="0">
                  <a:hlinkClick r:id="rId8"/>
                </a:rPr>
                <a:t>http://</a:t>
              </a:r>
              <a:r>
                <a:rPr lang="fr-FR" sz="1100" b="0" dirty="0" smtClean="0">
                  <a:hlinkClick r:id="rId8"/>
                </a:rPr>
                <a:t>www.vamdc.org</a:t>
              </a:r>
              <a:endParaRPr lang="fr-FR" sz="1100" b="0" dirty="0" smtClean="0"/>
            </a:p>
            <a:p>
              <a:r>
                <a:rPr lang="fr-FR" sz="1100" dirty="0"/>
                <a:t>http://</a:t>
              </a:r>
              <a:r>
                <a:rPr lang="fr-FR" sz="1100" dirty="0" err="1" smtClean="0"/>
                <a:t>www.vamdc.eu</a:t>
              </a:r>
              <a:endParaRPr lang="fr-FR" sz="1100" dirty="0"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48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360" y="272164"/>
            <a:ext cx="8985239" cy="1474225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fr-FR" sz="3200" i="1" dirty="0" smtClean="0">
                <a:solidFill>
                  <a:srgbClr val="FF0000"/>
                </a:solidFill>
              </a:rPr>
              <a:t/>
            </a:r>
            <a:br>
              <a:rPr lang="fr-FR" sz="3200" i="1" dirty="0" smtClean="0">
                <a:solidFill>
                  <a:srgbClr val="FF0000"/>
                </a:solidFill>
              </a:rPr>
            </a:br>
            <a:r>
              <a:rPr lang="fr-FR" sz="3200" i="1" dirty="0" smtClean="0">
                <a:solidFill>
                  <a:srgbClr val="FF0000"/>
                </a:solidFill>
              </a:rPr>
              <a:t/>
            </a:r>
            <a:br>
              <a:rPr lang="fr-FR" sz="3200" i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STARK-B</a:t>
            </a:r>
            <a:r>
              <a:rPr lang="fr-FR" sz="2200" dirty="0" smtClean="0">
                <a:solidFill>
                  <a:srgbClr val="FF0000"/>
                </a:solidFill>
              </a:rPr>
              <a:t/>
            </a:r>
            <a:br>
              <a:rPr lang="fr-FR" sz="2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2667" dirty="0" err="1" smtClean="0">
                <a:solidFill>
                  <a:srgbClr val="FF0000"/>
                </a:solidFill>
              </a:rPr>
              <a:t>widths</a:t>
            </a:r>
            <a:r>
              <a:rPr lang="fr-FR" sz="2667" dirty="0" smtClean="0">
                <a:solidFill>
                  <a:srgbClr val="FF0000"/>
                </a:solidFill>
              </a:rPr>
              <a:t> </a:t>
            </a:r>
            <a:r>
              <a:rPr lang="fr-FR" sz="2667" dirty="0">
                <a:solidFill>
                  <a:srgbClr val="FF0000"/>
                </a:solidFill>
              </a:rPr>
              <a:t>and </a:t>
            </a:r>
            <a:r>
              <a:rPr lang="fr-FR" sz="2667" dirty="0" smtClean="0">
                <a:solidFill>
                  <a:srgbClr val="FF0000"/>
                </a:solidFill>
              </a:rPr>
              <a:t>shifts of </a:t>
            </a:r>
            <a:r>
              <a:rPr lang="fr-FR" sz="2667" i="1" dirty="0" err="1" smtClean="0">
                <a:solidFill>
                  <a:srgbClr val="FF0000"/>
                </a:solidFill>
              </a:rPr>
              <a:t>isolated</a:t>
            </a:r>
            <a:r>
              <a:rPr lang="fr-FR" sz="2667" dirty="0" smtClean="0">
                <a:solidFill>
                  <a:srgbClr val="FF0000"/>
                </a:solidFill>
              </a:rPr>
              <a:t> spectral </a:t>
            </a:r>
            <a:r>
              <a:rPr lang="fr-FR" sz="2667" dirty="0" err="1" smtClean="0">
                <a:solidFill>
                  <a:srgbClr val="FF0000"/>
                </a:solidFill>
              </a:rPr>
              <a:t>lines</a:t>
            </a:r>
            <a:r>
              <a:rPr lang="fr-FR" sz="2667" dirty="0">
                <a:solidFill>
                  <a:srgbClr val="FF0000"/>
                </a:solidFill>
              </a:rPr>
              <a:t> </a:t>
            </a:r>
            <a:r>
              <a:rPr lang="fr-FR" sz="2667" dirty="0" smtClean="0">
                <a:solidFill>
                  <a:srgbClr val="FF0000"/>
                </a:solidFill>
              </a:rPr>
              <a:t>of </a:t>
            </a:r>
            <a:r>
              <a:rPr lang="fr-FR" sz="2667" dirty="0" err="1">
                <a:solidFill>
                  <a:srgbClr val="FF0000"/>
                </a:solidFill>
              </a:rPr>
              <a:t>atoms</a:t>
            </a:r>
            <a:r>
              <a:rPr lang="fr-FR" sz="2667" dirty="0">
                <a:solidFill>
                  <a:srgbClr val="FF0000"/>
                </a:solidFill>
              </a:rPr>
              <a:t> and </a:t>
            </a:r>
            <a:r>
              <a:rPr lang="fr-FR" sz="2667" dirty="0" smtClean="0">
                <a:solidFill>
                  <a:srgbClr val="FF0000"/>
                </a:solidFill>
              </a:rPr>
              <a:t>ions, </a:t>
            </a:r>
            <a:br>
              <a:rPr lang="fr-FR" sz="2667" dirty="0" smtClean="0">
                <a:solidFill>
                  <a:srgbClr val="FF0000"/>
                </a:solidFill>
              </a:rPr>
            </a:br>
            <a:r>
              <a:rPr lang="fr-FR" sz="2667" smtClean="0">
                <a:solidFill>
                  <a:srgbClr val="FF0000"/>
                </a:solidFill>
              </a:rPr>
              <a:t>due to </a:t>
            </a:r>
            <a:r>
              <a:rPr lang="fr-FR" sz="2667" i="1" dirty="0" smtClean="0">
                <a:solidFill>
                  <a:srgbClr val="FF0000"/>
                </a:solidFill>
              </a:rPr>
              <a:t>collisions </a:t>
            </a:r>
            <a:r>
              <a:rPr lang="fr-FR" sz="2667" dirty="0" err="1">
                <a:solidFill>
                  <a:srgbClr val="FF0000"/>
                </a:solidFill>
              </a:rPr>
              <a:t>with</a:t>
            </a:r>
            <a:r>
              <a:rPr lang="fr-FR" sz="2667" dirty="0">
                <a:solidFill>
                  <a:srgbClr val="FF0000"/>
                </a:solidFill>
              </a:rPr>
              <a:t> </a:t>
            </a:r>
            <a:r>
              <a:rPr lang="fr-FR" sz="2667" dirty="0" err="1">
                <a:solidFill>
                  <a:srgbClr val="FF0000"/>
                </a:solidFill>
              </a:rPr>
              <a:t>electrons</a:t>
            </a:r>
            <a:r>
              <a:rPr lang="fr-FR" sz="2667" dirty="0">
                <a:solidFill>
                  <a:srgbClr val="FF0000"/>
                </a:solidFill>
              </a:rPr>
              <a:t> and ions in a </a:t>
            </a:r>
            <a:r>
              <a:rPr lang="fr-FR" sz="2667" dirty="0" smtClean="0">
                <a:solidFill>
                  <a:srgbClr val="FF0000"/>
                </a:solidFill>
              </a:rPr>
              <a:t>plasma</a:t>
            </a:r>
            <a:r>
              <a:rPr lang="fr-FR" sz="2667" i="1" dirty="0" smtClean="0">
                <a:solidFill>
                  <a:srgbClr val="FF0000"/>
                </a:solidFill>
              </a:rPr>
              <a:t/>
            </a:r>
            <a:br>
              <a:rPr lang="fr-FR" sz="2667" i="1" dirty="0" smtClean="0">
                <a:solidFill>
                  <a:srgbClr val="FF0000"/>
                </a:solidFill>
              </a:rPr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5461" y="2120622"/>
            <a:ext cx="8550084" cy="918557"/>
          </a:xfrm>
          <a:solidFill>
            <a:srgbClr val="FFF0FE"/>
          </a:solidFill>
          <a:ln>
            <a:solidFill>
              <a:srgbClr val="4C1304"/>
            </a:solidFill>
          </a:ln>
        </p:spPr>
        <p:txBody>
          <a:bodyPr>
            <a:normAutofit/>
          </a:bodyPr>
          <a:lstStyle/>
          <a:p>
            <a:r>
              <a:rPr lang="fr-FR" sz="2400" i="1" dirty="0" err="1" smtClean="0">
                <a:solidFill>
                  <a:srgbClr val="000090"/>
                </a:solidFill>
              </a:rPr>
              <a:t>Overlapping</a:t>
            </a:r>
            <a:r>
              <a:rPr lang="fr-FR" sz="2400" i="1" dirty="0" smtClean="0">
                <a:solidFill>
                  <a:srgbClr val="000090"/>
                </a:solidFill>
              </a:rPr>
              <a:t> </a:t>
            </a:r>
            <a:r>
              <a:rPr lang="fr-FR" sz="2400" i="1" dirty="0" err="1" smtClean="0">
                <a:solidFill>
                  <a:srgbClr val="000090"/>
                </a:solidFill>
              </a:rPr>
              <a:t>lines</a:t>
            </a:r>
            <a:r>
              <a:rPr lang="fr-FR" sz="2400" i="1" dirty="0" smtClean="0">
                <a:solidFill>
                  <a:srgbClr val="000090"/>
                </a:solidFill>
              </a:rPr>
              <a:t> and </a:t>
            </a:r>
            <a:r>
              <a:rPr lang="fr-FR" sz="2400" i="1" dirty="0" err="1" smtClean="0">
                <a:solidFill>
                  <a:srgbClr val="000090"/>
                </a:solidFill>
              </a:rPr>
              <a:t>departures</a:t>
            </a:r>
            <a:r>
              <a:rPr lang="fr-FR" sz="2400" i="1" dirty="0" smtClean="0">
                <a:solidFill>
                  <a:srgbClr val="000090"/>
                </a:solidFill>
              </a:rPr>
              <a:t> </a:t>
            </a:r>
            <a:r>
              <a:rPr lang="fr-FR" sz="2400" i="1" dirty="0" err="1" smtClean="0">
                <a:solidFill>
                  <a:srgbClr val="000090"/>
                </a:solidFill>
              </a:rPr>
              <a:t>from</a:t>
            </a:r>
            <a:r>
              <a:rPr lang="fr-FR" sz="2400" i="1" dirty="0" smtClean="0">
                <a:solidFill>
                  <a:srgbClr val="000090"/>
                </a:solidFill>
              </a:rPr>
              <a:t> impact approximation are </a:t>
            </a:r>
            <a:r>
              <a:rPr lang="fr-FR" sz="2400" i="1" dirty="0" err="1" smtClean="0">
                <a:solidFill>
                  <a:srgbClr val="000090"/>
                </a:solidFill>
              </a:rPr>
              <a:t>outside</a:t>
            </a:r>
            <a:r>
              <a:rPr lang="fr-FR" sz="2400" i="1" dirty="0" smtClean="0">
                <a:solidFill>
                  <a:srgbClr val="000090"/>
                </a:solidFill>
              </a:rPr>
              <a:t> the scope of STARK</a:t>
            </a:r>
            <a:r>
              <a:rPr lang="fr-FR" sz="2400" i="1" dirty="0">
                <a:solidFill>
                  <a:srgbClr val="000090"/>
                </a:solidFill>
              </a:rPr>
              <a:t>-B</a:t>
            </a: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964" y="3643562"/>
            <a:ext cx="8742276" cy="461594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/>
          <a:extLst/>
        </p:spPr>
        <p:txBody>
          <a:bodyPr wrap="none"/>
          <a:lstStyle/>
          <a:p>
            <a:pPr algn="ctr"/>
            <a:r>
              <a:rPr lang="fr-FR" b="0" i="1" kern="1200" dirty="0" smtClean="0"/>
              <a:t>Stark </a:t>
            </a:r>
            <a:r>
              <a:rPr lang="fr-FR" b="0" i="1" kern="1200" dirty="0" err="1"/>
              <a:t>broadening</a:t>
            </a:r>
            <a:r>
              <a:rPr lang="fr-FR" b="0" i="1" kern="1200" dirty="0"/>
              <a:t> of spectral </a:t>
            </a:r>
            <a:r>
              <a:rPr lang="fr-FR" b="0" i="1" kern="1200" dirty="0" err="1"/>
              <a:t>lines</a:t>
            </a:r>
            <a:r>
              <a:rPr lang="fr-FR" b="0" i="1" kern="1200" dirty="0" smtClean="0"/>
              <a:t> </a:t>
            </a:r>
            <a:r>
              <a:rPr lang="fr-FR" b="0" i="1" kern="1200" dirty="0" err="1" smtClean="0"/>
              <a:t>can</a:t>
            </a:r>
            <a:r>
              <a:rPr lang="fr-FR" b="0" i="1" kern="1200" dirty="0" smtClean="0"/>
              <a:t> </a:t>
            </a:r>
            <a:r>
              <a:rPr lang="fr-FR" b="0" i="1" kern="1200" dirty="0" err="1"/>
              <a:t>be</a:t>
            </a:r>
            <a:r>
              <a:rPr lang="fr-FR" b="0" i="1" kern="1200" dirty="0"/>
              <a:t> </a:t>
            </a:r>
            <a:r>
              <a:rPr lang="fr-FR" b="0" i="1" kern="1200" dirty="0" err="1"/>
              <a:t>applied</a:t>
            </a:r>
            <a:r>
              <a:rPr lang="fr-FR" b="0" i="1" kern="1200" dirty="0"/>
              <a:t> to </a:t>
            </a:r>
            <a:r>
              <a:rPr lang="fr-FR" b="0" i="1" kern="1200" dirty="0" err="1"/>
              <a:t>many</a:t>
            </a:r>
            <a:r>
              <a:rPr lang="fr-FR" b="0" i="1" kern="1200" dirty="0"/>
              <a:t> </a:t>
            </a:r>
            <a:r>
              <a:rPr lang="fr-FR" b="0" i="1" kern="1200" dirty="0" err="1" smtClean="0"/>
              <a:t>subjects</a:t>
            </a:r>
            <a:endParaRPr lang="fr-FR" b="0" i="1" kern="1200" dirty="0" smtClean="0"/>
          </a:p>
          <a:p>
            <a:endParaRPr lang="fr-FR" b="0" kern="1200" dirty="0" smtClean="0"/>
          </a:p>
          <a:p>
            <a:endParaRPr lang="fr-FR" dirty="0"/>
          </a:p>
          <a:p>
            <a:endParaRPr lang="fr-FR" dirty="0"/>
          </a:p>
          <a:p>
            <a:endParaRPr lang="fr-FR" altLang="ja-JP" b="0" kern="1200" dirty="0">
              <a:cs typeface="ＭＳ Ｐゴシック" charset="0"/>
            </a:endParaRPr>
          </a:p>
          <a:p>
            <a:endParaRPr lang="fr-FR" b="0" kern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15461" y="4751554"/>
            <a:ext cx="246734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marL="271463" indent="-271463">
              <a:buFontTx/>
              <a:buChar char="•"/>
            </a:pPr>
            <a:r>
              <a:rPr lang="fr-FR" altLang="ja-JP" dirty="0" err="1">
                <a:cs typeface="ＭＳ Ｐゴシック" charset="0"/>
              </a:rPr>
              <a:t>Astrophysics</a:t>
            </a:r>
            <a:endParaRPr lang="fr-FR" altLang="ja-JP" dirty="0">
              <a:cs typeface="ＭＳ Ｐゴシック" charset="0"/>
            </a:endParaRPr>
          </a:p>
          <a:p>
            <a:pPr marL="271463" indent="-271463">
              <a:buFontTx/>
              <a:buChar char="•"/>
            </a:pPr>
            <a:r>
              <a:rPr lang="fr-FR" dirty="0" err="1"/>
              <a:t>Laboratory</a:t>
            </a:r>
            <a:r>
              <a:rPr lang="fr-FR" dirty="0"/>
              <a:t> plasmas</a:t>
            </a:r>
          </a:p>
          <a:p>
            <a:pPr marL="271463" indent="-271463">
              <a:buFontTx/>
              <a:buChar char="•"/>
            </a:pP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altLang="ja-JP" dirty="0">
                <a:cs typeface="ＭＳ Ｐゴシック" charset="0"/>
              </a:rPr>
              <a:t>plasmas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124200" y="4751554"/>
            <a:ext cx="57647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71463" indent="-271463">
              <a:buFontTx/>
              <a:buChar char="•"/>
            </a:pPr>
            <a:r>
              <a:rPr lang="fr-FR" altLang="ja-JP" dirty="0" err="1" smtClean="0">
                <a:cs typeface="ＭＳ Ｐゴシック" charset="0"/>
              </a:rPr>
              <a:t>Ionization</a:t>
            </a:r>
            <a:r>
              <a:rPr lang="fr-FR" altLang="ja-JP" dirty="0" smtClean="0">
                <a:cs typeface="ＭＳ Ｐゴシック" charset="0"/>
              </a:rPr>
              <a:t> </a:t>
            </a:r>
            <a:r>
              <a:rPr lang="fr-FR" altLang="ja-JP" dirty="0" err="1" smtClean="0">
                <a:cs typeface="ＭＳ Ｐゴシック" charset="0"/>
              </a:rPr>
              <a:t>degree</a:t>
            </a:r>
            <a:r>
              <a:rPr lang="fr-FR" altLang="ja-JP" dirty="0" smtClean="0">
                <a:cs typeface="ＭＳ Ｐゴシック" charset="0"/>
              </a:rPr>
              <a:t> ≥ 1%</a:t>
            </a:r>
          </a:p>
          <a:p>
            <a:pPr marL="271463" indent="-271463">
              <a:buFontTx/>
              <a:buChar char="•"/>
            </a:pPr>
            <a:r>
              <a:rPr lang="fr-FR" altLang="ja-JP" dirty="0" err="1">
                <a:cs typeface="ＭＳ Ｐゴシック" charset="0"/>
              </a:rPr>
              <a:t>Moderately</a:t>
            </a:r>
            <a:r>
              <a:rPr lang="fr-FR" altLang="ja-JP" dirty="0">
                <a:cs typeface="ＭＳ Ｐゴシック" charset="0"/>
              </a:rPr>
              <a:t> hot to </a:t>
            </a:r>
            <a:r>
              <a:rPr lang="fr-FR" altLang="ja-JP" dirty="0" err="1">
                <a:cs typeface="ＭＳ Ｐゴシック" charset="0"/>
              </a:rPr>
              <a:t>very</a:t>
            </a:r>
            <a:r>
              <a:rPr lang="fr-FR" altLang="ja-JP" dirty="0">
                <a:cs typeface="ＭＳ Ｐゴシック" charset="0"/>
              </a:rPr>
              <a:t> hot plasmas (5 10</a:t>
            </a:r>
            <a:r>
              <a:rPr lang="fr-FR" altLang="ja-JP" baseline="30000" dirty="0">
                <a:cs typeface="ＭＳ Ｐゴシック" charset="0"/>
              </a:rPr>
              <a:t>3</a:t>
            </a:r>
            <a:r>
              <a:rPr lang="fr-FR" altLang="ja-JP" dirty="0">
                <a:cs typeface="ＭＳ Ｐゴシック" charset="0"/>
              </a:rPr>
              <a:t> to ∼10</a:t>
            </a:r>
            <a:r>
              <a:rPr lang="fr-FR" altLang="ja-JP" baseline="30000" dirty="0">
                <a:cs typeface="ＭＳ Ｐゴシック" charset="0"/>
              </a:rPr>
              <a:t>6</a:t>
            </a:r>
            <a:r>
              <a:rPr lang="fr-FR" altLang="ja-JP" dirty="0">
                <a:cs typeface="ＭＳ Ｐゴシック" charset="0"/>
              </a:rPr>
              <a:t> K</a:t>
            </a:r>
            <a:r>
              <a:rPr lang="fr-FR" altLang="ja-JP" dirty="0" smtClean="0">
                <a:cs typeface="ＭＳ Ｐゴシック" charset="0"/>
              </a:rPr>
              <a:t>)</a:t>
            </a:r>
          </a:p>
          <a:p>
            <a:pPr marL="271463" indent="-271463">
              <a:buFontTx/>
              <a:buChar char="•"/>
            </a:pPr>
            <a:r>
              <a:rPr lang="fr-FR" altLang="ja-JP" dirty="0" err="1" smtClean="0">
                <a:cs typeface="ＭＳ Ｐゴシック" charset="0"/>
              </a:rPr>
              <a:t>Moderate</a:t>
            </a:r>
            <a:r>
              <a:rPr lang="fr-FR" altLang="ja-JP" dirty="0" smtClean="0">
                <a:cs typeface="ＭＳ Ｐゴシック" charset="0"/>
              </a:rPr>
              <a:t> </a:t>
            </a:r>
            <a:r>
              <a:rPr lang="fr-FR" altLang="ja-JP" dirty="0" err="1" smtClean="0">
                <a:cs typeface="ＭＳ Ｐゴシック" charset="0"/>
              </a:rPr>
              <a:t>electron</a:t>
            </a:r>
            <a:r>
              <a:rPr lang="fr-FR" altLang="ja-JP" dirty="0" smtClean="0">
                <a:cs typeface="ＭＳ Ｐゴシック" charset="0"/>
              </a:rPr>
              <a:t> </a:t>
            </a:r>
            <a:r>
              <a:rPr lang="fr-FR" altLang="ja-JP" dirty="0" err="1" smtClean="0">
                <a:cs typeface="ＭＳ Ｐゴシック" charset="0"/>
              </a:rPr>
              <a:t>density</a:t>
            </a:r>
            <a:r>
              <a:rPr lang="fr-FR" altLang="ja-JP" dirty="0" smtClean="0">
                <a:cs typeface="ＭＳ Ｐゴシック" charset="0"/>
              </a:rPr>
              <a:t> (10</a:t>
            </a:r>
            <a:r>
              <a:rPr lang="fr-FR" altLang="ja-JP" baseline="30000" dirty="0" smtClean="0">
                <a:cs typeface="ＭＳ Ｐゴシック" charset="0"/>
              </a:rPr>
              <a:t>13</a:t>
            </a:r>
            <a:r>
              <a:rPr lang="fr-FR" altLang="ja-JP" dirty="0" smtClean="0">
                <a:cs typeface="ＭＳ Ｐゴシック" charset="0"/>
              </a:rPr>
              <a:t> to 10</a:t>
            </a:r>
            <a:r>
              <a:rPr lang="fr-FR" altLang="ja-JP" baseline="30000" dirty="0" smtClean="0">
                <a:cs typeface="ＭＳ Ｐゴシック" charset="0"/>
              </a:rPr>
              <a:t>22 </a:t>
            </a:r>
            <a:r>
              <a:rPr lang="fr-FR" altLang="ja-JP" dirty="0" smtClean="0">
                <a:cs typeface="ＭＳ Ｐゴシック" charset="0"/>
              </a:rPr>
              <a:t>cm</a:t>
            </a:r>
            <a:r>
              <a:rPr lang="fr-FR" altLang="ja-JP" baseline="30000" dirty="0">
                <a:cs typeface="ＭＳ Ｐゴシック" charset="0"/>
              </a:rPr>
              <a:t>-3 </a:t>
            </a:r>
            <a:r>
              <a:rPr lang="fr-FR" altLang="ja-JP" dirty="0" smtClean="0">
                <a:cs typeface="ＭＳ Ｐゴシック" charset="0"/>
              </a:rPr>
              <a:t>)</a:t>
            </a:r>
            <a:endParaRPr lang="fr-FR" altLang="ja-JP" dirty="0">
              <a:cs typeface="ＭＳ Ｐゴシック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73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792"/>
            <a:ext cx="8229600" cy="652108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VAMDC: portal user 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7" name="Image 6" descr="Imag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967798"/>
            <a:ext cx="9144000" cy="2975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5900" y="1256598"/>
            <a:ext cx="62484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err="1">
                <a:hlinkClick r:id="rId3"/>
              </a:rPr>
              <a:t>portal.vamdc.org</a:t>
            </a:r>
            <a:r>
              <a:rPr lang="fr-FR" dirty="0">
                <a:hlinkClick r:id="rId3"/>
              </a:rPr>
              <a:t>/</a:t>
            </a:r>
            <a:r>
              <a:rPr lang="fr-FR" dirty="0" err="1">
                <a:hlinkClick r:id="rId3"/>
              </a:rPr>
              <a:t>vamdc_portal_test</a:t>
            </a:r>
            <a:r>
              <a:rPr lang="fr-FR" dirty="0">
                <a:hlinkClick r:id="rId3"/>
              </a:rPr>
              <a:t>/</a:t>
            </a:r>
            <a:r>
              <a:rPr lang="fr-FR" dirty="0" err="1">
                <a:hlinkClick r:id="rId3"/>
              </a:rPr>
              <a:t>home.seam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890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Image 4" descr="Imag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0"/>
            <a:ext cx="9144000" cy="66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899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err="1" smtClean="0"/>
              <a:t>Query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5" name="Image 4" descr="Imag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678"/>
            <a:ext cx="9144000" cy="51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err="1" smtClean="0"/>
              <a:t>Query</a:t>
            </a:r>
            <a:r>
              <a:rPr lang="fr-FR" sz="2800" dirty="0" smtClean="0"/>
              <a:t> by </a:t>
            </a:r>
            <a:r>
              <a:rPr lang="fr-FR" sz="2800" dirty="0" err="1" smtClean="0"/>
              <a:t>species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5" name="Image 4" descr="Imag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860"/>
            <a:ext cx="9144000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683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err="1"/>
              <a:t>Query</a:t>
            </a:r>
            <a:r>
              <a:rPr lang="fr-FR" sz="2800" dirty="0"/>
              <a:t> by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: </a:t>
            </a:r>
            <a:r>
              <a:rPr lang="fr-FR" sz="2800" dirty="0" err="1" smtClean="0"/>
              <a:t>atom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5" name="Image 4" descr="Image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922"/>
            <a:ext cx="9144000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580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err="1"/>
              <a:t>Query</a:t>
            </a:r>
            <a:r>
              <a:rPr lang="fr-FR" sz="2800" dirty="0"/>
              <a:t> by </a:t>
            </a:r>
            <a:r>
              <a:rPr lang="fr-FR" sz="2800" dirty="0" err="1"/>
              <a:t>species</a:t>
            </a:r>
            <a:r>
              <a:rPr lang="fr-FR" sz="2800" dirty="0"/>
              <a:t>: </a:t>
            </a:r>
            <a:r>
              <a:rPr lang="fr-FR" sz="2800" dirty="0" err="1" smtClean="0"/>
              <a:t>atom</a:t>
            </a:r>
            <a:r>
              <a:rPr lang="fr-FR" sz="2800" dirty="0" smtClean="0"/>
              <a:t> (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5" name="Image 4" descr="Image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153"/>
            <a:ext cx="9144000" cy="52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858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err="1"/>
              <a:t>Query</a:t>
            </a:r>
            <a:r>
              <a:rPr lang="fr-FR" sz="2800" dirty="0"/>
              <a:t> by </a:t>
            </a:r>
            <a:r>
              <a:rPr lang="fr-FR" sz="2800" dirty="0" err="1"/>
              <a:t>species</a:t>
            </a:r>
            <a:r>
              <a:rPr lang="fr-FR" sz="2800" dirty="0"/>
              <a:t>: </a:t>
            </a:r>
            <a:r>
              <a:rPr lang="fr-FR" sz="2800" dirty="0" err="1" smtClean="0"/>
              <a:t>atom</a:t>
            </a:r>
            <a:r>
              <a:rPr lang="fr-FR" sz="2800" dirty="0" smtClean="0"/>
              <a:t>, </a:t>
            </a:r>
            <a:r>
              <a:rPr lang="fr-FR" sz="2800" dirty="0" err="1" smtClean="0"/>
              <a:t>processes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5" name="Image 4" descr="Imag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861"/>
            <a:ext cx="9144000" cy="5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74638"/>
            <a:ext cx="9015012" cy="655260"/>
          </a:xfrm>
        </p:spPr>
        <p:txBody>
          <a:bodyPr>
            <a:normAutofit/>
          </a:bodyPr>
          <a:lstStyle/>
          <a:p>
            <a:r>
              <a:rPr lang="fr-FR" sz="2800" dirty="0" err="1"/>
              <a:t>Query</a:t>
            </a:r>
            <a:r>
              <a:rPr lang="fr-FR" sz="2800" dirty="0"/>
              <a:t> by </a:t>
            </a:r>
            <a:r>
              <a:rPr lang="fr-FR" sz="2800" dirty="0" err="1"/>
              <a:t>species</a:t>
            </a:r>
            <a:r>
              <a:rPr lang="fr-FR" sz="2800" dirty="0"/>
              <a:t>: </a:t>
            </a:r>
            <a:r>
              <a:rPr lang="fr-FR" sz="2800" dirty="0" err="1"/>
              <a:t>atom</a:t>
            </a:r>
            <a:r>
              <a:rPr lang="fr-FR" sz="2800" dirty="0"/>
              <a:t>, </a:t>
            </a:r>
            <a:r>
              <a:rPr lang="fr-FR" sz="2800" dirty="0" err="1" smtClean="0"/>
              <a:t>processes</a:t>
            </a:r>
            <a:r>
              <a:rPr lang="fr-FR" sz="2800" dirty="0" smtClean="0"/>
              <a:t> (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6" name="Image 5" descr="Imag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604838"/>
          </a:xfrm>
          <a:solidFill>
            <a:schemeClr val="bg2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3100" dirty="0" err="1"/>
              <a:t>Query</a:t>
            </a:r>
            <a:r>
              <a:rPr lang="fr-FR" sz="3100" dirty="0"/>
              <a:t> </a:t>
            </a:r>
            <a:r>
              <a:rPr lang="fr-FR" sz="3100" dirty="0" smtClean="0"/>
              <a:t>: </a:t>
            </a:r>
            <a:r>
              <a:rPr lang="fr-FR" sz="3100" dirty="0" err="1" smtClean="0"/>
              <a:t>result</a:t>
            </a:r>
            <a:r>
              <a:rPr lang="fr-FR" sz="3100" dirty="0" smtClean="0"/>
              <a:t>, click on </a:t>
            </a:r>
            <a:r>
              <a:rPr lang="fr-FR" sz="3100" dirty="0" err="1" smtClean="0"/>
              <a:t>download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5" name="Image 4" descr="Image 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" y="1042972"/>
            <a:ext cx="9144000" cy="3970336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5132477" y="5192221"/>
            <a:ext cx="3948023" cy="1080000"/>
            <a:chOff x="187777" y="5158362"/>
            <a:chExt cx="3948023" cy="10800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777" y="5158362"/>
              <a:ext cx="2661610" cy="108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8476" y="5158362"/>
              <a:ext cx="1247324" cy="1080000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60777" y="5194741"/>
            <a:ext cx="5118100" cy="1077218"/>
          </a:xfrm>
          <a:prstGeom prst="rect">
            <a:avLst/>
          </a:prstGeom>
          <a:solidFill>
            <a:srgbClr val="FFF0FE"/>
          </a:solidFill>
          <a:ln>
            <a:solidFill>
              <a:srgbClr val="A6321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</a:rPr>
              <a:t>Xsams</a:t>
            </a:r>
            <a:r>
              <a:rPr lang="fr-FR" sz="1600" dirty="0">
                <a:solidFill>
                  <a:srgbClr val="FF0000"/>
                </a:solidFill>
              </a:rPr>
              <a:t>: </a:t>
            </a:r>
            <a:r>
              <a:rPr lang="fr-FR" sz="1600" dirty="0"/>
              <a:t>XML </a:t>
            </a:r>
            <a:r>
              <a:rPr lang="fr-FR" sz="1600" dirty="0" err="1"/>
              <a:t>Schema</a:t>
            </a:r>
            <a:r>
              <a:rPr lang="fr-FR" sz="1600" dirty="0"/>
              <a:t> for </a:t>
            </a:r>
            <a:r>
              <a:rPr lang="fr-FR" sz="1600" dirty="0" err="1"/>
              <a:t>Atoms</a:t>
            </a:r>
            <a:r>
              <a:rPr lang="fr-FR" sz="1600" dirty="0"/>
              <a:t>, </a:t>
            </a:r>
            <a:r>
              <a:rPr lang="fr-FR" sz="1600" dirty="0" err="1"/>
              <a:t>Molecules</a:t>
            </a:r>
            <a:r>
              <a:rPr lang="fr-FR" sz="1600" dirty="0"/>
              <a:t> and </a:t>
            </a:r>
            <a:r>
              <a:rPr lang="fr-FR" sz="1600" dirty="0" err="1"/>
              <a:t>Solids</a:t>
            </a:r>
            <a:r>
              <a:rPr lang="fr-FR" sz="1600" dirty="0"/>
              <a:t> 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XML: </a:t>
            </a:r>
            <a:r>
              <a:rPr lang="fr-FR" sz="1600" dirty="0" smtClean="0"/>
              <a:t>Extensible </a:t>
            </a:r>
            <a:r>
              <a:rPr lang="fr-FR" sz="1600" dirty="0" err="1"/>
              <a:t>Markup</a:t>
            </a:r>
            <a:r>
              <a:rPr lang="fr-FR" sz="1600" dirty="0"/>
              <a:t> </a:t>
            </a:r>
            <a:r>
              <a:rPr lang="fr-FR" sz="1600" dirty="0" err="1" smtClean="0"/>
              <a:t>Language</a:t>
            </a:r>
            <a:endParaRPr lang="fr-FR" sz="1600" dirty="0" smtClean="0"/>
          </a:p>
          <a:p>
            <a:r>
              <a:rPr lang="fr-FR" sz="1600" dirty="0" smtClean="0">
                <a:solidFill>
                  <a:srgbClr val="FF0000"/>
                </a:solidFill>
              </a:rPr>
              <a:t>Xsams2SME</a:t>
            </a:r>
            <a:r>
              <a:rPr lang="fr-FR" sz="1600" dirty="0"/>
              <a:t>: </a:t>
            </a:r>
            <a:r>
              <a:rPr lang="fr-FR" sz="1600" dirty="0" err="1"/>
              <a:t>converts</a:t>
            </a:r>
            <a:r>
              <a:rPr lang="fr-FR" sz="1600" dirty="0"/>
              <a:t> </a:t>
            </a:r>
            <a:r>
              <a:rPr lang="fr-FR" sz="1600" dirty="0">
                <a:solidFill>
                  <a:srgbClr val="FF0000"/>
                </a:solidFill>
              </a:rPr>
              <a:t>XML</a:t>
            </a:r>
            <a:r>
              <a:rPr lang="fr-FR" sz="1600" dirty="0"/>
              <a:t> document </a:t>
            </a:r>
            <a:r>
              <a:rPr lang="fr-FR" sz="1600" dirty="0" err="1"/>
              <a:t>into</a:t>
            </a:r>
            <a:r>
              <a:rPr lang="fr-FR" sz="1600" dirty="0"/>
              <a:t> the </a:t>
            </a:r>
            <a:r>
              <a:rPr lang="fr-FR" sz="1600" dirty="0">
                <a:solidFill>
                  <a:srgbClr val="FF0000"/>
                </a:solidFill>
              </a:rPr>
              <a:t>CSV-format </a:t>
            </a:r>
            <a:r>
              <a:rPr lang="fr-FR" sz="1600" dirty="0" err="1"/>
              <a:t>wanted</a:t>
            </a:r>
            <a:r>
              <a:rPr lang="fr-FR" sz="1600" dirty="0"/>
              <a:t> by </a:t>
            </a:r>
            <a:r>
              <a:rPr lang="fr-FR" sz="1600" dirty="0" err="1">
                <a:solidFill>
                  <a:srgbClr val="FF0000"/>
                </a:solidFill>
              </a:rPr>
              <a:t>Spectroscopy</a:t>
            </a:r>
            <a:r>
              <a:rPr lang="fr-FR" sz="1600" dirty="0">
                <a:solidFill>
                  <a:srgbClr val="FF0000"/>
                </a:solidFill>
              </a:rPr>
              <a:t> Made </a:t>
            </a:r>
            <a:r>
              <a:rPr lang="fr-FR" sz="1600" dirty="0" err="1">
                <a:solidFill>
                  <a:srgbClr val="FF0000"/>
                </a:solidFill>
              </a:rPr>
              <a:t>Easy</a:t>
            </a:r>
            <a:r>
              <a:rPr lang="fr-FR" sz="1600" dirty="0">
                <a:solidFill>
                  <a:srgbClr val="FF0000"/>
                </a:solidFill>
              </a:rPr>
              <a:t> (SME)</a:t>
            </a:r>
          </a:p>
        </p:txBody>
      </p:sp>
    </p:spTree>
    <p:extLst>
      <p:ext uri="{BB962C8B-B14F-4D97-AF65-F5344CB8AC3E}">
        <p14:creationId xmlns:p14="http://schemas.microsoft.com/office/powerpoint/2010/main" val="190781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2576"/>
            <a:ext cx="8229600" cy="1143000"/>
          </a:xfrm>
          <a:solidFill>
            <a:srgbClr val="FFFFC5"/>
          </a:solidFill>
          <a:ln>
            <a:solidFill>
              <a:srgbClr val="A63212"/>
            </a:solidFill>
          </a:ln>
        </p:spPr>
        <p:txBody>
          <a:bodyPr>
            <a:normAutofit/>
          </a:bodyPr>
          <a:lstStyle/>
          <a:p>
            <a:r>
              <a:rPr lang="fr-FR" sz="2800" dirty="0" err="1" smtClean="0"/>
              <a:t>Result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download</a:t>
            </a:r>
            <a:r>
              <a:rPr lang="fr-FR" sz="2800" dirty="0" smtClean="0"/>
              <a:t>:</a:t>
            </a:r>
            <a:br>
              <a:rPr lang="fr-FR" sz="2800" dirty="0" smtClean="0"/>
            </a:br>
            <a:r>
              <a:rPr lang="fr-FR" sz="2800" dirty="0" smtClean="0"/>
              <a:t>code in XML </a:t>
            </a:r>
            <a:r>
              <a:rPr lang="fr-FR" sz="2800" dirty="0" err="1" smtClean="0"/>
              <a:t>language</a:t>
            </a:r>
            <a:r>
              <a:rPr lang="fr-FR" sz="2800" dirty="0" smtClean="0"/>
              <a:t> for </a:t>
            </a:r>
            <a:r>
              <a:rPr lang="fr-FR" sz="2800" dirty="0" err="1" smtClean="0"/>
              <a:t>users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6" name="Image 5" descr="Image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576"/>
            <a:ext cx="9144000" cy="3734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978" y="5364886"/>
            <a:ext cx="578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Xsams</a:t>
            </a:r>
            <a:endParaRPr lang="fr-FR" dirty="0"/>
          </a:p>
          <a:p>
            <a:r>
              <a:rPr lang="fr-FR" dirty="0"/>
              <a:t>XML </a:t>
            </a:r>
            <a:r>
              <a:rPr lang="fr-FR" dirty="0" err="1"/>
              <a:t>Schema</a:t>
            </a:r>
            <a:r>
              <a:rPr lang="fr-FR" dirty="0"/>
              <a:t> for </a:t>
            </a:r>
            <a:r>
              <a:rPr lang="fr-FR" dirty="0" err="1"/>
              <a:t>Atoms</a:t>
            </a:r>
            <a:r>
              <a:rPr lang="fr-FR" dirty="0"/>
              <a:t>, </a:t>
            </a:r>
            <a:r>
              <a:rPr lang="fr-FR" dirty="0" err="1"/>
              <a:t>Molecules</a:t>
            </a:r>
            <a:r>
              <a:rPr lang="fr-FR" dirty="0"/>
              <a:t> and </a:t>
            </a:r>
            <a:r>
              <a:rPr lang="fr-FR" dirty="0" err="1"/>
              <a:t>Solids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3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25E-BF5F-FD43-BBB4-D7508994EF9D}" type="slidenum">
              <a:rPr lang="fr-FR"/>
              <a:pPr/>
              <a:t>4</a:t>
            </a:fld>
            <a:endParaRPr lang="fr-FR"/>
          </a:p>
        </p:txBody>
      </p:sp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2773" y="96111"/>
            <a:ext cx="8606785" cy="826041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D1130F"/>
                </a:solidFill>
              </a:rPr>
              <a:t>Diagnostics and </a:t>
            </a:r>
            <a:r>
              <a:rPr lang="fr-FR" sz="2800" dirty="0" err="1" smtClean="0">
                <a:solidFill>
                  <a:srgbClr val="D1130F"/>
                </a:solidFill>
              </a:rPr>
              <a:t>Modelling</a:t>
            </a:r>
            <a:r>
              <a:rPr lang="fr-FR" sz="2800" dirty="0" smtClean="0">
                <a:solidFill>
                  <a:srgbClr val="D1130F"/>
                </a:solidFill>
              </a:rPr>
              <a:t> in </a:t>
            </a:r>
            <a:r>
              <a:rPr lang="fr-FR" sz="2800" dirty="0" err="1" smtClean="0">
                <a:solidFill>
                  <a:srgbClr val="D1130F"/>
                </a:solidFill>
              </a:rPr>
              <a:t>Astrophysics</a:t>
            </a:r>
            <a:r>
              <a:rPr lang="fr-FR" sz="2800" dirty="0" smtClean="0">
                <a:solidFill>
                  <a:srgbClr val="D1130F"/>
                </a:solidFill>
              </a:rPr>
              <a:t>:</a:t>
            </a:r>
            <a:r>
              <a:rPr lang="fr-FR" sz="2800" dirty="0">
                <a:solidFill>
                  <a:srgbClr val="D1130F"/>
                </a:solidFill>
              </a:rPr>
              <a:t/>
            </a:r>
            <a:br>
              <a:rPr lang="fr-FR" sz="2800" dirty="0">
                <a:solidFill>
                  <a:srgbClr val="D1130F"/>
                </a:solidFill>
              </a:rPr>
            </a:br>
            <a:r>
              <a:rPr lang="fr-FR" sz="2800" dirty="0" err="1" smtClean="0">
                <a:solidFill>
                  <a:srgbClr val="D1130F"/>
                </a:solidFill>
              </a:rPr>
              <a:t>Understanding</a:t>
            </a:r>
            <a:r>
              <a:rPr lang="fr-FR" sz="2800" dirty="0" smtClean="0">
                <a:solidFill>
                  <a:srgbClr val="D1130F"/>
                </a:solidFill>
              </a:rPr>
              <a:t> </a:t>
            </a:r>
            <a:r>
              <a:rPr lang="fr-FR" sz="2800" dirty="0">
                <a:solidFill>
                  <a:srgbClr val="D1130F"/>
                </a:solidFill>
              </a:rPr>
              <a:t>of the </a:t>
            </a:r>
            <a:r>
              <a:rPr lang="fr-FR" sz="2800" dirty="0" err="1">
                <a:solidFill>
                  <a:srgbClr val="D1130F"/>
                </a:solidFill>
              </a:rPr>
              <a:t>evolution</a:t>
            </a:r>
            <a:r>
              <a:rPr lang="fr-FR" sz="2800" dirty="0">
                <a:solidFill>
                  <a:srgbClr val="D1130F"/>
                </a:solidFill>
              </a:rPr>
              <a:t> of </a:t>
            </a:r>
            <a:r>
              <a:rPr lang="fr-FR" sz="2800" dirty="0" smtClean="0">
                <a:solidFill>
                  <a:srgbClr val="D1130F"/>
                </a:solidFill>
              </a:rPr>
              <a:t>stars</a:t>
            </a:r>
            <a:endParaRPr lang="fr-FR" sz="2800" dirty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360" y="1009280"/>
            <a:ext cx="8991600" cy="5803360"/>
          </a:xfrm>
          <a:solidFill>
            <a:srgbClr val="FFF6F2"/>
          </a:solidFill>
          <a:ln>
            <a:solidFill>
              <a:srgbClr val="4C1304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i="1" dirty="0" err="1">
                <a:solidFill>
                  <a:srgbClr val="0000FF"/>
                </a:solidFill>
              </a:rPr>
              <a:t>Thanks</a:t>
            </a:r>
            <a:r>
              <a:rPr lang="fr-FR" sz="1600" i="1" dirty="0">
                <a:solidFill>
                  <a:srgbClr val="0000FF"/>
                </a:solidFill>
              </a:rPr>
              <a:t> to </a:t>
            </a:r>
            <a:r>
              <a:rPr lang="fr-FR" sz="1600" i="1" dirty="0" err="1" smtClean="0">
                <a:solidFill>
                  <a:srgbClr val="0000FF"/>
                </a:solidFill>
              </a:rPr>
              <a:t>considerable</a:t>
            </a:r>
            <a:r>
              <a:rPr lang="fr-FR" sz="1600" i="1" dirty="0" smtClean="0">
                <a:solidFill>
                  <a:srgbClr val="0000FF"/>
                </a:solidFill>
              </a:rPr>
              <a:t> </a:t>
            </a:r>
            <a:r>
              <a:rPr lang="fr-FR" sz="1600" i="1" dirty="0" err="1">
                <a:solidFill>
                  <a:srgbClr val="0000FF"/>
                </a:solidFill>
              </a:rPr>
              <a:t>developments</a:t>
            </a:r>
            <a:r>
              <a:rPr lang="fr-FR" sz="1600" i="1" dirty="0">
                <a:solidFill>
                  <a:srgbClr val="0000FF"/>
                </a:solidFill>
              </a:rPr>
              <a:t> of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Ground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err="1">
                <a:solidFill>
                  <a:srgbClr val="0000FF"/>
                </a:solidFill>
              </a:rPr>
              <a:t>based</a:t>
            </a:r>
            <a:r>
              <a:rPr lang="fr-FR" sz="1400" i="1" dirty="0">
                <a:solidFill>
                  <a:srgbClr val="0000FF"/>
                </a:solidFill>
              </a:rPr>
              <a:t> and </a:t>
            </a:r>
            <a:r>
              <a:rPr lang="fr-FR" sz="1400" i="1" dirty="0" err="1">
                <a:solidFill>
                  <a:srgbClr val="0000FF"/>
                </a:solidFill>
              </a:rPr>
              <a:t>space-born</a:t>
            </a:r>
            <a:r>
              <a:rPr lang="fr-FR" sz="1400" i="1" dirty="0">
                <a:solidFill>
                  <a:srgbClr val="0000FF"/>
                </a:solidFill>
              </a:rPr>
              <a:t> missions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Increased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err="1">
                <a:solidFill>
                  <a:srgbClr val="0000FF"/>
                </a:solidFill>
              </a:rPr>
              <a:t>sensitivity</a:t>
            </a:r>
            <a:r>
              <a:rPr lang="fr-FR" sz="1400" i="1" dirty="0">
                <a:solidFill>
                  <a:srgbClr val="0000FF"/>
                </a:solidFill>
              </a:rPr>
              <a:t> (S/N) and spectral </a:t>
            </a:r>
            <a:r>
              <a:rPr lang="fr-FR" sz="1400" i="1" dirty="0" err="1">
                <a:solidFill>
                  <a:srgbClr val="0000FF"/>
                </a:solidFill>
              </a:rPr>
              <a:t>resolution</a:t>
            </a:r>
            <a:endParaRPr lang="fr-FR" sz="1400" i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Powerful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smtClean="0">
                <a:solidFill>
                  <a:srgbClr val="0000FF"/>
                </a:solidFill>
              </a:rPr>
              <a:t>computers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1600" dirty="0">
              <a:solidFill>
                <a:srgbClr val="0000FF"/>
              </a:solidFill>
            </a:endParaRPr>
          </a:p>
          <a:p>
            <a:pPr marL="180975" indent="-180975"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fr-FR" sz="1800" b="1" dirty="0" err="1"/>
              <a:t>I</a:t>
            </a:r>
            <a:r>
              <a:rPr lang="fr-FR" sz="1800" b="1" dirty="0" err="1" smtClean="0"/>
              <a:t>nterpretation</a:t>
            </a:r>
            <a:r>
              <a:rPr lang="fr-FR" sz="1800" b="1" dirty="0" smtClean="0"/>
              <a:t> </a:t>
            </a:r>
            <a:r>
              <a:rPr lang="fr-FR" sz="1800" b="1" dirty="0"/>
              <a:t>of the </a:t>
            </a:r>
            <a:r>
              <a:rPr lang="fr-FR" sz="1800" b="1" dirty="0" err="1"/>
              <a:t>faint</a:t>
            </a:r>
            <a:r>
              <a:rPr lang="fr-FR" sz="1800" b="1" dirty="0"/>
              <a:t> </a:t>
            </a:r>
            <a:r>
              <a:rPr lang="fr-FR" sz="1800" b="1" dirty="0" err="1"/>
              <a:t>observed</a:t>
            </a:r>
            <a:r>
              <a:rPr lang="fr-FR" sz="1800" b="1" dirty="0"/>
              <a:t> </a:t>
            </a:r>
            <a:r>
              <a:rPr lang="fr-FR" sz="1800" b="1" dirty="0" err="1"/>
              <a:t>spectrum</a:t>
            </a:r>
            <a:r>
              <a:rPr lang="fr-FR" sz="1800" b="1" dirty="0"/>
              <a:t> </a:t>
            </a:r>
            <a:r>
              <a:rPr lang="fr-FR" sz="1800" b="1" dirty="0" smtClean="0"/>
              <a:t>:</a:t>
            </a: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None/>
              <a:tabLst>
                <a:tab pos="533400" algn="l"/>
              </a:tabLst>
            </a:pPr>
            <a:r>
              <a:rPr lang="fr-FR" sz="1800" b="1" dirty="0" err="1" smtClean="0"/>
              <a:t>faint</a:t>
            </a:r>
            <a:r>
              <a:rPr lang="fr-FR" sz="1800" b="1" dirty="0" smtClean="0"/>
              <a:t> </a:t>
            </a:r>
            <a:r>
              <a:rPr lang="fr-FR" sz="1800" b="1" dirty="0" err="1"/>
              <a:t>objects</a:t>
            </a:r>
            <a:r>
              <a:rPr lang="fr-FR" sz="1800" b="1" dirty="0"/>
              <a:t>, </a:t>
            </a:r>
            <a:r>
              <a:rPr lang="fr-FR" sz="1800" b="1" dirty="0" err="1"/>
              <a:t>faint</a:t>
            </a:r>
            <a:r>
              <a:rPr lang="fr-FR" sz="1800" b="1" dirty="0"/>
              <a:t> </a:t>
            </a:r>
            <a:r>
              <a:rPr lang="fr-FR" sz="1800" b="1" dirty="0" err="1" smtClean="0"/>
              <a:t>lines</a:t>
            </a:r>
            <a:r>
              <a:rPr lang="fr-FR" sz="1800" b="1" dirty="0" smtClean="0"/>
              <a:t> (trace </a:t>
            </a:r>
            <a:r>
              <a:rPr lang="fr-FR" sz="1800" b="1" dirty="0" err="1"/>
              <a:t>elements</a:t>
            </a:r>
            <a:r>
              <a:rPr lang="fr-FR" sz="1800" dirty="0" smtClean="0"/>
              <a:t>)</a:t>
            </a:r>
            <a:endParaRPr lang="fr-FR" sz="18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smtClean="0"/>
              <a:t>Line </a:t>
            </a:r>
            <a:r>
              <a:rPr lang="fr-FR" sz="1600" dirty="0" err="1"/>
              <a:t>intensities</a:t>
            </a:r>
            <a:r>
              <a:rPr lang="fr-FR" sz="1600" dirty="0"/>
              <a:t> </a:t>
            </a:r>
            <a:r>
              <a:rPr lang="fr-FR" sz="1600" dirty="0" smtClean="0"/>
              <a:t>+ </a:t>
            </a:r>
            <a:r>
              <a:rPr lang="fr-FR" sz="1600" dirty="0"/>
              <a:t>line </a:t>
            </a:r>
            <a:r>
              <a:rPr lang="fr-FR" sz="1600" dirty="0" smtClean="0"/>
              <a:t>profiles</a:t>
            </a:r>
            <a:endParaRPr lang="fr-FR" sz="16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/>
              <a:t>Continuum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err="1"/>
              <a:t>Spectroscopic</a:t>
            </a:r>
            <a:r>
              <a:rPr lang="fr-FR" sz="1600" dirty="0"/>
              <a:t> diagnostics: </a:t>
            </a: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Temperatures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>
                <a:solidFill>
                  <a:srgbClr val="008000"/>
                </a:solidFill>
              </a:rPr>
              <a:t>pressure</a:t>
            </a: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Abundances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Chemical</a:t>
            </a:r>
            <a:r>
              <a:rPr lang="fr-FR" sz="1400" dirty="0">
                <a:solidFill>
                  <a:srgbClr val="008000"/>
                </a:solidFill>
              </a:rPr>
              <a:t> stratification of the </a:t>
            </a:r>
            <a:r>
              <a:rPr lang="fr-FR" sz="1400" dirty="0" err="1" smtClean="0">
                <a:solidFill>
                  <a:srgbClr val="008000"/>
                </a:solidFill>
              </a:rPr>
              <a:t>atmosphere</a:t>
            </a:r>
            <a:endParaRPr lang="fr-FR" sz="1800" b="1" dirty="0" smtClean="0">
              <a:solidFill>
                <a:srgbClr val="008000"/>
              </a:solidFill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err="1" smtClean="0"/>
              <a:t>Modelling</a:t>
            </a:r>
            <a:r>
              <a:rPr lang="fr-FR" sz="1800" b="1" dirty="0" smtClean="0"/>
              <a:t> </a:t>
            </a:r>
            <a:r>
              <a:rPr lang="fr-FR" sz="1800" b="1" dirty="0"/>
              <a:t>of </a:t>
            </a:r>
            <a:r>
              <a:rPr lang="fr-FR" sz="1800" b="1" dirty="0" err="1" smtClean="0"/>
              <a:t>atmospheres</a:t>
            </a:r>
            <a:endParaRPr lang="fr-FR" sz="1800" b="1" dirty="0"/>
          </a:p>
          <a:p>
            <a:pPr marL="804863" lvl="2" indent="-361950">
              <a:lnSpc>
                <a:spcPct val="90000"/>
              </a:lnSpc>
            </a:pPr>
            <a:r>
              <a:rPr lang="fr-FR" sz="1600" dirty="0" err="1"/>
              <a:t>Synthetic</a:t>
            </a:r>
            <a:r>
              <a:rPr lang="fr-FR" sz="1600" dirty="0"/>
              <a:t> </a:t>
            </a:r>
            <a:r>
              <a:rPr lang="fr-FR" sz="1600" dirty="0" err="1" smtClean="0"/>
              <a:t>spectra</a:t>
            </a:r>
            <a:r>
              <a:rPr lang="fr-FR" sz="1600" dirty="0" smtClean="0"/>
              <a:t>: </a:t>
            </a:r>
            <a:r>
              <a:rPr lang="fr-FR" sz="1400" dirty="0" smtClean="0">
                <a:solidFill>
                  <a:srgbClr val="008000"/>
                </a:solidFill>
              </a:rPr>
              <a:t>a </a:t>
            </a:r>
            <a:r>
              <a:rPr lang="fr-FR" sz="1400" dirty="0" err="1" smtClean="0">
                <a:solidFill>
                  <a:srgbClr val="008000"/>
                </a:solidFill>
              </a:rPr>
              <a:t>great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number</a:t>
            </a:r>
            <a:r>
              <a:rPr lang="fr-FR" sz="1400" dirty="0" smtClean="0">
                <a:solidFill>
                  <a:srgbClr val="008000"/>
                </a:solidFill>
              </a:rPr>
              <a:t> of </a:t>
            </a:r>
            <a:r>
              <a:rPr lang="fr-FR" sz="1400" dirty="0" err="1" smtClean="0">
                <a:solidFill>
                  <a:srgbClr val="008000"/>
                </a:solidFill>
              </a:rPr>
              <a:t>lines</a:t>
            </a:r>
            <a:r>
              <a:rPr lang="fr-FR" sz="1400" dirty="0" smtClean="0">
                <a:solidFill>
                  <a:srgbClr val="008000"/>
                </a:solidFill>
              </a:rPr>
              <a:t> of a </a:t>
            </a:r>
            <a:r>
              <a:rPr lang="fr-FR" sz="1400" dirty="0" err="1" smtClean="0">
                <a:solidFill>
                  <a:srgbClr val="008000"/>
                </a:solidFill>
              </a:rPr>
              <a:t>same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element</a:t>
            </a:r>
            <a:r>
              <a:rPr lang="fr-FR" sz="1400" dirty="0" smtClean="0">
                <a:solidFill>
                  <a:srgbClr val="008000"/>
                </a:solidFill>
              </a:rPr>
              <a:t> are </a:t>
            </a:r>
            <a:r>
              <a:rPr lang="fr-FR" sz="1400" dirty="0" err="1" smtClean="0">
                <a:solidFill>
                  <a:srgbClr val="008000"/>
                </a:solidFill>
              </a:rPr>
              <a:t>required</a:t>
            </a:r>
            <a:endParaRPr lang="fr-FR" sz="1600" dirty="0">
              <a:solidFill>
                <a:srgbClr val="008000"/>
              </a:solidFill>
            </a:endParaRPr>
          </a:p>
          <a:p>
            <a:pPr marL="804863" lvl="2" indent="-361950">
              <a:lnSpc>
                <a:spcPct val="90000"/>
              </a:lnSpc>
            </a:pPr>
            <a:r>
              <a:rPr lang="fr-FR" sz="1600" dirty="0"/>
              <a:t>Radiative </a:t>
            </a:r>
            <a:r>
              <a:rPr lang="fr-FR" sz="1600" dirty="0" err="1" smtClean="0"/>
              <a:t>transfer</a:t>
            </a:r>
            <a:endParaRPr lang="fr-FR" sz="1800" b="1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err="1" smtClean="0"/>
              <a:t>Stellar</a:t>
            </a:r>
            <a:r>
              <a:rPr lang="fr-FR" sz="1800" b="1" dirty="0" smtClean="0"/>
              <a:t> </a:t>
            </a:r>
            <a:r>
              <a:rPr lang="fr-FR" sz="1800" b="1" dirty="0" err="1"/>
              <a:t>interiors</a:t>
            </a:r>
            <a:r>
              <a:rPr lang="fr-FR" sz="1800" b="1" dirty="0"/>
              <a:t> </a:t>
            </a:r>
            <a:r>
              <a:rPr lang="fr-FR" sz="1800" b="1" dirty="0" err="1"/>
              <a:t>studies</a:t>
            </a:r>
            <a:r>
              <a:rPr lang="fr-FR" sz="1800" b="1" dirty="0"/>
              <a:t> and </a:t>
            </a:r>
            <a:r>
              <a:rPr lang="fr-FR" sz="1800" b="1" dirty="0" err="1" smtClean="0"/>
              <a:t>Asterosimology</a:t>
            </a:r>
            <a:endParaRPr lang="fr-FR" sz="1800" b="1" dirty="0"/>
          </a:p>
          <a:p>
            <a:pPr lvl="1">
              <a:lnSpc>
                <a:spcPct val="70000"/>
              </a:lnSpc>
              <a:buFont typeface="Arial"/>
              <a:buChar char="•"/>
            </a:pPr>
            <a:r>
              <a:rPr lang="fr-FR" sz="1600" dirty="0"/>
              <a:t> </a:t>
            </a:r>
            <a:r>
              <a:rPr lang="fr-FR" sz="1600" dirty="0" err="1"/>
              <a:t>opacities</a:t>
            </a:r>
            <a:r>
              <a:rPr lang="fr-FR" sz="1600" dirty="0"/>
              <a:t>: </a:t>
            </a:r>
            <a:r>
              <a:rPr lang="fr-FR" sz="1400" dirty="0">
                <a:solidFill>
                  <a:srgbClr val="008000"/>
                </a:solidFill>
              </a:rPr>
              <a:t>a </a:t>
            </a:r>
            <a:r>
              <a:rPr lang="fr-FR" sz="1400" dirty="0" err="1">
                <a:solidFill>
                  <a:srgbClr val="008000"/>
                </a:solidFill>
              </a:rPr>
              <a:t>great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number</a:t>
            </a:r>
            <a:r>
              <a:rPr lang="fr-FR" sz="1400" dirty="0">
                <a:solidFill>
                  <a:srgbClr val="008000"/>
                </a:solidFill>
              </a:rPr>
              <a:t> of </a:t>
            </a:r>
            <a:r>
              <a:rPr lang="fr-FR" sz="1400" dirty="0" err="1" smtClean="0">
                <a:solidFill>
                  <a:srgbClr val="008000"/>
                </a:solidFill>
              </a:rPr>
              <a:t>lines</a:t>
            </a:r>
            <a:r>
              <a:rPr lang="fr-FR" sz="1400" dirty="0" smtClean="0">
                <a:solidFill>
                  <a:srgbClr val="008000"/>
                </a:solidFill>
              </a:rPr>
              <a:t> oh </a:t>
            </a:r>
            <a:r>
              <a:rPr lang="fr-FR" sz="1400" dirty="0" err="1" smtClean="0">
                <a:solidFill>
                  <a:srgbClr val="008000"/>
                </a:solidFill>
              </a:rPr>
              <a:t>higly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ionized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elements</a:t>
            </a:r>
            <a:r>
              <a:rPr lang="fr-FR" sz="1400" dirty="0" smtClean="0">
                <a:solidFill>
                  <a:srgbClr val="008000"/>
                </a:solidFill>
              </a:rPr>
              <a:t> are </a:t>
            </a:r>
            <a:r>
              <a:rPr lang="fr-FR" sz="1400" dirty="0" err="1">
                <a:solidFill>
                  <a:srgbClr val="008000"/>
                </a:solidFill>
              </a:rPr>
              <a:t>required</a:t>
            </a:r>
            <a:endParaRPr lang="fr-FR" sz="14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err="1"/>
              <a:t>Nuclear</a:t>
            </a:r>
            <a:r>
              <a:rPr lang="fr-FR" sz="1600" dirty="0"/>
              <a:t> </a:t>
            </a:r>
            <a:r>
              <a:rPr lang="fr-FR" sz="1600" dirty="0" err="1" smtClean="0"/>
              <a:t>processes</a:t>
            </a:r>
            <a:r>
              <a:rPr lang="fr-FR" sz="1600" dirty="0" smtClean="0"/>
              <a:t>: </a:t>
            </a:r>
            <a:r>
              <a:rPr lang="fr-FR" sz="1400" dirty="0" smtClean="0">
                <a:solidFill>
                  <a:srgbClr val="008000"/>
                </a:solidFill>
              </a:rPr>
              <a:t>formation of </a:t>
            </a:r>
            <a:r>
              <a:rPr lang="fr-FR" sz="1400" dirty="0" err="1" smtClean="0">
                <a:solidFill>
                  <a:srgbClr val="008000"/>
                </a:solidFill>
              </a:rPr>
              <a:t>elements</a:t>
            </a:r>
            <a:r>
              <a:rPr lang="fr-FR" sz="1400" dirty="0" smtClean="0">
                <a:solidFill>
                  <a:srgbClr val="008000"/>
                </a:solidFill>
              </a:rPr>
              <a:t>, </a:t>
            </a:r>
            <a:r>
              <a:rPr lang="fr-FR" sz="1400" dirty="0" err="1" smtClean="0">
                <a:solidFill>
                  <a:srgbClr val="008000"/>
                </a:solidFill>
              </a:rPr>
              <a:t>chemical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enrichment</a:t>
            </a:r>
            <a:endParaRPr lang="fr-FR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0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5" name="Image 4" descr="Capture d’écran 2012-06-04 à 21.1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50"/>
            <a:ext cx="9144000" cy="3959835"/>
          </a:xfrm>
          <a:prstGeom prst="rect">
            <a:avLst/>
          </a:prstGeom>
        </p:spPr>
      </p:pic>
      <p:pic>
        <p:nvPicPr>
          <p:cNvPr id="6" name="Image 5" descr="Capture d’écran 2012-06-04 à 21.17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62" y="4553785"/>
            <a:ext cx="3465338" cy="15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Image 4" descr="Capture d’écran 2012-06-04 à 21.3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6" y="274638"/>
            <a:ext cx="5689601" cy="56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5" name="Image 4" descr="Capture d’écran 2012-06-04 à 21.3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46667"/>
            <a:ext cx="8153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5" name="Image 4" descr="Capture d’écran 2012-06-04 à 21.1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7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59038"/>
            <a:ext cx="82296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C8ED-23A0-DA4D-B975-9AE439648108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1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25E-BF5F-FD43-BBB4-D7508994EF9D}" type="slidenum">
              <a:rPr lang="fr-FR"/>
              <a:pPr/>
              <a:t>5</a:t>
            </a:fld>
            <a:endParaRPr lang="fr-FR"/>
          </a:p>
        </p:txBody>
      </p:sp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2773" y="96111"/>
            <a:ext cx="8606785" cy="826041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D1130F"/>
                </a:solidFill>
              </a:rPr>
              <a:t>Diagnostics and </a:t>
            </a:r>
            <a:r>
              <a:rPr lang="fr-FR" sz="2800" dirty="0" err="1" smtClean="0">
                <a:solidFill>
                  <a:srgbClr val="D1130F"/>
                </a:solidFill>
              </a:rPr>
              <a:t>Modelling</a:t>
            </a:r>
            <a:r>
              <a:rPr lang="fr-FR" sz="2800" dirty="0" smtClean="0">
                <a:solidFill>
                  <a:srgbClr val="D1130F"/>
                </a:solidFill>
              </a:rPr>
              <a:t> in </a:t>
            </a:r>
            <a:r>
              <a:rPr lang="fr-FR" sz="2800" dirty="0" err="1" smtClean="0">
                <a:solidFill>
                  <a:srgbClr val="D1130F"/>
                </a:solidFill>
              </a:rPr>
              <a:t>Astrophysics</a:t>
            </a:r>
            <a:r>
              <a:rPr lang="fr-FR" sz="2800" dirty="0" smtClean="0">
                <a:solidFill>
                  <a:srgbClr val="D1130F"/>
                </a:solidFill>
              </a:rPr>
              <a:t>:</a:t>
            </a:r>
            <a:r>
              <a:rPr lang="fr-FR" sz="2800" dirty="0">
                <a:solidFill>
                  <a:srgbClr val="D1130F"/>
                </a:solidFill>
              </a:rPr>
              <a:t/>
            </a:r>
            <a:br>
              <a:rPr lang="fr-FR" sz="2800" dirty="0">
                <a:solidFill>
                  <a:srgbClr val="D1130F"/>
                </a:solidFill>
              </a:rPr>
            </a:br>
            <a:r>
              <a:rPr lang="fr-FR" sz="2800" dirty="0" err="1" smtClean="0">
                <a:solidFill>
                  <a:srgbClr val="D1130F"/>
                </a:solidFill>
              </a:rPr>
              <a:t>Understanding</a:t>
            </a:r>
            <a:r>
              <a:rPr lang="fr-FR" sz="2800" dirty="0" smtClean="0">
                <a:solidFill>
                  <a:srgbClr val="D1130F"/>
                </a:solidFill>
              </a:rPr>
              <a:t> </a:t>
            </a:r>
            <a:r>
              <a:rPr lang="fr-FR" sz="2800" dirty="0">
                <a:solidFill>
                  <a:srgbClr val="D1130F"/>
                </a:solidFill>
              </a:rPr>
              <a:t>of the </a:t>
            </a:r>
            <a:r>
              <a:rPr lang="fr-FR" sz="2800" dirty="0" err="1">
                <a:solidFill>
                  <a:srgbClr val="D1130F"/>
                </a:solidFill>
              </a:rPr>
              <a:t>evolution</a:t>
            </a:r>
            <a:r>
              <a:rPr lang="fr-FR" sz="2800" dirty="0">
                <a:solidFill>
                  <a:srgbClr val="D1130F"/>
                </a:solidFill>
              </a:rPr>
              <a:t> of </a:t>
            </a:r>
            <a:r>
              <a:rPr lang="fr-FR" sz="2800" dirty="0" smtClean="0">
                <a:solidFill>
                  <a:srgbClr val="D1130F"/>
                </a:solidFill>
              </a:rPr>
              <a:t>stars</a:t>
            </a:r>
            <a:endParaRPr lang="fr-FR" sz="2800" dirty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360" y="1009280"/>
            <a:ext cx="8991600" cy="5803360"/>
          </a:xfrm>
          <a:solidFill>
            <a:srgbClr val="FFF6F2"/>
          </a:solidFill>
          <a:ln>
            <a:solidFill>
              <a:srgbClr val="4C1304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i="1" dirty="0" err="1">
                <a:solidFill>
                  <a:srgbClr val="0000FF"/>
                </a:solidFill>
              </a:rPr>
              <a:t>Thanks</a:t>
            </a:r>
            <a:r>
              <a:rPr lang="fr-FR" sz="1600" i="1" dirty="0">
                <a:solidFill>
                  <a:srgbClr val="0000FF"/>
                </a:solidFill>
              </a:rPr>
              <a:t> to </a:t>
            </a:r>
            <a:r>
              <a:rPr lang="fr-FR" sz="1600" i="1" dirty="0" err="1" smtClean="0">
                <a:solidFill>
                  <a:srgbClr val="0000FF"/>
                </a:solidFill>
              </a:rPr>
              <a:t>considerable</a:t>
            </a:r>
            <a:r>
              <a:rPr lang="fr-FR" sz="1600" i="1" dirty="0" smtClean="0">
                <a:solidFill>
                  <a:srgbClr val="0000FF"/>
                </a:solidFill>
              </a:rPr>
              <a:t> </a:t>
            </a:r>
            <a:r>
              <a:rPr lang="fr-FR" sz="1600" i="1" dirty="0" err="1">
                <a:solidFill>
                  <a:srgbClr val="0000FF"/>
                </a:solidFill>
              </a:rPr>
              <a:t>developments</a:t>
            </a:r>
            <a:r>
              <a:rPr lang="fr-FR" sz="1600" i="1" dirty="0">
                <a:solidFill>
                  <a:srgbClr val="0000FF"/>
                </a:solidFill>
              </a:rPr>
              <a:t> of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Ground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err="1">
                <a:solidFill>
                  <a:srgbClr val="0000FF"/>
                </a:solidFill>
              </a:rPr>
              <a:t>based</a:t>
            </a:r>
            <a:r>
              <a:rPr lang="fr-FR" sz="1400" i="1" dirty="0">
                <a:solidFill>
                  <a:srgbClr val="0000FF"/>
                </a:solidFill>
              </a:rPr>
              <a:t> and </a:t>
            </a:r>
            <a:r>
              <a:rPr lang="fr-FR" sz="1400" i="1" dirty="0" err="1">
                <a:solidFill>
                  <a:srgbClr val="0000FF"/>
                </a:solidFill>
              </a:rPr>
              <a:t>space-born</a:t>
            </a:r>
            <a:r>
              <a:rPr lang="fr-FR" sz="1400" i="1" dirty="0">
                <a:solidFill>
                  <a:srgbClr val="0000FF"/>
                </a:solidFill>
              </a:rPr>
              <a:t> missions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Increased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err="1">
                <a:solidFill>
                  <a:srgbClr val="0000FF"/>
                </a:solidFill>
              </a:rPr>
              <a:t>sensitivity</a:t>
            </a:r>
            <a:r>
              <a:rPr lang="fr-FR" sz="1400" i="1" dirty="0">
                <a:solidFill>
                  <a:srgbClr val="0000FF"/>
                </a:solidFill>
              </a:rPr>
              <a:t> (S/N) and spectral </a:t>
            </a:r>
            <a:r>
              <a:rPr lang="fr-FR" sz="1400" i="1" dirty="0" err="1">
                <a:solidFill>
                  <a:srgbClr val="0000FF"/>
                </a:solidFill>
              </a:rPr>
              <a:t>resolution</a:t>
            </a:r>
            <a:endParaRPr lang="fr-FR" sz="1400" i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Powerful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smtClean="0">
                <a:solidFill>
                  <a:srgbClr val="0000FF"/>
                </a:solidFill>
              </a:rPr>
              <a:t>computers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1600" dirty="0">
              <a:solidFill>
                <a:srgbClr val="0000FF"/>
              </a:solidFill>
            </a:endParaRPr>
          </a:p>
          <a:p>
            <a:pPr marL="180975" indent="-180975"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fr-FR" sz="1800" b="1" dirty="0" err="1"/>
              <a:t>I</a:t>
            </a:r>
            <a:r>
              <a:rPr lang="fr-FR" sz="1800" b="1" dirty="0" err="1" smtClean="0"/>
              <a:t>nterpretation</a:t>
            </a:r>
            <a:r>
              <a:rPr lang="fr-FR" sz="1800" b="1" dirty="0" smtClean="0"/>
              <a:t> </a:t>
            </a:r>
            <a:r>
              <a:rPr lang="fr-FR" sz="1800" b="1" dirty="0"/>
              <a:t>of the </a:t>
            </a:r>
            <a:r>
              <a:rPr lang="fr-FR" sz="1800" b="1" dirty="0" err="1"/>
              <a:t>faint</a:t>
            </a:r>
            <a:r>
              <a:rPr lang="fr-FR" sz="1800" b="1" dirty="0"/>
              <a:t> </a:t>
            </a:r>
            <a:r>
              <a:rPr lang="fr-FR" sz="1800" b="1" dirty="0" err="1"/>
              <a:t>observed</a:t>
            </a:r>
            <a:r>
              <a:rPr lang="fr-FR" sz="1800" b="1" dirty="0"/>
              <a:t> </a:t>
            </a:r>
            <a:r>
              <a:rPr lang="fr-FR" sz="1800" b="1" dirty="0" err="1"/>
              <a:t>spectrum</a:t>
            </a:r>
            <a:r>
              <a:rPr lang="fr-FR" sz="1800" b="1" dirty="0"/>
              <a:t> </a:t>
            </a:r>
            <a:r>
              <a:rPr lang="fr-FR" sz="1800" b="1" dirty="0" smtClean="0"/>
              <a:t>:</a:t>
            </a: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None/>
              <a:tabLst>
                <a:tab pos="533400" algn="l"/>
              </a:tabLst>
            </a:pPr>
            <a:r>
              <a:rPr lang="fr-FR" sz="1800" b="1" dirty="0" err="1" smtClean="0"/>
              <a:t>faint</a:t>
            </a:r>
            <a:r>
              <a:rPr lang="fr-FR" sz="1800" b="1" dirty="0" smtClean="0"/>
              <a:t> </a:t>
            </a:r>
            <a:r>
              <a:rPr lang="fr-FR" sz="1800" b="1" dirty="0" err="1"/>
              <a:t>objects</a:t>
            </a:r>
            <a:r>
              <a:rPr lang="fr-FR" sz="1800" b="1" dirty="0"/>
              <a:t>, </a:t>
            </a:r>
            <a:r>
              <a:rPr lang="fr-FR" sz="1800" b="1" dirty="0" err="1"/>
              <a:t>faint</a:t>
            </a:r>
            <a:r>
              <a:rPr lang="fr-FR" sz="1800" b="1" dirty="0"/>
              <a:t> </a:t>
            </a:r>
            <a:r>
              <a:rPr lang="fr-FR" sz="1800" b="1" dirty="0" err="1" smtClean="0"/>
              <a:t>lines</a:t>
            </a:r>
            <a:r>
              <a:rPr lang="fr-FR" sz="1800" b="1" dirty="0" smtClean="0"/>
              <a:t> (trace </a:t>
            </a:r>
            <a:r>
              <a:rPr lang="fr-FR" sz="1800" b="1" dirty="0" err="1"/>
              <a:t>elements</a:t>
            </a:r>
            <a:r>
              <a:rPr lang="fr-FR" sz="1800" dirty="0" smtClean="0"/>
              <a:t>)</a:t>
            </a:r>
            <a:endParaRPr lang="fr-FR" sz="18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smtClean="0"/>
              <a:t>Line </a:t>
            </a:r>
            <a:r>
              <a:rPr lang="fr-FR" sz="1600" dirty="0" err="1"/>
              <a:t>intensities</a:t>
            </a:r>
            <a:r>
              <a:rPr lang="fr-FR" sz="1600" dirty="0"/>
              <a:t> </a:t>
            </a:r>
            <a:r>
              <a:rPr lang="fr-FR" sz="1600" dirty="0" smtClean="0"/>
              <a:t>+ </a:t>
            </a:r>
            <a:r>
              <a:rPr lang="fr-FR" sz="1600" dirty="0"/>
              <a:t>line </a:t>
            </a:r>
            <a:r>
              <a:rPr lang="fr-FR" sz="1600" dirty="0" smtClean="0"/>
              <a:t>profiles</a:t>
            </a:r>
            <a:endParaRPr lang="fr-FR" sz="16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/>
              <a:t>Continuum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err="1"/>
              <a:t>Spectroscopic</a:t>
            </a:r>
            <a:r>
              <a:rPr lang="fr-FR" sz="1600" dirty="0"/>
              <a:t> diagnostics: </a:t>
            </a: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Temperatures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>
                <a:solidFill>
                  <a:srgbClr val="008000"/>
                </a:solidFill>
              </a:rPr>
              <a:t>pressure</a:t>
            </a: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Abundances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Chemical</a:t>
            </a:r>
            <a:r>
              <a:rPr lang="fr-FR" sz="1400" dirty="0">
                <a:solidFill>
                  <a:srgbClr val="008000"/>
                </a:solidFill>
              </a:rPr>
              <a:t> stratification of the </a:t>
            </a:r>
            <a:r>
              <a:rPr lang="fr-FR" sz="1400" dirty="0" err="1" smtClean="0">
                <a:solidFill>
                  <a:srgbClr val="008000"/>
                </a:solidFill>
              </a:rPr>
              <a:t>atmosphere</a:t>
            </a:r>
            <a:endParaRPr lang="fr-FR" sz="1800" b="1" dirty="0" smtClean="0">
              <a:solidFill>
                <a:srgbClr val="008000"/>
              </a:solidFill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err="1" smtClean="0"/>
              <a:t>Modelling</a:t>
            </a:r>
            <a:r>
              <a:rPr lang="fr-FR" sz="1800" b="1" dirty="0" smtClean="0"/>
              <a:t> </a:t>
            </a:r>
            <a:r>
              <a:rPr lang="fr-FR" sz="1800" b="1" dirty="0"/>
              <a:t>of </a:t>
            </a:r>
            <a:r>
              <a:rPr lang="fr-FR" sz="1800" b="1" dirty="0" err="1" smtClean="0"/>
              <a:t>atmospheres</a:t>
            </a:r>
            <a:endParaRPr lang="fr-FR" sz="1800" b="1" dirty="0"/>
          </a:p>
          <a:p>
            <a:pPr marL="804863" lvl="2" indent="-361950">
              <a:lnSpc>
                <a:spcPct val="90000"/>
              </a:lnSpc>
            </a:pPr>
            <a:r>
              <a:rPr lang="fr-FR" sz="1600" dirty="0" err="1"/>
              <a:t>Synthetic</a:t>
            </a:r>
            <a:r>
              <a:rPr lang="fr-FR" sz="1600" dirty="0"/>
              <a:t> </a:t>
            </a:r>
            <a:r>
              <a:rPr lang="fr-FR" sz="1600" dirty="0" err="1" smtClean="0"/>
              <a:t>spectra</a:t>
            </a:r>
            <a:r>
              <a:rPr lang="fr-FR" sz="1600" dirty="0" smtClean="0"/>
              <a:t>: </a:t>
            </a:r>
            <a:r>
              <a:rPr lang="fr-FR" sz="1400" dirty="0" smtClean="0">
                <a:solidFill>
                  <a:srgbClr val="008000"/>
                </a:solidFill>
              </a:rPr>
              <a:t>a </a:t>
            </a:r>
            <a:r>
              <a:rPr lang="fr-FR" sz="1400" dirty="0" err="1" smtClean="0">
                <a:solidFill>
                  <a:srgbClr val="008000"/>
                </a:solidFill>
              </a:rPr>
              <a:t>great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number</a:t>
            </a:r>
            <a:r>
              <a:rPr lang="fr-FR" sz="1400" dirty="0" smtClean="0">
                <a:solidFill>
                  <a:srgbClr val="008000"/>
                </a:solidFill>
              </a:rPr>
              <a:t> of </a:t>
            </a:r>
            <a:r>
              <a:rPr lang="fr-FR" sz="1400" dirty="0" err="1" smtClean="0">
                <a:solidFill>
                  <a:srgbClr val="008000"/>
                </a:solidFill>
              </a:rPr>
              <a:t>lines</a:t>
            </a:r>
            <a:r>
              <a:rPr lang="fr-FR" sz="1400" dirty="0" smtClean="0">
                <a:solidFill>
                  <a:srgbClr val="008000"/>
                </a:solidFill>
              </a:rPr>
              <a:t> of a </a:t>
            </a:r>
            <a:r>
              <a:rPr lang="fr-FR" sz="1400" dirty="0" err="1" smtClean="0">
                <a:solidFill>
                  <a:srgbClr val="008000"/>
                </a:solidFill>
              </a:rPr>
              <a:t>same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element</a:t>
            </a:r>
            <a:r>
              <a:rPr lang="fr-FR" sz="1400" dirty="0" smtClean="0">
                <a:solidFill>
                  <a:srgbClr val="008000"/>
                </a:solidFill>
              </a:rPr>
              <a:t> are </a:t>
            </a:r>
            <a:r>
              <a:rPr lang="fr-FR" sz="1400" dirty="0" err="1" smtClean="0">
                <a:solidFill>
                  <a:srgbClr val="008000"/>
                </a:solidFill>
              </a:rPr>
              <a:t>required</a:t>
            </a:r>
            <a:endParaRPr lang="fr-FR" sz="1600" dirty="0">
              <a:solidFill>
                <a:srgbClr val="008000"/>
              </a:solidFill>
            </a:endParaRPr>
          </a:p>
          <a:p>
            <a:pPr marL="804863" lvl="2" indent="-361950">
              <a:lnSpc>
                <a:spcPct val="90000"/>
              </a:lnSpc>
            </a:pPr>
            <a:r>
              <a:rPr lang="fr-FR" sz="1600" dirty="0"/>
              <a:t>Radiative </a:t>
            </a:r>
            <a:r>
              <a:rPr lang="fr-FR" sz="1600" dirty="0" err="1" smtClean="0"/>
              <a:t>transfer</a:t>
            </a:r>
            <a:endParaRPr lang="fr-FR" sz="1800" b="1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err="1" smtClean="0"/>
              <a:t>Stellar</a:t>
            </a:r>
            <a:r>
              <a:rPr lang="fr-FR" sz="1800" b="1" dirty="0" smtClean="0"/>
              <a:t> </a:t>
            </a:r>
            <a:r>
              <a:rPr lang="fr-FR" sz="1800" b="1" dirty="0" err="1"/>
              <a:t>interiors</a:t>
            </a:r>
            <a:r>
              <a:rPr lang="fr-FR" sz="1800" b="1" dirty="0"/>
              <a:t> </a:t>
            </a:r>
            <a:r>
              <a:rPr lang="fr-FR" sz="1800" b="1" dirty="0" err="1"/>
              <a:t>studies</a:t>
            </a:r>
            <a:r>
              <a:rPr lang="fr-FR" sz="1800" b="1" dirty="0"/>
              <a:t> and </a:t>
            </a:r>
            <a:r>
              <a:rPr lang="fr-FR" sz="1800" b="1" dirty="0" err="1" smtClean="0"/>
              <a:t>Asterosimology</a:t>
            </a:r>
            <a:endParaRPr lang="fr-FR" sz="1800" b="1" dirty="0"/>
          </a:p>
          <a:p>
            <a:pPr lvl="1">
              <a:lnSpc>
                <a:spcPct val="70000"/>
              </a:lnSpc>
              <a:buFont typeface="Arial"/>
              <a:buChar char="•"/>
            </a:pPr>
            <a:r>
              <a:rPr lang="fr-FR" sz="1600" dirty="0"/>
              <a:t> </a:t>
            </a:r>
            <a:r>
              <a:rPr lang="fr-FR" sz="1600" dirty="0" err="1"/>
              <a:t>opacities</a:t>
            </a:r>
            <a:r>
              <a:rPr lang="fr-FR" sz="1600" dirty="0"/>
              <a:t>: </a:t>
            </a:r>
            <a:r>
              <a:rPr lang="fr-FR" sz="1400" dirty="0">
                <a:solidFill>
                  <a:srgbClr val="008000"/>
                </a:solidFill>
              </a:rPr>
              <a:t>a </a:t>
            </a:r>
            <a:r>
              <a:rPr lang="fr-FR" sz="1400" dirty="0" err="1">
                <a:solidFill>
                  <a:srgbClr val="008000"/>
                </a:solidFill>
              </a:rPr>
              <a:t>great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number</a:t>
            </a:r>
            <a:r>
              <a:rPr lang="fr-FR" sz="1400" dirty="0">
                <a:solidFill>
                  <a:srgbClr val="008000"/>
                </a:solidFill>
              </a:rPr>
              <a:t> of </a:t>
            </a:r>
            <a:r>
              <a:rPr lang="fr-FR" sz="1400" dirty="0" err="1" smtClean="0">
                <a:solidFill>
                  <a:srgbClr val="008000"/>
                </a:solidFill>
              </a:rPr>
              <a:t>lines</a:t>
            </a:r>
            <a:r>
              <a:rPr lang="fr-FR" sz="1400" dirty="0" smtClean="0">
                <a:solidFill>
                  <a:srgbClr val="008000"/>
                </a:solidFill>
              </a:rPr>
              <a:t> oh </a:t>
            </a:r>
            <a:r>
              <a:rPr lang="fr-FR" sz="1400" dirty="0" err="1" smtClean="0">
                <a:solidFill>
                  <a:srgbClr val="008000"/>
                </a:solidFill>
              </a:rPr>
              <a:t>higly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ionized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elements</a:t>
            </a:r>
            <a:r>
              <a:rPr lang="fr-FR" sz="1400" dirty="0" smtClean="0">
                <a:solidFill>
                  <a:srgbClr val="008000"/>
                </a:solidFill>
              </a:rPr>
              <a:t> are </a:t>
            </a:r>
            <a:r>
              <a:rPr lang="fr-FR" sz="1400" dirty="0" err="1">
                <a:solidFill>
                  <a:srgbClr val="008000"/>
                </a:solidFill>
              </a:rPr>
              <a:t>required</a:t>
            </a:r>
            <a:endParaRPr lang="fr-FR" sz="14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err="1"/>
              <a:t>Nuclear</a:t>
            </a:r>
            <a:r>
              <a:rPr lang="fr-FR" sz="1600" dirty="0"/>
              <a:t> </a:t>
            </a:r>
            <a:r>
              <a:rPr lang="fr-FR" sz="1600" dirty="0" err="1" smtClean="0"/>
              <a:t>processes</a:t>
            </a:r>
            <a:r>
              <a:rPr lang="fr-FR" sz="1600" dirty="0" smtClean="0"/>
              <a:t>: </a:t>
            </a:r>
            <a:r>
              <a:rPr lang="fr-FR" sz="1400" dirty="0" smtClean="0">
                <a:solidFill>
                  <a:srgbClr val="008000"/>
                </a:solidFill>
              </a:rPr>
              <a:t>formation of </a:t>
            </a:r>
            <a:r>
              <a:rPr lang="fr-FR" sz="1400" dirty="0" err="1" smtClean="0">
                <a:solidFill>
                  <a:srgbClr val="008000"/>
                </a:solidFill>
              </a:rPr>
              <a:t>elements</a:t>
            </a:r>
            <a:r>
              <a:rPr lang="fr-FR" sz="1400" dirty="0" smtClean="0">
                <a:solidFill>
                  <a:srgbClr val="008000"/>
                </a:solidFill>
              </a:rPr>
              <a:t>, </a:t>
            </a:r>
            <a:r>
              <a:rPr lang="fr-FR" sz="1400" dirty="0" err="1" smtClean="0">
                <a:solidFill>
                  <a:srgbClr val="008000"/>
                </a:solidFill>
              </a:rPr>
              <a:t>chemical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enrichment</a:t>
            </a:r>
            <a:endParaRPr lang="fr-FR" sz="1600" dirty="0">
              <a:solidFill>
                <a:srgbClr val="008000"/>
              </a:solidFill>
            </a:endParaRPr>
          </a:p>
        </p:txBody>
      </p:sp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009280"/>
            <a:ext cx="3962092" cy="403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2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25E-BF5F-FD43-BBB4-D7508994EF9D}" type="slidenum">
              <a:rPr lang="fr-FR"/>
              <a:pPr/>
              <a:t>6</a:t>
            </a:fld>
            <a:endParaRPr lang="fr-FR"/>
          </a:p>
        </p:txBody>
      </p:sp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2773" y="96111"/>
            <a:ext cx="8606785" cy="826041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D1130F"/>
                </a:solidFill>
              </a:rPr>
              <a:t>Diagnostics and </a:t>
            </a:r>
            <a:r>
              <a:rPr lang="fr-FR" sz="2800" dirty="0" err="1" smtClean="0">
                <a:solidFill>
                  <a:srgbClr val="D1130F"/>
                </a:solidFill>
              </a:rPr>
              <a:t>Modelling</a:t>
            </a:r>
            <a:r>
              <a:rPr lang="fr-FR" sz="2800" dirty="0" smtClean="0">
                <a:solidFill>
                  <a:srgbClr val="D1130F"/>
                </a:solidFill>
              </a:rPr>
              <a:t> in </a:t>
            </a:r>
            <a:r>
              <a:rPr lang="fr-FR" sz="2800" dirty="0" err="1" smtClean="0">
                <a:solidFill>
                  <a:srgbClr val="D1130F"/>
                </a:solidFill>
              </a:rPr>
              <a:t>Astrophysics</a:t>
            </a:r>
            <a:r>
              <a:rPr lang="fr-FR" sz="2800" dirty="0" smtClean="0">
                <a:solidFill>
                  <a:srgbClr val="D1130F"/>
                </a:solidFill>
              </a:rPr>
              <a:t>:</a:t>
            </a:r>
            <a:r>
              <a:rPr lang="fr-FR" sz="2800" dirty="0">
                <a:solidFill>
                  <a:srgbClr val="D1130F"/>
                </a:solidFill>
              </a:rPr>
              <a:t/>
            </a:r>
            <a:br>
              <a:rPr lang="fr-FR" sz="2800" dirty="0">
                <a:solidFill>
                  <a:srgbClr val="D1130F"/>
                </a:solidFill>
              </a:rPr>
            </a:br>
            <a:r>
              <a:rPr lang="fr-FR" sz="2800" dirty="0" err="1" smtClean="0">
                <a:solidFill>
                  <a:srgbClr val="D1130F"/>
                </a:solidFill>
              </a:rPr>
              <a:t>Understanding</a:t>
            </a:r>
            <a:r>
              <a:rPr lang="fr-FR" sz="2800" dirty="0" smtClean="0">
                <a:solidFill>
                  <a:srgbClr val="D1130F"/>
                </a:solidFill>
              </a:rPr>
              <a:t> </a:t>
            </a:r>
            <a:r>
              <a:rPr lang="fr-FR" sz="2800" dirty="0">
                <a:solidFill>
                  <a:srgbClr val="D1130F"/>
                </a:solidFill>
              </a:rPr>
              <a:t>of the </a:t>
            </a:r>
            <a:r>
              <a:rPr lang="fr-FR" sz="2800" dirty="0" err="1">
                <a:solidFill>
                  <a:srgbClr val="D1130F"/>
                </a:solidFill>
              </a:rPr>
              <a:t>evolution</a:t>
            </a:r>
            <a:r>
              <a:rPr lang="fr-FR" sz="2800" dirty="0">
                <a:solidFill>
                  <a:srgbClr val="D1130F"/>
                </a:solidFill>
              </a:rPr>
              <a:t> of </a:t>
            </a:r>
            <a:r>
              <a:rPr lang="fr-FR" sz="2800" dirty="0" smtClean="0">
                <a:solidFill>
                  <a:srgbClr val="D1130F"/>
                </a:solidFill>
              </a:rPr>
              <a:t>stars</a:t>
            </a:r>
            <a:endParaRPr lang="fr-FR" sz="2800" dirty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360" y="1009280"/>
            <a:ext cx="8991600" cy="5803360"/>
          </a:xfrm>
          <a:solidFill>
            <a:srgbClr val="FFF6F2"/>
          </a:solidFill>
          <a:ln>
            <a:solidFill>
              <a:srgbClr val="4C1304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i="1" dirty="0" err="1">
                <a:solidFill>
                  <a:srgbClr val="0000FF"/>
                </a:solidFill>
              </a:rPr>
              <a:t>Thanks</a:t>
            </a:r>
            <a:r>
              <a:rPr lang="fr-FR" sz="1600" i="1" dirty="0">
                <a:solidFill>
                  <a:srgbClr val="0000FF"/>
                </a:solidFill>
              </a:rPr>
              <a:t> to </a:t>
            </a:r>
            <a:r>
              <a:rPr lang="fr-FR" sz="1600" i="1" dirty="0" err="1" smtClean="0">
                <a:solidFill>
                  <a:srgbClr val="0000FF"/>
                </a:solidFill>
              </a:rPr>
              <a:t>considerable</a:t>
            </a:r>
            <a:r>
              <a:rPr lang="fr-FR" sz="1600" i="1" dirty="0" smtClean="0">
                <a:solidFill>
                  <a:srgbClr val="0000FF"/>
                </a:solidFill>
              </a:rPr>
              <a:t> </a:t>
            </a:r>
            <a:r>
              <a:rPr lang="fr-FR" sz="1600" i="1" dirty="0" err="1">
                <a:solidFill>
                  <a:srgbClr val="0000FF"/>
                </a:solidFill>
              </a:rPr>
              <a:t>developments</a:t>
            </a:r>
            <a:r>
              <a:rPr lang="fr-FR" sz="1600" i="1" dirty="0">
                <a:solidFill>
                  <a:srgbClr val="0000FF"/>
                </a:solidFill>
              </a:rPr>
              <a:t> of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Ground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err="1">
                <a:solidFill>
                  <a:srgbClr val="0000FF"/>
                </a:solidFill>
              </a:rPr>
              <a:t>based</a:t>
            </a:r>
            <a:r>
              <a:rPr lang="fr-FR" sz="1400" i="1" dirty="0">
                <a:solidFill>
                  <a:srgbClr val="0000FF"/>
                </a:solidFill>
              </a:rPr>
              <a:t> and </a:t>
            </a:r>
            <a:r>
              <a:rPr lang="fr-FR" sz="1400" i="1" dirty="0" err="1">
                <a:solidFill>
                  <a:srgbClr val="0000FF"/>
                </a:solidFill>
              </a:rPr>
              <a:t>space-born</a:t>
            </a:r>
            <a:r>
              <a:rPr lang="fr-FR" sz="1400" i="1" dirty="0">
                <a:solidFill>
                  <a:srgbClr val="0000FF"/>
                </a:solidFill>
              </a:rPr>
              <a:t> missions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Increased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err="1">
                <a:solidFill>
                  <a:srgbClr val="0000FF"/>
                </a:solidFill>
              </a:rPr>
              <a:t>sensitivity</a:t>
            </a:r>
            <a:r>
              <a:rPr lang="fr-FR" sz="1400" i="1" dirty="0">
                <a:solidFill>
                  <a:srgbClr val="0000FF"/>
                </a:solidFill>
              </a:rPr>
              <a:t> (S/N) and spectral </a:t>
            </a:r>
            <a:r>
              <a:rPr lang="fr-FR" sz="1400" i="1" dirty="0" err="1">
                <a:solidFill>
                  <a:srgbClr val="0000FF"/>
                </a:solidFill>
              </a:rPr>
              <a:t>resolution</a:t>
            </a:r>
            <a:endParaRPr lang="fr-FR" sz="1400" i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1400" i="1" dirty="0" err="1">
                <a:solidFill>
                  <a:srgbClr val="0000FF"/>
                </a:solidFill>
              </a:rPr>
              <a:t>Powerful</a:t>
            </a:r>
            <a:r>
              <a:rPr lang="fr-FR" sz="1400" i="1" dirty="0">
                <a:solidFill>
                  <a:srgbClr val="0000FF"/>
                </a:solidFill>
              </a:rPr>
              <a:t> </a:t>
            </a:r>
            <a:r>
              <a:rPr lang="fr-FR" sz="1400" i="1" dirty="0" smtClean="0">
                <a:solidFill>
                  <a:srgbClr val="0000FF"/>
                </a:solidFill>
              </a:rPr>
              <a:t>computers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1600" dirty="0">
              <a:solidFill>
                <a:srgbClr val="0000FF"/>
              </a:solidFill>
            </a:endParaRPr>
          </a:p>
          <a:p>
            <a:pPr marL="180975" indent="-180975"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fr-FR" sz="1800" b="1" dirty="0" err="1"/>
              <a:t>I</a:t>
            </a:r>
            <a:r>
              <a:rPr lang="fr-FR" sz="1800" b="1" dirty="0" err="1" smtClean="0"/>
              <a:t>nterpretation</a:t>
            </a:r>
            <a:r>
              <a:rPr lang="fr-FR" sz="1800" b="1" dirty="0" smtClean="0"/>
              <a:t> </a:t>
            </a:r>
            <a:r>
              <a:rPr lang="fr-FR" sz="1800" b="1" dirty="0"/>
              <a:t>of the </a:t>
            </a:r>
            <a:r>
              <a:rPr lang="fr-FR" sz="1800" b="1" dirty="0" err="1"/>
              <a:t>faint</a:t>
            </a:r>
            <a:r>
              <a:rPr lang="fr-FR" sz="1800" b="1" dirty="0"/>
              <a:t> </a:t>
            </a:r>
            <a:r>
              <a:rPr lang="fr-FR" sz="1800" b="1" dirty="0" err="1"/>
              <a:t>observed</a:t>
            </a:r>
            <a:r>
              <a:rPr lang="fr-FR" sz="1800" b="1" dirty="0"/>
              <a:t> </a:t>
            </a:r>
            <a:r>
              <a:rPr lang="fr-FR" sz="1800" b="1" dirty="0" err="1"/>
              <a:t>spectrum</a:t>
            </a:r>
            <a:r>
              <a:rPr lang="fr-FR" sz="1800" b="1" dirty="0"/>
              <a:t> </a:t>
            </a:r>
            <a:r>
              <a:rPr lang="fr-FR" sz="1800" b="1" dirty="0" smtClean="0"/>
              <a:t>:</a:t>
            </a: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None/>
              <a:tabLst>
                <a:tab pos="533400" algn="l"/>
              </a:tabLst>
            </a:pPr>
            <a:r>
              <a:rPr lang="fr-FR" sz="1800" b="1" dirty="0" err="1" smtClean="0"/>
              <a:t>faint</a:t>
            </a:r>
            <a:r>
              <a:rPr lang="fr-FR" sz="1800" b="1" dirty="0" smtClean="0"/>
              <a:t> </a:t>
            </a:r>
            <a:r>
              <a:rPr lang="fr-FR" sz="1800" b="1" dirty="0" err="1"/>
              <a:t>objects</a:t>
            </a:r>
            <a:r>
              <a:rPr lang="fr-FR" sz="1800" b="1" dirty="0"/>
              <a:t>, </a:t>
            </a:r>
            <a:r>
              <a:rPr lang="fr-FR" sz="1800" b="1" dirty="0" err="1"/>
              <a:t>faint</a:t>
            </a:r>
            <a:r>
              <a:rPr lang="fr-FR" sz="1800" b="1" dirty="0"/>
              <a:t> </a:t>
            </a:r>
            <a:r>
              <a:rPr lang="fr-FR" sz="1800" b="1" dirty="0" err="1" smtClean="0"/>
              <a:t>lines</a:t>
            </a:r>
            <a:r>
              <a:rPr lang="fr-FR" sz="1800" b="1" dirty="0" smtClean="0"/>
              <a:t> (trace </a:t>
            </a:r>
            <a:r>
              <a:rPr lang="fr-FR" sz="1800" b="1" dirty="0" err="1"/>
              <a:t>elements</a:t>
            </a:r>
            <a:r>
              <a:rPr lang="fr-FR" sz="1800" dirty="0" smtClean="0"/>
              <a:t>)</a:t>
            </a:r>
            <a:endParaRPr lang="fr-FR" sz="18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smtClean="0"/>
              <a:t>Line </a:t>
            </a:r>
            <a:r>
              <a:rPr lang="fr-FR" sz="1600" dirty="0" err="1"/>
              <a:t>intensities</a:t>
            </a:r>
            <a:r>
              <a:rPr lang="fr-FR" sz="1600" dirty="0"/>
              <a:t> </a:t>
            </a:r>
            <a:r>
              <a:rPr lang="fr-FR" sz="1600" dirty="0" smtClean="0"/>
              <a:t>+ </a:t>
            </a:r>
            <a:r>
              <a:rPr lang="fr-FR" sz="1600" dirty="0"/>
              <a:t>line </a:t>
            </a:r>
            <a:r>
              <a:rPr lang="fr-FR" sz="1600" dirty="0" smtClean="0"/>
              <a:t>profiles</a:t>
            </a:r>
            <a:endParaRPr lang="fr-FR" sz="16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/>
              <a:t>Continuum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err="1"/>
              <a:t>Spectroscopic</a:t>
            </a:r>
            <a:r>
              <a:rPr lang="fr-FR" sz="1600" dirty="0"/>
              <a:t> diagnostics: </a:t>
            </a: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Temperatures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>
                <a:solidFill>
                  <a:srgbClr val="008000"/>
                </a:solidFill>
              </a:rPr>
              <a:t>pressure</a:t>
            </a: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Abundances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>
                <a:solidFill>
                  <a:srgbClr val="008000"/>
                </a:solidFill>
              </a:rPr>
              <a:t>Chemical</a:t>
            </a:r>
            <a:r>
              <a:rPr lang="fr-FR" sz="1400" dirty="0">
                <a:solidFill>
                  <a:srgbClr val="008000"/>
                </a:solidFill>
              </a:rPr>
              <a:t> stratification of the </a:t>
            </a:r>
            <a:r>
              <a:rPr lang="fr-FR" sz="1400" dirty="0" err="1" smtClean="0">
                <a:solidFill>
                  <a:srgbClr val="008000"/>
                </a:solidFill>
              </a:rPr>
              <a:t>atmosphere</a:t>
            </a:r>
            <a:endParaRPr lang="fr-FR" sz="1800" b="1" dirty="0" smtClean="0">
              <a:solidFill>
                <a:srgbClr val="008000"/>
              </a:solidFill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err="1" smtClean="0"/>
              <a:t>Modelling</a:t>
            </a:r>
            <a:r>
              <a:rPr lang="fr-FR" sz="1800" b="1" dirty="0" smtClean="0"/>
              <a:t> </a:t>
            </a:r>
            <a:r>
              <a:rPr lang="fr-FR" sz="1800" b="1" dirty="0"/>
              <a:t>of </a:t>
            </a:r>
            <a:r>
              <a:rPr lang="fr-FR" sz="1800" b="1" dirty="0" err="1" smtClean="0"/>
              <a:t>atmospheres</a:t>
            </a:r>
            <a:endParaRPr lang="fr-FR" sz="1800" b="1" dirty="0"/>
          </a:p>
          <a:p>
            <a:pPr marL="804863" lvl="2" indent="-361950">
              <a:lnSpc>
                <a:spcPct val="90000"/>
              </a:lnSpc>
            </a:pPr>
            <a:r>
              <a:rPr lang="fr-FR" sz="1600" dirty="0" err="1"/>
              <a:t>Synthetic</a:t>
            </a:r>
            <a:r>
              <a:rPr lang="fr-FR" sz="1600" dirty="0"/>
              <a:t> </a:t>
            </a:r>
            <a:r>
              <a:rPr lang="fr-FR" sz="1600" dirty="0" err="1" smtClean="0"/>
              <a:t>spectra</a:t>
            </a:r>
            <a:r>
              <a:rPr lang="fr-FR" sz="1600" dirty="0" smtClean="0"/>
              <a:t>: </a:t>
            </a:r>
            <a:r>
              <a:rPr lang="fr-FR" sz="1400" dirty="0" smtClean="0">
                <a:solidFill>
                  <a:srgbClr val="008000"/>
                </a:solidFill>
              </a:rPr>
              <a:t>a </a:t>
            </a:r>
            <a:r>
              <a:rPr lang="fr-FR" sz="1400" dirty="0" err="1" smtClean="0">
                <a:solidFill>
                  <a:srgbClr val="008000"/>
                </a:solidFill>
              </a:rPr>
              <a:t>great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number</a:t>
            </a:r>
            <a:r>
              <a:rPr lang="fr-FR" sz="1400" dirty="0" smtClean="0">
                <a:solidFill>
                  <a:srgbClr val="008000"/>
                </a:solidFill>
              </a:rPr>
              <a:t> of </a:t>
            </a:r>
            <a:r>
              <a:rPr lang="fr-FR" sz="1400" dirty="0" err="1" smtClean="0">
                <a:solidFill>
                  <a:srgbClr val="008000"/>
                </a:solidFill>
              </a:rPr>
              <a:t>lines</a:t>
            </a:r>
            <a:r>
              <a:rPr lang="fr-FR" sz="1400" dirty="0" smtClean="0">
                <a:solidFill>
                  <a:srgbClr val="008000"/>
                </a:solidFill>
              </a:rPr>
              <a:t> of a </a:t>
            </a:r>
            <a:r>
              <a:rPr lang="fr-FR" sz="1400" dirty="0" err="1" smtClean="0">
                <a:solidFill>
                  <a:srgbClr val="008000"/>
                </a:solidFill>
              </a:rPr>
              <a:t>same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element</a:t>
            </a:r>
            <a:r>
              <a:rPr lang="fr-FR" sz="1400" dirty="0" smtClean="0">
                <a:solidFill>
                  <a:srgbClr val="008000"/>
                </a:solidFill>
              </a:rPr>
              <a:t> are </a:t>
            </a:r>
            <a:r>
              <a:rPr lang="fr-FR" sz="1400" dirty="0" err="1" smtClean="0">
                <a:solidFill>
                  <a:srgbClr val="008000"/>
                </a:solidFill>
              </a:rPr>
              <a:t>required</a:t>
            </a:r>
            <a:endParaRPr lang="fr-FR" sz="1600" dirty="0">
              <a:solidFill>
                <a:srgbClr val="008000"/>
              </a:solidFill>
            </a:endParaRPr>
          </a:p>
          <a:p>
            <a:pPr marL="804863" lvl="2" indent="-361950">
              <a:lnSpc>
                <a:spcPct val="90000"/>
              </a:lnSpc>
            </a:pPr>
            <a:r>
              <a:rPr lang="fr-FR" sz="1600" dirty="0"/>
              <a:t>Radiative </a:t>
            </a:r>
            <a:r>
              <a:rPr lang="fr-FR" sz="1600" dirty="0" err="1" smtClean="0"/>
              <a:t>transfer</a:t>
            </a:r>
            <a:endParaRPr lang="fr-FR" sz="1800" b="1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err="1" smtClean="0"/>
              <a:t>Stellar</a:t>
            </a:r>
            <a:r>
              <a:rPr lang="fr-FR" sz="1800" b="1" dirty="0" smtClean="0"/>
              <a:t> </a:t>
            </a:r>
            <a:r>
              <a:rPr lang="fr-FR" sz="1800" b="1" dirty="0" err="1"/>
              <a:t>interiors</a:t>
            </a:r>
            <a:r>
              <a:rPr lang="fr-FR" sz="1800" b="1" dirty="0"/>
              <a:t> </a:t>
            </a:r>
            <a:r>
              <a:rPr lang="fr-FR" sz="1800" b="1" dirty="0" err="1"/>
              <a:t>studies</a:t>
            </a:r>
            <a:r>
              <a:rPr lang="fr-FR" sz="1800" b="1" dirty="0"/>
              <a:t> and </a:t>
            </a:r>
            <a:r>
              <a:rPr lang="fr-FR" sz="1800" b="1" dirty="0" err="1" smtClean="0"/>
              <a:t>Asterosimology</a:t>
            </a:r>
            <a:endParaRPr lang="fr-FR" sz="1800" b="1" dirty="0"/>
          </a:p>
          <a:p>
            <a:pPr lvl="1">
              <a:lnSpc>
                <a:spcPct val="70000"/>
              </a:lnSpc>
              <a:buFont typeface="Arial"/>
              <a:buChar char="•"/>
            </a:pPr>
            <a:r>
              <a:rPr lang="fr-FR" sz="1600" dirty="0"/>
              <a:t> </a:t>
            </a:r>
            <a:r>
              <a:rPr lang="fr-FR" sz="1600" dirty="0" err="1"/>
              <a:t>opacities</a:t>
            </a:r>
            <a:r>
              <a:rPr lang="fr-FR" sz="1600" dirty="0"/>
              <a:t>: </a:t>
            </a:r>
            <a:r>
              <a:rPr lang="fr-FR" sz="1400" dirty="0">
                <a:solidFill>
                  <a:srgbClr val="008000"/>
                </a:solidFill>
              </a:rPr>
              <a:t>a </a:t>
            </a:r>
            <a:r>
              <a:rPr lang="fr-FR" sz="1400" dirty="0" err="1">
                <a:solidFill>
                  <a:srgbClr val="008000"/>
                </a:solidFill>
              </a:rPr>
              <a:t>great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number</a:t>
            </a:r>
            <a:r>
              <a:rPr lang="fr-FR" sz="1400" dirty="0">
                <a:solidFill>
                  <a:srgbClr val="008000"/>
                </a:solidFill>
              </a:rPr>
              <a:t> of </a:t>
            </a:r>
            <a:r>
              <a:rPr lang="fr-FR" sz="1400" dirty="0" err="1" smtClean="0">
                <a:solidFill>
                  <a:srgbClr val="008000"/>
                </a:solidFill>
              </a:rPr>
              <a:t>lines</a:t>
            </a:r>
            <a:r>
              <a:rPr lang="fr-FR" sz="1400" dirty="0" smtClean="0">
                <a:solidFill>
                  <a:srgbClr val="008000"/>
                </a:solidFill>
              </a:rPr>
              <a:t> oh </a:t>
            </a:r>
            <a:r>
              <a:rPr lang="fr-FR" sz="1400" dirty="0" err="1" smtClean="0">
                <a:solidFill>
                  <a:srgbClr val="008000"/>
                </a:solidFill>
              </a:rPr>
              <a:t>higly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ionized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elements</a:t>
            </a:r>
            <a:r>
              <a:rPr lang="fr-FR" sz="1400" dirty="0" smtClean="0">
                <a:solidFill>
                  <a:srgbClr val="008000"/>
                </a:solidFill>
              </a:rPr>
              <a:t> are </a:t>
            </a:r>
            <a:r>
              <a:rPr lang="fr-FR" sz="1400" dirty="0" err="1">
                <a:solidFill>
                  <a:srgbClr val="008000"/>
                </a:solidFill>
              </a:rPr>
              <a:t>required</a:t>
            </a:r>
            <a:endParaRPr lang="fr-FR" sz="14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err="1"/>
              <a:t>Nuclear</a:t>
            </a:r>
            <a:r>
              <a:rPr lang="fr-FR" sz="1600" dirty="0"/>
              <a:t> </a:t>
            </a:r>
            <a:r>
              <a:rPr lang="fr-FR" sz="1600" dirty="0" err="1" smtClean="0"/>
              <a:t>processes</a:t>
            </a:r>
            <a:r>
              <a:rPr lang="fr-FR" sz="1600" dirty="0" smtClean="0"/>
              <a:t>: </a:t>
            </a:r>
            <a:r>
              <a:rPr lang="fr-FR" sz="1400" dirty="0" smtClean="0">
                <a:solidFill>
                  <a:srgbClr val="008000"/>
                </a:solidFill>
              </a:rPr>
              <a:t>formation of </a:t>
            </a:r>
            <a:r>
              <a:rPr lang="fr-FR" sz="1400" dirty="0" err="1" smtClean="0">
                <a:solidFill>
                  <a:srgbClr val="008000"/>
                </a:solidFill>
              </a:rPr>
              <a:t>elements</a:t>
            </a:r>
            <a:r>
              <a:rPr lang="fr-FR" sz="1400" dirty="0" smtClean="0">
                <a:solidFill>
                  <a:srgbClr val="008000"/>
                </a:solidFill>
              </a:rPr>
              <a:t>, </a:t>
            </a:r>
            <a:r>
              <a:rPr lang="fr-FR" sz="1400" dirty="0" err="1" smtClean="0">
                <a:solidFill>
                  <a:srgbClr val="008000"/>
                </a:solidFill>
              </a:rPr>
              <a:t>chemical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enrichment</a:t>
            </a:r>
            <a:endParaRPr lang="fr-FR" sz="1600" dirty="0">
              <a:solidFill>
                <a:srgbClr val="008000"/>
              </a:solidFill>
            </a:endParaRPr>
          </a:p>
        </p:txBody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5918184" y="922868"/>
            <a:ext cx="3120000" cy="4320000"/>
            <a:chOff x="3216" y="672"/>
            <a:chExt cx="2496" cy="3456"/>
          </a:xfrm>
        </p:grpSpPr>
        <p:pic>
          <p:nvPicPr>
            <p:cNvPr id="8" name="Picture 4" descr="hertzsprung-russell_diagram-sta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" y="961"/>
              <a:ext cx="2494" cy="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216" y="672"/>
              <a:ext cx="2494" cy="3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" name="Group 6"/>
            <p:cNvGrpSpPr>
              <a:grpSpLocks noChangeAspect="1"/>
            </p:cNvGrpSpPr>
            <p:nvPr/>
          </p:nvGrpSpPr>
          <p:grpSpPr bwMode="auto">
            <a:xfrm>
              <a:off x="3241" y="691"/>
              <a:ext cx="2471" cy="3405"/>
              <a:chOff x="672" y="441"/>
              <a:chExt cx="3401" cy="3437"/>
            </a:xfrm>
          </p:grpSpPr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672" y="441"/>
                <a:ext cx="3401" cy="3437"/>
                <a:chOff x="1179" y="528"/>
                <a:chExt cx="3401" cy="3437"/>
              </a:xfrm>
            </p:grpSpPr>
            <p:pic>
              <p:nvPicPr>
                <p:cNvPr id="13" name="Picture 8" descr="850px-Periodic_table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9" y="528"/>
                  <a:ext cx="3401" cy="1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9" descr="600px-SolarSystemAbundances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9" y="2448"/>
                  <a:ext cx="3401" cy="1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1317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400" b="0"/>
                  <a:t>Sun abundances</a:t>
                </a:r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632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25E-BF5F-FD43-BBB4-D7508994EF9D}" type="slidenum">
              <a:rPr lang="fr-FR"/>
              <a:pPr/>
              <a:t>7</a:t>
            </a:fld>
            <a:endParaRPr lang="fr-FR"/>
          </a:p>
        </p:txBody>
      </p:sp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2773" y="62091"/>
            <a:ext cx="8606785" cy="826041"/>
          </a:xfrm>
          <a:solidFill>
            <a:srgbClr val="FFFFC5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D1130F"/>
                </a:solidFill>
              </a:rPr>
              <a:t>Diagnostics and </a:t>
            </a:r>
            <a:r>
              <a:rPr lang="fr-FR" sz="2800" dirty="0" err="1" smtClean="0">
                <a:solidFill>
                  <a:srgbClr val="D1130F"/>
                </a:solidFill>
              </a:rPr>
              <a:t>Modelling</a:t>
            </a:r>
            <a:r>
              <a:rPr lang="fr-FR" sz="2800" dirty="0">
                <a:solidFill>
                  <a:srgbClr val="D1130F"/>
                </a:solidFill>
              </a:rPr>
              <a:t> </a:t>
            </a:r>
            <a:r>
              <a:rPr lang="fr-FR" sz="2800" dirty="0" smtClean="0">
                <a:solidFill>
                  <a:srgbClr val="D1130F"/>
                </a:solidFill>
              </a:rPr>
              <a:t>in</a:t>
            </a:r>
            <a:r>
              <a:rPr lang="fr-FR" sz="2800" dirty="0">
                <a:solidFill>
                  <a:srgbClr val="D1130F"/>
                </a:solidFill>
              </a:rPr>
              <a:t/>
            </a:r>
            <a:br>
              <a:rPr lang="fr-FR" sz="2800" dirty="0">
                <a:solidFill>
                  <a:srgbClr val="D1130F"/>
                </a:solidFill>
              </a:rPr>
            </a:br>
            <a:r>
              <a:rPr lang="fr-FR" sz="2800" dirty="0" smtClean="0">
                <a:solidFill>
                  <a:srgbClr val="D1130F"/>
                </a:solidFill>
              </a:rPr>
              <a:t> </a:t>
            </a:r>
            <a:r>
              <a:rPr lang="fr-FR" sz="2800" dirty="0" err="1">
                <a:solidFill>
                  <a:srgbClr val="D1130F"/>
                </a:solidFill>
              </a:rPr>
              <a:t>L</a:t>
            </a:r>
            <a:r>
              <a:rPr lang="fr-FR" sz="2800" dirty="0" err="1" smtClean="0">
                <a:solidFill>
                  <a:srgbClr val="D1130F"/>
                </a:solidFill>
              </a:rPr>
              <a:t>aboratory</a:t>
            </a:r>
            <a:r>
              <a:rPr lang="fr-FR" sz="2800" dirty="0" smtClean="0">
                <a:solidFill>
                  <a:srgbClr val="D1130F"/>
                </a:solidFill>
              </a:rPr>
              <a:t> and </a:t>
            </a:r>
            <a:r>
              <a:rPr lang="fr-FR" sz="2800" dirty="0" err="1" smtClean="0">
                <a:solidFill>
                  <a:srgbClr val="D1130F"/>
                </a:solidFill>
              </a:rPr>
              <a:t>Industrial</a:t>
            </a:r>
            <a:r>
              <a:rPr lang="fr-FR" sz="2800" dirty="0" smtClean="0">
                <a:solidFill>
                  <a:srgbClr val="D1130F"/>
                </a:solidFill>
              </a:rPr>
              <a:t> plasmas</a:t>
            </a:r>
            <a:endParaRPr lang="fr-FR" sz="2800" dirty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360" y="899472"/>
            <a:ext cx="8991600" cy="5935848"/>
          </a:xfrm>
          <a:solidFill>
            <a:srgbClr val="FFF6F2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i="1" dirty="0" err="1">
                <a:solidFill>
                  <a:srgbClr val="0000FF"/>
                </a:solidFill>
              </a:rPr>
              <a:t>Thanks</a:t>
            </a:r>
            <a:r>
              <a:rPr lang="fr-FR" sz="1600" i="1" dirty="0">
                <a:solidFill>
                  <a:srgbClr val="0000FF"/>
                </a:solidFill>
              </a:rPr>
              <a:t> to </a:t>
            </a:r>
            <a:r>
              <a:rPr lang="fr-FR" sz="1600" i="1" dirty="0" err="1" smtClean="0">
                <a:solidFill>
                  <a:srgbClr val="0000FF"/>
                </a:solidFill>
              </a:rPr>
              <a:t>developments</a:t>
            </a:r>
            <a:r>
              <a:rPr lang="fr-FR" sz="1600" i="1" dirty="0" smtClean="0">
                <a:solidFill>
                  <a:srgbClr val="0000FF"/>
                </a:solidFill>
              </a:rPr>
              <a:t> and </a:t>
            </a:r>
            <a:r>
              <a:rPr lang="fr-FR" sz="1600" i="1" dirty="0" err="1" smtClean="0">
                <a:solidFill>
                  <a:srgbClr val="0000FF"/>
                </a:solidFill>
              </a:rPr>
              <a:t>needs</a:t>
            </a:r>
            <a:r>
              <a:rPr lang="fr-FR" sz="1600" i="1" dirty="0" smtClean="0">
                <a:solidFill>
                  <a:srgbClr val="0000FF"/>
                </a:solidFill>
              </a:rPr>
              <a:t> (</a:t>
            </a:r>
            <a:r>
              <a:rPr lang="fr-FR" sz="1600" i="1" dirty="0" err="1" smtClean="0">
                <a:solidFill>
                  <a:srgbClr val="0000FF"/>
                </a:solidFill>
              </a:rPr>
              <a:t>devices</a:t>
            </a:r>
            <a:r>
              <a:rPr lang="fr-FR" sz="1600" i="1" dirty="0" smtClean="0">
                <a:solidFill>
                  <a:srgbClr val="0000FF"/>
                </a:solidFill>
              </a:rPr>
              <a:t> an </a:t>
            </a:r>
            <a:r>
              <a:rPr lang="fr-FR" sz="1600" i="1" dirty="0" err="1" smtClean="0">
                <a:solidFill>
                  <a:srgbClr val="0000FF"/>
                </a:solidFill>
              </a:rPr>
              <a:t>research</a:t>
            </a:r>
            <a:r>
              <a:rPr lang="fr-FR" sz="1600" i="1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 smtClean="0">
                <a:solidFill>
                  <a:srgbClr val="0000FF"/>
                </a:solidFill>
              </a:rPr>
              <a:t>Magnetic</a:t>
            </a:r>
            <a:r>
              <a:rPr lang="fr-FR" sz="1400" i="1" dirty="0" smtClean="0">
                <a:solidFill>
                  <a:srgbClr val="0000FF"/>
                </a:solidFill>
              </a:rPr>
              <a:t> confinement fusion: </a:t>
            </a:r>
            <a:r>
              <a:rPr lang="fr-FR" sz="1400" i="1" dirty="0" err="1" smtClean="0">
                <a:solidFill>
                  <a:srgbClr val="0000FF"/>
                </a:solidFill>
              </a:rPr>
              <a:t>moderately</a:t>
            </a:r>
            <a:r>
              <a:rPr lang="fr-FR" sz="1400" i="1" dirty="0" smtClean="0">
                <a:solidFill>
                  <a:srgbClr val="0000FF"/>
                </a:solidFill>
              </a:rPr>
              <a:t> dense and hot plasmas (</a:t>
            </a:r>
            <a:r>
              <a:rPr lang="fr-FR" sz="1400" i="1" dirty="0" err="1" smtClean="0">
                <a:solidFill>
                  <a:srgbClr val="0000FF"/>
                </a:solidFill>
              </a:rPr>
              <a:t>e.g</a:t>
            </a:r>
            <a:r>
              <a:rPr lang="fr-FR" sz="1400" i="1" dirty="0" smtClean="0">
                <a:solidFill>
                  <a:srgbClr val="0000FF"/>
                </a:solidFill>
              </a:rPr>
              <a:t>. ITER)</a:t>
            </a:r>
          </a:p>
          <a:p>
            <a:pPr lvl="1">
              <a:lnSpc>
                <a:spcPct val="90000"/>
              </a:lnSpc>
            </a:pPr>
            <a:r>
              <a:rPr lang="fr-FR" sz="1400" i="1" dirty="0" err="1" smtClean="0">
                <a:solidFill>
                  <a:srgbClr val="0000FF"/>
                </a:solidFill>
              </a:rPr>
              <a:t>Inertial</a:t>
            </a:r>
            <a:r>
              <a:rPr lang="fr-FR" sz="1400" i="1" dirty="0" smtClean="0">
                <a:solidFill>
                  <a:srgbClr val="0000FF"/>
                </a:solidFill>
              </a:rPr>
              <a:t> confinement fusion (laser fusion, ion-</a:t>
            </a:r>
            <a:r>
              <a:rPr lang="fr-FR" sz="1400" i="1" dirty="0" err="1" smtClean="0">
                <a:solidFill>
                  <a:srgbClr val="0000FF"/>
                </a:solidFill>
              </a:rPr>
              <a:t>beam</a:t>
            </a:r>
            <a:r>
              <a:rPr lang="fr-FR" sz="1400" i="1" dirty="0" smtClean="0">
                <a:solidFill>
                  <a:srgbClr val="0000FF"/>
                </a:solidFill>
              </a:rPr>
              <a:t> fusion): dense and </a:t>
            </a:r>
            <a:r>
              <a:rPr lang="fr-FR" sz="1400" i="1" dirty="0" err="1" smtClean="0">
                <a:solidFill>
                  <a:srgbClr val="0000FF"/>
                </a:solidFill>
              </a:rPr>
              <a:t>very</a:t>
            </a:r>
            <a:r>
              <a:rPr lang="fr-FR" sz="1400" i="1" dirty="0" smtClean="0">
                <a:solidFill>
                  <a:srgbClr val="0000FF"/>
                </a:solidFill>
              </a:rPr>
              <a:t> hot plasmas</a:t>
            </a:r>
            <a:endParaRPr lang="fr-FR" sz="1400" i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1400" i="1" dirty="0" err="1" smtClean="0">
                <a:solidFill>
                  <a:srgbClr val="0000FF"/>
                </a:solidFill>
              </a:rPr>
              <a:t>Low</a:t>
            </a:r>
            <a:r>
              <a:rPr lang="fr-FR" sz="1400" i="1" dirty="0" smtClean="0">
                <a:solidFill>
                  <a:srgbClr val="0000FF"/>
                </a:solidFill>
              </a:rPr>
              <a:t> </a:t>
            </a:r>
            <a:r>
              <a:rPr lang="fr-FR" sz="1400" i="1" dirty="0" err="1" smtClean="0">
                <a:solidFill>
                  <a:srgbClr val="0000FF"/>
                </a:solidFill>
              </a:rPr>
              <a:t>temperatures</a:t>
            </a:r>
            <a:r>
              <a:rPr lang="fr-FR" sz="1400" i="1" dirty="0" smtClean="0">
                <a:solidFill>
                  <a:srgbClr val="0000FF"/>
                </a:solidFill>
              </a:rPr>
              <a:t> plasmas</a:t>
            </a:r>
            <a:endParaRPr lang="fr-FR" sz="1400" i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1400" i="1" dirty="0" err="1" smtClean="0">
                <a:solidFill>
                  <a:srgbClr val="0000FF"/>
                </a:solidFill>
              </a:rPr>
              <a:t>Lighting</a:t>
            </a:r>
            <a:r>
              <a:rPr lang="fr-FR" sz="1400" i="1" dirty="0" smtClean="0">
                <a:solidFill>
                  <a:srgbClr val="0000FF"/>
                </a:solidFill>
              </a:rPr>
              <a:t> </a:t>
            </a:r>
            <a:r>
              <a:rPr lang="fr-FR" sz="1400" i="1" dirty="0" err="1" smtClean="0">
                <a:solidFill>
                  <a:srgbClr val="0000FF"/>
                </a:solidFill>
              </a:rPr>
              <a:t>discharges</a:t>
            </a:r>
            <a:endParaRPr lang="fr-FR" sz="1400" i="1" dirty="0" smtClean="0">
              <a:solidFill>
                <a:srgbClr val="0000FF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sz="1600" dirty="0">
              <a:solidFill>
                <a:srgbClr val="0000FF"/>
              </a:solidFill>
            </a:endParaRP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None/>
              <a:tabLst>
                <a:tab pos="533400" algn="l"/>
              </a:tabLst>
            </a:pPr>
            <a:r>
              <a:rPr lang="fr-FR" sz="1800" dirty="0" smtClean="0">
                <a:sym typeface="Symbol" charset="0"/>
              </a:rPr>
              <a:t> </a:t>
            </a:r>
            <a:r>
              <a:rPr lang="fr-FR" sz="1800" b="1" dirty="0" err="1"/>
              <a:t>Analysis</a:t>
            </a:r>
            <a:r>
              <a:rPr lang="fr-FR" sz="1800" b="1" dirty="0"/>
              <a:t> and </a:t>
            </a:r>
            <a:r>
              <a:rPr lang="fr-FR" sz="1800" b="1" dirty="0" err="1"/>
              <a:t>interpretation</a:t>
            </a:r>
            <a:r>
              <a:rPr lang="fr-FR" sz="1800" b="1" dirty="0"/>
              <a:t> of the </a:t>
            </a:r>
            <a:r>
              <a:rPr lang="fr-FR" sz="1800" b="1" dirty="0" err="1" smtClean="0"/>
              <a:t>spectrum</a:t>
            </a:r>
            <a:r>
              <a:rPr lang="fr-FR" sz="1800" b="1" dirty="0" smtClean="0"/>
              <a:t> in fusion </a:t>
            </a:r>
            <a:r>
              <a:rPr lang="fr-FR" sz="1800" b="1" dirty="0" err="1" smtClean="0"/>
              <a:t>devices</a:t>
            </a:r>
            <a:r>
              <a:rPr lang="fr-FR" sz="1800" b="1" dirty="0" smtClean="0"/>
              <a:t> and Tokamaks</a:t>
            </a:r>
            <a:endParaRPr lang="fr-FR" sz="18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smtClean="0"/>
              <a:t>Light </a:t>
            </a:r>
            <a:r>
              <a:rPr lang="fr-FR" sz="1600" dirty="0" err="1" smtClean="0"/>
              <a:t>elements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divertor</a:t>
            </a:r>
            <a:r>
              <a:rPr lang="fr-FR" sz="1600" dirty="0" smtClean="0"/>
              <a:t> and </a:t>
            </a:r>
            <a:r>
              <a:rPr lang="fr-FR" sz="1600" dirty="0" err="1" smtClean="0"/>
              <a:t>edge</a:t>
            </a:r>
            <a:r>
              <a:rPr lang="fr-FR" sz="1600" dirty="0" smtClean="0"/>
              <a:t> plasma </a:t>
            </a:r>
            <a:r>
              <a:rPr lang="fr-FR" sz="1600" dirty="0" err="1" smtClean="0"/>
              <a:t>regions</a:t>
            </a:r>
            <a:endParaRPr lang="fr-FR" sz="16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fr-FR" sz="1600" dirty="0" smtClean="0"/>
              <a:t>Importance of Tin, </a:t>
            </a:r>
            <a:r>
              <a:rPr lang="fr-FR" sz="1600" dirty="0" err="1" smtClean="0"/>
              <a:t>Tungsten</a:t>
            </a:r>
            <a:r>
              <a:rPr lang="fr-FR" sz="1600" dirty="0" smtClean="0"/>
              <a:t>, and Aluminium </a:t>
            </a:r>
          </a:p>
          <a:p>
            <a:pPr marL="9017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1600" dirty="0" smtClean="0"/>
              <a:t>(</a:t>
            </a:r>
            <a:r>
              <a:rPr lang="fr-FR" sz="1200" i="1" dirty="0"/>
              <a:t>Al-pellet Ablation Plasmas in Large </a:t>
            </a:r>
            <a:r>
              <a:rPr lang="fr-FR" sz="1200" i="1" dirty="0" err="1"/>
              <a:t>Helical</a:t>
            </a:r>
            <a:r>
              <a:rPr lang="fr-FR" sz="1200" i="1" dirty="0"/>
              <a:t> </a:t>
            </a:r>
            <a:r>
              <a:rPr lang="fr-FR" sz="1200" i="1" dirty="0" err="1" smtClean="0"/>
              <a:t>Device</a:t>
            </a:r>
            <a:r>
              <a:rPr lang="fr-FR" sz="1600" i="1" dirty="0" smtClean="0"/>
              <a:t>)</a:t>
            </a:r>
            <a:endParaRPr lang="fr-FR" sz="1600" dirty="0"/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err="1" smtClean="0">
                <a:solidFill>
                  <a:srgbClr val="008000"/>
                </a:solidFill>
              </a:rPr>
              <a:t>Temperatures</a:t>
            </a:r>
            <a:endParaRPr lang="fr-FR" sz="1400" dirty="0">
              <a:solidFill>
                <a:srgbClr val="008000"/>
              </a:solidFill>
            </a:endParaRPr>
          </a:p>
          <a:p>
            <a:pPr lvl="2">
              <a:lnSpc>
                <a:spcPct val="90000"/>
              </a:lnSpc>
              <a:buFont typeface="Lucida Grande"/>
              <a:buChar char="-"/>
            </a:pPr>
            <a:r>
              <a:rPr lang="fr-FR" sz="1400" dirty="0" smtClean="0">
                <a:solidFill>
                  <a:srgbClr val="008000"/>
                </a:solidFill>
              </a:rPr>
              <a:t>Pressure</a:t>
            </a:r>
            <a:endParaRPr lang="fr-FR" sz="1400" dirty="0">
              <a:solidFill>
                <a:srgbClr val="008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 smtClean="0"/>
              <a:t>Progress </a:t>
            </a:r>
            <a:r>
              <a:rPr lang="fr-FR" sz="1800" b="1" dirty="0"/>
              <a:t>in </a:t>
            </a:r>
            <a:r>
              <a:rPr lang="fr-FR" sz="1800" b="1" dirty="0" smtClean="0"/>
              <a:t> </a:t>
            </a:r>
            <a:r>
              <a:rPr lang="fr-FR" sz="1800" b="1" dirty="0" err="1"/>
              <a:t>low-energy</a:t>
            </a:r>
            <a:r>
              <a:rPr lang="fr-FR" sz="1800" b="1" dirty="0"/>
              <a:t> light sources</a:t>
            </a:r>
          </a:p>
          <a:p>
            <a:pPr marL="714375" indent="-271463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1600" dirty="0" err="1"/>
              <a:t>D</a:t>
            </a:r>
            <a:r>
              <a:rPr lang="fr-FR" sz="1600" dirty="0" err="1" smtClean="0"/>
              <a:t>ischarge</a:t>
            </a:r>
            <a:r>
              <a:rPr lang="fr-FR" sz="1600" dirty="0" smtClean="0"/>
              <a:t> </a:t>
            </a:r>
            <a:r>
              <a:rPr lang="fr-FR" sz="1600" dirty="0" err="1" smtClean="0"/>
              <a:t>lamps</a:t>
            </a:r>
            <a:r>
              <a:rPr lang="fr-FR" sz="1600" dirty="0" smtClean="0"/>
              <a:t> and </a:t>
            </a:r>
            <a:r>
              <a:rPr lang="fr-FR" sz="1600" dirty="0" err="1" smtClean="0"/>
              <a:t>lighting</a:t>
            </a:r>
            <a:r>
              <a:rPr lang="fr-FR" sz="1600" dirty="0" smtClean="0"/>
              <a:t> </a:t>
            </a:r>
            <a:r>
              <a:rPr lang="fr-FR" sz="1400" dirty="0" smtClean="0"/>
              <a:t>:</a:t>
            </a:r>
          </a:p>
          <a:p>
            <a:pPr marL="1077913" indent="-182563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fr-FR" sz="1400" dirty="0" smtClean="0">
                <a:solidFill>
                  <a:srgbClr val="008000"/>
                </a:solidFill>
              </a:rPr>
              <a:t>optimisation of performances</a:t>
            </a:r>
          </a:p>
          <a:p>
            <a:pPr marL="1077913" indent="-182563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fr-FR" sz="1400" dirty="0" smtClean="0">
                <a:solidFill>
                  <a:srgbClr val="008000"/>
                </a:solidFill>
              </a:rPr>
              <a:t>cold light </a:t>
            </a:r>
            <a:r>
              <a:rPr lang="fr-FR" sz="1400" dirty="0" err="1" smtClean="0">
                <a:solidFill>
                  <a:srgbClr val="008000"/>
                </a:solidFill>
              </a:rPr>
              <a:t>from</a:t>
            </a:r>
            <a:r>
              <a:rPr lang="fr-FR" sz="1400" dirty="0" smtClean="0">
                <a:solidFill>
                  <a:srgbClr val="008000"/>
                </a:solidFill>
              </a:rPr>
              <a:t> hot </a:t>
            </a:r>
            <a:r>
              <a:rPr lang="fr-FR" sz="1400" dirty="0" err="1" smtClean="0">
                <a:solidFill>
                  <a:srgbClr val="008000"/>
                </a:solidFill>
              </a:rPr>
              <a:t>atoms</a:t>
            </a:r>
            <a:r>
              <a:rPr lang="fr-FR" sz="1400" dirty="0" smtClean="0">
                <a:solidFill>
                  <a:srgbClr val="008000"/>
                </a:solidFill>
              </a:rPr>
              <a:t> and </a:t>
            </a:r>
            <a:r>
              <a:rPr lang="fr-FR" sz="1400" dirty="0" err="1" smtClean="0">
                <a:solidFill>
                  <a:srgbClr val="008000"/>
                </a:solidFill>
              </a:rPr>
              <a:t>molecules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</a:p>
          <a:p>
            <a:pPr marL="1439863" indent="-1809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."/>
            </a:pPr>
            <a:r>
              <a:rPr lang="fr-FR" sz="1400" dirty="0" smtClean="0">
                <a:solidFill>
                  <a:srgbClr val="660066"/>
                </a:solidFill>
              </a:rPr>
              <a:t>(white light 3000-5000K, </a:t>
            </a:r>
            <a:r>
              <a:rPr lang="fr-FR" sz="1400" dirty="0" err="1" smtClean="0">
                <a:solidFill>
                  <a:srgbClr val="660066"/>
                </a:solidFill>
              </a:rPr>
              <a:t>discharge</a:t>
            </a:r>
            <a:r>
              <a:rPr lang="fr-FR" sz="1400" dirty="0" smtClean="0">
                <a:solidFill>
                  <a:srgbClr val="660066"/>
                </a:solidFill>
              </a:rPr>
              <a:t> up to 45000K), </a:t>
            </a:r>
          </a:p>
          <a:p>
            <a:pPr marL="1439863" indent="-1809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."/>
            </a:pPr>
            <a:r>
              <a:rPr lang="fr-FR" sz="1400" dirty="0" err="1" smtClean="0">
                <a:solidFill>
                  <a:srgbClr val="660066"/>
                </a:solidFill>
              </a:rPr>
              <a:t>high</a:t>
            </a:r>
            <a:r>
              <a:rPr lang="fr-FR" sz="1400" dirty="0" smtClean="0">
                <a:solidFill>
                  <a:srgbClr val="660066"/>
                </a:solidFill>
              </a:rPr>
              <a:t> </a:t>
            </a:r>
            <a:r>
              <a:rPr lang="fr-FR" sz="1400" dirty="0" err="1" smtClean="0">
                <a:solidFill>
                  <a:srgbClr val="660066"/>
                </a:solidFill>
              </a:rPr>
              <a:t>electron</a:t>
            </a:r>
            <a:r>
              <a:rPr lang="fr-FR" sz="1400" dirty="0" smtClean="0">
                <a:solidFill>
                  <a:srgbClr val="660066"/>
                </a:solidFill>
              </a:rPr>
              <a:t> </a:t>
            </a:r>
            <a:r>
              <a:rPr lang="fr-FR" sz="1400" dirty="0" err="1" smtClean="0">
                <a:solidFill>
                  <a:srgbClr val="660066"/>
                </a:solidFill>
              </a:rPr>
              <a:t>density</a:t>
            </a:r>
            <a:r>
              <a:rPr lang="fr-FR" sz="1400" dirty="0" smtClean="0">
                <a:solidFill>
                  <a:srgbClr val="660066"/>
                </a:solidFill>
              </a:rPr>
              <a:t> (</a:t>
            </a:r>
            <a:r>
              <a:rPr lang="fr-FR" sz="1400" dirty="0" err="1" smtClean="0">
                <a:solidFill>
                  <a:srgbClr val="660066"/>
                </a:solidFill>
              </a:rPr>
              <a:t>strong</a:t>
            </a:r>
            <a:r>
              <a:rPr lang="fr-FR" sz="1400" dirty="0" smtClean="0">
                <a:solidFill>
                  <a:srgbClr val="660066"/>
                </a:solidFill>
              </a:rPr>
              <a:t> and </a:t>
            </a:r>
            <a:r>
              <a:rPr lang="fr-FR" sz="1400" dirty="0" err="1" smtClean="0">
                <a:solidFill>
                  <a:srgbClr val="660066"/>
                </a:solidFill>
              </a:rPr>
              <a:t>broad</a:t>
            </a:r>
            <a:r>
              <a:rPr lang="fr-FR" sz="1400" dirty="0" smtClean="0">
                <a:solidFill>
                  <a:srgbClr val="660066"/>
                </a:solidFill>
              </a:rPr>
              <a:t> </a:t>
            </a:r>
            <a:r>
              <a:rPr lang="fr-FR" sz="1400" dirty="0" err="1" smtClean="0">
                <a:solidFill>
                  <a:srgbClr val="660066"/>
                </a:solidFill>
              </a:rPr>
              <a:t>emission</a:t>
            </a:r>
            <a:r>
              <a:rPr lang="fr-FR" sz="1400" dirty="0" smtClean="0">
                <a:solidFill>
                  <a:srgbClr val="660066"/>
                </a:solidFill>
              </a:rPr>
              <a:t> in the visible </a:t>
            </a:r>
            <a:r>
              <a:rPr lang="fr-FR" sz="1400" dirty="0" err="1" smtClean="0">
                <a:solidFill>
                  <a:srgbClr val="660066"/>
                </a:solidFill>
              </a:rPr>
              <a:t>spectrum</a:t>
            </a:r>
            <a:endParaRPr lang="fr-FR" sz="1400" dirty="0" smtClean="0">
              <a:solidFill>
                <a:srgbClr val="660066"/>
              </a:solidFill>
            </a:endParaRPr>
          </a:p>
          <a:p>
            <a:pPr marL="1077913" indent="-182563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fr-FR" sz="1400" dirty="0" smtClean="0">
                <a:solidFill>
                  <a:srgbClr val="008000"/>
                </a:solidFill>
              </a:rPr>
              <a:t>Fluorescent </a:t>
            </a:r>
            <a:r>
              <a:rPr lang="fr-FR" sz="1400" dirty="0" err="1" smtClean="0">
                <a:solidFill>
                  <a:srgbClr val="008000"/>
                </a:solidFill>
              </a:rPr>
              <a:t>lamps</a:t>
            </a:r>
            <a:r>
              <a:rPr lang="fr-FR" sz="1400" dirty="0" smtClean="0">
                <a:solidFill>
                  <a:srgbClr val="008000"/>
                </a:solidFill>
              </a:rPr>
              <a:t>: </a:t>
            </a:r>
            <a:r>
              <a:rPr lang="fr-FR" sz="1400" dirty="0" err="1" smtClean="0">
                <a:solidFill>
                  <a:srgbClr val="008000"/>
                </a:solidFill>
              </a:rPr>
              <a:t>improving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</a:rPr>
              <a:t>efficacity</a:t>
            </a:r>
            <a:r>
              <a:rPr lang="fr-FR" sz="1400" dirty="0" smtClean="0">
                <a:solidFill>
                  <a:srgbClr val="008000"/>
                </a:solidFill>
              </a:rPr>
              <a:t> (</a:t>
            </a:r>
            <a:r>
              <a:rPr lang="fr-FR" sz="1400" dirty="0" err="1" smtClean="0">
                <a:solidFill>
                  <a:srgbClr val="008000"/>
                </a:solidFill>
              </a:rPr>
              <a:t>phosphors</a:t>
            </a:r>
            <a:r>
              <a:rPr lang="fr-FR" sz="1400" dirty="0" smtClean="0">
                <a:solidFill>
                  <a:srgbClr val="008000"/>
                </a:solidFill>
              </a:rPr>
              <a:t>)</a:t>
            </a:r>
          </a:p>
          <a:p>
            <a:pPr lvl="1">
              <a:lnSpc>
                <a:spcPct val="70000"/>
              </a:lnSpc>
              <a:spcAft>
                <a:spcPts val="400"/>
              </a:spcAft>
              <a:buFont typeface="Arial"/>
              <a:buChar char="•"/>
            </a:pPr>
            <a:r>
              <a:rPr lang="fr-FR" sz="1600" dirty="0" smtClean="0"/>
              <a:t>Rare </a:t>
            </a:r>
            <a:r>
              <a:rPr lang="fr-FR" sz="1600" dirty="0" err="1" smtClean="0"/>
              <a:t>earth</a:t>
            </a:r>
            <a:r>
              <a:rPr lang="fr-FR" sz="1600" dirty="0" smtClean="0"/>
              <a:t> </a:t>
            </a:r>
            <a:r>
              <a:rPr lang="fr-FR" sz="1600" dirty="0" err="1" smtClean="0"/>
              <a:t>elements</a:t>
            </a:r>
            <a:r>
              <a:rPr lang="fr-FR" sz="1600" dirty="0" smtClean="0"/>
              <a:t> Dy, Ho, Ce: excellent radiation sources</a:t>
            </a:r>
            <a:endParaRPr lang="fr-FR" sz="1600" dirty="0"/>
          </a:p>
          <a:p>
            <a:pPr lvl="1">
              <a:lnSpc>
                <a:spcPct val="90000"/>
              </a:lnSpc>
              <a:spcAft>
                <a:spcPts val="400"/>
              </a:spcAft>
              <a:buFont typeface="Arial"/>
              <a:buChar char="•"/>
            </a:pPr>
            <a:r>
              <a:rPr lang="fr-FR" sz="1600" dirty="0" smtClean="0"/>
              <a:t>HID (</a:t>
            </a:r>
            <a:r>
              <a:rPr lang="fr-FR" sz="1600" i="1" dirty="0" smtClean="0"/>
              <a:t>High </a:t>
            </a:r>
            <a:r>
              <a:rPr lang="fr-FR" sz="1600" i="1" dirty="0" err="1" smtClean="0"/>
              <a:t>Intensity</a:t>
            </a:r>
            <a:r>
              <a:rPr lang="fr-FR" sz="1600" i="1" dirty="0" smtClean="0"/>
              <a:t> </a:t>
            </a:r>
            <a:r>
              <a:rPr lang="fr-FR" sz="1600" i="1" dirty="0" err="1"/>
              <a:t>D</a:t>
            </a:r>
            <a:r>
              <a:rPr lang="fr-FR" sz="1600" i="1" dirty="0" err="1" smtClean="0"/>
              <a:t>ischarge</a:t>
            </a:r>
            <a:r>
              <a:rPr lang="fr-FR" sz="1600" dirty="0" smtClean="0"/>
              <a:t>): MH </a:t>
            </a:r>
            <a:r>
              <a:rPr lang="fr-FR" sz="1600" dirty="0"/>
              <a:t>(</a:t>
            </a:r>
            <a:r>
              <a:rPr lang="fr-FR" sz="1600" i="1" dirty="0" err="1"/>
              <a:t>Metal</a:t>
            </a:r>
            <a:r>
              <a:rPr lang="fr-FR" sz="1600" i="1" dirty="0"/>
              <a:t> </a:t>
            </a:r>
            <a:r>
              <a:rPr lang="fr-FR" sz="1600" i="1" dirty="0" err="1" smtClean="0"/>
              <a:t>Halide</a:t>
            </a:r>
            <a:r>
              <a:rPr lang="fr-FR" sz="1600" dirty="0" smtClean="0"/>
              <a:t>) </a:t>
            </a:r>
            <a:r>
              <a:rPr lang="fr-FR" sz="1600" dirty="0" err="1" smtClean="0"/>
              <a:t>lamps</a:t>
            </a:r>
            <a:r>
              <a:rPr lang="fr-FR" sz="1600" dirty="0"/>
              <a:t>, </a:t>
            </a:r>
            <a:r>
              <a:rPr lang="fr-FR" sz="1600" dirty="0" err="1" smtClean="0"/>
              <a:t>e.g</a:t>
            </a:r>
            <a:r>
              <a:rPr lang="fr-FR" sz="1600" dirty="0" smtClean="0"/>
              <a:t>. Dy I</a:t>
            </a:r>
            <a:r>
              <a:rPr lang="fr-FR" sz="1600" baseline="-25000" dirty="0" smtClean="0"/>
              <a:t>3</a:t>
            </a:r>
            <a:r>
              <a:rPr lang="fr-FR" sz="1600" dirty="0" smtClean="0"/>
              <a:t>, In I, ZnI3</a:t>
            </a:r>
          </a:p>
          <a:p>
            <a:pPr lvl="1">
              <a:lnSpc>
                <a:spcPct val="90000"/>
              </a:lnSpc>
              <a:spcAft>
                <a:spcPts val="400"/>
              </a:spcAft>
              <a:buFont typeface="Arial"/>
              <a:buChar char="•"/>
            </a:pPr>
            <a:r>
              <a:rPr lang="fr-FR" sz="1600" dirty="0"/>
              <a:t>(LED light-</a:t>
            </a:r>
            <a:r>
              <a:rPr lang="fr-FR" sz="1600" dirty="0" err="1"/>
              <a:t>emitting</a:t>
            </a:r>
            <a:r>
              <a:rPr lang="fr-FR" sz="1600" dirty="0"/>
              <a:t> diodes) </a:t>
            </a:r>
          </a:p>
        </p:txBody>
      </p:sp>
      <p:pic>
        <p:nvPicPr>
          <p:cNvPr id="2" name="Image 1" descr="25 JET_tokam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85" y="2850182"/>
            <a:ext cx="2438400" cy="14112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03" y="4835228"/>
            <a:ext cx="1521427" cy="11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4746EFC0-4E58-E44F-8893-8207C77924B1}" type="slidenum">
              <a:rPr lang="fr-FR" sz="1400" b="0">
                <a:latin typeface="Times" charset="0"/>
              </a:rPr>
              <a:pPr/>
              <a:t>8</a:t>
            </a:fld>
            <a:endParaRPr lang="fr-FR" sz="1400" b="0">
              <a:latin typeface="Times" charset="0"/>
            </a:endParaRPr>
          </a:p>
        </p:txBody>
      </p:sp>
      <p:sp>
        <p:nvSpPr>
          <p:cNvPr id="10242" name="Espace réservé du numéro de diapositive 4"/>
          <p:cNvSpPr txBox="1">
            <a:spLocks noGrp="1"/>
          </p:cNvSpPr>
          <p:nvPr/>
        </p:nvSpPr>
        <p:spPr bwMode="auto">
          <a:xfrm>
            <a:off x="7848600" y="6400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r"/>
            <a:fld id="{355AB305-A420-E94E-B60E-44BF44227E4E}" type="slidenum">
              <a:rPr lang="fr-FR" sz="1400" b="0">
                <a:latin typeface="Times" charset="0"/>
              </a:rPr>
              <a:pPr algn="r"/>
              <a:t>8</a:t>
            </a:fld>
            <a:endParaRPr lang="fr-FR" sz="1400" b="0">
              <a:latin typeface="Times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125636" y="1198865"/>
            <a:ext cx="8617225" cy="892552"/>
            <a:chOff x="125636" y="983405"/>
            <a:chExt cx="8617225" cy="892552"/>
          </a:xfrm>
          <a:solidFill>
            <a:srgbClr val="FFF6F2"/>
          </a:solidFill>
        </p:grpSpPr>
        <p:sp>
          <p:nvSpPr>
            <p:cNvPr id="244742" name="Rectangle 6"/>
            <p:cNvSpPr>
              <a:spLocks noChangeArrowheads="1"/>
            </p:cNvSpPr>
            <p:nvPr/>
          </p:nvSpPr>
          <p:spPr bwMode="auto">
            <a:xfrm>
              <a:off x="5692788" y="1160776"/>
              <a:ext cx="3050073" cy="55159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marL="342900" indent="-342900">
                <a:lnSpc>
                  <a:spcPct val="90000"/>
                </a:lnSpc>
              </a:pPr>
              <a:r>
                <a:rPr lang="fr-FR" sz="1400" b="0" i="1" dirty="0" err="1" smtClean="0">
                  <a:solidFill>
                    <a:schemeClr val="accent2"/>
                  </a:solidFill>
                  <a:latin typeface="Arial" charset="0"/>
                </a:rPr>
                <a:t>ρ</a:t>
              </a:r>
              <a:r>
                <a:rPr lang="fr-FR" sz="1400" b="0" baseline="-25000" dirty="0" err="1" smtClean="0">
                  <a:solidFill>
                    <a:srgbClr val="D1130F"/>
                  </a:solidFill>
                  <a:latin typeface="Arial" charset="0"/>
                </a:rPr>
                <a:t>typ</a:t>
              </a:r>
              <a:r>
                <a:rPr lang="fr-FR" sz="1400" b="0" dirty="0">
                  <a:solidFill>
                    <a:srgbClr val="D1130F"/>
                  </a:solidFill>
                  <a:latin typeface="Arial" charset="0"/>
                </a:rPr>
                <a:t>/v  &lt;&lt; </a:t>
              </a:r>
              <a:r>
                <a:rPr lang="fr-FR" sz="1400" b="0" dirty="0" smtClean="0">
                  <a:solidFill>
                    <a:srgbClr val="D1130F"/>
                  </a:solidFill>
                  <a:latin typeface="Arial" charset="0"/>
                </a:rPr>
                <a:t>ΔT</a:t>
              </a:r>
              <a:r>
                <a:rPr lang="fr-FR" sz="1400" dirty="0">
                  <a:solidFill>
                    <a:srgbClr val="D1130F"/>
                  </a:solidFill>
                  <a:latin typeface="Arial" charset="0"/>
                </a:rPr>
                <a:t> </a:t>
              </a:r>
              <a:r>
                <a:rPr lang="fr-FR" sz="1400" dirty="0" smtClean="0">
                  <a:solidFill>
                    <a:srgbClr val="D1130F"/>
                  </a:solidFill>
                  <a:latin typeface="Arial" charset="0"/>
                </a:rPr>
                <a:t>i.e. </a:t>
              </a:r>
              <a:r>
                <a:rPr lang="fr-FR" sz="1400" i="1" dirty="0" err="1" smtClean="0">
                  <a:solidFill>
                    <a:schemeClr val="accent2"/>
                  </a:solidFill>
                  <a:latin typeface="Arial" charset="0"/>
                </a:rPr>
                <a:t>ρ</a:t>
              </a:r>
              <a:r>
                <a:rPr lang="fr-FR" sz="1400" baseline="-25000" dirty="0" err="1" smtClean="0">
                  <a:solidFill>
                    <a:srgbClr val="D1130F"/>
                  </a:solidFill>
                  <a:latin typeface="Arial" charset="0"/>
                </a:rPr>
                <a:t>typ</a:t>
              </a:r>
              <a:r>
                <a:rPr lang="fr-FR" sz="1400" dirty="0">
                  <a:solidFill>
                    <a:srgbClr val="D1130F"/>
                  </a:solidFill>
                  <a:latin typeface="Arial" charset="0"/>
                </a:rPr>
                <a:t>&lt;&lt; N</a:t>
              </a:r>
              <a:r>
                <a:rPr lang="fr-FR" sz="1400" baseline="30000" dirty="0">
                  <a:solidFill>
                    <a:srgbClr val="D1130F"/>
                  </a:solidFill>
                  <a:latin typeface="Arial" charset="0"/>
                </a:rPr>
                <a:t>-1/3 </a:t>
              </a:r>
            </a:p>
            <a:p>
              <a:pPr marL="342900" indent="-342900">
                <a:lnSpc>
                  <a:spcPct val="90000"/>
                </a:lnSpc>
              </a:pPr>
              <a:endParaRPr lang="fr-FR" sz="1400" b="0" baseline="30000" dirty="0">
                <a:solidFill>
                  <a:schemeClr val="accent2"/>
                </a:solidFill>
                <a:latin typeface="Arial" charset="0"/>
              </a:endParaRPr>
            </a:p>
            <a:p>
              <a:pPr marL="342900" indent="-342900">
                <a:lnSpc>
                  <a:spcPct val="90000"/>
                </a:lnSpc>
              </a:pPr>
              <a:endParaRPr lang="fr-FR" sz="300" b="0" dirty="0">
                <a:solidFill>
                  <a:srgbClr val="108C1F"/>
                </a:solidFill>
                <a:latin typeface="Arial" charset="0"/>
              </a:endParaRPr>
            </a:p>
          </p:txBody>
        </p:sp>
        <p:sp>
          <p:nvSpPr>
            <p:cNvPr id="244739" name="Text Box 3"/>
            <p:cNvSpPr txBox="1">
              <a:spLocks noChangeArrowheads="1"/>
            </p:cNvSpPr>
            <p:nvPr/>
          </p:nvSpPr>
          <p:spPr bwMode="auto">
            <a:xfrm>
              <a:off x="125636" y="983405"/>
              <a:ext cx="5181600" cy="89255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2000" b="0" i="1" dirty="0">
                  <a:solidFill>
                    <a:srgbClr val="EE1C27"/>
                  </a:solidFill>
                  <a:latin typeface="Arial" charset="0"/>
                </a:rPr>
                <a:t>Impact approximation</a:t>
              </a:r>
            </a:p>
            <a:p>
              <a:pPr lvl="1">
                <a:buFontTx/>
                <a:buChar char="•"/>
              </a:pP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Collisions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between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radiators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and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perturbers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</a:t>
              </a:r>
            </a:p>
            <a:p>
              <a:pPr lvl="1"/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	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act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independently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and are additive</a:t>
              </a:r>
            </a:p>
          </p:txBody>
        </p:sp>
      </p:grp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15461"/>
            <a:ext cx="8915400" cy="983404"/>
          </a:xfrm>
          <a:solidFill>
            <a:srgbClr val="FFF9C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fr-FR" sz="2800" dirty="0" smtClean="0">
                <a:solidFill>
                  <a:srgbClr val="EE1C27"/>
                </a:solidFill>
                <a:latin typeface="Arial" charset="0"/>
              </a:rPr>
              <a:t>STARK-B data: </a:t>
            </a:r>
            <a:br>
              <a:rPr lang="fr-FR" sz="2800" dirty="0" smtClean="0">
                <a:solidFill>
                  <a:srgbClr val="EE1C27"/>
                </a:solidFill>
                <a:latin typeface="Arial" charset="0"/>
              </a:rPr>
            </a:br>
            <a:r>
              <a:rPr lang="fr-FR" sz="2800" dirty="0" smtClean="0">
                <a:solidFill>
                  <a:srgbClr val="EE1C27"/>
                </a:solidFill>
                <a:latin typeface="Arial" charset="0"/>
              </a:rPr>
              <a:t>Basic approximations (</a:t>
            </a:r>
            <a:r>
              <a:rPr lang="fr-FR" sz="2800" dirty="0" err="1" smtClean="0">
                <a:solidFill>
                  <a:srgbClr val="EE1C27"/>
                </a:solidFill>
                <a:latin typeface="Arial" charset="0"/>
              </a:rPr>
              <a:t>theory</a:t>
            </a:r>
            <a:r>
              <a:rPr lang="fr-FR" sz="2800" dirty="0" smtClean="0">
                <a:solidFill>
                  <a:srgbClr val="EE1C27"/>
                </a:solidFill>
                <a:latin typeface="Arial" charset="0"/>
              </a:rPr>
              <a:t> </a:t>
            </a:r>
            <a:r>
              <a:rPr lang="fr-FR" sz="2800" dirty="0">
                <a:solidFill>
                  <a:srgbClr val="EE1C27"/>
                </a:solidFill>
                <a:latin typeface="Arial" charset="0"/>
              </a:rPr>
              <a:t>and </a:t>
            </a:r>
            <a:r>
              <a:rPr lang="fr-FR" sz="2800" dirty="0" err="1" smtClean="0">
                <a:solidFill>
                  <a:srgbClr val="EE1C27"/>
                </a:solidFill>
                <a:latin typeface="Arial" charset="0"/>
              </a:rPr>
              <a:t>calculations</a:t>
            </a:r>
            <a:r>
              <a:rPr lang="fr-FR" sz="2800" dirty="0" smtClean="0">
                <a:solidFill>
                  <a:srgbClr val="EE1C27"/>
                </a:solidFill>
                <a:latin typeface="Arial" charset="0"/>
              </a:rPr>
              <a:t>)</a:t>
            </a:r>
            <a:endParaRPr lang="fr-FR" sz="28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25636" y="2138821"/>
            <a:ext cx="8775281" cy="847755"/>
            <a:chOff x="125636" y="1923361"/>
            <a:chExt cx="8775281" cy="847755"/>
          </a:xfrm>
          <a:solidFill>
            <a:srgbClr val="FFF6F2"/>
          </a:solidFill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25636" y="1923361"/>
              <a:ext cx="5181600" cy="84775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2000" b="0" i="1" dirty="0">
                  <a:solidFill>
                    <a:srgbClr val="EE1C27"/>
                  </a:solidFill>
                  <a:latin typeface="Arial" charset="0"/>
                </a:rPr>
                <a:t>Complete collision </a:t>
              </a:r>
              <a:r>
                <a:rPr lang="fr-FR" sz="2000" b="0" i="1" dirty="0" smtClean="0">
                  <a:solidFill>
                    <a:srgbClr val="EE1C27"/>
                  </a:solidFill>
                  <a:latin typeface="Arial" charset="0"/>
                </a:rPr>
                <a:t>approximation</a:t>
              </a:r>
            </a:p>
            <a:p>
              <a:pPr marL="533400" indent="180975">
                <a:buFontTx/>
                <a:buChar char="•"/>
              </a:pPr>
              <a:r>
                <a:rPr lang="fr-FR" sz="1600" i="1" dirty="0">
                  <a:solidFill>
                    <a:srgbClr val="0000FF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fr-FR" sz="1600" b="0" i="1" dirty="0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line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broadening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theory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becomes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</a:t>
              </a:r>
              <a:endParaRPr lang="fr-FR" sz="1600" b="0" i="1" dirty="0" smtClean="0">
                <a:solidFill>
                  <a:srgbClr val="0000FF"/>
                </a:solidFill>
                <a:latin typeface="Arial" charset="0"/>
              </a:endParaRPr>
            </a:p>
            <a:p>
              <a:pPr marL="985838"/>
              <a:r>
                <a:rPr lang="fr-FR" sz="1600" b="0" i="1" dirty="0" smtClean="0">
                  <a:solidFill>
                    <a:srgbClr val="0000FF"/>
                  </a:solidFill>
                  <a:latin typeface="Arial" charset="0"/>
                </a:rPr>
                <a:t>an 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application of the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theory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of collisions</a:t>
              </a:r>
            </a:p>
            <a:p>
              <a:pPr>
                <a:buFontTx/>
                <a:buChar char="•"/>
              </a:pPr>
              <a:endParaRPr lang="fr-FR" sz="2000" b="0" i="1" dirty="0">
                <a:solidFill>
                  <a:srgbClr val="EE1C27"/>
                </a:solidFill>
                <a:latin typeface="Arial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512005" y="1923361"/>
              <a:ext cx="3388912" cy="77185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90488" indent="-90488">
                <a:lnSpc>
                  <a:spcPct val="90000"/>
                </a:lnSpc>
                <a:spcBef>
                  <a:spcPct val="20000"/>
                </a:spcBef>
              </a:pPr>
              <a:r>
                <a:rPr lang="fr-FR" sz="1400" b="0" dirty="0">
                  <a:latin typeface="Arial" charset="0"/>
                </a:rPr>
                <a:t>The </a:t>
              </a:r>
              <a:r>
                <a:rPr lang="fr-FR" sz="1400" b="0" dirty="0" err="1">
                  <a:latin typeface="Arial" charset="0"/>
                </a:rPr>
                <a:t>atom</a:t>
              </a:r>
              <a:r>
                <a:rPr lang="fr-FR" sz="1400" b="0" dirty="0">
                  <a:latin typeface="Arial" charset="0"/>
                </a:rPr>
                <a:t> has </a:t>
              </a:r>
              <a:r>
                <a:rPr lang="fr-FR" sz="1400" b="0" dirty="0" smtClean="0">
                  <a:latin typeface="Arial" charset="0"/>
                </a:rPr>
                <a:t>no </a:t>
              </a:r>
              <a:r>
                <a:rPr lang="fr-FR" sz="1400" dirty="0" smtClean="0">
                  <a:latin typeface="Arial" charset="0"/>
                </a:rPr>
                <a:t>time </a:t>
              </a:r>
              <a:r>
                <a:rPr lang="fr-FR" sz="1400" dirty="0">
                  <a:latin typeface="Arial" charset="0"/>
                </a:rPr>
                <a:t>to </a:t>
              </a:r>
              <a:r>
                <a:rPr lang="fr-FR" sz="1400" dirty="0" err="1">
                  <a:latin typeface="Arial" charset="0"/>
                </a:rPr>
                <a:t>emit</a:t>
              </a:r>
              <a:r>
                <a:rPr lang="fr-FR" sz="1400" dirty="0">
                  <a:latin typeface="Arial" charset="0"/>
                </a:rPr>
                <a:t> or </a:t>
              </a:r>
              <a:r>
                <a:rPr lang="fr-FR" sz="1400" dirty="0" err="1">
                  <a:latin typeface="Arial" charset="0"/>
                </a:rPr>
                <a:t>absorb</a:t>
              </a:r>
              <a:r>
                <a:rPr lang="fr-FR" sz="1400" dirty="0">
                  <a:latin typeface="Arial" charset="0"/>
                </a:rPr>
                <a:t> a photon </a:t>
              </a:r>
              <a:r>
                <a:rPr lang="fr-FR" sz="1400" dirty="0" err="1">
                  <a:latin typeface="Arial" charset="0"/>
                </a:rPr>
                <a:t>during</a:t>
              </a:r>
              <a:r>
                <a:rPr lang="fr-FR" sz="1400" dirty="0">
                  <a:latin typeface="Arial" charset="0"/>
                </a:rPr>
                <a:t> the collision </a:t>
              </a:r>
              <a:r>
                <a:rPr lang="fr-FR" sz="1400" dirty="0" err="1">
                  <a:latin typeface="Arial" charset="0"/>
                </a:rPr>
                <a:t>process</a:t>
              </a:r>
              <a:r>
                <a:rPr lang="fr-FR" sz="1400" dirty="0">
                  <a:latin typeface="Arial" charset="0"/>
                </a:rPr>
                <a:t>, </a:t>
              </a:r>
              <a:r>
                <a:rPr lang="fr-FR" sz="1400" i="1" dirty="0">
                  <a:latin typeface="Arial" charset="0"/>
                </a:rPr>
                <a:t>the collision </a:t>
              </a:r>
              <a:r>
                <a:rPr lang="fr-FR" sz="1400" i="1" dirty="0" err="1">
                  <a:latin typeface="Arial" charset="0"/>
                </a:rPr>
                <a:t>is</a:t>
              </a:r>
              <a:r>
                <a:rPr lang="fr-FR" sz="1400" i="1" dirty="0">
                  <a:latin typeface="Arial" charset="0"/>
                </a:rPr>
                <a:t> not </a:t>
              </a:r>
              <a:r>
                <a:rPr lang="fr-FR" sz="1400" i="1" dirty="0" err="1">
                  <a:latin typeface="Arial" charset="0"/>
                </a:rPr>
                <a:t>broken</a:t>
              </a:r>
              <a:r>
                <a:rPr lang="fr-FR" sz="1400" i="1" dirty="0">
                  <a:latin typeface="Arial" charset="0"/>
                </a:rPr>
                <a:t> </a:t>
              </a:r>
              <a:r>
                <a:rPr lang="fr-FR" sz="1400" i="1" dirty="0" smtClean="0">
                  <a:latin typeface="Arial" charset="0"/>
                </a:rPr>
                <a:t>off</a:t>
              </a:r>
              <a:r>
                <a:rPr lang="fr-FR" sz="1400" i="1" u="sng" dirty="0" smtClean="0">
                  <a:latin typeface="Arial" charset="0"/>
                </a:rPr>
                <a:t>.</a:t>
              </a:r>
              <a:endParaRPr lang="fr-FR" sz="1400" dirty="0">
                <a:solidFill>
                  <a:srgbClr val="FE415C"/>
                </a:solidFill>
                <a:latin typeface="Arial" charset="0"/>
              </a:endParaRPr>
            </a:p>
            <a:p>
              <a:pPr marL="90488" indent="-90488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fr-FR" sz="1400" b="0" dirty="0" smtClean="0">
                  <a:latin typeface="Arial" charset="0"/>
                </a:rPr>
                <a:t> </a:t>
              </a:r>
              <a:endParaRPr lang="fr-FR" sz="1400" dirty="0">
                <a:solidFill>
                  <a:srgbClr val="FE415C"/>
                </a:solidFill>
                <a:latin typeface="Arial" charset="0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148320" y="3023786"/>
            <a:ext cx="8919289" cy="2301628"/>
            <a:chOff x="148320" y="2808326"/>
            <a:chExt cx="8919289" cy="2301628"/>
          </a:xfrm>
          <a:solidFill>
            <a:srgbClr val="FFF6F2"/>
          </a:solidFill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48320" y="2808326"/>
              <a:ext cx="5181600" cy="67151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2000" b="0" i="1" dirty="0" err="1">
                  <a:solidFill>
                    <a:srgbClr val="EE1C27"/>
                  </a:solidFill>
                  <a:latin typeface="Arial" charset="0"/>
                </a:rPr>
                <a:t>Isolated</a:t>
              </a:r>
              <a:r>
                <a:rPr lang="fr-FR" sz="2000" b="0" i="1" dirty="0">
                  <a:solidFill>
                    <a:srgbClr val="EE1C27"/>
                  </a:solidFill>
                  <a:latin typeface="Arial" charset="0"/>
                </a:rPr>
                <a:t> </a:t>
              </a:r>
              <a:r>
                <a:rPr lang="fr-FR" sz="2000" b="0" i="1" dirty="0" err="1">
                  <a:solidFill>
                    <a:srgbClr val="EE1C27"/>
                  </a:solidFill>
                  <a:latin typeface="Arial" charset="0"/>
                </a:rPr>
                <a:t>lines</a:t>
              </a:r>
              <a:endParaRPr lang="fr-FR" sz="2000" b="0" i="1" smtClean="0">
                <a:solidFill>
                  <a:srgbClr val="EE1C27"/>
                </a:solidFill>
                <a:latin typeface="Arial" charset="0"/>
              </a:endParaRPr>
            </a:p>
            <a:p>
              <a:pPr lvl="1">
                <a:buFontTx/>
                <a:buChar char="•"/>
              </a:pPr>
              <a:r>
                <a:rPr lang="fr-FR" sz="1600" b="0" i="1" smtClean="0">
                  <a:solidFill>
                    <a:srgbClr val="0000FF"/>
                  </a:solidFill>
                  <a:latin typeface="Arial" charset="0"/>
                </a:rPr>
                <a:t>Neighbouring</a:t>
              </a:r>
              <a:r>
                <a:rPr lang="fr-FR" sz="1600" b="0" i="1" dirty="0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levels</a:t>
              </a:r>
              <a:r>
                <a:rPr lang="fr-FR" sz="1600" b="0" i="1" dirty="0">
                  <a:solidFill>
                    <a:srgbClr val="0000FF"/>
                  </a:solidFill>
                  <a:latin typeface="Arial" charset="0"/>
                </a:rPr>
                <a:t> do not </a:t>
              </a:r>
              <a:r>
                <a:rPr lang="fr-FR" sz="1600" b="0" i="1" dirty="0" err="1">
                  <a:solidFill>
                    <a:srgbClr val="0000FF"/>
                  </a:solidFill>
                  <a:latin typeface="Arial" charset="0"/>
                </a:rPr>
                <a:t>overlap</a:t>
              </a:r>
              <a:endParaRPr lang="fr-FR" sz="1600" b="0" i="1" dirty="0">
                <a:solidFill>
                  <a:srgbClr val="0000FF"/>
                </a:solidFill>
                <a:latin typeface="Arial" charset="0"/>
              </a:endParaRPr>
            </a:p>
          </p:txBody>
        </p:sp>
        <p:grpSp>
          <p:nvGrpSpPr>
            <p:cNvPr id="2" name="Grouper 1"/>
            <p:cNvGrpSpPr/>
            <p:nvPr/>
          </p:nvGrpSpPr>
          <p:grpSpPr>
            <a:xfrm>
              <a:off x="5468746" y="2808326"/>
              <a:ext cx="3598863" cy="2301628"/>
              <a:chOff x="3849687" y="4099172"/>
              <a:chExt cx="3598863" cy="2301628"/>
            </a:xfrm>
            <a:grpFill/>
          </p:grpSpPr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3849687" y="4099172"/>
                <a:ext cx="3598863" cy="230162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fr-FR" sz="2800" b="0" dirty="0">
                  <a:latin typeface="Arial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:endParaRPr lang="fr-FR" sz="2800" b="0" dirty="0">
                  <a:solidFill>
                    <a:srgbClr val="D1130F"/>
                  </a:solidFill>
                  <a:latin typeface="Arial" charset="0"/>
                </a:endParaRPr>
              </a:p>
            </p:txBody>
          </p:sp>
          <p:graphicFrame>
            <p:nvGraphicFramePr>
              <p:cNvPr id="17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4086914"/>
                  </p:ext>
                </p:extLst>
              </p:nvPr>
            </p:nvGraphicFramePr>
            <p:xfrm>
              <a:off x="3873973" y="5770820"/>
              <a:ext cx="3456000" cy="562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29" name="Equation" r:id="rId4" imgW="2933700" imgH="495300" progId="Equation.DSMT4">
                      <p:embed/>
                    </p:oleObj>
                  </mc:Choice>
                  <mc:Fallback>
                    <p:oleObj name="Equation" r:id="rId4" imgW="2933700" imgH="495300" progId="Equation.DSMT4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3973" y="5770820"/>
                            <a:ext cx="3456000" cy="562289"/>
                          </a:xfrm>
                          <a:prstGeom prst="rect">
                            <a:avLst/>
                          </a:prstGeom>
                          <a:solidFill>
                            <a:srgbClr val="FFF6F2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" name="Group 20"/>
              <p:cNvGrpSpPr>
                <a:grpSpLocks/>
              </p:cNvGrpSpPr>
              <p:nvPr/>
            </p:nvGrpSpPr>
            <p:grpSpPr bwMode="auto">
              <a:xfrm>
                <a:off x="4216400" y="4099172"/>
                <a:ext cx="2533650" cy="1550208"/>
                <a:chOff x="912" y="705"/>
                <a:chExt cx="1596" cy="1014"/>
              </a:xfrm>
              <a:grpFill/>
            </p:grpSpPr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>
                  <a:off x="1104" y="960"/>
                  <a:ext cx="912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" name="Line 22"/>
                <p:cNvSpPr>
                  <a:spLocks noChangeShapeType="1"/>
                </p:cNvSpPr>
                <p:nvPr/>
              </p:nvSpPr>
              <p:spPr bwMode="auto">
                <a:xfrm>
                  <a:off x="1344" y="816"/>
                  <a:ext cx="91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Line 23"/>
                <p:cNvSpPr>
                  <a:spLocks noChangeShapeType="1"/>
                </p:cNvSpPr>
                <p:nvPr/>
              </p:nvSpPr>
              <p:spPr bwMode="auto">
                <a:xfrm>
                  <a:off x="1344" y="1056"/>
                  <a:ext cx="91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Line 24"/>
                <p:cNvSpPr>
                  <a:spLocks noChangeShapeType="1"/>
                </p:cNvSpPr>
                <p:nvPr/>
              </p:nvSpPr>
              <p:spPr bwMode="auto">
                <a:xfrm>
                  <a:off x="1296" y="1296"/>
                  <a:ext cx="91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" name="Line 25"/>
                <p:cNvSpPr>
                  <a:spLocks noChangeShapeType="1"/>
                </p:cNvSpPr>
                <p:nvPr/>
              </p:nvSpPr>
              <p:spPr bwMode="auto">
                <a:xfrm>
                  <a:off x="1344" y="1632"/>
                  <a:ext cx="91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Line 26"/>
                <p:cNvSpPr>
                  <a:spLocks noChangeShapeType="1"/>
                </p:cNvSpPr>
                <p:nvPr/>
              </p:nvSpPr>
              <p:spPr bwMode="auto">
                <a:xfrm>
                  <a:off x="1104" y="1488"/>
                  <a:ext cx="912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152" y="960"/>
                  <a:ext cx="96" cy="528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Line 28"/>
                <p:cNvSpPr>
                  <a:spLocks noChangeShapeType="1"/>
                </p:cNvSpPr>
                <p:nvPr/>
              </p:nvSpPr>
              <p:spPr bwMode="auto">
                <a:xfrm>
                  <a:off x="1920" y="960"/>
                  <a:ext cx="48" cy="9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872" y="816"/>
                  <a:ext cx="48" cy="14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824" y="1296"/>
                  <a:ext cx="96" cy="19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Line 31"/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144" cy="14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12" y="849"/>
                  <a:ext cx="156" cy="23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  <a:sym typeface="Symbo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9pPr>
                </a:lstStyle>
                <a:p>
                  <a:r>
                    <a:rPr lang="fr-FR" sz="1800" i="1">
                      <a:solidFill>
                        <a:srgbClr val="D1130F"/>
                      </a:solidFill>
                      <a:latin typeface="Times" charset="0"/>
                    </a:rPr>
                    <a:t>i</a:t>
                  </a:r>
                  <a:endParaRPr lang="fr-FR" sz="1800" i="1">
                    <a:solidFill>
                      <a:srgbClr val="D1130F"/>
                    </a:solidFill>
                    <a:latin typeface="Arial" charset="0"/>
                  </a:endParaRPr>
                </a:p>
              </p:txBody>
            </p:sp>
            <p:sp>
              <p:nvSpPr>
                <p:cNvPr id="3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60" y="1359"/>
                  <a:ext cx="164" cy="23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  <a:sym typeface="Symbo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9pPr>
                </a:lstStyle>
                <a:p>
                  <a:r>
                    <a:rPr lang="fr-FR" sz="1800" i="1">
                      <a:solidFill>
                        <a:srgbClr val="D1130F"/>
                      </a:solidFill>
                      <a:latin typeface="Times" charset="0"/>
                    </a:rPr>
                    <a:t>f</a:t>
                  </a:r>
                  <a:endParaRPr lang="fr-FR" sz="1800" i="1">
                    <a:solidFill>
                      <a:srgbClr val="D1130F"/>
                    </a:solidFill>
                    <a:latin typeface="Arial" charset="0"/>
                  </a:endParaRPr>
                </a:p>
              </p:txBody>
            </p:sp>
            <p:sp>
              <p:nvSpPr>
                <p:cNvPr id="3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198" y="705"/>
                  <a:ext cx="204" cy="23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  <a:sym typeface="Symbo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9pPr>
                </a:lstStyle>
                <a:p>
                  <a:r>
                    <a:rPr lang="fr-FR" sz="1800" i="1">
                      <a:latin typeface="Times" charset="0"/>
                    </a:rPr>
                    <a:t>i</a:t>
                  </a:r>
                  <a:r>
                    <a:rPr lang="ja-JP" altLang="fr-FR" sz="1800" i="1">
                      <a:latin typeface="Times" charset="0"/>
                    </a:rPr>
                    <a:t>’</a:t>
                  </a:r>
                  <a:endParaRPr lang="fr-FR" sz="1800">
                    <a:latin typeface="Arial" charset="0"/>
                  </a:endParaRPr>
                </a:p>
              </p:txBody>
            </p:sp>
            <p:sp>
              <p:nvSpPr>
                <p:cNvPr id="3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304" y="912"/>
                  <a:ext cx="204" cy="23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  <a:sym typeface="Symbo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sym typeface="Symbol" charset="0"/>
                    </a:defRPr>
                  </a:lvl9pPr>
                </a:lstStyle>
                <a:p>
                  <a:r>
                    <a:rPr lang="fr-FR" sz="1800" i="1">
                      <a:latin typeface="Times" charset="0"/>
                    </a:rPr>
                    <a:t>i</a:t>
                  </a:r>
                  <a:r>
                    <a:rPr lang="ja-JP" altLang="fr-FR" sz="1800" i="1">
                      <a:latin typeface="Times" charset="0"/>
                    </a:rPr>
                    <a:t>’</a:t>
                  </a:r>
                  <a:endParaRPr lang="fr-FR" sz="1800" i="1">
                    <a:latin typeface="Times" charset="0"/>
                  </a:endParaRPr>
                </a:p>
              </p:txBody>
            </p:sp>
            <p:sp>
              <p:nvSpPr>
                <p:cNvPr id="34" name="Rectangle 36"/>
                <p:cNvSpPr>
                  <a:spLocks noChangeArrowheads="1"/>
                </p:cNvSpPr>
                <p:nvPr/>
              </p:nvSpPr>
              <p:spPr bwMode="auto">
                <a:xfrm>
                  <a:off x="2236" y="1488"/>
                  <a:ext cx="212" cy="23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/>
                <a:p>
                  <a:r>
                    <a:rPr lang="fr-FR" i="1">
                      <a:latin typeface="Times" charset="0"/>
                    </a:rPr>
                    <a:t>f</a:t>
                  </a:r>
                  <a:r>
                    <a:rPr lang="ja-JP" altLang="fr-FR" i="1">
                      <a:latin typeface="Times" charset="0"/>
                    </a:rPr>
                    <a:t>’</a:t>
                  </a:r>
                  <a:endParaRPr lang="fr-FR" i="1">
                    <a:latin typeface="Times" charset="0"/>
                  </a:endParaRPr>
                </a:p>
              </p:txBody>
            </p:sp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8" y="1152"/>
                  <a:ext cx="212" cy="23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/>
                <a:p>
                  <a:r>
                    <a:rPr lang="fr-FR" i="1">
                      <a:latin typeface="Times" charset="0"/>
                    </a:rPr>
                    <a:t>f</a:t>
                  </a:r>
                  <a:r>
                    <a:rPr lang="ja-JP" altLang="fr-FR" i="1">
                      <a:latin typeface="Times" charset="0"/>
                    </a:rPr>
                    <a:t>’</a:t>
                  </a:r>
                  <a:endParaRPr lang="fr-FR" i="1">
                    <a:latin typeface="Times" charset="0"/>
                  </a:endParaRPr>
                </a:p>
              </p:txBody>
            </p:sp>
          </p:grpSp>
        </p:grpSp>
      </p:grpSp>
      <p:grpSp>
        <p:nvGrpSpPr>
          <p:cNvPr id="6" name="Grouper 5"/>
          <p:cNvGrpSpPr/>
          <p:nvPr/>
        </p:nvGrpSpPr>
        <p:grpSpPr>
          <a:xfrm>
            <a:off x="148320" y="3757066"/>
            <a:ext cx="8155192" cy="2999447"/>
            <a:chOff x="148320" y="3541606"/>
            <a:chExt cx="8155192" cy="2999447"/>
          </a:xfrm>
        </p:grpSpPr>
        <p:sp>
          <p:nvSpPr>
            <p:cNvPr id="37" name="Text Box 10"/>
            <p:cNvSpPr txBox="1">
              <a:spLocks noChangeAspect="1" noChangeArrowheads="1"/>
            </p:cNvSpPr>
            <p:nvPr/>
          </p:nvSpPr>
          <p:spPr bwMode="auto">
            <a:xfrm>
              <a:off x="148320" y="3541606"/>
              <a:ext cx="5158916" cy="533346"/>
            </a:xfrm>
            <a:prstGeom prst="rect">
              <a:avLst/>
            </a:prstGeom>
            <a:solidFill>
              <a:srgbClr val="FFF6F2"/>
            </a:solidFill>
            <a:ln>
              <a:solidFill>
                <a:srgbClr val="000000"/>
              </a:solidFill>
            </a:ln>
            <a:extLst/>
          </p:spPr>
          <p:txBody>
            <a:bodyPr/>
            <a:lstStyle>
              <a:lvl1pPr marL="342900" indent="-3429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1905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marL="90488" lvl="1"/>
              <a:r>
                <a:rPr lang="fr-FR" sz="2000" b="0" i="1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fr-FR" sz="2000" b="0" i="1" dirty="0" smtClean="0">
                  <a:solidFill>
                    <a:srgbClr val="FF0000"/>
                  </a:solidFill>
                  <a:latin typeface="Arial" charset="0"/>
                </a:rPr>
                <a:t> Lorentz profile;  </a:t>
              </a:r>
              <a:r>
                <a:rPr lang="fr-FR" sz="1800" b="0" i="1" dirty="0" smtClean="0">
                  <a:solidFill>
                    <a:srgbClr val="0000FF"/>
                  </a:solidFill>
                  <a:latin typeface="Arial" charset="0"/>
                </a:rPr>
                <a:t>S-matrix, cross-sections</a:t>
              </a:r>
              <a:endParaRPr lang="fr-FR" sz="1800" b="0" i="1" dirty="0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38" name="Picture 4" descr="lorentz profile20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512" y="5173053"/>
              <a:ext cx="1368000" cy="1368000"/>
            </a:xfrm>
            <a:prstGeom prst="rect">
              <a:avLst/>
            </a:prstGeom>
            <a:solidFill>
              <a:srgbClr val="FCFFC3"/>
            </a:solidFill>
            <a:ln w="9525">
              <a:solidFill>
                <a:srgbClr val="EE1C27"/>
              </a:solidFill>
              <a:miter lim="800000"/>
              <a:headEnd/>
              <a:tailEnd/>
            </a:ln>
          </p:spPr>
        </p:pic>
      </p:grp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37268" y="4316754"/>
            <a:ext cx="5192652" cy="1478096"/>
          </a:xfrm>
          <a:prstGeom prst="rect">
            <a:avLst/>
          </a:prstGeom>
          <a:solidFill>
            <a:srgbClr val="FFF6F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marL="90488" indent="-90488">
              <a:buFont typeface="Arial"/>
              <a:buChar char="•"/>
            </a:pP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LS </a:t>
            </a:r>
            <a:r>
              <a:rPr lang="fr-FR" sz="1800" b="0" i="1" dirty="0" err="1" smtClean="0">
                <a:solidFill>
                  <a:srgbClr val="FF0000"/>
                </a:solidFill>
                <a:latin typeface="+mn-lt"/>
              </a:rPr>
              <a:t>coupling</a:t>
            </a:r>
            <a:r>
              <a:rPr lang="fr-FR" sz="1800" b="0" i="1" dirty="0">
                <a:solidFill>
                  <a:srgbClr val="FF0000"/>
                </a:solidFill>
                <a:latin typeface="+mn-lt"/>
              </a:rPr>
              <a:t>:</a:t>
            </a: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 fine </a:t>
            </a:r>
            <a:r>
              <a:rPr lang="fr-FR" sz="1800" b="0" i="1" dirty="0">
                <a:solidFill>
                  <a:srgbClr val="FF0000"/>
                </a:solidFill>
                <a:latin typeface="+mn-lt"/>
              </a:rPr>
              <a:t>(hyperfine) structure </a:t>
            </a:r>
            <a:endParaRPr lang="fr-FR" sz="1800" b="0" i="1" dirty="0" smtClean="0">
              <a:solidFill>
                <a:srgbClr val="FF0000"/>
              </a:solidFill>
              <a:latin typeface="+mn-lt"/>
            </a:endParaRPr>
          </a:p>
          <a:p>
            <a:r>
              <a:rPr lang="fr-FR" sz="1800" b="0" i="1" dirty="0" err="1" smtClean="0">
                <a:solidFill>
                  <a:srgbClr val="FF0000"/>
                </a:solidFill>
                <a:latin typeface="+mn-lt"/>
              </a:rPr>
              <a:t>can</a:t>
            </a: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b="0" i="1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fr-FR" sz="1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b="0" i="1" dirty="0" err="1" smtClean="0">
                <a:solidFill>
                  <a:srgbClr val="FF0000"/>
                </a:solidFill>
                <a:latin typeface="+mn-lt"/>
              </a:rPr>
              <a:t>neglected</a:t>
            </a:r>
            <a:r>
              <a:rPr lang="fr-FR" sz="1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b="0" i="1" dirty="0" err="1" smtClean="0">
                <a:solidFill>
                  <a:srgbClr val="FF0000"/>
                </a:solidFill>
                <a:latin typeface="+mn-lt"/>
              </a:rPr>
              <a:t>during</a:t>
            </a: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b="0" i="1" dirty="0">
                <a:solidFill>
                  <a:srgbClr val="FF0000"/>
                </a:solidFill>
                <a:latin typeface="+mn-lt"/>
              </a:rPr>
              <a:t>the </a:t>
            </a: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collision</a:t>
            </a:r>
          </a:p>
          <a:p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 (S or I : no time to </a:t>
            </a:r>
            <a:r>
              <a:rPr lang="fr-FR" sz="1800" b="0" i="1" dirty="0" err="1" smtClean="0">
                <a:solidFill>
                  <a:srgbClr val="FF0000"/>
                </a:solidFill>
                <a:latin typeface="+mn-lt"/>
              </a:rPr>
              <a:t>rotate</a:t>
            </a: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fr-FR" sz="1800" b="0" i="1" dirty="0">
              <a:solidFill>
                <a:srgbClr val="FF0000"/>
              </a:solidFill>
              <a:latin typeface="+mn-lt"/>
            </a:endParaRPr>
          </a:p>
          <a:p>
            <a:pPr marL="285750" indent="-104775">
              <a:buFont typeface="Arial"/>
              <a:buChar char="•"/>
            </a:pPr>
            <a:r>
              <a:rPr lang="fr-FR" sz="1600" i="1" dirty="0">
                <a:solidFill>
                  <a:srgbClr val="0000FF"/>
                </a:solidFill>
                <a:latin typeface="+mn-lt"/>
                <a:ea typeface="Wingdings"/>
                <a:cs typeface="Wingdings"/>
                <a:sym typeface="Wingdings"/>
              </a:rPr>
              <a:t>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The fine </a:t>
            </a:r>
            <a:r>
              <a:rPr lang="fr-FR" sz="1600" b="0" i="1" dirty="0">
                <a:solidFill>
                  <a:srgbClr val="0000FF"/>
                </a:solidFill>
                <a:latin typeface="+mn-lt"/>
              </a:rPr>
              <a:t>structure (hyperfine) 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components have the</a:t>
            </a:r>
            <a:endParaRPr lang="fr-FR" sz="1600" b="0" i="1" dirty="0">
              <a:solidFill>
                <a:srgbClr val="0000FF"/>
              </a:solidFill>
              <a:latin typeface="+mn-lt"/>
            </a:endParaRPr>
          </a:p>
          <a:p>
            <a:pPr marL="533400" indent="-90488"/>
            <a:r>
              <a:rPr lang="fr-FR" sz="1600" b="0" i="1" dirty="0" err="1" smtClean="0">
                <a:solidFill>
                  <a:srgbClr val="0000FF"/>
                </a:solidFill>
                <a:latin typeface="+mn-lt"/>
              </a:rPr>
              <a:t>same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1600" b="0" i="1" dirty="0" err="1" smtClean="0">
                <a:solidFill>
                  <a:srgbClr val="0000FF"/>
                </a:solidFill>
                <a:latin typeface="+mn-lt"/>
              </a:rPr>
              <a:t>width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 and </a:t>
            </a:r>
            <a:r>
              <a:rPr lang="fr-FR" sz="1600" b="0" i="1" dirty="0">
                <a:solidFill>
                  <a:srgbClr val="0000FF"/>
                </a:solidFill>
                <a:latin typeface="+mn-lt"/>
              </a:rPr>
              <a:t>the </a:t>
            </a:r>
            <a:r>
              <a:rPr lang="fr-FR" sz="1600" b="0" i="1" dirty="0" err="1">
                <a:solidFill>
                  <a:srgbClr val="0000FF"/>
                </a:solidFill>
                <a:latin typeface="+mn-lt"/>
              </a:rPr>
              <a:t>same</a:t>
            </a:r>
            <a:r>
              <a:rPr lang="fr-FR" sz="1600" b="0" i="1" dirty="0">
                <a:solidFill>
                  <a:srgbClr val="0000FF"/>
                </a:solidFill>
                <a:latin typeface="+mn-lt"/>
              </a:rPr>
              <a:t> shift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fr-FR" sz="1600" b="0" i="1" dirty="0" err="1" smtClean="0">
                <a:solidFill>
                  <a:srgbClr val="0000FF"/>
                </a:solidFill>
                <a:latin typeface="+mn-lt"/>
              </a:rPr>
              <a:t>thet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 of the multiplet</a:t>
            </a:r>
            <a:endParaRPr lang="fr-FR" sz="1600" b="0" i="1" dirty="0">
              <a:solidFill>
                <a:srgbClr val="0000FF"/>
              </a:solidFill>
              <a:latin typeface="+mn-lt"/>
            </a:endParaRPr>
          </a:p>
          <a:p>
            <a:endParaRPr lang="fr-FR" sz="2000" b="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36972" y="5841316"/>
            <a:ext cx="5170264" cy="713333"/>
          </a:xfrm>
          <a:prstGeom prst="rect">
            <a:avLst/>
          </a:prstGeom>
          <a:solidFill>
            <a:srgbClr val="FFF6F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marL="90488" indent="-90488">
              <a:buFont typeface="Arial"/>
              <a:buChar char="•"/>
            </a:pP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High </a:t>
            </a:r>
            <a:r>
              <a:rPr lang="fr-FR" sz="1800" b="0" i="1" dirty="0" err="1" smtClean="0">
                <a:solidFill>
                  <a:srgbClr val="FF0000"/>
                </a:solidFill>
                <a:latin typeface="+mn-lt"/>
              </a:rPr>
              <a:t>densities</a:t>
            </a:r>
            <a:r>
              <a:rPr lang="fr-FR" sz="1800" b="0" i="1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marL="271463" indent="-90488">
              <a:buFont typeface="Arial"/>
              <a:buChar char="•"/>
            </a:pPr>
            <a:r>
              <a:rPr lang="fr-FR" sz="1600" i="1" dirty="0" err="1" smtClean="0">
                <a:solidFill>
                  <a:srgbClr val="0000FF"/>
                </a:solidFill>
                <a:latin typeface="+mn-lt"/>
                <a:ea typeface="Wingdings"/>
                <a:cs typeface="Wingdings"/>
                <a:sym typeface="Wingdings"/>
              </a:rPr>
              <a:t></a:t>
            </a:r>
            <a:r>
              <a:rPr lang="fr-FR" sz="1600" b="0" i="1" dirty="0" err="1" smtClean="0">
                <a:solidFill>
                  <a:srgbClr val="0000FF"/>
                </a:solidFill>
                <a:latin typeface="+mn-lt"/>
              </a:rPr>
              <a:t>Debye</a:t>
            </a:r>
            <a:r>
              <a:rPr lang="fr-FR" sz="1600" b="0" i="1" dirty="0" smtClean="0">
                <a:solidFill>
                  <a:srgbClr val="0000FF"/>
                </a:solidFill>
                <a:latin typeface="+mn-lt"/>
              </a:rPr>
              <a:t> screening </a:t>
            </a:r>
            <a:r>
              <a:rPr lang="fr-FR" sz="1600" b="0" i="1" dirty="0" err="1" smtClean="0">
                <a:solidFill>
                  <a:srgbClr val="0000FF"/>
                </a:solidFill>
                <a:latin typeface="+mn-lt"/>
              </a:rPr>
              <a:t>effect</a:t>
            </a:r>
            <a:endParaRPr lang="fr-FR" sz="1600" b="0" i="1" dirty="0">
              <a:solidFill>
                <a:srgbClr val="0000FF"/>
              </a:solidFill>
              <a:latin typeface="+mn-lt"/>
            </a:endParaRPr>
          </a:p>
          <a:p>
            <a:endParaRPr lang="fr-FR" sz="2000" b="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1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F98-16A3-0A49-9B2C-5DD86582DBE4}" type="slidenum">
              <a:rPr lang="fr-FR"/>
              <a:pPr/>
              <a:t>9</a:t>
            </a:fld>
            <a:endParaRPr lang="fr-FR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9" y="223619"/>
            <a:ext cx="8816975" cy="1338961"/>
          </a:xfrm>
          <a:solidFill>
            <a:srgbClr val="FFFFC5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STARK-B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err="1" smtClean="0">
                <a:solidFill>
                  <a:srgbClr val="FF0000"/>
                </a:solidFill>
              </a:rPr>
              <a:t>Methods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of </a:t>
            </a:r>
            <a:r>
              <a:rPr lang="fr-FR" sz="2800" dirty="0" err="1">
                <a:solidFill>
                  <a:srgbClr val="FF0000"/>
                </a:solidFill>
              </a:rPr>
              <a:t>calculations</a:t>
            </a:r>
            <a:r>
              <a:rPr lang="fr-FR" sz="2800" dirty="0">
                <a:solidFill>
                  <a:srgbClr val="FF0000"/>
                </a:solidFill>
              </a:rPr>
              <a:t> of the </a:t>
            </a:r>
            <a:r>
              <a:rPr lang="fr-FR" sz="2800" dirty="0" smtClean="0">
                <a:solidFill>
                  <a:srgbClr val="FF0000"/>
                </a:solidFill>
              </a:rPr>
              <a:t>data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1. The </a:t>
            </a:r>
            <a:r>
              <a:rPr lang="fr-FR" sz="2800" dirty="0" err="1" smtClean="0">
                <a:solidFill>
                  <a:srgbClr val="FF0000"/>
                </a:solidFill>
              </a:rPr>
              <a:t>scattering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S-</a:t>
            </a:r>
            <a:r>
              <a:rPr lang="fr-FR" sz="2800" dirty="0" smtClean="0">
                <a:solidFill>
                  <a:srgbClr val="FF0000"/>
                </a:solidFill>
              </a:rPr>
              <a:t>matrix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004840"/>
            <a:ext cx="8801100" cy="2971800"/>
          </a:xfrm>
          <a:solidFill>
            <a:srgbClr val="FFF6F2"/>
          </a:solidFill>
          <a:ln>
            <a:solidFill>
              <a:srgbClr val="4C1304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SCP: Semi</a:t>
            </a:r>
            <a:r>
              <a:rPr lang="fr-FR" sz="2000" b="1" dirty="0"/>
              <a:t>-</a:t>
            </a:r>
            <a:r>
              <a:rPr lang="fr-FR" sz="2000" b="1" dirty="0" err="1"/>
              <a:t>Classical</a:t>
            </a:r>
            <a:r>
              <a:rPr lang="fr-FR" sz="2000" dirty="0"/>
              <a:t> : </a:t>
            </a:r>
            <a:r>
              <a:rPr lang="fr-FR" sz="2000" dirty="0" err="1"/>
              <a:t>atom</a:t>
            </a:r>
            <a:r>
              <a:rPr lang="fr-FR" sz="2000" dirty="0"/>
              <a:t> = quantum description (</a:t>
            </a:r>
            <a:r>
              <a:rPr lang="fr-FR" sz="2000" dirty="0" err="1"/>
              <a:t>atomic</a:t>
            </a:r>
            <a:r>
              <a:rPr lang="fr-FR" sz="2000" dirty="0"/>
              <a:t> structure), </a:t>
            </a:r>
          </a:p>
          <a:p>
            <a:pPr marL="2868613" lvl="4" indent="-1130300">
              <a:lnSpc>
                <a:spcPct val="70000"/>
              </a:lnSpc>
              <a:buFontTx/>
              <a:buNone/>
            </a:pPr>
            <a:r>
              <a:rPr lang="fr-FR" sz="1800" dirty="0"/>
              <a:t>	   </a:t>
            </a:r>
            <a:r>
              <a:rPr lang="fr-FR" sz="2000" dirty="0"/>
              <a:t>perturber= </a:t>
            </a:r>
            <a:r>
              <a:rPr lang="fr-FR" sz="2000" dirty="0" err="1"/>
              <a:t>particle</a:t>
            </a:r>
            <a:r>
              <a:rPr lang="fr-FR" sz="2000" dirty="0"/>
              <a:t> </a:t>
            </a:r>
            <a:r>
              <a:rPr lang="fr-FR" sz="2000" dirty="0" err="1"/>
              <a:t>moving</a:t>
            </a:r>
            <a:r>
              <a:rPr lang="fr-FR" sz="2000" dirty="0"/>
              <a:t> on a </a:t>
            </a:r>
            <a:r>
              <a:rPr lang="fr-FR" sz="2000" dirty="0" err="1"/>
              <a:t>classical</a:t>
            </a:r>
            <a:r>
              <a:rPr lang="fr-FR" sz="2000" dirty="0"/>
              <a:t> </a:t>
            </a:r>
            <a:r>
              <a:rPr lang="fr-FR" sz="2000" dirty="0" err="1"/>
              <a:t>path</a:t>
            </a:r>
            <a:endParaRPr lang="fr-FR" dirty="0"/>
          </a:p>
          <a:p>
            <a:pPr marL="0" indent="0">
              <a:buNone/>
            </a:pPr>
            <a:r>
              <a:rPr lang="fr-FR" sz="2000" dirty="0" smtClean="0"/>
              <a:t>		+ </a:t>
            </a:r>
            <a:r>
              <a:rPr lang="fr-FR" sz="2000" b="1" dirty="0"/>
              <a:t>Perturbation </a:t>
            </a:r>
            <a:r>
              <a:rPr lang="fr-FR" sz="2000" b="1" dirty="0" err="1" smtClean="0"/>
              <a:t>theory</a:t>
            </a:r>
            <a:r>
              <a:rPr lang="fr-FR" sz="2000" b="1" dirty="0" smtClean="0"/>
              <a:t> (2</a:t>
            </a:r>
            <a:r>
              <a:rPr lang="fr-FR" sz="2000" b="1" baseline="30000" dirty="0" smtClean="0"/>
              <a:t>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order</a:t>
            </a:r>
            <a:r>
              <a:rPr lang="fr-FR" sz="2000" b="1" dirty="0" smtClean="0"/>
              <a:t>)</a:t>
            </a:r>
            <a:endParaRPr lang="fr-FR" sz="2000" dirty="0"/>
          </a:p>
          <a:p>
            <a:pPr marL="714375" lvl="1" indent="-350838"/>
            <a:r>
              <a:rPr lang="fr-FR" sz="1800" dirty="0">
                <a:sym typeface="Symbol" charset="0"/>
              </a:rPr>
              <a:t>  </a:t>
            </a:r>
            <a:r>
              <a:rPr lang="fr-FR" sz="1600" dirty="0" smtClean="0">
                <a:solidFill>
                  <a:srgbClr val="000090"/>
                </a:solidFill>
              </a:rPr>
              <a:t>(</a:t>
            </a:r>
            <a:r>
              <a:rPr lang="fr-FR" sz="1600" dirty="0" err="1">
                <a:solidFill>
                  <a:srgbClr val="000090"/>
                </a:solidFill>
              </a:rPr>
              <a:t>Sahal-Bréchot</a:t>
            </a:r>
            <a:r>
              <a:rPr lang="fr-FR" sz="1600" dirty="0">
                <a:solidFill>
                  <a:srgbClr val="000090"/>
                </a:solidFill>
              </a:rPr>
              <a:t>, A&amp;A1970 and </a:t>
            </a:r>
            <a:r>
              <a:rPr lang="fr-FR" sz="1600" dirty="0" err="1">
                <a:solidFill>
                  <a:srgbClr val="000090"/>
                </a:solidFill>
              </a:rPr>
              <a:t>further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papers</a:t>
            </a:r>
            <a:r>
              <a:rPr lang="fr-FR" sz="1600" dirty="0">
                <a:solidFill>
                  <a:srgbClr val="000090"/>
                </a:solidFill>
              </a:rPr>
              <a:t>, 6-8 basic </a:t>
            </a:r>
            <a:r>
              <a:rPr lang="fr-FR" sz="1600" dirty="0" err="1">
                <a:solidFill>
                  <a:srgbClr val="000090"/>
                </a:solidFill>
              </a:rPr>
              <a:t>papers</a:t>
            </a:r>
            <a:r>
              <a:rPr lang="fr-FR" sz="1600" dirty="0" smtClean="0">
                <a:solidFill>
                  <a:srgbClr val="000090"/>
                </a:solidFill>
              </a:rPr>
              <a:t>)</a:t>
            </a:r>
          </a:p>
          <a:p>
            <a:pPr lvl="2"/>
            <a:r>
              <a:rPr lang="fr-FR" sz="1400" dirty="0" err="1" smtClean="0">
                <a:solidFill>
                  <a:srgbClr val="008000"/>
                </a:solidFill>
              </a:rPr>
              <a:t>unitarity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>
                <a:solidFill>
                  <a:srgbClr val="008000"/>
                </a:solidFill>
              </a:rPr>
              <a:t>and </a:t>
            </a:r>
            <a:r>
              <a:rPr lang="fr-FR" sz="1400" dirty="0" err="1">
                <a:solidFill>
                  <a:srgbClr val="008000"/>
                </a:solidFill>
              </a:rPr>
              <a:t>symmetrization</a:t>
            </a:r>
            <a:r>
              <a:rPr lang="fr-FR" sz="1400" dirty="0">
                <a:solidFill>
                  <a:srgbClr val="008000"/>
                </a:solidFill>
              </a:rPr>
              <a:t> of the S-matrix, </a:t>
            </a:r>
            <a:r>
              <a:rPr lang="fr-FR" sz="1400" dirty="0" err="1">
                <a:solidFill>
                  <a:srgbClr val="008000"/>
                </a:solidFill>
              </a:rPr>
              <a:t>adequate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cut-offs</a:t>
            </a:r>
            <a:endParaRPr lang="fr-FR" sz="1400" dirty="0">
              <a:solidFill>
                <a:srgbClr val="008000"/>
              </a:solidFill>
            </a:endParaRPr>
          </a:p>
          <a:p>
            <a:pPr lvl="2"/>
            <a:r>
              <a:rPr lang="fr-FR" sz="1400" dirty="0" err="1">
                <a:solidFill>
                  <a:srgbClr val="008000"/>
                </a:solidFill>
              </a:rPr>
              <a:t>hyperbolae</a:t>
            </a:r>
            <a:r>
              <a:rPr lang="fr-FR" sz="1400" dirty="0">
                <a:solidFill>
                  <a:srgbClr val="008000"/>
                </a:solidFill>
              </a:rPr>
              <a:t> for ion-</a:t>
            </a:r>
            <a:r>
              <a:rPr lang="fr-FR" sz="1400" dirty="0" err="1">
                <a:solidFill>
                  <a:srgbClr val="008000"/>
                </a:solidFill>
              </a:rPr>
              <a:t>electron</a:t>
            </a:r>
            <a:r>
              <a:rPr lang="fr-FR" sz="1400" dirty="0">
                <a:solidFill>
                  <a:srgbClr val="008000"/>
                </a:solidFill>
              </a:rPr>
              <a:t> and ion-ion (1970), </a:t>
            </a:r>
          </a:p>
          <a:p>
            <a:pPr lvl="2"/>
            <a:r>
              <a:rPr lang="fr-FR" sz="1400" dirty="0" err="1">
                <a:solidFill>
                  <a:srgbClr val="008000"/>
                </a:solidFill>
              </a:rPr>
              <a:t>complex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atoms</a:t>
            </a:r>
            <a:r>
              <a:rPr lang="fr-FR" sz="1400" dirty="0">
                <a:solidFill>
                  <a:srgbClr val="008000"/>
                </a:solidFill>
              </a:rPr>
              <a:t> (1974), </a:t>
            </a:r>
            <a:r>
              <a:rPr lang="fr-FR" sz="1400" dirty="0" err="1">
                <a:solidFill>
                  <a:srgbClr val="008000"/>
                </a:solidFill>
              </a:rPr>
              <a:t>very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complex</a:t>
            </a:r>
            <a:r>
              <a:rPr lang="fr-FR" sz="1400" dirty="0">
                <a:solidFill>
                  <a:srgbClr val="008000"/>
                </a:solidFill>
              </a:rPr>
              <a:t> (2008)</a:t>
            </a:r>
          </a:p>
          <a:p>
            <a:pPr lvl="2"/>
            <a:r>
              <a:rPr lang="fr-FR" sz="1400" dirty="0" err="1">
                <a:solidFill>
                  <a:srgbClr val="008000"/>
                </a:solidFill>
              </a:rPr>
              <a:t>Feshbach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err="1">
                <a:solidFill>
                  <a:srgbClr val="008000"/>
                </a:solidFill>
              </a:rPr>
              <a:t>resonances</a:t>
            </a:r>
            <a:r>
              <a:rPr lang="fr-FR" sz="1400" dirty="0">
                <a:solidFill>
                  <a:srgbClr val="008000"/>
                </a:solidFill>
              </a:rPr>
              <a:t> for ion-</a:t>
            </a:r>
            <a:r>
              <a:rPr lang="fr-FR" sz="1400" dirty="0" err="1">
                <a:solidFill>
                  <a:srgbClr val="008000"/>
                </a:solidFill>
              </a:rPr>
              <a:t>electron</a:t>
            </a:r>
            <a:r>
              <a:rPr lang="fr-FR" sz="1400" dirty="0">
                <a:solidFill>
                  <a:srgbClr val="008000"/>
                </a:solidFill>
              </a:rPr>
              <a:t> collisions (1977)</a:t>
            </a:r>
          </a:p>
          <a:p>
            <a:pPr lvl="2"/>
            <a:r>
              <a:rPr lang="fr-FR" sz="1400" dirty="0" err="1">
                <a:solidFill>
                  <a:srgbClr val="0000FF"/>
                </a:solidFill>
              </a:rPr>
              <a:t>Updated</a:t>
            </a:r>
            <a:r>
              <a:rPr lang="fr-FR" sz="1400" dirty="0">
                <a:solidFill>
                  <a:srgbClr val="0000FF"/>
                </a:solidFill>
              </a:rPr>
              <a:t> and </a:t>
            </a:r>
            <a:r>
              <a:rPr lang="fr-FR" sz="1400" dirty="0" err="1">
                <a:solidFill>
                  <a:srgbClr val="0000FF"/>
                </a:solidFill>
              </a:rPr>
              <a:t>operated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with</a:t>
            </a:r>
            <a:r>
              <a:rPr lang="fr-FR" sz="1400" dirty="0">
                <a:solidFill>
                  <a:srgbClr val="0000FF"/>
                </a:solidFill>
              </a:rPr>
              <a:t> MS. </a:t>
            </a:r>
            <a:r>
              <a:rPr lang="fr-FR" sz="1400" dirty="0" err="1">
                <a:solidFill>
                  <a:srgbClr val="0000FF"/>
                </a:solidFill>
              </a:rPr>
              <a:t>Dimitrijević</a:t>
            </a:r>
            <a:r>
              <a:rPr lang="fr-FR" sz="1400" dirty="0">
                <a:solidFill>
                  <a:srgbClr val="0000FF"/>
                </a:solidFill>
              </a:rPr>
              <a:t> (1984 and </a:t>
            </a:r>
            <a:r>
              <a:rPr lang="fr-FR" sz="1400" dirty="0" err="1">
                <a:solidFill>
                  <a:srgbClr val="0000FF"/>
                </a:solidFill>
              </a:rPr>
              <a:t>after</a:t>
            </a:r>
            <a:r>
              <a:rPr lang="fr-FR" sz="1400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accuracy</a:t>
            </a:r>
            <a:r>
              <a:rPr lang="fr-FR" sz="1400" dirty="0">
                <a:solidFill>
                  <a:srgbClr val="0000FF"/>
                </a:solidFill>
              </a:rPr>
              <a:t>: 20%, </a:t>
            </a:r>
            <a:r>
              <a:rPr lang="fr-FR" sz="1400" dirty="0" err="1">
                <a:solidFill>
                  <a:srgbClr val="0000FF"/>
                </a:solidFill>
              </a:rPr>
              <a:t>sometimes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better</a:t>
            </a:r>
            <a:r>
              <a:rPr lang="fr-FR" sz="1400" dirty="0">
                <a:solidFill>
                  <a:srgbClr val="0000FF"/>
                </a:solidFill>
              </a:rPr>
              <a:t>, </a:t>
            </a:r>
            <a:r>
              <a:rPr lang="fr-FR" sz="1400" dirty="0" err="1">
                <a:solidFill>
                  <a:srgbClr val="0000FF"/>
                </a:solidFill>
              </a:rPr>
              <a:t>sometimes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err="1">
                <a:solidFill>
                  <a:srgbClr val="0000FF"/>
                </a:solidFill>
              </a:rPr>
              <a:t>worse</a:t>
            </a:r>
            <a:endParaRPr lang="fr-FR" sz="1400" dirty="0">
              <a:solidFill>
                <a:srgbClr val="0000FF"/>
              </a:solidFill>
            </a:endParaRPr>
          </a:p>
          <a:p>
            <a:pPr lvl="2"/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14300" y="5393040"/>
            <a:ext cx="8816975" cy="838200"/>
          </a:xfrm>
          <a:prstGeom prst="rect">
            <a:avLst/>
          </a:prstGeom>
          <a:solidFill>
            <a:srgbClr val="FFF6F2"/>
          </a:solidFill>
          <a:ln>
            <a:solidFill>
              <a:srgbClr val="4C1304"/>
            </a:solidFill>
          </a:ln>
          <a:effectLst/>
          <a:extLst/>
        </p:spPr>
        <p:txBody>
          <a:bodyPr/>
          <a:lstStyle/>
          <a:p>
            <a:pPr marL="292100" indent="-292100" eaLnBrk="1" hangingPunct="1">
              <a:spcBef>
                <a:spcPct val="20000"/>
              </a:spcBef>
              <a:buFontTx/>
              <a:buChar char="•"/>
              <a:tabLst>
                <a:tab pos="381000" algn="l"/>
              </a:tabLst>
            </a:pPr>
            <a:r>
              <a:rPr lang="fr-FR" sz="2000" b="1" dirty="0" smtClean="0"/>
              <a:t>MSE: </a:t>
            </a:r>
            <a:r>
              <a:rPr lang="fr-FR" sz="2000" b="1" dirty="0" err="1" smtClean="0"/>
              <a:t>Modified</a:t>
            </a:r>
            <a:r>
              <a:rPr lang="fr-FR" sz="2000" b="1" dirty="0" smtClean="0"/>
              <a:t> </a:t>
            </a:r>
            <a:r>
              <a:rPr lang="fr-FR" sz="2000" b="1" dirty="0"/>
              <a:t>Semi-</a:t>
            </a:r>
            <a:r>
              <a:rPr lang="fr-FR" sz="2000" b="1" dirty="0" err="1"/>
              <a:t>Empirical</a:t>
            </a:r>
            <a:r>
              <a:rPr lang="fr-FR" dirty="0"/>
              <a:t> </a:t>
            </a:r>
            <a:r>
              <a:rPr lang="fr-FR" b="0" dirty="0"/>
              <a:t>: </a:t>
            </a:r>
            <a:r>
              <a:rPr lang="fr-FR" b="0" dirty="0" err="1"/>
              <a:t>atom</a:t>
            </a:r>
            <a:r>
              <a:rPr lang="fr-FR" b="0" dirty="0"/>
              <a:t> = </a:t>
            </a:r>
            <a:r>
              <a:rPr lang="fr-FR" b="0" dirty="0" err="1"/>
              <a:t>simplified</a:t>
            </a:r>
            <a:r>
              <a:rPr lang="fr-FR" b="0" dirty="0"/>
              <a:t> quantum description </a:t>
            </a:r>
            <a:r>
              <a:rPr lang="fr-FR" sz="1600" b="0" dirty="0"/>
              <a:t>	</a:t>
            </a:r>
            <a:r>
              <a:rPr lang="fr-FR" sz="1600" b="0" dirty="0" err="1" smtClean="0">
                <a:solidFill>
                  <a:srgbClr val="000090"/>
                </a:solidFill>
              </a:rPr>
              <a:t>Dimitrijević</a:t>
            </a:r>
            <a:r>
              <a:rPr lang="fr-FR" sz="1600" b="0" dirty="0" smtClean="0">
                <a:solidFill>
                  <a:srgbClr val="000090"/>
                </a:solidFill>
              </a:rPr>
              <a:t> </a:t>
            </a:r>
            <a:r>
              <a:rPr lang="fr-FR" sz="1600" b="0" dirty="0">
                <a:solidFill>
                  <a:srgbClr val="000090"/>
                </a:solidFill>
              </a:rPr>
              <a:t>and </a:t>
            </a:r>
            <a:r>
              <a:rPr lang="fr-FR" sz="1600" b="0" dirty="0" err="1">
                <a:solidFill>
                  <a:srgbClr val="000090"/>
                </a:solidFill>
              </a:rPr>
              <a:t>colleagues</a:t>
            </a:r>
            <a:r>
              <a:rPr lang="fr-FR" sz="1600" b="0" dirty="0">
                <a:solidFill>
                  <a:srgbClr val="000090"/>
                </a:solidFill>
              </a:rPr>
              <a:t>, JQSRT1980 and </a:t>
            </a:r>
            <a:r>
              <a:rPr lang="fr-FR" sz="1600" b="0" dirty="0" err="1">
                <a:solidFill>
                  <a:srgbClr val="000090"/>
                </a:solidFill>
              </a:rPr>
              <a:t>further</a:t>
            </a:r>
            <a:r>
              <a:rPr lang="fr-FR" sz="1600" b="0" dirty="0">
                <a:solidFill>
                  <a:srgbClr val="000090"/>
                </a:solidFill>
              </a:rPr>
              <a:t> A&amp;A </a:t>
            </a:r>
            <a:r>
              <a:rPr lang="fr-FR" sz="1600" b="0" dirty="0" err="1">
                <a:solidFill>
                  <a:srgbClr val="000090"/>
                </a:solidFill>
              </a:rPr>
              <a:t>papers</a:t>
            </a:r>
            <a:r>
              <a:rPr lang="fr-FR" sz="1600" b="0" dirty="0">
                <a:solidFill>
                  <a:srgbClr val="000090"/>
                </a:solidFill>
              </a:rPr>
              <a:t>)</a:t>
            </a:r>
            <a:r>
              <a:rPr lang="fr-FR" b="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2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1685</Words>
  <Application>Microsoft Macintosh PowerPoint</Application>
  <PresentationFormat>Présentation à l'écran (4:3)</PresentationFormat>
  <Paragraphs>331</Paragraphs>
  <Slides>44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Thème Office</vt:lpstr>
      <vt:lpstr>Conception personnalisée</vt:lpstr>
      <vt:lpstr>Document</vt:lpstr>
      <vt:lpstr>Equation</vt:lpstr>
      <vt:lpstr>The STARK-B database  for spectral line broadening  by collisions with charged particles in the framework of the  European project VAMDC  (Virtual Atomic and Molecular Data Center)</vt:lpstr>
      <vt:lpstr>STARK-B Database for "Stark" widths and shifts of  isolated spectral lines of atoms and ions,  due to collisions with electrons and ions in a plasmahttp://stark-b.obspm.fr</vt:lpstr>
      <vt:lpstr>  STARK-B  widths and shifts of isolated spectral lines of atoms and ions,  due to collisions with electrons and ions in a plasma  </vt:lpstr>
      <vt:lpstr>Diagnostics and Modelling in Astrophysics: Understanding of the evolution of stars</vt:lpstr>
      <vt:lpstr>Diagnostics and Modelling in Astrophysics: Understanding of the evolution of stars</vt:lpstr>
      <vt:lpstr>Diagnostics and Modelling in Astrophysics: Understanding of the evolution of stars</vt:lpstr>
      <vt:lpstr>Diagnostics and Modelling in  Laboratory and Industrial plasmas</vt:lpstr>
      <vt:lpstr>STARK-B data:  Basic approximations (theory and calculations)</vt:lpstr>
      <vt:lpstr>STARK-B Methods of calculations of the data 1. The scattering S-matrix</vt:lpstr>
      <vt:lpstr>Présentation PowerPoint</vt:lpstr>
      <vt:lpstr>STARK-B Methods of calculations of the data 3. Calculations leading to a great number of data</vt:lpstr>
      <vt:lpstr>STARK-B:  Elements (atoms and ions) currently inserted</vt:lpstr>
      <vt:lpstr>STARK-B  http://stark-b.obspm.fr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VAMDC project Virtual Atomic and Molecular Data Center</vt:lpstr>
      <vt:lpstr>VAMDC: portal user </vt:lpstr>
      <vt:lpstr>Présentation PowerPoint</vt:lpstr>
      <vt:lpstr>Query</vt:lpstr>
      <vt:lpstr>Query by species</vt:lpstr>
      <vt:lpstr>Query by species: atom</vt:lpstr>
      <vt:lpstr>Query by species: atom (following)</vt:lpstr>
      <vt:lpstr>Query by species: atom, processes</vt:lpstr>
      <vt:lpstr>Query by species: atom, processes (following)</vt:lpstr>
      <vt:lpstr>Query : result, click on download</vt:lpstr>
      <vt:lpstr>Result of the download: code in XML language for users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Company>Observatoire de Meudon-LERMA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SAHAL-BRECHOT</dc:creator>
  <cp:lastModifiedBy>Sylvie SAHAL-BRECHOT</cp:lastModifiedBy>
  <cp:revision>163</cp:revision>
  <cp:lastPrinted>2012-05-14T15:23:21Z</cp:lastPrinted>
  <dcterms:created xsi:type="dcterms:W3CDTF">2012-05-14T15:22:05Z</dcterms:created>
  <dcterms:modified xsi:type="dcterms:W3CDTF">2012-06-14T22:13:13Z</dcterms:modified>
</cp:coreProperties>
</file>