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303" r:id="rId5"/>
    <p:sldId id="312" r:id="rId6"/>
    <p:sldId id="319" r:id="rId7"/>
    <p:sldId id="314" r:id="rId8"/>
    <p:sldId id="315" r:id="rId9"/>
    <p:sldId id="316" r:id="rId10"/>
    <p:sldId id="320" r:id="rId11"/>
    <p:sldId id="318" r:id="rId12"/>
    <p:sldId id="317" r:id="rId13"/>
    <p:sldId id="321" r:id="rId14"/>
    <p:sldId id="323" r:id="rId15"/>
    <p:sldId id="324" r:id="rId16"/>
    <p:sldId id="325" r:id="rId17"/>
    <p:sldId id="326" r:id="rId18"/>
    <p:sldId id="327" r:id="rId19"/>
    <p:sldId id="32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18" autoAdjust="0"/>
    <p:restoredTop sz="94709" autoAdjust="0"/>
  </p:normalViewPr>
  <p:slideViewPr>
    <p:cSldViewPr>
      <p:cViewPr varScale="1">
        <p:scale>
          <a:sx n="107" d="100"/>
          <a:sy n="107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B16D6-AE85-46E4-9C2F-0D934EDB0BC5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06671-DAF7-4F3D-B5E1-CC5A5E465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C24F8B-EFF0-42B3-8D8B-278CC4EC7681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9438CB-1991-4928-9E0C-961BB5A84F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24F8B-EFF0-42B3-8D8B-278CC4EC7681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438CB-1991-4928-9E0C-961BB5A84F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24F8B-EFF0-42B3-8D8B-278CC4EC7681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438CB-1991-4928-9E0C-961BB5A84F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71B5-9183-45AF-A64B-94CB60220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24F8B-EFF0-42B3-8D8B-278CC4EC7681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438CB-1991-4928-9E0C-961BB5A84F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24F8B-EFF0-42B3-8D8B-278CC4EC7681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438CB-1991-4928-9E0C-961BB5A84F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24F8B-EFF0-42B3-8D8B-278CC4EC7681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438CB-1991-4928-9E0C-961BB5A84F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24F8B-EFF0-42B3-8D8B-278CC4EC7681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438CB-1991-4928-9E0C-961BB5A84F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24F8B-EFF0-42B3-8D8B-278CC4EC7681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438CB-1991-4928-9E0C-961BB5A84F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24F8B-EFF0-42B3-8D8B-278CC4EC7681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438CB-1991-4928-9E0C-961BB5A84F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4C24F8B-EFF0-42B3-8D8B-278CC4EC7681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438CB-1991-4928-9E0C-961BB5A84F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C24F8B-EFF0-42B3-8D8B-278CC4EC7681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9438CB-1991-4928-9E0C-961BB5A84F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C24F8B-EFF0-42B3-8D8B-278CC4EC7681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9438CB-1991-4928-9E0C-961BB5A84F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VAMDC\black_hole_lg.m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Atomic and molecular data for Active Galactic Nuclei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2000" dirty="0" smtClean="0"/>
              <a:t>– Fe II lines and </a:t>
            </a:r>
            <a:r>
              <a:rPr lang="en-US" sz="2000" dirty="0" err="1" smtClean="0"/>
              <a:t>Balmer</a:t>
            </a:r>
            <a:r>
              <a:rPr lang="en-US" sz="2000" dirty="0" smtClean="0"/>
              <a:t> continuum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52800"/>
            <a:ext cx="7772400" cy="1828800"/>
          </a:xfrm>
        </p:spPr>
        <p:txBody>
          <a:bodyPr>
            <a:normAutofit/>
          </a:bodyPr>
          <a:lstStyle/>
          <a:p>
            <a:pPr algn="ctr"/>
            <a:endParaRPr lang="sr-Cyrl-CS" dirty="0" smtClean="0"/>
          </a:p>
          <a:p>
            <a:pPr algn="ctr"/>
            <a:r>
              <a:rPr lang="sr-Latn-CS" dirty="0" smtClean="0">
                <a:latin typeface="Arial" pitchFamily="34" charset="0"/>
                <a:cs typeface="Arial" pitchFamily="34" charset="0"/>
              </a:rPr>
              <a:t>Jelena Kova</a:t>
            </a:r>
            <a:r>
              <a:rPr lang="sr-Latn-CS" sz="2800" dirty="0" smtClean="0"/>
              <a:t>č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evi</a:t>
            </a:r>
            <a:r>
              <a:rPr lang="sr-Latn-CS" sz="2800" dirty="0" smtClean="0"/>
              <a:t>ć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r-Cyrl-CS" sz="1600" dirty="0" smtClean="0"/>
          </a:p>
          <a:p>
            <a:pPr algn="ctr"/>
            <a:r>
              <a:rPr lang="en-US" sz="1600" dirty="0" smtClean="0"/>
              <a:t>Astronomical Observatory Belgrade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04800" y="228600"/>
            <a:ext cx="89916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2.</a:t>
            </a: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sr-Latn-C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r-Latn-CS" sz="2800" dirty="0" smtClean="0"/>
              <a:t>Construction of the </a:t>
            </a:r>
            <a:r>
              <a:rPr lang="en-US" sz="2800" dirty="0" smtClean="0"/>
              <a:t>Fe II</a:t>
            </a:r>
            <a:r>
              <a:rPr lang="sr-Latn-CS" sz="2800" dirty="0" smtClean="0"/>
              <a:t> template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0460" y="838200"/>
            <a:ext cx="5103540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3840173" cy="267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3514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2438400"/>
            <a:ext cx="8421688" cy="411480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template is described with 7 free parameters: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- 4 parameters of intensity - for Fe II lines from F, S and G line groups and for I Zw 1 group,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- one parameter of the width and one of the shift (since we assume that all iron lines have the same width and shift),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- excitation temperature;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228600"/>
            <a:ext cx="89916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2.</a:t>
            </a: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sr-Latn-C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r-Latn-CS" sz="2800" dirty="0" smtClean="0"/>
              <a:t>Construction of the </a:t>
            </a:r>
            <a:r>
              <a:rPr lang="en-US" sz="2800" dirty="0" smtClean="0"/>
              <a:t>Fe II</a:t>
            </a:r>
            <a:r>
              <a:rPr lang="sr-Latn-CS" sz="2800" dirty="0" smtClean="0"/>
              <a:t> template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4" descr="f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"/>
            <a:ext cx="4953000" cy="632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3556" name="Picture 6" descr="f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4343400" cy="640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2057400" y="388620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3333CC"/>
                </a:solidFill>
                <a:latin typeface="Arial" charset="0"/>
              </a:rPr>
              <a:t>Veron-Cetty et al. 2004</a:t>
            </a:r>
            <a:endParaRPr lang="en-US" sz="1400" b="1">
              <a:solidFill>
                <a:srgbClr val="FF9999"/>
              </a:solidFill>
              <a:latin typeface="Arial" charset="0"/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6629400" y="228600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3333CC"/>
                </a:solidFill>
                <a:latin typeface="Arial" charset="0"/>
              </a:rPr>
              <a:t>Veron-Cetty et al. 2004</a:t>
            </a:r>
            <a:endParaRPr lang="en-US" sz="1400" b="1">
              <a:solidFill>
                <a:srgbClr val="FF9999"/>
              </a:solidFill>
              <a:latin typeface="Arial" charset="0"/>
            </a:endParaRP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1676400" y="5867400"/>
            <a:ext cx="286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3333CC"/>
                </a:solidFill>
                <a:latin typeface="Arial" charset="0"/>
              </a:rPr>
              <a:t>Bruhweiler and Verner 2008</a:t>
            </a:r>
            <a:endParaRPr lang="en-US" sz="14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6283325" y="4267200"/>
            <a:ext cx="286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3333CC"/>
                </a:solidFill>
                <a:latin typeface="Arial" charset="0"/>
              </a:rPr>
              <a:t>Bruhweiler and Verner 2008</a:t>
            </a:r>
            <a:endParaRPr lang="en-US" sz="14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2117725" y="1911350"/>
            <a:ext cx="208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3333CC"/>
                </a:solidFill>
              </a:rPr>
              <a:t>Kova</a:t>
            </a:r>
            <a:r>
              <a:rPr lang="sr-Latn-CS" sz="1400" b="1">
                <a:solidFill>
                  <a:srgbClr val="3333CC"/>
                </a:solidFill>
              </a:rPr>
              <a:t>čević et al. 2010</a:t>
            </a:r>
            <a:endParaRPr lang="en-US" sz="1400" b="1">
              <a:solidFill>
                <a:srgbClr val="3333CC"/>
              </a:solidFill>
            </a:endParaRP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6705600" y="304800"/>
            <a:ext cx="208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3333CC"/>
                </a:solidFill>
              </a:rPr>
              <a:t>Kova</a:t>
            </a:r>
            <a:r>
              <a:rPr lang="sr-Latn-CS" sz="1400" b="1">
                <a:solidFill>
                  <a:srgbClr val="3333CC"/>
                </a:solidFill>
              </a:rPr>
              <a:t>čević et al. 2010</a:t>
            </a:r>
            <a:endParaRPr lang="en-US" sz="1400" b="1">
              <a:solidFill>
                <a:srgbClr val="3333CC"/>
              </a:solidFill>
            </a:endParaRP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1965325" y="30289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04800" y="2667000"/>
            <a:ext cx="8610600" cy="1320800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>
                <a:solidFill>
                  <a:srgbClr val="CC0000"/>
                </a:solidFill>
              </a:rPr>
              <a:t>This template enables very good fit, specially in the cases where there is a big discrepancy between the intensities of the red and the blue iron shelf (F and G line groups).</a:t>
            </a:r>
          </a:p>
          <a:p>
            <a:endParaRPr lang="en-US" sz="20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04800" y="228600"/>
            <a:ext cx="89916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2.</a:t>
            </a: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sr-Latn-C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r-Latn-CS" sz="2800" dirty="0" smtClean="0"/>
              <a:t>Construction of the </a:t>
            </a:r>
            <a:r>
              <a:rPr lang="en-US" sz="2800" dirty="0" smtClean="0"/>
              <a:t>Fe II line</a:t>
            </a:r>
            <a:r>
              <a:rPr lang="sr-Latn-CS" sz="2800" dirty="0" smtClean="0"/>
              <a:t> template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7609776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/>
              <a:t>This Fe II template enabled a precise fit of Fe II lines, and investigation of</a:t>
            </a:r>
          </a:p>
          <a:p>
            <a:r>
              <a:rPr lang="en-US" sz="1600" dirty="0" smtClean="0"/>
              <a:t>different parts of Fe II shelf (F, S, G). </a:t>
            </a:r>
          </a:p>
          <a:p>
            <a:endParaRPr lang="en-US" sz="1600" dirty="0" smtClean="0"/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rgbClr val="0070C0"/>
                </a:solidFill>
              </a:rPr>
              <a:t>We found: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that Fe II lines probably originate</a:t>
            </a:r>
          </a:p>
          <a:p>
            <a:pPr marL="342900" indent="-342900"/>
            <a:r>
              <a:rPr lang="en-US" sz="1600" dirty="0" smtClean="0"/>
              <a:t> from Intermediate Line Region in AGN.</a:t>
            </a:r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r>
              <a:rPr lang="en-US" sz="1600" dirty="0" smtClean="0"/>
              <a:t>2. Different behavior of different parts of</a:t>
            </a:r>
          </a:p>
          <a:p>
            <a:pPr marL="342900" indent="-342900"/>
            <a:r>
              <a:rPr lang="en-US" sz="1600" dirty="0" smtClean="0"/>
              <a:t>Iron shelf, which is signature of some physical </a:t>
            </a:r>
          </a:p>
          <a:p>
            <a:pPr marL="342900" indent="-342900"/>
            <a:r>
              <a:rPr lang="en-US" sz="1600" dirty="0" smtClean="0"/>
              <a:t>processes: </a:t>
            </a:r>
            <a:endParaRPr lang="en-US" sz="1600" dirty="0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914400" y="5257800"/>
            <a:ext cx="3657600" cy="105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1600" dirty="0" err="1"/>
              <a:t>logL</a:t>
            </a:r>
            <a:r>
              <a:rPr lang="en-US" sz="1600" baseline="-25000" dirty="0" err="1"/>
              <a:t>con</a:t>
            </a:r>
            <a:r>
              <a:rPr lang="en-US" sz="1600" baseline="-25000" dirty="0"/>
              <a:t>              </a:t>
            </a:r>
            <a:r>
              <a:rPr lang="en-US" sz="1600" dirty="0"/>
              <a:t>F/G  and F/S</a:t>
            </a:r>
            <a:r>
              <a:rPr lang="en-US" sz="1600" baseline="-25000" dirty="0"/>
              <a:t>  </a:t>
            </a:r>
          </a:p>
          <a:p>
            <a:endParaRPr lang="en-US" sz="2000" baseline="-25000" dirty="0"/>
          </a:p>
          <a:p>
            <a:endParaRPr lang="en-US" sz="2000" baseline="-25000" dirty="0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 flipV="1">
            <a:off x="3581400" y="5562600"/>
            <a:ext cx="152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1676400" y="5562600"/>
            <a:ext cx="152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914400" y="5257800"/>
            <a:ext cx="413286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1600" dirty="0"/>
              <a:t>FWHM </a:t>
            </a:r>
            <a:r>
              <a:rPr lang="en-US" sz="1600" dirty="0" err="1"/>
              <a:t>H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dirty="0">
                <a:latin typeface="Symbol" pitchFamily="18" charset="2"/>
              </a:rPr>
              <a:t>           </a:t>
            </a:r>
            <a:r>
              <a:rPr lang="en-US" sz="1600" dirty="0"/>
              <a:t>F/G, F/S, G/S     </a:t>
            </a:r>
            <a:endParaRPr lang="en-US" sz="1600" dirty="0">
              <a:latin typeface="Symbol" pitchFamily="18" charset="2"/>
            </a:endParaRPr>
          </a:p>
          <a:p>
            <a:endParaRPr lang="en-US" sz="2000" dirty="0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1981200" y="5867400"/>
            <a:ext cx="152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V="1">
            <a:off x="3886200" y="5867400"/>
            <a:ext cx="152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443484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4166306" cy="156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953000" y="5562600"/>
            <a:ext cx="385714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Published in </a:t>
            </a:r>
            <a:endParaRPr lang="sr-Latn-CS" sz="1600" dirty="0" smtClean="0">
              <a:solidFill>
                <a:srgbClr val="0070C0"/>
              </a:solidFill>
            </a:endParaRPr>
          </a:p>
          <a:p>
            <a:r>
              <a:rPr lang="en-US" sz="1600" dirty="0" err="1" smtClean="0">
                <a:solidFill>
                  <a:srgbClr val="0070C0"/>
                </a:solidFill>
              </a:rPr>
              <a:t>Kova</a:t>
            </a:r>
            <a:r>
              <a:rPr lang="sr-Latn-CS" sz="1600" dirty="0" smtClean="0">
                <a:solidFill>
                  <a:srgbClr val="0070C0"/>
                </a:solidFill>
              </a:rPr>
              <a:t>čević et al. 2010, ApJS, 189, 15.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sr-Latn-CS" sz="2000" dirty="0" smtClean="0">
                <a:solidFill>
                  <a:schemeClr val="tx2"/>
                </a:solidFill>
              </a:rPr>
              <a:t>to investigate UV part of spectra</a:t>
            </a:r>
            <a:r>
              <a:rPr lang="en-US" sz="2000" dirty="0" smtClean="0">
                <a:solidFill>
                  <a:schemeClr val="tx2"/>
                </a:solidFill>
              </a:rPr>
              <a:t>:</a:t>
            </a:r>
            <a:endParaRPr lang="sr-Latn-CS" sz="2000" b="1" u="sng" dirty="0" smtClean="0">
              <a:solidFill>
                <a:srgbClr val="C00000"/>
              </a:solidFill>
            </a:endParaRPr>
          </a:p>
          <a:p>
            <a:r>
              <a:rPr lang="sr-Latn-CS" sz="2800" b="1" u="sng" dirty="0" smtClean="0">
                <a:solidFill>
                  <a:srgbClr val="C00000"/>
                </a:solidFill>
              </a:rPr>
              <a:t>1 step</a:t>
            </a:r>
            <a:r>
              <a:rPr lang="sr-Latn-CS" sz="2800" b="1" dirty="0" smtClean="0">
                <a:solidFill>
                  <a:srgbClr val="C00000"/>
                </a:solidFill>
              </a:rPr>
              <a:t>: </a:t>
            </a:r>
            <a:r>
              <a:rPr lang="sr-Latn-CS" sz="2000" dirty="0" smtClean="0">
                <a:solidFill>
                  <a:schemeClr val="tx2"/>
                </a:solidFill>
              </a:rPr>
              <a:t>determination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sr-Latn-CS" sz="2000" dirty="0" smtClean="0">
                <a:solidFill>
                  <a:schemeClr val="tx2"/>
                </a:solidFill>
              </a:rPr>
              <a:t>of</a:t>
            </a:r>
            <a:r>
              <a:rPr lang="sr-Latn-CS" sz="2000" b="1" dirty="0" smtClean="0">
                <a:solidFill>
                  <a:srgbClr val="C00000"/>
                </a:solidFill>
              </a:rPr>
              <a:t> </a:t>
            </a:r>
            <a:r>
              <a:rPr lang="sr-Latn-CS" sz="2000" dirty="0" smtClean="0"/>
              <a:t>the UV pseudocontinuum in the sample!</a:t>
            </a:r>
          </a:p>
          <a:p>
            <a:r>
              <a:rPr lang="sr-Latn-CS" sz="1800" b="1" dirty="0" smtClean="0">
                <a:solidFill>
                  <a:srgbClr val="C00000"/>
                </a:solidFill>
              </a:rPr>
              <a:t>Not easy because:  </a:t>
            </a:r>
          </a:p>
          <a:p>
            <a:pPr>
              <a:buFont typeface="Wingdings 3" pitchFamily="18" charset="2"/>
              <a:buNone/>
            </a:pPr>
            <a:r>
              <a:rPr lang="sr-Latn-CS" sz="1800" b="1" dirty="0" smtClean="0">
                <a:solidFill>
                  <a:srgbClr val="C00000"/>
                </a:solidFill>
              </a:rPr>
              <a:t>            1.  </a:t>
            </a:r>
            <a:r>
              <a:rPr lang="sr-Latn-CS" sz="1800" dirty="0" smtClean="0"/>
              <a:t>complex shape of UV pseudocontinuum:</a:t>
            </a:r>
          </a:p>
          <a:p>
            <a:pPr>
              <a:buFont typeface="Wingdings 3" pitchFamily="18" charset="2"/>
              <a:buNone/>
            </a:pPr>
            <a:r>
              <a:rPr lang="sr-Latn-CS" sz="1800" b="1" dirty="0" smtClean="0"/>
              <a:t>                        Power low + Balmer conti</a:t>
            </a:r>
            <a:r>
              <a:rPr lang="sr-Latn-CS" sz="1600" b="1" dirty="0" smtClean="0"/>
              <a:t>nuum</a:t>
            </a:r>
            <a:r>
              <a:rPr lang="sr-Latn-CS" sz="1600" dirty="0" smtClean="0"/>
              <a:t>  </a:t>
            </a:r>
            <a:r>
              <a:rPr lang="sr-Latn-CS" sz="1600" dirty="0" smtClean="0">
                <a:solidFill>
                  <a:srgbClr val="C00000"/>
                </a:solidFill>
              </a:rPr>
              <a:t>(Grandi 1982)</a:t>
            </a:r>
            <a:endParaRPr lang="sr-Latn-CS" sz="1600" b="1" dirty="0" smtClean="0">
              <a:solidFill>
                <a:srgbClr val="C00000"/>
              </a:solidFill>
            </a:endParaRPr>
          </a:p>
          <a:p>
            <a:pPr>
              <a:buFont typeface="Wingdings 3" pitchFamily="18" charset="2"/>
              <a:buNone/>
            </a:pPr>
            <a:endParaRPr lang="sr-Latn-CS" sz="1800" b="1" dirty="0" smtClean="0"/>
          </a:p>
          <a:p>
            <a:pPr>
              <a:buFont typeface="Wingdings 3" pitchFamily="18" charset="2"/>
              <a:buNone/>
            </a:pPr>
            <a:endParaRPr lang="sr-Latn-CS" sz="1800" b="1" dirty="0" smtClean="0"/>
          </a:p>
          <a:p>
            <a:pPr>
              <a:buFont typeface="Wingdings 3" pitchFamily="18" charset="2"/>
              <a:buNone/>
            </a:pPr>
            <a:endParaRPr lang="sr-Latn-CS" sz="1800" b="1" dirty="0" smtClean="0"/>
          </a:p>
          <a:p>
            <a:pPr>
              <a:buFont typeface="Wingdings 3" pitchFamily="18" charset="2"/>
              <a:buNone/>
            </a:pPr>
            <a:endParaRPr lang="sr-Latn-CS" sz="1800" b="1" dirty="0" smtClean="0"/>
          </a:p>
          <a:p>
            <a:pPr>
              <a:buFont typeface="Wingdings 3" pitchFamily="18" charset="2"/>
              <a:buNone/>
            </a:pPr>
            <a:endParaRPr lang="sr-Latn-CS" sz="1800" b="1" dirty="0" smtClean="0"/>
          </a:p>
          <a:p>
            <a:pPr>
              <a:buFont typeface="Wingdings 3" pitchFamily="18" charset="2"/>
              <a:buNone/>
            </a:pPr>
            <a:endParaRPr lang="sr-Latn-CS" sz="1800" b="1" dirty="0" smtClean="0"/>
          </a:p>
          <a:p>
            <a:pPr>
              <a:buFont typeface="Wingdings 3" pitchFamily="18" charset="2"/>
              <a:buNone/>
            </a:pPr>
            <a:r>
              <a:rPr lang="sr-Latn-CS" sz="1800" b="1" dirty="0" smtClean="0"/>
              <a:t>           </a:t>
            </a:r>
          </a:p>
          <a:p>
            <a:pPr>
              <a:buFont typeface="Wingdings 3" pitchFamily="18" charset="2"/>
              <a:buNone/>
            </a:pPr>
            <a:endParaRPr lang="sr-Latn-CS" sz="1800" b="1" dirty="0" smtClean="0"/>
          </a:p>
          <a:p>
            <a:pPr>
              <a:buFont typeface="Wingdings 3" pitchFamily="18" charset="2"/>
              <a:buNone/>
            </a:pPr>
            <a:endParaRPr lang="sr-Latn-CS" sz="1800" b="1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0"/>
            <a:ext cx="1905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0"/>
            <a:ext cx="45323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0"/>
            <a:ext cx="1143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276600"/>
            <a:ext cx="30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2019300" y="2857500"/>
            <a:ext cx="457200" cy="22860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95800" y="2819400"/>
            <a:ext cx="762000" cy="38100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4" name="Picture 5" descr="C:\Documents and Settings\Administrator\Desktop\acfeddb41df4cf47caed8f0f0bc4d6b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191000"/>
            <a:ext cx="2857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rot="16200000" flipH="1">
            <a:off x="5029200" y="3810000"/>
            <a:ext cx="533400" cy="381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852058"/>
            <a:ext cx="3429000" cy="300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TextBox 27"/>
          <p:cNvSpPr txBox="1">
            <a:spLocks noChangeArrowheads="1"/>
          </p:cNvSpPr>
          <p:nvPr/>
        </p:nvSpPr>
        <p:spPr bwMode="auto">
          <a:xfrm>
            <a:off x="1676400" y="6096000"/>
            <a:ext cx="1870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400">
                <a:latin typeface="Lucida Sans Unicode" pitchFamily="34" charset="0"/>
              </a:rPr>
              <a:t>Tsuzuki et al. 2006</a:t>
            </a:r>
            <a:endParaRPr lang="en-US" sz="1400">
              <a:latin typeface="Lucida Sans Unicode" pitchFamily="34" charset="0"/>
            </a:endParaRPr>
          </a:p>
        </p:txBody>
      </p:sp>
      <p:sp>
        <p:nvSpPr>
          <p:cNvPr id="11278" name="Rectangle 28"/>
          <p:cNvSpPr>
            <a:spLocks noChangeArrowheads="1"/>
          </p:cNvSpPr>
          <p:nvPr/>
        </p:nvSpPr>
        <p:spPr bwMode="auto">
          <a:xfrm>
            <a:off x="4572000" y="4953000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600" b="1" dirty="0">
                <a:solidFill>
                  <a:srgbClr val="C00000"/>
                </a:solidFill>
                <a:latin typeface="Lucida Sans Unicode" pitchFamily="34" charset="0"/>
              </a:rPr>
              <a:t> 2.  </a:t>
            </a:r>
            <a:r>
              <a:rPr lang="sr-Latn-CS" sz="1600" dirty="0">
                <a:latin typeface="Lucida Sans Unicode" pitchFamily="34" charset="0"/>
              </a:rPr>
              <a:t>Our sample contains spectra  within spectral range: </a:t>
            </a:r>
            <a:r>
              <a:rPr lang="sr-Latn-CS" sz="1600" b="1" dirty="0">
                <a:latin typeface="Lucida Sans Unicode" pitchFamily="34" charset="0"/>
              </a:rPr>
              <a:t>2900 A – 5500 A  (SDSS)</a:t>
            </a:r>
          </a:p>
          <a:p>
            <a:r>
              <a:rPr lang="sr-Latn-CS" sz="1600" dirty="0">
                <a:latin typeface="Lucida Sans Unicode" pitchFamily="34" charset="0"/>
              </a:rPr>
              <a:t>(only </a:t>
            </a:r>
            <a:r>
              <a:rPr lang="sr-Latn-CS" sz="1600" b="1" dirty="0">
                <a:latin typeface="Lucida Sans Unicode" pitchFamily="34" charset="0"/>
              </a:rPr>
              <a:t>two continuum windows </a:t>
            </a:r>
            <a:r>
              <a:rPr lang="sr-Latn-CS" sz="1600" dirty="0">
                <a:latin typeface="Lucida Sans Unicode" pitchFamily="34" charset="0"/>
              </a:rPr>
              <a:t>: ~4200 A and ~5100A!  Complex shape of UV pseudocontinuum cannot be fitted well!</a:t>
            </a:r>
            <a:endParaRPr lang="en-US" sz="1600" dirty="0">
              <a:latin typeface="Lucida Sans Unicode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0" y="228600"/>
            <a:ext cx="86868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2.</a:t>
            </a: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sr-Latn-C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Calculation of Balmer continuum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1066800"/>
            <a:ext cx="49593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590800" y="6096000"/>
            <a:ext cx="2166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400">
                <a:latin typeface="Lucida Sans Unicode" pitchFamily="34" charset="0"/>
              </a:rPr>
              <a:t>Sameshima et al. 2010</a:t>
            </a:r>
            <a:endParaRPr lang="en-US" sz="1400">
              <a:latin typeface="Lucida Sans Unicode" pitchFamily="34" charset="0"/>
            </a:endParaRP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5562600" y="1828800"/>
            <a:ext cx="2740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>
                <a:latin typeface="Lucida Sans Unicode" pitchFamily="34" charset="0"/>
              </a:rPr>
              <a:t>Tsuzuki et al. 2006,</a:t>
            </a:r>
          </a:p>
          <a:p>
            <a:r>
              <a:rPr lang="sr-Latn-CS">
                <a:latin typeface="Lucida Sans Unicode" pitchFamily="34" charset="0"/>
              </a:rPr>
              <a:t>Sameshima et al. 2010</a:t>
            </a:r>
            <a:endParaRPr lang="en-US">
              <a:latin typeface="Lucida Sans Unicode" pitchFamily="34" charset="0"/>
            </a:endParaRPr>
          </a:p>
        </p:txBody>
      </p:sp>
      <p:pic>
        <p:nvPicPr>
          <p:cNvPr id="8" name="Picture 5" descr="C:\Documents and Settings\Administrator\Desktop\stepeni_zakon_balm_cont2 copy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76450" y="57150"/>
            <a:ext cx="50673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 rot="10800000">
            <a:off x="6096000" y="4495800"/>
            <a:ext cx="46038" cy="2286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8001000" y="4800600"/>
            <a:ext cx="46038" cy="2286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0" y="228600"/>
            <a:ext cx="89916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2.</a:t>
            </a:r>
            <a:r>
              <a:rPr lang="sr-Latn-CS" sz="2800" dirty="0" smtClean="0"/>
              <a:t>2 Calculation of Balmer continuum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52276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54102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962400" y="1600200"/>
            <a:ext cx="914400" cy="5334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34000" y="2209800"/>
            <a:ext cx="533400" cy="4572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14"/>
          <p:cNvSpPr txBox="1">
            <a:spLocks noChangeArrowheads="1"/>
          </p:cNvSpPr>
          <p:nvPr/>
        </p:nvSpPr>
        <p:spPr bwMode="auto">
          <a:xfrm>
            <a:off x="5181600" y="2895600"/>
            <a:ext cx="3794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>
                <a:latin typeface="Lucida Sans Unicode" pitchFamily="34" charset="0"/>
              </a:rPr>
              <a:t>Convolving Balmer  continuum </a:t>
            </a:r>
          </a:p>
          <a:p>
            <a:r>
              <a:rPr lang="sr-Latn-CS">
                <a:latin typeface="Lucida Sans Unicode" pitchFamily="34" charset="0"/>
              </a:rPr>
              <a:t>equation with Gaussian </a:t>
            </a:r>
          </a:p>
          <a:p>
            <a:r>
              <a:rPr lang="sr-Latn-CS" sz="1600">
                <a:latin typeface="Lucida Sans Unicode" pitchFamily="34" charset="0"/>
              </a:rPr>
              <a:t>(FWHM Gaussian = FWHM broad H</a:t>
            </a:r>
            <a:r>
              <a:rPr lang="el-GR" sz="1600">
                <a:latin typeface="Lucida Sans Unicode" pitchFamily="34" charset="0"/>
              </a:rPr>
              <a:t>β</a:t>
            </a:r>
            <a:r>
              <a:rPr lang="sr-Latn-CS" sz="1600">
                <a:latin typeface="Lucida Sans Unicode" pitchFamily="34" charset="0"/>
              </a:rPr>
              <a:t>)</a:t>
            </a:r>
          </a:p>
        </p:txBody>
      </p:sp>
      <p:sp>
        <p:nvSpPr>
          <p:cNvPr id="13320" name="TextBox 16"/>
          <p:cNvSpPr txBox="1">
            <a:spLocks noChangeArrowheads="1"/>
          </p:cNvSpPr>
          <p:nvPr/>
        </p:nvSpPr>
        <p:spPr bwMode="auto">
          <a:xfrm>
            <a:off x="6477000" y="1752600"/>
            <a:ext cx="175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>
                <a:latin typeface="Lucida Sans Unicode" pitchFamily="34" charset="0"/>
              </a:rPr>
              <a:t>Jin et al. 2012</a:t>
            </a:r>
            <a:endParaRPr lang="en-US">
              <a:latin typeface="Lucida Sans Unicode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0" y="228600"/>
            <a:ext cx="89916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2.</a:t>
            </a:r>
            <a:r>
              <a:rPr lang="sr-Latn-CS" sz="2800" dirty="0" smtClean="0"/>
              <a:t>2 Calculation of Balmer continuum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711700"/>
          </a:xfrm>
        </p:spPr>
        <p:txBody>
          <a:bodyPr/>
          <a:lstStyle/>
          <a:p>
            <a:r>
              <a:rPr lang="sr-Latn-CS" sz="1600" dirty="0" smtClean="0"/>
              <a:t>We try to make model which: </a:t>
            </a:r>
          </a:p>
          <a:p>
            <a:pPr>
              <a:buFont typeface="Wingdings 3" pitchFamily="18" charset="2"/>
              <a:buNone/>
            </a:pPr>
            <a:r>
              <a:rPr lang="sr-Latn-CS" sz="1600" dirty="0" smtClean="0"/>
              <a:t>          - we could use for fitting spectra within </a:t>
            </a:r>
            <a:r>
              <a:rPr lang="sr-Latn-CS" sz="1600" b="1" dirty="0" smtClean="0"/>
              <a:t>2900 A – 5500 A </a:t>
            </a:r>
            <a:r>
              <a:rPr lang="sr-Latn-CS" sz="1600" dirty="0" smtClean="0"/>
              <a:t>range</a:t>
            </a:r>
            <a:r>
              <a:rPr lang="sr-Latn-CS" sz="1600" b="1" dirty="0" smtClean="0"/>
              <a:t> </a:t>
            </a:r>
            <a:r>
              <a:rPr lang="sr-Latn-CS" sz="1600" dirty="0" smtClean="0"/>
              <a:t>(with two continuum windows). It could be done by reducing number of free parameters: </a:t>
            </a:r>
            <a:r>
              <a:rPr lang="sr-Latn-CS" sz="1600" b="1" dirty="0" smtClean="0">
                <a:solidFill>
                  <a:srgbClr val="C00000"/>
                </a:solidFill>
              </a:rPr>
              <a:t>calculating</a:t>
            </a:r>
            <a:r>
              <a:rPr lang="sr-Latn-CS" sz="1600" dirty="0" smtClean="0"/>
              <a:t> the intensity of Balmer continuum!</a:t>
            </a:r>
          </a:p>
          <a:p>
            <a:pPr>
              <a:buFont typeface="Wingdings 3" pitchFamily="18" charset="2"/>
              <a:buNone/>
            </a:pPr>
            <a:r>
              <a:rPr lang="sr-Latn-CS" sz="1600" dirty="0" smtClean="0"/>
              <a:t>          - we try to make good fit near Balmer edge (3646 A)!</a:t>
            </a:r>
            <a:endParaRPr lang="en-US" sz="1600" dirty="0" smtClean="0"/>
          </a:p>
          <a:p>
            <a:pPr>
              <a:buFont typeface="Wingdings 3" pitchFamily="18" charset="2"/>
              <a:buNone/>
            </a:pPr>
            <a:endParaRPr lang="sr-Latn-CS" sz="1800" b="1" dirty="0" smtClean="0">
              <a:solidFill>
                <a:srgbClr val="C0000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sr-Latn-CS" sz="1600" b="1" dirty="0" smtClean="0">
                <a:solidFill>
                  <a:srgbClr val="C00000"/>
                </a:solidFill>
              </a:rPr>
              <a:t>Our model consists of:</a:t>
            </a:r>
          </a:p>
          <a:p>
            <a:pPr>
              <a:buFont typeface="Wingdings 3" pitchFamily="18" charset="2"/>
              <a:buNone/>
            </a:pPr>
            <a:r>
              <a:rPr lang="sr-Latn-CS" sz="1600" dirty="0" smtClean="0"/>
              <a:t> </a:t>
            </a:r>
            <a:r>
              <a:rPr lang="sr-Latn-CS" sz="1600" b="1" dirty="0" smtClean="0"/>
              <a:t>Power law + Balmer continuum (</a:t>
            </a:r>
            <a:r>
              <a:rPr lang="el-GR" sz="1600" b="1" dirty="0" smtClean="0"/>
              <a:t>λ</a:t>
            </a:r>
            <a:r>
              <a:rPr lang="sr-Latn-CS" sz="1600" b="1" dirty="0" smtClean="0"/>
              <a:t>&lt;3646A) + high order Balmer lines (n=3-400),</a:t>
            </a:r>
          </a:p>
          <a:p>
            <a:pPr>
              <a:buFont typeface="Wingdings 3" pitchFamily="18" charset="2"/>
              <a:buNone/>
            </a:pPr>
            <a:r>
              <a:rPr lang="sr-Latn-CS" sz="1600" b="1" dirty="0" smtClean="0"/>
              <a:t>                                                                                             (</a:t>
            </a:r>
            <a:r>
              <a:rPr lang="el-GR" sz="1600" b="1" dirty="0" smtClean="0"/>
              <a:t>λ</a:t>
            </a:r>
            <a:r>
              <a:rPr lang="sr-Latn-CS" sz="1600" b="1" dirty="0" smtClean="0"/>
              <a:t>&gt;3646A)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dirty="0" smtClean="0"/>
              <a:t>Our model of Balmer continuum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724400" y="3048000"/>
            <a:ext cx="3962400" cy="8382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553200" y="3962400"/>
            <a:ext cx="381000" cy="3048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0" y="4267200"/>
            <a:ext cx="9196388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600" dirty="0">
                <a:latin typeface="Lucida Sans Unicode" pitchFamily="34" charset="0"/>
              </a:rPr>
              <a:t>They are fitted by one Gaussian with the same width and shift as H</a:t>
            </a:r>
            <a:r>
              <a:rPr lang="el-GR" sz="1600" dirty="0">
                <a:latin typeface="Lucida Sans Unicode" pitchFamily="34" charset="0"/>
              </a:rPr>
              <a:t>γ</a:t>
            </a:r>
            <a:r>
              <a:rPr lang="sr-Latn-CS" sz="1600" dirty="0">
                <a:latin typeface="Lucida Sans Unicode" pitchFamily="34" charset="0"/>
              </a:rPr>
              <a:t>.</a:t>
            </a:r>
          </a:p>
          <a:p>
            <a:r>
              <a:rPr lang="sr-Latn-CS" sz="1600" dirty="0" smtClean="0">
                <a:latin typeface="Lucida Sans Unicode" pitchFamily="34" charset="0"/>
              </a:rPr>
              <a:t>-The </a:t>
            </a:r>
            <a:r>
              <a:rPr lang="sr-Latn-CS" sz="1600" dirty="0">
                <a:latin typeface="Lucida Sans Unicode" pitchFamily="34" charset="0"/>
              </a:rPr>
              <a:t>relative intensites for Balmer lines with </a:t>
            </a:r>
            <a:r>
              <a:rPr lang="sr-Latn-CS" sz="1600" b="1" dirty="0">
                <a:solidFill>
                  <a:srgbClr val="C00000"/>
                </a:solidFill>
                <a:latin typeface="Lucida Sans Unicode" pitchFamily="34" charset="0"/>
              </a:rPr>
              <a:t>n&lt;50</a:t>
            </a:r>
            <a:r>
              <a:rPr lang="sr-Latn-CS" sz="1600" dirty="0">
                <a:latin typeface="Lucida Sans Unicode" pitchFamily="34" charset="0"/>
              </a:rPr>
              <a:t> are taken from the paper: </a:t>
            </a:r>
            <a:r>
              <a:rPr lang="sr-Latn-CS" sz="1600" b="1" dirty="0">
                <a:solidFill>
                  <a:schemeClr val="accent2"/>
                </a:solidFill>
                <a:latin typeface="Lucida Sans Unicode" pitchFamily="34" charset="0"/>
              </a:rPr>
              <a:t>Storey and Hummer </a:t>
            </a:r>
            <a:r>
              <a:rPr lang="sr-Latn-CS" sz="1600" b="1" dirty="0" smtClean="0">
                <a:solidFill>
                  <a:schemeClr val="accent2"/>
                </a:solidFill>
                <a:latin typeface="Lucida Sans Unicode" pitchFamily="34" charset="0"/>
              </a:rPr>
              <a:t>1995</a:t>
            </a:r>
            <a:r>
              <a:rPr lang="sr-Latn-CS" sz="1600" dirty="0" smtClean="0">
                <a:solidFill>
                  <a:schemeClr val="tx2"/>
                </a:solidFill>
                <a:latin typeface="Lucida Sans Unicode" pitchFamily="34" charset="0"/>
              </a:rPr>
              <a:t>, </a:t>
            </a:r>
            <a:r>
              <a:rPr lang="en-US" sz="1600" dirty="0" smtClean="0">
                <a:solidFill>
                  <a:schemeClr val="tx2"/>
                </a:solidFill>
                <a:latin typeface="Lucida Sans Unicode" pitchFamily="34" charset="0"/>
              </a:rPr>
              <a:t>where </a:t>
            </a:r>
            <a:r>
              <a:rPr lang="en-US" sz="1600" b="1" dirty="0" smtClean="0">
                <a:solidFill>
                  <a:schemeClr val="accent2"/>
                </a:solidFill>
                <a:latin typeface="Lucida Sans Unicode" pitchFamily="34" charset="0"/>
              </a:rPr>
              <a:t>line </a:t>
            </a:r>
            <a:r>
              <a:rPr lang="en-US" sz="1600" b="1" dirty="0" err="1" smtClean="0">
                <a:solidFill>
                  <a:schemeClr val="accent2"/>
                </a:solidFill>
                <a:latin typeface="Lucida Sans Unicode" pitchFamily="34" charset="0"/>
              </a:rPr>
              <a:t>emissivities</a:t>
            </a:r>
            <a:r>
              <a:rPr lang="en-US" sz="1600" dirty="0" smtClean="0">
                <a:solidFill>
                  <a:schemeClr val="tx2"/>
                </a:solidFill>
                <a:latin typeface="Lucida Sans Unicode" pitchFamily="34" charset="0"/>
              </a:rPr>
              <a:t>, effective recombination coefficients, opacity factors, </a:t>
            </a:r>
            <a:r>
              <a:rPr lang="sr-Latn-CS" sz="1600" dirty="0" smtClean="0">
                <a:solidFill>
                  <a:schemeClr val="tx2"/>
                </a:solidFill>
                <a:latin typeface="Lucida Sans Unicode" pitchFamily="34" charset="0"/>
              </a:rPr>
              <a:t>recombination coefficients, etc.  are calculated for hydrogenic ions (z&lt;9, n&lt;50)</a:t>
            </a:r>
            <a:endParaRPr lang="en-US" sz="1600" dirty="0" smtClean="0">
              <a:solidFill>
                <a:schemeClr val="tx2"/>
              </a:solidFill>
              <a:latin typeface="Lucida Sans Unicode" pitchFamily="34" charset="0"/>
            </a:endParaRPr>
          </a:p>
          <a:p>
            <a:endParaRPr lang="sr-Latn-CS" sz="1600" b="1" dirty="0">
              <a:solidFill>
                <a:schemeClr val="accent2"/>
              </a:solidFill>
              <a:latin typeface="Lucida Sans Unicode" pitchFamily="34" charset="0"/>
            </a:endParaRPr>
          </a:p>
          <a:p>
            <a:r>
              <a:rPr lang="en-US" sz="1600" dirty="0" smtClean="0">
                <a:latin typeface="Lucida Sans Unicode" pitchFamily="34" charset="0"/>
              </a:rPr>
              <a:t>- </a:t>
            </a:r>
            <a:r>
              <a:rPr lang="en-US" sz="1600" b="1" dirty="0" smtClean="0">
                <a:solidFill>
                  <a:schemeClr val="accent2"/>
                </a:solidFill>
                <a:latin typeface="Lucida Sans Unicode" pitchFamily="34" charset="0"/>
              </a:rPr>
              <a:t>No data for </a:t>
            </a:r>
            <a:r>
              <a:rPr lang="sr-Latn-CS" sz="1600" b="1" dirty="0" smtClean="0">
                <a:solidFill>
                  <a:schemeClr val="accent2"/>
                </a:solidFill>
                <a:latin typeface="Lucida Sans Unicode" pitchFamily="34" charset="0"/>
              </a:rPr>
              <a:t>50&lt;n&lt;400</a:t>
            </a:r>
            <a:r>
              <a:rPr lang="en-US" sz="1600" b="1" dirty="0" smtClean="0">
                <a:solidFill>
                  <a:schemeClr val="accent2"/>
                </a:solidFill>
                <a:latin typeface="Lucida Sans Unicode" pitchFamily="34" charset="0"/>
              </a:rPr>
              <a:t>!</a:t>
            </a:r>
          </a:p>
          <a:p>
            <a:r>
              <a:rPr lang="en-US" sz="1600" dirty="0" smtClean="0">
                <a:latin typeface="Lucida Sans Unicode" pitchFamily="34" charset="0"/>
              </a:rPr>
              <a:t>- </a:t>
            </a:r>
            <a:r>
              <a:rPr lang="sr-Latn-CS" sz="1600" dirty="0" smtClean="0">
                <a:latin typeface="Lucida Sans Unicode" pitchFamily="34" charset="0"/>
              </a:rPr>
              <a:t>Relative </a:t>
            </a:r>
            <a:r>
              <a:rPr lang="sr-Latn-CS" sz="1600" dirty="0">
                <a:latin typeface="Lucida Sans Unicode" pitchFamily="34" charset="0"/>
              </a:rPr>
              <a:t>intensities  for </a:t>
            </a:r>
            <a:r>
              <a:rPr lang="sr-Latn-CS" sz="1600" b="1" dirty="0">
                <a:solidFill>
                  <a:srgbClr val="C00000"/>
                </a:solidFill>
                <a:latin typeface="Lucida Sans Unicode" pitchFamily="34" charset="0"/>
              </a:rPr>
              <a:t>50&lt;n&lt;400 </a:t>
            </a:r>
            <a:endParaRPr lang="en-US" sz="1600" b="1" dirty="0" smtClean="0">
              <a:solidFill>
                <a:srgbClr val="C00000"/>
              </a:solidFill>
              <a:latin typeface="Lucida Sans Unicode" pitchFamily="34" charset="0"/>
            </a:endParaRPr>
          </a:p>
          <a:p>
            <a:r>
              <a:rPr lang="sr-Latn-CS" sz="1600" dirty="0" smtClean="0">
                <a:latin typeface="Lucida Sans Unicode" pitchFamily="34" charset="0"/>
              </a:rPr>
              <a:t>are </a:t>
            </a:r>
            <a:r>
              <a:rPr lang="sr-Latn-CS" sz="1600" dirty="0">
                <a:latin typeface="Lucida Sans Unicode" pitchFamily="34" charset="0"/>
              </a:rPr>
              <a:t>calculated using approximate  </a:t>
            </a:r>
            <a:endParaRPr lang="en-US" sz="1600" dirty="0" smtClean="0">
              <a:latin typeface="Lucida Sans Unicode" pitchFamily="34" charset="0"/>
            </a:endParaRPr>
          </a:p>
          <a:p>
            <a:r>
              <a:rPr lang="sr-Latn-CS" sz="1600" dirty="0" smtClean="0">
                <a:latin typeface="Lucida Sans Unicode" pitchFamily="34" charset="0"/>
              </a:rPr>
              <a:t>formula</a:t>
            </a:r>
            <a:r>
              <a:rPr lang="sr-Latn-CS" sz="1600" dirty="0">
                <a:latin typeface="Lucida Sans Unicode" pitchFamily="34" charset="0"/>
              </a:rPr>
              <a:t>:</a:t>
            </a:r>
            <a:endParaRPr lang="en-US" sz="1600" dirty="0">
              <a:latin typeface="Lucida Sans Unicode" pitchFamily="34" charset="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463" y="5791200"/>
            <a:ext cx="50117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4572000" y="5715000"/>
            <a:ext cx="2590800" cy="9906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7010400" y="6334125"/>
            <a:ext cx="696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800" b="1" dirty="0">
                <a:solidFill>
                  <a:srgbClr val="C00000"/>
                </a:solidFill>
                <a:latin typeface="Lucida Sans Unicode" pitchFamily="34" charset="0"/>
              </a:rPr>
              <a:t>≈1</a:t>
            </a:r>
            <a:endParaRPr lang="en-US" sz="2800" b="1" dirty="0">
              <a:solidFill>
                <a:srgbClr val="C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dirty="0" smtClean="0"/>
              <a:t>Examples of fit:</a:t>
            </a:r>
            <a:endParaRPr lang="en-US" dirty="0"/>
          </a:p>
        </p:txBody>
      </p:sp>
      <p:pic>
        <p:nvPicPr>
          <p:cNvPr id="15363" name="Picture 3" descr="Z:\MANDRIVA\Desktop\UV2012\preliminarni_rezultati\primer dobrog fita\spec14180524754cont copy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5438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Z:\MANDRIVA\Desktop\UV2012\preliminarni_rezultati\primer dobrog fita\spec41061866116cont copy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755491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Z:\MANDRIVA\Desktop\UV2012\preliminarni_rezultati\primer dobrog fita\spec78217173100cont copy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371600"/>
            <a:ext cx="75438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0" y="1676400"/>
            <a:ext cx="8915400" cy="4525963"/>
          </a:xfrm>
        </p:spPr>
        <p:txBody>
          <a:bodyPr/>
          <a:lstStyle/>
          <a:p>
            <a:r>
              <a:rPr lang="en-US" sz="1600" dirty="0" smtClean="0"/>
              <a:t>The calculated optical iron template enables detailed investigation of Fe II lines in AGN spectra, which are </a:t>
            </a:r>
            <a:r>
              <a:rPr lang="sr-Latn-CS" sz="1600" dirty="0" smtClean="0"/>
              <a:t>telling us about </a:t>
            </a:r>
            <a:r>
              <a:rPr lang="en-US" sz="1600" dirty="0" smtClean="0"/>
              <a:t>AGN physics and geometry.</a:t>
            </a:r>
          </a:p>
          <a:p>
            <a:endParaRPr lang="en-US" sz="1600" dirty="0" smtClean="0"/>
          </a:p>
          <a:p>
            <a:r>
              <a:rPr lang="sr-Latn-CS" sz="1600" dirty="0" smtClean="0"/>
              <a:t>Model with high order Balmer lines n=3-400, for </a:t>
            </a:r>
            <a:r>
              <a:rPr lang="el-GR" sz="1600" dirty="0" smtClean="0"/>
              <a:t>λ</a:t>
            </a:r>
            <a:r>
              <a:rPr lang="sr-Latn-CS" sz="1600" dirty="0" smtClean="0"/>
              <a:t>&gt;3646A, improve the fit near Balmer edge</a:t>
            </a:r>
            <a:r>
              <a:rPr lang="en-US" sz="1600" dirty="0" smtClean="0"/>
              <a:t>, and enables the calculation of the intensity of </a:t>
            </a:r>
            <a:r>
              <a:rPr lang="en-US" sz="1600" dirty="0" err="1" smtClean="0"/>
              <a:t>Balmer</a:t>
            </a:r>
            <a:r>
              <a:rPr lang="en-US" sz="1600" dirty="0" smtClean="0"/>
              <a:t> continuum</a:t>
            </a:r>
            <a:r>
              <a:rPr lang="sr-Latn-CS" sz="1600" dirty="0" smtClean="0"/>
              <a:t>.</a:t>
            </a:r>
            <a:r>
              <a:rPr lang="en-US" sz="1600" dirty="0" smtClean="0"/>
              <a:t> This is specially important in case of using luminosity at 3000 A, for calculation of black hole mass.</a:t>
            </a:r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sr-Latn-CS" sz="1600" dirty="0" smtClean="0"/>
              <a:t>data </a:t>
            </a:r>
            <a:r>
              <a:rPr lang="en-US" sz="1600" dirty="0" smtClean="0"/>
              <a:t>basis with large and complete atomic data may help a lot in analysis of AGN spectra</a:t>
            </a:r>
            <a:r>
              <a:rPr lang="sr-Latn-CS" sz="1600" dirty="0" smtClean="0"/>
              <a:t>,  and understanding of AGN nature.</a:t>
            </a:r>
          </a:p>
          <a:p>
            <a:pPr>
              <a:buFont typeface="Wingdings 3" pitchFamily="18" charset="2"/>
              <a:buNone/>
            </a:pPr>
            <a:endParaRPr lang="sr-Latn-CS" sz="1600" dirty="0" smtClean="0"/>
          </a:p>
          <a:p>
            <a:pPr>
              <a:buFont typeface="Wingdings 3" pitchFamily="18" charset="2"/>
              <a:buNone/>
            </a:pPr>
            <a:endParaRPr lang="sr-Latn-CS" sz="2000" dirty="0" smtClean="0"/>
          </a:p>
          <a:p>
            <a:pPr>
              <a:buFont typeface="Wingdings 3" pitchFamily="18" charset="2"/>
              <a:buNone/>
            </a:pPr>
            <a:endParaRPr lang="sr-Latn-CS" sz="2000" dirty="0" smtClean="0"/>
          </a:p>
          <a:p>
            <a:endParaRPr lang="sr-Latn-CS" sz="2000" dirty="0" smtClean="0"/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3600" dirty="0" smtClean="0"/>
              <a:t>Conclusions:</a:t>
            </a:r>
            <a:endParaRPr lang="en-US" sz="36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0400" y="5562600"/>
            <a:ext cx="532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800" b="1" dirty="0">
                <a:solidFill>
                  <a:schemeClr val="accent1"/>
                </a:solidFill>
                <a:latin typeface="Lucida Sans Unicode" pitchFamily="34" charset="0"/>
              </a:rPr>
              <a:t>Thank you for your attention!</a:t>
            </a:r>
            <a:endParaRPr lang="en-US" sz="2800" b="1" dirty="0">
              <a:solidFill>
                <a:schemeClr val="accent1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9052560" cy="480060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endParaRPr lang="sr-Latn-CS" sz="2000" b="1" dirty="0" smtClean="0"/>
          </a:p>
          <a:p>
            <a:pPr marL="624078" indent="-514350">
              <a:buFont typeface="+mj-lt"/>
              <a:buAutoNum type="arabicPeriod"/>
            </a:pPr>
            <a:endParaRPr lang="sr-Latn-CS" sz="2000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2000" b="1" dirty="0" smtClean="0"/>
              <a:t>Active Galactic Nuclei (AGN)</a:t>
            </a:r>
            <a:r>
              <a:rPr lang="sr-Latn-CS" sz="2000" b="1" dirty="0" smtClean="0"/>
              <a:t>:  </a:t>
            </a:r>
            <a:r>
              <a:rPr lang="en-US" sz="2000" b="1" dirty="0" smtClean="0"/>
              <a:t>basic </a:t>
            </a:r>
            <a:r>
              <a:rPr lang="sr-Latn-CS" sz="2000" b="1" dirty="0" smtClean="0"/>
              <a:t>properties</a:t>
            </a:r>
          </a:p>
          <a:p>
            <a:pPr marL="624078" indent="-514350">
              <a:buNone/>
            </a:pPr>
            <a:endParaRPr lang="sr-Latn-CS" sz="2000" b="1" dirty="0" smtClean="0"/>
          </a:p>
          <a:p>
            <a:pPr marL="624078" indent="-514350">
              <a:buFont typeface="+mj-lt"/>
              <a:buAutoNum type="arabicPeriod" startAt="2"/>
            </a:pPr>
            <a:r>
              <a:rPr lang="sr-Latn-CS" sz="2000" b="1" dirty="0" smtClean="0"/>
              <a:t>Some examples of use of atomic databases in </a:t>
            </a:r>
            <a:r>
              <a:rPr lang="en-US" sz="2000" b="1" dirty="0" smtClean="0"/>
              <a:t>AGN </a:t>
            </a:r>
            <a:r>
              <a:rPr lang="sr-Latn-CS" sz="2000" b="1" dirty="0" smtClean="0"/>
              <a:t>investigation</a:t>
            </a:r>
          </a:p>
          <a:p>
            <a:pPr marL="624078" indent="-514350">
              <a:buNone/>
            </a:pPr>
            <a:r>
              <a:rPr lang="sr-Latn-CS" sz="1600" dirty="0" smtClean="0"/>
              <a:t>         2.1</a:t>
            </a:r>
            <a:r>
              <a:rPr lang="en-US" sz="1600" dirty="0" smtClean="0"/>
              <a:t> </a:t>
            </a:r>
            <a:r>
              <a:rPr lang="sr-Latn-CS" sz="1600" dirty="0" smtClean="0"/>
              <a:t>Construction of the </a:t>
            </a:r>
            <a:r>
              <a:rPr lang="en-US" sz="1600" dirty="0" smtClean="0"/>
              <a:t>Fe II</a:t>
            </a:r>
            <a:r>
              <a:rPr lang="sr-Latn-CS" sz="1600" dirty="0" smtClean="0"/>
              <a:t> template</a:t>
            </a:r>
          </a:p>
          <a:p>
            <a:pPr marL="624078" indent="-514350">
              <a:buNone/>
            </a:pPr>
            <a:r>
              <a:rPr lang="sr-Latn-CS" sz="1600" dirty="0" smtClean="0"/>
              <a:t>         2.2</a:t>
            </a:r>
            <a:r>
              <a:rPr lang="en-US" sz="1600" dirty="0" smtClean="0"/>
              <a:t> </a:t>
            </a:r>
            <a:r>
              <a:rPr lang="sr-Latn-CS" sz="1600" dirty="0" smtClean="0"/>
              <a:t>Calculation of </a:t>
            </a:r>
            <a:r>
              <a:rPr lang="en-US" sz="1600" dirty="0" err="1" smtClean="0"/>
              <a:t>Balmer</a:t>
            </a:r>
            <a:r>
              <a:rPr lang="en-US" sz="1600" dirty="0" smtClean="0"/>
              <a:t> continuum</a:t>
            </a:r>
            <a:endParaRPr lang="sr-Latn-CS" sz="1600" dirty="0" smtClean="0"/>
          </a:p>
          <a:p>
            <a:pPr marL="624078" indent="-514350">
              <a:buNone/>
            </a:pPr>
            <a:endParaRPr lang="sr-Latn-CS" sz="1600" dirty="0" smtClean="0"/>
          </a:p>
          <a:p>
            <a:pPr marL="624078" indent="-514350">
              <a:buFont typeface="+mj-lt"/>
              <a:buAutoNum type="arabicPeriod" startAt="3"/>
            </a:pPr>
            <a:r>
              <a:rPr lang="sr-Latn-CS" sz="2000" b="1" dirty="0" smtClean="0"/>
              <a:t>Conclusions</a:t>
            </a:r>
            <a:endParaRPr lang="sr-Cyrl-CS" sz="2000" b="1" dirty="0" smtClean="0"/>
          </a:p>
          <a:p>
            <a:pPr marL="624078" indent="-51435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85800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1. Active Galactic Nuclei (AGN)</a:t>
            </a:r>
            <a:r>
              <a:rPr lang="sr-Latn-CS" sz="3100" dirty="0" smtClean="0"/>
              <a:t>:  </a:t>
            </a:r>
            <a:r>
              <a:rPr lang="en-US" sz="3100" dirty="0" smtClean="0"/>
              <a:t>basic</a:t>
            </a:r>
            <a:r>
              <a:rPr lang="sr-Latn-CS" sz="3100" dirty="0" smtClean="0"/>
              <a:t> properties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058" y="1752600"/>
            <a:ext cx="32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Standard Unification Model:</a:t>
            </a:r>
            <a:endParaRPr lang="en-US" dirty="0"/>
          </a:p>
        </p:txBody>
      </p:sp>
      <p:pic>
        <p:nvPicPr>
          <p:cNvPr id="26" name="Picture 4" descr="agn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33400" y="2286000"/>
            <a:ext cx="865943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C0000"/>
                </a:solidFill>
              </a:rPr>
              <a:t>blasar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H="1" flipV="1">
            <a:off x="1066800" y="2667000"/>
            <a:ext cx="381000" cy="762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2057400" y="3124200"/>
            <a:ext cx="762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752600" y="2514600"/>
            <a:ext cx="811441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CC0000"/>
                </a:solidFill>
              </a:rPr>
              <a:t>Sy</a:t>
            </a:r>
            <a:r>
              <a:rPr lang="en-US" sz="1600" b="1" dirty="0">
                <a:solidFill>
                  <a:srgbClr val="CC0000"/>
                </a:solidFill>
              </a:rPr>
              <a:t> 1, </a:t>
            </a:r>
          </a:p>
          <a:p>
            <a:r>
              <a:rPr lang="en-US" sz="1600" b="1" dirty="0">
                <a:solidFill>
                  <a:srgbClr val="CC0000"/>
                </a:solidFill>
              </a:rPr>
              <a:t>QSO 1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2362200" y="3429000"/>
            <a:ext cx="99060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352800" y="3048000"/>
            <a:ext cx="811441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CC0000"/>
                </a:solidFill>
              </a:rPr>
              <a:t>Sy</a:t>
            </a:r>
            <a:r>
              <a:rPr lang="en-US" sz="1600" b="1" dirty="0">
                <a:solidFill>
                  <a:srgbClr val="CC0000"/>
                </a:solidFill>
              </a:rPr>
              <a:t> 2, </a:t>
            </a:r>
          </a:p>
          <a:p>
            <a:r>
              <a:rPr lang="en-US" sz="1600" b="1" dirty="0">
                <a:solidFill>
                  <a:srgbClr val="CC0000"/>
                </a:solidFill>
              </a:rPr>
              <a:t>QSO 2</a:t>
            </a:r>
          </a:p>
        </p:txBody>
      </p:sp>
      <p:pic>
        <p:nvPicPr>
          <p:cNvPr id="33" name="Picture 3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4066009" cy="3051827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ack_hole_lg.mpg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415851" cy="3314409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 rot="5400000">
            <a:off x="3396412" y="3766388"/>
            <a:ext cx="605176" cy="844800"/>
          </a:xfrm>
          <a:prstGeom prst="rect">
            <a:avLst/>
          </a:prstGeom>
          <a:noFill/>
          <a:ln w="508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" name="Picture 10" descr="2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057400"/>
            <a:ext cx="4191000" cy="3135974"/>
          </a:xfrm>
          <a:prstGeom prst="rect">
            <a:avLst/>
          </a:prstGeom>
          <a:solidFill>
            <a:srgbClr val="FFFFFF"/>
          </a:solidFill>
          <a:ln w="50800">
            <a:solidFill>
              <a:srgbClr val="C00000"/>
            </a:solidFill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981200" y="4800600"/>
            <a:ext cx="15240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wavelength  (A)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 rot="16200000">
            <a:off x="182715" y="3246285"/>
            <a:ext cx="978369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intensity        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209800" y="2057400"/>
            <a:ext cx="45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H</a:t>
            </a:r>
            <a:r>
              <a:rPr lang="en-US" sz="1600" b="1" dirty="0">
                <a:latin typeface="Symbol" pitchFamily="18" charset="2"/>
              </a:rPr>
              <a:t>b</a:t>
            </a:r>
            <a:endParaRPr lang="en-US" sz="1600" b="1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743200" y="2133600"/>
            <a:ext cx="1905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Fe II (</a:t>
            </a:r>
            <a:r>
              <a:rPr lang="el-GR" sz="1200" b="1" dirty="0">
                <a:solidFill>
                  <a:srgbClr val="FF0000"/>
                </a:solidFill>
                <a:cs typeface="Tahoma" pitchFamily="34" charset="0"/>
              </a:rPr>
              <a:t>λλ</a:t>
            </a:r>
            <a:r>
              <a:rPr lang="en-US" sz="1200" b="1" dirty="0">
                <a:solidFill>
                  <a:srgbClr val="FF0000"/>
                </a:solidFill>
                <a:cs typeface="Tahoma" pitchFamily="34" charset="0"/>
              </a:rPr>
              <a:t>4400 -5500 Å</a:t>
            </a:r>
            <a:r>
              <a:rPr lang="en-US" sz="1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457200" y="457200"/>
            <a:ext cx="89916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2.</a:t>
            </a: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sr-Latn-C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r-Latn-CS" sz="2800" dirty="0" smtClean="0"/>
              <a:t>Construction of the </a:t>
            </a:r>
            <a:r>
              <a:rPr lang="en-US" sz="2800" dirty="0" smtClean="0"/>
              <a:t>Fe II</a:t>
            </a:r>
            <a:r>
              <a:rPr lang="sr-Latn-CS" sz="2800" dirty="0" smtClean="0"/>
              <a:t> template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7788" y="1447800"/>
            <a:ext cx="4426212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Why Fe II lines are interesting?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  Unknown mechanism of excitation!</a:t>
            </a:r>
          </a:p>
          <a:p>
            <a:pPr marL="342900" indent="-342900"/>
            <a:r>
              <a:rPr lang="en-US" sz="1600" dirty="0" smtClean="0"/>
              <a:t>(observed Fe II emission cannot be well </a:t>
            </a:r>
          </a:p>
          <a:p>
            <a:pPr marL="342900" indent="-342900"/>
            <a:r>
              <a:rPr lang="en-US" sz="1600" dirty="0" smtClean="0"/>
              <a:t>explained by standard </a:t>
            </a:r>
            <a:r>
              <a:rPr lang="en-US" sz="1600" dirty="0" err="1" smtClean="0"/>
              <a:t>photoionization</a:t>
            </a:r>
            <a:r>
              <a:rPr lang="en-US" sz="1600" dirty="0" smtClean="0"/>
              <a:t> </a:t>
            </a:r>
          </a:p>
          <a:p>
            <a:pPr marL="342900" indent="-342900"/>
            <a:r>
              <a:rPr lang="en-US" sz="1600" dirty="0" smtClean="0"/>
              <a:t>models!)</a:t>
            </a:r>
          </a:p>
          <a:p>
            <a:pPr marL="342900" indent="-342900"/>
            <a:endParaRPr lang="en-US" sz="1600" dirty="0" smtClean="0"/>
          </a:p>
          <a:p>
            <a:pPr marL="342900" indent="-342900">
              <a:buAutoNum type="arabicPeriod" startAt="2"/>
            </a:pPr>
            <a:r>
              <a:rPr lang="en-US" sz="1600" dirty="0" smtClean="0"/>
              <a:t>Unknown place of Fe II emission </a:t>
            </a:r>
          </a:p>
          <a:p>
            <a:pPr marL="342900" indent="-342900"/>
            <a:r>
              <a:rPr lang="en-US" sz="1600" dirty="0" smtClean="0"/>
              <a:t>region in AGN structure!</a:t>
            </a:r>
          </a:p>
          <a:p>
            <a:pPr marL="342900" indent="-342900"/>
            <a:endParaRPr lang="en-US" sz="1600" dirty="0" smtClean="0"/>
          </a:p>
          <a:p>
            <a:pPr marL="342900" indent="-342900"/>
            <a:r>
              <a:rPr lang="en-US" sz="1600" dirty="0" smtClean="0"/>
              <a:t>3. Some unexplained correlations between</a:t>
            </a:r>
          </a:p>
          <a:p>
            <a:pPr marL="342900" indent="-342900"/>
            <a:r>
              <a:rPr lang="en-US" sz="1600" dirty="0" smtClean="0"/>
              <a:t>Fe II lines and some other spectral </a:t>
            </a:r>
          </a:p>
          <a:p>
            <a:pPr marL="342900" indent="-342900"/>
            <a:r>
              <a:rPr lang="en-US" sz="1600" dirty="0" smtClean="0"/>
              <a:t>properties: what is the physics behind?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133600" y="57912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10113" y="5486400"/>
            <a:ext cx="5533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We need a good Fe II template in order to:</a:t>
            </a:r>
          </a:p>
          <a:p>
            <a:r>
              <a:rPr lang="en-US" dirty="0" smtClean="0"/>
              <a:t>1. answer to these questions,</a:t>
            </a:r>
          </a:p>
          <a:p>
            <a:r>
              <a:rPr lang="en-US" dirty="0" smtClean="0"/>
              <a:t>2. investigate H</a:t>
            </a:r>
            <a:r>
              <a:rPr lang="el-GR" dirty="0" smtClean="0"/>
              <a:t>β</a:t>
            </a:r>
            <a:r>
              <a:rPr lang="en-US" dirty="0" smtClean="0"/>
              <a:t> and [O III] lines which overlap </a:t>
            </a:r>
          </a:p>
          <a:p>
            <a:r>
              <a:rPr lang="en-US" dirty="0" smtClean="0"/>
              <a:t>       with Fe II;</a:t>
            </a:r>
            <a:endParaRPr lang="en-US" dirty="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981200" y="4800600"/>
            <a:ext cx="15240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wavelength  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6609" y="2751542"/>
            <a:ext cx="362738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90800" y="6096000"/>
            <a:ext cx="1859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Sigut</a:t>
            </a:r>
            <a:r>
              <a:rPr lang="en-US" sz="1200" dirty="0" smtClean="0"/>
              <a:t> &amp; </a:t>
            </a:r>
            <a:r>
              <a:rPr lang="en-US" sz="1200" dirty="0" err="1" smtClean="0"/>
              <a:t>Pradhan</a:t>
            </a:r>
            <a:r>
              <a:rPr lang="en-US" sz="1200" dirty="0" smtClean="0"/>
              <a:t>, 2003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600200" y="914400"/>
            <a:ext cx="5686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Why the construction of iron template is difficult?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04800" y="228600"/>
            <a:ext cx="89916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2.</a:t>
            </a: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lang="sr-Latn-CS" sz="2800" dirty="0" smtClean="0"/>
              <a:t>Construction of the </a:t>
            </a:r>
            <a:r>
              <a:rPr lang="en-US" sz="2800" dirty="0" smtClean="0"/>
              <a:t>Fe II</a:t>
            </a:r>
            <a:r>
              <a:rPr lang="sr-Latn-CS" sz="2800" dirty="0" smtClean="0"/>
              <a:t> template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133600" y="1219200"/>
            <a:ext cx="1752600" cy="762000"/>
          </a:xfrm>
          <a:prstGeom prst="straightConnector1">
            <a:avLst/>
          </a:prstGeom>
          <a:ln w="508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2057400"/>
            <a:ext cx="35125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empirical template</a:t>
            </a:r>
          </a:p>
          <a:p>
            <a:pPr>
              <a:buFontTx/>
              <a:buChar char="-"/>
            </a:pPr>
            <a:r>
              <a:rPr lang="en-US" sz="1400" dirty="0" smtClean="0"/>
              <a:t> complex Fe II ion: many transitions, </a:t>
            </a:r>
          </a:p>
          <a:p>
            <a:r>
              <a:rPr lang="en-US" sz="1400" dirty="0" smtClean="0"/>
              <a:t>difficult identification of the lines!</a:t>
            </a:r>
            <a:endParaRPr lang="en-US" sz="1400" dirty="0"/>
          </a:p>
        </p:txBody>
      </p:sp>
      <p:pic>
        <p:nvPicPr>
          <p:cNvPr id="14" name="Picture 10" descr="2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6764" y="3276600"/>
            <a:ext cx="4480772" cy="3352800"/>
          </a:xfrm>
          <a:prstGeom prst="rect">
            <a:avLst/>
          </a:prstGeom>
          <a:solidFill>
            <a:srgbClr val="FFFFFF"/>
          </a:solidFill>
          <a:ln w="50800">
            <a:noFill/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752600" y="6248400"/>
            <a:ext cx="15240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wavelength  (A)</a:t>
            </a:r>
          </a:p>
        </p:txBody>
      </p:sp>
      <p:pic>
        <p:nvPicPr>
          <p:cNvPr id="17" name="Picture 14" descr="25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429000"/>
            <a:ext cx="4248930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 rot="16200000">
            <a:off x="-45885" y="4846485"/>
            <a:ext cx="978369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intensity         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752600" y="6324600"/>
            <a:ext cx="15240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wavelength  (A)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95800" y="1219200"/>
            <a:ext cx="1600200" cy="762000"/>
          </a:xfrm>
          <a:prstGeom prst="straightConnector1">
            <a:avLst/>
          </a:prstGeom>
          <a:ln w="508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0" y="2057400"/>
            <a:ext cx="4419800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theoretical template</a:t>
            </a:r>
          </a:p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400" dirty="0" smtClean="0"/>
              <a:t>unknown mechanism of excitation of all Fe II</a:t>
            </a:r>
          </a:p>
          <a:p>
            <a:r>
              <a:rPr lang="en-US" sz="1400" dirty="0" smtClean="0"/>
              <a:t>lines. Except the </a:t>
            </a:r>
            <a:r>
              <a:rPr lang="en-US" sz="1400" dirty="0" err="1" smtClean="0"/>
              <a:t>photoionization</a:t>
            </a:r>
            <a:r>
              <a:rPr lang="en-US" sz="1400" dirty="0" smtClean="0"/>
              <a:t>, there are </a:t>
            </a:r>
          </a:p>
          <a:p>
            <a:r>
              <a:rPr lang="en-US" sz="1400" dirty="0" smtClean="0"/>
              <a:t>probably some additional mechanisms: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continuum </a:t>
            </a:r>
            <a:r>
              <a:rPr lang="en-US" sz="1400" dirty="0" err="1" smtClean="0"/>
              <a:t>flourescence</a:t>
            </a:r>
            <a:r>
              <a:rPr lang="en-US" sz="1400" dirty="0" smtClean="0"/>
              <a:t> </a:t>
            </a:r>
            <a:r>
              <a:rPr lang="en-US" sz="1200" dirty="0" smtClean="0"/>
              <a:t>(Philips 1978, 1979)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</a:t>
            </a:r>
            <a:r>
              <a:rPr lang="en-US" sz="1400" dirty="0" err="1" smtClean="0"/>
              <a:t>collisional</a:t>
            </a:r>
            <a:r>
              <a:rPr lang="en-US" sz="1400" dirty="0" smtClean="0"/>
              <a:t> excitation </a:t>
            </a:r>
            <a:r>
              <a:rPr lang="en-US" sz="1200" dirty="0" smtClean="0"/>
              <a:t>(</a:t>
            </a:r>
            <a:r>
              <a:rPr lang="en-US" sz="1200" dirty="0" err="1" smtClean="0"/>
              <a:t>Joly</a:t>
            </a:r>
            <a:r>
              <a:rPr lang="en-US" sz="1200" dirty="0" smtClean="0"/>
              <a:t> 1981, 1987, 1991)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self- </a:t>
            </a:r>
            <a:r>
              <a:rPr lang="en-US" sz="1400" dirty="0" err="1" smtClean="0"/>
              <a:t>flourescence</a:t>
            </a:r>
            <a:r>
              <a:rPr lang="en-US" sz="1400" dirty="0" smtClean="0"/>
              <a:t>  among Fe II transitions 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Netzer</a:t>
            </a:r>
            <a:r>
              <a:rPr lang="en-US" sz="1200" dirty="0" smtClean="0"/>
              <a:t> &amp; Wills 1983)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</a:t>
            </a:r>
            <a:r>
              <a:rPr lang="en-US" sz="1400" dirty="0" err="1" smtClean="0"/>
              <a:t>flourescent</a:t>
            </a:r>
            <a:r>
              <a:rPr lang="en-US" sz="1400" dirty="0" smtClean="0"/>
              <a:t> excitation by the Ly</a:t>
            </a:r>
            <a:r>
              <a:rPr lang="el-GR" sz="1400" dirty="0" smtClean="0"/>
              <a:t>α</a:t>
            </a:r>
            <a:r>
              <a:rPr lang="en-US" sz="1400" dirty="0" smtClean="0"/>
              <a:t> and Ly</a:t>
            </a:r>
            <a:r>
              <a:rPr lang="el-GR" sz="1400" dirty="0" smtClean="0"/>
              <a:t>β</a:t>
            </a:r>
            <a:r>
              <a:rPr lang="en-US" sz="1400" dirty="0" smtClean="0"/>
              <a:t> lines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Penston</a:t>
            </a:r>
            <a:r>
              <a:rPr lang="en-US" sz="1200" dirty="0" smtClean="0"/>
              <a:t> 1988, </a:t>
            </a:r>
            <a:r>
              <a:rPr lang="en-US" sz="1200" dirty="0" err="1" smtClean="0"/>
              <a:t>Verner</a:t>
            </a:r>
            <a:r>
              <a:rPr lang="en-US" sz="1200" dirty="0" smtClean="0"/>
              <a:t> et al. 1999)</a:t>
            </a:r>
          </a:p>
          <a:p>
            <a:endParaRPr lang="en-US" sz="1400" dirty="0" smtClean="0"/>
          </a:p>
          <a:p>
            <a:r>
              <a:rPr lang="en-US" sz="1400" dirty="0" smtClean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91200" y="4648200"/>
            <a:ext cx="2975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Difficult calculation of their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relative intensities!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105400" y="47244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04800" y="152400"/>
            <a:ext cx="89916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2.</a:t>
            </a: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sr-Latn-C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r-Latn-CS" sz="2800" dirty="0" smtClean="0"/>
              <a:t>Construction of the </a:t>
            </a:r>
            <a:r>
              <a:rPr lang="en-US" sz="2800" dirty="0" smtClean="0"/>
              <a:t>Fe II</a:t>
            </a:r>
            <a:r>
              <a:rPr lang="sr-Latn-CS" sz="2800" dirty="0" smtClean="0"/>
              <a:t> template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828800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chemeClr val="bg2"/>
              </a:buClr>
            </a:pPr>
            <a:r>
              <a:rPr lang="en-US" dirty="0" smtClean="0"/>
              <a:t>To investigate the Fe II emission, we made an Fe II template, taking into account following:</a:t>
            </a:r>
          </a:p>
          <a:p>
            <a:pPr marL="609600" indent="-609600"/>
            <a:endParaRPr lang="en-US" dirty="0" smtClean="0"/>
          </a:p>
          <a:p>
            <a:pPr marL="609600" indent="-609600"/>
            <a:r>
              <a:rPr lang="en-US" dirty="0" smtClean="0"/>
              <a:t>  (a) majority of Fe II </a:t>
            </a:r>
            <a:r>
              <a:rPr lang="en-US" dirty="0" err="1" smtClean="0"/>
              <a:t>multiplets</a:t>
            </a:r>
            <a:r>
              <a:rPr lang="en-US" dirty="0" smtClean="0"/>
              <a:t> dominant in </a:t>
            </a:r>
            <a:r>
              <a:rPr lang="el-GR" dirty="0" smtClean="0"/>
              <a:t>λλ</a:t>
            </a:r>
            <a:r>
              <a:rPr lang="en-US" dirty="0" smtClean="0"/>
              <a:t>4400 -5500 Å range, have one of three specific lower terms of their transitions: </a:t>
            </a:r>
            <a:r>
              <a:rPr lang="en-GB" dirty="0" smtClean="0"/>
              <a:t>3d</a:t>
            </a:r>
            <a:r>
              <a:rPr lang="en-GB" baseline="30000" dirty="0" smtClean="0"/>
              <a:t>6</a:t>
            </a:r>
            <a:r>
              <a:rPr lang="en-GB" dirty="0" smtClean="0"/>
              <a:t> (</a:t>
            </a:r>
            <a:r>
              <a:rPr lang="en-GB" baseline="30000" dirty="0" smtClean="0"/>
              <a:t>3</a:t>
            </a:r>
            <a:r>
              <a:rPr lang="en-GB" dirty="0" smtClean="0"/>
              <a:t>F2)4s </a:t>
            </a:r>
            <a:r>
              <a:rPr lang="en-GB" baseline="30000" dirty="0" smtClean="0"/>
              <a:t>4</a:t>
            </a:r>
            <a:r>
              <a:rPr lang="en-GB" dirty="0" smtClean="0"/>
              <a:t>F,</a:t>
            </a:r>
          </a:p>
          <a:p>
            <a:pPr marL="609600" indent="-609600"/>
            <a:r>
              <a:rPr lang="en-GB" dirty="0" smtClean="0"/>
              <a:t>       3d</a:t>
            </a:r>
            <a:r>
              <a:rPr lang="en-GB" baseline="30000" dirty="0" smtClean="0"/>
              <a:t>5</a:t>
            </a:r>
            <a:r>
              <a:rPr lang="en-GB" dirty="0" smtClean="0"/>
              <a:t> 4s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r>
              <a:rPr lang="en-GB" baseline="30000" dirty="0" smtClean="0"/>
              <a:t>6</a:t>
            </a:r>
            <a:r>
              <a:rPr lang="en-GB" dirty="0" smtClean="0"/>
              <a:t>S or 3d</a:t>
            </a:r>
            <a:r>
              <a:rPr lang="en-GB" baseline="30000" dirty="0" smtClean="0"/>
              <a:t>6</a:t>
            </a:r>
            <a:r>
              <a:rPr lang="en-GB" dirty="0" smtClean="0"/>
              <a:t> (</a:t>
            </a:r>
            <a:r>
              <a:rPr lang="en-GB" baseline="30000" dirty="0" smtClean="0"/>
              <a:t>3</a:t>
            </a:r>
            <a:r>
              <a:rPr lang="en-GB" dirty="0" smtClean="0"/>
              <a:t>G)4s </a:t>
            </a:r>
            <a:r>
              <a:rPr lang="en-GB" baseline="30000" dirty="0" smtClean="0"/>
              <a:t>4</a:t>
            </a:r>
            <a:r>
              <a:rPr lang="en-GB" dirty="0" smtClean="0"/>
              <a:t>G  (hereinafter F, S and G groups of lines),</a:t>
            </a:r>
          </a:p>
          <a:p>
            <a:pPr marL="609600" indent="-609600"/>
            <a:endParaRPr lang="en-GB" dirty="0" smtClean="0"/>
          </a:p>
          <a:p>
            <a:pPr marL="609600" indent="-609600"/>
            <a:r>
              <a:rPr lang="en-GB" dirty="0" smtClean="0"/>
              <a:t>  (b) beside these lines there are also lines whose origin is not well known, and probably originate from higher levels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609975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304800" y="228600"/>
            <a:ext cx="89916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2.</a:t>
            </a: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sr-Latn-C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r-Latn-CS" sz="2800" dirty="0" smtClean="0"/>
              <a:t>Construction of the </a:t>
            </a:r>
            <a:r>
              <a:rPr lang="en-US" sz="2800" dirty="0" smtClean="0"/>
              <a:t>Fe II</a:t>
            </a:r>
            <a:r>
              <a:rPr lang="sr-Latn-CS" sz="2800" dirty="0" smtClean="0"/>
              <a:t> template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05200" y="1066800"/>
            <a:ext cx="5638800" cy="525780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constructed Fe II template consists of: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35 lines, which describe 75% of Fe II emission in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λλ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4400 -5500 Å range, and belong to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groups.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The relative intensities of lines within one line group are calculated using the formula: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lines, which probably originate from higher levels, and make about 25% of the Fe II emission. Their relative intensities are taken from I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object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group).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2894013" cy="657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04800" y="228600"/>
            <a:ext cx="89916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2.</a:t>
            </a: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sr-Latn-C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r-Latn-CS" sz="2800" dirty="0" smtClean="0"/>
              <a:t>Construction of the </a:t>
            </a:r>
            <a:r>
              <a:rPr lang="en-US" sz="2800" dirty="0" smtClean="0"/>
              <a:t>Fe II</a:t>
            </a:r>
            <a:r>
              <a:rPr lang="sr-Latn-CS" sz="2800" dirty="0" smtClean="0"/>
              <a:t> template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2894013" cy="657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3048000"/>
            <a:ext cx="353654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600" dirty="0" err="1" smtClean="0"/>
              <a:t>Fuhr</a:t>
            </a:r>
            <a:r>
              <a:rPr lang="en-US" sz="1600" dirty="0" smtClean="0"/>
              <a:t> et al. 1981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Giridhar</a:t>
            </a:r>
            <a:r>
              <a:rPr lang="en-US" sz="1600" dirty="0" smtClean="0"/>
              <a:t> &amp; Ferro 1995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NIST Atomic Spectra Database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Kurucz</a:t>
            </a:r>
            <a:r>
              <a:rPr lang="en-US" sz="1600" dirty="0" smtClean="0"/>
              <a:t> 1990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Iron Project, Hummer 1993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362200"/>
            <a:ext cx="4213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Wavelengths </a:t>
            </a:r>
            <a:r>
              <a:rPr lang="en-US" sz="1600" b="1" dirty="0" smtClean="0">
                <a:solidFill>
                  <a:srgbClr val="0070C0"/>
                </a:solidFill>
              </a:rPr>
              <a:t>(</a:t>
            </a:r>
            <a:r>
              <a:rPr lang="el-GR" sz="1600" b="1" dirty="0" smtClean="0">
                <a:solidFill>
                  <a:srgbClr val="0070C0"/>
                </a:solidFill>
              </a:rPr>
              <a:t>λ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  <a:r>
              <a:rPr lang="en-US" sz="1600" dirty="0" smtClean="0"/>
              <a:t>, oscillator strengths </a:t>
            </a:r>
            <a:r>
              <a:rPr lang="en-US" sz="1600" b="1" dirty="0" smtClean="0">
                <a:solidFill>
                  <a:srgbClr val="0070C0"/>
                </a:solidFill>
              </a:rPr>
              <a:t>(f)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statistical weights </a:t>
            </a:r>
            <a:r>
              <a:rPr lang="en-US" sz="1600" b="1" dirty="0" smtClean="0">
                <a:solidFill>
                  <a:srgbClr val="0070C0"/>
                </a:solidFill>
              </a:rPr>
              <a:t>(g)</a:t>
            </a:r>
            <a:r>
              <a:rPr lang="en-US" sz="1600" dirty="0" smtClean="0"/>
              <a:t>, energies of upper</a:t>
            </a:r>
          </a:p>
          <a:p>
            <a:r>
              <a:rPr lang="en-US" sz="1600" dirty="0" smtClean="0"/>
              <a:t> level of transition </a:t>
            </a:r>
            <a:r>
              <a:rPr lang="en-US" sz="1600" b="1" dirty="0" smtClean="0">
                <a:solidFill>
                  <a:srgbClr val="0070C0"/>
                </a:solidFill>
              </a:rPr>
              <a:t>(E)</a:t>
            </a:r>
            <a:r>
              <a:rPr lang="en-US" sz="1600" dirty="0" smtClean="0"/>
              <a:t>, </a:t>
            </a:r>
            <a:r>
              <a:rPr lang="en-US" sz="1600" b="1" dirty="0" smtClean="0">
                <a:solidFill>
                  <a:srgbClr val="0070C0"/>
                </a:solidFill>
              </a:rPr>
              <a:t>obtained from: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1752600"/>
            <a:ext cx="40334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was difficult because: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difference in wavelengths of the </a:t>
            </a:r>
          </a:p>
          <a:p>
            <a:r>
              <a:rPr lang="en-US" dirty="0" smtClean="0"/>
              <a:t>same lines in different sources,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significant difference between</a:t>
            </a:r>
          </a:p>
          <a:p>
            <a:r>
              <a:rPr lang="en-US" dirty="0" smtClean="0"/>
              <a:t>values of oscillator strengths for </a:t>
            </a:r>
          </a:p>
          <a:p>
            <a:r>
              <a:rPr lang="en-US" dirty="0" smtClean="0"/>
              <a:t>the same line in different sources.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00600" y="1600200"/>
            <a:ext cx="41148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3650</TotalTime>
  <Words>1321</Words>
  <Application>Microsoft Office PowerPoint</Application>
  <PresentationFormat>On-screen Show (4:3)</PresentationFormat>
  <Paragraphs>196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Atomic and molecular data for Active Galactic Nuclei  – Fe II lines and Balmer continuum</vt:lpstr>
      <vt:lpstr>Outline:</vt:lpstr>
      <vt:lpstr>1. Active Galactic Nuclei (AGN):  basic properties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Our model of Balmer continuum</vt:lpstr>
      <vt:lpstr>Examples of fit:</vt:lpstr>
      <vt:lpstr>Conclusions: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Везе између спектралних особина активних галактичких језгара типа 1</dc:title>
  <dc:creator>jelena</dc:creator>
  <cp:lastModifiedBy>Milan S. Dimitrijevi</cp:lastModifiedBy>
  <cp:revision>355</cp:revision>
  <dcterms:created xsi:type="dcterms:W3CDTF">2011-11-14T13:49:33Z</dcterms:created>
  <dcterms:modified xsi:type="dcterms:W3CDTF">2012-08-20T09:18:01Z</dcterms:modified>
</cp:coreProperties>
</file>