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0" r:id="rId8"/>
    <p:sldId id="261" r:id="rId9"/>
    <p:sldId id="262" r:id="rId10"/>
    <p:sldId id="263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9" autoAdjust="0"/>
    <p:restoredTop sz="94660"/>
  </p:normalViewPr>
  <p:slideViewPr>
    <p:cSldViewPr>
      <p:cViewPr varScale="1">
        <p:scale>
          <a:sx n="86" d="100"/>
          <a:sy n="86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4/27/2012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4/27/2012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Flux@5100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ccretion_of_a_st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8229600" cy="1219200"/>
          </a:xfrm>
        </p:spPr>
        <p:txBody>
          <a:bodyPr>
            <a:normAutofit/>
          </a:bodyPr>
          <a:lstStyle/>
          <a:p>
            <a:r>
              <a:rPr lang="de-AT" sz="3200" dirty="0" smtClean="0">
                <a:solidFill>
                  <a:schemeClr val="accent5">
                    <a:lumMod val="75000"/>
                  </a:schemeClr>
                </a:solidFill>
              </a:rPr>
              <a:t>Growth of Black Hole Masses on Cosmological Time scales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35814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  <a:latin typeface="Bitstream Vera Sans" pitchFamily="18"/>
                <a:ea typeface="msmincho" pitchFamily="2"/>
                <a:cs typeface="msmincho" pitchFamily="2"/>
              </a:rPr>
              <a:t>W.Kollatschny</a:t>
            </a:r>
            <a:r>
              <a:rPr lang="en-GB" sz="2000" b="1" dirty="0" smtClean="0">
                <a:solidFill>
                  <a:schemeClr val="bg1"/>
                </a:solidFill>
                <a:latin typeface="Bitstream Vera Sans" pitchFamily="18"/>
                <a:ea typeface="msmincho" pitchFamily="2"/>
                <a:cs typeface="msmincho" pitchFamily="2"/>
              </a:rPr>
              <a:t>, </a:t>
            </a:r>
            <a:r>
              <a:rPr lang="en-GB" sz="2000" b="1" dirty="0" smtClean="0">
                <a:solidFill>
                  <a:schemeClr val="bg1"/>
                </a:solidFill>
                <a:latin typeface="Bitstream Vera Sans" pitchFamily="18"/>
                <a:ea typeface="msmincho" pitchFamily="2"/>
                <a:cs typeface="msmincho" pitchFamily="2"/>
              </a:rPr>
              <a:t>Zetzl , Z.Alvi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r>
              <a:rPr lang="de-AT" sz="1600" dirty="0" smtClean="0">
                <a:solidFill>
                  <a:schemeClr val="bg1"/>
                </a:solidFill>
              </a:rPr>
              <a:t>Expected Result:</a:t>
            </a:r>
            <a:endParaRPr lang="de-AT" sz="1600" dirty="0" smtClean="0">
              <a:solidFill>
                <a:schemeClr val="bg1"/>
              </a:solidFill>
            </a:endParaRPr>
          </a:p>
          <a:p>
            <a:r>
              <a:rPr lang="de-AT" sz="1600" dirty="0" smtClean="0"/>
              <a:t>The </a:t>
            </a:r>
            <a:r>
              <a:rPr lang="de-AT" sz="1600" dirty="0" smtClean="0"/>
              <a:t>finally calulated </a:t>
            </a:r>
            <a:r>
              <a:rPr lang="de-AT" sz="1600" dirty="0" smtClean="0">
                <a:solidFill>
                  <a:schemeClr val="bg1"/>
                </a:solidFill>
              </a:rPr>
              <a:t>BH Masses </a:t>
            </a:r>
            <a:r>
              <a:rPr lang="de-AT" sz="1600" dirty="0" smtClean="0"/>
              <a:t>using corrected </a:t>
            </a:r>
            <a:r>
              <a:rPr lang="de-AT" sz="1600" dirty="0" smtClean="0">
                <a:solidFill>
                  <a:schemeClr val="bg1"/>
                </a:solidFill>
              </a:rPr>
              <a:t>FWHM</a:t>
            </a:r>
            <a:r>
              <a:rPr lang="de-AT" sz="1600" dirty="0" smtClean="0"/>
              <a:t> are a factor </a:t>
            </a:r>
            <a:r>
              <a:rPr lang="de-AT" sz="1600" dirty="0" smtClean="0">
                <a:solidFill>
                  <a:schemeClr val="bg1"/>
                </a:solidFill>
              </a:rPr>
              <a:t>2 -10  </a:t>
            </a:r>
            <a:r>
              <a:rPr lang="de-AT" sz="1600" dirty="0" smtClean="0"/>
              <a:t>or more lower than to the ones not corrected for the effect of turbulence.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 rot="5400000">
            <a:off x="2514600" y="-762000"/>
            <a:ext cx="4191000" cy="723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752600" y="4953000"/>
            <a:ext cx="5569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400" dirty="0" smtClean="0">
                <a:solidFill>
                  <a:schemeClr val="bg1"/>
                </a:solidFill>
              </a:rPr>
              <a:t>FWHM correction  factor for different Emission lines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de-AT" dirty="0" smtClean="0"/>
              <a:t>Expected Result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72104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362200" y="5791200"/>
            <a:ext cx="5652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1600" dirty="0" smtClean="0"/>
              <a:t>Distribution of MBH with Redshift  </a:t>
            </a:r>
            <a:r>
              <a:rPr lang="de-AT" sz="1600" dirty="0" smtClean="0">
                <a:solidFill>
                  <a:schemeClr val="bg1"/>
                </a:solidFill>
              </a:rPr>
              <a:t>ref(M.Vestergaard 2003)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6211669"/>
            <a:ext cx="6213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200" dirty="0" smtClean="0"/>
              <a:t>The finally calulated </a:t>
            </a:r>
            <a:r>
              <a:rPr lang="de-AT" sz="1200" dirty="0" smtClean="0">
                <a:solidFill>
                  <a:schemeClr val="bg1"/>
                </a:solidFill>
              </a:rPr>
              <a:t>BH Masses </a:t>
            </a:r>
            <a:r>
              <a:rPr lang="de-AT" sz="1200" dirty="0" smtClean="0"/>
              <a:t>using corrected </a:t>
            </a:r>
            <a:r>
              <a:rPr lang="de-AT" sz="1200" dirty="0" smtClean="0">
                <a:solidFill>
                  <a:schemeClr val="bg1"/>
                </a:solidFill>
              </a:rPr>
              <a:t>FWHM</a:t>
            </a:r>
            <a:r>
              <a:rPr lang="de-AT" sz="1200" dirty="0" smtClean="0"/>
              <a:t> are a factor </a:t>
            </a:r>
            <a:r>
              <a:rPr lang="de-AT" sz="1200" dirty="0" smtClean="0">
                <a:solidFill>
                  <a:schemeClr val="bg1"/>
                </a:solidFill>
              </a:rPr>
              <a:t>2 -10  </a:t>
            </a:r>
            <a:r>
              <a:rPr lang="de-AT" sz="1200" dirty="0" smtClean="0"/>
              <a:t>or more </a:t>
            </a:r>
            <a:r>
              <a:rPr lang="de-AT" sz="1200" dirty="0" smtClean="0"/>
              <a:t>lower</a:t>
            </a:r>
          </a:p>
          <a:p>
            <a:r>
              <a:rPr lang="de-AT" sz="1200" dirty="0" smtClean="0"/>
              <a:t> </a:t>
            </a:r>
            <a:r>
              <a:rPr lang="de-AT" sz="1200" dirty="0" smtClean="0"/>
              <a:t>than to the ones not corrected for the effect of turbulence.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de-AT" dirty="0" smtClean="0"/>
              <a:t>Reasoning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09160"/>
          </a:xfrm>
        </p:spPr>
        <p:txBody>
          <a:bodyPr>
            <a:normAutofit/>
          </a:bodyPr>
          <a:lstStyle/>
          <a:p>
            <a:r>
              <a:rPr lang="en-US" sz="1600" dirty="0" smtClean="0">
                <a:ea typeface="msmincho" pitchFamily="2"/>
                <a:cs typeface="msmincho" pitchFamily="2"/>
              </a:rPr>
              <a:t>Narrow </a:t>
            </a:r>
            <a:r>
              <a:rPr lang="en-US" sz="1600" dirty="0" smtClean="0">
                <a:solidFill>
                  <a:schemeClr val="bg1"/>
                </a:solidFill>
                <a:ea typeface="msmincho" pitchFamily="2"/>
                <a:cs typeface="msmincho" pitchFamily="2"/>
              </a:rPr>
              <a:t>CIV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λ1549</a:t>
            </a:r>
            <a:r>
              <a:rPr lang="en-US" sz="1600" dirty="0" smtClean="0">
                <a:ea typeface="msmincho" pitchFamily="2"/>
                <a:cs typeface="msmincho" pitchFamily="2"/>
              </a:rPr>
              <a:t> lines are rare </a:t>
            </a:r>
            <a:r>
              <a:rPr lang="en-US" sz="1600" dirty="0" smtClean="0">
                <a:solidFill>
                  <a:schemeClr val="bg1"/>
                </a:solidFill>
                <a:ea typeface="msmincho" pitchFamily="2"/>
                <a:cs typeface="msmincho" pitchFamily="2"/>
              </a:rPr>
              <a:t>(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~2%) </a:t>
            </a:r>
            <a:r>
              <a:rPr lang="en-US" sz="1600" dirty="0" smtClean="0">
                <a:ea typeface="DejaVu Sans" pitchFamily="34"/>
                <a:cs typeface="DejaVu Sans" pitchFamily="34"/>
              </a:rPr>
              <a:t>compared with narrow </a:t>
            </a:r>
            <a:r>
              <a:rPr lang="en-US" sz="1600" dirty="0" smtClean="0">
                <a:ea typeface="msmincho" pitchFamily="2"/>
                <a:cs typeface="msmincho" pitchFamily="2"/>
              </a:rPr>
              <a:t>H</a:t>
            </a:r>
            <a:r>
              <a:rPr lang="en-US" sz="1600" dirty="0" smtClean="0">
                <a:ea typeface="DejaVu Sans" pitchFamily="34"/>
                <a:cs typeface="DejaVu Sans" pitchFamily="34"/>
              </a:rPr>
              <a:t>β 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(~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20%)(Baskin 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&amp; Laor, 2005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)</a:t>
            </a:r>
          </a:p>
          <a:p>
            <a:pPr>
              <a:buNone/>
            </a:pPr>
            <a:endParaRPr lang="en-US" sz="1600" dirty="0" smtClean="0">
              <a:ea typeface="DejaVu Sans" pitchFamily="34"/>
              <a:cs typeface="DejaVu Sans" pitchFamily="34"/>
            </a:endParaRPr>
          </a:p>
          <a:p>
            <a:r>
              <a:rPr lang="en-US" sz="1600" dirty="0" smtClean="0">
                <a:ea typeface="msmincho" pitchFamily="2"/>
                <a:cs typeface="msmincho" pitchFamily="2"/>
              </a:rPr>
              <a:t>Different </a:t>
            </a:r>
            <a:r>
              <a:rPr lang="en-US" sz="1600" dirty="0" smtClean="0">
                <a:ea typeface="msmincho" pitchFamily="2"/>
                <a:cs typeface="msmincho" pitchFamily="2"/>
              </a:rPr>
              <a:t>mass scaling relations are needed for the </a:t>
            </a:r>
            <a:r>
              <a:rPr lang="en-US" sz="1600" dirty="0" smtClean="0">
                <a:solidFill>
                  <a:schemeClr val="bg1"/>
                </a:solidFill>
                <a:ea typeface="msmincho" pitchFamily="2"/>
                <a:cs typeface="msmincho" pitchFamily="2"/>
              </a:rPr>
              <a:t>CIV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λ1549</a:t>
            </a:r>
            <a:r>
              <a:rPr lang="en-US" sz="1600" dirty="0" smtClean="0">
                <a:solidFill>
                  <a:schemeClr val="bg1"/>
                </a:solidFill>
                <a:ea typeface="msmincho" pitchFamily="2"/>
                <a:cs typeface="msmincho" pitchFamily="2"/>
              </a:rPr>
              <a:t> </a:t>
            </a:r>
            <a:r>
              <a:rPr lang="en-US" sz="1600" dirty="0" smtClean="0">
                <a:ea typeface="msmincho" pitchFamily="2"/>
                <a:cs typeface="msmincho" pitchFamily="2"/>
              </a:rPr>
              <a:t>and H</a:t>
            </a:r>
            <a:r>
              <a:rPr lang="en-US" sz="1600" dirty="0" smtClean="0">
                <a:ea typeface="DejaVu Sans" pitchFamily="34"/>
                <a:cs typeface="DejaVu Sans" pitchFamily="34"/>
              </a:rPr>
              <a:t>β line 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(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Vestergaard 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2006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).</a:t>
            </a:r>
          </a:p>
          <a:p>
            <a:pPr>
              <a:buNone/>
            </a:pPr>
            <a:endParaRPr lang="en-US" sz="1600" dirty="0" smtClean="0">
              <a:ea typeface="DejaVu Sans" pitchFamily="34"/>
              <a:cs typeface="DejaVu Sans" pitchFamily="34"/>
            </a:endParaRPr>
          </a:p>
          <a:p>
            <a:r>
              <a:rPr lang="en-US" sz="1600" dirty="0" smtClean="0">
                <a:ea typeface="msmincho" pitchFamily="2"/>
                <a:cs typeface="msmincho" pitchFamily="2"/>
              </a:rPr>
              <a:t>The </a:t>
            </a:r>
            <a:r>
              <a:rPr lang="en-US" sz="1600" dirty="0" smtClean="0">
                <a:ea typeface="msmincho" pitchFamily="2"/>
                <a:cs typeface="msmincho" pitchFamily="2"/>
              </a:rPr>
              <a:t>use of the  </a:t>
            </a:r>
            <a:r>
              <a:rPr lang="en-US" sz="1600" dirty="0" smtClean="0">
                <a:solidFill>
                  <a:schemeClr val="bg1"/>
                </a:solidFill>
                <a:ea typeface="msmincho" pitchFamily="2"/>
                <a:cs typeface="msmincho" pitchFamily="2"/>
              </a:rPr>
              <a:t>CIV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λ1549</a:t>
            </a:r>
            <a:r>
              <a:rPr lang="en-US" sz="1600" dirty="0" smtClean="0">
                <a:ea typeface="DejaVu Sans" pitchFamily="34"/>
                <a:cs typeface="DejaVu Sans" pitchFamily="34"/>
              </a:rPr>
              <a:t> line gives considerably different BH masses compared to </a:t>
            </a:r>
            <a:r>
              <a:rPr lang="en-US" sz="1600" dirty="0" smtClean="0">
                <a:ea typeface="msmincho" pitchFamily="2"/>
                <a:cs typeface="msmincho" pitchFamily="2"/>
              </a:rPr>
              <a:t>H</a:t>
            </a:r>
            <a:r>
              <a:rPr lang="en-US" sz="1600" dirty="0" smtClean="0">
                <a:ea typeface="DejaVu Sans" pitchFamily="34"/>
                <a:cs typeface="DejaVu Sans" pitchFamily="34"/>
              </a:rPr>
              <a:t>β                                                                                           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(Netzer et al., 2007</a:t>
            </a:r>
            <a:r>
              <a:rPr lang="en-US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)</a:t>
            </a:r>
            <a:r>
              <a:rPr lang="en-US" sz="1600" dirty="0" smtClean="0">
                <a:ea typeface="DejaVu Sans" pitchFamily="34"/>
                <a:cs typeface="DejaVu Sans" pitchFamily="34"/>
              </a:rPr>
              <a:t>.</a:t>
            </a:r>
          </a:p>
          <a:p>
            <a:endParaRPr lang="en-US" sz="1600" dirty="0" smtClean="0">
              <a:ea typeface="DejaVu Sans" pitchFamily="34"/>
              <a:cs typeface="DejaVu Sans" pitchFamily="34"/>
            </a:endParaRPr>
          </a:p>
          <a:p>
            <a:r>
              <a:rPr lang="de-AT" sz="1600" dirty="0" smtClean="0">
                <a:ea typeface="DejaVu Sans" pitchFamily="34"/>
                <a:cs typeface="DejaVu Sans" pitchFamily="34"/>
              </a:rPr>
              <a:t>By using </a:t>
            </a:r>
            <a:r>
              <a:rPr lang="de-AT" sz="1600" dirty="0" smtClean="0">
                <a:solidFill>
                  <a:schemeClr val="bg1"/>
                </a:solidFill>
                <a:ea typeface="DejaVu Sans" pitchFamily="34"/>
                <a:cs typeface="DejaVu Sans" pitchFamily="34"/>
              </a:rPr>
              <a:t>`Accretion Disk Theory`  </a:t>
            </a:r>
            <a:r>
              <a:rPr lang="de-AT" sz="1600" dirty="0" smtClean="0">
                <a:ea typeface="DejaVu Sans" pitchFamily="34"/>
                <a:cs typeface="DejaVu Sans" pitchFamily="34"/>
              </a:rPr>
              <a:t>we can explain the geometrical structure of accretion disk knowing  the  corresponding turbulent and rotational velocities.</a:t>
            </a:r>
            <a:endParaRPr lang="en-US" sz="1600" dirty="0" smtClean="0">
              <a:ea typeface="DejaVu Sans" pitchFamily="34"/>
              <a:cs typeface="DejaVu Sans" pitchFamily="34"/>
            </a:endParaRPr>
          </a:p>
          <a:p>
            <a:pPr marL="0" lvl="0" indent="0" hangingPunct="0">
              <a:lnSpc>
                <a:spcPct val="117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de-AT" sz="1600" dirty="0" smtClean="0"/>
              <a:t> 		</a:t>
            </a:r>
            <a:r>
              <a:rPr lang="en-US" sz="1600" dirty="0" smtClean="0">
                <a:solidFill>
                  <a:schemeClr val="bg1"/>
                </a:solidFill>
                <a:ea typeface="DejaVu Sans" pitchFamily="2"/>
                <a:cs typeface="DejaVu Sans" pitchFamily="2"/>
              </a:rPr>
              <a:t>→ fast rotating broad line AGN:      </a:t>
            </a:r>
            <a:r>
              <a:rPr lang="en-US" sz="1600" i="1" dirty="0" smtClean="0">
                <a:solidFill>
                  <a:srgbClr val="FFFFFF"/>
                </a:solidFill>
                <a:ea typeface="DejaVu Sans" pitchFamily="2"/>
                <a:cs typeface="DejaVu Sans" pitchFamily="2"/>
              </a:rPr>
              <a:t>geometrically </a:t>
            </a:r>
            <a:r>
              <a:rPr lang="en-US" sz="1600" i="1" dirty="0" smtClean="0">
                <a:solidFill>
                  <a:schemeClr val="bg1"/>
                </a:solidFill>
                <a:ea typeface="DejaVu Sans" pitchFamily="2"/>
                <a:cs typeface="DejaVu Sans" pitchFamily="2"/>
              </a:rPr>
              <a:t>thin</a:t>
            </a:r>
            <a:r>
              <a:rPr lang="en-US" sz="1600" i="1" dirty="0" smtClean="0">
                <a:solidFill>
                  <a:srgbClr val="FFFFFF"/>
                </a:solidFill>
                <a:ea typeface="DejaVu Sans" pitchFamily="2"/>
                <a:cs typeface="DejaVu Sans" pitchFamily="2"/>
              </a:rPr>
              <a:t> accretion disk</a:t>
            </a:r>
          </a:p>
          <a:p>
            <a:pPr marL="0" lvl="0" indent="0" hangingPunct="0">
              <a:lnSpc>
                <a:spcPct val="117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dirty="0" smtClean="0">
                <a:solidFill>
                  <a:srgbClr val="FFFF00"/>
                </a:solidFill>
                <a:ea typeface="DejaVu Sans" pitchFamily="2"/>
                <a:cs typeface="DejaVu Sans" pitchFamily="2"/>
              </a:rPr>
              <a:t>			</a:t>
            </a:r>
            <a:r>
              <a:rPr lang="en-US" sz="1600" dirty="0" smtClean="0">
                <a:solidFill>
                  <a:schemeClr val="bg1"/>
                </a:solidFill>
                <a:ea typeface="DejaVu Sans" pitchFamily="2"/>
                <a:cs typeface="DejaVu Sans" pitchFamily="2"/>
              </a:rPr>
              <a:t>→ </a:t>
            </a:r>
            <a:r>
              <a:rPr lang="en-US" sz="1600" dirty="0" smtClean="0">
                <a:solidFill>
                  <a:schemeClr val="bg1"/>
                </a:solidFill>
                <a:ea typeface="DejaVu Sans" pitchFamily="2"/>
                <a:cs typeface="DejaVu Sans" pitchFamily="2"/>
              </a:rPr>
              <a:t>slow rotating narrow line AGN:   </a:t>
            </a:r>
            <a:r>
              <a:rPr lang="en-US" sz="1600" i="1" dirty="0" smtClean="0">
                <a:solidFill>
                  <a:srgbClr val="FFFFFF"/>
                </a:solidFill>
                <a:ea typeface="DejaVu Sans" pitchFamily="2"/>
                <a:cs typeface="DejaVu Sans" pitchFamily="2"/>
              </a:rPr>
              <a:t>geometrically </a:t>
            </a:r>
            <a:r>
              <a:rPr lang="en-US" sz="1600" i="1" dirty="0" smtClean="0">
                <a:solidFill>
                  <a:schemeClr val="bg1"/>
                </a:solidFill>
                <a:ea typeface="DejaVu Sans" pitchFamily="2"/>
                <a:cs typeface="DejaVu Sans" pitchFamily="2"/>
              </a:rPr>
              <a:t>thick</a:t>
            </a:r>
            <a:r>
              <a:rPr lang="en-US" sz="1600" i="1" dirty="0" smtClean="0">
                <a:solidFill>
                  <a:srgbClr val="FFFFFF"/>
                </a:solidFill>
                <a:ea typeface="DejaVu Sans" pitchFamily="2"/>
                <a:cs typeface="DejaVu Sans" pitchFamily="2"/>
              </a:rPr>
              <a:t> accretion disk</a:t>
            </a:r>
          </a:p>
          <a:p>
            <a:pPr>
              <a:buNone/>
            </a:pPr>
            <a:r>
              <a:rPr lang="de-AT" sz="1600" dirty="0" smtClean="0"/>
              <a:t>	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381000"/>
          </a:xfrm>
        </p:spPr>
        <p:txBody>
          <a:bodyPr>
            <a:noAutofit/>
          </a:bodyPr>
          <a:lstStyle/>
          <a:p>
            <a:r>
              <a:rPr lang="de-AT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3124200"/>
          </a:xfrm>
        </p:spPr>
        <p:txBody>
          <a:bodyPr>
            <a:normAutofit/>
          </a:bodyPr>
          <a:lstStyle/>
          <a:p>
            <a:r>
              <a:rPr lang="de-AT" sz="1600" dirty="0" smtClean="0"/>
              <a:t>Information about the </a:t>
            </a:r>
            <a:r>
              <a:rPr lang="de-AT" sz="1600" dirty="0" smtClean="0">
                <a:solidFill>
                  <a:schemeClr val="bg1"/>
                </a:solidFill>
              </a:rPr>
              <a:t>Structure</a:t>
            </a:r>
            <a:r>
              <a:rPr lang="de-AT" sz="1600" dirty="0" smtClean="0"/>
              <a:t> and the </a:t>
            </a:r>
            <a:r>
              <a:rPr lang="de-AT" sz="1600" dirty="0" smtClean="0">
                <a:solidFill>
                  <a:schemeClr val="bg1"/>
                </a:solidFill>
              </a:rPr>
              <a:t>Kinematics</a:t>
            </a:r>
            <a:r>
              <a:rPr lang="de-AT" sz="1600" dirty="0" smtClean="0"/>
              <a:t> of the inner most region surrounding an AGN can be revealed by analyzing the broad emission line profiles in the spectra</a:t>
            </a:r>
            <a:r>
              <a:rPr lang="de-AT" dirty="0" smtClean="0"/>
              <a:t>.</a:t>
            </a:r>
          </a:p>
          <a:p>
            <a:r>
              <a:rPr lang="de-AT" sz="1600" dirty="0" smtClean="0"/>
              <a:t>The </a:t>
            </a:r>
            <a:r>
              <a:rPr lang="de-AT" sz="1600" dirty="0" smtClean="0">
                <a:solidFill>
                  <a:schemeClr val="bg1"/>
                </a:solidFill>
              </a:rPr>
              <a:t>shape</a:t>
            </a:r>
            <a:r>
              <a:rPr lang="de-AT" sz="1600" dirty="0" smtClean="0"/>
              <a:t> and the </a:t>
            </a:r>
            <a:r>
              <a:rPr lang="de-AT" sz="1600" dirty="0" smtClean="0">
                <a:solidFill>
                  <a:schemeClr val="bg1"/>
                </a:solidFill>
              </a:rPr>
              <a:t>width</a:t>
            </a:r>
            <a:r>
              <a:rPr lang="de-AT" sz="1600" dirty="0" smtClean="0"/>
              <a:t> of the emission line profiles  from AGN depends on a number of parameters such as</a:t>
            </a:r>
          </a:p>
          <a:p>
            <a:pPr lvl="1"/>
            <a:r>
              <a:rPr lang="de-AT" sz="1600" dirty="0" smtClean="0"/>
              <a:t>Velocity Fields</a:t>
            </a:r>
          </a:p>
          <a:p>
            <a:pPr lvl="1"/>
            <a:r>
              <a:rPr lang="de-AT" sz="1600" dirty="0" smtClean="0"/>
              <a:t>Geometrical structure of the line emitting gas</a:t>
            </a:r>
          </a:p>
          <a:p>
            <a:pPr lvl="1"/>
            <a:r>
              <a:rPr lang="de-AT" sz="1600" dirty="0" smtClean="0"/>
              <a:t>Obscuration effects</a:t>
            </a:r>
          </a:p>
          <a:p>
            <a:pPr lvl="1"/>
            <a:r>
              <a:rPr lang="de-AT" sz="1600" dirty="0" smtClean="0"/>
              <a:t>The Anisotropy/Isotropy of the emission line</a:t>
            </a:r>
          </a:p>
          <a:p>
            <a:pPr lvl="1"/>
            <a:r>
              <a:rPr lang="de-AT" sz="1600" dirty="0" smtClean="0"/>
              <a:t>The superposition of emission lines from different regions etc</a:t>
            </a:r>
          </a:p>
          <a:p>
            <a:pPr lvl="1">
              <a:buNone/>
            </a:pPr>
            <a:endParaRPr lang="de-AT" sz="1600" dirty="0" smtClean="0"/>
          </a:p>
          <a:p>
            <a:pPr>
              <a:buNone/>
            </a:pPr>
            <a:endParaRPr lang="de-AT" sz="1600" dirty="0" smtClean="0"/>
          </a:p>
        </p:txBody>
      </p:sp>
      <p:pic>
        <p:nvPicPr>
          <p:cNvPr id="4" name="Picture 3" descr="ag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3657600"/>
            <a:ext cx="4572000" cy="2993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5638800" cy="533400"/>
          </a:xfrm>
        </p:spPr>
        <p:txBody>
          <a:bodyPr>
            <a:normAutofit/>
          </a:bodyPr>
          <a:lstStyle/>
          <a:p>
            <a:pPr algn="ctr"/>
            <a:r>
              <a:rPr lang="de-AT" sz="2800" dirty="0" smtClean="0"/>
              <a:t>Emission line Profiles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1"/>
            <a:ext cx="4267200" cy="5714999"/>
          </a:xfrm>
        </p:spPr>
        <p:txBody>
          <a:bodyPr>
            <a:normAutofit lnSpcReduction="10000"/>
          </a:bodyPr>
          <a:lstStyle/>
          <a:p>
            <a:r>
              <a:rPr lang="de-AT" sz="1600" dirty="0" smtClean="0"/>
              <a:t>The  emission line profiles as dipicted from various kinematical and dynamical models,  emitted in the BLR region of AGN are as follows:</a:t>
            </a:r>
          </a:p>
          <a:p>
            <a:pPr>
              <a:buNone/>
            </a:pPr>
            <a:endParaRPr lang="de-AT" sz="1600" dirty="0" smtClean="0"/>
          </a:p>
          <a:p>
            <a:pPr lvl="1"/>
            <a:r>
              <a:rPr lang="de-AT" sz="1600" dirty="0" smtClean="0">
                <a:solidFill>
                  <a:schemeClr val="bg1"/>
                </a:solidFill>
              </a:rPr>
              <a:t>Gaussian</a:t>
            </a:r>
            <a:r>
              <a:rPr lang="de-AT" sz="1600" dirty="0" smtClean="0"/>
              <a:t>  Profiles due to Doppler motions</a:t>
            </a:r>
          </a:p>
          <a:p>
            <a:pPr lvl="1"/>
            <a:r>
              <a:rPr lang="de-AT" sz="1600" dirty="0" smtClean="0">
                <a:solidFill>
                  <a:schemeClr val="bg1"/>
                </a:solidFill>
              </a:rPr>
              <a:t>Lorentzian</a:t>
            </a:r>
            <a:r>
              <a:rPr lang="de-AT" sz="1600" dirty="0" smtClean="0"/>
              <a:t> Profiles due to Turbulent motions</a:t>
            </a:r>
          </a:p>
          <a:p>
            <a:pPr lvl="1"/>
            <a:r>
              <a:rPr lang="de-AT" sz="1600" dirty="0" smtClean="0">
                <a:solidFill>
                  <a:schemeClr val="bg1"/>
                </a:solidFill>
              </a:rPr>
              <a:t>Exponential</a:t>
            </a:r>
            <a:r>
              <a:rPr lang="de-AT" sz="1600" dirty="0" smtClean="0"/>
              <a:t> profiles due to Electron scattering</a:t>
            </a:r>
          </a:p>
          <a:p>
            <a:pPr lvl="1"/>
            <a:r>
              <a:rPr lang="de-AT" sz="1600" dirty="0" smtClean="0">
                <a:solidFill>
                  <a:schemeClr val="bg1"/>
                </a:solidFill>
              </a:rPr>
              <a:t>Logarithmic</a:t>
            </a:r>
            <a:r>
              <a:rPr lang="de-AT" sz="1600" dirty="0" smtClean="0"/>
              <a:t> profiles due to Inflow/Outflow motions</a:t>
            </a:r>
          </a:p>
          <a:p>
            <a:pPr>
              <a:buNone/>
            </a:pPr>
            <a:endParaRPr lang="de-AT" sz="1600" dirty="0" smtClean="0"/>
          </a:p>
          <a:p>
            <a:r>
              <a:rPr lang="de-AT" sz="1600" dirty="0" smtClean="0">
                <a:solidFill>
                  <a:schemeClr val="bg1"/>
                </a:solidFill>
              </a:rPr>
              <a:t>Lorentzian</a:t>
            </a:r>
            <a:r>
              <a:rPr lang="de-AT" sz="1600" dirty="0" smtClean="0"/>
              <a:t> and </a:t>
            </a:r>
            <a:r>
              <a:rPr lang="de-AT" sz="1600" dirty="0" smtClean="0">
                <a:solidFill>
                  <a:schemeClr val="bg1"/>
                </a:solidFill>
              </a:rPr>
              <a:t>Guassian</a:t>
            </a:r>
            <a:r>
              <a:rPr lang="de-AT" sz="1600" dirty="0" smtClean="0"/>
              <a:t> profiles are the most accepted profiles which are thought to be emitted intrinsically.</a:t>
            </a:r>
          </a:p>
          <a:p>
            <a:pPr>
              <a:buNone/>
            </a:pPr>
            <a:endParaRPr lang="de-AT" sz="1600" dirty="0" smtClean="0"/>
          </a:p>
          <a:p>
            <a:r>
              <a:rPr lang="de-AT" sz="1600" dirty="0" smtClean="0"/>
              <a:t>Rotational broadening of emission line profiles is the dominant broadening mechanism as shown previously </a:t>
            </a:r>
            <a:r>
              <a:rPr lang="de-AT" sz="1200" dirty="0" smtClean="0"/>
              <a:t>in</a:t>
            </a:r>
            <a:r>
              <a:rPr lang="de-AT" sz="1200" dirty="0" smtClean="0">
                <a:solidFill>
                  <a:schemeClr val="bg1"/>
                </a:solidFill>
              </a:rPr>
              <a:t>    </a:t>
            </a:r>
            <a:r>
              <a:rPr lang="de-AT" sz="1200" dirty="0" smtClean="0">
                <a:solidFill>
                  <a:schemeClr val="bg1"/>
                </a:solidFill>
              </a:rPr>
              <a:t>(ref:  paper I W.kollatschny).</a:t>
            </a:r>
          </a:p>
          <a:p>
            <a:pPr>
              <a:buNone/>
            </a:pPr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 rot="5400000">
            <a:off x="4608808" y="1410992"/>
            <a:ext cx="4269783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4800600" y="5867400"/>
            <a:ext cx="41147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050" dirty="0" smtClean="0">
                <a:solidFill>
                  <a:schemeClr val="bg1"/>
                </a:solidFill>
              </a:rPr>
              <a:t>Emission line profiles resulting from different  kinematic models for the BLR in AGN.Profiles are scaled to the FWHM=500km/sec</a:t>
            </a:r>
            <a:endParaRPr lang="en-US" sz="105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699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1600" dirty="0" smtClean="0"/>
              <a:t>The investigation of the profile shapes of the UV/Optical broad emission lines in </a:t>
            </a:r>
            <a:r>
              <a:rPr lang="de-AT" sz="1600" dirty="0" smtClean="0"/>
              <a:t>AGN  shows </a:t>
            </a:r>
            <a:r>
              <a:rPr lang="de-AT" sz="1600" dirty="0" smtClean="0"/>
              <a:t>that </a:t>
            </a:r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r>
              <a:rPr lang="de-AT" sz="1600" dirty="0" smtClean="0"/>
              <a:t>Lorentzian profiles and the rotational broadening  are the two basic components  causing the line profile shapes.</a:t>
            </a:r>
          </a:p>
          <a:p>
            <a:endParaRPr lang="de-AT" sz="1600" dirty="0" smtClean="0"/>
          </a:p>
          <a:p>
            <a:r>
              <a:rPr lang="de-AT" sz="1600" dirty="0" smtClean="0"/>
              <a:t> To each specific  emission line belongs an intrinsic turbulent velocity.The turbulent velocity range from </a:t>
            </a:r>
            <a:r>
              <a:rPr lang="de-AT" sz="1600" dirty="0" smtClean="0">
                <a:solidFill>
                  <a:schemeClr val="bg1"/>
                </a:solidFill>
              </a:rPr>
              <a:t>500 km/sec(H</a:t>
            </a:r>
            <a:r>
              <a:rPr lang="el-GR" sz="1600" dirty="0" smtClean="0">
                <a:solidFill>
                  <a:schemeClr val="bg1"/>
                </a:solidFill>
              </a:rPr>
              <a:t>β</a:t>
            </a:r>
            <a:r>
              <a:rPr lang="de-AT" sz="1600" dirty="0" smtClean="0">
                <a:solidFill>
                  <a:schemeClr val="bg1"/>
                </a:solidFill>
              </a:rPr>
              <a:t>) to 5000 km/sec(ly</a:t>
            </a:r>
            <a:r>
              <a:rPr lang="el-GR" sz="1600" dirty="0" smtClean="0">
                <a:solidFill>
                  <a:schemeClr val="bg1"/>
                </a:solidFill>
              </a:rPr>
              <a:t>α</a:t>
            </a:r>
            <a:r>
              <a:rPr lang="de-AT" sz="1600" dirty="0" smtClean="0">
                <a:solidFill>
                  <a:schemeClr val="bg1"/>
                </a:solidFill>
              </a:rPr>
              <a:t>+Nv</a:t>
            </a:r>
            <a:r>
              <a:rPr lang="el-GR" sz="1600" dirty="0" smtClean="0">
                <a:solidFill>
                  <a:schemeClr val="bg1"/>
                </a:solidFill>
              </a:rPr>
              <a:t>λ</a:t>
            </a:r>
            <a:r>
              <a:rPr lang="de-AT" sz="1600" dirty="0" smtClean="0">
                <a:solidFill>
                  <a:schemeClr val="bg1"/>
                </a:solidFill>
              </a:rPr>
              <a:t>1240)</a:t>
            </a:r>
          </a:p>
          <a:p>
            <a:pPr>
              <a:buNone/>
            </a:pPr>
            <a:endParaRPr lang="de-AT" sz="1600" dirty="0" smtClean="0"/>
          </a:p>
          <a:p>
            <a:r>
              <a:rPr lang="de-AT" sz="1600" dirty="0" smtClean="0"/>
              <a:t>The correct intrinsic rotational velocities can be obtained  by taking into consideraton the effect of turbulence.</a:t>
            </a:r>
          </a:p>
          <a:p>
            <a:pPr>
              <a:buNone/>
            </a:pPr>
            <a:endParaRPr lang="de-AT" sz="1600" dirty="0" smtClean="0"/>
          </a:p>
          <a:p>
            <a:r>
              <a:rPr lang="de-AT" sz="1600" dirty="0" smtClean="0"/>
              <a:t>The correction factors for getting the intrinsic FWHM from the Observed FWHM of different emission lines  caused by rotation only  have been already calculated and presented in the paper(</a:t>
            </a:r>
            <a:r>
              <a:rPr lang="de-AT" sz="1600" dirty="0" smtClean="0">
                <a:solidFill>
                  <a:schemeClr val="bg1"/>
                </a:solidFill>
              </a:rPr>
              <a:t>Ref</a:t>
            </a:r>
            <a:r>
              <a:rPr lang="de-AT" sz="1600" dirty="0" smtClean="0"/>
              <a:t>).</a:t>
            </a:r>
          </a:p>
          <a:p>
            <a:endParaRPr lang="de-AT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6248400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>
                <a:solidFill>
                  <a:schemeClr val="bg1"/>
                </a:solidFill>
              </a:rPr>
              <a:t>Ref:The shape of broad line profiles in AGN by W.kollatschny,M.Zetzl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5638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de-AT" sz="2800" dirty="0" smtClean="0"/>
              <a:t>Analysis of Emission line Profiles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 rot="5400000">
            <a:off x="1028700" y="2781300"/>
            <a:ext cx="2743200" cy="434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533400" y="44508"/>
            <a:ext cx="8229600" cy="4867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0" indent="0" algn="l" rtl="0" hangingPunct="0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0" i="0" u="none" strike="noStrike" baseline="0" dirty="0" err="1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Bitstream Vera Serif" pitchFamily="18"/>
                <a:ea typeface="msmincho" pitchFamily="2"/>
                <a:cs typeface="msmincho" pitchFamily="2"/>
              </a:rPr>
              <a:t>Modeling</a:t>
            </a:r>
            <a:r>
              <a:rPr lang="en-GB" sz="2800" b="0" i="0" u="none" strike="noStrike" baseline="0" dirty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Bitstream Vera Serif" pitchFamily="18"/>
                <a:ea typeface="msmincho" pitchFamily="2"/>
                <a:cs typeface="msmincho" pitchFamily="2"/>
              </a:rPr>
              <a:t> of observed line profile relations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6280919"/>
            <a:ext cx="35052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Rotational line broadening of Lorentzian H</a:t>
            </a:r>
            <a:r>
              <a:rPr lang="en-US" sz="1050" dirty="0" smtClean="0">
                <a:solidFill>
                  <a:schemeClr val="bg1"/>
                </a:solidFill>
                <a:latin typeface="DejaVu Sans" pitchFamily="18"/>
                <a:ea typeface="DejaVu Sans" pitchFamily="2"/>
                <a:cs typeface="DejaVu Sans" pitchFamily="2"/>
              </a:rPr>
              <a:t>β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profile </a:t>
            </a:r>
            <a:endParaRPr lang="en-US" sz="1050" dirty="0" smtClean="0">
              <a:solidFill>
                <a:schemeClr val="bg1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lvl="0" algn="ctr"/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(v</a:t>
            </a:r>
            <a:r>
              <a:rPr lang="en-US" sz="1050" baseline="-2500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turb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= 500 km/s).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 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Theoretical  modeling</a:t>
            </a:r>
            <a:endParaRPr lang="en-US" sz="1050" dirty="0" smtClean="0">
              <a:solidFill>
                <a:schemeClr val="bg1"/>
              </a:solidFill>
              <a:latin typeface="Times New Roman" pitchFamily="18"/>
              <a:ea typeface="msmincho" pitchFamily="2"/>
              <a:cs typeface="msmincho" pitchFamily="2"/>
            </a:endParaRPr>
          </a:p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 rot="5400000">
            <a:off x="5562600" y="2895600"/>
            <a:ext cx="2667000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181600" y="6280919"/>
            <a:ext cx="35052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Rotational line broadening of Lorentzian CIV</a:t>
            </a:r>
            <a:r>
              <a:rPr lang="en-US" sz="1050" dirty="0" smtClean="0">
                <a:solidFill>
                  <a:schemeClr val="bg1"/>
                </a:solidFill>
                <a:latin typeface="DejaVu Sans" pitchFamily="18"/>
                <a:ea typeface="DejaVu Sans" pitchFamily="2"/>
                <a:cs typeface="DejaVu Sans" pitchFamily="2"/>
              </a:rPr>
              <a:t>λ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1550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profile </a:t>
            </a:r>
            <a:endParaRPr lang="en-US" sz="1050" dirty="0" smtClean="0">
              <a:solidFill>
                <a:schemeClr val="bg1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lvl="0" algn="ctr"/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(v</a:t>
            </a:r>
            <a:r>
              <a:rPr lang="en-US" sz="1050" baseline="-2500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turb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=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3000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km/s).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 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Theoretical  modeling</a:t>
            </a:r>
            <a:endParaRPr lang="en-US" sz="1050" dirty="0" smtClean="0">
              <a:solidFill>
                <a:schemeClr val="bg1"/>
              </a:solidFill>
              <a:latin typeface="Times New Roman" pitchFamily="18"/>
              <a:ea typeface="msmincho" pitchFamily="2"/>
              <a:cs typeface="msmincho" pitchFamily="2"/>
            </a:endParaRPr>
          </a:p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 rot="5400000">
            <a:off x="3352800" y="-914400"/>
            <a:ext cx="2362200" cy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3048000" y="3048000"/>
            <a:ext cx="35052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Rotational line broadening of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 a Guassian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H</a:t>
            </a:r>
            <a:r>
              <a:rPr lang="en-US" sz="1050" dirty="0" smtClean="0">
                <a:solidFill>
                  <a:schemeClr val="bg1"/>
                </a:solidFill>
                <a:latin typeface="DejaVu Sans" pitchFamily="18"/>
                <a:ea typeface="DejaVu Sans" pitchFamily="2"/>
                <a:cs typeface="DejaVu Sans" pitchFamily="2"/>
              </a:rPr>
              <a:t>β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profile </a:t>
            </a:r>
            <a:endParaRPr lang="en-US" sz="1050" dirty="0" smtClean="0">
              <a:solidFill>
                <a:schemeClr val="bg1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lvl="0" algn="ctr"/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(v</a:t>
            </a:r>
            <a:r>
              <a:rPr lang="en-US" sz="1050" baseline="-2500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turb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DejaVu Sans" pitchFamily="2"/>
                <a:cs typeface="DejaVu Sans" pitchFamily="2"/>
              </a:rPr>
              <a:t> = 500 km/s).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  </a:t>
            </a:r>
            <a:r>
              <a:rPr lang="en-US" sz="1050" dirty="0" smtClean="0">
                <a:solidFill>
                  <a:schemeClr val="bg1"/>
                </a:solidFill>
                <a:latin typeface="Times New Roman" pitchFamily="18"/>
                <a:ea typeface="msmincho" pitchFamily="2"/>
                <a:cs typeface="msmincho" pitchFamily="2"/>
              </a:rPr>
              <a:t>Theoretical  modeling</a:t>
            </a:r>
            <a:endParaRPr lang="en-US" sz="1050" dirty="0" smtClean="0">
              <a:solidFill>
                <a:schemeClr val="bg1"/>
              </a:solidFill>
              <a:latin typeface="Times New Roman" pitchFamily="18"/>
              <a:ea typeface="msmincho" pitchFamily="2"/>
              <a:cs typeface="msmincho" pitchFamily="2"/>
            </a:endParaRPr>
          </a:p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msmincho" pitchFamily="2"/>
                <a:cs typeface="msmincho" pitchFamily="2"/>
              </a:rPr>
              <a:t>Observed and modeled H</a:t>
            </a:r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DejaVu Sans" pitchFamily="34"/>
                <a:cs typeface="DejaVu Sans" pitchFamily="34"/>
              </a:rPr>
              <a:t>β, </a:t>
            </a:r>
            <a:r>
              <a:rPr lang="en-US" sz="1800" b="0" dirty="0" err="1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DejaVu Sans" pitchFamily="34"/>
                <a:cs typeface="DejaVu Sans" pitchFamily="34"/>
              </a:rPr>
              <a:t>HeII</a:t>
            </a:r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DejaVu Sans" pitchFamily="34"/>
                <a:cs typeface="DejaVu Sans" pitchFamily="34"/>
              </a:rPr>
              <a:t> and CIV</a:t>
            </a:r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msmincho" pitchFamily="2"/>
                <a:cs typeface="msmincho" pitchFamily="2"/>
              </a:rPr>
              <a:t> line-width ratios FWHM/</a:t>
            </a:r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DejaVu Sans" pitchFamily="34"/>
                <a:cs typeface="DejaVu Sans" pitchFamily="34"/>
              </a:rPr>
              <a:t>σ</a:t>
            </a:r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msmincho" pitchFamily="2"/>
                <a:cs typeface="msmincho" pitchFamily="2"/>
              </a:rPr>
              <a:t> versus </a:t>
            </a:r>
            <a:r>
              <a:rPr lang="en-US" sz="1800" b="0" dirty="0" err="1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msmincho" pitchFamily="2"/>
                <a:cs typeface="msmincho" pitchFamily="2"/>
              </a:rPr>
              <a:t>linewidth</a:t>
            </a:r>
            <a:r>
              <a:rPr lang="en-US" sz="1800" b="0" dirty="0" smtClean="0">
                <a:ln>
                  <a:noFill/>
                </a:ln>
                <a:solidFill>
                  <a:schemeClr val="bg1"/>
                </a:solidFill>
                <a:latin typeface="DejaVu Sans" pitchFamily="34"/>
                <a:ea typeface="msmincho" pitchFamily="2"/>
                <a:cs typeface="msmincho" pitchFamily="2"/>
              </a:rPr>
              <a:t> FWHM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85800" y="1066800"/>
            <a:ext cx="7391400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600200" y="6248400"/>
            <a:ext cx="5708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400" dirty="0" smtClean="0">
                <a:solidFill>
                  <a:schemeClr val="bg1"/>
                </a:solidFill>
              </a:rPr>
              <a:t>Theoretical modeling  by rotational broadening of Lorentzian Profiles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8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de-AT" sz="1600" dirty="0" smtClean="0"/>
          </a:p>
          <a:p>
            <a:r>
              <a:rPr lang="de-AT" sz="1600" dirty="0" smtClean="0"/>
              <a:t>The mass of the Black holes is calculated </a:t>
            </a:r>
            <a:r>
              <a:rPr lang="de-AT" sz="1600" dirty="0" smtClean="0"/>
              <a:t> by using </a:t>
            </a:r>
            <a:r>
              <a:rPr lang="de-AT" sz="1600" dirty="0" smtClean="0"/>
              <a:t>the following mass scaling relationships referred in</a:t>
            </a:r>
            <a:r>
              <a:rPr lang="de-AT" sz="1600" dirty="0" smtClean="0">
                <a:solidFill>
                  <a:schemeClr val="bg1"/>
                </a:solidFill>
              </a:rPr>
              <a:t>(M.Vetergaard 2003)</a:t>
            </a:r>
            <a:r>
              <a:rPr lang="de-AT" sz="1600" dirty="0" smtClean="0"/>
              <a:t>:</a:t>
            </a:r>
          </a:p>
          <a:p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endParaRPr lang="de-AT" sz="1600" dirty="0" smtClean="0"/>
          </a:p>
          <a:p>
            <a:pPr>
              <a:buNone/>
            </a:pPr>
            <a:endParaRPr lang="en-US" sz="16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743200"/>
            <a:ext cx="50577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572000"/>
            <a:ext cx="51244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066800" y="2209800"/>
            <a:ext cx="6026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The black hole (BH) mass equation  based on optical data: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3810000"/>
            <a:ext cx="595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The black hole(BH)  mass equation  relevant for UV data: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SDSS Objects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Z=0±0.1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600" dirty="0" smtClean="0"/>
                        <a:t>Z=1.9±2.1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600" dirty="0" smtClean="0"/>
                        <a:t>Z=3.9±4.1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No of  Spectras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440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56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de-AT" sz="1600" dirty="0" smtClean="0"/>
                        <a:t>Total:  606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429000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/>
              <a:t>Using </a:t>
            </a:r>
            <a:r>
              <a:rPr lang="de-AT" sz="1600" dirty="0" smtClean="0"/>
              <a:t>IRAF as a tool for   measuring </a:t>
            </a:r>
            <a:r>
              <a:rPr lang="de-AT" sz="1600" dirty="0" smtClean="0"/>
              <a:t>the observed  FWHM and continuum </a:t>
            </a:r>
            <a:r>
              <a:rPr lang="de-AT" sz="1600" dirty="0" smtClean="0"/>
              <a:t>luminosity for calculating BH masses.</a:t>
            </a:r>
            <a:endParaRPr lang="de-AT" sz="1600" dirty="0" smtClean="0"/>
          </a:p>
          <a:p>
            <a:endParaRPr lang="de-AT" sz="1600" dirty="0" smtClean="0"/>
          </a:p>
          <a:p>
            <a:r>
              <a:rPr lang="de-AT" sz="1600" dirty="0" smtClean="0"/>
              <a:t>Later on will  apply the correction factors to get the intrinsic FWHM of the observed line width caused by rotation only in order to calculate the  correct Black hole masses(i-e after removing  the effects due to turbulence).</a:t>
            </a:r>
          </a:p>
          <a:p>
            <a:endParaRPr lang="de-AT" sz="1600" dirty="0" smtClean="0"/>
          </a:p>
          <a:p>
            <a:endParaRPr lang="de-AT" sz="1600" dirty="0" smtClean="0"/>
          </a:p>
          <a:p>
            <a:endParaRPr lang="en-US" sz="1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5638800" cy="533400"/>
          </a:xfrm>
        </p:spPr>
        <p:txBody>
          <a:bodyPr>
            <a:normAutofit/>
          </a:bodyPr>
          <a:lstStyle/>
          <a:p>
            <a:pPr algn="ctr"/>
            <a:r>
              <a:rPr lang="de-AT" sz="2800" dirty="0" smtClean="0"/>
              <a:t>Work Progress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52406"/>
          <a:ext cx="8000999" cy="6324584"/>
        </p:xfrm>
        <a:graphic>
          <a:graphicData uri="http://schemas.openxmlformats.org/drawingml/2006/table">
            <a:tbl>
              <a:tblPr/>
              <a:tblGrid>
                <a:gridCol w="942065"/>
                <a:gridCol w="924619"/>
                <a:gridCol w="793775"/>
                <a:gridCol w="942065"/>
                <a:gridCol w="1275710"/>
                <a:gridCol w="1535213"/>
                <a:gridCol w="1587552"/>
              </a:tblGrid>
              <a:tr h="3023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latin typeface="Dustismo Roman"/>
                        </a:rPr>
                        <a:t>Object ID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latin typeface="Dustismo Roman"/>
                        </a:rPr>
                        <a:t>FWHM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tx1"/>
                          </a:solidFill>
                          <a:latin typeface="Dustismo Roman"/>
                        </a:rPr>
                        <a:t>Redshift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latin typeface="Dustismo Roman"/>
                          <a:hlinkClick r:id="rId2"/>
                        </a:rPr>
                        <a:t>Flux@5100A</a:t>
                      </a:r>
                      <a:endParaRPr lang="en-US" sz="600" b="1" i="0" u="none" strike="noStrike" dirty="0">
                        <a:solidFill>
                          <a:schemeClr val="tx1"/>
                        </a:solidFill>
                        <a:latin typeface="Dustismo Roman"/>
                      </a:endParaRP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tx1"/>
                          </a:solidFill>
                          <a:latin typeface="Dustismo Roman"/>
                        </a:rPr>
                        <a:t>Distance of the source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latin typeface="Dustismo Roman"/>
                        </a:rPr>
                        <a:t>Luminosity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latin typeface="Dustismo Roman"/>
                        </a:rPr>
                        <a:t>Log MBH/</a:t>
                      </a:r>
                      <a:r>
                        <a:rPr lang="en-US" sz="600" b="1" i="0" u="none" strike="noStrike" dirty="0" err="1">
                          <a:solidFill>
                            <a:schemeClr val="tx1"/>
                          </a:solidFill>
                          <a:latin typeface="Dustismo Roman"/>
                        </a:rPr>
                        <a:t>Msun</a:t>
                      </a:r>
                      <a:endParaRPr lang="en-US" sz="600" b="1" i="0" u="none" strike="noStrike" dirty="0">
                        <a:solidFill>
                          <a:schemeClr val="tx1"/>
                        </a:solidFill>
                        <a:latin typeface="Dustismo Roman"/>
                      </a:endParaRP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23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Km/sec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Z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erg /cm2/sec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D MPC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erg/sec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52138-386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2958.52363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6.16E-02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2.95E-12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246.4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2.14E+43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7.173423368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52138-386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2958.52363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6.32E-02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2.95E-12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252.8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2.25E+43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7.18901428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52138-386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2958.52363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6.00E-02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2.95E-12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2.03E+43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7.157422121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51994-394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4607.53086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9.31E-02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1.36E-12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372.4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2.26E+43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7.574289417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51994-394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4607.53086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9.47E-02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1.36E-12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378.8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2.33E+43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7.584649834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51994-394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4607.53086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9.15E-02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1.36E-12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366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2.18E+43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7.563749395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52378-458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3337.76146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9.91E-02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2.55E-12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396.4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4.80E+43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7.523778555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52378-458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3337.76146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1.00E-01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2.55E-12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401.2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4.92E+43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7.531096745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52378-458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3337.76146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DC2300"/>
                          </a:solidFill>
                          <a:latin typeface="Arial"/>
                        </a:rPr>
                        <a:t>9.79E-02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DC2300"/>
                          </a:solidFill>
                          <a:latin typeface="Arial"/>
                        </a:rPr>
                        <a:t>2.55E-12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391.6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4.68E+43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7.516371207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5264-447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2762.45231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7.34E-02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1.89E-12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293.6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1.95E+43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7.085601127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5264-447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2762.45231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7.49E-02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1.89E-12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299.6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2.03E+43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7.097901188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5264-447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2762.45231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7.19E-02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1.89E-12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287.6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1.87E+43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7.07304709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52709-149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3182.67251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9.38E-02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5.03E-12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375.2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8.46E+43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7.654887075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52709-149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3182.67251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9.51E-02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5.03E-12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380.4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8.70E+43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7.663255825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52709-149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3182.67251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9.25E-02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5.03E-12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370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8.23E+43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7.646401527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54507-376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2900.39141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8.41E-02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5.09E-12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336.4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6.89E+43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7.51161838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54507-376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2900.39141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8.63E-02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5.09E-12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345.2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7.25E+43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7.5273191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DejaVu Sans"/>
                        </a:rPr>
                        <a:t>54507-376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2900.39141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47FF"/>
                          </a:solidFill>
                          <a:latin typeface="DejaVu Sans"/>
                        </a:rPr>
                        <a:t>8.19E-02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5.09E-12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327.6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6.53E+43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7.495501448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DejaVu Sans"/>
                        </a:rPr>
                        <a:t>54208-373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3509.22951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3.38E-02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7.38E-12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135.2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1.61E+43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7.235956154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54208-373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3509.22951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3.54E-02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7.38E-12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141.6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1.77E+43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7.26407734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DejaVu Sans"/>
                        </a:rPr>
                        <a:t>54208-373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3509.22951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DejaVu Sans"/>
                        </a:rPr>
                        <a:t>3.22E-02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7.38E-12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128.8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1.46E+43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7.206470993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53730-254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4346.42123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5.70E-02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1.85E-12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228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1.15E+43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7.319144317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53730-254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4346.42123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5.84E-02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1.85E-12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233.6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1.21E+43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7.333897505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DejaVu Sans"/>
                        </a:rPr>
                        <a:t>53730-254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4346.42123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DejaVu Sans"/>
                        </a:rPr>
                        <a:t>5.56E-02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1.85E-12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222.4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1.10E+43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7.304024227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52646-60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5265.54044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7.27E-02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2.77E-12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290.8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2.80E+43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7.755779113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52646-60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5265.54044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7.45E-02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2.77E-12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298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2.94E+43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7.77064972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DejaVu Sans"/>
                        </a:rPr>
                        <a:t>52646-60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5265.54044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DejaVu Sans"/>
                        </a:rPr>
                        <a:t>7.09E-02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2.77E-12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283.6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2.66E+43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7.740535667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52427-186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4095.13425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DejaVu Sans"/>
                        </a:rPr>
                        <a:t>0.0714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2.08E-12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285.6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2.03E+43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7.440269481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52427-186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4095.13425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0.0729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2.08E-12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291.6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2.12E+43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7.452910525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DejaVu Sans"/>
                        </a:rPr>
                        <a:t>52427-186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4095.13425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DejaVu Sans"/>
                        </a:rPr>
                        <a:t>0.0699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2.08E-12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279.6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1.95E+43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7.427360031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DejaVu Sans"/>
                        </a:rPr>
                        <a:t>53475-490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5831.0699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DejaVu Sans"/>
                        </a:rPr>
                        <a:t>9.63E-02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4.14E-12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385.2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7.34E+43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8.137534171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53475-490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5831.0699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DejaVu Sans"/>
                        </a:rPr>
                        <a:t>9.87E-02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4.14E-12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394.8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7.71E+43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8.152501383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DejaVu Sans"/>
                        </a:rPr>
                        <a:t>53475-490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5831.0699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DejaVu Sans"/>
                        </a:rPr>
                        <a:t>9.39E-02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4.14E-12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375.6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6.98E+43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DC2300"/>
                          </a:solidFill>
                          <a:latin typeface="Arial"/>
                        </a:rPr>
                        <a:t>8.122189199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52283-487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4970.28745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2.36E-02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8.22E-12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94.4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8.77E+42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7.35269774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52283-487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4970.28745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2.53E-02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8.22E-12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101.2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1.01E+43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/>
                        </a:rPr>
                        <a:t>7.394989666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52283-487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4970.28745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2.19E-02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8.22E-12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87.6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7.55E+42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7.307242697</a:t>
                      </a:r>
                    </a:p>
                  </a:txBody>
                  <a:tcPr marL="3315" marR="3315" marT="33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899</TotalTime>
  <Words>947</Words>
  <Application>Microsoft Office PowerPoint</Application>
  <PresentationFormat>On-screen Show (4:3)</PresentationFormat>
  <Paragraphs>378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Growth of Black Hole Masses on Cosmological Time scales</vt:lpstr>
      <vt:lpstr>Introduction</vt:lpstr>
      <vt:lpstr>Emission line Profiles</vt:lpstr>
      <vt:lpstr>Analysis of Emission line Profiles</vt:lpstr>
      <vt:lpstr>Modeling of observed line profile relations</vt:lpstr>
      <vt:lpstr>Observed and modeled Hβ, HeII and CIV line-width ratios FWHM/σ versus linewidth FWHM</vt:lpstr>
      <vt:lpstr>Slide 7</vt:lpstr>
      <vt:lpstr>Work Progress</vt:lpstr>
      <vt:lpstr>Slide 9</vt:lpstr>
      <vt:lpstr>Slide 10</vt:lpstr>
      <vt:lpstr>Expected Result</vt:lpstr>
      <vt:lpstr>Reasoning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ZIDD</dc:creator>
  <cp:lastModifiedBy>ZIDD</cp:lastModifiedBy>
  <cp:revision>123</cp:revision>
  <dcterms:created xsi:type="dcterms:W3CDTF">2012-04-22T06:34:31Z</dcterms:created>
  <dcterms:modified xsi:type="dcterms:W3CDTF">2012-04-27T13:48:03Z</dcterms:modified>
</cp:coreProperties>
</file>