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68" r:id="rId4"/>
    <p:sldId id="281" r:id="rId5"/>
    <p:sldId id="282" r:id="rId6"/>
    <p:sldId id="283" r:id="rId7"/>
    <p:sldId id="284" r:id="rId8"/>
    <p:sldId id="285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13" autoAdjust="0"/>
    <p:restoredTop sz="94660"/>
  </p:normalViewPr>
  <p:slideViewPr>
    <p:cSldViewPr>
      <p:cViewPr>
        <p:scale>
          <a:sx n="75" d="100"/>
          <a:sy n="75" d="100"/>
        </p:scale>
        <p:origin x="-114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5B84B-6DBA-411E-BE90-F8E82600AF23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80419-2639-47E3-8EA1-D1BBB78F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389-B739-4658-B667-040B0DCEC64B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892B-2979-44F3-BE67-CB6D839A937A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Digitization of Heritage in Science, Sofia, 01-05 October,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9313-563F-4553-8526-896BA2154735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Digitization of Heritage in Science, Sofia, 01-05 October,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CCDD-4395-4A73-BAE2-A8164DED75A0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58F1-4728-496E-ACD1-673E6524F06B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3171-2AF6-4D7F-8B24-E40986F7AD97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Digitization of Heritage in Science, Sofia, 01-05 October,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DCE4-789D-4232-90CD-83DB3CAFA628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Digitization of Heritage in Science, Sofia, 01-05 October,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BE8-8553-436A-AB3B-3C51D36AE7B4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5BE3-A50E-4A6E-B2F7-7770434503A4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E5E6-07A4-4CE0-882E-C4A00F8A47CA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Digitization of Heritage in Science, Sofia, 01-05 October,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61C7-1672-407B-8305-D68C3FC0CF80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Digitization of Heritage in Science, Sofia, 01-05 October,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F56C4-4D54-454B-8384-21B84FB37199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Digitization of Heritage in Science, Sofia, 01-05 October,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2AB7D-2A54-4156-AEE8-7EE28179AF6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506" name="Picture 2" descr="https://encrypted-tbn3.gstatic.com/images?q=tbn:ANd9GcTXP1BgYaXcU5NbF6Thoie-fwYzt4-m2fT-5Uuxl1X3pyGA1dd9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228600"/>
            <a:ext cx="911751" cy="8524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003425"/>
          </a:xfrm>
        </p:spPr>
        <p:txBody>
          <a:bodyPr>
            <a:normAutofit/>
          </a:bodyPr>
          <a:lstStyle/>
          <a:p>
            <a:r>
              <a:rPr lang="bg-BG" sz="4000" b="1" dirty="0" smtClean="0"/>
              <a:t>WFPDB</a:t>
            </a:r>
            <a:r>
              <a:rPr lang="en-US" sz="4000" b="1" dirty="0" smtClean="0"/>
              <a:t> </a:t>
            </a:r>
            <a:r>
              <a:rPr lang="en-US" sz="4000" b="1" dirty="0" smtClean="0"/>
              <a:t>- UPGRADING</a:t>
            </a:r>
            <a:r>
              <a:rPr lang="bg-BG" sz="4000" b="1" dirty="0" smtClean="0"/>
              <a:t> </a:t>
            </a:r>
            <a:r>
              <a:rPr lang="bg-BG" sz="4000" b="1" dirty="0" smtClean="0"/>
              <a:t>CATALOGUE OF WIDE-FIELD PLATE </a:t>
            </a:r>
            <a:r>
              <a:rPr lang="bg-BG" sz="4000" b="1" dirty="0" smtClean="0"/>
              <a:t>ARCHIVES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bg-BG" sz="4000" b="1" dirty="0" smtClean="0"/>
              <a:t>AND RECENT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7338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D. </a:t>
            </a:r>
            <a:r>
              <a:rPr lang="en-US" dirty="0" err="1" smtClean="0"/>
              <a:t>Kalaglarski</a:t>
            </a:r>
            <a:r>
              <a:rPr lang="en-US" dirty="0" smtClean="0"/>
              <a:t>, K. </a:t>
            </a:r>
            <a:r>
              <a:rPr lang="en-US" dirty="0" err="1" smtClean="0"/>
              <a:t>Tsvetkova</a:t>
            </a:r>
            <a:r>
              <a:rPr lang="en-US" dirty="0" smtClean="0"/>
              <a:t>, M. </a:t>
            </a:r>
            <a:r>
              <a:rPr lang="en-US" dirty="0" err="1" smtClean="0"/>
              <a:t>Tsvetkov</a:t>
            </a:r>
            <a:endParaRPr lang="en-US" baseline="30000" dirty="0" smtClean="0"/>
          </a:p>
          <a:p>
            <a:r>
              <a:rPr lang="en-US" dirty="0" smtClean="0"/>
              <a:t>Institute of </a:t>
            </a:r>
            <a:r>
              <a:rPr lang="en-US" dirty="0" smtClean="0"/>
              <a:t>Mathematics </a:t>
            </a:r>
            <a:r>
              <a:rPr lang="en-US" dirty="0" smtClean="0"/>
              <a:t>and Informatics,</a:t>
            </a:r>
          </a:p>
          <a:p>
            <a:r>
              <a:rPr lang="en-US" dirty="0" smtClean="0"/>
              <a:t>Bulgarian Academy of Sciences</a:t>
            </a:r>
          </a:p>
          <a:p>
            <a:endParaRPr lang="en-US" dirty="0" smtClean="0"/>
          </a:p>
          <a:p>
            <a:r>
              <a:rPr lang="en-US" dirty="0" smtClean="0"/>
              <a:t>Sofia, 02.07.2014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WFPDB meta-model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143000"/>
            <a:ext cx="5867400" cy="1752600"/>
          </a:xfrm>
          <a:prstGeom prst="rect">
            <a:avLst/>
          </a:prstGeom>
          <a:noFill/>
          <a:ln w="3810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784" y="1295400"/>
            <a:ext cx="8902216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Wide-Field Plate Archive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collection </a:t>
            </a:r>
            <a:r>
              <a:rPr lang="en-US" sz="2800" dirty="0" smtClean="0"/>
              <a:t>of astrophysical wide-field plates, which are:</a:t>
            </a:r>
          </a:p>
          <a:p>
            <a:pPr lvl="1"/>
            <a:r>
              <a:rPr lang="en-US" sz="2400" dirty="0" smtClean="0"/>
              <a:t>Obtained via a single instrument at a definite location (observatory).</a:t>
            </a:r>
          </a:p>
          <a:p>
            <a:pPr lvl="1"/>
            <a:r>
              <a:rPr lang="en-US" sz="2400" dirty="0" smtClean="0"/>
              <a:t>Currently stored at a single </a:t>
            </a:r>
            <a:r>
              <a:rPr lang="en-US" sz="2400" dirty="0" smtClean="0"/>
              <a:t>location.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CWFPA represents description of archival attributes </a:t>
            </a:r>
            <a:r>
              <a:rPr lang="en-US" sz="2800" dirty="0" smtClean="0"/>
              <a:t>(archive meta-data) in </a:t>
            </a:r>
            <a:r>
              <a:rPr lang="en-US" sz="2800" dirty="0" smtClean="0"/>
              <a:t>a </a:t>
            </a:r>
            <a:r>
              <a:rPr lang="en-US" sz="2800" b="1" dirty="0" smtClean="0"/>
              <a:t>defined </a:t>
            </a:r>
            <a:r>
              <a:rPr lang="en-US" sz="2800" b="1" dirty="0" smtClean="0"/>
              <a:t>format </a:t>
            </a:r>
            <a:r>
              <a:rPr lang="en-US" sz="2800" b="1" dirty="0" smtClean="0"/>
              <a:t>/ </a:t>
            </a:r>
            <a:r>
              <a:rPr lang="en-US" sz="2800" b="1" dirty="0" smtClean="0"/>
              <a:t>schema</a:t>
            </a:r>
            <a:r>
              <a:rPr lang="en-US" sz="2800" dirty="0" smtClean="0"/>
              <a:t>.</a:t>
            </a:r>
          </a:p>
          <a:p>
            <a:pPr lvl="1"/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  <p:pic>
        <p:nvPicPr>
          <p:cNvPr id="2050" name="Picture 2" descr="C:\damyan\Personal\Study\Conference_Sofia_07_2014\ROZ050 0000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581400"/>
            <a:ext cx="1676400" cy="1676400"/>
          </a:xfrm>
          <a:prstGeom prst="rect">
            <a:avLst/>
          </a:prstGeom>
          <a:noFill/>
        </p:spPr>
      </p:pic>
      <p:pic>
        <p:nvPicPr>
          <p:cNvPr id="2051" name="Picture 3" descr="C:\damyan\Personal\Study\Conference_Sofia_07_2014\ROZ050 000046_upper_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657600"/>
            <a:ext cx="5319713" cy="1465119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762000" y="3505200"/>
            <a:ext cx="1828800" cy="381000"/>
          </a:xfrm>
          <a:prstGeom prst="rect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2590800" y="3695700"/>
            <a:ext cx="914400" cy="19050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in CWFPA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</a:t>
            </a:r>
            <a:r>
              <a:rPr lang="en-US" sz="2800" dirty="0" smtClean="0"/>
              <a:t>Catalogue of Wide-Field Plate Archives (CWFPA) currently contains description of </a:t>
            </a:r>
            <a:r>
              <a:rPr lang="en-US" sz="2800" b="1" dirty="0" smtClean="0"/>
              <a:t>495</a:t>
            </a:r>
            <a:r>
              <a:rPr lang="en-US" sz="2800" dirty="0" smtClean="0"/>
              <a:t> archives from </a:t>
            </a:r>
            <a:r>
              <a:rPr lang="en-US" sz="2800" b="1" dirty="0" smtClean="0"/>
              <a:t>163</a:t>
            </a:r>
            <a:r>
              <a:rPr lang="en-US" sz="2800" dirty="0" smtClean="0"/>
              <a:t> observatories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Description and recent version available </a:t>
            </a:r>
            <a:r>
              <a:rPr lang="en-US" sz="2800" dirty="0" smtClean="0"/>
              <a:t>at address: http://www.wfpdb.org/catalogue.html</a:t>
            </a:r>
            <a:endParaRPr lang="en-US" sz="2800" dirty="0" smtClean="0"/>
          </a:p>
          <a:p>
            <a:r>
              <a:rPr lang="en-US" sz="2800" dirty="0" smtClean="0"/>
              <a:t>Observatory geographical location, visualized by </a:t>
            </a:r>
            <a:r>
              <a:rPr lang="en-US" sz="2800" dirty="0" err="1" smtClean="0"/>
              <a:t>AstroWeb</a:t>
            </a:r>
            <a:r>
              <a:rPr lang="en-US" sz="2800" dirty="0" smtClean="0"/>
              <a:t>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  <p:pic>
        <p:nvPicPr>
          <p:cNvPr id="1026" name="Picture 2" descr="C:\damyan\Personal\Study\Conference_Sofia_07_2014\WFPDB_obs_distribu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038600"/>
            <a:ext cx="4572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CWFPA archive </a:t>
            </a:r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Archive ID.</a:t>
            </a:r>
            <a:endParaRPr lang="en-US" dirty="0" smtClean="0"/>
          </a:p>
          <a:p>
            <a:r>
              <a:rPr lang="en-US" dirty="0" smtClean="0"/>
              <a:t>Instrument properties description (instrument type, aperture, etc.).</a:t>
            </a:r>
          </a:p>
          <a:p>
            <a:r>
              <a:rPr lang="en-US" dirty="0" smtClean="0"/>
              <a:t>Observatory of instrument operation (name, country, geographical location).</a:t>
            </a:r>
          </a:p>
          <a:p>
            <a:r>
              <a:rPr lang="en-US" dirty="0" smtClean="0"/>
              <a:t>Archive location.</a:t>
            </a:r>
          </a:p>
          <a:p>
            <a:r>
              <a:rPr lang="en-US" dirty="0" smtClean="0"/>
              <a:t>Astronomer in charge.</a:t>
            </a:r>
          </a:p>
          <a:p>
            <a:r>
              <a:rPr lang="en-US" dirty="0" smtClean="0"/>
              <a:t>Etc.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Archive attribute changes in v7.0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Archive code</a:t>
            </a:r>
            <a:r>
              <a:rPr lang="en-US" sz="2400" dirty="0" smtClean="0"/>
              <a:t> (coded as 1,2,3,…) – needed when parts of archive plates are stored in different observatories. </a:t>
            </a:r>
          </a:p>
          <a:p>
            <a:r>
              <a:rPr lang="en-US" sz="2400" b="1" dirty="0" smtClean="0"/>
              <a:t>Site code</a:t>
            </a:r>
            <a:r>
              <a:rPr lang="en-US" sz="2400" dirty="0" smtClean="0"/>
              <a:t> (coded as </a:t>
            </a:r>
            <a:r>
              <a:rPr lang="en-US" sz="2400" dirty="0" err="1" smtClean="0"/>
              <a:t>a,b,c</a:t>
            </a:r>
            <a:r>
              <a:rPr lang="en-US" sz="2400" dirty="0" smtClean="0"/>
              <a:t>,..) – needed when the instrument operated at different locations.</a:t>
            </a:r>
          </a:p>
          <a:p>
            <a:r>
              <a:rPr lang="en-US" sz="2400" dirty="0" smtClean="0"/>
              <a:t>These codes complement the WFPDB instrument identifier (&lt;observatory name&gt;&lt;instrument aperture&gt;&lt;suffix&gt;, e.g. HAR020A) to form the unique identifier of the archive.</a:t>
            </a:r>
          </a:p>
          <a:p>
            <a:r>
              <a:rPr lang="en-US" sz="2400" dirty="0" smtClean="0"/>
              <a:t>Examples:</a:t>
            </a:r>
          </a:p>
          <a:p>
            <a:pPr lvl="1"/>
            <a:r>
              <a:rPr lang="en-US" sz="2000" dirty="0" smtClean="0"/>
              <a:t>HAR020A archive was made whe</a:t>
            </a:r>
            <a:r>
              <a:rPr lang="en-US" sz="2000" dirty="0" smtClean="0"/>
              <a:t>n the telescope</a:t>
            </a:r>
            <a:r>
              <a:rPr lang="en-US" sz="2000" dirty="0" smtClean="0"/>
              <a:t> operated in Cambridge, Arequipa</a:t>
            </a:r>
            <a:r>
              <a:rPr lang="en-US" sz="2000" dirty="0" smtClean="0"/>
              <a:t>, Bloemfontein, so Site code of a, b, c, etc. is applied.</a:t>
            </a:r>
          </a:p>
          <a:p>
            <a:pPr lvl="1"/>
            <a:r>
              <a:rPr lang="en-US" sz="2000" dirty="0" smtClean="0"/>
              <a:t>ROZ050 archive plates are located at 3 locations: Sofia, </a:t>
            </a:r>
            <a:r>
              <a:rPr lang="en-US" sz="2000" dirty="0" err="1" smtClean="0"/>
              <a:t>Rozhen</a:t>
            </a:r>
            <a:r>
              <a:rPr lang="en-US" sz="2000" dirty="0" smtClean="0"/>
              <a:t>, Brussels, so Arch code of 1, 2, 3 is applied.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 BSACA: </a:t>
            </a:r>
            <a:r>
              <a:rPr lang="en-US" dirty="0" err="1" smtClean="0"/>
              <a:t>Astroinformatics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Sofia, 02-04 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 of CWFPA to the on-line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Import is done via a custom tool to the DBMS.</a:t>
            </a:r>
          </a:p>
          <a:p>
            <a:r>
              <a:rPr lang="en-US" dirty="0" smtClean="0"/>
              <a:t>Representation in the on-line system:</a:t>
            </a:r>
          </a:p>
          <a:p>
            <a:pPr lvl="1"/>
            <a:r>
              <a:rPr lang="en-US" dirty="0" smtClean="0"/>
              <a:t>List of all WFPDB archives: http</a:t>
            </a:r>
            <a:r>
              <a:rPr lang="en-US" dirty="0" smtClean="0"/>
              <a:t>:/wfpdb.org/search/</a:t>
            </a:r>
            <a:r>
              <a:rPr lang="en-US" dirty="0" err="1" smtClean="0"/>
              <a:t>search.cgi?service</a:t>
            </a:r>
            <a:r>
              <a:rPr lang="en-US" dirty="0" smtClean="0"/>
              <a:t>=</a:t>
            </a:r>
            <a:r>
              <a:rPr lang="en-US" dirty="0" err="1" smtClean="0"/>
              <a:t>listofarchives&amp;type</a:t>
            </a:r>
            <a:r>
              <a:rPr lang="en-US" dirty="0" smtClean="0"/>
              <a:t>=all</a:t>
            </a:r>
          </a:p>
          <a:p>
            <a:pPr lvl="1"/>
            <a:r>
              <a:rPr lang="en-US" dirty="0" smtClean="0"/>
              <a:t>List of archives with (at least some) plates already </a:t>
            </a:r>
            <a:r>
              <a:rPr lang="en-US" dirty="0" smtClean="0"/>
              <a:t>included in the WFPDB: http</a:t>
            </a:r>
            <a:r>
              <a:rPr lang="en-US" dirty="0" smtClean="0"/>
              <a:t>:/wfpdb.org/search/</a:t>
            </a:r>
            <a:r>
              <a:rPr lang="en-US" dirty="0" err="1" smtClean="0"/>
              <a:t>search.cgi?service</a:t>
            </a:r>
            <a:r>
              <a:rPr lang="en-US" dirty="0" smtClean="0"/>
              <a:t>=</a:t>
            </a:r>
            <a:r>
              <a:rPr lang="en-US" dirty="0" err="1" smtClean="0"/>
              <a:t>listofarchives&amp;type</a:t>
            </a:r>
            <a:r>
              <a:rPr lang="en-US" dirty="0" smtClean="0"/>
              <a:t>=active</a:t>
            </a:r>
          </a:p>
          <a:p>
            <a:pPr lvl="1"/>
            <a:r>
              <a:rPr lang="en-US" dirty="0" smtClean="0"/>
              <a:t>Details for an individual archive: available via links.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 BSACA: Astroinformatics,</a:t>
            </a:r>
          </a:p>
          <a:p>
            <a:r>
              <a:rPr lang="en-US" smtClean="0"/>
              <a:t>Sofia, 02-04 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Recent development in the WFPDB on-line access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9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Interoperability with </a:t>
            </a:r>
            <a:r>
              <a:rPr lang="en-US" sz="2800" dirty="0" err="1" smtClean="0"/>
              <a:t>AstroWeb</a:t>
            </a:r>
            <a:r>
              <a:rPr lang="en-US" sz="2800" dirty="0" smtClean="0"/>
              <a:t>: </a:t>
            </a:r>
            <a:r>
              <a:rPr lang="en-US" sz="2800" dirty="0" err="1" smtClean="0"/>
              <a:t>AstroWeb</a:t>
            </a:r>
            <a:r>
              <a:rPr lang="en-US" sz="2800" dirty="0" smtClean="0"/>
              <a:t> uses the same exact data-set as the WFPDB search system.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 BSACA: Astroinformatics,</a:t>
            </a:r>
          </a:p>
          <a:p>
            <a:r>
              <a:rPr lang="en-US" smtClean="0"/>
              <a:t>Sofia, 02-04 July 2014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048000"/>
            <a:ext cx="5954232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971800"/>
            <a:ext cx="2895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300" dirty="0" smtClean="0"/>
              <a:t>Time </a:t>
            </a:r>
            <a:r>
              <a:rPr lang="en-US" sz="4300" dirty="0" smtClean="0"/>
              <a:t>histogram of observations for an </a:t>
            </a:r>
            <a:r>
              <a:rPr lang="en-US" sz="4300" dirty="0" smtClean="0"/>
              <a:t>archive </a:t>
            </a:r>
            <a:r>
              <a:rPr lang="en-US" sz="4300" dirty="0" smtClean="0"/>
              <a:t>(built on-the-fly):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 BSACA: Astroinformatics,</a:t>
            </a:r>
          </a:p>
          <a:p>
            <a:r>
              <a:rPr lang="en-US" smtClean="0"/>
              <a:t>Sofia, 02-04 July 2014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676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YOU!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482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WFPDB - UPGRADING CATALOGUE OF WIDE-FIELD PLATE ARCHIVES AND RECENT DEVELOPMENT</vt:lpstr>
      <vt:lpstr>WFPDB meta-model</vt:lpstr>
      <vt:lpstr>Wide-Field Plate Archive</vt:lpstr>
      <vt:lpstr>Data in CWFPA</vt:lpstr>
      <vt:lpstr>CWFPA archive attributes</vt:lpstr>
      <vt:lpstr>Archive attribute changes in v7.0</vt:lpstr>
      <vt:lpstr>Import of CWFPA to the on-line system</vt:lpstr>
      <vt:lpstr>Recent development in the WFPDB on-line access system</vt:lpstr>
      <vt:lpstr>Slide 9</vt:lpstr>
    </vt:vector>
  </TitlesOfParts>
  <Company>Johnson Controls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Damyan Kalaglarski</dc:creator>
  <cp:lastModifiedBy>Damyan Kalaglarski</cp:lastModifiedBy>
  <cp:revision>216</cp:revision>
  <dcterms:created xsi:type="dcterms:W3CDTF">2013-10-03T08:06:33Z</dcterms:created>
  <dcterms:modified xsi:type="dcterms:W3CDTF">2014-07-02T13:56:28Z</dcterms:modified>
</cp:coreProperties>
</file>