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80" r:id="rId6"/>
    <p:sldId id="279" r:id="rId7"/>
    <p:sldId id="281" r:id="rId8"/>
    <p:sldId id="282" r:id="rId9"/>
    <p:sldId id="283" r:id="rId10"/>
    <p:sldId id="284" r:id="rId11"/>
    <p:sldId id="285" r:id="rId12"/>
    <p:sldId id="286" r:id="rId13"/>
    <p:sldId id="264" r:id="rId14"/>
    <p:sldId id="265" r:id="rId15"/>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FF3399"/>
    <a:srgbClr val="FF0000"/>
    <a:srgbClr val="EBFFFF"/>
    <a:srgbClr val="006600"/>
    <a:srgbClr val="CC00FF"/>
    <a:srgbClr val="6600CC"/>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693" autoAdjust="0"/>
  </p:normalViewPr>
  <p:slideViewPr>
    <p:cSldViewPr>
      <p:cViewPr varScale="1">
        <p:scale>
          <a:sx n="70" d="100"/>
          <a:sy n="70" d="100"/>
        </p:scale>
        <p:origin x="-11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D569A-C75B-498C-BF73-798BE4D359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F0C685-B187-4A43-B222-AB8730307D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ECC12D-76BF-4661-A4F0-A8331FB5CA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67165-4DED-49D0-9A1A-E1E0CB9829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D7CF5B-6181-4DC1-8DB0-7C55181634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2AF47C-2C62-4F75-8EFE-59CD754E91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5278AE-8B6E-4CEE-AD51-7C36346A20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BC4C0B-43F8-444D-BA59-3E04606B83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5CCAD6-E28E-4F6E-9BD0-9D80FC5F60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C775F2-3DCD-4747-B51F-DB9D62E579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D278FB-CDFD-44A4-8F4B-441B3954A6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5624AF-5153-4EED-AA4D-214C26FFB6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A125FF03-1372-4E36-BB48-55FD481514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a:stretch>
            <a:fillRect/>
          </a:stretch>
        </p:blipFill>
        <p:spPr bwMode="auto">
          <a:xfrm>
            <a:off x="0" y="-50800"/>
            <a:ext cx="9144000" cy="6908800"/>
          </a:xfrm>
          <a:prstGeom prst="rect">
            <a:avLst/>
          </a:prstGeom>
          <a:noFill/>
          <a:ln w="9525">
            <a:noFill/>
            <a:miter lim="800000"/>
            <a:headEnd/>
            <a:tailEnd/>
          </a:ln>
        </p:spPr>
      </p:pic>
      <p:sp>
        <p:nvSpPr>
          <p:cNvPr id="2054" name="WordArt 6"/>
          <p:cNvSpPr>
            <a:spLocks noChangeArrowheads="1" noChangeShapeType="1" noTextEdit="1"/>
          </p:cNvSpPr>
          <p:nvPr/>
        </p:nvSpPr>
        <p:spPr bwMode="auto">
          <a:xfrm>
            <a:off x="228600" y="1371600"/>
            <a:ext cx="8686800" cy="2057400"/>
          </a:xfrm>
          <a:prstGeom prst="rect">
            <a:avLst/>
          </a:prstGeom>
          <a:ln/>
        </p:spPr>
        <p:style>
          <a:lnRef idx="0">
            <a:schemeClr val="accent3"/>
          </a:lnRef>
          <a:fillRef idx="1002">
            <a:schemeClr val="lt1"/>
          </a:fillRef>
          <a:effectRef idx="3">
            <a:schemeClr val="accent3"/>
          </a:effectRef>
          <a:fontRef idx="minor">
            <a:schemeClr val="lt1"/>
          </a:fontRef>
        </p:style>
        <p:txBody>
          <a:bodyPr wrap="none" fromWordArt="1">
            <a:prstTxWarp prst="textPlain">
              <a:avLst>
                <a:gd name="adj" fmla="val 50000"/>
              </a:avLst>
            </a:prstTxWarp>
          </a:bodyPr>
          <a:lstStyle/>
          <a:p>
            <a:pPr algn="ctr">
              <a:defRPr/>
            </a:pPr>
            <a:r>
              <a:rPr lang="en-US" sz="3600" dirty="0">
                <a:solidFill>
                  <a:srgbClr val="0000FF"/>
                </a:solidFill>
              </a:rPr>
              <a:t>M</a:t>
            </a:r>
            <a:r>
              <a:rPr lang="bg-BG" sz="3600" dirty="0">
                <a:solidFill>
                  <a:srgbClr val="0000FF"/>
                </a:solidFill>
              </a:rPr>
              <a:t>illennial cycles </a:t>
            </a:r>
            <a:r>
              <a:rPr lang="en-US" sz="3600" dirty="0">
                <a:solidFill>
                  <a:srgbClr val="0000FF"/>
                </a:solidFill>
              </a:rPr>
              <a:t>of mean sea level and </a:t>
            </a:r>
          </a:p>
          <a:p>
            <a:pPr algn="ctr">
              <a:defRPr/>
            </a:pPr>
            <a:r>
              <a:rPr lang="bg-BG" sz="3600" dirty="0">
                <a:solidFill>
                  <a:srgbClr val="0000FF"/>
                </a:solidFill>
              </a:rPr>
              <a:t>Earth rotation </a:t>
            </a:r>
            <a:r>
              <a:rPr lang="en-US" sz="3600" dirty="0">
                <a:solidFill>
                  <a:srgbClr val="0000FF"/>
                </a:solidFill>
              </a:rPr>
              <a:t>excited by </a:t>
            </a:r>
            <a:r>
              <a:rPr lang="en-US" sz="3600" dirty="0" err="1">
                <a:solidFill>
                  <a:srgbClr val="0000FF"/>
                </a:solidFill>
              </a:rPr>
              <a:t>insolation</a:t>
            </a:r>
            <a:r>
              <a:rPr lang="en-US" sz="3600" dirty="0">
                <a:solidFill>
                  <a:srgbClr val="0000FF"/>
                </a:solidFill>
              </a:rPr>
              <a:t> </a:t>
            </a:r>
          </a:p>
          <a:p>
            <a:pPr algn="ctr">
              <a:defRPr/>
            </a:pPr>
            <a:r>
              <a:rPr lang="en-US" sz="3600" dirty="0">
                <a:solidFill>
                  <a:srgbClr val="0000FF"/>
                </a:solidFill>
              </a:rPr>
              <a:t>variations due to orbital harmonics</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Impact"/>
            </a:endParaRPr>
          </a:p>
        </p:txBody>
      </p:sp>
      <p:sp>
        <p:nvSpPr>
          <p:cNvPr id="2057" name="Rectangle 9"/>
          <p:cNvSpPr>
            <a:spLocks noChangeArrowheads="1"/>
          </p:cNvSpPr>
          <p:nvPr/>
        </p:nvSpPr>
        <p:spPr bwMode="auto">
          <a:xfrm>
            <a:off x="381000" y="4419600"/>
            <a:ext cx="8596313" cy="1281113"/>
          </a:xfrm>
          <a:prstGeom prst="rect">
            <a:avLst/>
          </a:prstGeom>
          <a:ln>
            <a:headEnd/>
            <a:tailEnd/>
          </a:ln>
        </p:spPr>
        <p:style>
          <a:lnRef idx="0">
            <a:schemeClr val="accent3"/>
          </a:lnRef>
          <a:fillRef idx="1003">
            <a:schemeClr val="lt1"/>
          </a:fillRef>
          <a:effectRef idx="3">
            <a:schemeClr val="accent3"/>
          </a:effectRef>
          <a:fontRef idx="minor">
            <a:schemeClr val="lt1"/>
          </a:fontRef>
        </p:style>
        <p:txBody>
          <a:bodyPr wrap="none" anchor="ctr">
            <a:spAutoFit/>
          </a:bodyPr>
          <a:lstStyle/>
          <a:p>
            <a:pPr>
              <a:defRPr/>
            </a:pPr>
            <a:r>
              <a:rPr lang="fr-FR" sz="3200" dirty="0" err="1">
                <a:solidFill>
                  <a:srgbClr val="0000FF"/>
                </a:solidFill>
                <a:latin typeface="Arial" charset="0"/>
              </a:rPr>
              <a:t>Yavor</a:t>
            </a:r>
            <a:r>
              <a:rPr lang="fr-FR" sz="3200" dirty="0">
                <a:solidFill>
                  <a:srgbClr val="0000FF"/>
                </a:solidFill>
                <a:latin typeface="Arial" charset="0"/>
              </a:rPr>
              <a:t> Chapanov</a:t>
            </a:r>
            <a:r>
              <a:rPr lang="fr-FR" sz="3200" baseline="30000" dirty="0">
                <a:solidFill>
                  <a:srgbClr val="0000FF"/>
                </a:solidFill>
                <a:latin typeface="Arial" charset="0"/>
              </a:rPr>
              <a:t>1</a:t>
            </a:r>
            <a:r>
              <a:rPr lang="fr-FR" sz="3200" dirty="0">
                <a:solidFill>
                  <a:srgbClr val="0000FF"/>
                </a:solidFill>
                <a:latin typeface="Arial" charset="0"/>
              </a:rPr>
              <a:t>, Jan </a:t>
            </a:r>
            <a:r>
              <a:rPr lang="fr-FR" sz="3200" dirty="0" err="1">
                <a:solidFill>
                  <a:srgbClr val="0000FF"/>
                </a:solidFill>
                <a:latin typeface="Arial" charset="0"/>
              </a:rPr>
              <a:t>Vondr</a:t>
            </a:r>
            <a:r>
              <a:rPr lang="en-US" sz="3200" dirty="0">
                <a:solidFill>
                  <a:srgbClr val="0000FF"/>
                </a:solidFill>
                <a:latin typeface="Arial" charset="0"/>
                <a:cs typeface="Times New Roman" pitchFamily="18" charset="0"/>
              </a:rPr>
              <a:t>á</a:t>
            </a:r>
            <a:r>
              <a:rPr lang="fr-FR" sz="3200" dirty="0">
                <a:solidFill>
                  <a:srgbClr val="0000FF"/>
                </a:solidFill>
                <a:latin typeface="Arial" charset="0"/>
              </a:rPr>
              <a:t>k</a:t>
            </a:r>
            <a:r>
              <a:rPr lang="fr-FR" sz="3200" baseline="30000" dirty="0">
                <a:solidFill>
                  <a:srgbClr val="0000FF"/>
                </a:solidFill>
                <a:latin typeface="Arial" charset="0"/>
              </a:rPr>
              <a:t>2</a:t>
            </a:r>
            <a:r>
              <a:rPr lang="fr-FR" sz="3200" dirty="0">
                <a:solidFill>
                  <a:srgbClr val="0000FF"/>
                </a:solidFill>
                <a:latin typeface="Arial" charset="0"/>
              </a:rPr>
              <a:t>, Cyril Ron</a:t>
            </a:r>
            <a:r>
              <a:rPr lang="fr-FR" sz="3200" baseline="30000" dirty="0">
                <a:solidFill>
                  <a:srgbClr val="0000FF"/>
                </a:solidFill>
                <a:latin typeface="Arial" charset="0"/>
              </a:rPr>
              <a:t>2</a:t>
            </a:r>
            <a:r>
              <a:rPr lang="en-US" b="0" dirty="0">
                <a:solidFill>
                  <a:srgbClr val="0000FF"/>
                </a:solidFill>
              </a:rPr>
              <a:t> </a:t>
            </a:r>
          </a:p>
          <a:p>
            <a:pPr>
              <a:defRPr/>
            </a:pPr>
            <a:endParaRPr lang="en-US" sz="1000" b="0" dirty="0">
              <a:solidFill>
                <a:srgbClr val="0000FF"/>
              </a:solidFill>
            </a:endParaRPr>
          </a:p>
          <a:p>
            <a:pPr>
              <a:defRPr/>
            </a:pPr>
            <a:r>
              <a:rPr lang="en-US" sz="1800" baseline="30000" dirty="0">
                <a:solidFill>
                  <a:srgbClr val="0000FF"/>
                </a:solidFill>
                <a:latin typeface="Arial Narrow" pitchFamily="34" charset="0"/>
              </a:rPr>
              <a:t>1</a:t>
            </a:r>
            <a:r>
              <a:rPr lang="en-US" sz="1800" dirty="0">
                <a:solidFill>
                  <a:srgbClr val="0000FF"/>
                </a:solidFill>
                <a:latin typeface="Arial Narrow" pitchFamily="34" charset="0"/>
              </a:rPr>
              <a:t>National Institute of Geophysics, Geodesy </a:t>
            </a:r>
            <a:r>
              <a:rPr lang="en-US" sz="1800">
                <a:solidFill>
                  <a:srgbClr val="0000FF"/>
                </a:solidFill>
                <a:latin typeface="Arial Narrow" pitchFamily="34" charset="0"/>
              </a:rPr>
              <a:t>and </a:t>
            </a:r>
            <a:r>
              <a:rPr lang="en-US" sz="1800" smtClean="0">
                <a:solidFill>
                  <a:srgbClr val="0000FF"/>
                </a:solidFill>
                <a:latin typeface="Arial Narrow" pitchFamily="34" charset="0"/>
              </a:rPr>
              <a:t>Geography </a:t>
            </a:r>
            <a:r>
              <a:rPr lang="en-US" sz="1800" dirty="0">
                <a:solidFill>
                  <a:srgbClr val="0000FF"/>
                </a:solidFill>
                <a:latin typeface="Arial Narrow" pitchFamily="34" charset="0"/>
              </a:rPr>
              <a:t>– Bulgarian Academy of Sciences</a:t>
            </a:r>
          </a:p>
          <a:p>
            <a:pPr>
              <a:defRPr/>
            </a:pPr>
            <a:r>
              <a:rPr lang="en-US" sz="1800" baseline="30000" dirty="0">
                <a:solidFill>
                  <a:srgbClr val="0000FF"/>
                </a:solidFill>
                <a:latin typeface="Arial Narrow" pitchFamily="34" charset="0"/>
              </a:rPr>
              <a:t>2</a:t>
            </a:r>
            <a:r>
              <a:rPr lang="en-US" sz="1800" dirty="0">
                <a:solidFill>
                  <a:srgbClr val="0000FF"/>
                </a:solidFill>
                <a:latin typeface="Arial Narrow" pitchFamily="34" charset="0"/>
              </a:rPr>
              <a:t>Astronomical Institute – Academy of Sciences of Czech Republic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505200" y="152400"/>
            <a:ext cx="2895600" cy="523220"/>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 7.5-7.8Ka</a:t>
            </a: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14" name="TextBox 13"/>
          <p:cNvSpPr txBox="1"/>
          <p:nvPr/>
        </p:nvSpPr>
        <p:spPr>
          <a:xfrm>
            <a:off x="2667000" y="762000"/>
            <a:ext cx="4947829"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rgbClr val="FF0000"/>
                </a:solidFill>
                <a:latin typeface="Arial Narrow" pitchFamily="34" charset="0"/>
              </a:rPr>
              <a:t>Good agreement between MSL and </a:t>
            </a:r>
            <a:r>
              <a:rPr lang="en-US" sz="1400" dirty="0" err="1" smtClean="0">
                <a:solidFill>
                  <a:srgbClr val="FF0000"/>
                </a:solidFill>
                <a:latin typeface="Arial Narrow" pitchFamily="34" charset="0"/>
              </a:rPr>
              <a:t>insolation</a:t>
            </a:r>
            <a:r>
              <a:rPr lang="en-US" sz="1400" dirty="0" smtClean="0">
                <a:solidFill>
                  <a:srgbClr val="FF0000"/>
                </a:solidFill>
                <a:latin typeface="Arial Narrow" pitchFamily="34" charset="0"/>
              </a:rPr>
              <a:t> + short phase reverse</a:t>
            </a:r>
            <a:endParaRPr lang="bg-BG" sz="1400" dirty="0">
              <a:solidFill>
                <a:srgbClr val="FF0000"/>
              </a:solidFill>
              <a:latin typeface="Arial Narrow" pitchFamily="34" charset="0"/>
            </a:endParaRPr>
          </a:p>
        </p:txBody>
      </p:sp>
      <p:sp>
        <p:nvSpPr>
          <p:cNvPr id="8" name="TextBox 7"/>
          <p:cNvSpPr txBox="1"/>
          <p:nvPr/>
        </p:nvSpPr>
        <p:spPr>
          <a:xfrm>
            <a:off x="76200" y="3352800"/>
            <a:ext cx="8915401" cy="707886"/>
          </a:xfrm>
          <a:prstGeom prst="rect">
            <a:avLst/>
          </a:prstGeom>
          <a:solidFill>
            <a:schemeClr val="accent1">
              <a:lumMod val="20000"/>
              <a:lumOff val="80000"/>
            </a:schemeClr>
          </a:solidFill>
          <a:ln>
            <a:solidFill>
              <a:schemeClr val="accent2">
                <a:lumMod val="75000"/>
              </a:schemeClr>
            </a:solidFill>
          </a:ln>
        </p:spPr>
        <p:txBody>
          <a:bodyPr wrap="square" rtlCol="0">
            <a:spAutoFit/>
          </a:bodyPr>
          <a:lstStyle/>
          <a:p>
            <a:r>
              <a:rPr lang="en-US" sz="2000" u="sng" dirty="0" smtClean="0">
                <a:latin typeface="Arial Narrow" pitchFamily="34" charset="0"/>
              </a:rPr>
              <a:t>The reported 6000-year solar cycle is not clearly visible in </a:t>
            </a:r>
            <a:r>
              <a:rPr lang="en-US" sz="2000" u="sng" dirty="0" err="1" smtClean="0">
                <a:latin typeface="Arial Narrow" pitchFamily="34" charset="0"/>
              </a:rPr>
              <a:t>paleo</a:t>
            </a:r>
            <a:r>
              <a:rPr lang="en-US" sz="2000" u="sng" dirty="0" smtClean="0">
                <a:latin typeface="Arial Narrow" pitchFamily="34" charset="0"/>
              </a:rPr>
              <a:t> MSL data due to strong </a:t>
            </a:r>
          </a:p>
          <a:p>
            <a:r>
              <a:rPr lang="en-US" sz="2000" u="sng" dirty="0" smtClean="0">
                <a:latin typeface="Arial Narrow" pitchFamily="34" charset="0"/>
              </a:rPr>
              <a:t>climatic disturbances, but its signatures in phase and frequency deviation exist</a:t>
            </a:r>
          </a:p>
        </p:txBody>
      </p:sp>
      <p:pic>
        <p:nvPicPr>
          <p:cNvPr id="1027" name="Picture 3"/>
          <p:cNvPicPr>
            <a:picLocks noChangeAspect="1" noChangeArrowheads="1"/>
          </p:cNvPicPr>
          <p:nvPr/>
        </p:nvPicPr>
        <p:blipFill>
          <a:blip r:embed="rId2" cstate="print"/>
          <a:srcRect/>
          <a:stretch>
            <a:fillRect/>
          </a:stretch>
        </p:blipFill>
        <p:spPr bwMode="auto">
          <a:xfrm>
            <a:off x="152400" y="1295400"/>
            <a:ext cx="8793481" cy="173841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Text Box 4"/>
          <p:cNvSpPr txBox="1">
            <a:spLocks noChangeArrowheads="1"/>
          </p:cNvSpPr>
          <p:nvPr/>
        </p:nvSpPr>
        <p:spPr bwMode="auto">
          <a:xfrm>
            <a:off x="152400" y="4267200"/>
            <a:ext cx="2895600" cy="523220"/>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 5.9-6.0Ka</a:t>
            </a: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76200" y="4943082"/>
            <a:ext cx="8915400" cy="176251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TextBox 12"/>
          <p:cNvSpPr txBox="1"/>
          <p:nvPr/>
        </p:nvSpPr>
        <p:spPr>
          <a:xfrm>
            <a:off x="3200400" y="4419600"/>
            <a:ext cx="5273238"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rgbClr val="FF0000"/>
                </a:solidFill>
                <a:latin typeface="Arial Narrow" pitchFamily="34" charset="0"/>
              </a:rPr>
              <a:t>Good agreement between MSL and </a:t>
            </a:r>
            <a:r>
              <a:rPr lang="en-US" sz="1400" dirty="0" err="1" smtClean="0">
                <a:solidFill>
                  <a:srgbClr val="FF0000"/>
                </a:solidFill>
                <a:latin typeface="Arial Narrow" pitchFamily="34" charset="0"/>
              </a:rPr>
              <a:t>insolation</a:t>
            </a:r>
            <a:r>
              <a:rPr lang="en-US" sz="1400" dirty="0" smtClean="0">
                <a:solidFill>
                  <a:srgbClr val="FF0000"/>
                </a:solidFill>
                <a:latin typeface="Arial Narrow" pitchFamily="34" charset="0"/>
              </a:rPr>
              <a:t>, small frequency deviation</a:t>
            </a:r>
            <a:endParaRPr lang="bg-BG" sz="1400" dirty="0">
              <a:solidFill>
                <a:srgbClr val="FF0000"/>
              </a:solidFill>
              <a:latin typeface="Arial Narrow" pitchFamily="34" charset="0"/>
            </a:endParaRPr>
          </a:p>
        </p:txBody>
      </p:sp>
      <p:sp>
        <p:nvSpPr>
          <p:cNvPr id="16" name="Text Box 8"/>
          <p:cNvSpPr txBox="1">
            <a:spLocks noChangeArrowheads="1"/>
          </p:cNvSpPr>
          <p:nvPr/>
        </p:nvSpPr>
        <p:spPr bwMode="auto">
          <a:xfrm rot="20725028">
            <a:off x="186241" y="338447"/>
            <a:ext cx="2830287" cy="646331"/>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600" dirty="0" smtClean="0">
                <a:solidFill>
                  <a:srgbClr val="FF3399"/>
                </a:solidFill>
                <a:latin typeface="Arial Narrow" pitchFamily="34" charset="0"/>
              </a:rPr>
              <a:t>Solar cycles</a:t>
            </a:r>
            <a:endParaRPr lang="en-US" sz="3600" dirty="0">
              <a:solidFill>
                <a:srgbClr val="FF3399"/>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905000" y="1219200"/>
            <a:ext cx="5410200" cy="954107"/>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 2.25-2.3Ka</a:t>
            </a:r>
          </a:p>
          <a:p>
            <a:pPr algn="ctr" eaLnBrk="0" hangingPunct="0"/>
            <a:r>
              <a:rPr lang="en-US" sz="28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2300-year </a:t>
            </a:r>
            <a:r>
              <a:rPr lang="en-US" sz="2800"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Hallstatt</a:t>
            </a:r>
            <a:r>
              <a:rPr lang="en-US" sz="28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 solar cycle</a:t>
            </a: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14" name="TextBox 13"/>
          <p:cNvSpPr txBox="1"/>
          <p:nvPr/>
        </p:nvSpPr>
        <p:spPr>
          <a:xfrm>
            <a:off x="1600200" y="2590800"/>
            <a:ext cx="6140464"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rgbClr val="FF0000"/>
                </a:solidFill>
                <a:latin typeface="Arial Narrow" pitchFamily="34" charset="0"/>
              </a:rPr>
              <a:t>Correlation between MSL and </a:t>
            </a:r>
            <a:r>
              <a:rPr lang="en-US" sz="1400" dirty="0" err="1" smtClean="0">
                <a:solidFill>
                  <a:srgbClr val="FF0000"/>
                </a:solidFill>
                <a:latin typeface="Arial Narrow" pitchFamily="34" charset="0"/>
              </a:rPr>
              <a:t>insolation</a:t>
            </a:r>
            <a:r>
              <a:rPr lang="en-US" sz="1400" dirty="0" smtClean="0">
                <a:solidFill>
                  <a:srgbClr val="FF0000"/>
                </a:solidFill>
                <a:latin typeface="Arial Narrow" pitchFamily="34" charset="0"/>
              </a:rPr>
              <a:t> + significant phase and amplitude deviations</a:t>
            </a:r>
            <a:endParaRPr lang="bg-BG" sz="1400" dirty="0">
              <a:solidFill>
                <a:srgbClr val="FF0000"/>
              </a:solidFill>
              <a:latin typeface="Arial Narrow" pitchFamily="34" charset="0"/>
            </a:endParaRPr>
          </a:p>
        </p:txBody>
      </p:sp>
      <p:sp>
        <p:nvSpPr>
          <p:cNvPr id="8" name="TextBox 7"/>
          <p:cNvSpPr txBox="1"/>
          <p:nvPr/>
        </p:nvSpPr>
        <p:spPr>
          <a:xfrm>
            <a:off x="152400" y="5410200"/>
            <a:ext cx="8839200" cy="1015663"/>
          </a:xfrm>
          <a:prstGeom prst="rect">
            <a:avLst/>
          </a:prstGeom>
          <a:solidFill>
            <a:schemeClr val="accent1">
              <a:lumMod val="20000"/>
              <a:lumOff val="80000"/>
            </a:schemeClr>
          </a:solidFill>
          <a:ln>
            <a:solidFill>
              <a:schemeClr val="accent2">
                <a:lumMod val="75000"/>
              </a:schemeClr>
            </a:solidFill>
          </a:ln>
        </p:spPr>
        <p:txBody>
          <a:bodyPr wrap="square" rtlCol="0">
            <a:spAutoFit/>
          </a:bodyPr>
          <a:lstStyle/>
          <a:p>
            <a:r>
              <a:rPr lang="en-US" sz="2000" u="sng" dirty="0" smtClean="0">
                <a:latin typeface="Arial Narrow" pitchFamily="34" charset="0"/>
              </a:rPr>
              <a:t>The correlation between MSL and </a:t>
            </a:r>
            <a:r>
              <a:rPr lang="en-US" sz="2000" u="sng" dirty="0" err="1" smtClean="0">
                <a:latin typeface="Arial Narrow" pitchFamily="34" charset="0"/>
              </a:rPr>
              <a:t>insolation</a:t>
            </a:r>
            <a:r>
              <a:rPr lang="en-US" sz="2000" u="sng" dirty="0" smtClean="0">
                <a:latin typeface="Arial Narrow" pitchFamily="34" charset="0"/>
              </a:rPr>
              <a:t> in band 2.25-2.3Ka is strongly disturbed by</a:t>
            </a:r>
          </a:p>
          <a:p>
            <a:r>
              <a:rPr lang="en-US" sz="2000" u="sng" dirty="0" smtClean="0">
                <a:latin typeface="Arial Narrow" pitchFamily="34" charset="0"/>
              </a:rPr>
              <a:t>The </a:t>
            </a:r>
            <a:r>
              <a:rPr lang="en-US" sz="2000" u="sng" dirty="0" err="1" smtClean="0">
                <a:latin typeface="Arial Narrow" pitchFamily="34" charset="0"/>
              </a:rPr>
              <a:t>Hallstatt</a:t>
            </a:r>
            <a:r>
              <a:rPr lang="en-US" sz="2000" u="sng" dirty="0" smtClean="0">
                <a:latin typeface="Arial Narrow" pitchFamily="34" charset="0"/>
              </a:rPr>
              <a:t> 2300-year solar cycle and corresponding TSI variations, leading to significant phase and amplitude deviations of MSL oscillations.</a:t>
            </a:r>
          </a:p>
        </p:txBody>
      </p:sp>
      <p:sp>
        <p:nvSpPr>
          <p:cNvPr id="16" name="Text Box 8"/>
          <p:cNvSpPr txBox="1">
            <a:spLocks noChangeArrowheads="1"/>
          </p:cNvSpPr>
          <p:nvPr/>
        </p:nvSpPr>
        <p:spPr bwMode="auto">
          <a:xfrm rot="20725028">
            <a:off x="186241" y="338447"/>
            <a:ext cx="2830287" cy="646331"/>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600" dirty="0" smtClean="0">
                <a:solidFill>
                  <a:srgbClr val="FF3399"/>
                </a:solidFill>
                <a:latin typeface="Arial Narrow" pitchFamily="34" charset="0"/>
              </a:rPr>
              <a:t>Solar cycles</a:t>
            </a:r>
            <a:endParaRPr lang="en-US" sz="3600" dirty="0">
              <a:solidFill>
                <a:srgbClr val="FF3399"/>
              </a:solidFill>
              <a:latin typeface="Arial Narrow"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52400" y="3200400"/>
            <a:ext cx="8839200" cy="174745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200400" y="152400"/>
            <a:ext cx="5410200" cy="954107"/>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 2.0-2.3Ka</a:t>
            </a:r>
          </a:p>
          <a:p>
            <a:pPr algn="ctr" eaLnBrk="0" hangingPunct="0"/>
            <a:r>
              <a:rPr lang="en-US" sz="28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2300-year </a:t>
            </a:r>
            <a:r>
              <a:rPr lang="en-US" sz="2800"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Hallstatt</a:t>
            </a:r>
            <a:r>
              <a:rPr lang="en-US" sz="28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 solar cycle</a:t>
            </a: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8" name="TextBox 7"/>
          <p:cNvSpPr txBox="1"/>
          <p:nvPr/>
        </p:nvSpPr>
        <p:spPr>
          <a:xfrm>
            <a:off x="304800" y="1219200"/>
            <a:ext cx="8534400" cy="1015663"/>
          </a:xfrm>
          <a:prstGeom prst="rect">
            <a:avLst/>
          </a:prstGeom>
          <a:solidFill>
            <a:schemeClr val="accent1">
              <a:lumMod val="20000"/>
              <a:lumOff val="80000"/>
            </a:schemeClr>
          </a:solidFill>
          <a:ln>
            <a:solidFill>
              <a:schemeClr val="accent2">
                <a:lumMod val="75000"/>
              </a:schemeClr>
            </a:solidFill>
          </a:ln>
        </p:spPr>
        <p:txBody>
          <a:bodyPr wrap="square" rtlCol="0">
            <a:spAutoFit/>
          </a:bodyPr>
          <a:lstStyle/>
          <a:p>
            <a:r>
              <a:rPr lang="en-US" sz="2000" u="sng" dirty="0" smtClean="0">
                <a:latin typeface="Arial Narrow" pitchFamily="34" charset="0"/>
              </a:rPr>
              <a:t>Some planetary orbital elements are synchronized in band 2.0-2.3Ka and highly correlated with the TSI and </a:t>
            </a:r>
            <a:r>
              <a:rPr lang="en-US" sz="2000" u="sng" dirty="0" err="1" smtClean="0">
                <a:latin typeface="Arial Narrow" pitchFamily="34" charset="0"/>
              </a:rPr>
              <a:t>Wn</a:t>
            </a:r>
            <a:r>
              <a:rPr lang="en-US" sz="2000" u="sng" dirty="0" smtClean="0">
                <a:latin typeface="Arial Narrow" pitchFamily="34" charset="0"/>
              </a:rPr>
              <a:t> Indices during the Holocene – possible signature of planetary origin of the solar activity.</a:t>
            </a:r>
          </a:p>
        </p:txBody>
      </p:sp>
      <p:sp>
        <p:nvSpPr>
          <p:cNvPr id="16" name="Text Box 8"/>
          <p:cNvSpPr txBox="1">
            <a:spLocks noChangeArrowheads="1"/>
          </p:cNvSpPr>
          <p:nvPr/>
        </p:nvSpPr>
        <p:spPr bwMode="auto">
          <a:xfrm rot="20725028">
            <a:off x="186241" y="338447"/>
            <a:ext cx="2830287" cy="646331"/>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600" dirty="0" smtClean="0">
                <a:solidFill>
                  <a:srgbClr val="FF3399"/>
                </a:solidFill>
                <a:latin typeface="Arial Narrow" pitchFamily="34" charset="0"/>
              </a:rPr>
              <a:t>Solar cycles</a:t>
            </a:r>
            <a:endParaRPr lang="en-US" sz="3600" dirty="0">
              <a:solidFill>
                <a:srgbClr val="FF3399"/>
              </a:solidFill>
              <a:latin typeface="Arial Narrow"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685800" y="2275260"/>
            <a:ext cx="8233118" cy="145854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075" name="Picture 3"/>
          <p:cNvPicPr>
            <a:picLocks noChangeAspect="1" noChangeArrowheads="1"/>
          </p:cNvPicPr>
          <p:nvPr/>
        </p:nvPicPr>
        <p:blipFill>
          <a:blip r:embed="rId3" cstate="print"/>
          <a:srcRect/>
          <a:stretch>
            <a:fillRect/>
          </a:stretch>
        </p:blipFill>
        <p:spPr bwMode="auto">
          <a:xfrm>
            <a:off x="685800" y="3810000"/>
            <a:ext cx="8228596" cy="142175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076" name="Picture 4"/>
          <p:cNvPicPr>
            <a:picLocks noChangeAspect="1" noChangeArrowheads="1"/>
          </p:cNvPicPr>
          <p:nvPr/>
        </p:nvPicPr>
        <p:blipFill>
          <a:blip r:embed="rId4" cstate="print"/>
          <a:srcRect/>
          <a:stretch>
            <a:fillRect/>
          </a:stretch>
        </p:blipFill>
        <p:spPr bwMode="auto">
          <a:xfrm>
            <a:off x="685800" y="5334000"/>
            <a:ext cx="8233118" cy="139573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0"/>
            <a:ext cx="7772400" cy="1143000"/>
          </a:xfrm>
        </p:spPr>
        <p:txBody>
          <a:bodyPr/>
          <a:lstStyle/>
          <a:p>
            <a:pPr eaLnBrk="1" hangingPunct="1"/>
            <a:r>
              <a:rPr lang="en-US" b="1" dirty="0" smtClean="0"/>
              <a:t>CONCLUSIONS</a:t>
            </a:r>
          </a:p>
        </p:txBody>
      </p:sp>
      <p:sp>
        <p:nvSpPr>
          <p:cNvPr id="13315" name="Rectangle 3"/>
          <p:cNvSpPr>
            <a:spLocks noGrp="1" noChangeArrowheads="1"/>
          </p:cNvSpPr>
          <p:nvPr>
            <p:ph type="body" idx="1"/>
          </p:nvPr>
        </p:nvSpPr>
        <p:spPr>
          <a:xfrm>
            <a:off x="152400" y="1219200"/>
            <a:ext cx="8763000" cy="4876800"/>
          </a:xfrm>
          <a:solidFill>
            <a:srgbClr val="EBFFFF"/>
          </a:solidFill>
          <a:ln w="25400">
            <a:solidFill>
              <a:srgbClr val="FF0000"/>
            </a:solidFill>
          </a:ln>
        </p:spPr>
        <p:txBody>
          <a:bodyPr/>
          <a:lstStyle/>
          <a:p>
            <a:pPr>
              <a:buSzPct val="125000"/>
              <a:buBlip>
                <a:blip r:embed="rId2"/>
              </a:buBlip>
            </a:pPr>
            <a:r>
              <a:rPr lang="en-US" sz="2000" dirty="0" smtClean="0">
                <a:latin typeface="Arial Narrow" pitchFamily="34" charset="0"/>
              </a:rPr>
              <a:t>Significant correlation exists between the MSL variations and Orbital Indices for period bands  21-25Ka; 18.6-19.6Ka; 11.3-11.8Ka; 7.5-7.8Ka; 5.9-6.0Ka; 2.25-2.3Ka. The best correlation is achieved when the index of mean July insolation at 65 degrees North latitude is chosen.</a:t>
            </a:r>
          </a:p>
          <a:p>
            <a:pPr>
              <a:buSzPct val="125000"/>
              <a:buBlip>
                <a:blip r:embed="rId2"/>
              </a:buBlip>
            </a:pPr>
            <a:r>
              <a:rPr lang="en-US" sz="2000" dirty="0" smtClean="0">
                <a:latin typeface="Arial Narrow" pitchFamily="34" charset="0"/>
              </a:rPr>
              <a:t> It is possible to create linear regression models of climate influence on MSL in order to separate the climate and solar millennial cycles. The phase, frequency and amplitude deviations exist in some frequency bands (with periods around 2.3Ka, 6Ka and 11.5Ka)  between identical MSL and climate orbital indices oscillations. Such discrepancy appears as a signature of additional power source of excitation of millennial MSL variations, like 2300-year </a:t>
            </a:r>
            <a:r>
              <a:rPr lang="en-US" sz="2000" dirty="0" err="1" smtClean="0">
                <a:latin typeface="Arial Narrow" pitchFamily="34" charset="0"/>
              </a:rPr>
              <a:t>Hallstatt</a:t>
            </a:r>
            <a:r>
              <a:rPr lang="en-US" sz="2000" dirty="0" smtClean="0">
                <a:latin typeface="Arial Narrow" pitchFamily="34" charset="0"/>
              </a:rPr>
              <a:t> cycle of solar activity. An other possible millennial cycle of solar activity is with period from the band 13-17Ka, where no satisfactory correlation between the MSL and North summer insolation exists.</a:t>
            </a:r>
          </a:p>
          <a:p>
            <a:pPr>
              <a:buSzPct val="125000"/>
              <a:buBlip>
                <a:blip r:embed="rId2"/>
              </a:buBlip>
            </a:pPr>
            <a:r>
              <a:rPr lang="en-US" sz="2000" dirty="0" smtClean="0">
                <a:latin typeface="Arial Narrow" pitchFamily="34" charset="0"/>
              </a:rPr>
              <a:t>Synchronized oscillations with periods 2.0-2.3Ka exist between orbital elements of Solar system planets and </a:t>
            </a:r>
            <a:r>
              <a:rPr lang="en-US" sz="2000" dirty="0" err="1" smtClean="0">
                <a:latin typeface="Arial Narrow" pitchFamily="34" charset="0"/>
              </a:rPr>
              <a:t>Hallstatt</a:t>
            </a:r>
            <a:r>
              <a:rPr lang="en-US" sz="2000" dirty="0" smtClean="0">
                <a:latin typeface="Arial Narrow" pitchFamily="34" charset="0"/>
              </a:rPr>
              <a:t> cycles during the Holocene, so they point out to possible signature of planetary origin of the solar activity.  </a:t>
            </a:r>
            <a:endParaRPr lang="en-GB"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0" y="-50800"/>
            <a:ext cx="9144000" cy="6908800"/>
          </a:xfrm>
          <a:prstGeom prst="rect">
            <a:avLst/>
          </a:prstGeom>
          <a:noFill/>
          <a:ln w="9525">
            <a:noFill/>
            <a:miter lim="800000"/>
            <a:headEnd/>
            <a:tailEnd/>
          </a:ln>
        </p:spPr>
      </p:pic>
      <p:sp>
        <p:nvSpPr>
          <p:cNvPr id="14338" name="WordArt 4"/>
          <p:cNvSpPr>
            <a:spLocks noChangeArrowheads="1" noChangeShapeType="1" noTextEdit="1"/>
          </p:cNvSpPr>
          <p:nvPr/>
        </p:nvSpPr>
        <p:spPr bwMode="auto">
          <a:xfrm>
            <a:off x="609600" y="2133600"/>
            <a:ext cx="8001000" cy="1905000"/>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fromWordArt="1">
            <a:prstTxWarp prst="textPlain">
              <a:avLst>
                <a:gd name="adj" fmla="val 50000"/>
              </a:avLst>
            </a:prstTxWarp>
          </a:bodyPr>
          <a:lstStyle/>
          <a:p>
            <a:pPr algn="ctr"/>
            <a:r>
              <a:rPr lang="en-US" sz="3600" kern="10" dirty="0">
                <a:ln w="1905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a:t>
            </a:r>
            <a:r>
              <a:rPr lang="en-US" sz="3600" kern="10" dirty="0" err="1">
                <a:ln w="1905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atention</a:t>
            </a:r>
            <a:r>
              <a:rPr lang="en-US" sz="3600" kern="10" dirty="0">
                <a:ln w="1905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
            </a:r>
            <a:endParaRPr lang="bg-BG" sz="3600" kern="10" dirty="0">
              <a:ln w="1905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57150"/>
            <a:ext cx="9144000" cy="6915150"/>
          </a:xfrm>
          <a:prstGeom prst="rect">
            <a:avLst/>
          </a:prstGeom>
          <a:noFill/>
          <a:ln w="25400">
            <a:noFill/>
            <a:miter lim="800000"/>
            <a:headEnd/>
            <a:tailEnd/>
          </a:ln>
        </p:spPr>
      </p:pic>
      <p:sp>
        <p:nvSpPr>
          <p:cNvPr id="3075" name="Text Box 5"/>
          <p:cNvSpPr txBox="1">
            <a:spLocks noChangeArrowheads="1"/>
          </p:cNvSpPr>
          <p:nvPr/>
        </p:nvSpPr>
        <p:spPr bwMode="auto">
          <a:xfrm>
            <a:off x="0" y="0"/>
            <a:ext cx="2035175" cy="519113"/>
          </a:xfrm>
          <a:prstGeom prst="rect">
            <a:avLst/>
          </a:prstGeom>
          <a:noFill/>
          <a:ln w="9525">
            <a:noFill/>
            <a:miter lim="800000"/>
            <a:headEnd/>
            <a:tailEnd/>
          </a:ln>
        </p:spPr>
        <p:txBody>
          <a:bodyPr wrap="none">
            <a:spAutoFit/>
          </a:bodyPr>
          <a:lstStyle/>
          <a:p>
            <a:pPr eaLnBrk="0" hangingPunct="0"/>
            <a:r>
              <a:rPr lang="en-US" sz="2800">
                <a:latin typeface="Arial Narrow" pitchFamily="34" charset="0"/>
              </a:rPr>
              <a:t>OBJECTIVES</a:t>
            </a:r>
          </a:p>
        </p:txBody>
      </p:sp>
      <p:sp>
        <p:nvSpPr>
          <p:cNvPr id="3076" name="Text Box 6"/>
          <p:cNvSpPr txBox="1">
            <a:spLocks noChangeArrowheads="1"/>
          </p:cNvSpPr>
          <p:nvPr/>
        </p:nvSpPr>
        <p:spPr bwMode="auto">
          <a:xfrm>
            <a:off x="0" y="404813"/>
            <a:ext cx="9144000" cy="923330"/>
          </a:xfrm>
          <a:prstGeom prst="rect">
            <a:avLst/>
          </a:prstGeom>
          <a:solidFill>
            <a:schemeClr val="bg1">
              <a:alpha val="70195"/>
            </a:schemeClr>
          </a:solidFill>
          <a:ln w="9525">
            <a:noFill/>
            <a:miter lim="800000"/>
            <a:headEnd/>
            <a:tailEnd/>
          </a:ln>
        </p:spPr>
        <p:txBody>
          <a:bodyPr>
            <a:spAutoFit/>
          </a:bodyPr>
          <a:lstStyle/>
          <a:p>
            <a:pPr eaLnBrk="0" hangingPunct="0">
              <a:buSzPct val="125000"/>
              <a:buFontTx/>
              <a:buBlip>
                <a:blip r:embed="rId3"/>
              </a:buBlip>
            </a:pPr>
            <a:r>
              <a:rPr lang="en-US" sz="1800" b="0" dirty="0"/>
              <a:t> </a:t>
            </a:r>
            <a:r>
              <a:rPr lang="en-US" sz="1800" dirty="0">
                <a:latin typeface="Arial" pitchFamily="34" charset="0"/>
                <a:cs typeface="Arial" pitchFamily="34" charset="0"/>
              </a:rPr>
              <a:t>Determination </a:t>
            </a:r>
            <a:r>
              <a:rPr lang="en-US" sz="1800" dirty="0" smtClean="0">
                <a:latin typeface="Arial" pitchFamily="34" charset="0"/>
                <a:cs typeface="Arial" pitchFamily="34" charset="0"/>
              </a:rPr>
              <a:t>of </a:t>
            </a:r>
            <a:r>
              <a:rPr lang="bg-BG" sz="1800" dirty="0" smtClean="0">
                <a:latin typeface="Arial" pitchFamily="34" charset="0"/>
                <a:cs typeface="Arial" pitchFamily="34" charset="0"/>
              </a:rPr>
              <a:t>the </a:t>
            </a:r>
            <a:r>
              <a:rPr lang="bg-BG" sz="1800" dirty="0">
                <a:latin typeface="Arial" pitchFamily="34" charset="0"/>
                <a:cs typeface="Arial" pitchFamily="34" charset="0"/>
              </a:rPr>
              <a:t>common millennial cycles of the Earth rotation and </a:t>
            </a:r>
            <a:r>
              <a:rPr lang="en-US" sz="1800" dirty="0">
                <a:latin typeface="Arial" pitchFamily="34" charset="0"/>
                <a:cs typeface="Arial" pitchFamily="34" charset="0"/>
              </a:rPr>
              <a:t>climate variations </a:t>
            </a:r>
          </a:p>
          <a:p>
            <a:pPr eaLnBrk="0" hangingPunct="0">
              <a:buSzPct val="125000"/>
              <a:buFontTx/>
              <a:buBlip>
                <a:blip r:embed="rId3"/>
              </a:buBlip>
            </a:pPr>
            <a:r>
              <a:rPr lang="en-US" sz="1800" dirty="0">
                <a:latin typeface="Arial" pitchFamily="34" charset="0"/>
                <a:cs typeface="Arial" pitchFamily="34" charset="0"/>
              </a:rPr>
              <a:t> </a:t>
            </a:r>
            <a:r>
              <a:rPr lang="en-US" sz="1800" dirty="0" smtClean="0">
                <a:latin typeface="Arial" pitchFamily="34" charset="0"/>
                <a:cs typeface="Arial" pitchFamily="34" charset="0"/>
              </a:rPr>
              <a:t>Separation </a:t>
            </a:r>
            <a:r>
              <a:rPr lang="en-US" sz="1800" dirty="0">
                <a:latin typeface="Arial" pitchFamily="34" charset="0"/>
                <a:cs typeface="Arial" pitchFamily="34" charset="0"/>
              </a:rPr>
              <a:t>of </a:t>
            </a:r>
            <a:r>
              <a:rPr lang="en-US" sz="1800" dirty="0" smtClean="0">
                <a:latin typeface="Arial" pitchFamily="34" charset="0"/>
                <a:cs typeface="Arial" pitchFamily="34" charset="0"/>
              </a:rPr>
              <a:t>millennial climatic and solar cycles</a:t>
            </a:r>
            <a:endParaRPr lang="en-GB" sz="1800" dirty="0">
              <a:latin typeface="Arial" pitchFamily="34" charset="0"/>
              <a:cs typeface="Arial" pitchFamily="34" charset="0"/>
            </a:endParaRPr>
          </a:p>
        </p:txBody>
      </p:sp>
      <p:sp>
        <p:nvSpPr>
          <p:cNvPr id="3079" name="Text Box 7"/>
          <p:cNvSpPr txBox="1">
            <a:spLocks noChangeArrowheads="1"/>
          </p:cNvSpPr>
          <p:nvPr/>
        </p:nvSpPr>
        <p:spPr bwMode="auto">
          <a:xfrm>
            <a:off x="0" y="1627188"/>
            <a:ext cx="1908175" cy="519112"/>
          </a:xfrm>
          <a:prstGeom prst="rect">
            <a:avLst/>
          </a:prstGeom>
          <a:noFill/>
          <a:ln w="9525">
            <a:noFill/>
            <a:miter lim="800000"/>
            <a:headEnd/>
            <a:tailEnd/>
          </a:ln>
        </p:spPr>
        <p:txBody>
          <a:bodyPr>
            <a:spAutoFit/>
          </a:bodyPr>
          <a:lstStyle/>
          <a:p>
            <a:pPr eaLnBrk="0" hangingPunct="0"/>
            <a:r>
              <a:rPr lang="en-US" sz="2800">
                <a:latin typeface="Arial Narrow" pitchFamily="34" charset="0"/>
              </a:rPr>
              <a:t>USED DATA</a:t>
            </a:r>
          </a:p>
        </p:txBody>
      </p:sp>
      <p:sp>
        <p:nvSpPr>
          <p:cNvPr id="3080" name="Text Box 8"/>
          <p:cNvSpPr txBox="1">
            <a:spLocks noChangeArrowheads="1"/>
          </p:cNvSpPr>
          <p:nvPr/>
        </p:nvSpPr>
        <p:spPr bwMode="auto">
          <a:xfrm>
            <a:off x="0" y="2060575"/>
            <a:ext cx="9144000" cy="1200329"/>
          </a:xfrm>
          <a:prstGeom prst="rect">
            <a:avLst/>
          </a:prstGeom>
          <a:solidFill>
            <a:schemeClr val="bg1">
              <a:alpha val="70195"/>
            </a:schemeClr>
          </a:solidFill>
          <a:ln w="9525">
            <a:noFill/>
            <a:miter lim="800000"/>
            <a:headEnd/>
            <a:tailEnd/>
          </a:ln>
        </p:spPr>
        <p:txBody>
          <a:bodyPr>
            <a:spAutoFit/>
          </a:bodyPr>
          <a:lstStyle/>
          <a:p>
            <a:pPr marL="457200" indent="-457200" eaLnBrk="0" hangingPunct="0">
              <a:buSzPct val="125000"/>
              <a:buFontTx/>
              <a:buBlip>
                <a:blip r:embed="rId3"/>
              </a:buBlip>
            </a:pPr>
            <a:r>
              <a:rPr lang="en-US" sz="1800" dirty="0" smtClean="0">
                <a:latin typeface="Arial Narrow" pitchFamily="34" charset="0"/>
              </a:rPr>
              <a:t>Wolf’s </a:t>
            </a:r>
            <a:r>
              <a:rPr lang="en-US" sz="1800" dirty="0">
                <a:latin typeface="Arial Narrow" pitchFamily="34" charset="0"/>
              </a:rPr>
              <a:t>numbers</a:t>
            </a:r>
            <a:r>
              <a:rPr lang="en-US" sz="1800" b="0" dirty="0">
                <a:latin typeface="Arial Narrow" pitchFamily="34" charset="0"/>
              </a:rPr>
              <a:t> </a:t>
            </a:r>
            <a:r>
              <a:rPr lang="en-US" sz="1800" dirty="0">
                <a:latin typeface="Arial Narrow" pitchFamily="34" charset="0"/>
              </a:rPr>
              <a:t>for the </a:t>
            </a:r>
            <a:r>
              <a:rPr lang="en-US" sz="1800" dirty="0" smtClean="0">
                <a:latin typeface="Arial Narrow" pitchFamily="34" charset="0"/>
              </a:rPr>
              <a:t>last 11400 years</a:t>
            </a:r>
            <a:endParaRPr lang="en-US" sz="1800" dirty="0">
              <a:latin typeface="Arial Narrow" pitchFamily="34" charset="0"/>
            </a:endParaRPr>
          </a:p>
          <a:p>
            <a:pPr marL="457200" indent="-457200" eaLnBrk="0" hangingPunct="0">
              <a:buSzPct val="125000"/>
              <a:buFontTx/>
              <a:buBlip>
                <a:blip r:embed="rId3"/>
              </a:buBlip>
            </a:pPr>
            <a:r>
              <a:rPr lang="en-US" sz="1800" dirty="0">
                <a:latin typeface="Arial Narrow" pitchFamily="34" charset="0"/>
              </a:rPr>
              <a:t>Total solar Irradiance </a:t>
            </a:r>
            <a:r>
              <a:rPr lang="en-US" sz="1800" dirty="0" smtClean="0">
                <a:latin typeface="Arial Narrow" pitchFamily="34" charset="0"/>
              </a:rPr>
              <a:t>TSI for the last 9300 years </a:t>
            </a:r>
            <a:endParaRPr lang="en-US" sz="1800" dirty="0">
              <a:latin typeface="Arial Narrow" pitchFamily="34" charset="0"/>
            </a:endParaRPr>
          </a:p>
          <a:p>
            <a:pPr marL="457200" indent="-457200" eaLnBrk="0" hangingPunct="0">
              <a:buSzPct val="125000"/>
              <a:buFontTx/>
              <a:buBlip>
                <a:blip r:embed="rId3"/>
              </a:buBlip>
            </a:pPr>
            <a:r>
              <a:rPr lang="en-US" sz="1800" dirty="0" smtClean="0">
                <a:latin typeface="Arial Narrow" pitchFamily="34" charset="0"/>
              </a:rPr>
              <a:t>Mean </a:t>
            </a:r>
            <a:r>
              <a:rPr lang="en-US" sz="1800" dirty="0">
                <a:latin typeface="Arial Narrow" pitchFamily="34" charset="0"/>
              </a:rPr>
              <a:t>sea level </a:t>
            </a:r>
            <a:r>
              <a:rPr lang="en-US" sz="1800" dirty="0" smtClean="0">
                <a:latin typeface="Arial Narrow" pitchFamily="34" charset="0"/>
              </a:rPr>
              <a:t>time series:13Ka-83Ka BP; 380Ka and 800Ka BP</a:t>
            </a:r>
          </a:p>
          <a:p>
            <a:pPr marL="457200" indent="-457200" eaLnBrk="0" hangingPunct="0">
              <a:buSzPct val="125000"/>
              <a:buFontTx/>
              <a:buBlip>
                <a:blip r:embed="rId3"/>
              </a:buBlip>
            </a:pPr>
            <a:r>
              <a:rPr lang="en-US" sz="1800" dirty="0" err="1" smtClean="0">
                <a:latin typeface="Arial Narrow" pitchFamily="34" charset="0"/>
              </a:rPr>
              <a:t>Laskar’s</a:t>
            </a:r>
            <a:r>
              <a:rPr lang="en-US" sz="1800" dirty="0" smtClean="0">
                <a:latin typeface="Arial Narrow" pitchFamily="34" charset="0"/>
              </a:rPr>
              <a:t> solution for the Earth orbital elements 1Ma BP</a:t>
            </a:r>
            <a:endParaRPr lang="en-GB" sz="1800" dirty="0">
              <a:latin typeface="Arial Narrow" pitchFamily="34" charset="0"/>
            </a:endParaRPr>
          </a:p>
        </p:txBody>
      </p:sp>
      <p:sp>
        <p:nvSpPr>
          <p:cNvPr id="3081" name="Text Box 9"/>
          <p:cNvSpPr txBox="1">
            <a:spLocks noChangeArrowheads="1"/>
          </p:cNvSpPr>
          <p:nvPr/>
        </p:nvSpPr>
        <p:spPr bwMode="auto">
          <a:xfrm>
            <a:off x="0" y="3505200"/>
            <a:ext cx="1692275" cy="519113"/>
          </a:xfrm>
          <a:prstGeom prst="rect">
            <a:avLst/>
          </a:prstGeom>
          <a:noFill/>
          <a:ln w="9525">
            <a:noFill/>
            <a:miter lim="800000"/>
            <a:headEnd/>
            <a:tailEnd/>
          </a:ln>
        </p:spPr>
        <p:txBody>
          <a:bodyPr>
            <a:spAutoFit/>
          </a:bodyPr>
          <a:lstStyle/>
          <a:p>
            <a:pPr eaLnBrk="0" hangingPunct="0"/>
            <a:r>
              <a:rPr lang="en-US" sz="2800">
                <a:latin typeface="Arial Narrow" pitchFamily="34" charset="0"/>
              </a:rPr>
              <a:t>METHODS</a:t>
            </a:r>
          </a:p>
        </p:txBody>
      </p:sp>
      <p:sp>
        <p:nvSpPr>
          <p:cNvPr id="3082" name="Text Box 10"/>
          <p:cNvSpPr txBox="1">
            <a:spLocks noChangeArrowheads="1"/>
          </p:cNvSpPr>
          <p:nvPr/>
        </p:nvSpPr>
        <p:spPr bwMode="auto">
          <a:xfrm>
            <a:off x="0" y="4038600"/>
            <a:ext cx="9144000" cy="923330"/>
          </a:xfrm>
          <a:prstGeom prst="rect">
            <a:avLst/>
          </a:prstGeom>
          <a:solidFill>
            <a:schemeClr val="bg1">
              <a:alpha val="70195"/>
            </a:schemeClr>
          </a:solidFill>
          <a:ln w="9525">
            <a:noFill/>
            <a:miter lim="800000"/>
            <a:headEnd/>
            <a:tailEnd/>
          </a:ln>
        </p:spPr>
        <p:txBody>
          <a:bodyPr>
            <a:spAutoFit/>
          </a:bodyPr>
          <a:lstStyle/>
          <a:p>
            <a:pPr eaLnBrk="0" hangingPunct="0">
              <a:buSzPct val="125000"/>
              <a:buFontTx/>
              <a:buBlip>
                <a:blip r:embed="rId3"/>
              </a:buBlip>
            </a:pPr>
            <a:r>
              <a:rPr lang="en-US" sz="1800" b="0" dirty="0"/>
              <a:t> </a:t>
            </a:r>
            <a:r>
              <a:rPr lang="en-US" sz="1800" dirty="0">
                <a:latin typeface="Arial Narrow" pitchFamily="34" charset="0"/>
              </a:rPr>
              <a:t>Fourier approximation + Method of Least Squares</a:t>
            </a:r>
          </a:p>
          <a:p>
            <a:pPr eaLnBrk="0" hangingPunct="0">
              <a:buSzPct val="125000"/>
              <a:buFontTx/>
              <a:buBlip>
                <a:blip r:embed="rId3"/>
              </a:buBlip>
            </a:pPr>
            <a:r>
              <a:rPr lang="en-US" sz="1800" dirty="0" smtClean="0">
                <a:latin typeface="Arial Narrow" pitchFamily="34" charset="0"/>
              </a:rPr>
              <a:t> FFT spectrograms</a:t>
            </a:r>
          </a:p>
          <a:p>
            <a:pPr eaLnBrk="0" hangingPunct="0">
              <a:buSzPct val="125000"/>
              <a:buFontTx/>
              <a:buBlip>
                <a:blip r:embed="rId3"/>
              </a:buBlip>
            </a:pPr>
            <a:r>
              <a:rPr lang="en-US" sz="1800" dirty="0">
                <a:latin typeface="Arial Narrow" pitchFamily="34" charset="0"/>
              </a:rPr>
              <a:t> </a:t>
            </a:r>
            <a:r>
              <a:rPr lang="en-US" sz="1800" dirty="0" smtClean="0">
                <a:latin typeface="Arial Narrow" pitchFamily="34" charset="0"/>
              </a:rPr>
              <a:t>Correlation and regression analysis</a:t>
            </a:r>
            <a:endParaRPr lang="en-GB" sz="1800" dirty="0">
              <a:latin typeface="Arial Narrow" pitchFamily="34" charset="0"/>
            </a:endParaRPr>
          </a:p>
        </p:txBody>
      </p:sp>
      <p:sp>
        <p:nvSpPr>
          <p:cNvPr id="3083" name="Text Box 11"/>
          <p:cNvSpPr txBox="1">
            <a:spLocks noChangeArrowheads="1"/>
          </p:cNvSpPr>
          <p:nvPr/>
        </p:nvSpPr>
        <p:spPr bwMode="auto">
          <a:xfrm>
            <a:off x="0" y="5105400"/>
            <a:ext cx="1547813" cy="519113"/>
          </a:xfrm>
          <a:prstGeom prst="rect">
            <a:avLst/>
          </a:prstGeom>
          <a:noFill/>
          <a:ln w="9525">
            <a:noFill/>
            <a:miter lim="800000"/>
            <a:headEnd/>
            <a:tailEnd/>
          </a:ln>
        </p:spPr>
        <p:txBody>
          <a:bodyPr wrap="none">
            <a:spAutoFit/>
          </a:bodyPr>
          <a:lstStyle/>
          <a:p>
            <a:pPr eaLnBrk="0" hangingPunct="0"/>
            <a:r>
              <a:rPr lang="en-US" sz="2800" dirty="0">
                <a:latin typeface="Arial Narrow" pitchFamily="34" charset="0"/>
              </a:rPr>
              <a:t>RESULTS</a:t>
            </a:r>
          </a:p>
        </p:txBody>
      </p:sp>
      <p:sp>
        <p:nvSpPr>
          <p:cNvPr id="3084" name="Text Box 12"/>
          <p:cNvSpPr txBox="1">
            <a:spLocks noChangeArrowheads="1"/>
          </p:cNvSpPr>
          <p:nvPr/>
        </p:nvSpPr>
        <p:spPr bwMode="auto">
          <a:xfrm>
            <a:off x="0" y="5638800"/>
            <a:ext cx="9144000" cy="1200329"/>
          </a:xfrm>
          <a:prstGeom prst="rect">
            <a:avLst/>
          </a:prstGeom>
          <a:solidFill>
            <a:schemeClr val="bg1">
              <a:alpha val="70195"/>
            </a:schemeClr>
          </a:solidFill>
          <a:ln w="9525">
            <a:noFill/>
            <a:miter lim="800000"/>
            <a:headEnd/>
            <a:tailEnd/>
          </a:ln>
        </p:spPr>
        <p:txBody>
          <a:bodyPr>
            <a:spAutoFit/>
          </a:bodyPr>
          <a:lstStyle/>
          <a:p>
            <a:pPr eaLnBrk="0" hangingPunct="0">
              <a:buSzPct val="125000"/>
              <a:buFontTx/>
              <a:buBlip>
                <a:blip r:embed="rId3"/>
              </a:buBlip>
            </a:pPr>
            <a:r>
              <a:rPr lang="en-US" sz="1800" b="0" dirty="0"/>
              <a:t>  </a:t>
            </a:r>
            <a:r>
              <a:rPr lang="en-US" sz="1800" dirty="0" smtClean="0">
                <a:latin typeface="Arial Narrow" pitchFamily="34" charset="0"/>
              </a:rPr>
              <a:t>Significant correlation between the MSL variations and summer insolation at 65deg. latitude for period bands  21-25Ka; 18.6-19.6Ka; 11.3-11.8Ka; 7.5-7.8Ka; 5.9-6.0Ka; 2.25-2.3Ka. </a:t>
            </a:r>
            <a:endParaRPr lang="en-US" sz="1800" dirty="0">
              <a:latin typeface="Arial Narrow" pitchFamily="34" charset="0"/>
            </a:endParaRPr>
          </a:p>
          <a:p>
            <a:pPr eaLnBrk="0" hangingPunct="0">
              <a:buSzPct val="125000"/>
              <a:buFontTx/>
              <a:buBlip>
                <a:blip r:embed="rId3"/>
              </a:buBlip>
            </a:pPr>
            <a:r>
              <a:rPr lang="en-US" sz="1800" dirty="0">
                <a:latin typeface="Arial Narrow" pitchFamily="34" charset="0"/>
              </a:rPr>
              <a:t>  </a:t>
            </a:r>
            <a:r>
              <a:rPr lang="en-US" sz="1800" dirty="0" smtClean="0">
                <a:latin typeface="Arial Narrow" pitchFamily="34" charset="0"/>
              </a:rPr>
              <a:t>linear models of climate influence on MSL variations and possibility of separation between the     	climate and solar millennial cycles.</a:t>
            </a:r>
            <a:endParaRPr lang="en-GB" sz="1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animBg="1"/>
      <p:bldP spid="3081" grpId="0"/>
      <p:bldP spid="3082" grpId="0" animBg="1"/>
      <p:bldP spid="3083" grpId="0"/>
      <p:bldP spid="30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81000" y="1752600"/>
            <a:ext cx="2057400" cy="1569660"/>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Earth </a:t>
            </a:r>
          </a:p>
          <a:p>
            <a:pPr eaLnBrk="0" hangingPunct="0"/>
            <a:r>
              <a:rPr lang="en-US" sz="32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Keplerian</a:t>
            </a:r>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 </a:t>
            </a:r>
          </a:p>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Elements</a:t>
            </a: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4100" name="Text Box 8"/>
          <p:cNvSpPr txBox="1">
            <a:spLocks noChangeArrowheads="1"/>
          </p:cNvSpPr>
          <p:nvPr/>
        </p:nvSpPr>
        <p:spPr bwMode="auto">
          <a:xfrm rot="20725028">
            <a:off x="60333" y="265917"/>
            <a:ext cx="2209800" cy="762000"/>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4400" dirty="0">
                <a:solidFill>
                  <a:srgbClr val="FF3399"/>
                </a:solidFill>
                <a:latin typeface="Arial Narrow" pitchFamily="34" charset="0"/>
              </a:rPr>
              <a:t>DATA</a:t>
            </a:r>
          </a:p>
        </p:txBody>
      </p:sp>
      <p:pic>
        <p:nvPicPr>
          <p:cNvPr id="1026" name="Picture 2"/>
          <p:cNvPicPr>
            <a:picLocks noChangeAspect="1" noChangeArrowheads="1"/>
          </p:cNvPicPr>
          <p:nvPr/>
        </p:nvPicPr>
        <p:blipFill>
          <a:blip r:embed="rId2" cstate="print"/>
          <a:srcRect/>
          <a:stretch>
            <a:fillRect/>
          </a:stretch>
        </p:blipFill>
        <p:spPr bwMode="auto">
          <a:xfrm>
            <a:off x="2819400" y="152400"/>
            <a:ext cx="5867399" cy="124049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7" name="Picture 3"/>
          <p:cNvPicPr>
            <a:picLocks noChangeAspect="1" noChangeArrowheads="1"/>
          </p:cNvPicPr>
          <p:nvPr/>
        </p:nvPicPr>
        <p:blipFill>
          <a:blip r:embed="rId3" cstate="print"/>
          <a:srcRect/>
          <a:stretch>
            <a:fillRect/>
          </a:stretch>
        </p:blipFill>
        <p:spPr bwMode="auto">
          <a:xfrm>
            <a:off x="2819400" y="1528232"/>
            <a:ext cx="5867400" cy="123867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8" name="Picture 4"/>
          <p:cNvPicPr>
            <a:picLocks noChangeAspect="1" noChangeArrowheads="1"/>
          </p:cNvPicPr>
          <p:nvPr/>
        </p:nvPicPr>
        <p:blipFill>
          <a:blip r:embed="rId4" cstate="print"/>
          <a:srcRect/>
          <a:stretch>
            <a:fillRect/>
          </a:stretch>
        </p:blipFill>
        <p:spPr bwMode="auto">
          <a:xfrm>
            <a:off x="2819401" y="2950316"/>
            <a:ext cx="5867399" cy="124068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9" name="Picture 5"/>
          <p:cNvPicPr>
            <a:picLocks noChangeAspect="1" noChangeArrowheads="1"/>
          </p:cNvPicPr>
          <p:nvPr/>
        </p:nvPicPr>
        <p:blipFill>
          <a:blip r:embed="rId5" cstate="print"/>
          <a:srcRect/>
          <a:stretch>
            <a:fillRect/>
          </a:stretch>
        </p:blipFill>
        <p:spPr bwMode="auto">
          <a:xfrm>
            <a:off x="2819400" y="4267200"/>
            <a:ext cx="5867669" cy="12192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30" name="Picture 6"/>
          <p:cNvPicPr>
            <a:picLocks noChangeAspect="1" noChangeArrowheads="1"/>
          </p:cNvPicPr>
          <p:nvPr/>
        </p:nvPicPr>
        <p:blipFill>
          <a:blip r:embed="rId6" cstate="print"/>
          <a:srcRect/>
          <a:stretch>
            <a:fillRect/>
          </a:stretch>
        </p:blipFill>
        <p:spPr bwMode="auto">
          <a:xfrm>
            <a:off x="2819399" y="5555184"/>
            <a:ext cx="5867401" cy="123057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2133600"/>
            <a:ext cx="2590800" cy="3323987"/>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Wolf’s numb.</a:t>
            </a:r>
          </a:p>
          <a:p>
            <a:pPr eaLnBrk="0" hangingPunct="0"/>
            <a:r>
              <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TSI</a:t>
            </a:r>
          </a:p>
          <a:p>
            <a:pPr eaLnBrk="0" hangingPunct="0"/>
            <a:r>
              <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MSL </a:t>
            </a:r>
          </a:p>
          <a:p>
            <a:pPr eaLnBrk="0" hangingPunct="0"/>
            <a:r>
              <a:rPr lang="en-US" sz="30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Insolation</a:t>
            </a:r>
            <a:endPar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a:p>
            <a:pPr eaLnBrk="0" hangingPunct="0"/>
            <a:r>
              <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Obliquity </a:t>
            </a:r>
          </a:p>
          <a:p>
            <a:pPr eaLnBrk="0" hangingPunct="0"/>
            <a:r>
              <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Climatic</a:t>
            </a:r>
          </a:p>
          <a:p>
            <a:pPr eaLnBrk="0" hangingPunct="0"/>
            <a:r>
              <a:rPr lang="en-US"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precession</a:t>
            </a:r>
            <a:endParaRPr lang="en-US"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4100" name="Text Box 8"/>
          <p:cNvSpPr txBox="1">
            <a:spLocks noChangeArrowheads="1"/>
          </p:cNvSpPr>
          <p:nvPr/>
        </p:nvSpPr>
        <p:spPr bwMode="auto">
          <a:xfrm rot="20725028">
            <a:off x="60333" y="265917"/>
            <a:ext cx="2209800" cy="762000"/>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4400" dirty="0">
                <a:solidFill>
                  <a:srgbClr val="FF3399"/>
                </a:solidFill>
                <a:latin typeface="Arial Narrow" pitchFamily="34" charset="0"/>
              </a:rPr>
              <a:t>DATA</a:t>
            </a:r>
          </a:p>
        </p:txBody>
      </p:sp>
      <p:pic>
        <p:nvPicPr>
          <p:cNvPr id="1027" name="Picture 3"/>
          <p:cNvPicPr>
            <a:picLocks noChangeAspect="1" noChangeArrowheads="1"/>
          </p:cNvPicPr>
          <p:nvPr/>
        </p:nvPicPr>
        <p:blipFill>
          <a:blip r:embed="rId2" cstate="print"/>
          <a:srcRect/>
          <a:stretch>
            <a:fillRect/>
          </a:stretch>
        </p:blipFill>
        <p:spPr bwMode="auto">
          <a:xfrm>
            <a:off x="3124200" y="4106356"/>
            <a:ext cx="5868882" cy="130384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8" name="Picture 4"/>
          <p:cNvPicPr>
            <a:picLocks noChangeAspect="1" noChangeArrowheads="1"/>
          </p:cNvPicPr>
          <p:nvPr/>
        </p:nvPicPr>
        <p:blipFill>
          <a:blip r:embed="rId3" cstate="print"/>
          <a:srcRect/>
          <a:stretch>
            <a:fillRect/>
          </a:stretch>
        </p:blipFill>
        <p:spPr bwMode="auto">
          <a:xfrm>
            <a:off x="3140936" y="5562600"/>
            <a:ext cx="5828218" cy="12192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9" name="Picture 5"/>
          <p:cNvPicPr>
            <a:picLocks noChangeAspect="1" noChangeArrowheads="1"/>
          </p:cNvPicPr>
          <p:nvPr/>
        </p:nvPicPr>
        <p:blipFill>
          <a:blip r:embed="rId4" cstate="print"/>
          <a:srcRect/>
          <a:stretch>
            <a:fillRect/>
          </a:stretch>
        </p:blipFill>
        <p:spPr bwMode="auto">
          <a:xfrm>
            <a:off x="3124200" y="2816540"/>
            <a:ext cx="5867400" cy="121752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6" name="Picture 2"/>
          <p:cNvPicPr>
            <a:picLocks noChangeAspect="1" noChangeArrowheads="1"/>
          </p:cNvPicPr>
          <p:nvPr/>
        </p:nvPicPr>
        <p:blipFill>
          <a:blip r:embed="rId5" cstate="print"/>
          <a:srcRect/>
          <a:stretch>
            <a:fillRect/>
          </a:stretch>
        </p:blipFill>
        <p:spPr bwMode="auto">
          <a:xfrm>
            <a:off x="3112841" y="228600"/>
            <a:ext cx="5885385" cy="1143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6"/>
          <p:cNvPicPr>
            <a:picLocks noChangeAspect="1" noChangeArrowheads="1"/>
          </p:cNvPicPr>
          <p:nvPr/>
        </p:nvPicPr>
        <p:blipFill>
          <a:blip r:embed="rId6" cstate="print"/>
          <a:srcRect/>
          <a:stretch>
            <a:fillRect/>
          </a:stretch>
        </p:blipFill>
        <p:spPr bwMode="auto">
          <a:xfrm>
            <a:off x="3124200" y="1439682"/>
            <a:ext cx="5867400" cy="129849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76200" y="1600200"/>
            <a:ext cx="2209800" cy="2062103"/>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Arial" pitchFamily="34" charset="0"/>
              </a:rPr>
              <a:t>MSL </a:t>
            </a:r>
          </a:p>
          <a:p>
            <a:pPr eaLnBrk="0" hangingPunct="0"/>
            <a:r>
              <a:rPr lang="en-US" sz="32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Arial" pitchFamily="34" charset="0"/>
              </a:rPr>
              <a:t>Insolation</a:t>
            </a:r>
            <a:endPar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Arial" pitchFamily="34" charset="0"/>
            </a:endParaRPr>
          </a:p>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Arial" pitchFamily="34" charset="0"/>
              </a:rPr>
              <a:t>Precession</a:t>
            </a:r>
          </a:p>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Arial" pitchFamily="34" charset="0"/>
              </a:rPr>
              <a:t>Obliquity</a:t>
            </a: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cs typeface="Arial" pitchFamily="34" charset="0"/>
            </a:endParaRPr>
          </a:p>
        </p:txBody>
      </p:sp>
      <p:sp>
        <p:nvSpPr>
          <p:cNvPr id="4100" name="Text Box 8"/>
          <p:cNvSpPr txBox="1">
            <a:spLocks noChangeArrowheads="1"/>
          </p:cNvSpPr>
          <p:nvPr/>
        </p:nvSpPr>
        <p:spPr bwMode="auto">
          <a:xfrm rot="20725028">
            <a:off x="55399" y="223633"/>
            <a:ext cx="2516120" cy="769441"/>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4400" dirty="0" smtClean="0">
                <a:solidFill>
                  <a:srgbClr val="FF3399"/>
                </a:solidFill>
                <a:latin typeface="Arial Narrow" pitchFamily="34" charset="0"/>
              </a:rPr>
              <a:t>SPECTRA</a:t>
            </a:r>
            <a:endParaRPr lang="en-US" sz="4400" dirty="0">
              <a:solidFill>
                <a:srgbClr val="FF3399"/>
              </a:solidFill>
              <a:latin typeface="Arial Narrow" pitchFamily="34" charset="0"/>
            </a:endParaRPr>
          </a:p>
        </p:txBody>
      </p:sp>
      <p:sp>
        <p:nvSpPr>
          <p:cNvPr id="7" name="TextBox 6"/>
          <p:cNvSpPr txBox="1"/>
          <p:nvPr/>
        </p:nvSpPr>
        <p:spPr>
          <a:xfrm>
            <a:off x="6705600" y="2286000"/>
            <a:ext cx="1981200" cy="307777"/>
          </a:xfrm>
          <a:prstGeom prst="rect">
            <a:avLst/>
          </a:prstGeom>
          <a:solidFill>
            <a:schemeClr val="accent3"/>
          </a:solidFill>
          <a:ln w="28575">
            <a:solidFill>
              <a:srgbClr val="FF0000"/>
            </a:solidFill>
          </a:ln>
          <a:effectLst/>
        </p:spPr>
        <p:txBody>
          <a:bodyPr wrap="square" rtlCol="0">
            <a:spAutoFit/>
          </a:bodyPr>
          <a:lstStyle/>
          <a:p>
            <a:r>
              <a:rPr lang="en-US" sz="1400" dirty="0" smtClean="0">
                <a:solidFill>
                  <a:srgbClr val="FF0000"/>
                </a:solidFill>
                <a:latin typeface="Arial Narrow" pitchFamily="34" charset="0"/>
              </a:rPr>
              <a:t>Climatic origin of 11.5Ka</a:t>
            </a:r>
            <a:endParaRPr lang="en-US" sz="1400" dirty="0">
              <a:solidFill>
                <a:srgbClr val="FF0000"/>
              </a:solidFill>
              <a:latin typeface="Arial Narrow" pitchFamily="34" charset="0"/>
            </a:endParaRPr>
          </a:p>
        </p:txBody>
      </p:sp>
      <p:sp>
        <p:nvSpPr>
          <p:cNvPr id="8" name="TextBox 7"/>
          <p:cNvSpPr txBox="1"/>
          <p:nvPr/>
        </p:nvSpPr>
        <p:spPr>
          <a:xfrm>
            <a:off x="6477000" y="5867400"/>
            <a:ext cx="2286000" cy="338554"/>
          </a:xfrm>
          <a:prstGeom prst="rect">
            <a:avLst/>
          </a:prstGeom>
          <a:solidFill>
            <a:schemeClr val="accent3"/>
          </a:solidFill>
          <a:ln w="28575">
            <a:solidFill>
              <a:srgbClr val="FF3399"/>
            </a:solidFill>
          </a:ln>
          <a:effectLst/>
        </p:spPr>
        <p:txBody>
          <a:bodyPr wrap="square" rtlCol="0">
            <a:spAutoFit/>
          </a:bodyPr>
          <a:lstStyle/>
          <a:p>
            <a:r>
              <a:rPr lang="en-US" sz="1600" dirty="0" smtClean="0">
                <a:solidFill>
                  <a:srgbClr val="FF3399"/>
                </a:solidFill>
                <a:latin typeface="Arial Narrow" pitchFamily="34" charset="0"/>
              </a:rPr>
              <a:t>Climatic origin of 11.5Ka</a:t>
            </a:r>
            <a:endParaRPr lang="en-US" sz="1600" dirty="0">
              <a:solidFill>
                <a:srgbClr val="FF3399"/>
              </a:solidFill>
              <a:latin typeface="Arial Narrow"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2514600" y="72942"/>
            <a:ext cx="6459980" cy="673611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52400" y="2590800"/>
            <a:ext cx="2057400" cy="1569660"/>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Earth </a:t>
            </a:r>
          </a:p>
          <a:p>
            <a:pPr eaLnBrk="0" hangingPunct="0"/>
            <a:r>
              <a:rPr lang="en-US" sz="32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Keplerian</a:t>
            </a:r>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 </a:t>
            </a:r>
          </a:p>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Elements</a:t>
            </a: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4100" name="Text Box 8"/>
          <p:cNvSpPr txBox="1">
            <a:spLocks noChangeArrowheads="1"/>
          </p:cNvSpPr>
          <p:nvPr/>
        </p:nvSpPr>
        <p:spPr bwMode="auto">
          <a:xfrm rot="20725028">
            <a:off x="55399" y="223633"/>
            <a:ext cx="2516120" cy="769441"/>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4400" dirty="0" smtClean="0">
                <a:solidFill>
                  <a:srgbClr val="FF3399"/>
                </a:solidFill>
                <a:latin typeface="Arial Narrow" pitchFamily="34" charset="0"/>
              </a:rPr>
              <a:t>SPECTRA</a:t>
            </a:r>
            <a:endParaRPr lang="en-US" sz="4400" dirty="0">
              <a:solidFill>
                <a:srgbClr val="FF3399"/>
              </a:solidFill>
              <a:latin typeface="Arial Narrow"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2667000" y="228600"/>
            <a:ext cx="6257605" cy="64008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p:cNvSpPr txBox="1"/>
          <p:nvPr/>
        </p:nvSpPr>
        <p:spPr>
          <a:xfrm>
            <a:off x="6400800" y="838200"/>
            <a:ext cx="2286000" cy="338554"/>
          </a:xfrm>
          <a:prstGeom prst="rect">
            <a:avLst/>
          </a:prstGeom>
          <a:solidFill>
            <a:schemeClr val="accent3"/>
          </a:solidFill>
          <a:ln w="28575">
            <a:solidFill>
              <a:srgbClr val="FF0000"/>
            </a:solidFill>
          </a:ln>
          <a:effectLst/>
        </p:spPr>
        <p:txBody>
          <a:bodyPr wrap="square" rtlCol="0">
            <a:spAutoFit/>
          </a:bodyPr>
          <a:lstStyle/>
          <a:p>
            <a:r>
              <a:rPr lang="en-US" sz="1600" dirty="0" smtClean="0">
                <a:solidFill>
                  <a:srgbClr val="FF0000"/>
                </a:solidFill>
                <a:latin typeface="Arial Narrow" pitchFamily="34" charset="0"/>
              </a:rPr>
              <a:t>Climatic origin of 11.5Ka</a:t>
            </a:r>
            <a:endParaRPr lang="en-US" sz="1600" dirty="0">
              <a:solidFill>
                <a:srgbClr val="FF0000"/>
              </a:solidFill>
              <a:latin typeface="Arial Narrow" pitchFamily="34" charset="0"/>
            </a:endParaRPr>
          </a:p>
        </p:txBody>
      </p:sp>
      <p:sp>
        <p:nvSpPr>
          <p:cNvPr id="8" name="TextBox 7"/>
          <p:cNvSpPr txBox="1"/>
          <p:nvPr/>
        </p:nvSpPr>
        <p:spPr>
          <a:xfrm>
            <a:off x="6858000" y="3352800"/>
            <a:ext cx="1828800" cy="276999"/>
          </a:xfrm>
          <a:prstGeom prst="rect">
            <a:avLst/>
          </a:prstGeom>
          <a:solidFill>
            <a:schemeClr val="accent3"/>
          </a:solidFill>
          <a:ln w="28575">
            <a:solidFill>
              <a:srgbClr val="0000FF"/>
            </a:solidFill>
          </a:ln>
          <a:effectLst/>
        </p:spPr>
        <p:txBody>
          <a:bodyPr wrap="square" rtlCol="0">
            <a:spAutoFit/>
          </a:bodyPr>
          <a:lstStyle/>
          <a:p>
            <a:r>
              <a:rPr lang="en-US" sz="1200" dirty="0" smtClean="0">
                <a:solidFill>
                  <a:srgbClr val="0000FF"/>
                </a:solidFill>
                <a:latin typeface="Arial Narrow" pitchFamily="34" charset="0"/>
              </a:rPr>
              <a:t>Climatic origin of 11.5Ka?</a:t>
            </a:r>
            <a:endParaRPr lang="en-US" sz="1200" dirty="0">
              <a:solidFill>
                <a:srgbClr val="0000FF"/>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52400" y="2590800"/>
            <a:ext cx="1905000" cy="1077218"/>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a:t>
            </a:r>
          </a:p>
          <a:p>
            <a:pPr eaLnBrk="0" hangingPunct="0"/>
            <a:r>
              <a:rPr lang="en-US" sz="32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21-25 Ka</a:t>
            </a: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4100" name="Text Box 8"/>
          <p:cNvSpPr txBox="1">
            <a:spLocks noChangeArrowheads="1"/>
          </p:cNvSpPr>
          <p:nvPr/>
        </p:nvSpPr>
        <p:spPr bwMode="auto">
          <a:xfrm rot="20725028">
            <a:off x="-118561" y="346141"/>
            <a:ext cx="2830287" cy="630942"/>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500" dirty="0" smtClean="0">
                <a:solidFill>
                  <a:srgbClr val="FF3399"/>
                </a:solidFill>
                <a:latin typeface="Arial Narrow" pitchFamily="34" charset="0"/>
              </a:rPr>
              <a:t>COMPARISON</a:t>
            </a:r>
            <a:endParaRPr lang="en-US" sz="3500" dirty="0">
              <a:solidFill>
                <a:srgbClr val="FF3399"/>
              </a:solidFill>
              <a:latin typeface="Arial Narrow"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2590800" y="1219200"/>
            <a:ext cx="6424914" cy="1260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4" name="Picture 6"/>
          <p:cNvPicPr>
            <a:picLocks noChangeAspect="1" noChangeArrowheads="1"/>
          </p:cNvPicPr>
          <p:nvPr/>
        </p:nvPicPr>
        <p:blipFill>
          <a:blip r:embed="rId3" cstate="print"/>
          <a:srcRect/>
          <a:stretch>
            <a:fillRect/>
          </a:stretch>
        </p:blipFill>
        <p:spPr bwMode="auto">
          <a:xfrm>
            <a:off x="2590800" y="2667000"/>
            <a:ext cx="6394440" cy="1224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5" name="Picture 7"/>
          <p:cNvPicPr>
            <a:picLocks noChangeAspect="1" noChangeArrowheads="1"/>
          </p:cNvPicPr>
          <p:nvPr/>
        </p:nvPicPr>
        <p:blipFill>
          <a:blip r:embed="rId4" cstate="print"/>
          <a:srcRect/>
          <a:stretch>
            <a:fillRect/>
          </a:stretch>
        </p:blipFill>
        <p:spPr bwMode="auto">
          <a:xfrm>
            <a:off x="2590800" y="4038600"/>
            <a:ext cx="6378825" cy="1224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6" name="Picture 8"/>
          <p:cNvPicPr>
            <a:picLocks noChangeAspect="1" noChangeArrowheads="1"/>
          </p:cNvPicPr>
          <p:nvPr/>
        </p:nvPicPr>
        <p:blipFill>
          <a:blip r:embed="rId5" cstate="print"/>
          <a:srcRect/>
          <a:stretch>
            <a:fillRect/>
          </a:stretch>
        </p:blipFill>
        <p:spPr bwMode="auto">
          <a:xfrm>
            <a:off x="2514600" y="5410200"/>
            <a:ext cx="6464251" cy="1224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TextBox 13"/>
          <p:cNvSpPr txBox="1"/>
          <p:nvPr/>
        </p:nvSpPr>
        <p:spPr>
          <a:xfrm>
            <a:off x="2895600" y="381000"/>
            <a:ext cx="6025047"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rgbClr val="FF0000"/>
                </a:solidFill>
                <a:latin typeface="Arial Narrow" pitchFamily="34" charset="0"/>
              </a:rPr>
              <a:t>Excellent matching of MSL and insolation and climatic precession; time delay 1-3Ka</a:t>
            </a:r>
            <a:endParaRPr lang="bg-BG" sz="1400" dirty="0">
              <a:solidFill>
                <a:srgbClr val="FF0000"/>
              </a:solidFill>
              <a:latin typeface="Arial Narrow" pitchFamily="34" charset="0"/>
            </a:endParaRPr>
          </a:p>
        </p:txBody>
      </p:sp>
      <p:sp>
        <p:nvSpPr>
          <p:cNvPr id="15" name="TextBox 14"/>
          <p:cNvSpPr txBox="1"/>
          <p:nvPr/>
        </p:nvSpPr>
        <p:spPr>
          <a:xfrm>
            <a:off x="3352800" y="838200"/>
            <a:ext cx="5545749"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chemeClr val="accent1">
                    <a:lumMod val="75000"/>
                  </a:schemeClr>
                </a:solidFill>
                <a:latin typeface="Arial Narrow" pitchFamily="34" charset="0"/>
              </a:rPr>
              <a:t>Partial correlation between MSL and </a:t>
            </a:r>
            <a:r>
              <a:rPr lang="en-US" sz="1400" dirty="0" err="1" smtClean="0">
                <a:solidFill>
                  <a:schemeClr val="accent1">
                    <a:lumMod val="75000"/>
                  </a:schemeClr>
                </a:solidFill>
                <a:latin typeface="Arial Narrow" pitchFamily="34" charset="0"/>
              </a:rPr>
              <a:t>keplerian</a:t>
            </a:r>
            <a:r>
              <a:rPr lang="en-US" sz="1400" dirty="0" smtClean="0">
                <a:solidFill>
                  <a:schemeClr val="accent1">
                    <a:lumMod val="75000"/>
                  </a:schemeClr>
                </a:solidFill>
                <a:latin typeface="Arial Narrow" pitchFamily="34" charset="0"/>
              </a:rPr>
              <a:t> elements with phase reverses</a:t>
            </a:r>
            <a:endParaRPr lang="bg-BG" sz="1400" dirty="0">
              <a:solidFill>
                <a:schemeClr val="accent1">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038600" y="76200"/>
            <a:ext cx="2286000" cy="954107"/>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a:t>
            </a:r>
          </a:p>
          <a:p>
            <a:pP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18.6-19.6Ka</a:t>
            </a: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4100" name="Text Box 8"/>
          <p:cNvSpPr txBox="1">
            <a:spLocks noChangeArrowheads="1"/>
          </p:cNvSpPr>
          <p:nvPr/>
        </p:nvSpPr>
        <p:spPr bwMode="auto">
          <a:xfrm rot="20725028">
            <a:off x="-118561" y="346141"/>
            <a:ext cx="2830287" cy="630942"/>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500" dirty="0" smtClean="0">
                <a:solidFill>
                  <a:srgbClr val="FF3399"/>
                </a:solidFill>
                <a:latin typeface="Arial Narrow" pitchFamily="34" charset="0"/>
              </a:rPr>
              <a:t>COMPARISON</a:t>
            </a:r>
            <a:endParaRPr lang="en-US" sz="3500" dirty="0">
              <a:solidFill>
                <a:srgbClr val="FF3399"/>
              </a:solidFill>
              <a:latin typeface="Arial Narrow" pitchFamily="34" charset="0"/>
            </a:endParaRPr>
          </a:p>
        </p:txBody>
      </p:sp>
      <p:sp>
        <p:nvSpPr>
          <p:cNvPr id="14" name="TextBox 13"/>
          <p:cNvSpPr txBox="1"/>
          <p:nvPr/>
        </p:nvSpPr>
        <p:spPr>
          <a:xfrm>
            <a:off x="2286000" y="1143000"/>
            <a:ext cx="5050422"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rgbClr val="FF0000"/>
                </a:solidFill>
                <a:latin typeface="Arial Narrow" pitchFamily="34" charset="0"/>
              </a:rPr>
              <a:t>Good agreement between MSL and insolation and climatic precession</a:t>
            </a:r>
            <a:endParaRPr lang="bg-BG" sz="1400" dirty="0">
              <a:solidFill>
                <a:srgbClr val="FF0000"/>
              </a:solidFill>
              <a:latin typeface="Arial Narrow" pitchFamily="34" charset="0"/>
            </a:endParaRPr>
          </a:p>
        </p:txBody>
      </p:sp>
      <p:sp>
        <p:nvSpPr>
          <p:cNvPr id="15" name="TextBox 14"/>
          <p:cNvSpPr txBox="1"/>
          <p:nvPr/>
        </p:nvSpPr>
        <p:spPr>
          <a:xfrm>
            <a:off x="1905000" y="4724400"/>
            <a:ext cx="5545749"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chemeClr val="accent1">
                    <a:lumMod val="75000"/>
                  </a:schemeClr>
                </a:solidFill>
                <a:latin typeface="Arial Narrow" pitchFamily="34" charset="0"/>
              </a:rPr>
              <a:t>Partial correlation between MSL and </a:t>
            </a:r>
            <a:r>
              <a:rPr lang="en-US" sz="1400" dirty="0" err="1" smtClean="0">
                <a:solidFill>
                  <a:schemeClr val="accent1">
                    <a:lumMod val="75000"/>
                  </a:schemeClr>
                </a:solidFill>
                <a:latin typeface="Arial Narrow" pitchFamily="34" charset="0"/>
              </a:rPr>
              <a:t>keplerian</a:t>
            </a:r>
            <a:r>
              <a:rPr lang="en-US" sz="1400" dirty="0" smtClean="0">
                <a:solidFill>
                  <a:schemeClr val="accent1">
                    <a:lumMod val="75000"/>
                  </a:schemeClr>
                </a:solidFill>
                <a:latin typeface="Arial Narrow" pitchFamily="34" charset="0"/>
              </a:rPr>
              <a:t> elements with phase reverses</a:t>
            </a:r>
            <a:endParaRPr lang="bg-BG" sz="1400" dirty="0">
              <a:solidFill>
                <a:schemeClr val="accent1">
                  <a:lumMod val="75000"/>
                </a:schemeClr>
              </a:solidFill>
              <a:latin typeface="Arial Narrow"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447800" y="1523999"/>
            <a:ext cx="6910223" cy="135517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075" name="Picture 3"/>
          <p:cNvPicPr>
            <a:picLocks noChangeAspect="1" noChangeArrowheads="1"/>
          </p:cNvPicPr>
          <p:nvPr/>
        </p:nvPicPr>
        <p:blipFill>
          <a:blip r:embed="rId3" cstate="print"/>
          <a:srcRect/>
          <a:stretch>
            <a:fillRect/>
          </a:stretch>
        </p:blipFill>
        <p:spPr bwMode="auto">
          <a:xfrm>
            <a:off x="1447800" y="2971800"/>
            <a:ext cx="6895062" cy="12954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076" name="Picture 4"/>
          <p:cNvPicPr>
            <a:picLocks noChangeAspect="1" noChangeArrowheads="1"/>
          </p:cNvPicPr>
          <p:nvPr/>
        </p:nvPicPr>
        <p:blipFill>
          <a:blip r:embed="rId4" cstate="print"/>
          <a:srcRect/>
          <a:stretch>
            <a:fillRect/>
          </a:stretch>
        </p:blipFill>
        <p:spPr bwMode="auto">
          <a:xfrm>
            <a:off x="1480416" y="5209125"/>
            <a:ext cx="6825384" cy="149287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352800" y="152400"/>
            <a:ext cx="4191000" cy="954107"/>
          </a:xfrm>
          <a:prstGeom prst="rect">
            <a:avLst/>
          </a:prstGeom>
          <a:solidFill>
            <a:schemeClr val="accent3">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Band 11.3-11.8Ka</a:t>
            </a:r>
          </a:p>
          <a:p>
            <a:pPr algn="ctr" eaLnBrk="0" hangingPunct="0"/>
            <a:r>
              <a:rPr lang="en-US" sz="280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rPr>
              <a:t>11500-year solar cycle</a:t>
            </a:r>
            <a:endParaRPr lang="en-US" sz="280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pitchFamily="34" charset="0"/>
              <a:cs typeface="Arial" pitchFamily="34" charset="0"/>
            </a:endParaRPr>
          </a:p>
        </p:txBody>
      </p:sp>
      <p:sp>
        <p:nvSpPr>
          <p:cNvPr id="4100" name="Text Box 8"/>
          <p:cNvSpPr txBox="1">
            <a:spLocks noChangeArrowheads="1"/>
          </p:cNvSpPr>
          <p:nvPr/>
        </p:nvSpPr>
        <p:spPr bwMode="auto">
          <a:xfrm rot="20725028">
            <a:off x="186241" y="338447"/>
            <a:ext cx="2830287" cy="646331"/>
          </a:xfrm>
          <a:prstGeom prst="rect">
            <a:avLst/>
          </a:prstGeom>
          <a:solidFill>
            <a:srgbClr val="00B0F0">
              <a:alpha val="47842"/>
            </a:srgb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en-US" sz="3600" dirty="0" smtClean="0">
                <a:solidFill>
                  <a:srgbClr val="FF3399"/>
                </a:solidFill>
                <a:latin typeface="Arial Narrow" pitchFamily="34" charset="0"/>
              </a:rPr>
              <a:t>Solar cycles</a:t>
            </a:r>
            <a:endParaRPr lang="en-US" sz="3600" dirty="0">
              <a:solidFill>
                <a:srgbClr val="FF3399"/>
              </a:solidFill>
              <a:latin typeface="Arial Narrow" pitchFamily="34" charset="0"/>
            </a:endParaRPr>
          </a:p>
        </p:txBody>
      </p:sp>
      <p:sp>
        <p:nvSpPr>
          <p:cNvPr id="14" name="TextBox 13"/>
          <p:cNvSpPr txBox="1"/>
          <p:nvPr/>
        </p:nvSpPr>
        <p:spPr>
          <a:xfrm>
            <a:off x="3048000" y="1371600"/>
            <a:ext cx="3376886"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rgbClr val="FF0000"/>
                </a:solidFill>
                <a:latin typeface="Arial Narrow" pitchFamily="34" charset="0"/>
              </a:rPr>
              <a:t>Good agreement between MSL and insolation</a:t>
            </a:r>
            <a:endParaRPr lang="bg-BG" sz="1400" dirty="0">
              <a:solidFill>
                <a:srgbClr val="FF0000"/>
              </a:solidFill>
              <a:latin typeface="Arial Narrow" pitchFamily="34" charset="0"/>
            </a:endParaRPr>
          </a:p>
        </p:txBody>
      </p:sp>
      <p:sp>
        <p:nvSpPr>
          <p:cNvPr id="15" name="TextBox 14"/>
          <p:cNvSpPr txBox="1"/>
          <p:nvPr/>
        </p:nvSpPr>
        <p:spPr>
          <a:xfrm>
            <a:off x="1752600" y="4495800"/>
            <a:ext cx="5545749" cy="30777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400" dirty="0" smtClean="0">
                <a:solidFill>
                  <a:schemeClr val="accent1">
                    <a:lumMod val="50000"/>
                  </a:schemeClr>
                </a:solidFill>
                <a:latin typeface="Arial Narrow" pitchFamily="34" charset="0"/>
              </a:rPr>
              <a:t>Partial correlation between MSL and </a:t>
            </a:r>
            <a:r>
              <a:rPr lang="en-US" sz="1400" dirty="0" err="1" smtClean="0">
                <a:solidFill>
                  <a:schemeClr val="accent1">
                    <a:lumMod val="50000"/>
                  </a:schemeClr>
                </a:solidFill>
                <a:latin typeface="Arial Narrow" pitchFamily="34" charset="0"/>
              </a:rPr>
              <a:t>keplerian</a:t>
            </a:r>
            <a:r>
              <a:rPr lang="en-US" sz="1400" dirty="0" smtClean="0">
                <a:solidFill>
                  <a:schemeClr val="accent1">
                    <a:lumMod val="50000"/>
                  </a:schemeClr>
                </a:solidFill>
                <a:latin typeface="Arial Narrow" pitchFamily="34" charset="0"/>
              </a:rPr>
              <a:t> elements with phase reverses</a:t>
            </a:r>
            <a:endParaRPr lang="bg-BG" sz="1400" dirty="0">
              <a:solidFill>
                <a:schemeClr val="accent1">
                  <a:lumMod val="50000"/>
                </a:schemeClr>
              </a:solidFill>
              <a:latin typeface="Arial Narrow"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152400" y="1752600"/>
            <a:ext cx="8767232" cy="173417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6" name="Picture 2"/>
          <p:cNvPicPr>
            <a:picLocks noChangeAspect="1" noChangeArrowheads="1"/>
          </p:cNvPicPr>
          <p:nvPr/>
        </p:nvPicPr>
        <p:blipFill>
          <a:blip r:embed="rId3" cstate="print"/>
          <a:srcRect/>
          <a:stretch>
            <a:fillRect/>
          </a:stretch>
        </p:blipFill>
        <p:spPr bwMode="auto">
          <a:xfrm>
            <a:off x="228600" y="4876800"/>
            <a:ext cx="8763000" cy="186713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extBox 7"/>
          <p:cNvSpPr txBox="1"/>
          <p:nvPr/>
        </p:nvSpPr>
        <p:spPr>
          <a:xfrm>
            <a:off x="152400" y="3581400"/>
            <a:ext cx="8223918" cy="707886"/>
          </a:xfrm>
          <a:prstGeom prst="rect">
            <a:avLst/>
          </a:prstGeom>
          <a:solidFill>
            <a:schemeClr val="accent1">
              <a:lumMod val="20000"/>
              <a:lumOff val="80000"/>
            </a:schemeClr>
          </a:solidFill>
          <a:ln>
            <a:solidFill>
              <a:schemeClr val="accent2">
                <a:lumMod val="75000"/>
              </a:schemeClr>
            </a:solidFill>
          </a:ln>
        </p:spPr>
        <p:txBody>
          <a:bodyPr wrap="none" rtlCol="0">
            <a:spAutoFit/>
          </a:bodyPr>
          <a:lstStyle/>
          <a:p>
            <a:r>
              <a:rPr lang="en-US" sz="2000" u="sng" dirty="0" smtClean="0"/>
              <a:t>The climatic variations due to orbital harmonics (half precession period ) </a:t>
            </a:r>
          </a:p>
          <a:p>
            <a:r>
              <a:rPr lang="en-US" sz="2000" u="sng" dirty="0" smtClean="0"/>
              <a:t>are the main origin of 11.5Ka oscillations</a:t>
            </a:r>
            <a:endParaRPr lang="en-US" sz="20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2331</TotalTime>
  <Words>647</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CONCLUSIONS</vt:lpstr>
      <vt:lpstr>Slide 14</vt:lpstr>
    </vt:vector>
  </TitlesOfParts>
  <Company>CLG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yavor</dc:creator>
  <cp:lastModifiedBy>akalagd</cp:lastModifiedBy>
  <cp:revision>214</cp:revision>
  <dcterms:created xsi:type="dcterms:W3CDTF">2010-08-06T08:58:46Z</dcterms:created>
  <dcterms:modified xsi:type="dcterms:W3CDTF">2014-07-03T11:56:59Z</dcterms:modified>
</cp:coreProperties>
</file>