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956C5-1778-4EF0-97EA-5A6F2637D612}" type="datetimeFigureOut">
              <a:rPr lang="en-US" smtClean="0"/>
              <a:pPr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39439-1A64-4F28-BEDA-96C331AEE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85794"/>
          </a:xfrm>
        </p:spPr>
        <p:txBody>
          <a:bodyPr>
            <a:normAutofit fontScale="90000"/>
          </a:bodyPr>
          <a:lstStyle/>
          <a:p>
            <a:pPr lvl="2" algn="ctr"/>
            <a:r>
              <a:rPr lang="en-US" sz="1700" b="1" dirty="0">
                <a:solidFill>
                  <a:srgbClr val="FF0000"/>
                </a:solidFill>
              </a:rPr>
              <a:t>SOLAR INFLUENCE ON SUBDECADAL VARIATIONS OF EARTH ROTATION, MSL AND CLIMATE, DERIVED BY HARMONICS OF HALE, </a:t>
            </a:r>
            <a:r>
              <a:rPr lang="sr-Cyrl-CS" sz="1700" b="1" dirty="0">
                <a:solidFill>
                  <a:srgbClr val="FF0000"/>
                </a:solidFill>
              </a:rPr>
              <a:t>JOSE, DE VRIES AND SUESS</a:t>
            </a:r>
            <a:r>
              <a:rPr lang="en-US" sz="1700" b="1" dirty="0">
                <a:solidFill>
                  <a:srgbClr val="FF0000"/>
                </a:solidFill>
              </a:rPr>
              <a:t> CYCLES</a:t>
            </a:r>
            <a:br>
              <a:rPr lang="en-US" sz="1700" b="1" dirty="0">
                <a:solidFill>
                  <a:srgbClr val="FF0000"/>
                </a:solidFill>
              </a:rPr>
            </a:br>
            <a:r>
              <a:rPr lang="en-US" sz="1700" dirty="0">
                <a:solidFill>
                  <a:srgbClr val="FF0000"/>
                </a:solidFill>
              </a:rPr>
              <a:t>YAVOR CHAPANOV, CYRIL RON, JAN </a:t>
            </a:r>
            <a:r>
              <a:rPr lang="en-US" sz="1700" dirty="0" smtClean="0">
                <a:solidFill>
                  <a:srgbClr val="FF0000"/>
                </a:solidFill>
              </a:rPr>
              <a:t>VONDRAK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6" name="Picture 5" descr="da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14356"/>
            <a:ext cx="4003031" cy="4071966"/>
          </a:xfrm>
          <a:prstGeom prst="rect">
            <a:avLst/>
          </a:prstGeom>
        </p:spPr>
      </p:pic>
      <p:pic>
        <p:nvPicPr>
          <p:cNvPr id="7" name="Picture 6" descr="decadal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786" y="714357"/>
            <a:ext cx="5061214" cy="2214578"/>
          </a:xfrm>
          <a:prstGeom prst="rect">
            <a:avLst/>
          </a:prstGeom>
        </p:spPr>
      </p:pic>
      <p:pic>
        <p:nvPicPr>
          <p:cNvPr id="9" name="Picture 8" descr="decadal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1919" y="3000372"/>
            <a:ext cx="5132081" cy="1928826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929198"/>
            <a:ext cx="54387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000750"/>
            <a:ext cx="53721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5500694" y="5143512"/>
            <a:ext cx="368402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Clr>
                <a:srgbClr val="FF0000"/>
              </a:buClr>
              <a:buSzPct val="111000"/>
              <a:buFont typeface="Wingdings" pitchFamily="2" charset="2"/>
              <a:buChar char="v"/>
            </a:pPr>
            <a:r>
              <a:rPr lang="en-US" sz="1200" b="1" dirty="0">
                <a:latin typeface="Arial Narrow" pitchFamily="34" charset="0"/>
              </a:rPr>
              <a:t>A lot of </a:t>
            </a:r>
            <a:r>
              <a:rPr lang="en-US" sz="1200" b="1" dirty="0" err="1">
                <a:latin typeface="Arial Narrow" pitchFamily="34" charset="0"/>
              </a:rPr>
              <a:t>subdecadal</a:t>
            </a:r>
            <a:r>
              <a:rPr lang="en-US" sz="1200" b="1" dirty="0">
                <a:latin typeface="Arial Narrow" pitchFamily="34" charset="0"/>
              </a:rPr>
              <a:t> and decadal harmonics due to </a:t>
            </a:r>
            <a:endParaRPr lang="en-US" sz="1200" b="1" dirty="0" smtClean="0">
              <a:latin typeface="Arial Narrow" pitchFamily="34" charset="0"/>
            </a:endParaRPr>
          </a:p>
          <a:p>
            <a:pPr lvl="0">
              <a:buClr>
                <a:srgbClr val="FF0000"/>
              </a:buClr>
              <a:buSzPct val="111000"/>
            </a:pPr>
            <a:r>
              <a:rPr lang="en-US" sz="1200" b="1" dirty="0">
                <a:latin typeface="Arial Narrow" pitchFamily="34" charset="0"/>
              </a:rPr>
              <a:t>	</a:t>
            </a:r>
            <a:r>
              <a:rPr lang="en-US" sz="1200" b="1" dirty="0" smtClean="0">
                <a:latin typeface="Arial Narrow" pitchFamily="34" charset="0"/>
              </a:rPr>
              <a:t>the </a:t>
            </a:r>
            <a:r>
              <a:rPr lang="en-US" sz="1200" b="1" dirty="0">
                <a:latin typeface="Arial Narrow" pitchFamily="34" charset="0"/>
              </a:rPr>
              <a:t>shapes of solar cycles. </a:t>
            </a:r>
          </a:p>
          <a:p>
            <a:pPr lvl="0">
              <a:buClr>
                <a:srgbClr val="FF0000"/>
              </a:buClr>
              <a:buSzPct val="111000"/>
              <a:buFont typeface="Wingdings" pitchFamily="2" charset="2"/>
              <a:buChar char="v"/>
            </a:pPr>
            <a:r>
              <a:rPr lang="en-US" sz="1200" b="1" dirty="0">
                <a:latin typeface="Arial Narrow" pitchFamily="34" charset="0"/>
              </a:rPr>
              <a:t>Common cycles with periods 1-9, 12-19 and 23-33 </a:t>
            </a:r>
            <a:r>
              <a:rPr lang="en-US" sz="1200" b="1" dirty="0" smtClean="0">
                <a:latin typeface="Arial Narrow" pitchFamily="34" charset="0"/>
              </a:rPr>
              <a:t>years</a:t>
            </a:r>
          </a:p>
          <a:p>
            <a:pPr lvl="0">
              <a:buClr>
                <a:srgbClr val="FF0000"/>
              </a:buClr>
              <a:buSzPct val="111000"/>
            </a:pPr>
            <a:r>
              <a:rPr lang="en-US" sz="1200" b="1" dirty="0">
                <a:latin typeface="Arial Narrow" pitchFamily="34" charset="0"/>
              </a:rPr>
              <a:t>	</a:t>
            </a:r>
            <a:r>
              <a:rPr lang="en-US" sz="1200" b="1" dirty="0" smtClean="0">
                <a:latin typeface="Arial Narrow" pitchFamily="34" charset="0"/>
              </a:rPr>
              <a:t> </a:t>
            </a:r>
            <a:r>
              <a:rPr lang="en-US" sz="1200" b="1" dirty="0">
                <a:latin typeface="Arial Narrow" pitchFamily="34" charset="0"/>
              </a:rPr>
              <a:t>in various Earth time series.</a:t>
            </a:r>
          </a:p>
          <a:p>
            <a:pPr lvl="0">
              <a:buClr>
                <a:srgbClr val="FF0000"/>
              </a:buClr>
              <a:buSzPct val="111000"/>
              <a:buFont typeface="Wingdings" pitchFamily="2" charset="2"/>
              <a:buChar char="v"/>
            </a:pPr>
            <a:r>
              <a:rPr lang="en-US" sz="1200" b="1" dirty="0">
                <a:latin typeface="Arial Narrow" pitchFamily="34" charset="0"/>
              </a:rPr>
              <a:t>Major effect of equatorial solar asymmetry on ENSO</a:t>
            </a:r>
            <a:r>
              <a:rPr lang="en-US" sz="1200" b="1" dirty="0" smtClean="0">
                <a:latin typeface="Arial Narrow" pitchFamily="34" charset="0"/>
              </a:rPr>
              <a:t>; </a:t>
            </a:r>
          </a:p>
          <a:p>
            <a:pPr lvl="0">
              <a:buClr>
                <a:srgbClr val="FF0000"/>
              </a:buClr>
              <a:buSzPct val="111000"/>
            </a:pPr>
            <a:r>
              <a:rPr lang="en-US" sz="1200" b="1" dirty="0" smtClean="0">
                <a:latin typeface="Arial Narrow" pitchFamily="34" charset="0"/>
              </a:rPr>
              <a:t>	TSI </a:t>
            </a:r>
            <a:r>
              <a:rPr lang="en-US" sz="1200" b="1" dirty="0">
                <a:latin typeface="Arial Narrow" pitchFamily="34" charset="0"/>
              </a:rPr>
              <a:t>and precipitation on LOD; </a:t>
            </a:r>
            <a:endParaRPr lang="en-US" sz="1200" b="1" dirty="0" smtClean="0">
              <a:latin typeface="Arial Narrow" pitchFamily="34" charset="0"/>
            </a:endParaRPr>
          </a:p>
          <a:p>
            <a:pPr lvl="0">
              <a:buClr>
                <a:srgbClr val="FF0000"/>
              </a:buClr>
              <a:buSzPct val="111000"/>
            </a:pPr>
            <a:r>
              <a:rPr lang="en-US" sz="1200" b="1" dirty="0">
                <a:latin typeface="Arial Narrow" pitchFamily="34" charset="0"/>
              </a:rPr>
              <a:t>	</a:t>
            </a:r>
            <a:r>
              <a:rPr lang="en-US" sz="1200" b="1" dirty="0" smtClean="0">
                <a:latin typeface="Arial Narrow" pitchFamily="34" charset="0"/>
              </a:rPr>
              <a:t>Wolf’s </a:t>
            </a:r>
            <a:r>
              <a:rPr lang="en-US" sz="1200" b="1" dirty="0">
                <a:latin typeface="Arial Narrow" pitchFamily="34" charset="0"/>
              </a:rPr>
              <a:t>numbers on </a:t>
            </a:r>
            <a:r>
              <a:rPr lang="en-US" sz="1200" b="1" dirty="0" smtClean="0">
                <a:latin typeface="Arial Narrow" pitchFamily="34" charset="0"/>
              </a:rPr>
              <a:t>mean </a:t>
            </a:r>
            <a:r>
              <a:rPr lang="en-US" sz="1200" b="1" dirty="0">
                <a:latin typeface="Arial Narrow" pitchFamily="34" charset="0"/>
              </a:rPr>
              <a:t>sea level</a:t>
            </a:r>
          </a:p>
          <a:p>
            <a:pPr lvl="0">
              <a:buClr>
                <a:srgbClr val="FF0000"/>
              </a:buClr>
              <a:buSzPct val="111000"/>
              <a:buFont typeface="Wingdings" pitchFamily="2" charset="2"/>
              <a:buChar char="v"/>
            </a:pPr>
            <a:r>
              <a:rPr lang="en-US" sz="1200" b="1" dirty="0">
                <a:latin typeface="Arial Narrow" pitchFamily="34" charset="0"/>
              </a:rPr>
              <a:t>Common solar origin of ENSO and </a:t>
            </a:r>
            <a:endParaRPr lang="en-US" sz="1200" b="1" dirty="0" smtClean="0">
              <a:latin typeface="Arial Narrow" pitchFamily="34" charset="0"/>
            </a:endParaRPr>
          </a:p>
          <a:p>
            <a:pPr lvl="0">
              <a:buClr>
                <a:srgbClr val="FF0000"/>
              </a:buClr>
              <a:buSzPct val="111000"/>
            </a:pPr>
            <a:r>
              <a:rPr lang="en-US" sz="1200" b="1" dirty="0">
                <a:latin typeface="Arial Narrow" pitchFamily="34" charset="0"/>
              </a:rPr>
              <a:t>	</a:t>
            </a:r>
            <a:r>
              <a:rPr lang="en-US" sz="1200" b="1" dirty="0" smtClean="0">
                <a:latin typeface="Arial Narrow" pitchFamily="34" charset="0"/>
              </a:rPr>
              <a:t>European </a:t>
            </a:r>
            <a:r>
              <a:rPr lang="en-US" sz="1200" b="1">
                <a:latin typeface="Arial Narrow" pitchFamily="34" charset="0"/>
              </a:rPr>
              <a:t>climate </a:t>
            </a:r>
            <a:r>
              <a:rPr lang="en-US" sz="1200" b="1" smtClean="0">
                <a:latin typeface="Arial Narrow" pitchFamily="34" charset="0"/>
              </a:rPr>
              <a:t>variations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SOLAR INFLUENCE ON SUBDECADAL VARIATIONS OF EARTH ROTATION, MSL AND CLIMATE, DERIVED BY HARMONICS OF HALE, JOSE, DE VRIES AND SUESS CYCLES YAVOR CHAPANOV, CYRIL RON, JAN VONDRAK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INFLUENCE ON SUBDECADAL VARIATIONS OF EARTH ROTATION, MSL AND CLIMATE, DERIVED BY HARMONICS OF HALE, JOSE, DE VRIES AND SUESS CYCLES YAVOR CHAPANOV, CYRIL RON, JAN VONDRAK </dc:title>
  <dc:creator>Yavor Chapanov</dc:creator>
  <cp:lastModifiedBy>Tanja</cp:lastModifiedBy>
  <cp:revision>6</cp:revision>
  <dcterms:created xsi:type="dcterms:W3CDTF">2016-06-01T07:11:39Z</dcterms:created>
  <dcterms:modified xsi:type="dcterms:W3CDTF">2016-12-15T23:11:56Z</dcterms:modified>
</cp:coreProperties>
</file>