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62" r:id="rId4"/>
    <p:sldId id="271" r:id="rId5"/>
    <p:sldId id="265" r:id="rId6"/>
    <p:sldId id="279" r:id="rId7"/>
    <p:sldId id="280" r:id="rId8"/>
    <p:sldId id="284" r:id="rId9"/>
    <p:sldId id="263" r:id="rId10"/>
    <p:sldId id="278" r:id="rId11"/>
    <p:sldId id="281" r:id="rId12"/>
    <p:sldId id="285"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8" autoAdjust="0"/>
    <p:restoredTop sz="94717" autoAdjust="0"/>
  </p:normalViewPr>
  <p:slideViewPr>
    <p:cSldViewPr snapToGrid="0">
      <p:cViewPr varScale="1">
        <p:scale>
          <a:sx n="91" d="100"/>
          <a:sy n="91" d="100"/>
        </p:scale>
        <p:origin x="13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C066097-07D2-4207-B6A5-C0B54E396E10}" type="datetimeFigureOut">
              <a:rPr lang="en-US" smtClean="0"/>
              <a:t>5/27/2016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A406B7-0EA8-4D21-967D-3FFC83B9EE6D}" type="slidenum">
              <a:rPr lang="en-US" smtClean="0"/>
              <a:t>‹#›</a:t>
            </a:fld>
            <a:endParaRPr lang="en-US" dirty="0"/>
          </a:p>
        </p:txBody>
      </p:sp>
    </p:spTree>
    <p:extLst>
      <p:ext uri="{BB962C8B-B14F-4D97-AF65-F5344CB8AC3E}">
        <p14:creationId xmlns:p14="http://schemas.microsoft.com/office/powerpoint/2010/main" val="3516791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066097-07D2-4207-B6A5-C0B54E396E10}" type="datetimeFigureOut">
              <a:rPr lang="en-US" smtClean="0"/>
              <a:t>5/27/2016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A406B7-0EA8-4D21-967D-3FFC83B9EE6D}" type="slidenum">
              <a:rPr lang="en-US" smtClean="0"/>
              <a:t>‹#›</a:t>
            </a:fld>
            <a:endParaRPr lang="en-US" dirty="0"/>
          </a:p>
        </p:txBody>
      </p:sp>
    </p:spTree>
    <p:extLst>
      <p:ext uri="{BB962C8B-B14F-4D97-AF65-F5344CB8AC3E}">
        <p14:creationId xmlns:p14="http://schemas.microsoft.com/office/powerpoint/2010/main" val="3105503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066097-07D2-4207-B6A5-C0B54E396E10}" type="datetimeFigureOut">
              <a:rPr lang="en-US" smtClean="0"/>
              <a:t>5/27/2016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A406B7-0EA8-4D21-967D-3FFC83B9EE6D}" type="slidenum">
              <a:rPr lang="en-US" smtClean="0"/>
              <a:t>‹#›</a:t>
            </a:fld>
            <a:endParaRPr lang="en-US" dirty="0"/>
          </a:p>
        </p:txBody>
      </p:sp>
    </p:spTree>
    <p:extLst>
      <p:ext uri="{BB962C8B-B14F-4D97-AF65-F5344CB8AC3E}">
        <p14:creationId xmlns:p14="http://schemas.microsoft.com/office/powerpoint/2010/main" val="381348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066097-07D2-4207-B6A5-C0B54E396E10}" type="datetimeFigureOut">
              <a:rPr lang="en-US" smtClean="0"/>
              <a:t>5/27/2016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A406B7-0EA8-4D21-967D-3FFC83B9EE6D}" type="slidenum">
              <a:rPr lang="en-US" smtClean="0"/>
              <a:t>‹#›</a:t>
            </a:fld>
            <a:endParaRPr lang="en-US" dirty="0"/>
          </a:p>
        </p:txBody>
      </p:sp>
    </p:spTree>
    <p:extLst>
      <p:ext uri="{BB962C8B-B14F-4D97-AF65-F5344CB8AC3E}">
        <p14:creationId xmlns:p14="http://schemas.microsoft.com/office/powerpoint/2010/main" val="32401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066097-07D2-4207-B6A5-C0B54E396E10}" type="datetimeFigureOut">
              <a:rPr lang="en-US" smtClean="0"/>
              <a:t>5/27/2016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A406B7-0EA8-4D21-967D-3FFC83B9EE6D}" type="slidenum">
              <a:rPr lang="en-US" smtClean="0"/>
              <a:t>‹#›</a:t>
            </a:fld>
            <a:endParaRPr lang="en-US" dirty="0"/>
          </a:p>
        </p:txBody>
      </p:sp>
    </p:spTree>
    <p:extLst>
      <p:ext uri="{BB962C8B-B14F-4D97-AF65-F5344CB8AC3E}">
        <p14:creationId xmlns:p14="http://schemas.microsoft.com/office/powerpoint/2010/main" val="30619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C066097-07D2-4207-B6A5-C0B54E396E10}" type="datetimeFigureOut">
              <a:rPr lang="en-US" smtClean="0"/>
              <a:t>5/27/2016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A406B7-0EA8-4D21-967D-3FFC83B9EE6D}" type="slidenum">
              <a:rPr lang="en-US" smtClean="0"/>
              <a:t>‹#›</a:t>
            </a:fld>
            <a:endParaRPr lang="en-US" dirty="0"/>
          </a:p>
        </p:txBody>
      </p:sp>
    </p:spTree>
    <p:extLst>
      <p:ext uri="{BB962C8B-B14F-4D97-AF65-F5344CB8AC3E}">
        <p14:creationId xmlns:p14="http://schemas.microsoft.com/office/powerpoint/2010/main" val="271421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C066097-07D2-4207-B6A5-C0B54E396E10}" type="datetimeFigureOut">
              <a:rPr lang="en-US" smtClean="0"/>
              <a:t>5/27/2016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A406B7-0EA8-4D21-967D-3FFC83B9EE6D}" type="slidenum">
              <a:rPr lang="en-US" smtClean="0"/>
              <a:t>‹#›</a:t>
            </a:fld>
            <a:endParaRPr lang="en-US" dirty="0"/>
          </a:p>
        </p:txBody>
      </p:sp>
    </p:spTree>
    <p:extLst>
      <p:ext uri="{BB962C8B-B14F-4D97-AF65-F5344CB8AC3E}">
        <p14:creationId xmlns:p14="http://schemas.microsoft.com/office/powerpoint/2010/main" val="1306011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C066097-07D2-4207-B6A5-C0B54E396E10}" type="datetimeFigureOut">
              <a:rPr lang="en-US" smtClean="0"/>
              <a:t>5/27/2016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A406B7-0EA8-4D21-967D-3FFC83B9EE6D}" type="slidenum">
              <a:rPr lang="en-US" smtClean="0"/>
              <a:t>‹#›</a:t>
            </a:fld>
            <a:endParaRPr lang="en-US" dirty="0"/>
          </a:p>
        </p:txBody>
      </p:sp>
    </p:spTree>
    <p:extLst>
      <p:ext uri="{BB962C8B-B14F-4D97-AF65-F5344CB8AC3E}">
        <p14:creationId xmlns:p14="http://schemas.microsoft.com/office/powerpoint/2010/main" val="3825495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66097-07D2-4207-B6A5-C0B54E396E10}" type="datetimeFigureOut">
              <a:rPr lang="en-US" smtClean="0"/>
              <a:t>5/27/2016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A406B7-0EA8-4D21-967D-3FFC83B9EE6D}" type="slidenum">
              <a:rPr lang="en-US" smtClean="0"/>
              <a:t>‹#›</a:t>
            </a:fld>
            <a:endParaRPr lang="en-US" dirty="0"/>
          </a:p>
        </p:txBody>
      </p:sp>
    </p:spTree>
    <p:extLst>
      <p:ext uri="{BB962C8B-B14F-4D97-AF65-F5344CB8AC3E}">
        <p14:creationId xmlns:p14="http://schemas.microsoft.com/office/powerpoint/2010/main" val="71157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066097-07D2-4207-B6A5-C0B54E396E10}" type="datetimeFigureOut">
              <a:rPr lang="en-US" smtClean="0"/>
              <a:t>5/27/2016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A406B7-0EA8-4D21-967D-3FFC83B9EE6D}" type="slidenum">
              <a:rPr lang="en-US" smtClean="0"/>
              <a:t>‹#›</a:t>
            </a:fld>
            <a:endParaRPr lang="en-US" dirty="0"/>
          </a:p>
        </p:txBody>
      </p:sp>
    </p:spTree>
    <p:extLst>
      <p:ext uri="{BB962C8B-B14F-4D97-AF65-F5344CB8AC3E}">
        <p14:creationId xmlns:p14="http://schemas.microsoft.com/office/powerpoint/2010/main" val="2072212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066097-07D2-4207-B6A5-C0B54E396E10}" type="datetimeFigureOut">
              <a:rPr lang="en-US" smtClean="0"/>
              <a:t>5/27/2016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A406B7-0EA8-4D21-967D-3FFC83B9EE6D}" type="slidenum">
              <a:rPr lang="en-US" smtClean="0"/>
              <a:t>‹#›</a:t>
            </a:fld>
            <a:endParaRPr lang="en-US" dirty="0"/>
          </a:p>
        </p:txBody>
      </p:sp>
    </p:spTree>
    <p:extLst>
      <p:ext uri="{BB962C8B-B14F-4D97-AF65-F5344CB8AC3E}">
        <p14:creationId xmlns:p14="http://schemas.microsoft.com/office/powerpoint/2010/main" val="2151236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66097-07D2-4207-B6A5-C0B54E396E10}" type="datetimeFigureOut">
              <a:rPr lang="en-US" smtClean="0"/>
              <a:t>5/27/2016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406B7-0EA8-4D21-967D-3FFC83B9EE6D}" type="slidenum">
              <a:rPr lang="en-US" smtClean="0"/>
              <a:t>‹#›</a:t>
            </a:fld>
            <a:endParaRPr lang="en-US" dirty="0"/>
          </a:p>
        </p:txBody>
      </p:sp>
    </p:spTree>
    <p:extLst>
      <p:ext uri="{BB962C8B-B14F-4D97-AF65-F5344CB8AC3E}">
        <p14:creationId xmlns:p14="http://schemas.microsoft.com/office/powerpoint/2010/main" val="3447866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6.png"/><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6.bin"/><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466" y="373101"/>
            <a:ext cx="8839200" cy="1754326"/>
          </a:xfrm>
          <a:prstGeom prst="rect">
            <a:avLst/>
          </a:prstGeom>
        </p:spPr>
        <p:txBody>
          <a:bodyPr wrap="square">
            <a:spAutoFit/>
          </a:bodyPr>
          <a:lstStyle/>
          <a:p>
            <a:pPr algn="ctr"/>
            <a:r>
              <a:rPr lang="en-US" sz="3600" b="1" dirty="0">
                <a:solidFill>
                  <a:srgbClr val="0070C0"/>
                </a:solidFill>
              </a:rPr>
              <a:t>LITHIUM, SODIUM, AND POTASSIUM </a:t>
            </a:r>
            <a:endParaRPr lang="hr-HR" sz="3600" b="1" dirty="0">
              <a:solidFill>
                <a:srgbClr val="0070C0"/>
              </a:solidFill>
            </a:endParaRPr>
          </a:p>
          <a:p>
            <a:pPr algn="ctr"/>
            <a:r>
              <a:rPr lang="en-US" sz="3600" b="1" dirty="0">
                <a:solidFill>
                  <a:srgbClr val="0070C0"/>
                </a:solidFill>
              </a:rPr>
              <a:t>RESONANCE LINES </a:t>
            </a:r>
            <a:r>
              <a:rPr lang="en-US" sz="3600" b="1" dirty="0" smtClean="0">
                <a:solidFill>
                  <a:srgbClr val="0070C0"/>
                </a:solidFill>
              </a:rPr>
              <a:t>PRESSURE BROADENED </a:t>
            </a:r>
            <a:endParaRPr lang="hr-HR" sz="3600" b="1" dirty="0" smtClean="0">
              <a:solidFill>
                <a:srgbClr val="0070C0"/>
              </a:solidFill>
            </a:endParaRPr>
          </a:p>
          <a:p>
            <a:pPr algn="ctr"/>
            <a:r>
              <a:rPr lang="en-US" sz="3600" b="1" dirty="0" smtClean="0">
                <a:solidFill>
                  <a:srgbClr val="0070C0"/>
                </a:solidFill>
              </a:rPr>
              <a:t>BY </a:t>
            </a:r>
            <a:r>
              <a:rPr lang="en-US" sz="3600" b="1" dirty="0">
                <a:solidFill>
                  <a:srgbClr val="0070C0"/>
                </a:solidFill>
              </a:rPr>
              <a:t>HELIUM ATOMS</a:t>
            </a:r>
          </a:p>
        </p:txBody>
      </p:sp>
      <p:sp>
        <p:nvSpPr>
          <p:cNvPr id="7" name="Rectangle 6"/>
          <p:cNvSpPr/>
          <p:nvPr/>
        </p:nvSpPr>
        <p:spPr>
          <a:xfrm>
            <a:off x="557349" y="2587868"/>
            <a:ext cx="7861435" cy="1061829"/>
          </a:xfrm>
          <a:prstGeom prst="rect">
            <a:avLst/>
          </a:prstGeom>
        </p:spPr>
        <p:txBody>
          <a:bodyPr wrap="square">
            <a:spAutoFit/>
          </a:bodyPr>
          <a:lstStyle/>
          <a:p>
            <a:pPr algn="ctr"/>
            <a:r>
              <a:rPr lang="en-US" sz="2100" b="1" dirty="0"/>
              <a:t>R</a:t>
            </a:r>
            <a:r>
              <a:rPr lang="hr-HR" sz="2100" b="1" dirty="0" err="1"/>
              <a:t>obert</a:t>
            </a:r>
            <a:r>
              <a:rPr lang="en-US" sz="2100" b="1" dirty="0"/>
              <a:t> B</a:t>
            </a:r>
            <a:r>
              <a:rPr lang="hr-HR" sz="2100" b="1" dirty="0" err="1"/>
              <a:t>euc</a:t>
            </a:r>
            <a:r>
              <a:rPr lang="en-US" sz="2100" b="1" baseline="30000" dirty="0"/>
              <a:t>1</a:t>
            </a:r>
            <a:r>
              <a:rPr lang="en-US" sz="2100" b="1" dirty="0"/>
              <a:t>, G</a:t>
            </a:r>
            <a:r>
              <a:rPr lang="hr-HR" sz="2100" b="1" dirty="0" err="1"/>
              <a:t>illian</a:t>
            </a:r>
            <a:r>
              <a:rPr lang="en-US" sz="2100" b="1" dirty="0"/>
              <a:t> P</a:t>
            </a:r>
            <a:r>
              <a:rPr lang="hr-HR" sz="2100" b="1" dirty="0" err="1"/>
              <a:t>each</a:t>
            </a:r>
            <a:r>
              <a:rPr lang="en-US" sz="2100" b="1" baseline="30000" dirty="0"/>
              <a:t>2</a:t>
            </a:r>
            <a:r>
              <a:rPr lang="en-US" sz="2100" b="1" dirty="0"/>
              <a:t>, M</a:t>
            </a:r>
            <a:r>
              <a:rPr lang="hr-HR" sz="2100" b="1" dirty="0" err="1"/>
              <a:t>laden</a:t>
            </a:r>
            <a:r>
              <a:rPr lang="en-US" sz="2100" b="1" dirty="0"/>
              <a:t> M</a:t>
            </a:r>
            <a:r>
              <a:rPr lang="hr-HR" sz="2100" b="1" dirty="0"/>
              <a:t>ovre</a:t>
            </a:r>
            <a:r>
              <a:rPr lang="en-US" sz="2100" b="1" baseline="30000" dirty="0" smtClean="0"/>
              <a:t>1</a:t>
            </a:r>
            <a:r>
              <a:rPr lang="hr-HR" sz="2100" b="1" dirty="0" smtClean="0"/>
              <a:t>, and</a:t>
            </a:r>
            <a:r>
              <a:rPr lang="en-US" sz="2100" b="1" dirty="0" smtClean="0"/>
              <a:t> </a:t>
            </a:r>
            <a:r>
              <a:rPr lang="en-US" sz="2100" b="1" dirty="0"/>
              <a:t>B</a:t>
            </a:r>
            <a:r>
              <a:rPr lang="hr-HR" sz="2100" b="1" dirty="0" err="1"/>
              <a:t>erislav</a:t>
            </a:r>
            <a:r>
              <a:rPr lang="en-US" sz="2100" b="1" dirty="0"/>
              <a:t> H</a:t>
            </a:r>
            <a:r>
              <a:rPr lang="hr-HR" sz="2100" b="1" dirty="0" err="1"/>
              <a:t>orvatić</a:t>
            </a:r>
            <a:r>
              <a:rPr lang="en-US" sz="2100" b="1" baseline="30000" dirty="0"/>
              <a:t>1</a:t>
            </a:r>
          </a:p>
          <a:p>
            <a:pPr algn="ctr"/>
            <a:r>
              <a:rPr lang="en-US" sz="2100" b="1" baseline="30000" dirty="0"/>
              <a:t>1</a:t>
            </a:r>
            <a:r>
              <a:rPr lang="en-US" sz="2100" b="1" dirty="0"/>
              <a:t> Institute of Physics, HR-10000 Zagreb, Croatia</a:t>
            </a:r>
          </a:p>
          <a:p>
            <a:pPr algn="ctr"/>
            <a:r>
              <a:rPr lang="en-US" sz="2100" b="1" baseline="30000" dirty="0"/>
              <a:t>2</a:t>
            </a:r>
            <a:r>
              <a:rPr lang="en-US" sz="2100" b="1" dirty="0"/>
              <a:t> University College </a:t>
            </a:r>
            <a:r>
              <a:rPr lang="en-US" sz="2100" b="1" dirty="0" smtClean="0"/>
              <a:t>London</a:t>
            </a:r>
            <a:r>
              <a:rPr lang="hr-HR" sz="2100" b="1" dirty="0" smtClean="0"/>
              <a:t>, London</a:t>
            </a:r>
            <a:r>
              <a:rPr lang="en-US" sz="2100" b="1" dirty="0" smtClean="0"/>
              <a:t> </a:t>
            </a:r>
            <a:r>
              <a:rPr lang="en-US" sz="2100" b="1" dirty="0"/>
              <a:t>WC1E 6BT, UK</a:t>
            </a:r>
          </a:p>
        </p:txBody>
      </p:sp>
      <p:pic>
        <p:nvPicPr>
          <p:cNvPr id="6" name="Slika 5" descr="IFSlogo.jpg"/>
          <p:cNvPicPr>
            <a:picLocks noChangeAspect="1"/>
          </p:cNvPicPr>
          <p:nvPr/>
        </p:nvPicPr>
        <p:blipFill>
          <a:blip r:embed="rId2" cstate="print"/>
          <a:stretch>
            <a:fillRect/>
          </a:stretch>
        </p:blipFill>
        <p:spPr>
          <a:xfrm>
            <a:off x="2102565" y="3847130"/>
            <a:ext cx="4467225" cy="85725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1434" y="4704380"/>
            <a:ext cx="1945454" cy="1255520"/>
          </a:xfrm>
          <a:prstGeom prst="rect">
            <a:avLst/>
          </a:prstGeom>
        </p:spPr>
      </p:pic>
      <p:sp>
        <p:nvSpPr>
          <p:cNvPr id="3" name="Rectangle 2"/>
          <p:cNvSpPr/>
          <p:nvPr/>
        </p:nvSpPr>
        <p:spPr>
          <a:xfrm>
            <a:off x="1865512" y="5982987"/>
            <a:ext cx="5426765" cy="369332"/>
          </a:xfrm>
          <a:prstGeom prst="rect">
            <a:avLst/>
          </a:prstGeom>
        </p:spPr>
        <p:txBody>
          <a:bodyPr wrap="square">
            <a:spAutoFit/>
          </a:bodyPr>
          <a:lstStyle/>
          <a:p>
            <a:r>
              <a:rPr lang="hr-HR" b="1" dirty="0">
                <a:latin typeface="Arial" panose="020B0604020202020204" pitchFamily="34" charset="0"/>
              </a:rPr>
              <a:t>X</a:t>
            </a:r>
            <a:r>
              <a:rPr lang="es-ES" b="1" dirty="0" smtClean="0">
                <a:latin typeface="Arial" panose="020B0604020202020204" pitchFamily="34" charset="0"/>
              </a:rPr>
              <a:t> </a:t>
            </a:r>
            <a:r>
              <a:rPr lang="es-ES" b="1" dirty="0">
                <a:latin typeface="Arial" panose="020B0604020202020204" pitchFamily="34" charset="0"/>
              </a:rPr>
              <a:t>Serbian - Bulgarian Astronomical Conference</a:t>
            </a:r>
            <a:endParaRPr lang="en-US" dirty="0"/>
          </a:p>
        </p:txBody>
      </p:sp>
    </p:spTree>
    <p:extLst>
      <p:ext uri="{BB962C8B-B14F-4D97-AF65-F5344CB8AC3E}">
        <p14:creationId xmlns:p14="http://schemas.microsoft.com/office/powerpoint/2010/main" val="339633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ChangeArrowheads="1"/>
          </p:cNvSpPr>
          <p:nvPr/>
        </p:nvSpPr>
        <p:spPr bwMode="auto">
          <a:xfrm>
            <a:off x="1719470" y="19302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13"/>
          <p:cNvSpPr>
            <a:spLocks noChangeArrowheads="1"/>
          </p:cNvSpPr>
          <p:nvPr/>
        </p:nvSpPr>
        <p:spPr bwMode="auto">
          <a:xfrm>
            <a:off x="506896" y="89457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3" name="Rectangle 19"/>
          <p:cNvSpPr>
            <a:spLocks noChangeArrowheads="1"/>
          </p:cNvSpPr>
          <p:nvPr/>
        </p:nvSpPr>
        <p:spPr bwMode="auto">
          <a:xfrm flipV="1">
            <a:off x="4415757" y="697790"/>
            <a:ext cx="2593981" cy="693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8" name="Rectangle 23"/>
          <p:cNvSpPr>
            <a:spLocks noChangeArrowheads="1"/>
          </p:cNvSpPr>
          <p:nvPr/>
        </p:nvSpPr>
        <p:spPr bwMode="auto">
          <a:xfrm>
            <a:off x="3860138" y="154810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3" name="Object 2"/>
          <p:cNvGraphicFramePr>
            <a:graphicFrameLocks noChangeAspect="1"/>
          </p:cNvGraphicFramePr>
          <p:nvPr>
            <p:extLst/>
          </p:nvPr>
        </p:nvGraphicFramePr>
        <p:xfrm>
          <a:off x="367216" y="193021"/>
          <a:ext cx="5472204" cy="3870979"/>
        </p:xfrm>
        <a:graphic>
          <a:graphicData uri="http://schemas.openxmlformats.org/presentationml/2006/ole">
            <mc:AlternateContent xmlns:mc="http://schemas.openxmlformats.org/markup-compatibility/2006">
              <mc:Choice xmlns:v="urn:schemas-microsoft-com:vml" Requires="v">
                <p:oleObj spid="_x0000_s20585" name="Graph" r:id="rId3" imgW="4275720" imgH="3024720" progId="Origin50.Graph">
                  <p:embed/>
                </p:oleObj>
              </mc:Choice>
              <mc:Fallback>
                <p:oleObj name="Graph" r:id="rId3" imgW="4275720" imgH="3024720" progId="Origin50.Graph">
                  <p:embed/>
                  <p:pic>
                    <p:nvPicPr>
                      <p:cNvPr id="3" name="Object 2"/>
                      <p:cNvPicPr/>
                      <p:nvPr/>
                    </p:nvPicPr>
                    <p:blipFill>
                      <a:blip r:embed="rId4"/>
                      <a:stretch>
                        <a:fillRect/>
                      </a:stretch>
                    </p:blipFill>
                    <p:spPr>
                      <a:xfrm>
                        <a:off x="367216" y="193021"/>
                        <a:ext cx="5472204" cy="3870979"/>
                      </a:xfrm>
                      <a:prstGeom prst="rect">
                        <a:avLst/>
                      </a:prstGeom>
                    </p:spPr>
                  </p:pic>
                </p:oleObj>
              </mc:Fallback>
            </mc:AlternateContent>
          </a:graphicData>
        </a:graphic>
      </p:graphicFrame>
      <p:sp>
        <p:nvSpPr>
          <p:cNvPr id="25" name="Rectangle 24"/>
          <p:cNvSpPr/>
          <p:nvPr/>
        </p:nvSpPr>
        <p:spPr>
          <a:xfrm>
            <a:off x="160199" y="4064000"/>
            <a:ext cx="8178258" cy="2031325"/>
          </a:xfrm>
          <a:prstGeom prst="rect">
            <a:avLst/>
          </a:prstGeom>
        </p:spPr>
        <p:txBody>
          <a:bodyPr wrap="square">
            <a:spAutoFit/>
          </a:bodyPr>
          <a:lstStyle/>
          <a:p>
            <a:pPr marL="285750" indent="-285750" algn="just">
              <a:buClr>
                <a:schemeClr val="accent1"/>
              </a:buClr>
              <a:buFont typeface="Wingdings" panose="05000000000000000000" pitchFamily="2" charset="2"/>
              <a:buChar char="§"/>
            </a:pPr>
            <a:r>
              <a:rPr lang="en-US" dirty="0"/>
              <a:t>In the </a:t>
            </a:r>
            <a:r>
              <a:rPr lang="hr-HR" dirty="0" smtClean="0"/>
              <a:t>red wing </a:t>
            </a:r>
            <a:r>
              <a:rPr lang="en-US" dirty="0" smtClean="0"/>
              <a:t>where </a:t>
            </a:r>
            <a:r>
              <a:rPr lang="en-US" dirty="0"/>
              <a:t>Condon transitions are connected with the attractive well of </a:t>
            </a:r>
            <a:r>
              <a:rPr lang="hr-HR" b="1" dirty="0">
                <a:solidFill>
                  <a:srgbClr val="FF0000"/>
                </a:solidFill>
              </a:rPr>
              <a:t>A</a:t>
            </a:r>
            <a:r>
              <a:rPr lang="hr-HR" b="1" baseline="30000" dirty="0">
                <a:solidFill>
                  <a:srgbClr val="FF0000"/>
                </a:solidFill>
              </a:rPr>
              <a:t>2</a:t>
            </a:r>
            <a:r>
              <a:rPr lang="el-GR" b="1" dirty="0" smtClean="0">
                <a:solidFill>
                  <a:srgbClr val="FF0000"/>
                </a:solidFill>
              </a:rPr>
              <a:t>Π</a:t>
            </a:r>
            <a:r>
              <a:rPr lang="hr-HR" dirty="0"/>
              <a:t> </a:t>
            </a:r>
            <a:r>
              <a:rPr lang="en-US" dirty="0" smtClean="0"/>
              <a:t>state</a:t>
            </a:r>
            <a:r>
              <a:rPr lang="en-US" dirty="0"/>
              <a:t>, Stückelberg oscillations occur. These oscillations increase with </a:t>
            </a:r>
            <a:r>
              <a:rPr lang="en-US" dirty="0" smtClean="0"/>
              <a:t> </a:t>
            </a:r>
            <a:r>
              <a:rPr lang="en-US" dirty="0"/>
              <a:t>temperature </a:t>
            </a:r>
            <a:r>
              <a:rPr lang="en-US" dirty="0" smtClean="0"/>
              <a:t>and </a:t>
            </a:r>
            <a:r>
              <a:rPr lang="hr-HR" dirty="0" smtClean="0"/>
              <a:t>the </a:t>
            </a:r>
            <a:r>
              <a:rPr lang="en-US" dirty="0" smtClean="0"/>
              <a:t>potential </a:t>
            </a:r>
            <a:r>
              <a:rPr lang="en-US" dirty="0"/>
              <a:t>well depth in </a:t>
            </a:r>
            <a:r>
              <a:rPr lang="hr-HR" b="1" dirty="0">
                <a:solidFill>
                  <a:srgbClr val="FF0000"/>
                </a:solidFill>
              </a:rPr>
              <a:t>A</a:t>
            </a:r>
            <a:r>
              <a:rPr lang="hr-HR" b="1" baseline="30000" dirty="0">
                <a:solidFill>
                  <a:srgbClr val="FF0000"/>
                </a:solidFill>
              </a:rPr>
              <a:t>2</a:t>
            </a:r>
            <a:r>
              <a:rPr lang="el-GR" b="1" dirty="0">
                <a:solidFill>
                  <a:srgbClr val="FF0000"/>
                </a:solidFill>
              </a:rPr>
              <a:t>Π</a:t>
            </a:r>
            <a:r>
              <a:rPr lang="en-US" dirty="0" smtClean="0"/>
              <a:t> states.</a:t>
            </a:r>
            <a:endParaRPr lang="hr-HR" dirty="0" smtClean="0"/>
          </a:p>
          <a:p>
            <a:pPr marL="285750" indent="-285750" algn="just">
              <a:buClr>
                <a:schemeClr val="accent1"/>
              </a:buClr>
              <a:buFont typeface="Wingdings" panose="05000000000000000000" pitchFamily="2" charset="2"/>
              <a:buChar char="§"/>
            </a:pPr>
            <a:r>
              <a:rPr lang="hr-HR" dirty="0"/>
              <a:t>T</a:t>
            </a:r>
            <a:r>
              <a:rPr lang="en-US" dirty="0" smtClean="0"/>
              <a:t>he </a:t>
            </a:r>
            <a:r>
              <a:rPr lang="en-US" dirty="0">
                <a:solidFill>
                  <a:srgbClr val="FF0000"/>
                </a:solidFill>
              </a:rPr>
              <a:t>red </a:t>
            </a:r>
            <a:r>
              <a:rPr lang="en-US" dirty="0" smtClean="0"/>
              <a:t>wing </a:t>
            </a:r>
            <a:r>
              <a:rPr lang="hr-HR" dirty="0" smtClean="0"/>
              <a:t>EC</a:t>
            </a:r>
            <a:r>
              <a:rPr lang="en-US" dirty="0" smtClean="0"/>
              <a:t> </a:t>
            </a:r>
            <a:r>
              <a:rPr lang="en-US" dirty="0"/>
              <a:t>increases with </a:t>
            </a:r>
            <a:r>
              <a:rPr lang="en-US" dirty="0" smtClean="0"/>
              <a:t>temperature </a:t>
            </a:r>
            <a:r>
              <a:rPr lang="en-US" dirty="0"/>
              <a:t>in the spectral range where Condon transitions are connected with a repulsive part of </a:t>
            </a:r>
            <a:r>
              <a:rPr lang="hr-HR" b="1" dirty="0">
                <a:solidFill>
                  <a:srgbClr val="FF0000"/>
                </a:solidFill>
              </a:rPr>
              <a:t>A</a:t>
            </a:r>
            <a:r>
              <a:rPr lang="hr-HR" b="1" baseline="30000" dirty="0">
                <a:solidFill>
                  <a:srgbClr val="FF0000"/>
                </a:solidFill>
              </a:rPr>
              <a:t>2</a:t>
            </a:r>
            <a:r>
              <a:rPr lang="el-GR" b="1" dirty="0">
                <a:solidFill>
                  <a:srgbClr val="FF0000"/>
                </a:solidFill>
              </a:rPr>
              <a:t>Π</a:t>
            </a:r>
            <a:r>
              <a:rPr lang="en-US" dirty="0" smtClean="0"/>
              <a:t> </a:t>
            </a:r>
            <a:r>
              <a:rPr lang="en-US" dirty="0"/>
              <a:t>, and decreases in the region where Condon transitions are connected with attractive part of this state. As a consequence, there is a broad plateau </a:t>
            </a:r>
            <a:r>
              <a:rPr lang="en-US" dirty="0" smtClean="0"/>
              <a:t>in </a:t>
            </a:r>
            <a:r>
              <a:rPr lang="en-US" dirty="0"/>
              <a:t>the </a:t>
            </a:r>
            <a:r>
              <a:rPr lang="en-US" dirty="0">
                <a:solidFill>
                  <a:srgbClr val="FF0000"/>
                </a:solidFill>
              </a:rPr>
              <a:t>red</a:t>
            </a:r>
            <a:r>
              <a:rPr lang="en-US" dirty="0"/>
              <a:t> wing at low </a:t>
            </a:r>
            <a:r>
              <a:rPr lang="en-US" dirty="0" smtClean="0"/>
              <a:t>temperatures. </a:t>
            </a:r>
            <a:endParaRPr lang="en-US" dirty="0"/>
          </a:p>
        </p:txBody>
      </p:sp>
      <p:sp>
        <p:nvSpPr>
          <p:cNvPr id="2" name="TextBox 1"/>
          <p:cNvSpPr txBox="1"/>
          <p:nvPr/>
        </p:nvSpPr>
        <p:spPr>
          <a:xfrm>
            <a:off x="5585791" y="841932"/>
            <a:ext cx="2752666" cy="707886"/>
          </a:xfrm>
          <a:prstGeom prst="rect">
            <a:avLst/>
          </a:prstGeom>
          <a:noFill/>
        </p:spPr>
        <p:txBody>
          <a:bodyPr wrap="square" rtlCol="0">
            <a:spAutoFit/>
          </a:bodyPr>
          <a:lstStyle/>
          <a:p>
            <a:r>
              <a:rPr lang="hr-HR" sz="2000" b="1" dirty="0" smtClean="0"/>
              <a:t>Reduced absorption coefficient (RAC)</a:t>
            </a:r>
            <a:endParaRPr lang="en-US" sz="2000" b="1" dirty="0"/>
          </a:p>
        </p:txBody>
      </p:sp>
      <p:sp>
        <p:nvSpPr>
          <p:cNvPr id="4" name="TextBox 3"/>
          <p:cNvSpPr txBox="1"/>
          <p:nvPr/>
        </p:nvSpPr>
        <p:spPr>
          <a:xfrm>
            <a:off x="5659948" y="2565141"/>
            <a:ext cx="2857981" cy="400110"/>
          </a:xfrm>
          <a:prstGeom prst="rect">
            <a:avLst/>
          </a:prstGeom>
          <a:noFill/>
        </p:spPr>
        <p:txBody>
          <a:bodyPr wrap="square" rtlCol="0">
            <a:spAutoFit/>
          </a:bodyPr>
          <a:lstStyle/>
          <a:p>
            <a:r>
              <a:rPr lang="hr-HR" sz="2000" b="1" dirty="0" smtClean="0"/>
              <a:t>Emission coefficient (EC)</a:t>
            </a:r>
            <a:endParaRPr lang="en-US" sz="2000" b="1" dirty="0"/>
          </a:p>
        </p:txBody>
      </p:sp>
    </p:spTree>
    <p:extLst>
      <p:ext uri="{BB962C8B-B14F-4D97-AF65-F5344CB8AC3E}">
        <p14:creationId xmlns:p14="http://schemas.microsoft.com/office/powerpoint/2010/main" val="786624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ChangeArrowheads="1"/>
          </p:cNvSpPr>
          <p:nvPr/>
        </p:nvSpPr>
        <p:spPr bwMode="auto">
          <a:xfrm>
            <a:off x="1719470" y="19302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13"/>
          <p:cNvSpPr>
            <a:spLocks noChangeArrowheads="1"/>
          </p:cNvSpPr>
          <p:nvPr/>
        </p:nvSpPr>
        <p:spPr bwMode="auto">
          <a:xfrm>
            <a:off x="506896" y="89457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8" name="Rectangle 23"/>
          <p:cNvSpPr>
            <a:spLocks noChangeArrowheads="1"/>
          </p:cNvSpPr>
          <p:nvPr/>
        </p:nvSpPr>
        <p:spPr bwMode="auto">
          <a:xfrm>
            <a:off x="3860138" y="154810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3" name="Object 2"/>
          <p:cNvGraphicFramePr>
            <a:graphicFrameLocks noChangeAspect="1"/>
          </p:cNvGraphicFramePr>
          <p:nvPr>
            <p:extLst/>
          </p:nvPr>
        </p:nvGraphicFramePr>
        <p:xfrm>
          <a:off x="367216" y="193021"/>
          <a:ext cx="5472204" cy="3870979"/>
        </p:xfrm>
        <a:graphic>
          <a:graphicData uri="http://schemas.openxmlformats.org/presentationml/2006/ole">
            <mc:AlternateContent xmlns:mc="http://schemas.openxmlformats.org/markup-compatibility/2006">
              <mc:Choice xmlns:v="urn:schemas-microsoft-com:vml" Requires="v">
                <p:oleObj spid="_x0000_s23631" name="Graph" r:id="rId3" imgW="4275720" imgH="3024720" progId="Origin50.Graph">
                  <p:embed/>
                </p:oleObj>
              </mc:Choice>
              <mc:Fallback>
                <p:oleObj name="Graph" r:id="rId3" imgW="4275720" imgH="3024720" progId="Origin50.Graph">
                  <p:embed/>
                  <p:pic>
                    <p:nvPicPr>
                      <p:cNvPr id="0" name=""/>
                      <p:cNvPicPr/>
                      <p:nvPr/>
                    </p:nvPicPr>
                    <p:blipFill>
                      <a:blip r:embed="rId4"/>
                      <a:stretch>
                        <a:fillRect/>
                      </a:stretch>
                    </p:blipFill>
                    <p:spPr>
                      <a:xfrm>
                        <a:off x="367216" y="193021"/>
                        <a:ext cx="5472204" cy="3870979"/>
                      </a:xfrm>
                      <a:prstGeom prst="rect">
                        <a:avLst/>
                      </a:prstGeom>
                    </p:spPr>
                  </p:pic>
                </p:oleObj>
              </mc:Fallback>
            </mc:AlternateContent>
          </a:graphicData>
        </a:graphic>
      </p:graphicFrame>
      <p:sp>
        <p:nvSpPr>
          <p:cNvPr id="5" name="Rectangle 4"/>
          <p:cNvSpPr/>
          <p:nvPr/>
        </p:nvSpPr>
        <p:spPr>
          <a:xfrm>
            <a:off x="5565611" y="1910473"/>
            <a:ext cx="3389203" cy="1923604"/>
          </a:xfrm>
          <a:prstGeom prst="rect">
            <a:avLst/>
          </a:prstGeom>
        </p:spPr>
        <p:txBody>
          <a:bodyPr wrap="square">
            <a:spAutoFit/>
          </a:bodyPr>
          <a:lstStyle/>
          <a:p>
            <a:pPr algn="just"/>
            <a:r>
              <a:rPr lang="en-GB" sz="1700" dirty="0" smtClean="0"/>
              <a:t>Our calculations are in good agreement with previous theoretical and experimental results. There is a small difference in satellite positions and intensities due to the difference in molecular potential curves applied.</a:t>
            </a:r>
            <a:endParaRPr lang="en-US" sz="1700" dirty="0"/>
          </a:p>
        </p:txBody>
      </p:sp>
      <p:sp>
        <p:nvSpPr>
          <p:cNvPr id="7" name="Rectangle 6"/>
          <p:cNvSpPr/>
          <p:nvPr/>
        </p:nvSpPr>
        <p:spPr>
          <a:xfrm>
            <a:off x="367216" y="4221022"/>
            <a:ext cx="8429943" cy="2031325"/>
          </a:xfrm>
          <a:prstGeom prst="rect">
            <a:avLst/>
          </a:prstGeom>
        </p:spPr>
        <p:txBody>
          <a:bodyPr wrap="square">
            <a:spAutoFit/>
          </a:bodyPr>
          <a:lstStyle/>
          <a:p>
            <a:pPr>
              <a:buClr>
                <a:schemeClr val="accent1"/>
              </a:buClr>
            </a:pPr>
            <a:r>
              <a:rPr lang="en-US" sz="2400" b="1" dirty="0" smtClean="0"/>
              <a:t>Li-He</a:t>
            </a:r>
            <a:r>
              <a:rPr lang="en-US" dirty="0" smtClean="0"/>
              <a:t> </a:t>
            </a:r>
            <a:r>
              <a:rPr lang="en-US" dirty="0">
                <a:solidFill>
                  <a:schemeClr val="accent5"/>
                </a:solidFill>
              </a:rPr>
              <a:t>blue</a:t>
            </a:r>
            <a:r>
              <a:rPr lang="en-US" dirty="0"/>
              <a:t> satellite </a:t>
            </a:r>
            <a:r>
              <a:rPr lang="en-US" dirty="0" smtClean="0"/>
              <a:t>49</a:t>
            </a:r>
            <a:r>
              <a:rPr lang="hr-HR" dirty="0" smtClean="0"/>
              <a:t>7 </a:t>
            </a:r>
            <a:r>
              <a:rPr lang="en-US" dirty="0" smtClean="0"/>
              <a:t>nm</a:t>
            </a:r>
            <a:r>
              <a:rPr lang="hr-HR" dirty="0" smtClean="0"/>
              <a:t>,</a:t>
            </a:r>
            <a:r>
              <a:rPr lang="en-US" dirty="0" smtClean="0"/>
              <a:t> </a:t>
            </a:r>
            <a:r>
              <a:rPr lang="en-US" dirty="0" err="1">
                <a:solidFill>
                  <a:srgbClr val="00B050"/>
                </a:solidFill>
              </a:rPr>
              <a:t>Lalos</a:t>
            </a:r>
            <a:r>
              <a:rPr lang="en-US" dirty="0"/>
              <a:t> et al</a:t>
            </a:r>
            <a:r>
              <a:rPr lang="hr-HR" dirty="0"/>
              <a:t>.</a:t>
            </a:r>
            <a:r>
              <a:rPr lang="en-US" dirty="0"/>
              <a:t> </a:t>
            </a:r>
            <a:r>
              <a:rPr lang="hr-HR" dirty="0"/>
              <a:t>(</a:t>
            </a:r>
            <a:r>
              <a:rPr lang="en-US" dirty="0"/>
              <a:t>1962</a:t>
            </a:r>
            <a:r>
              <a:rPr lang="hr-HR" dirty="0" smtClean="0"/>
              <a:t>) 530, </a:t>
            </a:r>
            <a:r>
              <a:rPr lang="en-US" dirty="0" smtClean="0"/>
              <a:t>Zhu </a:t>
            </a:r>
            <a:r>
              <a:rPr lang="en-US" dirty="0"/>
              <a:t>et al. (2005) </a:t>
            </a:r>
            <a:r>
              <a:rPr lang="en-US" dirty="0" smtClean="0"/>
              <a:t>536</a:t>
            </a:r>
            <a:r>
              <a:rPr lang="hr-HR" dirty="0" smtClean="0"/>
              <a:t>,</a:t>
            </a:r>
            <a:r>
              <a:rPr lang="en-US" dirty="0" smtClean="0"/>
              <a:t> </a:t>
            </a:r>
            <a:r>
              <a:rPr lang="da-DK" dirty="0"/>
              <a:t>Allard et al. (2014) </a:t>
            </a:r>
            <a:r>
              <a:rPr lang="da-DK" dirty="0" smtClean="0"/>
              <a:t>526</a:t>
            </a:r>
            <a:r>
              <a:rPr lang="hr-HR" dirty="0" smtClean="0"/>
              <a:t>, </a:t>
            </a:r>
            <a:r>
              <a:rPr lang="da-DK" dirty="0" smtClean="0"/>
              <a:t>500 </a:t>
            </a:r>
            <a:r>
              <a:rPr lang="da-DK" dirty="0"/>
              <a:t>nm </a:t>
            </a:r>
            <a:r>
              <a:rPr lang="en-US" dirty="0" smtClean="0"/>
              <a:t> </a:t>
            </a:r>
            <a:endParaRPr lang="hr-HR" dirty="0" smtClean="0"/>
          </a:p>
          <a:p>
            <a:pPr>
              <a:buClr>
                <a:schemeClr val="accent1"/>
              </a:buClr>
            </a:pPr>
            <a:r>
              <a:rPr lang="en-US" dirty="0" smtClean="0">
                <a:solidFill>
                  <a:srgbClr val="FF0000"/>
                </a:solidFill>
              </a:rPr>
              <a:t>red</a:t>
            </a:r>
            <a:r>
              <a:rPr lang="en-US" dirty="0" smtClean="0"/>
              <a:t>-wing </a:t>
            </a:r>
            <a:r>
              <a:rPr lang="en-US" dirty="0"/>
              <a:t>emission plateau at 892</a:t>
            </a:r>
            <a:r>
              <a:rPr lang="hr-HR" dirty="0"/>
              <a:t> </a:t>
            </a:r>
            <a:r>
              <a:rPr lang="en-US" dirty="0" smtClean="0"/>
              <a:t>nm</a:t>
            </a:r>
            <a:r>
              <a:rPr lang="hr-HR" dirty="0" smtClean="0">
                <a:solidFill>
                  <a:srgbClr val="00B050"/>
                </a:solidFill>
              </a:rPr>
              <a:t>,</a:t>
            </a:r>
            <a:r>
              <a:rPr lang="en-US" dirty="0" smtClean="0">
                <a:solidFill>
                  <a:srgbClr val="00B050"/>
                </a:solidFill>
              </a:rPr>
              <a:t> </a:t>
            </a:r>
            <a:r>
              <a:rPr lang="en-US" dirty="0" err="1">
                <a:solidFill>
                  <a:srgbClr val="00B050"/>
                </a:solidFill>
              </a:rPr>
              <a:t>Scheps</a:t>
            </a:r>
            <a:r>
              <a:rPr lang="en-US" dirty="0">
                <a:solidFill>
                  <a:srgbClr val="00B050"/>
                </a:solidFill>
              </a:rPr>
              <a:t> </a:t>
            </a:r>
            <a:r>
              <a:rPr lang="en-US" dirty="0"/>
              <a:t>et al. (1975) </a:t>
            </a:r>
            <a:r>
              <a:rPr lang="en-US" dirty="0" smtClean="0"/>
              <a:t>900</a:t>
            </a:r>
            <a:r>
              <a:rPr lang="hr-HR" dirty="0" smtClean="0"/>
              <a:t>, </a:t>
            </a:r>
            <a:r>
              <a:rPr lang="en-US" dirty="0" smtClean="0"/>
              <a:t>Zhu </a:t>
            </a:r>
            <a:r>
              <a:rPr lang="en-US" dirty="0"/>
              <a:t>et al. (2005) </a:t>
            </a:r>
            <a:r>
              <a:rPr lang="en-US" dirty="0" smtClean="0"/>
              <a:t>870</a:t>
            </a:r>
            <a:r>
              <a:rPr lang="hr-HR" dirty="0" smtClean="0"/>
              <a:t> nm</a:t>
            </a:r>
            <a:r>
              <a:rPr lang="en-US" dirty="0" smtClean="0"/>
              <a:t>. </a:t>
            </a:r>
            <a:endParaRPr lang="hr-HR" dirty="0" smtClean="0"/>
          </a:p>
          <a:p>
            <a:pPr>
              <a:buClr>
                <a:schemeClr val="accent1"/>
              </a:buClr>
            </a:pPr>
            <a:r>
              <a:rPr lang="en-US" sz="2400" b="1" dirty="0"/>
              <a:t>Na-He</a:t>
            </a:r>
            <a:r>
              <a:rPr lang="en-US" dirty="0"/>
              <a:t> </a:t>
            </a:r>
            <a:r>
              <a:rPr lang="en-US" dirty="0">
                <a:solidFill>
                  <a:schemeClr val="accent1"/>
                </a:solidFill>
              </a:rPr>
              <a:t>blue</a:t>
            </a:r>
            <a:r>
              <a:rPr lang="en-US" dirty="0"/>
              <a:t> satellite 508nm</a:t>
            </a:r>
            <a:r>
              <a:rPr lang="hr-HR" dirty="0"/>
              <a:t>,</a:t>
            </a:r>
            <a:r>
              <a:rPr lang="en-US" dirty="0"/>
              <a:t> </a:t>
            </a:r>
            <a:r>
              <a:rPr lang="en-US" dirty="0">
                <a:solidFill>
                  <a:srgbClr val="00B050"/>
                </a:solidFill>
              </a:rPr>
              <a:t>Chung</a:t>
            </a:r>
            <a:r>
              <a:rPr lang="en-US" dirty="0">
                <a:solidFill>
                  <a:schemeClr val="accent6">
                    <a:lumMod val="75000"/>
                  </a:schemeClr>
                </a:solidFill>
              </a:rPr>
              <a:t> </a:t>
            </a:r>
            <a:r>
              <a:rPr lang="en-US" dirty="0"/>
              <a:t>et al</a:t>
            </a:r>
            <a:r>
              <a:rPr lang="hr-HR" dirty="0"/>
              <a:t>.</a:t>
            </a:r>
            <a:r>
              <a:rPr lang="en-US" dirty="0"/>
              <a:t> </a:t>
            </a:r>
            <a:r>
              <a:rPr lang="hr-HR" dirty="0"/>
              <a:t>(</a:t>
            </a:r>
            <a:r>
              <a:rPr lang="en-US" dirty="0"/>
              <a:t>2002</a:t>
            </a:r>
            <a:r>
              <a:rPr lang="hr-HR" dirty="0"/>
              <a:t>)</a:t>
            </a:r>
            <a:r>
              <a:rPr lang="en-US" dirty="0"/>
              <a:t> </a:t>
            </a:r>
            <a:r>
              <a:rPr lang="en-US" dirty="0" smtClean="0"/>
              <a:t>530</a:t>
            </a:r>
            <a:r>
              <a:rPr lang="hr-HR" dirty="0" smtClean="0"/>
              <a:t>,</a:t>
            </a:r>
            <a:r>
              <a:rPr lang="en-US" dirty="0" smtClean="0"/>
              <a:t> </a:t>
            </a:r>
            <a:r>
              <a:rPr lang="en-US" dirty="0"/>
              <a:t>Zhu et al</a:t>
            </a:r>
            <a:r>
              <a:rPr lang="hr-HR" dirty="0"/>
              <a:t>.</a:t>
            </a:r>
            <a:r>
              <a:rPr lang="en-US" dirty="0"/>
              <a:t> </a:t>
            </a:r>
            <a:r>
              <a:rPr lang="hr-HR" dirty="0"/>
              <a:t> (</a:t>
            </a:r>
            <a:r>
              <a:rPr lang="en-US" dirty="0"/>
              <a:t>2006</a:t>
            </a:r>
            <a:r>
              <a:rPr lang="hr-HR" dirty="0"/>
              <a:t>)</a:t>
            </a:r>
            <a:r>
              <a:rPr lang="en-US" dirty="0"/>
              <a:t>  </a:t>
            </a:r>
            <a:r>
              <a:rPr lang="en-US" dirty="0" smtClean="0"/>
              <a:t>532,  </a:t>
            </a:r>
            <a:r>
              <a:rPr lang="en-US" dirty="0" err="1"/>
              <a:t>Alioua</a:t>
            </a:r>
            <a:r>
              <a:rPr lang="en-US" dirty="0"/>
              <a:t> et al</a:t>
            </a:r>
            <a:r>
              <a:rPr lang="hr-HR" dirty="0"/>
              <a:t>.</a:t>
            </a:r>
            <a:r>
              <a:rPr lang="en-US" dirty="0"/>
              <a:t> </a:t>
            </a:r>
            <a:r>
              <a:rPr lang="hr-HR" dirty="0"/>
              <a:t>(</a:t>
            </a:r>
            <a:r>
              <a:rPr lang="en-US" dirty="0"/>
              <a:t>2008</a:t>
            </a:r>
            <a:r>
              <a:rPr lang="hr-HR" dirty="0" smtClean="0"/>
              <a:t>)</a:t>
            </a:r>
            <a:r>
              <a:rPr lang="en-US" dirty="0" smtClean="0"/>
              <a:t> </a:t>
            </a:r>
            <a:r>
              <a:rPr lang="en-US" dirty="0"/>
              <a:t>528 nm</a:t>
            </a:r>
            <a:r>
              <a:rPr lang="en-US" dirty="0" smtClean="0"/>
              <a:t>.</a:t>
            </a:r>
            <a:endParaRPr lang="hr-HR" dirty="0" smtClean="0"/>
          </a:p>
          <a:p>
            <a:pPr>
              <a:buClr>
                <a:schemeClr val="accent1"/>
              </a:buClr>
            </a:pPr>
            <a:r>
              <a:rPr lang="en-US" sz="2400" b="1" dirty="0"/>
              <a:t>K-He</a:t>
            </a:r>
            <a:r>
              <a:rPr lang="en-US" dirty="0"/>
              <a:t> </a:t>
            </a:r>
            <a:r>
              <a:rPr lang="en-US" dirty="0">
                <a:solidFill>
                  <a:schemeClr val="accent1"/>
                </a:solidFill>
              </a:rPr>
              <a:t>blue</a:t>
            </a:r>
            <a:r>
              <a:rPr lang="en-US" dirty="0"/>
              <a:t> satellite 692.5nm</a:t>
            </a:r>
            <a:r>
              <a:rPr lang="hr-HR" dirty="0"/>
              <a:t>, </a:t>
            </a:r>
            <a:r>
              <a:rPr lang="en-US" dirty="0"/>
              <a:t>Zhu et al</a:t>
            </a:r>
            <a:r>
              <a:rPr lang="hr-HR" dirty="0"/>
              <a:t>.</a:t>
            </a:r>
            <a:r>
              <a:rPr lang="en-US" dirty="0"/>
              <a:t> </a:t>
            </a:r>
            <a:r>
              <a:rPr lang="hr-HR" dirty="0"/>
              <a:t>(</a:t>
            </a:r>
            <a:r>
              <a:rPr lang="en-US" dirty="0"/>
              <a:t>2006</a:t>
            </a:r>
            <a:r>
              <a:rPr lang="hr-HR" dirty="0"/>
              <a:t>)</a:t>
            </a:r>
            <a:r>
              <a:rPr lang="en-US" dirty="0"/>
              <a:t> </a:t>
            </a:r>
            <a:r>
              <a:rPr lang="en-US" dirty="0" smtClean="0"/>
              <a:t>708</a:t>
            </a:r>
            <a:r>
              <a:rPr lang="hr-HR" dirty="0" smtClean="0">
                <a:solidFill>
                  <a:srgbClr val="00B050"/>
                </a:solidFill>
              </a:rPr>
              <a:t>, </a:t>
            </a:r>
            <a:r>
              <a:rPr lang="en-US" dirty="0" err="1">
                <a:solidFill>
                  <a:srgbClr val="00B050"/>
                </a:solidFill>
              </a:rPr>
              <a:t>Baab</a:t>
            </a:r>
            <a:r>
              <a:rPr lang="en-US" dirty="0">
                <a:solidFill>
                  <a:srgbClr val="00B050"/>
                </a:solidFill>
              </a:rPr>
              <a:t> </a:t>
            </a:r>
            <a:r>
              <a:rPr lang="en-US" dirty="0"/>
              <a:t>et al</a:t>
            </a:r>
            <a:r>
              <a:rPr lang="hr-HR" dirty="0"/>
              <a:t>.</a:t>
            </a:r>
            <a:r>
              <a:rPr lang="en-US" dirty="0"/>
              <a:t> </a:t>
            </a:r>
            <a:r>
              <a:rPr lang="hr-HR" dirty="0"/>
              <a:t>(</a:t>
            </a:r>
            <a:r>
              <a:rPr lang="en-US" dirty="0"/>
              <a:t>2010</a:t>
            </a:r>
            <a:r>
              <a:rPr lang="hr-HR" dirty="0"/>
              <a:t>)</a:t>
            </a:r>
            <a:r>
              <a:rPr lang="en-US" dirty="0"/>
              <a:t> 710 </a:t>
            </a:r>
            <a:r>
              <a:rPr lang="en-US" dirty="0" smtClean="0"/>
              <a:t>nm</a:t>
            </a:r>
            <a:endParaRPr lang="en-US" dirty="0"/>
          </a:p>
        </p:txBody>
      </p:sp>
    </p:spTree>
    <p:extLst>
      <p:ext uri="{BB962C8B-B14F-4D97-AF65-F5344CB8AC3E}">
        <p14:creationId xmlns:p14="http://schemas.microsoft.com/office/powerpoint/2010/main" val="738681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2831" y="321779"/>
            <a:ext cx="8329449" cy="1154162"/>
          </a:xfrm>
          <a:prstGeom prst="rect">
            <a:avLst/>
          </a:prstGeom>
        </p:spPr>
        <p:txBody>
          <a:bodyPr wrap="square">
            <a:spAutoFit/>
          </a:bodyPr>
          <a:lstStyle/>
          <a:p>
            <a:pPr algn="just">
              <a:buClr>
                <a:schemeClr val="accent1"/>
              </a:buClr>
            </a:pPr>
            <a:r>
              <a:rPr lang="hr-HR" sz="1700" dirty="0"/>
              <a:t>Using the </a:t>
            </a:r>
            <a:r>
              <a:rPr lang="en-US" sz="1700" dirty="0"/>
              <a:t>potential data of Schmidt-Mink et al</a:t>
            </a:r>
            <a:r>
              <a:rPr lang="hr-HR" sz="1700" dirty="0"/>
              <a:t>.</a:t>
            </a:r>
            <a:r>
              <a:rPr lang="en-US" sz="1700" dirty="0"/>
              <a:t> </a:t>
            </a:r>
            <a:r>
              <a:rPr lang="hr-HR" sz="1700" dirty="0"/>
              <a:t>(</a:t>
            </a:r>
            <a:r>
              <a:rPr lang="en-US" sz="1700" dirty="0"/>
              <a:t>1985</a:t>
            </a:r>
            <a:r>
              <a:rPr lang="hr-HR" sz="1700" dirty="0"/>
              <a:t>)</a:t>
            </a:r>
            <a:r>
              <a:rPr lang="en-US" sz="1700" dirty="0"/>
              <a:t> for Li</a:t>
            </a:r>
            <a:r>
              <a:rPr lang="en-US" sz="1700" baseline="-25000" dirty="0"/>
              <a:t>2</a:t>
            </a:r>
            <a:r>
              <a:rPr lang="en-US" sz="1700" dirty="0"/>
              <a:t>, </a:t>
            </a:r>
            <a:r>
              <a:rPr lang="en-US" sz="1700" dirty="0" err="1"/>
              <a:t>Magnier</a:t>
            </a:r>
            <a:r>
              <a:rPr lang="en-US" sz="1700" dirty="0"/>
              <a:t> </a:t>
            </a:r>
            <a:r>
              <a:rPr lang="hr-HR" sz="1700" dirty="0"/>
              <a:t>(</a:t>
            </a:r>
            <a:r>
              <a:rPr lang="en-US" sz="1700" dirty="0"/>
              <a:t>1993</a:t>
            </a:r>
            <a:r>
              <a:rPr lang="hr-HR" sz="1700" dirty="0"/>
              <a:t>)</a:t>
            </a:r>
            <a:r>
              <a:rPr lang="en-US" sz="1700" dirty="0"/>
              <a:t> for Na</a:t>
            </a:r>
            <a:r>
              <a:rPr lang="en-US" sz="1700" baseline="-25000" dirty="0"/>
              <a:t>2</a:t>
            </a:r>
            <a:r>
              <a:rPr lang="en-US" sz="1700" dirty="0"/>
              <a:t> and Yan</a:t>
            </a:r>
            <a:r>
              <a:rPr lang="hr-HR" sz="1700" dirty="0"/>
              <a:t> &amp; Meyer</a:t>
            </a:r>
            <a:r>
              <a:rPr lang="en-US" sz="1700" dirty="0"/>
              <a:t> for K</a:t>
            </a:r>
            <a:r>
              <a:rPr lang="en-US" sz="1700" baseline="-25000" dirty="0"/>
              <a:t>2</a:t>
            </a:r>
            <a:r>
              <a:rPr lang="en-US" sz="1700" dirty="0"/>
              <a:t> molecule</a:t>
            </a:r>
            <a:r>
              <a:rPr lang="hr-HR" sz="1700" dirty="0"/>
              <a:t>,</a:t>
            </a:r>
            <a:r>
              <a:rPr lang="en-US" sz="1700" dirty="0"/>
              <a:t> we calculated</a:t>
            </a:r>
            <a:r>
              <a:rPr lang="hr-HR" sz="1700" dirty="0"/>
              <a:t> RAC of </a:t>
            </a:r>
            <a:r>
              <a:rPr lang="hr-HR" sz="1700" dirty="0">
                <a:solidFill>
                  <a:schemeClr val="accent1">
                    <a:lumMod val="75000"/>
                  </a:schemeClr>
                </a:solidFill>
              </a:rPr>
              <a:t>A</a:t>
            </a:r>
            <a:r>
              <a:rPr lang="hr-HR" sz="1700" baseline="-25000" dirty="0">
                <a:solidFill>
                  <a:schemeClr val="accent1">
                    <a:lumMod val="75000"/>
                  </a:schemeClr>
                </a:solidFill>
              </a:rPr>
              <a:t>2</a:t>
            </a:r>
            <a:r>
              <a:rPr lang="hr-HR" sz="1700" dirty="0"/>
              <a:t> dimers, which </a:t>
            </a:r>
            <a:r>
              <a:rPr lang="en-US" sz="1700" dirty="0"/>
              <a:t>decrease with temperature and </a:t>
            </a:r>
            <a:r>
              <a:rPr lang="hr-HR" sz="1700" dirty="0"/>
              <a:t>are</a:t>
            </a:r>
            <a:r>
              <a:rPr lang="en-US" sz="1700" dirty="0"/>
              <a:t> much larger than </a:t>
            </a:r>
            <a:r>
              <a:rPr lang="en-US" sz="1700" dirty="0">
                <a:solidFill>
                  <a:schemeClr val="accent1">
                    <a:lumMod val="75000"/>
                  </a:schemeClr>
                </a:solidFill>
              </a:rPr>
              <a:t>A-He</a:t>
            </a:r>
            <a:r>
              <a:rPr lang="en-US" sz="1700" dirty="0"/>
              <a:t> </a:t>
            </a:r>
            <a:r>
              <a:rPr lang="hr-HR" sz="1700" dirty="0"/>
              <a:t>RAC </a:t>
            </a:r>
            <a:r>
              <a:rPr lang="en-US" sz="1700" dirty="0"/>
              <a:t>because of the deep well of the </a:t>
            </a:r>
            <a:r>
              <a:rPr lang="en-US" sz="1700" dirty="0">
                <a:solidFill>
                  <a:schemeClr val="accent1"/>
                </a:solidFill>
              </a:rPr>
              <a:t>A</a:t>
            </a:r>
            <a:r>
              <a:rPr lang="en-US" sz="1700" baseline="-25000" dirty="0">
                <a:solidFill>
                  <a:schemeClr val="accent1"/>
                </a:solidFill>
              </a:rPr>
              <a:t>2</a:t>
            </a:r>
            <a:r>
              <a:rPr lang="hr-HR" sz="1700" dirty="0"/>
              <a:t> </a:t>
            </a:r>
            <a:r>
              <a:rPr lang="en-US" sz="1700" dirty="0"/>
              <a:t>ground-state potential.</a:t>
            </a:r>
            <a:r>
              <a:rPr lang="en-US" dirty="0"/>
              <a:t> </a:t>
            </a:r>
            <a:endParaRPr lang="hr-HR" dirty="0"/>
          </a:p>
        </p:txBody>
      </p:sp>
      <p:graphicFrame>
        <p:nvGraphicFramePr>
          <p:cNvPr id="6" name="Object 5"/>
          <p:cNvGraphicFramePr>
            <a:graphicFrameLocks noChangeAspect="1"/>
          </p:cNvGraphicFramePr>
          <p:nvPr>
            <p:extLst>
              <p:ext uri="{D42A27DB-BD31-4B8C-83A1-F6EECF244321}">
                <p14:modId xmlns:p14="http://schemas.microsoft.com/office/powerpoint/2010/main" val="2877384420"/>
              </p:ext>
            </p:extLst>
          </p:nvPr>
        </p:nvGraphicFramePr>
        <p:xfrm>
          <a:off x="1337084" y="1005363"/>
          <a:ext cx="7176536" cy="5160498"/>
        </p:xfrm>
        <a:graphic>
          <a:graphicData uri="http://schemas.openxmlformats.org/presentationml/2006/ole">
            <mc:AlternateContent xmlns:mc="http://schemas.openxmlformats.org/markup-compatibility/2006">
              <mc:Choice xmlns:v="urn:schemas-microsoft-com:vml" Requires="v">
                <p:oleObj spid="_x0000_s24595" name="Graph" r:id="rId3" imgW="4069440" imgH="2926080" progId="Origin50.Graph">
                  <p:embed/>
                </p:oleObj>
              </mc:Choice>
              <mc:Fallback>
                <p:oleObj name="Graph" r:id="rId3" imgW="4069440" imgH="2926080" progId="Origin50.Graph">
                  <p:embed/>
                  <p:pic>
                    <p:nvPicPr>
                      <p:cNvPr id="5" name="Object 4"/>
                      <p:cNvPicPr/>
                      <p:nvPr/>
                    </p:nvPicPr>
                    <p:blipFill>
                      <a:blip r:embed="rId4"/>
                      <a:stretch>
                        <a:fillRect/>
                      </a:stretch>
                    </p:blipFill>
                    <p:spPr>
                      <a:xfrm>
                        <a:off x="1337084" y="1005363"/>
                        <a:ext cx="7176536" cy="5160498"/>
                      </a:xfrm>
                      <a:prstGeom prst="rect">
                        <a:avLst/>
                      </a:prstGeom>
                    </p:spPr>
                  </p:pic>
                </p:oleObj>
              </mc:Fallback>
            </mc:AlternateContent>
          </a:graphicData>
        </a:graphic>
      </p:graphicFrame>
      <p:sp>
        <p:nvSpPr>
          <p:cNvPr id="7" name="Rectangle 6"/>
          <p:cNvSpPr/>
          <p:nvPr/>
        </p:nvSpPr>
        <p:spPr>
          <a:xfrm>
            <a:off x="567559" y="4476295"/>
            <a:ext cx="8020879" cy="615553"/>
          </a:xfrm>
          <a:prstGeom prst="rect">
            <a:avLst/>
          </a:prstGeom>
        </p:spPr>
        <p:txBody>
          <a:bodyPr wrap="square">
            <a:spAutoFit/>
          </a:bodyPr>
          <a:lstStyle/>
          <a:p>
            <a:pPr algn="just"/>
            <a:r>
              <a:rPr lang="hr-HR" sz="1700" dirty="0" smtClean="0"/>
              <a:t>T</a:t>
            </a:r>
            <a:r>
              <a:rPr lang="en-US" sz="1700" dirty="0" smtClean="0"/>
              <a:t>he </a:t>
            </a:r>
            <a:r>
              <a:rPr lang="en-US" sz="1700" dirty="0"/>
              <a:t>optical depth </a:t>
            </a:r>
            <a:r>
              <a:rPr lang="hr-HR" sz="1700" dirty="0" smtClean="0"/>
              <a:t>of a </a:t>
            </a:r>
            <a:r>
              <a:rPr lang="en-US" sz="1700" dirty="0" smtClean="0"/>
              <a:t>uniform layer </a:t>
            </a:r>
            <a:r>
              <a:rPr lang="hr-HR" sz="1700" dirty="0" smtClean="0"/>
              <a:t>of </a:t>
            </a:r>
            <a:r>
              <a:rPr lang="en-US" sz="1700" dirty="0" smtClean="0"/>
              <a:t>thickness </a:t>
            </a:r>
            <a:r>
              <a:rPr lang="en-US" sz="1700" i="1" dirty="0"/>
              <a:t>L</a:t>
            </a:r>
            <a:r>
              <a:rPr lang="en-US" sz="1700" dirty="0"/>
              <a:t>, </a:t>
            </a:r>
            <a:r>
              <a:rPr lang="en-US" sz="1700" dirty="0" smtClean="0"/>
              <a:t> </a:t>
            </a:r>
            <a:r>
              <a:rPr lang="en-US" sz="1700" dirty="0"/>
              <a:t>alkali number density </a:t>
            </a:r>
            <a:r>
              <a:rPr lang="en-US" sz="1700" i="1" dirty="0" smtClean="0"/>
              <a:t>N</a:t>
            </a:r>
            <a:r>
              <a:rPr lang="en-US" sz="1700" i="1" baseline="-25000" dirty="0" smtClean="0"/>
              <a:t>A</a:t>
            </a:r>
            <a:r>
              <a:rPr lang="en-US" sz="1700" dirty="0" smtClean="0"/>
              <a:t> </a:t>
            </a:r>
            <a:r>
              <a:rPr lang="hr-HR" sz="1700" dirty="0" smtClean="0"/>
              <a:t>, </a:t>
            </a:r>
            <a:r>
              <a:rPr lang="en-US" sz="1700" dirty="0" smtClean="0"/>
              <a:t>helium </a:t>
            </a:r>
            <a:r>
              <a:rPr lang="en-US" sz="1700" dirty="0"/>
              <a:t>number density </a:t>
            </a:r>
            <a:r>
              <a:rPr lang="en-US" sz="1700" i="1" dirty="0" smtClean="0"/>
              <a:t>N</a:t>
            </a:r>
            <a:r>
              <a:rPr lang="en-US" sz="1700" i="1" baseline="-25000" dirty="0" smtClean="0"/>
              <a:t>He</a:t>
            </a:r>
            <a:r>
              <a:rPr lang="en-US" sz="1700" dirty="0" smtClean="0"/>
              <a:t>: </a:t>
            </a:r>
            <a:endParaRPr lang="en-US" sz="17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309" y="4957822"/>
            <a:ext cx="3950550" cy="347502"/>
          </a:xfrm>
          <a:prstGeom prst="rect">
            <a:avLst/>
          </a:prstGeom>
        </p:spPr>
      </p:pic>
      <p:sp>
        <p:nvSpPr>
          <p:cNvPr id="9" name="Rectangle 8"/>
          <p:cNvSpPr/>
          <p:nvPr/>
        </p:nvSpPr>
        <p:spPr>
          <a:xfrm>
            <a:off x="567559" y="5341705"/>
            <a:ext cx="8119995" cy="1138773"/>
          </a:xfrm>
          <a:prstGeom prst="rect">
            <a:avLst/>
          </a:prstGeom>
        </p:spPr>
        <p:txBody>
          <a:bodyPr wrap="square">
            <a:spAutoFit/>
          </a:bodyPr>
          <a:lstStyle/>
          <a:p>
            <a:pPr algn="just">
              <a:buClr>
                <a:schemeClr val="accent1"/>
              </a:buClr>
            </a:pPr>
            <a:r>
              <a:rPr lang="hr-HR" sz="1700" dirty="0" smtClean="0"/>
              <a:t>T</a:t>
            </a:r>
            <a:r>
              <a:rPr lang="en-US" sz="1700" dirty="0" smtClean="0"/>
              <a:t>o </a:t>
            </a:r>
            <a:r>
              <a:rPr lang="en-US" sz="1700" dirty="0"/>
              <a:t>observe </a:t>
            </a:r>
            <a:r>
              <a:rPr lang="hr-HR" sz="1700" dirty="0" smtClean="0"/>
              <a:t>the </a:t>
            </a:r>
            <a:r>
              <a:rPr lang="en-US" sz="1700" dirty="0" smtClean="0"/>
              <a:t>broadening </a:t>
            </a:r>
            <a:r>
              <a:rPr lang="en-US" sz="1700" dirty="0"/>
              <a:t>of alkali lines by </a:t>
            </a:r>
            <a:r>
              <a:rPr lang="hr-HR" sz="1700" dirty="0" smtClean="0"/>
              <a:t>He</a:t>
            </a:r>
            <a:r>
              <a:rPr lang="en-US" sz="1700" dirty="0" smtClean="0"/>
              <a:t>, </a:t>
            </a:r>
            <a:r>
              <a:rPr lang="hr-HR" sz="1700" dirty="0" smtClean="0"/>
              <a:t>the </a:t>
            </a:r>
            <a:r>
              <a:rPr lang="en-US" sz="1700" dirty="0" smtClean="0"/>
              <a:t>partial optical </a:t>
            </a:r>
            <a:r>
              <a:rPr lang="en-US" sz="1700" dirty="0"/>
              <a:t>depth </a:t>
            </a:r>
            <a:r>
              <a:rPr lang="hr-HR" sz="1700" dirty="0" smtClean="0"/>
              <a:t>of </a:t>
            </a:r>
            <a:r>
              <a:rPr lang="en-US" sz="1700" dirty="0" smtClean="0">
                <a:solidFill>
                  <a:schemeClr val="accent1">
                    <a:lumMod val="75000"/>
                  </a:schemeClr>
                </a:solidFill>
              </a:rPr>
              <a:t>A-He</a:t>
            </a:r>
            <a:r>
              <a:rPr lang="en-US" sz="1700" dirty="0" smtClean="0"/>
              <a:t> must </a:t>
            </a:r>
            <a:r>
              <a:rPr lang="en-US" sz="1700" dirty="0"/>
              <a:t>be </a:t>
            </a:r>
            <a:r>
              <a:rPr lang="en-US" sz="1700" dirty="0" smtClean="0"/>
              <a:t>comparable</a:t>
            </a:r>
            <a:r>
              <a:rPr lang="hr-HR" sz="1700" dirty="0" smtClean="0"/>
              <a:t> to</a:t>
            </a:r>
            <a:r>
              <a:rPr lang="en-US" sz="1700" dirty="0" smtClean="0"/>
              <a:t> </a:t>
            </a:r>
            <a:r>
              <a:rPr lang="en-US" sz="1700" dirty="0"/>
              <a:t>or larger </a:t>
            </a:r>
            <a:r>
              <a:rPr lang="en-US" sz="1700" dirty="0" smtClean="0"/>
              <a:t>then</a:t>
            </a:r>
            <a:r>
              <a:rPr lang="hr-HR" sz="1700" dirty="0" smtClean="0"/>
              <a:t> the </a:t>
            </a:r>
            <a:r>
              <a:rPr lang="en-US" sz="1700" dirty="0" smtClean="0"/>
              <a:t>partial </a:t>
            </a:r>
            <a:r>
              <a:rPr lang="en-US" sz="1700" dirty="0"/>
              <a:t>depth of </a:t>
            </a:r>
            <a:r>
              <a:rPr lang="hr-HR" sz="1700" dirty="0" smtClean="0">
                <a:solidFill>
                  <a:schemeClr val="accent1">
                    <a:lumMod val="75000"/>
                  </a:schemeClr>
                </a:solidFill>
              </a:rPr>
              <a:t>A</a:t>
            </a:r>
            <a:r>
              <a:rPr lang="hr-HR" sz="1700" baseline="-25000" dirty="0" smtClean="0">
                <a:solidFill>
                  <a:schemeClr val="accent1">
                    <a:lumMod val="75000"/>
                  </a:schemeClr>
                </a:solidFill>
              </a:rPr>
              <a:t>2</a:t>
            </a:r>
            <a:r>
              <a:rPr lang="en-US" sz="1700" dirty="0" smtClean="0"/>
              <a:t>. </a:t>
            </a:r>
            <a:r>
              <a:rPr lang="en-US" sz="1700" dirty="0"/>
              <a:t>This holds for higher temperatures and/or </a:t>
            </a:r>
            <a:r>
              <a:rPr lang="hr-HR" sz="1700" dirty="0" smtClean="0"/>
              <a:t>if the</a:t>
            </a:r>
            <a:r>
              <a:rPr lang="en-US" sz="1700" dirty="0" smtClean="0"/>
              <a:t> </a:t>
            </a:r>
            <a:r>
              <a:rPr lang="hr-HR" sz="1700" dirty="0" smtClean="0"/>
              <a:t>abundance </a:t>
            </a:r>
            <a:r>
              <a:rPr lang="en-US" sz="1700" dirty="0" smtClean="0"/>
              <a:t>of helium </a:t>
            </a:r>
            <a:r>
              <a:rPr lang="en-US" sz="1700" dirty="0"/>
              <a:t>is much larger then </a:t>
            </a:r>
            <a:r>
              <a:rPr lang="en-US" sz="1700" dirty="0" smtClean="0"/>
              <a:t>alkali, </a:t>
            </a:r>
            <a:r>
              <a:rPr lang="en-US" sz="1700" dirty="0" err="1" smtClean="0"/>
              <a:t>wh</a:t>
            </a:r>
            <a:r>
              <a:rPr lang="hr-HR" sz="1700" dirty="0" smtClean="0"/>
              <a:t>ich</a:t>
            </a:r>
            <a:r>
              <a:rPr lang="en-US" sz="1700" dirty="0" smtClean="0"/>
              <a:t> </a:t>
            </a:r>
            <a:r>
              <a:rPr lang="en-US" sz="1700" dirty="0"/>
              <a:t>is satisfied in a stellar atmosphere.</a:t>
            </a:r>
          </a:p>
        </p:txBody>
      </p:sp>
    </p:spTree>
    <p:extLst>
      <p:ext uri="{BB962C8B-B14F-4D97-AF65-F5344CB8AC3E}">
        <p14:creationId xmlns:p14="http://schemas.microsoft.com/office/powerpoint/2010/main" val="865912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3852" y="1997839"/>
            <a:ext cx="6748670" cy="2585323"/>
          </a:xfrm>
          <a:prstGeom prst="rect">
            <a:avLst/>
          </a:prstGeom>
        </p:spPr>
        <p:txBody>
          <a:bodyPr wrap="square">
            <a:spAutoFit/>
          </a:bodyPr>
          <a:lstStyle/>
          <a:p>
            <a:pPr algn="just"/>
            <a:r>
              <a:rPr lang="en-US" dirty="0">
                <a:latin typeface="Cambria" panose="02040503050406030204" pitchFamily="18" charset="0"/>
                <a:ea typeface="Times New Roman" panose="02020603050405020304" pitchFamily="18" charset="0"/>
                <a:cs typeface="Times New Roman" panose="02020603050405020304" pitchFamily="18" charset="0"/>
              </a:rPr>
              <a:t>In order to get a powerful tool for analyzing the atmospheres of brown </a:t>
            </a:r>
            <a:r>
              <a:rPr lang="hr-HR" dirty="0" smtClean="0">
                <a:latin typeface="Cambria" panose="02040503050406030204" pitchFamily="18" charset="0"/>
                <a:ea typeface="Times New Roman" panose="02020603050405020304" pitchFamily="18" charset="0"/>
                <a:cs typeface="Times New Roman" panose="02020603050405020304" pitchFamily="18" charset="0"/>
              </a:rPr>
              <a:t>dwarfs</a:t>
            </a:r>
            <a:r>
              <a:rPr lang="en-US" dirty="0" smtClean="0">
                <a:latin typeface="Cambria" panose="02040503050406030204" pitchFamily="18" charset="0"/>
                <a:ea typeface="Times New Roman" panose="02020603050405020304" pitchFamily="18" charset="0"/>
                <a:cs typeface="Times New Roman" panose="02020603050405020304" pitchFamily="18" charset="0"/>
              </a:rPr>
              <a:t>, one needs</a:t>
            </a:r>
            <a:r>
              <a:rPr lang="hr-HR" dirty="0" smtClean="0">
                <a:latin typeface="Cambria" panose="02040503050406030204" pitchFamily="18" charset="0"/>
                <a:ea typeface="Times New Roman" panose="02020603050405020304" pitchFamily="18" charset="0"/>
                <a:cs typeface="Times New Roman" panose="02020603050405020304" pitchFamily="18" charset="0"/>
              </a:rPr>
              <a:t>:</a:t>
            </a:r>
            <a:r>
              <a:rPr lang="en-US" dirty="0" smtClean="0">
                <a:latin typeface="Cambria" panose="02040503050406030204" pitchFamily="18" charset="0"/>
                <a:ea typeface="Times New Roman" panose="02020603050405020304" pitchFamily="18" charset="0"/>
                <a:cs typeface="Times New Roman" panose="02020603050405020304" pitchFamily="18" charset="0"/>
              </a:rPr>
              <a:t> </a:t>
            </a:r>
            <a:endParaRPr lang="hr-HR" dirty="0" smtClean="0">
              <a:latin typeface="Cambria" panose="02040503050406030204" pitchFamily="18" charset="0"/>
              <a:ea typeface="Times New Roman" panose="02020603050405020304" pitchFamily="18" charset="0"/>
              <a:cs typeface="Times New Roman" panose="02020603050405020304" pitchFamily="18" charset="0"/>
            </a:endParaRPr>
          </a:p>
          <a:p>
            <a:pPr marL="285750" indent="-285750" algn="just">
              <a:buClr>
                <a:schemeClr val="accent1"/>
              </a:buClr>
              <a:buFont typeface="Wingdings" panose="05000000000000000000" pitchFamily="2" charset="2"/>
              <a:buChar char="§"/>
            </a:pPr>
            <a:r>
              <a:rPr lang="en-US" dirty="0" smtClean="0">
                <a:latin typeface="Cambria" panose="02040503050406030204" pitchFamily="18" charset="0"/>
                <a:ea typeface="Times New Roman" panose="02020603050405020304" pitchFamily="18" charset="0"/>
                <a:cs typeface="Times New Roman" panose="02020603050405020304" pitchFamily="18" charset="0"/>
              </a:rPr>
              <a:t>precise </a:t>
            </a:r>
            <a:r>
              <a:rPr lang="en-US" dirty="0">
                <a:latin typeface="Cambria" panose="02040503050406030204" pitchFamily="18" charset="0"/>
                <a:ea typeface="Times New Roman" panose="02020603050405020304" pitchFamily="18" charset="0"/>
                <a:cs typeface="Times New Roman" panose="02020603050405020304" pitchFamily="18" charset="0"/>
              </a:rPr>
              <a:t>molecular potential curves and transition dipole moments, </a:t>
            </a:r>
            <a:endParaRPr lang="hr-HR" dirty="0" smtClean="0">
              <a:latin typeface="Cambria" panose="02040503050406030204" pitchFamily="18" charset="0"/>
              <a:ea typeface="Times New Roman" panose="02020603050405020304" pitchFamily="18" charset="0"/>
              <a:cs typeface="Times New Roman" panose="02020603050405020304" pitchFamily="18" charset="0"/>
            </a:endParaRPr>
          </a:p>
          <a:p>
            <a:pPr marL="285750" indent="-285750" algn="just">
              <a:buClr>
                <a:schemeClr val="accent1"/>
              </a:buClr>
              <a:buFont typeface="Wingdings" panose="05000000000000000000" pitchFamily="2" charset="2"/>
              <a:buChar char="§"/>
            </a:pPr>
            <a:r>
              <a:rPr lang="en-US" dirty="0" smtClean="0">
                <a:latin typeface="Cambria" panose="02040503050406030204" pitchFamily="18" charset="0"/>
                <a:ea typeface="Times New Roman" panose="02020603050405020304" pitchFamily="18" charset="0"/>
                <a:cs typeface="Times New Roman" panose="02020603050405020304" pitchFamily="18" charset="0"/>
              </a:rPr>
              <a:t>a </a:t>
            </a:r>
            <a:r>
              <a:rPr lang="en-US" dirty="0">
                <a:latin typeface="Cambria" panose="02040503050406030204" pitchFamily="18" charset="0"/>
                <a:ea typeface="Times New Roman" panose="02020603050405020304" pitchFamily="18" charset="0"/>
                <a:cs typeface="Times New Roman" panose="02020603050405020304" pitchFamily="18" charset="0"/>
              </a:rPr>
              <a:t>correct and time-efficient spectral simulation (we believe that our FGH method is one of such), </a:t>
            </a:r>
            <a:endParaRPr lang="hr-HR" dirty="0" smtClean="0">
              <a:latin typeface="Cambria" panose="02040503050406030204" pitchFamily="18" charset="0"/>
              <a:ea typeface="Times New Roman" panose="02020603050405020304" pitchFamily="18" charset="0"/>
              <a:cs typeface="Times New Roman" panose="02020603050405020304" pitchFamily="18" charset="0"/>
            </a:endParaRPr>
          </a:p>
          <a:p>
            <a:pPr marL="285750" indent="-285750" algn="just">
              <a:buClr>
                <a:schemeClr val="accent1"/>
              </a:buClr>
              <a:buFont typeface="Wingdings" panose="05000000000000000000" pitchFamily="2" charset="2"/>
              <a:buChar char="§"/>
            </a:pPr>
            <a:r>
              <a:rPr lang="en-US" dirty="0" smtClean="0">
                <a:latin typeface="Cambria" panose="02040503050406030204" pitchFamily="18" charset="0"/>
                <a:ea typeface="Times New Roman" panose="02020603050405020304" pitchFamily="18" charset="0"/>
                <a:cs typeface="Times New Roman" panose="02020603050405020304" pitchFamily="18" charset="0"/>
              </a:rPr>
              <a:t>and </a:t>
            </a:r>
            <a:r>
              <a:rPr lang="en-US" dirty="0">
                <a:latin typeface="Cambria" panose="02040503050406030204" pitchFamily="18" charset="0"/>
                <a:ea typeface="Times New Roman" panose="02020603050405020304" pitchFamily="18" charset="0"/>
                <a:cs typeface="Times New Roman" panose="02020603050405020304" pitchFamily="18" charset="0"/>
              </a:rPr>
              <a:t>laboratory experimental verification in a large interval of temperatures and pressures. The last requirement is probably the hardest one to achieve.</a:t>
            </a:r>
            <a:endParaRPr lang="en-US" dirty="0"/>
          </a:p>
        </p:txBody>
      </p:sp>
      <p:sp>
        <p:nvSpPr>
          <p:cNvPr id="6" name="Rectangle 5"/>
          <p:cNvSpPr/>
          <p:nvPr/>
        </p:nvSpPr>
        <p:spPr>
          <a:xfrm>
            <a:off x="3125223" y="938455"/>
            <a:ext cx="2460930" cy="646331"/>
          </a:xfrm>
          <a:prstGeom prst="rect">
            <a:avLst/>
          </a:prstGeom>
        </p:spPr>
        <p:txBody>
          <a:bodyPr wrap="none">
            <a:spAutoFit/>
          </a:bodyPr>
          <a:lstStyle/>
          <a:p>
            <a:r>
              <a:rPr lang="hr-HR" sz="3600" b="1" dirty="0" smtClean="0">
                <a:solidFill>
                  <a:srgbClr val="0070C0"/>
                </a:solidFill>
              </a:rPr>
              <a:t>Conclusions</a:t>
            </a:r>
            <a:endParaRPr lang="en-US" sz="3600" b="1" dirty="0">
              <a:solidFill>
                <a:srgbClr val="0070C0"/>
              </a:solidFill>
            </a:endParaRPr>
          </a:p>
        </p:txBody>
      </p:sp>
    </p:spTree>
    <p:extLst>
      <p:ext uri="{BB962C8B-B14F-4D97-AF65-F5344CB8AC3E}">
        <p14:creationId xmlns:p14="http://schemas.microsoft.com/office/powerpoint/2010/main" val="3801724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7977" y="1160615"/>
            <a:ext cx="7855574" cy="3693319"/>
          </a:xfrm>
          <a:prstGeom prst="rect">
            <a:avLst/>
          </a:prstGeom>
        </p:spPr>
        <p:txBody>
          <a:bodyPr wrap="square">
            <a:spAutoFit/>
          </a:bodyPr>
          <a:lstStyle/>
          <a:p>
            <a:pPr marL="285750" indent="-285750" algn="just">
              <a:buClr>
                <a:schemeClr val="accent1"/>
              </a:buClr>
              <a:buFont typeface="Wingdings" panose="05000000000000000000" pitchFamily="2" charset="2"/>
              <a:buChar char="§"/>
            </a:pPr>
            <a:r>
              <a:rPr lang="en-GB" dirty="0"/>
              <a:t>In the last two decades the pressure broadening of alkali-metal resonance lines has gained a new importance in astrophysical research as well. It has been found that prominent features in the spectra of brown dwarfs and extrasolar giant planets might be attributed to the resonance lines of the alkali-metal atoms broadened by collisions with the ambient hydrogen molecules and helium atoms (Burrows et al. 2003; Sharp et al. 2007). </a:t>
            </a:r>
            <a:endParaRPr lang="hr-HR" dirty="0" smtClean="0"/>
          </a:p>
          <a:p>
            <a:pPr marL="285750" indent="-285750" algn="just">
              <a:buClr>
                <a:schemeClr val="accent1"/>
              </a:buClr>
              <a:buFont typeface="Wingdings" panose="05000000000000000000" pitchFamily="2" charset="2"/>
              <a:buChar char="§"/>
            </a:pPr>
            <a:r>
              <a:rPr lang="en-US" dirty="0"/>
              <a:t>Detailed knowledge of the line profiles as functions of temperature and pressure </a:t>
            </a:r>
            <a:r>
              <a:rPr lang="en-US" dirty="0" smtClean="0"/>
              <a:t>enable </a:t>
            </a:r>
            <a:r>
              <a:rPr lang="en-US" dirty="0"/>
              <a:t>the interpretations of </a:t>
            </a:r>
            <a:r>
              <a:rPr lang="en-US" dirty="0" smtClean="0"/>
              <a:t>the</a:t>
            </a:r>
            <a:r>
              <a:rPr lang="hr-HR" dirty="0" smtClean="0"/>
              <a:t> observed</a:t>
            </a:r>
            <a:r>
              <a:rPr lang="en-US" dirty="0" smtClean="0"/>
              <a:t> </a:t>
            </a:r>
            <a:r>
              <a:rPr lang="en-US" dirty="0"/>
              <a:t>spectra, which yield information on the temperatures, densities, albedos and compositions of the stellar atmospheres.</a:t>
            </a:r>
            <a:endParaRPr lang="hr-HR" dirty="0" smtClean="0"/>
          </a:p>
          <a:p>
            <a:pPr marL="285750" indent="-285750" algn="just">
              <a:buClr>
                <a:schemeClr val="accent1"/>
              </a:buClr>
              <a:buFont typeface="Wingdings" panose="05000000000000000000" pitchFamily="2" charset="2"/>
              <a:buChar char="§"/>
            </a:pPr>
            <a:r>
              <a:rPr lang="en-GB" smtClean="0"/>
              <a:t>We </a:t>
            </a:r>
            <a:r>
              <a:rPr lang="en-GB" dirty="0"/>
              <a:t>carried out calculations of the emission and absorption spectra in the far </a:t>
            </a:r>
            <a:r>
              <a:rPr lang="en-GB" dirty="0" smtClean="0"/>
              <a:t>wings </a:t>
            </a:r>
            <a:r>
              <a:rPr lang="en-GB" dirty="0"/>
              <a:t>of the first resonant doublets of </a:t>
            </a:r>
            <a:r>
              <a:rPr lang="en-US" dirty="0"/>
              <a:t>light </a:t>
            </a:r>
            <a:r>
              <a:rPr lang="en-US" dirty="0" smtClean="0"/>
              <a:t>alkali</a:t>
            </a:r>
            <a:r>
              <a:rPr lang="hr-HR" dirty="0" smtClean="0"/>
              <a:t>es</a:t>
            </a:r>
            <a:r>
              <a:rPr lang="en-US" dirty="0" smtClean="0"/>
              <a:t> </a:t>
            </a:r>
            <a:r>
              <a:rPr lang="en-GB" dirty="0" smtClean="0"/>
              <a:t>for </a:t>
            </a:r>
            <a:r>
              <a:rPr lang="en-GB" dirty="0"/>
              <a:t>temperatures</a:t>
            </a:r>
            <a:r>
              <a:rPr lang="en-GB" i="1" dirty="0"/>
              <a:t> </a:t>
            </a:r>
            <a:r>
              <a:rPr lang="en-GB" dirty="0"/>
              <a:t>from 500 to 3000 K. </a:t>
            </a:r>
            <a:r>
              <a:rPr lang="en-US" dirty="0" smtClean="0"/>
              <a:t> </a:t>
            </a:r>
            <a:endParaRPr lang="en-US" dirty="0"/>
          </a:p>
        </p:txBody>
      </p:sp>
      <p:sp>
        <p:nvSpPr>
          <p:cNvPr id="3" name="TextBox 2"/>
          <p:cNvSpPr txBox="1"/>
          <p:nvPr/>
        </p:nvSpPr>
        <p:spPr>
          <a:xfrm>
            <a:off x="3150705" y="317422"/>
            <a:ext cx="2580835" cy="646331"/>
          </a:xfrm>
          <a:prstGeom prst="rect">
            <a:avLst/>
          </a:prstGeom>
          <a:noFill/>
        </p:spPr>
        <p:txBody>
          <a:bodyPr wrap="none" rtlCol="0">
            <a:spAutoFit/>
          </a:bodyPr>
          <a:lstStyle/>
          <a:p>
            <a:r>
              <a:rPr lang="hr-HR" sz="3600" b="1" dirty="0" smtClean="0">
                <a:solidFill>
                  <a:srgbClr val="00B0F0"/>
                </a:solidFill>
              </a:rPr>
              <a:t>Introduction</a:t>
            </a:r>
            <a:endParaRPr lang="en-US" sz="3600" b="1" dirty="0">
              <a:solidFill>
                <a:srgbClr val="00B0F0"/>
              </a:solidFill>
            </a:endParaRPr>
          </a:p>
        </p:txBody>
      </p:sp>
    </p:spTree>
    <p:extLst>
      <p:ext uri="{BB962C8B-B14F-4D97-AF65-F5344CB8AC3E}">
        <p14:creationId xmlns:p14="http://schemas.microsoft.com/office/powerpoint/2010/main" val="3177744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138" y="4842764"/>
            <a:ext cx="8398566" cy="1477328"/>
          </a:xfrm>
          <a:prstGeom prst="rect">
            <a:avLst/>
          </a:prstGeom>
        </p:spPr>
        <p:txBody>
          <a:bodyPr wrap="square">
            <a:spAutoFit/>
          </a:bodyPr>
          <a:lstStyle/>
          <a:p>
            <a:pPr algn="just"/>
            <a:r>
              <a:rPr lang="en-GB" dirty="0"/>
              <a:t>Molecular-structure calculations of A-He </a:t>
            </a:r>
            <a:r>
              <a:rPr lang="en-GB" dirty="0" smtClean="0"/>
              <a:t>molecules </a:t>
            </a:r>
            <a:r>
              <a:rPr lang="en-GB" dirty="0"/>
              <a:t>have been performed neglecting the spin-orbit interaction. The A-He molecule is treated in a three-body model, as an A</a:t>
            </a:r>
            <a:r>
              <a:rPr lang="en-GB" baseline="30000" dirty="0"/>
              <a:t>+</a:t>
            </a:r>
            <a:r>
              <a:rPr lang="en-GB" dirty="0"/>
              <a:t> ion plus a valence electron and a He </a:t>
            </a:r>
            <a:r>
              <a:rPr lang="en-GB" dirty="0" smtClean="0"/>
              <a:t>atom</a:t>
            </a:r>
            <a:r>
              <a:rPr lang="hr-HR" dirty="0" smtClean="0"/>
              <a:t>,</a:t>
            </a:r>
            <a:r>
              <a:rPr lang="en-GB" dirty="0" smtClean="0"/>
              <a:t> </a:t>
            </a:r>
            <a:r>
              <a:rPr lang="en-GB" dirty="0"/>
              <a:t>represented by a polarizable atomic core (Peach 1982; Mullamphy et al. 2007). The </a:t>
            </a:r>
            <a:r>
              <a:rPr lang="en-GB" dirty="0" smtClean="0"/>
              <a:t>electron </a:t>
            </a:r>
            <a:r>
              <a:rPr lang="en-GB" dirty="0"/>
              <a:t>helium atom and </a:t>
            </a:r>
            <a:r>
              <a:rPr lang="en-GB" dirty="0" smtClean="0"/>
              <a:t>electron </a:t>
            </a:r>
            <a:r>
              <a:rPr lang="en-GB" dirty="0"/>
              <a:t>alkali ion interactions are represented by model potentials. </a:t>
            </a:r>
            <a:endParaRPr lang="en-US" dirty="0"/>
          </a:p>
        </p:txBody>
      </p:sp>
      <p:sp>
        <p:nvSpPr>
          <p:cNvPr id="4" name="TextBox 3"/>
          <p:cNvSpPr txBox="1"/>
          <p:nvPr/>
        </p:nvSpPr>
        <p:spPr>
          <a:xfrm>
            <a:off x="1103167" y="170767"/>
            <a:ext cx="6400800" cy="830997"/>
          </a:xfrm>
          <a:prstGeom prst="rect">
            <a:avLst/>
          </a:prstGeom>
          <a:noFill/>
        </p:spPr>
        <p:txBody>
          <a:bodyPr wrap="square" rtlCol="0">
            <a:spAutoFit/>
          </a:bodyPr>
          <a:lstStyle/>
          <a:p>
            <a:pPr algn="ctr"/>
            <a:r>
              <a:rPr lang="hr-HR" sz="2400" b="1" dirty="0" smtClean="0">
                <a:solidFill>
                  <a:srgbClr val="00B0F0"/>
                </a:solidFill>
              </a:rPr>
              <a:t>Potential curves and transition dipole moments of alkali-helium dimers</a:t>
            </a:r>
            <a:endParaRPr lang="en-US" sz="2400" b="1" dirty="0">
              <a:solidFill>
                <a:srgbClr val="00B0F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843785539"/>
              </p:ext>
            </p:extLst>
          </p:nvPr>
        </p:nvGraphicFramePr>
        <p:xfrm>
          <a:off x="1451113" y="813747"/>
          <a:ext cx="5697728" cy="4029017"/>
        </p:xfrm>
        <a:graphic>
          <a:graphicData uri="http://schemas.openxmlformats.org/presentationml/2006/ole">
            <mc:AlternateContent xmlns:mc="http://schemas.openxmlformats.org/markup-compatibility/2006">
              <mc:Choice xmlns:v="urn:schemas-microsoft-com:vml" Requires="v">
                <p:oleObj spid="_x0000_s6271" name="Graph" r:id="rId3" imgW="4276800" imgH="3024720" progId="Origin50.Graph">
                  <p:embed/>
                </p:oleObj>
              </mc:Choice>
              <mc:Fallback>
                <p:oleObj name="Graph" r:id="rId3" imgW="4276800" imgH="3024720" progId="Origin50.Graph">
                  <p:embed/>
                  <p:pic>
                    <p:nvPicPr>
                      <p:cNvPr id="2" name="Object 1"/>
                      <p:cNvPicPr/>
                      <p:nvPr/>
                    </p:nvPicPr>
                    <p:blipFill>
                      <a:blip r:embed="rId4"/>
                      <a:stretch>
                        <a:fillRect/>
                      </a:stretch>
                    </p:blipFill>
                    <p:spPr>
                      <a:xfrm>
                        <a:off x="1451113" y="813747"/>
                        <a:ext cx="5697728" cy="4029017"/>
                      </a:xfrm>
                      <a:prstGeom prst="rect">
                        <a:avLst/>
                      </a:prstGeom>
                    </p:spPr>
                  </p:pic>
                </p:oleObj>
              </mc:Fallback>
            </mc:AlternateContent>
          </a:graphicData>
        </a:graphic>
      </p:graphicFrame>
    </p:spTree>
    <p:extLst>
      <p:ext uri="{BB962C8B-B14F-4D97-AF65-F5344CB8AC3E}">
        <p14:creationId xmlns:p14="http://schemas.microsoft.com/office/powerpoint/2010/main" val="23277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570681513"/>
              </p:ext>
            </p:extLst>
          </p:nvPr>
        </p:nvGraphicFramePr>
        <p:xfrm>
          <a:off x="447261" y="91478"/>
          <a:ext cx="6075491" cy="4296143"/>
        </p:xfrm>
        <a:graphic>
          <a:graphicData uri="http://schemas.openxmlformats.org/presentationml/2006/ole">
            <mc:AlternateContent xmlns:mc="http://schemas.openxmlformats.org/markup-compatibility/2006">
              <mc:Choice xmlns:v="urn:schemas-microsoft-com:vml" Requires="v">
                <p:oleObj spid="_x0000_s14441" name="Graph" r:id="rId3" imgW="4276800" imgH="3024720" progId="Origin50.Graph">
                  <p:embed/>
                </p:oleObj>
              </mc:Choice>
              <mc:Fallback>
                <p:oleObj name="Graph" r:id="rId3" imgW="4276800" imgH="3024720" progId="Origin50.Graph">
                  <p:embed/>
                  <p:pic>
                    <p:nvPicPr>
                      <p:cNvPr id="2" name="Object 1"/>
                      <p:cNvPicPr/>
                      <p:nvPr/>
                    </p:nvPicPr>
                    <p:blipFill>
                      <a:blip r:embed="rId4"/>
                      <a:stretch>
                        <a:fillRect/>
                      </a:stretch>
                    </p:blipFill>
                    <p:spPr>
                      <a:xfrm>
                        <a:off x="447261" y="91478"/>
                        <a:ext cx="6075491" cy="4296143"/>
                      </a:xfrm>
                      <a:prstGeom prst="rect">
                        <a:avLst/>
                      </a:prstGeom>
                    </p:spPr>
                  </p:pic>
                </p:oleObj>
              </mc:Fallback>
            </mc:AlternateContent>
          </a:graphicData>
        </a:graphic>
      </p:graphicFrame>
      <p:sp>
        <p:nvSpPr>
          <p:cNvPr id="4" name="Rectangle 3"/>
          <p:cNvSpPr/>
          <p:nvPr/>
        </p:nvSpPr>
        <p:spPr>
          <a:xfrm>
            <a:off x="252549" y="4281032"/>
            <a:ext cx="8732425" cy="2308324"/>
          </a:xfrm>
          <a:prstGeom prst="rect">
            <a:avLst/>
          </a:prstGeom>
        </p:spPr>
        <p:txBody>
          <a:bodyPr wrap="square">
            <a:spAutoFit/>
          </a:bodyPr>
          <a:lstStyle/>
          <a:p>
            <a:pPr marL="285750" indent="-285750" algn="just">
              <a:buClr>
                <a:schemeClr val="accent1"/>
              </a:buClr>
              <a:buFont typeface="Wingdings" panose="05000000000000000000" pitchFamily="2" charset="2"/>
              <a:buChar char="§"/>
            </a:pPr>
            <a:r>
              <a:rPr lang="en-US" dirty="0" smtClean="0"/>
              <a:t>The </a:t>
            </a:r>
            <a:r>
              <a:rPr lang="en-US" dirty="0"/>
              <a:t>ground  </a:t>
            </a:r>
            <a:r>
              <a:rPr lang="hr-HR" b="1" dirty="0" smtClean="0"/>
              <a:t>X</a:t>
            </a:r>
            <a:r>
              <a:rPr lang="hr-HR" b="1" baseline="30000" dirty="0" smtClean="0"/>
              <a:t>2</a:t>
            </a:r>
            <a:r>
              <a:rPr lang="el-GR" b="1" dirty="0" smtClean="0"/>
              <a:t>Σ</a:t>
            </a:r>
            <a:r>
              <a:rPr lang="hr-HR" b="1" baseline="30000" dirty="0" smtClean="0"/>
              <a:t>+</a:t>
            </a:r>
            <a:r>
              <a:rPr lang="hr-HR" dirty="0" smtClean="0"/>
              <a:t> </a:t>
            </a:r>
            <a:r>
              <a:rPr lang="hr-HR" dirty="0" err="1" smtClean="0"/>
              <a:t>and</a:t>
            </a:r>
            <a:r>
              <a:rPr lang="hr-HR" dirty="0" smtClean="0"/>
              <a:t> t</a:t>
            </a:r>
            <a:r>
              <a:rPr lang="en-US" dirty="0" smtClean="0"/>
              <a:t>he </a:t>
            </a:r>
            <a:r>
              <a:rPr lang="en-US" dirty="0"/>
              <a:t>excited </a:t>
            </a:r>
            <a:r>
              <a:rPr lang="hr-HR" b="1" dirty="0">
                <a:solidFill>
                  <a:schemeClr val="accent1"/>
                </a:solidFill>
              </a:rPr>
              <a:t>B</a:t>
            </a:r>
            <a:r>
              <a:rPr lang="hr-HR" b="1" baseline="30000" dirty="0">
                <a:solidFill>
                  <a:schemeClr val="accent1"/>
                </a:solidFill>
              </a:rPr>
              <a:t>2</a:t>
            </a:r>
            <a:r>
              <a:rPr lang="el-GR" b="1" dirty="0">
                <a:solidFill>
                  <a:schemeClr val="accent1"/>
                </a:solidFill>
              </a:rPr>
              <a:t>Σ</a:t>
            </a:r>
            <a:r>
              <a:rPr lang="hr-HR" b="1" baseline="30000" dirty="0">
                <a:solidFill>
                  <a:schemeClr val="accent1"/>
                </a:solidFill>
              </a:rPr>
              <a:t>+ </a:t>
            </a:r>
            <a:r>
              <a:rPr lang="en-US" b="1" dirty="0" smtClean="0"/>
              <a:t> </a:t>
            </a:r>
            <a:r>
              <a:rPr lang="hr-HR" dirty="0" smtClean="0"/>
              <a:t>s</a:t>
            </a:r>
            <a:r>
              <a:rPr lang="en-US" dirty="0" smtClean="0"/>
              <a:t>tate </a:t>
            </a:r>
            <a:r>
              <a:rPr lang="en-US" dirty="0"/>
              <a:t>potential curves are </a:t>
            </a:r>
            <a:r>
              <a:rPr lang="hr-HR" dirty="0" smtClean="0"/>
              <a:t>pre</a:t>
            </a:r>
            <a:r>
              <a:rPr lang="en-US" dirty="0" smtClean="0"/>
              <a:t>dominantly repulsive</a:t>
            </a:r>
            <a:r>
              <a:rPr lang="hr-HR" dirty="0" smtClean="0"/>
              <a:t>,</a:t>
            </a:r>
            <a:r>
              <a:rPr lang="en-US" dirty="0" smtClean="0"/>
              <a:t> </a:t>
            </a:r>
            <a:r>
              <a:rPr lang="en-US" dirty="0"/>
              <a:t>exhibiting </a:t>
            </a:r>
            <a:r>
              <a:rPr lang="hr-HR" dirty="0" smtClean="0"/>
              <a:t>just </a:t>
            </a:r>
            <a:r>
              <a:rPr lang="en-US" dirty="0" smtClean="0"/>
              <a:t>a </a:t>
            </a:r>
            <a:r>
              <a:rPr lang="en-US" dirty="0"/>
              <a:t>shallow well at large interatomic </a:t>
            </a:r>
            <a:r>
              <a:rPr lang="hr-HR" dirty="0" err="1" smtClean="0"/>
              <a:t>distances</a:t>
            </a:r>
            <a:r>
              <a:rPr lang="hr-HR" dirty="0" smtClean="0"/>
              <a:t>.</a:t>
            </a:r>
          </a:p>
          <a:p>
            <a:pPr marL="285750" indent="-285750" algn="just">
              <a:buClr>
                <a:schemeClr val="accent1"/>
              </a:buClr>
              <a:buFont typeface="Wingdings" panose="05000000000000000000" pitchFamily="2" charset="2"/>
              <a:buChar char="§"/>
            </a:pPr>
            <a:r>
              <a:rPr lang="hr-HR" dirty="0" smtClean="0"/>
              <a:t>T</a:t>
            </a:r>
            <a:r>
              <a:rPr lang="en-US" dirty="0" smtClean="0"/>
              <a:t>he </a:t>
            </a:r>
            <a:r>
              <a:rPr lang="en-US" dirty="0"/>
              <a:t>excited </a:t>
            </a:r>
            <a:r>
              <a:rPr lang="hr-HR" b="1" dirty="0">
                <a:solidFill>
                  <a:srgbClr val="FF0000"/>
                </a:solidFill>
              </a:rPr>
              <a:t>A</a:t>
            </a:r>
            <a:r>
              <a:rPr lang="hr-HR" b="1" baseline="30000" dirty="0">
                <a:solidFill>
                  <a:srgbClr val="FF0000"/>
                </a:solidFill>
              </a:rPr>
              <a:t>2</a:t>
            </a:r>
            <a:r>
              <a:rPr lang="el-GR" b="1" dirty="0">
                <a:solidFill>
                  <a:srgbClr val="FF0000"/>
                </a:solidFill>
              </a:rPr>
              <a:t>Π </a:t>
            </a:r>
            <a:r>
              <a:rPr lang="en-US" dirty="0" smtClean="0"/>
              <a:t>states have </a:t>
            </a:r>
            <a:r>
              <a:rPr lang="en-US" dirty="0"/>
              <a:t>the potential well at small interatomic distances (</a:t>
            </a:r>
            <a:r>
              <a:rPr lang="en-US" i="1" dirty="0" smtClean="0"/>
              <a:t>R</a:t>
            </a:r>
            <a:r>
              <a:rPr lang="en-US" baseline="-25000" dirty="0" smtClean="0"/>
              <a:t>e</a:t>
            </a:r>
            <a:r>
              <a:rPr lang="hr-HR" baseline="-25000" dirty="0" smtClean="0"/>
              <a:t> </a:t>
            </a:r>
            <a:r>
              <a:rPr lang="en-US" dirty="0" smtClean="0"/>
              <a:t>=</a:t>
            </a:r>
            <a:r>
              <a:rPr lang="hr-HR" dirty="0" smtClean="0"/>
              <a:t> </a:t>
            </a:r>
            <a:r>
              <a:rPr lang="en-US" dirty="0" smtClean="0"/>
              <a:t>3.3</a:t>
            </a:r>
            <a:r>
              <a:rPr lang="hr-HR" dirty="0" smtClean="0"/>
              <a:t> </a:t>
            </a:r>
            <a:r>
              <a:rPr lang="en-US" i="1" dirty="0" smtClean="0"/>
              <a:t>a</a:t>
            </a:r>
            <a:r>
              <a:rPr lang="en-US" baseline="-25000" dirty="0" smtClean="0"/>
              <a:t>0</a:t>
            </a:r>
            <a:r>
              <a:rPr lang="en-US" dirty="0" smtClean="0"/>
              <a:t>, </a:t>
            </a:r>
            <a:r>
              <a:rPr lang="en-US" i="1" dirty="0" smtClean="0"/>
              <a:t>D</a:t>
            </a:r>
            <a:r>
              <a:rPr lang="en-US" baseline="-25000" dirty="0" smtClean="0"/>
              <a:t>e</a:t>
            </a:r>
            <a:r>
              <a:rPr lang="hr-HR" baseline="-25000" dirty="0" smtClean="0"/>
              <a:t> </a:t>
            </a:r>
            <a:r>
              <a:rPr lang="en-US" dirty="0" smtClean="0"/>
              <a:t>=</a:t>
            </a:r>
            <a:r>
              <a:rPr lang="hr-HR" dirty="0" smtClean="0"/>
              <a:t> </a:t>
            </a:r>
            <a:r>
              <a:rPr lang="en-US" dirty="0" smtClean="0"/>
              <a:t>1060.2</a:t>
            </a:r>
            <a:r>
              <a:rPr lang="hr-HR" dirty="0" smtClean="0"/>
              <a:t> </a:t>
            </a:r>
            <a:r>
              <a:rPr lang="en-US" dirty="0" smtClean="0"/>
              <a:t>cm</a:t>
            </a:r>
            <a:r>
              <a:rPr lang="en-US" baseline="30000" dirty="0" smtClean="0"/>
              <a:t>-1</a:t>
            </a:r>
            <a:r>
              <a:rPr lang="en-US" dirty="0"/>
              <a:t>), (</a:t>
            </a:r>
            <a:r>
              <a:rPr lang="en-US" i="1" dirty="0" smtClean="0"/>
              <a:t>R</a:t>
            </a:r>
            <a:r>
              <a:rPr lang="en-US" baseline="-25000" dirty="0" smtClean="0"/>
              <a:t>e</a:t>
            </a:r>
            <a:r>
              <a:rPr lang="hr-HR" baseline="-25000" dirty="0" smtClean="0"/>
              <a:t> </a:t>
            </a:r>
            <a:r>
              <a:rPr lang="en-US" dirty="0" smtClean="0"/>
              <a:t>=</a:t>
            </a:r>
            <a:r>
              <a:rPr lang="hr-HR" dirty="0" smtClean="0"/>
              <a:t> </a:t>
            </a:r>
            <a:r>
              <a:rPr lang="en-US" dirty="0" smtClean="0"/>
              <a:t>4.4</a:t>
            </a:r>
            <a:r>
              <a:rPr lang="hr-HR" dirty="0" smtClean="0"/>
              <a:t> </a:t>
            </a:r>
            <a:r>
              <a:rPr lang="en-US" i="1" dirty="0" smtClean="0"/>
              <a:t>a</a:t>
            </a:r>
            <a:r>
              <a:rPr lang="hr-HR" baseline="-25000" dirty="0" smtClean="0"/>
              <a:t>0</a:t>
            </a:r>
            <a:r>
              <a:rPr lang="en-US" dirty="0" smtClean="0"/>
              <a:t>, </a:t>
            </a:r>
            <a:r>
              <a:rPr lang="en-US" i="1" dirty="0" smtClean="0"/>
              <a:t>D</a:t>
            </a:r>
            <a:r>
              <a:rPr lang="en-US" baseline="-25000" dirty="0" smtClean="0"/>
              <a:t>e</a:t>
            </a:r>
            <a:r>
              <a:rPr lang="hr-HR" baseline="-25000" dirty="0" smtClean="0"/>
              <a:t> </a:t>
            </a:r>
            <a:r>
              <a:rPr lang="en-US" dirty="0" smtClean="0"/>
              <a:t>=</a:t>
            </a:r>
            <a:r>
              <a:rPr lang="hr-HR" dirty="0" smtClean="0"/>
              <a:t> </a:t>
            </a:r>
            <a:r>
              <a:rPr lang="en-US" dirty="0" smtClean="0"/>
              <a:t>422.8</a:t>
            </a:r>
            <a:r>
              <a:rPr lang="hr-HR" dirty="0" smtClean="0"/>
              <a:t> </a:t>
            </a:r>
            <a:r>
              <a:rPr lang="en-US" dirty="0" smtClean="0"/>
              <a:t>cm</a:t>
            </a:r>
            <a:r>
              <a:rPr lang="en-US" baseline="30000" dirty="0" smtClean="0"/>
              <a:t>-1</a:t>
            </a:r>
            <a:r>
              <a:rPr lang="en-US" dirty="0" smtClean="0"/>
              <a:t>)</a:t>
            </a:r>
            <a:r>
              <a:rPr lang="hr-HR" dirty="0" smtClean="0"/>
              <a:t>,</a:t>
            </a:r>
            <a:r>
              <a:rPr lang="en-US" dirty="0" smtClean="0"/>
              <a:t> </a:t>
            </a:r>
            <a:r>
              <a:rPr lang="en-US" dirty="0"/>
              <a:t>and (</a:t>
            </a:r>
            <a:r>
              <a:rPr lang="en-US" i="1" dirty="0" smtClean="0"/>
              <a:t>R</a:t>
            </a:r>
            <a:r>
              <a:rPr lang="en-US" baseline="-25000" dirty="0" smtClean="0"/>
              <a:t>e</a:t>
            </a:r>
            <a:r>
              <a:rPr lang="hr-HR" baseline="-25000" dirty="0" smtClean="0"/>
              <a:t> </a:t>
            </a:r>
            <a:r>
              <a:rPr lang="en-US" dirty="0" smtClean="0"/>
              <a:t>=</a:t>
            </a:r>
            <a:r>
              <a:rPr lang="hr-HR" dirty="0" smtClean="0"/>
              <a:t> </a:t>
            </a:r>
            <a:r>
              <a:rPr lang="en-US" dirty="0" smtClean="0"/>
              <a:t>6.2 </a:t>
            </a:r>
            <a:r>
              <a:rPr lang="en-US" i="1" dirty="0"/>
              <a:t>a</a:t>
            </a:r>
            <a:r>
              <a:rPr lang="en-US" baseline="-25000" dirty="0"/>
              <a:t>0</a:t>
            </a:r>
            <a:r>
              <a:rPr lang="en-US" dirty="0" smtClean="0"/>
              <a:t>, </a:t>
            </a:r>
            <a:r>
              <a:rPr lang="en-US" i="1" dirty="0" smtClean="0"/>
              <a:t>D</a:t>
            </a:r>
            <a:r>
              <a:rPr lang="en-US" baseline="-25000" dirty="0" smtClean="0"/>
              <a:t>e</a:t>
            </a:r>
            <a:r>
              <a:rPr lang="hr-HR" baseline="-25000" dirty="0" smtClean="0"/>
              <a:t> </a:t>
            </a:r>
            <a:r>
              <a:rPr lang="en-US" dirty="0" smtClean="0"/>
              <a:t>=</a:t>
            </a:r>
            <a:r>
              <a:rPr lang="hr-HR" dirty="0" smtClean="0"/>
              <a:t> </a:t>
            </a:r>
            <a:r>
              <a:rPr lang="en-US" dirty="0" smtClean="0"/>
              <a:t>129.2</a:t>
            </a:r>
            <a:r>
              <a:rPr lang="hr-HR" dirty="0" smtClean="0"/>
              <a:t> </a:t>
            </a:r>
            <a:r>
              <a:rPr lang="en-US" dirty="0" smtClean="0"/>
              <a:t>cm</a:t>
            </a:r>
            <a:r>
              <a:rPr lang="en-US" baseline="30000" dirty="0" smtClean="0"/>
              <a:t>-1</a:t>
            </a:r>
            <a:r>
              <a:rPr lang="en-US" dirty="0" smtClean="0"/>
              <a:t>)</a:t>
            </a:r>
            <a:r>
              <a:rPr lang="hr-HR" dirty="0" smtClean="0"/>
              <a:t>.</a:t>
            </a:r>
            <a:r>
              <a:rPr lang="en-US" dirty="0"/>
              <a:t> </a:t>
            </a:r>
            <a:endParaRPr lang="hr-HR" dirty="0" smtClean="0"/>
          </a:p>
          <a:p>
            <a:pPr marL="285750" indent="-285750" algn="just">
              <a:buClr>
                <a:schemeClr val="accent1"/>
              </a:buClr>
              <a:buFont typeface="Wingdings" panose="05000000000000000000" pitchFamily="2" charset="2"/>
              <a:buChar char="§"/>
            </a:pPr>
            <a:r>
              <a:rPr lang="en-US" b="1" i="1" dirty="0" smtClean="0">
                <a:solidFill>
                  <a:srgbClr val="FF0000"/>
                </a:solidFill>
              </a:rPr>
              <a:t>X</a:t>
            </a:r>
            <a:r>
              <a:rPr lang="hr-HR" b="1" i="1" dirty="0" smtClean="0">
                <a:solidFill>
                  <a:srgbClr val="FF0000"/>
                </a:solidFill>
              </a:rPr>
              <a:t>-A</a:t>
            </a:r>
            <a:r>
              <a:rPr lang="en-US" b="1" i="1" dirty="0" smtClean="0">
                <a:solidFill>
                  <a:srgbClr val="FF0000"/>
                </a:solidFill>
              </a:rPr>
              <a:t> </a:t>
            </a:r>
            <a:r>
              <a:rPr lang="en-US" dirty="0"/>
              <a:t>transition </a:t>
            </a:r>
            <a:r>
              <a:rPr lang="hr-HR" dirty="0" smtClean="0"/>
              <a:t>has a </a:t>
            </a:r>
            <a:r>
              <a:rPr lang="en-US" dirty="0"/>
              <a:t>monotonic </a:t>
            </a:r>
            <a:r>
              <a:rPr lang="en-US" dirty="0" smtClean="0"/>
              <a:t>difference </a:t>
            </a:r>
            <a:r>
              <a:rPr lang="en-US" dirty="0"/>
              <a:t>potential </a:t>
            </a:r>
            <a:r>
              <a:rPr lang="en-US" dirty="0" smtClean="0"/>
              <a:t>curve and contribute</a:t>
            </a:r>
            <a:r>
              <a:rPr lang="hr-HR" dirty="0" smtClean="0"/>
              <a:t>s</a:t>
            </a:r>
            <a:r>
              <a:rPr lang="en-US" dirty="0" smtClean="0"/>
              <a:t> </a:t>
            </a:r>
            <a:r>
              <a:rPr lang="en-US" dirty="0"/>
              <a:t>to </a:t>
            </a:r>
            <a:r>
              <a:rPr lang="en-US" dirty="0" smtClean="0"/>
              <a:t>the </a:t>
            </a:r>
            <a:r>
              <a:rPr lang="en-US" dirty="0" smtClean="0">
                <a:solidFill>
                  <a:srgbClr val="FF0000"/>
                </a:solidFill>
              </a:rPr>
              <a:t>“</a:t>
            </a:r>
            <a:r>
              <a:rPr lang="en-US" dirty="0">
                <a:solidFill>
                  <a:srgbClr val="FF0000"/>
                </a:solidFill>
              </a:rPr>
              <a:t>red” </a:t>
            </a:r>
            <a:r>
              <a:rPr lang="en-US" dirty="0" smtClean="0"/>
              <a:t>wing</a:t>
            </a:r>
            <a:r>
              <a:rPr lang="hr-HR" dirty="0" smtClean="0"/>
              <a:t> </a:t>
            </a:r>
            <a:r>
              <a:rPr lang="en-US" dirty="0"/>
              <a:t>of the first resonant line. </a:t>
            </a:r>
            <a:endParaRPr lang="hr-HR" dirty="0" smtClean="0"/>
          </a:p>
          <a:p>
            <a:pPr marL="285750" indent="-285750" algn="just">
              <a:buClr>
                <a:schemeClr val="accent1"/>
              </a:buClr>
              <a:buFont typeface="Wingdings" panose="05000000000000000000" pitchFamily="2" charset="2"/>
              <a:buChar char="§"/>
            </a:pPr>
            <a:r>
              <a:rPr lang="en-US" b="1" i="1" dirty="0" smtClean="0">
                <a:solidFill>
                  <a:schemeClr val="accent1">
                    <a:lumMod val="75000"/>
                  </a:schemeClr>
                </a:solidFill>
              </a:rPr>
              <a:t>X</a:t>
            </a:r>
            <a:r>
              <a:rPr lang="hr-HR" b="1" i="1" dirty="0" smtClean="0">
                <a:solidFill>
                  <a:schemeClr val="accent1">
                    <a:lumMod val="75000"/>
                  </a:schemeClr>
                </a:solidFill>
              </a:rPr>
              <a:t>-B</a:t>
            </a:r>
            <a:r>
              <a:rPr lang="en-US" b="1" i="1" dirty="0" smtClean="0">
                <a:solidFill>
                  <a:schemeClr val="accent1">
                    <a:lumMod val="75000"/>
                  </a:schemeClr>
                </a:solidFill>
              </a:rPr>
              <a:t> </a:t>
            </a:r>
            <a:r>
              <a:rPr lang="en-US" dirty="0"/>
              <a:t>transition </a:t>
            </a:r>
            <a:r>
              <a:rPr lang="hr-HR" dirty="0" smtClean="0"/>
              <a:t>has a </a:t>
            </a:r>
            <a:r>
              <a:rPr lang="en-US" dirty="0" smtClean="0"/>
              <a:t>difference </a:t>
            </a:r>
            <a:r>
              <a:rPr lang="en-US" dirty="0"/>
              <a:t>potential </a:t>
            </a:r>
            <a:r>
              <a:rPr lang="en-US" dirty="0" smtClean="0"/>
              <a:t>curve </a:t>
            </a:r>
            <a:r>
              <a:rPr lang="hr-HR" dirty="0" smtClean="0"/>
              <a:t>with one</a:t>
            </a:r>
            <a:r>
              <a:rPr lang="en-US" dirty="0" smtClean="0"/>
              <a:t> </a:t>
            </a:r>
            <a:r>
              <a:rPr lang="en-US" dirty="0"/>
              <a:t>maximum </a:t>
            </a:r>
            <a:r>
              <a:rPr lang="en-US" dirty="0" smtClean="0"/>
              <a:t>and contribute to</a:t>
            </a:r>
            <a:r>
              <a:rPr lang="hr-HR" dirty="0" smtClean="0"/>
              <a:t> the  </a:t>
            </a:r>
            <a:r>
              <a:rPr lang="en-US" dirty="0" smtClean="0"/>
              <a:t> </a:t>
            </a:r>
            <a:r>
              <a:rPr lang="en-US" dirty="0" smtClean="0">
                <a:solidFill>
                  <a:schemeClr val="accent1">
                    <a:lumMod val="75000"/>
                  </a:schemeClr>
                </a:solidFill>
              </a:rPr>
              <a:t>“</a:t>
            </a:r>
            <a:r>
              <a:rPr lang="en-US" dirty="0">
                <a:solidFill>
                  <a:schemeClr val="accent1">
                    <a:lumMod val="75000"/>
                  </a:schemeClr>
                </a:solidFill>
              </a:rPr>
              <a:t>blue” </a:t>
            </a:r>
            <a:r>
              <a:rPr lang="en-US" dirty="0"/>
              <a:t>wing and </a:t>
            </a:r>
            <a:r>
              <a:rPr lang="en-US" dirty="0">
                <a:solidFill>
                  <a:schemeClr val="accent1">
                    <a:lumMod val="75000"/>
                  </a:schemeClr>
                </a:solidFill>
              </a:rPr>
              <a:t>“blue” </a:t>
            </a:r>
            <a:r>
              <a:rPr lang="en-US" dirty="0"/>
              <a:t>satellite </a:t>
            </a:r>
            <a:r>
              <a:rPr lang="en-US" dirty="0" smtClean="0"/>
              <a:t>band.</a:t>
            </a:r>
            <a:endParaRPr lang="en-US" dirty="0"/>
          </a:p>
        </p:txBody>
      </p:sp>
      <p:sp>
        <p:nvSpPr>
          <p:cNvPr id="3" name="Rectangle 2"/>
          <p:cNvSpPr/>
          <p:nvPr/>
        </p:nvSpPr>
        <p:spPr>
          <a:xfrm>
            <a:off x="6182140" y="946887"/>
            <a:ext cx="2683566" cy="2585323"/>
          </a:xfrm>
          <a:prstGeom prst="rect">
            <a:avLst/>
          </a:prstGeom>
        </p:spPr>
        <p:txBody>
          <a:bodyPr wrap="square">
            <a:spAutoFit/>
          </a:bodyPr>
          <a:lstStyle/>
          <a:p>
            <a:r>
              <a:rPr lang="en-GB" dirty="0"/>
              <a:t>Potential </a:t>
            </a:r>
            <a:r>
              <a:rPr lang="en-GB" dirty="0" smtClean="0"/>
              <a:t>curves</a:t>
            </a:r>
            <a:r>
              <a:rPr lang="hr-HR" dirty="0" smtClean="0"/>
              <a:t>, difference potential curves (dashed lines)</a:t>
            </a:r>
            <a:r>
              <a:rPr lang="en-GB" dirty="0" smtClean="0"/>
              <a:t> </a:t>
            </a:r>
            <a:r>
              <a:rPr lang="hr-HR" dirty="0"/>
              <a:t>and transition dipole moments </a:t>
            </a:r>
            <a:r>
              <a:rPr lang="hr-HR" i="1" dirty="0"/>
              <a:t>D(R)</a:t>
            </a:r>
            <a:r>
              <a:rPr lang="hr-HR" dirty="0"/>
              <a:t> </a:t>
            </a:r>
            <a:r>
              <a:rPr lang="hr-HR" dirty="0" smtClean="0"/>
              <a:t>(second </a:t>
            </a:r>
            <a:r>
              <a:rPr lang="en-US" dirty="0" smtClean="0"/>
              <a:t>row</a:t>
            </a:r>
            <a:r>
              <a:rPr lang="hr-HR" dirty="0" smtClean="0"/>
              <a:t>) </a:t>
            </a:r>
            <a:r>
              <a:rPr lang="en-GB" dirty="0" smtClean="0"/>
              <a:t>of </a:t>
            </a:r>
            <a:r>
              <a:rPr lang="en-GB" dirty="0"/>
              <a:t>the lowest electronic states have qualitatively the same shape for all three dimers. </a:t>
            </a:r>
            <a:endParaRPr lang="en-US" dirty="0"/>
          </a:p>
        </p:txBody>
      </p:sp>
    </p:spTree>
    <p:extLst>
      <p:ext uri="{BB962C8B-B14F-4D97-AF65-F5344CB8AC3E}">
        <p14:creationId xmlns:p14="http://schemas.microsoft.com/office/powerpoint/2010/main" val="1398030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1153075056"/>
              </p:ext>
            </p:extLst>
          </p:nvPr>
        </p:nvGraphicFramePr>
        <p:xfrm>
          <a:off x="209531" y="552404"/>
          <a:ext cx="2754174" cy="3897771"/>
        </p:xfrm>
        <a:graphic>
          <a:graphicData uri="http://schemas.openxmlformats.org/presentationml/2006/ole">
            <mc:AlternateContent xmlns:mc="http://schemas.openxmlformats.org/markup-compatibility/2006">
              <mc:Choice xmlns:v="urn:schemas-microsoft-com:vml" Requires="v">
                <p:oleObj spid="_x0000_s9533" name="Graph" r:id="rId3" imgW="3024720" imgH="4276800" progId="Origin50.Graph">
                  <p:embed/>
                </p:oleObj>
              </mc:Choice>
              <mc:Fallback>
                <p:oleObj name="Graph" r:id="rId3" imgW="3024720" imgH="4276800" progId="Origin50.Graph">
                  <p:embed/>
                  <p:pic>
                    <p:nvPicPr>
                      <p:cNvPr id="0" name=""/>
                      <p:cNvPicPr/>
                      <p:nvPr/>
                    </p:nvPicPr>
                    <p:blipFill>
                      <a:blip r:embed="rId4"/>
                      <a:stretch>
                        <a:fillRect/>
                      </a:stretch>
                    </p:blipFill>
                    <p:spPr>
                      <a:xfrm>
                        <a:off x="209531" y="552404"/>
                        <a:ext cx="2754174" cy="3897771"/>
                      </a:xfrm>
                      <a:prstGeom prst="rect">
                        <a:avLst/>
                      </a:prstGeom>
                    </p:spPr>
                  </p:pic>
                </p:oleObj>
              </mc:Fallback>
            </mc:AlternateContent>
          </a:graphicData>
        </a:graphic>
      </p:graphicFrame>
      <p:sp>
        <p:nvSpPr>
          <p:cNvPr id="4" name="Rectangle 3"/>
          <p:cNvSpPr/>
          <p:nvPr/>
        </p:nvSpPr>
        <p:spPr>
          <a:xfrm>
            <a:off x="446228" y="163204"/>
            <a:ext cx="8588442" cy="461665"/>
          </a:xfrm>
          <a:prstGeom prst="rect">
            <a:avLst/>
          </a:prstGeom>
        </p:spPr>
        <p:txBody>
          <a:bodyPr wrap="square">
            <a:spAutoFit/>
          </a:bodyPr>
          <a:lstStyle/>
          <a:p>
            <a:pPr algn="ctr"/>
            <a:r>
              <a:rPr lang="en-US" sz="2400" b="1" dirty="0">
                <a:solidFill>
                  <a:srgbClr val="00B0F0"/>
                </a:solidFill>
              </a:rPr>
              <a:t>Quantum calculation on the Fourier grid</a:t>
            </a:r>
            <a:r>
              <a:rPr lang="hr-HR" sz="2400" b="1" dirty="0">
                <a:solidFill>
                  <a:srgbClr val="00B0F0"/>
                </a:solidFill>
              </a:rPr>
              <a:t> </a:t>
            </a:r>
            <a:endParaRPr lang="en-US" sz="2400" dirty="0">
              <a:solidFill>
                <a:srgbClr val="00B0F0"/>
              </a:solidFill>
            </a:endParaRPr>
          </a:p>
        </p:txBody>
      </p:sp>
      <p:sp>
        <p:nvSpPr>
          <p:cNvPr id="5" name="Rectangle 4"/>
          <p:cNvSpPr/>
          <p:nvPr/>
        </p:nvSpPr>
        <p:spPr>
          <a:xfrm>
            <a:off x="3127661" y="752236"/>
            <a:ext cx="5615609" cy="2585323"/>
          </a:xfrm>
          <a:prstGeom prst="rect">
            <a:avLst/>
          </a:prstGeom>
        </p:spPr>
        <p:txBody>
          <a:bodyPr wrap="square">
            <a:spAutoFit/>
          </a:bodyPr>
          <a:lstStyle/>
          <a:p>
            <a:pPr algn="just"/>
            <a:r>
              <a:rPr lang="en-US" dirty="0" smtClean="0"/>
              <a:t>T</a:t>
            </a:r>
            <a:r>
              <a:rPr lang="hr-HR" dirty="0" smtClean="0"/>
              <a:t>he</a:t>
            </a:r>
            <a:r>
              <a:rPr lang="en-US" dirty="0" smtClean="0"/>
              <a:t> thermally averaged absorption coefficient c</a:t>
            </a:r>
            <a:r>
              <a:rPr lang="hr-HR" dirty="0" smtClean="0"/>
              <a:t>omprises</a:t>
            </a:r>
            <a:r>
              <a:rPr lang="en-US" dirty="0" smtClean="0"/>
              <a:t> </a:t>
            </a:r>
            <a:r>
              <a:rPr lang="hr-HR" dirty="0" smtClean="0"/>
              <a:t>contributions </a:t>
            </a:r>
            <a:r>
              <a:rPr lang="hr-HR" dirty="0" err="1" smtClean="0"/>
              <a:t>from</a:t>
            </a:r>
            <a:r>
              <a:rPr lang="hr-HR" dirty="0" smtClean="0"/>
              <a:t> </a:t>
            </a:r>
            <a:r>
              <a:rPr lang="hr-HR" dirty="0" err="1" smtClean="0"/>
              <a:t>the</a:t>
            </a:r>
            <a:r>
              <a:rPr lang="hr-HR" dirty="0" smtClean="0"/>
              <a:t> </a:t>
            </a:r>
            <a:r>
              <a:rPr lang="en-US" dirty="0" smtClean="0"/>
              <a:t>transitions </a:t>
            </a:r>
            <a:r>
              <a:rPr lang="hr-HR" dirty="0" err="1" smtClean="0"/>
              <a:t>between</a:t>
            </a:r>
            <a:r>
              <a:rPr lang="hr-HR" dirty="0" smtClean="0"/>
              <a:t> </a:t>
            </a:r>
            <a:r>
              <a:rPr lang="hr-HR" dirty="0" err="1" smtClean="0"/>
              <a:t>all</a:t>
            </a:r>
            <a:r>
              <a:rPr lang="hr-HR" dirty="0" smtClean="0"/>
              <a:t> </a:t>
            </a:r>
            <a:r>
              <a:rPr lang="hr-HR" dirty="0" err="1" smtClean="0"/>
              <a:t>the</a:t>
            </a:r>
            <a:r>
              <a:rPr lang="hr-HR" dirty="0" smtClean="0"/>
              <a:t> </a:t>
            </a:r>
            <a:r>
              <a:rPr lang="en-GB" dirty="0"/>
              <a:t>rovibrational </a:t>
            </a:r>
            <a:r>
              <a:rPr lang="en-US" dirty="0" smtClean="0"/>
              <a:t>states </a:t>
            </a:r>
            <a:r>
              <a:rPr lang="en-US" dirty="0"/>
              <a:t>of a </a:t>
            </a:r>
            <a:r>
              <a:rPr lang="en-US" dirty="0" smtClean="0"/>
              <a:t>lower</a:t>
            </a:r>
            <a:r>
              <a:rPr lang="hr-HR" dirty="0" smtClean="0"/>
              <a:t> </a:t>
            </a:r>
            <a:r>
              <a:rPr lang="el-GR" dirty="0" smtClean="0"/>
              <a:t>Λ</a:t>
            </a:r>
            <a:r>
              <a:rPr lang="hr-HR" dirty="0" smtClean="0"/>
              <a:t>” </a:t>
            </a:r>
            <a:r>
              <a:rPr lang="hr-HR" dirty="0" err="1" smtClean="0"/>
              <a:t>and</a:t>
            </a:r>
            <a:r>
              <a:rPr lang="hr-HR" dirty="0" smtClean="0"/>
              <a:t> </a:t>
            </a:r>
            <a:r>
              <a:rPr lang="hr-HR" dirty="0" err="1" smtClean="0"/>
              <a:t>the</a:t>
            </a:r>
            <a:r>
              <a:rPr lang="hr-HR" dirty="0" smtClean="0"/>
              <a:t> </a:t>
            </a:r>
            <a:r>
              <a:rPr lang="en-US" dirty="0" smtClean="0"/>
              <a:t>upper </a:t>
            </a:r>
            <a:r>
              <a:rPr lang="el-GR" dirty="0" smtClean="0"/>
              <a:t>Λ΄</a:t>
            </a:r>
            <a:r>
              <a:rPr lang="hr-HR" dirty="0" smtClean="0"/>
              <a:t> e</a:t>
            </a:r>
            <a:r>
              <a:rPr lang="en-US" dirty="0" err="1" smtClean="0"/>
              <a:t>lectronic</a:t>
            </a:r>
            <a:r>
              <a:rPr lang="en-US" dirty="0" smtClean="0"/>
              <a:t> state</a:t>
            </a:r>
            <a:r>
              <a:rPr lang="hr-HR" dirty="0"/>
              <a:t>.</a:t>
            </a:r>
            <a:r>
              <a:rPr lang="hr-HR" dirty="0" smtClean="0"/>
              <a:t> </a:t>
            </a:r>
            <a:r>
              <a:rPr lang="en-US" dirty="0" smtClean="0"/>
              <a:t>In </a:t>
            </a:r>
            <a:r>
              <a:rPr lang="en-US" dirty="0"/>
              <a:t>each electronic state  there is a finite number of bound and </a:t>
            </a:r>
            <a:r>
              <a:rPr lang="en-US" dirty="0" smtClean="0"/>
              <a:t>quasi</a:t>
            </a:r>
            <a:r>
              <a:rPr lang="hr-HR" dirty="0" smtClean="0"/>
              <a:t>-</a:t>
            </a:r>
            <a:r>
              <a:rPr lang="en-US" dirty="0" smtClean="0"/>
              <a:t>bound </a:t>
            </a:r>
            <a:r>
              <a:rPr lang="en-US" dirty="0"/>
              <a:t>states with </a:t>
            </a:r>
            <a:r>
              <a:rPr lang="en-US" dirty="0" smtClean="0"/>
              <a:t>unity-normalized </a:t>
            </a:r>
            <a:r>
              <a:rPr lang="en-US" dirty="0"/>
              <a:t>wave functions </a:t>
            </a:r>
            <a:r>
              <a:rPr lang="en-US" i="1" dirty="0" smtClean="0"/>
              <a:t>Φ</a:t>
            </a:r>
            <a:r>
              <a:rPr lang="hr-HR" i="1" baseline="-25000" dirty="0" smtClean="0"/>
              <a:t>v</a:t>
            </a:r>
            <a:r>
              <a:rPr lang="en-US" i="1" baseline="-25000" dirty="0" smtClean="0"/>
              <a:t>,J,Λ</a:t>
            </a:r>
            <a:r>
              <a:rPr lang="en-US" i="1" dirty="0" smtClean="0"/>
              <a:t>(R</a:t>
            </a:r>
            <a:r>
              <a:rPr lang="en-US" i="1" dirty="0"/>
              <a:t>)</a:t>
            </a:r>
            <a:r>
              <a:rPr lang="en-US" dirty="0" smtClean="0"/>
              <a:t>  (</a:t>
            </a:r>
            <a:r>
              <a:rPr lang="hr-HR" i="1" dirty="0" smtClean="0"/>
              <a:t>v</a:t>
            </a:r>
            <a:r>
              <a:rPr lang="en-US" dirty="0" smtClean="0"/>
              <a:t> </a:t>
            </a:r>
            <a:r>
              <a:rPr lang="en-US" dirty="0"/>
              <a:t>vibrational, </a:t>
            </a:r>
            <a:r>
              <a:rPr lang="en-US" i="1" dirty="0"/>
              <a:t>J</a:t>
            </a:r>
            <a:r>
              <a:rPr lang="en-US" dirty="0"/>
              <a:t> rotational quantum number), and </a:t>
            </a:r>
            <a:r>
              <a:rPr lang="hr-HR" dirty="0" smtClean="0"/>
              <a:t>an </a:t>
            </a:r>
            <a:r>
              <a:rPr lang="en-US" dirty="0" smtClean="0"/>
              <a:t>infinite continuum</a:t>
            </a:r>
            <a:r>
              <a:rPr lang="hr-HR" dirty="0" smtClean="0"/>
              <a:t> of </a:t>
            </a:r>
            <a:r>
              <a:rPr lang="en-US" dirty="0" smtClean="0"/>
              <a:t>free</a:t>
            </a:r>
            <a:r>
              <a:rPr lang="hr-HR" dirty="0" smtClean="0"/>
              <a:t> </a:t>
            </a:r>
            <a:r>
              <a:rPr lang="en-GB" dirty="0" smtClean="0"/>
              <a:t>rovibrational</a:t>
            </a:r>
            <a:r>
              <a:rPr lang="en-US" dirty="0" smtClean="0"/>
              <a:t> </a:t>
            </a:r>
            <a:r>
              <a:rPr lang="en-US" dirty="0"/>
              <a:t>states with </a:t>
            </a:r>
            <a:r>
              <a:rPr lang="en-US" dirty="0" smtClean="0"/>
              <a:t>energy-normalized </a:t>
            </a:r>
            <a:r>
              <a:rPr lang="en-US" dirty="0"/>
              <a:t>wave functions </a:t>
            </a:r>
            <a:r>
              <a:rPr lang="en-US" i="1" dirty="0" smtClean="0"/>
              <a:t>Φ</a:t>
            </a:r>
            <a:r>
              <a:rPr lang="en-US" i="1" baseline="-25000" dirty="0" smtClean="0"/>
              <a:t>ε,J,Λ</a:t>
            </a:r>
            <a:r>
              <a:rPr lang="en-US" i="1" dirty="0" smtClean="0"/>
              <a:t>(R</a:t>
            </a:r>
            <a:r>
              <a:rPr lang="en-US" i="1" dirty="0"/>
              <a:t>)</a:t>
            </a:r>
            <a:r>
              <a:rPr lang="en-US" dirty="0" smtClean="0"/>
              <a:t> </a:t>
            </a:r>
            <a:r>
              <a:rPr lang="en-US" dirty="0"/>
              <a:t>.</a:t>
            </a:r>
          </a:p>
        </p:txBody>
      </p:sp>
      <p:graphicFrame>
        <p:nvGraphicFramePr>
          <p:cNvPr id="3" name="Object 2"/>
          <p:cNvGraphicFramePr>
            <a:graphicFrameLocks noChangeAspect="1"/>
          </p:cNvGraphicFramePr>
          <p:nvPr>
            <p:extLst>
              <p:ext uri="{D42A27DB-BD31-4B8C-83A1-F6EECF244321}">
                <p14:modId xmlns:p14="http://schemas.microsoft.com/office/powerpoint/2010/main" val="3315769390"/>
              </p:ext>
            </p:extLst>
          </p:nvPr>
        </p:nvGraphicFramePr>
        <p:xfrm>
          <a:off x="4432300" y="3314700"/>
          <a:ext cx="279400" cy="45719"/>
        </p:xfrm>
        <a:graphic>
          <a:graphicData uri="http://schemas.openxmlformats.org/presentationml/2006/ole">
            <mc:AlternateContent xmlns:mc="http://schemas.openxmlformats.org/markup-compatibility/2006">
              <mc:Choice xmlns:v="urn:schemas-microsoft-com:vml" Requires="v">
                <p:oleObj spid="_x0000_s9534" name="Equation" r:id="rId5" imgW="279360" imgH="228600" progId="Equation.3">
                  <p:embed/>
                </p:oleObj>
              </mc:Choice>
              <mc:Fallback>
                <p:oleObj name="Equation" r:id="rId5" imgW="279360" imgH="228600" progId="Equation.3">
                  <p:embed/>
                  <p:pic>
                    <p:nvPicPr>
                      <p:cNvPr id="0" name=""/>
                      <p:cNvPicPr/>
                      <p:nvPr/>
                    </p:nvPicPr>
                    <p:blipFill>
                      <a:blip r:embed="rId6"/>
                      <a:stretch>
                        <a:fillRect/>
                      </a:stretch>
                    </p:blipFill>
                    <p:spPr>
                      <a:xfrm>
                        <a:off x="4432300" y="3314700"/>
                        <a:ext cx="279400" cy="45719"/>
                      </a:xfrm>
                      <a:prstGeom prst="rect">
                        <a:avLst/>
                      </a:prstGeom>
                    </p:spPr>
                  </p:pic>
                </p:oleObj>
              </mc:Fallback>
            </mc:AlternateContent>
          </a:graphicData>
        </a:graphic>
      </p:graphicFrame>
    </p:spTree>
    <p:extLst>
      <p:ext uri="{BB962C8B-B14F-4D97-AF65-F5344CB8AC3E}">
        <p14:creationId xmlns:p14="http://schemas.microsoft.com/office/powerpoint/2010/main" val="4178719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6228" y="163204"/>
            <a:ext cx="8588442" cy="461665"/>
          </a:xfrm>
          <a:prstGeom prst="rect">
            <a:avLst/>
          </a:prstGeom>
        </p:spPr>
        <p:txBody>
          <a:bodyPr wrap="square">
            <a:spAutoFit/>
          </a:bodyPr>
          <a:lstStyle/>
          <a:p>
            <a:pPr algn="ctr"/>
            <a:r>
              <a:rPr lang="en-US" sz="2400" b="1" dirty="0">
                <a:solidFill>
                  <a:srgbClr val="00B0F0"/>
                </a:solidFill>
              </a:rPr>
              <a:t>Quantum calculation on the Fourier grid</a:t>
            </a:r>
            <a:r>
              <a:rPr lang="hr-HR" sz="2400" b="1" dirty="0">
                <a:solidFill>
                  <a:srgbClr val="00B0F0"/>
                </a:solidFill>
              </a:rPr>
              <a:t> </a:t>
            </a:r>
            <a:endParaRPr lang="en-US" sz="2400" dirty="0">
              <a:solidFill>
                <a:srgbClr val="00B0F0"/>
              </a:solidFill>
            </a:endParaRPr>
          </a:p>
        </p:txBody>
      </p:sp>
      <p:graphicFrame>
        <p:nvGraphicFramePr>
          <p:cNvPr id="3" name="Object 2"/>
          <p:cNvGraphicFramePr>
            <a:graphicFrameLocks noChangeAspect="1"/>
          </p:cNvGraphicFramePr>
          <p:nvPr/>
        </p:nvGraphicFramePr>
        <p:xfrm>
          <a:off x="4432300" y="3314700"/>
          <a:ext cx="279400" cy="45719"/>
        </p:xfrm>
        <a:graphic>
          <a:graphicData uri="http://schemas.openxmlformats.org/presentationml/2006/ole">
            <mc:AlternateContent xmlns:mc="http://schemas.openxmlformats.org/markup-compatibility/2006">
              <mc:Choice xmlns:v="urn:schemas-microsoft-com:vml" Requires="v">
                <p:oleObj spid="_x0000_s21723" name="Equation" r:id="rId3" imgW="279360" imgH="228600" progId="Equation.3">
                  <p:embed/>
                </p:oleObj>
              </mc:Choice>
              <mc:Fallback>
                <p:oleObj name="Equation" r:id="rId3" imgW="279360" imgH="228600" progId="Equation.3">
                  <p:embed/>
                  <p:pic>
                    <p:nvPicPr>
                      <p:cNvPr id="3" name="Object 2"/>
                      <p:cNvPicPr/>
                      <p:nvPr/>
                    </p:nvPicPr>
                    <p:blipFill>
                      <a:blip r:embed="rId4"/>
                      <a:stretch>
                        <a:fillRect/>
                      </a:stretch>
                    </p:blipFill>
                    <p:spPr>
                      <a:xfrm>
                        <a:off x="4432300" y="3314700"/>
                        <a:ext cx="279400" cy="45719"/>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663384846"/>
              </p:ext>
            </p:extLst>
          </p:nvPr>
        </p:nvGraphicFramePr>
        <p:xfrm>
          <a:off x="227567" y="555296"/>
          <a:ext cx="2754174" cy="3894880"/>
        </p:xfrm>
        <a:graphic>
          <a:graphicData uri="http://schemas.openxmlformats.org/presentationml/2006/ole">
            <mc:AlternateContent xmlns:mc="http://schemas.openxmlformats.org/markup-compatibility/2006">
              <mc:Choice xmlns:v="urn:schemas-microsoft-com:vml" Requires="v">
                <p:oleObj spid="_x0000_s21724" name="Graph" r:id="rId5" imgW="3024720" imgH="4276800" progId="Origin50.Graph">
                  <p:embed/>
                </p:oleObj>
              </mc:Choice>
              <mc:Fallback>
                <p:oleObj name="Graph" r:id="rId5" imgW="3024720" imgH="4276800" progId="Origin50.Graph">
                  <p:embed/>
                  <p:pic>
                    <p:nvPicPr>
                      <p:cNvPr id="8" name="Object 7"/>
                      <p:cNvPicPr/>
                      <p:nvPr/>
                    </p:nvPicPr>
                    <p:blipFill>
                      <a:blip r:embed="rId6"/>
                      <a:stretch>
                        <a:fillRect/>
                      </a:stretch>
                    </p:blipFill>
                    <p:spPr>
                      <a:xfrm>
                        <a:off x="227567" y="555296"/>
                        <a:ext cx="2754174" cy="3894880"/>
                      </a:xfrm>
                      <a:prstGeom prst="rect">
                        <a:avLst/>
                      </a:prstGeom>
                    </p:spPr>
                  </p:pic>
                </p:oleObj>
              </mc:Fallback>
            </mc:AlternateContent>
          </a:graphicData>
        </a:graphic>
      </p:graphicFrame>
      <p:sp>
        <p:nvSpPr>
          <p:cNvPr id="11" name="Rectangle 10"/>
          <p:cNvSpPr/>
          <p:nvPr/>
        </p:nvSpPr>
        <p:spPr>
          <a:xfrm>
            <a:off x="3071192" y="676913"/>
            <a:ext cx="5446642" cy="1477328"/>
          </a:xfrm>
          <a:prstGeom prst="rect">
            <a:avLst/>
          </a:prstGeom>
        </p:spPr>
        <p:txBody>
          <a:bodyPr wrap="square">
            <a:spAutoFit/>
          </a:bodyPr>
          <a:lstStyle/>
          <a:p>
            <a:pPr algn="just"/>
            <a:r>
              <a:rPr lang="hr-HR" dirty="0" smtClean="0"/>
              <a:t>In</a:t>
            </a:r>
            <a:r>
              <a:rPr lang="en-US" dirty="0" smtClean="0"/>
              <a:t> </a:t>
            </a:r>
            <a:r>
              <a:rPr lang="en-US" dirty="0"/>
              <a:t>the </a:t>
            </a:r>
            <a:r>
              <a:rPr lang="en-US" dirty="0" smtClean="0"/>
              <a:t>Fourier</a:t>
            </a:r>
            <a:r>
              <a:rPr lang="hr-HR" dirty="0" smtClean="0"/>
              <a:t> </a:t>
            </a:r>
            <a:r>
              <a:rPr lang="en-US" dirty="0" smtClean="0"/>
              <a:t>grid </a:t>
            </a:r>
            <a:r>
              <a:rPr lang="en-US" dirty="0"/>
              <a:t>Hamiltonian method (FGH</a:t>
            </a:r>
            <a:r>
              <a:rPr lang="en-US" dirty="0" smtClean="0"/>
              <a:t>), </a:t>
            </a:r>
            <a:r>
              <a:rPr lang="en-GB" dirty="0"/>
              <a:t>rovibrational</a:t>
            </a:r>
            <a:r>
              <a:rPr lang="en-US" dirty="0" smtClean="0"/>
              <a:t> </a:t>
            </a:r>
            <a:r>
              <a:rPr lang="en-US" dirty="0"/>
              <a:t>wave functions are represented on a finite number of uniformly spaced grid points </a:t>
            </a:r>
            <a:r>
              <a:rPr lang="en-US" i="1" dirty="0"/>
              <a:t>R</a:t>
            </a:r>
            <a:r>
              <a:rPr lang="en-US" baseline="-25000" dirty="0"/>
              <a:t>i</a:t>
            </a:r>
            <a:r>
              <a:rPr lang="en-US" dirty="0"/>
              <a:t> (i=1,…N), </a:t>
            </a:r>
            <a:r>
              <a:rPr lang="en-US" i="1" dirty="0" smtClean="0"/>
              <a:t>Φ</a:t>
            </a:r>
            <a:r>
              <a:rPr lang="hr-HR" i="1" baseline="-25000" dirty="0"/>
              <a:t>v</a:t>
            </a:r>
            <a:r>
              <a:rPr lang="en-US" i="1" baseline="-25000" dirty="0" smtClean="0"/>
              <a:t>(ε</a:t>
            </a:r>
            <a:r>
              <a:rPr lang="en-US" i="1" baseline="-25000" dirty="0"/>
              <a:t>),</a:t>
            </a:r>
            <a:r>
              <a:rPr lang="en-US" i="1" baseline="-25000" dirty="0" smtClean="0"/>
              <a:t>J,Λ</a:t>
            </a:r>
            <a:r>
              <a:rPr lang="en-US" i="1" dirty="0" smtClean="0"/>
              <a:t>(R</a:t>
            </a:r>
            <a:r>
              <a:rPr lang="en-US" i="1" dirty="0"/>
              <a:t>)→ </a:t>
            </a:r>
            <a:r>
              <a:rPr lang="en-US" i="1" dirty="0" smtClean="0"/>
              <a:t>Φ</a:t>
            </a:r>
            <a:r>
              <a:rPr lang="hr-HR" i="1" baseline="-25000" dirty="0"/>
              <a:t>v</a:t>
            </a:r>
            <a:r>
              <a:rPr lang="en-US" i="1" baseline="-25000" dirty="0" smtClean="0"/>
              <a:t>(ε</a:t>
            </a:r>
            <a:r>
              <a:rPr lang="en-US" i="1" baseline="-25000" dirty="0"/>
              <a:t>),</a:t>
            </a:r>
            <a:r>
              <a:rPr lang="en-US" i="1" baseline="-25000" dirty="0" smtClean="0"/>
              <a:t>J,Λ</a:t>
            </a:r>
            <a:r>
              <a:rPr lang="hr-HR" i="1" baseline="-25000" dirty="0" smtClean="0"/>
              <a:t> </a:t>
            </a:r>
            <a:r>
              <a:rPr lang="en-US" i="1" dirty="0" smtClean="0"/>
              <a:t>(</a:t>
            </a:r>
            <a:r>
              <a:rPr lang="en-US" i="1" dirty="0"/>
              <a:t>R</a:t>
            </a:r>
            <a:r>
              <a:rPr lang="en-US" i="1" baseline="-25000" dirty="0"/>
              <a:t>i</a:t>
            </a:r>
            <a:r>
              <a:rPr lang="en-US" i="1" dirty="0"/>
              <a:t>).  </a:t>
            </a:r>
            <a:r>
              <a:rPr lang="en-US" dirty="0"/>
              <a:t>The Hamiltonian is represented on the grid by an NxN matrix: </a:t>
            </a:r>
          </a:p>
        </p:txBody>
      </p:sp>
      <p:sp>
        <p:nvSpPr>
          <p:cNvPr id="2" name="Rectangle 1"/>
          <p:cNvSpPr/>
          <p:nvPr/>
        </p:nvSpPr>
        <p:spPr>
          <a:xfrm>
            <a:off x="3102943" y="3215219"/>
            <a:ext cx="5502214" cy="1200329"/>
          </a:xfrm>
          <a:prstGeom prst="rect">
            <a:avLst/>
          </a:prstGeom>
        </p:spPr>
        <p:txBody>
          <a:bodyPr wrap="square">
            <a:spAutoFit/>
          </a:bodyPr>
          <a:lstStyle/>
          <a:p>
            <a:pPr algn="just"/>
            <a:r>
              <a:rPr lang="en-US" i="1" dirty="0" smtClean="0"/>
              <a:t>V</a:t>
            </a:r>
            <a:r>
              <a:rPr lang="en-US" i="1" baseline="-25000" dirty="0" smtClean="0"/>
              <a:t>Λ</a:t>
            </a:r>
            <a:r>
              <a:rPr lang="en-US" i="1" dirty="0" smtClean="0"/>
              <a:t>(R</a:t>
            </a:r>
            <a:r>
              <a:rPr lang="en-US" i="1" dirty="0"/>
              <a:t>) </a:t>
            </a:r>
            <a:r>
              <a:rPr lang="en-US" dirty="0"/>
              <a:t>is the adiabatic potential of </a:t>
            </a:r>
            <a:r>
              <a:rPr lang="hr-HR" dirty="0" smtClean="0"/>
              <a:t>the </a:t>
            </a:r>
            <a:r>
              <a:rPr lang="en-US" dirty="0" smtClean="0"/>
              <a:t>electronic </a:t>
            </a:r>
            <a:r>
              <a:rPr lang="en-US" dirty="0"/>
              <a:t>state, Λ </a:t>
            </a:r>
            <a:r>
              <a:rPr lang="hr-HR" dirty="0" smtClean="0"/>
              <a:t>the</a:t>
            </a:r>
            <a:r>
              <a:rPr lang="en-US" dirty="0" smtClean="0"/>
              <a:t> </a:t>
            </a:r>
            <a:r>
              <a:rPr lang="en-US" dirty="0"/>
              <a:t>electronic angular moment of this state, Δ</a:t>
            </a:r>
            <a:r>
              <a:rPr lang="en-US" i="1" dirty="0"/>
              <a:t>R</a:t>
            </a:r>
            <a:r>
              <a:rPr lang="en-US" dirty="0"/>
              <a:t> </a:t>
            </a:r>
            <a:r>
              <a:rPr lang="en-US" dirty="0" smtClean="0"/>
              <a:t>the </a:t>
            </a:r>
            <a:r>
              <a:rPr lang="en-US" dirty="0"/>
              <a:t>distance between </a:t>
            </a:r>
            <a:r>
              <a:rPr lang="en-US" dirty="0" err="1" smtClean="0"/>
              <a:t>neighbo</a:t>
            </a:r>
            <a:r>
              <a:rPr lang="hr-HR" dirty="0" smtClean="0"/>
              <a:t>u</a:t>
            </a:r>
            <a:r>
              <a:rPr lang="en-US" dirty="0" smtClean="0"/>
              <a:t>ring </a:t>
            </a:r>
            <a:r>
              <a:rPr lang="en-US" dirty="0"/>
              <a:t>grid points, and µ </a:t>
            </a:r>
            <a:r>
              <a:rPr lang="hr-HR" dirty="0" smtClean="0"/>
              <a:t>the</a:t>
            </a:r>
            <a:r>
              <a:rPr lang="en-US" dirty="0" smtClean="0"/>
              <a:t> </a:t>
            </a:r>
            <a:r>
              <a:rPr lang="en-US" dirty="0"/>
              <a:t>reduced mass of the molecule</a:t>
            </a:r>
            <a:r>
              <a:rPr lang="en-US" dirty="0" smtClean="0"/>
              <a:t>.</a:t>
            </a:r>
            <a:endParaRPr lang="en-US" dirty="0"/>
          </a:p>
        </p:txBody>
      </p:sp>
      <p:sp>
        <p:nvSpPr>
          <p:cNvPr id="5" name="Rectangle 4"/>
          <p:cNvSpPr/>
          <p:nvPr/>
        </p:nvSpPr>
        <p:spPr>
          <a:xfrm>
            <a:off x="446228" y="4507153"/>
            <a:ext cx="8158929" cy="1477328"/>
          </a:xfrm>
          <a:prstGeom prst="rect">
            <a:avLst/>
          </a:prstGeom>
        </p:spPr>
        <p:txBody>
          <a:bodyPr wrap="square">
            <a:spAutoFit/>
          </a:bodyPr>
          <a:lstStyle/>
          <a:p>
            <a:pPr algn="just"/>
            <a:r>
              <a:rPr lang="hr-HR" dirty="0" smtClean="0"/>
              <a:t>The </a:t>
            </a:r>
            <a:r>
              <a:rPr lang="hr-HR" i="1" dirty="0"/>
              <a:t>i</a:t>
            </a:r>
            <a:r>
              <a:rPr lang="en-US" i="1" dirty="0" err="1" smtClean="0"/>
              <a:t>nfinite</a:t>
            </a:r>
            <a:r>
              <a:rPr lang="en-US" dirty="0" smtClean="0"/>
              <a:t> </a:t>
            </a:r>
            <a:r>
              <a:rPr lang="en-US" dirty="0"/>
              <a:t>set </a:t>
            </a:r>
            <a:r>
              <a:rPr lang="en-US" dirty="0" smtClean="0"/>
              <a:t>of</a:t>
            </a:r>
            <a:r>
              <a:rPr lang="hr-HR" dirty="0" smtClean="0"/>
              <a:t> </a:t>
            </a:r>
            <a:r>
              <a:rPr lang="en-GB" dirty="0"/>
              <a:t>rovibrational</a:t>
            </a:r>
            <a:r>
              <a:rPr lang="en-US" dirty="0" smtClean="0"/>
              <a:t> states </a:t>
            </a:r>
            <a:r>
              <a:rPr lang="hr-HR" dirty="0" smtClean="0"/>
              <a:t>is</a:t>
            </a:r>
            <a:r>
              <a:rPr lang="en-US" dirty="0" smtClean="0"/>
              <a:t> </a:t>
            </a:r>
            <a:r>
              <a:rPr lang="en-US" dirty="0"/>
              <a:t>represented on the grid by a </a:t>
            </a:r>
            <a:r>
              <a:rPr lang="en-US" i="1" dirty="0"/>
              <a:t>finite</a:t>
            </a:r>
            <a:r>
              <a:rPr lang="en-US" dirty="0"/>
              <a:t> set of states </a:t>
            </a:r>
            <a:r>
              <a:rPr lang="en-US" dirty="0" err="1" smtClean="0"/>
              <a:t>wh</a:t>
            </a:r>
            <a:r>
              <a:rPr lang="hr-HR" dirty="0" smtClean="0"/>
              <a:t>ose</a:t>
            </a:r>
            <a:r>
              <a:rPr lang="en-US" dirty="0" smtClean="0"/>
              <a:t> </a:t>
            </a:r>
            <a:r>
              <a:rPr lang="en-US" dirty="0"/>
              <a:t>energies </a:t>
            </a:r>
            <a:r>
              <a:rPr lang="en-US" i="1" dirty="0"/>
              <a:t>E</a:t>
            </a:r>
            <a:r>
              <a:rPr lang="en-US" i="1" baseline="-25000" dirty="0"/>
              <a:t>v,J,Λ</a:t>
            </a:r>
            <a:r>
              <a:rPr lang="en-US" dirty="0"/>
              <a:t> and </a:t>
            </a:r>
            <a:r>
              <a:rPr lang="en-US" dirty="0" smtClean="0"/>
              <a:t>wave </a:t>
            </a:r>
            <a:r>
              <a:rPr lang="en-US" dirty="0"/>
              <a:t>functions </a:t>
            </a:r>
            <a:r>
              <a:rPr lang="en-US" i="1" dirty="0"/>
              <a:t>Φ</a:t>
            </a:r>
            <a:r>
              <a:rPr lang="en-US" i="1" baseline="-25000" dirty="0"/>
              <a:t>v,J,Λ</a:t>
            </a:r>
            <a:r>
              <a:rPr lang="en-US" i="1" dirty="0"/>
              <a:t> </a:t>
            </a:r>
            <a:r>
              <a:rPr lang="en-US" dirty="0"/>
              <a:t>(v=1,….N) are eigenvalues and eigenvectors of </a:t>
            </a:r>
            <a:r>
              <a:rPr lang="hr-HR" dirty="0" smtClean="0"/>
              <a:t>the Hamiltonian </a:t>
            </a:r>
            <a:r>
              <a:rPr lang="en-US" dirty="0" smtClean="0"/>
              <a:t>matrix </a:t>
            </a:r>
            <a:r>
              <a:rPr lang="en-US" b="1" i="1" dirty="0" smtClean="0"/>
              <a:t>H</a:t>
            </a:r>
            <a:r>
              <a:rPr lang="hr-HR" b="1" i="1" dirty="0" smtClean="0"/>
              <a:t>(</a:t>
            </a:r>
            <a:r>
              <a:rPr lang="el-GR" b="1" i="1" dirty="0" smtClean="0"/>
              <a:t>Λ</a:t>
            </a:r>
            <a:r>
              <a:rPr lang="hr-HR" b="1" i="1" dirty="0" smtClean="0"/>
              <a:t>,J)</a:t>
            </a:r>
            <a:r>
              <a:rPr lang="en-US" dirty="0" smtClean="0"/>
              <a:t>. </a:t>
            </a:r>
            <a:r>
              <a:rPr lang="hr-HR" dirty="0" smtClean="0"/>
              <a:t>The </a:t>
            </a:r>
            <a:r>
              <a:rPr lang="hr-HR" i="1" dirty="0"/>
              <a:t>c</a:t>
            </a:r>
            <a:r>
              <a:rPr lang="en-US" i="1" dirty="0" smtClean="0"/>
              <a:t>ontinuum</a:t>
            </a:r>
            <a:r>
              <a:rPr lang="en-US" dirty="0" smtClean="0"/>
              <a:t> </a:t>
            </a:r>
            <a:r>
              <a:rPr lang="en-US" dirty="0"/>
              <a:t>of free states is represented by a </a:t>
            </a:r>
            <a:r>
              <a:rPr lang="en-US" i="1" dirty="0"/>
              <a:t>discrete</a:t>
            </a:r>
            <a:r>
              <a:rPr lang="en-US" dirty="0"/>
              <a:t> set of unity-normalized wave functions having a node at outer grid boundary </a:t>
            </a:r>
            <a:r>
              <a:rPr lang="en-US" i="1" dirty="0" smtClean="0"/>
              <a:t>R</a:t>
            </a:r>
            <a:r>
              <a:rPr lang="en-US" i="1" baseline="-25000" dirty="0" smtClean="0"/>
              <a:t>N</a:t>
            </a:r>
            <a:r>
              <a:rPr lang="hr-HR" i="1" baseline="-25000" dirty="0" smtClean="0"/>
              <a:t> </a:t>
            </a:r>
            <a:r>
              <a:rPr lang="en-US" i="1" dirty="0" smtClean="0"/>
              <a:t>=</a:t>
            </a:r>
            <a:r>
              <a:rPr lang="hr-HR" i="1" dirty="0" smtClean="0"/>
              <a:t> </a:t>
            </a:r>
            <a:r>
              <a:rPr lang="en-US" i="1" dirty="0" smtClean="0"/>
              <a:t>N</a:t>
            </a:r>
            <a:r>
              <a:rPr lang="hr-HR" i="1" dirty="0" smtClean="0"/>
              <a:t> </a:t>
            </a:r>
            <a:r>
              <a:rPr lang="en-US" i="1" dirty="0" smtClean="0"/>
              <a:t>ΔR</a:t>
            </a:r>
            <a:r>
              <a:rPr lang="en-US" dirty="0"/>
              <a:t>.</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59995" y="2219351"/>
            <a:ext cx="4810161" cy="853514"/>
          </a:xfrm>
          <a:prstGeom prst="rect">
            <a:avLst/>
          </a:prstGeom>
        </p:spPr>
      </p:pic>
    </p:spTree>
    <p:extLst>
      <p:ext uri="{BB962C8B-B14F-4D97-AF65-F5344CB8AC3E}">
        <p14:creationId xmlns:p14="http://schemas.microsoft.com/office/powerpoint/2010/main" val="139714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267" y="474400"/>
            <a:ext cx="8123465" cy="923330"/>
          </a:xfrm>
          <a:prstGeom prst="rect">
            <a:avLst/>
          </a:prstGeom>
        </p:spPr>
        <p:txBody>
          <a:bodyPr wrap="square">
            <a:spAutoFit/>
          </a:bodyPr>
          <a:lstStyle/>
          <a:p>
            <a:pPr algn="just"/>
            <a:r>
              <a:rPr lang="en-US" dirty="0" smtClean="0"/>
              <a:t>In</a:t>
            </a:r>
            <a:r>
              <a:rPr lang="hr-HR" dirty="0" smtClean="0"/>
              <a:t> </a:t>
            </a:r>
            <a:r>
              <a:rPr lang="en-US" dirty="0" smtClean="0"/>
              <a:t>LTE</a:t>
            </a:r>
            <a:r>
              <a:rPr lang="hr-HR" dirty="0" smtClean="0"/>
              <a:t> and</a:t>
            </a:r>
            <a:r>
              <a:rPr lang="en-US" dirty="0" smtClean="0"/>
              <a:t> </a:t>
            </a:r>
            <a:r>
              <a:rPr lang="en-US" dirty="0"/>
              <a:t>binary (</a:t>
            </a:r>
            <a:r>
              <a:rPr lang="en-US" dirty="0" smtClean="0"/>
              <a:t>low</a:t>
            </a:r>
            <a:r>
              <a:rPr lang="hr-HR" dirty="0" smtClean="0"/>
              <a:t>-</a:t>
            </a:r>
            <a:r>
              <a:rPr lang="en-US" dirty="0" smtClean="0"/>
              <a:t>pressure</a:t>
            </a:r>
            <a:r>
              <a:rPr lang="en-US" dirty="0"/>
              <a:t>) </a:t>
            </a:r>
            <a:r>
              <a:rPr lang="en-US" dirty="0" smtClean="0"/>
              <a:t>approximation</a:t>
            </a:r>
            <a:r>
              <a:rPr lang="hr-HR" dirty="0" smtClean="0"/>
              <a:t>,</a:t>
            </a:r>
            <a:r>
              <a:rPr lang="en-US" dirty="0" smtClean="0"/>
              <a:t> </a:t>
            </a:r>
            <a:r>
              <a:rPr lang="en-US" dirty="0"/>
              <a:t>assuming the Q-branch approximation (</a:t>
            </a:r>
            <a:r>
              <a:rPr lang="en-US" i="1" dirty="0"/>
              <a:t>ΔJ=0</a:t>
            </a:r>
            <a:r>
              <a:rPr lang="en-US" dirty="0"/>
              <a:t>), the </a:t>
            </a:r>
            <a:r>
              <a:rPr lang="en-US" b="1" dirty="0">
                <a:solidFill>
                  <a:srgbClr val="FF0000"/>
                </a:solidFill>
              </a:rPr>
              <a:t>reduced absorption coefficient </a:t>
            </a:r>
            <a:r>
              <a:rPr lang="hr-HR" b="1" dirty="0" smtClean="0"/>
              <a:t>(RAC) </a:t>
            </a:r>
            <a:r>
              <a:rPr lang="hr-HR" dirty="0" smtClean="0"/>
              <a:t>for</a:t>
            </a:r>
            <a:r>
              <a:rPr lang="en-US" dirty="0" smtClean="0"/>
              <a:t> </a:t>
            </a:r>
            <a:r>
              <a:rPr lang="en-US" dirty="0"/>
              <a:t>temperature </a:t>
            </a:r>
            <a:r>
              <a:rPr lang="en-US" i="1" dirty="0"/>
              <a:t>T</a:t>
            </a:r>
            <a:r>
              <a:rPr lang="en-US" dirty="0"/>
              <a:t> and frequency </a:t>
            </a:r>
            <a:r>
              <a:rPr lang="en-US" i="1" dirty="0"/>
              <a:t>ν</a:t>
            </a:r>
            <a:r>
              <a:rPr lang="en-US" dirty="0"/>
              <a:t> has </a:t>
            </a:r>
            <a:r>
              <a:rPr lang="hr-HR" dirty="0" smtClean="0"/>
              <a:t>the</a:t>
            </a:r>
            <a:r>
              <a:rPr lang="en-US" dirty="0" smtClean="0"/>
              <a:t> </a:t>
            </a:r>
            <a:r>
              <a:rPr lang="en-US" dirty="0"/>
              <a:t>form (Beuc et al. 2012; Chung et al. 2001</a:t>
            </a:r>
            <a:r>
              <a:rPr lang="en-US" dirty="0" smtClean="0"/>
              <a:t>)</a:t>
            </a:r>
            <a:r>
              <a:rPr lang="hr-HR" dirty="0" smtClean="0"/>
              <a:t>:</a:t>
            </a:r>
            <a:endParaRPr lang="en-US" dirty="0"/>
          </a:p>
        </p:txBody>
      </p:sp>
      <p:sp>
        <p:nvSpPr>
          <p:cNvPr id="3" name="Rectangle 2"/>
          <p:cNvSpPr>
            <a:spLocks noChangeArrowheads="1"/>
          </p:cNvSpPr>
          <p:nvPr/>
        </p:nvSpPr>
        <p:spPr bwMode="auto">
          <a:xfrm>
            <a:off x="604157" y="144507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4"/>
          <p:cNvSpPr/>
          <p:nvPr/>
        </p:nvSpPr>
        <p:spPr>
          <a:xfrm>
            <a:off x="489854" y="2496018"/>
            <a:ext cx="8123465" cy="646331"/>
          </a:xfrm>
          <a:prstGeom prst="rect">
            <a:avLst/>
          </a:prstGeom>
        </p:spPr>
        <p:txBody>
          <a:bodyPr wrap="square">
            <a:spAutoFit/>
          </a:bodyPr>
          <a:lstStyle/>
          <a:p>
            <a:r>
              <a:rPr lang="en-US" i="1" dirty="0" smtClean="0"/>
              <a:t>w</a:t>
            </a:r>
            <a:r>
              <a:rPr lang="en-US" dirty="0" smtClean="0"/>
              <a:t> </a:t>
            </a:r>
            <a:r>
              <a:rPr lang="en-US" dirty="0"/>
              <a:t>is a statistical factor (1/3 </a:t>
            </a:r>
            <a:r>
              <a:rPr lang="en-US" i="1" dirty="0"/>
              <a:t>for X-B</a:t>
            </a:r>
            <a:r>
              <a:rPr lang="en-US" dirty="0"/>
              <a:t>, 2/3 for </a:t>
            </a:r>
            <a:r>
              <a:rPr lang="en-US" i="1" dirty="0"/>
              <a:t>X-A</a:t>
            </a:r>
            <a:r>
              <a:rPr lang="en-US" dirty="0"/>
              <a:t> </a:t>
            </a:r>
            <a:r>
              <a:rPr lang="en-US" dirty="0" smtClean="0"/>
              <a:t>transition</a:t>
            </a:r>
            <a:r>
              <a:rPr lang="hr-HR" dirty="0" smtClean="0"/>
              <a:t>s</a:t>
            </a:r>
            <a:r>
              <a:rPr lang="en-US" dirty="0" smtClean="0"/>
              <a:t>), </a:t>
            </a:r>
            <a:r>
              <a:rPr lang="en-US" i="1" dirty="0"/>
              <a:t>J</a:t>
            </a:r>
            <a:r>
              <a:rPr lang="en-US" baseline="-25000" dirty="0"/>
              <a:t>max</a:t>
            </a:r>
            <a:r>
              <a:rPr lang="en-US" dirty="0"/>
              <a:t> is the largest J value, </a:t>
            </a:r>
            <a:r>
              <a:rPr lang="en-US" i="1" dirty="0"/>
              <a:t>g</a:t>
            </a:r>
            <a:r>
              <a:rPr lang="en-US" dirty="0"/>
              <a:t>(</a:t>
            </a:r>
            <a:r>
              <a:rPr lang="en-US" i="1" dirty="0"/>
              <a:t>v</a:t>
            </a:r>
            <a:r>
              <a:rPr lang="en-US" dirty="0"/>
              <a:t>) is the instrumental profile, and transition frequencies </a:t>
            </a:r>
            <a:r>
              <a:rPr lang="en-US" dirty="0" smtClean="0"/>
              <a:t>are</a:t>
            </a:r>
            <a:r>
              <a:rPr lang="hr-HR" dirty="0" smtClean="0"/>
              <a:t>                                   </a:t>
            </a:r>
            <a:r>
              <a:rPr lang="en-US" dirty="0" smtClean="0"/>
              <a:t> </a:t>
            </a:r>
            <a:endParaRPr lang="en-US" dirty="0"/>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mc:AlternateContent xmlns:mc="http://schemas.openxmlformats.org/markup-compatibility/2006" xmlns:a14="http://schemas.microsoft.com/office/drawing/2010/main">
        <mc:Choice Requires="a14">
          <p:sp>
            <p:nvSpPr>
              <p:cNvPr id="23" name="Rectangle 22"/>
              <p:cNvSpPr/>
              <p:nvPr/>
            </p:nvSpPr>
            <p:spPr>
              <a:xfrm>
                <a:off x="489855" y="3311314"/>
                <a:ext cx="8123465" cy="2319225"/>
              </a:xfrm>
              <a:prstGeom prst="rect">
                <a:avLst/>
              </a:prstGeom>
            </p:spPr>
            <p:txBody>
              <a:bodyPr wrap="square">
                <a:spAutoFit/>
              </a:bodyPr>
              <a:lstStyle/>
              <a:p>
                <a:r>
                  <a:rPr lang="en-US" dirty="0" smtClean="0"/>
                  <a:t>The parameters for the calculation are estimated in the following way.</a:t>
                </a:r>
                <a:r>
                  <a:rPr lang="hr-HR" dirty="0" smtClean="0"/>
                  <a:t>:</a:t>
                </a:r>
              </a:p>
              <a:p>
                <a:pPr marL="285750" indent="-285750">
                  <a:buClr>
                    <a:schemeClr val="accent1"/>
                  </a:buClr>
                  <a:buFont typeface="Wingdings" panose="05000000000000000000" pitchFamily="2" charset="2"/>
                  <a:buChar char="§"/>
                </a:pPr>
                <a:r>
                  <a:rPr lang="hr-HR" dirty="0" smtClean="0"/>
                  <a:t>W</a:t>
                </a:r>
                <a:r>
                  <a:rPr lang="en-US" dirty="0" smtClean="0"/>
                  <a:t>e </a:t>
                </a:r>
                <a:r>
                  <a:rPr lang="en-US" dirty="0"/>
                  <a:t>chose the local radial kinetic energy cut-off </a:t>
                </a:r>
                <a:r>
                  <a:rPr lang="hr-HR" dirty="0" smtClean="0"/>
                  <a:t>at </a:t>
                </a:r>
                <a:r>
                  <a:rPr lang="en-US" i="1" dirty="0" smtClean="0"/>
                  <a:t>E</a:t>
                </a:r>
                <a:r>
                  <a:rPr lang="en-US" i="1" baseline="-25000" dirty="0" smtClean="0"/>
                  <a:t>N</a:t>
                </a:r>
                <a:r>
                  <a:rPr lang="hr-HR" i="1" baseline="-25000" dirty="0" smtClean="0"/>
                  <a:t> </a:t>
                </a:r>
                <a:r>
                  <a:rPr lang="en-US" i="1" dirty="0" smtClean="0"/>
                  <a:t>=</a:t>
                </a:r>
                <a:r>
                  <a:rPr lang="hr-HR" i="1" dirty="0" smtClean="0"/>
                  <a:t> </a:t>
                </a:r>
                <a:r>
                  <a:rPr lang="en-US" i="1" dirty="0" smtClean="0"/>
                  <a:t>5k</a:t>
                </a:r>
                <a:r>
                  <a:rPr lang="hr-HR" i="1" baseline="-25000" dirty="0" smtClean="0"/>
                  <a:t>B</a:t>
                </a:r>
                <a:r>
                  <a:rPr lang="en-US" i="1" dirty="0" err="1" smtClean="0"/>
                  <a:t>T</a:t>
                </a:r>
                <a:r>
                  <a:rPr lang="en-US" i="1" baseline="-25000" dirty="0" err="1" smtClean="0"/>
                  <a:t>max</a:t>
                </a:r>
                <a:r>
                  <a:rPr lang="en-US" dirty="0"/>
                  <a:t>. </a:t>
                </a:r>
                <a:endParaRPr lang="hr-HR" dirty="0" smtClean="0"/>
              </a:p>
              <a:p>
                <a:pPr marL="285750" indent="-285750">
                  <a:buClr>
                    <a:schemeClr val="accent1"/>
                  </a:buClr>
                  <a:buFont typeface="Wingdings" panose="05000000000000000000" pitchFamily="2" charset="2"/>
                  <a:buChar char="§"/>
                </a:pPr>
                <a:r>
                  <a:rPr lang="en-US" dirty="0" smtClean="0"/>
                  <a:t>The </a:t>
                </a:r>
                <a:r>
                  <a:rPr lang="en-US" dirty="0"/>
                  <a:t>step size is given by  </a:t>
                </a:r>
                <a:r>
                  <a:rPr lang="el-GR" i="1" dirty="0" smtClean="0"/>
                  <a:t>Δ</a:t>
                </a:r>
                <a:r>
                  <a:rPr lang="hr-HR" i="1" dirty="0" smtClean="0"/>
                  <a:t>R = </a:t>
                </a:r>
                <a:r>
                  <a:rPr lang="el-GR" i="1" dirty="0" smtClean="0"/>
                  <a:t>π</a:t>
                </a:r>
                <a:r>
                  <a:rPr lang="az-Cyrl-AZ" i="1" dirty="0" smtClean="0"/>
                  <a:t>ћ</a:t>
                </a:r>
                <a14:m>
                  <m:oMath xmlns:m="http://schemas.openxmlformats.org/officeDocument/2006/math">
                    <m:rad>
                      <m:radPr>
                        <m:degHide m:val="on"/>
                        <m:ctrlPr>
                          <a:rPr lang="az-Cyrl-AZ" i="1" smtClean="0">
                            <a:latin typeface="Cambria Math" panose="02040503050406030204" pitchFamily="18" charset="0"/>
                          </a:rPr>
                        </m:ctrlPr>
                      </m:radPr>
                      <m:deg/>
                      <m:e>
                        <m:r>
                          <a:rPr lang="hr-HR" b="0" i="1" smtClean="0">
                            <a:latin typeface="Cambria Math" panose="02040503050406030204" pitchFamily="18" charset="0"/>
                          </a:rPr>
                          <m:t>2</m:t>
                        </m:r>
                        <m:r>
                          <a:rPr lang="el-GR" b="0" i="1" smtClean="0">
                            <a:latin typeface="Cambria Math" panose="02040503050406030204" pitchFamily="18" charset="0"/>
                          </a:rPr>
                          <m:t>𝜇</m:t>
                        </m:r>
                        <m:r>
                          <a:rPr lang="hr-HR" b="0" i="1" smtClean="0">
                            <a:latin typeface="Cambria Math" panose="02040503050406030204" pitchFamily="18" charset="0"/>
                          </a:rPr>
                          <m:t>𝐸</m:t>
                        </m:r>
                        <m:r>
                          <a:rPr lang="hr-HR" b="0" i="1" baseline="-25000" smtClean="0">
                            <a:latin typeface="Cambria Math" panose="02040503050406030204" pitchFamily="18" charset="0"/>
                          </a:rPr>
                          <m:t>𝑁</m:t>
                        </m:r>
                      </m:e>
                    </m:rad>
                  </m:oMath>
                </a14:m>
                <a:r>
                  <a:rPr lang="en-US" dirty="0" smtClean="0"/>
                  <a:t>. </a:t>
                </a:r>
                <a:endParaRPr lang="hr-HR" dirty="0" smtClean="0"/>
              </a:p>
              <a:p>
                <a:pPr marL="285750" indent="-285750">
                  <a:buClr>
                    <a:schemeClr val="accent1"/>
                  </a:buClr>
                  <a:buFont typeface="Wingdings" panose="05000000000000000000" pitchFamily="2" charset="2"/>
                  <a:buChar char="§"/>
                </a:pPr>
                <a:r>
                  <a:rPr lang="en-US" i="1" dirty="0" smtClean="0"/>
                  <a:t>J</a:t>
                </a:r>
                <a:r>
                  <a:rPr lang="en-US" i="1" baseline="-25000" dirty="0" smtClean="0"/>
                  <a:t>max</a:t>
                </a:r>
                <a:r>
                  <a:rPr lang="en-US" dirty="0" smtClean="0"/>
                  <a:t> </a:t>
                </a:r>
                <a:r>
                  <a:rPr lang="en-US" dirty="0"/>
                  <a:t>was estimated according to </a:t>
                </a:r>
                <a14:m>
                  <m:oMath xmlns:m="http://schemas.openxmlformats.org/officeDocument/2006/math">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az-Cyrl-AZ" i="1" smtClean="0">
                                <a:latin typeface="Cambria Math" panose="02040503050406030204" pitchFamily="18" charset="0"/>
                              </a:rPr>
                              <m:t>ћ</m:t>
                            </m:r>
                          </m:e>
                          <m:sup>
                            <m:r>
                              <a:rPr lang="hr-HR" b="0" i="1" smtClean="0">
                                <a:latin typeface="Cambria Math" panose="02040503050406030204" pitchFamily="18" charset="0"/>
                              </a:rPr>
                              <m:t>2</m:t>
                            </m:r>
                          </m:sup>
                        </m:sSup>
                        <m:sSubSup>
                          <m:sSubSupPr>
                            <m:ctrlPr>
                              <a:rPr lang="en-US" i="1" smtClean="0">
                                <a:latin typeface="Cambria Math" panose="02040503050406030204" pitchFamily="18" charset="0"/>
                              </a:rPr>
                            </m:ctrlPr>
                          </m:sSubSupPr>
                          <m:e>
                            <m:r>
                              <a:rPr lang="hr-HR" b="0" i="1" smtClean="0">
                                <a:latin typeface="Cambria Math" panose="02040503050406030204" pitchFamily="18" charset="0"/>
                              </a:rPr>
                              <m:t>𝐽</m:t>
                            </m:r>
                          </m:e>
                          <m:sub>
                            <m:r>
                              <a:rPr lang="hr-HR" b="0" i="1" smtClean="0">
                                <a:latin typeface="Cambria Math" panose="02040503050406030204" pitchFamily="18" charset="0"/>
                              </a:rPr>
                              <m:t>𝑚𝑎𝑥</m:t>
                            </m:r>
                          </m:sub>
                          <m:sup>
                            <m:r>
                              <a:rPr lang="hr-HR" b="0" i="1" smtClean="0">
                                <a:latin typeface="Cambria Math" panose="02040503050406030204" pitchFamily="18" charset="0"/>
                              </a:rPr>
                              <m:t>2</m:t>
                            </m:r>
                          </m:sup>
                        </m:sSubSup>
                      </m:num>
                      <m:den>
                        <m:r>
                          <a:rPr lang="hr-HR" b="0" i="1" smtClean="0">
                            <a:latin typeface="Cambria Math" panose="02040503050406030204" pitchFamily="18" charset="0"/>
                          </a:rPr>
                          <m:t>2</m:t>
                        </m:r>
                        <m:r>
                          <a:rPr lang="hr-HR" b="0" i="1" smtClean="0">
                            <a:latin typeface="Cambria Math" panose="02040503050406030204" pitchFamily="18" charset="0"/>
                            <a:ea typeface="Cambria Math" panose="02040503050406030204" pitchFamily="18" charset="0"/>
                          </a:rPr>
                          <m:t>𝜇</m:t>
                        </m:r>
                        <m:sSubSup>
                          <m:sSubSupPr>
                            <m:ctrlPr>
                              <a:rPr lang="hr-HR" b="0" i="1" smtClean="0">
                                <a:latin typeface="Cambria Math" panose="02040503050406030204" pitchFamily="18" charset="0"/>
                                <a:ea typeface="Cambria Math" panose="02040503050406030204" pitchFamily="18" charset="0"/>
                              </a:rPr>
                            </m:ctrlPr>
                          </m:sSubSupPr>
                          <m:e>
                            <m:r>
                              <a:rPr lang="hr-HR" b="0" i="1" smtClean="0">
                                <a:latin typeface="Cambria Math" panose="02040503050406030204" pitchFamily="18" charset="0"/>
                                <a:ea typeface="Cambria Math" panose="02040503050406030204" pitchFamily="18" charset="0"/>
                              </a:rPr>
                              <m:t>𝑅</m:t>
                            </m:r>
                          </m:e>
                          <m:sub>
                            <m:r>
                              <a:rPr lang="hr-HR" b="0" i="1" smtClean="0">
                                <a:latin typeface="Cambria Math" panose="02040503050406030204" pitchFamily="18" charset="0"/>
                                <a:ea typeface="Cambria Math" panose="02040503050406030204" pitchFamily="18" charset="0"/>
                              </a:rPr>
                              <m:t>𝐽</m:t>
                            </m:r>
                          </m:sub>
                          <m:sup>
                            <m:r>
                              <a:rPr lang="hr-HR" b="0" i="1" smtClean="0">
                                <a:latin typeface="Cambria Math" panose="02040503050406030204" pitchFamily="18" charset="0"/>
                                <a:ea typeface="Cambria Math" panose="02040503050406030204" pitchFamily="18" charset="0"/>
                              </a:rPr>
                              <m:t>2</m:t>
                            </m:r>
                          </m:sup>
                        </m:sSubSup>
                      </m:den>
                    </m:f>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hr-HR" b="0" i="1" smtClean="0">
                            <a:latin typeface="Cambria Math" panose="02040503050406030204" pitchFamily="18" charset="0"/>
                            <a:ea typeface="Cambria Math" panose="02040503050406030204" pitchFamily="18" charset="0"/>
                          </a:rPr>
                          <m:t>𝐸</m:t>
                        </m:r>
                      </m:e>
                      <m:sub>
                        <m:r>
                          <a:rPr lang="hr-HR" b="0" i="1" smtClean="0">
                            <a:latin typeface="Cambria Math" panose="02040503050406030204" pitchFamily="18" charset="0"/>
                            <a:ea typeface="Cambria Math" panose="02040503050406030204" pitchFamily="18" charset="0"/>
                          </a:rPr>
                          <m:t>𝑁</m:t>
                        </m:r>
                      </m:sub>
                    </m:sSub>
                  </m:oMath>
                </a14:m>
                <a:r>
                  <a:rPr lang="en-US" dirty="0" smtClean="0"/>
                  <a:t>, </a:t>
                </a:r>
                <a:r>
                  <a:rPr lang="en-US" dirty="0"/>
                  <a:t>where </a:t>
                </a:r>
                <a14:m>
                  <m:oMath xmlns:m="http://schemas.openxmlformats.org/officeDocument/2006/math">
                    <m:sSub>
                      <m:sSubPr>
                        <m:ctrlPr>
                          <a:rPr lang="hr-HR" b="0" i="1" smtClean="0">
                            <a:latin typeface="Cambria Math" panose="02040503050406030204" pitchFamily="18" charset="0"/>
                          </a:rPr>
                        </m:ctrlPr>
                      </m:sSubPr>
                      <m:e>
                        <m:r>
                          <a:rPr lang="hr-HR" b="0" i="1" smtClean="0">
                            <a:latin typeface="Cambria Math" panose="02040503050406030204" pitchFamily="18" charset="0"/>
                          </a:rPr>
                          <m:t>𝑅</m:t>
                        </m:r>
                      </m:e>
                      <m:sub>
                        <m:r>
                          <a:rPr lang="hr-HR" b="0" i="1" smtClean="0">
                            <a:latin typeface="Cambria Math" panose="02040503050406030204" pitchFamily="18" charset="0"/>
                          </a:rPr>
                          <m:t>𝐽</m:t>
                        </m:r>
                      </m:sub>
                    </m:sSub>
                    <m:r>
                      <a:rPr lang="hr-HR" b="0" i="1" smtClean="0">
                        <a:latin typeface="Cambria Math" panose="02040503050406030204" pitchFamily="18" charset="0"/>
                        <a:ea typeface="Cambria Math" panose="02040503050406030204" pitchFamily="18" charset="0"/>
                      </a:rPr>
                      <m:t>≤</m:t>
                    </m:r>
                    <m:sSub>
                      <m:sSubPr>
                        <m:ctrlPr>
                          <a:rPr lang="hr-HR" b="0" i="1" smtClean="0">
                            <a:latin typeface="Cambria Math" panose="02040503050406030204" pitchFamily="18" charset="0"/>
                            <a:ea typeface="Cambria Math" panose="02040503050406030204" pitchFamily="18" charset="0"/>
                          </a:rPr>
                        </m:ctrlPr>
                      </m:sSubPr>
                      <m:e>
                        <m:r>
                          <a:rPr lang="hr-HR" b="0" i="1" smtClean="0">
                            <a:latin typeface="Cambria Math" panose="02040503050406030204" pitchFamily="18" charset="0"/>
                            <a:ea typeface="Cambria Math" panose="02040503050406030204" pitchFamily="18" charset="0"/>
                          </a:rPr>
                          <m:t>𝑅</m:t>
                        </m:r>
                      </m:e>
                      <m:sub>
                        <m:r>
                          <a:rPr lang="hr-HR" b="0" i="1" smtClean="0">
                            <a:latin typeface="Cambria Math" panose="02040503050406030204" pitchFamily="18" charset="0"/>
                            <a:ea typeface="Cambria Math" panose="02040503050406030204" pitchFamily="18" charset="0"/>
                          </a:rPr>
                          <m:t>𝑁</m:t>
                        </m:r>
                      </m:sub>
                    </m:sSub>
                  </m:oMath>
                </a14:m>
                <a:r>
                  <a:rPr lang="en-US" dirty="0" smtClean="0"/>
                  <a:t> </a:t>
                </a:r>
                <a:r>
                  <a:rPr lang="en-US" dirty="0"/>
                  <a:t>, </a:t>
                </a:r>
                <a14:m>
                  <m:oMath xmlns:m="http://schemas.openxmlformats.org/officeDocument/2006/math">
                    <m:sSub>
                      <m:sSubPr>
                        <m:ctrlPr>
                          <a:rPr lang="en-US" i="1" smtClean="0">
                            <a:latin typeface="Cambria Math" panose="02040503050406030204" pitchFamily="18" charset="0"/>
                          </a:rPr>
                        </m:ctrlPr>
                      </m:sSubPr>
                      <m:e>
                        <m:r>
                          <a:rPr lang="hr-HR" b="0" i="1" smtClean="0">
                            <a:latin typeface="Cambria Math" panose="02040503050406030204" pitchFamily="18" charset="0"/>
                          </a:rPr>
                          <m:t>𝑉</m:t>
                        </m:r>
                      </m:e>
                      <m:sub>
                        <m:r>
                          <m:rPr>
                            <m:sty m:val="p"/>
                          </m:rPr>
                          <a:rPr lang="el-GR" i="1" smtClean="0">
                            <a:latin typeface="Cambria Math" panose="02040503050406030204" pitchFamily="18" charset="0"/>
                          </a:rPr>
                          <m:t>Λ</m:t>
                        </m:r>
                      </m:sub>
                    </m:sSub>
                    <m:r>
                      <a:rPr lang="hr-HR" b="0" i="1" smtClean="0">
                        <a:latin typeface="Cambria Math" panose="02040503050406030204" pitchFamily="18" charset="0"/>
                      </a:rPr>
                      <m:t>(</m:t>
                    </m:r>
                    <m:sSub>
                      <m:sSubPr>
                        <m:ctrlPr>
                          <a:rPr lang="hr-HR" b="0" i="1" smtClean="0">
                            <a:latin typeface="Cambria Math" panose="02040503050406030204" pitchFamily="18" charset="0"/>
                          </a:rPr>
                        </m:ctrlPr>
                      </m:sSubPr>
                      <m:e>
                        <m:r>
                          <a:rPr lang="hr-HR" b="0" i="1" smtClean="0">
                            <a:latin typeface="Cambria Math" panose="02040503050406030204" pitchFamily="18" charset="0"/>
                          </a:rPr>
                          <m:t>𝑅</m:t>
                        </m:r>
                      </m:e>
                      <m:sub>
                        <m:r>
                          <a:rPr lang="hr-HR" b="0" i="1" smtClean="0">
                            <a:latin typeface="Cambria Math" panose="02040503050406030204" pitchFamily="18" charset="0"/>
                          </a:rPr>
                          <m:t>𝐽</m:t>
                        </m:r>
                      </m:sub>
                    </m:sSub>
                    <m:r>
                      <a:rPr lang="hr-HR" b="0" i="1" smtClean="0">
                        <a:latin typeface="Cambria Math" panose="02040503050406030204" pitchFamily="18" charset="0"/>
                      </a:rPr>
                      <m:t>)</m:t>
                    </m:r>
                    <m:r>
                      <a:rPr lang="hr-HR"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hr-HR" i="1">
                            <a:latin typeface="Cambria Math" panose="02040503050406030204" pitchFamily="18" charset="0"/>
                          </a:rPr>
                          <m:t>𝑉</m:t>
                        </m:r>
                      </m:e>
                      <m:sub>
                        <m:r>
                          <m:rPr>
                            <m:sty m:val="p"/>
                          </m:rPr>
                          <a:rPr lang="el-GR" i="1">
                            <a:latin typeface="Cambria Math" panose="02040503050406030204" pitchFamily="18" charset="0"/>
                          </a:rPr>
                          <m:t>Λ</m:t>
                        </m:r>
                      </m:sub>
                    </m:sSub>
                    <m:r>
                      <a:rPr lang="hr-HR" i="1">
                        <a:latin typeface="Cambria Math" panose="02040503050406030204" pitchFamily="18" charset="0"/>
                      </a:rPr>
                      <m:t>(</m:t>
                    </m:r>
                    <m:r>
                      <a:rPr lang="hr-HR" i="1" smtClean="0">
                        <a:latin typeface="Cambria Math" panose="02040503050406030204" pitchFamily="18" charset="0"/>
                        <a:ea typeface="Cambria Math" panose="02040503050406030204" pitchFamily="18" charset="0"/>
                      </a:rPr>
                      <m:t>∞</m:t>
                    </m:r>
                    <m:r>
                      <a:rPr lang="hr-HR" i="1">
                        <a:latin typeface="Cambria Math" panose="02040503050406030204" pitchFamily="18" charset="0"/>
                      </a:rPr>
                      <m:t>)</m:t>
                    </m:r>
                  </m:oMath>
                </a14:m>
                <a:r>
                  <a:rPr lang="en-US" dirty="0" smtClean="0"/>
                  <a:t>. </a:t>
                </a:r>
                <a:r>
                  <a:rPr lang="hr-HR" dirty="0"/>
                  <a:t>W</a:t>
                </a:r>
                <a:r>
                  <a:rPr lang="en-US" dirty="0" smtClean="0"/>
                  <a:t>e </a:t>
                </a:r>
                <a:r>
                  <a:rPr lang="en-US" dirty="0"/>
                  <a:t>chose </a:t>
                </a:r>
                <a:r>
                  <a:rPr lang="en-US" i="1" dirty="0" smtClean="0"/>
                  <a:t>R</a:t>
                </a:r>
                <a:r>
                  <a:rPr lang="en-US" baseline="-25000" dirty="0" smtClean="0"/>
                  <a:t>J</a:t>
                </a:r>
                <a:r>
                  <a:rPr lang="hr-HR" baseline="-25000" dirty="0" smtClean="0"/>
                  <a:t> </a:t>
                </a:r>
                <a:r>
                  <a:rPr lang="en-US" dirty="0" smtClean="0"/>
                  <a:t>=</a:t>
                </a:r>
                <a:r>
                  <a:rPr lang="hr-HR" dirty="0" smtClean="0"/>
                  <a:t> </a:t>
                </a:r>
                <a:r>
                  <a:rPr lang="en-US" dirty="0" smtClean="0"/>
                  <a:t>13</a:t>
                </a:r>
                <a:r>
                  <a:rPr lang="en-US" dirty="0"/>
                  <a:t>, 14, 15 </a:t>
                </a:r>
                <a:r>
                  <a:rPr lang="en-US" i="1" dirty="0" smtClean="0"/>
                  <a:t>a</a:t>
                </a:r>
                <a:r>
                  <a:rPr lang="hr-HR" baseline="-25000" dirty="0" smtClean="0"/>
                  <a:t>0</a:t>
                </a:r>
                <a:r>
                  <a:rPr lang="en-US" dirty="0" smtClean="0"/>
                  <a:t> </a:t>
                </a:r>
                <a:r>
                  <a:rPr lang="en-US" dirty="0"/>
                  <a:t>and get </a:t>
                </a:r>
                <a:r>
                  <a:rPr lang="en-US" i="1" dirty="0" err="1" smtClean="0"/>
                  <a:t>J</a:t>
                </a:r>
                <a:r>
                  <a:rPr lang="en-US" baseline="-25000" dirty="0" err="1" smtClean="0"/>
                  <a:t>max</a:t>
                </a:r>
                <a:r>
                  <a:rPr lang="hr-HR" baseline="-25000" dirty="0" smtClean="0"/>
                  <a:t> </a:t>
                </a:r>
                <a:r>
                  <a:rPr lang="en-US" dirty="0" smtClean="0"/>
                  <a:t>=</a:t>
                </a:r>
                <a:r>
                  <a:rPr lang="hr-HR" dirty="0" smtClean="0"/>
                  <a:t> </a:t>
                </a:r>
                <a:r>
                  <a:rPr lang="en-US" dirty="0" smtClean="0"/>
                  <a:t>288</a:t>
                </a:r>
                <a:r>
                  <a:rPr lang="en-US" dirty="0"/>
                  <a:t>, 333, 343 for </a:t>
                </a:r>
                <a:r>
                  <a:rPr lang="en-US" dirty="0" smtClean="0"/>
                  <a:t>Li</a:t>
                </a:r>
                <a:r>
                  <a:rPr lang="hr-HR" dirty="0" smtClean="0"/>
                  <a:t>-</a:t>
                </a:r>
                <a:r>
                  <a:rPr lang="en-US" dirty="0" smtClean="0"/>
                  <a:t>, Na</a:t>
                </a:r>
                <a:r>
                  <a:rPr lang="hr-HR" dirty="0" smtClean="0"/>
                  <a:t>-</a:t>
                </a:r>
                <a:r>
                  <a:rPr lang="en-US" dirty="0" smtClean="0"/>
                  <a:t>, </a:t>
                </a:r>
                <a:r>
                  <a:rPr lang="en-US" dirty="0"/>
                  <a:t>K-He, respectively. </a:t>
                </a:r>
                <a:endParaRPr lang="hr-HR" dirty="0" smtClean="0"/>
              </a:p>
              <a:p>
                <a:pPr marL="285750" indent="-285750">
                  <a:buClr>
                    <a:schemeClr val="accent1"/>
                  </a:buClr>
                  <a:buFont typeface="Wingdings" panose="05000000000000000000" pitchFamily="2" charset="2"/>
                  <a:buChar char="§"/>
                </a:pPr>
                <a:r>
                  <a:rPr lang="hr-HR" dirty="0" smtClean="0"/>
                  <a:t>W</a:t>
                </a:r>
                <a:r>
                  <a:rPr lang="en-US" dirty="0" smtClean="0"/>
                  <a:t>e </a:t>
                </a:r>
                <a:r>
                  <a:rPr lang="en-US" dirty="0"/>
                  <a:t>chose </a:t>
                </a:r>
                <a:r>
                  <a:rPr lang="en-US" dirty="0" smtClean="0"/>
                  <a:t>N</a:t>
                </a:r>
                <a:r>
                  <a:rPr lang="hr-HR" dirty="0" smtClean="0"/>
                  <a:t> </a:t>
                </a:r>
                <a:r>
                  <a:rPr lang="en-US" dirty="0" smtClean="0"/>
                  <a:t>=</a:t>
                </a:r>
                <a:r>
                  <a:rPr lang="en-US" dirty="0"/>
                  <a:t>500 grid points </a:t>
                </a:r>
                <a:r>
                  <a:rPr lang="en-US" dirty="0" smtClean="0"/>
                  <a:t>and g</a:t>
                </a:r>
                <a:r>
                  <a:rPr lang="hr-HR" dirty="0" smtClean="0"/>
                  <a:t>e</a:t>
                </a:r>
                <a:r>
                  <a:rPr lang="en-US" dirty="0" smtClean="0"/>
                  <a:t>t </a:t>
                </a:r>
                <a:r>
                  <a:rPr lang="en-US" i="1" dirty="0" smtClean="0"/>
                  <a:t>R</a:t>
                </a:r>
                <a:r>
                  <a:rPr lang="en-US" baseline="-25000" dirty="0" smtClean="0"/>
                  <a:t>N</a:t>
                </a:r>
                <a:r>
                  <a:rPr lang="hr-HR" baseline="-25000" dirty="0" smtClean="0"/>
                  <a:t> </a:t>
                </a:r>
                <a:r>
                  <a:rPr lang="en-US" dirty="0" smtClean="0"/>
                  <a:t>=</a:t>
                </a:r>
                <a:r>
                  <a:rPr lang="hr-HR" dirty="0" smtClean="0"/>
                  <a:t> </a:t>
                </a:r>
                <a:r>
                  <a:rPr lang="en-US" dirty="0" smtClean="0"/>
                  <a:t>76</a:t>
                </a:r>
                <a:r>
                  <a:rPr lang="en-US" dirty="0"/>
                  <a:t>, 66, 64 </a:t>
                </a:r>
                <a:r>
                  <a:rPr lang="en-US" dirty="0" smtClean="0"/>
                  <a:t>a</a:t>
                </a:r>
                <a:r>
                  <a:rPr lang="hr-HR" baseline="-25000" dirty="0" smtClean="0"/>
                  <a:t>0</a:t>
                </a:r>
                <a:r>
                  <a:rPr lang="en-US" dirty="0" smtClean="0"/>
                  <a:t>.</a:t>
                </a:r>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489855" y="3311314"/>
                <a:ext cx="8123465" cy="2319225"/>
              </a:xfrm>
              <a:prstGeom prst="rect">
                <a:avLst/>
              </a:prstGeom>
              <a:blipFill>
                <a:blip r:embed="rId2"/>
                <a:stretch>
                  <a:fillRect l="-600" t="-1312" b="-3150"/>
                </a:stretch>
              </a:blipFill>
            </p:spPr>
            <p:txBody>
              <a:bodyPr/>
              <a:lstStyle/>
              <a:p>
                <a:r>
                  <a:rPr lang="en-US">
                    <a:noFill/>
                  </a:rPr>
                  <a:t> </a:t>
                </a:r>
              </a:p>
            </p:txBody>
          </p:sp>
        </mc:Fallback>
      </mc:AlternateContent>
      <p:sp>
        <p:nvSpPr>
          <p:cNvPr id="25" name="Rectangle 33"/>
          <p:cNvSpPr>
            <a:spLocks noChangeArrowheads="1"/>
          </p:cNvSpPr>
          <p:nvPr/>
        </p:nvSpPr>
        <p:spPr bwMode="auto">
          <a:xfrm>
            <a:off x="2792185" y="55921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157" y="1574752"/>
            <a:ext cx="7449958" cy="71939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5410" y="2817273"/>
            <a:ext cx="2267909" cy="317019"/>
          </a:xfrm>
          <a:prstGeom prst="rect">
            <a:avLst/>
          </a:prstGeom>
        </p:spPr>
      </p:pic>
    </p:spTree>
    <p:extLst>
      <p:ext uri="{BB962C8B-B14F-4D97-AF65-F5344CB8AC3E}">
        <p14:creationId xmlns:p14="http://schemas.microsoft.com/office/powerpoint/2010/main" val="2103361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267" y="474400"/>
            <a:ext cx="8123465" cy="923330"/>
          </a:xfrm>
          <a:prstGeom prst="rect">
            <a:avLst/>
          </a:prstGeom>
        </p:spPr>
        <p:txBody>
          <a:bodyPr wrap="square">
            <a:spAutoFit/>
          </a:bodyPr>
          <a:lstStyle/>
          <a:p>
            <a:pPr algn="just"/>
            <a:r>
              <a:rPr lang="en-US" dirty="0" smtClean="0"/>
              <a:t>In</a:t>
            </a:r>
            <a:r>
              <a:rPr lang="hr-HR" dirty="0" smtClean="0"/>
              <a:t> </a:t>
            </a:r>
            <a:r>
              <a:rPr lang="en-US" dirty="0" smtClean="0"/>
              <a:t>LTE</a:t>
            </a:r>
            <a:r>
              <a:rPr lang="hr-HR" dirty="0" smtClean="0"/>
              <a:t> and</a:t>
            </a:r>
            <a:r>
              <a:rPr lang="en-US" dirty="0" smtClean="0"/>
              <a:t> </a:t>
            </a:r>
            <a:r>
              <a:rPr lang="en-US" dirty="0"/>
              <a:t>binary (</a:t>
            </a:r>
            <a:r>
              <a:rPr lang="en-US" dirty="0" smtClean="0"/>
              <a:t>low</a:t>
            </a:r>
            <a:r>
              <a:rPr lang="hr-HR" dirty="0" smtClean="0"/>
              <a:t>-</a:t>
            </a:r>
            <a:r>
              <a:rPr lang="en-US" dirty="0" smtClean="0"/>
              <a:t>pressure</a:t>
            </a:r>
            <a:r>
              <a:rPr lang="en-US" dirty="0"/>
              <a:t>) </a:t>
            </a:r>
            <a:r>
              <a:rPr lang="en-US" dirty="0" smtClean="0"/>
              <a:t>approximation</a:t>
            </a:r>
            <a:r>
              <a:rPr lang="hr-HR" dirty="0" smtClean="0"/>
              <a:t>,</a:t>
            </a:r>
            <a:r>
              <a:rPr lang="en-US" dirty="0" smtClean="0"/>
              <a:t> </a:t>
            </a:r>
            <a:r>
              <a:rPr lang="en-US" dirty="0"/>
              <a:t>assuming the Q-branch approximation (</a:t>
            </a:r>
            <a:r>
              <a:rPr lang="en-US" i="1" dirty="0"/>
              <a:t>ΔJ=0</a:t>
            </a:r>
            <a:r>
              <a:rPr lang="en-US" dirty="0"/>
              <a:t>), the </a:t>
            </a:r>
            <a:r>
              <a:rPr lang="en-US" b="1" dirty="0">
                <a:solidFill>
                  <a:srgbClr val="FF0000"/>
                </a:solidFill>
              </a:rPr>
              <a:t>reduced absorption coefficient </a:t>
            </a:r>
            <a:r>
              <a:rPr lang="hr-HR" b="1" dirty="0" smtClean="0"/>
              <a:t>(RAC) </a:t>
            </a:r>
            <a:r>
              <a:rPr lang="hr-HR" dirty="0" smtClean="0"/>
              <a:t>for</a:t>
            </a:r>
            <a:r>
              <a:rPr lang="en-US" dirty="0" smtClean="0"/>
              <a:t> </a:t>
            </a:r>
            <a:r>
              <a:rPr lang="en-US" dirty="0"/>
              <a:t>temperature </a:t>
            </a:r>
            <a:r>
              <a:rPr lang="en-US" i="1" dirty="0"/>
              <a:t>T</a:t>
            </a:r>
            <a:r>
              <a:rPr lang="en-US" dirty="0"/>
              <a:t> and frequency </a:t>
            </a:r>
            <a:r>
              <a:rPr lang="en-US" i="1" dirty="0"/>
              <a:t>ν</a:t>
            </a:r>
            <a:r>
              <a:rPr lang="en-US" dirty="0"/>
              <a:t> has </a:t>
            </a:r>
            <a:r>
              <a:rPr lang="hr-HR" dirty="0" smtClean="0"/>
              <a:t>the</a:t>
            </a:r>
            <a:r>
              <a:rPr lang="en-US" dirty="0" smtClean="0"/>
              <a:t> </a:t>
            </a:r>
            <a:r>
              <a:rPr lang="en-US" dirty="0"/>
              <a:t>form (Beuc et al. 2012; Chung et al. 2001</a:t>
            </a:r>
            <a:r>
              <a:rPr lang="en-US" dirty="0" smtClean="0"/>
              <a:t>)</a:t>
            </a:r>
            <a:r>
              <a:rPr lang="hr-HR" dirty="0" smtClean="0"/>
              <a:t>:</a:t>
            </a:r>
            <a:endParaRPr lang="en-US" dirty="0"/>
          </a:p>
        </p:txBody>
      </p:sp>
      <p:sp>
        <p:nvSpPr>
          <p:cNvPr id="3" name="Rectangle 2"/>
          <p:cNvSpPr>
            <a:spLocks noChangeArrowheads="1"/>
          </p:cNvSpPr>
          <p:nvPr/>
        </p:nvSpPr>
        <p:spPr bwMode="auto">
          <a:xfrm>
            <a:off x="604157" y="144507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4"/>
          <p:cNvSpPr/>
          <p:nvPr/>
        </p:nvSpPr>
        <p:spPr>
          <a:xfrm>
            <a:off x="489854" y="2496018"/>
            <a:ext cx="8123465" cy="646331"/>
          </a:xfrm>
          <a:prstGeom prst="rect">
            <a:avLst/>
          </a:prstGeom>
        </p:spPr>
        <p:txBody>
          <a:bodyPr wrap="square">
            <a:spAutoFit/>
          </a:bodyPr>
          <a:lstStyle/>
          <a:p>
            <a:r>
              <a:rPr lang="en-US" i="1" dirty="0" smtClean="0"/>
              <a:t>w</a:t>
            </a:r>
            <a:r>
              <a:rPr lang="en-US" dirty="0" smtClean="0"/>
              <a:t> </a:t>
            </a:r>
            <a:r>
              <a:rPr lang="en-US" dirty="0"/>
              <a:t>is a statistical factor (1/3 </a:t>
            </a:r>
            <a:r>
              <a:rPr lang="en-US" i="1" dirty="0"/>
              <a:t>for X-B</a:t>
            </a:r>
            <a:r>
              <a:rPr lang="en-US" dirty="0"/>
              <a:t>, 2/3 for </a:t>
            </a:r>
            <a:r>
              <a:rPr lang="en-US" i="1" dirty="0"/>
              <a:t>X-A</a:t>
            </a:r>
            <a:r>
              <a:rPr lang="en-US" dirty="0"/>
              <a:t> </a:t>
            </a:r>
            <a:r>
              <a:rPr lang="en-US" dirty="0" smtClean="0"/>
              <a:t>transition</a:t>
            </a:r>
            <a:r>
              <a:rPr lang="hr-HR" dirty="0" smtClean="0"/>
              <a:t>s</a:t>
            </a:r>
            <a:r>
              <a:rPr lang="en-US" dirty="0" smtClean="0"/>
              <a:t>), </a:t>
            </a:r>
            <a:r>
              <a:rPr lang="en-US" i="1" dirty="0"/>
              <a:t>J</a:t>
            </a:r>
            <a:r>
              <a:rPr lang="en-US" baseline="-25000" dirty="0"/>
              <a:t>max</a:t>
            </a:r>
            <a:r>
              <a:rPr lang="en-US" dirty="0"/>
              <a:t> is the largest J value, </a:t>
            </a:r>
            <a:r>
              <a:rPr lang="en-US" i="1" dirty="0"/>
              <a:t>g</a:t>
            </a:r>
            <a:r>
              <a:rPr lang="en-US" dirty="0"/>
              <a:t>(</a:t>
            </a:r>
            <a:r>
              <a:rPr lang="en-US" i="1" dirty="0"/>
              <a:t>v</a:t>
            </a:r>
            <a:r>
              <a:rPr lang="en-US" dirty="0"/>
              <a:t>) is the instrumental profile, and transition frequencies </a:t>
            </a:r>
            <a:r>
              <a:rPr lang="en-US" dirty="0" smtClean="0"/>
              <a:t>are</a:t>
            </a:r>
            <a:r>
              <a:rPr lang="hr-HR" dirty="0" smtClean="0"/>
              <a:t>                                   </a:t>
            </a:r>
            <a:r>
              <a:rPr lang="en-US" dirty="0" smtClean="0"/>
              <a:t> </a:t>
            </a:r>
            <a:endParaRPr lang="en-US" dirty="0"/>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5" name="Rectangle 33"/>
          <p:cNvSpPr>
            <a:spLocks noChangeArrowheads="1"/>
          </p:cNvSpPr>
          <p:nvPr/>
        </p:nvSpPr>
        <p:spPr bwMode="auto">
          <a:xfrm>
            <a:off x="2792185" y="55921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157" y="1574752"/>
            <a:ext cx="7449958" cy="71939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5410" y="2817273"/>
            <a:ext cx="2267909" cy="317019"/>
          </a:xfrm>
          <a:prstGeom prst="rect">
            <a:avLst/>
          </a:prstGeom>
        </p:spPr>
      </p:pic>
      <p:sp>
        <p:nvSpPr>
          <p:cNvPr id="11" name="TextBox 10"/>
          <p:cNvSpPr txBox="1"/>
          <p:nvPr/>
        </p:nvSpPr>
        <p:spPr>
          <a:xfrm>
            <a:off x="470238" y="4420747"/>
            <a:ext cx="8143081" cy="646331"/>
          </a:xfrm>
          <a:prstGeom prst="rect">
            <a:avLst/>
          </a:prstGeom>
          <a:noFill/>
        </p:spPr>
        <p:txBody>
          <a:bodyPr wrap="square" rtlCol="0">
            <a:spAutoFit/>
          </a:bodyPr>
          <a:lstStyle/>
          <a:p>
            <a:pPr algn="just"/>
            <a:r>
              <a:rPr lang="en-US" dirty="0"/>
              <a:t>In the </a:t>
            </a:r>
            <a:r>
              <a:rPr lang="en-US" dirty="0" err="1"/>
              <a:t>neighbo</a:t>
            </a:r>
            <a:r>
              <a:rPr lang="hr-HR" dirty="0"/>
              <a:t>u</a:t>
            </a:r>
            <a:r>
              <a:rPr lang="en-US" dirty="0" err="1"/>
              <a:t>rhood</a:t>
            </a:r>
            <a:r>
              <a:rPr lang="en-US" dirty="0"/>
              <a:t> of the atomic</a:t>
            </a:r>
            <a:r>
              <a:rPr lang="hr-HR" dirty="0"/>
              <a:t> line</a:t>
            </a:r>
            <a:r>
              <a:rPr lang="en-US" dirty="0"/>
              <a:t> transition</a:t>
            </a:r>
            <a:r>
              <a:rPr lang="hr-HR" dirty="0"/>
              <a:t> frequencie</a:t>
            </a:r>
            <a:r>
              <a:rPr lang="en-US" dirty="0"/>
              <a:t> </a:t>
            </a:r>
            <a:r>
              <a:rPr lang="en-US" i="1" dirty="0"/>
              <a:t>ν</a:t>
            </a:r>
            <a:r>
              <a:rPr lang="en-US" baseline="-25000" dirty="0"/>
              <a:t>0</a:t>
            </a:r>
            <a:r>
              <a:rPr lang="en-US" dirty="0"/>
              <a:t>, for </a:t>
            </a:r>
            <a:r>
              <a:rPr lang="hr-HR" dirty="0"/>
              <a:t>an </a:t>
            </a:r>
            <a:r>
              <a:rPr lang="en-US" dirty="0"/>
              <a:t>optically thick medium, the </a:t>
            </a:r>
            <a:r>
              <a:rPr lang="en-US" b="1" dirty="0">
                <a:solidFill>
                  <a:srgbClr val="FF0000"/>
                </a:solidFill>
              </a:rPr>
              <a:t>emission coefficient </a:t>
            </a:r>
            <a:r>
              <a:rPr lang="hr-HR" b="1" dirty="0"/>
              <a:t>(EC) </a:t>
            </a:r>
            <a:r>
              <a:rPr lang="en-US" dirty="0"/>
              <a:t>is simply related to </a:t>
            </a:r>
            <a:r>
              <a:rPr lang="hr-HR" dirty="0"/>
              <a:t>(RAC)</a:t>
            </a:r>
            <a:r>
              <a:rPr lang="en-US" dirty="0"/>
              <a:t> (</a:t>
            </a:r>
            <a:r>
              <a:rPr lang="en-US" dirty="0" err="1"/>
              <a:t>Horvatić</a:t>
            </a:r>
            <a:r>
              <a:rPr lang="en-US" dirty="0"/>
              <a:t> et al</a:t>
            </a:r>
            <a:r>
              <a:rPr lang="hr-HR" dirty="0"/>
              <a:t>.</a:t>
            </a:r>
            <a:r>
              <a:rPr lang="en-US" dirty="0"/>
              <a:t> 2015)</a:t>
            </a:r>
            <a:r>
              <a:rPr lang="hr-HR" dirty="0"/>
              <a:t> </a:t>
            </a: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3623" y="5097586"/>
            <a:ext cx="2591025" cy="689509"/>
          </a:xfrm>
          <a:prstGeom prst="rect">
            <a:avLst/>
          </a:prstGeom>
        </p:spPr>
      </p:pic>
      <p:sp>
        <p:nvSpPr>
          <p:cNvPr id="13" name="Rectangle 12"/>
          <p:cNvSpPr/>
          <p:nvPr/>
        </p:nvSpPr>
        <p:spPr>
          <a:xfrm>
            <a:off x="470238" y="3148200"/>
            <a:ext cx="8103052" cy="1200329"/>
          </a:xfrm>
          <a:prstGeom prst="rect">
            <a:avLst/>
          </a:prstGeom>
        </p:spPr>
        <p:txBody>
          <a:bodyPr wrap="square">
            <a:spAutoFit/>
          </a:bodyPr>
          <a:lstStyle/>
          <a:p>
            <a:pPr algn="just"/>
            <a:r>
              <a:rPr lang="en-US" dirty="0" smtClean="0"/>
              <a:t>We </a:t>
            </a:r>
            <a:r>
              <a:rPr lang="en-US" dirty="0"/>
              <a:t>used about </a:t>
            </a:r>
            <a:r>
              <a:rPr lang="en-US" dirty="0">
                <a:solidFill>
                  <a:schemeClr val="accent1"/>
                </a:solidFill>
              </a:rPr>
              <a:t>5-6 min </a:t>
            </a:r>
            <a:r>
              <a:rPr lang="hr-HR" dirty="0" err="1" smtClean="0"/>
              <a:t>of</a:t>
            </a:r>
            <a:r>
              <a:rPr lang="en-US" dirty="0" smtClean="0"/>
              <a:t> </a:t>
            </a:r>
            <a:r>
              <a:rPr lang="hr-HR" dirty="0" err="1" smtClean="0"/>
              <a:t>the</a:t>
            </a:r>
            <a:r>
              <a:rPr lang="hr-HR" dirty="0" smtClean="0"/>
              <a:t> </a:t>
            </a:r>
            <a:r>
              <a:rPr lang="en-US" dirty="0" smtClean="0"/>
              <a:t>computer </a:t>
            </a:r>
            <a:r>
              <a:rPr lang="en-US" dirty="0"/>
              <a:t>time to calculate </a:t>
            </a:r>
            <a:r>
              <a:rPr lang="en-US" dirty="0" smtClean="0"/>
              <a:t>all </a:t>
            </a:r>
            <a:r>
              <a:rPr lang="hr-HR" dirty="0" smtClean="0"/>
              <a:t>the </a:t>
            </a:r>
            <a:r>
              <a:rPr lang="en-US" dirty="0" smtClean="0"/>
              <a:t>necessary </a:t>
            </a:r>
            <a:r>
              <a:rPr lang="en-US" dirty="0"/>
              <a:t>matrix elements for each molecule. To evaluate the absorption coefficient for a given temperature, spectrum is collected in bins of the size Δ</a:t>
            </a:r>
            <a:r>
              <a:rPr lang="en-US" i="1" dirty="0"/>
              <a:t>ν</a:t>
            </a:r>
            <a:r>
              <a:rPr lang="en-US" dirty="0"/>
              <a:t>/</a:t>
            </a:r>
            <a:r>
              <a:rPr lang="en-US" i="1" dirty="0"/>
              <a:t>c</a:t>
            </a:r>
            <a:r>
              <a:rPr lang="en-US" dirty="0"/>
              <a:t> = 2 cm</a:t>
            </a:r>
            <a:r>
              <a:rPr lang="en-US" baseline="30000" dirty="0"/>
              <a:t>-1</a:t>
            </a:r>
            <a:r>
              <a:rPr lang="en-US" dirty="0"/>
              <a:t>, and smoothed with a triangle profile (FWHM 10 cm</a:t>
            </a:r>
            <a:r>
              <a:rPr lang="en-US" baseline="30000" dirty="0"/>
              <a:t>-1</a:t>
            </a:r>
            <a:r>
              <a:rPr lang="en-US" dirty="0"/>
              <a:t>) consuming </a:t>
            </a:r>
            <a:r>
              <a:rPr lang="en-US" dirty="0" smtClean="0">
                <a:solidFill>
                  <a:schemeClr val="accent1"/>
                </a:solidFill>
              </a:rPr>
              <a:t>20-25</a:t>
            </a:r>
            <a:r>
              <a:rPr lang="hr-HR" dirty="0" smtClean="0">
                <a:solidFill>
                  <a:schemeClr val="accent1"/>
                </a:solidFill>
              </a:rPr>
              <a:t> seconds</a:t>
            </a:r>
            <a:r>
              <a:rPr lang="en-US" dirty="0" smtClean="0"/>
              <a:t> </a:t>
            </a:r>
            <a:r>
              <a:rPr lang="en-US" dirty="0"/>
              <a:t>of computer time.</a:t>
            </a:r>
          </a:p>
        </p:txBody>
      </p:sp>
    </p:spTree>
    <p:extLst>
      <p:ext uri="{BB962C8B-B14F-4D97-AF65-F5344CB8AC3E}">
        <p14:creationId xmlns:p14="http://schemas.microsoft.com/office/powerpoint/2010/main" val="113930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ChangeArrowheads="1"/>
          </p:cNvSpPr>
          <p:nvPr/>
        </p:nvSpPr>
        <p:spPr bwMode="auto">
          <a:xfrm>
            <a:off x="1719470" y="19302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13"/>
          <p:cNvSpPr>
            <a:spLocks noChangeArrowheads="1"/>
          </p:cNvSpPr>
          <p:nvPr/>
        </p:nvSpPr>
        <p:spPr bwMode="auto">
          <a:xfrm>
            <a:off x="506896" y="89457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3" name="Rectangle 19"/>
          <p:cNvSpPr>
            <a:spLocks noChangeArrowheads="1"/>
          </p:cNvSpPr>
          <p:nvPr/>
        </p:nvSpPr>
        <p:spPr bwMode="auto">
          <a:xfrm flipV="1">
            <a:off x="4415757" y="697790"/>
            <a:ext cx="2593981" cy="693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8" name="Rectangle 23"/>
          <p:cNvSpPr>
            <a:spLocks noChangeArrowheads="1"/>
          </p:cNvSpPr>
          <p:nvPr/>
        </p:nvSpPr>
        <p:spPr bwMode="auto">
          <a:xfrm>
            <a:off x="3860138" y="154810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964153583"/>
              </p:ext>
            </p:extLst>
          </p:nvPr>
        </p:nvGraphicFramePr>
        <p:xfrm>
          <a:off x="367216" y="193021"/>
          <a:ext cx="5472204" cy="3870979"/>
        </p:xfrm>
        <a:graphic>
          <a:graphicData uri="http://schemas.openxmlformats.org/presentationml/2006/ole">
            <mc:AlternateContent xmlns:mc="http://schemas.openxmlformats.org/markup-compatibility/2006">
              <mc:Choice xmlns:v="urn:schemas-microsoft-com:vml" Requires="v">
                <p:oleObj spid="_x0000_s7334" name="Graph" r:id="rId3" imgW="4275720" imgH="3024720" progId="Origin50.Graph">
                  <p:embed/>
                </p:oleObj>
              </mc:Choice>
              <mc:Fallback>
                <p:oleObj name="Graph" r:id="rId3" imgW="4275720" imgH="3024720" progId="Origin50.Graph">
                  <p:embed/>
                  <p:pic>
                    <p:nvPicPr>
                      <p:cNvPr id="0" name=""/>
                      <p:cNvPicPr/>
                      <p:nvPr/>
                    </p:nvPicPr>
                    <p:blipFill>
                      <a:blip r:embed="rId4"/>
                      <a:stretch>
                        <a:fillRect/>
                      </a:stretch>
                    </p:blipFill>
                    <p:spPr>
                      <a:xfrm>
                        <a:off x="367216" y="193021"/>
                        <a:ext cx="5472204" cy="3870979"/>
                      </a:xfrm>
                      <a:prstGeom prst="rect">
                        <a:avLst/>
                      </a:prstGeom>
                    </p:spPr>
                  </p:pic>
                </p:oleObj>
              </mc:Fallback>
            </mc:AlternateContent>
          </a:graphicData>
        </a:graphic>
      </p:graphicFrame>
      <p:sp>
        <p:nvSpPr>
          <p:cNvPr id="25" name="Rectangle 24"/>
          <p:cNvSpPr/>
          <p:nvPr/>
        </p:nvSpPr>
        <p:spPr>
          <a:xfrm>
            <a:off x="160199" y="4155303"/>
            <a:ext cx="8496784" cy="1477328"/>
          </a:xfrm>
          <a:prstGeom prst="rect">
            <a:avLst/>
          </a:prstGeom>
        </p:spPr>
        <p:txBody>
          <a:bodyPr wrap="square">
            <a:spAutoFit/>
          </a:bodyPr>
          <a:lstStyle/>
          <a:p>
            <a:pPr marL="285750" indent="-285750" algn="just">
              <a:buClr>
                <a:schemeClr val="accent1"/>
              </a:buClr>
              <a:buFont typeface="Wingdings" panose="05000000000000000000" pitchFamily="2" charset="2"/>
              <a:buChar char="§"/>
            </a:pPr>
            <a:r>
              <a:rPr lang="hr-HR" dirty="0" smtClean="0"/>
              <a:t>RAC </a:t>
            </a:r>
            <a:r>
              <a:rPr lang="en-US" dirty="0" smtClean="0"/>
              <a:t>and </a:t>
            </a:r>
            <a:r>
              <a:rPr lang="hr-HR" dirty="0" smtClean="0"/>
              <a:t>EC </a:t>
            </a:r>
            <a:r>
              <a:rPr lang="en-US" dirty="0" smtClean="0"/>
              <a:t>of </a:t>
            </a:r>
            <a:r>
              <a:rPr lang="en-US" dirty="0"/>
              <a:t>A-He dimers exhibit the same qualitative </a:t>
            </a:r>
            <a:r>
              <a:rPr lang="en-US" dirty="0" err="1" smtClean="0"/>
              <a:t>behavio</a:t>
            </a:r>
            <a:r>
              <a:rPr lang="hr-HR" dirty="0" smtClean="0"/>
              <a:t>u</a:t>
            </a:r>
            <a:r>
              <a:rPr lang="en-US" dirty="0" smtClean="0"/>
              <a:t>r. </a:t>
            </a:r>
            <a:endParaRPr lang="hr-HR" dirty="0" smtClean="0"/>
          </a:p>
          <a:p>
            <a:pPr marL="285750" indent="-285750" algn="just">
              <a:buClr>
                <a:schemeClr val="accent1"/>
              </a:buClr>
              <a:buFont typeface="Wingdings" panose="05000000000000000000" pitchFamily="2" charset="2"/>
              <a:buChar char="§"/>
            </a:pPr>
            <a:r>
              <a:rPr lang="hr-HR" dirty="0" smtClean="0"/>
              <a:t>RAC </a:t>
            </a:r>
            <a:r>
              <a:rPr lang="en-US" dirty="0"/>
              <a:t>increase with </a:t>
            </a:r>
            <a:r>
              <a:rPr lang="en-US" dirty="0" smtClean="0"/>
              <a:t>temperature </a:t>
            </a:r>
            <a:r>
              <a:rPr lang="en-US" dirty="0"/>
              <a:t>because the initial </a:t>
            </a:r>
            <a:r>
              <a:rPr lang="hr-HR" b="1" dirty="0"/>
              <a:t>X</a:t>
            </a:r>
            <a:r>
              <a:rPr lang="hr-HR" b="1" baseline="30000" dirty="0"/>
              <a:t>2</a:t>
            </a:r>
            <a:r>
              <a:rPr lang="el-GR" b="1" dirty="0"/>
              <a:t>Σ</a:t>
            </a:r>
            <a:r>
              <a:rPr lang="hr-HR" b="1" baseline="30000" dirty="0"/>
              <a:t>+ </a:t>
            </a:r>
            <a:r>
              <a:rPr lang="en-US" dirty="0"/>
              <a:t>state is repulsive</a:t>
            </a:r>
            <a:r>
              <a:rPr lang="en-US" dirty="0" smtClean="0"/>
              <a:t>.</a:t>
            </a:r>
            <a:endParaRPr lang="hr-HR" dirty="0" smtClean="0"/>
          </a:p>
          <a:p>
            <a:pPr marL="285750" indent="-285750" algn="just">
              <a:buClr>
                <a:schemeClr val="accent1"/>
              </a:buClr>
              <a:buFont typeface="Wingdings" panose="05000000000000000000" pitchFamily="2" charset="2"/>
              <a:buChar char="§"/>
            </a:pPr>
            <a:r>
              <a:rPr lang="hr-HR" dirty="0" smtClean="0"/>
              <a:t>EC in the </a:t>
            </a:r>
            <a:r>
              <a:rPr lang="hr-HR" dirty="0" smtClean="0">
                <a:solidFill>
                  <a:srgbClr val="0070C0"/>
                </a:solidFill>
              </a:rPr>
              <a:t>blue</a:t>
            </a:r>
            <a:r>
              <a:rPr lang="hr-HR" dirty="0" smtClean="0"/>
              <a:t> wing</a:t>
            </a:r>
            <a:r>
              <a:rPr lang="hr-HR" dirty="0"/>
              <a:t> </a:t>
            </a:r>
            <a:r>
              <a:rPr lang="hr-HR" dirty="0" smtClean="0"/>
              <a:t>(</a:t>
            </a:r>
            <a:r>
              <a:rPr lang="en-US" i="1" dirty="0" smtClean="0">
                <a:solidFill>
                  <a:srgbClr val="0070C0"/>
                </a:solidFill>
              </a:rPr>
              <a:t>X-B</a:t>
            </a:r>
            <a:r>
              <a:rPr lang="en-US" dirty="0" smtClean="0"/>
              <a:t> transition</a:t>
            </a:r>
            <a:r>
              <a:rPr lang="hr-HR" dirty="0" smtClean="0"/>
              <a:t>)</a:t>
            </a:r>
            <a:r>
              <a:rPr lang="en-US" dirty="0"/>
              <a:t> increases with </a:t>
            </a:r>
            <a:r>
              <a:rPr lang="en-US" dirty="0" smtClean="0"/>
              <a:t>temperature </a:t>
            </a:r>
            <a:r>
              <a:rPr lang="en-US" dirty="0"/>
              <a:t>because </a:t>
            </a:r>
            <a:r>
              <a:rPr lang="hr-HR" dirty="0"/>
              <a:t>of </a:t>
            </a:r>
            <a:r>
              <a:rPr lang="hr-HR" dirty="0" smtClean="0"/>
              <a:t>the </a:t>
            </a:r>
            <a:r>
              <a:rPr lang="en-US" dirty="0" smtClean="0"/>
              <a:t>repulsive </a:t>
            </a:r>
            <a:r>
              <a:rPr lang="en-US" dirty="0"/>
              <a:t>initial state </a:t>
            </a:r>
            <a:r>
              <a:rPr lang="hr-HR" b="1" dirty="0">
                <a:solidFill>
                  <a:schemeClr val="accent1"/>
                </a:solidFill>
              </a:rPr>
              <a:t>B</a:t>
            </a:r>
            <a:r>
              <a:rPr lang="hr-HR" b="1" baseline="30000" dirty="0">
                <a:solidFill>
                  <a:schemeClr val="accent1"/>
                </a:solidFill>
              </a:rPr>
              <a:t>2</a:t>
            </a:r>
            <a:r>
              <a:rPr lang="el-GR" b="1" dirty="0">
                <a:solidFill>
                  <a:schemeClr val="accent1"/>
                </a:solidFill>
              </a:rPr>
              <a:t>Σ</a:t>
            </a:r>
            <a:r>
              <a:rPr lang="hr-HR" b="1" baseline="30000" dirty="0">
                <a:solidFill>
                  <a:schemeClr val="accent1"/>
                </a:solidFill>
              </a:rPr>
              <a:t>+ </a:t>
            </a:r>
            <a:r>
              <a:rPr lang="en-US" dirty="0" smtClean="0"/>
              <a:t>. </a:t>
            </a:r>
            <a:r>
              <a:rPr lang="hr-HR" dirty="0"/>
              <a:t>T</a:t>
            </a:r>
            <a:r>
              <a:rPr lang="en-US" dirty="0" smtClean="0"/>
              <a:t>he </a:t>
            </a:r>
            <a:r>
              <a:rPr lang="en-US" dirty="0"/>
              <a:t>wing terminates with a blue satellite band </a:t>
            </a:r>
            <a:r>
              <a:rPr lang="hr-HR" dirty="0" smtClean="0"/>
              <a:t>as </a:t>
            </a:r>
            <a:r>
              <a:rPr lang="en-US" dirty="0" smtClean="0"/>
              <a:t>a </a:t>
            </a:r>
            <a:r>
              <a:rPr lang="en-US" dirty="0"/>
              <a:t>consequence of an extremum </a:t>
            </a:r>
            <a:r>
              <a:rPr lang="en-US" dirty="0" smtClean="0"/>
              <a:t>in</a:t>
            </a:r>
            <a:r>
              <a:rPr lang="hr-HR" dirty="0" smtClean="0"/>
              <a:t> the</a:t>
            </a:r>
            <a:r>
              <a:rPr lang="en-US" dirty="0" smtClean="0"/>
              <a:t> </a:t>
            </a:r>
            <a:r>
              <a:rPr lang="en-US" i="1" dirty="0">
                <a:solidFill>
                  <a:srgbClr val="0070C0"/>
                </a:solidFill>
              </a:rPr>
              <a:t>X-B</a:t>
            </a:r>
            <a:r>
              <a:rPr lang="en-US" dirty="0"/>
              <a:t> transition difference potential curve</a:t>
            </a:r>
            <a:r>
              <a:rPr lang="en-US" dirty="0" smtClean="0"/>
              <a:t>. </a:t>
            </a:r>
            <a:endParaRPr lang="hr-HR" dirty="0" smtClean="0"/>
          </a:p>
        </p:txBody>
      </p:sp>
      <p:sp>
        <p:nvSpPr>
          <p:cNvPr id="2" name="TextBox 1"/>
          <p:cNvSpPr txBox="1"/>
          <p:nvPr/>
        </p:nvSpPr>
        <p:spPr>
          <a:xfrm>
            <a:off x="5585791" y="841932"/>
            <a:ext cx="2752666" cy="707886"/>
          </a:xfrm>
          <a:prstGeom prst="rect">
            <a:avLst/>
          </a:prstGeom>
          <a:noFill/>
        </p:spPr>
        <p:txBody>
          <a:bodyPr wrap="square" rtlCol="0">
            <a:spAutoFit/>
          </a:bodyPr>
          <a:lstStyle/>
          <a:p>
            <a:r>
              <a:rPr lang="hr-HR" sz="2000" b="1" dirty="0" smtClean="0"/>
              <a:t>Reduced absorption coefficient (RAC)</a:t>
            </a:r>
            <a:endParaRPr lang="en-US" sz="2000" b="1" dirty="0"/>
          </a:p>
        </p:txBody>
      </p:sp>
      <p:sp>
        <p:nvSpPr>
          <p:cNvPr id="4" name="TextBox 3"/>
          <p:cNvSpPr txBox="1"/>
          <p:nvPr/>
        </p:nvSpPr>
        <p:spPr>
          <a:xfrm>
            <a:off x="5659948" y="2565141"/>
            <a:ext cx="2857981" cy="400110"/>
          </a:xfrm>
          <a:prstGeom prst="rect">
            <a:avLst/>
          </a:prstGeom>
          <a:noFill/>
        </p:spPr>
        <p:txBody>
          <a:bodyPr wrap="square" rtlCol="0">
            <a:spAutoFit/>
          </a:bodyPr>
          <a:lstStyle/>
          <a:p>
            <a:r>
              <a:rPr lang="hr-HR" sz="2000" b="1" dirty="0" smtClean="0"/>
              <a:t>Emission coefficient (EC)</a:t>
            </a:r>
            <a:endParaRPr lang="en-US" sz="2000" b="1" dirty="0"/>
          </a:p>
        </p:txBody>
      </p:sp>
    </p:spTree>
    <p:extLst>
      <p:ext uri="{BB962C8B-B14F-4D97-AF65-F5344CB8AC3E}">
        <p14:creationId xmlns:p14="http://schemas.microsoft.com/office/powerpoint/2010/main" val="1567660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3058</TotalTime>
  <Words>1561</Words>
  <Application>Microsoft Office PowerPoint</Application>
  <PresentationFormat>On-screen Show (4:3)</PresentationFormat>
  <Paragraphs>57</Paragraphs>
  <Slides>13</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13</vt:i4>
      </vt:variant>
    </vt:vector>
  </HeadingPairs>
  <TitlesOfParts>
    <vt:vector size="23" baseType="lpstr">
      <vt:lpstr>Arial</vt:lpstr>
      <vt:lpstr>Calibri</vt:lpstr>
      <vt:lpstr>Calibri Light</vt:lpstr>
      <vt:lpstr>Cambria</vt:lpstr>
      <vt:lpstr>Cambria Math</vt:lpstr>
      <vt:lpstr>Times New Roman</vt:lpstr>
      <vt:lpstr>Wingdings</vt:lpstr>
      <vt:lpstr>Office Theme</vt:lpstr>
      <vt:lpstr>Graph</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Beuc</dc:creator>
  <cp:lastModifiedBy>Robert Beuc</cp:lastModifiedBy>
  <cp:revision>165</cp:revision>
  <dcterms:created xsi:type="dcterms:W3CDTF">2016-03-23T14:57:28Z</dcterms:created>
  <dcterms:modified xsi:type="dcterms:W3CDTF">2016-05-27T18:20:11Z</dcterms:modified>
</cp:coreProperties>
</file>