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5" r:id="rId3"/>
    <p:sldId id="269" r:id="rId4"/>
    <p:sldId id="286" r:id="rId5"/>
    <p:sldId id="322" r:id="rId6"/>
    <p:sldId id="316" r:id="rId7"/>
    <p:sldId id="317" r:id="rId8"/>
    <p:sldId id="314" r:id="rId9"/>
    <p:sldId id="301" r:id="rId10"/>
    <p:sldId id="302" r:id="rId11"/>
    <p:sldId id="300" r:id="rId12"/>
    <p:sldId id="315" r:id="rId13"/>
    <p:sldId id="287" r:id="rId14"/>
    <p:sldId id="296" r:id="rId15"/>
    <p:sldId id="297" r:id="rId16"/>
    <p:sldId id="295" r:id="rId17"/>
    <p:sldId id="328" r:id="rId18"/>
    <p:sldId id="318" r:id="rId19"/>
    <p:sldId id="323" r:id="rId20"/>
    <p:sldId id="298" r:id="rId21"/>
    <p:sldId id="299" r:id="rId22"/>
    <p:sldId id="319" r:id="rId23"/>
    <p:sldId id="320" r:id="rId24"/>
    <p:sldId id="304" r:id="rId25"/>
    <p:sldId id="305" r:id="rId26"/>
    <p:sldId id="306" r:id="rId27"/>
    <p:sldId id="321" r:id="rId28"/>
    <p:sldId id="307" r:id="rId29"/>
    <p:sldId id="308" r:id="rId30"/>
    <p:sldId id="324" r:id="rId31"/>
    <p:sldId id="325" r:id="rId32"/>
    <p:sldId id="326" r:id="rId33"/>
    <p:sldId id="332" r:id="rId34"/>
    <p:sldId id="33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FF330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5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BB235-9D15-4E27-9417-F2B4AAD85B96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3CC8-2960-4E2F-BF8E-1A69B1A96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61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CE748-4AAB-4A83-8042-22E30FBE0E3F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1B40-571B-4D96-B6DE-5B6B5850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27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0AEE4-A3D2-4A6C-A94C-7C111B2F8A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81B40-571B-4D96-B6DE-5B6B5850C6E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6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5AAD-8500-4AC8-BBB9-A3244D13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9FE0-1925-49A7-B1E3-26D55984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D139-571F-44E6-B2E6-0F27A874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B46D-19DD-437B-88DE-53E679C24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867F-70D8-422A-98B1-630A75C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6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3C66E-6D55-4212-8A57-73A8571E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0775-0B3E-41E9-BB25-A4081CC5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9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B865-C56F-4F61-9A71-14D64BA2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0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AE69-E146-4BA1-B221-15A84327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8CE8-5C64-4ED5-A1BB-62CCBE6B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7187-41BF-4B5A-A8A9-998A47D41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4494-DB17-4771-9FB9-3969D1BCA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8A9A67-9F43-466F-ADE3-3103A915A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526927"/>
            <a:ext cx="8712968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IONOSPHERIC</a:t>
            </a:r>
            <a:r>
              <a:rPr lang="en-GB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PERTURBATIONS INDUCED BY</a:t>
            </a:r>
            <a:br>
              <a:rPr lang="en-GB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GB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SOLAR X-RAY FLARES</a:t>
            </a:r>
            <a:endParaRPr lang="en-US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4149080"/>
            <a:ext cx="3743970" cy="648072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Aleksandra Nina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7" y="183407"/>
            <a:ext cx="555309" cy="11573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821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6" y="115888"/>
            <a:ext cx="5472608" cy="2592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057" y="3299092"/>
            <a:ext cx="3384376" cy="29546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D-REGION</a:t>
            </a:r>
          </a:p>
          <a:p>
            <a:pPr algn="just"/>
            <a:endParaRPr lang="en-GB" i="1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n-GB" i="1" dirty="0" smtClean="0">
                <a:solidFill>
                  <a:schemeClr val="bg1"/>
                </a:solidFill>
                <a:latin typeface="+mn-lt"/>
              </a:rPr>
              <a:t>Dependencies 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GB" i="1" dirty="0" err="1">
                <a:solidFill>
                  <a:schemeClr val="bg1"/>
                </a:solidFill>
                <a:latin typeface="+mn-lt"/>
              </a:rPr>
              <a:t>TEC</a:t>
            </a:r>
            <a:r>
              <a:rPr lang="en-GB" i="1" baseline="-25000" dirty="0" err="1">
                <a:solidFill>
                  <a:schemeClr val="bg1"/>
                </a:solidFill>
                <a:latin typeface="+mn-lt"/>
              </a:rPr>
              <a:t>D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 in the times of </a:t>
            </a:r>
            <a:r>
              <a:rPr lang="en-GB" i="1" dirty="0" smtClean="0">
                <a:solidFill>
                  <a:schemeClr val="bg1"/>
                </a:solidFill>
                <a:latin typeface="+mn-lt"/>
              </a:rPr>
              <a:t>X-ray 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intensity maxima of C and M classes are </a:t>
            </a:r>
            <a:r>
              <a:rPr lang="en-GB" i="1" dirty="0" smtClean="0">
                <a:solidFill>
                  <a:schemeClr val="bg1"/>
                </a:solidFill>
                <a:latin typeface="+mn-lt"/>
              </a:rPr>
              <a:t>events calculated 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from data given in </a:t>
            </a:r>
            <a:r>
              <a:rPr lang="en-GB" i="1" dirty="0" err="1">
                <a:solidFill>
                  <a:schemeClr val="bg1"/>
                </a:solidFill>
                <a:latin typeface="+mn-lt"/>
              </a:rPr>
              <a:t>Grubor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 et al. </a:t>
            </a:r>
            <a:r>
              <a:rPr lang="en-GB" i="1" dirty="0" smtClean="0">
                <a:solidFill>
                  <a:schemeClr val="bg1"/>
                </a:solidFill>
                <a:latin typeface="+mn-lt"/>
              </a:rPr>
              <a:t>2008 (solid 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line) and Thomson et al. 2005 (dash line) </a:t>
            </a:r>
            <a:r>
              <a:rPr lang="en-GB" i="1" dirty="0" smtClean="0">
                <a:solidFill>
                  <a:schemeClr val="bg1"/>
                </a:solidFill>
                <a:latin typeface="+mn-lt"/>
              </a:rPr>
              <a:t>as a </a:t>
            </a:r>
            <a:r>
              <a:rPr lang="en-GB" i="1" dirty="0">
                <a:solidFill>
                  <a:schemeClr val="bg1"/>
                </a:solidFill>
                <a:latin typeface="+mn-lt"/>
              </a:rPr>
              <a:t>function of I</a:t>
            </a:r>
            <a:r>
              <a:rPr lang="en-GB" i="1" baseline="30000" dirty="0" smtClean="0">
                <a:solidFill>
                  <a:schemeClr val="bg1"/>
                </a:solidFill>
                <a:latin typeface="+mn-lt"/>
              </a:rPr>
              <a:t>∗</a:t>
            </a:r>
            <a:r>
              <a:rPr lang="pl-PL" i="1" baseline="-25000" dirty="0" smtClean="0">
                <a:solidFill>
                  <a:schemeClr val="bg1"/>
                </a:solidFill>
                <a:latin typeface="+mn-lt"/>
              </a:rPr>
              <a:t>max </a:t>
            </a:r>
            <a:r>
              <a:rPr lang="pl-PL" dirty="0">
                <a:solidFill>
                  <a:schemeClr val="bg1"/>
                </a:solidFill>
                <a:latin typeface="+mn-lt"/>
              </a:rPr>
              <a:t>= </a:t>
            </a:r>
            <a:r>
              <a:rPr lang="pl-PL" i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pl-PL" i="1" baseline="-25000" dirty="0" smtClean="0">
                <a:solidFill>
                  <a:schemeClr val="bg1"/>
                </a:solidFill>
                <a:latin typeface="+mn-lt"/>
              </a:rPr>
              <a:t>max</a:t>
            </a:r>
            <a:r>
              <a:rPr lang="en-GB" i="1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pl-PL" i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pl-PL" baseline="-25000" dirty="0" smtClean="0">
                <a:solidFill>
                  <a:schemeClr val="bg1"/>
                </a:solidFill>
                <a:latin typeface="+mn-lt"/>
              </a:rPr>
              <a:t>0</a:t>
            </a:r>
            <a:r>
              <a:rPr lang="pl-PL" i="1" dirty="0">
                <a:solidFill>
                  <a:schemeClr val="bg1"/>
                </a:solidFill>
                <a:latin typeface="+mn-lt"/>
              </a:rPr>
              <a:t>, where I</a:t>
            </a:r>
            <a:r>
              <a:rPr lang="pl-PL" baseline="-25000" dirty="0">
                <a:solidFill>
                  <a:schemeClr val="bg1"/>
                </a:solidFill>
                <a:latin typeface="+mn-lt"/>
              </a:rPr>
              <a:t>0</a:t>
            </a:r>
            <a:r>
              <a:rPr lang="pl-PL" dirty="0">
                <a:solidFill>
                  <a:schemeClr val="bg1"/>
                </a:solidFill>
                <a:latin typeface="+mn-lt"/>
              </a:rPr>
              <a:t> = 1 </a:t>
            </a:r>
            <a:r>
              <a:rPr lang="pl-PL" i="1" dirty="0" smtClean="0">
                <a:solidFill>
                  <a:schemeClr val="bg1"/>
                </a:solidFill>
                <a:latin typeface="+mn-lt"/>
              </a:rPr>
              <a:t>W/m</a:t>
            </a:r>
            <a:r>
              <a:rPr lang="en-GB" baseline="30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396369"/>
            <a:ext cx="3635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Ionospheric</a:t>
            </a:r>
            <a:r>
              <a:rPr lang="en-GB" dirty="0">
                <a:solidFill>
                  <a:srgbClr val="FFFF00"/>
                </a:solidFill>
              </a:rPr>
              <a:t> effects of the solar flares as deduced</a:t>
            </a:r>
          </a:p>
          <a:p>
            <a:r>
              <a:rPr lang="en-GB" dirty="0">
                <a:solidFill>
                  <a:srgbClr val="FFFF00"/>
                </a:solidFill>
              </a:rPr>
              <a:t>from global GPS network data</a:t>
            </a:r>
          </a:p>
          <a:p>
            <a:r>
              <a:rPr lang="en-GB" i="1" dirty="0">
                <a:solidFill>
                  <a:srgbClr val="FFC000"/>
                </a:solidFill>
              </a:rPr>
              <a:t>L.A. </a:t>
            </a:r>
            <a:r>
              <a:rPr lang="en-GB" i="1" dirty="0" err="1">
                <a:solidFill>
                  <a:srgbClr val="FFC000"/>
                </a:solidFill>
              </a:rPr>
              <a:t>Leonovich</a:t>
            </a:r>
            <a:r>
              <a:rPr lang="en-GB" i="1" dirty="0">
                <a:solidFill>
                  <a:srgbClr val="FFC000"/>
                </a:solidFill>
              </a:rPr>
              <a:t>, </a:t>
            </a:r>
            <a:r>
              <a:rPr lang="en-GB" i="1" dirty="0" err="1">
                <a:solidFill>
                  <a:srgbClr val="FFC000"/>
                </a:solidFill>
              </a:rPr>
              <a:t>A.T</a:t>
            </a:r>
            <a:r>
              <a:rPr lang="en-GB" i="1" dirty="0">
                <a:solidFill>
                  <a:srgbClr val="FFC000"/>
                </a:solidFill>
              </a:rPr>
              <a:t>. </a:t>
            </a:r>
            <a:r>
              <a:rPr lang="en-GB" i="1" dirty="0" err="1">
                <a:solidFill>
                  <a:srgbClr val="FFC000"/>
                </a:solidFill>
              </a:rPr>
              <a:t>Altynsev</a:t>
            </a:r>
            <a:r>
              <a:rPr lang="en-GB" i="1" dirty="0">
                <a:solidFill>
                  <a:srgbClr val="FFC000"/>
                </a:solidFill>
              </a:rPr>
              <a:t>, V.V. </a:t>
            </a:r>
            <a:r>
              <a:rPr lang="en-GB" i="1" dirty="0" err="1">
                <a:solidFill>
                  <a:srgbClr val="FFC000"/>
                </a:solidFill>
              </a:rPr>
              <a:t>Grechnev</a:t>
            </a:r>
            <a:r>
              <a:rPr lang="en-GB" i="1" dirty="0">
                <a:solidFill>
                  <a:srgbClr val="FFC000"/>
                </a:solidFill>
              </a:rPr>
              <a:t>, E. L. </a:t>
            </a:r>
            <a:r>
              <a:rPr lang="en-GB" i="1" dirty="0" err="1">
                <a:solidFill>
                  <a:srgbClr val="FFC000"/>
                </a:solidFill>
              </a:rPr>
              <a:t>Afraimovich</a:t>
            </a:r>
            <a:endParaRPr lang="en-GB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26758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I (W/m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923928" y="2739464"/>
            <a:ext cx="5022616" cy="4073912"/>
            <a:chOff x="3923928" y="2739464"/>
            <a:chExt cx="5022616" cy="407391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9464"/>
              <a:ext cx="5022616" cy="407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3427479" y="4401834"/>
              <a:ext cx="12698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Δ</a:t>
              </a:r>
              <a:r>
                <a:rPr lang="en-GB" sz="1200" dirty="0" err="1" smtClean="0"/>
                <a:t>TEC</a:t>
              </a:r>
              <a:r>
                <a:rPr lang="en-GB" sz="800" dirty="0" err="1" smtClean="0"/>
                <a:t>D</a:t>
              </a:r>
              <a:r>
                <a:rPr lang="en-GB" sz="1200" dirty="0" smtClean="0"/>
                <a:t> (</a:t>
              </a:r>
              <a:r>
                <a:rPr lang="en-GB" sz="1200" dirty="0" err="1" smtClean="0"/>
                <a:t>TECU</a:t>
              </a:r>
              <a:r>
                <a:rPr lang="en-GB" sz="1200" dirty="0" smtClean="0"/>
                <a:t>)</a:t>
              </a:r>
              <a:endParaRPr lang="en-GB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255562" y="1122826"/>
            <a:ext cx="11592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Δ</a:t>
            </a:r>
            <a:r>
              <a:rPr lang="en-GB" sz="1200" dirty="0" smtClean="0"/>
              <a:t>TEC (</a:t>
            </a:r>
            <a:r>
              <a:rPr lang="en-GB" sz="1200" dirty="0" err="1" smtClean="0"/>
              <a:t>TECU</a:t>
            </a:r>
            <a:r>
              <a:rPr lang="en-GB" sz="1200" dirty="0" smtClean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401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X-ray flare</a:t>
            </a:r>
            <a:endParaRPr lang="en-GB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59691" cy="466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34" y="6577693"/>
            <a:ext cx="5648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62" y="5498771"/>
            <a:ext cx="59626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2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33C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66936" y="2564904"/>
            <a:ext cx="8229600" cy="114300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of disturbances in </a:t>
            </a:r>
            <a:endParaRPr lang="en-GB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D-region 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upper 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</a:t>
            </a:r>
          </a:p>
        </p:txBody>
      </p:sp>
    </p:spTree>
    <p:extLst>
      <p:ext uri="{BB962C8B-B14F-4D97-AF65-F5344CB8AC3E}">
        <p14:creationId xmlns:p14="http://schemas.microsoft.com/office/powerpoint/2010/main" val="5449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539080"/>
            <a:ext cx="64627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862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8766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8" y="3603572"/>
            <a:ext cx="37242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6345" y="5213297"/>
            <a:ext cx="4668144" cy="83099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http://</a:t>
            </a:r>
            <a:r>
              <a:rPr lang="en-GB" sz="2400" dirty="0" smtClean="0">
                <a:solidFill>
                  <a:schemeClr val="bg1"/>
                </a:solidFill>
              </a:rPr>
              <a:t>www.bath.ac.uk/eleceng/invert/iono/rti.html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33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65450"/>
              </p:ext>
            </p:extLst>
          </p:nvPr>
        </p:nvGraphicFramePr>
        <p:xfrm>
          <a:off x="971600" y="548680"/>
          <a:ext cx="7344816" cy="553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3" name="Graph" r:id="rId3" imgW="5486400" imgH="4132800" progId="Origin50.Graph">
                  <p:embed/>
                </p:oleObj>
              </mc:Choice>
              <mc:Fallback>
                <p:oleObj name="Graph" r:id="rId3" imgW="5486400" imgH="4132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548680"/>
                        <a:ext cx="7344816" cy="55319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5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2500"/>
            <a:ext cx="6326336" cy="474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2483"/>
            <a:ext cx="8676456" cy="145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85" y="2672443"/>
            <a:ext cx="1990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33C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66936" y="2564904"/>
            <a:ext cx="8229600" cy="114300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Influence on telecommunication signals</a:t>
            </a:r>
          </a:p>
        </p:txBody>
      </p:sp>
    </p:spTree>
    <p:extLst>
      <p:ext uri="{BB962C8B-B14F-4D97-AF65-F5344CB8AC3E}">
        <p14:creationId xmlns:p14="http://schemas.microsoft.com/office/powerpoint/2010/main" val="29823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signal propagation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68" y="1772816"/>
            <a:ext cx="6173875" cy="475437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764704"/>
            <a:ext cx="8533456" cy="5616624"/>
          </a:xfrm>
          <a:solidFill>
            <a:schemeClr val="tx1"/>
          </a:solidFill>
        </p:spPr>
        <p:txBody>
          <a:bodyPr/>
          <a:lstStyle/>
          <a:p>
            <a:r>
              <a:rPr lang="en-GB" sz="2800" dirty="0" err="1" smtClean="0">
                <a:solidFill>
                  <a:schemeClr val="bg1"/>
                </a:solidFill>
              </a:rPr>
              <a:t>Prof.</a:t>
            </a:r>
            <a:r>
              <a:rPr lang="en-GB" sz="2800" dirty="0" smtClean="0">
                <a:solidFill>
                  <a:schemeClr val="bg1"/>
                </a:solidFill>
              </a:rPr>
              <a:t> Vladimir </a:t>
            </a:r>
            <a:r>
              <a:rPr lang="sr-Latn-RS" sz="2800" dirty="0" smtClean="0">
                <a:solidFill>
                  <a:schemeClr val="bg1"/>
                </a:solidFill>
              </a:rPr>
              <a:t>Čadež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Prof. Luka Popović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Dr Vladimir Srećković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Prof.</a:t>
            </a:r>
            <a:r>
              <a:rPr lang="sr-Latn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sr-Latn-RS" sz="2800" dirty="0" smtClean="0">
                <a:solidFill>
                  <a:schemeClr val="bg1"/>
                </a:solidFill>
              </a:rPr>
              <a:t>aša Simić</a:t>
            </a:r>
          </a:p>
          <a:p>
            <a:endParaRPr lang="sr-Latn-R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Latn-R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Mr Jovan Bajčetić – PhD 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sr-Latn-RS" sz="2800" dirty="0" smtClean="0">
                <a:solidFill>
                  <a:schemeClr val="bg1"/>
                </a:solidFill>
              </a:rPr>
              <a:t>issertation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Mr Miljana Todorović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</a:rPr>
              <a:t>Drakul – PhD 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sr-Latn-RS" sz="2800" dirty="0" smtClean="0">
                <a:solidFill>
                  <a:schemeClr val="bg1"/>
                </a:solidFill>
              </a:rPr>
              <a:t>issertation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Ana </a:t>
            </a:r>
            <a:r>
              <a:rPr lang="en-US" sz="2800" dirty="0" err="1" smtClean="0">
                <a:solidFill>
                  <a:schemeClr val="bg1"/>
                </a:solidFill>
              </a:rPr>
              <a:t>Djulaković</a:t>
            </a:r>
            <a:r>
              <a:rPr lang="en-US" sz="2800" dirty="0" smtClean="0">
                <a:solidFill>
                  <a:schemeClr val="bg1"/>
                </a:solidFill>
              </a:rPr>
              <a:t> – master thesis</a:t>
            </a:r>
            <a:endParaRPr lang="sr-Latn-RS" sz="2800" dirty="0" smtClean="0">
              <a:solidFill>
                <a:schemeClr val="bg1"/>
              </a:solidFill>
            </a:endParaRPr>
          </a:p>
          <a:p>
            <a:r>
              <a:rPr lang="sr-Latn-RS" sz="2800" dirty="0" smtClean="0">
                <a:solidFill>
                  <a:schemeClr val="bg1"/>
                </a:solidFill>
              </a:rPr>
              <a:t>Tatjana Novaković – final exam 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Dušan Raičević – final exam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signal propagation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3375"/>
            <a:ext cx="8637786" cy="37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172" y="5341593"/>
            <a:ext cx="8892479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imbusRomNo9L-Regu"/>
              </a:rPr>
              <a:t>The real part of refraction index </a:t>
            </a:r>
            <a:r>
              <a:rPr lang="en-GB" i="1" dirty="0" err="1">
                <a:solidFill>
                  <a:schemeClr val="bg1"/>
                </a:solidFill>
                <a:latin typeface="CMMI8"/>
              </a:rPr>
              <a:t>n</a:t>
            </a:r>
            <a:r>
              <a:rPr lang="en-GB" sz="800" i="1" dirty="0" err="1">
                <a:solidFill>
                  <a:schemeClr val="bg1"/>
                </a:solidFill>
                <a:latin typeface="CMMI6"/>
              </a:rPr>
              <a:t>R</a:t>
            </a:r>
            <a:r>
              <a:rPr lang="en-GB" sz="800" i="1" dirty="0">
                <a:solidFill>
                  <a:schemeClr val="bg1"/>
                </a:solidFill>
                <a:latin typeface="CMMI6"/>
              </a:rPr>
              <a:t> </a:t>
            </a:r>
            <a:r>
              <a:rPr lang="en-GB" dirty="0">
                <a:solidFill>
                  <a:schemeClr val="bg1"/>
                </a:solidFill>
                <a:latin typeface="CMR8"/>
              </a:rPr>
              <a:t>= Re[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n</a:t>
            </a:r>
            <a:r>
              <a:rPr lang="en-GB" dirty="0">
                <a:solidFill>
                  <a:schemeClr val="bg1"/>
                </a:solidFill>
                <a:latin typeface="CMR8"/>
              </a:rPr>
              <a:t>(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h; f</a:t>
            </a:r>
            <a:r>
              <a:rPr lang="en-GB" dirty="0">
                <a:solidFill>
                  <a:schemeClr val="bg1"/>
                </a:solidFill>
                <a:latin typeface="CMR8"/>
              </a:rPr>
              <a:t>)]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for different D-region altitudes 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h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and signal frequencies 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f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at: (a) time just before the </a:t>
            </a:r>
            <a:r>
              <a:rPr lang="en-GB" dirty="0" smtClean="0">
                <a:solidFill>
                  <a:schemeClr val="bg1"/>
                </a:solidFill>
                <a:latin typeface="NimbusRomNo9L-Regu"/>
              </a:rPr>
              <a:t>X-flare starts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, (b) time when 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I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in the P regime has the same value as when 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f</a:t>
            </a:r>
            <a:r>
              <a:rPr lang="en-GB" sz="800" dirty="0">
                <a:solidFill>
                  <a:schemeClr val="bg1"/>
                </a:solidFill>
                <a:latin typeface="CMR6"/>
              </a:rPr>
              <a:t>0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reaches maximum, (c) time of 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I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maximum, and (d) time of </a:t>
            </a:r>
            <a:r>
              <a:rPr lang="en-GB" i="1" dirty="0">
                <a:solidFill>
                  <a:schemeClr val="bg1"/>
                </a:solidFill>
                <a:latin typeface="CMMI8"/>
              </a:rPr>
              <a:t>f</a:t>
            </a:r>
            <a:r>
              <a:rPr lang="en-GB" sz="800" dirty="0">
                <a:solidFill>
                  <a:schemeClr val="bg1"/>
                </a:solidFill>
                <a:latin typeface="CMR6"/>
              </a:rPr>
              <a:t>0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maximum. The </a:t>
            </a:r>
            <a:r>
              <a:rPr lang="en-GB" dirty="0" smtClean="0">
                <a:solidFill>
                  <a:schemeClr val="bg1"/>
                </a:solidFill>
                <a:latin typeface="NimbusRomNo9L-Regu"/>
              </a:rPr>
              <a:t>white areas </a:t>
            </a:r>
            <a:r>
              <a:rPr lang="en-GB" dirty="0">
                <a:solidFill>
                  <a:schemeClr val="bg1"/>
                </a:solidFill>
                <a:latin typeface="NimbusRomNo9L-Regu"/>
              </a:rPr>
              <a:t>correspond to domains where waves cannot propagate.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GNSS</a:t>
            </a:r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36504" cy="342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537472" cy="3567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3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GNSS</a:t>
            </a:r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48672" cy="450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EEE7A860-6899-4B3E-859C-27BC97F1F678}" type="slidenum">
              <a:rPr lang="en-US" sz="1400" b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23</a:t>
            </a:fld>
            <a:endParaRPr lang="en-US" sz="1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166936" y="2564904"/>
            <a:ext cx="8229600" cy="114300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of X and γ radiation 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influences on 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ionosphere</a:t>
            </a:r>
          </a:p>
        </p:txBody>
      </p:sp>
    </p:spTree>
    <p:extLst>
      <p:ext uri="{BB962C8B-B14F-4D97-AF65-F5344CB8AC3E}">
        <p14:creationId xmlns:p14="http://schemas.microsoft.com/office/powerpoint/2010/main" val="20260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32" y="2420888"/>
            <a:ext cx="64683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 induced by other radiation – </a:t>
            </a:r>
            <a:r>
              <a:rPr lang="el-G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-ray bursts 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515" y="5136437"/>
            <a:ext cx="6840760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dvTT2cba4af3.B"/>
              </a:rPr>
              <a:t>Massive disturbance of the daytime lower ionosphere by the giant</a:t>
            </a:r>
          </a:p>
          <a:p>
            <a:r>
              <a:rPr lang="el-GR" dirty="0">
                <a:solidFill>
                  <a:schemeClr val="bg1"/>
                </a:solidFill>
                <a:latin typeface="AdvTT7b7bc7ab.BI"/>
              </a:rPr>
              <a:t>γ</a:t>
            </a:r>
            <a:r>
              <a:rPr lang="en-GB" dirty="0" smtClean="0">
                <a:solidFill>
                  <a:schemeClr val="bg1"/>
                </a:solidFill>
                <a:latin typeface="AdvTT2cba4af3.B"/>
              </a:rPr>
              <a:t>-ray </a:t>
            </a:r>
            <a:r>
              <a:rPr lang="en-GB" dirty="0">
                <a:solidFill>
                  <a:schemeClr val="bg1"/>
                </a:solidFill>
                <a:latin typeface="AdvTT2cba4af3.B"/>
              </a:rPr>
              <a:t>flare from </a:t>
            </a:r>
            <a:r>
              <a:rPr lang="en-GB" dirty="0" err="1">
                <a:solidFill>
                  <a:schemeClr val="bg1"/>
                </a:solidFill>
                <a:latin typeface="AdvTT2cba4af3.B"/>
              </a:rPr>
              <a:t>magnetar</a:t>
            </a:r>
            <a:r>
              <a:rPr lang="en-GB" dirty="0">
                <a:solidFill>
                  <a:schemeClr val="bg1"/>
                </a:solidFill>
                <a:latin typeface="AdvTT2cba4af3.B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dvTT2cba4af3.B"/>
              </a:rPr>
              <a:t>SGR</a:t>
            </a:r>
            <a:r>
              <a:rPr lang="en-GB" dirty="0">
                <a:solidFill>
                  <a:schemeClr val="bg1"/>
                </a:solidFill>
                <a:latin typeface="AdvTT2cba4af3.B"/>
              </a:rPr>
              <a:t> 1806–20</a:t>
            </a:r>
          </a:p>
          <a:p>
            <a:r>
              <a:rPr lang="fi-FI" sz="1400" dirty="0">
                <a:solidFill>
                  <a:schemeClr val="bg1"/>
                </a:solidFill>
                <a:latin typeface="AdvTT5843c571"/>
              </a:rPr>
              <a:t>U. S. Inan,</a:t>
            </a:r>
            <a:r>
              <a:rPr lang="fi-FI" sz="800" dirty="0">
                <a:solidFill>
                  <a:schemeClr val="bg1"/>
                </a:solidFill>
                <a:latin typeface="AdvTT5843c571"/>
              </a:rPr>
              <a:t>1 </a:t>
            </a:r>
            <a:r>
              <a:rPr lang="fi-FI" sz="1400" dirty="0">
                <a:solidFill>
                  <a:schemeClr val="bg1"/>
                </a:solidFill>
                <a:latin typeface="AdvTT5843c571"/>
              </a:rPr>
              <a:t>N. G. Lehtinen,</a:t>
            </a:r>
            <a:r>
              <a:rPr lang="fi-FI" sz="800" dirty="0">
                <a:solidFill>
                  <a:schemeClr val="bg1"/>
                </a:solidFill>
                <a:latin typeface="AdvTT5843c571"/>
              </a:rPr>
              <a:t>1 </a:t>
            </a:r>
            <a:r>
              <a:rPr lang="fi-FI" sz="1400" dirty="0">
                <a:solidFill>
                  <a:schemeClr val="bg1"/>
                </a:solidFill>
                <a:latin typeface="AdvTT5843c571"/>
              </a:rPr>
              <a:t>R. C. Moore,</a:t>
            </a:r>
            <a:r>
              <a:rPr lang="fi-FI" sz="800" dirty="0">
                <a:solidFill>
                  <a:schemeClr val="bg1"/>
                </a:solidFill>
                <a:latin typeface="AdvTT5843c571"/>
              </a:rPr>
              <a:t>1 </a:t>
            </a:r>
            <a:r>
              <a:rPr lang="fi-FI" sz="1400" dirty="0">
                <a:solidFill>
                  <a:schemeClr val="bg1"/>
                </a:solidFill>
                <a:latin typeface="AdvTT5843c571"/>
              </a:rPr>
              <a:t>K. Hurley,</a:t>
            </a:r>
            <a:r>
              <a:rPr lang="fi-FI" sz="800" dirty="0">
                <a:solidFill>
                  <a:schemeClr val="bg1"/>
                </a:solidFill>
                <a:latin typeface="AdvTT5843c571"/>
              </a:rPr>
              <a:t>2 </a:t>
            </a:r>
            <a:r>
              <a:rPr lang="fi-FI" sz="1400" dirty="0">
                <a:solidFill>
                  <a:schemeClr val="bg1"/>
                </a:solidFill>
                <a:latin typeface="AdvTT5843c571"/>
              </a:rPr>
              <a:t>S. Boggs,</a:t>
            </a:r>
            <a:r>
              <a:rPr lang="fi-FI" sz="800" dirty="0">
                <a:solidFill>
                  <a:schemeClr val="bg1"/>
                </a:solidFill>
                <a:latin typeface="AdvTT5843c571"/>
              </a:rPr>
              <a:t>2 </a:t>
            </a:r>
            <a:r>
              <a:rPr lang="fi-FI" sz="1400" dirty="0">
                <a:solidFill>
                  <a:schemeClr val="bg1"/>
                </a:solidFill>
                <a:latin typeface="AdvTT5843c571"/>
              </a:rPr>
              <a:t>D. M. Smith,</a:t>
            </a:r>
            <a:r>
              <a:rPr lang="fi-FI" sz="800" dirty="0">
                <a:solidFill>
                  <a:schemeClr val="bg1"/>
                </a:solidFill>
                <a:latin typeface="AdvTT5843c571"/>
              </a:rPr>
              <a:t>3</a:t>
            </a:r>
          </a:p>
          <a:p>
            <a:r>
              <a:rPr lang="en-GB" sz="1400" dirty="0">
                <a:solidFill>
                  <a:schemeClr val="bg1"/>
                </a:solidFill>
                <a:latin typeface="AdvTT5843c571"/>
              </a:rPr>
              <a:t>and G. J. </a:t>
            </a:r>
            <a:r>
              <a:rPr lang="en-GB" sz="1400" dirty="0" smtClean="0">
                <a:solidFill>
                  <a:schemeClr val="bg1"/>
                </a:solidFill>
                <a:latin typeface="AdvTT5843c571"/>
              </a:rPr>
              <a:t>Fishman</a:t>
            </a:r>
            <a:r>
              <a:rPr lang="en-GB" sz="800" dirty="0" smtClean="0">
                <a:solidFill>
                  <a:schemeClr val="bg1"/>
                </a:solidFill>
                <a:latin typeface="AdvTT5843c571"/>
              </a:rPr>
              <a:t>4</a:t>
            </a:r>
          </a:p>
          <a:p>
            <a:r>
              <a:rPr lang="en-GB" dirty="0">
                <a:solidFill>
                  <a:schemeClr val="bg1"/>
                </a:solidFill>
              </a:rPr>
              <a:t>GEOPHYSICAL RESEARCH LETTERS, VOL. 34, L08103, doi:10.1029/2006GL029145, 2007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1700808"/>
            <a:ext cx="2860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Long-term </a:t>
            </a:r>
            <a:r>
              <a:rPr lang="en-GB" sz="2800" b="1" dirty="0" err="1" smtClean="0">
                <a:solidFill>
                  <a:schemeClr val="bg1"/>
                </a:solidFill>
              </a:rPr>
              <a:t>SIDs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1700808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Short-term </a:t>
            </a:r>
            <a:r>
              <a:rPr lang="en-GB" sz="2800" b="1" dirty="0" err="1" smtClean="0">
                <a:solidFill>
                  <a:schemeClr val="bg1"/>
                </a:solidFill>
              </a:rPr>
              <a:t>SIDs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 induced by other radiation – </a:t>
            </a:r>
            <a:r>
              <a:rPr lang="el-G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-ray bursts 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24028"/>
            <a:ext cx="5382674" cy="451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03" y="44624"/>
            <a:ext cx="5760640" cy="405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10" y="4149080"/>
            <a:ext cx="59912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01819"/>
            <a:ext cx="3082988" cy="10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7"/>
          <a:stretch/>
        </p:blipFill>
        <p:spPr bwMode="auto">
          <a:xfrm>
            <a:off x="5441119" y="5949280"/>
            <a:ext cx="2731281" cy="6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EEE7A860-6899-4B3E-859C-27BC97F1F678}" type="slidenum">
              <a:rPr lang="en-US" sz="1400" b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27</a:t>
            </a:fld>
            <a:endParaRPr lang="en-US" sz="1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166936" y="1916832"/>
            <a:ext cx="8229600" cy="1800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of </a:t>
            </a:r>
            <a:endParaRPr lang="en-GB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</a:t>
            </a:r>
            <a:r>
              <a:rPr lang="en-GB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ionospheric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monitoring in </a:t>
            </a:r>
            <a:endParaRPr lang="en-GB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natural 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disasters prediction</a:t>
            </a:r>
          </a:p>
        </p:txBody>
      </p:sp>
    </p:spTree>
    <p:extLst>
      <p:ext uri="{BB962C8B-B14F-4D97-AF65-F5344CB8AC3E}">
        <p14:creationId xmlns:p14="http://schemas.microsoft.com/office/powerpoint/2010/main" val="38128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94053" y="6093296"/>
            <a:ext cx="2133600" cy="476250"/>
          </a:xfrm>
        </p:spPr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33C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10" y="1895172"/>
            <a:ext cx="2658180" cy="40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12068"/>
              </p:ext>
            </p:extLst>
          </p:nvPr>
        </p:nvGraphicFramePr>
        <p:xfrm>
          <a:off x="323528" y="1844824"/>
          <a:ext cx="3168352" cy="408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Graph" r:id="rId4" imgW="3108909" imgH="4023360" progId="Origin50.Graph">
                  <p:embed/>
                </p:oleObj>
              </mc:Choice>
              <mc:Fallback>
                <p:oleObj name="Graph" r:id="rId4" imgW="3108909" imgH="402336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44824"/>
                        <a:ext cx="3168352" cy="4084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79089"/>
            <a:ext cx="5003725" cy="3696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08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Action TIDES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tx1"/>
          </a:solidFill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Alesksandra</a:t>
            </a:r>
            <a:r>
              <a:rPr lang="en-GB" dirty="0" smtClean="0">
                <a:solidFill>
                  <a:schemeClr val="bg1"/>
                </a:solidFill>
              </a:rPr>
              <a:t> Nina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Luka </a:t>
            </a:r>
            <a:r>
              <a:rPr lang="en-GB" dirty="0" err="1" smtClean="0">
                <a:solidFill>
                  <a:schemeClr val="bg1"/>
                </a:solidFill>
              </a:rPr>
              <a:t>Popovi</a:t>
            </a:r>
            <a:r>
              <a:rPr lang="sr-Latn-RS" dirty="0" smtClean="0">
                <a:solidFill>
                  <a:schemeClr val="bg1"/>
                </a:solidFill>
              </a:rPr>
              <a:t>ć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Srdjan Mitrović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Jovan Bajčetić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Milenko Andrić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Slobodan </a:t>
            </a:r>
            <a:r>
              <a:rPr lang="sr-Latn-RS" dirty="0" smtClean="0">
                <a:solidFill>
                  <a:schemeClr val="bg1"/>
                </a:solidFill>
              </a:rPr>
              <a:t>Simić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Sa</a:t>
            </a:r>
            <a:r>
              <a:rPr lang="sr-Latn-RS" dirty="0" smtClean="0">
                <a:solidFill>
                  <a:schemeClr val="bg1"/>
                </a:solidFill>
              </a:rPr>
              <a:t>ša Simić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dirty="0" smtClean="0">
                <a:solidFill>
                  <a:schemeClr val="bg1"/>
                </a:solidFill>
              </a:rPr>
              <a:t>Ana Djulaković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GB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510202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Introduction:</a:t>
            </a:r>
          </a:p>
          <a:p>
            <a:pPr lvl="1"/>
            <a:r>
              <a:rPr lang="en-GB" sz="2000" b="1" dirty="0" smtClean="0">
                <a:solidFill>
                  <a:schemeClr val="bg1"/>
                </a:solidFill>
              </a:rPr>
              <a:t>Ionosphere, D-region</a:t>
            </a:r>
          </a:p>
          <a:p>
            <a:pPr lvl="1"/>
            <a:r>
              <a:rPr lang="en-GB" sz="2000" b="1" dirty="0" smtClean="0">
                <a:solidFill>
                  <a:schemeClr val="bg1"/>
                </a:solidFill>
              </a:rPr>
              <a:t>D-region monitoring and modelling</a:t>
            </a:r>
            <a:endParaRPr lang="en-GB" sz="2000" b="1" dirty="0">
              <a:solidFill>
                <a:schemeClr val="bg1"/>
              </a:solidFill>
            </a:endParaRPr>
          </a:p>
          <a:p>
            <a:pPr lvl="1"/>
            <a:r>
              <a:rPr lang="en-GB" sz="2000" b="1" dirty="0" smtClean="0">
                <a:solidFill>
                  <a:schemeClr val="bg1"/>
                </a:solidFill>
              </a:rPr>
              <a:t>Influences on D-region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Solar X-ray flares:</a:t>
            </a:r>
          </a:p>
          <a:p>
            <a:pPr lvl="1"/>
            <a:r>
              <a:rPr lang="en-GB" sz="2000" b="1" dirty="0" smtClean="0">
                <a:solidFill>
                  <a:schemeClr val="bg1"/>
                </a:solidFill>
              </a:rPr>
              <a:t>Influence </a:t>
            </a:r>
            <a:r>
              <a:rPr lang="en-GB" sz="2000" b="1" dirty="0">
                <a:solidFill>
                  <a:schemeClr val="bg1"/>
                </a:solidFill>
              </a:rPr>
              <a:t>on different </a:t>
            </a:r>
            <a:r>
              <a:rPr lang="en-GB" sz="2000" b="1" dirty="0" err="1">
                <a:solidFill>
                  <a:schemeClr val="bg1"/>
                </a:solidFill>
              </a:rPr>
              <a:t>ionospheric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regions</a:t>
            </a:r>
            <a:endParaRPr lang="en-GB" sz="2000" b="1" dirty="0">
              <a:solidFill>
                <a:schemeClr val="bg1"/>
              </a:solidFill>
            </a:endParaRPr>
          </a:p>
          <a:p>
            <a:pPr lvl="1"/>
            <a:r>
              <a:rPr lang="en-GB" sz="2000" b="1" dirty="0">
                <a:solidFill>
                  <a:schemeClr val="bg1"/>
                </a:solidFill>
              </a:rPr>
              <a:t>Comparison of disturbances in D-region and upper regions</a:t>
            </a:r>
          </a:p>
          <a:p>
            <a:pPr lvl="1"/>
            <a:r>
              <a:rPr lang="en-GB" sz="2000" b="1" dirty="0" smtClean="0">
                <a:solidFill>
                  <a:schemeClr val="bg1"/>
                </a:solidFill>
              </a:rPr>
              <a:t>Influence </a:t>
            </a:r>
            <a:r>
              <a:rPr lang="en-GB" sz="2000" b="1" dirty="0">
                <a:solidFill>
                  <a:schemeClr val="bg1"/>
                </a:solidFill>
              </a:rPr>
              <a:t>on telecommunication signals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Comparison of X and γ </a:t>
            </a:r>
            <a:r>
              <a:rPr lang="en-GB" sz="2400" b="1" dirty="0" smtClean="0">
                <a:solidFill>
                  <a:schemeClr val="bg1"/>
                </a:solidFill>
              </a:rPr>
              <a:t>radiation influence </a:t>
            </a:r>
            <a:r>
              <a:rPr lang="en-GB" sz="2400" b="1" dirty="0">
                <a:solidFill>
                  <a:schemeClr val="bg1"/>
                </a:solidFill>
              </a:rPr>
              <a:t>on </a:t>
            </a:r>
            <a:r>
              <a:rPr lang="en-GB" sz="2400" b="1" dirty="0" smtClean="0">
                <a:solidFill>
                  <a:schemeClr val="bg1"/>
                </a:solidFill>
              </a:rPr>
              <a:t>the ionosphere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Applications of the low </a:t>
            </a:r>
            <a:r>
              <a:rPr lang="en-GB" sz="2400" b="1" dirty="0" err="1" smtClean="0">
                <a:solidFill>
                  <a:schemeClr val="bg1"/>
                </a:solidFill>
              </a:rPr>
              <a:t>ionospheric</a:t>
            </a:r>
            <a:r>
              <a:rPr lang="en-GB" sz="2400" b="1" dirty="0" smtClean="0">
                <a:solidFill>
                  <a:schemeClr val="bg1"/>
                </a:solidFill>
              </a:rPr>
              <a:t> monitoring in the natural disasters prediction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depressions before hurricanes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4392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3197"/>
            <a:ext cx="3318002" cy="272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955632" cy="27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4585" y="1395577"/>
            <a:ext cx="813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Type 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04567" y="1378531"/>
            <a:ext cx="877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Type II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3656843"/>
            <a:ext cx="941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Type III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3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9" y="705470"/>
            <a:ext cx="8604448" cy="40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4953942"/>
            <a:ext cx="777686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err="1"/>
              <a:t>TP</a:t>
            </a:r>
            <a:r>
              <a:rPr lang="en-GB" dirty="0"/>
              <a:t> I are indicated by black squares, in </a:t>
            </a:r>
            <a:r>
              <a:rPr lang="en-GB" dirty="0" err="1"/>
              <a:t>TP</a:t>
            </a:r>
            <a:r>
              <a:rPr lang="en-GB" dirty="0"/>
              <a:t> II by open squares and in </a:t>
            </a:r>
            <a:r>
              <a:rPr lang="en-GB" dirty="0" err="1"/>
              <a:t>TP</a:t>
            </a:r>
            <a:r>
              <a:rPr lang="en-GB" dirty="0"/>
              <a:t> III</a:t>
            </a:r>
          </a:p>
          <a:p>
            <a:r>
              <a:rPr lang="en-GB" dirty="0"/>
              <a:t>by half black squares. The </a:t>
            </a:r>
            <a:r>
              <a:rPr lang="en-GB" dirty="0" smtClean="0"/>
              <a:t>grey </a:t>
            </a:r>
            <a:r>
              <a:rPr lang="en-GB" dirty="0"/>
              <a:t>panel in the right graph is mark because the considered </a:t>
            </a:r>
            <a:r>
              <a:rPr lang="en-GB" dirty="0" smtClean="0"/>
              <a:t>time period </a:t>
            </a:r>
            <a:r>
              <a:rPr lang="en-GB" dirty="0"/>
              <a:t>do not include time when Type 3 appears.</a:t>
            </a:r>
          </a:p>
        </p:txBody>
      </p:sp>
    </p:spTree>
    <p:extLst>
      <p:ext uri="{BB962C8B-B14F-4D97-AF65-F5344CB8AC3E}">
        <p14:creationId xmlns:p14="http://schemas.microsoft.com/office/powerpoint/2010/main" val="20039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100392" cy="30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24" y="1916832"/>
            <a:ext cx="8748464" cy="28992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 b="1" kern="0" dirty="0">
                <a:solidFill>
                  <a:srgbClr val="FFFFFF"/>
                </a:solidFill>
                <a:latin typeface="Arial"/>
              </a:rPr>
              <a:t>Solar X-ray flares: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000" b="1" kern="0" dirty="0" smtClean="0">
                <a:solidFill>
                  <a:srgbClr val="FFFFFF"/>
                </a:solidFill>
                <a:latin typeface="Arial"/>
              </a:rPr>
              <a:t>Influence </a:t>
            </a:r>
            <a:r>
              <a:rPr lang="en-GB" sz="2000" b="1" kern="0" dirty="0">
                <a:solidFill>
                  <a:srgbClr val="FFFFFF"/>
                </a:solidFill>
                <a:latin typeface="Arial"/>
              </a:rPr>
              <a:t>on different </a:t>
            </a:r>
            <a:r>
              <a:rPr lang="en-GB" sz="2000" b="1" kern="0" dirty="0" err="1">
                <a:solidFill>
                  <a:srgbClr val="FFFFFF"/>
                </a:solidFill>
                <a:latin typeface="Arial"/>
              </a:rPr>
              <a:t>ionospheric</a:t>
            </a:r>
            <a:r>
              <a:rPr lang="en-GB" sz="2000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000" b="1" kern="0" dirty="0" smtClean="0">
                <a:solidFill>
                  <a:srgbClr val="FFFFFF"/>
                </a:solidFill>
                <a:latin typeface="Arial"/>
              </a:rPr>
              <a:t>regions</a:t>
            </a:r>
            <a:endParaRPr lang="en-GB" sz="2000" b="1" kern="0" dirty="0">
              <a:solidFill>
                <a:srgbClr val="FFFFFF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000" b="1" kern="0" dirty="0">
                <a:solidFill>
                  <a:srgbClr val="FFFFFF"/>
                </a:solidFill>
                <a:latin typeface="Arial"/>
              </a:rPr>
              <a:t>Comparison of disturbances in D-region and upper regions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000" b="1" kern="0" dirty="0">
                <a:solidFill>
                  <a:srgbClr val="FFFFFF"/>
                </a:solidFill>
                <a:latin typeface="Arial"/>
              </a:rPr>
              <a:t>Influence on telecommunication signals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 b="1" kern="0" dirty="0">
                <a:solidFill>
                  <a:srgbClr val="FFFFFF"/>
                </a:solidFill>
                <a:latin typeface="Arial"/>
              </a:rPr>
              <a:t>Comparison of X and γ radiation on ionosphere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400" b="1" kern="0" dirty="0">
                <a:solidFill>
                  <a:srgbClr val="FFFFFF"/>
                </a:solidFill>
                <a:latin typeface="Arial"/>
              </a:rPr>
              <a:t>Applications of the low </a:t>
            </a:r>
            <a:r>
              <a:rPr lang="en-GB" sz="2400" b="1" kern="0" dirty="0" err="1">
                <a:solidFill>
                  <a:srgbClr val="FFFFFF"/>
                </a:solidFill>
                <a:latin typeface="Arial"/>
              </a:rPr>
              <a:t>ionospheric</a:t>
            </a:r>
            <a:r>
              <a:rPr lang="en-GB" sz="2400" b="1" kern="0" dirty="0">
                <a:solidFill>
                  <a:srgbClr val="FFFFFF"/>
                </a:solidFill>
                <a:latin typeface="Arial"/>
              </a:rPr>
              <a:t> monitoring in the natural disasters prediction</a:t>
            </a:r>
          </a:p>
        </p:txBody>
      </p:sp>
    </p:spTree>
    <p:extLst>
      <p:ext uri="{BB962C8B-B14F-4D97-AF65-F5344CB8AC3E}">
        <p14:creationId xmlns:p14="http://schemas.microsoft.com/office/powerpoint/2010/main" val="84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9712" y="548680"/>
            <a:ext cx="5483225" cy="259238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sr-Cyrl-C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Хвала на пажњи</a:t>
            </a: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2C0806-3C4B-4573-AAFB-E5551A6C7AAA}" type="slidenum">
              <a:rPr lang="en-US" sz="1400"/>
              <a:pPr algn="r" eaLnBrk="1" hangingPunct="1"/>
              <a:t>34</a:t>
            </a:fld>
            <a:endParaRPr lang="en-US" sz="1400"/>
          </a:p>
        </p:txBody>
      </p:sp>
      <p:sp>
        <p:nvSpPr>
          <p:cNvPr id="27652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8EDAC6-984F-47BF-84F6-7AD263F802FF}" type="slidenum">
              <a:rPr lang="en-US" sz="1400"/>
              <a:pPr algn="r" eaLnBrk="1" hangingPunct="1"/>
              <a:t>34</a:t>
            </a:fld>
            <a:endParaRPr lang="en-US" sz="14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652838"/>
            <a:ext cx="9144001" cy="25923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sr-Cyrl-C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Благодаря за вашето </a:t>
            </a:r>
            <a:r>
              <a:rPr lang="sr-Cyrl-C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</a:t>
            </a: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GB" sz="7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0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8" r="4722"/>
          <a:stretch/>
        </p:blipFill>
        <p:spPr bwMode="auto">
          <a:xfrm>
            <a:off x="971600" y="1275206"/>
            <a:ext cx="3043063" cy="51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Introduction- ionosphere</a:t>
            </a:r>
            <a:endParaRPr lang="en-GB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9496" y="4293096"/>
            <a:ext cx="5040560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 PARAMETERS THAT DESCRIBE IONOSPHERE</a:t>
            </a:r>
            <a:endParaRPr lang="en-GB" sz="2000" b="1" u="sng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</a:rPr>
              <a:t>Electron density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TEC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4168" y="2007711"/>
            <a:ext cx="274626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GB" sz="2400" dirty="0" smtClean="0">
              <a:solidFill>
                <a:srgbClr val="FFFFFF"/>
              </a:solidFill>
            </a:endParaRPr>
          </a:p>
          <a:p>
            <a:pPr lvl="0" algn="ctr"/>
            <a:r>
              <a:rPr lang="en-GB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</a:t>
            </a:r>
            <a:r>
              <a:rPr lang="en-GB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flare</a:t>
            </a: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4700" y="2369493"/>
            <a:ext cx="2845200" cy="5383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71600" y="1484784"/>
            <a:ext cx="28803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16200000">
            <a:off x="2213568" y="2948873"/>
            <a:ext cx="119776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ionosphere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971600" y="3524391"/>
            <a:ext cx="266429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98880" y="1838434"/>
            <a:ext cx="160973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magnetosphere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3171" y="4009987"/>
            <a:ext cx="80021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ozone </a:t>
            </a:r>
          </a:p>
          <a:p>
            <a:pPr algn="ctr"/>
            <a:r>
              <a:rPr lang="en-GB" sz="1600" dirty="0" smtClean="0"/>
              <a:t>layer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5445224"/>
            <a:ext cx="1540806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boundary layer</a:t>
            </a:r>
          </a:p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919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52907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</a:t>
            </a:r>
            <a:r>
              <a:rPr lang="sr-Cyrl-C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</a:t>
            </a:r>
            <a:r>
              <a:rPr lang="en-GB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ionospheric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monitoring by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VLF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/LF 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signals</a:t>
            </a:r>
            <a:endParaRPr 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1808"/>
            <a:ext cx="8893175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FREQUENCY DOMAIN</a:t>
            </a:r>
            <a:endParaRPr lang="sr-Cyrl-CS" sz="1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800" dirty="0" smtClean="0">
                <a:solidFill>
                  <a:schemeClr val="bg1"/>
                </a:solidFill>
              </a:rPr>
              <a:t>      </a:t>
            </a:r>
            <a:r>
              <a:rPr lang="en-US" sz="1800" dirty="0" smtClean="0">
                <a:solidFill>
                  <a:srgbClr val="FFFF00"/>
                </a:solidFill>
              </a:rPr>
              <a:t>3 kHz – 30 kHz - </a:t>
            </a:r>
            <a:r>
              <a:rPr lang="en-US" sz="1800" dirty="0" err="1" smtClean="0">
                <a:solidFill>
                  <a:srgbClr val="FFFF00"/>
                </a:solidFill>
              </a:rPr>
              <a:t>VLF</a:t>
            </a:r>
            <a:endParaRPr 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     30 kHz – 300 kHz - LF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VLF</a:t>
            </a:r>
            <a:r>
              <a:rPr lang="sr-Cyrl-C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 PROPAGATION</a:t>
            </a:r>
            <a:endParaRPr lang="sr-Cyrl-CS" sz="1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800" dirty="0" smtClean="0">
                <a:solidFill>
                  <a:schemeClr val="bg1"/>
                </a:solidFill>
              </a:rPr>
              <a:t>      </a:t>
            </a:r>
            <a:r>
              <a:rPr lang="en-US" sz="1800" dirty="0" smtClean="0">
                <a:solidFill>
                  <a:srgbClr val="FFFF00"/>
                </a:solidFill>
              </a:rPr>
              <a:t>Earth</a:t>
            </a:r>
            <a:r>
              <a:rPr lang="sr-Cyrl-CS" sz="1800" dirty="0" smtClean="0">
                <a:solidFill>
                  <a:srgbClr val="FFFF00"/>
                </a:solidFill>
              </a:rPr>
              <a:t> – </a:t>
            </a:r>
            <a:r>
              <a:rPr lang="en-US" sz="1800" dirty="0" smtClean="0">
                <a:solidFill>
                  <a:srgbClr val="FFFF00"/>
                </a:solidFill>
              </a:rPr>
              <a:t>ionosphere</a:t>
            </a:r>
            <a:r>
              <a:rPr lang="sr-Cyrl-C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waveguide</a:t>
            </a:r>
            <a:endParaRPr lang="sr-Cyrl-C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Cyrl-CS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SETTINGS</a:t>
            </a:r>
            <a:endParaRPr lang="sr-Cyrl-CS" sz="1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          -transmitters</a:t>
            </a:r>
            <a:endParaRPr lang="sr-Cyrl-C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   </a:t>
            </a:r>
            <a:r>
              <a:rPr lang="sr-Cyrl-CS" sz="1800" dirty="0" smtClean="0">
                <a:solidFill>
                  <a:schemeClr val="bg1"/>
                </a:solidFill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</a:rPr>
              <a:t> -receivers</a:t>
            </a:r>
            <a:endParaRPr lang="sr-Cyrl-CS" sz="1800" dirty="0" smtClean="0">
              <a:solidFill>
                <a:schemeClr val="bg1"/>
              </a:solidFill>
            </a:endParaRPr>
          </a:p>
          <a:p>
            <a:pPr marL="814388" indent="-317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allows the analyses of large part of D-region and detection of    local perturbations</a:t>
            </a:r>
            <a:r>
              <a:rPr lang="sr-Cyrl-C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CONTINUOUS SENDING AND RECEIVING OF SIGNALS 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  <a:r>
              <a:rPr lang="sr-Cyrl-CS" sz="1800" dirty="0" smtClean="0">
                <a:solidFill>
                  <a:srgbClr val="FFFF00"/>
                </a:solidFill>
              </a:rPr>
              <a:t>-</a:t>
            </a:r>
            <a:r>
              <a:rPr lang="sr-Cyrl-CS" sz="1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allows detections of </a:t>
            </a:r>
            <a:r>
              <a:rPr 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unperiodical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perturbations</a:t>
            </a:r>
            <a:endParaRPr lang="sr-Cyrl-CS" sz="9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BELGRADE</a:t>
            </a:r>
            <a:r>
              <a:rPr lang="sr-Cyrl-C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VLF</a:t>
            </a:r>
            <a:r>
              <a:rPr lang="sr-Cyrl-C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RECEIVER STATION</a:t>
            </a:r>
            <a:endParaRPr lang="sr-Cyrl-CS" sz="1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Latn-C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sr-Cyrl-C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sr-Latn-C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AbsPAL</a:t>
            </a:r>
            <a:endParaRPr lang="sr-Cyrl-C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Latn-C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sr-Cyrl-C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AWESOME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r-Cyrl-CS" sz="900" dirty="0" smtClean="0">
              <a:solidFill>
                <a:srgbClr val="FFFF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21408"/>
            <a:ext cx="5040312" cy="3881437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0095"/>
            <a:ext cx="547211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5" descr="SPM_A04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420267"/>
            <a:ext cx="2760662" cy="201612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428205"/>
            <a:ext cx="2465388" cy="201612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388620"/>
            <a:ext cx="2133600" cy="47625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BB172E07-AD83-432F-9045-66798F692B18}" type="slidenum">
              <a:rPr lang="en-US" sz="1400" b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5</a:t>
            </a:fld>
            <a:endParaRPr lang="en-US" sz="1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1252289"/>
            <a:ext cx="549592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1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Observations</a:t>
            </a:r>
            <a:endParaRPr lang="en-GB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464496" cy="4176464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X-flare 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May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5th, 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marL="0" indent="0" algn="ctr">
              <a:buNone/>
            </a:pPr>
            <a:endParaRPr lang="en-GB" sz="1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000" b="1" u="sng" dirty="0" smtClean="0">
                <a:solidFill>
                  <a:srgbClr val="FFFF00"/>
                </a:solidFill>
              </a:rPr>
              <a:t>X </a:t>
            </a:r>
            <a:r>
              <a:rPr lang="en-GB" sz="2000" b="1" u="sng" dirty="0">
                <a:solidFill>
                  <a:srgbClr val="FFFF00"/>
                </a:solidFill>
              </a:rPr>
              <a:t>radiation intensity </a:t>
            </a:r>
            <a:r>
              <a:rPr lang="en-GB" sz="2000" b="1" i="1" u="sng" dirty="0">
                <a:solidFill>
                  <a:srgbClr val="FFFF00"/>
                </a:solidFill>
              </a:rPr>
              <a:t>I</a:t>
            </a:r>
            <a:r>
              <a:rPr lang="en-GB" sz="2000" b="1" u="sng" dirty="0">
                <a:solidFill>
                  <a:srgbClr val="FFFF00"/>
                </a:solidFill>
              </a:rPr>
              <a:t> </a:t>
            </a:r>
            <a:endParaRPr lang="en-GB" sz="2000" b="1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registered </a:t>
            </a:r>
            <a:r>
              <a:rPr lang="en-GB" sz="2000" dirty="0">
                <a:solidFill>
                  <a:schemeClr val="bg1"/>
                </a:solidFill>
              </a:rPr>
              <a:t>by the National Oceanic and Atmospheric Administration (NOAA)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satellite </a:t>
            </a:r>
            <a:r>
              <a:rPr lang="en-GB" sz="2000" dirty="0" smtClean="0">
                <a:solidFill>
                  <a:schemeClr val="bg1"/>
                </a:solidFill>
              </a:rPr>
              <a:t>GOES-14</a:t>
            </a:r>
          </a:p>
          <a:p>
            <a:pPr algn="ctr"/>
            <a:r>
              <a:rPr lang="en-GB" sz="2000" b="1" u="sng" dirty="0" smtClean="0">
                <a:solidFill>
                  <a:srgbClr val="FFFF00"/>
                </a:solidFill>
              </a:rPr>
              <a:t>D </a:t>
            </a:r>
            <a:r>
              <a:rPr lang="en-GB" sz="2000" b="1" u="sng" dirty="0">
                <a:solidFill>
                  <a:srgbClr val="FFFF00"/>
                </a:solidFill>
              </a:rPr>
              <a:t>- region monitoring: </a:t>
            </a:r>
            <a:endParaRPr lang="en-GB" sz="2000" b="1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23.4kHz </a:t>
            </a:r>
            <a:r>
              <a:rPr lang="en-GB" sz="2000" dirty="0" err="1">
                <a:solidFill>
                  <a:schemeClr val="bg1"/>
                </a:solidFill>
              </a:rPr>
              <a:t>VLF</a:t>
            </a:r>
            <a:r>
              <a:rPr lang="en-GB" sz="2000" dirty="0">
                <a:solidFill>
                  <a:schemeClr val="bg1"/>
                </a:solidFill>
              </a:rPr>
              <a:t> signal emitted by the </a:t>
            </a:r>
            <a:r>
              <a:rPr lang="en-GB" sz="2000" dirty="0" err="1">
                <a:solidFill>
                  <a:schemeClr val="bg1"/>
                </a:solidFill>
              </a:rPr>
              <a:t>DHO</a:t>
            </a:r>
            <a:r>
              <a:rPr lang="en-GB" sz="2000" dirty="0">
                <a:solidFill>
                  <a:schemeClr val="bg1"/>
                </a:solidFill>
              </a:rPr>
              <a:t> transmitter in </a:t>
            </a:r>
            <a:r>
              <a:rPr lang="en-GB" sz="2000" dirty="0" err="1">
                <a:solidFill>
                  <a:schemeClr val="bg1"/>
                </a:solidFill>
              </a:rPr>
              <a:t>Rhauderfehn</a:t>
            </a:r>
            <a:r>
              <a:rPr lang="en-GB" sz="2000" dirty="0">
                <a:solidFill>
                  <a:schemeClr val="bg1"/>
                </a:solidFill>
              </a:rPr>
              <a:t> (Germany) and received in Belgrade (Serbia)</a:t>
            </a:r>
          </a:p>
          <a:p>
            <a:pPr marL="0" indent="0" algn="ctr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83201"/>
              </p:ext>
            </p:extLst>
          </p:nvPr>
        </p:nvGraphicFramePr>
        <p:xfrm>
          <a:off x="5004048" y="1412776"/>
          <a:ext cx="3456384" cy="518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Graph" r:id="rId3" imgW="2194560" imgH="3291840" progId="Origin50.Graph">
                  <p:embed/>
                </p:oleObj>
              </mc:Choice>
              <mc:Fallback>
                <p:oleObj name="Graph" r:id="rId3" imgW="2194560" imgH="3291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1412776"/>
                        <a:ext cx="3456384" cy="51870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8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51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density modeling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251520" y="4051025"/>
            <a:ext cx="8413824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Numerical program for simulation of the </a:t>
            </a:r>
            <a:r>
              <a:rPr lang="en-GB" sz="2000" dirty="0" err="1" smtClean="0">
                <a:solidFill>
                  <a:schemeClr val="bg1"/>
                </a:solidFill>
              </a:rPr>
              <a:t>VLF</a:t>
            </a:r>
            <a:r>
              <a:rPr lang="en-GB" sz="2000" dirty="0" smtClean="0">
                <a:solidFill>
                  <a:schemeClr val="bg1"/>
                </a:solidFill>
              </a:rPr>
              <a:t>/LF </a:t>
            </a:r>
            <a:r>
              <a:rPr lang="en-GB" sz="2000" dirty="0">
                <a:solidFill>
                  <a:schemeClr val="bg1"/>
                </a:solidFill>
              </a:rPr>
              <a:t>signal propagation: Long-Wave Propagation Capability (</a:t>
            </a:r>
            <a:r>
              <a:rPr lang="en-GB" sz="2000" b="1" dirty="0" smtClean="0">
                <a:solidFill>
                  <a:schemeClr val="bg1"/>
                </a:solidFill>
              </a:rPr>
              <a:t>LWPC</a:t>
            </a:r>
            <a:r>
              <a:rPr lang="en-GB" sz="2000" dirty="0" smtClean="0">
                <a:solidFill>
                  <a:schemeClr val="bg1"/>
                </a:solidFill>
              </a:rPr>
              <a:t>) - </a:t>
            </a:r>
            <a:r>
              <a:rPr lang="en-US" sz="2000" dirty="0" smtClean="0">
                <a:solidFill>
                  <a:schemeClr val="bg1"/>
                </a:solidFill>
              </a:rPr>
              <a:t>USA </a:t>
            </a:r>
            <a:r>
              <a:rPr lang="en-US" sz="2000" dirty="0">
                <a:solidFill>
                  <a:schemeClr val="bg1"/>
                </a:solidFill>
              </a:rPr>
              <a:t>National Oceanic and Atmospheric Administration (NOAA</a:t>
            </a:r>
            <a:r>
              <a:rPr lang="en-US" sz="2000" dirty="0" smtClean="0">
                <a:solidFill>
                  <a:schemeClr val="bg1"/>
                </a:solidFill>
              </a:rPr>
              <a:t>) – Ferguson, 1998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2314"/>
              </p:ext>
            </p:extLst>
          </p:nvPr>
        </p:nvGraphicFramePr>
        <p:xfrm>
          <a:off x="4139953" y="1801635"/>
          <a:ext cx="4896544" cy="5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Equation" r:id="rId3" imgW="2222280" imgH="228600" progId="Equation.3">
                  <p:embed/>
                </p:oleObj>
              </mc:Choice>
              <mc:Fallback>
                <p:oleObj name="Equation" r:id="rId3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3" y="1801635"/>
                        <a:ext cx="4896544" cy="5038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5881"/>
                        </a:schemeClr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545704"/>
            <a:ext cx="3955185" cy="10156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</a:rPr>
              <a:t>Wait’s model of ionosphere: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     reflection height </a:t>
            </a:r>
            <a:r>
              <a:rPr lang="en-US" sz="2000" b="1" i="1" dirty="0" smtClean="0">
                <a:solidFill>
                  <a:srgbClr val="FFFF00"/>
                </a:solidFill>
              </a:rPr>
              <a:t>H’(t)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     </a:t>
            </a:r>
            <a:r>
              <a:rPr lang="en-US" sz="2000" b="1" dirty="0">
                <a:solidFill>
                  <a:srgbClr val="FFFF00"/>
                </a:solidFill>
              </a:rPr>
              <a:t>sharpness </a:t>
            </a:r>
            <a:r>
              <a:rPr lang="el-GR" sz="2000" b="1" i="1" dirty="0" smtClean="0">
                <a:solidFill>
                  <a:srgbClr val="FFFF00"/>
                </a:solidFill>
                <a:cs typeface="Arial" charset="0"/>
              </a:rPr>
              <a:t>β</a:t>
            </a:r>
            <a:r>
              <a:rPr lang="en-GB" sz="2000" b="1" i="1" dirty="0" smtClean="0">
                <a:solidFill>
                  <a:srgbClr val="FFFF00"/>
                </a:solidFill>
                <a:cs typeface="Arial" charset="0"/>
              </a:rPr>
              <a:t>(t)</a:t>
            </a:r>
            <a:endParaRPr lang="el-GR" sz="2000" b="1" i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131" y="5149641"/>
            <a:ext cx="8771366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The </a:t>
            </a:r>
            <a:r>
              <a:rPr lang="en-GB" sz="2000" dirty="0">
                <a:solidFill>
                  <a:schemeClr val="bg1"/>
                </a:solidFill>
              </a:rPr>
              <a:t>procedure is based on finding the combination of </a:t>
            </a:r>
            <a:r>
              <a:rPr lang="en-GB" sz="2000" dirty="0" smtClean="0">
                <a:solidFill>
                  <a:schemeClr val="bg1"/>
                </a:solidFill>
              </a:rPr>
              <a:t>input Wait’s parameters that </a:t>
            </a:r>
            <a:r>
              <a:rPr lang="en-GB" sz="2000" dirty="0">
                <a:solidFill>
                  <a:schemeClr val="bg1"/>
                </a:solidFill>
              </a:rPr>
              <a:t>gives the </a:t>
            </a:r>
            <a:r>
              <a:rPr lang="en-GB" sz="2000" dirty="0" smtClean="0">
                <a:solidFill>
                  <a:schemeClr val="bg1"/>
                </a:solidFill>
              </a:rPr>
              <a:t>best matching </a:t>
            </a:r>
            <a:r>
              <a:rPr lang="en-GB" sz="2000" dirty="0">
                <a:solidFill>
                  <a:schemeClr val="bg1"/>
                </a:solidFill>
              </a:rPr>
              <a:t>of the recorded and </a:t>
            </a:r>
            <a:r>
              <a:rPr lang="en-GB" sz="2000" dirty="0" smtClean="0">
                <a:solidFill>
                  <a:schemeClr val="bg1"/>
                </a:solidFill>
              </a:rPr>
              <a:t>modelled </a:t>
            </a:r>
            <a:r>
              <a:rPr lang="en-GB" sz="2000" dirty="0">
                <a:solidFill>
                  <a:schemeClr val="bg1"/>
                </a:solidFill>
              </a:rPr>
              <a:t>signal </a:t>
            </a:r>
            <a:r>
              <a:rPr lang="en-GB" sz="2000" dirty="0" smtClean="0">
                <a:solidFill>
                  <a:schemeClr val="bg1"/>
                </a:solidFill>
              </a:rPr>
              <a:t>amplitude and phase changes (</a:t>
            </a:r>
            <a:r>
              <a:rPr lang="en-GB" sz="2000" dirty="0" err="1" smtClean="0">
                <a:solidFill>
                  <a:schemeClr val="bg1"/>
                </a:solidFill>
              </a:rPr>
              <a:t>Grubor</a:t>
            </a:r>
            <a:r>
              <a:rPr lang="en-GB" sz="2000" dirty="0" smtClean="0">
                <a:solidFill>
                  <a:schemeClr val="bg1"/>
                </a:solidFill>
              </a:rPr>
              <a:t> et al., 2008)</a:t>
            </a: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12" y="2907471"/>
            <a:ext cx="8790163" cy="86177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PROCEDURE FOR WHITE PARAMETERS CALCULATION:</a:t>
            </a:r>
          </a:p>
          <a:p>
            <a:pPr algn="ctr"/>
            <a:endParaRPr lang="en-GB" sz="1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Nina, PhD dissertation, 2014 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0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8" grpId="0" animBg="1"/>
      <p:bldP spid="1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8CE8-5C64-4ED5-A1BB-62CCBE6B79AD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33C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66936" y="2564904"/>
            <a:ext cx="8229600" cy="114300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Solar 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flares 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influence on different </a:t>
            </a:r>
            <a:r>
              <a:rPr lang="en-GB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ionospheric</a:t>
            </a:r>
            <a:r>
              <a:rPr lang="en-GB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</a:t>
            </a:r>
            <a:endParaRPr lang="en-GB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867F-70D8-422A-98B1-630A75CC2225}" type="slidenum">
              <a:rPr lang="en-US" smtClean="0">
                <a:solidFill>
                  <a:srgbClr val="FF33CC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33CC"/>
              </a:solidFill>
            </a:endParaRPr>
          </a:p>
        </p:txBody>
      </p:sp>
      <p:pic>
        <p:nvPicPr>
          <p:cNvPr id="7" name="Picture 4" descr="C:\Predavanja\KOLARAC\JDanN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493"/>
            <a:ext cx="5415950" cy="64008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67944" y="243493"/>
            <a:ext cx="1887558" cy="5777795"/>
          </a:xfrm>
          <a:prstGeom prst="rect">
            <a:avLst/>
          </a:prstGeom>
          <a:solidFill>
            <a:schemeClr val="accent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7849" y="1484784"/>
                <a:ext cx="2824876" cy="71660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𝑇𝐸𝐶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𝐸𝑆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𝑑h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49" y="1484784"/>
                <a:ext cx="2824876" cy="7166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05861" y="2780928"/>
            <a:ext cx="260885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column electron </a:t>
            </a:r>
            <a:r>
              <a:rPr lang="en-GB" dirty="0"/>
              <a:t>number density  </a:t>
            </a:r>
            <a:r>
              <a:rPr lang="en-GB" dirty="0" smtClean="0"/>
              <a:t>defined </a:t>
            </a:r>
            <a:r>
              <a:rPr lang="en-GB" dirty="0"/>
              <a:t>as </a:t>
            </a:r>
            <a:r>
              <a:rPr lang="en-GB" dirty="0" smtClean="0"/>
              <a:t>the number of free </a:t>
            </a:r>
            <a:r>
              <a:rPr lang="en-GB" dirty="0"/>
              <a:t>electrons in </a:t>
            </a:r>
            <a:r>
              <a:rPr lang="en-GB" dirty="0" smtClean="0"/>
              <a:t>a column </a:t>
            </a:r>
            <a:r>
              <a:rPr lang="en-GB" dirty="0"/>
              <a:t>of </a:t>
            </a:r>
            <a:r>
              <a:rPr lang="en-GB" dirty="0" smtClean="0"/>
              <a:t>unit cross section extending from </a:t>
            </a:r>
            <a:r>
              <a:rPr lang="en-GB" dirty="0"/>
              <a:t>the </a:t>
            </a:r>
            <a:r>
              <a:rPr lang="en-GB" dirty="0" smtClean="0"/>
              <a:t>satellite to </a:t>
            </a:r>
            <a:r>
              <a:rPr lang="en-GB" dirty="0"/>
              <a:t>the </a:t>
            </a:r>
            <a:r>
              <a:rPr lang="en-GB" dirty="0" smtClean="0"/>
              <a:t>ground 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29228" y="5089252"/>
            <a:ext cx="3038715" cy="49998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29229" y="4361036"/>
            <a:ext cx="3038715" cy="6438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608" y="476672"/>
            <a:ext cx="3024336" cy="38164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91880" y="2092496"/>
            <a:ext cx="57606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GB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1444" y="5082026"/>
            <a:ext cx="57606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7206" y="4420073"/>
            <a:ext cx="57606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5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7307</TotalTime>
  <Words>895</Words>
  <Application>Microsoft Office PowerPoint</Application>
  <PresentationFormat>On-screen Show (4:3)</PresentationFormat>
  <Paragraphs>175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Graph</vt:lpstr>
      <vt:lpstr>Equation</vt:lpstr>
      <vt:lpstr>IONOSPHERIC PERTURBATIONS INDUCED BY SOLAR X-RAY FLARES</vt:lpstr>
      <vt:lpstr>PowerPoint Presentation</vt:lpstr>
      <vt:lpstr>Contents</vt:lpstr>
      <vt:lpstr>Introduction- ionosphere</vt:lpstr>
      <vt:lpstr>Introduction –low ionospheric monitoring by VLF/LF signals</vt:lpstr>
      <vt:lpstr>Observations</vt:lpstr>
      <vt:lpstr>Electron density modeling</vt:lpstr>
      <vt:lpstr>PowerPoint Presentation</vt:lpstr>
      <vt:lpstr>PowerPoint Presentation</vt:lpstr>
      <vt:lpstr>PowerPoint Presentation</vt:lpstr>
      <vt:lpstr>Large X-ray flare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signal propagation</vt:lpstr>
      <vt:lpstr>Radio signal propagation</vt:lpstr>
      <vt:lpstr>GNSS signals</vt:lpstr>
      <vt:lpstr>GNSS signals</vt:lpstr>
      <vt:lpstr>PowerPoint Presentation</vt:lpstr>
      <vt:lpstr>SID induced by other radiation – γ-ray bursts </vt:lpstr>
      <vt:lpstr>SID induced by other radiation – γ-ray bursts </vt:lpstr>
      <vt:lpstr>PowerPoint Presentation</vt:lpstr>
      <vt:lpstr>PowerPoint Presentation</vt:lpstr>
      <vt:lpstr>PowerPoint Presentation</vt:lpstr>
      <vt:lpstr>COST Action TIDES</vt:lpstr>
      <vt:lpstr>Tropical depressions before hurricanes</vt:lpstr>
      <vt:lpstr>PowerPoint Presentation</vt:lpstr>
      <vt:lpstr>PowerPoint Presentation</vt:lpstr>
      <vt:lpstr>Summary</vt:lpstr>
      <vt:lpstr>PowerPoint Presentation</vt:lpstr>
    </vt:vector>
  </TitlesOfParts>
  <Company>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Perturbations of the terrestrial low ionosphere caused by solar flares</dc:title>
  <dc:creator>Tolja</dc:creator>
  <cp:lastModifiedBy>Sandra</cp:lastModifiedBy>
  <cp:revision>585</cp:revision>
  <dcterms:created xsi:type="dcterms:W3CDTF">2012-04-11T13:02:09Z</dcterms:created>
  <dcterms:modified xsi:type="dcterms:W3CDTF">2016-05-31T11:21:08Z</dcterms:modified>
</cp:coreProperties>
</file>