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315" r:id="rId2"/>
    <p:sldId id="325" r:id="rId3"/>
    <p:sldId id="328" r:id="rId4"/>
    <p:sldId id="327" r:id="rId5"/>
    <p:sldId id="353" r:id="rId6"/>
    <p:sldId id="354" r:id="rId7"/>
    <p:sldId id="334" r:id="rId8"/>
    <p:sldId id="326" r:id="rId9"/>
    <p:sldId id="333" r:id="rId10"/>
    <p:sldId id="355" r:id="rId11"/>
    <p:sldId id="336" r:id="rId12"/>
    <p:sldId id="337" r:id="rId13"/>
    <p:sldId id="356" r:id="rId14"/>
    <p:sldId id="339" r:id="rId15"/>
    <p:sldId id="365" r:id="rId16"/>
    <p:sldId id="364" r:id="rId17"/>
    <p:sldId id="358" r:id="rId18"/>
    <p:sldId id="357" r:id="rId19"/>
    <p:sldId id="359" r:id="rId20"/>
    <p:sldId id="360" r:id="rId21"/>
    <p:sldId id="350" r:id="rId22"/>
    <p:sldId id="362" r:id="rId23"/>
    <p:sldId id="361" r:id="rId24"/>
    <p:sldId id="343" r:id="rId25"/>
    <p:sldId id="363" r:id="rId26"/>
  </p:sldIdLst>
  <p:sldSz cx="9144000" cy="6858000" type="screen4x3"/>
  <p:notesSz cx="6761163" cy="9942513"/>
  <p:defaultTextStyle>
    <a:defPPr>
      <a:defRPr lang="ru-RU"/>
    </a:defPPr>
    <a:lvl1pPr algn="ctr" rtl="0" fontAlgn="base">
      <a:spcBef>
        <a:spcPct val="20000"/>
      </a:spcBef>
      <a:spcAft>
        <a:spcPct val="0"/>
      </a:spcAft>
      <a:buChar char="•"/>
      <a:defRPr sz="1400" kern="1200">
        <a:solidFill>
          <a:schemeClr val="tx1"/>
        </a:solidFill>
        <a:latin typeface="Times New Roman" pitchFamily="18" charset="0"/>
        <a:ea typeface="+mn-ea"/>
        <a:cs typeface="+mn-cs"/>
      </a:defRPr>
    </a:lvl1pPr>
    <a:lvl2pPr marL="457200" algn="ctr" rtl="0" fontAlgn="base">
      <a:spcBef>
        <a:spcPct val="20000"/>
      </a:spcBef>
      <a:spcAft>
        <a:spcPct val="0"/>
      </a:spcAft>
      <a:buChar char="•"/>
      <a:defRPr sz="1400" kern="1200">
        <a:solidFill>
          <a:schemeClr val="tx1"/>
        </a:solidFill>
        <a:latin typeface="Times New Roman" pitchFamily="18" charset="0"/>
        <a:ea typeface="+mn-ea"/>
        <a:cs typeface="+mn-cs"/>
      </a:defRPr>
    </a:lvl2pPr>
    <a:lvl3pPr marL="914400" algn="ctr" rtl="0" fontAlgn="base">
      <a:spcBef>
        <a:spcPct val="20000"/>
      </a:spcBef>
      <a:spcAft>
        <a:spcPct val="0"/>
      </a:spcAft>
      <a:buChar char="•"/>
      <a:defRPr sz="1400" kern="1200">
        <a:solidFill>
          <a:schemeClr val="tx1"/>
        </a:solidFill>
        <a:latin typeface="Times New Roman" pitchFamily="18" charset="0"/>
        <a:ea typeface="+mn-ea"/>
        <a:cs typeface="+mn-cs"/>
      </a:defRPr>
    </a:lvl3pPr>
    <a:lvl4pPr marL="1371600" algn="ctr" rtl="0" fontAlgn="base">
      <a:spcBef>
        <a:spcPct val="20000"/>
      </a:spcBef>
      <a:spcAft>
        <a:spcPct val="0"/>
      </a:spcAft>
      <a:buChar char="•"/>
      <a:defRPr sz="1400" kern="1200">
        <a:solidFill>
          <a:schemeClr val="tx1"/>
        </a:solidFill>
        <a:latin typeface="Times New Roman" pitchFamily="18" charset="0"/>
        <a:ea typeface="+mn-ea"/>
        <a:cs typeface="+mn-cs"/>
      </a:defRPr>
    </a:lvl4pPr>
    <a:lvl5pPr marL="1828800" algn="ctr" rtl="0" fontAlgn="base">
      <a:spcBef>
        <a:spcPct val="20000"/>
      </a:spcBef>
      <a:spcAft>
        <a:spcPct val="0"/>
      </a:spcAft>
      <a:buChar char="•"/>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CCFF33"/>
    <a:srgbClr val="993300"/>
    <a:srgbClr val="DDDDDD"/>
    <a:srgbClr val="99FF99"/>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12" autoAdjust="0"/>
    <p:restoredTop sz="92662" autoAdjust="0"/>
  </p:normalViewPr>
  <p:slideViewPr>
    <p:cSldViewPr snapToObjects="1">
      <p:cViewPr>
        <p:scale>
          <a:sx n="86" d="100"/>
          <a:sy n="86" d="100"/>
        </p:scale>
        <p:origin x="-754" y="5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305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lgn="l">
              <a:spcBef>
                <a:spcPct val="0"/>
              </a:spcBef>
              <a:buFontTx/>
              <a:buNone/>
              <a:defRPr sz="1200">
                <a:latin typeface="Arial" charset="0"/>
              </a:defRPr>
            </a:lvl1pPr>
          </a:lstStyle>
          <a:p>
            <a:pPr>
              <a:defRPr/>
            </a:pPr>
            <a:endParaRPr lang="ru-RU" altLang="ru-RU"/>
          </a:p>
        </p:txBody>
      </p:sp>
      <p:sp>
        <p:nvSpPr>
          <p:cNvPr id="90115" name="Rectangle 3"/>
          <p:cNvSpPr>
            <a:spLocks noGrp="1" noChangeArrowheads="1"/>
          </p:cNvSpPr>
          <p:nvPr>
            <p:ph type="dt" sz="quarter" idx="1"/>
          </p:nvPr>
        </p:nvSpPr>
        <p:spPr bwMode="auto">
          <a:xfrm>
            <a:off x="3829050" y="0"/>
            <a:ext cx="29305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lgn="r">
              <a:spcBef>
                <a:spcPct val="0"/>
              </a:spcBef>
              <a:buFontTx/>
              <a:buNone/>
              <a:defRPr sz="1200">
                <a:latin typeface="Arial" charset="0"/>
              </a:defRPr>
            </a:lvl1pPr>
          </a:lstStyle>
          <a:p>
            <a:pPr>
              <a:defRPr/>
            </a:pPr>
            <a:endParaRPr lang="ru-RU" altLang="ru-RU"/>
          </a:p>
        </p:txBody>
      </p:sp>
      <p:sp>
        <p:nvSpPr>
          <p:cNvPr id="90116" name="Rectangle 4"/>
          <p:cNvSpPr>
            <a:spLocks noGrp="1" noChangeArrowheads="1"/>
          </p:cNvSpPr>
          <p:nvPr>
            <p:ph type="ftr" sz="quarter" idx="2"/>
          </p:nvPr>
        </p:nvSpPr>
        <p:spPr bwMode="auto">
          <a:xfrm>
            <a:off x="0" y="9444038"/>
            <a:ext cx="29305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b" anchorCtr="0" compatLnSpc="1">
            <a:prstTxWarp prst="textNoShape">
              <a:avLst/>
            </a:prstTxWarp>
          </a:bodyPr>
          <a:lstStyle>
            <a:lvl1pPr algn="l">
              <a:spcBef>
                <a:spcPct val="0"/>
              </a:spcBef>
              <a:buFontTx/>
              <a:buNone/>
              <a:defRPr sz="1200">
                <a:latin typeface="Arial" charset="0"/>
              </a:defRPr>
            </a:lvl1pPr>
          </a:lstStyle>
          <a:p>
            <a:pPr>
              <a:defRPr/>
            </a:pPr>
            <a:endParaRPr lang="ru-RU" altLang="ru-RU"/>
          </a:p>
        </p:txBody>
      </p:sp>
      <p:sp>
        <p:nvSpPr>
          <p:cNvPr id="90117" name="Rectangle 5"/>
          <p:cNvSpPr>
            <a:spLocks noGrp="1" noChangeArrowheads="1"/>
          </p:cNvSpPr>
          <p:nvPr>
            <p:ph type="sldNum" sz="quarter" idx="3"/>
          </p:nvPr>
        </p:nvSpPr>
        <p:spPr bwMode="auto">
          <a:xfrm>
            <a:off x="3829050" y="9444038"/>
            <a:ext cx="29305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b" anchorCtr="0" compatLnSpc="1">
            <a:prstTxWarp prst="textNoShape">
              <a:avLst/>
            </a:prstTxWarp>
          </a:bodyPr>
          <a:lstStyle>
            <a:lvl1pPr algn="r">
              <a:spcBef>
                <a:spcPct val="0"/>
              </a:spcBef>
              <a:buFontTx/>
              <a:buNone/>
              <a:defRPr sz="1200">
                <a:latin typeface="Arial" charset="0"/>
              </a:defRPr>
            </a:lvl1pPr>
          </a:lstStyle>
          <a:p>
            <a:pPr>
              <a:defRPr/>
            </a:pPr>
            <a:fld id="{791093D3-042E-41A3-8BAF-643A62D571A4}" type="slidenum">
              <a:rPr lang="ru-RU" altLang="ru-RU"/>
              <a:pPr>
                <a:defRPr/>
              </a:pPr>
              <a:t>‹#›</a:t>
            </a:fld>
            <a:endParaRPr lang="ru-RU" altLang="ru-RU"/>
          </a:p>
        </p:txBody>
      </p:sp>
    </p:spTree>
    <p:extLst>
      <p:ext uri="{BB962C8B-B14F-4D97-AF65-F5344CB8AC3E}">
        <p14:creationId xmlns:p14="http://schemas.microsoft.com/office/powerpoint/2010/main" val="160362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305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lgn="l">
              <a:spcBef>
                <a:spcPct val="0"/>
              </a:spcBef>
              <a:buFontTx/>
              <a:buNone/>
              <a:defRPr sz="1200">
                <a:latin typeface="Arial" charset="0"/>
              </a:defRPr>
            </a:lvl1pPr>
          </a:lstStyle>
          <a:p>
            <a:pPr>
              <a:defRPr/>
            </a:pPr>
            <a:endParaRPr lang="ru-RU" altLang="ru-RU"/>
          </a:p>
        </p:txBody>
      </p:sp>
      <p:sp>
        <p:nvSpPr>
          <p:cNvPr id="3075" name="Rectangle 3"/>
          <p:cNvSpPr>
            <a:spLocks noGrp="1" noChangeArrowheads="1"/>
          </p:cNvSpPr>
          <p:nvPr>
            <p:ph type="dt" idx="1"/>
          </p:nvPr>
        </p:nvSpPr>
        <p:spPr bwMode="auto">
          <a:xfrm>
            <a:off x="3829050" y="0"/>
            <a:ext cx="293052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lvl1pPr algn="r">
              <a:spcBef>
                <a:spcPct val="0"/>
              </a:spcBef>
              <a:buFontTx/>
              <a:buNone/>
              <a:defRPr sz="1200">
                <a:latin typeface="Arial" charset="0"/>
              </a:defRPr>
            </a:lvl1pPr>
          </a:lstStyle>
          <a:p>
            <a:pPr>
              <a:defRPr/>
            </a:pPr>
            <a:endParaRPr lang="ru-RU" altLang="ru-RU"/>
          </a:p>
        </p:txBody>
      </p:sp>
      <p:sp>
        <p:nvSpPr>
          <p:cNvPr id="23556" name="Rectangle 4"/>
          <p:cNvSpPr>
            <a:spLocks noGrp="1" noRot="1" noChangeAspect="1" noChangeArrowheads="1" noTextEdit="1"/>
          </p:cNvSpPr>
          <p:nvPr>
            <p:ph type="sldImg" idx="2"/>
          </p:nvPr>
        </p:nvSpPr>
        <p:spPr bwMode="auto">
          <a:xfrm>
            <a:off x="895350" y="746125"/>
            <a:ext cx="4970463" cy="37290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76275" y="4722813"/>
            <a:ext cx="5408613"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t" anchorCtr="0" compatLnSpc="1">
            <a:prstTxWarp prst="textNoShape">
              <a:avLst/>
            </a:prstTxWarp>
          </a:bodyPr>
          <a:lstStyle/>
          <a:p>
            <a:pPr lvl="0"/>
            <a:r>
              <a:rPr lang="ru-RU" altLang="ru-RU" noProof="0" smtClean="0"/>
              <a:t>Образец текста</a:t>
            </a:r>
          </a:p>
          <a:p>
            <a:pPr lvl="1"/>
            <a:r>
              <a:rPr lang="ru-RU" altLang="ru-RU" noProof="0" smtClean="0"/>
              <a:t>Второй уровень</a:t>
            </a:r>
          </a:p>
          <a:p>
            <a:pPr lvl="2"/>
            <a:r>
              <a:rPr lang="ru-RU" altLang="ru-RU" noProof="0" smtClean="0"/>
              <a:t>Третий уровень</a:t>
            </a:r>
          </a:p>
          <a:p>
            <a:pPr lvl="3"/>
            <a:r>
              <a:rPr lang="ru-RU" altLang="ru-RU" noProof="0" smtClean="0"/>
              <a:t>Четвертый уровень</a:t>
            </a:r>
          </a:p>
          <a:p>
            <a:pPr lvl="4"/>
            <a:r>
              <a:rPr lang="ru-RU" altLang="ru-RU" noProof="0" smtClean="0"/>
              <a:t>Пятый уровень</a:t>
            </a:r>
          </a:p>
        </p:txBody>
      </p:sp>
      <p:sp>
        <p:nvSpPr>
          <p:cNvPr id="3078" name="Rectangle 6"/>
          <p:cNvSpPr>
            <a:spLocks noGrp="1" noChangeArrowheads="1"/>
          </p:cNvSpPr>
          <p:nvPr>
            <p:ph type="ftr" sz="quarter" idx="4"/>
          </p:nvPr>
        </p:nvSpPr>
        <p:spPr bwMode="auto">
          <a:xfrm>
            <a:off x="0" y="9444038"/>
            <a:ext cx="29305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b" anchorCtr="0" compatLnSpc="1">
            <a:prstTxWarp prst="textNoShape">
              <a:avLst/>
            </a:prstTxWarp>
          </a:bodyPr>
          <a:lstStyle>
            <a:lvl1pPr algn="l">
              <a:spcBef>
                <a:spcPct val="0"/>
              </a:spcBef>
              <a:buFontTx/>
              <a:buNone/>
              <a:defRPr sz="1200">
                <a:latin typeface="Arial" charset="0"/>
              </a:defRPr>
            </a:lvl1pPr>
          </a:lstStyle>
          <a:p>
            <a:pPr>
              <a:defRPr/>
            </a:pPr>
            <a:endParaRPr lang="ru-RU" altLang="ru-RU"/>
          </a:p>
        </p:txBody>
      </p:sp>
      <p:sp>
        <p:nvSpPr>
          <p:cNvPr id="3079" name="Rectangle 7"/>
          <p:cNvSpPr>
            <a:spLocks noGrp="1" noChangeArrowheads="1"/>
          </p:cNvSpPr>
          <p:nvPr>
            <p:ph type="sldNum" sz="quarter" idx="5"/>
          </p:nvPr>
        </p:nvSpPr>
        <p:spPr bwMode="auto">
          <a:xfrm>
            <a:off x="3829050" y="9444038"/>
            <a:ext cx="293052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26" tIns="45713" rIns="91426" bIns="45713" numCol="1" anchor="b" anchorCtr="0" compatLnSpc="1">
            <a:prstTxWarp prst="textNoShape">
              <a:avLst/>
            </a:prstTxWarp>
          </a:bodyPr>
          <a:lstStyle>
            <a:lvl1pPr algn="r">
              <a:spcBef>
                <a:spcPct val="0"/>
              </a:spcBef>
              <a:buFontTx/>
              <a:buNone/>
              <a:defRPr sz="1200">
                <a:latin typeface="Arial" charset="0"/>
              </a:defRPr>
            </a:lvl1pPr>
          </a:lstStyle>
          <a:p>
            <a:pPr>
              <a:defRPr/>
            </a:pPr>
            <a:fld id="{0F756900-0A3E-4588-8D9C-9153EE95EDE5}" type="slidenum">
              <a:rPr lang="ru-RU" altLang="ru-RU"/>
              <a:pPr>
                <a:defRPr/>
              </a:pPr>
              <a:t>‹#›</a:t>
            </a:fld>
            <a:endParaRPr lang="ru-RU" altLang="ru-RU"/>
          </a:p>
        </p:txBody>
      </p:sp>
    </p:spTree>
    <p:extLst>
      <p:ext uri="{BB962C8B-B14F-4D97-AF65-F5344CB8AC3E}">
        <p14:creationId xmlns:p14="http://schemas.microsoft.com/office/powerpoint/2010/main" val="29337722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6D000FD-614E-4946-9DB2-5EB7ADE596CE}" type="slidenum">
              <a:rPr lang="ru-RU" altLang="ru-RU" smtClean="0"/>
              <a:pPr algn="r" eaLnBrk="1" hangingPunct="1">
                <a:spcBef>
                  <a:spcPct val="0"/>
                </a:spcBef>
              </a:pPr>
              <a:t>1</a:t>
            </a:fld>
            <a:endParaRPr lang="ru-RU" altLang="ru-RU" smtClean="0"/>
          </a:p>
        </p:txBody>
      </p:sp>
      <p:sp>
        <p:nvSpPr>
          <p:cNvPr id="24579" name="Rectangle 2"/>
          <p:cNvSpPr>
            <a:spLocks noGrp="1" noRot="1" noChangeAspect="1" noChangeArrowheads="1" noTextEdit="1"/>
          </p:cNvSpPr>
          <p:nvPr>
            <p:ph type="sldImg"/>
          </p:nvPr>
        </p:nvSpPr>
        <p:spPr>
          <a:xfrm>
            <a:off x="939800" y="768350"/>
            <a:ext cx="4910138" cy="3684588"/>
          </a:xfrm>
          <a:ln/>
        </p:spPr>
      </p:sp>
      <p:sp>
        <p:nvSpPr>
          <p:cNvPr id="24580" name="Rectangle 3"/>
          <p:cNvSpPr>
            <a:spLocks noGrp="1" noChangeArrowheads="1"/>
          </p:cNvSpPr>
          <p:nvPr>
            <p:ph type="body" idx="1"/>
          </p:nvPr>
        </p:nvSpPr>
        <p:spPr>
          <a:xfrm>
            <a:off x="915988" y="4760913"/>
            <a:ext cx="4956175" cy="4454525"/>
          </a:xfrm>
          <a:noFill/>
        </p:spPr>
        <p:txBody>
          <a:bodyPr/>
          <a:lstStyle/>
          <a:p>
            <a:pPr eaLnBrk="1" hangingPunct="1"/>
            <a:endParaRPr lang="en-US"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a:ln/>
        </p:spPr>
      </p:sp>
      <p:sp>
        <p:nvSpPr>
          <p:cNvPr id="25603" name="Заметки 2"/>
          <p:cNvSpPr>
            <a:spLocks noGrp="1"/>
          </p:cNvSpPr>
          <p:nvPr>
            <p:ph type="body" idx="1"/>
          </p:nvPr>
        </p:nvSpPr>
        <p:spPr>
          <a:noFill/>
        </p:spPr>
        <p:txBody>
          <a:bodyPr/>
          <a:lstStyle/>
          <a:p>
            <a:pPr eaLnBrk="1" hangingPunct="1"/>
            <a:endParaRPr lang="ru-RU" altLang="ru-RU" smtClean="0"/>
          </a:p>
        </p:txBody>
      </p:sp>
      <p:sp>
        <p:nvSpPr>
          <p:cNvPr id="25604" name="Номер слайда 3"/>
          <p:cNvSpPr>
            <a:spLocks noGrp="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0F2E7B2-D537-4D78-8ABB-E4C72B54C556}" type="slidenum">
              <a:rPr lang="en-US" altLang="ru-RU" smtClean="0"/>
              <a:pPr algn="r" eaLnBrk="1" hangingPunct="1">
                <a:spcBef>
                  <a:spcPct val="0"/>
                </a:spcBef>
              </a:pPr>
              <a:t>10</a:t>
            </a:fld>
            <a:endParaRPr lang="en-US"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a:ln/>
        </p:spPr>
      </p:sp>
      <p:sp>
        <p:nvSpPr>
          <p:cNvPr id="25603" name="Заметки 2"/>
          <p:cNvSpPr>
            <a:spLocks noGrp="1"/>
          </p:cNvSpPr>
          <p:nvPr>
            <p:ph type="body" idx="1"/>
          </p:nvPr>
        </p:nvSpPr>
        <p:spPr>
          <a:noFill/>
        </p:spPr>
        <p:txBody>
          <a:bodyPr/>
          <a:lstStyle/>
          <a:p>
            <a:pPr eaLnBrk="1" hangingPunct="1"/>
            <a:endParaRPr lang="ru-RU" altLang="ru-RU" smtClean="0"/>
          </a:p>
        </p:txBody>
      </p:sp>
      <p:sp>
        <p:nvSpPr>
          <p:cNvPr id="25604" name="Номер слайда 3"/>
          <p:cNvSpPr>
            <a:spLocks noGrp="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0F2E7B2-D537-4D78-8ABB-E4C72B54C556}" type="slidenum">
              <a:rPr lang="en-US" altLang="ru-RU" smtClean="0"/>
              <a:pPr algn="r" eaLnBrk="1" hangingPunct="1">
                <a:spcBef>
                  <a:spcPct val="0"/>
                </a:spcBef>
              </a:pPr>
              <a:t>11</a:t>
            </a:fld>
            <a:endParaRPr lang="en-US"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69680" algn="l"/>
                <a:tab pos="1339360" algn="l"/>
                <a:tab pos="2009040" algn="l"/>
                <a:tab pos="2678720" algn="l"/>
              </a:tabLst>
              <a:defRPr>
                <a:solidFill>
                  <a:schemeClr val="tx1"/>
                </a:solidFill>
                <a:latin typeface="Arial" charset="0"/>
              </a:defRPr>
            </a:lvl1pPr>
            <a:lvl2pPr eaLnBrk="0">
              <a:tabLst>
                <a:tab pos="669680" algn="l"/>
                <a:tab pos="1339360" algn="l"/>
                <a:tab pos="2009040" algn="l"/>
                <a:tab pos="2678720" algn="l"/>
              </a:tabLst>
              <a:defRPr>
                <a:solidFill>
                  <a:schemeClr val="tx1"/>
                </a:solidFill>
                <a:latin typeface="Arial" charset="0"/>
              </a:defRPr>
            </a:lvl2pPr>
            <a:lvl3pPr eaLnBrk="0">
              <a:tabLst>
                <a:tab pos="669680" algn="l"/>
                <a:tab pos="1339360" algn="l"/>
                <a:tab pos="2009040" algn="l"/>
                <a:tab pos="2678720" algn="l"/>
              </a:tabLst>
              <a:defRPr>
                <a:solidFill>
                  <a:schemeClr val="tx1"/>
                </a:solidFill>
                <a:latin typeface="Arial" charset="0"/>
              </a:defRPr>
            </a:lvl3pPr>
            <a:lvl4pPr eaLnBrk="0">
              <a:tabLst>
                <a:tab pos="669680" algn="l"/>
                <a:tab pos="1339360" algn="l"/>
                <a:tab pos="2009040" algn="l"/>
                <a:tab pos="2678720" algn="l"/>
              </a:tabLst>
              <a:defRPr>
                <a:solidFill>
                  <a:schemeClr val="tx1"/>
                </a:solidFill>
                <a:latin typeface="Arial" charset="0"/>
              </a:defRPr>
            </a:lvl4pPr>
            <a:lvl5pPr eaLnBrk="0">
              <a:tabLst>
                <a:tab pos="669680" algn="l"/>
                <a:tab pos="1339360" algn="l"/>
                <a:tab pos="2009040" algn="l"/>
                <a:tab pos="2678720" algn="l"/>
              </a:tabLst>
              <a:defRPr>
                <a:solidFill>
                  <a:schemeClr val="tx1"/>
                </a:solidFill>
                <a:latin typeface="Arial" charset="0"/>
              </a:defRPr>
            </a:lvl5pPr>
            <a:lvl6pPr marL="2326256" indent="-211478" defTabSz="422956" eaLnBrk="0" fontAlgn="base" hangingPunct="0">
              <a:lnSpc>
                <a:spcPct val="93000"/>
              </a:lnSpc>
              <a:spcBef>
                <a:spcPct val="0"/>
              </a:spcBef>
              <a:spcAft>
                <a:spcPct val="0"/>
              </a:spcAft>
              <a:buClr>
                <a:srgbClr val="000000"/>
              </a:buClr>
              <a:buSzPct val="100000"/>
              <a:buFont typeface="Times New Roman" pitchFamily="18" charset="0"/>
              <a:tabLst>
                <a:tab pos="669680" algn="l"/>
                <a:tab pos="1339360" algn="l"/>
                <a:tab pos="2009040" algn="l"/>
                <a:tab pos="2678720" algn="l"/>
              </a:tabLst>
              <a:defRPr>
                <a:solidFill>
                  <a:schemeClr val="tx1"/>
                </a:solidFill>
                <a:latin typeface="Arial" charset="0"/>
              </a:defRPr>
            </a:lvl6pPr>
            <a:lvl7pPr marL="2749212" indent="-211478" defTabSz="422956" eaLnBrk="0" fontAlgn="base" hangingPunct="0">
              <a:lnSpc>
                <a:spcPct val="93000"/>
              </a:lnSpc>
              <a:spcBef>
                <a:spcPct val="0"/>
              </a:spcBef>
              <a:spcAft>
                <a:spcPct val="0"/>
              </a:spcAft>
              <a:buClr>
                <a:srgbClr val="000000"/>
              </a:buClr>
              <a:buSzPct val="100000"/>
              <a:buFont typeface="Times New Roman" pitchFamily="18" charset="0"/>
              <a:tabLst>
                <a:tab pos="669680" algn="l"/>
                <a:tab pos="1339360" algn="l"/>
                <a:tab pos="2009040" algn="l"/>
                <a:tab pos="2678720" algn="l"/>
              </a:tabLst>
              <a:defRPr>
                <a:solidFill>
                  <a:schemeClr val="tx1"/>
                </a:solidFill>
                <a:latin typeface="Arial" charset="0"/>
              </a:defRPr>
            </a:lvl7pPr>
            <a:lvl8pPr marL="3172168" indent="-211478" defTabSz="422956" eaLnBrk="0" fontAlgn="base" hangingPunct="0">
              <a:lnSpc>
                <a:spcPct val="93000"/>
              </a:lnSpc>
              <a:spcBef>
                <a:spcPct val="0"/>
              </a:spcBef>
              <a:spcAft>
                <a:spcPct val="0"/>
              </a:spcAft>
              <a:buClr>
                <a:srgbClr val="000000"/>
              </a:buClr>
              <a:buSzPct val="100000"/>
              <a:buFont typeface="Times New Roman" pitchFamily="18" charset="0"/>
              <a:tabLst>
                <a:tab pos="669680" algn="l"/>
                <a:tab pos="1339360" algn="l"/>
                <a:tab pos="2009040" algn="l"/>
                <a:tab pos="2678720" algn="l"/>
              </a:tabLst>
              <a:defRPr>
                <a:solidFill>
                  <a:schemeClr val="tx1"/>
                </a:solidFill>
                <a:latin typeface="Arial" charset="0"/>
              </a:defRPr>
            </a:lvl8pPr>
            <a:lvl9pPr marL="3595124" indent="-211478" defTabSz="422956" eaLnBrk="0" fontAlgn="base" hangingPunct="0">
              <a:lnSpc>
                <a:spcPct val="93000"/>
              </a:lnSpc>
              <a:spcBef>
                <a:spcPct val="0"/>
              </a:spcBef>
              <a:spcAft>
                <a:spcPct val="0"/>
              </a:spcAft>
              <a:buClr>
                <a:srgbClr val="000000"/>
              </a:buClr>
              <a:buSzPct val="100000"/>
              <a:buFont typeface="Times New Roman" pitchFamily="18" charset="0"/>
              <a:tabLst>
                <a:tab pos="669680" algn="l"/>
                <a:tab pos="1339360" algn="l"/>
                <a:tab pos="2009040" algn="l"/>
                <a:tab pos="2678720" algn="l"/>
              </a:tabLst>
              <a:defRPr>
                <a:solidFill>
                  <a:schemeClr val="tx1"/>
                </a:solidFill>
                <a:latin typeface="Arial" charset="0"/>
              </a:defRPr>
            </a:lvl9pPr>
          </a:lstStyle>
          <a:p>
            <a:pPr eaLnBrk="1"/>
            <a:fld id="{E86C6E13-710F-4ADC-934B-8D84EC1FE040}" type="slidenum">
              <a:rPr lang="en-US" smtClean="0">
                <a:solidFill>
                  <a:srgbClr val="000000"/>
                </a:solidFill>
                <a:latin typeface="Times New Roman" pitchFamily="18" charset="0"/>
              </a:rPr>
              <a:pPr eaLnBrk="1"/>
              <a:t>12</a:t>
            </a:fld>
            <a:endParaRPr lang="en-US" smtClean="0">
              <a:solidFill>
                <a:srgbClr val="000000"/>
              </a:solidFill>
              <a:latin typeface="Times New Roman" pitchFamily="18" charset="0"/>
            </a:endParaRPr>
          </a:p>
        </p:txBody>
      </p:sp>
      <p:sp>
        <p:nvSpPr>
          <p:cNvPr id="38915" name="Rectangle 1"/>
          <p:cNvSpPr>
            <a:spLocks noGrp="1" noRot="1" noChangeAspect="1" noChangeArrowheads="1" noTextEdit="1"/>
          </p:cNvSpPr>
          <p:nvPr>
            <p:ph type="sldImg"/>
          </p:nvPr>
        </p:nvSpPr>
        <p:spPr>
          <a:xfrm>
            <a:off x="895350" y="755650"/>
            <a:ext cx="4970463" cy="3729038"/>
          </a:xfrm>
          <a:solidFill>
            <a:srgbClr val="FFFFFF"/>
          </a:solidFill>
          <a:ln>
            <a:solidFill>
              <a:srgbClr val="000000"/>
            </a:solidFill>
            <a:miter lim="800000"/>
            <a:headEnd/>
            <a:tailEnd/>
          </a:ln>
        </p:spPr>
      </p:sp>
      <p:sp>
        <p:nvSpPr>
          <p:cNvPr id="38916" name="Rectangle 2"/>
          <p:cNvSpPr>
            <a:spLocks noGrp="1" noChangeArrowheads="1"/>
          </p:cNvSpPr>
          <p:nvPr>
            <p:ph type="body" idx="1"/>
          </p:nvPr>
        </p:nvSpPr>
        <p:spPr>
          <a:xfrm>
            <a:off x="676669" y="4721753"/>
            <a:ext cx="5409207" cy="44738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775394" lvl="1" indent="-298228">
              <a:lnSpc>
                <a:spcPct val="90000"/>
              </a:lnSpc>
              <a:spcBef>
                <a:spcPct val="20000"/>
              </a:spcBef>
              <a:buClr>
                <a:srgbClr val="F55F0B"/>
              </a:buClr>
              <a:defRPr/>
            </a:pPr>
            <a:r>
              <a:rPr lang="en-US" sz="2100" dirty="0">
                <a:latin typeface="Times New Roman" pitchFamily="18" charset="0"/>
              </a:rPr>
              <a:t>The most common AGN spectra appear to be consistent with nearly face-on disk structures, having an inclination of </a:t>
            </a:r>
            <a:r>
              <a:rPr lang="en-US" sz="2100" i="1" dirty="0" err="1">
                <a:latin typeface="Times New Roman" pitchFamily="18" charset="0"/>
              </a:rPr>
              <a:t>i</a:t>
            </a:r>
            <a:r>
              <a:rPr lang="en-US" sz="2100" i="1" dirty="0">
                <a:latin typeface="Times New Roman" pitchFamily="18" charset="0"/>
              </a:rPr>
              <a:t> &lt; </a:t>
            </a:r>
            <a:r>
              <a:rPr lang="en-US" sz="2100" dirty="0">
                <a:latin typeface="Times New Roman" pitchFamily="18" charset="0"/>
              </a:rPr>
              <a:t>20°.</a:t>
            </a:r>
          </a:p>
          <a:p>
            <a:pPr marL="775394" lvl="1" indent="-298228">
              <a:lnSpc>
                <a:spcPct val="90000"/>
              </a:lnSpc>
              <a:spcBef>
                <a:spcPct val="20000"/>
              </a:spcBef>
              <a:buClr>
                <a:srgbClr val="F55F0B"/>
              </a:buClr>
              <a:defRPr/>
            </a:pPr>
            <a:endParaRPr lang="sr-Latn-CS" sz="2400" kern="0" dirty="0">
              <a:solidFill>
                <a:srgbClr val="080808"/>
              </a:solidFill>
              <a:latin typeface="Garamond"/>
            </a:endParaRPr>
          </a:p>
        </p:txBody>
      </p:sp>
      <p:sp>
        <p:nvSpPr>
          <p:cNvPr id="29700" name="Slide Number Placeholder 3"/>
          <p:cNvSpPr>
            <a:spLocks noGrp="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CD4C637-F6B5-45C9-9AE6-C1B42157A9B1}" type="slidenum">
              <a:rPr lang="en-US" altLang="ru-RU" smtClean="0"/>
              <a:pPr algn="r" eaLnBrk="1" hangingPunct="1">
                <a:spcBef>
                  <a:spcPct val="0"/>
                </a:spcBef>
              </a:pPr>
              <a:t>13</a:t>
            </a:fld>
            <a:endParaRPr lang="en-US" alt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a:ln/>
        </p:spPr>
      </p:sp>
      <p:sp>
        <p:nvSpPr>
          <p:cNvPr id="34819" name="Заметки 2"/>
          <p:cNvSpPr>
            <a:spLocks noGrp="1"/>
          </p:cNvSpPr>
          <p:nvPr>
            <p:ph type="body" idx="1"/>
          </p:nvPr>
        </p:nvSpPr>
        <p:spPr>
          <a:noFill/>
        </p:spPr>
        <p:txBody>
          <a:bodyPr/>
          <a:lstStyle/>
          <a:p>
            <a:pPr eaLnBrk="1" hangingPunct="1"/>
            <a:r>
              <a:rPr lang="en-US" altLang="ru-RU" smtClean="0"/>
              <a:t>method does not depend on the angle of inclination of the disc to the line of sight of only the angle subtended by the thickness of the dust from the center of the torus</a:t>
            </a:r>
            <a:endParaRPr lang="ru-RU" altLang="ru-RU" smtClean="0"/>
          </a:p>
        </p:txBody>
      </p:sp>
      <p:sp>
        <p:nvSpPr>
          <p:cNvPr id="34820" name="Номер слайда 3"/>
          <p:cNvSpPr>
            <a:spLocks noGrp="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A4FB423-727C-492F-95D2-67F713CB8267}" type="slidenum">
              <a:rPr lang="en-US" altLang="ru-RU" smtClean="0"/>
              <a:pPr algn="r" eaLnBrk="1" hangingPunct="1">
                <a:spcBef>
                  <a:spcPct val="0"/>
                </a:spcBef>
              </a:pPr>
              <a:t>14</a:t>
            </a:fld>
            <a:endParaRPr lang="en-US" alt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a:ln/>
        </p:spPr>
      </p:sp>
      <p:sp>
        <p:nvSpPr>
          <p:cNvPr id="25603" name="Заметки 2"/>
          <p:cNvSpPr>
            <a:spLocks noGrp="1"/>
          </p:cNvSpPr>
          <p:nvPr>
            <p:ph type="body" idx="1"/>
          </p:nvPr>
        </p:nvSpPr>
        <p:spPr>
          <a:noFill/>
        </p:spPr>
        <p:txBody>
          <a:bodyPr/>
          <a:lstStyle/>
          <a:p>
            <a:pPr eaLnBrk="1" hangingPunct="1"/>
            <a:endParaRPr lang="ru-RU" altLang="ru-RU" smtClean="0"/>
          </a:p>
        </p:txBody>
      </p:sp>
      <p:sp>
        <p:nvSpPr>
          <p:cNvPr id="25604" name="Номер слайда 3"/>
          <p:cNvSpPr>
            <a:spLocks noGrp="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0F2E7B2-D537-4D78-8ABB-E4C72B54C556}" type="slidenum">
              <a:rPr lang="en-US" altLang="ru-RU" smtClean="0"/>
              <a:pPr algn="r" eaLnBrk="1" hangingPunct="1">
                <a:spcBef>
                  <a:spcPct val="0"/>
                </a:spcBef>
              </a:pPr>
              <a:t>15</a:t>
            </a:fld>
            <a:endParaRPr lang="en-US" alt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a:ln/>
        </p:spPr>
      </p:sp>
      <p:sp>
        <p:nvSpPr>
          <p:cNvPr id="25603" name="Заметки 2"/>
          <p:cNvSpPr>
            <a:spLocks noGrp="1"/>
          </p:cNvSpPr>
          <p:nvPr>
            <p:ph type="body" idx="1"/>
          </p:nvPr>
        </p:nvSpPr>
        <p:spPr>
          <a:noFill/>
        </p:spPr>
        <p:txBody>
          <a:bodyPr/>
          <a:lstStyle/>
          <a:p>
            <a:pPr eaLnBrk="1" hangingPunct="1"/>
            <a:endParaRPr lang="ru-RU" altLang="ru-RU" smtClean="0"/>
          </a:p>
        </p:txBody>
      </p:sp>
      <p:sp>
        <p:nvSpPr>
          <p:cNvPr id="25604" name="Номер слайда 3"/>
          <p:cNvSpPr>
            <a:spLocks noGrp="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0F2E7B2-D537-4D78-8ABB-E4C72B54C556}" type="slidenum">
              <a:rPr lang="en-US" altLang="ru-RU" smtClean="0"/>
              <a:pPr algn="r" eaLnBrk="1" hangingPunct="1">
                <a:spcBef>
                  <a:spcPct val="0"/>
                </a:spcBef>
              </a:pPr>
              <a:t>16</a:t>
            </a:fld>
            <a:endParaRPr lang="en-US" alt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69568" algn="l"/>
                <a:tab pos="1339137" algn="l"/>
                <a:tab pos="2008705" algn="l"/>
                <a:tab pos="2678273" algn="l"/>
              </a:tabLst>
              <a:defRPr>
                <a:solidFill>
                  <a:schemeClr val="tx1"/>
                </a:solidFill>
                <a:latin typeface="Arial" charset="0"/>
              </a:defRPr>
            </a:lvl1pPr>
            <a:lvl2pPr eaLnBrk="0">
              <a:tabLst>
                <a:tab pos="669568" algn="l"/>
                <a:tab pos="1339137" algn="l"/>
                <a:tab pos="2008705" algn="l"/>
                <a:tab pos="2678273" algn="l"/>
              </a:tabLst>
              <a:defRPr>
                <a:solidFill>
                  <a:schemeClr val="tx1"/>
                </a:solidFill>
                <a:latin typeface="Arial" charset="0"/>
              </a:defRPr>
            </a:lvl2pPr>
            <a:lvl3pPr eaLnBrk="0">
              <a:tabLst>
                <a:tab pos="669568" algn="l"/>
                <a:tab pos="1339137" algn="l"/>
                <a:tab pos="2008705" algn="l"/>
                <a:tab pos="2678273" algn="l"/>
              </a:tabLst>
              <a:defRPr>
                <a:solidFill>
                  <a:schemeClr val="tx1"/>
                </a:solidFill>
                <a:latin typeface="Arial" charset="0"/>
              </a:defRPr>
            </a:lvl3pPr>
            <a:lvl4pPr eaLnBrk="0">
              <a:tabLst>
                <a:tab pos="669568" algn="l"/>
                <a:tab pos="1339137" algn="l"/>
                <a:tab pos="2008705" algn="l"/>
                <a:tab pos="2678273" algn="l"/>
              </a:tabLst>
              <a:defRPr>
                <a:solidFill>
                  <a:schemeClr val="tx1"/>
                </a:solidFill>
                <a:latin typeface="Arial" charset="0"/>
              </a:defRPr>
            </a:lvl4pPr>
            <a:lvl5pPr eaLnBrk="0">
              <a:tabLst>
                <a:tab pos="669568" algn="l"/>
                <a:tab pos="1339137" algn="l"/>
                <a:tab pos="2008705" algn="l"/>
                <a:tab pos="2678273" algn="l"/>
              </a:tabLst>
              <a:defRPr>
                <a:solidFill>
                  <a:schemeClr val="tx1"/>
                </a:solidFill>
                <a:latin typeface="Arial" charset="0"/>
              </a:defRPr>
            </a:lvl5pPr>
            <a:lvl6pPr marL="2325869" indent="-211442" defTabSz="422885" eaLnBrk="0" fontAlgn="base" hangingPunct="0">
              <a:lnSpc>
                <a:spcPct val="93000"/>
              </a:lnSpc>
              <a:spcBef>
                <a:spcPct val="0"/>
              </a:spcBef>
              <a:spcAft>
                <a:spcPct val="0"/>
              </a:spcAft>
              <a:buClr>
                <a:srgbClr val="000000"/>
              </a:buClr>
              <a:buSzPct val="100000"/>
              <a:buFont typeface="Times New Roman" pitchFamily="18" charset="0"/>
              <a:tabLst>
                <a:tab pos="669568" algn="l"/>
                <a:tab pos="1339137" algn="l"/>
                <a:tab pos="2008705" algn="l"/>
                <a:tab pos="2678273" algn="l"/>
              </a:tabLst>
              <a:defRPr>
                <a:solidFill>
                  <a:schemeClr val="tx1"/>
                </a:solidFill>
                <a:latin typeface="Arial" charset="0"/>
              </a:defRPr>
            </a:lvl6pPr>
            <a:lvl7pPr marL="2748754" indent="-211442" defTabSz="422885" eaLnBrk="0" fontAlgn="base" hangingPunct="0">
              <a:lnSpc>
                <a:spcPct val="93000"/>
              </a:lnSpc>
              <a:spcBef>
                <a:spcPct val="0"/>
              </a:spcBef>
              <a:spcAft>
                <a:spcPct val="0"/>
              </a:spcAft>
              <a:buClr>
                <a:srgbClr val="000000"/>
              </a:buClr>
              <a:buSzPct val="100000"/>
              <a:buFont typeface="Times New Roman" pitchFamily="18" charset="0"/>
              <a:tabLst>
                <a:tab pos="669568" algn="l"/>
                <a:tab pos="1339137" algn="l"/>
                <a:tab pos="2008705" algn="l"/>
                <a:tab pos="2678273" algn="l"/>
              </a:tabLst>
              <a:defRPr>
                <a:solidFill>
                  <a:schemeClr val="tx1"/>
                </a:solidFill>
                <a:latin typeface="Arial" charset="0"/>
              </a:defRPr>
            </a:lvl7pPr>
            <a:lvl8pPr marL="3171639" indent="-211442" defTabSz="422885" eaLnBrk="0" fontAlgn="base" hangingPunct="0">
              <a:lnSpc>
                <a:spcPct val="93000"/>
              </a:lnSpc>
              <a:spcBef>
                <a:spcPct val="0"/>
              </a:spcBef>
              <a:spcAft>
                <a:spcPct val="0"/>
              </a:spcAft>
              <a:buClr>
                <a:srgbClr val="000000"/>
              </a:buClr>
              <a:buSzPct val="100000"/>
              <a:buFont typeface="Times New Roman" pitchFamily="18" charset="0"/>
              <a:tabLst>
                <a:tab pos="669568" algn="l"/>
                <a:tab pos="1339137" algn="l"/>
                <a:tab pos="2008705" algn="l"/>
                <a:tab pos="2678273" algn="l"/>
              </a:tabLst>
              <a:defRPr>
                <a:solidFill>
                  <a:schemeClr val="tx1"/>
                </a:solidFill>
                <a:latin typeface="Arial" charset="0"/>
              </a:defRPr>
            </a:lvl8pPr>
            <a:lvl9pPr marL="3594524" indent="-211442" defTabSz="422885" eaLnBrk="0" fontAlgn="base" hangingPunct="0">
              <a:lnSpc>
                <a:spcPct val="93000"/>
              </a:lnSpc>
              <a:spcBef>
                <a:spcPct val="0"/>
              </a:spcBef>
              <a:spcAft>
                <a:spcPct val="0"/>
              </a:spcAft>
              <a:buClr>
                <a:srgbClr val="000000"/>
              </a:buClr>
              <a:buSzPct val="100000"/>
              <a:buFont typeface="Times New Roman" pitchFamily="18" charset="0"/>
              <a:tabLst>
                <a:tab pos="669568" algn="l"/>
                <a:tab pos="1339137" algn="l"/>
                <a:tab pos="2008705" algn="l"/>
                <a:tab pos="2678273" algn="l"/>
              </a:tabLst>
              <a:defRPr>
                <a:solidFill>
                  <a:schemeClr val="tx1"/>
                </a:solidFill>
                <a:latin typeface="Arial" charset="0"/>
              </a:defRPr>
            </a:lvl9pPr>
          </a:lstStyle>
          <a:p>
            <a:pPr eaLnBrk="1"/>
            <a:fld id="{5001387E-5B49-4236-BDDF-E7783CBE2C3C}" type="slidenum">
              <a:rPr lang="en-US" smtClean="0">
                <a:solidFill>
                  <a:srgbClr val="000000"/>
                </a:solidFill>
                <a:latin typeface="Times New Roman" pitchFamily="18" charset="0"/>
              </a:rPr>
              <a:pPr eaLnBrk="1"/>
              <a:t>17</a:t>
            </a:fld>
            <a:endParaRPr lang="en-US" smtClean="0">
              <a:solidFill>
                <a:srgbClr val="000000"/>
              </a:solidFill>
              <a:latin typeface="Times New Roman" pitchFamily="18" charset="0"/>
            </a:endParaRPr>
          </a:p>
        </p:txBody>
      </p:sp>
      <p:sp>
        <p:nvSpPr>
          <p:cNvPr id="37891" name="Rectangle 1"/>
          <p:cNvSpPr>
            <a:spLocks noGrp="1" noRot="1" noChangeAspect="1" noChangeArrowheads="1" noTextEdit="1"/>
          </p:cNvSpPr>
          <p:nvPr>
            <p:ph type="sldImg"/>
          </p:nvPr>
        </p:nvSpPr>
        <p:spPr>
          <a:xfrm>
            <a:off x="893763" y="754063"/>
            <a:ext cx="4973637" cy="3730625"/>
          </a:xfrm>
          <a:solidFill>
            <a:srgbClr val="FFFFFF"/>
          </a:solidFill>
          <a:ln>
            <a:solidFill>
              <a:srgbClr val="000000"/>
            </a:solidFill>
            <a:miter lim="800000"/>
            <a:headEnd/>
            <a:tailEnd/>
          </a:ln>
        </p:spPr>
      </p:sp>
      <p:sp>
        <p:nvSpPr>
          <p:cNvPr id="37892" name="Rectangle 2"/>
          <p:cNvSpPr>
            <a:spLocks noGrp="1" noChangeArrowheads="1"/>
          </p:cNvSpPr>
          <p:nvPr>
            <p:ph type="body" idx="1"/>
          </p:nvPr>
        </p:nvSpPr>
        <p:spPr>
          <a:xfrm>
            <a:off x="676669" y="4721755"/>
            <a:ext cx="5409208" cy="44738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dirty="0" smtClean="0">
                <a:effectLst/>
              </a:rPr>
              <a:t>This slide shows the average according to our observations profile broad H alpha in normal light,</a:t>
            </a:r>
            <a:endParaRPr lang="ru-RU" dirty="0" smtClean="0">
              <a:effectLst/>
            </a:endParaRPr>
          </a:p>
          <a:p>
            <a:r>
              <a:rPr lang="en-US" dirty="0" smtClean="0">
                <a:effectLst/>
              </a:rPr>
              <a:t> polarized broad H alpha and the magnitude of the depolarization in the Stokes parameter U. </a:t>
            </a:r>
            <a:br>
              <a:rPr lang="en-US" dirty="0" smtClean="0">
                <a:effectLst/>
              </a:rPr>
            </a:br>
            <a:r>
              <a:rPr lang="en-US" dirty="0" smtClean="0">
                <a:effectLst/>
              </a:rPr>
              <a:t>Negative values ​​of the Stokes parameter give us direction 135 degrees, which is </a:t>
            </a:r>
            <a:endParaRPr lang="ru-RU" dirty="0" smtClean="0">
              <a:effectLst/>
            </a:endParaRPr>
          </a:p>
          <a:p>
            <a:r>
              <a:rPr lang="en-US" dirty="0" smtClean="0">
                <a:effectLst/>
              </a:rPr>
              <a:t>within the error close to the direction of the jet PA ~ 152 degrees. </a:t>
            </a:r>
            <a:br>
              <a:rPr lang="en-US" dirty="0" smtClean="0">
                <a:effectLst/>
              </a:rPr>
            </a:br>
            <a:r>
              <a:rPr lang="en-US" dirty="0" smtClean="0">
                <a:effectLst/>
              </a:rPr>
              <a:t>Note that for our monitoring can not be seen significant changes in the </a:t>
            </a:r>
            <a:endParaRPr lang="ru-RU" dirty="0" smtClean="0">
              <a:effectLst/>
            </a:endParaRPr>
          </a:p>
          <a:p>
            <a:r>
              <a:rPr lang="en-US" dirty="0" smtClean="0">
                <a:effectLst/>
              </a:rPr>
              <a:t>shape of profiles H alpha. </a:t>
            </a:r>
            <a:br>
              <a:rPr lang="en-US" dirty="0" smtClean="0">
                <a:effectLst/>
              </a:rPr>
            </a:br>
            <a:r>
              <a:rPr lang="en-US" dirty="0" smtClean="0">
                <a:effectLst/>
              </a:rPr>
              <a:t>Width polarized blue</a:t>
            </a:r>
            <a:r>
              <a:rPr lang="en-US" baseline="0" dirty="0" smtClean="0">
                <a:effectLst/>
              </a:rPr>
              <a:t> shifted </a:t>
            </a:r>
            <a:r>
              <a:rPr lang="en-US" dirty="0" err="1" smtClean="0">
                <a:effectLst/>
              </a:rPr>
              <a:t>Halpha</a:t>
            </a:r>
            <a:r>
              <a:rPr lang="en-US" dirty="0" smtClean="0">
                <a:effectLst/>
              </a:rPr>
              <a:t> about 7000 kilometers per second, </a:t>
            </a:r>
          </a:p>
          <a:p>
            <a:r>
              <a:rPr lang="en-US" dirty="0" smtClean="0">
                <a:effectLst/>
              </a:rPr>
              <a:t>which is two times smaller than the width of the line in normal light.</a:t>
            </a:r>
          </a:p>
          <a:p>
            <a:r>
              <a:rPr lang="en-US" dirty="0" smtClean="0">
                <a:effectLst/>
              </a:rPr>
              <a:t>This indicates that the depolarization occurs at the edge of the BLR and </a:t>
            </a:r>
          </a:p>
          <a:p>
            <a:r>
              <a:rPr lang="en-US" dirty="0" smtClean="0">
                <a:effectLst/>
              </a:rPr>
              <a:t>possibly connected with the interior regions of the torus, which move along </a:t>
            </a:r>
          </a:p>
          <a:p>
            <a:r>
              <a:rPr lang="en-US" dirty="0" smtClean="0">
                <a:effectLst/>
              </a:rPr>
              <a:t>the axis of the galaxy to the observer.</a:t>
            </a:r>
            <a:r>
              <a:rPr lang="ru-RU" dirty="0" smtClean="0"/>
              <a:t> </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69568" algn="l"/>
                <a:tab pos="1339137" algn="l"/>
                <a:tab pos="2008705" algn="l"/>
                <a:tab pos="2678273" algn="l"/>
              </a:tabLst>
              <a:defRPr>
                <a:solidFill>
                  <a:schemeClr val="tx1"/>
                </a:solidFill>
                <a:latin typeface="Arial" charset="0"/>
              </a:defRPr>
            </a:lvl1pPr>
            <a:lvl2pPr eaLnBrk="0">
              <a:tabLst>
                <a:tab pos="669568" algn="l"/>
                <a:tab pos="1339137" algn="l"/>
                <a:tab pos="2008705" algn="l"/>
                <a:tab pos="2678273" algn="l"/>
              </a:tabLst>
              <a:defRPr>
                <a:solidFill>
                  <a:schemeClr val="tx1"/>
                </a:solidFill>
                <a:latin typeface="Arial" charset="0"/>
              </a:defRPr>
            </a:lvl2pPr>
            <a:lvl3pPr eaLnBrk="0">
              <a:tabLst>
                <a:tab pos="669568" algn="l"/>
                <a:tab pos="1339137" algn="l"/>
                <a:tab pos="2008705" algn="l"/>
                <a:tab pos="2678273" algn="l"/>
              </a:tabLst>
              <a:defRPr>
                <a:solidFill>
                  <a:schemeClr val="tx1"/>
                </a:solidFill>
                <a:latin typeface="Arial" charset="0"/>
              </a:defRPr>
            </a:lvl3pPr>
            <a:lvl4pPr eaLnBrk="0">
              <a:tabLst>
                <a:tab pos="669568" algn="l"/>
                <a:tab pos="1339137" algn="l"/>
                <a:tab pos="2008705" algn="l"/>
                <a:tab pos="2678273" algn="l"/>
              </a:tabLst>
              <a:defRPr>
                <a:solidFill>
                  <a:schemeClr val="tx1"/>
                </a:solidFill>
                <a:latin typeface="Arial" charset="0"/>
              </a:defRPr>
            </a:lvl4pPr>
            <a:lvl5pPr eaLnBrk="0">
              <a:tabLst>
                <a:tab pos="669568" algn="l"/>
                <a:tab pos="1339137" algn="l"/>
                <a:tab pos="2008705" algn="l"/>
                <a:tab pos="2678273" algn="l"/>
              </a:tabLst>
              <a:defRPr>
                <a:solidFill>
                  <a:schemeClr val="tx1"/>
                </a:solidFill>
                <a:latin typeface="Arial" charset="0"/>
              </a:defRPr>
            </a:lvl5pPr>
            <a:lvl6pPr marL="2325869" indent="-211442" defTabSz="422885" eaLnBrk="0" fontAlgn="base" hangingPunct="0">
              <a:lnSpc>
                <a:spcPct val="93000"/>
              </a:lnSpc>
              <a:spcBef>
                <a:spcPct val="0"/>
              </a:spcBef>
              <a:spcAft>
                <a:spcPct val="0"/>
              </a:spcAft>
              <a:buClr>
                <a:srgbClr val="000000"/>
              </a:buClr>
              <a:buSzPct val="100000"/>
              <a:buFont typeface="Times New Roman" pitchFamily="18" charset="0"/>
              <a:tabLst>
                <a:tab pos="669568" algn="l"/>
                <a:tab pos="1339137" algn="l"/>
                <a:tab pos="2008705" algn="l"/>
                <a:tab pos="2678273" algn="l"/>
              </a:tabLst>
              <a:defRPr>
                <a:solidFill>
                  <a:schemeClr val="tx1"/>
                </a:solidFill>
                <a:latin typeface="Arial" charset="0"/>
              </a:defRPr>
            </a:lvl6pPr>
            <a:lvl7pPr marL="2748754" indent="-211442" defTabSz="422885" eaLnBrk="0" fontAlgn="base" hangingPunct="0">
              <a:lnSpc>
                <a:spcPct val="93000"/>
              </a:lnSpc>
              <a:spcBef>
                <a:spcPct val="0"/>
              </a:spcBef>
              <a:spcAft>
                <a:spcPct val="0"/>
              </a:spcAft>
              <a:buClr>
                <a:srgbClr val="000000"/>
              </a:buClr>
              <a:buSzPct val="100000"/>
              <a:buFont typeface="Times New Roman" pitchFamily="18" charset="0"/>
              <a:tabLst>
                <a:tab pos="669568" algn="l"/>
                <a:tab pos="1339137" algn="l"/>
                <a:tab pos="2008705" algn="l"/>
                <a:tab pos="2678273" algn="l"/>
              </a:tabLst>
              <a:defRPr>
                <a:solidFill>
                  <a:schemeClr val="tx1"/>
                </a:solidFill>
                <a:latin typeface="Arial" charset="0"/>
              </a:defRPr>
            </a:lvl7pPr>
            <a:lvl8pPr marL="3171639" indent="-211442" defTabSz="422885" eaLnBrk="0" fontAlgn="base" hangingPunct="0">
              <a:lnSpc>
                <a:spcPct val="93000"/>
              </a:lnSpc>
              <a:spcBef>
                <a:spcPct val="0"/>
              </a:spcBef>
              <a:spcAft>
                <a:spcPct val="0"/>
              </a:spcAft>
              <a:buClr>
                <a:srgbClr val="000000"/>
              </a:buClr>
              <a:buSzPct val="100000"/>
              <a:buFont typeface="Times New Roman" pitchFamily="18" charset="0"/>
              <a:tabLst>
                <a:tab pos="669568" algn="l"/>
                <a:tab pos="1339137" algn="l"/>
                <a:tab pos="2008705" algn="l"/>
                <a:tab pos="2678273" algn="l"/>
              </a:tabLst>
              <a:defRPr>
                <a:solidFill>
                  <a:schemeClr val="tx1"/>
                </a:solidFill>
                <a:latin typeface="Arial" charset="0"/>
              </a:defRPr>
            </a:lvl8pPr>
            <a:lvl9pPr marL="3594524" indent="-211442" defTabSz="422885" eaLnBrk="0" fontAlgn="base" hangingPunct="0">
              <a:lnSpc>
                <a:spcPct val="93000"/>
              </a:lnSpc>
              <a:spcBef>
                <a:spcPct val="0"/>
              </a:spcBef>
              <a:spcAft>
                <a:spcPct val="0"/>
              </a:spcAft>
              <a:buClr>
                <a:srgbClr val="000000"/>
              </a:buClr>
              <a:buSzPct val="100000"/>
              <a:buFont typeface="Times New Roman" pitchFamily="18" charset="0"/>
              <a:tabLst>
                <a:tab pos="669568" algn="l"/>
                <a:tab pos="1339137" algn="l"/>
                <a:tab pos="2008705" algn="l"/>
                <a:tab pos="2678273" algn="l"/>
              </a:tabLst>
              <a:defRPr>
                <a:solidFill>
                  <a:schemeClr val="tx1"/>
                </a:solidFill>
                <a:latin typeface="Arial" charset="0"/>
              </a:defRPr>
            </a:lvl9pPr>
          </a:lstStyle>
          <a:p>
            <a:pPr eaLnBrk="1"/>
            <a:fld id="{5001387E-5B49-4236-BDDF-E7783CBE2C3C}" type="slidenum">
              <a:rPr lang="en-US" smtClean="0">
                <a:solidFill>
                  <a:srgbClr val="000000"/>
                </a:solidFill>
                <a:latin typeface="Times New Roman" pitchFamily="18" charset="0"/>
              </a:rPr>
              <a:pPr eaLnBrk="1"/>
              <a:t>18</a:t>
            </a:fld>
            <a:endParaRPr lang="en-US" smtClean="0">
              <a:solidFill>
                <a:srgbClr val="000000"/>
              </a:solidFill>
              <a:latin typeface="Times New Roman" pitchFamily="18" charset="0"/>
            </a:endParaRPr>
          </a:p>
        </p:txBody>
      </p:sp>
      <p:sp>
        <p:nvSpPr>
          <p:cNvPr id="37891" name="Rectangle 1"/>
          <p:cNvSpPr>
            <a:spLocks noGrp="1" noRot="1" noChangeAspect="1" noChangeArrowheads="1" noTextEdit="1"/>
          </p:cNvSpPr>
          <p:nvPr>
            <p:ph type="sldImg"/>
          </p:nvPr>
        </p:nvSpPr>
        <p:spPr>
          <a:xfrm>
            <a:off x="893763" y="754063"/>
            <a:ext cx="4973637" cy="3730625"/>
          </a:xfrm>
          <a:solidFill>
            <a:srgbClr val="FFFFFF"/>
          </a:solidFill>
          <a:ln>
            <a:solidFill>
              <a:srgbClr val="000000"/>
            </a:solidFill>
            <a:miter lim="800000"/>
            <a:headEnd/>
            <a:tailEnd/>
          </a:ln>
        </p:spPr>
      </p:sp>
      <p:sp>
        <p:nvSpPr>
          <p:cNvPr id="37892" name="Rectangle 2"/>
          <p:cNvSpPr>
            <a:spLocks noGrp="1" noChangeArrowheads="1"/>
          </p:cNvSpPr>
          <p:nvPr>
            <p:ph type="body" idx="1"/>
          </p:nvPr>
        </p:nvSpPr>
        <p:spPr>
          <a:xfrm>
            <a:off x="676669" y="4721755"/>
            <a:ext cx="5409208" cy="44738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r>
              <a:rPr lang="en-US" dirty="0" smtClean="0">
                <a:effectLst/>
              </a:rPr>
              <a:t>This slide shows the average according to our observations profile broad H alpha in normal light,</a:t>
            </a:r>
            <a:endParaRPr lang="ru-RU" dirty="0" smtClean="0">
              <a:effectLst/>
            </a:endParaRPr>
          </a:p>
          <a:p>
            <a:r>
              <a:rPr lang="en-US" dirty="0" smtClean="0">
                <a:effectLst/>
              </a:rPr>
              <a:t> polarized broad H alpha and the magnitude of the depolarization in the Stokes parameter U. </a:t>
            </a:r>
            <a:br>
              <a:rPr lang="en-US" dirty="0" smtClean="0">
                <a:effectLst/>
              </a:rPr>
            </a:br>
            <a:r>
              <a:rPr lang="en-US" dirty="0" smtClean="0">
                <a:effectLst/>
              </a:rPr>
              <a:t>Negative values ​​of the Stokes parameter give us direction 135 degrees, which is </a:t>
            </a:r>
            <a:endParaRPr lang="ru-RU" dirty="0" smtClean="0">
              <a:effectLst/>
            </a:endParaRPr>
          </a:p>
          <a:p>
            <a:r>
              <a:rPr lang="en-US" dirty="0" smtClean="0">
                <a:effectLst/>
              </a:rPr>
              <a:t>within the error close to the direction of the jet PA ~ 152 degrees. </a:t>
            </a:r>
            <a:br>
              <a:rPr lang="en-US" dirty="0" smtClean="0">
                <a:effectLst/>
              </a:rPr>
            </a:br>
            <a:r>
              <a:rPr lang="en-US" dirty="0" smtClean="0">
                <a:effectLst/>
              </a:rPr>
              <a:t>Note that for our monitoring can not be seen significant changes in the </a:t>
            </a:r>
            <a:endParaRPr lang="ru-RU" dirty="0" smtClean="0">
              <a:effectLst/>
            </a:endParaRPr>
          </a:p>
          <a:p>
            <a:r>
              <a:rPr lang="en-US" dirty="0" smtClean="0">
                <a:effectLst/>
              </a:rPr>
              <a:t>shape of profiles H alpha. </a:t>
            </a:r>
            <a:br>
              <a:rPr lang="en-US" dirty="0" smtClean="0">
                <a:effectLst/>
              </a:rPr>
            </a:br>
            <a:r>
              <a:rPr lang="en-US" dirty="0" smtClean="0">
                <a:effectLst/>
              </a:rPr>
              <a:t>Width polarized blue</a:t>
            </a:r>
            <a:r>
              <a:rPr lang="en-US" baseline="0" dirty="0" smtClean="0">
                <a:effectLst/>
              </a:rPr>
              <a:t> shifted </a:t>
            </a:r>
            <a:r>
              <a:rPr lang="en-US" dirty="0" err="1" smtClean="0">
                <a:effectLst/>
              </a:rPr>
              <a:t>Halpha</a:t>
            </a:r>
            <a:r>
              <a:rPr lang="en-US" dirty="0" smtClean="0">
                <a:effectLst/>
              </a:rPr>
              <a:t> about 7000 kilometers per second, </a:t>
            </a:r>
          </a:p>
          <a:p>
            <a:r>
              <a:rPr lang="en-US" dirty="0" smtClean="0">
                <a:effectLst/>
              </a:rPr>
              <a:t>which is two times smaller than the width of the line in normal light.</a:t>
            </a:r>
          </a:p>
          <a:p>
            <a:r>
              <a:rPr lang="en-US" dirty="0" smtClean="0">
                <a:effectLst/>
              </a:rPr>
              <a:t>This indicates that the depolarization occurs at the edge of the BLR and </a:t>
            </a:r>
          </a:p>
          <a:p>
            <a:r>
              <a:rPr lang="en-US" dirty="0" smtClean="0">
                <a:effectLst/>
              </a:rPr>
              <a:t>possibly connected with the interior regions of the torus, which move along </a:t>
            </a:r>
          </a:p>
          <a:p>
            <a:r>
              <a:rPr lang="en-US" dirty="0" smtClean="0">
                <a:effectLst/>
              </a:rPr>
              <a:t>the axis of the galaxy to the observer.</a:t>
            </a:r>
            <a:r>
              <a:rPr lang="ru-RU" dirty="0" smtClean="0"/>
              <a:t> </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2B63E74-35E2-48BF-A27B-22A3FCF0E5FF}" type="slidenum">
              <a:rPr lang="ru-RU" smtClean="0"/>
              <a:t>19</a:t>
            </a:fld>
            <a:endParaRPr lang="ru-RU"/>
          </a:p>
        </p:txBody>
      </p:sp>
    </p:spTree>
    <p:extLst>
      <p:ext uri="{BB962C8B-B14F-4D97-AF65-F5344CB8AC3E}">
        <p14:creationId xmlns:p14="http://schemas.microsoft.com/office/powerpoint/2010/main" val="1613906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a:ln/>
        </p:spPr>
      </p:sp>
      <p:sp>
        <p:nvSpPr>
          <p:cNvPr id="31747"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ru-RU" b="1" u="none" dirty="0" smtClean="0"/>
              <a:t>In this slide, we show simplified representation of the </a:t>
            </a:r>
          </a:p>
          <a:p>
            <a:r>
              <a:rPr lang="en-US" altLang="ru-RU" b="1" u="none" dirty="0" smtClean="0"/>
              <a:t>polarization in the AGN. </a:t>
            </a:r>
            <a:r>
              <a:rPr lang="en-US" altLang="ru-RU" b="1" u="none" dirty="0" err="1" smtClean="0"/>
              <a:t>Seyfert</a:t>
            </a:r>
            <a:r>
              <a:rPr lang="en-US" altLang="ru-RU" b="1" u="none" dirty="0" smtClean="0"/>
              <a:t> galaxies of type 1 and 2 </a:t>
            </a:r>
          </a:p>
          <a:p>
            <a:r>
              <a:rPr lang="en-US" altLang="ru-RU" b="1" u="none" dirty="0" smtClean="0"/>
              <a:t>show the different direction of the polarization plane.</a:t>
            </a:r>
          </a:p>
          <a:p>
            <a:endParaRPr lang="ru-RU" altLang="ru-RU" b="1" dirty="0" smtClean="0"/>
          </a:p>
          <a:p>
            <a:r>
              <a:rPr lang="en-US" altLang="ru-RU" b="1" u="sng" dirty="0" smtClean="0"/>
              <a:t>Let me just note, that in reality, the situation is far more complex.</a:t>
            </a:r>
          </a:p>
        </p:txBody>
      </p:sp>
      <p:sp>
        <p:nvSpPr>
          <p:cNvPr id="30724" name="Номер слайда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06991" indent="-271920" eaLnBrk="0" hangingPunct="0">
              <a:spcBef>
                <a:spcPct val="30000"/>
              </a:spcBef>
              <a:defRPr sz="1100">
                <a:solidFill>
                  <a:schemeClr val="tx1"/>
                </a:solidFill>
                <a:latin typeface="Arial" charset="0"/>
              </a:defRPr>
            </a:lvl2pPr>
            <a:lvl3pPr marL="1087679" indent="-217536" eaLnBrk="0" hangingPunct="0">
              <a:spcBef>
                <a:spcPct val="30000"/>
              </a:spcBef>
              <a:defRPr sz="1100">
                <a:solidFill>
                  <a:schemeClr val="tx1"/>
                </a:solidFill>
                <a:latin typeface="Arial" charset="0"/>
              </a:defRPr>
            </a:lvl3pPr>
            <a:lvl4pPr marL="1522750" indent="-217536" eaLnBrk="0" hangingPunct="0">
              <a:spcBef>
                <a:spcPct val="30000"/>
              </a:spcBef>
              <a:defRPr sz="1100">
                <a:solidFill>
                  <a:schemeClr val="tx1"/>
                </a:solidFill>
                <a:latin typeface="Arial" charset="0"/>
              </a:defRPr>
            </a:lvl4pPr>
            <a:lvl5pPr marL="1957822" indent="-217536" eaLnBrk="0" hangingPunct="0">
              <a:spcBef>
                <a:spcPct val="30000"/>
              </a:spcBef>
              <a:defRPr sz="1100">
                <a:solidFill>
                  <a:schemeClr val="tx1"/>
                </a:solidFill>
                <a:latin typeface="Arial" charset="0"/>
              </a:defRPr>
            </a:lvl5pPr>
            <a:lvl6pPr marL="2392893" indent="-217536" eaLnBrk="0" fontAlgn="base" hangingPunct="0">
              <a:spcBef>
                <a:spcPct val="30000"/>
              </a:spcBef>
              <a:spcAft>
                <a:spcPct val="0"/>
              </a:spcAft>
              <a:defRPr sz="1100">
                <a:solidFill>
                  <a:schemeClr val="tx1"/>
                </a:solidFill>
                <a:latin typeface="Arial" charset="0"/>
              </a:defRPr>
            </a:lvl6pPr>
            <a:lvl7pPr marL="2827965" indent="-217536" eaLnBrk="0" fontAlgn="base" hangingPunct="0">
              <a:spcBef>
                <a:spcPct val="30000"/>
              </a:spcBef>
              <a:spcAft>
                <a:spcPct val="0"/>
              </a:spcAft>
              <a:defRPr sz="1100">
                <a:solidFill>
                  <a:schemeClr val="tx1"/>
                </a:solidFill>
                <a:latin typeface="Arial" charset="0"/>
              </a:defRPr>
            </a:lvl7pPr>
            <a:lvl8pPr marL="3263036" indent="-217536" eaLnBrk="0" fontAlgn="base" hangingPunct="0">
              <a:spcBef>
                <a:spcPct val="30000"/>
              </a:spcBef>
              <a:spcAft>
                <a:spcPct val="0"/>
              </a:spcAft>
              <a:defRPr sz="1100">
                <a:solidFill>
                  <a:schemeClr val="tx1"/>
                </a:solidFill>
                <a:latin typeface="Arial" charset="0"/>
              </a:defRPr>
            </a:lvl8pPr>
            <a:lvl9pPr marL="3698108" indent="-217536" eaLnBrk="0" fontAlgn="base" hangingPunct="0">
              <a:spcBef>
                <a:spcPct val="30000"/>
              </a:spcBef>
              <a:spcAft>
                <a:spcPct val="0"/>
              </a:spcAft>
              <a:defRPr sz="1100">
                <a:solidFill>
                  <a:schemeClr val="tx1"/>
                </a:solidFill>
                <a:latin typeface="Arial" charset="0"/>
              </a:defRPr>
            </a:lvl9pPr>
          </a:lstStyle>
          <a:p>
            <a:pPr eaLnBrk="1" hangingPunct="1">
              <a:spcBef>
                <a:spcPct val="0"/>
              </a:spcBef>
              <a:defRPr/>
            </a:pPr>
            <a:fld id="{8C6CEC4A-93B4-44AA-BD8A-AC80706C24A5}" type="slidenum">
              <a:rPr lang="en-US" altLang="ru-RU" smtClean="0"/>
              <a:pPr eaLnBrk="1" hangingPunct="1">
                <a:spcBef>
                  <a:spcPct val="0"/>
                </a:spcBef>
                <a:defRPr/>
              </a:pPr>
              <a:t>2</a:t>
            </a:fld>
            <a:endParaRPr lang="en-US" alt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2B63E74-35E2-48BF-A27B-22A3FCF0E5FF}" type="slidenum">
              <a:rPr lang="ru-RU" smtClean="0"/>
              <a:t>20</a:t>
            </a:fld>
            <a:endParaRPr lang="ru-RU"/>
          </a:p>
        </p:txBody>
      </p:sp>
    </p:spTree>
    <p:extLst>
      <p:ext uri="{BB962C8B-B14F-4D97-AF65-F5344CB8AC3E}">
        <p14:creationId xmlns:p14="http://schemas.microsoft.com/office/powerpoint/2010/main" val="16139061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2B63E74-35E2-48BF-A27B-22A3FCF0E5FF}" type="slidenum">
              <a:rPr lang="ru-RU" smtClean="0"/>
              <a:t>21</a:t>
            </a:fld>
            <a:endParaRPr lang="ru-RU"/>
          </a:p>
        </p:txBody>
      </p:sp>
    </p:spTree>
    <p:extLst>
      <p:ext uri="{BB962C8B-B14F-4D97-AF65-F5344CB8AC3E}">
        <p14:creationId xmlns:p14="http://schemas.microsoft.com/office/powerpoint/2010/main" val="1613906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2B63E74-35E2-48BF-A27B-22A3FCF0E5FF}" type="slidenum">
              <a:rPr lang="ru-RU" smtClean="0"/>
              <a:t>22</a:t>
            </a:fld>
            <a:endParaRPr lang="ru-RU"/>
          </a:p>
        </p:txBody>
      </p:sp>
    </p:spTree>
    <p:extLst>
      <p:ext uri="{BB962C8B-B14F-4D97-AF65-F5344CB8AC3E}">
        <p14:creationId xmlns:p14="http://schemas.microsoft.com/office/powerpoint/2010/main" val="1613906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2B63E74-35E2-48BF-A27B-22A3FCF0E5FF}" type="slidenum">
              <a:rPr lang="ru-RU" smtClean="0"/>
              <a:t>23</a:t>
            </a:fld>
            <a:endParaRPr lang="ru-RU"/>
          </a:p>
        </p:txBody>
      </p:sp>
    </p:spTree>
    <p:extLst>
      <p:ext uri="{BB962C8B-B14F-4D97-AF65-F5344CB8AC3E}">
        <p14:creationId xmlns:p14="http://schemas.microsoft.com/office/powerpoint/2010/main" val="1613906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Образ слайда 1"/>
          <p:cNvSpPr>
            <a:spLocks noGrp="1" noRot="1" noChangeAspect="1" noTextEdit="1"/>
          </p:cNvSpPr>
          <p:nvPr>
            <p:ph type="sldImg"/>
          </p:nvPr>
        </p:nvSpPr>
        <p:spPr>
          <a:ln/>
        </p:spPr>
      </p:sp>
      <p:sp>
        <p:nvSpPr>
          <p:cNvPr id="41987" name="Заметки 2"/>
          <p:cNvSpPr>
            <a:spLocks noGrp="1"/>
          </p:cNvSpPr>
          <p:nvPr>
            <p:ph type="body" idx="1"/>
          </p:nvPr>
        </p:nvSpPr>
        <p:spPr>
          <a:noFill/>
        </p:spPr>
        <p:txBody>
          <a:bodyPr/>
          <a:lstStyle/>
          <a:p>
            <a:pPr eaLnBrk="1" hangingPunct="1"/>
            <a:r>
              <a:rPr lang="ru-RU" altLang="ru-RU" smtClean="0"/>
              <a:t> </a:t>
            </a:r>
          </a:p>
        </p:txBody>
      </p:sp>
      <p:sp>
        <p:nvSpPr>
          <p:cNvPr id="41988" name="Номер слайда 3"/>
          <p:cNvSpPr>
            <a:spLocks noGrp="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20483716-B324-49CA-9BAA-D601AAB8AB78}" type="slidenum">
              <a:rPr lang="en-US" altLang="ru-RU" smtClean="0"/>
              <a:pPr algn="r" eaLnBrk="1" hangingPunct="1">
                <a:spcBef>
                  <a:spcPct val="0"/>
                </a:spcBef>
              </a:pPr>
              <a:t>24</a:t>
            </a:fld>
            <a:endParaRPr lang="en-US"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a:ln/>
        </p:spPr>
      </p:sp>
      <p:sp>
        <p:nvSpPr>
          <p:cNvPr id="25603" name="Заметки 2"/>
          <p:cNvSpPr>
            <a:spLocks noGrp="1"/>
          </p:cNvSpPr>
          <p:nvPr>
            <p:ph type="body" idx="1"/>
          </p:nvPr>
        </p:nvSpPr>
        <p:spPr>
          <a:noFill/>
        </p:spPr>
        <p:txBody>
          <a:bodyPr/>
          <a:lstStyle/>
          <a:p>
            <a:pPr eaLnBrk="1" hangingPunct="1"/>
            <a:endParaRPr lang="ru-RU" altLang="ru-RU" smtClean="0"/>
          </a:p>
        </p:txBody>
      </p:sp>
      <p:sp>
        <p:nvSpPr>
          <p:cNvPr id="25604" name="Номер слайда 3"/>
          <p:cNvSpPr>
            <a:spLocks noGrp="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0F2E7B2-D537-4D78-8ABB-E4C72B54C556}" type="slidenum">
              <a:rPr lang="en-US" altLang="ru-RU" smtClean="0"/>
              <a:pPr algn="r" eaLnBrk="1" hangingPunct="1">
                <a:spcBef>
                  <a:spcPct val="0"/>
                </a:spcBef>
              </a:pPr>
              <a:t>3</a:t>
            </a:fld>
            <a:endParaRPr lang="en-US"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a:ln/>
        </p:spPr>
      </p:sp>
      <p:sp>
        <p:nvSpPr>
          <p:cNvPr id="25603" name="Заметки 2"/>
          <p:cNvSpPr>
            <a:spLocks noGrp="1"/>
          </p:cNvSpPr>
          <p:nvPr>
            <p:ph type="body" idx="1"/>
          </p:nvPr>
        </p:nvSpPr>
        <p:spPr>
          <a:noFill/>
        </p:spPr>
        <p:txBody>
          <a:bodyPr/>
          <a:lstStyle/>
          <a:p>
            <a:pPr eaLnBrk="1" hangingPunct="1"/>
            <a:endParaRPr lang="ru-RU" altLang="ru-RU" smtClean="0"/>
          </a:p>
        </p:txBody>
      </p:sp>
      <p:sp>
        <p:nvSpPr>
          <p:cNvPr id="25604" name="Номер слайда 3"/>
          <p:cNvSpPr>
            <a:spLocks noGrp="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0F2E7B2-D537-4D78-8ABB-E4C72B54C556}" type="slidenum">
              <a:rPr lang="en-US" altLang="ru-RU" smtClean="0"/>
              <a:pPr algn="r" eaLnBrk="1" hangingPunct="1">
                <a:spcBef>
                  <a:spcPct val="0"/>
                </a:spcBef>
              </a:pPr>
              <a:t>4</a:t>
            </a:fld>
            <a:endParaRPr lang="en-US"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06991" indent="-271920" eaLnBrk="0" hangingPunct="0">
              <a:spcBef>
                <a:spcPct val="30000"/>
              </a:spcBef>
              <a:defRPr sz="1100">
                <a:solidFill>
                  <a:schemeClr val="tx1"/>
                </a:solidFill>
                <a:latin typeface="Arial" charset="0"/>
              </a:defRPr>
            </a:lvl2pPr>
            <a:lvl3pPr marL="1087679" indent="-217536" eaLnBrk="0" hangingPunct="0">
              <a:spcBef>
                <a:spcPct val="30000"/>
              </a:spcBef>
              <a:defRPr sz="1100">
                <a:solidFill>
                  <a:schemeClr val="tx1"/>
                </a:solidFill>
                <a:latin typeface="Arial" charset="0"/>
              </a:defRPr>
            </a:lvl3pPr>
            <a:lvl4pPr marL="1522750" indent="-217536" eaLnBrk="0" hangingPunct="0">
              <a:spcBef>
                <a:spcPct val="30000"/>
              </a:spcBef>
              <a:defRPr sz="1100">
                <a:solidFill>
                  <a:schemeClr val="tx1"/>
                </a:solidFill>
                <a:latin typeface="Arial" charset="0"/>
              </a:defRPr>
            </a:lvl4pPr>
            <a:lvl5pPr marL="1957822" indent="-217536" eaLnBrk="0" hangingPunct="0">
              <a:spcBef>
                <a:spcPct val="30000"/>
              </a:spcBef>
              <a:defRPr sz="1100">
                <a:solidFill>
                  <a:schemeClr val="tx1"/>
                </a:solidFill>
                <a:latin typeface="Arial" charset="0"/>
              </a:defRPr>
            </a:lvl5pPr>
            <a:lvl6pPr marL="2392893" indent="-217536" eaLnBrk="0" fontAlgn="base" hangingPunct="0">
              <a:spcBef>
                <a:spcPct val="30000"/>
              </a:spcBef>
              <a:spcAft>
                <a:spcPct val="0"/>
              </a:spcAft>
              <a:defRPr sz="1100">
                <a:solidFill>
                  <a:schemeClr val="tx1"/>
                </a:solidFill>
                <a:latin typeface="Arial" charset="0"/>
              </a:defRPr>
            </a:lvl6pPr>
            <a:lvl7pPr marL="2827965" indent="-217536" eaLnBrk="0" fontAlgn="base" hangingPunct="0">
              <a:spcBef>
                <a:spcPct val="30000"/>
              </a:spcBef>
              <a:spcAft>
                <a:spcPct val="0"/>
              </a:spcAft>
              <a:defRPr sz="1100">
                <a:solidFill>
                  <a:schemeClr val="tx1"/>
                </a:solidFill>
                <a:latin typeface="Arial" charset="0"/>
              </a:defRPr>
            </a:lvl7pPr>
            <a:lvl8pPr marL="3263036" indent="-217536" eaLnBrk="0" fontAlgn="base" hangingPunct="0">
              <a:spcBef>
                <a:spcPct val="30000"/>
              </a:spcBef>
              <a:spcAft>
                <a:spcPct val="0"/>
              </a:spcAft>
              <a:defRPr sz="1100">
                <a:solidFill>
                  <a:schemeClr val="tx1"/>
                </a:solidFill>
                <a:latin typeface="Arial" charset="0"/>
              </a:defRPr>
            </a:lvl8pPr>
            <a:lvl9pPr marL="3698108" indent="-217536" eaLnBrk="0" fontAlgn="base" hangingPunct="0">
              <a:spcBef>
                <a:spcPct val="30000"/>
              </a:spcBef>
              <a:spcAft>
                <a:spcPct val="0"/>
              </a:spcAft>
              <a:defRPr sz="1100">
                <a:solidFill>
                  <a:schemeClr val="tx1"/>
                </a:solidFill>
                <a:latin typeface="Arial" charset="0"/>
              </a:defRPr>
            </a:lvl9pPr>
          </a:lstStyle>
          <a:p>
            <a:pPr eaLnBrk="1" hangingPunct="1">
              <a:spcBef>
                <a:spcPct val="0"/>
              </a:spcBef>
              <a:defRPr/>
            </a:pPr>
            <a:fld id="{B27C21BD-D67F-4D3C-926C-F32D31206475}" type="slidenum">
              <a:rPr lang="ru-RU" altLang="ru-RU" smtClean="0"/>
              <a:pPr eaLnBrk="1" hangingPunct="1">
                <a:spcBef>
                  <a:spcPct val="0"/>
                </a:spcBef>
                <a:defRPr/>
              </a:pPr>
              <a:t>5</a:t>
            </a:fld>
            <a:endParaRPr lang="ru-RU" altLang="ru-RU"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eaLnBrk="1" hangingPunct="1"/>
            <a:r>
              <a:rPr lang="en-US" altLang="ru-RU" sz="1000" b="1" dirty="0" smtClean="0"/>
              <a:t>This slide shows the scenario for the onset of polarization</a:t>
            </a:r>
          </a:p>
          <a:p>
            <a:pPr algn="just" eaLnBrk="1" hangingPunct="1"/>
            <a:r>
              <a:rPr lang="en-US" altLang="ru-RU" sz="1000" b="1" dirty="0" smtClean="0"/>
              <a:t> of radiation near the center</a:t>
            </a:r>
            <a:r>
              <a:rPr lang="ru-RU" altLang="ru-RU" sz="1000" b="1" dirty="0" smtClean="0"/>
              <a:t> </a:t>
            </a:r>
            <a:r>
              <a:rPr lang="en-US" altLang="ru-RU" sz="1000" b="1" dirty="0" smtClean="0"/>
              <a:t>of AGN at different scales - from the size</a:t>
            </a:r>
          </a:p>
          <a:p>
            <a:pPr algn="just" eaLnBrk="1" hangingPunct="1"/>
            <a:r>
              <a:rPr lang="en-US" altLang="ru-RU" sz="1000" b="1" dirty="0" smtClean="0"/>
              <a:t>of the accretion disk (less than one hundredth</a:t>
            </a:r>
            <a:r>
              <a:rPr lang="ru-RU" altLang="ru-RU" sz="1000" b="1" dirty="0" smtClean="0"/>
              <a:t> </a:t>
            </a:r>
            <a:r>
              <a:rPr lang="en-US" altLang="ru-RU" sz="1000" b="1" dirty="0" smtClean="0"/>
              <a:t> of a parsec) to torus or</a:t>
            </a:r>
          </a:p>
          <a:p>
            <a:pPr algn="just" eaLnBrk="1" hangingPunct="1"/>
            <a:r>
              <a:rPr lang="en-US" altLang="ru-RU" sz="1000" b="1" dirty="0" smtClean="0"/>
              <a:t>polar outflow  (about the size of a few parsecs). Even for the closest</a:t>
            </a:r>
          </a:p>
          <a:p>
            <a:pPr algn="just" eaLnBrk="1" hangingPunct="1"/>
            <a:r>
              <a:rPr lang="en-US" altLang="ru-RU" sz="1000" b="1" dirty="0" smtClean="0"/>
              <a:t>active galaxies, this corresponds to an angular size less than one arc second.</a:t>
            </a:r>
            <a:endParaRPr lang="ru-RU" altLang="ru-RU" sz="1000" b="1" dirty="0" smtClean="0"/>
          </a:p>
          <a:p>
            <a:pPr algn="just" eaLnBrk="1" hangingPunct="1"/>
            <a:endParaRPr lang="en-US" altLang="ru-RU" sz="1000" b="1" dirty="0" smtClean="0"/>
          </a:p>
          <a:p>
            <a:pPr algn="just" eaLnBrk="1" hangingPunct="1"/>
            <a:r>
              <a:rPr lang="en-US" altLang="ru-RU" sz="1000" b="1" u="sng" dirty="0" smtClean="0"/>
              <a:t>In ground based observations, the observed polarization is a result </a:t>
            </a:r>
          </a:p>
          <a:p>
            <a:pPr algn="just" eaLnBrk="1" hangingPunct="1"/>
            <a:r>
              <a:rPr lang="en-US" altLang="ru-RU" sz="1000" b="1" u="sng" dirty="0" smtClean="0"/>
              <a:t>of polarization vector addition, coming from a variety of mechanisms.</a:t>
            </a:r>
          </a:p>
          <a:p>
            <a:pPr algn="just" eaLnBrk="1" hangingPunct="1"/>
            <a:r>
              <a:rPr lang="en-US" altLang="ru-RU" sz="1000" b="1" dirty="0" smtClean="0"/>
              <a:t>  </a:t>
            </a:r>
          </a:p>
          <a:p>
            <a:pPr algn="just" eaLnBrk="1" hangingPunct="1"/>
            <a:r>
              <a:rPr lang="en-US" altLang="ru-RU" sz="1000" b="1" dirty="0" smtClean="0"/>
              <a:t>  For example, in the area of the accretion disk, where the </a:t>
            </a:r>
          </a:p>
          <a:p>
            <a:pPr algn="just" eaLnBrk="1" hangingPunct="1"/>
            <a:r>
              <a:rPr lang="en-US" altLang="ru-RU" sz="1000" b="1" dirty="0" smtClean="0"/>
              <a:t>gas is very hot, the polarization arises from the Thomson scattering </a:t>
            </a:r>
          </a:p>
          <a:p>
            <a:pPr algn="just" eaLnBrk="1" hangingPunct="1"/>
            <a:r>
              <a:rPr lang="en-US" altLang="ru-RU" sz="1000" b="1" dirty="0" smtClean="0"/>
              <a:t>(where the plane of </a:t>
            </a:r>
            <a:r>
              <a:rPr lang="ru-RU" altLang="ru-RU" sz="1000" b="1" dirty="0" smtClean="0"/>
              <a:t> </a:t>
            </a:r>
            <a:r>
              <a:rPr lang="en-US" altLang="ru-RU" sz="1000" b="1" dirty="0" smtClean="0"/>
              <a:t>polarization is parallel to the axis of the disk), but the </a:t>
            </a:r>
          </a:p>
          <a:p>
            <a:pPr algn="just" eaLnBrk="1" hangingPunct="1"/>
            <a:r>
              <a:rPr lang="en-US" altLang="ru-RU" sz="1000" b="1" dirty="0" smtClean="0"/>
              <a:t>presence of relativistic</a:t>
            </a:r>
            <a:r>
              <a:rPr lang="ru-RU" altLang="ru-RU" sz="1000" b="1" dirty="0" smtClean="0"/>
              <a:t> </a:t>
            </a:r>
            <a:r>
              <a:rPr lang="en-US" altLang="ru-RU" sz="1000" b="1" dirty="0" smtClean="0"/>
              <a:t> electrons and magnetic field produce polarized </a:t>
            </a:r>
          </a:p>
          <a:p>
            <a:pPr algn="just" eaLnBrk="1" hangingPunct="1"/>
            <a:r>
              <a:rPr lang="en-US" altLang="ru-RU" sz="1000" b="1" dirty="0" smtClean="0"/>
              <a:t>synchrotron radiation  with the</a:t>
            </a:r>
            <a:r>
              <a:rPr lang="ru-RU" altLang="ru-RU" sz="1000" b="1" dirty="0" smtClean="0"/>
              <a:t> </a:t>
            </a:r>
            <a:r>
              <a:rPr lang="en-US" altLang="ru-RU" sz="1000" b="1" dirty="0" smtClean="0"/>
              <a:t> polarization plane of approximately</a:t>
            </a:r>
          </a:p>
          <a:p>
            <a:pPr algn="just" eaLnBrk="1" hangingPunct="1"/>
            <a:r>
              <a:rPr lang="en-US" altLang="ru-RU" sz="1000" b="1" dirty="0" smtClean="0"/>
              <a:t>perpendicular to axis – depending from pitch angle.</a:t>
            </a:r>
            <a:r>
              <a:rPr lang="ru-RU" altLang="ru-RU" sz="1000" b="1" dirty="0" smtClean="0"/>
              <a:t> </a:t>
            </a:r>
            <a:r>
              <a:rPr lang="en-US" altLang="ru-RU" sz="1000" b="1" dirty="0" smtClean="0"/>
              <a:t> </a:t>
            </a:r>
            <a:endParaRPr lang="ru-RU" altLang="ru-RU" sz="1000" b="1" dirty="0" smtClean="0"/>
          </a:p>
          <a:p>
            <a:pPr algn="just" eaLnBrk="1" hangingPunct="1"/>
            <a:r>
              <a:rPr lang="en-US" altLang="ru-RU" sz="1000" b="1" dirty="0" smtClean="0"/>
              <a:t>Resulting polarization vector is not strictly parallel to the axis of the disk</a:t>
            </a:r>
            <a:r>
              <a:rPr lang="ru-RU" altLang="ru-RU" sz="1000" b="1" dirty="0" smtClean="0"/>
              <a:t>.</a:t>
            </a:r>
          </a:p>
          <a:p>
            <a:pPr algn="just" eaLnBrk="1" hangingPunct="1"/>
            <a:endParaRPr lang="en-US" altLang="ru-RU" sz="1000" b="1" dirty="0" smtClean="0"/>
          </a:p>
          <a:p>
            <a:pPr algn="just" eaLnBrk="1" hangingPunct="1"/>
            <a:r>
              <a:rPr lang="en-US" altLang="ru-RU" sz="1000" b="1" dirty="0" smtClean="0"/>
              <a:t>     </a:t>
            </a:r>
          </a:p>
          <a:p>
            <a:pPr algn="just" eaLnBrk="1" hangingPunct="1"/>
            <a:r>
              <a:rPr lang="en-US" altLang="ru-RU" sz="1000" b="1" u="sng" dirty="0" smtClean="0"/>
              <a:t>The situation with the polarization in the BLR is even more complicated. </a:t>
            </a:r>
          </a:p>
          <a:p>
            <a:pPr algn="just" eaLnBrk="1" hangingPunct="1"/>
            <a:r>
              <a:rPr lang="en-US" altLang="ru-RU" sz="1000" b="1" u="none" dirty="0" smtClean="0"/>
              <a:t>Due to of the cloud structure in this area the polarization does not occur,</a:t>
            </a:r>
          </a:p>
          <a:p>
            <a:pPr algn="just" eaLnBrk="1" hangingPunct="1"/>
            <a:r>
              <a:rPr lang="en-US" altLang="ru-RU" sz="1000" b="1" u="none" dirty="0" smtClean="0"/>
              <a:t> and the observed polarization is produced by radiation  scattering on the</a:t>
            </a:r>
          </a:p>
          <a:p>
            <a:pPr algn="just" eaLnBrk="1" hangingPunct="1"/>
            <a:r>
              <a:rPr lang="en-US" altLang="ru-RU" sz="1000" b="1" u="none" dirty="0" smtClean="0"/>
              <a:t> matter outside the  BLR.</a:t>
            </a:r>
            <a:endParaRPr lang="ru-RU" altLang="ru-RU" sz="1000" b="1" u="none"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a:ln/>
        </p:spPr>
      </p:sp>
      <p:sp>
        <p:nvSpPr>
          <p:cNvPr id="33795" name="Заметки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ru-RU" sz="1100" b="1" dirty="0" smtClean="0"/>
              <a:t>The choice between the different scenarios of radiation polarization in AGN </a:t>
            </a:r>
          </a:p>
          <a:p>
            <a:r>
              <a:rPr lang="en-US" altLang="ru-RU" sz="1100" b="1" dirty="0" smtClean="0"/>
              <a:t>can be made only based on observations.</a:t>
            </a:r>
          </a:p>
          <a:p>
            <a:endParaRPr lang="en-US" altLang="ru-RU" sz="1100" b="1" dirty="0" smtClean="0"/>
          </a:p>
          <a:p>
            <a:r>
              <a:rPr lang="en-US" altLang="ru-RU" sz="1100" b="1" u="sng" dirty="0" smtClean="0"/>
              <a:t>Motivations.</a:t>
            </a:r>
          </a:p>
          <a:p>
            <a:r>
              <a:rPr lang="en-US" altLang="ru-RU" sz="1100" b="1" dirty="0" smtClean="0"/>
              <a:t>-To study variability in polarized spectra (continuum and broad lines) of </a:t>
            </a:r>
          </a:p>
          <a:p>
            <a:r>
              <a:rPr lang="en-US" altLang="ru-RU" sz="1100" b="1" dirty="0" smtClean="0"/>
              <a:t>Type 1 AGNs.</a:t>
            </a:r>
          </a:p>
          <a:p>
            <a:r>
              <a:rPr lang="en-US" altLang="ru-RU" sz="1100" b="1" dirty="0" smtClean="0"/>
              <a:t>-To measure the dimension and clarify the nature of the polarization region</a:t>
            </a:r>
          </a:p>
          <a:p>
            <a:r>
              <a:rPr lang="en-US" altLang="ru-RU" sz="1100" b="1" dirty="0" smtClean="0"/>
              <a:t> (for example is the continuum polarized in the BLR).</a:t>
            </a:r>
          </a:p>
          <a:p>
            <a:r>
              <a:rPr lang="en-US" altLang="ru-RU" sz="1100" b="1" u="sng" dirty="0" smtClean="0"/>
              <a:t>Methods.</a:t>
            </a:r>
          </a:p>
          <a:p>
            <a:r>
              <a:rPr lang="en-US" altLang="ru-RU" sz="1100" b="1" dirty="0" smtClean="0"/>
              <a:t>-To observe and measure the linear  polarization (Stokes parameters) in</a:t>
            </a:r>
          </a:p>
          <a:p>
            <a:r>
              <a:rPr lang="en-US" altLang="ru-RU" sz="1100" b="1" dirty="0" smtClean="0"/>
              <a:t> spectra of radio quiet AGN with low spectral resolution covering a wide </a:t>
            </a:r>
          </a:p>
          <a:p>
            <a:r>
              <a:rPr lang="en-US" altLang="ru-RU" sz="1100" b="1" dirty="0" smtClean="0"/>
              <a:t>spectral range in several epochs .</a:t>
            </a:r>
          </a:p>
          <a:p>
            <a:r>
              <a:rPr lang="en-US" altLang="ru-RU" sz="1100" b="1" dirty="0" smtClean="0"/>
              <a:t>-To </a:t>
            </a:r>
            <a:r>
              <a:rPr lang="en-US" altLang="ru-RU" sz="1100" b="1" dirty="0" err="1" smtClean="0"/>
              <a:t>performe</a:t>
            </a:r>
            <a:r>
              <a:rPr lang="en-US" altLang="ru-RU" sz="1100" b="1" dirty="0" smtClean="0"/>
              <a:t> echo mapping (reverberation)  in order to find the dimensions </a:t>
            </a:r>
          </a:p>
          <a:p>
            <a:r>
              <a:rPr lang="en-US" altLang="ru-RU" sz="1100" b="1" dirty="0" smtClean="0"/>
              <a:t>of polarization region and compare it with the BLR dimension.</a:t>
            </a:r>
          </a:p>
          <a:p>
            <a:r>
              <a:rPr lang="en-US" altLang="ru-RU" sz="1100" b="1" u="sng" dirty="0" smtClean="0"/>
              <a:t>Instrument.</a:t>
            </a:r>
          </a:p>
          <a:p>
            <a:r>
              <a:rPr lang="en-US" altLang="ru-RU" sz="1100" b="1" dirty="0" smtClean="0"/>
              <a:t>-6-meter telescope + SCORPIO spectrograph , spectral coverage 4000-8000 Angstroms</a:t>
            </a:r>
          </a:p>
          <a:p>
            <a:r>
              <a:rPr lang="en-US" altLang="ru-RU" sz="1100" b="1" dirty="0" smtClean="0"/>
              <a:t>-Different type analyzer - </a:t>
            </a:r>
            <a:r>
              <a:rPr lang="en-US" altLang="ru-RU" sz="1100" b="1" dirty="0" err="1" smtClean="0"/>
              <a:t>Savart</a:t>
            </a:r>
            <a:r>
              <a:rPr lang="en-US" altLang="ru-RU" sz="1100" b="1" dirty="0" smtClean="0"/>
              <a:t> plate, Single and Double Wollaston prisms</a:t>
            </a:r>
          </a:p>
          <a:p>
            <a:r>
              <a:rPr lang="en-US" altLang="ru-RU" sz="1100" b="1" dirty="0" smtClean="0"/>
              <a:t>-Spectral resolution 5-40 Angstroms.</a:t>
            </a:r>
          </a:p>
          <a:p>
            <a:r>
              <a:rPr lang="en-US" altLang="ru-RU" sz="1100" b="1" dirty="0" smtClean="0"/>
              <a:t>-Precision measurement of the polarization </a:t>
            </a:r>
            <a:r>
              <a:rPr lang="en-US" altLang="ru-RU" sz="1100" b="1" baseline="0" dirty="0" smtClean="0"/>
              <a:t> </a:t>
            </a:r>
            <a:r>
              <a:rPr lang="en-US" altLang="ru-RU" sz="1100" b="1" dirty="0" smtClean="0"/>
              <a:t>.1 - .3% .</a:t>
            </a:r>
            <a:endParaRPr lang="ru-RU" altLang="ru-RU" sz="1100" b="1" dirty="0" smtClean="0"/>
          </a:p>
        </p:txBody>
      </p:sp>
      <p:sp>
        <p:nvSpPr>
          <p:cNvPr id="32772" name="Номер слайда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Arial" charset="0"/>
              </a:defRPr>
            </a:lvl1pPr>
            <a:lvl2pPr marL="706991" indent="-271920" eaLnBrk="0" hangingPunct="0">
              <a:spcBef>
                <a:spcPct val="30000"/>
              </a:spcBef>
              <a:defRPr sz="1100">
                <a:solidFill>
                  <a:schemeClr val="tx1"/>
                </a:solidFill>
                <a:latin typeface="Arial" charset="0"/>
              </a:defRPr>
            </a:lvl2pPr>
            <a:lvl3pPr marL="1087679" indent="-217536" eaLnBrk="0" hangingPunct="0">
              <a:spcBef>
                <a:spcPct val="30000"/>
              </a:spcBef>
              <a:defRPr sz="1100">
                <a:solidFill>
                  <a:schemeClr val="tx1"/>
                </a:solidFill>
                <a:latin typeface="Arial" charset="0"/>
              </a:defRPr>
            </a:lvl3pPr>
            <a:lvl4pPr marL="1522750" indent="-217536" eaLnBrk="0" hangingPunct="0">
              <a:spcBef>
                <a:spcPct val="30000"/>
              </a:spcBef>
              <a:defRPr sz="1100">
                <a:solidFill>
                  <a:schemeClr val="tx1"/>
                </a:solidFill>
                <a:latin typeface="Arial" charset="0"/>
              </a:defRPr>
            </a:lvl4pPr>
            <a:lvl5pPr marL="1957822" indent="-217536" eaLnBrk="0" hangingPunct="0">
              <a:spcBef>
                <a:spcPct val="30000"/>
              </a:spcBef>
              <a:defRPr sz="1100">
                <a:solidFill>
                  <a:schemeClr val="tx1"/>
                </a:solidFill>
                <a:latin typeface="Arial" charset="0"/>
              </a:defRPr>
            </a:lvl5pPr>
            <a:lvl6pPr marL="2392893" indent="-217536" eaLnBrk="0" fontAlgn="base" hangingPunct="0">
              <a:spcBef>
                <a:spcPct val="30000"/>
              </a:spcBef>
              <a:spcAft>
                <a:spcPct val="0"/>
              </a:spcAft>
              <a:defRPr sz="1100">
                <a:solidFill>
                  <a:schemeClr val="tx1"/>
                </a:solidFill>
                <a:latin typeface="Arial" charset="0"/>
              </a:defRPr>
            </a:lvl6pPr>
            <a:lvl7pPr marL="2827965" indent="-217536" eaLnBrk="0" fontAlgn="base" hangingPunct="0">
              <a:spcBef>
                <a:spcPct val="30000"/>
              </a:spcBef>
              <a:spcAft>
                <a:spcPct val="0"/>
              </a:spcAft>
              <a:defRPr sz="1100">
                <a:solidFill>
                  <a:schemeClr val="tx1"/>
                </a:solidFill>
                <a:latin typeface="Arial" charset="0"/>
              </a:defRPr>
            </a:lvl7pPr>
            <a:lvl8pPr marL="3263036" indent="-217536" eaLnBrk="0" fontAlgn="base" hangingPunct="0">
              <a:spcBef>
                <a:spcPct val="30000"/>
              </a:spcBef>
              <a:spcAft>
                <a:spcPct val="0"/>
              </a:spcAft>
              <a:defRPr sz="1100">
                <a:solidFill>
                  <a:schemeClr val="tx1"/>
                </a:solidFill>
                <a:latin typeface="Arial" charset="0"/>
              </a:defRPr>
            </a:lvl8pPr>
            <a:lvl9pPr marL="3698108" indent="-217536" eaLnBrk="0" fontAlgn="base" hangingPunct="0">
              <a:spcBef>
                <a:spcPct val="30000"/>
              </a:spcBef>
              <a:spcAft>
                <a:spcPct val="0"/>
              </a:spcAft>
              <a:defRPr sz="1100">
                <a:solidFill>
                  <a:schemeClr val="tx1"/>
                </a:solidFill>
                <a:latin typeface="Arial" charset="0"/>
              </a:defRPr>
            </a:lvl9pPr>
          </a:lstStyle>
          <a:p>
            <a:pPr eaLnBrk="1" hangingPunct="1">
              <a:spcBef>
                <a:spcPct val="0"/>
              </a:spcBef>
              <a:defRPr/>
            </a:pPr>
            <a:fld id="{05E5AB05-C826-4A88-8231-60F14A191A6B}" type="slidenum">
              <a:rPr lang="en-US" altLang="ru-RU" smtClean="0"/>
              <a:pPr eaLnBrk="1" hangingPunct="1">
                <a:spcBef>
                  <a:spcPct val="0"/>
                </a:spcBef>
                <a:defRPr/>
              </a:pPr>
              <a:t>6</a:t>
            </a:fld>
            <a:endParaRPr lang="en-US"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fld id="{9E0DFEB6-5B71-4C86-BDA8-07A5FA09B4F6}" type="slidenum">
              <a:rPr lang="ru-RU" altLang="ru-RU" sz="1200">
                <a:latin typeface="Arial" charset="0"/>
              </a:rPr>
              <a:pPr eaLnBrk="1" hangingPunct="1"/>
              <a:t>7</a:t>
            </a:fld>
            <a:endParaRPr lang="ru-RU" altLang="ru-RU" sz="1200">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677682" y="4723471"/>
            <a:ext cx="5408930" cy="4473232"/>
          </a:xfrm>
          <a:noFill/>
        </p:spPr>
        <p:txBody>
          <a:bodyPr/>
          <a:lstStyle/>
          <a:p>
            <a:pPr eaLnBrk="1" hangingPunct="1"/>
            <a:endParaRPr lang="ru-RU" altLang="ru-RU"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a:ln/>
        </p:spPr>
      </p:sp>
      <p:sp>
        <p:nvSpPr>
          <p:cNvPr id="25603" name="Заметки 2"/>
          <p:cNvSpPr>
            <a:spLocks noGrp="1"/>
          </p:cNvSpPr>
          <p:nvPr>
            <p:ph type="body" idx="1"/>
          </p:nvPr>
        </p:nvSpPr>
        <p:spPr>
          <a:noFill/>
        </p:spPr>
        <p:txBody>
          <a:bodyPr/>
          <a:lstStyle/>
          <a:p>
            <a:pPr eaLnBrk="1" hangingPunct="1"/>
            <a:endParaRPr lang="ru-RU" altLang="ru-RU" smtClean="0"/>
          </a:p>
        </p:txBody>
      </p:sp>
      <p:sp>
        <p:nvSpPr>
          <p:cNvPr id="25604" name="Номер слайда 3"/>
          <p:cNvSpPr>
            <a:spLocks noGrp="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0F2E7B2-D537-4D78-8ABB-E4C72B54C556}" type="slidenum">
              <a:rPr lang="en-US" altLang="ru-RU" smtClean="0"/>
              <a:pPr algn="r" eaLnBrk="1" hangingPunct="1">
                <a:spcBef>
                  <a:spcPct val="0"/>
                </a:spcBef>
              </a:pPr>
              <a:t>8</a:t>
            </a:fld>
            <a:endParaRPr lang="en-US"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a:ln/>
        </p:spPr>
      </p:sp>
      <p:sp>
        <p:nvSpPr>
          <p:cNvPr id="25603" name="Заметки 2"/>
          <p:cNvSpPr>
            <a:spLocks noGrp="1"/>
          </p:cNvSpPr>
          <p:nvPr>
            <p:ph type="body" idx="1"/>
          </p:nvPr>
        </p:nvSpPr>
        <p:spPr>
          <a:noFill/>
        </p:spPr>
        <p:txBody>
          <a:bodyPr/>
          <a:lstStyle/>
          <a:p>
            <a:pPr eaLnBrk="1" hangingPunct="1"/>
            <a:endParaRPr lang="ru-RU" altLang="ru-RU" smtClean="0"/>
          </a:p>
        </p:txBody>
      </p:sp>
      <p:sp>
        <p:nvSpPr>
          <p:cNvPr id="25604" name="Номер слайда 3"/>
          <p:cNvSpPr>
            <a:spLocks noGrp="1"/>
          </p:cNvSpPr>
          <p:nvPr>
            <p:ph type="sldNum" sz="quarter" idx="5"/>
          </p:nvPr>
        </p:nvSpPr>
        <p:spPr>
          <a:noFill/>
        </p:spPr>
        <p:txBody>
          <a:bodyPr/>
          <a:lstStyle>
            <a:lvl1pPr algn="l" eaLnBrk="0" hangingPunct="0">
              <a:spcBef>
                <a:spcPct val="30000"/>
              </a:spcBef>
              <a:defRPr sz="1200">
                <a:solidFill>
                  <a:schemeClr val="tx1"/>
                </a:solidFill>
                <a:latin typeface="Arial" charset="0"/>
              </a:defRPr>
            </a:lvl1pPr>
            <a:lvl2pPr marL="742950" indent="-285750" algn="l" eaLnBrk="0" hangingPunct="0">
              <a:spcBef>
                <a:spcPct val="30000"/>
              </a:spcBef>
              <a:defRPr sz="1200">
                <a:solidFill>
                  <a:schemeClr val="tx1"/>
                </a:solidFill>
                <a:latin typeface="Arial" charset="0"/>
              </a:defRPr>
            </a:lvl2pPr>
            <a:lvl3pPr marL="1143000" indent="-228600" algn="l" eaLnBrk="0" hangingPunct="0">
              <a:spcBef>
                <a:spcPct val="30000"/>
              </a:spcBef>
              <a:defRPr sz="1200">
                <a:solidFill>
                  <a:schemeClr val="tx1"/>
                </a:solidFill>
                <a:latin typeface="Arial" charset="0"/>
              </a:defRPr>
            </a:lvl3pPr>
            <a:lvl4pPr marL="1600200" indent="-228600" algn="l" eaLnBrk="0" hangingPunct="0">
              <a:spcBef>
                <a:spcPct val="30000"/>
              </a:spcBef>
              <a:defRPr sz="1200">
                <a:solidFill>
                  <a:schemeClr val="tx1"/>
                </a:solidFill>
                <a:latin typeface="Arial" charset="0"/>
              </a:defRPr>
            </a:lvl4pPr>
            <a:lvl5pPr marL="2057400" indent="-228600" algn="l"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0F2E7B2-D537-4D78-8ABB-E4C72B54C556}" type="slidenum">
              <a:rPr lang="en-US" altLang="ru-RU" smtClean="0"/>
              <a:pPr algn="r" eaLnBrk="1" hangingPunct="1">
                <a:spcBef>
                  <a:spcPct val="0"/>
                </a:spcBef>
              </a:pPr>
              <a:t>9</a:t>
            </a:fld>
            <a:endParaRPr lang="en-US"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6D643779-E674-4336-847B-C4E30FDAE20B}" type="slidenum">
              <a:rPr lang="ru-RU" altLang="ru-RU"/>
              <a:pPr>
                <a:defRPr/>
              </a:pPr>
              <a:t>‹#›</a:t>
            </a:fld>
            <a:endParaRPr lang="ru-RU" altLang="ru-RU"/>
          </a:p>
        </p:txBody>
      </p:sp>
    </p:spTree>
    <p:extLst>
      <p:ext uri="{BB962C8B-B14F-4D97-AF65-F5344CB8AC3E}">
        <p14:creationId xmlns:p14="http://schemas.microsoft.com/office/powerpoint/2010/main" val="125687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FD2CBFB8-817E-4F2E-A444-7F5E4812CDC1}" type="slidenum">
              <a:rPr lang="ru-RU" altLang="ru-RU"/>
              <a:pPr>
                <a:defRPr/>
              </a:pPr>
              <a:t>‹#›</a:t>
            </a:fld>
            <a:endParaRPr lang="ru-RU" altLang="ru-RU"/>
          </a:p>
        </p:txBody>
      </p:sp>
    </p:spTree>
    <p:extLst>
      <p:ext uri="{BB962C8B-B14F-4D97-AF65-F5344CB8AC3E}">
        <p14:creationId xmlns:p14="http://schemas.microsoft.com/office/powerpoint/2010/main" val="308791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5A6AA670-EE71-470F-BCFD-B9230A6BFB9A}" type="slidenum">
              <a:rPr lang="ru-RU" altLang="ru-RU"/>
              <a:pPr>
                <a:defRPr/>
              </a:pPr>
              <a:t>‹#›</a:t>
            </a:fld>
            <a:endParaRPr lang="ru-RU" altLang="ru-RU"/>
          </a:p>
        </p:txBody>
      </p:sp>
    </p:spTree>
    <p:extLst>
      <p:ext uri="{BB962C8B-B14F-4D97-AF65-F5344CB8AC3E}">
        <p14:creationId xmlns:p14="http://schemas.microsoft.com/office/powerpoint/2010/main" val="40544013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sr-Cyrl-RS"/>
          </a:p>
        </p:txBody>
      </p:sp>
      <p:sp>
        <p:nvSpPr>
          <p:cNvPr id="3" name="Date Placeholder 2"/>
          <p:cNvSpPr>
            <a:spLocks noGrp="1"/>
          </p:cNvSpPr>
          <p:nvPr>
            <p:ph type="dt" idx="10"/>
          </p:nvPr>
        </p:nvSpPr>
        <p:spPr>
          <a:xfrm>
            <a:off x="457200" y="6246813"/>
            <a:ext cx="2127250" cy="471487"/>
          </a:xfrm>
        </p:spPr>
        <p:txBody>
          <a:bodyPr/>
          <a:lstStyle>
            <a:lvl1pPr>
              <a:defRPr/>
            </a:lvl1pPr>
          </a:lstStyle>
          <a:p>
            <a:pPr>
              <a:defRPr/>
            </a:pPr>
            <a:endParaRPr lang="en-US"/>
          </a:p>
        </p:txBody>
      </p:sp>
      <p:sp>
        <p:nvSpPr>
          <p:cNvPr id="4" name="Footer Placeholder 3"/>
          <p:cNvSpPr>
            <a:spLocks noGrp="1"/>
          </p:cNvSpPr>
          <p:nvPr>
            <p:ph type="ftr" idx="11"/>
          </p:nvPr>
        </p:nvSpPr>
        <p:spPr>
          <a:xfrm>
            <a:off x="3127375" y="6246813"/>
            <a:ext cx="2897188" cy="471487"/>
          </a:xfrm>
        </p:spPr>
        <p:txBody>
          <a:bodyPr/>
          <a:lstStyle>
            <a:lvl1pPr>
              <a:defRPr/>
            </a:lvl1pPr>
          </a:lstStyle>
          <a:p>
            <a:pPr>
              <a:defRPr/>
            </a:pPr>
            <a:endParaRPr lang="en-US"/>
          </a:p>
        </p:txBody>
      </p:sp>
      <p:sp>
        <p:nvSpPr>
          <p:cNvPr id="5" name="Slide Number Placeholder 4"/>
          <p:cNvSpPr>
            <a:spLocks noGrp="1"/>
          </p:cNvSpPr>
          <p:nvPr>
            <p:ph type="sldNum" idx="12"/>
          </p:nvPr>
        </p:nvSpPr>
        <p:spPr>
          <a:xfrm>
            <a:off x="6556375" y="6246813"/>
            <a:ext cx="2128838" cy="471487"/>
          </a:xfrm>
        </p:spPr>
        <p:txBody>
          <a:bodyPr/>
          <a:lstStyle>
            <a:lvl1pPr>
              <a:defRPr/>
            </a:lvl1pPr>
          </a:lstStyle>
          <a:p>
            <a:pPr>
              <a:defRPr/>
            </a:pPr>
            <a:fld id="{F0AD36A6-5EC0-41F2-AD08-D997C6B10D5A}" type="slidenum">
              <a:rPr lang="en-US"/>
              <a:pPr>
                <a:defRPr/>
              </a:pPr>
              <a:t>‹#›</a:t>
            </a:fld>
            <a:endParaRPr lang="en-US"/>
          </a:p>
        </p:txBody>
      </p:sp>
    </p:spTree>
    <p:extLst>
      <p:ext uri="{BB962C8B-B14F-4D97-AF65-F5344CB8AC3E}">
        <p14:creationId xmlns:p14="http://schemas.microsoft.com/office/powerpoint/2010/main" val="4056129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BF8CBE63-5A00-420B-BF19-26DFEF769D36}" type="slidenum">
              <a:rPr lang="ru-RU" altLang="ru-RU"/>
              <a:pPr>
                <a:defRPr/>
              </a:pPr>
              <a:t>‹#›</a:t>
            </a:fld>
            <a:endParaRPr lang="ru-RU" altLang="ru-RU"/>
          </a:p>
        </p:txBody>
      </p:sp>
    </p:spTree>
    <p:extLst>
      <p:ext uri="{BB962C8B-B14F-4D97-AF65-F5344CB8AC3E}">
        <p14:creationId xmlns:p14="http://schemas.microsoft.com/office/powerpoint/2010/main" val="333390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FF01EF21-D5EF-450D-A2F0-491FECE191A6}" type="slidenum">
              <a:rPr lang="ru-RU" altLang="ru-RU"/>
              <a:pPr>
                <a:defRPr/>
              </a:pPr>
              <a:t>‹#›</a:t>
            </a:fld>
            <a:endParaRPr lang="ru-RU" altLang="ru-RU"/>
          </a:p>
        </p:txBody>
      </p:sp>
    </p:spTree>
    <p:extLst>
      <p:ext uri="{BB962C8B-B14F-4D97-AF65-F5344CB8AC3E}">
        <p14:creationId xmlns:p14="http://schemas.microsoft.com/office/powerpoint/2010/main" val="290100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CC939D32-C9DD-4536-91A5-E37B29416C8D}" type="slidenum">
              <a:rPr lang="ru-RU" altLang="ru-RU"/>
              <a:pPr>
                <a:defRPr/>
              </a:pPr>
              <a:t>‹#›</a:t>
            </a:fld>
            <a:endParaRPr lang="ru-RU" altLang="ru-RU"/>
          </a:p>
        </p:txBody>
      </p:sp>
    </p:spTree>
    <p:extLst>
      <p:ext uri="{BB962C8B-B14F-4D97-AF65-F5344CB8AC3E}">
        <p14:creationId xmlns:p14="http://schemas.microsoft.com/office/powerpoint/2010/main" val="406622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9" name="Rectangle 6"/>
          <p:cNvSpPr>
            <a:spLocks noGrp="1" noChangeArrowheads="1"/>
          </p:cNvSpPr>
          <p:nvPr>
            <p:ph type="sldNum" sz="quarter" idx="12"/>
          </p:nvPr>
        </p:nvSpPr>
        <p:spPr>
          <a:ln/>
        </p:spPr>
        <p:txBody>
          <a:bodyPr/>
          <a:lstStyle>
            <a:lvl1pPr>
              <a:defRPr/>
            </a:lvl1pPr>
          </a:lstStyle>
          <a:p>
            <a:pPr>
              <a:defRPr/>
            </a:pPr>
            <a:fld id="{51F14915-7E84-4E33-9040-63E300053EB0}" type="slidenum">
              <a:rPr lang="ru-RU" altLang="ru-RU"/>
              <a:pPr>
                <a:defRPr/>
              </a:pPr>
              <a:t>‹#›</a:t>
            </a:fld>
            <a:endParaRPr lang="ru-RU" altLang="ru-RU"/>
          </a:p>
        </p:txBody>
      </p:sp>
    </p:spTree>
    <p:extLst>
      <p:ext uri="{BB962C8B-B14F-4D97-AF65-F5344CB8AC3E}">
        <p14:creationId xmlns:p14="http://schemas.microsoft.com/office/powerpoint/2010/main" val="307195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5" name="Rectangle 6"/>
          <p:cNvSpPr>
            <a:spLocks noGrp="1" noChangeArrowheads="1"/>
          </p:cNvSpPr>
          <p:nvPr>
            <p:ph type="sldNum" sz="quarter" idx="12"/>
          </p:nvPr>
        </p:nvSpPr>
        <p:spPr>
          <a:ln/>
        </p:spPr>
        <p:txBody>
          <a:bodyPr/>
          <a:lstStyle>
            <a:lvl1pPr>
              <a:defRPr/>
            </a:lvl1pPr>
          </a:lstStyle>
          <a:p>
            <a:pPr>
              <a:defRPr/>
            </a:pPr>
            <a:fld id="{A4ADF510-2B5A-4A70-B2C4-31802C90DFB3}" type="slidenum">
              <a:rPr lang="ru-RU" altLang="ru-RU"/>
              <a:pPr>
                <a:defRPr/>
              </a:pPr>
              <a:t>‹#›</a:t>
            </a:fld>
            <a:endParaRPr lang="ru-RU" altLang="ru-RU"/>
          </a:p>
        </p:txBody>
      </p:sp>
    </p:spTree>
    <p:extLst>
      <p:ext uri="{BB962C8B-B14F-4D97-AF65-F5344CB8AC3E}">
        <p14:creationId xmlns:p14="http://schemas.microsoft.com/office/powerpoint/2010/main" val="1378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4" name="Rectangle 6"/>
          <p:cNvSpPr>
            <a:spLocks noGrp="1" noChangeArrowheads="1"/>
          </p:cNvSpPr>
          <p:nvPr>
            <p:ph type="sldNum" sz="quarter" idx="12"/>
          </p:nvPr>
        </p:nvSpPr>
        <p:spPr>
          <a:ln/>
        </p:spPr>
        <p:txBody>
          <a:bodyPr/>
          <a:lstStyle>
            <a:lvl1pPr>
              <a:defRPr/>
            </a:lvl1pPr>
          </a:lstStyle>
          <a:p>
            <a:pPr>
              <a:defRPr/>
            </a:pPr>
            <a:fld id="{31DD7274-47E6-4DEA-A464-5DFCF695D173}" type="slidenum">
              <a:rPr lang="ru-RU" altLang="ru-RU"/>
              <a:pPr>
                <a:defRPr/>
              </a:pPr>
              <a:t>‹#›</a:t>
            </a:fld>
            <a:endParaRPr lang="ru-RU" altLang="ru-RU"/>
          </a:p>
        </p:txBody>
      </p:sp>
    </p:spTree>
    <p:extLst>
      <p:ext uri="{BB962C8B-B14F-4D97-AF65-F5344CB8AC3E}">
        <p14:creationId xmlns:p14="http://schemas.microsoft.com/office/powerpoint/2010/main" val="4277958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26056A1A-1D54-4AE0-B8F3-478A792F890A}" type="slidenum">
              <a:rPr lang="ru-RU" altLang="ru-RU"/>
              <a:pPr>
                <a:defRPr/>
              </a:pPr>
              <a:t>‹#›</a:t>
            </a:fld>
            <a:endParaRPr lang="ru-RU" altLang="ru-RU"/>
          </a:p>
        </p:txBody>
      </p:sp>
    </p:spTree>
    <p:extLst>
      <p:ext uri="{BB962C8B-B14F-4D97-AF65-F5344CB8AC3E}">
        <p14:creationId xmlns:p14="http://schemas.microsoft.com/office/powerpoint/2010/main" val="1606689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7" name="Rectangle 6"/>
          <p:cNvSpPr>
            <a:spLocks noGrp="1" noChangeArrowheads="1"/>
          </p:cNvSpPr>
          <p:nvPr>
            <p:ph type="sldNum" sz="quarter" idx="12"/>
          </p:nvPr>
        </p:nvSpPr>
        <p:spPr>
          <a:ln/>
        </p:spPr>
        <p:txBody>
          <a:bodyPr/>
          <a:lstStyle>
            <a:lvl1pPr>
              <a:defRPr/>
            </a:lvl1pPr>
          </a:lstStyle>
          <a:p>
            <a:pPr>
              <a:defRPr/>
            </a:pPr>
            <a:fld id="{4B7D9220-BFEF-43B9-AE10-3E3830AD6DC8}" type="slidenum">
              <a:rPr lang="ru-RU" altLang="ru-RU"/>
              <a:pPr>
                <a:defRPr/>
              </a:pPr>
              <a:t>‹#›</a:t>
            </a:fld>
            <a:endParaRPr lang="ru-RU" altLang="ru-RU"/>
          </a:p>
        </p:txBody>
      </p:sp>
    </p:spTree>
    <p:extLst>
      <p:ext uri="{BB962C8B-B14F-4D97-AF65-F5344CB8AC3E}">
        <p14:creationId xmlns:p14="http://schemas.microsoft.com/office/powerpoint/2010/main" val="2629418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FontTx/>
              <a:buNone/>
              <a:defRPr>
                <a:latin typeface="+mn-lt"/>
              </a:defRPr>
            </a:lvl1pPr>
          </a:lstStyle>
          <a:p>
            <a:pPr>
              <a:defRPr/>
            </a:pPr>
            <a:endParaRPr lang="ru-RU" alt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FontTx/>
              <a:buNone/>
              <a:defRPr>
                <a:latin typeface="+mn-lt"/>
              </a:defRPr>
            </a:lvl1pPr>
          </a:lstStyle>
          <a:p>
            <a:pPr>
              <a:defRPr/>
            </a:pPr>
            <a:endParaRPr lang="ru-RU" alt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a:latin typeface="+mn-lt"/>
              </a:defRPr>
            </a:lvl1pPr>
          </a:lstStyle>
          <a:p>
            <a:pPr>
              <a:defRPr/>
            </a:pPr>
            <a:fld id="{282C8662-38CC-4360-A87D-C4C4F7787899}"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7.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0.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hyperlink" Target="Mslit.eps"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9.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hyperlink" Target="Mslit.eps"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21.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emf"/><Relationship Id="rId4" Type="http://schemas.openxmlformats.org/officeDocument/2006/relationships/image" Target="../media/image49.jpg"/></Relationships>
</file>

<file path=ppt/slides/_rels/slide22.xml.rels><?xml version="1.0" encoding="UTF-8" standalone="yes"?>
<Relationships xmlns="http://schemas.openxmlformats.org/package/2006/relationships"><Relationship Id="rId3" Type="http://schemas.openxmlformats.org/officeDocument/2006/relationships/image" Target="../media/image49.jpg"/><Relationship Id="rId7"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3.xml.rels><?xml version="1.0" encoding="UTF-8" standalone="yes"?>
<Relationships xmlns="http://schemas.openxmlformats.org/package/2006/relationships"><Relationship Id="rId3" Type="http://schemas.openxmlformats.org/officeDocument/2006/relationships/image" Target="../media/image49.jpg"/><Relationship Id="rId7"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3.png"/><Relationship Id="rId5" Type="http://schemas.openxmlformats.org/officeDocument/2006/relationships/image" Target="../media/image56.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87267" y="318407"/>
            <a:ext cx="896448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defRPr sz="3200">
                <a:solidFill>
                  <a:schemeClr val="tx1"/>
                </a:solidFill>
                <a:latin typeface="Arial" charset="0"/>
              </a:defRPr>
            </a:lvl1pPr>
            <a:lvl2pPr marL="742950" indent="-285750" algn="l" eaLnBrk="0" hangingPunct="0">
              <a:buChar char="–"/>
              <a:defRPr sz="2800">
                <a:solidFill>
                  <a:schemeClr val="tx1"/>
                </a:solidFill>
                <a:latin typeface="Arial" charset="0"/>
              </a:defRPr>
            </a:lvl2pPr>
            <a:lvl3pPr marL="1143000" indent="-228600" algn="l" eaLnBrk="0" hangingPunct="0">
              <a:defRPr sz="2400">
                <a:solidFill>
                  <a:schemeClr val="tx1"/>
                </a:solidFill>
                <a:latin typeface="Arial" charset="0"/>
              </a:defRPr>
            </a:lvl3pPr>
            <a:lvl4pPr marL="1600200" indent="-228600" algn="l" eaLnBrk="0" hangingPunct="0">
              <a:buChar char="–"/>
              <a:defRPr sz="20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sz="2400" b="1" dirty="0">
                <a:latin typeface="Bodoni MT Black" panose="02070A03080606020203" pitchFamily="18" charset="0"/>
              </a:rPr>
              <a:t>INVESTIGATION  OF  SUB-PC </a:t>
            </a:r>
            <a:r>
              <a:rPr lang="en-US" sz="2400" b="1" dirty="0" smtClean="0">
                <a:latin typeface="Bodoni MT Black" panose="02070A03080606020203" pitchFamily="18" charset="0"/>
              </a:rPr>
              <a:t>AGN </a:t>
            </a:r>
            <a:r>
              <a:rPr lang="en-US" sz="2400" b="1" dirty="0">
                <a:latin typeface="Bodoni MT Black" panose="02070A03080606020203" pitchFamily="18" charset="0"/>
              </a:rPr>
              <a:t>R</a:t>
            </a:r>
            <a:r>
              <a:rPr lang="en-US" sz="2400" b="1" dirty="0" smtClean="0">
                <a:latin typeface="Bodoni MT Black" panose="02070A03080606020203" pitchFamily="18" charset="0"/>
              </a:rPr>
              <a:t>EGIONS  </a:t>
            </a:r>
            <a:r>
              <a:rPr lang="en-US" sz="2400" b="1" dirty="0">
                <a:latin typeface="Bodoni MT Black" panose="02070A03080606020203" pitchFamily="18" charset="0"/>
              </a:rPr>
              <a:t>AND  GRAVITATIONAL  LENSES  </a:t>
            </a:r>
            <a:r>
              <a:rPr lang="en-US" sz="2400" b="1" dirty="0" smtClean="0">
                <a:latin typeface="Bodoni MT Black" panose="02070A03080606020203" pitchFamily="18" charset="0"/>
              </a:rPr>
              <a:t>WITH OPTICAL SPECTROPOLARIMETRIC METHOD </a:t>
            </a:r>
            <a:endParaRPr kumimoji="1" lang="ru-RU" altLang="ru-RU" sz="2400" b="1" dirty="0">
              <a:latin typeface="Comic Sans MS" pitchFamily="66" charset="0"/>
            </a:endParaRPr>
          </a:p>
        </p:txBody>
      </p:sp>
      <p:sp>
        <p:nvSpPr>
          <p:cNvPr id="16389" name="Rectangle 5"/>
          <p:cNvSpPr>
            <a:spLocks noChangeArrowheads="1"/>
          </p:cNvSpPr>
          <p:nvPr/>
        </p:nvSpPr>
        <p:spPr bwMode="auto">
          <a:xfrm>
            <a:off x="2140513" y="3356992"/>
            <a:ext cx="48579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0"/>
              </a:spcBef>
              <a:buFontTx/>
              <a:buNone/>
              <a:defRPr/>
            </a:pPr>
            <a:r>
              <a:rPr lang="en-US" sz="2000" b="1" dirty="0" smtClean="0"/>
              <a:t>Victor  </a:t>
            </a:r>
            <a:r>
              <a:rPr lang="en-US" sz="2000" b="1" dirty="0"/>
              <a:t>L.  </a:t>
            </a:r>
            <a:r>
              <a:rPr lang="en-US" sz="2000" b="1" dirty="0" err="1" smtClean="0"/>
              <a:t>Afanasiev</a:t>
            </a:r>
            <a:r>
              <a:rPr lang="en-US" sz="2000" b="1" dirty="0" smtClean="0"/>
              <a:t> &amp;  Luka.  </a:t>
            </a:r>
            <a:r>
              <a:rPr lang="en-US" sz="2000" b="1" dirty="0"/>
              <a:t>Č.  </a:t>
            </a:r>
            <a:r>
              <a:rPr lang="en-US" sz="2000" b="1" dirty="0" err="1"/>
              <a:t>Popović</a:t>
            </a:r>
            <a:endParaRPr kumimoji="1" lang="en-US" altLang="ru-RU" sz="2000" b="1" dirty="0">
              <a:solidFill>
                <a:srgbClr val="FFFFFF"/>
              </a:solidFill>
              <a:effectLst>
                <a:outerShdw blurRad="38100" dist="38100" dir="2700000" algn="tl">
                  <a:srgbClr val="C0C0C0"/>
                </a:outerShdw>
              </a:effectLst>
            </a:endParaRPr>
          </a:p>
        </p:txBody>
      </p:sp>
      <p:pic>
        <p:nvPicPr>
          <p:cNvPr id="3077" name="Immagin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0764" y="3109689"/>
            <a:ext cx="1512168" cy="894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452320" y="3257549"/>
            <a:ext cx="8858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www.wfpdb.org/ftp/10_SBAC/2_stars-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5157192"/>
            <a:ext cx="2469728" cy="159386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203848" y="5224322"/>
            <a:ext cx="1802812" cy="566309"/>
          </a:xfrm>
          <a:prstGeom prst="rect">
            <a:avLst/>
          </a:prstGeom>
        </p:spPr>
        <p:txBody>
          <a:bodyPr wrap="square">
            <a:spAutoFit/>
          </a:bodyPr>
          <a:lstStyle/>
          <a:p>
            <a:pPr>
              <a:buNone/>
            </a:pPr>
            <a:r>
              <a:rPr lang="en-US" b="1" dirty="0" smtClean="0"/>
              <a:t>X SBAC, Beograd</a:t>
            </a:r>
            <a:endParaRPr lang="en-US" b="1" dirty="0"/>
          </a:p>
          <a:p>
            <a:pPr>
              <a:buNone/>
            </a:pPr>
            <a:r>
              <a:rPr lang="en-US" b="1" dirty="0"/>
              <a:t>30. </a:t>
            </a:r>
            <a:r>
              <a:rPr lang="en-US" b="1" dirty="0" smtClean="0"/>
              <a:t>05-03.06.2016</a:t>
            </a:r>
            <a:endParaRPr lang="ru-RU" b="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23850" y="115889"/>
            <a:ext cx="8478838" cy="648816"/>
          </a:xfrm>
          <a:solidFill>
            <a:srgbClr val="FFFF00"/>
          </a:solidFill>
        </p:spPr>
        <p:txBody>
          <a:bodyPr/>
          <a:lstStyle/>
          <a:p>
            <a:pPr eaLnBrk="1" hangingPunct="1"/>
            <a:r>
              <a:rPr lang="en-US" altLang="ru-RU" sz="2800" b="1" dirty="0" err="1" smtClean="0">
                <a:latin typeface="Comic Sans MS" pitchFamily="66" charset="0"/>
              </a:rPr>
              <a:t>Spectropolarimetry</a:t>
            </a:r>
            <a:r>
              <a:rPr lang="ru-RU" altLang="ru-RU" sz="2800" b="1" dirty="0" smtClean="0">
                <a:latin typeface="Comic Sans MS" pitchFamily="66" charset="0"/>
              </a:rPr>
              <a:t> </a:t>
            </a:r>
            <a:r>
              <a:rPr lang="en-US" altLang="ru-RU" sz="2800" b="1" dirty="0" smtClean="0">
                <a:latin typeface="Comic Sans MS" pitchFamily="66" charset="0"/>
              </a:rPr>
              <a:t>Mkn6 </a:t>
            </a:r>
            <a:r>
              <a:rPr lang="ru-RU" altLang="ru-RU" sz="2800" b="1" dirty="0" smtClean="0">
                <a:latin typeface="Comic Sans MS" pitchFamily="66" charset="0"/>
              </a:rPr>
              <a:t>и 3С390.3</a:t>
            </a:r>
            <a:endParaRPr lang="sr-Cyrl-RS" altLang="ru-RU" sz="2800" b="1" dirty="0" smtClean="0">
              <a:latin typeface="Comic Sans MS" pitchFamily="66"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84" y="1162512"/>
            <a:ext cx="3888432" cy="5265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7266" y="1186517"/>
            <a:ext cx="4165421" cy="5357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037836" y="900113"/>
            <a:ext cx="3638619" cy="634020"/>
          </a:xfrm>
          <a:prstGeom prst="rect">
            <a:avLst/>
          </a:prstGeom>
          <a:noFill/>
        </p:spPr>
        <p:txBody>
          <a:bodyPr wrap="square" rtlCol="0">
            <a:spAutoFit/>
          </a:bodyPr>
          <a:lstStyle/>
          <a:p>
            <a:pPr>
              <a:buNone/>
            </a:pPr>
            <a:r>
              <a:rPr lang="en-US" sz="1600" dirty="0" err="1" smtClean="0">
                <a:latin typeface="Arial Black" panose="020B0A04020102020204" pitchFamily="34" charset="0"/>
              </a:rPr>
              <a:t>Mkn</a:t>
            </a:r>
            <a:r>
              <a:rPr lang="ru-RU" sz="1600" dirty="0" smtClean="0">
                <a:latin typeface="Arial Black" panose="020B0A04020102020204" pitchFamily="34" charset="0"/>
              </a:rPr>
              <a:t> 6   </a:t>
            </a:r>
            <a:r>
              <a:rPr lang="ru-RU" dirty="0" smtClean="0">
                <a:latin typeface="Arial Black" panose="020B0A04020102020204" pitchFamily="34" charset="0"/>
              </a:rPr>
              <a:t>2009-2015</a:t>
            </a:r>
            <a:r>
              <a:rPr lang="en-US" dirty="0" smtClean="0">
                <a:latin typeface="Arial Black" panose="020B0A04020102020204" pitchFamily="34" charset="0"/>
              </a:rPr>
              <a:t> </a:t>
            </a:r>
            <a:r>
              <a:rPr lang="ru-RU" dirty="0" smtClean="0">
                <a:latin typeface="Arial Black" panose="020B0A04020102020204" pitchFamily="34" charset="0"/>
              </a:rPr>
              <a:t>  (12 </a:t>
            </a:r>
            <a:r>
              <a:rPr lang="en-US" dirty="0" smtClean="0">
                <a:latin typeface="Arial Black" panose="020B0A04020102020204" pitchFamily="34" charset="0"/>
              </a:rPr>
              <a:t>epoch</a:t>
            </a:r>
            <a:r>
              <a:rPr lang="ru-RU" dirty="0" smtClean="0">
                <a:latin typeface="Arial Black" panose="020B0A04020102020204" pitchFamily="34" charset="0"/>
              </a:rPr>
              <a:t>)</a:t>
            </a:r>
            <a:endParaRPr lang="ru-RU" dirty="0">
              <a:latin typeface="Arial Black" panose="020B0A04020102020204" pitchFamily="34" charset="0"/>
            </a:endParaRPr>
          </a:p>
          <a:p>
            <a:pPr>
              <a:buNone/>
            </a:pPr>
            <a:r>
              <a:rPr lang="en-US" sz="1600" dirty="0" smtClean="0">
                <a:latin typeface="Arial Black" panose="020B0A04020102020204" pitchFamily="34" charset="0"/>
              </a:rPr>
              <a:t> </a:t>
            </a:r>
            <a:r>
              <a:rPr lang="ru-RU" sz="1600" dirty="0" smtClean="0">
                <a:latin typeface="Arial Black" panose="020B0A04020102020204" pitchFamily="34" charset="0"/>
              </a:rPr>
              <a:t> </a:t>
            </a:r>
            <a:endParaRPr lang="ru-RU" sz="1600" dirty="0">
              <a:latin typeface="Arial Black" panose="020B0A04020102020204" pitchFamily="34" charset="0"/>
            </a:endParaRPr>
          </a:p>
        </p:txBody>
      </p:sp>
      <p:sp>
        <p:nvSpPr>
          <p:cNvPr id="7" name="TextBox 6"/>
          <p:cNvSpPr txBox="1"/>
          <p:nvPr/>
        </p:nvSpPr>
        <p:spPr>
          <a:xfrm>
            <a:off x="964857" y="900113"/>
            <a:ext cx="3672409" cy="338554"/>
          </a:xfrm>
          <a:prstGeom prst="rect">
            <a:avLst/>
          </a:prstGeom>
          <a:noFill/>
        </p:spPr>
        <p:txBody>
          <a:bodyPr wrap="square" rtlCol="0">
            <a:spAutoFit/>
          </a:bodyPr>
          <a:lstStyle/>
          <a:p>
            <a:pPr>
              <a:buNone/>
            </a:pPr>
            <a:r>
              <a:rPr lang="en-US" sz="1600" dirty="0" smtClean="0">
                <a:latin typeface="Arial Black" panose="020B0A04020102020204" pitchFamily="34" charset="0"/>
              </a:rPr>
              <a:t>3C390.3 </a:t>
            </a:r>
            <a:r>
              <a:rPr lang="ru-RU" sz="1600" dirty="0" smtClean="0">
                <a:latin typeface="Arial Black" panose="020B0A04020102020204" pitchFamily="34" charset="0"/>
              </a:rPr>
              <a:t>   </a:t>
            </a:r>
            <a:r>
              <a:rPr lang="ru-RU" dirty="0" smtClean="0">
                <a:latin typeface="Arial Black" panose="020B0A04020102020204" pitchFamily="34" charset="0"/>
              </a:rPr>
              <a:t>2009-2015</a:t>
            </a:r>
            <a:r>
              <a:rPr lang="en-US" dirty="0" smtClean="0">
                <a:latin typeface="Arial Black" panose="020B0A04020102020204" pitchFamily="34" charset="0"/>
              </a:rPr>
              <a:t> </a:t>
            </a:r>
            <a:r>
              <a:rPr lang="ru-RU" dirty="0" smtClean="0">
                <a:latin typeface="Arial Black" panose="020B0A04020102020204" pitchFamily="34" charset="0"/>
              </a:rPr>
              <a:t>  (23 </a:t>
            </a:r>
            <a:r>
              <a:rPr lang="en-US" dirty="0" smtClean="0">
                <a:latin typeface="Arial Black" panose="020B0A04020102020204" pitchFamily="34" charset="0"/>
              </a:rPr>
              <a:t>epoch</a:t>
            </a:r>
            <a:r>
              <a:rPr lang="ru-RU" sz="1600" dirty="0" smtClean="0">
                <a:latin typeface="Arial Black" panose="020B0A04020102020204" pitchFamily="34" charset="0"/>
              </a:rPr>
              <a:t>)</a:t>
            </a:r>
            <a:endParaRPr lang="ru-RU" sz="1600" dirty="0">
              <a:latin typeface="Arial Black" panose="020B0A04020102020204" pitchFamily="34" charset="0"/>
            </a:endParaRPr>
          </a:p>
        </p:txBody>
      </p:sp>
    </p:spTree>
    <p:extLst>
      <p:ext uri="{BB962C8B-B14F-4D97-AF65-F5344CB8AC3E}">
        <p14:creationId xmlns:p14="http://schemas.microsoft.com/office/powerpoint/2010/main" val="671518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38175" y="197314"/>
            <a:ext cx="7722536" cy="784225"/>
          </a:xfrm>
          <a:solidFill>
            <a:srgbClr val="FFFF00"/>
          </a:solidFill>
        </p:spPr>
        <p:txBody>
          <a:bodyPr/>
          <a:lstStyle/>
          <a:p>
            <a:pPr eaLnBrk="1" hangingPunct="1"/>
            <a:r>
              <a:rPr lang="en-US" altLang="ru-RU" sz="3600" b="1" dirty="0" smtClean="0">
                <a:latin typeface="Comic Sans MS" pitchFamily="66" charset="0"/>
              </a:rPr>
              <a:t>Polarization in broad lines </a:t>
            </a:r>
            <a:endParaRPr lang="sr-Cyrl-RS" altLang="ru-RU" sz="3600" b="1" dirty="0" smtClean="0">
              <a:latin typeface="Comic Sans MS" pitchFamily="66"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33" y="980728"/>
            <a:ext cx="4320480" cy="2940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2022342"/>
            <a:ext cx="2048658" cy="1930548"/>
          </a:xfrm>
          <a:prstGeom prst="rect">
            <a:avLst/>
          </a:prstGeom>
          <a:noFill/>
          <a:ln>
            <a:noFill/>
          </a:ln>
          <a:extLst>
            <a:ext uri="{909E8E84-426E-40DD-AFC4-6F175D3DCCD1}">
              <a14:hiddenFill xmlns:a14="http://schemas.microsoft.com/office/drawing/2010/main">
                <a:gradFill rotWithShape="0">
                  <a:gsLst>
                    <a:gs pos="0">
                      <a:srgbClr val="FFE701"/>
                    </a:gs>
                    <a:gs pos="100000">
                      <a:srgbClr val="FE3E02"/>
                    </a:gs>
                  </a:gsLst>
                  <a:lin ang="5400000" scaled="1"/>
                </a:gra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2280" y="2034545"/>
            <a:ext cx="1908212" cy="1930549"/>
          </a:xfrm>
          <a:prstGeom prst="rect">
            <a:avLst/>
          </a:prstGeom>
          <a:noFill/>
          <a:ln>
            <a:noFill/>
          </a:ln>
          <a:extLst>
            <a:ext uri="{909E8E84-426E-40DD-AFC4-6F175D3DCCD1}">
              <a14:hiddenFill xmlns:a14="http://schemas.microsoft.com/office/drawing/2010/main">
                <a:gradFill rotWithShape="0">
                  <a:gsLst>
                    <a:gs pos="0">
                      <a:srgbClr val="FFE701"/>
                    </a:gs>
                    <a:gs pos="100000">
                      <a:srgbClr val="FE3E02"/>
                    </a:gs>
                  </a:gsLst>
                  <a:lin ang="5400000" scaled="1"/>
                </a:gra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2" name="TextBox 1"/>
          <p:cNvSpPr txBox="1"/>
          <p:nvPr/>
        </p:nvSpPr>
        <p:spPr>
          <a:xfrm>
            <a:off x="4896036" y="981539"/>
            <a:ext cx="3816424" cy="929485"/>
          </a:xfrm>
          <a:prstGeom prst="rect">
            <a:avLst/>
          </a:prstGeom>
          <a:noFill/>
        </p:spPr>
        <p:txBody>
          <a:bodyPr wrap="square" rtlCol="0">
            <a:spAutoFit/>
          </a:bodyPr>
          <a:lstStyle/>
          <a:p>
            <a:pPr>
              <a:buNone/>
            </a:pPr>
            <a:r>
              <a:rPr lang="en-US" sz="1600" b="1" dirty="0" smtClean="0"/>
              <a:t>Broad lines region BLR:</a:t>
            </a:r>
          </a:p>
          <a:p>
            <a:pPr marL="285750" indent="-285750" algn="l">
              <a:buFont typeface="Wingdings" panose="05000000000000000000" pitchFamily="2" charset="2"/>
              <a:buChar char="§"/>
            </a:pPr>
            <a:r>
              <a:rPr lang="en-US" sz="1600" b="1" dirty="0" smtClean="0"/>
              <a:t>Mist of clouds with </a:t>
            </a:r>
            <a:r>
              <a:rPr lang="ru-RU" sz="1600" b="1" dirty="0" smtClean="0"/>
              <a:t> </a:t>
            </a:r>
            <a:r>
              <a:rPr lang="en-US" sz="1600" b="1" dirty="0" smtClean="0"/>
              <a:t>N~10</a:t>
            </a:r>
            <a:r>
              <a:rPr lang="en-US" sz="1600" b="1" baseline="30000" dirty="0" smtClean="0"/>
              <a:t>8</a:t>
            </a:r>
            <a:r>
              <a:rPr lang="en-US" sz="1600" b="1" dirty="0" smtClean="0"/>
              <a:t>÷10</a:t>
            </a:r>
            <a:r>
              <a:rPr lang="en-US" sz="1600" b="1" baseline="30000" dirty="0" smtClean="0"/>
              <a:t>12</a:t>
            </a:r>
            <a:r>
              <a:rPr lang="en-US" sz="1600" b="1" dirty="0" smtClean="0"/>
              <a:t> cm</a:t>
            </a:r>
            <a:r>
              <a:rPr lang="ru-RU" sz="1600" b="1" baseline="30000" dirty="0" smtClean="0"/>
              <a:t>-3</a:t>
            </a:r>
            <a:endParaRPr lang="ru-RU" sz="1600" b="1" dirty="0" smtClean="0"/>
          </a:p>
          <a:p>
            <a:pPr marL="285750" indent="-285750" algn="l">
              <a:buFont typeface="Wingdings" panose="05000000000000000000" pitchFamily="2" charset="2"/>
              <a:buChar char="§"/>
            </a:pPr>
            <a:r>
              <a:rPr lang="en-US" sz="1600" b="1" dirty="0" smtClean="0"/>
              <a:t>Size </a:t>
            </a:r>
            <a:r>
              <a:rPr lang="ru-RU" sz="1600" b="1" dirty="0" smtClean="0"/>
              <a:t> </a:t>
            </a:r>
            <a:r>
              <a:rPr lang="en-US" sz="1600" b="1" dirty="0" smtClean="0"/>
              <a:t>BLR ~ 0.1-1 pc ,  </a:t>
            </a:r>
            <a:r>
              <a:rPr lang="en-US" sz="1600" b="1" dirty="0" smtClean="0">
                <a:sym typeface="Symbol"/>
              </a:rPr>
              <a:t>~0.001</a:t>
            </a:r>
            <a:endParaRPr lang="ru-RU" sz="1600" b="1" dirty="0"/>
          </a:p>
        </p:txBody>
      </p:sp>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4929" y="4059139"/>
            <a:ext cx="8487759" cy="2630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4800" y="3854926"/>
            <a:ext cx="4464496" cy="461665"/>
          </a:xfrm>
          <a:prstGeom prst="rect">
            <a:avLst/>
          </a:prstGeom>
          <a:noFill/>
        </p:spPr>
        <p:txBody>
          <a:bodyPr wrap="square" rtlCol="0">
            <a:spAutoFit/>
          </a:bodyPr>
          <a:lstStyle/>
          <a:p>
            <a:pPr>
              <a:buNone/>
            </a:pPr>
            <a:r>
              <a:rPr lang="en-US" sz="2400" b="1" dirty="0" smtClean="0"/>
              <a:t>Equatorial scattering</a:t>
            </a:r>
            <a:endParaRPr lang="ru-RU" sz="2400" b="1" dirty="0"/>
          </a:p>
        </p:txBody>
      </p:sp>
      <p:sp>
        <p:nvSpPr>
          <p:cNvPr id="9" name="TextBox 5"/>
          <p:cNvSpPr txBox="1">
            <a:spLocks noChangeArrowheads="1"/>
          </p:cNvSpPr>
          <p:nvPr/>
        </p:nvSpPr>
        <p:spPr bwMode="auto">
          <a:xfrm>
            <a:off x="638175" y="6291164"/>
            <a:ext cx="3816424" cy="298450"/>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2945" tIns="41473" rIns="82945" bIns="41473">
            <a:spAutoFit/>
          </a:bodyPr>
          <a:lstStyle>
            <a:lvl1pPr algn="l" eaLnBrk="0" hangingPunct="0">
              <a:defRPr sz="3200">
                <a:solidFill>
                  <a:schemeClr val="tx1"/>
                </a:solidFill>
                <a:latin typeface="Arial" charset="0"/>
              </a:defRPr>
            </a:lvl1pPr>
            <a:lvl2pPr marL="742950" indent="-285750" algn="l" eaLnBrk="0" hangingPunct="0">
              <a:buChar char="–"/>
              <a:defRPr sz="2800">
                <a:solidFill>
                  <a:schemeClr val="tx1"/>
                </a:solidFill>
                <a:latin typeface="Arial" charset="0"/>
              </a:defRPr>
            </a:lvl2pPr>
            <a:lvl3pPr marL="1143000" indent="-228600" algn="l" eaLnBrk="0" hangingPunct="0">
              <a:defRPr sz="2400">
                <a:solidFill>
                  <a:schemeClr val="tx1"/>
                </a:solidFill>
                <a:latin typeface="Arial" charset="0"/>
              </a:defRPr>
            </a:lvl3pPr>
            <a:lvl4pPr marL="1600200" indent="-228600" algn="l" eaLnBrk="0" hangingPunct="0">
              <a:buChar char="–"/>
              <a:defRPr sz="20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None/>
            </a:pPr>
            <a:r>
              <a:rPr lang="en-US" altLang="ru-RU" sz="1400" b="1" dirty="0">
                <a:latin typeface="Times New Roman" pitchFamily="18" charset="0"/>
              </a:rPr>
              <a:t>Smith J.E. at al., 2005, MNRAS, 359, 846</a:t>
            </a:r>
            <a:endParaRPr lang="ru-RU" altLang="ru-RU" sz="1400" b="1" dirty="0">
              <a:latin typeface="Times New Roman" pitchFamily="18" charset="0"/>
            </a:endParaRPr>
          </a:p>
        </p:txBody>
      </p:sp>
    </p:spTree>
    <p:extLst>
      <p:ext uri="{BB962C8B-B14F-4D97-AF65-F5344CB8AC3E}">
        <p14:creationId xmlns:p14="http://schemas.microsoft.com/office/powerpoint/2010/main" val="18829656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167041" y="116633"/>
            <a:ext cx="8621908" cy="648072"/>
          </a:xfrm>
          <a:solidFill>
            <a:srgbClr val="FFFF00"/>
          </a:solidFill>
        </p:spPr>
        <p:txBody>
          <a:bodyPr tIns="35203">
            <a:normAutofit/>
          </a:bodyPr>
          <a:lstStyle/>
          <a:p>
            <a:pPr eaLnBrk="1" fontAlgn="auto" hangingPunct="1">
              <a:spcAft>
                <a:spcPts val="0"/>
              </a:spcAft>
              <a:defRPr/>
            </a:pPr>
            <a:r>
              <a:rPr lang="en-US" altLang="ru-RU" sz="3600" b="1" dirty="0" smtClean="0">
                <a:latin typeface="Comic Sans MS" pitchFamily="66" charset="0"/>
              </a:rPr>
              <a:t>Scattering </a:t>
            </a:r>
            <a:r>
              <a:rPr lang="en-US" altLang="ru-RU" sz="3600" b="1" dirty="0">
                <a:latin typeface="Comic Sans MS" pitchFamily="66" charset="0"/>
              </a:rPr>
              <a:t>region  in</a:t>
            </a:r>
            <a:r>
              <a:rPr lang="ru-RU" altLang="ru-RU" sz="3600" b="1" dirty="0">
                <a:latin typeface="Comic Sans MS" pitchFamily="66" charset="0"/>
              </a:rPr>
              <a:t> </a:t>
            </a:r>
            <a:r>
              <a:rPr lang="en-US" altLang="ru-RU" sz="3600" b="1" dirty="0">
                <a:latin typeface="Comic Sans MS" pitchFamily="66" charset="0"/>
              </a:rPr>
              <a:t>broad H</a:t>
            </a:r>
            <a:r>
              <a:rPr lang="en-US" altLang="ru-RU" sz="3600" b="1" dirty="0" smtClean="0">
                <a:latin typeface="Comic Sans MS" pitchFamily="66" charset="0"/>
                <a:sym typeface="Symbol" pitchFamily="18" charset="2"/>
              </a:rPr>
              <a:t> Mkn6</a:t>
            </a:r>
            <a:endParaRPr lang="sr-Cyrl-RS" sz="3600" b="1" dirty="0">
              <a:latin typeface="Comic Sans MS" pitchFamily="66" charset="0"/>
            </a:endParaRPr>
          </a:p>
        </p:txBody>
      </p:sp>
      <p:sp>
        <p:nvSpPr>
          <p:cNvPr id="3" name="TextBox 2"/>
          <p:cNvSpPr txBox="1"/>
          <p:nvPr/>
        </p:nvSpPr>
        <p:spPr>
          <a:xfrm>
            <a:off x="308035" y="1134689"/>
            <a:ext cx="3079513" cy="5217469"/>
          </a:xfrm>
          <a:prstGeom prst="rect">
            <a:avLst/>
          </a:prstGeom>
          <a:noFill/>
        </p:spPr>
        <p:txBody>
          <a:bodyPr wrap="square" lIns="82945" tIns="41473" rIns="82945" bIns="41473" rtlCol="0">
            <a:spAutoFit/>
          </a:bodyPr>
          <a:lstStyle/>
          <a:p>
            <a:pPr marL="259204" indent="-259204" algn="l">
              <a:buFont typeface="Wingdings" pitchFamily="2" charset="2"/>
              <a:buChar char="q"/>
              <a:defRPr/>
            </a:pPr>
            <a:r>
              <a:rPr lang="ru-RU" dirty="0" smtClean="0"/>
              <a:t> </a:t>
            </a:r>
            <a:r>
              <a:rPr lang="en-US" b="1" i="1" dirty="0">
                <a:latin typeface="Comic Sans MS" panose="030F0702030302020204" pitchFamily="66" charset="0"/>
              </a:rPr>
              <a:t>rotating BLR  disk has an average degree of polarization of ~ 0.5% and shows the change in the angle of the plane of polarization within  </a:t>
            </a:r>
            <a:r>
              <a:rPr lang="ru-RU" b="1" i="1" dirty="0">
                <a:latin typeface="Comic Sans MS" panose="030F0702030302020204" pitchFamily="66" charset="0"/>
                <a:sym typeface="Symbol"/>
              </a:rPr>
              <a:t> </a:t>
            </a:r>
            <a:r>
              <a:rPr lang="en-US" b="1" i="1" dirty="0">
                <a:latin typeface="Comic Sans MS" panose="030F0702030302020204" pitchFamily="66" charset="0"/>
                <a:sym typeface="Symbol"/>
              </a:rPr>
              <a:t>4</a:t>
            </a:r>
            <a:r>
              <a:rPr lang="ru-RU" b="1" i="1" dirty="0">
                <a:latin typeface="Comic Sans MS" panose="030F0702030302020204" pitchFamily="66" charset="0"/>
                <a:sym typeface="Symbol"/>
              </a:rPr>
              <a:t>0 </a:t>
            </a:r>
            <a:r>
              <a:rPr lang="en-US" b="1" i="1" dirty="0">
                <a:latin typeface="Comic Sans MS" panose="030F0702030302020204" pitchFamily="66" charset="0"/>
                <a:sym typeface="Symbol"/>
              </a:rPr>
              <a:t> relative to the direction of the disk axis </a:t>
            </a:r>
            <a:r>
              <a:rPr lang="ru-RU" b="1" i="1" dirty="0">
                <a:latin typeface="Comic Sans MS" panose="030F0702030302020204" pitchFamily="66" charset="0"/>
                <a:sym typeface="Symbol"/>
              </a:rPr>
              <a:t> (</a:t>
            </a:r>
            <a:r>
              <a:rPr lang="en-US" b="1" i="1" dirty="0">
                <a:latin typeface="Comic Sans MS" panose="030F0702030302020204" pitchFamily="66" charset="0"/>
                <a:sym typeface="Symbol"/>
              </a:rPr>
              <a:t>PA~</a:t>
            </a:r>
            <a:r>
              <a:rPr lang="ru-RU" b="1" i="1" dirty="0">
                <a:latin typeface="Comic Sans MS" panose="030F0702030302020204" pitchFamily="66" charset="0"/>
                <a:sym typeface="Symbol"/>
              </a:rPr>
              <a:t>170</a:t>
            </a:r>
            <a:r>
              <a:rPr lang="en-US" b="1" i="1" dirty="0">
                <a:latin typeface="Comic Sans MS" panose="030F0702030302020204" pitchFamily="66" charset="0"/>
                <a:sym typeface="Symbol"/>
              </a:rPr>
              <a:t>)</a:t>
            </a:r>
            <a:r>
              <a:rPr lang="ru-RU" b="1" i="1" dirty="0">
                <a:latin typeface="Comic Sans MS" panose="030F0702030302020204" pitchFamily="66" charset="0"/>
                <a:sym typeface="Symbol"/>
              </a:rPr>
              <a:t> </a:t>
            </a:r>
          </a:p>
          <a:p>
            <a:pPr marL="259204" indent="-259204" algn="l">
              <a:buFont typeface="Wingdings" pitchFamily="2" charset="2"/>
              <a:buChar char="q"/>
              <a:defRPr/>
            </a:pPr>
            <a:r>
              <a:rPr lang="en-US" b="1" i="1" dirty="0">
                <a:latin typeface="Comic Sans MS" panose="030F0702030302020204" pitchFamily="66" charset="0"/>
                <a:sym typeface="Symbol"/>
              </a:rPr>
              <a:t>Component A,   apparently, is probably  the outflow at the velocity of -2000 km/s with a polarization ~ 0.6% and the angle of the plane of polarization ~ 45</a:t>
            </a:r>
            <a:r>
              <a:rPr lang="ru-RU" b="1" i="1" dirty="0">
                <a:latin typeface="Comic Sans MS" panose="030F0702030302020204" pitchFamily="66" charset="0"/>
                <a:sym typeface="Symbol"/>
              </a:rPr>
              <a:t></a:t>
            </a:r>
            <a:r>
              <a:rPr lang="en-US" b="1" i="1" dirty="0">
                <a:latin typeface="Comic Sans MS" panose="030F0702030302020204" pitchFamily="66" charset="0"/>
                <a:sym typeface="Symbol"/>
              </a:rPr>
              <a:t>;</a:t>
            </a:r>
            <a:r>
              <a:rPr lang="ru-RU" b="1" i="1" dirty="0">
                <a:latin typeface="Comic Sans MS" panose="030F0702030302020204" pitchFamily="66" charset="0"/>
                <a:sym typeface="Symbol"/>
              </a:rPr>
              <a:t> </a:t>
            </a:r>
            <a:r>
              <a:rPr lang="en-US" b="1" i="1" dirty="0">
                <a:latin typeface="Comic Sans MS" panose="030F0702030302020204" pitchFamily="66" charset="0"/>
                <a:sym typeface="Symbol"/>
              </a:rPr>
              <a:t>This component is clearly visible in the profile of the broad lines and changes with time</a:t>
            </a:r>
          </a:p>
          <a:p>
            <a:pPr marL="259204" indent="-259204" algn="l">
              <a:buFont typeface="Wingdings" pitchFamily="2" charset="2"/>
              <a:buChar char="q"/>
              <a:defRPr/>
            </a:pPr>
            <a:r>
              <a:rPr lang="en-US" b="1" i="1" dirty="0">
                <a:latin typeface="Comic Sans MS" panose="030F0702030302020204" pitchFamily="66" charset="0"/>
                <a:sym typeface="Symbol"/>
              </a:rPr>
              <a:t>For the first time in polarized light detected by the outflow (jet?)  of the velocity  - 6000 km / s with the  degree of  polarization &gt; 2% and the angle of the plane of polarization about</a:t>
            </a:r>
            <a:r>
              <a:rPr lang="en-US" sz="1800" b="1" dirty="0">
                <a:latin typeface="Comic Sans MS" panose="030F0702030302020204" pitchFamily="66" charset="0"/>
                <a:sym typeface="Symbol"/>
              </a:rPr>
              <a:t> 90</a:t>
            </a:r>
            <a:r>
              <a:rPr lang="ru-RU" sz="1800" b="1" dirty="0">
                <a:latin typeface="Comic Sans MS" panose="030F0702030302020204" pitchFamily="66" charset="0"/>
                <a:sym typeface="Symbol"/>
              </a:rPr>
              <a:t></a:t>
            </a:r>
            <a:endParaRPr lang="ru-RU" sz="1800" b="1" dirty="0">
              <a:latin typeface="Comic Sans MS" panose="030F0702030302020204" pitchFamily="66" charset="0"/>
            </a:endParaRP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87548" y="2849488"/>
            <a:ext cx="2079401" cy="3305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39865" y="1268759"/>
            <a:ext cx="2156799" cy="142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6527" y="1268759"/>
            <a:ext cx="3677050" cy="5100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39552" y="6397891"/>
            <a:ext cx="5184576" cy="276999"/>
          </a:xfrm>
          <a:prstGeom prst="rect">
            <a:avLst/>
          </a:prstGeom>
          <a:solidFill>
            <a:srgbClr val="00B0F0"/>
          </a:solidFill>
        </p:spPr>
        <p:txBody>
          <a:bodyPr wrap="square" rtlCol="0">
            <a:spAutoFit/>
          </a:bodyPr>
          <a:lstStyle/>
          <a:p>
            <a:pPr>
              <a:buNone/>
            </a:pPr>
            <a:r>
              <a:rPr lang="en-US" sz="1200" b="1" dirty="0" err="1" smtClean="0"/>
              <a:t>Afanasiev</a:t>
            </a:r>
            <a:r>
              <a:rPr lang="en-US" sz="1200" b="1" dirty="0"/>
              <a:t>, </a:t>
            </a:r>
            <a:r>
              <a:rPr lang="en-US" sz="1200" b="1" dirty="0" err="1" smtClean="0"/>
              <a:t>Popović</a:t>
            </a:r>
            <a:r>
              <a:rPr lang="en-US" sz="1200" b="1" dirty="0" smtClean="0"/>
              <a:t>, </a:t>
            </a:r>
            <a:r>
              <a:rPr lang="en-US" sz="1200" b="1" dirty="0" err="1" smtClean="0"/>
              <a:t>Shapovalova</a:t>
            </a:r>
            <a:r>
              <a:rPr lang="en-US" sz="1200" b="1" dirty="0" smtClean="0"/>
              <a:t> et al</a:t>
            </a:r>
            <a:r>
              <a:rPr lang="en-US" sz="1200" b="1" dirty="0"/>
              <a:t>., </a:t>
            </a:r>
            <a:r>
              <a:rPr lang="en-US" sz="1200" b="1" dirty="0" smtClean="0"/>
              <a:t>2014, MNRAS, v.440, p.</a:t>
            </a:r>
            <a:r>
              <a:rPr lang="ru-RU" sz="1200" b="1" dirty="0" smtClean="0"/>
              <a:t>519</a:t>
            </a:r>
            <a:endParaRPr lang="ru-RU" sz="1200" dirty="0"/>
          </a:p>
        </p:txBody>
      </p:sp>
    </p:spTree>
    <p:extLst>
      <p:ext uri="{BB962C8B-B14F-4D97-AF65-F5344CB8AC3E}">
        <p14:creationId xmlns:p14="http://schemas.microsoft.com/office/powerpoint/2010/main" val="239799917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p:cNvSpPr>
          <p:nvPr>
            <p:ph type="title"/>
          </p:nvPr>
        </p:nvSpPr>
        <p:spPr>
          <a:xfrm>
            <a:off x="134938" y="115888"/>
            <a:ext cx="8789987" cy="658812"/>
          </a:xfrm>
          <a:solidFill>
            <a:srgbClr val="FFFF00"/>
          </a:solidFill>
        </p:spPr>
        <p:txBody>
          <a:bodyPr/>
          <a:lstStyle/>
          <a:p>
            <a:pPr eaLnBrk="1" hangingPunct="1"/>
            <a:r>
              <a:rPr lang="en-US" altLang="ru-RU" sz="3200" b="1" dirty="0">
                <a:solidFill>
                  <a:schemeClr val="tx1"/>
                </a:solidFill>
                <a:latin typeface="Comic Sans MS" pitchFamily="66" charset="0"/>
              </a:rPr>
              <a:t>BLR - an indication of the BH in AGN</a:t>
            </a:r>
            <a:endParaRPr lang="en-US" altLang="ru-RU" sz="3200" b="1" dirty="0" smtClean="0">
              <a:solidFill>
                <a:schemeClr val="tx1"/>
              </a:solidFill>
              <a:latin typeface="Comic Sans MS" pitchFamily="66" charset="0"/>
            </a:endParaRPr>
          </a:p>
        </p:txBody>
      </p:sp>
      <p:sp>
        <p:nvSpPr>
          <p:cNvPr id="9220" name="Rectangle 3"/>
          <p:cNvSpPr txBox="1">
            <a:spLocks noChangeArrowheads="1"/>
          </p:cNvSpPr>
          <p:nvPr/>
        </p:nvSpPr>
        <p:spPr bwMode="auto">
          <a:xfrm>
            <a:off x="467543" y="3580812"/>
            <a:ext cx="4993801"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55600" indent="-355600" algn="l" eaLnBrk="0" hangingPunct="0">
              <a:defRPr sz="3200">
                <a:solidFill>
                  <a:schemeClr val="tx1"/>
                </a:solidFill>
                <a:latin typeface="Arial" charset="0"/>
              </a:defRPr>
            </a:lvl1pPr>
            <a:lvl2pPr marL="742950" indent="-285750" algn="l" eaLnBrk="0" hangingPunct="0">
              <a:buChar char="–"/>
              <a:defRPr sz="2800">
                <a:solidFill>
                  <a:schemeClr val="tx1"/>
                </a:solidFill>
                <a:latin typeface="Arial" charset="0"/>
              </a:defRPr>
            </a:lvl2pPr>
            <a:lvl3pPr marL="1143000" indent="-228600" algn="l" eaLnBrk="0" hangingPunct="0">
              <a:defRPr sz="2400">
                <a:solidFill>
                  <a:schemeClr val="tx1"/>
                </a:solidFill>
                <a:latin typeface="Arial" charset="0"/>
              </a:defRPr>
            </a:lvl3pPr>
            <a:lvl4pPr marL="1600200" indent="-228600" algn="l" eaLnBrk="0" hangingPunct="0">
              <a:buChar char="–"/>
              <a:defRPr sz="20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0" indent="0" eaLnBrk="1" hangingPunct="1">
              <a:spcBef>
                <a:spcPts val="600"/>
              </a:spcBef>
              <a:buClr>
                <a:schemeClr val="accent1"/>
              </a:buClr>
              <a:buSzPct val="70000"/>
              <a:buFontTx/>
              <a:buNone/>
              <a:defRPr/>
            </a:pPr>
            <a:endParaRPr lang="ru-RU" altLang="ru-RU" sz="2400" b="1" u="sng" dirty="0" smtClean="0">
              <a:solidFill>
                <a:srgbClr val="FF0000"/>
              </a:solidFill>
              <a:latin typeface="Comic Sans MS" panose="030F0702030302020204" pitchFamily="66" charset="0"/>
            </a:endParaRPr>
          </a:p>
          <a:p>
            <a:pPr marL="0" indent="0" eaLnBrk="1" hangingPunct="1">
              <a:spcBef>
                <a:spcPts val="600"/>
              </a:spcBef>
              <a:buClr>
                <a:schemeClr val="accent1"/>
              </a:buClr>
              <a:buSzPct val="70000"/>
              <a:buFontTx/>
              <a:buNone/>
              <a:defRPr/>
            </a:pPr>
            <a:endParaRPr lang="en-US" altLang="ru-RU" sz="2800" b="1" baseline="-25000" dirty="0" smtClean="0">
              <a:latin typeface="Comic Sans MS" panose="030F0702030302020204" pitchFamily="66" charset="0"/>
              <a:cs typeface="Arial" charset="0"/>
            </a:endParaRPr>
          </a:p>
          <a:p>
            <a:pPr eaLnBrk="1" hangingPunct="1">
              <a:spcBef>
                <a:spcPts val="600"/>
              </a:spcBef>
              <a:buClr>
                <a:schemeClr val="accent1"/>
              </a:buClr>
              <a:buSzPct val="70000"/>
              <a:buFont typeface="Wingdings" pitchFamily="2" charset="2"/>
              <a:buChar char=""/>
              <a:defRPr/>
            </a:pPr>
            <a:endParaRPr lang="ru-RU" altLang="ru-RU" sz="2800" dirty="0" smtClean="0"/>
          </a:p>
          <a:p>
            <a:pPr marL="0" indent="0" eaLnBrk="1" hangingPunct="1">
              <a:spcBef>
                <a:spcPts val="600"/>
              </a:spcBef>
              <a:buClr>
                <a:schemeClr val="accent1"/>
              </a:buClr>
              <a:buSzPct val="70000"/>
              <a:buFontTx/>
              <a:buNone/>
              <a:defRPr/>
            </a:pPr>
            <a:endParaRPr lang="en-US" altLang="ru-RU" sz="1400" dirty="0" smtClean="0">
              <a:latin typeface="Calibri" pitchFamily="34" charset="0"/>
              <a:cs typeface="Arial" charset="0"/>
            </a:endParaRPr>
          </a:p>
          <a:p>
            <a:pPr algn="ctr" eaLnBrk="1" hangingPunct="1">
              <a:spcBef>
                <a:spcPts val="600"/>
              </a:spcBef>
              <a:buClr>
                <a:schemeClr val="accent1"/>
              </a:buClr>
              <a:buSzPct val="70000"/>
              <a:buFont typeface="Wingdings" pitchFamily="2" charset="2"/>
              <a:buChar char=""/>
              <a:defRPr/>
            </a:pPr>
            <a:endParaRPr lang="sr-Latn-CS" altLang="ru-RU" sz="2800" dirty="0" smtClean="0">
              <a:latin typeface="Calibri" pitchFamily="34" charset="0"/>
              <a:cs typeface="Arial" charset="0"/>
            </a:endParaRPr>
          </a:p>
        </p:txBody>
      </p:sp>
      <p:pic>
        <p:nvPicPr>
          <p:cNvPr id="8218" name="Picture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326" y="2350166"/>
            <a:ext cx="3362417" cy="4060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7177804" y="1848164"/>
            <a:ext cx="184731" cy="307777"/>
          </a:xfrm>
          <a:prstGeom prst="rect">
            <a:avLst/>
          </a:prstGeom>
          <a:noFill/>
        </p:spPr>
        <p:txBody>
          <a:bodyPr wrap="none" rtlCol="0">
            <a:spAutoFit/>
          </a:bodyPr>
          <a:lstStyle/>
          <a:p>
            <a:pPr>
              <a:buNone/>
            </a:pPr>
            <a:endParaRPr lang="ru-RU" dirty="0"/>
          </a:p>
        </p:txBody>
      </p:sp>
      <mc:AlternateContent xmlns:mc="http://schemas.openxmlformats.org/markup-compatibility/2006" xmlns:a14="http://schemas.microsoft.com/office/drawing/2010/main">
        <mc:Choice Requires="a14">
          <p:sp>
            <p:nvSpPr>
              <p:cNvPr id="14" name="TextBox 13"/>
              <p:cNvSpPr txBox="1"/>
              <p:nvPr/>
            </p:nvSpPr>
            <p:spPr>
              <a:xfrm>
                <a:off x="6835077" y="1561739"/>
                <a:ext cx="1360501" cy="572849"/>
              </a:xfrm>
              <a:prstGeom prst="rect">
                <a:avLst/>
              </a:prstGeom>
              <a:noFill/>
            </p:spPr>
            <p:txBody>
              <a:bodyPr wrap="none" rtlCol="0">
                <a:spAutoFit/>
              </a:bodyPr>
              <a:lstStyle/>
              <a:p>
                <a:pPr>
                  <a:buNone/>
                </a:pPr>
                <a14:m>
                  <m:oMath xmlns:m="http://schemas.openxmlformats.org/officeDocument/2006/math">
                    <m:sSub>
                      <m:sSubPr>
                        <m:ctrlPr>
                          <a:rPr lang="en-US" sz="1600" i="1" smtClean="0">
                            <a:latin typeface="Cambria Math"/>
                          </a:rPr>
                        </m:ctrlPr>
                      </m:sSubPr>
                      <m:e>
                        <m:r>
                          <a:rPr lang="en-US" sz="1600" b="0" i="1" smtClean="0">
                            <a:latin typeface="Cambria Math"/>
                          </a:rPr>
                          <m:t>𝑀</m:t>
                        </m:r>
                      </m:e>
                      <m:sub>
                        <m:r>
                          <a:rPr lang="en-US" sz="1600" b="0" i="1" smtClean="0">
                            <a:latin typeface="Cambria Math"/>
                          </a:rPr>
                          <m:t>𝐵𝐻</m:t>
                        </m:r>
                      </m:sub>
                    </m:sSub>
                  </m:oMath>
                </a14:m>
                <a:r>
                  <a:rPr lang="en-US" sz="1600" dirty="0" smtClean="0"/>
                  <a:t>=</a:t>
                </a:r>
                <a14:m>
                  <m:oMath xmlns:m="http://schemas.openxmlformats.org/officeDocument/2006/math">
                    <m:r>
                      <a:rPr lang="en-US" sz="2000" b="0" i="1" dirty="0" smtClean="0">
                        <a:latin typeface="Cambria Math"/>
                      </a:rPr>
                      <m:t>𝑓</m:t>
                    </m:r>
                    <m:f>
                      <m:fPr>
                        <m:ctrlPr>
                          <a:rPr lang="en-US" sz="2000" i="1" dirty="0" smtClean="0">
                            <a:latin typeface="Cambria Math"/>
                          </a:rPr>
                        </m:ctrlPr>
                      </m:fPr>
                      <m:num>
                        <m:r>
                          <a:rPr lang="en-US" sz="2000" b="0" i="1" dirty="0" smtClean="0">
                            <a:latin typeface="Cambria Math"/>
                          </a:rPr>
                          <m:t>𝑐</m:t>
                        </m:r>
                        <m:r>
                          <a:rPr lang="en-US" sz="2000" b="0" i="1" dirty="0" smtClean="0">
                            <a:latin typeface="Cambria Math"/>
                            <a:sym typeface="Symbol"/>
                          </a:rPr>
                          <m:t></m:t>
                        </m:r>
                        <m:r>
                          <a:rPr lang="en-US" sz="2000" b="0" i="1" dirty="0" smtClean="0">
                            <a:latin typeface="Cambria Math"/>
                          </a:rPr>
                          <m:t> </m:t>
                        </m:r>
                        <m:sSup>
                          <m:sSupPr>
                            <m:ctrlPr>
                              <a:rPr lang="en-US" sz="2000" i="1" dirty="0" smtClean="0">
                                <a:latin typeface="Cambria Math"/>
                              </a:rPr>
                            </m:ctrlPr>
                          </m:sSupPr>
                          <m:e>
                            <m:r>
                              <a:rPr lang="en-US" sz="2000" b="0" i="1" dirty="0" smtClean="0">
                                <a:latin typeface="Cambria Math"/>
                              </a:rPr>
                              <m:t>𝑉</m:t>
                            </m:r>
                          </m:e>
                          <m:sup>
                            <m:r>
                              <a:rPr lang="en-US" sz="2000" b="0" i="1" dirty="0" smtClean="0">
                                <a:latin typeface="Cambria Math"/>
                              </a:rPr>
                              <m:t>2</m:t>
                            </m:r>
                          </m:sup>
                        </m:sSup>
                      </m:num>
                      <m:den>
                        <m:r>
                          <a:rPr lang="en-US" sz="2000" b="0" i="1" dirty="0" smtClean="0">
                            <a:latin typeface="Cambria Math"/>
                          </a:rPr>
                          <m:t>𝐺</m:t>
                        </m:r>
                      </m:den>
                    </m:f>
                  </m:oMath>
                </a14:m>
                <a:endParaRPr lang="ru-RU" sz="2000" dirty="0"/>
              </a:p>
            </p:txBody>
          </p:sp>
        </mc:Choice>
        <mc:Fallback xmlns="">
          <p:sp>
            <p:nvSpPr>
              <p:cNvPr id="14" name="TextBox 13"/>
              <p:cNvSpPr txBox="1">
                <a:spLocks noRot="1" noChangeAspect="1" noMove="1" noResize="1" noEditPoints="1" noAdjustHandles="1" noChangeArrowheads="1" noChangeShapeType="1" noTextEdit="1"/>
              </p:cNvSpPr>
              <p:nvPr/>
            </p:nvSpPr>
            <p:spPr>
              <a:xfrm>
                <a:off x="6835077" y="1561739"/>
                <a:ext cx="1360501" cy="572849"/>
              </a:xfrm>
              <a:prstGeom prst="rect">
                <a:avLst/>
              </a:prstGeom>
              <a:blipFill rotWithShape="1">
                <a:blip r:embed="rId4"/>
                <a:stretch>
                  <a:fillRect/>
                </a:stretch>
              </a:blipFill>
            </p:spPr>
            <p:txBody>
              <a:bodyPr/>
              <a:lstStyle/>
              <a:p>
                <a:r>
                  <a:rPr lang="ru-RU">
                    <a:noFill/>
                  </a:rPr>
                  <a:t> </a:t>
                </a:r>
              </a:p>
            </p:txBody>
          </p:sp>
        </mc:Fallback>
      </mc:AlternateContent>
      <p:sp>
        <p:nvSpPr>
          <p:cNvPr id="16" name="TextBox 15"/>
          <p:cNvSpPr txBox="1"/>
          <p:nvPr/>
        </p:nvSpPr>
        <p:spPr>
          <a:xfrm>
            <a:off x="611560" y="1268760"/>
            <a:ext cx="3816424" cy="307777"/>
          </a:xfrm>
          <a:prstGeom prst="rect">
            <a:avLst/>
          </a:prstGeom>
          <a:noFill/>
        </p:spPr>
        <p:txBody>
          <a:bodyPr wrap="square" rtlCol="0">
            <a:spAutoFit/>
          </a:bodyPr>
          <a:lstStyle/>
          <a:p>
            <a:endParaRPr lang="ru-RU" dirty="0"/>
          </a:p>
        </p:txBody>
      </p:sp>
      <p:sp>
        <p:nvSpPr>
          <p:cNvPr id="17" name="TextBox 16"/>
          <p:cNvSpPr txBox="1"/>
          <p:nvPr/>
        </p:nvSpPr>
        <p:spPr>
          <a:xfrm>
            <a:off x="301641" y="980728"/>
            <a:ext cx="5461854" cy="4216539"/>
          </a:xfrm>
          <a:prstGeom prst="rect">
            <a:avLst/>
          </a:prstGeom>
          <a:noFill/>
        </p:spPr>
        <p:txBody>
          <a:bodyPr wrap="square" rtlCol="0">
            <a:spAutoFit/>
          </a:bodyPr>
          <a:lstStyle/>
          <a:p>
            <a:pPr marL="285750" indent="-285750" algn="l">
              <a:buFont typeface="Wingdings" panose="05000000000000000000" pitchFamily="2" charset="2"/>
              <a:buChar char="q"/>
            </a:pPr>
            <a:r>
              <a:rPr lang="en-US" sz="2000" b="1" dirty="0" smtClean="0">
                <a:latin typeface="Comic Sans MS" panose="030F0702030302020204" pitchFamily="66" charset="0"/>
              </a:rPr>
              <a:t>The size of the BLR is measured at time delay</a:t>
            </a:r>
            <a:r>
              <a:rPr lang="ru-RU" sz="2000" b="1" dirty="0" smtClean="0">
                <a:latin typeface="Comic Sans MS" panose="030F0702030302020204" pitchFamily="66" charset="0"/>
              </a:rPr>
              <a:t> </a:t>
            </a:r>
            <a:r>
              <a:rPr lang="ru-RU" sz="2000" b="1" dirty="0" smtClean="0">
                <a:latin typeface="Comic Sans MS" panose="030F0702030302020204" pitchFamily="66" charset="0"/>
                <a:sym typeface="Symbol"/>
              </a:rPr>
              <a:t> </a:t>
            </a:r>
            <a:r>
              <a:rPr lang="en-US" sz="2000" b="1" dirty="0" smtClean="0">
                <a:latin typeface="Comic Sans MS" panose="030F0702030302020204" pitchFamily="66" charset="0"/>
              </a:rPr>
              <a:t>of variability  flux broad</a:t>
            </a:r>
            <a:r>
              <a:rPr lang="ru-RU" sz="2000" b="1" dirty="0" smtClean="0">
                <a:latin typeface="Comic Sans MS" panose="030F0702030302020204" pitchFamily="66" charset="0"/>
              </a:rPr>
              <a:t> </a:t>
            </a:r>
            <a:r>
              <a:rPr lang="en-US" sz="2000" b="1" dirty="0" smtClean="0">
                <a:latin typeface="Comic Sans MS" panose="030F0702030302020204" pitchFamily="66" charset="0"/>
              </a:rPr>
              <a:t>H</a:t>
            </a:r>
            <a:r>
              <a:rPr lang="en-US" sz="2000" b="1" dirty="0" smtClean="0">
                <a:latin typeface="Comic Sans MS" panose="030F0702030302020204" pitchFamily="66" charset="0"/>
                <a:sym typeface="Symbol"/>
              </a:rPr>
              <a:t></a:t>
            </a:r>
            <a:r>
              <a:rPr lang="ru-RU" sz="2000" b="1" dirty="0" smtClean="0">
                <a:latin typeface="Comic Sans MS" panose="030F0702030302020204" pitchFamily="66" charset="0"/>
                <a:sym typeface="Symbol"/>
              </a:rPr>
              <a:t> </a:t>
            </a:r>
            <a:r>
              <a:rPr lang="en-US" sz="2000" b="1" dirty="0" smtClean="0">
                <a:latin typeface="Comic Sans MS" panose="030F0702030302020204" pitchFamily="66" charset="0"/>
                <a:sym typeface="Symbol"/>
              </a:rPr>
              <a:t>relative to the continuum R</a:t>
            </a:r>
            <a:r>
              <a:rPr lang="en-US" sz="2000" b="1" baseline="-25000" dirty="0" smtClean="0">
                <a:latin typeface="Comic Sans MS" panose="030F0702030302020204" pitchFamily="66" charset="0"/>
                <a:sym typeface="Symbol"/>
              </a:rPr>
              <a:t>BLR</a:t>
            </a:r>
            <a:r>
              <a:rPr lang="ru-RU" sz="2000" b="1" baseline="-25000" dirty="0" smtClean="0">
                <a:latin typeface="Comic Sans MS" panose="030F0702030302020204" pitchFamily="66" charset="0"/>
                <a:sym typeface="Symbol"/>
              </a:rPr>
              <a:t> </a:t>
            </a:r>
            <a:r>
              <a:rPr lang="ru-RU" sz="2000" b="1" dirty="0" smtClean="0">
                <a:latin typeface="Comic Sans MS" panose="030F0702030302020204" pitchFamily="66" charset="0"/>
              </a:rPr>
              <a:t>= с</a:t>
            </a:r>
            <a:r>
              <a:rPr lang="ru-RU" sz="2000" b="1" dirty="0" smtClean="0">
                <a:latin typeface="Comic Sans MS" panose="030F0702030302020204" pitchFamily="66" charset="0"/>
                <a:sym typeface="Symbol"/>
              </a:rPr>
              <a:t></a:t>
            </a:r>
            <a:r>
              <a:rPr lang="ru-RU" sz="2000" b="1" dirty="0" smtClean="0">
                <a:latin typeface="Comic Sans MS" panose="030F0702030302020204" pitchFamily="66" charset="0"/>
              </a:rPr>
              <a:t> </a:t>
            </a:r>
          </a:p>
          <a:p>
            <a:pPr marL="285750" indent="-285750" algn="l">
              <a:buFont typeface="Wingdings" panose="05000000000000000000" pitchFamily="2" charset="2"/>
              <a:buChar char="q"/>
            </a:pPr>
            <a:r>
              <a:rPr lang="en-US" sz="2000" b="1" dirty="0" smtClean="0">
                <a:latin typeface="Comic Sans MS" panose="030F0702030302020204" pitchFamily="66" charset="0"/>
              </a:rPr>
              <a:t>Line width V is estimated from the observed width </a:t>
            </a:r>
            <a:r>
              <a:rPr lang="ru-RU" sz="2000" b="1" dirty="0" smtClean="0">
                <a:latin typeface="Comic Sans MS" panose="030F0702030302020204" pitchFamily="66" charset="0"/>
              </a:rPr>
              <a:t> </a:t>
            </a:r>
            <a:r>
              <a:rPr lang="en-US" sz="2000" b="1" dirty="0" smtClean="0">
                <a:latin typeface="Comic Sans MS" panose="030F0702030302020204" pitchFamily="66" charset="0"/>
              </a:rPr>
              <a:t>V=</a:t>
            </a:r>
            <a:r>
              <a:rPr lang="en-US" sz="2000" b="1" dirty="0" err="1" smtClean="0">
                <a:latin typeface="Comic Sans MS" panose="030F0702030302020204" pitchFamily="66" charset="0"/>
              </a:rPr>
              <a:t>Vobs</a:t>
            </a:r>
            <a:r>
              <a:rPr lang="en-US" sz="2000" b="1" dirty="0" smtClean="0">
                <a:latin typeface="Comic Sans MS" panose="030F0702030302020204" pitchFamily="66" charset="0"/>
              </a:rPr>
              <a:t>/</a:t>
            </a:r>
            <a:r>
              <a:rPr lang="en-US" sz="2000" b="1" dirty="0" err="1" smtClean="0">
                <a:latin typeface="Comic Sans MS" panose="030F0702030302020204" pitchFamily="66" charset="0"/>
              </a:rPr>
              <a:t>sin</a:t>
            </a:r>
            <a:r>
              <a:rPr lang="en-US" sz="2000" b="1" i="1" dirty="0" err="1" smtClean="0">
                <a:latin typeface="Comic Sans MS" panose="030F0702030302020204" pitchFamily="66" charset="0"/>
              </a:rPr>
              <a:t>i</a:t>
            </a:r>
            <a:r>
              <a:rPr lang="en-US" sz="2000" b="1" dirty="0" smtClean="0">
                <a:latin typeface="Comic Sans MS" panose="030F0702030302020204" pitchFamily="66" charset="0"/>
              </a:rPr>
              <a:t>, where</a:t>
            </a:r>
            <a:r>
              <a:rPr lang="ru-RU" sz="2000" b="1" dirty="0" smtClean="0">
                <a:latin typeface="Comic Sans MS" panose="030F0702030302020204" pitchFamily="66" charset="0"/>
              </a:rPr>
              <a:t> </a:t>
            </a:r>
            <a:r>
              <a:rPr lang="en-US" sz="2000" b="1" i="1" dirty="0" err="1" smtClean="0">
                <a:latin typeface="Comic Sans MS" panose="030F0702030302020204" pitchFamily="66" charset="0"/>
              </a:rPr>
              <a:t>i</a:t>
            </a:r>
            <a:r>
              <a:rPr lang="en-US" sz="2000" b="1" dirty="0" smtClean="0">
                <a:latin typeface="Comic Sans MS" panose="030F0702030302020204" pitchFamily="66" charset="0"/>
              </a:rPr>
              <a:t> - unknown angle of inclination BLR disk  to the line of sight</a:t>
            </a:r>
            <a:r>
              <a:rPr lang="ru-RU" sz="2000" b="1" dirty="0" smtClean="0">
                <a:latin typeface="Comic Sans MS" panose="030F0702030302020204" pitchFamily="66" charset="0"/>
              </a:rPr>
              <a:t> </a:t>
            </a:r>
            <a:endParaRPr lang="en-US" sz="2000" b="1" dirty="0">
              <a:latin typeface="Comic Sans MS" panose="030F0702030302020204" pitchFamily="66" charset="0"/>
            </a:endParaRPr>
          </a:p>
          <a:p>
            <a:pPr marL="285750" indent="-285750" algn="l">
              <a:buFont typeface="Wingdings" panose="05000000000000000000" pitchFamily="2" charset="2"/>
              <a:buChar char="q"/>
            </a:pPr>
            <a:r>
              <a:rPr lang="en-US" altLang="ru-RU" sz="2000" b="1" dirty="0" smtClean="0">
                <a:solidFill>
                  <a:srgbClr val="FF0000"/>
                </a:solidFill>
                <a:latin typeface="Arial Black" panose="020B0A04020102020204" pitchFamily="34" charset="0"/>
                <a:cs typeface="Arial" charset="0"/>
              </a:rPr>
              <a:t>PROBLEMS</a:t>
            </a:r>
            <a:r>
              <a:rPr lang="en-US" altLang="ru-RU" sz="2000" b="1" dirty="0" smtClean="0">
                <a:latin typeface="Comic Sans MS" panose="030F0702030302020204" pitchFamily="66" charset="0"/>
                <a:cs typeface="Arial" charset="0"/>
              </a:rPr>
              <a:t>: </a:t>
            </a:r>
            <a:r>
              <a:rPr lang="en-US" altLang="ru-RU" sz="2000" b="1" i="1" dirty="0">
                <a:latin typeface="Comic Sans MS" panose="030F0702030302020204" pitchFamily="66" charset="0"/>
              </a:rPr>
              <a:t>f</a:t>
            </a:r>
            <a:r>
              <a:rPr lang="ru-RU" altLang="ru-RU" sz="2000" b="1" dirty="0">
                <a:latin typeface="Comic Sans MS" panose="030F0702030302020204" pitchFamily="66" charset="0"/>
              </a:rPr>
              <a:t> </a:t>
            </a:r>
            <a:r>
              <a:rPr lang="en-US" altLang="ru-RU" sz="2000" b="1" i="1" dirty="0" smtClean="0">
                <a:latin typeface="Comic Sans MS" pitchFamily="66" charset="0"/>
              </a:rPr>
              <a:t> </a:t>
            </a:r>
            <a:r>
              <a:rPr lang="sr-Cyrl-RS" altLang="ru-RU" sz="2000" b="1" i="1" dirty="0">
                <a:latin typeface="Comic Sans MS" pitchFamily="66" charset="0"/>
              </a:rPr>
              <a:t>- </a:t>
            </a:r>
            <a:r>
              <a:rPr lang="en-US" altLang="ru-RU" sz="2000" b="1" dirty="0">
                <a:latin typeface="Comic Sans MS" pitchFamily="66" charset="0"/>
              </a:rPr>
              <a:t>depends on the</a:t>
            </a:r>
            <a:r>
              <a:rPr lang="sr-Cyrl-RS" altLang="ru-RU" sz="2000" b="1" dirty="0">
                <a:latin typeface="Comic Sans MS" pitchFamily="66" charset="0"/>
              </a:rPr>
              <a:t> BLR</a:t>
            </a:r>
            <a:r>
              <a:rPr lang="en-US" altLang="ru-RU" sz="2000" b="1" dirty="0">
                <a:latin typeface="Comic Sans MS" pitchFamily="66" charset="0"/>
              </a:rPr>
              <a:t> geometry </a:t>
            </a:r>
            <a:r>
              <a:rPr lang="sr-Cyrl-RS" altLang="ru-RU" sz="2000" b="1" dirty="0">
                <a:latin typeface="Comic Sans MS" pitchFamily="66" charset="0"/>
              </a:rPr>
              <a:t>(may be very complex – disc, outflows, inflows -combination of </a:t>
            </a:r>
            <a:r>
              <a:rPr lang="sr-Cyrl-RS" altLang="ru-RU" sz="2000" b="1" dirty="0" smtClean="0">
                <a:latin typeface="Comic Sans MS" pitchFamily="66" charset="0"/>
              </a:rPr>
              <a:t>these</a:t>
            </a:r>
            <a:r>
              <a:rPr lang="en-US" altLang="ru-RU" sz="2000" b="1" dirty="0" smtClean="0">
                <a:latin typeface="Comic Sans MS" pitchFamily="66" charset="0"/>
              </a:rPr>
              <a:t>)</a:t>
            </a:r>
            <a:r>
              <a:rPr lang="ru-RU" altLang="ru-RU" sz="2000" b="1" dirty="0" smtClean="0">
                <a:latin typeface="Comic Sans MS" panose="030F0702030302020204" pitchFamily="66" charset="0"/>
              </a:rPr>
              <a:t> </a:t>
            </a:r>
            <a:r>
              <a:rPr lang="en-US" sz="2000" b="1" dirty="0">
                <a:latin typeface="Comic Sans MS" panose="030F0702030302020204" pitchFamily="66" charset="0"/>
              </a:rPr>
              <a:t>It is believed that the area of broad line (BLR) in active galactic nuclei (AGN) </a:t>
            </a:r>
            <a:r>
              <a:rPr lang="en-US" sz="2000" b="1" dirty="0" smtClean="0">
                <a:latin typeface="Comic Sans MS" panose="030F0702030302020204" pitchFamily="66" charset="0"/>
              </a:rPr>
              <a:t>are </a:t>
            </a:r>
            <a:r>
              <a:rPr lang="en-US" sz="2000" b="1" dirty="0" err="1" smtClean="0">
                <a:latin typeface="Comic Sans MS" panose="030F0702030302020204" pitchFamily="66" charset="0"/>
              </a:rPr>
              <a:t>virialized</a:t>
            </a:r>
            <a:r>
              <a:rPr lang="en-US" sz="2000" b="1" dirty="0">
                <a:latin typeface="Comic Sans MS" panose="030F0702030302020204" pitchFamily="66" charset="0"/>
              </a:rPr>
              <a:t>.</a:t>
            </a:r>
            <a:endParaRPr lang="ru-RU" b="1" dirty="0">
              <a:latin typeface="Comic Sans MS" panose="030F0702030302020204" pitchFamily="66" charset="0"/>
            </a:endParaRPr>
          </a:p>
        </p:txBody>
      </p:sp>
      <p:sp>
        <p:nvSpPr>
          <p:cNvPr id="18" name="TextBox 17"/>
          <p:cNvSpPr txBox="1"/>
          <p:nvPr/>
        </p:nvSpPr>
        <p:spPr>
          <a:xfrm>
            <a:off x="6446641" y="975964"/>
            <a:ext cx="2697359" cy="400110"/>
          </a:xfrm>
          <a:prstGeom prst="rect">
            <a:avLst/>
          </a:prstGeom>
          <a:noFill/>
        </p:spPr>
        <p:txBody>
          <a:bodyPr wrap="square" rtlCol="0">
            <a:spAutoFit/>
          </a:bodyPr>
          <a:lstStyle/>
          <a:p>
            <a:pPr>
              <a:buNone/>
            </a:pPr>
            <a:r>
              <a:rPr lang="en-US" sz="2000" dirty="0" err="1">
                <a:latin typeface="Arial Black" panose="020B0A04020102020204" pitchFamily="34" charset="0"/>
              </a:rPr>
              <a:t>virial</a:t>
            </a:r>
            <a:r>
              <a:rPr lang="en-US" sz="2000" dirty="0">
                <a:latin typeface="Arial Black" panose="020B0A04020102020204" pitchFamily="34" charset="0"/>
              </a:rPr>
              <a:t> relation</a:t>
            </a:r>
            <a:endParaRPr lang="ru-RU" sz="2000" dirty="0">
              <a:latin typeface="Arial Black" panose="020B0A04020102020204" pitchFamily="34" charset="0"/>
            </a:endParaRPr>
          </a:p>
        </p:txBody>
      </p:sp>
      <p:sp>
        <p:nvSpPr>
          <p:cNvPr id="2" name="TextBox 1"/>
          <p:cNvSpPr txBox="1"/>
          <p:nvPr/>
        </p:nvSpPr>
        <p:spPr>
          <a:xfrm>
            <a:off x="316374" y="5564542"/>
            <a:ext cx="5367195" cy="1015663"/>
          </a:xfrm>
          <a:prstGeom prst="rect">
            <a:avLst/>
          </a:prstGeom>
          <a:solidFill>
            <a:srgbClr val="FF0000"/>
          </a:solidFill>
        </p:spPr>
        <p:txBody>
          <a:bodyPr wrap="square" rtlCol="0">
            <a:spAutoFit/>
          </a:bodyPr>
          <a:lstStyle/>
          <a:p>
            <a:pPr>
              <a:buNone/>
            </a:pPr>
            <a:r>
              <a:rPr lang="en-US" altLang="ru-RU" sz="2000" b="1" dirty="0">
                <a:solidFill>
                  <a:schemeClr val="bg1"/>
                </a:solidFill>
                <a:latin typeface="Arial Black" panose="020B0A04020102020204" pitchFamily="34" charset="0"/>
              </a:rPr>
              <a:t>This assumption</a:t>
            </a:r>
            <a:r>
              <a:rPr lang="sr-Cyrl-RS" altLang="ru-RU" sz="2000" b="1" dirty="0">
                <a:solidFill>
                  <a:schemeClr val="bg1"/>
                </a:solidFill>
                <a:latin typeface="Arial Black" panose="020B0A04020102020204" pitchFamily="34" charset="0"/>
              </a:rPr>
              <a:t> </a:t>
            </a:r>
            <a:r>
              <a:rPr lang="en-US" altLang="ru-RU" sz="2000" b="1" dirty="0" smtClean="0">
                <a:solidFill>
                  <a:schemeClr val="bg1"/>
                </a:solidFill>
                <a:latin typeface="Arial Black" panose="020B0A04020102020204" pitchFamily="34" charset="0"/>
              </a:rPr>
              <a:t>cannot </a:t>
            </a:r>
            <a:r>
              <a:rPr lang="en-US" altLang="ru-RU" sz="2000" b="1" dirty="0">
                <a:solidFill>
                  <a:schemeClr val="bg1"/>
                </a:solidFill>
                <a:latin typeface="Arial Black" panose="020B0A04020102020204" pitchFamily="34" charset="0"/>
              </a:rPr>
              <a:t>be directly </a:t>
            </a:r>
            <a:r>
              <a:rPr lang="en-US" altLang="ru-RU" sz="2000" b="1" dirty="0" err="1">
                <a:solidFill>
                  <a:schemeClr val="bg1"/>
                </a:solidFill>
                <a:latin typeface="Arial Black" panose="020B0A04020102020204" pitchFamily="34" charset="0"/>
              </a:rPr>
              <a:t>verif</a:t>
            </a:r>
            <a:r>
              <a:rPr lang="sr-Cyrl-RS" altLang="ru-RU" sz="2000" b="1" dirty="0">
                <a:solidFill>
                  <a:schemeClr val="bg1"/>
                </a:solidFill>
                <a:latin typeface="Arial Black" panose="020B0A04020102020204" pitchFamily="34" charset="0"/>
              </a:rPr>
              <a:t>ied</a:t>
            </a:r>
            <a:r>
              <a:rPr lang="en-US" altLang="ru-RU" sz="2000" b="1" dirty="0">
                <a:solidFill>
                  <a:schemeClr val="bg1"/>
                </a:solidFill>
                <a:latin typeface="Arial Black" panose="020B0A04020102020204" pitchFamily="34" charset="0"/>
              </a:rPr>
              <a:t> because the BLRs are spatially </a:t>
            </a:r>
            <a:r>
              <a:rPr lang="en-US" altLang="ru-RU" sz="2000" b="1" dirty="0" smtClean="0">
                <a:solidFill>
                  <a:schemeClr val="bg1"/>
                </a:solidFill>
                <a:latin typeface="Arial Black" panose="020B0A04020102020204" pitchFamily="34" charset="0"/>
              </a:rPr>
              <a:t>unresolved</a:t>
            </a:r>
            <a:endParaRPr lang="ru-RU" dirty="0">
              <a:solidFill>
                <a:schemeClr val="bg1"/>
              </a:solidFill>
            </a:endParaRPr>
          </a:p>
        </p:txBody>
      </p:sp>
      <p:sp>
        <p:nvSpPr>
          <p:cNvPr id="13" name="Овал 16"/>
          <p:cNvSpPr>
            <a:spLocks noChangeArrowheads="1"/>
          </p:cNvSpPr>
          <p:nvPr/>
        </p:nvSpPr>
        <p:spPr bwMode="auto">
          <a:xfrm rot="1774593">
            <a:off x="7607730" y="1454386"/>
            <a:ext cx="509905" cy="729515"/>
          </a:xfrm>
          <a:prstGeom prst="ellipse">
            <a:avLst/>
          </a:prstGeom>
          <a:noFill/>
          <a:ln w="50800" algn="ctr">
            <a:solidFill>
              <a:srgbClr val="FF0000">
                <a:alpha val="43921"/>
              </a:srgbClr>
            </a:solidFill>
            <a:round/>
            <a:headEnd/>
            <a:tailEnd/>
          </a:ln>
          <a:extLst>
            <a:ext uri="{909E8E84-426E-40DD-AFC4-6F175D3DCCD1}">
              <a14:hiddenFill xmlns:a14="http://schemas.microsoft.com/office/drawing/2010/main">
                <a:solidFill>
                  <a:srgbClr val="FFFFFF"/>
                </a:solidFill>
              </a14:hiddenFill>
            </a:ext>
          </a:extLst>
        </p:spPr>
        <p:txBody>
          <a:bodyPr/>
          <a:lstStyle>
            <a:lvl1pPr marL="342900" indent="-342900" algn="l" eaLnBrk="0" hangingPunct="0">
              <a:defRPr sz="3200">
                <a:solidFill>
                  <a:schemeClr val="tx1"/>
                </a:solidFill>
                <a:latin typeface="Arial" charset="0"/>
              </a:defRPr>
            </a:lvl1pPr>
            <a:lvl2pPr marL="742950" indent="-285750" algn="l" eaLnBrk="0" hangingPunct="0">
              <a:buChar char="–"/>
              <a:defRPr sz="2800">
                <a:solidFill>
                  <a:schemeClr val="tx1"/>
                </a:solidFill>
                <a:latin typeface="Arial" charset="0"/>
              </a:defRPr>
            </a:lvl2pPr>
            <a:lvl3pPr marL="1143000" indent="-228600" algn="l" eaLnBrk="0" hangingPunct="0">
              <a:defRPr sz="2400">
                <a:solidFill>
                  <a:schemeClr val="tx1"/>
                </a:solidFill>
                <a:latin typeface="Arial" charset="0"/>
              </a:defRPr>
            </a:lvl3pPr>
            <a:lvl4pPr marL="1600200" indent="-228600" algn="l" eaLnBrk="0" hangingPunct="0">
              <a:buChar char="–"/>
              <a:defRPr sz="20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endParaRPr lang="ru-RU" altLang="ru-RU" sz="1400">
              <a:latin typeface="Times New Roman" pitchFamily="18" charset="0"/>
            </a:endParaRPr>
          </a:p>
        </p:txBody>
      </p:sp>
      <p:sp>
        <p:nvSpPr>
          <p:cNvPr id="15" name="TextBox 15"/>
          <p:cNvSpPr txBox="1">
            <a:spLocks noChangeArrowheads="1"/>
          </p:cNvSpPr>
          <p:nvPr/>
        </p:nvSpPr>
        <p:spPr bwMode="auto">
          <a:xfrm>
            <a:off x="6208281" y="6426218"/>
            <a:ext cx="2784475" cy="307975"/>
          </a:xfrm>
          <a:prstGeom prst="rect">
            <a:avLst/>
          </a:prstGeom>
          <a:solidFill>
            <a:srgbClr val="00B0F0"/>
          </a:solidFill>
          <a:ln>
            <a:noFill/>
          </a:ln>
          <a:extLst/>
        </p:spPr>
        <p:txBody>
          <a:bodyPr>
            <a:spAutoFit/>
          </a:bodyPr>
          <a:lstStyle>
            <a:lvl1pPr algn="l" eaLnBrk="0" hangingPunct="0">
              <a:defRPr sz="3200">
                <a:solidFill>
                  <a:schemeClr val="tx1"/>
                </a:solidFill>
                <a:latin typeface="Arial" charset="0"/>
              </a:defRPr>
            </a:lvl1pPr>
            <a:lvl2pPr marL="742950" indent="-285750" algn="l" eaLnBrk="0" hangingPunct="0">
              <a:buChar char="–"/>
              <a:defRPr sz="2800">
                <a:solidFill>
                  <a:schemeClr val="tx1"/>
                </a:solidFill>
                <a:latin typeface="Arial" charset="0"/>
              </a:defRPr>
            </a:lvl2pPr>
            <a:lvl3pPr marL="1143000" indent="-228600" algn="l" eaLnBrk="0" hangingPunct="0">
              <a:defRPr sz="2400">
                <a:solidFill>
                  <a:schemeClr val="tx1"/>
                </a:solidFill>
                <a:latin typeface="Arial" charset="0"/>
              </a:defRPr>
            </a:lvl3pPr>
            <a:lvl4pPr marL="1600200" indent="-228600" algn="l" eaLnBrk="0" hangingPunct="0">
              <a:buChar char="–"/>
              <a:defRPr sz="20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r>
              <a:rPr lang="en-US" altLang="ru-RU" sz="1400" b="1" dirty="0" err="1">
                <a:latin typeface="Times New Roman" pitchFamily="18" charset="0"/>
              </a:rPr>
              <a:t>Onken</a:t>
            </a:r>
            <a:r>
              <a:rPr lang="en-US" altLang="ru-RU" sz="1400" b="1" dirty="0">
                <a:latin typeface="Times New Roman" pitchFamily="18" charset="0"/>
              </a:rPr>
              <a:t> at al.,  2004, </a:t>
            </a:r>
            <a:r>
              <a:rPr lang="en-US" altLang="ru-RU" sz="1400" b="1" dirty="0" err="1">
                <a:latin typeface="Times New Roman" pitchFamily="18" charset="0"/>
              </a:rPr>
              <a:t>ApJ</a:t>
            </a:r>
            <a:r>
              <a:rPr lang="en-US" altLang="ru-RU" sz="1400" b="1" dirty="0">
                <a:latin typeface="Times New Roman" pitchFamily="18" charset="0"/>
              </a:rPr>
              <a:t>, </a:t>
            </a:r>
            <a:r>
              <a:rPr lang="en-US" altLang="ru-RU" sz="1400" b="1" u="sng" dirty="0">
                <a:latin typeface="Times New Roman" pitchFamily="18" charset="0"/>
              </a:rPr>
              <a:t>615</a:t>
            </a:r>
            <a:r>
              <a:rPr lang="en-US" altLang="ru-RU" sz="1400" b="1" dirty="0">
                <a:latin typeface="Times New Roman" pitchFamily="18" charset="0"/>
              </a:rPr>
              <a:t>, 651</a:t>
            </a:r>
            <a:endParaRPr lang="ru-RU" altLang="ru-RU" sz="1400" b="1" dirty="0">
              <a:latin typeface="Times New Roman" pitchFamily="18" charset="0"/>
            </a:endParaRPr>
          </a:p>
        </p:txBody>
      </p:sp>
      <p:sp>
        <p:nvSpPr>
          <p:cNvPr id="19" name="TextBox 26"/>
          <p:cNvSpPr txBox="1">
            <a:spLocks noChangeArrowheads="1"/>
          </p:cNvSpPr>
          <p:nvPr/>
        </p:nvSpPr>
        <p:spPr bwMode="auto">
          <a:xfrm>
            <a:off x="7515329" y="5548210"/>
            <a:ext cx="1339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3200">
                <a:solidFill>
                  <a:schemeClr val="tx1"/>
                </a:solidFill>
                <a:latin typeface="Arial" charset="0"/>
              </a:defRPr>
            </a:lvl1pPr>
            <a:lvl2pPr marL="742950" indent="-285750" algn="l" eaLnBrk="0" hangingPunct="0">
              <a:buChar char="–"/>
              <a:defRPr sz="2800">
                <a:solidFill>
                  <a:schemeClr val="tx1"/>
                </a:solidFill>
                <a:latin typeface="Arial" charset="0"/>
              </a:defRPr>
            </a:lvl2pPr>
            <a:lvl3pPr marL="1143000" indent="-228600" algn="l" eaLnBrk="0" hangingPunct="0">
              <a:defRPr sz="2400">
                <a:solidFill>
                  <a:schemeClr val="tx1"/>
                </a:solidFill>
                <a:latin typeface="Arial" charset="0"/>
              </a:defRPr>
            </a:lvl3pPr>
            <a:lvl4pPr marL="1600200" indent="-228600" algn="l" eaLnBrk="0" hangingPunct="0">
              <a:buChar char="–"/>
              <a:defRPr sz="20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r>
              <a:rPr lang="en-US" altLang="ru-RU" sz="1400" b="1" i="1" dirty="0">
                <a:latin typeface="Times New Roman" pitchFamily="18" charset="0"/>
              </a:rPr>
              <a:t>f </a:t>
            </a:r>
            <a:r>
              <a:rPr lang="en-US" altLang="ru-RU" sz="1400" b="1" i="1" dirty="0">
                <a:latin typeface="Times New Roman" pitchFamily="18" charset="0"/>
                <a:sym typeface="Symbol" pitchFamily="18" charset="2"/>
              </a:rPr>
              <a:t>  </a:t>
            </a:r>
            <a:r>
              <a:rPr lang="en-US" altLang="ru-RU" sz="1400" b="1" i="1" dirty="0">
                <a:latin typeface="Times New Roman" pitchFamily="18" charset="0"/>
              </a:rPr>
              <a:t>5.5</a:t>
            </a:r>
            <a:endParaRPr lang="ru-RU" altLang="ru-RU" sz="1400" b="1" i="1" dirty="0">
              <a:latin typeface="Times New Roman" pitchFamily="18" charset="0"/>
            </a:endParaRPr>
          </a:p>
        </p:txBody>
      </p:sp>
    </p:spTree>
    <p:extLst>
      <p:ext uri="{BB962C8B-B14F-4D97-AF65-F5344CB8AC3E}">
        <p14:creationId xmlns:p14="http://schemas.microsoft.com/office/powerpoint/2010/main" val="35239055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29526" y="116632"/>
            <a:ext cx="8837612" cy="504056"/>
          </a:xfrm>
          <a:solidFill>
            <a:srgbClr val="FFFF00"/>
          </a:solidFill>
        </p:spPr>
        <p:txBody>
          <a:bodyPr/>
          <a:lstStyle/>
          <a:p>
            <a:pPr eaLnBrk="1" hangingPunct="1"/>
            <a:r>
              <a:rPr lang="en-US" altLang="ru-RU" sz="2800" b="1" dirty="0">
                <a:latin typeface="Comic Sans MS" pitchFamily="66" charset="0"/>
              </a:rPr>
              <a:t>Rotation of the plane of polarization in the BLR</a:t>
            </a:r>
            <a:endParaRPr lang="sr-Cyrl-RS" altLang="ru-RU" sz="2800" b="1" dirty="0" smtClean="0">
              <a:latin typeface="Comic Sans MS" pitchFamily="66" charset="0"/>
            </a:endParaRPr>
          </a:p>
        </p:txBody>
      </p:sp>
      <p:pic>
        <p:nvPicPr>
          <p:cNvPr id="13316" name="Рисунок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287" y="3091011"/>
            <a:ext cx="4833937"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525" y="802641"/>
            <a:ext cx="4918537" cy="2153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0492" y="802641"/>
            <a:ext cx="1872208" cy="388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5056" y="906381"/>
            <a:ext cx="975563" cy="180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89893" y="1231739"/>
            <a:ext cx="1922291" cy="478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7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5901" y="1229951"/>
            <a:ext cx="1613160" cy="368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82760" y="2035290"/>
            <a:ext cx="3452241" cy="215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Стрелка вниз 11"/>
          <p:cNvSpPr/>
          <p:nvPr/>
        </p:nvSpPr>
        <p:spPr>
          <a:xfrm>
            <a:off x="6749635" y="1772817"/>
            <a:ext cx="1244171" cy="283501"/>
          </a:xfrm>
          <a:prstGeom prst="downArrow">
            <a:avLst>
              <a:gd name="adj1" fmla="val 50000"/>
              <a:gd name="adj2" fmla="val 5627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271"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57728" y="4279320"/>
            <a:ext cx="3234816" cy="1905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764209" y="5569495"/>
            <a:ext cx="2448272" cy="307777"/>
          </a:xfrm>
          <a:prstGeom prst="rect">
            <a:avLst/>
          </a:prstGeom>
          <a:noFill/>
        </p:spPr>
        <p:txBody>
          <a:bodyPr wrap="square" rtlCol="0">
            <a:spAutoFit/>
          </a:bodyPr>
          <a:lstStyle/>
          <a:p>
            <a:pPr>
              <a:buNone/>
            </a:pPr>
            <a:r>
              <a:rPr lang="en-US" dirty="0" smtClean="0">
                <a:solidFill>
                  <a:schemeClr val="bg2">
                    <a:lumMod val="75000"/>
                  </a:schemeClr>
                </a:solidFill>
                <a:latin typeface="+mn-lt"/>
              </a:rPr>
              <a:t>Monte Carlo simulation</a:t>
            </a:r>
            <a:endParaRPr lang="ru-RU" dirty="0">
              <a:solidFill>
                <a:schemeClr val="bg2">
                  <a:lumMod val="75000"/>
                </a:schemeClr>
              </a:solidFill>
              <a:latin typeface="+mn-lt"/>
            </a:endParaRPr>
          </a:p>
        </p:txBody>
      </p:sp>
      <p:sp>
        <p:nvSpPr>
          <p:cNvPr id="3" name="Прямоугольник 2"/>
          <p:cNvSpPr/>
          <p:nvPr/>
        </p:nvSpPr>
        <p:spPr bwMode="auto">
          <a:xfrm>
            <a:off x="5262225" y="1190781"/>
            <a:ext cx="2074576" cy="447242"/>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ru-RU" sz="1400" b="0" i="0" u="none" strike="noStrike" cap="none" normalizeH="0" baseline="0" smtClean="0">
              <a:ln>
                <a:noFill/>
              </a:ln>
              <a:solidFill>
                <a:schemeClr val="tx1"/>
              </a:solidFill>
              <a:effectLst/>
              <a:latin typeface="Times New Roman" pitchFamily="18" charset="0"/>
            </a:endParaRPr>
          </a:p>
        </p:txBody>
      </p:sp>
      <p:sp>
        <p:nvSpPr>
          <p:cNvPr id="4" name="TextBox 3"/>
          <p:cNvSpPr txBox="1"/>
          <p:nvPr/>
        </p:nvSpPr>
        <p:spPr>
          <a:xfrm>
            <a:off x="179512" y="6357059"/>
            <a:ext cx="8712968" cy="430887"/>
          </a:xfrm>
          <a:prstGeom prst="rect">
            <a:avLst/>
          </a:prstGeom>
          <a:solidFill>
            <a:srgbClr val="FF0000"/>
          </a:solidFill>
        </p:spPr>
        <p:txBody>
          <a:bodyPr wrap="square" rtlCol="0">
            <a:spAutoFit/>
          </a:bodyPr>
          <a:lstStyle/>
          <a:p>
            <a:pPr>
              <a:buNone/>
            </a:pPr>
            <a:r>
              <a:rPr lang="en-US" sz="2200" dirty="0" smtClean="0">
                <a:solidFill>
                  <a:schemeClr val="bg1"/>
                </a:solidFill>
                <a:latin typeface="Arial Black" panose="020B0A04020102020204" pitchFamily="34" charset="0"/>
              </a:rPr>
              <a:t>Estimation </a:t>
            </a:r>
            <a:r>
              <a:rPr lang="ru-RU" sz="2200" dirty="0" smtClean="0">
                <a:solidFill>
                  <a:schemeClr val="bg1"/>
                </a:solidFill>
                <a:latin typeface="Arial Black" panose="020B0A04020102020204" pitchFamily="34" charset="0"/>
              </a:rPr>
              <a:t> </a:t>
            </a:r>
            <a:r>
              <a:rPr lang="en-US" sz="2200" dirty="0" smtClean="0">
                <a:solidFill>
                  <a:schemeClr val="bg1"/>
                </a:solidFill>
                <a:latin typeface="Arial Black" panose="020B0A04020102020204" pitchFamily="34" charset="0"/>
              </a:rPr>
              <a:t>M</a:t>
            </a:r>
            <a:r>
              <a:rPr lang="en-US" sz="2200" baseline="-25000" dirty="0" smtClean="0">
                <a:solidFill>
                  <a:schemeClr val="bg1"/>
                </a:solidFill>
                <a:latin typeface="Arial Black" panose="020B0A04020102020204" pitchFamily="34" charset="0"/>
              </a:rPr>
              <a:t>BH</a:t>
            </a:r>
            <a:r>
              <a:rPr lang="ru-RU" sz="2200" dirty="0" smtClean="0">
                <a:solidFill>
                  <a:schemeClr val="bg1"/>
                </a:solidFill>
                <a:latin typeface="Arial Black" panose="020B0A04020102020204" pitchFamily="34" charset="0"/>
              </a:rPr>
              <a:t> </a:t>
            </a:r>
            <a:r>
              <a:rPr lang="en-US" sz="2200" dirty="0" smtClean="0">
                <a:solidFill>
                  <a:schemeClr val="bg1"/>
                </a:solidFill>
                <a:latin typeface="Arial Black" panose="020B0A04020102020204" pitchFamily="34" charset="0"/>
              </a:rPr>
              <a:t>does not depend of the inclination BLR</a:t>
            </a:r>
            <a:endParaRPr lang="ru-RU" sz="2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8045667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7504" y="115888"/>
            <a:ext cx="8928992" cy="784225"/>
          </a:xfrm>
          <a:solidFill>
            <a:srgbClr val="FFFF00"/>
          </a:solidFill>
        </p:spPr>
        <p:txBody>
          <a:bodyPr/>
          <a:lstStyle/>
          <a:p>
            <a:pPr eaLnBrk="1" hangingPunct="1"/>
            <a:r>
              <a:rPr lang="en-US" altLang="ru-RU" sz="3200" b="1" dirty="0" smtClean="0">
                <a:latin typeface="Comic Sans MS" pitchFamily="66" charset="0"/>
              </a:rPr>
              <a:t>BH masses by polarization in broad line </a:t>
            </a:r>
            <a:r>
              <a:rPr lang="ru-RU" altLang="ru-RU" sz="3200" b="1" dirty="0" smtClean="0">
                <a:latin typeface="Comic Sans MS" pitchFamily="66" charset="0"/>
              </a:rPr>
              <a:t>Н</a:t>
            </a:r>
            <a:r>
              <a:rPr lang="ru-RU" altLang="ru-RU" sz="3200" b="1" dirty="0" smtClean="0">
                <a:latin typeface="Comic Sans MS" pitchFamily="66" charset="0"/>
                <a:sym typeface="Symbol"/>
              </a:rPr>
              <a:t></a:t>
            </a:r>
            <a:endParaRPr lang="sr-Cyrl-RS" altLang="ru-RU" sz="3200" b="1" dirty="0" smtClean="0">
              <a:latin typeface="Comic Sans MS" pitchFamily="66" charset="0"/>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453" y="1316143"/>
            <a:ext cx="3752664" cy="4869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64088" y="6453335"/>
            <a:ext cx="3528391" cy="276999"/>
          </a:xfrm>
          <a:prstGeom prst="rect">
            <a:avLst/>
          </a:prstGeom>
          <a:solidFill>
            <a:srgbClr val="00B0F0"/>
          </a:solidFill>
        </p:spPr>
        <p:txBody>
          <a:bodyPr wrap="square" rtlCol="0">
            <a:spAutoFit/>
          </a:bodyPr>
          <a:lstStyle/>
          <a:p>
            <a:pPr>
              <a:buNone/>
            </a:pPr>
            <a:r>
              <a:rPr lang="en-US" sz="1200" b="1" dirty="0" err="1" smtClean="0"/>
              <a:t>Afanasiev</a:t>
            </a:r>
            <a:r>
              <a:rPr lang="en-US" sz="1200" b="1" dirty="0" smtClean="0"/>
              <a:t> &amp; </a:t>
            </a:r>
            <a:r>
              <a:rPr lang="en-US" sz="1200" b="1" dirty="0" err="1" smtClean="0"/>
              <a:t>Popović</a:t>
            </a:r>
            <a:r>
              <a:rPr lang="en-US" sz="1200" b="1" dirty="0" smtClean="0"/>
              <a:t>, 2015, </a:t>
            </a:r>
            <a:r>
              <a:rPr lang="en-US" sz="1200" b="1" dirty="0" err="1" smtClean="0"/>
              <a:t>ApJL</a:t>
            </a:r>
            <a:r>
              <a:rPr lang="en-US" sz="1200" b="1" dirty="0" smtClean="0"/>
              <a:t>, v.800, p.L35</a:t>
            </a:r>
            <a:endParaRPr lang="ru-RU" sz="1200" dirty="0"/>
          </a:p>
        </p:txBody>
      </p:sp>
      <p:sp>
        <p:nvSpPr>
          <p:cNvPr id="2" name="TextBox 1"/>
          <p:cNvSpPr txBox="1"/>
          <p:nvPr/>
        </p:nvSpPr>
        <p:spPr>
          <a:xfrm>
            <a:off x="539552" y="900113"/>
            <a:ext cx="8063497" cy="400110"/>
          </a:xfrm>
          <a:prstGeom prst="rect">
            <a:avLst/>
          </a:prstGeom>
          <a:noFill/>
        </p:spPr>
        <p:txBody>
          <a:bodyPr wrap="square" rtlCol="0">
            <a:spAutoFit/>
          </a:bodyPr>
          <a:lstStyle/>
          <a:p>
            <a:pPr>
              <a:buNone/>
            </a:pPr>
            <a:r>
              <a:rPr lang="en-US" sz="2000" b="1" i="1" dirty="0" smtClean="0"/>
              <a:t>Observation  at 6-m </a:t>
            </a:r>
            <a:r>
              <a:rPr lang="en-US" sz="2000" b="1" i="1" dirty="0" err="1" smtClean="0"/>
              <a:t>telecope</a:t>
            </a:r>
            <a:r>
              <a:rPr lang="en-US" sz="2000" b="1" i="1" dirty="0" smtClean="0"/>
              <a:t> sample </a:t>
            </a:r>
            <a:r>
              <a:rPr lang="en-US" sz="2000" b="1" i="1" dirty="0" err="1" smtClean="0"/>
              <a:t>SyG</a:t>
            </a:r>
            <a:r>
              <a:rPr lang="en-US" sz="2000" b="1" i="1" dirty="0" smtClean="0"/>
              <a:t> with equatorial scattering  in H</a:t>
            </a:r>
            <a:r>
              <a:rPr lang="en-US" sz="2000" b="1" i="1" dirty="0" smtClean="0">
                <a:sym typeface="Symbol"/>
              </a:rPr>
              <a:t></a:t>
            </a:r>
            <a:r>
              <a:rPr lang="ru-RU" sz="2000" b="1" i="1" dirty="0" smtClean="0"/>
              <a:t>  </a:t>
            </a:r>
            <a:endParaRPr lang="ru-RU" sz="2000" b="1" i="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9836" y="1482395"/>
            <a:ext cx="4772962" cy="4703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86913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07504" y="115888"/>
            <a:ext cx="8928992" cy="784225"/>
          </a:xfrm>
          <a:solidFill>
            <a:srgbClr val="FFFF00"/>
          </a:solidFill>
        </p:spPr>
        <p:txBody>
          <a:bodyPr/>
          <a:lstStyle/>
          <a:p>
            <a:pPr eaLnBrk="1" hangingPunct="1"/>
            <a:r>
              <a:rPr lang="en-US" altLang="ru-RU" sz="3200" b="1" dirty="0" smtClean="0">
                <a:latin typeface="Comic Sans MS" pitchFamily="66" charset="0"/>
              </a:rPr>
              <a:t>BH masses by polarization in broad line </a:t>
            </a:r>
            <a:r>
              <a:rPr lang="ru-RU" altLang="ru-RU" sz="3200" b="1" dirty="0" smtClean="0">
                <a:latin typeface="Comic Sans MS" pitchFamily="66" charset="0"/>
              </a:rPr>
              <a:t>Н</a:t>
            </a:r>
            <a:r>
              <a:rPr lang="ru-RU" altLang="ru-RU" sz="3200" b="1" dirty="0" smtClean="0">
                <a:latin typeface="Comic Sans MS" pitchFamily="66" charset="0"/>
                <a:sym typeface="Symbol"/>
              </a:rPr>
              <a:t></a:t>
            </a:r>
            <a:endParaRPr lang="sr-Cyrl-RS" altLang="ru-RU" sz="3200" b="1" dirty="0" smtClean="0">
              <a:latin typeface="Comic Sans MS" pitchFamily="66"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7902" y="1450869"/>
            <a:ext cx="4873804" cy="479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453" y="1316143"/>
            <a:ext cx="3752664" cy="4869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364088" y="6453335"/>
            <a:ext cx="3528391" cy="276999"/>
          </a:xfrm>
          <a:prstGeom prst="rect">
            <a:avLst/>
          </a:prstGeom>
          <a:solidFill>
            <a:srgbClr val="00B0F0"/>
          </a:solidFill>
        </p:spPr>
        <p:txBody>
          <a:bodyPr wrap="square" rtlCol="0">
            <a:spAutoFit/>
          </a:bodyPr>
          <a:lstStyle/>
          <a:p>
            <a:pPr>
              <a:buNone/>
            </a:pPr>
            <a:r>
              <a:rPr lang="en-US" sz="1200" b="1" dirty="0" err="1" smtClean="0"/>
              <a:t>Afanasiev</a:t>
            </a:r>
            <a:r>
              <a:rPr lang="en-US" sz="1200" b="1" dirty="0" smtClean="0"/>
              <a:t> &amp; </a:t>
            </a:r>
            <a:r>
              <a:rPr lang="en-US" sz="1200" b="1" dirty="0" err="1" smtClean="0"/>
              <a:t>Popović</a:t>
            </a:r>
            <a:r>
              <a:rPr lang="en-US" sz="1200" b="1" dirty="0" smtClean="0"/>
              <a:t>, 2015, </a:t>
            </a:r>
            <a:r>
              <a:rPr lang="en-US" sz="1200" b="1" dirty="0" err="1" smtClean="0"/>
              <a:t>ApJL</a:t>
            </a:r>
            <a:r>
              <a:rPr lang="en-US" sz="1200" b="1" dirty="0" smtClean="0"/>
              <a:t>, v.800, p.L35</a:t>
            </a:r>
            <a:endParaRPr lang="ru-RU" sz="1200" dirty="0"/>
          </a:p>
        </p:txBody>
      </p:sp>
      <p:sp>
        <p:nvSpPr>
          <p:cNvPr id="2" name="TextBox 1"/>
          <p:cNvSpPr txBox="1"/>
          <p:nvPr/>
        </p:nvSpPr>
        <p:spPr>
          <a:xfrm>
            <a:off x="539552" y="900113"/>
            <a:ext cx="8063497" cy="400110"/>
          </a:xfrm>
          <a:prstGeom prst="rect">
            <a:avLst/>
          </a:prstGeom>
          <a:noFill/>
        </p:spPr>
        <p:txBody>
          <a:bodyPr wrap="square" rtlCol="0">
            <a:spAutoFit/>
          </a:bodyPr>
          <a:lstStyle/>
          <a:p>
            <a:pPr>
              <a:buNone/>
            </a:pPr>
            <a:r>
              <a:rPr lang="en-US" sz="2000" b="1" i="1" dirty="0" smtClean="0"/>
              <a:t>Observation  at 6-m </a:t>
            </a:r>
            <a:r>
              <a:rPr lang="en-US" sz="2000" b="1" i="1" dirty="0" err="1" smtClean="0"/>
              <a:t>telecope</a:t>
            </a:r>
            <a:r>
              <a:rPr lang="en-US" sz="2000" b="1" i="1" dirty="0" smtClean="0"/>
              <a:t> sample </a:t>
            </a:r>
            <a:r>
              <a:rPr lang="en-US" sz="2000" b="1" i="1" dirty="0" err="1" smtClean="0"/>
              <a:t>SyG</a:t>
            </a:r>
            <a:r>
              <a:rPr lang="en-US" sz="2000" b="1" i="1" dirty="0" smtClean="0"/>
              <a:t> with equatorial scattering  in H</a:t>
            </a:r>
            <a:r>
              <a:rPr lang="en-US" sz="2000" b="1" i="1" dirty="0" smtClean="0">
                <a:sym typeface="Symbol"/>
              </a:rPr>
              <a:t></a:t>
            </a:r>
            <a:r>
              <a:rPr lang="ru-RU" sz="2000" b="1" i="1" dirty="0" smtClean="0"/>
              <a:t>  </a:t>
            </a:r>
            <a:endParaRPr lang="ru-RU" sz="2000" b="1" i="1" dirty="0"/>
          </a:p>
        </p:txBody>
      </p:sp>
    </p:spTree>
    <p:extLst>
      <p:ext uri="{BB962C8B-B14F-4D97-AF65-F5344CB8AC3E}">
        <p14:creationId xmlns:p14="http://schemas.microsoft.com/office/powerpoint/2010/main" val="2086207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83568" y="204192"/>
            <a:ext cx="8148280" cy="391946"/>
          </a:xfrm>
          <a:solidFill>
            <a:srgbClr val="FFFF00"/>
          </a:solidFill>
        </p:spPr>
        <p:txBody>
          <a:bodyPr tIns="35203">
            <a:normAutofit fontScale="90000"/>
          </a:bodyPr>
          <a:lstStyle/>
          <a:p>
            <a:pPr eaLnBrk="1" fontAlgn="auto" hangingPunct="1">
              <a:spcAft>
                <a:spcPts val="0"/>
              </a:spcAft>
              <a:defRPr/>
            </a:pPr>
            <a:r>
              <a:rPr lang="en-US" sz="3300" b="1" dirty="0" smtClean="0">
                <a:latin typeface="Comic Sans MS" pitchFamily="66" charset="0"/>
              </a:rPr>
              <a:t>Depolarization in broad line H</a:t>
            </a:r>
            <a:r>
              <a:rPr lang="en-US" sz="3300" b="1" dirty="0" smtClean="0">
                <a:latin typeface="Comic Sans MS" pitchFamily="66" charset="0"/>
                <a:sym typeface="Symbol"/>
              </a:rPr>
              <a:t> </a:t>
            </a:r>
            <a:r>
              <a:rPr lang="ru-RU" sz="3300" b="1" dirty="0">
                <a:latin typeface="Comic Sans MS" pitchFamily="66" charset="0"/>
                <a:sym typeface="Symbol"/>
              </a:rPr>
              <a:t>в</a:t>
            </a:r>
            <a:r>
              <a:rPr lang="ru-RU" sz="3300" b="1" dirty="0" smtClean="0">
                <a:latin typeface="Comic Sans MS" pitchFamily="66" charset="0"/>
                <a:sym typeface="Symbol"/>
              </a:rPr>
              <a:t> 3С390.3</a:t>
            </a:r>
            <a:endParaRPr lang="sr-Cyrl-RS" sz="3300" b="1" dirty="0">
              <a:latin typeface="Comic Sans MS" pitchFamily="66" charset="0"/>
            </a:endParaRPr>
          </a:p>
        </p:txBody>
      </p:sp>
      <p:sp>
        <p:nvSpPr>
          <p:cNvPr id="2" name="TextBox 1"/>
          <p:cNvSpPr txBox="1"/>
          <p:nvPr/>
        </p:nvSpPr>
        <p:spPr>
          <a:xfrm>
            <a:off x="251521" y="4725144"/>
            <a:ext cx="3429148" cy="1745749"/>
          </a:xfrm>
          <a:prstGeom prst="rect">
            <a:avLst/>
          </a:prstGeom>
          <a:noFill/>
        </p:spPr>
        <p:txBody>
          <a:bodyPr wrap="square" lIns="82945" tIns="41473" rIns="82945" bIns="41473" rtlCol="0">
            <a:spAutoFit/>
          </a:bodyPr>
          <a:lstStyle/>
          <a:p>
            <a:pPr marL="259204" indent="-259204" algn="just">
              <a:buFont typeface="Wingdings" panose="05000000000000000000" pitchFamily="2" charset="2"/>
              <a:buChar char="Ø"/>
            </a:pPr>
            <a:r>
              <a:rPr lang="en-US" sz="1500" b="1" dirty="0" smtClean="0"/>
              <a:t>Depolarization polarized flux of accretion disk because of  the “mist”  halo  BLR clouds in the direction of the disk axis with   PA~</a:t>
            </a:r>
            <a:r>
              <a:rPr lang="ru-RU" sz="1500" b="1" dirty="0"/>
              <a:t>152</a:t>
            </a:r>
            <a:r>
              <a:rPr lang="ru-RU" sz="1500" b="1" dirty="0">
                <a:sym typeface="Symbol"/>
              </a:rPr>
              <a:t></a:t>
            </a:r>
            <a:r>
              <a:rPr lang="ru-RU" sz="1500" b="1" dirty="0"/>
              <a:t> </a:t>
            </a:r>
            <a:r>
              <a:rPr lang="en-US" sz="1500" b="1" dirty="0"/>
              <a:t>=&gt;</a:t>
            </a:r>
            <a:r>
              <a:rPr lang="ru-RU" sz="1500" b="1" dirty="0"/>
              <a:t> </a:t>
            </a:r>
            <a:r>
              <a:rPr lang="en-US" sz="1500" b="1" dirty="0"/>
              <a:t>-U (PA=135</a:t>
            </a:r>
            <a:r>
              <a:rPr lang="ru-RU" sz="1500" b="1" dirty="0">
                <a:sym typeface="Symbol"/>
              </a:rPr>
              <a:t></a:t>
            </a:r>
            <a:r>
              <a:rPr lang="en-US" sz="1500" b="1" dirty="0">
                <a:sym typeface="Symbol"/>
              </a:rPr>
              <a:t>)</a:t>
            </a:r>
            <a:endParaRPr lang="en-US" sz="1500" b="1" dirty="0"/>
          </a:p>
          <a:p>
            <a:pPr marL="259204" indent="-259204" algn="just">
              <a:buFont typeface="Wingdings" panose="05000000000000000000" pitchFamily="2" charset="2"/>
              <a:buChar char="Ø"/>
            </a:pPr>
            <a:r>
              <a:rPr lang="en-US" sz="1500" b="1" dirty="0" smtClean="0"/>
              <a:t>The halo of clouds in H</a:t>
            </a:r>
            <a:r>
              <a:rPr lang="en-US" sz="1500" b="1" dirty="0">
                <a:sym typeface="Symbol"/>
              </a:rPr>
              <a:t></a:t>
            </a:r>
            <a:r>
              <a:rPr lang="ru-RU" sz="1500" b="1" dirty="0">
                <a:sym typeface="Symbol"/>
              </a:rPr>
              <a:t>,</a:t>
            </a:r>
            <a:r>
              <a:rPr lang="ru-RU" sz="1500" b="1" dirty="0"/>
              <a:t> </a:t>
            </a:r>
            <a:r>
              <a:rPr lang="en-US" sz="1500" b="1" dirty="0" smtClean="0"/>
              <a:t>extends along an axis at velocity  </a:t>
            </a:r>
            <a:r>
              <a:rPr lang="ru-RU" sz="1500" b="1" dirty="0" smtClean="0"/>
              <a:t> </a:t>
            </a:r>
            <a:r>
              <a:rPr lang="ru-RU" sz="1500" b="1" dirty="0"/>
              <a:t>-1200 км/с  </a:t>
            </a:r>
          </a:p>
        </p:txBody>
      </p:sp>
      <p:pic>
        <p:nvPicPr>
          <p:cNvPr id="3" name="Picture 2">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882" y="835605"/>
            <a:ext cx="2612700" cy="364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Прямая соединительная линия 4"/>
          <p:cNvCxnSpPr/>
          <p:nvPr/>
        </p:nvCxnSpPr>
        <p:spPr>
          <a:xfrm>
            <a:off x="1064165" y="3785435"/>
            <a:ext cx="2155477" cy="0"/>
          </a:xfrm>
          <a:prstGeom prst="line">
            <a:avLst/>
          </a:prstGeom>
          <a:ln w="50800">
            <a:solidFill>
              <a:schemeClr val="accent2">
                <a:alpha val="31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1475656" y="3537388"/>
            <a:ext cx="1371667" cy="0"/>
          </a:xfrm>
          <a:prstGeom prst="line">
            <a:avLst/>
          </a:prstGeom>
          <a:ln w="50800">
            <a:solidFill>
              <a:srgbClr val="FF0000">
                <a:alpha val="43000"/>
              </a:srgbClr>
            </a:solidFill>
          </a:ln>
        </p:spPr>
        <p:style>
          <a:lnRef idx="1">
            <a:schemeClr val="accent1"/>
          </a:lnRef>
          <a:fillRef idx="0">
            <a:schemeClr val="accent1"/>
          </a:fillRef>
          <a:effectRef idx="0">
            <a:schemeClr val="accent1"/>
          </a:effectRef>
          <a:fontRef idx="minor">
            <a:schemeClr val="tx1"/>
          </a:fontRef>
        </p:style>
      </p:cxnSp>
      <p:sp>
        <p:nvSpPr>
          <p:cNvPr id="7" name="AutoShape 4"/>
          <p:cNvSpPr>
            <a:spLocks noChangeArrowheads="1"/>
          </p:cNvSpPr>
          <p:nvPr/>
        </p:nvSpPr>
        <p:spPr bwMode="auto">
          <a:xfrm>
            <a:off x="5516718" y="2426187"/>
            <a:ext cx="2539408" cy="1665928"/>
          </a:xfrm>
          <a:custGeom>
            <a:avLst/>
            <a:gdLst>
              <a:gd name="T0" fmla="*/ 1151732 w 21600"/>
              <a:gd name="T1" fmla="*/ 0 h 21600"/>
              <a:gd name="T2" fmla="*/ 287933 w 21600"/>
              <a:gd name="T3" fmla="*/ 755650 h 21600"/>
              <a:gd name="T4" fmla="*/ 1151732 w 21600"/>
              <a:gd name="T5" fmla="*/ 377825 h 21600"/>
              <a:gd name="T6" fmla="*/ 2015530 w 21600"/>
              <a:gd name="T7" fmla="*/ 75565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p>
            <a:endParaRPr lang="ru-RU"/>
          </a:p>
        </p:txBody>
      </p:sp>
      <p:sp>
        <p:nvSpPr>
          <p:cNvPr id="9" name="Oval 5"/>
          <p:cNvSpPr>
            <a:spLocks noChangeArrowheads="1"/>
          </p:cNvSpPr>
          <p:nvPr/>
        </p:nvSpPr>
        <p:spPr bwMode="auto">
          <a:xfrm>
            <a:off x="5516718" y="2902167"/>
            <a:ext cx="635290" cy="633473"/>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10" name="Oval 15"/>
          <p:cNvSpPr>
            <a:spLocks noChangeArrowheads="1"/>
          </p:cNvSpPr>
          <p:nvPr/>
        </p:nvSpPr>
        <p:spPr bwMode="auto">
          <a:xfrm>
            <a:off x="7420836" y="2902166"/>
            <a:ext cx="635290" cy="63522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11" name="Arc 49"/>
          <p:cNvSpPr>
            <a:spLocks/>
          </p:cNvSpPr>
          <p:nvPr/>
        </p:nvSpPr>
        <p:spPr bwMode="auto">
          <a:xfrm flipH="1">
            <a:off x="6230761" y="2982663"/>
            <a:ext cx="554785" cy="159243"/>
          </a:xfrm>
          <a:custGeom>
            <a:avLst/>
            <a:gdLst>
              <a:gd name="T0" fmla="*/ 0 w 21600"/>
              <a:gd name="T1" fmla="*/ 0 h 21600"/>
              <a:gd name="T2" fmla="*/ 503238 w 21600"/>
              <a:gd name="T3" fmla="*/ 144462 h 21600"/>
              <a:gd name="T4" fmla="*/ 0 w 21600"/>
              <a:gd name="T5" fmla="*/ 14446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p>
            <a:endParaRPr lang="ru-RU"/>
          </a:p>
        </p:txBody>
      </p:sp>
      <p:sp>
        <p:nvSpPr>
          <p:cNvPr id="12" name="Arc 52"/>
          <p:cNvSpPr>
            <a:spLocks/>
          </p:cNvSpPr>
          <p:nvPr/>
        </p:nvSpPr>
        <p:spPr bwMode="auto">
          <a:xfrm>
            <a:off x="6785547" y="2982663"/>
            <a:ext cx="556535" cy="159243"/>
          </a:xfrm>
          <a:custGeom>
            <a:avLst/>
            <a:gdLst>
              <a:gd name="T0" fmla="*/ 0 w 21600"/>
              <a:gd name="T1" fmla="*/ 0 h 21600"/>
              <a:gd name="T2" fmla="*/ 504825 w 21600"/>
              <a:gd name="T3" fmla="*/ 144462 h 21600"/>
              <a:gd name="T4" fmla="*/ 0 w 21600"/>
              <a:gd name="T5" fmla="*/ 14446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p>
            <a:endParaRPr lang="ru-RU"/>
          </a:p>
        </p:txBody>
      </p:sp>
      <p:sp>
        <p:nvSpPr>
          <p:cNvPr id="13" name="AutoShape 56"/>
          <p:cNvSpPr>
            <a:spLocks noChangeArrowheads="1"/>
          </p:cNvSpPr>
          <p:nvPr/>
        </p:nvSpPr>
        <p:spPr bwMode="auto">
          <a:xfrm rot="-5400000">
            <a:off x="6984192" y="2943260"/>
            <a:ext cx="159244" cy="556535"/>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14" name="AutoShape 57"/>
          <p:cNvSpPr>
            <a:spLocks noChangeArrowheads="1"/>
          </p:cNvSpPr>
          <p:nvPr/>
        </p:nvSpPr>
        <p:spPr bwMode="auto">
          <a:xfrm rot="5400000" flipH="1">
            <a:off x="6428532" y="2944135"/>
            <a:ext cx="159244" cy="554785"/>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15" name="Line 58"/>
          <p:cNvSpPr>
            <a:spLocks noChangeShapeType="1"/>
          </p:cNvSpPr>
          <p:nvPr/>
        </p:nvSpPr>
        <p:spPr bwMode="auto">
          <a:xfrm>
            <a:off x="5516717" y="3220653"/>
            <a:ext cx="261991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94" tIns="50397" rIns="100794" bIns="50397"/>
          <a:lstStyle/>
          <a:p>
            <a:endParaRPr lang="ru-RU"/>
          </a:p>
        </p:txBody>
      </p:sp>
      <p:sp>
        <p:nvSpPr>
          <p:cNvPr id="16" name="Oval 60"/>
          <p:cNvSpPr>
            <a:spLocks noChangeArrowheads="1"/>
          </p:cNvSpPr>
          <p:nvPr/>
        </p:nvSpPr>
        <p:spPr bwMode="auto">
          <a:xfrm>
            <a:off x="6547531" y="3141906"/>
            <a:ext cx="476030" cy="157493"/>
          </a:xfrm>
          <a:prstGeom prst="ellipse">
            <a:avLst/>
          </a:prstGeom>
          <a:solidFill>
            <a:srgbClr val="0000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17" name="Oval 97"/>
          <p:cNvSpPr>
            <a:spLocks noChangeArrowheads="1"/>
          </p:cNvSpPr>
          <p:nvPr/>
        </p:nvSpPr>
        <p:spPr bwMode="auto">
          <a:xfrm>
            <a:off x="6706792" y="3141906"/>
            <a:ext cx="159260" cy="157493"/>
          </a:xfrm>
          <a:prstGeom prst="ellipse">
            <a:avLst/>
          </a:prstGeom>
          <a:solidFill>
            <a:schemeClr val="tx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18" name="Oval 112"/>
          <p:cNvSpPr>
            <a:spLocks noChangeArrowheads="1"/>
          </p:cNvSpPr>
          <p:nvPr/>
        </p:nvSpPr>
        <p:spPr bwMode="auto">
          <a:xfrm>
            <a:off x="6984185" y="1567570"/>
            <a:ext cx="949686" cy="3158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19" name="AutoShape 120"/>
          <p:cNvSpPr>
            <a:spLocks noChangeArrowheads="1"/>
          </p:cNvSpPr>
          <p:nvPr/>
        </p:nvSpPr>
        <p:spPr bwMode="auto">
          <a:xfrm>
            <a:off x="6348020" y="3064909"/>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20" name="AutoShape 121"/>
          <p:cNvSpPr>
            <a:spLocks noChangeArrowheads="1"/>
          </p:cNvSpPr>
          <p:nvPr/>
        </p:nvSpPr>
        <p:spPr bwMode="auto">
          <a:xfrm>
            <a:off x="6468776" y="3141905"/>
            <a:ext cx="78755"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21" name="AutoShape 122"/>
          <p:cNvSpPr>
            <a:spLocks noChangeArrowheads="1"/>
          </p:cNvSpPr>
          <p:nvPr/>
        </p:nvSpPr>
        <p:spPr bwMode="auto">
          <a:xfrm>
            <a:off x="6628037" y="2987912"/>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22" name="AutoShape 123"/>
          <p:cNvSpPr>
            <a:spLocks noChangeArrowheads="1"/>
          </p:cNvSpPr>
          <p:nvPr/>
        </p:nvSpPr>
        <p:spPr bwMode="auto">
          <a:xfrm>
            <a:off x="6866052" y="3064909"/>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23" name="AutoShape 124"/>
          <p:cNvSpPr>
            <a:spLocks noChangeArrowheads="1"/>
          </p:cNvSpPr>
          <p:nvPr/>
        </p:nvSpPr>
        <p:spPr bwMode="auto">
          <a:xfrm>
            <a:off x="6549281" y="3064909"/>
            <a:ext cx="78755"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24" name="AutoShape 125"/>
          <p:cNvSpPr>
            <a:spLocks noChangeArrowheads="1"/>
          </p:cNvSpPr>
          <p:nvPr/>
        </p:nvSpPr>
        <p:spPr bwMode="auto">
          <a:xfrm>
            <a:off x="7023562" y="3103407"/>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25" name="AutoShape 126"/>
          <p:cNvSpPr>
            <a:spLocks noChangeArrowheads="1"/>
          </p:cNvSpPr>
          <p:nvPr/>
        </p:nvSpPr>
        <p:spPr bwMode="auto">
          <a:xfrm>
            <a:off x="6666540" y="3064909"/>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26" name="AutoShape 127"/>
          <p:cNvSpPr>
            <a:spLocks noChangeArrowheads="1"/>
          </p:cNvSpPr>
          <p:nvPr/>
        </p:nvSpPr>
        <p:spPr bwMode="auto">
          <a:xfrm>
            <a:off x="7182821" y="3064909"/>
            <a:ext cx="78755"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27" name="AutoShape 128"/>
          <p:cNvSpPr>
            <a:spLocks noChangeArrowheads="1"/>
          </p:cNvSpPr>
          <p:nvPr/>
        </p:nvSpPr>
        <p:spPr bwMode="auto">
          <a:xfrm>
            <a:off x="6787296" y="3021161"/>
            <a:ext cx="78755"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28" name="AutoShape 129"/>
          <p:cNvSpPr>
            <a:spLocks noChangeArrowheads="1"/>
          </p:cNvSpPr>
          <p:nvPr/>
        </p:nvSpPr>
        <p:spPr bwMode="auto">
          <a:xfrm>
            <a:off x="7023562" y="2987912"/>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29" name="AutoShape 130"/>
          <p:cNvSpPr>
            <a:spLocks noChangeArrowheads="1"/>
          </p:cNvSpPr>
          <p:nvPr/>
        </p:nvSpPr>
        <p:spPr bwMode="auto">
          <a:xfrm>
            <a:off x="7221323" y="3180404"/>
            <a:ext cx="78755"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30" name="AutoShape 131"/>
          <p:cNvSpPr>
            <a:spLocks noChangeArrowheads="1"/>
          </p:cNvSpPr>
          <p:nvPr/>
        </p:nvSpPr>
        <p:spPr bwMode="auto">
          <a:xfrm>
            <a:off x="6269264" y="3218902"/>
            <a:ext cx="78755"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32" name="AutoShape 141"/>
          <p:cNvSpPr>
            <a:spLocks noChangeArrowheads="1"/>
          </p:cNvSpPr>
          <p:nvPr/>
        </p:nvSpPr>
        <p:spPr bwMode="auto">
          <a:xfrm rot="5400000">
            <a:off x="6663549" y="3063677"/>
            <a:ext cx="247493" cy="45719"/>
          </a:xfrm>
          <a:prstGeom prst="doubleWave">
            <a:avLst>
              <a:gd name="adj1" fmla="val 6500"/>
              <a:gd name="adj2" fmla="val 1403"/>
            </a:avLst>
          </a:prstGeom>
          <a:solidFill>
            <a:srgbClr val="0070C0">
              <a:alpha val="78000"/>
            </a:srgbClr>
          </a:solidFill>
          <a:ln w="9525" algn="ctr">
            <a:solidFill>
              <a:schemeClr val="tx1"/>
            </a:solidFill>
            <a:miter lim="800000"/>
            <a:headEnd/>
            <a:tailEnd/>
          </a:ln>
          <a:effectLs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33" name="Freeform 143"/>
          <p:cNvSpPr>
            <a:spLocks/>
          </p:cNvSpPr>
          <p:nvPr/>
        </p:nvSpPr>
        <p:spPr bwMode="auto">
          <a:xfrm>
            <a:off x="6909804" y="2361440"/>
            <a:ext cx="938058" cy="824215"/>
          </a:xfrm>
          <a:custGeom>
            <a:avLst/>
            <a:gdLst>
              <a:gd name="T0" fmla="*/ 22225 w 536"/>
              <a:gd name="T1" fmla="*/ 747713 h 471"/>
              <a:gd name="T2" fmla="*/ 193675 w 536"/>
              <a:gd name="T3" fmla="*/ 623888 h 471"/>
              <a:gd name="T4" fmla="*/ 327025 w 536"/>
              <a:gd name="T5" fmla="*/ 519113 h 471"/>
              <a:gd name="T6" fmla="*/ 393700 w 536"/>
              <a:gd name="T7" fmla="*/ 419100 h 471"/>
              <a:gd name="T8" fmla="*/ 398463 w 536"/>
              <a:gd name="T9" fmla="*/ 376238 h 471"/>
              <a:gd name="T10" fmla="*/ 493713 w 536"/>
              <a:gd name="T11" fmla="*/ 357188 h 471"/>
              <a:gd name="T12" fmla="*/ 522288 w 536"/>
              <a:gd name="T13" fmla="*/ 285750 h 471"/>
              <a:gd name="T14" fmla="*/ 598488 w 536"/>
              <a:gd name="T15" fmla="*/ 228600 h 471"/>
              <a:gd name="T16" fmla="*/ 650875 w 536"/>
              <a:gd name="T17" fmla="*/ 166688 h 471"/>
              <a:gd name="T18" fmla="*/ 717550 w 536"/>
              <a:gd name="T19" fmla="*/ 171450 h 471"/>
              <a:gd name="T20" fmla="*/ 722313 w 536"/>
              <a:gd name="T21" fmla="*/ 114300 h 471"/>
              <a:gd name="T22" fmla="*/ 812800 w 536"/>
              <a:gd name="T23" fmla="*/ 71438 h 471"/>
              <a:gd name="T24" fmla="*/ 850900 w 536"/>
              <a:gd name="T25" fmla="*/ 0 h 4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6" h="471">
                <a:moveTo>
                  <a:pt x="14" y="471"/>
                </a:moveTo>
                <a:cubicBezTo>
                  <a:pt x="0" y="400"/>
                  <a:pt x="82" y="420"/>
                  <a:pt x="122" y="393"/>
                </a:cubicBezTo>
                <a:cubicBezTo>
                  <a:pt x="149" y="312"/>
                  <a:pt x="88" y="332"/>
                  <a:pt x="206" y="327"/>
                </a:cubicBezTo>
                <a:cubicBezTo>
                  <a:pt x="199" y="268"/>
                  <a:pt x="193" y="269"/>
                  <a:pt x="248" y="264"/>
                </a:cubicBezTo>
                <a:cubicBezTo>
                  <a:pt x="249" y="255"/>
                  <a:pt x="243" y="241"/>
                  <a:pt x="251" y="237"/>
                </a:cubicBezTo>
                <a:cubicBezTo>
                  <a:pt x="322" y="202"/>
                  <a:pt x="300" y="257"/>
                  <a:pt x="311" y="225"/>
                </a:cubicBezTo>
                <a:cubicBezTo>
                  <a:pt x="293" y="198"/>
                  <a:pt x="298" y="186"/>
                  <a:pt x="329" y="180"/>
                </a:cubicBezTo>
                <a:cubicBezTo>
                  <a:pt x="324" y="138"/>
                  <a:pt x="334" y="147"/>
                  <a:pt x="377" y="144"/>
                </a:cubicBezTo>
                <a:cubicBezTo>
                  <a:pt x="380" y="120"/>
                  <a:pt x="386" y="111"/>
                  <a:pt x="410" y="105"/>
                </a:cubicBezTo>
                <a:cubicBezTo>
                  <a:pt x="424" y="107"/>
                  <a:pt x="439" y="112"/>
                  <a:pt x="452" y="108"/>
                </a:cubicBezTo>
                <a:cubicBezTo>
                  <a:pt x="453" y="96"/>
                  <a:pt x="452" y="84"/>
                  <a:pt x="455" y="72"/>
                </a:cubicBezTo>
                <a:cubicBezTo>
                  <a:pt x="459" y="55"/>
                  <a:pt x="499" y="48"/>
                  <a:pt x="512" y="45"/>
                </a:cubicBezTo>
                <a:cubicBezTo>
                  <a:pt x="526" y="35"/>
                  <a:pt x="536" y="18"/>
                  <a:pt x="536" y="0"/>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94" tIns="50397" rIns="100794" bIns="50397"/>
          <a:lstStyle/>
          <a:p>
            <a:endParaRPr lang="ru-RU"/>
          </a:p>
        </p:txBody>
      </p:sp>
      <p:sp>
        <p:nvSpPr>
          <p:cNvPr id="34" name="Oval 159"/>
          <p:cNvSpPr>
            <a:spLocks noChangeArrowheads="1"/>
          </p:cNvSpPr>
          <p:nvPr/>
        </p:nvSpPr>
        <p:spPr bwMode="auto">
          <a:xfrm>
            <a:off x="7658850" y="4092116"/>
            <a:ext cx="80505" cy="80497"/>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35" name="Овал 34"/>
          <p:cNvSpPr/>
          <p:nvPr/>
        </p:nvSpPr>
        <p:spPr>
          <a:xfrm>
            <a:off x="6334343" y="2684618"/>
            <a:ext cx="923322" cy="288032"/>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Овал 35"/>
          <p:cNvSpPr/>
          <p:nvPr/>
        </p:nvSpPr>
        <p:spPr>
          <a:xfrm>
            <a:off x="6816431" y="2300388"/>
            <a:ext cx="108507" cy="122104"/>
          </a:xfrm>
          <a:prstGeom prst="ellipse">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p:cNvSpPr/>
          <p:nvPr/>
        </p:nvSpPr>
        <p:spPr>
          <a:xfrm>
            <a:off x="6856683" y="2002430"/>
            <a:ext cx="136509" cy="190706"/>
          </a:xfrm>
          <a:prstGeom prst="ellipse">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6745921" y="1883448"/>
            <a:ext cx="136509" cy="175178"/>
          </a:xfrm>
          <a:prstGeom prst="ellipse">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6773295" y="2459512"/>
            <a:ext cx="136509" cy="86865"/>
          </a:xfrm>
          <a:prstGeom prst="ellipse">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Овал 39"/>
          <p:cNvSpPr/>
          <p:nvPr/>
        </p:nvSpPr>
        <p:spPr>
          <a:xfrm>
            <a:off x="6705040" y="2759854"/>
            <a:ext cx="136509" cy="137560"/>
          </a:xfrm>
          <a:prstGeom prst="ellipse">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Овал 40"/>
          <p:cNvSpPr/>
          <p:nvPr/>
        </p:nvSpPr>
        <p:spPr>
          <a:xfrm>
            <a:off x="6729543" y="2552920"/>
            <a:ext cx="136509" cy="212796"/>
          </a:xfrm>
          <a:prstGeom prst="ellipse">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Овал 41"/>
          <p:cNvSpPr/>
          <p:nvPr/>
        </p:nvSpPr>
        <p:spPr>
          <a:xfrm>
            <a:off x="6666540" y="2099472"/>
            <a:ext cx="136509" cy="212796"/>
          </a:xfrm>
          <a:prstGeom prst="ellipse">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Line 140"/>
          <p:cNvSpPr>
            <a:spLocks noChangeShapeType="1"/>
          </p:cNvSpPr>
          <p:nvPr/>
        </p:nvSpPr>
        <p:spPr bwMode="auto">
          <a:xfrm flipH="1" flipV="1">
            <a:off x="6426773" y="2542906"/>
            <a:ext cx="81379" cy="276631"/>
          </a:xfrm>
          <a:prstGeom prst="line">
            <a:avLst/>
          </a:prstGeom>
          <a:noFill/>
          <a:ln w="31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94" tIns="50397" rIns="100794" bIns="50397"/>
          <a:lstStyle/>
          <a:p>
            <a:endParaRPr lang="ru-RU"/>
          </a:p>
        </p:txBody>
      </p:sp>
      <p:sp>
        <p:nvSpPr>
          <p:cNvPr id="44" name="Line 140"/>
          <p:cNvSpPr>
            <a:spLocks noChangeShapeType="1"/>
          </p:cNvSpPr>
          <p:nvPr/>
        </p:nvSpPr>
        <p:spPr bwMode="auto">
          <a:xfrm flipH="1" flipV="1">
            <a:off x="6610890" y="2492834"/>
            <a:ext cx="45565" cy="283420"/>
          </a:xfrm>
          <a:prstGeom prst="line">
            <a:avLst/>
          </a:prstGeom>
          <a:noFill/>
          <a:ln w="31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94" tIns="50397" rIns="100794" bIns="50397"/>
          <a:lstStyle/>
          <a:p>
            <a:endParaRPr lang="ru-RU"/>
          </a:p>
        </p:txBody>
      </p:sp>
      <p:sp>
        <p:nvSpPr>
          <p:cNvPr id="45" name="Line 140"/>
          <p:cNvSpPr>
            <a:spLocks noChangeShapeType="1"/>
          </p:cNvSpPr>
          <p:nvPr/>
        </p:nvSpPr>
        <p:spPr bwMode="auto">
          <a:xfrm flipV="1">
            <a:off x="6974281" y="2510816"/>
            <a:ext cx="40866" cy="254339"/>
          </a:xfrm>
          <a:prstGeom prst="line">
            <a:avLst/>
          </a:prstGeom>
          <a:noFill/>
          <a:ln w="31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94" tIns="50397" rIns="100794" bIns="50397"/>
          <a:lstStyle/>
          <a:p>
            <a:endParaRPr lang="ru-RU"/>
          </a:p>
        </p:txBody>
      </p:sp>
      <p:sp>
        <p:nvSpPr>
          <p:cNvPr id="46" name="Line 140"/>
          <p:cNvSpPr>
            <a:spLocks noChangeShapeType="1"/>
          </p:cNvSpPr>
          <p:nvPr/>
        </p:nvSpPr>
        <p:spPr bwMode="auto">
          <a:xfrm flipV="1">
            <a:off x="7102316" y="2552918"/>
            <a:ext cx="80505" cy="266619"/>
          </a:xfrm>
          <a:prstGeom prst="line">
            <a:avLst/>
          </a:prstGeom>
          <a:noFill/>
          <a:ln w="31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94" tIns="50397" rIns="100794" bIns="50397"/>
          <a:lstStyle/>
          <a:p>
            <a:endParaRPr lang="ru-RU"/>
          </a:p>
        </p:txBody>
      </p:sp>
      <p:sp>
        <p:nvSpPr>
          <p:cNvPr id="47" name="Равнобедренный треугольник 46"/>
          <p:cNvSpPr/>
          <p:nvPr/>
        </p:nvSpPr>
        <p:spPr>
          <a:xfrm rot="10800000">
            <a:off x="6529592" y="1860255"/>
            <a:ext cx="515407" cy="1124473"/>
          </a:xfrm>
          <a:prstGeom prst="triangle">
            <a:avLst/>
          </a:prstGeom>
          <a:solidFill>
            <a:srgbClr val="92D05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TextBox 48"/>
          <p:cNvSpPr txBox="1"/>
          <p:nvPr/>
        </p:nvSpPr>
        <p:spPr>
          <a:xfrm>
            <a:off x="3797217" y="1492917"/>
            <a:ext cx="2250586" cy="307777"/>
          </a:xfrm>
          <a:prstGeom prst="rect">
            <a:avLst/>
          </a:prstGeom>
          <a:noFill/>
        </p:spPr>
        <p:txBody>
          <a:bodyPr wrap="square" rtlCol="0">
            <a:spAutoFit/>
          </a:bodyPr>
          <a:lstStyle/>
          <a:p>
            <a:pPr>
              <a:buNone/>
            </a:pPr>
            <a:r>
              <a:rPr lang="ru-RU" b="1" dirty="0" smtClean="0">
                <a:latin typeface="+mj-lt"/>
              </a:rPr>
              <a:t>Радио джет </a:t>
            </a:r>
            <a:r>
              <a:rPr lang="en-US" b="1" dirty="0" smtClean="0">
                <a:latin typeface="+mj-lt"/>
              </a:rPr>
              <a:t>(VLBI)</a:t>
            </a:r>
            <a:endParaRPr lang="ru-RU" b="1" dirty="0">
              <a:latin typeface="+mj-lt"/>
            </a:endParaRPr>
          </a:p>
        </p:txBody>
      </p:sp>
      <p:sp>
        <p:nvSpPr>
          <p:cNvPr id="50" name="TextBox 49"/>
          <p:cNvSpPr txBox="1"/>
          <p:nvPr/>
        </p:nvSpPr>
        <p:spPr>
          <a:xfrm>
            <a:off x="6588658" y="4081007"/>
            <a:ext cx="569120" cy="307777"/>
          </a:xfrm>
          <a:prstGeom prst="rect">
            <a:avLst/>
          </a:prstGeom>
          <a:noFill/>
        </p:spPr>
        <p:txBody>
          <a:bodyPr wrap="square" rtlCol="0">
            <a:spAutoFit/>
          </a:bodyPr>
          <a:lstStyle/>
          <a:p>
            <a:pPr>
              <a:buNone/>
            </a:pPr>
            <a:r>
              <a:rPr lang="en-US" dirty="0" smtClean="0"/>
              <a:t>BH</a:t>
            </a:r>
            <a:endParaRPr lang="ru-RU" dirty="0"/>
          </a:p>
        </p:txBody>
      </p:sp>
      <p:sp>
        <p:nvSpPr>
          <p:cNvPr id="51" name="TextBox 50"/>
          <p:cNvSpPr txBox="1"/>
          <p:nvPr/>
        </p:nvSpPr>
        <p:spPr>
          <a:xfrm>
            <a:off x="7378834" y="3957380"/>
            <a:ext cx="642290" cy="307777"/>
          </a:xfrm>
          <a:prstGeom prst="rect">
            <a:avLst/>
          </a:prstGeom>
          <a:noFill/>
        </p:spPr>
        <p:txBody>
          <a:bodyPr wrap="square" rtlCol="0">
            <a:spAutoFit/>
          </a:bodyPr>
          <a:lstStyle/>
          <a:p>
            <a:pPr>
              <a:buNone/>
            </a:pPr>
            <a:r>
              <a:rPr lang="en-US" dirty="0" smtClean="0"/>
              <a:t>AD</a:t>
            </a:r>
            <a:endParaRPr lang="ru-RU" dirty="0"/>
          </a:p>
        </p:txBody>
      </p:sp>
      <p:sp>
        <p:nvSpPr>
          <p:cNvPr id="52" name="TextBox 51"/>
          <p:cNvSpPr txBox="1"/>
          <p:nvPr/>
        </p:nvSpPr>
        <p:spPr>
          <a:xfrm>
            <a:off x="5148064" y="3917132"/>
            <a:ext cx="1319398" cy="307777"/>
          </a:xfrm>
          <a:prstGeom prst="rect">
            <a:avLst/>
          </a:prstGeom>
          <a:noFill/>
        </p:spPr>
        <p:txBody>
          <a:bodyPr wrap="square" rtlCol="0">
            <a:spAutoFit/>
          </a:bodyPr>
          <a:lstStyle/>
          <a:p>
            <a:pPr>
              <a:buNone/>
            </a:pPr>
            <a:r>
              <a:rPr lang="ru-RU" dirty="0" smtClean="0"/>
              <a:t> </a:t>
            </a:r>
            <a:r>
              <a:rPr lang="ru-RU" b="1" dirty="0" smtClean="0">
                <a:latin typeface="+mj-lt"/>
              </a:rPr>
              <a:t>диск </a:t>
            </a:r>
            <a:r>
              <a:rPr lang="en-US" b="1" dirty="0" smtClean="0">
                <a:latin typeface="+mj-lt"/>
              </a:rPr>
              <a:t>BLR</a:t>
            </a:r>
            <a:endParaRPr lang="ru-RU" b="1" dirty="0">
              <a:latin typeface="+mj-lt"/>
            </a:endParaRPr>
          </a:p>
        </p:txBody>
      </p:sp>
      <p:sp>
        <p:nvSpPr>
          <p:cNvPr id="53" name="TextBox 52"/>
          <p:cNvSpPr txBox="1"/>
          <p:nvPr/>
        </p:nvSpPr>
        <p:spPr>
          <a:xfrm>
            <a:off x="3672359" y="2492834"/>
            <a:ext cx="1756648" cy="307777"/>
          </a:xfrm>
          <a:prstGeom prst="rect">
            <a:avLst/>
          </a:prstGeom>
          <a:noFill/>
        </p:spPr>
        <p:txBody>
          <a:bodyPr wrap="square" rtlCol="0">
            <a:spAutoFit/>
          </a:bodyPr>
          <a:lstStyle/>
          <a:p>
            <a:pPr>
              <a:buNone/>
            </a:pPr>
            <a:r>
              <a:rPr lang="ru-RU" b="1" dirty="0" smtClean="0">
                <a:latin typeface="+mj-lt"/>
              </a:rPr>
              <a:t>Оптический джет</a:t>
            </a:r>
            <a:endParaRPr lang="ru-RU" b="1" dirty="0">
              <a:latin typeface="+mj-lt"/>
            </a:endParaRPr>
          </a:p>
        </p:txBody>
      </p:sp>
      <p:cxnSp>
        <p:nvCxnSpPr>
          <p:cNvPr id="54" name="Прямая со стрелкой 53"/>
          <p:cNvCxnSpPr/>
          <p:nvPr/>
        </p:nvCxnSpPr>
        <p:spPr>
          <a:xfrm>
            <a:off x="5476466" y="2706435"/>
            <a:ext cx="1268828" cy="3523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a:endCxn id="16" idx="5"/>
          </p:cNvCxnSpPr>
          <p:nvPr/>
        </p:nvCxnSpPr>
        <p:spPr>
          <a:xfrm flipH="1" flipV="1">
            <a:off x="6953848" y="3276335"/>
            <a:ext cx="488863" cy="68104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a:stCxn id="52" idx="0"/>
          </p:cNvCxnSpPr>
          <p:nvPr/>
        </p:nvCxnSpPr>
        <p:spPr>
          <a:xfrm flipV="1">
            <a:off x="5807763" y="3318694"/>
            <a:ext cx="517677" cy="5984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a:off x="5701622" y="1646317"/>
            <a:ext cx="964918" cy="3045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a:off x="5261089" y="2203056"/>
            <a:ext cx="1167276" cy="5976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p:nvPr/>
        </p:nvCxnSpPr>
        <p:spPr>
          <a:xfrm flipH="1" flipV="1">
            <a:off x="6773566" y="3319234"/>
            <a:ext cx="27459" cy="66083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628153" y="3276588"/>
            <a:ext cx="1632935" cy="523220"/>
          </a:xfrm>
          <a:prstGeom prst="rect">
            <a:avLst/>
          </a:prstGeom>
          <a:noFill/>
        </p:spPr>
        <p:txBody>
          <a:bodyPr wrap="square" rtlCol="0">
            <a:spAutoFit/>
          </a:bodyPr>
          <a:lstStyle/>
          <a:p>
            <a:pPr>
              <a:buNone/>
            </a:pPr>
            <a:r>
              <a:rPr lang="ru-RU" b="1" dirty="0" smtClean="0">
                <a:latin typeface="+mj-lt"/>
              </a:rPr>
              <a:t>Газово-пылевой тор</a:t>
            </a:r>
            <a:endParaRPr lang="ru-RU" b="1" dirty="0">
              <a:latin typeface="+mj-lt"/>
            </a:endParaRPr>
          </a:p>
        </p:txBody>
      </p:sp>
      <p:cxnSp>
        <p:nvCxnSpPr>
          <p:cNvPr id="61" name="Прямая со стрелкой 60"/>
          <p:cNvCxnSpPr/>
          <p:nvPr/>
        </p:nvCxnSpPr>
        <p:spPr>
          <a:xfrm flipV="1">
            <a:off x="5023652" y="3210283"/>
            <a:ext cx="810711" cy="2269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Oval 109"/>
          <p:cNvSpPr>
            <a:spLocks noChangeArrowheads="1"/>
          </p:cNvSpPr>
          <p:nvPr/>
        </p:nvSpPr>
        <p:spPr bwMode="auto">
          <a:xfrm>
            <a:off x="6357388" y="969315"/>
            <a:ext cx="918085" cy="119063"/>
          </a:xfrm>
          <a:prstGeom prst="ellipse">
            <a:avLst/>
          </a:prstGeom>
          <a:noFill/>
          <a:ln w="952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100794" tIns="50397" rIns="100794" bIns="50397" anchor="ctr"/>
          <a:lstStyle/>
          <a:p>
            <a:endParaRPr lang="en-US"/>
          </a:p>
        </p:txBody>
      </p:sp>
      <p:sp>
        <p:nvSpPr>
          <p:cNvPr id="63" name="Oval 109"/>
          <p:cNvSpPr>
            <a:spLocks noChangeArrowheads="1"/>
          </p:cNvSpPr>
          <p:nvPr/>
        </p:nvSpPr>
        <p:spPr bwMode="auto">
          <a:xfrm>
            <a:off x="6529592" y="1798612"/>
            <a:ext cx="515408" cy="100443"/>
          </a:xfrm>
          <a:prstGeom prst="ellipse">
            <a:avLst/>
          </a:prstGeom>
          <a:solidFill>
            <a:srgbClr val="92D050">
              <a:alpha val="43000"/>
            </a:srgbClr>
          </a:solidFill>
          <a:ln w="9525" algn="ctr">
            <a:solidFill>
              <a:schemeClr val="accent1"/>
            </a:solidFill>
            <a:round/>
            <a:headEnd/>
            <a:tailEnd/>
          </a:ln>
          <a:extLst/>
        </p:spPr>
        <p:txBody>
          <a:bodyPr wrap="none" lIns="100794" tIns="50397" rIns="100794" bIns="50397" anchor="ctr"/>
          <a:lstStyle/>
          <a:p>
            <a:endParaRPr lang="en-US"/>
          </a:p>
        </p:txBody>
      </p:sp>
      <p:cxnSp>
        <p:nvCxnSpPr>
          <p:cNvPr id="64" name="Прямая соединительная линия 63"/>
          <p:cNvCxnSpPr>
            <a:stCxn id="47" idx="2"/>
          </p:cNvCxnSpPr>
          <p:nvPr/>
        </p:nvCxnSpPr>
        <p:spPr>
          <a:xfrm flipV="1">
            <a:off x="7044999" y="1034810"/>
            <a:ext cx="225944" cy="825445"/>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a:stCxn id="63" idx="2"/>
          </p:cNvCxnSpPr>
          <p:nvPr/>
        </p:nvCxnSpPr>
        <p:spPr>
          <a:xfrm flipH="1" flipV="1">
            <a:off x="6358263" y="1028847"/>
            <a:ext cx="171329" cy="819987"/>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595903" y="1065426"/>
            <a:ext cx="2779486" cy="307777"/>
          </a:xfrm>
          <a:prstGeom prst="rect">
            <a:avLst/>
          </a:prstGeom>
          <a:noFill/>
        </p:spPr>
        <p:txBody>
          <a:bodyPr wrap="square" rtlCol="0">
            <a:spAutoFit/>
          </a:bodyPr>
          <a:lstStyle/>
          <a:p>
            <a:pPr>
              <a:buNone/>
            </a:pPr>
            <a:r>
              <a:rPr lang="ru-RU" b="1" dirty="0" smtClean="0">
                <a:latin typeface="+mj-lt"/>
              </a:rPr>
              <a:t>Конус ионизации </a:t>
            </a:r>
            <a:r>
              <a:rPr lang="en-US" b="1" dirty="0" smtClean="0">
                <a:latin typeface="+mj-lt"/>
              </a:rPr>
              <a:t>(NLR)</a:t>
            </a:r>
            <a:endParaRPr lang="ru-RU" b="1" dirty="0">
              <a:latin typeface="+mj-lt"/>
            </a:endParaRPr>
          </a:p>
        </p:txBody>
      </p:sp>
      <p:sp>
        <p:nvSpPr>
          <p:cNvPr id="67" name="TextBox 66"/>
          <p:cNvSpPr txBox="1"/>
          <p:nvPr/>
        </p:nvSpPr>
        <p:spPr>
          <a:xfrm>
            <a:off x="3672359" y="2065012"/>
            <a:ext cx="2250586" cy="307777"/>
          </a:xfrm>
          <a:prstGeom prst="rect">
            <a:avLst/>
          </a:prstGeom>
          <a:noFill/>
        </p:spPr>
        <p:txBody>
          <a:bodyPr wrap="square" rtlCol="0">
            <a:spAutoFit/>
          </a:bodyPr>
          <a:lstStyle/>
          <a:p>
            <a:pPr>
              <a:buNone/>
            </a:pPr>
            <a:r>
              <a:rPr lang="ru-RU" b="1" dirty="0" smtClean="0">
                <a:latin typeface="+mj-lt"/>
              </a:rPr>
              <a:t>Гало </a:t>
            </a:r>
            <a:r>
              <a:rPr lang="en-US" b="1" dirty="0" smtClean="0">
                <a:latin typeface="+mj-lt"/>
              </a:rPr>
              <a:t>BLR</a:t>
            </a:r>
            <a:endParaRPr lang="ru-RU" b="1" dirty="0">
              <a:latin typeface="+mj-lt"/>
            </a:endParaRPr>
          </a:p>
        </p:txBody>
      </p:sp>
      <p:pic>
        <p:nvPicPr>
          <p:cNvPr id="68" name="Picture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79233">
            <a:off x="7413133" y="681978"/>
            <a:ext cx="27146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Прямоугольник 5"/>
          <p:cNvSpPr/>
          <p:nvPr/>
        </p:nvSpPr>
        <p:spPr>
          <a:xfrm>
            <a:off x="7738481" y="707557"/>
            <a:ext cx="588623" cy="307777"/>
          </a:xfrm>
          <a:prstGeom prst="rect">
            <a:avLst/>
          </a:prstGeom>
        </p:spPr>
        <p:txBody>
          <a:bodyPr wrap="none">
            <a:spAutoFit/>
          </a:bodyPr>
          <a:lstStyle/>
          <a:p>
            <a:pPr>
              <a:buNone/>
            </a:pPr>
            <a:r>
              <a:rPr lang="en-US" b="1" i="1" dirty="0"/>
              <a:t>i~20</a:t>
            </a:r>
            <a:r>
              <a:rPr lang="en-US" i="1" dirty="0">
                <a:sym typeface="Symbol"/>
              </a:rPr>
              <a:t></a:t>
            </a:r>
            <a:endParaRPr lang="ru-RU" i="1" dirty="0"/>
          </a:p>
        </p:txBody>
      </p:sp>
      <p:sp>
        <p:nvSpPr>
          <p:cNvPr id="70" name="AutoShape 123"/>
          <p:cNvSpPr>
            <a:spLocks noChangeArrowheads="1"/>
          </p:cNvSpPr>
          <p:nvPr/>
        </p:nvSpPr>
        <p:spPr bwMode="auto">
          <a:xfrm>
            <a:off x="6861784" y="2721355"/>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71" name="AutoShape 123"/>
          <p:cNvSpPr>
            <a:spLocks noChangeArrowheads="1"/>
          </p:cNvSpPr>
          <p:nvPr/>
        </p:nvSpPr>
        <p:spPr bwMode="auto">
          <a:xfrm>
            <a:off x="6905431" y="2913991"/>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72" name="AutoShape 123"/>
          <p:cNvSpPr>
            <a:spLocks noChangeArrowheads="1"/>
          </p:cNvSpPr>
          <p:nvPr/>
        </p:nvSpPr>
        <p:spPr bwMode="auto">
          <a:xfrm>
            <a:off x="6594295" y="2891989"/>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73" name="AutoShape 123"/>
          <p:cNvSpPr>
            <a:spLocks noChangeArrowheads="1"/>
          </p:cNvSpPr>
          <p:nvPr/>
        </p:nvSpPr>
        <p:spPr bwMode="auto">
          <a:xfrm>
            <a:off x="6532136" y="2781038"/>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74" name="AutoShape 123"/>
          <p:cNvSpPr>
            <a:spLocks noChangeArrowheads="1"/>
          </p:cNvSpPr>
          <p:nvPr/>
        </p:nvSpPr>
        <p:spPr bwMode="auto">
          <a:xfrm>
            <a:off x="6463509" y="2934151"/>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75" name="AutoShape 123"/>
          <p:cNvSpPr>
            <a:spLocks noChangeArrowheads="1"/>
          </p:cNvSpPr>
          <p:nvPr/>
        </p:nvSpPr>
        <p:spPr bwMode="auto">
          <a:xfrm>
            <a:off x="7043926" y="2907772"/>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76" name="AutoShape 123"/>
          <p:cNvSpPr>
            <a:spLocks noChangeArrowheads="1"/>
          </p:cNvSpPr>
          <p:nvPr/>
        </p:nvSpPr>
        <p:spPr bwMode="auto">
          <a:xfrm>
            <a:off x="7005623" y="2742539"/>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77" name="AutoShape 123"/>
          <p:cNvSpPr>
            <a:spLocks noChangeArrowheads="1"/>
          </p:cNvSpPr>
          <p:nvPr/>
        </p:nvSpPr>
        <p:spPr bwMode="auto">
          <a:xfrm>
            <a:off x="6665388" y="2753310"/>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78" name="AutoShape 123"/>
          <p:cNvSpPr>
            <a:spLocks noChangeArrowheads="1"/>
          </p:cNvSpPr>
          <p:nvPr/>
        </p:nvSpPr>
        <p:spPr bwMode="auto">
          <a:xfrm>
            <a:off x="6470527" y="3299399"/>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79" name="AutoShape 123"/>
          <p:cNvSpPr>
            <a:spLocks noChangeArrowheads="1"/>
          </p:cNvSpPr>
          <p:nvPr/>
        </p:nvSpPr>
        <p:spPr bwMode="auto">
          <a:xfrm>
            <a:off x="6875094" y="3398701"/>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80" name="AutoShape 123"/>
          <p:cNvSpPr>
            <a:spLocks noChangeArrowheads="1"/>
          </p:cNvSpPr>
          <p:nvPr/>
        </p:nvSpPr>
        <p:spPr bwMode="auto">
          <a:xfrm>
            <a:off x="6645813" y="3303720"/>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81" name="AutoShape 123"/>
          <p:cNvSpPr>
            <a:spLocks noChangeArrowheads="1"/>
          </p:cNvSpPr>
          <p:nvPr/>
        </p:nvSpPr>
        <p:spPr bwMode="auto">
          <a:xfrm>
            <a:off x="6840461" y="3276518"/>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82" name="AutoShape 123"/>
          <p:cNvSpPr>
            <a:spLocks noChangeArrowheads="1"/>
          </p:cNvSpPr>
          <p:nvPr/>
        </p:nvSpPr>
        <p:spPr bwMode="auto">
          <a:xfrm>
            <a:off x="6778139" y="3424343"/>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83" name="AutoShape 123"/>
          <p:cNvSpPr>
            <a:spLocks noChangeArrowheads="1"/>
          </p:cNvSpPr>
          <p:nvPr/>
        </p:nvSpPr>
        <p:spPr bwMode="auto">
          <a:xfrm>
            <a:off x="6595401" y="3380717"/>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84" name="AutoShape 123"/>
          <p:cNvSpPr>
            <a:spLocks noChangeArrowheads="1"/>
          </p:cNvSpPr>
          <p:nvPr/>
        </p:nvSpPr>
        <p:spPr bwMode="auto">
          <a:xfrm>
            <a:off x="7045000" y="3267663"/>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pic>
        <p:nvPicPr>
          <p:cNvPr id="8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981" y="647316"/>
            <a:ext cx="4860080" cy="6107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2226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83568" y="204192"/>
            <a:ext cx="8148280" cy="391946"/>
          </a:xfrm>
          <a:solidFill>
            <a:srgbClr val="FFFF00"/>
          </a:solidFill>
        </p:spPr>
        <p:txBody>
          <a:bodyPr tIns="35203">
            <a:normAutofit fontScale="90000"/>
          </a:bodyPr>
          <a:lstStyle/>
          <a:p>
            <a:pPr eaLnBrk="1" fontAlgn="auto" hangingPunct="1">
              <a:spcAft>
                <a:spcPts val="0"/>
              </a:spcAft>
              <a:defRPr/>
            </a:pPr>
            <a:r>
              <a:rPr lang="en-US" sz="3300" b="1" dirty="0" smtClean="0">
                <a:latin typeface="Comic Sans MS" pitchFamily="66" charset="0"/>
              </a:rPr>
              <a:t>Depolarization in broad line H</a:t>
            </a:r>
            <a:r>
              <a:rPr lang="en-US" sz="3300" b="1" dirty="0" smtClean="0">
                <a:latin typeface="Comic Sans MS" pitchFamily="66" charset="0"/>
                <a:sym typeface="Symbol"/>
              </a:rPr>
              <a:t> </a:t>
            </a:r>
            <a:r>
              <a:rPr lang="ru-RU" sz="3300" b="1" dirty="0">
                <a:latin typeface="Comic Sans MS" pitchFamily="66" charset="0"/>
                <a:sym typeface="Symbol"/>
              </a:rPr>
              <a:t>в</a:t>
            </a:r>
            <a:r>
              <a:rPr lang="ru-RU" sz="3300" b="1" dirty="0" smtClean="0">
                <a:latin typeface="Comic Sans MS" pitchFamily="66" charset="0"/>
                <a:sym typeface="Symbol"/>
              </a:rPr>
              <a:t> 3С390.3</a:t>
            </a:r>
            <a:endParaRPr lang="sr-Cyrl-RS" sz="3300" b="1" dirty="0">
              <a:latin typeface="Comic Sans MS" pitchFamily="66" charset="0"/>
            </a:endParaRPr>
          </a:p>
        </p:txBody>
      </p:sp>
      <p:sp>
        <p:nvSpPr>
          <p:cNvPr id="2" name="TextBox 1"/>
          <p:cNvSpPr txBox="1"/>
          <p:nvPr/>
        </p:nvSpPr>
        <p:spPr>
          <a:xfrm>
            <a:off x="251521" y="4725144"/>
            <a:ext cx="3429148" cy="1745749"/>
          </a:xfrm>
          <a:prstGeom prst="rect">
            <a:avLst/>
          </a:prstGeom>
          <a:noFill/>
        </p:spPr>
        <p:txBody>
          <a:bodyPr wrap="square" lIns="82945" tIns="41473" rIns="82945" bIns="41473" rtlCol="0">
            <a:spAutoFit/>
          </a:bodyPr>
          <a:lstStyle/>
          <a:p>
            <a:pPr marL="259204" indent="-259204" algn="just">
              <a:buFont typeface="Wingdings" panose="05000000000000000000" pitchFamily="2" charset="2"/>
              <a:buChar char="Ø"/>
            </a:pPr>
            <a:r>
              <a:rPr lang="en-US" sz="1500" b="1" dirty="0" smtClean="0"/>
              <a:t>Depolarization polarized flux of accretion disk because of  the “mist”  halo  BLR clouds in the direction of the disk axis with   PA~</a:t>
            </a:r>
            <a:r>
              <a:rPr lang="ru-RU" sz="1500" b="1" dirty="0"/>
              <a:t>152</a:t>
            </a:r>
            <a:r>
              <a:rPr lang="ru-RU" sz="1500" b="1" dirty="0">
                <a:sym typeface="Symbol"/>
              </a:rPr>
              <a:t></a:t>
            </a:r>
            <a:r>
              <a:rPr lang="ru-RU" sz="1500" b="1" dirty="0"/>
              <a:t> </a:t>
            </a:r>
            <a:r>
              <a:rPr lang="en-US" sz="1500" b="1" dirty="0"/>
              <a:t>=&gt;</a:t>
            </a:r>
            <a:r>
              <a:rPr lang="ru-RU" sz="1500" b="1" dirty="0"/>
              <a:t> </a:t>
            </a:r>
            <a:r>
              <a:rPr lang="en-US" sz="1500" b="1" dirty="0"/>
              <a:t>-U (PA=135</a:t>
            </a:r>
            <a:r>
              <a:rPr lang="ru-RU" sz="1500" b="1" dirty="0">
                <a:sym typeface="Symbol"/>
              </a:rPr>
              <a:t></a:t>
            </a:r>
            <a:r>
              <a:rPr lang="en-US" sz="1500" b="1" dirty="0">
                <a:sym typeface="Symbol"/>
              </a:rPr>
              <a:t>)</a:t>
            </a:r>
            <a:endParaRPr lang="en-US" sz="1500" b="1" dirty="0"/>
          </a:p>
          <a:p>
            <a:pPr marL="259204" indent="-259204" algn="just">
              <a:buFont typeface="Wingdings" panose="05000000000000000000" pitchFamily="2" charset="2"/>
              <a:buChar char="Ø"/>
            </a:pPr>
            <a:r>
              <a:rPr lang="en-US" sz="1500" b="1" dirty="0" smtClean="0"/>
              <a:t>The halo of clouds in H</a:t>
            </a:r>
            <a:r>
              <a:rPr lang="en-US" sz="1500" b="1" dirty="0">
                <a:sym typeface="Symbol"/>
              </a:rPr>
              <a:t></a:t>
            </a:r>
            <a:r>
              <a:rPr lang="ru-RU" sz="1500" b="1" dirty="0">
                <a:sym typeface="Symbol"/>
              </a:rPr>
              <a:t>,</a:t>
            </a:r>
            <a:r>
              <a:rPr lang="ru-RU" sz="1500" b="1" dirty="0"/>
              <a:t> </a:t>
            </a:r>
            <a:r>
              <a:rPr lang="en-US" sz="1500" b="1" dirty="0" smtClean="0"/>
              <a:t>extends along an axis at velocity  </a:t>
            </a:r>
            <a:r>
              <a:rPr lang="ru-RU" sz="1500" b="1" dirty="0" smtClean="0"/>
              <a:t> </a:t>
            </a:r>
            <a:r>
              <a:rPr lang="ru-RU" sz="1500" b="1" dirty="0"/>
              <a:t>-1200 км/с  </a:t>
            </a:r>
          </a:p>
        </p:txBody>
      </p:sp>
      <p:pic>
        <p:nvPicPr>
          <p:cNvPr id="3" name="Picture 2">
            <a:hlinkClick r:id="rId3" action="ppaction://hlinkfile"/>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882" y="835605"/>
            <a:ext cx="2612700" cy="364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Прямая соединительная линия 4"/>
          <p:cNvCxnSpPr/>
          <p:nvPr/>
        </p:nvCxnSpPr>
        <p:spPr>
          <a:xfrm>
            <a:off x="1064165" y="3785435"/>
            <a:ext cx="2155477" cy="0"/>
          </a:xfrm>
          <a:prstGeom prst="line">
            <a:avLst/>
          </a:prstGeom>
          <a:ln w="50800">
            <a:solidFill>
              <a:schemeClr val="accent2">
                <a:alpha val="31000"/>
              </a:schemeClr>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p:cNvCxnSpPr/>
          <p:nvPr/>
        </p:nvCxnSpPr>
        <p:spPr>
          <a:xfrm>
            <a:off x="1475656" y="3537388"/>
            <a:ext cx="1371667" cy="0"/>
          </a:xfrm>
          <a:prstGeom prst="line">
            <a:avLst/>
          </a:prstGeom>
          <a:ln w="50800">
            <a:solidFill>
              <a:srgbClr val="FF0000">
                <a:alpha val="43000"/>
              </a:srgbClr>
            </a:solidFill>
          </a:ln>
        </p:spPr>
        <p:style>
          <a:lnRef idx="1">
            <a:schemeClr val="accent1"/>
          </a:lnRef>
          <a:fillRef idx="0">
            <a:schemeClr val="accent1"/>
          </a:fillRef>
          <a:effectRef idx="0">
            <a:schemeClr val="accent1"/>
          </a:effectRef>
          <a:fontRef idx="minor">
            <a:schemeClr val="tx1"/>
          </a:fontRef>
        </p:style>
      </p:cxnSp>
      <p:sp>
        <p:nvSpPr>
          <p:cNvPr id="7" name="AutoShape 4"/>
          <p:cNvSpPr>
            <a:spLocks noChangeArrowheads="1"/>
          </p:cNvSpPr>
          <p:nvPr/>
        </p:nvSpPr>
        <p:spPr bwMode="auto">
          <a:xfrm>
            <a:off x="5662485" y="2021204"/>
            <a:ext cx="2539408" cy="1665928"/>
          </a:xfrm>
          <a:custGeom>
            <a:avLst/>
            <a:gdLst>
              <a:gd name="T0" fmla="*/ 1151732 w 21600"/>
              <a:gd name="T1" fmla="*/ 0 h 21600"/>
              <a:gd name="T2" fmla="*/ 287933 w 21600"/>
              <a:gd name="T3" fmla="*/ 755650 h 21600"/>
              <a:gd name="T4" fmla="*/ 1151732 w 21600"/>
              <a:gd name="T5" fmla="*/ 377825 h 21600"/>
              <a:gd name="T6" fmla="*/ 2015530 w 21600"/>
              <a:gd name="T7" fmla="*/ 755650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p>
            <a:endParaRPr lang="ru-RU"/>
          </a:p>
        </p:txBody>
      </p:sp>
      <p:sp>
        <p:nvSpPr>
          <p:cNvPr id="9" name="Oval 5"/>
          <p:cNvSpPr>
            <a:spLocks noChangeArrowheads="1"/>
          </p:cNvSpPr>
          <p:nvPr/>
        </p:nvSpPr>
        <p:spPr bwMode="auto">
          <a:xfrm>
            <a:off x="5662485" y="2497184"/>
            <a:ext cx="635290" cy="633473"/>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10" name="Oval 15"/>
          <p:cNvSpPr>
            <a:spLocks noChangeArrowheads="1"/>
          </p:cNvSpPr>
          <p:nvPr/>
        </p:nvSpPr>
        <p:spPr bwMode="auto">
          <a:xfrm>
            <a:off x="7566603" y="2497183"/>
            <a:ext cx="635290" cy="635222"/>
          </a:xfrm>
          <a:prstGeom prst="ellipse">
            <a:avLst/>
          </a:prstGeom>
          <a:solidFill>
            <a:srgbClr val="99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11" name="Arc 49"/>
          <p:cNvSpPr>
            <a:spLocks/>
          </p:cNvSpPr>
          <p:nvPr/>
        </p:nvSpPr>
        <p:spPr bwMode="auto">
          <a:xfrm flipH="1">
            <a:off x="6376528" y="2577680"/>
            <a:ext cx="554785" cy="159243"/>
          </a:xfrm>
          <a:custGeom>
            <a:avLst/>
            <a:gdLst>
              <a:gd name="T0" fmla="*/ 0 w 21600"/>
              <a:gd name="T1" fmla="*/ 0 h 21600"/>
              <a:gd name="T2" fmla="*/ 503238 w 21600"/>
              <a:gd name="T3" fmla="*/ 144462 h 21600"/>
              <a:gd name="T4" fmla="*/ 0 w 21600"/>
              <a:gd name="T5" fmla="*/ 14446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p>
            <a:endParaRPr lang="ru-RU"/>
          </a:p>
        </p:txBody>
      </p:sp>
      <p:sp>
        <p:nvSpPr>
          <p:cNvPr id="12" name="Arc 52"/>
          <p:cNvSpPr>
            <a:spLocks/>
          </p:cNvSpPr>
          <p:nvPr/>
        </p:nvSpPr>
        <p:spPr bwMode="auto">
          <a:xfrm>
            <a:off x="6931314" y="2577680"/>
            <a:ext cx="556535" cy="159243"/>
          </a:xfrm>
          <a:custGeom>
            <a:avLst/>
            <a:gdLst>
              <a:gd name="T0" fmla="*/ 0 w 21600"/>
              <a:gd name="T1" fmla="*/ 0 h 21600"/>
              <a:gd name="T2" fmla="*/ 504825 w 21600"/>
              <a:gd name="T3" fmla="*/ 144462 h 21600"/>
              <a:gd name="T4" fmla="*/ 0 w 21600"/>
              <a:gd name="T5" fmla="*/ 144462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p>
            <a:endParaRPr lang="ru-RU"/>
          </a:p>
        </p:txBody>
      </p:sp>
      <p:sp>
        <p:nvSpPr>
          <p:cNvPr id="13" name="AutoShape 56"/>
          <p:cNvSpPr>
            <a:spLocks noChangeArrowheads="1"/>
          </p:cNvSpPr>
          <p:nvPr/>
        </p:nvSpPr>
        <p:spPr bwMode="auto">
          <a:xfrm rot="-5400000">
            <a:off x="7129959" y="2538277"/>
            <a:ext cx="159244" cy="556535"/>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14" name="AutoShape 57"/>
          <p:cNvSpPr>
            <a:spLocks noChangeArrowheads="1"/>
          </p:cNvSpPr>
          <p:nvPr/>
        </p:nvSpPr>
        <p:spPr bwMode="auto">
          <a:xfrm rot="5400000" flipH="1">
            <a:off x="6574299" y="2539152"/>
            <a:ext cx="159244" cy="554785"/>
          </a:xfrm>
          <a:prstGeom prst="triangle">
            <a:avLst>
              <a:gd name="adj" fmla="val 50000"/>
            </a:avLst>
          </a:prstGeom>
          <a:solidFill>
            <a:srgbClr val="FF66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15" name="Line 58"/>
          <p:cNvSpPr>
            <a:spLocks noChangeShapeType="1"/>
          </p:cNvSpPr>
          <p:nvPr/>
        </p:nvSpPr>
        <p:spPr bwMode="auto">
          <a:xfrm>
            <a:off x="5662484" y="2815670"/>
            <a:ext cx="261991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94" tIns="50397" rIns="100794" bIns="50397"/>
          <a:lstStyle/>
          <a:p>
            <a:endParaRPr lang="ru-RU"/>
          </a:p>
        </p:txBody>
      </p:sp>
      <p:sp>
        <p:nvSpPr>
          <p:cNvPr id="16" name="Oval 60"/>
          <p:cNvSpPr>
            <a:spLocks noChangeArrowheads="1"/>
          </p:cNvSpPr>
          <p:nvPr/>
        </p:nvSpPr>
        <p:spPr bwMode="auto">
          <a:xfrm>
            <a:off x="6693298" y="2736923"/>
            <a:ext cx="476030" cy="157493"/>
          </a:xfrm>
          <a:prstGeom prst="ellipse">
            <a:avLst/>
          </a:prstGeom>
          <a:solidFill>
            <a:srgbClr val="0000FF"/>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17" name="Oval 97"/>
          <p:cNvSpPr>
            <a:spLocks noChangeArrowheads="1"/>
          </p:cNvSpPr>
          <p:nvPr/>
        </p:nvSpPr>
        <p:spPr bwMode="auto">
          <a:xfrm>
            <a:off x="6852559" y="2736923"/>
            <a:ext cx="159260" cy="157493"/>
          </a:xfrm>
          <a:prstGeom prst="ellipse">
            <a:avLst/>
          </a:prstGeom>
          <a:solidFill>
            <a:schemeClr val="tx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18" name="Oval 112"/>
          <p:cNvSpPr>
            <a:spLocks noChangeArrowheads="1"/>
          </p:cNvSpPr>
          <p:nvPr/>
        </p:nvSpPr>
        <p:spPr bwMode="auto">
          <a:xfrm>
            <a:off x="7169329" y="1149420"/>
            <a:ext cx="949686" cy="3158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19" name="AutoShape 120"/>
          <p:cNvSpPr>
            <a:spLocks noChangeArrowheads="1"/>
          </p:cNvSpPr>
          <p:nvPr/>
        </p:nvSpPr>
        <p:spPr bwMode="auto">
          <a:xfrm>
            <a:off x="6493787" y="2659926"/>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20" name="AutoShape 121"/>
          <p:cNvSpPr>
            <a:spLocks noChangeArrowheads="1"/>
          </p:cNvSpPr>
          <p:nvPr/>
        </p:nvSpPr>
        <p:spPr bwMode="auto">
          <a:xfrm>
            <a:off x="6614543" y="2736922"/>
            <a:ext cx="78755"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21" name="AutoShape 122"/>
          <p:cNvSpPr>
            <a:spLocks noChangeArrowheads="1"/>
          </p:cNvSpPr>
          <p:nvPr/>
        </p:nvSpPr>
        <p:spPr bwMode="auto">
          <a:xfrm>
            <a:off x="6773804" y="2582929"/>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22" name="AutoShape 123"/>
          <p:cNvSpPr>
            <a:spLocks noChangeArrowheads="1"/>
          </p:cNvSpPr>
          <p:nvPr/>
        </p:nvSpPr>
        <p:spPr bwMode="auto">
          <a:xfrm>
            <a:off x="7011819" y="2659926"/>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23" name="AutoShape 124"/>
          <p:cNvSpPr>
            <a:spLocks noChangeArrowheads="1"/>
          </p:cNvSpPr>
          <p:nvPr/>
        </p:nvSpPr>
        <p:spPr bwMode="auto">
          <a:xfrm>
            <a:off x="6695048" y="2659926"/>
            <a:ext cx="78755"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24" name="AutoShape 125"/>
          <p:cNvSpPr>
            <a:spLocks noChangeArrowheads="1"/>
          </p:cNvSpPr>
          <p:nvPr/>
        </p:nvSpPr>
        <p:spPr bwMode="auto">
          <a:xfrm>
            <a:off x="7169329" y="2698424"/>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25" name="AutoShape 126"/>
          <p:cNvSpPr>
            <a:spLocks noChangeArrowheads="1"/>
          </p:cNvSpPr>
          <p:nvPr/>
        </p:nvSpPr>
        <p:spPr bwMode="auto">
          <a:xfrm>
            <a:off x="6812307" y="2659926"/>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26" name="AutoShape 127"/>
          <p:cNvSpPr>
            <a:spLocks noChangeArrowheads="1"/>
          </p:cNvSpPr>
          <p:nvPr/>
        </p:nvSpPr>
        <p:spPr bwMode="auto">
          <a:xfrm>
            <a:off x="7328588" y="2659926"/>
            <a:ext cx="78755"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27" name="AutoShape 128"/>
          <p:cNvSpPr>
            <a:spLocks noChangeArrowheads="1"/>
          </p:cNvSpPr>
          <p:nvPr/>
        </p:nvSpPr>
        <p:spPr bwMode="auto">
          <a:xfrm>
            <a:off x="6933063" y="2616178"/>
            <a:ext cx="78755"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28" name="AutoShape 129"/>
          <p:cNvSpPr>
            <a:spLocks noChangeArrowheads="1"/>
          </p:cNvSpPr>
          <p:nvPr/>
        </p:nvSpPr>
        <p:spPr bwMode="auto">
          <a:xfrm>
            <a:off x="7169329" y="2582929"/>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29" name="AutoShape 130"/>
          <p:cNvSpPr>
            <a:spLocks noChangeArrowheads="1"/>
          </p:cNvSpPr>
          <p:nvPr/>
        </p:nvSpPr>
        <p:spPr bwMode="auto">
          <a:xfrm>
            <a:off x="7367090" y="2775421"/>
            <a:ext cx="78755"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30" name="AutoShape 131"/>
          <p:cNvSpPr>
            <a:spLocks noChangeArrowheads="1"/>
          </p:cNvSpPr>
          <p:nvPr/>
        </p:nvSpPr>
        <p:spPr bwMode="auto">
          <a:xfrm>
            <a:off x="6415031" y="2813919"/>
            <a:ext cx="78755"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32" name="AutoShape 141"/>
          <p:cNvSpPr>
            <a:spLocks noChangeArrowheads="1"/>
          </p:cNvSpPr>
          <p:nvPr/>
        </p:nvSpPr>
        <p:spPr bwMode="auto">
          <a:xfrm rot="5400000">
            <a:off x="6809316" y="2658694"/>
            <a:ext cx="247493" cy="45719"/>
          </a:xfrm>
          <a:prstGeom prst="doubleWave">
            <a:avLst>
              <a:gd name="adj1" fmla="val 6500"/>
              <a:gd name="adj2" fmla="val 1403"/>
            </a:avLst>
          </a:prstGeom>
          <a:solidFill>
            <a:srgbClr val="0070C0">
              <a:alpha val="78000"/>
            </a:srgbClr>
          </a:solidFill>
          <a:ln w="9525" algn="ctr">
            <a:solidFill>
              <a:schemeClr val="tx1"/>
            </a:solidFill>
            <a:miter lim="800000"/>
            <a:headEnd/>
            <a:tailEnd/>
          </a:ln>
          <a:effectLs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33" name="Freeform 143"/>
          <p:cNvSpPr>
            <a:spLocks/>
          </p:cNvSpPr>
          <p:nvPr/>
        </p:nvSpPr>
        <p:spPr bwMode="auto">
          <a:xfrm>
            <a:off x="7055571" y="1956457"/>
            <a:ext cx="938058" cy="824215"/>
          </a:xfrm>
          <a:custGeom>
            <a:avLst/>
            <a:gdLst>
              <a:gd name="T0" fmla="*/ 22225 w 536"/>
              <a:gd name="T1" fmla="*/ 747713 h 471"/>
              <a:gd name="T2" fmla="*/ 193675 w 536"/>
              <a:gd name="T3" fmla="*/ 623888 h 471"/>
              <a:gd name="T4" fmla="*/ 327025 w 536"/>
              <a:gd name="T5" fmla="*/ 519113 h 471"/>
              <a:gd name="T6" fmla="*/ 393700 w 536"/>
              <a:gd name="T7" fmla="*/ 419100 h 471"/>
              <a:gd name="T8" fmla="*/ 398463 w 536"/>
              <a:gd name="T9" fmla="*/ 376238 h 471"/>
              <a:gd name="T10" fmla="*/ 493713 w 536"/>
              <a:gd name="T11" fmla="*/ 357188 h 471"/>
              <a:gd name="T12" fmla="*/ 522288 w 536"/>
              <a:gd name="T13" fmla="*/ 285750 h 471"/>
              <a:gd name="T14" fmla="*/ 598488 w 536"/>
              <a:gd name="T15" fmla="*/ 228600 h 471"/>
              <a:gd name="T16" fmla="*/ 650875 w 536"/>
              <a:gd name="T17" fmla="*/ 166688 h 471"/>
              <a:gd name="T18" fmla="*/ 717550 w 536"/>
              <a:gd name="T19" fmla="*/ 171450 h 471"/>
              <a:gd name="T20" fmla="*/ 722313 w 536"/>
              <a:gd name="T21" fmla="*/ 114300 h 471"/>
              <a:gd name="T22" fmla="*/ 812800 w 536"/>
              <a:gd name="T23" fmla="*/ 71438 h 471"/>
              <a:gd name="T24" fmla="*/ 850900 w 536"/>
              <a:gd name="T25" fmla="*/ 0 h 4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6" h="471">
                <a:moveTo>
                  <a:pt x="14" y="471"/>
                </a:moveTo>
                <a:cubicBezTo>
                  <a:pt x="0" y="400"/>
                  <a:pt x="82" y="420"/>
                  <a:pt x="122" y="393"/>
                </a:cubicBezTo>
                <a:cubicBezTo>
                  <a:pt x="149" y="312"/>
                  <a:pt x="88" y="332"/>
                  <a:pt x="206" y="327"/>
                </a:cubicBezTo>
                <a:cubicBezTo>
                  <a:pt x="199" y="268"/>
                  <a:pt x="193" y="269"/>
                  <a:pt x="248" y="264"/>
                </a:cubicBezTo>
                <a:cubicBezTo>
                  <a:pt x="249" y="255"/>
                  <a:pt x="243" y="241"/>
                  <a:pt x="251" y="237"/>
                </a:cubicBezTo>
                <a:cubicBezTo>
                  <a:pt x="322" y="202"/>
                  <a:pt x="300" y="257"/>
                  <a:pt x="311" y="225"/>
                </a:cubicBezTo>
                <a:cubicBezTo>
                  <a:pt x="293" y="198"/>
                  <a:pt x="298" y="186"/>
                  <a:pt x="329" y="180"/>
                </a:cubicBezTo>
                <a:cubicBezTo>
                  <a:pt x="324" y="138"/>
                  <a:pt x="334" y="147"/>
                  <a:pt x="377" y="144"/>
                </a:cubicBezTo>
                <a:cubicBezTo>
                  <a:pt x="380" y="120"/>
                  <a:pt x="386" y="111"/>
                  <a:pt x="410" y="105"/>
                </a:cubicBezTo>
                <a:cubicBezTo>
                  <a:pt x="424" y="107"/>
                  <a:pt x="439" y="112"/>
                  <a:pt x="452" y="108"/>
                </a:cubicBezTo>
                <a:cubicBezTo>
                  <a:pt x="453" y="96"/>
                  <a:pt x="452" y="84"/>
                  <a:pt x="455" y="72"/>
                </a:cubicBezTo>
                <a:cubicBezTo>
                  <a:pt x="459" y="55"/>
                  <a:pt x="499" y="48"/>
                  <a:pt x="512" y="45"/>
                </a:cubicBezTo>
                <a:cubicBezTo>
                  <a:pt x="526" y="35"/>
                  <a:pt x="536" y="18"/>
                  <a:pt x="536" y="0"/>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94" tIns="50397" rIns="100794" bIns="50397"/>
          <a:lstStyle/>
          <a:p>
            <a:endParaRPr lang="ru-RU"/>
          </a:p>
        </p:txBody>
      </p:sp>
      <p:sp>
        <p:nvSpPr>
          <p:cNvPr id="34" name="Oval 159"/>
          <p:cNvSpPr>
            <a:spLocks noChangeArrowheads="1"/>
          </p:cNvSpPr>
          <p:nvPr/>
        </p:nvSpPr>
        <p:spPr bwMode="auto">
          <a:xfrm>
            <a:off x="7804617" y="3687133"/>
            <a:ext cx="80505" cy="80497"/>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35" name="Овал 34"/>
          <p:cNvSpPr/>
          <p:nvPr/>
        </p:nvSpPr>
        <p:spPr>
          <a:xfrm>
            <a:off x="6480110" y="2279635"/>
            <a:ext cx="923322" cy="288032"/>
          </a:xfrm>
          <a:prstGeom prst="ellipse">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6" name="Овал 35"/>
          <p:cNvSpPr/>
          <p:nvPr/>
        </p:nvSpPr>
        <p:spPr>
          <a:xfrm>
            <a:off x="6962198" y="1895405"/>
            <a:ext cx="108507" cy="122104"/>
          </a:xfrm>
          <a:prstGeom prst="ellipse">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p:cNvSpPr/>
          <p:nvPr/>
        </p:nvSpPr>
        <p:spPr>
          <a:xfrm>
            <a:off x="7002450" y="1597447"/>
            <a:ext cx="136509" cy="190706"/>
          </a:xfrm>
          <a:prstGeom prst="ellipse">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8" name="Овал 37"/>
          <p:cNvSpPr/>
          <p:nvPr/>
        </p:nvSpPr>
        <p:spPr>
          <a:xfrm>
            <a:off x="6891688" y="1478465"/>
            <a:ext cx="136509" cy="175178"/>
          </a:xfrm>
          <a:prstGeom prst="ellipse">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вал 38"/>
          <p:cNvSpPr/>
          <p:nvPr/>
        </p:nvSpPr>
        <p:spPr>
          <a:xfrm>
            <a:off x="6919062" y="2054529"/>
            <a:ext cx="136509" cy="86865"/>
          </a:xfrm>
          <a:prstGeom prst="ellipse">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Овал 39"/>
          <p:cNvSpPr/>
          <p:nvPr/>
        </p:nvSpPr>
        <p:spPr>
          <a:xfrm>
            <a:off x="6850807" y="2354871"/>
            <a:ext cx="136509" cy="137560"/>
          </a:xfrm>
          <a:prstGeom prst="ellipse">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Овал 40"/>
          <p:cNvSpPr/>
          <p:nvPr/>
        </p:nvSpPr>
        <p:spPr>
          <a:xfrm>
            <a:off x="6875310" y="2147937"/>
            <a:ext cx="136509" cy="212796"/>
          </a:xfrm>
          <a:prstGeom prst="ellipse">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Овал 41"/>
          <p:cNvSpPr/>
          <p:nvPr/>
        </p:nvSpPr>
        <p:spPr>
          <a:xfrm>
            <a:off x="6812307" y="1694489"/>
            <a:ext cx="136509" cy="212796"/>
          </a:xfrm>
          <a:prstGeom prst="ellipse">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3" name="Line 140"/>
          <p:cNvSpPr>
            <a:spLocks noChangeShapeType="1"/>
          </p:cNvSpPr>
          <p:nvPr/>
        </p:nvSpPr>
        <p:spPr bwMode="auto">
          <a:xfrm flipH="1" flipV="1">
            <a:off x="6572540" y="2137923"/>
            <a:ext cx="81379" cy="276631"/>
          </a:xfrm>
          <a:prstGeom prst="line">
            <a:avLst/>
          </a:prstGeom>
          <a:noFill/>
          <a:ln w="31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94" tIns="50397" rIns="100794" bIns="50397"/>
          <a:lstStyle/>
          <a:p>
            <a:endParaRPr lang="ru-RU"/>
          </a:p>
        </p:txBody>
      </p:sp>
      <p:sp>
        <p:nvSpPr>
          <p:cNvPr id="44" name="Line 140"/>
          <p:cNvSpPr>
            <a:spLocks noChangeShapeType="1"/>
          </p:cNvSpPr>
          <p:nvPr/>
        </p:nvSpPr>
        <p:spPr bwMode="auto">
          <a:xfrm flipH="1" flipV="1">
            <a:off x="6756657" y="2087851"/>
            <a:ext cx="45565" cy="283420"/>
          </a:xfrm>
          <a:prstGeom prst="line">
            <a:avLst/>
          </a:prstGeom>
          <a:noFill/>
          <a:ln w="31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94" tIns="50397" rIns="100794" bIns="50397"/>
          <a:lstStyle/>
          <a:p>
            <a:endParaRPr lang="ru-RU"/>
          </a:p>
        </p:txBody>
      </p:sp>
      <p:sp>
        <p:nvSpPr>
          <p:cNvPr id="45" name="Line 140"/>
          <p:cNvSpPr>
            <a:spLocks noChangeShapeType="1"/>
          </p:cNvSpPr>
          <p:nvPr/>
        </p:nvSpPr>
        <p:spPr bwMode="auto">
          <a:xfrm flipV="1">
            <a:off x="7120048" y="2105833"/>
            <a:ext cx="40866" cy="254339"/>
          </a:xfrm>
          <a:prstGeom prst="line">
            <a:avLst/>
          </a:prstGeom>
          <a:noFill/>
          <a:ln w="31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94" tIns="50397" rIns="100794" bIns="50397"/>
          <a:lstStyle/>
          <a:p>
            <a:endParaRPr lang="ru-RU"/>
          </a:p>
        </p:txBody>
      </p:sp>
      <p:sp>
        <p:nvSpPr>
          <p:cNvPr id="46" name="Line 140"/>
          <p:cNvSpPr>
            <a:spLocks noChangeShapeType="1"/>
          </p:cNvSpPr>
          <p:nvPr/>
        </p:nvSpPr>
        <p:spPr bwMode="auto">
          <a:xfrm flipV="1">
            <a:off x="7248083" y="2147935"/>
            <a:ext cx="80505" cy="266619"/>
          </a:xfrm>
          <a:prstGeom prst="line">
            <a:avLst/>
          </a:prstGeom>
          <a:noFill/>
          <a:ln w="3175">
            <a:solidFill>
              <a:schemeClr val="tx1"/>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0794" tIns="50397" rIns="100794" bIns="50397"/>
          <a:lstStyle/>
          <a:p>
            <a:endParaRPr lang="ru-RU"/>
          </a:p>
        </p:txBody>
      </p:sp>
      <p:sp>
        <p:nvSpPr>
          <p:cNvPr id="47" name="Равнобедренный треугольник 46"/>
          <p:cNvSpPr/>
          <p:nvPr/>
        </p:nvSpPr>
        <p:spPr>
          <a:xfrm rot="10800000">
            <a:off x="6675359" y="1455272"/>
            <a:ext cx="515407" cy="1124473"/>
          </a:xfrm>
          <a:prstGeom prst="triangle">
            <a:avLst/>
          </a:prstGeom>
          <a:solidFill>
            <a:srgbClr val="92D050">
              <a:alpha val="4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TextBox 48"/>
          <p:cNvSpPr txBox="1"/>
          <p:nvPr/>
        </p:nvSpPr>
        <p:spPr>
          <a:xfrm>
            <a:off x="3942984" y="1087934"/>
            <a:ext cx="2250586" cy="307777"/>
          </a:xfrm>
          <a:prstGeom prst="rect">
            <a:avLst/>
          </a:prstGeom>
          <a:noFill/>
        </p:spPr>
        <p:txBody>
          <a:bodyPr wrap="square" rtlCol="0">
            <a:spAutoFit/>
          </a:bodyPr>
          <a:lstStyle/>
          <a:p>
            <a:pPr>
              <a:buNone/>
            </a:pPr>
            <a:r>
              <a:rPr lang="en-US" b="1" dirty="0" smtClean="0">
                <a:latin typeface="+mj-lt"/>
              </a:rPr>
              <a:t>Radio jet (VLBI)</a:t>
            </a:r>
            <a:endParaRPr lang="ru-RU" b="1" dirty="0">
              <a:latin typeface="+mj-lt"/>
            </a:endParaRPr>
          </a:p>
        </p:txBody>
      </p:sp>
      <p:sp>
        <p:nvSpPr>
          <p:cNvPr id="50" name="TextBox 49"/>
          <p:cNvSpPr txBox="1"/>
          <p:nvPr/>
        </p:nvSpPr>
        <p:spPr>
          <a:xfrm>
            <a:off x="6722991" y="3389805"/>
            <a:ext cx="569120" cy="307777"/>
          </a:xfrm>
          <a:prstGeom prst="rect">
            <a:avLst/>
          </a:prstGeom>
          <a:noFill/>
        </p:spPr>
        <p:txBody>
          <a:bodyPr wrap="square" rtlCol="0">
            <a:spAutoFit/>
          </a:bodyPr>
          <a:lstStyle/>
          <a:p>
            <a:pPr>
              <a:buNone/>
            </a:pPr>
            <a:r>
              <a:rPr lang="en-US" b="1" dirty="0" smtClean="0">
                <a:latin typeface="+mn-lt"/>
              </a:rPr>
              <a:t>BH</a:t>
            </a:r>
            <a:endParaRPr lang="ru-RU" b="1" dirty="0">
              <a:latin typeface="+mn-lt"/>
            </a:endParaRPr>
          </a:p>
        </p:txBody>
      </p:sp>
      <p:sp>
        <p:nvSpPr>
          <p:cNvPr id="51" name="TextBox 50"/>
          <p:cNvSpPr txBox="1"/>
          <p:nvPr/>
        </p:nvSpPr>
        <p:spPr>
          <a:xfrm>
            <a:off x="7402724" y="3389805"/>
            <a:ext cx="642290" cy="307777"/>
          </a:xfrm>
          <a:prstGeom prst="rect">
            <a:avLst/>
          </a:prstGeom>
          <a:noFill/>
        </p:spPr>
        <p:txBody>
          <a:bodyPr wrap="square" rtlCol="0">
            <a:spAutoFit/>
          </a:bodyPr>
          <a:lstStyle/>
          <a:p>
            <a:pPr>
              <a:buNone/>
            </a:pPr>
            <a:r>
              <a:rPr lang="en-US" b="1" dirty="0" smtClean="0">
                <a:latin typeface="+mn-lt"/>
              </a:rPr>
              <a:t>AD</a:t>
            </a:r>
            <a:endParaRPr lang="ru-RU" b="1" dirty="0">
              <a:latin typeface="+mn-lt"/>
            </a:endParaRPr>
          </a:p>
        </p:txBody>
      </p:sp>
      <p:sp>
        <p:nvSpPr>
          <p:cNvPr id="52" name="TextBox 51"/>
          <p:cNvSpPr txBox="1"/>
          <p:nvPr/>
        </p:nvSpPr>
        <p:spPr>
          <a:xfrm>
            <a:off x="5278216" y="3389805"/>
            <a:ext cx="1319398" cy="307777"/>
          </a:xfrm>
          <a:prstGeom prst="rect">
            <a:avLst/>
          </a:prstGeom>
          <a:noFill/>
        </p:spPr>
        <p:txBody>
          <a:bodyPr wrap="square" rtlCol="0">
            <a:spAutoFit/>
          </a:bodyPr>
          <a:lstStyle/>
          <a:p>
            <a:pPr>
              <a:buNone/>
            </a:pPr>
            <a:r>
              <a:rPr lang="ru-RU" b="1" dirty="0" smtClean="0">
                <a:latin typeface="+mj-lt"/>
              </a:rPr>
              <a:t> </a:t>
            </a:r>
            <a:r>
              <a:rPr lang="en-US" b="1" dirty="0" smtClean="0">
                <a:latin typeface="+mj-lt"/>
              </a:rPr>
              <a:t>BLR disk</a:t>
            </a:r>
            <a:endParaRPr lang="ru-RU" b="1" dirty="0">
              <a:latin typeface="+mj-lt"/>
            </a:endParaRPr>
          </a:p>
        </p:txBody>
      </p:sp>
      <p:sp>
        <p:nvSpPr>
          <p:cNvPr id="53" name="TextBox 52"/>
          <p:cNvSpPr txBox="1"/>
          <p:nvPr/>
        </p:nvSpPr>
        <p:spPr>
          <a:xfrm>
            <a:off x="4437305" y="2093361"/>
            <a:ext cx="1152775" cy="307777"/>
          </a:xfrm>
          <a:prstGeom prst="rect">
            <a:avLst/>
          </a:prstGeom>
          <a:noFill/>
        </p:spPr>
        <p:txBody>
          <a:bodyPr wrap="square" rtlCol="0">
            <a:spAutoFit/>
          </a:bodyPr>
          <a:lstStyle/>
          <a:p>
            <a:pPr>
              <a:buNone/>
            </a:pPr>
            <a:r>
              <a:rPr lang="en-US" b="1" dirty="0" smtClean="0">
                <a:latin typeface="+mj-lt"/>
              </a:rPr>
              <a:t>Optical jet</a:t>
            </a:r>
            <a:endParaRPr lang="ru-RU" b="1" dirty="0">
              <a:latin typeface="+mj-lt"/>
            </a:endParaRPr>
          </a:p>
        </p:txBody>
      </p:sp>
      <p:cxnSp>
        <p:nvCxnSpPr>
          <p:cNvPr id="54" name="Прямая со стрелкой 53"/>
          <p:cNvCxnSpPr/>
          <p:nvPr/>
        </p:nvCxnSpPr>
        <p:spPr>
          <a:xfrm>
            <a:off x="5622233" y="2301452"/>
            <a:ext cx="1268828" cy="35234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a:endCxn id="16" idx="5"/>
          </p:cNvCxnSpPr>
          <p:nvPr/>
        </p:nvCxnSpPr>
        <p:spPr>
          <a:xfrm flipH="1" flipV="1">
            <a:off x="7099615" y="2871352"/>
            <a:ext cx="466988" cy="4892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p:nvPr/>
        </p:nvCxnSpPr>
        <p:spPr>
          <a:xfrm flipV="1">
            <a:off x="6104542" y="2950325"/>
            <a:ext cx="376269" cy="4301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a:off x="5847389" y="1241334"/>
            <a:ext cx="964918" cy="30459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a:off x="5406856" y="1798073"/>
            <a:ext cx="1167276" cy="5976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Прямая со стрелкой 58"/>
          <p:cNvCxnSpPr/>
          <p:nvPr/>
        </p:nvCxnSpPr>
        <p:spPr>
          <a:xfrm flipH="1" flipV="1">
            <a:off x="6937529" y="2894416"/>
            <a:ext cx="13729" cy="46620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468710" y="2640755"/>
            <a:ext cx="1938146" cy="307777"/>
          </a:xfrm>
          <a:prstGeom prst="rect">
            <a:avLst/>
          </a:prstGeom>
          <a:noFill/>
        </p:spPr>
        <p:txBody>
          <a:bodyPr wrap="square" rtlCol="0">
            <a:spAutoFit/>
          </a:bodyPr>
          <a:lstStyle/>
          <a:p>
            <a:pPr>
              <a:buNone/>
            </a:pPr>
            <a:r>
              <a:rPr lang="en-US" b="1" dirty="0">
                <a:latin typeface="+mn-lt"/>
              </a:rPr>
              <a:t>Gas and </a:t>
            </a:r>
            <a:r>
              <a:rPr lang="en-US" b="1" dirty="0" smtClean="0">
                <a:latin typeface="+mn-lt"/>
              </a:rPr>
              <a:t>dust  </a:t>
            </a:r>
            <a:r>
              <a:rPr lang="en-US" b="1" dirty="0">
                <a:latin typeface="+mn-lt"/>
              </a:rPr>
              <a:t>torus</a:t>
            </a:r>
            <a:endParaRPr lang="ru-RU" b="1" dirty="0">
              <a:latin typeface="+mn-lt"/>
            </a:endParaRPr>
          </a:p>
        </p:txBody>
      </p:sp>
      <p:cxnSp>
        <p:nvCxnSpPr>
          <p:cNvPr id="61" name="Прямая со стрелкой 60"/>
          <p:cNvCxnSpPr>
            <a:stCxn id="60" idx="3"/>
          </p:cNvCxnSpPr>
          <p:nvPr/>
        </p:nvCxnSpPr>
        <p:spPr>
          <a:xfrm>
            <a:off x="5406856" y="2794644"/>
            <a:ext cx="458379" cy="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2" name="Oval 109"/>
          <p:cNvSpPr>
            <a:spLocks noChangeArrowheads="1"/>
          </p:cNvSpPr>
          <p:nvPr/>
        </p:nvSpPr>
        <p:spPr bwMode="auto">
          <a:xfrm>
            <a:off x="6603731" y="985798"/>
            <a:ext cx="704382" cy="91389"/>
          </a:xfrm>
          <a:prstGeom prst="ellipse">
            <a:avLst/>
          </a:prstGeom>
          <a:noFill/>
          <a:ln w="9525" algn="ctr">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lIns="100794" tIns="50397" rIns="100794" bIns="50397" anchor="ctr"/>
          <a:lstStyle/>
          <a:p>
            <a:endParaRPr lang="en-US"/>
          </a:p>
        </p:txBody>
      </p:sp>
      <p:sp>
        <p:nvSpPr>
          <p:cNvPr id="63" name="Oval 109"/>
          <p:cNvSpPr>
            <a:spLocks noChangeArrowheads="1"/>
          </p:cNvSpPr>
          <p:nvPr/>
        </p:nvSpPr>
        <p:spPr bwMode="auto">
          <a:xfrm>
            <a:off x="6675359" y="1393629"/>
            <a:ext cx="515408" cy="100443"/>
          </a:xfrm>
          <a:prstGeom prst="ellipse">
            <a:avLst/>
          </a:prstGeom>
          <a:solidFill>
            <a:srgbClr val="92D050">
              <a:alpha val="43000"/>
            </a:srgbClr>
          </a:solidFill>
          <a:ln w="9525" algn="ctr">
            <a:solidFill>
              <a:schemeClr val="accent1"/>
            </a:solidFill>
            <a:round/>
            <a:headEnd/>
            <a:tailEnd/>
          </a:ln>
          <a:extLst/>
        </p:spPr>
        <p:txBody>
          <a:bodyPr wrap="none" lIns="100794" tIns="50397" rIns="100794" bIns="50397" anchor="ctr"/>
          <a:lstStyle/>
          <a:p>
            <a:endParaRPr lang="en-US"/>
          </a:p>
        </p:txBody>
      </p:sp>
      <p:cxnSp>
        <p:nvCxnSpPr>
          <p:cNvPr id="64" name="Прямая соединительная линия 63"/>
          <p:cNvCxnSpPr>
            <a:endCxn id="62" idx="6"/>
          </p:cNvCxnSpPr>
          <p:nvPr/>
        </p:nvCxnSpPr>
        <p:spPr>
          <a:xfrm flipV="1">
            <a:off x="7099615" y="1031493"/>
            <a:ext cx="208498" cy="782424"/>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Прямая соединительная линия 64"/>
          <p:cNvCxnSpPr>
            <a:stCxn id="63" idx="2"/>
            <a:endCxn id="62" idx="2"/>
          </p:cNvCxnSpPr>
          <p:nvPr/>
        </p:nvCxnSpPr>
        <p:spPr>
          <a:xfrm flipH="1" flipV="1">
            <a:off x="6603731" y="1031493"/>
            <a:ext cx="71628" cy="412358"/>
          </a:xfrm>
          <a:prstGeom prst="line">
            <a:avLst/>
          </a:prstGeom>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818126" y="1634264"/>
            <a:ext cx="2250586" cy="307777"/>
          </a:xfrm>
          <a:prstGeom prst="rect">
            <a:avLst/>
          </a:prstGeom>
          <a:noFill/>
        </p:spPr>
        <p:txBody>
          <a:bodyPr wrap="square" rtlCol="0">
            <a:spAutoFit/>
          </a:bodyPr>
          <a:lstStyle/>
          <a:p>
            <a:pPr>
              <a:buNone/>
            </a:pPr>
            <a:r>
              <a:rPr lang="en-US" b="1" dirty="0" smtClean="0">
                <a:latin typeface="+mj-lt"/>
              </a:rPr>
              <a:t>Halo</a:t>
            </a:r>
            <a:r>
              <a:rPr lang="ru-RU" b="1" dirty="0" smtClean="0">
                <a:latin typeface="+mj-lt"/>
              </a:rPr>
              <a:t> </a:t>
            </a:r>
            <a:r>
              <a:rPr lang="en-US" b="1" dirty="0" smtClean="0">
                <a:latin typeface="+mj-lt"/>
              </a:rPr>
              <a:t>BLR</a:t>
            </a:r>
            <a:endParaRPr lang="ru-RU" b="1" dirty="0">
              <a:latin typeface="+mj-lt"/>
            </a:endParaRPr>
          </a:p>
        </p:txBody>
      </p:sp>
      <p:pic>
        <p:nvPicPr>
          <p:cNvPr id="68" name="Picture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79233">
            <a:off x="7426309" y="719265"/>
            <a:ext cx="27146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 name="Прямоугольник 5"/>
          <p:cNvSpPr/>
          <p:nvPr/>
        </p:nvSpPr>
        <p:spPr>
          <a:xfrm>
            <a:off x="7723869" y="683395"/>
            <a:ext cx="588623" cy="307777"/>
          </a:xfrm>
          <a:prstGeom prst="rect">
            <a:avLst/>
          </a:prstGeom>
        </p:spPr>
        <p:txBody>
          <a:bodyPr wrap="none">
            <a:spAutoFit/>
          </a:bodyPr>
          <a:lstStyle/>
          <a:p>
            <a:pPr>
              <a:buNone/>
            </a:pPr>
            <a:r>
              <a:rPr lang="en-US" b="1" i="1" dirty="0"/>
              <a:t>i~20</a:t>
            </a:r>
            <a:r>
              <a:rPr lang="en-US" i="1" dirty="0">
                <a:sym typeface="Symbol"/>
              </a:rPr>
              <a:t></a:t>
            </a:r>
            <a:endParaRPr lang="ru-RU" i="1" dirty="0"/>
          </a:p>
        </p:txBody>
      </p:sp>
      <p:sp>
        <p:nvSpPr>
          <p:cNvPr id="70" name="AutoShape 123"/>
          <p:cNvSpPr>
            <a:spLocks noChangeArrowheads="1"/>
          </p:cNvSpPr>
          <p:nvPr/>
        </p:nvSpPr>
        <p:spPr bwMode="auto">
          <a:xfrm>
            <a:off x="7007551" y="2316372"/>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71" name="AutoShape 123"/>
          <p:cNvSpPr>
            <a:spLocks noChangeArrowheads="1"/>
          </p:cNvSpPr>
          <p:nvPr/>
        </p:nvSpPr>
        <p:spPr bwMode="auto">
          <a:xfrm>
            <a:off x="7051198" y="2509008"/>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72" name="AutoShape 123"/>
          <p:cNvSpPr>
            <a:spLocks noChangeArrowheads="1"/>
          </p:cNvSpPr>
          <p:nvPr/>
        </p:nvSpPr>
        <p:spPr bwMode="auto">
          <a:xfrm>
            <a:off x="6740062" y="2487006"/>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73" name="AutoShape 123"/>
          <p:cNvSpPr>
            <a:spLocks noChangeArrowheads="1"/>
          </p:cNvSpPr>
          <p:nvPr/>
        </p:nvSpPr>
        <p:spPr bwMode="auto">
          <a:xfrm>
            <a:off x="6677903" y="2376055"/>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74" name="AutoShape 123"/>
          <p:cNvSpPr>
            <a:spLocks noChangeArrowheads="1"/>
          </p:cNvSpPr>
          <p:nvPr/>
        </p:nvSpPr>
        <p:spPr bwMode="auto">
          <a:xfrm>
            <a:off x="6609276" y="2529168"/>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75" name="AutoShape 123"/>
          <p:cNvSpPr>
            <a:spLocks noChangeArrowheads="1"/>
          </p:cNvSpPr>
          <p:nvPr/>
        </p:nvSpPr>
        <p:spPr bwMode="auto">
          <a:xfrm>
            <a:off x="7189693" y="2502789"/>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76" name="AutoShape 123"/>
          <p:cNvSpPr>
            <a:spLocks noChangeArrowheads="1"/>
          </p:cNvSpPr>
          <p:nvPr/>
        </p:nvSpPr>
        <p:spPr bwMode="auto">
          <a:xfrm>
            <a:off x="7151390" y="2337556"/>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77" name="AutoShape 123"/>
          <p:cNvSpPr>
            <a:spLocks noChangeArrowheads="1"/>
          </p:cNvSpPr>
          <p:nvPr/>
        </p:nvSpPr>
        <p:spPr bwMode="auto">
          <a:xfrm>
            <a:off x="6811155" y="2348327"/>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78" name="AutoShape 123"/>
          <p:cNvSpPr>
            <a:spLocks noChangeArrowheads="1"/>
          </p:cNvSpPr>
          <p:nvPr/>
        </p:nvSpPr>
        <p:spPr bwMode="auto">
          <a:xfrm>
            <a:off x="6616294" y="2894416"/>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79" name="AutoShape 123"/>
          <p:cNvSpPr>
            <a:spLocks noChangeArrowheads="1"/>
          </p:cNvSpPr>
          <p:nvPr/>
        </p:nvSpPr>
        <p:spPr bwMode="auto">
          <a:xfrm>
            <a:off x="7020861" y="2993718"/>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80" name="AutoShape 123"/>
          <p:cNvSpPr>
            <a:spLocks noChangeArrowheads="1"/>
          </p:cNvSpPr>
          <p:nvPr/>
        </p:nvSpPr>
        <p:spPr bwMode="auto">
          <a:xfrm>
            <a:off x="6791580" y="2898737"/>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81" name="AutoShape 123"/>
          <p:cNvSpPr>
            <a:spLocks noChangeArrowheads="1"/>
          </p:cNvSpPr>
          <p:nvPr/>
        </p:nvSpPr>
        <p:spPr bwMode="auto">
          <a:xfrm>
            <a:off x="6986228" y="2871535"/>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82" name="AutoShape 123"/>
          <p:cNvSpPr>
            <a:spLocks noChangeArrowheads="1"/>
          </p:cNvSpPr>
          <p:nvPr/>
        </p:nvSpPr>
        <p:spPr bwMode="auto">
          <a:xfrm>
            <a:off x="6923906" y="3019360"/>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83" name="AutoShape 123"/>
          <p:cNvSpPr>
            <a:spLocks noChangeArrowheads="1"/>
          </p:cNvSpPr>
          <p:nvPr/>
        </p:nvSpPr>
        <p:spPr bwMode="auto">
          <a:xfrm>
            <a:off x="6741168" y="2975734"/>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84" name="AutoShape 123"/>
          <p:cNvSpPr>
            <a:spLocks noChangeArrowheads="1"/>
          </p:cNvSpPr>
          <p:nvPr/>
        </p:nvSpPr>
        <p:spPr bwMode="auto">
          <a:xfrm>
            <a:off x="7190767" y="2862680"/>
            <a:ext cx="78754" cy="76997"/>
          </a:xfrm>
          <a:prstGeom prst="irregularSeal1">
            <a:avLst/>
          </a:prstGeom>
          <a:noFill/>
          <a:ln w="31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0794" tIns="50397" rIns="100794" bIns="50397" anchor="ct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endParaRPr lang="ru-RU" altLang="ru-RU"/>
          </a:p>
        </p:txBody>
      </p:sp>
      <p:sp>
        <p:nvSpPr>
          <p:cNvPr id="91" name="TextBox 90"/>
          <p:cNvSpPr txBox="1"/>
          <p:nvPr/>
        </p:nvSpPr>
        <p:spPr>
          <a:xfrm>
            <a:off x="3734619" y="3933056"/>
            <a:ext cx="5283818" cy="2702278"/>
          </a:xfrm>
          <a:prstGeom prst="rect">
            <a:avLst/>
          </a:prstGeom>
          <a:solidFill>
            <a:srgbClr val="FFFF00"/>
          </a:solidFill>
        </p:spPr>
        <p:txBody>
          <a:bodyPr wrap="square" rtlCol="0">
            <a:spAutoFit/>
          </a:bodyPr>
          <a:lstStyle/>
          <a:p>
            <a:pPr>
              <a:buNone/>
            </a:pPr>
            <a:r>
              <a:rPr lang="en-US" sz="1600" b="1" u="sng" dirty="0">
                <a:solidFill>
                  <a:srgbClr val="7030A0"/>
                </a:solidFill>
                <a:latin typeface="+mn-lt"/>
              </a:rPr>
              <a:t>The observed properties of an </a:t>
            </a:r>
            <a:r>
              <a:rPr lang="en-US" sz="1600" b="1" u="sng" dirty="0" smtClean="0">
                <a:solidFill>
                  <a:srgbClr val="7030A0"/>
                </a:solidFill>
                <a:latin typeface="+mn-lt"/>
              </a:rPr>
              <a:t>3C390.3</a:t>
            </a:r>
          </a:p>
          <a:p>
            <a:pPr>
              <a:buNone/>
            </a:pPr>
            <a:endParaRPr lang="en-US" sz="1600" b="1" u="sng" dirty="0" smtClean="0">
              <a:solidFill>
                <a:srgbClr val="7030A0"/>
              </a:solidFill>
              <a:latin typeface="+mn-lt"/>
            </a:endParaRPr>
          </a:p>
          <a:p>
            <a:pPr marL="285750" indent="-285750" algn="l">
              <a:buFont typeface="Wingdings" panose="05000000000000000000" pitchFamily="2" charset="2"/>
              <a:buChar char="ü"/>
            </a:pPr>
            <a:r>
              <a:rPr lang="en-US" sz="1600" b="1" dirty="0" smtClean="0">
                <a:solidFill>
                  <a:srgbClr val="7030A0"/>
                </a:solidFill>
                <a:latin typeface="+mn-lt"/>
              </a:rPr>
              <a:t>Size of torus (from UV-calibration)</a:t>
            </a:r>
          </a:p>
          <a:p>
            <a:pPr marL="285750" indent="-285750" algn="l">
              <a:buFont typeface="Wingdings" panose="05000000000000000000" pitchFamily="2" charset="2"/>
              <a:buChar char="ü"/>
            </a:pPr>
            <a:r>
              <a:rPr lang="en-US" sz="1600" b="1" dirty="0" smtClean="0">
                <a:solidFill>
                  <a:srgbClr val="7030A0"/>
                </a:solidFill>
                <a:latin typeface="+mn-lt"/>
              </a:rPr>
              <a:t>Radio-jet (VLBI) 1-10 pc</a:t>
            </a:r>
          </a:p>
          <a:p>
            <a:pPr marL="285750" indent="-285750" algn="l">
              <a:buFont typeface="Wingdings" panose="05000000000000000000" pitchFamily="2" charset="2"/>
              <a:buChar char="ü"/>
            </a:pPr>
            <a:r>
              <a:rPr lang="en-US" sz="1600" b="1" dirty="0" smtClean="0">
                <a:solidFill>
                  <a:srgbClr val="7030A0"/>
                </a:solidFill>
                <a:latin typeface="+mn-lt"/>
              </a:rPr>
              <a:t>Size of  BLR (H</a:t>
            </a:r>
            <a:r>
              <a:rPr lang="en-US" sz="1600" b="1" dirty="0" smtClean="0">
                <a:solidFill>
                  <a:srgbClr val="7030A0"/>
                </a:solidFill>
                <a:latin typeface="+mn-lt"/>
                <a:sym typeface="Symbol"/>
              </a:rPr>
              <a:t>) ~ 0.12 pc</a:t>
            </a:r>
          </a:p>
          <a:p>
            <a:pPr marL="285750" indent="-285750" algn="l">
              <a:buFont typeface="Wingdings" panose="05000000000000000000" pitchFamily="2" charset="2"/>
              <a:buChar char="ü"/>
            </a:pPr>
            <a:r>
              <a:rPr lang="en-US" sz="1600" b="1" dirty="0" smtClean="0">
                <a:solidFill>
                  <a:srgbClr val="7030A0"/>
                </a:solidFill>
                <a:latin typeface="+mn-lt"/>
                <a:sym typeface="Symbol"/>
              </a:rPr>
              <a:t>Outflow in halo of BLR  -1200 km/s, size ~ 0.08 pc</a:t>
            </a:r>
          </a:p>
          <a:p>
            <a:pPr marL="285750" indent="-285750" algn="l">
              <a:buFont typeface="Wingdings" panose="05000000000000000000" pitchFamily="2" charset="2"/>
              <a:buChar char="ü"/>
            </a:pPr>
            <a:r>
              <a:rPr lang="en-US" sz="1600" b="1" dirty="0" smtClean="0">
                <a:solidFill>
                  <a:srgbClr val="7030A0"/>
                </a:solidFill>
                <a:latin typeface="+mn-lt"/>
                <a:sym typeface="Symbol"/>
              </a:rPr>
              <a:t>Variable optical jet,  size &lt;0.01 pc</a:t>
            </a:r>
          </a:p>
          <a:p>
            <a:pPr marL="285750" indent="-285750" algn="l">
              <a:buFont typeface="Wingdings" panose="05000000000000000000" pitchFamily="2" charset="2"/>
              <a:buChar char="ü"/>
            </a:pPr>
            <a:r>
              <a:rPr lang="en-US" sz="1600" b="1" dirty="0" smtClean="0">
                <a:solidFill>
                  <a:srgbClr val="7030A0"/>
                </a:solidFill>
                <a:latin typeface="+mn-lt"/>
                <a:sym typeface="Symbol"/>
              </a:rPr>
              <a:t>Size of accretion disk &lt;0.01 pc</a:t>
            </a:r>
          </a:p>
          <a:p>
            <a:pPr marL="285750" indent="-285750" algn="l">
              <a:buFont typeface="Wingdings" panose="05000000000000000000" pitchFamily="2" charset="2"/>
              <a:buChar char="ü"/>
            </a:pPr>
            <a:r>
              <a:rPr lang="en-US" sz="1600" b="1" dirty="0" smtClean="0">
                <a:solidFill>
                  <a:srgbClr val="7030A0"/>
                </a:solidFill>
                <a:latin typeface="+mn-lt"/>
                <a:sym typeface="Symbol"/>
              </a:rPr>
              <a:t>M</a:t>
            </a:r>
            <a:r>
              <a:rPr lang="en-US" sz="1600" b="1" baseline="-25000" dirty="0" smtClean="0">
                <a:solidFill>
                  <a:srgbClr val="7030A0"/>
                </a:solidFill>
                <a:latin typeface="+mn-lt"/>
                <a:sym typeface="Symbol"/>
              </a:rPr>
              <a:t>BH</a:t>
            </a:r>
            <a:r>
              <a:rPr lang="en-US" sz="1600" b="1" dirty="0" smtClean="0">
                <a:solidFill>
                  <a:srgbClr val="7030A0"/>
                </a:solidFill>
                <a:latin typeface="+mn-lt"/>
                <a:sym typeface="Symbol"/>
              </a:rPr>
              <a:t> ~ 310</a:t>
            </a:r>
            <a:r>
              <a:rPr lang="en-US" sz="1600" b="1" baseline="30000" dirty="0" smtClean="0">
                <a:solidFill>
                  <a:srgbClr val="7030A0"/>
                </a:solidFill>
                <a:latin typeface="+mn-lt"/>
                <a:sym typeface="Symbol"/>
              </a:rPr>
              <a:t>8</a:t>
            </a:r>
            <a:r>
              <a:rPr lang="en-US" sz="1600" b="1" dirty="0" smtClean="0">
                <a:solidFill>
                  <a:srgbClr val="7030A0"/>
                </a:solidFill>
                <a:latin typeface="+mn-lt"/>
                <a:sym typeface="Symbol"/>
              </a:rPr>
              <a:t> M</a:t>
            </a:r>
            <a:endParaRPr lang="ru-RU" sz="1600" b="1" dirty="0">
              <a:solidFill>
                <a:srgbClr val="7030A0"/>
              </a:solidFill>
            </a:endParaRPr>
          </a:p>
        </p:txBody>
      </p:sp>
    </p:spTree>
    <p:extLst>
      <p:ext uri="{BB962C8B-B14F-4D97-AF65-F5344CB8AC3E}">
        <p14:creationId xmlns:p14="http://schemas.microsoft.com/office/powerpoint/2010/main" val="1937847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94024" y="126386"/>
            <a:ext cx="7930853" cy="459432"/>
          </a:xfrm>
          <a:solidFill>
            <a:srgbClr val="FFFF00"/>
          </a:solidFill>
        </p:spPr>
        <p:txBody>
          <a:bodyPr>
            <a:noAutofit/>
          </a:bodyPr>
          <a:lstStyle/>
          <a:p>
            <a:r>
              <a:rPr lang="en-US" sz="3200" b="1" dirty="0" smtClean="0">
                <a:latin typeface="Comic Sans MS" panose="030F0702030302020204" pitchFamily="66" charset="0"/>
              </a:rPr>
              <a:t>The polarization of gravitational lenses</a:t>
            </a:r>
            <a:endParaRPr lang="ru-RU" sz="3200" b="1" dirty="0">
              <a:latin typeface="Comic Sans MS" panose="030F0702030302020204"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2627" y="1321518"/>
            <a:ext cx="3728991" cy="2618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61538" y="1282194"/>
            <a:ext cx="2581505" cy="24991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9835" y="1344378"/>
            <a:ext cx="2506627" cy="2262711"/>
          </a:xfrm>
          <a:prstGeom prst="rect">
            <a:avLst/>
          </a:prstGeom>
          <a:solidFill>
            <a:srgbClr val="FFFF00"/>
          </a:solidFill>
          <a:ln>
            <a:noFill/>
          </a:ln>
          <a:extLst/>
        </p:spPr>
      </p:pic>
      <p:sp>
        <p:nvSpPr>
          <p:cNvPr id="4" name="5-конечная звезда 3"/>
          <p:cNvSpPr/>
          <p:nvPr/>
        </p:nvSpPr>
        <p:spPr bwMode="auto">
          <a:xfrm>
            <a:off x="3987509" y="2534844"/>
            <a:ext cx="92690" cy="91441"/>
          </a:xfrm>
          <a:prstGeom prst="star5">
            <a:avLst>
              <a:gd name="adj" fmla="val 15521"/>
              <a:gd name="hf" fmla="val 105146"/>
              <a:gd name="vf" fmla="val 110557"/>
            </a:avLst>
          </a:prstGeom>
          <a:gradFill rotWithShape="0">
            <a:gsLst>
              <a:gs pos="0">
                <a:srgbClr val="FFE701"/>
              </a:gs>
              <a:gs pos="100000">
                <a:srgbClr val="FE3E02"/>
              </a:gs>
            </a:gsLst>
            <a:lin ang="5400000" scaled="1"/>
          </a:gra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ru-RU" sz="1400" b="0" i="0" u="none" strike="noStrike" cap="none" normalizeH="0" baseline="0" smtClean="0">
              <a:ln>
                <a:noFill/>
              </a:ln>
              <a:solidFill>
                <a:schemeClr val="tx1"/>
              </a:solidFill>
              <a:effectLst/>
              <a:latin typeface="Times New Roman" pitchFamily="18" charset="0"/>
            </a:endParaRPr>
          </a:p>
        </p:txBody>
      </p:sp>
      <p:cxnSp>
        <p:nvCxnSpPr>
          <p:cNvPr id="6" name="Прямая соединительная линия 5"/>
          <p:cNvCxnSpPr/>
          <p:nvPr/>
        </p:nvCxnSpPr>
        <p:spPr bwMode="auto">
          <a:xfrm>
            <a:off x="4644008" y="1124744"/>
            <a:ext cx="914400" cy="914400"/>
          </a:xfrm>
          <a:prstGeom prst="line">
            <a:avLst/>
          </a:prstGeom>
          <a:gradFill rotWithShape="0">
            <a:gsLst>
              <a:gs pos="0">
                <a:srgbClr val="FFE701"/>
              </a:gs>
              <a:gs pos="100000">
                <a:srgbClr val="FE3E02"/>
              </a:gs>
            </a:gsLst>
            <a:lin ang="5400000" scaled="1"/>
          </a:gradFill>
          <a:ln w="9525" cap="flat" cmpd="sng" algn="ctr">
            <a:noFill/>
            <a:prstDash val="solid"/>
            <a:round/>
            <a:headEnd type="none" w="med" len="med"/>
            <a:tailEnd type="none" w="med" len="med"/>
          </a:ln>
          <a:effectLst/>
          <a:scene3d>
            <a:camera prst="legacyPerspectiveFront">
              <a:rot lat="20519999" lon="1080000" rev="0"/>
            </a:camera>
            <a:lightRig rig="legacyHarsh2" dir="b"/>
          </a:scene3d>
          <a:sp3d extrusionH="430200" prstMaterial="legacyMatte">
            <a:bevelT w="13500" h="13500" prst="angle"/>
            <a:bevelB w="13500" h="13500" prst="angle"/>
            <a:extrusionClr>
              <a:srgbClr val="FF6600"/>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9" name="Прямоугольник 8"/>
          <p:cNvSpPr/>
          <p:nvPr/>
        </p:nvSpPr>
        <p:spPr bwMode="auto">
          <a:xfrm>
            <a:off x="4120164" y="2276872"/>
            <a:ext cx="45719" cy="45719"/>
          </a:xfrm>
          <a:prstGeom prst="rect">
            <a:avLst/>
          </a:prstGeom>
          <a:gradFill rotWithShape="0">
            <a:gsLst>
              <a:gs pos="0">
                <a:srgbClr val="FFE701"/>
              </a:gs>
              <a:gs pos="100000">
                <a:srgbClr val="FE3E02"/>
              </a:gs>
            </a:gsLst>
            <a:lin ang="5400000" scaled="1"/>
          </a:gra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ru-RU" sz="1400" b="0" i="0" u="none" strike="noStrike" cap="none" normalizeH="0" baseline="0" smtClean="0">
              <a:ln>
                <a:noFill/>
              </a:ln>
              <a:solidFill>
                <a:schemeClr val="tx1"/>
              </a:solidFill>
              <a:effectLst/>
              <a:latin typeface="Times New Roman" pitchFamily="18" charset="0"/>
            </a:endParaRPr>
          </a:p>
        </p:txBody>
      </p:sp>
      <p:sp>
        <p:nvSpPr>
          <p:cNvPr id="10" name="Овал 9"/>
          <p:cNvSpPr/>
          <p:nvPr/>
        </p:nvSpPr>
        <p:spPr bwMode="auto">
          <a:xfrm>
            <a:off x="4057339" y="2430015"/>
            <a:ext cx="45719" cy="45719"/>
          </a:xfrm>
          <a:prstGeom prst="ellipse">
            <a:avLst/>
          </a:prstGeom>
          <a:gradFill rotWithShape="0">
            <a:gsLst>
              <a:gs pos="0">
                <a:srgbClr val="FFE701"/>
              </a:gs>
              <a:gs pos="100000">
                <a:srgbClr val="FE3E02"/>
              </a:gs>
            </a:gsLst>
            <a:lin ang="5400000" scaled="1"/>
          </a:gra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ru-RU" sz="1400" b="0" i="0" u="none" strike="noStrike" cap="none" normalizeH="0" baseline="0" smtClean="0">
              <a:ln>
                <a:noFill/>
              </a:ln>
              <a:solidFill>
                <a:schemeClr val="tx1"/>
              </a:solidFill>
              <a:effectLst/>
              <a:latin typeface="Times New Roman" pitchFamily="18" charset="0"/>
            </a:endParaRPr>
          </a:p>
        </p:txBody>
      </p:sp>
      <p:sp>
        <p:nvSpPr>
          <p:cNvPr id="16" name="Равнобедренный треугольник 15"/>
          <p:cNvSpPr/>
          <p:nvPr/>
        </p:nvSpPr>
        <p:spPr bwMode="auto">
          <a:xfrm>
            <a:off x="4080199" y="2348880"/>
            <a:ext cx="45719" cy="45719"/>
          </a:xfrm>
          <a:prstGeom prst="triangle">
            <a:avLst/>
          </a:prstGeom>
          <a:gradFill rotWithShape="0">
            <a:gsLst>
              <a:gs pos="0">
                <a:srgbClr val="FFE701"/>
              </a:gs>
              <a:gs pos="100000">
                <a:srgbClr val="FE3E02"/>
              </a:gs>
            </a:gsLst>
            <a:lin ang="5400000" scaled="1"/>
          </a:gra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ru-RU" sz="1400" b="0" i="0" u="none" strike="noStrike" cap="none" normalizeH="0" baseline="0" smtClean="0">
              <a:ln>
                <a:noFill/>
              </a:ln>
              <a:solidFill>
                <a:schemeClr val="tx1"/>
              </a:solidFill>
              <a:effectLst/>
              <a:latin typeface="Times New Roman" pitchFamily="18" charset="0"/>
            </a:endParaRPr>
          </a:p>
        </p:txBody>
      </p:sp>
      <p:cxnSp>
        <p:nvCxnSpPr>
          <p:cNvPr id="20" name="Прямая со стрелкой 19"/>
          <p:cNvCxnSpPr/>
          <p:nvPr/>
        </p:nvCxnSpPr>
        <p:spPr bwMode="auto">
          <a:xfrm>
            <a:off x="4355976" y="1617393"/>
            <a:ext cx="914400" cy="914400"/>
          </a:xfrm>
          <a:prstGeom prst="straightConnector1">
            <a:avLst/>
          </a:prstGeom>
          <a:gradFill rotWithShape="0">
            <a:gsLst>
              <a:gs pos="0">
                <a:srgbClr val="FFE701"/>
              </a:gs>
              <a:gs pos="100000">
                <a:srgbClr val="FE3E02"/>
              </a:gs>
            </a:gsLst>
            <a:lin ang="5400000" scaled="1"/>
          </a:gradFill>
          <a:ln w="9525" cap="flat" cmpd="sng" algn="ctr">
            <a:noFill/>
            <a:prstDash val="solid"/>
            <a:round/>
            <a:headEnd type="none" w="med" len="med"/>
            <a:tailEnd type="arrow"/>
          </a:ln>
          <a:effectLst/>
          <a:scene3d>
            <a:camera prst="legacyPerspectiveFront">
              <a:rot lat="20519999" lon="1080000" rev="0"/>
            </a:camera>
            <a:lightRig rig="legacyHarsh2" dir="b"/>
          </a:scene3d>
          <a:sp3d extrusionH="430200" prstMaterial="legacyMatte">
            <a:bevelT w="13500" h="13500" prst="angle"/>
            <a:bevelB w="13500" h="13500" prst="angle"/>
            <a:extrusionClr>
              <a:srgbClr val="FF6600"/>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6" name="Прямая со стрелкой 25"/>
          <p:cNvCxnSpPr/>
          <p:nvPr/>
        </p:nvCxnSpPr>
        <p:spPr bwMode="auto">
          <a:xfrm>
            <a:off x="4932040" y="3554497"/>
            <a:ext cx="338336" cy="223136"/>
          </a:xfrm>
          <a:prstGeom prst="straightConnector1">
            <a:avLst/>
          </a:prstGeom>
          <a:gradFill rotWithShape="0">
            <a:gsLst>
              <a:gs pos="0">
                <a:srgbClr val="FFE701"/>
              </a:gs>
              <a:gs pos="100000">
                <a:srgbClr val="FE3E02"/>
              </a:gs>
            </a:gsLst>
            <a:lin ang="5400000" scaled="1"/>
          </a:gradFill>
          <a:ln w="9525" cap="flat" cmpd="sng" algn="ctr">
            <a:noFill/>
            <a:prstDash val="solid"/>
            <a:round/>
            <a:headEnd type="none" w="med" len="med"/>
            <a:tailEnd type="arrow"/>
          </a:ln>
          <a:effectLst/>
          <a:scene3d>
            <a:camera prst="legacyPerspectiveFront">
              <a:rot lat="20519999" lon="1080000" rev="0"/>
            </a:camera>
            <a:lightRig rig="legacyHarsh2" dir="b"/>
          </a:scene3d>
          <a:sp3d extrusionH="430200" prstMaterial="legacyMatte">
            <a:bevelT w="13500" h="13500" prst="angle"/>
            <a:bevelB w="13500" h="13500" prst="angle"/>
            <a:extrusionClr>
              <a:srgbClr val="FF6600"/>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30" name="Прямая со стрелкой 29"/>
          <p:cNvCxnSpPr/>
          <p:nvPr/>
        </p:nvCxnSpPr>
        <p:spPr bwMode="auto">
          <a:xfrm flipV="1">
            <a:off x="3563888" y="2669760"/>
            <a:ext cx="351613" cy="82240"/>
          </a:xfrm>
          <a:prstGeom prst="straightConnector1">
            <a:avLst/>
          </a:prstGeom>
          <a:gradFill rotWithShape="0">
            <a:gsLst>
              <a:gs pos="0">
                <a:srgbClr val="FFE701"/>
              </a:gs>
              <a:gs pos="100000">
                <a:srgbClr val="FE3E02"/>
              </a:gs>
            </a:gsLst>
            <a:lin ang="5400000" scaled="1"/>
          </a:gradFill>
          <a:ln w="12700" cap="flat" cmpd="sng" algn="ctr">
            <a:solidFill>
              <a:schemeClr val="accent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34" name="Овал 33"/>
          <p:cNvSpPr/>
          <p:nvPr/>
        </p:nvSpPr>
        <p:spPr bwMode="auto">
          <a:xfrm rot="1330827">
            <a:off x="4051912" y="2167551"/>
            <a:ext cx="119067" cy="360040"/>
          </a:xfrm>
          <a:prstGeom prst="ellipse">
            <a:avLst/>
          </a:prstGeom>
          <a:noFill/>
          <a:ln w="9525" cap="flat" cmpd="sng" algn="ctr">
            <a:solidFill>
              <a:schemeClr val="accent2"/>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ru-RU" sz="1400" b="0" i="0" u="none" strike="noStrike" cap="none" normalizeH="0" baseline="0" smtClean="0">
              <a:ln>
                <a:noFill/>
              </a:ln>
              <a:solidFill>
                <a:schemeClr val="tx1"/>
              </a:solidFill>
              <a:effectLst/>
              <a:latin typeface="Times New Roman" pitchFamily="18" charset="0"/>
            </a:endParaRPr>
          </a:p>
        </p:txBody>
      </p:sp>
      <p:sp>
        <p:nvSpPr>
          <p:cNvPr id="38" name="TextBox 37"/>
          <p:cNvSpPr txBox="1"/>
          <p:nvPr/>
        </p:nvSpPr>
        <p:spPr>
          <a:xfrm>
            <a:off x="274999" y="1044519"/>
            <a:ext cx="8782440" cy="276999"/>
          </a:xfrm>
          <a:prstGeom prst="rect">
            <a:avLst/>
          </a:prstGeom>
          <a:noFill/>
        </p:spPr>
        <p:txBody>
          <a:bodyPr wrap="square" rtlCol="0">
            <a:spAutoFit/>
          </a:bodyPr>
          <a:lstStyle/>
          <a:p>
            <a:pPr>
              <a:buNone/>
            </a:pPr>
            <a:r>
              <a:rPr lang="en-US" sz="1200" b="1" dirty="0" smtClean="0"/>
              <a:t>6-m + IFU MPFS</a:t>
            </a:r>
            <a:r>
              <a:rPr lang="ru-RU" sz="1200" b="1" dirty="0" smtClean="0"/>
              <a:t> (</a:t>
            </a:r>
            <a:r>
              <a:rPr lang="en-US" sz="1200" b="1" dirty="0" err="1" smtClean="0"/>
              <a:t>Afanasiev</a:t>
            </a:r>
            <a:r>
              <a:rPr lang="en-US" sz="1200" b="1" dirty="0" smtClean="0"/>
              <a:t> et al.</a:t>
            </a:r>
            <a:r>
              <a:rPr lang="ru-RU" sz="1200" b="1" dirty="0" smtClean="0"/>
              <a:t>, 1993)</a:t>
            </a:r>
            <a:r>
              <a:rPr lang="en-US" sz="1200" b="1" dirty="0"/>
              <a:t> </a:t>
            </a:r>
            <a:r>
              <a:rPr lang="en-US" sz="1200" b="1" dirty="0" smtClean="0"/>
              <a:t>               HST+F555W</a:t>
            </a:r>
            <a:r>
              <a:rPr lang="ru-RU" sz="1200" b="1" dirty="0" smtClean="0"/>
              <a:t> </a:t>
            </a:r>
            <a:r>
              <a:rPr lang="ru-RU" sz="1200" b="1" dirty="0"/>
              <a:t>(</a:t>
            </a:r>
            <a:r>
              <a:rPr lang="en-US" sz="1200" b="1" dirty="0" err="1"/>
              <a:t>Chae</a:t>
            </a:r>
            <a:r>
              <a:rPr lang="en-US" sz="1200" b="1" dirty="0"/>
              <a:t> et al., 2001</a:t>
            </a:r>
            <a:r>
              <a:rPr lang="ru-RU" sz="1200" b="1" dirty="0" smtClean="0"/>
              <a:t>)</a:t>
            </a:r>
            <a:r>
              <a:rPr lang="en-US" sz="1200" b="1" dirty="0" smtClean="0"/>
              <a:t>                   VLT+FORS </a:t>
            </a:r>
            <a:r>
              <a:rPr lang="ru-RU" sz="1200" b="1" dirty="0"/>
              <a:t>(</a:t>
            </a:r>
            <a:r>
              <a:rPr lang="en-US" sz="1200" b="1" dirty="0" err="1"/>
              <a:t>Hutsemekers</a:t>
            </a:r>
            <a:r>
              <a:rPr lang="en-US" sz="1200" b="1" dirty="0"/>
              <a:t> et al., </a:t>
            </a:r>
            <a:r>
              <a:rPr lang="en-US" sz="1200" b="1" dirty="0" smtClean="0"/>
              <a:t>2015)</a:t>
            </a:r>
            <a:endParaRPr lang="ru-RU" sz="1200" b="1" dirty="0"/>
          </a:p>
        </p:txBody>
      </p:sp>
      <p:sp>
        <p:nvSpPr>
          <p:cNvPr id="51" name="TextBox 50"/>
          <p:cNvSpPr txBox="1"/>
          <p:nvPr/>
        </p:nvSpPr>
        <p:spPr>
          <a:xfrm>
            <a:off x="36190" y="626681"/>
            <a:ext cx="9020108" cy="369332"/>
          </a:xfrm>
          <a:prstGeom prst="rect">
            <a:avLst/>
          </a:prstGeom>
          <a:noFill/>
        </p:spPr>
        <p:txBody>
          <a:bodyPr wrap="square" rtlCol="0">
            <a:spAutoFit/>
          </a:bodyPr>
          <a:lstStyle/>
          <a:p>
            <a:pPr>
              <a:buNone/>
            </a:pPr>
            <a:r>
              <a:rPr lang="en-US" sz="1800" b="1" i="1" u="sng" dirty="0" smtClean="0">
                <a:latin typeface="+mj-lt"/>
              </a:rPr>
              <a:t>Polarization and </a:t>
            </a:r>
            <a:r>
              <a:rPr lang="en-US" sz="1800" b="1" i="1" u="sng" dirty="0" err="1" smtClean="0">
                <a:latin typeface="+mj-lt"/>
              </a:rPr>
              <a:t>microlensing</a:t>
            </a:r>
            <a:r>
              <a:rPr lang="en-US" sz="1800" b="1" i="1" u="sng" dirty="0" smtClean="0">
                <a:latin typeface="+mj-lt"/>
              </a:rPr>
              <a:t> in the lensed quasar H1413+117(Clover Leaf):</a:t>
            </a:r>
            <a:endParaRPr lang="ru-RU" sz="1800" b="1" i="1" u="sng" dirty="0">
              <a:latin typeface="+mj-lt"/>
            </a:endParaRPr>
          </a:p>
        </p:txBody>
      </p:sp>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2411" y="3840693"/>
            <a:ext cx="3689666" cy="2902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0220" y="3936903"/>
            <a:ext cx="2101986" cy="2687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501009" y="4006385"/>
            <a:ext cx="779322" cy="461665"/>
          </a:xfrm>
          <a:prstGeom prst="rect">
            <a:avLst/>
          </a:prstGeom>
          <a:noFill/>
        </p:spPr>
        <p:txBody>
          <a:bodyPr wrap="square" rtlCol="0">
            <a:spAutoFit/>
          </a:bodyPr>
          <a:lstStyle/>
          <a:p>
            <a:pPr>
              <a:buNone/>
            </a:pPr>
            <a:r>
              <a:rPr lang="en-US" sz="1200" b="1" dirty="0" smtClean="0"/>
              <a:t>P~ 10% </a:t>
            </a:r>
            <a:r>
              <a:rPr lang="en-US" sz="1200" b="1" dirty="0" smtClean="0">
                <a:sym typeface="Symbol"/>
              </a:rPr>
              <a:t>~35</a:t>
            </a:r>
            <a:endParaRPr lang="ru-RU" sz="1200" b="1" dirty="0"/>
          </a:p>
        </p:txBody>
      </p:sp>
      <p:sp>
        <p:nvSpPr>
          <p:cNvPr id="29" name="AutoShape 149"/>
          <p:cNvSpPr>
            <a:spLocks noChangeArrowheads="1"/>
          </p:cNvSpPr>
          <p:nvPr/>
        </p:nvSpPr>
        <p:spPr bwMode="auto">
          <a:xfrm>
            <a:off x="5415476" y="4037326"/>
            <a:ext cx="853440" cy="399785"/>
          </a:xfrm>
          <a:prstGeom prst="wedgeRectCallout">
            <a:avLst>
              <a:gd name="adj1" fmla="val -112040"/>
              <a:gd name="adj2" fmla="val 143043"/>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lang="ru-RU" altLang="ru-RU" sz="1200"/>
          </a:p>
        </p:txBody>
      </p:sp>
      <p:sp>
        <p:nvSpPr>
          <p:cNvPr id="31" name="AutoShape 149"/>
          <p:cNvSpPr>
            <a:spLocks noChangeArrowheads="1"/>
          </p:cNvSpPr>
          <p:nvPr/>
        </p:nvSpPr>
        <p:spPr bwMode="auto">
          <a:xfrm rot="10800000">
            <a:off x="5380732" y="6100118"/>
            <a:ext cx="809247" cy="403343"/>
          </a:xfrm>
          <a:prstGeom prst="wedgeRectCallout">
            <a:avLst>
              <a:gd name="adj1" fmla="val 64451"/>
              <a:gd name="adj2" fmla="val 239189"/>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lang="ru-RU" altLang="ru-RU" sz="1200"/>
          </a:p>
        </p:txBody>
      </p:sp>
      <p:sp>
        <p:nvSpPr>
          <p:cNvPr id="32" name="TextBox 31"/>
          <p:cNvSpPr txBox="1"/>
          <p:nvPr/>
        </p:nvSpPr>
        <p:spPr>
          <a:xfrm>
            <a:off x="5389845" y="6070957"/>
            <a:ext cx="779322" cy="461665"/>
          </a:xfrm>
          <a:prstGeom prst="rect">
            <a:avLst/>
          </a:prstGeom>
          <a:noFill/>
        </p:spPr>
        <p:txBody>
          <a:bodyPr wrap="square" rtlCol="0">
            <a:spAutoFit/>
          </a:bodyPr>
          <a:lstStyle/>
          <a:p>
            <a:pPr>
              <a:buNone/>
            </a:pPr>
            <a:r>
              <a:rPr lang="en-US" sz="1200" b="1" dirty="0" smtClean="0"/>
              <a:t>P~ 3% </a:t>
            </a:r>
            <a:r>
              <a:rPr lang="en-US" sz="1200" b="1" dirty="0" smtClean="0">
                <a:sym typeface="Symbol"/>
              </a:rPr>
              <a:t>~115</a:t>
            </a:r>
            <a:endParaRPr lang="ru-RU" sz="1200" b="1" dirty="0"/>
          </a:p>
        </p:txBody>
      </p:sp>
      <p:sp>
        <p:nvSpPr>
          <p:cNvPr id="11" name="TextBox 10"/>
          <p:cNvSpPr txBox="1"/>
          <p:nvPr/>
        </p:nvSpPr>
        <p:spPr>
          <a:xfrm>
            <a:off x="6476696" y="3860992"/>
            <a:ext cx="2466347" cy="2862322"/>
          </a:xfrm>
          <a:prstGeom prst="rect">
            <a:avLst/>
          </a:prstGeom>
          <a:solidFill>
            <a:srgbClr val="FF0000"/>
          </a:solidFill>
        </p:spPr>
        <p:txBody>
          <a:bodyPr wrap="square" rtlCol="0">
            <a:spAutoFit/>
          </a:bodyPr>
          <a:lstStyle/>
          <a:p>
            <a:pPr>
              <a:buNone/>
            </a:pPr>
            <a:r>
              <a:rPr lang="en-US" sz="2000" b="1" dirty="0" smtClean="0">
                <a:solidFill>
                  <a:schemeClr val="bg1"/>
                </a:solidFill>
                <a:latin typeface="+mn-lt"/>
              </a:rPr>
              <a:t>The effect of </a:t>
            </a:r>
            <a:r>
              <a:rPr lang="en-US" sz="2000" b="1" dirty="0" err="1" smtClean="0">
                <a:solidFill>
                  <a:schemeClr val="bg1"/>
                </a:solidFill>
                <a:latin typeface="+mn-lt"/>
              </a:rPr>
              <a:t>microlensing</a:t>
            </a:r>
            <a:r>
              <a:rPr lang="en-US" sz="2000" b="1" dirty="0" smtClean="0">
                <a:solidFill>
                  <a:schemeClr val="bg1"/>
                </a:solidFill>
                <a:latin typeface="+mn-lt"/>
              </a:rPr>
              <a:t> on the polarization unveils the presence of two continuum sources polarized roughly perpendicularly</a:t>
            </a:r>
            <a:endParaRPr lang="ru-RU" sz="2000" b="1" dirty="0">
              <a:solidFill>
                <a:schemeClr val="bg1"/>
              </a:solidFill>
              <a:latin typeface="+mn-lt"/>
            </a:endParaRPr>
          </a:p>
        </p:txBody>
      </p:sp>
      <p:sp>
        <p:nvSpPr>
          <p:cNvPr id="12" name="Полилиния 11"/>
          <p:cNvSpPr/>
          <p:nvPr/>
        </p:nvSpPr>
        <p:spPr bwMode="auto">
          <a:xfrm>
            <a:off x="2411409" y="2938427"/>
            <a:ext cx="219585" cy="489309"/>
          </a:xfrm>
          <a:custGeom>
            <a:avLst/>
            <a:gdLst>
              <a:gd name="connsiteX0" fmla="*/ 797 w 219585"/>
              <a:gd name="connsiteY0" fmla="*/ 488192 h 489309"/>
              <a:gd name="connsiteX1" fmla="*/ 19847 w 219585"/>
              <a:gd name="connsiteY1" fmla="*/ 428661 h 489309"/>
              <a:gd name="connsiteX2" fmla="*/ 36516 w 219585"/>
              <a:gd name="connsiteY2" fmla="*/ 371511 h 489309"/>
              <a:gd name="connsiteX3" fmla="*/ 57947 w 219585"/>
              <a:gd name="connsiteY3" fmla="*/ 195298 h 489309"/>
              <a:gd name="connsiteX4" fmla="*/ 67472 w 219585"/>
              <a:gd name="connsiteY4" fmla="*/ 85761 h 489309"/>
              <a:gd name="connsiteX5" fmla="*/ 76997 w 219585"/>
              <a:gd name="connsiteY5" fmla="*/ 16704 h 489309"/>
              <a:gd name="connsiteX6" fmla="*/ 88904 w 219585"/>
              <a:gd name="connsiteY6" fmla="*/ 2417 h 489309"/>
              <a:gd name="connsiteX7" fmla="*/ 117479 w 219585"/>
              <a:gd name="connsiteY7" fmla="*/ 2417 h 489309"/>
              <a:gd name="connsiteX8" fmla="*/ 124622 w 219585"/>
              <a:gd name="connsiteY8" fmla="*/ 26229 h 489309"/>
              <a:gd name="connsiteX9" fmla="*/ 155579 w 219585"/>
              <a:gd name="connsiteY9" fmla="*/ 171486 h 489309"/>
              <a:gd name="connsiteX10" fmla="*/ 172247 w 219585"/>
              <a:gd name="connsiteY10" fmla="*/ 214348 h 489309"/>
              <a:gd name="connsiteX11" fmla="*/ 198441 w 219585"/>
              <a:gd name="connsiteY11" fmla="*/ 266736 h 489309"/>
              <a:gd name="connsiteX12" fmla="*/ 217491 w 219585"/>
              <a:gd name="connsiteY12" fmla="*/ 300073 h 489309"/>
              <a:gd name="connsiteX13" fmla="*/ 217491 w 219585"/>
              <a:gd name="connsiteY13" fmla="*/ 314361 h 489309"/>
              <a:gd name="connsiteX14" fmla="*/ 203204 w 219585"/>
              <a:gd name="connsiteY14" fmla="*/ 319123 h 489309"/>
              <a:gd name="connsiteX15" fmla="*/ 200822 w 219585"/>
              <a:gd name="connsiteY15" fmla="*/ 273879 h 489309"/>
              <a:gd name="connsiteX16" fmla="*/ 186535 w 219585"/>
              <a:gd name="connsiteY16" fmla="*/ 259592 h 489309"/>
              <a:gd name="connsiteX17" fmla="*/ 157960 w 219585"/>
              <a:gd name="connsiteY17" fmla="*/ 195298 h 489309"/>
              <a:gd name="connsiteX18" fmla="*/ 148435 w 219585"/>
              <a:gd name="connsiteY18" fmla="*/ 197679 h 489309"/>
              <a:gd name="connsiteX19" fmla="*/ 136529 w 219585"/>
              <a:gd name="connsiteY19" fmla="*/ 109573 h 489309"/>
              <a:gd name="connsiteX20" fmla="*/ 129385 w 219585"/>
              <a:gd name="connsiteY20" fmla="*/ 97667 h 489309"/>
              <a:gd name="connsiteX21" fmla="*/ 119860 w 219585"/>
              <a:gd name="connsiteY21" fmla="*/ 30992 h 489309"/>
              <a:gd name="connsiteX22" fmla="*/ 105572 w 219585"/>
              <a:gd name="connsiteY22" fmla="*/ 100048 h 489309"/>
              <a:gd name="connsiteX23" fmla="*/ 86522 w 219585"/>
              <a:gd name="connsiteY23" fmla="*/ 100048 h 489309"/>
              <a:gd name="connsiteX24" fmla="*/ 81760 w 219585"/>
              <a:gd name="connsiteY24" fmla="*/ 121479 h 489309"/>
              <a:gd name="connsiteX25" fmla="*/ 72235 w 219585"/>
              <a:gd name="connsiteY25" fmla="*/ 131004 h 489309"/>
              <a:gd name="connsiteX26" fmla="*/ 57947 w 219585"/>
              <a:gd name="connsiteY26" fmla="*/ 261973 h 489309"/>
              <a:gd name="connsiteX27" fmla="*/ 48422 w 219585"/>
              <a:gd name="connsiteY27" fmla="*/ 373892 h 489309"/>
              <a:gd name="connsiteX28" fmla="*/ 797 w 219585"/>
              <a:gd name="connsiteY28" fmla="*/ 488192 h 489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19585" h="489309">
                <a:moveTo>
                  <a:pt x="797" y="488192"/>
                </a:moveTo>
                <a:cubicBezTo>
                  <a:pt x="-3965" y="497320"/>
                  <a:pt x="13894" y="448108"/>
                  <a:pt x="19847" y="428661"/>
                </a:cubicBezTo>
                <a:cubicBezTo>
                  <a:pt x="25800" y="409214"/>
                  <a:pt x="30166" y="410405"/>
                  <a:pt x="36516" y="371511"/>
                </a:cubicBezTo>
                <a:cubicBezTo>
                  <a:pt x="42866" y="332617"/>
                  <a:pt x="52788" y="242923"/>
                  <a:pt x="57947" y="195298"/>
                </a:cubicBezTo>
                <a:cubicBezTo>
                  <a:pt x="63106" y="147673"/>
                  <a:pt x="64297" y="115527"/>
                  <a:pt x="67472" y="85761"/>
                </a:cubicBezTo>
                <a:cubicBezTo>
                  <a:pt x="70647" y="55995"/>
                  <a:pt x="73425" y="30595"/>
                  <a:pt x="76997" y="16704"/>
                </a:cubicBezTo>
                <a:cubicBezTo>
                  <a:pt x="80569" y="2813"/>
                  <a:pt x="82157" y="4798"/>
                  <a:pt x="88904" y="2417"/>
                </a:cubicBezTo>
                <a:cubicBezTo>
                  <a:pt x="95651" y="36"/>
                  <a:pt x="111526" y="-1552"/>
                  <a:pt x="117479" y="2417"/>
                </a:cubicBezTo>
                <a:cubicBezTo>
                  <a:pt x="123432" y="6386"/>
                  <a:pt x="118272" y="-1949"/>
                  <a:pt x="124622" y="26229"/>
                </a:cubicBezTo>
                <a:cubicBezTo>
                  <a:pt x="130972" y="54407"/>
                  <a:pt x="147642" y="140133"/>
                  <a:pt x="155579" y="171486"/>
                </a:cubicBezTo>
                <a:cubicBezTo>
                  <a:pt x="163517" y="202839"/>
                  <a:pt x="165103" y="198473"/>
                  <a:pt x="172247" y="214348"/>
                </a:cubicBezTo>
                <a:cubicBezTo>
                  <a:pt x="179391" y="230223"/>
                  <a:pt x="190900" y="252448"/>
                  <a:pt x="198441" y="266736"/>
                </a:cubicBezTo>
                <a:cubicBezTo>
                  <a:pt x="205982" y="281023"/>
                  <a:pt x="214316" y="292135"/>
                  <a:pt x="217491" y="300073"/>
                </a:cubicBezTo>
                <a:cubicBezTo>
                  <a:pt x="220666" y="308011"/>
                  <a:pt x="219872" y="311186"/>
                  <a:pt x="217491" y="314361"/>
                </a:cubicBezTo>
                <a:cubicBezTo>
                  <a:pt x="215110" y="317536"/>
                  <a:pt x="205982" y="325870"/>
                  <a:pt x="203204" y="319123"/>
                </a:cubicBezTo>
                <a:cubicBezTo>
                  <a:pt x="200426" y="312376"/>
                  <a:pt x="203600" y="283801"/>
                  <a:pt x="200822" y="273879"/>
                </a:cubicBezTo>
                <a:cubicBezTo>
                  <a:pt x="198044" y="263957"/>
                  <a:pt x="193679" y="272689"/>
                  <a:pt x="186535" y="259592"/>
                </a:cubicBezTo>
                <a:cubicBezTo>
                  <a:pt x="179391" y="246495"/>
                  <a:pt x="164310" y="205617"/>
                  <a:pt x="157960" y="195298"/>
                </a:cubicBezTo>
                <a:cubicBezTo>
                  <a:pt x="151610" y="184979"/>
                  <a:pt x="152007" y="211966"/>
                  <a:pt x="148435" y="197679"/>
                </a:cubicBezTo>
                <a:cubicBezTo>
                  <a:pt x="144863" y="183392"/>
                  <a:pt x="139704" y="126242"/>
                  <a:pt x="136529" y="109573"/>
                </a:cubicBezTo>
                <a:cubicBezTo>
                  <a:pt x="133354" y="92904"/>
                  <a:pt x="132163" y="110764"/>
                  <a:pt x="129385" y="97667"/>
                </a:cubicBezTo>
                <a:cubicBezTo>
                  <a:pt x="126607" y="84570"/>
                  <a:pt x="123829" y="30595"/>
                  <a:pt x="119860" y="30992"/>
                </a:cubicBezTo>
                <a:cubicBezTo>
                  <a:pt x="115891" y="31389"/>
                  <a:pt x="111128" y="88539"/>
                  <a:pt x="105572" y="100048"/>
                </a:cubicBezTo>
                <a:cubicBezTo>
                  <a:pt x="100016" y="111557"/>
                  <a:pt x="90491" y="96476"/>
                  <a:pt x="86522" y="100048"/>
                </a:cubicBezTo>
                <a:cubicBezTo>
                  <a:pt x="82553" y="103620"/>
                  <a:pt x="84141" y="116320"/>
                  <a:pt x="81760" y="121479"/>
                </a:cubicBezTo>
                <a:cubicBezTo>
                  <a:pt x="79379" y="126638"/>
                  <a:pt x="76204" y="107588"/>
                  <a:pt x="72235" y="131004"/>
                </a:cubicBezTo>
                <a:cubicBezTo>
                  <a:pt x="68266" y="154420"/>
                  <a:pt x="61916" y="221492"/>
                  <a:pt x="57947" y="261973"/>
                </a:cubicBezTo>
                <a:cubicBezTo>
                  <a:pt x="53978" y="302454"/>
                  <a:pt x="56359" y="336983"/>
                  <a:pt x="48422" y="373892"/>
                </a:cubicBezTo>
                <a:cubicBezTo>
                  <a:pt x="40485" y="410801"/>
                  <a:pt x="5559" y="479064"/>
                  <a:pt x="797" y="488192"/>
                </a:cubicBezTo>
                <a:close/>
              </a:path>
            </a:pathLst>
          </a:cu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ru-RU" sz="1400" b="0" i="0" u="none" strike="noStrike" cap="none" normalizeH="0" baseline="0" smtClean="0">
              <a:ln>
                <a:noFill/>
              </a:ln>
              <a:solidFill>
                <a:schemeClr val="tx1"/>
              </a:solidFill>
              <a:effectLst/>
              <a:latin typeface="Times New Roman" pitchFamily="18" charset="0"/>
            </a:endParaRPr>
          </a:p>
        </p:txBody>
      </p:sp>
      <p:sp>
        <p:nvSpPr>
          <p:cNvPr id="13" name="Полилиния 12"/>
          <p:cNvSpPr/>
          <p:nvPr/>
        </p:nvSpPr>
        <p:spPr bwMode="auto">
          <a:xfrm>
            <a:off x="1300590" y="1597569"/>
            <a:ext cx="102439" cy="432114"/>
          </a:xfrm>
          <a:custGeom>
            <a:avLst/>
            <a:gdLst>
              <a:gd name="connsiteX0" fmla="*/ 101966 w 102439"/>
              <a:gd name="connsiteY0" fmla="*/ 431256 h 432114"/>
              <a:gd name="connsiteX1" fmla="*/ 97204 w 102439"/>
              <a:gd name="connsiteY1" fmla="*/ 293144 h 432114"/>
              <a:gd name="connsiteX2" fmla="*/ 90060 w 102439"/>
              <a:gd name="connsiteY2" fmla="*/ 290762 h 432114"/>
              <a:gd name="connsiteX3" fmla="*/ 82916 w 102439"/>
              <a:gd name="connsiteY3" fmla="*/ 278856 h 432114"/>
              <a:gd name="connsiteX4" fmla="*/ 75773 w 102439"/>
              <a:gd name="connsiteY4" fmla="*/ 155031 h 432114"/>
              <a:gd name="connsiteX5" fmla="*/ 63866 w 102439"/>
              <a:gd name="connsiteY5" fmla="*/ 147887 h 432114"/>
              <a:gd name="connsiteX6" fmla="*/ 59104 w 102439"/>
              <a:gd name="connsiteY6" fmla="*/ 59781 h 432114"/>
              <a:gd name="connsiteX7" fmla="*/ 47198 w 102439"/>
              <a:gd name="connsiteY7" fmla="*/ 59781 h 432114"/>
              <a:gd name="connsiteX8" fmla="*/ 42435 w 102439"/>
              <a:gd name="connsiteY8" fmla="*/ 250 h 432114"/>
              <a:gd name="connsiteX9" fmla="*/ 40054 w 102439"/>
              <a:gd name="connsiteY9" fmla="*/ 85975 h 432114"/>
              <a:gd name="connsiteX10" fmla="*/ 30529 w 102439"/>
              <a:gd name="connsiteY10" fmla="*/ 88356 h 432114"/>
              <a:gd name="connsiteX11" fmla="*/ 18623 w 102439"/>
              <a:gd name="connsiteY11" fmla="*/ 40731 h 432114"/>
              <a:gd name="connsiteX12" fmla="*/ 6716 w 102439"/>
              <a:gd name="connsiteY12" fmla="*/ 62162 h 432114"/>
              <a:gd name="connsiteX13" fmla="*/ 1954 w 102439"/>
              <a:gd name="connsiteY13" fmla="*/ 126456 h 432114"/>
              <a:gd name="connsiteX14" fmla="*/ 1954 w 102439"/>
              <a:gd name="connsiteY14" fmla="*/ 138362 h 432114"/>
              <a:gd name="connsiteX15" fmla="*/ 25766 w 102439"/>
              <a:gd name="connsiteY15" fmla="*/ 126456 h 432114"/>
              <a:gd name="connsiteX16" fmla="*/ 42435 w 102439"/>
              <a:gd name="connsiteY16" fmla="*/ 109787 h 432114"/>
              <a:gd name="connsiteX17" fmla="*/ 56723 w 102439"/>
              <a:gd name="connsiteY17" fmla="*/ 124075 h 432114"/>
              <a:gd name="connsiteX18" fmla="*/ 63866 w 102439"/>
              <a:gd name="connsiteY18" fmla="*/ 197894 h 432114"/>
              <a:gd name="connsiteX19" fmla="*/ 85298 w 102439"/>
              <a:gd name="connsiteY19" fmla="*/ 345531 h 432114"/>
              <a:gd name="connsiteX20" fmla="*/ 101966 w 102439"/>
              <a:gd name="connsiteY20" fmla="*/ 431256 h 43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2439" h="432114">
                <a:moveTo>
                  <a:pt x="101966" y="431256"/>
                </a:moveTo>
                <a:cubicBezTo>
                  <a:pt x="103950" y="422525"/>
                  <a:pt x="99188" y="316560"/>
                  <a:pt x="97204" y="293144"/>
                </a:cubicBezTo>
                <a:cubicBezTo>
                  <a:pt x="95220" y="269728"/>
                  <a:pt x="92441" y="293143"/>
                  <a:pt x="90060" y="290762"/>
                </a:cubicBezTo>
                <a:cubicBezTo>
                  <a:pt x="87679" y="288381"/>
                  <a:pt x="85297" y="301478"/>
                  <a:pt x="82916" y="278856"/>
                </a:cubicBezTo>
                <a:cubicBezTo>
                  <a:pt x="80535" y="256234"/>
                  <a:pt x="78948" y="176859"/>
                  <a:pt x="75773" y="155031"/>
                </a:cubicBezTo>
                <a:cubicBezTo>
                  <a:pt x="72598" y="133203"/>
                  <a:pt x="66644" y="163762"/>
                  <a:pt x="63866" y="147887"/>
                </a:cubicBezTo>
                <a:cubicBezTo>
                  <a:pt x="61088" y="132012"/>
                  <a:pt x="61882" y="74465"/>
                  <a:pt x="59104" y="59781"/>
                </a:cubicBezTo>
                <a:cubicBezTo>
                  <a:pt x="56326" y="45097"/>
                  <a:pt x="49976" y="69703"/>
                  <a:pt x="47198" y="59781"/>
                </a:cubicBezTo>
                <a:cubicBezTo>
                  <a:pt x="44420" y="49859"/>
                  <a:pt x="43626" y="-4116"/>
                  <a:pt x="42435" y="250"/>
                </a:cubicBezTo>
                <a:cubicBezTo>
                  <a:pt x="41244" y="4616"/>
                  <a:pt x="42038" y="71291"/>
                  <a:pt x="40054" y="85975"/>
                </a:cubicBezTo>
                <a:cubicBezTo>
                  <a:pt x="38070" y="100659"/>
                  <a:pt x="34101" y="95897"/>
                  <a:pt x="30529" y="88356"/>
                </a:cubicBezTo>
                <a:cubicBezTo>
                  <a:pt x="26957" y="80815"/>
                  <a:pt x="22592" y="45097"/>
                  <a:pt x="18623" y="40731"/>
                </a:cubicBezTo>
                <a:cubicBezTo>
                  <a:pt x="14654" y="36365"/>
                  <a:pt x="9494" y="47874"/>
                  <a:pt x="6716" y="62162"/>
                </a:cubicBezTo>
                <a:cubicBezTo>
                  <a:pt x="3938" y="76449"/>
                  <a:pt x="2748" y="113756"/>
                  <a:pt x="1954" y="126456"/>
                </a:cubicBezTo>
                <a:cubicBezTo>
                  <a:pt x="1160" y="139156"/>
                  <a:pt x="-2015" y="138362"/>
                  <a:pt x="1954" y="138362"/>
                </a:cubicBezTo>
                <a:cubicBezTo>
                  <a:pt x="5923" y="138362"/>
                  <a:pt x="19019" y="131218"/>
                  <a:pt x="25766" y="126456"/>
                </a:cubicBezTo>
                <a:cubicBezTo>
                  <a:pt x="32513" y="121694"/>
                  <a:pt x="37276" y="110184"/>
                  <a:pt x="42435" y="109787"/>
                </a:cubicBezTo>
                <a:cubicBezTo>
                  <a:pt x="47594" y="109390"/>
                  <a:pt x="53151" y="109391"/>
                  <a:pt x="56723" y="124075"/>
                </a:cubicBezTo>
                <a:cubicBezTo>
                  <a:pt x="60295" y="138759"/>
                  <a:pt x="59103" y="160985"/>
                  <a:pt x="63866" y="197894"/>
                </a:cubicBezTo>
                <a:cubicBezTo>
                  <a:pt x="68628" y="234803"/>
                  <a:pt x="79345" y="311003"/>
                  <a:pt x="85298" y="345531"/>
                </a:cubicBezTo>
                <a:cubicBezTo>
                  <a:pt x="91251" y="380059"/>
                  <a:pt x="99982" y="439987"/>
                  <a:pt x="101966" y="431256"/>
                </a:cubicBezTo>
                <a:close/>
              </a:path>
            </a:pathLst>
          </a:cu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ru-RU" sz="1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437469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53536" y="116632"/>
            <a:ext cx="8159750" cy="1000125"/>
          </a:xfrm>
          <a:solidFill>
            <a:srgbClr val="FFFF00"/>
          </a:solidFill>
        </p:spPr>
        <p:txBody>
          <a:bodyPr/>
          <a:lstStyle/>
          <a:p>
            <a:pPr eaLnBrk="1" hangingPunct="1"/>
            <a:r>
              <a:rPr lang="en-US" altLang="ru-RU" sz="3200" b="1" dirty="0" smtClean="0">
                <a:latin typeface="Comic Sans MS" pitchFamily="66" charset="0"/>
              </a:rPr>
              <a:t>Polarization of AGN</a:t>
            </a:r>
            <a:r>
              <a:rPr lang="sr-Cyrl-RS" altLang="ru-RU" sz="3200" b="1" dirty="0" smtClean="0">
                <a:latin typeface="Comic Sans MS" pitchFamily="66" charset="0"/>
              </a:rPr>
              <a:t>s - </a:t>
            </a:r>
            <a:r>
              <a:rPr lang="en-US" altLang="ru-RU" sz="3200" b="1" dirty="0" smtClean="0">
                <a:latin typeface="Comic Sans MS" pitchFamily="66" charset="0"/>
              </a:rPr>
              <a:t> </a:t>
            </a:r>
            <a:r>
              <a:rPr lang="sr-Cyrl-RS" altLang="ru-RU" sz="3200" b="1" dirty="0" smtClean="0">
                <a:latin typeface="Comic Sans MS" pitchFamily="66" charset="0"/>
              </a:rPr>
              <a:t>a </a:t>
            </a:r>
            <a:r>
              <a:rPr lang="en-US" altLang="ru-RU" sz="3200" b="1" dirty="0" smtClean="0">
                <a:latin typeface="Comic Sans MS" pitchFamily="66" charset="0"/>
              </a:rPr>
              <a:t>simple </a:t>
            </a:r>
            <a:r>
              <a:rPr lang="sr-Cyrl-RS" altLang="ru-RU" sz="3200" b="1" dirty="0" smtClean="0">
                <a:latin typeface="Comic Sans MS" pitchFamily="66" charset="0"/>
              </a:rPr>
              <a:t>(UNIFIE</a:t>
            </a:r>
            <a:r>
              <a:rPr lang="en-US" altLang="ru-RU" sz="3200" b="1" dirty="0" smtClean="0">
                <a:latin typeface="Comic Sans MS" pitchFamily="66" charset="0"/>
              </a:rPr>
              <a:t>D</a:t>
            </a:r>
            <a:r>
              <a:rPr lang="sr-Cyrl-RS" altLang="ru-RU" sz="3200" b="1" dirty="0" smtClean="0">
                <a:latin typeface="Comic Sans MS" pitchFamily="66" charset="0"/>
              </a:rPr>
              <a:t>)</a:t>
            </a:r>
            <a:r>
              <a:rPr lang="en-US" altLang="ru-RU" sz="3200" b="1" dirty="0" smtClean="0">
                <a:latin typeface="Comic Sans MS" pitchFamily="66" charset="0"/>
              </a:rPr>
              <a:t> </a:t>
            </a:r>
            <a:r>
              <a:rPr lang="sr-Cyrl-RS" altLang="ru-RU" sz="3200" b="1" dirty="0" smtClean="0">
                <a:latin typeface="Comic Sans MS" pitchFamily="66" charset="0"/>
              </a:rPr>
              <a:t>model</a:t>
            </a:r>
            <a:endParaRPr lang="en-US" altLang="ru-RU" sz="3200" b="1" dirty="0" smtClean="0">
              <a:latin typeface="Comic Sans MS" pitchFamily="66" charset="0"/>
            </a:endParaRPr>
          </a:p>
        </p:txBody>
      </p:sp>
      <p:pic>
        <p:nvPicPr>
          <p:cNvPr id="512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75" y="1116757"/>
            <a:ext cx="4724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5124"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1295290"/>
            <a:ext cx="3049588" cy="45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5" name="TextBox 4"/>
          <p:cNvSpPr txBox="1"/>
          <p:nvPr/>
        </p:nvSpPr>
        <p:spPr>
          <a:xfrm>
            <a:off x="449575" y="6093296"/>
            <a:ext cx="7938849" cy="584775"/>
          </a:xfrm>
          <a:prstGeom prst="rect">
            <a:avLst/>
          </a:prstGeom>
          <a:solidFill>
            <a:srgbClr val="FF0000"/>
          </a:solidFill>
        </p:spPr>
        <p:txBody>
          <a:bodyPr wrap="square" rtlCol="0">
            <a:spAutoFit/>
          </a:bodyPr>
          <a:lstStyle/>
          <a:p>
            <a:pPr>
              <a:buNone/>
            </a:pPr>
            <a:r>
              <a:rPr lang="en-US" sz="3200" dirty="0" smtClean="0">
                <a:solidFill>
                  <a:schemeClr val="bg1"/>
                </a:solidFill>
                <a:latin typeface="Arial Black" panose="020B0A04020102020204" pitchFamily="34" charset="0"/>
              </a:rPr>
              <a:t>Orientation </a:t>
            </a:r>
            <a:r>
              <a:rPr lang="en-US" sz="3200" dirty="0">
                <a:solidFill>
                  <a:schemeClr val="bg1"/>
                </a:solidFill>
                <a:latin typeface="Arial Black" panose="020B0A04020102020204" pitchFamily="34" charset="0"/>
              </a:rPr>
              <a:t>is </a:t>
            </a:r>
            <a:r>
              <a:rPr lang="en-US" sz="3200" dirty="0" smtClean="0">
                <a:solidFill>
                  <a:schemeClr val="bg1"/>
                </a:solidFill>
                <a:latin typeface="Arial Black" panose="020B0A04020102020204" pitchFamily="34" charset="0"/>
              </a:rPr>
              <a:t>important !</a:t>
            </a:r>
            <a:endParaRPr lang="ru-RU" sz="32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5623762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94024" y="126386"/>
            <a:ext cx="7930853" cy="459432"/>
          </a:xfrm>
          <a:solidFill>
            <a:srgbClr val="FFFF00"/>
          </a:solidFill>
        </p:spPr>
        <p:txBody>
          <a:bodyPr>
            <a:noAutofit/>
          </a:bodyPr>
          <a:lstStyle/>
          <a:p>
            <a:r>
              <a:rPr lang="en-US" sz="3200" b="1" dirty="0" smtClean="0">
                <a:latin typeface="Comic Sans MS" panose="030F0702030302020204" pitchFamily="66" charset="0"/>
              </a:rPr>
              <a:t>The polarization of gravitational lenses</a:t>
            </a:r>
            <a:endParaRPr lang="ru-RU" sz="3200" b="1" dirty="0">
              <a:latin typeface="Comic Sans MS" panose="030F0702030302020204" pitchFamily="66" charset="0"/>
            </a:endParaRPr>
          </a:p>
        </p:txBody>
      </p:sp>
      <p:cxnSp>
        <p:nvCxnSpPr>
          <p:cNvPr id="6" name="Прямая соединительная линия 5"/>
          <p:cNvCxnSpPr/>
          <p:nvPr/>
        </p:nvCxnSpPr>
        <p:spPr bwMode="auto">
          <a:xfrm>
            <a:off x="4644008" y="1124744"/>
            <a:ext cx="914400" cy="914400"/>
          </a:xfrm>
          <a:prstGeom prst="line">
            <a:avLst/>
          </a:prstGeom>
          <a:gradFill rotWithShape="0">
            <a:gsLst>
              <a:gs pos="0">
                <a:srgbClr val="FFE701"/>
              </a:gs>
              <a:gs pos="100000">
                <a:srgbClr val="FE3E02"/>
              </a:gs>
            </a:gsLst>
            <a:lin ang="5400000" scaled="1"/>
          </a:gradFill>
          <a:ln w="9525" cap="flat" cmpd="sng" algn="ctr">
            <a:noFill/>
            <a:prstDash val="solid"/>
            <a:round/>
            <a:headEnd type="none" w="med" len="med"/>
            <a:tailEnd type="none" w="med" len="med"/>
          </a:ln>
          <a:effectLst/>
          <a:scene3d>
            <a:camera prst="legacyPerspectiveFront">
              <a:rot lat="20519999" lon="1080000" rev="0"/>
            </a:camera>
            <a:lightRig rig="legacyHarsh2" dir="b"/>
          </a:scene3d>
          <a:sp3d extrusionH="430200" prstMaterial="legacyMatte">
            <a:bevelT w="13500" h="13500" prst="angle"/>
            <a:bevelB w="13500" h="13500" prst="angle"/>
            <a:extrusionClr>
              <a:srgbClr val="FF6600"/>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0" name="Прямая со стрелкой 19"/>
          <p:cNvCxnSpPr/>
          <p:nvPr/>
        </p:nvCxnSpPr>
        <p:spPr bwMode="auto">
          <a:xfrm>
            <a:off x="4355976" y="1617393"/>
            <a:ext cx="914400" cy="914400"/>
          </a:xfrm>
          <a:prstGeom prst="straightConnector1">
            <a:avLst/>
          </a:prstGeom>
          <a:gradFill rotWithShape="0">
            <a:gsLst>
              <a:gs pos="0">
                <a:srgbClr val="FFE701"/>
              </a:gs>
              <a:gs pos="100000">
                <a:srgbClr val="FE3E02"/>
              </a:gs>
            </a:gsLst>
            <a:lin ang="5400000" scaled="1"/>
          </a:gradFill>
          <a:ln w="9525" cap="flat" cmpd="sng" algn="ctr">
            <a:noFill/>
            <a:prstDash val="solid"/>
            <a:round/>
            <a:headEnd type="none" w="med" len="med"/>
            <a:tailEnd type="arrow"/>
          </a:ln>
          <a:effectLst/>
          <a:scene3d>
            <a:camera prst="legacyPerspectiveFront">
              <a:rot lat="20519999" lon="1080000" rev="0"/>
            </a:camera>
            <a:lightRig rig="legacyHarsh2" dir="b"/>
          </a:scene3d>
          <a:sp3d extrusionH="430200" prstMaterial="legacyMatte">
            <a:bevelT w="13500" h="13500" prst="angle"/>
            <a:bevelB w="13500" h="13500" prst="angle"/>
            <a:extrusionClr>
              <a:srgbClr val="FF6600"/>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26" name="Прямая со стрелкой 25"/>
          <p:cNvCxnSpPr/>
          <p:nvPr/>
        </p:nvCxnSpPr>
        <p:spPr bwMode="auto">
          <a:xfrm>
            <a:off x="4932040" y="3554497"/>
            <a:ext cx="338336" cy="223136"/>
          </a:xfrm>
          <a:prstGeom prst="straightConnector1">
            <a:avLst/>
          </a:prstGeom>
          <a:gradFill rotWithShape="0">
            <a:gsLst>
              <a:gs pos="0">
                <a:srgbClr val="FFE701"/>
              </a:gs>
              <a:gs pos="100000">
                <a:srgbClr val="FE3E02"/>
              </a:gs>
            </a:gsLst>
            <a:lin ang="5400000" scaled="1"/>
          </a:gradFill>
          <a:ln w="9525" cap="flat" cmpd="sng" algn="ctr">
            <a:noFill/>
            <a:prstDash val="solid"/>
            <a:round/>
            <a:headEnd type="none" w="med" len="med"/>
            <a:tailEnd type="arrow"/>
          </a:ln>
          <a:effectLst/>
          <a:scene3d>
            <a:camera prst="legacyPerspectiveFront">
              <a:rot lat="20519999" lon="1080000" rev="0"/>
            </a:camera>
            <a:lightRig rig="legacyHarsh2" dir="b"/>
          </a:scene3d>
          <a:sp3d extrusionH="430200" prstMaterial="legacyMatte">
            <a:bevelT w="13500" h="13500" prst="angle"/>
            <a:bevelB w="13500" h="13500" prst="angle"/>
            <a:extrusionClr>
              <a:srgbClr val="FF6600"/>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pic>
        <p:nvPicPr>
          <p:cNvPr id="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395191"/>
            <a:ext cx="8870935" cy="3419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055209"/>
            <a:ext cx="3888432" cy="2127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TextBox 50"/>
          <p:cNvSpPr txBox="1"/>
          <p:nvPr/>
        </p:nvSpPr>
        <p:spPr>
          <a:xfrm>
            <a:off x="311721" y="650367"/>
            <a:ext cx="8222863" cy="369332"/>
          </a:xfrm>
          <a:prstGeom prst="rect">
            <a:avLst/>
          </a:prstGeom>
          <a:noFill/>
        </p:spPr>
        <p:txBody>
          <a:bodyPr wrap="square" rtlCol="0">
            <a:spAutoFit/>
          </a:bodyPr>
          <a:lstStyle/>
          <a:p>
            <a:pPr>
              <a:buNone/>
            </a:pPr>
            <a:r>
              <a:rPr lang="en-US" sz="1800" b="1" i="1" u="sng" dirty="0" smtClean="0">
                <a:latin typeface="+mn-lt"/>
              </a:rPr>
              <a:t>Prediction  polarization in Einstein-</a:t>
            </a:r>
            <a:r>
              <a:rPr lang="en-US" sz="1800" b="1" i="1" u="sng" dirty="0" err="1" smtClean="0">
                <a:latin typeface="+mn-lt"/>
              </a:rPr>
              <a:t>Chwolson</a:t>
            </a:r>
            <a:r>
              <a:rPr lang="en-US" sz="1800" b="1" i="1" u="sng" dirty="0" smtClean="0">
                <a:latin typeface="+mn-lt"/>
              </a:rPr>
              <a:t>  Ring:</a:t>
            </a:r>
            <a:endParaRPr lang="ru-RU" sz="1800" b="1" i="1" u="sng" dirty="0">
              <a:latin typeface="+mn-lt"/>
            </a:endParaRPr>
          </a:p>
        </p:txBody>
      </p:sp>
      <p:sp>
        <p:nvSpPr>
          <p:cNvPr id="42" name="TextBox 41"/>
          <p:cNvSpPr txBox="1"/>
          <p:nvPr/>
        </p:nvSpPr>
        <p:spPr>
          <a:xfrm>
            <a:off x="210230" y="3156741"/>
            <a:ext cx="3794380" cy="307777"/>
          </a:xfrm>
          <a:prstGeom prst="rect">
            <a:avLst/>
          </a:prstGeom>
          <a:noFill/>
        </p:spPr>
        <p:txBody>
          <a:bodyPr wrap="square" rtlCol="0">
            <a:spAutoFit/>
          </a:bodyPr>
          <a:lstStyle/>
          <a:p>
            <a:pPr>
              <a:buNone/>
            </a:pPr>
            <a:r>
              <a:rPr lang="en-US" b="1" dirty="0" err="1" smtClean="0"/>
              <a:t>Kedziora</a:t>
            </a:r>
            <a:r>
              <a:rPr lang="en-US" b="1" dirty="0"/>
              <a:t> </a:t>
            </a:r>
            <a:r>
              <a:rPr lang="en-US" b="1" dirty="0" smtClean="0"/>
              <a:t>at al. 2011,MNRAS, v.415, p.1409</a:t>
            </a:r>
            <a:endParaRPr lang="ru-RU" b="1"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9286" y="1170091"/>
            <a:ext cx="4716733" cy="2373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66163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233264"/>
            <a:ext cx="8785265" cy="459432"/>
          </a:xfrm>
          <a:solidFill>
            <a:srgbClr val="FFFF00"/>
          </a:solidFill>
        </p:spPr>
        <p:txBody>
          <a:bodyPr>
            <a:normAutofit/>
          </a:bodyPr>
          <a:lstStyle/>
          <a:p>
            <a:r>
              <a:rPr lang="en-US" sz="2400" b="1" dirty="0" smtClean="0">
                <a:latin typeface="Comic Sans MS" panose="030F0702030302020204" pitchFamily="66" charset="0"/>
              </a:rPr>
              <a:t>Detection polarization in gravitational </a:t>
            </a:r>
            <a:r>
              <a:rPr lang="en-US" sz="2400" b="1" dirty="0" err="1" smtClean="0">
                <a:latin typeface="Comic Sans MS" panose="030F0702030302020204" pitchFamily="66" charset="0"/>
              </a:rPr>
              <a:t>lenze</a:t>
            </a:r>
            <a:r>
              <a:rPr lang="en-US" sz="2400" b="1" dirty="0" smtClean="0">
                <a:latin typeface="Comic Sans MS" panose="030F0702030302020204" pitchFamily="66" charset="0"/>
              </a:rPr>
              <a:t> J</a:t>
            </a:r>
            <a:r>
              <a:rPr lang="ru-RU" sz="2400" b="1" dirty="0">
                <a:latin typeface="Comic Sans MS" panose="030F0702030302020204" pitchFamily="66" charset="0"/>
              </a:rPr>
              <a:t>0143+1607 </a:t>
            </a:r>
          </a:p>
        </p:txBody>
      </p:sp>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988567"/>
            <a:ext cx="6256278" cy="3842932"/>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7219" y="3087843"/>
            <a:ext cx="2457558" cy="3607775"/>
          </a:xfrm>
          <a:prstGeom prst="rect">
            <a:avLst/>
          </a:prstGeom>
        </p:spPr>
      </p:pic>
      <p:pic>
        <p:nvPicPr>
          <p:cNvPr id="14" name="Рисунок 13"/>
          <p:cNvPicPr/>
          <p:nvPr/>
        </p:nvPicPr>
        <p:blipFill>
          <a:blip r:embed="rId5">
            <a:extLst>
              <a:ext uri="{28A0092B-C50C-407E-A947-70E740481C1C}">
                <a14:useLocalDpi xmlns:a14="http://schemas.microsoft.com/office/drawing/2010/main" val="0"/>
              </a:ext>
            </a:extLst>
          </a:blip>
          <a:srcRect/>
          <a:stretch>
            <a:fillRect/>
          </a:stretch>
        </p:blipFill>
        <p:spPr bwMode="auto">
          <a:xfrm>
            <a:off x="971600" y="1112584"/>
            <a:ext cx="5261576" cy="1922309"/>
          </a:xfrm>
          <a:prstGeom prst="rect">
            <a:avLst/>
          </a:prstGeom>
          <a:noFill/>
          <a:ln>
            <a:noFill/>
          </a:ln>
        </p:spPr>
      </p:pic>
      <p:sp>
        <p:nvSpPr>
          <p:cNvPr id="11" name="TextBox 10"/>
          <p:cNvSpPr txBox="1"/>
          <p:nvPr/>
        </p:nvSpPr>
        <p:spPr>
          <a:xfrm>
            <a:off x="7071596" y="742403"/>
            <a:ext cx="1872207" cy="307777"/>
          </a:xfrm>
          <a:prstGeom prst="rect">
            <a:avLst/>
          </a:prstGeom>
          <a:noFill/>
        </p:spPr>
        <p:txBody>
          <a:bodyPr wrap="square" rtlCol="0">
            <a:spAutoFit/>
          </a:bodyPr>
          <a:lstStyle/>
          <a:p>
            <a:pPr algn="ctr">
              <a:buNone/>
            </a:pPr>
            <a:r>
              <a:rPr lang="en-US" b="1" dirty="0" smtClean="0">
                <a:latin typeface="+mn-lt"/>
              </a:rPr>
              <a:t>SDSS g</a:t>
            </a:r>
            <a:r>
              <a:rPr lang="en-US" b="1" dirty="0" smtClean="0">
                <a:latin typeface="+mn-lt"/>
                <a:sym typeface="Symbol"/>
              </a:rPr>
              <a:t></a:t>
            </a:r>
            <a:r>
              <a:rPr lang="en-US" b="1" dirty="0" smtClean="0">
                <a:latin typeface="+mn-lt"/>
              </a:rPr>
              <a:t>19.5</a:t>
            </a:r>
            <a:endParaRPr lang="ru-RU" b="1" dirty="0">
              <a:latin typeface="+mn-lt"/>
            </a:endParaRPr>
          </a:p>
        </p:txBody>
      </p:sp>
      <p:sp>
        <p:nvSpPr>
          <p:cNvPr id="12" name="TextBox 11"/>
          <p:cNvSpPr txBox="1"/>
          <p:nvPr/>
        </p:nvSpPr>
        <p:spPr>
          <a:xfrm>
            <a:off x="5061492" y="1268760"/>
            <a:ext cx="792088" cy="307777"/>
          </a:xfrm>
          <a:prstGeom prst="rect">
            <a:avLst/>
          </a:prstGeom>
          <a:solidFill>
            <a:schemeClr val="tx1"/>
          </a:solidFill>
        </p:spPr>
        <p:txBody>
          <a:bodyPr wrap="square" rtlCol="0">
            <a:spAutoFit/>
          </a:bodyPr>
          <a:lstStyle/>
          <a:p>
            <a:pPr>
              <a:buNone/>
            </a:pPr>
            <a:r>
              <a:rPr lang="en-US" dirty="0">
                <a:solidFill>
                  <a:schemeClr val="bg1"/>
                </a:solidFill>
              </a:rPr>
              <a:t>+</a:t>
            </a:r>
            <a:r>
              <a:rPr lang="en-US" dirty="0" smtClean="0">
                <a:solidFill>
                  <a:schemeClr val="bg1"/>
                </a:solidFill>
              </a:rPr>
              <a:t>60</a:t>
            </a:r>
            <a:r>
              <a:rPr lang="en-US" dirty="0" smtClean="0">
                <a:solidFill>
                  <a:schemeClr val="bg1"/>
                </a:solidFill>
                <a:sym typeface="Symbol"/>
              </a:rPr>
              <a:t></a:t>
            </a:r>
            <a:endParaRPr lang="ru-RU" dirty="0">
              <a:solidFill>
                <a:schemeClr val="bg1"/>
              </a:solidFill>
            </a:endParaRPr>
          </a:p>
        </p:txBody>
      </p:sp>
      <p:sp>
        <p:nvSpPr>
          <p:cNvPr id="17" name="TextBox 16"/>
          <p:cNvSpPr txBox="1"/>
          <p:nvPr/>
        </p:nvSpPr>
        <p:spPr>
          <a:xfrm>
            <a:off x="1467542" y="1208237"/>
            <a:ext cx="792088" cy="307777"/>
          </a:xfrm>
          <a:prstGeom prst="rect">
            <a:avLst/>
          </a:prstGeom>
          <a:solidFill>
            <a:schemeClr val="tx1"/>
          </a:solidFill>
        </p:spPr>
        <p:txBody>
          <a:bodyPr wrap="square" rtlCol="0">
            <a:spAutoFit/>
          </a:bodyPr>
          <a:lstStyle/>
          <a:p>
            <a:pPr>
              <a:buNone/>
            </a:pPr>
            <a:r>
              <a:rPr lang="en-US" dirty="0" smtClean="0">
                <a:solidFill>
                  <a:schemeClr val="bg1"/>
                </a:solidFill>
              </a:rPr>
              <a:t>-60</a:t>
            </a:r>
            <a:r>
              <a:rPr lang="en-US" dirty="0" smtClean="0">
                <a:solidFill>
                  <a:schemeClr val="bg1"/>
                </a:solidFill>
                <a:sym typeface="Symbol"/>
              </a:rPr>
              <a:t></a:t>
            </a:r>
            <a:endParaRPr lang="ru-RU" dirty="0">
              <a:solidFill>
                <a:schemeClr val="bg1"/>
              </a:solidFill>
            </a:endParaRPr>
          </a:p>
        </p:txBody>
      </p:sp>
      <p:sp>
        <p:nvSpPr>
          <p:cNvPr id="18" name="TextBox 17"/>
          <p:cNvSpPr txBox="1"/>
          <p:nvPr/>
        </p:nvSpPr>
        <p:spPr>
          <a:xfrm>
            <a:off x="3260390" y="1227588"/>
            <a:ext cx="792088" cy="307777"/>
          </a:xfrm>
          <a:prstGeom prst="rect">
            <a:avLst/>
          </a:prstGeom>
          <a:solidFill>
            <a:schemeClr val="tx1"/>
          </a:solidFill>
        </p:spPr>
        <p:txBody>
          <a:bodyPr wrap="square" rtlCol="0">
            <a:spAutoFit/>
          </a:bodyPr>
          <a:lstStyle/>
          <a:p>
            <a:pPr>
              <a:buNone/>
            </a:pPr>
            <a:r>
              <a:rPr lang="en-US" dirty="0" smtClean="0">
                <a:solidFill>
                  <a:schemeClr val="bg1"/>
                </a:solidFill>
              </a:rPr>
              <a:t>0</a:t>
            </a:r>
            <a:r>
              <a:rPr lang="en-US" dirty="0" smtClean="0">
                <a:solidFill>
                  <a:schemeClr val="bg1"/>
                </a:solidFill>
                <a:sym typeface="Symbol"/>
              </a:rPr>
              <a:t></a:t>
            </a:r>
            <a:endParaRPr lang="ru-RU" dirty="0">
              <a:solidFill>
                <a:schemeClr val="bg1"/>
              </a:solidFill>
            </a:endParaRPr>
          </a:p>
        </p:txBody>
      </p:sp>
      <p:sp>
        <p:nvSpPr>
          <p:cNvPr id="13" name="TextBox 12"/>
          <p:cNvSpPr txBox="1"/>
          <p:nvPr/>
        </p:nvSpPr>
        <p:spPr>
          <a:xfrm>
            <a:off x="712916" y="692696"/>
            <a:ext cx="5887035" cy="307777"/>
          </a:xfrm>
          <a:prstGeom prst="rect">
            <a:avLst/>
          </a:prstGeom>
          <a:noFill/>
        </p:spPr>
        <p:txBody>
          <a:bodyPr wrap="square" rtlCol="0">
            <a:spAutoFit/>
          </a:bodyPr>
          <a:lstStyle/>
          <a:p>
            <a:pPr>
              <a:buNone/>
            </a:pPr>
            <a:r>
              <a:rPr lang="en-US" b="1" dirty="0" smtClean="0">
                <a:latin typeface="+mj-lt"/>
              </a:rPr>
              <a:t>6-m </a:t>
            </a:r>
            <a:r>
              <a:rPr lang="ru-RU" b="1" dirty="0" smtClean="0">
                <a:latin typeface="+mj-lt"/>
              </a:rPr>
              <a:t>+</a:t>
            </a:r>
            <a:r>
              <a:rPr lang="en-US" b="1" dirty="0" smtClean="0">
                <a:latin typeface="+mj-lt"/>
              </a:rPr>
              <a:t> SCORPIO-2 + polaroid,  </a:t>
            </a:r>
            <a:r>
              <a:rPr lang="ru-RU" b="1" dirty="0" smtClean="0">
                <a:latin typeface="+mj-lt"/>
              </a:rPr>
              <a:t>3х1800 </a:t>
            </a:r>
            <a:r>
              <a:rPr lang="en-US" b="1" dirty="0" smtClean="0">
                <a:latin typeface="+mj-lt"/>
              </a:rPr>
              <a:t>sec</a:t>
            </a:r>
            <a:r>
              <a:rPr lang="ru-RU" b="1" dirty="0" smtClean="0">
                <a:latin typeface="+mj-lt"/>
              </a:rPr>
              <a:t>,  </a:t>
            </a:r>
            <a:r>
              <a:rPr lang="en-US" b="1" dirty="0" smtClean="0">
                <a:latin typeface="+mj-lt"/>
              </a:rPr>
              <a:t>filter</a:t>
            </a:r>
            <a:r>
              <a:rPr lang="ru-RU" b="1" dirty="0" smtClean="0">
                <a:latin typeface="+mj-lt"/>
              </a:rPr>
              <a:t> </a:t>
            </a:r>
            <a:r>
              <a:rPr lang="en-US" b="1" dirty="0" smtClean="0">
                <a:latin typeface="+mj-lt"/>
              </a:rPr>
              <a:t>V</a:t>
            </a:r>
            <a:r>
              <a:rPr lang="ru-RU" b="1" dirty="0" smtClean="0">
                <a:latin typeface="+mj-lt"/>
              </a:rPr>
              <a:t>, </a:t>
            </a:r>
            <a:r>
              <a:rPr lang="ru-RU" b="1" dirty="0" smtClean="0">
                <a:latin typeface="+mj-lt"/>
                <a:sym typeface="Symbol"/>
              </a:rPr>
              <a:t></a:t>
            </a:r>
            <a:r>
              <a:rPr lang="ru-RU" b="1" dirty="0" smtClean="0">
                <a:latin typeface="+mj-lt"/>
              </a:rPr>
              <a:t>0.9</a:t>
            </a:r>
            <a:r>
              <a:rPr lang="ru-RU" b="1" dirty="0" smtClean="0">
                <a:latin typeface="+mj-lt"/>
                <a:sym typeface="Symbol"/>
              </a:rPr>
              <a:t></a:t>
            </a:r>
            <a:r>
              <a:rPr lang="ru-RU" b="1" dirty="0" smtClean="0">
                <a:latin typeface="+mj-lt"/>
              </a:rPr>
              <a:t>  </a:t>
            </a:r>
            <a:endParaRPr lang="ru-RU" b="1" dirty="0">
              <a:latin typeface="+mj-lt"/>
            </a:endParaRP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5837" y="1140167"/>
            <a:ext cx="2036506" cy="1922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8355217" y="3400211"/>
            <a:ext cx="442874" cy="307777"/>
          </a:xfrm>
          <a:prstGeom prst="rect">
            <a:avLst/>
          </a:prstGeom>
          <a:noFill/>
        </p:spPr>
        <p:txBody>
          <a:bodyPr wrap="square" rtlCol="0">
            <a:spAutoFit/>
          </a:bodyPr>
          <a:lstStyle/>
          <a:p>
            <a:pPr>
              <a:buNone/>
            </a:pPr>
            <a:r>
              <a:rPr lang="en-US" dirty="0" smtClean="0"/>
              <a:t>A</a:t>
            </a:r>
            <a:endParaRPr lang="ru-RU" dirty="0"/>
          </a:p>
        </p:txBody>
      </p:sp>
      <p:sp>
        <p:nvSpPr>
          <p:cNvPr id="16" name="TextBox 15"/>
          <p:cNvSpPr txBox="1"/>
          <p:nvPr/>
        </p:nvSpPr>
        <p:spPr>
          <a:xfrm>
            <a:off x="7005425" y="3554099"/>
            <a:ext cx="442874" cy="307777"/>
          </a:xfrm>
          <a:prstGeom prst="rect">
            <a:avLst/>
          </a:prstGeom>
          <a:noFill/>
        </p:spPr>
        <p:txBody>
          <a:bodyPr wrap="square" rtlCol="0">
            <a:spAutoFit/>
          </a:bodyPr>
          <a:lstStyle/>
          <a:p>
            <a:pPr>
              <a:buNone/>
            </a:pPr>
            <a:r>
              <a:rPr lang="en-US" dirty="0"/>
              <a:t>B</a:t>
            </a:r>
            <a:endParaRPr lang="ru-RU" dirty="0"/>
          </a:p>
        </p:txBody>
      </p:sp>
      <p:sp>
        <p:nvSpPr>
          <p:cNvPr id="20" name="TextBox 19"/>
          <p:cNvSpPr txBox="1"/>
          <p:nvPr/>
        </p:nvSpPr>
        <p:spPr>
          <a:xfrm>
            <a:off x="7844090" y="4756144"/>
            <a:ext cx="442874" cy="307777"/>
          </a:xfrm>
          <a:prstGeom prst="rect">
            <a:avLst/>
          </a:prstGeom>
          <a:noFill/>
        </p:spPr>
        <p:txBody>
          <a:bodyPr wrap="square" rtlCol="0">
            <a:spAutoFit/>
          </a:bodyPr>
          <a:lstStyle/>
          <a:p>
            <a:pPr>
              <a:buNone/>
            </a:pPr>
            <a:r>
              <a:rPr lang="en-US" dirty="0"/>
              <a:t>C</a:t>
            </a:r>
            <a:endParaRPr lang="ru-RU" dirty="0"/>
          </a:p>
        </p:txBody>
      </p:sp>
    </p:spTree>
    <p:extLst>
      <p:ext uri="{BB962C8B-B14F-4D97-AF65-F5344CB8AC3E}">
        <p14:creationId xmlns:p14="http://schemas.microsoft.com/office/powerpoint/2010/main" val="22595496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233264"/>
            <a:ext cx="8785265" cy="459432"/>
          </a:xfrm>
          <a:solidFill>
            <a:srgbClr val="FFFF00"/>
          </a:solidFill>
        </p:spPr>
        <p:txBody>
          <a:bodyPr>
            <a:normAutofit/>
          </a:bodyPr>
          <a:lstStyle/>
          <a:p>
            <a:r>
              <a:rPr lang="en-US" sz="2400" b="1" dirty="0" smtClean="0">
                <a:latin typeface="Comic Sans MS" panose="030F0702030302020204" pitchFamily="66" charset="0"/>
              </a:rPr>
              <a:t>Detection polarization in gravitational </a:t>
            </a:r>
            <a:r>
              <a:rPr lang="en-US" sz="2400" b="1" dirty="0" err="1" smtClean="0">
                <a:latin typeface="Comic Sans MS" panose="030F0702030302020204" pitchFamily="66" charset="0"/>
              </a:rPr>
              <a:t>lenze</a:t>
            </a:r>
            <a:r>
              <a:rPr lang="en-US" sz="2400" b="1" dirty="0" smtClean="0">
                <a:latin typeface="Comic Sans MS" panose="030F0702030302020204" pitchFamily="66" charset="0"/>
              </a:rPr>
              <a:t> J</a:t>
            </a:r>
            <a:r>
              <a:rPr lang="ru-RU" sz="2400" b="1" dirty="0">
                <a:latin typeface="Comic Sans MS" panose="030F0702030302020204" pitchFamily="66" charset="0"/>
              </a:rPr>
              <a:t>0143+1607 </a:t>
            </a: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7219" y="3090877"/>
            <a:ext cx="2457558" cy="3607775"/>
          </a:xfrm>
          <a:prstGeom prst="rect">
            <a:avLst/>
          </a:prstGeom>
        </p:spPr>
      </p:pic>
      <p:sp>
        <p:nvSpPr>
          <p:cNvPr id="12" name="TextBox 11"/>
          <p:cNvSpPr txBox="1"/>
          <p:nvPr/>
        </p:nvSpPr>
        <p:spPr>
          <a:xfrm>
            <a:off x="5061492" y="1268760"/>
            <a:ext cx="792088" cy="307777"/>
          </a:xfrm>
          <a:prstGeom prst="rect">
            <a:avLst/>
          </a:prstGeom>
          <a:solidFill>
            <a:schemeClr val="tx1"/>
          </a:solidFill>
        </p:spPr>
        <p:txBody>
          <a:bodyPr wrap="square" rtlCol="0">
            <a:spAutoFit/>
          </a:bodyPr>
          <a:lstStyle/>
          <a:p>
            <a:pPr>
              <a:buNone/>
            </a:pPr>
            <a:r>
              <a:rPr lang="en-US" dirty="0">
                <a:solidFill>
                  <a:schemeClr val="bg1"/>
                </a:solidFill>
              </a:rPr>
              <a:t>+</a:t>
            </a:r>
            <a:r>
              <a:rPr lang="en-US" dirty="0" smtClean="0">
                <a:solidFill>
                  <a:schemeClr val="bg1"/>
                </a:solidFill>
              </a:rPr>
              <a:t>60</a:t>
            </a:r>
            <a:r>
              <a:rPr lang="en-US" dirty="0" smtClean="0">
                <a:solidFill>
                  <a:schemeClr val="bg1"/>
                </a:solidFill>
                <a:sym typeface="Symbol"/>
              </a:rPr>
              <a:t></a:t>
            </a:r>
            <a:endParaRPr lang="ru-RU" dirty="0">
              <a:solidFill>
                <a:schemeClr val="bg1"/>
              </a:solidFill>
            </a:endParaRPr>
          </a:p>
        </p:txBody>
      </p:sp>
      <p:sp>
        <p:nvSpPr>
          <p:cNvPr id="17" name="TextBox 16"/>
          <p:cNvSpPr txBox="1"/>
          <p:nvPr/>
        </p:nvSpPr>
        <p:spPr>
          <a:xfrm>
            <a:off x="1467542" y="1208237"/>
            <a:ext cx="792088" cy="307777"/>
          </a:xfrm>
          <a:prstGeom prst="rect">
            <a:avLst/>
          </a:prstGeom>
          <a:solidFill>
            <a:schemeClr val="tx1"/>
          </a:solidFill>
        </p:spPr>
        <p:txBody>
          <a:bodyPr wrap="square" rtlCol="0">
            <a:spAutoFit/>
          </a:bodyPr>
          <a:lstStyle/>
          <a:p>
            <a:pPr>
              <a:buNone/>
            </a:pPr>
            <a:r>
              <a:rPr lang="en-US" dirty="0" smtClean="0">
                <a:solidFill>
                  <a:schemeClr val="bg1"/>
                </a:solidFill>
              </a:rPr>
              <a:t>-60</a:t>
            </a:r>
            <a:r>
              <a:rPr lang="en-US" dirty="0" smtClean="0">
                <a:solidFill>
                  <a:schemeClr val="bg1"/>
                </a:solidFill>
                <a:sym typeface="Symbol"/>
              </a:rPr>
              <a:t></a:t>
            </a:r>
            <a:endParaRPr lang="ru-RU" dirty="0">
              <a:solidFill>
                <a:schemeClr val="bg1"/>
              </a:solidFill>
            </a:endParaRPr>
          </a:p>
        </p:txBody>
      </p:sp>
      <p:sp>
        <p:nvSpPr>
          <p:cNvPr id="18" name="TextBox 17"/>
          <p:cNvSpPr txBox="1"/>
          <p:nvPr/>
        </p:nvSpPr>
        <p:spPr>
          <a:xfrm>
            <a:off x="3260390" y="1227588"/>
            <a:ext cx="792088" cy="307777"/>
          </a:xfrm>
          <a:prstGeom prst="rect">
            <a:avLst/>
          </a:prstGeom>
          <a:solidFill>
            <a:schemeClr val="tx1"/>
          </a:solidFill>
        </p:spPr>
        <p:txBody>
          <a:bodyPr wrap="square" rtlCol="0">
            <a:spAutoFit/>
          </a:bodyPr>
          <a:lstStyle/>
          <a:p>
            <a:pPr>
              <a:buNone/>
            </a:pPr>
            <a:r>
              <a:rPr lang="en-US" dirty="0" smtClean="0">
                <a:solidFill>
                  <a:schemeClr val="bg1"/>
                </a:solidFill>
              </a:rPr>
              <a:t>0</a:t>
            </a:r>
            <a:r>
              <a:rPr lang="en-US" dirty="0" smtClean="0">
                <a:solidFill>
                  <a:schemeClr val="bg1"/>
                </a:solidFill>
                <a:sym typeface="Symbol"/>
              </a:rPr>
              <a:t></a:t>
            </a:r>
            <a:endParaRPr lang="ru-RU" dirty="0">
              <a:solidFill>
                <a:schemeClr val="bg1"/>
              </a:solidFill>
            </a:endParaRPr>
          </a:p>
        </p:txBody>
      </p:sp>
      <p:sp>
        <p:nvSpPr>
          <p:cNvPr id="13" name="TextBox 12"/>
          <p:cNvSpPr txBox="1"/>
          <p:nvPr/>
        </p:nvSpPr>
        <p:spPr>
          <a:xfrm>
            <a:off x="1204710" y="-963488"/>
            <a:ext cx="5887035" cy="307777"/>
          </a:xfrm>
          <a:prstGeom prst="rect">
            <a:avLst/>
          </a:prstGeom>
          <a:noFill/>
        </p:spPr>
        <p:txBody>
          <a:bodyPr wrap="square" rtlCol="0">
            <a:spAutoFit/>
          </a:bodyPr>
          <a:lstStyle/>
          <a:p>
            <a:pPr>
              <a:buNone/>
            </a:pPr>
            <a:r>
              <a:rPr lang="en-US" b="1" dirty="0" smtClean="0">
                <a:latin typeface="+mj-lt"/>
              </a:rPr>
              <a:t>6-m </a:t>
            </a:r>
            <a:r>
              <a:rPr lang="ru-RU" b="1" dirty="0" smtClean="0">
                <a:latin typeface="+mj-lt"/>
              </a:rPr>
              <a:t>+</a:t>
            </a:r>
            <a:r>
              <a:rPr lang="en-US" b="1" dirty="0" smtClean="0">
                <a:latin typeface="+mj-lt"/>
              </a:rPr>
              <a:t> SCORPIO-2 + polaroid,  </a:t>
            </a:r>
            <a:r>
              <a:rPr lang="ru-RU" b="1" dirty="0" smtClean="0">
                <a:latin typeface="+mj-lt"/>
              </a:rPr>
              <a:t>3х1800 </a:t>
            </a:r>
            <a:r>
              <a:rPr lang="en-US" b="1" dirty="0" smtClean="0">
                <a:latin typeface="+mj-lt"/>
              </a:rPr>
              <a:t>sec</a:t>
            </a:r>
            <a:r>
              <a:rPr lang="ru-RU" b="1" dirty="0" smtClean="0">
                <a:latin typeface="+mj-lt"/>
              </a:rPr>
              <a:t>,  </a:t>
            </a:r>
            <a:r>
              <a:rPr lang="en-US" b="1" dirty="0" smtClean="0">
                <a:latin typeface="+mj-lt"/>
              </a:rPr>
              <a:t>filter</a:t>
            </a:r>
            <a:r>
              <a:rPr lang="ru-RU" b="1" dirty="0" smtClean="0">
                <a:latin typeface="+mj-lt"/>
              </a:rPr>
              <a:t> </a:t>
            </a:r>
            <a:r>
              <a:rPr lang="en-US" b="1" dirty="0" smtClean="0">
                <a:latin typeface="+mj-lt"/>
              </a:rPr>
              <a:t>V</a:t>
            </a:r>
            <a:r>
              <a:rPr lang="ru-RU" b="1" dirty="0" smtClean="0">
                <a:latin typeface="+mj-lt"/>
              </a:rPr>
              <a:t>, </a:t>
            </a:r>
            <a:r>
              <a:rPr lang="ru-RU" b="1" dirty="0" smtClean="0">
                <a:latin typeface="+mj-lt"/>
                <a:sym typeface="Symbol"/>
              </a:rPr>
              <a:t></a:t>
            </a:r>
            <a:r>
              <a:rPr lang="ru-RU" b="1" dirty="0" smtClean="0">
                <a:latin typeface="+mj-lt"/>
              </a:rPr>
              <a:t>0.9</a:t>
            </a:r>
            <a:r>
              <a:rPr lang="ru-RU" b="1" dirty="0" smtClean="0">
                <a:latin typeface="+mj-lt"/>
                <a:sym typeface="Symbol"/>
              </a:rPr>
              <a:t></a:t>
            </a:r>
            <a:r>
              <a:rPr lang="ru-RU" b="1" dirty="0" smtClean="0">
                <a:latin typeface="+mj-lt"/>
              </a:rPr>
              <a:t>  </a:t>
            </a:r>
            <a:endParaRPr lang="ru-RU" b="1" dirty="0">
              <a:latin typeface="+mj-lt"/>
            </a:endParaRPr>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8246" y="1084933"/>
            <a:ext cx="5261576" cy="1931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6016" y="3077609"/>
            <a:ext cx="2592288" cy="3519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916" y="3093980"/>
            <a:ext cx="2615762" cy="3503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81290" y="1125644"/>
            <a:ext cx="2262392" cy="2065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822262" y="707929"/>
            <a:ext cx="5031318" cy="307777"/>
          </a:xfrm>
          <a:prstGeom prst="rect">
            <a:avLst/>
          </a:prstGeom>
          <a:noFill/>
        </p:spPr>
        <p:txBody>
          <a:bodyPr wrap="square" rtlCol="0">
            <a:spAutoFit/>
          </a:bodyPr>
          <a:lstStyle/>
          <a:p>
            <a:pPr algn="r">
              <a:buNone/>
            </a:pPr>
            <a:r>
              <a:rPr lang="en-US" b="1" dirty="0" smtClean="0">
                <a:latin typeface="+mj-lt"/>
              </a:rPr>
              <a:t>Vertical                       Horizontal                           Total</a:t>
            </a:r>
            <a:endParaRPr lang="ru-RU" b="1" dirty="0">
              <a:latin typeface="+mj-lt"/>
            </a:endParaRPr>
          </a:p>
        </p:txBody>
      </p:sp>
      <p:sp>
        <p:nvSpPr>
          <p:cNvPr id="14" name="TextBox 13"/>
          <p:cNvSpPr txBox="1"/>
          <p:nvPr/>
        </p:nvSpPr>
        <p:spPr>
          <a:xfrm>
            <a:off x="8355217" y="3400211"/>
            <a:ext cx="442874" cy="307777"/>
          </a:xfrm>
          <a:prstGeom prst="rect">
            <a:avLst/>
          </a:prstGeom>
          <a:noFill/>
        </p:spPr>
        <p:txBody>
          <a:bodyPr wrap="square" rtlCol="0">
            <a:spAutoFit/>
          </a:bodyPr>
          <a:lstStyle/>
          <a:p>
            <a:pPr>
              <a:buNone/>
            </a:pPr>
            <a:r>
              <a:rPr lang="en-US" dirty="0" smtClean="0"/>
              <a:t>A</a:t>
            </a:r>
            <a:endParaRPr lang="ru-RU" dirty="0"/>
          </a:p>
        </p:txBody>
      </p:sp>
      <p:sp>
        <p:nvSpPr>
          <p:cNvPr id="22" name="TextBox 21"/>
          <p:cNvSpPr txBox="1"/>
          <p:nvPr/>
        </p:nvSpPr>
        <p:spPr>
          <a:xfrm>
            <a:off x="7005425" y="3554099"/>
            <a:ext cx="442874" cy="307777"/>
          </a:xfrm>
          <a:prstGeom prst="rect">
            <a:avLst/>
          </a:prstGeom>
          <a:noFill/>
        </p:spPr>
        <p:txBody>
          <a:bodyPr wrap="square" rtlCol="0">
            <a:spAutoFit/>
          </a:bodyPr>
          <a:lstStyle/>
          <a:p>
            <a:pPr>
              <a:buNone/>
            </a:pPr>
            <a:r>
              <a:rPr lang="en-US" dirty="0"/>
              <a:t>B</a:t>
            </a:r>
            <a:endParaRPr lang="ru-RU" dirty="0"/>
          </a:p>
        </p:txBody>
      </p:sp>
      <p:sp>
        <p:nvSpPr>
          <p:cNvPr id="23" name="TextBox 22"/>
          <p:cNvSpPr txBox="1"/>
          <p:nvPr/>
        </p:nvSpPr>
        <p:spPr>
          <a:xfrm>
            <a:off x="7844090" y="4756144"/>
            <a:ext cx="442874" cy="307777"/>
          </a:xfrm>
          <a:prstGeom prst="rect">
            <a:avLst/>
          </a:prstGeom>
          <a:noFill/>
        </p:spPr>
        <p:txBody>
          <a:bodyPr wrap="square" rtlCol="0">
            <a:spAutoFit/>
          </a:bodyPr>
          <a:lstStyle/>
          <a:p>
            <a:pPr>
              <a:buNone/>
            </a:pPr>
            <a:r>
              <a:rPr lang="en-US" dirty="0"/>
              <a:t>C</a:t>
            </a:r>
            <a:endParaRPr lang="ru-RU" dirty="0"/>
          </a:p>
        </p:txBody>
      </p:sp>
    </p:spTree>
    <p:extLst>
      <p:ext uri="{BB962C8B-B14F-4D97-AF65-F5344CB8AC3E}">
        <p14:creationId xmlns:p14="http://schemas.microsoft.com/office/powerpoint/2010/main" val="13786421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233264"/>
            <a:ext cx="8785265" cy="459432"/>
          </a:xfrm>
          <a:solidFill>
            <a:srgbClr val="FFFF00"/>
          </a:solidFill>
        </p:spPr>
        <p:txBody>
          <a:bodyPr>
            <a:normAutofit/>
          </a:bodyPr>
          <a:lstStyle/>
          <a:p>
            <a:r>
              <a:rPr lang="en-US" sz="2400" b="1" dirty="0" smtClean="0">
                <a:latin typeface="Comic Sans MS" panose="030F0702030302020204" pitchFamily="66" charset="0"/>
              </a:rPr>
              <a:t>Detection polarization in gravitational </a:t>
            </a:r>
            <a:r>
              <a:rPr lang="en-US" sz="2400" b="1" dirty="0" err="1" smtClean="0">
                <a:latin typeface="Comic Sans MS" panose="030F0702030302020204" pitchFamily="66" charset="0"/>
              </a:rPr>
              <a:t>lenze</a:t>
            </a:r>
            <a:r>
              <a:rPr lang="en-US" sz="2400" b="1" dirty="0" smtClean="0">
                <a:latin typeface="Comic Sans MS" panose="030F0702030302020204" pitchFamily="66" charset="0"/>
              </a:rPr>
              <a:t> J</a:t>
            </a:r>
            <a:r>
              <a:rPr lang="ru-RU" sz="2400" b="1" dirty="0">
                <a:latin typeface="Comic Sans MS" panose="030F0702030302020204" pitchFamily="66" charset="0"/>
              </a:rPr>
              <a:t>0143+1607 </a:t>
            </a: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7219" y="3090877"/>
            <a:ext cx="2457558" cy="3607775"/>
          </a:xfrm>
          <a:prstGeom prst="rect">
            <a:avLst/>
          </a:prstGeom>
        </p:spPr>
      </p:pic>
      <p:sp>
        <p:nvSpPr>
          <p:cNvPr id="12" name="TextBox 11"/>
          <p:cNvSpPr txBox="1"/>
          <p:nvPr/>
        </p:nvSpPr>
        <p:spPr>
          <a:xfrm>
            <a:off x="5061492" y="1268760"/>
            <a:ext cx="792088" cy="307777"/>
          </a:xfrm>
          <a:prstGeom prst="rect">
            <a:avLst/>
          </a:prstGeom>
          <a:solidFill>
            <a:schemeClr val="tx1"/>
          </a:solidFill>
        </p:spPr>
        <p:txBody>
          <a:bodyPr wrap="square" rtlCol="0">
            <a:spAutoFit/>
          </a:bodyPr>
          <a:lstStyle/>
          <a:p>
            <a:pPr>
              <a:buNone/>
            </a:pPr>
            <a:r>
              <a:rPr lang="en-US" dirty="0">
                <a:solidFill>
                  <a:schemeClr val="bg1"/>
                </a:solidFill>
              </a:rPr>
              <a:t>+</a:t>
            </a:r>
            <a:r>
              <a:rPr lang="en-US" dirty="0" smtClean="0">
                <a:solidFill>
                  <a:schemeClr val="bg1"/>
                </a:solidFill>
              </a:rPr>
              <a:t>60</a:t>
            </a:r>
            <a:r>
              <a:rPr lang="en-US" dirty="0" smtClean="0">
                <a:solidFill>
                  <a:schemeClr val="bg1"/>
                </a:solidFill>
                <a:sym typeface="Symbol"/>
              </a:rPr>
              <a:t></a:t>
            </a:r>
            <a:endParaRPr lang="ru-RU" dirty="0">
              <a:solidFill>
                <a:schemeClr val="bg1"/>
              </a:solidFill>
            </a:endParaRPr>
          </a:p>
        </p:txBody>
      </p:sp>
      <p:sp>
        <p:nvSpPr>
          <p:cNvPr id="17" name="TextBox 16"/>
          <p:cNvSpPr txBox="1"/>
          <p:nvPr/>
        </p:nvSpPr>
        <p:spPr>
          <a:xfrm>
            <a:off x="1467542" y="1208237"/>
            <a:ext cx="792088" cy="307777"/>
          </a:xfrm>
          <a:prstGeom prst="rect">
            <a:avLst/>
          </a:prstGeom>
          <a:solidFill>
            <a:schemeClr val="tx1"/>
          </a:solidFill>
        </p:spPr>
        <p:txBody>
          <a:bodyPr wrap="square" rtlCol="0">
            <a:spAutoFit/>
          </a:bodyPr>
          <a:lstStyle/>
          <a:p>
            <a:pPr>
              <a:buNone/>
            </a:pPr>
            <a:r>
              <a:rPr lang="en-US" dirty="0" smtClean="0">
                <a:solidFill>
                  <a:schemeClr val="bg1"/>
                </a:solidFill>
              </a:rPr>
              <a:t>-60</a:t>
            </a:r>
            <a:r>
              <a:rPr lang="en-US" dirty="0" smtClean="0">
                <a:solidFill>
                  <a:schemeClr val="bg1"/>
                </a:solidFill>
                <a:sym typeface="Symbol"/>
              </a:rPr>
              <a:t></a:t>
            </a:r>
            <a:endParaRPr lang="ru-RU" dirty="0">
              <a:solidFill>
                <a:schemeClr val="bg1"/>
              </a:solidFill>
            </a:endParaRPr>
          </a:p>
        </p:txBody>
      </p:sp>
      <p:sp>
        <p:nvSpPr>
          <p:cNvPr id="18" name="TextBox 17"/>
          <p:cNvSpPr txBox="1"/>
          <p:nvPr/>
        </p:nvSpPr>
        <p:spPr>
          <a:xfrm>
            <a:off x="3260390" y="1227588"/>
            <a:ext cx="792088" cy="307777"/>
          </a:xfrm>
          <a:prstGeom prst="rect">
            <a:avLst/>
          </a:prstGeom>
          <a:solidFill>
            <a:schemeClr val="tx1"/>
          </a:solidFill>
        </p:spPr>
        <p:txBody>
          <a:bodyPr wrap="square" rtlCol="0">
            <a:spAutoFit/>
          </a:bodyPr>
          <a:lstStyle/>
          <a:p>
            <a:pPr>
              <a:buNone/>
            </a:pPr>
            <a:r>
              <a:rPr lang="en-US" dirty="0" smtClean="0">
                <a:solidFill>
                  <a:schemeClr val="bg1"/>
                </a:solidFill>
              </a:rPr>
              <a:t>0</a:t>
            </a:r>
            <a:r>
              <a:rPr lang="en-US" dirty="0" smtClean="0">
                <a:solidFill>
                  <a:schemeClr val="bg1"/>
                </a:solidFill>
                <a:sym typeface="Symbol"/>
              </a:rPr>
              <a:t></a:t>
            </a:r>
            <a:endParaRPr lang="ru-RU" dirty="0">
              <a:solidFill>
                <a:schemeClr val="bg1"/>
              </a:solidFill>
            </a:endParaRPr>
          </a:p>
        </p:txBody>
      </p:sp>
      <p:sp>
        <p:nvSpPr>
          <p:cNvPr id="13" name="TextBox 12"/>
          <p:cNvSpPr txBox="1"/>
          <p:nvPr/>
        </p:nvSpPr>
        <p:spPr>
          <a:xfrm>
            <a:off x="1204710" y="-963488"/>
            <a:ext cx="5887035" cy="307777"/>
          </a:xfrm>
          <a:prstGeom prst="rect">
            <a:avLst/>
          </a:prstGeom>
          <a:noFill/>
        </p:spPr>
        <p:txBody>
          <a:bodyPr wrap="square" rtlCol="0">
            <a:spAutoFit/>
          </a:bodyPr>
          <a:lstStyle/>
          <a:p>
            <a:pPr>
              <a:buNone/>
            </a:pPr>
            <a:r>
              <a:rPr lang="en-US" b="1" dirty="0" smtClean="0">
                <a:latin typeface="+mj-lt"/>
              </a:rPr>
              <a:t>6-m </a:t>
            </a:r>
            <a:r>
              <a:rPr lang="ru-RU" b="1" dirty="0" smtClean="0">
                <a:latin typeface="+mj-lt"/>
              </a:rPr>
              <a:t>+</a:t>
            </a:r>
            <a:r>
              <a:rPr lang="en-US" b="1" dirty="0" smtClean="0">
                <a:latin typeface="+mj-lt"/>
              </a:rPr>
              <a:t> SCORPIO-2 + polaroid,  </a:t>
            </a:r>
            <a:r>
              <a:rPr lang="ru-RU" b="1" dirty="0" smtClean="0">
                <a:latin typeface="+mj-lt"/>
              </a:rPr>
              <a:t>3х1800 </a:t>
            </a:r>
            <a:r>
              <a:rPr lang="en-US" b="1" dirty="0" smtClean="0">
                <a:latin typeface="+mj-lt"/>
              </a:rPr>
              <a:t>sec</a:t>
            </a:r>
            <a:r>
              <a:rPr lang="ru-RU" b="1" dirty="0" smtClean="0">
                <a:latin typeface="+mj-lt"/>
              </a:rPr>
              <a:t>,  </a:t>
            </a:r>
            <a:r>
              <a:rPr lang="en-US" b="1" dirty="0" smtClean="0">
                <a:latin typeface="+mj-lt"/>
              </a:rPr>
              <a:t>filter</a:t>
            </a:r>
            <a:r>
              <a:rPr lang="ru-RU" b="1" dirty="0" smtClean="0">
                <a:latin typeface="+mj-lt"/>
              </a:rPr>
              <a:t> </a:t>
            </a:r>
            <a:r>
              <a:rPr lang="en-US" b="1" dirty="0" smtClean="0">
                <a:latin typeface="+mj-lt"/>
              </a:rPr>
              <a:t>V</a:t>
            </a:r>
            <a:r>
              <a:rPr lang="ru-RU" b="1" dirty="0" smtClean="0">
                <a:latin typeface="+mj-lt"/>
              </a:rPr>
              <a:t>, </a:t>
            </a:r>
            <a:r>
              <a:rPr lang="ru-RU" b="1" dirty="0" smtClean="0">
                <a:latin typeface="+mj-lt"/>
                <a:sym typeface="Symbol"/>
              </a:rPr>
              <a:t></a:t>
            </a:r>
            <a:r>
              <a:rPr lang="ru-RU" b="1" dirty="0" smtClean="0">
                <a:latin typeface="+mj-lt"/>
              </a:rPr>
              <a:t>0.9</a:t>
            </a:r>
            <a:r>
              <a:rPr lang="ru-RU" b="1" dirty="0" smtClean="0">
                <a:latin typeface="+mj-lt"/>
                <a:sym typeface="Symbol"/>
              </a:rPr>
              <a:t></a:t>
            </a:r>
            <a:r>
              <a:rPr lang="ru-RU" b="1" dirty="0" smtClean="0">
                <a:latin typeface="+mj-lt"/>
              </a:rPr>
              <a:t>  </a:t>
            </a:r>
            <a:endParaRPr lang="ru-RU" b="1" dirty="0">
              <a:latin typeface="+mj-lt"/>
            </a:endParaRPr>
          </a:p>
        </p:txBody>
      </p:sp>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1290" y="1125644"/>
            <a:ext cx="2262392" cy="2065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798259" y="710478"/>
            <a:ext cx="5357917" cy="307777"/>
          </a:xfrm>
          <a:prstGeom prst="rect">
            <a:avLst/>
          </a:prstGeom>
          <a:noFill/>
        </p:spPr>
        <p:txBody>
          <a:bodyPr wrap="square" rtlCol="0">
            <a:spAutoFit/>
          </a:bodyPr>
          <a:lstStyle/>
          <a:p>
            <a:pPr algn="l">
              <a:buNone/>
            </a:pPr>
            <a:r>
              <a:rPr lang="en-US" b="1" dirty="0" smtClean="0">
                <a:latin typeface="+mj-lt"/>
              </a:rPr>
              <a:t>     Degree </a:t>
            </a:r>
            <a:r>
              <a:rPr lang="en-US" b="1" dirty="0">
                <a:latin typeface="+mj-lt"/>
              </a:rPr>
              <a:t>polarization  </a:t>
            </a:r>
            <a:r>
              <a:rPr lang="en-US" b="1" dirty="0" smtClean="0">
                <a:latin typeface="+mj-lt"/>
              </a:rPr>
              <a:t> </a:t>
            </a:r>
            <a:r>
              <a:rPr lang="en-US" b="1" dirty="0" err="1">
                <a:latin typeface="+mj-lt"/>
              </a:rPr>
              <a:t>Anlge</a:t>
            </a:r>
            <a:r>
              <a:rPr lang="en-US" b="1" dirty="0">
                <a:latin typeface="+mj-lt"/>
              </a:rPr>
              <a:t> polarization          Total flux</a:t>
            </a:r>
            <a:endParaRPr lang="ru-RU" b="1" dirty="0">
              <a:latin typeface="+mj-lt"/>
            </a:endParaRPr>
          </a:p>
        </p:txBody>
      </p:sp>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448" y="1091866"/>
            <a:ext cx="5261576" cy="1931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5547" y="3064953"/>
            <a:ext cx="2592288" cy="357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260" y="3088412"/>
            <a:ext cx="2615762" cy="3527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Box 24"/>
          <p:cNvSpPr txBox="1"/>
          <p:nvPr/>
        </p:nvSpPr>
        <p:spPr>
          <a:xfrm>
            <a:off x="8355217" y="3400211"/>
            <a:ext cx="442874" cy="307777"/>
          </a:xfrm>
          <a:prstGeom prst="rect">
            <a:avLst/>
          </a:prstGeom>
          <a:noFill/>
        </p:spPr>
        <p:txBody>
          <a:bodyPr wrap="square" rtlCol="0">
            <a:spAutoFit/>
          </a:bodyPr>
          <a:lstStyle/>
          <a:p>
            <a:pPr>
              <a:buNone/>
            </a:pPr>
            <a:r>
              <a:rPr lang="en-US" dirty="0" smtClean="0"/>
              <a:t>A</a:t>
            </a:r>
            <a:endParaRPr lang="ru-RU" dirty="0"/>
          </a:p>
        </p:txBody>
      </p:sp>
      <p:sp>
        <p:nvSpPr>
          <p:cNvPr id="26" name="TextBox 25"/>
          <p:cNvSpPr txBox="1"/>
          <p:nvPr/>
        </p:nvSpPr>
        <p:spPr>
          <a:xfrm>
            <a:off x="7005425" y="3554099"/>
            <a:ext cx="442874" cy="307777"/>
          </a:xfrm>
          <a:prstGeom prst="rect">
            <a:avLst/>
          </a:prstGeom>
          <a:noFill/>
        </p:spPr>
        <p:txBody>
          <a:bodyPr wrap="square" rtlCol="0">
            <a:spAutoFit/>
          </a:bodyPr>
          <a:lstStyle/>
          <a:p>
            <a:pPr>
              <a:buNone/>
            </a:pPr>
            <a:r>
              <a:rPr lang="en-US" dirty="0"/>
              <a:t>B</a:t>
            </a:r>
            <a:endParaRPr lang="ru-RU" dirty="0"/>
          </a:p>
        </p:txBody>
      </p:sp>
      <p:sp>
        <p:nvSpPr>
          <p:cNvPr id="27" name="TextBox 26"/>
          <p:cNvSpPr txBox="1"/>
          <p:nvPr/>
        </p:nvSpPr>
        <p:spPr>
          <a:xfrm>
            <a:off x="7844090" y="4756144"/>
            <a:ext cx="442874" cy="307777"/>
          </a:xfrm>
          <a:prstGeom prst="rect">
            <a:avLst/>
          </a:prstGeom>
          <a:noFill/>
        </p:spPr>
        <p:txBody>
          <a:bodyPr wrap="square" rtlCol="0">
            <a:spAutoFit/>
          </a:bodyPr>
          <a:lstStyle/>
          <a:p>
            <a:pPr>
              <a:buNone/>
            </a:pPr>
            <a:r>
              <a:rPr lang="en-US" dirty="0"/>
              <a:t>C</a:t>
            </a:r>
            <a:endParaRPr lang="ru-RU" dirty="0"/>
          </a:p>
        </p:txBody>
      </p:sp>
    </p:spTree>
    <p:extLst>
      <p:ext uri="{BB962C8B-B14F-4D97-AF65-F5344CB8AC3E}">
        <p14:creationId xmlns:p14="http://schemas.microsoft.com/office/powerpoint/2010/main" val="1855852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331912" y="78281"/>
            <a:ext cx="6408737" cy="673100"/>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buNone/>
            </a:pPr>
            <a:r>
              <a:rPr lang="ru-RU" altLang="ru-RU" sz="4000" b="1" kern="0" dirty="0" smtClean="0">
                <a:latin typeface="Comic Sans MS" pitchFamily="66" charset="0"/>
              </a:rPr>
              <a:t> </a:t>
            </a:r>
            <a:r>
              <a:rPr lang="en-US" altLang="ru-RU" sz="4000" b="1" kern="0" dirty="0" smtClean="0">
                <a:latin typeface="Comic Sans MS" pitchFamily="66" charset="0"/>
              </a:rPr>
              <a:t>Conclusion</a:t>
            </a:r>
            <a:endParaRPr lang="sr-Cyrl-RS" altLang="ru-RU" sz="4000" b="1" kern="0" dirty="0" smtClean="0">
              <a:latin typeface="Comic Sans MS" pitchFamily="66" charset="0"/>
            </a:endParaRPr>
          </a:p>
        </p:txBody>
      </p:sp>
      <p:sp>
        <p:nvSpPr>
          <p:cNvPr id="3" name="TextBox 2"/>
          <p:cNvSpPr txBox="1"/>
          <p:nvPr/>
        </p:nvSpPr>
        <p:spPr>
          <a:xfrm>
            <a:off x="191326" y="967040"/>
            <a:ext cx="8784976" cy="5878532"/>
          </a:xfrm>
          <a:prstGeom prst="rect">
            <a:avLst/>
          </a:prstGeom>
          <a:noFill/>
        </p:spPr>
        <p:txBody>
          <a:bodyPr wrap="square" rtlCol="0">
            <a:spAutoFit/>
          </a:bodyPr>
          <a:lstStyle/>
          <a:p>
            <a:pPr>
              <a:buNone/>
            </a:pPr>
            <a:r>
              <a:rPr lang="en-US" sz="2000" dirty="0" err="1" smtClean="0">
                <a:latin typeface="Arial Black" panose="020B0A04020102020204" pitchFamily="34" charset="0"/>
              </a:rPr>
              <a:t>Polarimetry</a:t>
            </a:r>
            <a:r>
              <a:rPr lang="en-US" sz="2000" dirty="0" smtClean="0">
                <a:latin typeface="Arial Black" panose="020B0A04020102020204" pitchFamily="34" charset="0"/>
              </a:rPr>
              <a:t> </a:t>
            </a:r>
            <a:r>
              <a:rPr lang="en-US" sz="2000" dirty="0">
                <a:latin typeface="Arial Black" panose="020B0A04020102020204" pitchFamily="34" charset="0"/>
              </a:rPr>
              <a:t>methods allow to share different</a:t>
            </a:r>
            <a:br>
              <a:rPr lang="en-US" sz="2000" dirty="0">
                <a:latin typeface="Arial Black" panose="020B0A04020102020204" pitchFamily="34" charset="0"/>
              </a:rPr>
            </a:br>
            <a:r>
              <a:rPr lang="en-US" sz="2000" dirty="0">
                <a:latin typeface="Arial Black" panose="020B0A04020102020204" pitchFamily="34" charset="0"/>
              </a:rPr>
              <a:t>the field of formation of the polarized radiation</a:t>
            </a:r>
            <a:r>
              <a:rPr lang="en-US" sz="2000" dirty="0" smtClean="0">
                <a:latin typeface="Arial Black" panose="020B0A04020102020204" pitchFamily="34" charset="0"/>
              </a:rPr>
              <a:t>:</a:t>
            </a:r>
          </a:p>
          <a:p>
            <a:pPr>
              <a:buNone/>
            </a:pPr>
            <a:endParaRPr lang="en-US" sz="2000" dirty="0" smtClean="0">
              <a:latin typeface="Arial Black" panose="020B0A04020102020204" pitchFamily="34" charset="0"/>
            </a:endParaRPr>
          </a:p>
          <a:p>
            <a:pPr marL="285750" indent="-285750" algn="just">
              <a:buFont typeface="Wingdings" panose="05000000000000000000" pitchFamily="2" charset="2"/>
              <a:buChar char="ü"/>
            </a:pPr>
            <a:r>
              <a:rPr lang="en-US" sz="2000" dirty="0">
                <a:latin typeface="Arial Black" panose="020B0A04020102020204" pitchFamily="34" charset="0"/>
              </a:rPr>
              <a:t>Polarized continuum indicates the direction of the plane of polarization along the axis of the disk and the size of the field is less than 0.01 parsecs, which is much smaller than the BLR. The observed variable polarization is the result of the vector addition of the accretion disk and jet polarization</a:t>
            </a:r>
            <a:r>
              <a:rPr lang="en-US" sz="2000" dirty="0" smtClean="0">
                <a:latin typeface="Arial Black" panose="020B0A04020102020204" pitchFamily="34" charset="0"/>
              </a:rPr>
              <a:t>.</a:t>
            </a:r>
          </a:p>
          <a:p>
            <a:pPr marL="285750" indent="-285750" algn="just">
              <a:buFont typeface="Wingdings" panose="05000000000000000000" pitchFamily="2" charset="2"/>
              <a:buChar char="ü"/>
            </a:pPr>
            <a:r>
              <a:rPr lang="en-US" sz="2000" dirty="0">
                <a:latin typeface="Arial Black" panose="020B0A04020102020204" pitchFamily="34" charset="0"/>
              </a:rPr>
              <a:t>Polarization in the broad emission lines, probably due to scattering at the inner parts of the torus of gas and dust, and the dependence of the angle of the polarization plane of the BLR clouds speed allows to determine the nature of the motion at distances less than 0.05-0.1 parsecs that for most objects is less than 10</a:t>
            </a:r>
            <a:r>
              <a:rPr lang="en-US" sz="2000" baseline="30000" dirty="0">
                <a:latin typeface="Arial Black" panose="020B0A04020102020204" pitchFamily="34" charset="0"/>
              </a:rPr>
              <a:t>-3</a:t>
            </a:r>
            <a:r>
              <a:rPr lang="en-US" sz="2000" dirty="0">
                <a:latin typeface="Arial Black" panose="020B0A04020102020204" pitchFamily="34" charset="0"/>
              </a:rPr>
              <a:t> seconds of </a:t>
            </a:r>
            <a:r>
              <a:rPr lang="en-US" sz="2000" dirty="0" smtClean="0">
                <a:latin typeface="Arial Black" panose="020B0A04020102020204" pitchFamily="34" charset="0"/>
              </a:rPr>
              <a:t>arc.</a:t>
            </a:r>
          </a:p>
          <a:p>
            <a:pPr marL="285750" indent="-285750" algn="just">
              <a:buFont typeface="Wingdings" panose="05000000000000000000" pitchFamily="2" charset="2"/>
              <a:buChar char="ü"/>
            </a:pPr>
            <a:r>
              <a:rPr lang="en-US" sz="2000" dirty="0">
                <a:latin typeface="Arial Black" panose="020B0A04020102020204" pitchFamily="34" charset="0"/>
              </a:rPr>
              <a:t>An analysis of the Stokes vector components allows you to divide the circular and radial movement along the axis of the disk BLR</a:t>
            </a:r>
            <a:r>
              <a:rPr lang="en-US" sz="2000" dirty="0" smtClean="0">
                <a:latin typeface="Arial Black" panose="020B0A04020102020204" pitchFamily="34" charset="0"/>
              </a:rPr>
              <a:t>.</a:t>
            </a:r>
            <a:endParaRPr lang="ru-RU" sz="2000" dirty="0"/>
          </a:p>
        </p:txBody>
      </p:sp>
    </p:spTree>
    <p:extLst>
      <p:ext uri="{BB962C8B-B14F-4D97-AF65-F5344CB8AC3E}">
        <p14:creationId xmlns:p14="http://schemas.microsoft.com/office/powerpoint/2010/main" val="4259000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8133" y="404664"/>
            <a:ext cx="8226720" cy="563083"/>
          </a:xfrm>
        </p:spPr>
        <p:txBody>
          <a:bodyPr/>
          <a:lstStyle/>
          <a:p>
            <a:r>
              <a:rPr lang="ru-RU" altLang="ru-RU" sz="5400" b="1" dirty="0" err="1">
                <a:solidFill>
                  <a:srgbClr val="FF0000"/>
                </a:solidFill>
                <a:latin typeface="Bernard MT Condensed" pitchFamily="18" charset="0"/>
              </a:rPr>
              <a:t>Thank</a:t>
            </a:r>
            <a:r>
              <a:rPr lang="ru-RU" altLang="ru-RU" sz="5400" b="1" dirty="0">
                <a:solidFill>
                  <a:srgbClr val="FF0000"/>
                </a:solidFill>
                <a:latin typeface="Bernard MT Condensed" pitchFamily="18" charset="0"/>
              </a:rPr>
              <a:t> </a:t>
            </a:r>
            <a:r>
              <a:rPr lang="ru-RU" altLang="ru-RU" sz="5400" b="1" dirty="0" err="1">
                <a:solidFill>
                  <a:srgbClr val="FF0000"/>
                </a:solidFill>
                <a:latin typeface="Bernard MT Condensed" pitchFamily="18" charset="0"/>
              </a:rPr>
              <a:t>you</a:t>
            </a:r>
            <a:r>
              <a:rPr lang="ru-RU" altLang="ru-RU" sz="5400" b="1" dirty="0">
                <a:solidFill>
                  <a:srgbClr val="FF0000"/>
                </a:solidFill>
                <a:latin typeface="Bernard MT Condensed" pitchFamily="18" charset="0"/>
              </a:rPr>
              <a:t> </a:t>
            </a:r>
            <a:r>
              <a:rPr lang="ru-RU" altLang="ru-RU" sz="5400" b="1" dirty="0" err="1">
                <a:solidFill>
                  <a:srgbClr val="FF0000"/>
                </a:solidFill>
                <a:latin typeface="Bernard MT Condensed" pitchFamily="18" charset="0"/>
              </a:rPr>
              <a:t>for</a:t>
            </a:r>
            <a:r>
              <a:rPr lang="ru-RU" altLang="ru-RU" sz="5400" b="1" dirty="0">
                <a:solidFill>
                  <a:srgbClr val="FF0000"/>
                </a:solidFill>
                <a:latin typeface="Bernard MT Condensed" pitchFamily="18" charset="0"/>
              </a:rPr>
              <a:t> </a:t>
            </a:r>
            <a:r>
              <a:rPr lang="ru-RU" altLang="ru-RU" sz="5400" b="1" dirty="0" err="1">
                <a:solidFill>
                  <a:srgbClr val="FF0000"/>
                </a:solidFill>
                <a:latin typeface="Bernard MT Condensed" pitchFamily="18" charset="0"/>
              </a:rPr>
              <a:t>your</a:t>
            </a:r>
            <a:r>
              <a:rPr lang="ru-RU" altLang="ru-RU" sz="5400" b="1" dirty="0">
                <a:solidFill>
                  <a:srgbClr val="FF0000"/>
                </a:solidFill>
                <a:latin typeface="Bernard MT Condensed" pitchFamily="18" charset="0"/>
              </a:rPr>
              <a:t> </a:t>
            </a:r>
            <a:r>
              <a:rPr lang="ru-RU" altLang="ru-RU" sz="5400" b="1" dirty="0" err="1">
                <a:solidFill>
                  <a:srgbClr val="FF0000"/>
                </a:solidFill>
                <a:latin typeface="Bernard MT Condensed" pitchFamily="18" charset="0"/>
              </a:rPr>
              <a:t>attention</a:t>
            </a:r>
            <a:r>
              <a:rPr lang="ru-RU" altLang="ru-RU" sz="5400" b="1" dirty="0">
                <a:solidFill>
                  <a:srgbClr val="FF0000"/>
                </a:solidFill>
                <a:latin typeface="Bernard MT Condensed" pitchFamily="18" charset="0"/>
              </a:rPr>
              <a:t>!</a:t>
            </a:r>
            <a:endParaRPr lang="ru-RU" sz="5400" dirty="0"/>
          </a:p>
        </p:txBody>
      </p:sp>
      <p:pic>
        <p:nvPicPr>
          <p:cNvPr id="4098" name="Picture 2" descr="Белые медвед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07" y="1412776"/>
            <a:ext cx="8748973"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459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23850" y="115889"/>
            <a:ext cx="8478838" cy="576808"/>
          </a:xfrm>
          <a:solidFill>
            <a:srgbClr val="FFFF00"/>
          </a:solidFill>
        </p:spPr>
        <p:txBody>
          <a:bodyPr/>
          <a:lstStyle/>
          <a:p>
            <a:pPr eaLnBrk="1" hangingPunct="1"/>
            <a:r>
              <a:rPr lang="en-US" altLang="ru-RU" sz="3200" b="1" dirty="0" smtClean="0">
                <a:latin typeface="Comic Sans MS" pitchFamily="66" charset="0"/>
              </a:rPr>
              <a:t>Scattering </a:t>
            </a:r>
            <a:r>
              <a:rPr lang="en-US" altLang="ru-RU" sz="3200" b="1" dirty="0">
                <a:latin typeface="Comic Sans MS" pitchFamily="66" charset="0"/>
              </a:rPr>
              <a:t>clouds in NGC </a:t>
            </a:r>
            <a:r>
              <a:rPr lang="en-US" altLang="ru-RU" sz="3200" b="1" dirty="0" smtClean="0">
                <a:latin typeface="Comic Sans MS" pitchFamily="66" charset="0"/>
              </a:rPr>
              <a:t>1068 (Sy2)</a:t>
            </a:r>
            <a:endParaRPr lang="sr-Cyrl-RS" altLang="ru-RU" sz="3200" b="1" dirty="0" smtClean="0">
              <a:latin typeface="Comic Sans MS" pitchFamily="66" charset="0"/>
            </a:endParaRPr>
          </a:p>
        </p:txBody>
      </p:sp>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784100"/>
            <a:ext cx="8537861" cy="3716276"/>
          </a:xfrm>
          <a:prstGeom prst="rect">
            <a:avLst/>
          </a:prstGeom>
          <a:noFill/>
          <a:ln>
            <a:noFill/>
          </a:ln>
          <a:extLst>
            <a:ext uri="{909E8E84-426E-40DD-AFC4-6F175D3DCCD1}">
              <a14:hiddenFill xmlns:a14="http://schemas.microsoft.com/office/drawing/2010/main">
                <a:gradFill rotWithShape="0">
                  <a:gsLst>
                    <a:gs pos="0">
                      <a:srgbClr val="FFE701"/>
                    </a:gs>
                    <a:gs pos="100000">
                      <a:srgbClr val="FE3E02"/>
                    </a:gs>
                  </a:gsLst>
                  <a:lin ang="5400000" scaled="1"/>
                </a:gradFill>
              </a14:hiddenFill>
            </a:ext>
            <a:ext uri="{91240B29-F687-4F45-9708-019B960494DF}">
              <a14:hiddenLine xmlns:a14="http://schemas.microsoft.com/office/drawing/2010/main" w="9525" cap="flat" cmpd="sng" algn="ctr">
                <a:solidFill>
                  <a:srgbClr val="000000"/>
                </a:solidFill>
                <a:prstDash val="solid"/>
                <a:miter lim="800000"/>
                <a:headEnd/>
                <a:tailEnd/>
              </a14:hiddenLine>
            </a:ext>
          </a:extLst>
        </p:spPr>
      </p:pic>
      <p:sp>
        <p:nvSpPr>
          <p:cNvPr id="3" name="Прямоугольник 2"/>
          <p:cNvSpPr/>
          <p:nvPr/>
        </p:nvSpPr>
        <p:spPr>
          <a:xfrm>
            <a:off x="1429630" y="4495495"/>
            <a:ext cx="5681363" cy="338554"/>
          </a:xfrm>
          <a:prstGeom prst="rect">
            <a:avLst/>
          </a:prstGeom>
        </p:spPr>
        <p:txBody>
          <a:bodyPr wrap="none">
            <a:spAutoFit/>
          </a:bodyPr>
          <a:lstStyle/>
          <a:p>
            <a:pPr>
              <a:buNone/>
            </a:pPr>
            <a:r>
              <a:rPr lang="nb-NO" sz="1600" dirty="0"/>
              <a:t>Capetti et al. </a:t>
            </a:r>
            <a:r>
              <a:rPr lang="nb-NO" sz="1600" dirty="0" smtClean="0"/>
              <a:t>1995</a:t>
            </a:r>
            <a:r>
              <a:rPr lang="ru-RU" sz="1600" dirty="0" smtClean="0"/>
              <a:t>                             </a:t>
            </a:r>
            <a:r>
              <a:rPr lang="en-US" sz="1600" dirty="0" smtClean="0"/>
              <a:t>     </a:t>
            </a:r>
            <a:r>
              <a:rPr lang="ru-RU" sz="1600" dirty="0" smtClean="0"/>
              <a:t>          </a:t>
            </a:r>
            <a:r>
              <a:rPr lang="nb-NO" sz="1600" dirty="0" smtClean="0"/>
              <a:t>Kishimoto </a:t>
            </a:r>
            <a:r>
              <a:rPr lang="nb-NO" sz="1600" dirty="0"/>
              <a:t>et al. 1999</a:t>
            </a:r>
            <a:endParaRPr lang="ru-RU" sz="1600" dirty="0"/>
          </a:p>
        </p:txBody>
      </p:sp>
      <p:sp>
        <p:nvSpPr>
          <p:cNvPr id="5" name="TextBox 4"/>
          <p:cNvSpPr txBox="1"/>
          <p:nvPr/>
        </p:nvSpPr>
        <p:spPr>
          <a:xfrm>
            <a:off x="262864" y="4834049"/>
            <a:ext cx="4896544" cy="1200329"/>
          </a:xfrm>
          <a:prstGeom prst="rect">
            <a:avLst/>
          </a:prstGeom>
          <a:noFill/>
        </p:spPr>
        <p:txBody>
          <a:bodyPr wrap="square" rtlCol="0">
            <a:spAutoFit/>
          </a:bodyPr>
          <a:lstStyle/>
          <a:p>
            <a:pPr algn="l"/>
            <a:r>
              <a:rPr lang="ru-RU" sz="2400" dirty="0" smtClean="0"/>
              <a:t> </a:t>
            </a:r>
            <a:r>
              <a:rPr lang="en-US" sz="2000" b="1" dirty="0"/>
              <a:t>Phase function of Thomson scattering</a:t>
            </a:r>
            <a:endParaRPr lang="ru-RU" sz="2000" b="1" dirty="0" smtClean="0"/>
          </a:p>
          <a:p>
            <a:pPr algn="l"/>
            <a:r>
              <a:rPr lang="ru-RU" sz="2000" b="1" dirty="0" smtClean="0"/>
              <a:t> </a:t>
            </a:r>
            <a:r>
              <a:rPr lang="en-US" sz="2000" b="1" dirty="0"/>
              <a:t>Spatial distribution of polarized flux</a:t>
            </a:r>
            <a:endParaRPr lang="ru-RU" sz="2000" b="1" dirty="0" smtClean="0"/>
          </a:p>
          <a:p>
            <a:pPr algn="l"/>
            <a:r>
              <a:rPr lang="ru-RU" sz="2000" b="1" dirty="0" smtClean="0"/>
              <a:t> </a:t>
            </a:r>
            <a:r>
              <a:rPr lang="en-US" sz="2000" b="1" dirty="0"/>
              <a:t>Assuming optically thin matter </a:t>
            </a:r>
            <a:endParaRPr lang="ru-RU" sz="2000" dirty="0"/>
          </a:p>
        </p:txBody>
      </p:sp>
      <p:sp>
        <p:nvSpPr>
          <p:cNvPr id="6" name="Стрелка вправо 5"/>
          <p:cNvSpPr/>
          <p:nvPr/>
        </p:nvSpPr>
        <p:spPr bwMode="auto">
          <a:xfrm>
            <a:off x="5364088" y="4874460"/>
            <a:ext cx="489204" cy="1176821"/>
          </a:xfrm>
          <a:prstGeom prst="rightArrow">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ru-RU" sz="1400" b="0" i="0" u="none" strike="noStrike" cap="none" normalizeH="0" baseline="0" smtClean="0">
              <a:ln>
                <a:noFill/>
              </a:ln>
              <a:solidFill>
                <a:schemeClr val="tx1"/>
              </a:solidFill>
              <a:effectLst/>
              <a:latin typeface="Times New Roman" pitchFamily="18" charset="0"/>
            </a:endParaRPr>
          </a:p>
        </p:txBody>
      </p:sp>
      <p:sp>
        <p:nvSpPr>
          <p:cNvPr id="7" name="TextBox 6"/>
          <p:cNvSpPr txBox="1"/>
          <p:nvPr/>
        </p:nvSpPr>
        <p:spPr>
          <a:xfrm>
            <a:off x="6119125" y="5047371"/>
            <a:ext cx="2520280" cy="830997"/>
          </a:xfrm>
          <a:prstGeom prst="rect">
            <a:avLst/>
          </a:prstGeom>
          <a:noFill/>
        </p:spPr>
        <p:txBody>
          <a:bodyPr wrap="square" rtlCol="0">
            <a:spAutoFit/>
          </a:bodyPr>
          <a:lstStyle/>
          <a:p>
            <a:pPr>
              <a:buNone/>
            </a:pPr>
            <a:r>
              <a:rPr lang="en-US" sz="2400" b="1" dirty="0"/>
              <a:t> 3D image of the scattering clouds</a:t>
            </a:r>
            <a:endParaRPr lang="ru-RU" sz="2400" b="1" dirty="0"/>
          </a:p>
        </p:txBody>
      </p:sp>
      <p:sp>
        <p:nvSpPr>
          <p:cNvPr id="8" name="TextBox 7"/>
          <p:cNvSpPr txBox="1"/>
          <p:nvPr/>
        </p:nvSpPr>
        <p:spPr>
          <a:xfrm>
            <a:off x="395536" y="6280653"/>
            <a:ext cx="8501847" cy="461665"/>
          </a:xfrm>
          <a:prstGeom prst="rect">
            <a:avLst/>
          </a:prstGeom>
          <a:solidFill>
            <a:srgbClr val="FF0000"/>
          </a:solidFill>
        </p:spPr>
        <p:txBody>
          <a:bodyPr wrap="square" rtlCol="0">
            <a:spAutoFit/>
          </a:bodyPr>
          <a:lstStyle/>
          <a:p>
            <a:pPr>
              <a:buNone/>
            </a:pPr>
            <a:r>
              <a:rPr lang="en-US" sz="2400" b="1" dirty="0">
                <a:solidFill>
                  <a:schemeClr val="bg1"/>
                </a:solidFill>
                <a:latin typeface="Arial Black" panose="020B0A04020102020204" pitchFamily="34" charset="0"/>
              </a:rPr>
              <a:t>In polarized light is visible broad </a:t>
            </a:r>
            <a:r>
              <a:rPr lang="en-US" sz="2400" b="1" dirty="0" smtClean="0">
                <a:solidFill>
                  <a:schemeClr val="bg1"/>
                </a:solidFill>
                <a:latin typeface="Arial Black" panose="020B0A04020102020204" pitchFamily="34" charset="0"/>
              </a:rPr>
              <a:t>H</a:t>
            </a:r>
            <a:r>
              <a:rPr lang="en-US" sz="2400" b="1" dirty="0" smtClean="0">
                <a:solidFill>
                  <a:schemeClr val="bg1"/>
                </a:solidFill>
                <a:latin typeface="Arial Black" panose="020B0A04020102020204" pitchFamily="34" charset="0"/>
                <a:sym typeface="Symbol"/>
              </a:rPr>
              <a:t></a:t>
            </a:r>
            <a:r>
              <a:rPr lang="en-US" sz="2400" b="1" dirty="0" smtClean="0">
                <a:solidFill>
                  <a:schemeClr val="bg1"/>
                </a:solidFill>
                <a:latin typeface="Arial Black" panose="020B0A04020102020204" pitchFamily="34" charset="0"/>
              </a:rPr>
              <a:t>:</a:t>
            </a:r>
            <a:r>
              <a:rPr lang="ru-RU" sz="2400" b="1" dirty="0" smtClean="0">
                <a:solidFill>
                  <a:schemeClr val="bg1"/>
                </a:solidFill>
                <a:latin typeface="Arial Black" panose="020B0A04020102020204" pitchFamily="34" charset="0"/>
              </a:rPr>
              <a:t>   </a:t>
            </a:r>
            <a:r>
              <a:rPr lang="en-US" sz="2400" b="1" dirty="0" smtClean="0">
                <a:solidFill>
                  <a:schemeClr val="bg1"/>
                </a:solidFill>
                <a:latin typeface="Arial Black" panose="020B0A04020102020204" pitchFamily="34" charset="0"/>
              </a:rPr>
              <a:t>Sy2 =&gt;Sy1 !</a:t>
            </a:r>
            <a:endParaRPr lang="ru-RU" sz="24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268101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79512" y="115888"/>
            <a:ext cx="8856984" cy="784225"/>
          </a:xfrm>
          <a:solidFill>
            <a:srgbClr val="FFFF00"/>
          </a:solidFill>
        </p:spPr>
        <p:txBody>
          <a:bodyPr/>
          <a:lstStyle/>
          <a:p>
            <a:pPr eaLnBrk="1" hangingPunct="1"/>
            <a:r>
              <a:rPr lang="en-US" altLang="ru-RU" sz="3000" b="1" dirty="0" smtClean="0">
                <a:latin typeface="Comic Sans MS" pitchFamily="66" charset="0"/>
              </a:rPr>
              <a:t>Polarization AGN –</a:t>
            </a:r>
            <a:r>
              <a:rPr lang="ru-RU" altLang="ru-RU" sz="3000" b="1" dirty="0" smtClean="0">
                <a:latin typeface="Comic Sans MS" pitchFamily="66" charset="0"/>
              </a:rPr>
              <a:t> </a:t>
            </a:r>
            <a:r>
              <a:rPr lang="en-US" altLang="ru-RU" sz="3000" b="1" dirty="0" smtClean="0">
                <a:latin typeface="Comic Sans MS" pitchFamily="66" charset="0"/>
              </a:rPr>
              <a:t>INSIDE OR</a:t>
            </a:r>
            <a:r>
              <a:rPr lang="ru-RU" altLang="ru-RU" sz="3000" b="1" dirty="0" smtClean="0">
                <a:latin typeface="Comic Sans MS" pitchFamily="66" charset="0"/>
              </a:rPr>
              <a:t> </a:t>
            </a:r>
            <a:r>
              <a:rPr lang="en-US" altLang="ru-RU" sz="3000" b="1" dirty="0" smtClean="0">
                <a:latin typeface="Comic Sans MS" pitchFamily="66" charset="0"/>
              </a:rPr>
              <a:t>OUTSIDE ?</a:t>
            </a:r>
            <a:endParaRPr lang="sr-Cyrl-RS" altLang="ru-RU" sz="3000" b="1" dirty="0" smtClean="0">
              <a:latin typeface="Comic Sans MS" pitchFamily="66" charset="0"/>
            </a:endParaRPr>
          </a:p>
        </p:txBody>
      </p:sp>
      <p:sp>
        <p:nvSpPr>
          <p:cNvPr id="3" name="Text Box 3"/>
          <p:cNvSpPr txBox="1">
            <a:spLocks noChangeArrowheads="1"/>
          </p:cNvSpPr>
          <p:nvPr/>
        </p:nvSpPr>
        <p:spPr bwMode="auto">
          <a:xfrm>
            <a:off x="716285" y="1412776"/>
            <a:ext cx="8135937"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a:spcBef>
                <a:spcPct val="50000"/>
              </a:spcBef>
              <a:buNone/>
            </a:pPr>
            <a:r>
              <a:rPr lang="en-US" altLang="ru-RU" sz="2400" b="1" dirty="0" smtClean="0">
                <a:latin typeface="Arial Black" panose="020B0A04020102020204" pitchFamily="34" charset="0"/>
              </a:rPr>
              <a:t>INSIDE</a:t>
            </a:r>
            <a:r>
              <a:rPr lang="en-US" altLang="ru-RU" sz="2400" b="1" dirty="0" smtClean="0">
                <a:latin typeface="Comic Sans MS" pitchFamily="66" charset="0"/>
              </a:rPr>
              <a:t> </a:t>
            </a:r>
            <a:r>
              <a:rPr lang="ru-RU" altLang="ru-RU" sz="2400" dirty="0" smtClean="0">
                <a:latin typeface="Arial Black" panose="020B0A04020102020204" pitchFamily="34" charset="0"/>
              </a:rPr>
              <a:t>(</a:t>
            </a:r>
            <a:r>
              <a:rPr lang="en-US" altLang="ru-RU" sz="2400" dirty="0" smtClean="0">
                <a:latin typeface="Arial Black" panose="020B0A04020102020204" pitchFamily="34" charset="0"/>
              </a:rPr>
              <a:t>scale</a:t>
            </a:r>
            <a:r>
              <a:rPr lang="ru-RU" altLang="ru-RU" sz="2400" dirty="0" smtClean="0">
                <a:latin typeface="Arial Black" panose="020B0A04020102020204" pitchFamily="34" charset="0"/>
              </a:rPr>
              <a:t> </a:t>
            </a:r>
            <a:r>
              <a:rPr lang="en-US" altLang="ru-RU" sz="2400" dirty="0" smtClean="0">
                <a:latin typeface="Arial Black" panose="020B0A04020102020204" pitchFamily="34" charset="0"/>
              </a:rPr>
              <a:t>&lt;</a:t>
            </a:r>
            <a:r>
              <a:rPr lang="ru-RU" altLang="ru-RU" sz="2400" dirty="0" smtClean="0">
                <a:latin typeface="Arial Black" panose="020B0A04020102020204" pitchFamily="34" charset="0"/>
              </a:rPr>
              <a:t> 1</a:t>
            </a:r>
            <a:r>
              <a:rPr lang="en-US" altLang="ru-RU" sz="2400" dirty="0" smtClean="0">
                <a:latin typeface="Arial Black" panose="020B0A04020102020204" pitchFamily="34" charset="0"/>
              </a:rPr>
              <a:t>pc</a:t>
            </a:r>
            <a:r>
              <a:rPr lang="ru-RU" altLang="ru-RU" sz="2400" dirty="0" smtClean="0">
                <a:latin typeface="Arial Black" panose="020B0A04020102020204" pitchFamily="34" charset="0"/>
              </a:rPr>
              <a:t>)</a:t>
            </a:r>
          </a:p>
          <a:p>
            <a:pPr algn="l">
              <a:spcBef>
                <a:spcPct val="50000"/>
              </a:spcBef>
              <a:buFont typeface="Wingdings" pitchFamily="2" charset="2"/>
              <a:buChar char="§"/>
            </a:pPr>
            <a:r>
              <a:rPr lang="en-US" altLang="ru-RU" sz="2000" b="1" i="1" dirty="0" smtClean="0">
                <a:latin typeface="Comic Sans MS" pitchFamily="66" charset="0"/>
              </a:rPr>
              <a:t> polarization </a:t>
            </a:r>
            <a:r>
              <a:rPr lang="en-US" altLang="ru-RU" sz="2000" b="1" i="1" dirty="0">
                <a:latin typeface="Comic Sans MS" pitchFamily="66" charset="0"/>
              </a:rPr>
              <a:t>of radiation in the field of a rotating black hole</a:t>
            </a:r>
          </a:p>
          <a:p>
            <a:pPr algn="l">
              <a:spcBef>
                <a:spcPct val="50000"/>
              </a:spcBef>
              <a:buFont typeface="Wingdings" pitchFamily="2" charset="2"/>
              <a:buChar char="§"/>
            </a:pPr>
            <a:r>
              <a:rPr lang="en-US" altLang="ru-RU" sz="2000" b="1" i="1" dirty="0">
                <a:latin typeface="Comic Sans MS" pitchFamily="66" charset="0"/>
              </a:rPr>
              <a:t>radiation transfer</a:t>
            </a:r>
            <a:r>
              <a:rPr lang="en-US" altLang="ru-RU" sz="2000" dirty="0"/>
              <a:t> </a:t>
            </a:r>
            <a:r>
              <a:rPr lang="en-US" altLang="ru-RU" sz="2000" b="1" i="1" dirty="0">
                <a:latin typeface="Comic Sans MS" pitchFamily="66" charset="0"/>
              </a:rPr>
              <a:t>in </a:t>
            </a:r>
            <a:r>
              <a:rPr lang="en-US" altLang="ru-RU" sz="2000" b="1" dirty="0">
                <a:latin typeface="Comic Sans MS" pitchFamily="66" charset="0"/>
              </a:rPr>
              <a:t>optically thick </a:t>
            </a:r>
            <a:r>
              <a:rPr lang="en-US" altLang="ru-RU" sz="2000" b="1" i="1" dirty="0">
                <a:latin typeface="Comic Sans MS" pitchFamily="66" charset="0"/>
              </a:rPr>
              <a:t>accretion disk</a:t>
            </a:r>
            <a:r>
              <a:rPr lang="en-US" altLang="ru-RU" sz="2000" b="1" dirty="0">
                <a:latin typeface="Comic Sans MS" pitchFamily="66" charset="0"/>
              </a:rPr>
              <a:t>  </a:t>
            </a:r>
          </a:p>
          <a:p>
            <a:pPr algn="l">
              <a:spcBef>
                <a:spcPct val="50000"/>
              </a:spcBef>
              <a:buNone/>
            </a:pPr>
            <a:r>
              <a:rPr lang="en-US" altLang="ru-RU" sz="2000" b="1" dirty="0">
                <a:latin typeface="Comic Sans MS" pitchFamily="66" charset="0"/>
              </a:rPr>
              <a:t>  </a:t>
            </a:r>
            <a:r>
              <a:rPr lang="en-US" altLang="ru-RU" sz="2000" b="1" i="1" dirty="0">
                <a:latin typeface="Comic Sans MS" pitchFamily="66" charset="0"/>
              </a:rPr>
              <a:t>(electron scattering)</a:t>
            </a:r>
            <a:r>
              <a:rPr lang="en-US" altLang="ru-RU" sz="2000" b="1" dirty="0">
                <a:latin typeface="Comic Sans MS" pitchFamily="66" charset="0"/>
              </a:rPr>
              <a:t> </a:t>
            </a:r>
            <a:r>
              <a:rPr lang="ru-RU" altLang="ru-RU" sz="2000" b="1" dirty="0">
                <a:latin typeface="Comic Sans MS" pitchFamily="66" charset="0"/>
              </a:rPr>
              <a:t> </a:t>
            </a:r>
            <a:endParaRPr lang="en-US" altLang="ru-RU" sz="2000" b="1" dirty="0">
              <a:latin typeface="Comic Sans MS" pitchFamily="66" charset="0"/>
            </a:endParaRPr>
          </a:p>
          <a:p>
            <a:pPr algn="l">
              <a:spcBef>
                <a:spcPct val="50000"/>
              </a:spcBef>
              <a:buFont typeface="Wingdings" pitchFamily="2" charset="2"/>
              <a:buChar char="§"/>
            </a:pPr>
            <a:r>
              <a:rPr lang="en-US" altLang="ru-RU" sz="2000" b="1" i="1" dirty="0">
                <a:latin typeface="Comic Sans MS" pitchFamily="66" charset="0"/>
              </a:rPr>
              <a:t> s</a:t>
            </a:r>
            <a:r>
              <a:rPr lang="ru-RU" altLang="ru-RU" sz="2000" b="1" i="1" dirty="0" err="1">
                <a:latin typeface="Comic Sans MS" pitchFamily="66" charset="0"/>
              </a:rPr>
              <a:t>ynchrotron</a:t>
            </a:r>
            <a:r>
              <a:rPr lang="ru-RU" altLang="ru-RU" sz="2000" b="1" i="1" dirty="0">
                <a:latin typeface="Comic Sans MS" pitchFamily="66" charset="0"/>
              </a:rPr>
              <a:t> </a:t>
            </a:r>
            <a:r>
              <a:rPr lang="ru-RU" altLang="ru-RU" sz="2000" b="1" i="1" dirty="0" err="1">
                <a:latin typeface="Comic Sans MS" pitchFamily="66" charset="0"/>
              </a:rPr>
              <a:t>radiation</a:t>
            </a:r>
            <a:r>
              <a:rPr lang="ru-RU" altLang="ru-RU" sz="2000" b="1" i="1" dirty="0">
                <a:latin typeface="Comic Sans MS" pitchFamily="66" charset="0"/>
              </a:rPr>
              <a:t> </a:t>
            </a:r>
            <a:r>
              <a:rPr lang="ru-RU" altLang="ru-RU" sz="2000" b="1" i="1" dirty="0" err="1">
                <a:latin typeface="Comic Sans MS" pitchFamily="66" charset="0"/>
              </a:rPr>
              <a:t>of</a:t>
            </a:r>
            <a:r>
              <a:rPr lang="ru-RU" altLang="ru-RU" sz="2000" b="1" i="1" dirty="0">
                <a:latin typeface="Comic Sans MS" pitchFamily="66" charset="0"/>
              </a:rPr>
              <a:t> </a:t>
            </a:r>
            <a:r>
              <a:rPr lang="ru-RU" altLang="ru-RU" sz="2000" b="1" i="1" dirty="0" err="1">
                <a:latin typeface="Comic Sans MS" pitchFamily="66" charset="0"/>
              </a:rPr>
              <a:t>the</a:t>
            </a:r>
            <a:r>
              <a:rPr lang="ru-RU" altLang="ru-RU" sz="2000" b="1" i="1" dirty="0">
                <a:latin typeface="Comic Sans MS" pitchFamily="66" charset="0"/>
              </a:rPr>
              <a:t> </a:t>
            </a:r>
            <a:r>
              <a:rPr lang="ru-RU" altLang="ru-RU" sz="2000" b="1" i="1" dirty="0" err="1">
                <a:latin typeface="Comic Sans MS" pitchFamily="66" charset="0"/>
              </a:rPr>
              <a:t>jet</a:t>
            </a:r>
            <a:endParaRPr lang="en-US" altLang="ru-RU" sz="2000" b="1" i="1" dirty="0">
              <a:latin typeface="Comic Sans MS" pitchFamily="66" charset="0"/>
            </a:endParaRPr>
          </a:p>
          <a:p>
            <a:pPr>
              <a:spcBef>
                <a:spcPct val="50000"/>
              </a:spcBef>
              <a:buNone/>
            </a:pPr>
            <a:r>
              <a:rPr lang="en-US" altLang="ru-RU" sz="2400" b="1" dirty="0" smtClean="0">
                <a:latin typeface="Arial Black" panose="020B0A04020102020204" pitchFamily="34" charset="0"/>
              </a:rPr>
              <a:t>OUTSIDE</a:t>
            </a:r>
            <a:r>
              <a:rPr lang="en-US" altLang="ru-RU" sz="2400" b="1" dirty="0" smtClean="0">
                <a:latin typeface="Comic Sans MS" pitchFamily="66" charset="0"/>
              </a:rPr>
              <a:t>  </a:t>
            </a:r>
            <a:r>
              <a:rPr lang="ru-RU" altLang="ru-RU" sz="2400" dirty="0" smtClean="0">
                <a:latin typeface="Arial Black" panose="020B0A04020102020204" pitchFamily="34" charset="0"/>
              </a:rPr>
              <a:t>(</a:t>
            </a:r>
            <a:r>
              <a:rPr lang="en-US" altLang="ru-RU" sz="2400" dirty="0" smtClean="0">
                <a:latin typeface="Arial Black" panose="020B0A04020102020204" pitchFamily="34" charset="0"/>
              </a:rPr>
              <a:t>scale&gt;</a:t>
            </a:r>
            <a:r>
              <a:rPr lang="ru-RU" altLang="ru-RU" sz="2400" dirty="0" smtClean="0">
                <a:latin typeface="Arial Black" panose="020B0A04020102020204" pitchFamily="34" charset="0"/>
              </a:rPr>
              <a:t> 1</a:t>
            </a:r>
            <a:r>
              <a:rPr lang="en-US" altLang="ru-RU" sz="2400" dirty="0" smtClean="0">
                <a:latin typeface="Arial Black" panose="020B0A04020102020204" pitchFamily="34" charset="0"/>
              </a:rPr>
              <a:t>pc</a:t>
            </a:r>
            <a:r>
              <a:rPr lang="ru-RU" altLang="ru-RU" sz="2400" dirty="0" smtClean="0">
                <a:latin typeface="Arial Black" panose="020B0A04020102020204" pitchFamily="34" charset="0"/>
              </a:rPr>
              <a:t>)</a:t>
            </a:r>
            <a:endParaRPr lang="ru-RU" altLang="ru-RU" sz="2400" dirty="0">
              <a:latin typeface="Arial Black" panose="020B0A04020102020204" pitchFamily="34" charset="0"/>
            </a:endParaRPr>
          </a:p>
          <a:p>
            <a:pPr algn="l">
              <a:spcBef>
                <a:spcPct val="50000"/>
              </a:spcBef>
              <a:buFont typeface="Wingdings" pitchFamily="2" charset="2"/>
              <a:buChar char="§"/>
            </a:pPr>
            <a:r>
              <a:rPr lang="en-US" altLang="ru-RU" sz="2000" b="1" i="1" dirty="0" smtClean="0">
                <a:latin typeface="Comic Sans MS" pitchFamily="66" charset="0"/>
              </a:rPr>
              <a:t> </a:t>
            </a:r>
            <a:r>
              <a:rPr lang="en-US" altLang="ru-RU" sz="2000" b="1" i="1" dirty="0">
                <a:latin typeface="Comic Sans MS" pitchFamily="66" charset="0"/>
              </a:rPr>
              <a:t>scattering in optically </a:t>
            </a:r>
            <a:r>
              <a:rPr lang="en-US" altLang="ru-RU" sz="2000" b="1" i="1" dirty="0" smtClean="0">
                <a:latin typeface="Comic Sans MS" pitchFamily="66" charset="0"/>
              </a:rPr>
              <a:t>thick gas-dust torus</a:t>
            </a:r>
          </a:p>
          <a:p>
            <a:pPr algn="l">
              <a:spcBef>
                <a:spcPct val="50000"/>
              </a:spcBef>
              <a:buFont typeface="Wingdings" pitchFamily="2" charset="2"/>
              <a:buChar char="§"/>
            </a:pPr>
            <a:r>
              <a:rPr lang="ru-RU" altLang="ru-RU" sz="2000" b="1" i="1" dirty="0" smtClean="0">
                <a:latin typeface="Comic Sans MS" pitchFamily="66" charset="0"/>
              </a:rPr>
              <a:t> </a:t>
            </a:r>
            <a:r>
              <a:rPr lang="en-US" altLang="ru-RU" sz="2000" b="1" i="1" dirty="0" smtClean="0">
                <a:latin typeface="Comic Sans MS" pitchFamily="66" charset="0"/>
              </a:rPr>
              <a:t>scattering in optically thin gas cone ionization</a:t>
            </a:r>
            <a:endParaRPr lang="ru-RU" altLang="ru-RU" sz="2000" b="1" i="1" dirty="0" smtClean="0">
              <a:latin typeface="Comic Sans MS" pitchFamily="66" charset="0"/>
            </a:endParaRPr>
          </a:p>
          <a:p>
            <a:pPr algn="l">
              <a:spcBef>
                <a:spcPct val="50000"/>
              </a:spcBef>
              <a:buNone/>
            </a:pPr>
            <a:endParaRPr lang="ru-RU" altLang="ru-RU" sz="2000" b="1" i="1" dirty="0">
              <a:latin typeface="Comic Sans MS" pitchFamily="66" charset="0"/>
            </a:endParaRPr>
          </a:p>
        </p:txBody>
      </p:sp>
      <p:sp>
        <p:nvSpPr>
          <p:cNvPr id="4" name="TextBox 3"/>
          <p:cNvSpPr txBox="1"/>
          <p:nvPr/>
        </p:nvSpPr>
        <p:spPr>
          <a:xfrm>
            <a:off x="1043608" y="5660093"/>
            <a:ext cx="6912768" cy="523220"/>
          </a:xfrm>
          <a:prstGeom prst="rect">
            <a:avLst/>
          </a:prstGeom>
          <a:solidFill>
            <a:srgbClr val="FF0000"/>
          </a:solidFill>
        </p:spPr>
        <p:txBody>
          <a:bodyPr wrap="square" rtlCol="0">
            <a:spAutoFit/>
          </a:bodyPr>
          <a:lstStyle/>
          <a:p>
            <a:pPr>
              <a:buNone/>
            </a:pPr>
            <a:r>
              <a:rPr lang="en-US" sz="2800" dirty="0" smtClean="0">
                <a:solidFill>
                  <a:schemeClr val="bg1"/>
                </a:solidFill>
                <a:latin typeface="Arial Black" panose="020B0A04020102020204" pitchFamily="34" charset="0"/>
              </a:rPr>
              <a:t>SCALE  IS  IMPORTANT</a:t>
            </a:r>
            <a:r>
              <a:rPr lang="ru-RU" sz="2800" dirty="0" smtClean="0">
                <a:solidFill>
                  <a:schemeClr val="bg1"/>
                </a:solidFill>
                <a:latin typeface="Arial Black" panose="020B0A04020102020204" pitchFamily="34" charset="0"/>
              </a:rPr>
              <a:t> !</a:t>
            </a:r>
            <a:endParaRPr lang="ru-RU" sz="28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4268101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03238" y="55563"/>
            <a:ext cx="8229600" cy="712787"/>
          </a:xfrm>
          <a:solidFill>
            <a:srgbClr val="FFFF00"/>
          </a:solidFill>
        </p:spPr>
        <p:txBody>
          <a:bodyPr/>
          <a:lstStyle/>
          <a:p>
            <a:pPr eaLnBrk="1" hangingPunct="1"/>
            <a:r>
              <a:rPr lang="en-US" altLang="ru-RU" sz="4000" b="1" dirty="0" smtClean="0">
                <a:latin typeface="Comic Sans MS" pitchFamily="66" charset="0"/>
              </a:rPr>
              <a:t>Polarization in BLR &amp; continuum</a:t>
            </a:r>
            <a:endParaRPr lang="ru-RU" altLang="ru-RU" sz="4000" b="1" dirty="0" smtClean="0">
              <a:latin typeface="Comic Sans MS" pitchFamily="66" charset="0"/>
            </a:endParaRPr>
          </a:p>
        </p:txBody>
      </p:sp>
      <p:sp>
        <p:nvSpPr>
          <p:cNvPr id="6147" name="AutoShape 4"/>
          <p:cNvSpPr>
            <a:spLocks noChangeArrowheads="1"/>
          </p:cNvSpPr>
          <p:nvPr/>
        </p:nvSpPr>
        <p:spPr bwMode="auto">
          <a:xfrm>
            <a:off x="2454275" y="3314700"/>
            <a:ext cx="2303463" cy="15113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lnTo>
                  <a:pt x="5400" y="10800"/>
                </a:lnTo>
                <a:close/>
              </a:path>
            </a:pathLst>
          </a:custGeom>
          <a:solidFill>
            <a:schemeClr val="accent1"/>
          </a:solidFill>
          <a:ln w="9525">
            <a:solidFill>
              <a:schemeClr val="tx1"/>
            </a:solidFill>
            <a:miter lim="800000"/>
            <a:headEnd/>
            <a:tailEnd/>
          </a:ln>
        </p:spPr>
        <p:txBody>
          <a:bodyPr wrap="none" anchor="ctr"/>
          <a:lstStyle/>
          <a:p>
            <a:endParaRPr lang="ru-RU"/>
          </a:p>
        </p:txBody>
      </p:sp>
      <p:sp>
        <p:nvSpPr>
          <p:cNvPr id="6148" name="Oval 5"/>
          <p:cNvSpPr>
            <a:spLocks noChangeArrowheads="1"/>
          </p:cNvSpPr>
          <p:nvPr/>
        </p:nvSpPr>
        <p:spPr bwMode="auto">
          <a:xfrm>
            <a:off x="2454275" y="3746500"/>
            <a:ext cx="576263" cy="574675"/>
          </a:xfrm>
          <a:prstGeom prst="ellipse">
            <a:avLst/>
          </a:prstGeom>
          <a:solidFill>
            <a:srgbClr val="99CC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endParaRPr lang="ru-RU" altLang="ru-RU" sz="1400">
              <a:latin typeface="Times New Roman" pitchFamily="18" charset="0"/>
            </a:endParaRPr>
          </a:p>
        </p:txBody>
      </p:sp>
      <p:sp>
        <p:nvSpPr>
          <p:cNvPr id="6149" name="Oval 15"/>
          <p:cNvSpPr>
            <a:spLocks noChangeArrowheads="1"/>
          </p:cNvSpPr>
          <p:nvPr/>
        </p:nvSpPr>
        <p:spPr bwMode="auto">
          <a:xfrm>
            <a:off x="4181475" y="3746500"/>
            <a:ext cx="576263" cy="576263"/>
          </a:xfrm>
          <a:prstGeom prst="ellipse">
            <a:avLst/>
          </a:prstGeom>
          <a:solidFill>
            <a:srgbClr val="99CC00"/>
          </a:solidFill>
          <a:ln w="9525">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endParaRPr lang="ru-RU" altLang="ru-RU" sz="1400">
              <a:latin typeface="Times New Roman" pitchFamily="18" charset="0"/>
            </a:endParaRPr>
          </a:p>
        </p:txBody>
      </p:sp>
      <p:sp>
        <p:nvSpPr>
          <p:cNvPr id="6150" name="Line 16"/>
          <p:cNvSpPr>
            <a:spLocks noChangeShapeType="1"/>
          </p:cNvSpPr>
          <p:nvPr/>
        </p:nvSpPr>
        <p:spPr bwMode="auto">
          <a:xfrm>
            <a:off x="3605213" y="3459163"/>
            <a:ext cx="1587" cy="86360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ru-RU"/>
          </a:p>
        </p:txBody>
      </p:sp>
      <p:sp>
        <p:nvSpPr>
          <p:cNvPr id="6151" name="Arc 49"/>
          <p:cNvSpPr>
            <a:spLocks/>
          </p:cNvSpPr>
          <p:nvPr/>
        </p:nvSpPr>
        <p:spPr bwMode="auto">
          <a:xfrm flipH="1">
            <a:off x="3101975" y="3819525"/>
            <a:ext cx="503238" cy="14446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6152" name="Arc 52"/>
          <p:cNvSpPr>
            <a:spLocks/>
          </p:cNvSpPr>
          <p:nvPr/>
        </p:nvSpPr>
        <p:spPr bwMode="auto">
          <a:xfrm>
            <a:off x="3605213" y="3819525"/>
            <a:ext cx="504825" cy="144463"/>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6153" name="AutoShape 56"/>
          <p:cNvSpPr>
            <a:spLocks noChangeArrowheads="1"/>
          </p:cNvSpPr>
          <p:nvPr/>
        </p:nvSpPr>
        <p:spPr bwMode="auto">
          <a:xfrm rot="-5400000">
            <a:off x="3785395" y="3783806"/>
            <a:ext cx="144462" cy="504825"/>
          </a:xfrm>
          <a:prstGeom prst="triangle">
            <a:avLst>
              <a:gd name="adj" fmla="val 50000"/>
            </a:avLst>
          </a:prstGeom>
          <a:solidFill>
            <a:srgbClr val="FF6600"/>
          </a:solidFill>
          <a:ln w="9525" algn="ctr">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endParaRPr lang="ru-RU" altLang="ru-RU" sz="1400">
              <a:latin typeface="Times New Roman" pitchFamily="18" charset="0"/>
            </a:endParaRPr>
          </a:p>
        </p:txBody>
      </p:sp>
      <p:sp>
        <p:nvSpPr>
          <p:cNvPr id="6154" name="AutoShape 57"/>
          <p:cNvSpPr>
            <a:spLocks noChangeArrowheads="1"/>
          </p:cNvSpPr>
          <p:nvPr/>
        </p:nvSpPr>
        <p:spPr bwMode="auto">
          <a:xfrm rot="5400000" flipH="1">
            <a:off x="3281363" y="3784600"/>
            <a:ext cx="144462" cy="503238"/>
          </a:xfrm>
          <a:prstGeom prst="triangle">
            <a:avLst>
              <a:gd name="adj" fmla="val 50000"/>
            </a:avLst>
          </a:prstGeom>
          <a:solidFill>
            <a:srgbClr val="FF6600"/>
          </a:solidFill>
          <a:ln w="9525" algn="ctr">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endParaRPr lang="ru-RU" altLang="ru-RU" sz="1400">
              <a:latin typeface="Times New Roman" pitchFamily="18" charset="0"/>
            </a:endParaRPr>
          </a:p>
        </p:txBody>
      </p:sp>
      <p:sp>
        <p:nvSpPr>
          <p:cNvPr id="6155" name="Line 58"/>
          <p:cNvSpPr>
            <a:spLocks noChangeShapeType="1"/>
          </p:cNvSpPr>
          <p:nvPr/>
        </p:nvSpPr>
        <p:spPr bwMode="auto">
          <a:xfrm>
            <a:off x="2454275" y="4035425"/>
            <a:ext cx="2376488"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156" name="Oval 60"/>
          <p:cNvSpPr>
            <a:spLocks noChangeArrowheads="1"/>
          </p:cNvSpPr>
          <p:nvPr/>
        </p:nvSpPr>
        <p:spPr bwMode="auto">
          <a:xfrm>
            <a:off x="3389313" y="3963988"/>
            <a:ext cx="431800" cy="142875"/>
          </a:xfrm>
          <a:prstGeom prst="ellipse">
            <a:avLst/>
          </a:prstGeom>
          <a:solidFill>
            <a:srgbClr val="0000FF"/>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endParaRPr lang="ru-RU" altLang="ru-RU" sz="1400">
              <a:latin typeface="Times New Roman" pitchFamily="18" charset="0"/>
            </a:endParaRPr>
          </a:p>
        </p:txBody>
      </p:sp>
      <p:sp>
        <p:nvSpPr>
          <p:cNvPr id="6157" name="Oval 66"/>
          <p:cNvSpPr>
            <a:spLocks noChangeArrowheads="1"/>
          </p:cNvSpPr>
          <p:nvPr/>
        </p:nvSpPr>
        <p:spPr bwMode="auto">
          <a:xfrm>
            <a:off x="4716463" y="595630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endParaRPr lang="ru-RU" altLang="ru-RU" sz="1400">
              <a:latin typeface="Times New Roman" pitchFamily="18" charset="0"/>
            </a:endParaRPr>
          </a:p>
        </p:txBody>
      </p:sp>
      <p:sp>
        <p:nvSpPr>
          <p:cNvPr id="6158" name="Oval 67"/>
          <p:cNvSpPr>
            <a:spLocks noChangeArrowheads="1"/>
          </p:cNvSpPr>
          <p:nvPr/>
        </p:nvSpPr>
        <p:spPr bwMode="auto">
          <a:xfrm>
            <a:off x="5219700" y="594995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endParaRPr lang="ru-RU" altLang="ru-RU" sz="1400">
              <a:latin typeface="Times New Roman" pitchFamily="18" charset="0"/>
            </a:endParaRPr>
          </a:p>
        </p:txBody>
      </p:sp>
      <p:sp>
        <p:nvSpPr>
          <p:cNvPr id="6159" name="Oval 69"/>
          <p:cNvSpPr>
            <a:spLocks noChangeArrowheads="1"/>
          </p:cNvSpPr>
          <p:nvPr/>
        </p:nvSpPr>
        <p:spPr bwMode="auto">
          <a:xfrm>
            <a:off x="4787900" y="6021388"/>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endParaRPr lang="ru-RU" altLang="ru-RU" sz="1400">
              <a:latin typeface="Times New Roman" pitchFamily="18" charset="0"/>
            </a:endParaRPr>
          </a:p>
        </p:txBody>
      </p:sp>
      <p:sp>
        <p:nvSpPr>
          <p:cNvPr id="6160" name="Oval 71"/>
          <p:cNvSpPr>
            <a:spLocks noChangeArrowheads="1"/>
          </p:cNvSpPr>
          <p:nvPr/>
        </p:nvSpPr>
        <p:spPr bwMode="auto">
          <a:xfrm>
            <a:off x="5076825" y="616585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endParaRPr lang="ru-RU" altLang="ru-RU" sz="1400">
              <a:latin typeface="Times New Roman" pitchFamily="18" charset="0"/>
            </a:endParaRPr>
          </a:p>
        </p:txBody>
      </p:sp>
      <p:sp>
        <p:nvSpPr>
          <p:cNvPr id="6161" name="Oval 73"/>
          <p:cNvSpPr>
            <a:spLocks noChangeArrowheads="1"/>
          </p:cNvSpPr>
          <p:nvPr/>
        </p:nvSpPr>
        <p:spPr bwMode="auto">
          <a:xfrm>
            <a:off x="5148263" y="6092825"/>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endParaRPr lang="ru-RU" altLang="ru-RU" sz="1400">
              <a:latin typeface="Times New Roman" pitchFamily="18" charset="0"/>
            </a:endParaRPr>
          </a:p>
        </p:txBody>
      </p:sp>
      <p:sp>
        <p:nvSpPr>
          <p:cNvPr id="6162" name="Oval 77"/>
          <p:cNvSpPr>
            <a:spLocks noChangeArrowheads="1"/>
          </p:cNvSpPr>
          <p:nvPr/>
        </p:nvSpPr>
        <p:spPr bwMode="auto">
          <a:xfrm>
            <a:off x="4859338" y="594995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endParaRPr lang="ru-RU" altLang="ru-RU" sz="1400">
              <a:latin typeface="Times New Roman" pitchFamily="18" charset="0"/>
            </a:endParaRPr>
          </a:p>
        </p:txBody>
      </p:sp>
      <p:sp>
        <p:nvSpPr>
          <p:cNvPr id="6163" name="Oval 97"/>
          <p:cNvSpPr>
            <a:spLocks noChangeArrowheads="1"/>
          </p:cNvSpPr>
          <p:nvPr/>
        </p:nvSpPr>
        <p:spPr bwMode="auto">
          <a:xfrm>
            <a:off x="3533775" y="3963988"/>
            <a:ext cx="144463" cy="142875"/>
          </a:xfrm>
          <a:prstGeom prst="ellipse">
            <a:avLst/>
          </a:prstGeom>
          <a:solidFill>
            <a:schemeClr val="tx1"/>
          </a:solidFill>
          <a:ln w="9525" algn="ctr">
            <a:solidFill>
              <a:schemeClr val="tx1"/>
            </a:solidFill>
            <a:round/>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endParaRPr lang="ru-RU" altLang="ru-RU" sz="1400">
              <a:latin typeface="Times New Roman" pitchFamily="18" charset="0"/>
            </a:endParaRPr>
          </a:p>
        </p:txBody>
      </p:sp>
      <p:sp>
        <p:nvSpPr>
          <p:cNvPr id="6164" name="Oval 98"/>
          <p:cNvSpPr>
            <a:spLocks noChangeArrowheads="1"/>
          </p:cNvSpPr>
          <p:nvPr/>
        </p:nvSpPr>
        <p:spPr bwMode="auto">
          <a:xfrm>
            <a:off x="4953000" y="5949950"/>
            <a:ext cx="914400" cy="914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endParaRPr lang="ru-RU" altLang="ru-RU" sz="1400">
              <a:latin typeface="Times New Roman" pitchFamily="18" charset="0"/>
            </a:endParaRPr>
          </a:p>
        </p:txBody>
      </p:sp>
      <p:sp>
        <p:nvSpPr>
          <p:cNvPr id="6165" name="Oval 109"/>
          <p:cNvSpPr>
            <a:spLocks noChangeArrowheads="1"/>
          </p:cNvSpPr>
          <p:nvPr/>
        </p:nvSpPr>
        <p:spPr bwMode="auto">
          <a:xfrm rot="866642">
            <a:off x="3568700" y="1730375"/>
            <a:ext cx="1295400" cy="215900"/>
          </a:xfrm>
          <a:prstGeom prst="ellipse">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endParaRPr lang="ru-RU" altLang="ru-RU" sz="1400">
              <a:latin typeface="Times New Roman" pitchFamily="18" charset="0"/>
            </a:endParaRPr>
          </a:p>
        </p:txBody>
      </p:sp>
      <p:sp>
        <p:nvSpPr>
          <p:cNvPr id="6166" name="Rectangle 111"/>
          <p:cNvSpPr>
            <a:spLocks noChangeArrowheads="1"/>
          </p:cNvSpPr>
          <p:nvPr/>
        </p:nvSpPr>
        <p:spPr bwMode="auto">
          <a:xfrm>
            <a:off x="5711825" y="3708400"/>
            <a:ext cx="2936875" cy="251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endParaRPr lang="ru-RU" altLang="ru-RU" sz="1400">
              <a:latin typeface="Times New Roman" pitchFamily="18" charset="0"/>
            </a:endParaRPr>
          </a:p>
        </p:txBody>
      </p:sp>
      <p:sp>
        <p:nvSpPr>
          <p:cNvPr id="6167" name="Oval 112"/>
          <p:cNvSpPr>
            <a:spLocks noChangeArrowheads="1"/>
          </p:cNvSpPr>
          <p:nvPr/>
        </p:nvSpPr>
        <p:spPr bwMode="auto">
          <a:xfrm>
            <a:off x="3533775" y="1874838"/>
            <a:ext cx="1944688" cy="71437"/>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endParaRPr lang="ru-RU" altLang="ru-RU" sz="1400">
              <a:latin typeface="Times New Roman" pitchFamily="18" charset="0"/>
            </a:endParaRPr>
          </a:p>
        </p:txBody>
      </p:sp>
      <p:sp>
        <p:nvSpPr>
          <p:cNvPr id="6168" name="Line 117"/>
          <p:cNvSpPr>
            <a:spLocks noChangeShapeType="1"/>
          </p:cNvSpPr>
          <p:nvPr/>
        </p:nvSpPr>
        <p:spPr bwMode="auto">
          <a:xfrm rot="910514">
            <a:off x="3392488" y="1703388"/>
            <a:ext cx="304800" cy="13954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169" name="Arc 118"/>
          <p:cNvSpPr>
            <a:spLocks/>
          </p:cNvSpPr>
          <p:nvPr/>
        </p:nvSpPr>
        <p:spPr bwMode="auto">
          <a:xfrm rot="774445" flipV="1">
            <a:off x="3489325" y="3189288"/>
            <a:ext cx="684213" cy="125412"/>
          </a:xfrm>
          <a:custGeom>
            <a:avLst/>
            <a:gdLst>
              <a:gd name="T0" fmla="*/ 0 w 43092"/>
              <a:gd name="T1" fmla="*/ 2147483647 h 21600"/>
              <a:gd name="T2" fmla="*/ 2147483647 w 43092"/>
              <a:gd name="T3" fmla="*/ 2147483647 h 21600"/>
              <a:gd name="T4" fmla="*/ 2147483647 w 43092"/>
              <a:gd name="T5" fmla="*/ 2147483647 h 21600"/>
              <a:gd name="T6" fmla="*/ 0 60000 65536"/>
              <a:gd name="T7" fmla="*/ 0 60000 65536"/>
              <a:gd name="T8" fmla="*/ 0 60000 65536"/>
              <a:gd name="T9" fmla="*/ 0 w 43092"/>
              <a:gd name="T10" fmla="*/ 0 h 21600"/>
              <a:gd name="T11" fmla="*/ 43092 w 43092"/>
              <a:gd name="T12" fmla="*/ 21600 h 21600"/>
            </a:gdLst>
            <a:ahLst/>
            <a:cxnLst>
              <a:cxn ang="T6">
                <a:pos x="T0" y="T1"/>
              </a:cxn>
              <a:cxn ang="T7">
                <a:pos x="T2" y="T3"/>
              </a:cxn>
              <a:cxn ang="T8">
                <a:pos x="T4" y="T5"/>
              </a:cxn>
            </a:cxnLst>
            <a:rect l="T9" t="T10" r="T11" b="T12"/>
            <a:pathLst>
              <a:path w="43092" h="21600" fill="none" extrusionOk="0">
                <a:moveTo>
                  <a:pt x="0" y="20219"/>
                </a:moveTo>
                <a:cubicBezTo>
                  <a:pt x="728" y="8849"/>
                  <a:pt x="10162" y="0"/>
                  <a:pt x="21556" y="0"/>
                </a:cubicBezTo>
                <a:cubicBezTo>
                  <a:pt x="32839" y="0"/>
                  <a:pt x="42221" y="8685"/>
                  <a:pt x="43091" y="19935"/>
                </a:cubicBezTo>
              </a:path>
              <a:path w="43092" h="21600" stroke="0" extrusionOk="0">
                <a:moveTo>
                  <a:pt x="0" y="20219"/>
                </a:moveTo>
                <a:cubicBezTo>
                  <a:pt x="728" y="8849"/>
                  <a:pt x="10162" y="0"/>
                  <a:pt x="21556" y="0"/>
                </a:cubicBezTo>
                <a:cubicBezTo>
                  <a:pt x="32839" y="0"/>
                  <a:pt x="42221" y="8685"/>
                  <a:pt x="43091" y="19935"/>
                </a:cubicBezTo>
                <a:lnTo>
                  <a:pt x="21556" y="21600"/>
                </a:lnTo>
                <a:lnTo>
                  <a:pt x="0" y="20219"/>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ru-RU"/>
          </a:p>
        </p:txBody>
      </p:sp>
      <p:sp>
        <p:nvSpPr>
          <p:cNvPr id="6170" name="AutoShape 120"/>
          <p:cNvSpPr>
            <a:spLocks noChangeArrowheads="1"/>
          </p:cNvSpPr>
          <p:nvPr/>
        </p:nvSpPr>
        <p:spPr bwMode="auto">
          <a:xfrm>
            <a:off x="3208338" y="3894138"/>
            <a:ext cx="71437" cy="69850"/>
          </a:xfrm>
          <a:prstGeom prst="irregularSeal1">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endParaRPr lang="ru-RU" altLang="ru-RU" sz="1400">
              <a:latin typeface="Times New Roman" pitchFamily="18" charset="0"/>
            </a:endParaRPr>
          </a:p>
        </p:txBody>
      </p:sp>
      <p:sp>
        <p:nvSpPr>
          <p:cNvPr id="6171" name="AutoShape 121"/>
          <p:cNvSpPr>
            <a:spLocks noChangeArrowheads="1"/>
          </p:cNvSpPr>
          <p:nvPr/>
        </p:nvSpPr>
        <p:spPr bwMode="auto">
          <a:xfrm>
            <a:off x="3317875" y="3963988"/>
            <a:ext cx="71438" cy="69850"/>
          </a:xfrm>
          <a:prstGeom prst="irregularSeal1">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endParaRPr lang="ru-RU" altLang="ru-RU" sz="1400">
              <a:latin typeface="Times New Roman" pitchFamily="18" charset="0"/>
            </a:endParaRPr>
          </a:p>
        </p:txBody>
      </p:sp>
      <p:sp>
        <p:nvSpPr>
          <p:cNvPr id="6172" name="AutoShape 122"/>
          <p:cNvSpPr>
            <a:spLocks noChangeArrowheads="1"/>
          </p:cNvSpPr>
          <p:nvPr/>
        </p:nvSpPr>
        <p:spPr bwMode="auto">
          <a:xfrm>
            <a:off x="3462338" y="3824288"/>
            <a:ext cx="71437" cy="69850"/>
          </a:xfrm>
          <a:prstGeom prst="irregularSeal1">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endParaRPr lang="ru-RU" altLang="ru-RU" sz="1400">
              <a:latin typeface="Times New Roman" pitchFamily="18" charset="0"/>
            </a:endParaRPr>
          </a:p>
        </p:txBody>
      </p:sp>
      <p:sp>
        <p:nvSpPr>
          <p:cNvPr id="6173" name="AutoShape 123"/>
          <p:cNvSpPr>
            <a:spLocks noChangeArrowheads="1"/>
          </p:cNvSpPr>
          <p:nvPr/>
        </p:nvSpPr>
        <p:spPr bwMode="auto">
          <a:xfrm>
            <a:off x="3678238" y="3894138"/>
            <a:ext cx="71437" cy="69850"/>
          </a:xfrm>
          <a:prstGeom prst="irregularSeal1">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endParaRPr lang="ru-RU" altLang="ru-RU" sz="1400">
              <a:latin typeface="Times New Roman" pitchFamily="18" charset="0"/>
            </a:endParaRPr>
          </a:p>
        </p:txBody>
      </p:sp>
      <p:sp>
        <p:nvSpPr>
          <p:cNvPr id="6174" name="AutoShape 124"/>
          <p:cNvSpPr>
            <a:spLocks noChangeArrowheads="1"/>
          </p:cNvSpPr>
          <p:nvPr/>
        </p:nvSpPr>
        <p:spPr bwMode="auto">
          <a:xfrm>
            <a:off x="3390900" y="3894138"/>
            <a:ext cx="71438" cy="69850"/>
          </a:xfrm>
          <a:prstGeom prst="irregularSeal1">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endParaRPr lang="ru-RU" altLang="ru-RU" sz="1400">
              <a:latin typeface="Times New Roman" pitchFamily="18" charset="0"/>
            </a:endParaRPr>
          </a:p>
        </p:txBody>
      </p:sp>
      <p:sp>
        <p:nvSpPr>
          <p:cNvPr id="6175" name="AutoShape 125"/>
          <p:cNvSpPr>
            <a:spLocks noChangeArrowheads="1"/>
          </p:cNvSpPr>
          <p:nvPr/>
        </p:nvSpPr>
        <p:spPr bwMode="auto">
          <a:xfrm>
            <a:off x="3906838" y="3937000"/>
            <a:ext cx="69850" cy="69850"/>
          </a:xfrm>
          <a:prstGeom prst="irregularSeal1">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endParaRPr lang="ru-RU" altLang="ru-RU" sz="1400">
              <a:latin typeface="Times New Roman" pitchFamily="18" charset="0"/>
            </a:endParaRPr>
          </a:p>
        </p:txBody>
      </p:sp>
      <p:sp>
        <p:nvSpPr>
          <p:cNvPr id="6176" name="AutoShape 126"/>
          <p:cNvSpPr>
            <a:spLocks noChangeArrowheads="1"/>
          </p:cNvSpPr>
          <p:nvPr/>
        </p:nvSpPr>
        <p:spPr bwMode="auto">
          <a:xfrm>
            <a:off x="3497263" y="3894138"/>
            <a:ext cx="71437" cy="69850"/>
          </a:xfrm>
          <a:prstGeom prst="irregularSeal1">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endParaRPr lang="ru-RU" altLang="ru-RU" sz="1400">
              <a:latin typeface="Times New Roman" pitchFamily="18" charset="0"/>
            </a:endParaRPr>
          </a:p>
        </p:txBody>
      </p:sp>
      <p:sp>
        <p:nvSpPr>
          <p:cNvPr id="6177" name="AutoShape 127"/>
          <p:cNvSpPr>
            <a:spLocks noChangeArrowheads="1"/>
          </p:cNvSpPr>
          <p:nvPr/>
        </p:nvSpPr>
        <p:spPr bwMode="auto">
          <a:xfrm>
            <a:off x="3965575" y="3894138"/>
            <a:ext cx="71438" cy="69850"/>
          </a:xfrm>
          <a:prstGeom prst="irregularSeal1">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endParaRPr lang="ru-RU" altLang="ru-RU" sz="1400">
              <a:latin typeface="Times New Roman" pitchFamily="18" charset="0"/>
            </a:endParaRPr>
          </a:p>
        </p:txBody>
      </p:sp>
      <p:sp>
        <p:nvSpPr>
          <p:cNvPr id="6178" name="AutoShape 128"/>
          <p:cNvSpPr>
            <a:spLocks noChangeArrowheads="1"/>
          </p:cNvSpPr>
          <p:nvPr/>
        </p:nvSpPr>
        <p:spPr bwMode="auto">
          <a:xfrm>
            <a:off x="3606800" y="3854450"/>
            <a:ext cx="71438" cy="69850"/>
          </a:xfrm>
          <a:prstGeom prst="irregularSeal1">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endParaRPr lang="ru-RU" altLang="ru-RU" sz="1400">
              <a:latin typeface="Times New Roman" pitchFamily="18" charset="0"/>
            </a:endParaRPr>
          </a:p>
        </p:txBody>
      </p:sp>
      <p:sp>
        <p:nvSpPr>
          <p:cNvPr id="6179" name="AutoShape 129"/>
          <p:cNvSpPr>
            <a:spLocks noChangeArrowheads="1"/>
          </p:cNvSpPr>
          <p:nvPr/>
        </p:nvSpPr>
        <p:spPr bwMode="auto">
          <a:xfrm>
            <a:off x="3821113" y="3824288"/>
            <a:ext cx="71437" cy="69850"/>
          </a:xfrm>
          <a:prstGeom prst="irregularSeal1">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endParaRPr lang="ru-RU" altLang="ru-RU" sz="1400">
              <a:latin typeface="Times New Roman" pitchFamily="18" charset="0"/>
            </a:endParaRPr>
          </a:p>
        </p:txBody>
      </p:sp>
      <p:sp>
        <p:nvSpPr>
          <p:cNvPr id="6180" name="AutoShape 130"/>
          <p:cNvSpPr>
            <a:spLocks noChangeArrowheads="1"/>
          </p:cNvSpPr>
          <p:nvPr/>
        </p:nvSpPr>
        <p:spPr bwMode="auto">
          <a:xfrm>
            <a:off x="4000500" y="3998913"/>
            <a:ext cx="71438" cy="69850"/>
          </a:xfrm>
          <a:prstGeom prst="irregularSeal1">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endParaRPr lang="ru-RU" altLang="ru-RU" sz="1400">
              <a:latin typeface="Times New Roman" pitchFamily="18" charset="0"/>
            </a:endParaRPr>
          </a:p>
        </p:txBody>
      </p:sp>
      <p:sp>
        <p:nvSpPr>
          <p:cNvPr id="6181" name="AutoShape 131"/>
          <p:cNvSpPr>
            <a:spLocks noChangeArrowheads="1"/>
          </p:cNvSpPr>
          <p:nvPr/>
        </p:nvSpPr>
        <p:spPr bwMode="auto">
          <a:xfrm>
            <a:off x="3136900" y="4033838"/>
            <a:ext cx="71438" cy="69850"/>
          </a:xfrm>
          <a:prstGeom prst="irregularSeal1">
            <a:avLst/>
          </a:prstGeom>
          <a:noFill/>
          <a:ln w="317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endParaRPr lang="ru-RU" altLang="ru-RU" sz="1400">
              <a:latin typeface="Times New Roman" pitchFamily="18" charset="0"/>
            </a:endParaRPr>
          </a:p>
        </p:txBody>
      </p:sp>
      <p:sp>
        <p:nvSpPr>
          <p:cNvPr id="6182" name="Line 137"/>
          <p:cNvSpPr>
            <a:spLocks noChangeShapeType="1"/>
          </p:cNvSpPr>
          <p:nvPr/>
        </p:nvSpPr>
        <p:spPr bwMode="auto">
          <a:xfrm flipH="1">
            <a:off x="4179888" y="2019300"/>
            <a:ext cx="650875" cy="12525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183" name="Line 139"/>
          <p:cNvSpPr>
            <a:spLocks noChangeShapeType="1"/>
          </p:cNvSpPr>
          <p:nvPr/>
        </p:nvSpPr>
        <p:spPr bwMode="auto">
          <a:xfrm flipV="1">
            <a:off x="3605213" y="1273175"/>
            <a:ext cx="0" cy="2546350"/>
          </a:xfrm>
          <a:prstGeom prst="line">
            <a:avLst/>
          </a:prstGeom>
          <a:noFill/>
          <a:ln w="31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ru-RU"/>
          </a:p>
        </p:txBody>
      </p:sp>
      <p:sp>
        <p:nvSpPr>
          <p:cNvPr id="6184" name="Line 140"/>
          <p:cNvSpPr>
            <a:spLocks noChangeShapeType="1"/>
          </p:cNvSpPr>
          <p:nvPr/>
        </p:nvSpPr>
        <p:spPr bwMode="auto">
          <a:xfrm flipV="1">
            <a:off x="3568700" y="1371600"/>
            <a:ext cx="719138" cy="2736850"/>
          </a:xfrm>
          <a:prstGeom prst="line">
            <a:avLst/>
          </a:prstGeom>
          <a:noFill/>
          <a:ln w="3175">
            <a:solidFill>
              <a:schemeClr val="tx1"/>
            </a:solidFill>
            <a:round/>
            <a:headEnd/>
            <a:tailEnd type="arrow" w="lg" len="lg"/>
          </a:ln>
          <a:extLst>
            <a:ext uri="{909E8E84-426E-40DD-AFC4-6F175D3DCCD1}">
              <a14:hiddenFill xmlns:a14="http://schemas.microsoft.com/office/drawing/2010/main">
                <a:noFill/>
              </a14:hiddenFill>
            </a:ext>
          </a:extLst>
        </p:spPr>
        <p:txBody>
          <a:bodyPr/>
          <a:lstStyle/>
          <a:p>
            <a:endParaRPr lang="ru-RU"/>
          </a:p>
        </p:txBody>
      </p:sp>
      <p:sp>
        <p:nvSpPr>
          <p:cNvPr id="6185" name="AutoShape 141"/>
          <p:cNvSpPr>
            <a:spLocks noChangeArrowheads="1"/>
          </p:cNvSpPr>
          <p:nvPr/>
        </p:nvSpPr>
        <p:spPr bwMode="auto">
          <a:xfrm rot="6243745">
            <a:off x="3405981" y="3617120"/>
            <a:ext cx="581025" cy="112712"/>
          </a:xfrm>
          <a:prstGeom prst="doubleWave">
            <a:avLst>
              <a:gd name="adj1" fmla="val 6500"/>
              <a:gd name="adj2" fmla="val 1403"/>
            </a:avLst>
          </a:prstGeom>
          <a:solidFill>
            <a:srgbClr val="FFFF00"/>
          </a:solidFill>
          <a:ln w="9525" algn="ctr">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endParaRPr lang="ru-RU" altLang="ru-RU" sz="1400">
              <a:latin typeface="Times New Roman" pitchFamily="18" charset="0"/>
            </a:endParaRPr>
          </a:p>
        </p:txBody>
      </p:sp>
      <p:sp>
        <p:nvSpPr>
          <p:cNvPr id="6186" name="Text Box 142"/>
          <p:cNvSpPr txBox="1">
            <a:spLocks noChangeArrowheads="1"/>
          </p:cNvSpPr>
          <p:nvPr/>
        </p:nvSpPr>
        <p:spPr bwMode="auto">
          <a:xfrm>
            <a:off x="3808413" y="893763"/>
            <a:ext cx="4635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ru-RU" altLang="ru-RU" sz="1200" b="1" i="1" dirty="0">
                <a:latin typeface="Comic Sans MS" pitchFamily="66" charset="0"/>
              </a:rPr>
              <a:t>   </a:t>
            </a:r>
            <a:r>
              <a:rPr lang="en-US" altLang="ru-RU" sz="1200" b="1" i="1" dirty="0">
                <a:latin typeface="Comic Sans MS" pitchFamily="66" charset="0"/>
              </a:rPr>
              <a:t> </a:t>
            </a:r>
            <a:r>
              <a:rPr lang="en-US" altLang="ru-RU" sz="1200" b="1" i="1" dirty="0" err="1">
                <a:latin typeface="Comic Sans MS" pitchFamily="66" charset="0"/>
              </a:rPr>
              <a:t>i</a:t>
            </a:r>
            <a:r>
              <a:rPr lang="ru-RU" altLang="ru-RU" sz="1200" b="1" i="1" dirty="0">
                <a:latin typeface="Comic Sans MS" pitchFamily="66" charset="0"/>
              </a:rPr>
              <a:t> </a:t>
            </a:r>
            <a:r>
              <a:rPr lang="en-US" altLang="ru-RU" sz="1200" b="1" i="1" dirty="0">
                <a:latin typeface="Comic Sans MS" pitchFamily="66" charset="0"/>
              </a:rPr>
              <a:t>~ 0</a:t>
            </a:r>
            <a:r>
              <a:rPr lang="en-US" altLang="ru-RU" sz="1200" b="1" i="1" dirty="0">
                <a:latin typeface="Comic Sans MS" pitchFamily="66" charset="0"/>
                <a:sym typeface="Symbol" pitchFamily="18" charset="2"/>
              </a:rPr>
              <a:t></a:t>
            </a:r>
            <a:r>
              <a:rPr lang="en-US" altLang="ru-RU" sz="1200" b="1" i="1" dirty="0">
                <a:latin typeface="Comic Sans MS" pitchFamily="66" charset="0"/>
              </a:rPr>
              <a:t>, </a:t>
            </a:r>
            <a:r>
              <a:rPr lang="sr-Cyrl-RS" altLang="ru-RU" sz="1200" b="1" i="1" dirty="0">
                <a:latin typeface="Comic Sans MS" pitchFamily="66" charset="0"/>
              </a:rPr>
              <a:t>scattering</a:t>
            </a:r>
            <a:r>
              <a:rPr lang="en-US" altLang="ru-RU" sz="1200" b="1" i="1" dirty="0">
                <a:latin typeface="Comic Sans MS" pitchFamily="66" charset="0"/>
              </a:rPr>
              <a:t> </a:t>
            </a:r>
            <a:r>
              <a:rPr lang="en-US" altLang="ru-RU" sz="1200" b="1" dirty="0">
                <a:latin typeface="Comic Sans MS" pitchFamily="66" charset="0"/>
              </a:rPr>
              <a:t>~ </a:t>
            </a:r>
            <a:r>
              <a:rPr lang="ru-RU" altLang="ru-RU" sz="1200" b="1" dirty="0">
                <a:latin typeface="Comic Sans MS" pitchFamily="66" charset="0"/>
              </a:rPr>
              <a:t>0 </a:t>
            </a:r>
            <a:r>
              <a:rPr lang="en-US" altLang="ru-RU" sz="1200" b="1" dirty="0">
                <a:latin typeface="Comic Sans MS" pitchFamily="66" charset="0"/>
              </a:rPr>
              <a:t>(E </a:t>
            </a:r>
            <a:r>
              <a:rPr lang="en-US" altLang="ru-RU" sz="1200" b="1" dirty="0">
                <a:latin typeface="Comic Sans MS" pitchFamily="66" charset="0"/>
                <a:sym typeface="Symbol" pitchFamily="18" charset="2"/>
              </a:rPr>
              <a:t></a:t>
            </a:r>
            <a:r>
              <a:rPr lang="en-US" altLang="ru-RU" sz="1200" b="1" dirty="0">
                <a:latin typeface="Comic Sans MS" pitchFamily="66" charset="0"/>
              </a:rPr>
              <a:t>)</a:t>
            </a:r>
            <a:r>
              <a:rPr lang="ru-RU" altLang="ru-RU" sz="1200" b="1" dirty="0">
                <a:latin typeface="Comic Sans MS" pitchFamily="66" charset="0"/>
              </a:rPr>
              <a:t>,</a:t>
            </a:r>
            <a:r>
              <a:rPr lang="en-US" altLang="ru-RU" sz="1200" b="1" dirty="0">
                <a:latin typeface="Comic Sans MS" pitchFamily="66" charset="0"/>
              </a:rPr>
              <a:t> </a:t>
            </a:r>
            <a:r>
              <a:rPr lang="sr-Cyrl-RS" altLang="ru-RU" sz="1200" b="1" dirty="0">
                <a:latin typeface="Comic Sans MS" pitchFamily="66" charset="0"/>
              </a:rPr>
              <a:t>view direct to accretion disc</a:t>
            </a:r>
            <a:r>
              <a:rPr lang="ru-RU" altLang="ru-RU" sz="1200" b="1" dirty="0">
                <a:latin typeface="Comic Sans MS" pitchFamily="66" charset="0"/>
              </a:rPr>
              <a:t> </a:t>
            </a:r>
            <a:r>
              <a:rPr lang="en-US" altLang="ru-RU" sz="1200" b="1" dirty="0">
                <a:latin typeface="Comic Sans MS" pitchFamily="66" charset="0"/>
              </a:rPr>
              <a:t>(E </a:t>
            </a:r>
            <a:r>
              <a:rPr lang="en-US" altLang="ru-RU" sz="1200" b="1" dirty="0">
                <a:latin typeface="Comic Sans MS" pitchFamily="66" charset="0"/>
                <a:sym typeface="Symbol" pitchFamily="18" charset="2"/>
              </a:rPr>
              <a:t></a:t>
            </a:r>
            <a:r>
              <a:rPr lang="en-US" altLang="ru-RU" sz="1200" b="1" dirty="0">
                <a:latin typeface="Comic Sans MS" pitchFamily="66" charset="0"/>
              </a:rPr>
              <a:t>) </a:t>
            </a:r>
            <a:r>
              <a:rPr lang="sr-Cyrl-RS" altLang="ru-RU" sz="1200" b="1" dirty="0">
                <a:latin typeface="Comic Sans MS" pitchFamily="66" charset="0"/>
              </a:rPr>
              <a:t> and jet </a:t>
            </a:r>
            <a:r>
              <a:rPr lang="en-US" altLang="ru-RU" sz="1200" b="1" dirty="0">
                <a:latin typeface="Comic Sans MS" pitchFamily="66" charset="0"/>
              </a:rPr>
              <a:t>(E </a:t>
            </a:r>
            <a:r>
              <a:rPr lang="en-US" altLang="ru-RU" sz="1200" b="1" dirty="0">
                <a:latin typeface="Comic Sans MS" pitchFamily="66" charset="0"/>
                <a:sym typeface="Symbol" pitchFamily="18" charset="2"/>
              </a:rPr>
              <a:t></a:t>
            </a:r>
            <a:r>
              <a:rPr lang="en-US" altLang="ru-RU" sz="1200" b="1" dirty="0">
                <a:latin typeface="Comic Sans MS" pitchFamily="66" charset="0"/>
              </a:rPr>
              <a:t>)</a:t>
            </a:r>
            <a:r>
              <a:rPr lang="en-US" altLang="ru-RU" sz="1200" dirty="0">
                <a:latin typeface="Comic Sans MS" pitchFamily="66" charset="0"/>
              </a:rPr>
              <a:t> </a:t>
            </a:r>
          </a:p>
        </p:txBody>
      </p:sp>
      <p:sp>
        <p:nvSpPr>
          <p:cNvPr id="6187" name="Freeform 143"/>
          <p:cNvSpPr>
            <a:spLocks/>
          </p:cNvSpPr>
          <p:nvPr/>
        </p:nvSpPr>
        <p:spPr bwMode="auto">
          <a:xfrm>
            <a:off x="3717925" y="3255963"/>
            <a:ext cx="850900" cy="747712"/>
          </a:xfrm>
          <a:custGeom>
            <a:avLst/>
            <a:gdLst>
              <a:gd name="T0" fmla="*/ 2147483647 w 536"/>
              <a:gd name="T1" fmla="*/ 2147483647 h 471"/>
              <a:gd name="T2" fmla="*/ 2147483647 w 536"/>
              <a:gd name="T3" fmla="*/ 2147483647 h 471"/>
              <a:gd name="T4" fmla="*/ 2147483647 w 536"/>
              <a:gd name="T5" fmla="*/ 2147483647 h 471"/>
              <a:gd name="T6" fmla="*/ 2147483647 w 536"/>
              <a:gd name="T7" fmla="*/ 2147483647 h 471"/>
              <a:gd name="T8" fmla="*/ 2147483647 w 536"/>
              <a:gd name="T9" fmla="*/ 2147483647 h 471"/>
              <a:gd name="T10" fmla="*/ 2147483647 w 536"/>
              <a:gd name="T11" fmla="*/ 2147483647 h 471"/>
              <a:gd name="T12" fmla="*/ 2147483647 w 536"/>
              <a:gd name="T13" fmla="*/ 2147483647 h 471"/>
              <a:gd name="T14" fmla="*/ 2147483647 w 536"/>
              <a:gd name="T15" fmla="*/ 2147483647 h 471"/>
              <a:gd name="T16" fmla="*/ 2147483647 w 536"/>
              <a:gd name="T17" fmla="*/ 2147483647 h 471"/>
              <a:gd name="T18" fmla="*/ 2147483647 w 536"/>
              <a:gd name="T19" fmla="*/ 2147483647 h 471"/>
              <a:gd name="T20" fmla="*/ 2147483647 w 536"/>
              <a:gd name="T21" fmla="*/ 2147483647 h 471"/>
              <a:gd name="T22" fmla="*/ 2147483647 w 536"/>
              <a:gd name="T23" fmla="*/ 2147483647 h 471"/>
              <a:gd name="T24" fmla="*/ 2147483647 w 536"/>
              <a:gd name="T25" fmla="*/ 0 h 4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6"/>
              <a:gd name="T40" fmla="*/ 0 h 471"/>
              <a:gd name="T41" fmla="*/ 536 w 536"/>
              <a:gd name="T42" fmla="*/ 471 h 4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6" h="471">
                <a:moveTo>
                  <a:pt x="14" y="471"/>
                </a:moveTo>
                <a:cubicBezTo>
                  <a:pt x="0" y="400"/>
                  <a:pt x="82" y="420"/>
                  <a:pt x="122" y="393"/>
                </a:cubicBezTo>
                <a:cubicBezTo>
                  <a:pt x="149" y="312"/>
                  <a:pt x="88" y="332"/>
                  <a:pt x="206" y="327"/>
                </a:cubicBezTo>
                <a:cubicBezTo>
                  <a:pt x="199" y="268"/>
                  <a:pt x="193" y="269"/>
                  <a:pt x="248" y="264"/>
                </a:cubicBezTo>
                <a:cubicBezTo>
                  <a:pt x="249" y="255"/>
                  <a:pt x="243" y="241"/>
                  <a:pt x="251" y="237"/>
                </a:cubicBezTo>
                <a:cubicBezTo>
                  <a:pt x="322" y="202"/>
                  <a:pt x="300" y="257"/>
                  <a:pt x="311" y="225"/>
                </a:cubicBezTo>
                <a:cubicBezTo>
                  <a:pt x="293" y="198"/>
                  <a:pt x="298" y="186"/>
                  <a:pt x="329" y="180"/>
                </a:cubicBezTo>
                <a:cubicBezTo>
                  <a:pt x="324" y="138"/>
                  <a:pt x="334" y="147"/>
                  <a:pt x="377" y="144"/>
                </a:cubicBezTo>
                <a:cubicBezTo>
                  <a:pt x="380" y="120"/>
                  <a:pt x="386" y="111"/>
                  <a:pt x="410" y="105"/>
                </a:cubicBezTo>
                <a:cubicBezTo>
                  <a:pt x="424" y="107"/>
                  <a:pt x="439" y="112"/>
                  <a:pt x="452" y="108"/>
                </a:cubicBezTo>
                <a:cubicBezTo>
                  <a:pt x="453" y="96"/>
                  <a:pt x="452" y="84"/>
                  <a:pt x="455" y="72"/>
                </a:cubicBezTo>
                <a:cubicBezTo>
                  <a:pt x="459" y="55"/>
                  <a:pt x="499" y="48"/>
                  <a:pt x="512" y="45"/>
                </a:cubicBezTo>
                <a:cubicBezTo>
                  <a:pt x="526" y="35"/>
                  <a:pt x="536" y="18"/>
                  <a:pt x="536" y="0"/>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endParaRPr lang="ru-RU"/>
          </a:p>
        </p:txBody>
      </p:sp>
      <p:sp>
        <p:nvSpPr>
          <p:cNvPr id="6188" name="AutoShape 147"/>
          <p:cNvSpPr>
            <a:spLocks noChangeArrowheads="1"/>
          </p:cNvSpPr>
          <p:nvPr/>
        </p:nvSpPr>
        <p:spPr bwMode="auto">
          <a:xfrm rot="10800000">
            <a:off x="1406525" y="4197350"/>
            <a:ext cx="936625" cy="414338"/>
          </a:xfrm>
          <a:prstGeom prst="wedgeRectCallout">
            <a:avLst>
              <a:gd name="adj1" fmla="val -76102"/>
              <a:gd name="adj2" fmla="val 59958"/>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lang="ru-RU" altLang="ru-RU" sz="1200"/>
          </a:p>
        </p:txBody>
      </p:sp>
      <p:sp>
        <p:nvSpPr>
          <p:cNvPr id="6189" name="AutoShape 148"/>
          <p:cNvSpPr>
            <a:spLocks noChangeArrowheads="1"/>
          </p:cNvSpPr>
          <p:nvPr/>
        </p:nvSpPr>
        <p:spPr bwMode="auto">
          <a:xfrm rot="10800000">
            <a:off x="1805121" y="4695972"/>
            <a:ext cx="1353345" cy="414337"/>
          </a:xfrm>
          <a:prstGeom prst="wedgeRectCallout">
            <a:avLst>
              <a:gd name="adj1" fmla="val -76782"/>
              <a:gd name="adj2" fmla="val 271454"/>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lang="ru-RU" altLang="ru-RU" sz="1200"/>
          </a:p>
        </p:txBody>
      </p:sp>
      <p:sp>
        <p:nvSpPr>
          <p:cNvPr id="6190" name="AutoShape 149"/>
          <p:cNvSpPr>
            <a:spLocks noChangeArrowheads="1"/>
          </p:cNvSpPr>
          <p:nvPr/>
        </p:nvSpPr>
        <p:spPr bwMode="auto">
          <a:xfrm rot="10800000">
            <a:off x="3321050" y="5340350"/>
            <a:ext cx="1374775" cy="420688"/>
          </a:xfrm>
          <a:prstGeom prst="wedgeRectCallout">
            <a:avLst>
              <a:gd name="adj1" fmla="val 38190"/>
              <a:gd name="adj2" fmla="val 355991"/>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endParaRPr lang="ru-RU" altLang="ru-RU" sz="1200"/>
          </a:p>
        </p:txBody>
      </p:sp>
      <p:sp>
        <p:nvSpPr>
          <p:cNvPr id="6191" name="AutoShape 151"/>
          <p:cNvSpPr>
            <a:spLocks noChangeArrowheads="1"/>
          </p:cNvSpPr>
          <p:nvPr/>
        </p:nvSpPr>
        <p:spPr bwMode="auto">
          <a:xfrm rot="10800000">
            <a:off x="4006850" y="4657725"/>
            <a:ext cx="1079500" cy="431800"/>
          </a:xfrm>
          <a:prstGeom prst="wedgeRectCallout">
            <a:avLst>
              <a:gd name="adj1" fmla="val 86829"/>
              <a:gd name="adj2" fmla="val 191560"/>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rot="10800000"/>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endParaRPr lang="ru-RU" altLang="ru-RU" sz="1200" baseline="-25000"/>
          </a:p>
        </p:txBody>
      </p:sp>
      <p:sp>
        <p:nvSpPr>
          <p:cNvPr id="6192" name="Text Box 153"/>
          <p:cNvSpPr txBox="1">
            <a:spLocks noChangeArrowheads="1"/>
          </p:cNvSpPr>
          <p:nvPr/>
        </p:nvSpPr>
        <p:spPr bwMode="auto">
          <a:xfrm>
            <a:off x="1014413" y="4197350"/>
            <a:ext cx="14398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ru-RU" sz="1000" b="1">
                <a:latin typeface="Comic Sans MS" pitchFamily="66" charset="0"/>
              </a:rPr>
              <a:t>      Dusty torus, size~ 10</a:t>
            </a:r>
            <a:r>
              <a:rPr lang="en-US" altLang="ru-RU" sz="1000" b="1" baseline="30000">
                <a:latin typeface="Comic Sans MS" pitchFamily="66" charset="0"/>
              </a:rPr>
              <a:t>18</a:t>
            </a:r>
            <a:r>
              <a:rPr lang="en-US" altLang="ru-RU" sz="1000" b="1">
                <a:latin typeface="Comic Sans MS" pitchFamily="66" charset="0"/>
              </a:rPr>
              <a:t>cm</a:t>
            </a:r>
            <a:endParaRPr lang="ru-RU" altLang="ru-RU" sz="1000" b="1">
              <a:latin typeface="Comic Sans MS" pitchFamily="66" charset="0"/>
            </a:endParaRPr>
          </a:p>
        </p:txBody>
      </p:sp>
      <p:sp>
        <p:nvSpPr>
          <p:cNvPr id="6193" name="Text Box 154"/>
          <p:cNvSpPr txBox="1">
            <a:spLocks noChangeArrowheads="1"/>
          </p:cNvSpPr>
          <p:nvPr/>
        </p:nvSpPr>
        <p:spPr bwMode="auto">
          <a:xfrm rot="10800000" flipV="1">
            <a:off x="1432523" y="4775914"/>
            <a:ext cx="174942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ru-RU" sz="1000" b="1" dirty="0">
                <a:latin typeface="Comic Sans MS" pitchFamily="66" charset="0"/>
              </a:rPr>
              <a:t>      </a:t>
            </a:r>
            <a:r>
              <a:rPr lang="en-US" altLang="ru-RU" sz="1000" b="1" dirty="0" smtClean="0">
                <a:latin typeface="Comic Sans MS" pitchFamily="66" charset="0"/>
              </a:rPr>
              <a:t>BLR, size~10</a:t>
            </a:r>
            <a:r>
              <a:rPr lang="en-US" altLang="ru-RU" sz="1000" b="1" baseline="30000" dirty="0" smtClean="0">
                <a:latin typeface="Comic Sans MS" pitchFamily="66" charset="0"/>
              </a:rPr>
              <a:t>17</a:t>
            </a:r>
            <a:r>
              <a:rPr lang="en-US" altLang="ru-RU" sz="1000" b="1" dirty="0" smtClean="0">
                <a:latin typeface="Comic Sans MS" pitchFamily="66" charset="0"/>
              </a:rPr>
              <a:t>cm</a:t>
            </a:r>
            <a:endParaRPr lang="ru-RU" altLang="ru-RU" sz="1000" b="1" dirty="0">
              <a:latin typeface="Comic Sans MS" pitchFamily="66" charset="0"/>
            </a:endParaRPr>
          </a:p>
        </p:txBody>
      </p:sp>
      <p:sp>
        <p:nvSpPr>
          <p:cNvPr id="6194" name="Text Box 155"/>
          <p:cNvSpPr txBox="1">
            <a:spLocks noChangeArrowheads="1"/>
          </p:cNvSpPr>
          <p:nvPr/>
        </p:nvSpPr>
        <p:spPr bwMode="auto">
          <a:xfrm>
            <a:off x="3044825" y="5360988"/>
            <a:ext cx="1658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ru-RU" sz="1000" b="1">
                <a:latin typeface="Comic Sans MS" pitchFamily="66" charset="0"/>
              </a:rPr>
              <a:t>      Accretion disk size~ 10</a:t>
            </a:r>
            <a:r>
              <a:rPr lang="en-US" altLang="ru-RU" sz="1000" b="1" baseline="30000">
                <a:latin typeface="Comic Sans MS" pitchFamily="66" charset="0"/>
              </a:rPr>
              <a:t>15</a:t>
            </a:r>
            <a:r>
              <a:rPr lang="en-US" altLang="ru-RU" sz="1000" b="1">
                <a:latin typeface="Comic Sans MS" pitchFamily="66" charset="0"/>
              </a:rPr>
              <a:t>cm (E||</a:t>
            </a:r>
            <a:r>
              <a:rPr lang="en-US" altLang="ru-RU" sz="1000" b="1">
                <a:latin typeface="Comic Sans MS" pitchFamily="66" charset="0"/>
                <a:sym typeface="Symbol" pitchFamily="18" charset="2"/>
              </a:rPr>
              <a:t>)</a:t>
            </a:r>
            <a:endParaRPr lang="ru-RU" altLang="ru-RU" sz="1000" b="1">
              <a:latin typeface="Comic Sans MS" pitchFamily="66" charset="0"/>
            </a:endParaRPr>
          </a:p>
        </p:txBody>
      </p:sp>
      <p:sp>
        <p:nvSpPr>
          <p:cNvPr id="6195" name="Text Box 158"/>
          <p:cNvSpPr txBox="1">
            <a:spLocks noChangeArrowheads="1"/>
          </p:cNvSpPr>
          <p:nvPr/>
        </p:nvSpPr>
        <p:spPr bwMode="auto">
          <a:xfrm rot="10800000" flipV="1">
            <a:off x="3817938" y="4664075"/>
            <a:ext cx="1476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ru-RU" sz="1000" b="1">
                <a:latin typeface="Comic Sans MS" pitchFamily="66" charset="0"/>
              </a:rPr>
              <a:t>   BH, M~10</a:t>
            </a:r>
            <a:r>
              <a:rPr lang="en-US" altLang="ru-RU" sz="1000" b="1" baseline="30000">
                <a:latin typeface="Comic Sans MS" pitchFamily="66" charset="0"/>
              </a:rPr>
              <a:t>8</a:t>
            </a:r>
            <a:r>
              <a:rPr lang="en-US" altLang="ru-RU" sz="1000" b="1">
                <a:latin typeface="Comic Sans MS" pitchFamily="66" charset="0"/>
              </a:rPr>
              <a:t>M .     R</a:t>
            </a:r>
            <a:r>
              <a:rPr lang="en-US" altLang="ru-RU" sz="1000" b="1" baseline="-25000">
                <a:latin typeface="Comic Sans MS" pitchFamily="66" charset="0"/>
              </a:rPr>
              <a:t>g</a:t>
            </a:r>
            <a:r>
              <a:rPr lang="en-US" altLang="ru-RU" sz="1000" b="1">
                <a:latin typeface="Comic Sans MS" pitchFamily="66" charset="0"/>
              </a:rPr>
              <a:t>~10</a:t>
            </a:r>
            <a:r>
              <a:rPr lang="en-US" altLang="ru-RU" sz="1000" b="1" baseline="30000">
                <a:latin typeface="Comic Sans MS" pitchFamily="66" charset="0"/>
              </a:rPr>
              <a:t>13</a:t>
            </a:r>
            <a:r>
              <a:rPr lang="en-US" altLang="ru-RU" sz="1000" b="1">
                <a:latin typeface="Comic Sans MS" pitchFamily="66" charset="0"/>
              </a:rPr>
              <a:t>cm</a:t>
            </a:r>
            <a:endParaRPr lang="ru-RU" altLang="ru-RU" sz="1000" b="1">
              <a:latin typeface="Comic Sans MS" pitchFamily="66" charset="0"/>
            </a:endParaRPr>
          </a:p>
        </p:txBody>
      </p:sp>
      <p:sp>
        <p:nvSpPr>
          <p:cNvPr id="6196" name="Oval 159"/>
          <p:cNvSpPr>
            <a:spLocks noChangeArrowheads="1"/>
          </p:cNvSpPr>
          <p:nvPr/>
        </p:nvSpPr>
        <p:spPr bwMode="auto">
          <a:xfrm>
            <a:off x="4397375" y="4826000"/>
            <a:ext cx="73025" cy="730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endParaRPr lang="ru-RU" altLang="ru-RU" sz="1400">
              <a:latin typeface="Times New Roman" pitchFamily="18" charset="0"/>
            </a:endParaRPr>
          </a:p>
        </p:txBody>
      </p:sp>
      <p:sp>
        <p:nvSpPr>
          <p:cNvPr id="6197" name="Oval 160"/>
          <p:cNvSpPr>
            <a:spLocks noChangeArrowheads="1"/>
          </p:cNvSpPr>
          <p:nvPr/>
        </p:nvSpPr>
        <p:spPr bwMode="auto">
          <a:xfrm>
            <a:off x="4926013" y="4787900"/>
            <a:ext cx="71437" cy="74613"/>
          </a:xfrm>
          <a:prstGeom prst="ellipse">
            <a:avLst/>
          </a:prstGeom>
          <a:noFill/>
          <a:ln w="158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endParaRPr lang="ru-RU" altLang="ru-RU" sz="1400">
              <a:latin typeface="Times New Roman" pitchFamily="18" charset="0"/>
            </a:endParaRPr>
          </a:p>
        </p:txBody>
      </p:sp>
      <p:sp>
        <p:nvSpPr>
          <p:cNvPr id="6198" name="Text Box 167"/>
          <p:cNvSpPr txBox="1">
            <a:spLocks noChangeArrowheads="1"/>
          </p:cNvSpPr>
          <p:nvPr/>
        </p:nvSpPr>
        <p:spPr bwMode="auto">
          <a:xfrm>
            <a:off x="1298575" y="2506663"/>
            <a:ext cx="11128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ru-RU" sz="1200" b="1" dirty="0">
                <a:latin typeface="Comic Sans MS" pitchFamily="66" charset="0"/>
              </a:rPr>
              <a:t>jet (E</a:t>
            </a:r>
            <a:r>
              <a:rPr lang="en-US" altLang="ru-RU" sz="1200" b="1" dirty="0">
                <a:latin typeface="Comic Sans MS" pitchFamily="66" charset="0"/>
                <a:sym typeface="Symbol" pitchFamily="18" charset="2"/>
              </a:rPr>
              <a:t>)</a:t>
            </a:r>
            <a:r>
              <a:rPr lang="en-US" altLang="ru-RU" sz="1200" b="1" dirty="0">
                <a:latin typeface="Comic Sans MS" pitchFamily="66" charset="0"/>
              </a:rPr>
              <a:t> </a:t>
            </a:r>
            <a:endParaRPr lang="ru-RU" altLang="ru-RU" sz="1200" b="1" dirty="0">
              <a:latin typeface="Comic Sans MS" pitchFamily="66" charset="0"/>
            </a:endParaRPr>
          </a:p>
        </p:txBody>
      </p:sp>
      <p:sp>
        <p:nvSpPr>
          <p:cNvPr id="6199" name="AutoShape 170"/>
          <p:cNvSpPr>
            <a:spLocks noChangeArrowheads="1"/>
          </p:cNvSpPr>
          <p:nvPr/>
        </p:nvSpPr>
        <p:spPr bwMode="auto">
          <a:xfrm>
            <a:off x="1289050" y="2527300"/>
            <a:ext cx="866775" cy="244475"/>
          </a:xfrm>
          <a:prstGeom prst="wedgeRectCallout">
            <a:avLst>
              <a:gd name="adj1" fmla="val 225782"/>
              <a:gd name="adj2" fmla="val 345569"/>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endParaRPr lang="ru-RU" altLang="ru-RU" sz="1200" baseline="-25000"/>
          </a:p>
        </p:txBody>
      </p:sp>
      <p:sp>
        <p:nvSpPr>
          <p:cNvPr id="6200" name="Text Box 173"/>
          <p:cNvSpPr txBox="1">
            <a:spLocks noChangeArrowheads="1"/>
          </p:cNvSpPr>
          <p:nvPr/>
        </p:nvSpPr>
        <p:spPr bwMode="auto">
          <a:xfrm>
            <a:off x="4916488" y="1881188"/>
            <a:ext cx="23098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ru-RU" altLang="ru-RU" sz="1200" b="1" i="1">
                <a:latin typeface="Comic Sans MS" pitchFamily="66" charset="0"/>
              </a:rPr>
              <a:t>   </a:t>
            </a:r>
            <a:r>
              <a:rPr lang="en-US" altLang="ru-RU" sz="1200" b="1" i="1">
                <a:latin typeface="Comic Sans MS" pitchFamily="66" charset="0"/>
              </a:rPr>
              <a:t> i</a:t>
            </a:r>
            <a:r>
              <a:rPr lang="ru-RU" altLang="ru-RU" sz="1200" b="1" i="1">
                <a:latin typeface="Comic Sans MS" pitchFamily="66" charset="0"/>
              </a:rPr>
              <a:t> </a:t>
            </a:r>
            <a:r>
              <a:rPr lang="en-US" altLang="ru-RU" sz="1200" b="1" i="1">
                <a:latin typeface="Comic Sans MS" pitchFamily="66" charset="0"/>
              </a:rPr>
              <a:t>&lt;45</a:t>
            </a:r>
            <a:r>
              <a:rPr lang="en-US" altLang="ru-RU" sz="1200" b="1" i="1">
                <a:latin typeface="Comic Sans MS" pitchFamily="66" charset="0"/>
                <a:sym typeface="Symbol" pitchFamily="18" charset="2"/>
              </a:rPr>
              <a:t></a:t>
            </a:r>
            <a:r>
              <a:rPr lang="en-US" altLang="ru-RU" sz="1200" b="1" i="1">
                <a:latin typeface="Comic Sans MS" pitchFamily="66" charset="0"/>
              </a:rPr>
              <a:t>, equatorial scattering&gt;</a:t>
            </a:r>
            <a:r>
              <a:rPr lang="en-US" altLang="ru-RU" sz="1200" b="1">
                <a:latin typeface="Comic Sans MS" pitchFamily="66" charset="0"/>
              </a:rPr>
              <a:t> </a:t>
            </a:r>
            <a:r>
              <a:rPr lang="ru-RU" altLang="ru-RU" sz="1200" b="1">
                <a:latin typeface="Comic Sans MS" pitchFamily="66" charset="0"/>
              </a:rPr>
              <a:t>0,</a:t>
            </a:r>
            <a:r>
              <a:rPr lang="en-US" altLang="ru-RU" sz="1200" b="1">
                <a:latin typeface="Comic Sans MS" pitchFamily="66" charset="0"/>
              </a:rPr>
              <a:t> (E </a:t>
            </a:r>
            <a:r>
              <a:rPr lang="en-US" altLang="ru-RU" sz="1200" b="1">
                <a:latin typeface="Comic Sans MS" pitchFamily="66" charset="0"/>
                <a:sym typeface="Symbol" pitchFamily="18" charset="2"/>
              </a:rPr>
              <a:t></a:t>
            </a:r>
            <a:r>
              <a:rPr lang="en-US" altLang="ru-RU" sz="1200" b="1">
                <a:latin typeface="Comic Sans MS" pitchFamily="66" charset="0"/>
              </a:rPr>
              <a:t>)</a:t>
            </a:r>
            <a:endParaRPr lang="en-US" altLang="ru-RU" sz="1200">
              <a:latin typeface="Comic Sans MS" pitchFamily="66" charset="0"/>
            </a:endParaRPr>
          </a:p>
        </p:txBody>
      </p:sp>
      <p:pic>
        <p:nvPicPr>
          <p:cNvPr id="620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324" y="5141946"/>
            <a:ext cx="1386295" cy="1402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20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290" y="5129625"/>
            <a:ext cx="1514475"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203" name="Text Box 174"/>
          <p:cNvSpPr txBox="1">
            <a:spLocks noChangeArrowheads="1"/>
          </p:cNvSpPr>
          <p:nvPr/>
        </p:nvSpPr>
        <p:spPr bwMode="auto">
          <a:xfrm>
            <a:off x="5191125" y="2927350"/>
            <a:ext cx="3355975"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ru-RU" altLang="ru-RU" sz="1200" b="1" i="1">
                <a:latin typeface="Comic Sans MS" pitchFamily="66" charset="0"/>
              </a:rPr>
              <a:t>   </a:t>
            </a:r>
            <a:r>
              <a:rPr lang="en-US" altLang="ru-RU" sz="1200" b="1" i="1">
                <a:latin typeface="Comic Sans MS" pitchFamily="66" charset="0"/>
              </a:rPr>
              <a:t> </a:t>
            </a:r>
            <a:r>
              <a:rPr lang="ru-RU" altLang="ru-RU" sz="1200" b="1" i="1">
                <a:latin typeface="Comic Sans MS" pitchFamily="66" charset="0"/>
              </a:rPr>
              <a:t> </a:t>
            </a:r>
            <a:r>
              <a:rPr lang="en-US" altLang="ru-RU" sz="1200" b="1" i="1">
                <a:latin typeface="Comic Sans MS" pitchFamily="66" charset="0"/>
              </a:rPr>
              <a:t>i</a:t>
            </a:r>
            <a:r>
              <a:rPr lang="ru-RU" altLang="ru-RU" sz="1200" b="1" i="1">
                <a:latin typeface="Comic Sans MS" pitchFamily="66" charset="0"/>
              </a:rPr>
              <a:t> </a:t>
            </a:r>
            <a:r>
              <a:rPr lang="en-US" altLang="ru-RU" sz="1200" b="1" i="1">
                <a:latin typeface="Comic Sans MS" pitchFamily="66" charset="0"/>
              </a:rPr>
              <a:t>~ 90, polar scattering</a:t>
            </a:r>
            <a:r>
              <a:rPr lang="en-US" altLang="ru-RU" sz="1200" b="1">
                <a:latin typeface="Comic Sans MS" pitchFamily="66" charset="0"/>
              </a:rPr>
              <a:t>&gt; </a:t>
            </a:r>
            <a:r>
              <a:rPr lang="ru-RU" altLang="ru-RU" sz="1200" b="1">
                <a:latin typeface="Comic Sans MS" pitchFamily="66" charset="0"/>
              </a:rPr>
              <a:t>0 </a:t>
            </a:r>
            <a:r>
              <a:rPr lang="en-US" altLang="ru-RU" sz="1200" b="1">
                <a:latin typeface="Comic Sans MS" pitchFamily="66" charset="0"/>
              </a:rPr>
              <a:t>(E</a:t>
            </a:r>
            <a:r>
              <a:rPr lang="en-US" altLang="ru-RU" sz="1200" b="1">
                <a:latin typeface="Comic Sans MS" pitchFamily="66" charset="0"/>
                <a:sym typeface="Symbol" pitchFamily="18" charset="2"/>
              </a:rPr>
              <a:t></a:t>
            </a:r>
            <a:r>
              <a:rPr lang="en-US" altLang="ru-RU" sz="1200" b="1">
                <a:latin typeface="Comic Sans MS" pitchFamily="66" charset="0"/>
              </a:rPr>
              <a:t>)</a:t>
            </a:r>
            <a:r>
              <a:rPr lang="ru-RU" altLang="ru-RU" sz="1200" b="1">
                <a:latin typeface="Comic Sans MS" pitchFamily="66" charset="0"/>
              </a:rPr>
              <a:t>,</a:t>
            </a:r>
            <a:r>
              <a:rPr lang="en-US" altLang="ru-RU" sz="1200" b="1">
                <a:latin typeface="Comic Sans MS" pitchFamily="66" charset="0"/>
              </a:rPr>
              <a:t> </a:t>
            </a:r>
            <a:r>
              <a:rPr lang="en-US" altLang="ru-RU" sz="1200" b="1" i="1">
                <a:latin typeface="Comic Sans MS" pitchFamily="66" charset="0"/>
              </a:rPr>
              <a:t>“hidden”</a:t>
            </a:r>
            <a:r>
              <a:rPr lang="ru-RU" altLang="ru-RU" sz="1200" b="1" i="1">
                <a:latin typeface="Comic Sans MS" pitchFamily="66" charset="0"/>
              </a:rPr>
              <a:t> </a:t>
            </a:r>
            <a:r>
              <a:rPr lang="en-US" altLang="ru-RU" sz="1200" b="1" i="1">
                <a:latin typeface="Comic Sans MS" pitchFamily="66" charset="0"/>
              </a:rPr>
              <a:t>BLR in polarized ligth</a:t>
            </a:r>
            <a:endParaRPr lang="en-US" altLang="ru-RU" sz="1200" i="1">
              <a:latin typeface="Comic Sans MS" pitchFamily="66" charset="0"/>
            </a:endParaRPr>
          </a:p>
        </p:txBody>
      </p:sp>
      <p:sp>
        <p:nvSpPr>
          <p:cNvPr id="3" name="Капля 2"/>
          <p:cNvSpPr/>
          <p:nvPr/>
        </p:nvSpPr>
        <p:spPr bwMode="auto">
          <a:xfrm>
            <a:off x="6251575" y="4208463"/>
            <a:ext cx="1176338" cy="385762"/>
          </a:xfrm>
          <a:prstGeom prst="teardrop">
            <a:avLst/>
          </a:prstGeom>
          <a:noFill/>
          <a:ln w="9525" cap="flat" cmpd="sng" algn="ctr">
            <a:noFill/>
            <a:prstDash val="solid"/>
            <a:round/>
            <a:headEnd type="none" w="med" len="med"/>
            <a:tailEnd type="none" w="med" len="med"/>
          </a:ln>
          <a:effectLst/>
          <a:extLst/>
        </p:spPr>
        <p:txBody>
          <a:bodyPr/>
          <a:lstStyle/>
          <a:p>
            <a:pPr marL="342900" indent="-342900" algn="ctr">
              <a:spcBef>
                <a:spcPct val="20000"/>
              </a:spcBef>
              <a:buFontTx/>
              <a:buChar char="•"/>
              <a:defRPr/>
            </a:pPr>
            <a:endParaRPr lang="ru-RU">
              <a:cs typeface="+mn-cs"/>
            </a:endParaRPr>
          </a:p>
        </p:txBody>
      </p:sp>
      <p:pic>
        <p:nvPicPr>
          <p:cNvPr id="6205" name="Picture 7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0275" y="906463"/>
            <a:ext cx="271463"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206" name="Picture 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990335">
            <a:off x="4883150" y="1903413"/>
            <a:ext cx="28733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6207" name="Picture 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91125" y="3067050"/>
            <a:ext cx="287338"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6208" name="TextBox 4"/>
          <p:cNvSpPr txBox="1">
            <a:spLocks noChangeArrowheads="1"/>
          </p:cNvSpPr>
          <p:nvPr/>
        </p:nvSpPr>
        <p:spPr bwMode="auto">
          <a:xfrm>
            <a:off x="5410200" y="4322763"/>
            <a:ext cx="3557587" cy="2111347"/>
          </a:xfrm>
          <a:prstGeom prst="rect">
            <a:avLst/>
          </a:prstGeom>
          <a:solidFill>
            <a:schemeClr val="accent1"/>
          </a:solidFill>
          <a:ln>
            <a:noFill/>
          </a:ln>
        </p:spPr>
        <p:txBody>
          <a:bodyPr>
            <a:spAutoFit/>
          </a:bodyPr>
          <a:lstStyle>
            <a:lvl1pPr algn="l" eaLnBrk="0" hangingPunct="0">
              <a:defRPr sz="3200">
                <a:solidFill>
                  <a:schemeClr val="tx1"/>
                </a:solidFill>
                <a:latin typeface="Arial" charset="0"/>
              </a:defRPr>
            </a:lvl1pPr>
            <a:lvl2pPr marL="742950" indent="-285750" algn="l" eaLnBrk="0" hangingPunct="0">
              <a:buChar char="–"/>
              <a:defRPr sz="2800">
                <a:solidFill>
                  <a:schemeClr val="tx1"/>
                </a:solidFill>
                <a:latin typeface="Arial" charset="0"/>
              </a:defRPr>
            </a:lvl2pPr>
            <a:lvl3pPr marL="1143000" indent="-228600" algn="l" eaLnBrk="0" hangingPunct="0">
              <a:defRPr sz="2400">
                <a:solidFill>
                  <a:schemeClr val="tx1"/>
                </a:solidFill>
                <a:latin typeface="Arial" charset="0"/>
              </a:defRPr>
            </a:lvl3pPr>
            <a:lvl4pPr marL="1600200" indent="-228600" algn="l" eaLnBrk="0" hangingPunct="0">
              <a:buChar char="–"/>
              <a:defRPr sz="20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20000"/>
              </a:spcBef>
              <a:buNone/>
              <a:defRPr/>
            </a:pPr>
            <a:r>
              <a:rPr lang="en-US" altLang="ru-RU" sz="1600" b="1" u="sng" dirty="0" smtClean="0">
                <a:latin typeface="Comic Sans MS" panose="030F0702030302020204" pitchFamily="66" charset="0"/>
                <a:cs typeface="+mn-cs"/>
              </a:rPr>
              <a:t>Polarization in continuum </a:t>
            </a:r>
          </a:p>
          <a:p>
            <a:pPr marL="285750" indent="-285750" eaLnBrk="1" hangingPunct="1">
              <a:spcBef>
                <a:spcPct val="20000"/>
              </a:spcBef>
              <a:buFont typeface="Wingdings" panose="05000000000000000000" pitchFamily="2" charset="2"/>
              <a:buChar char="ü"/>
              <a:defRPr/>
            </a:pPr>
            <a:r>
              <a:rPr lang="en-US" sz="1600" b="1" dirty="0" smtClean="0">
                <a:latin typeface="Comic Sans MS" panose="030F0702030302020204" pitchFamily="66" charset="0"/>
                <a:cs typeface="+mn-cs"/>
              </a:rPr>
              <a:t>radiative transfer in the AD</a:t>
            </a:r>
          </a:p>
          <a:p>
            <a:pPr marL="285750" indent="-285750" eaLnBrk="1" hangingPunct="1">
              <a:spcBef>
                <a:spcPct val="20000"/>
              </a:spcBef>
              <a:buFont typeface="Wingdings" panose="05000000000000000000" pitchFamily="2" charset="2"/>
              <a:buChar char="ü"/>
              <a:defRPr/>
            </a:pPr>
            <a:r>
              <a:rPr lang="en-US" sz="1600" b="1" dirty="0" smtClean="0">
                <a:latin typeface="Comic Sans MS" panose="030F0702030302020204" pitchFamily="66" charset="0"/>
                <a:cs typeface="+mn-cs"/>
              </a:rPr>
              <a:t>Synchrotron radiation in jet</a:t>
            </a:r>
          </a:p>
          <a:p>
            <a:pPr marL="285750" indent="-285750" eaLnBrk="1" hangingPunct="1">
              <a:spcBef>
                <a:spcPct val="20000"/>
              </a:spcBef>
              <a:buFont typeface="Wingdings" panose="05000000000000000000" pitchFamily="2" charset="2"/>
              <a:buChar char="ü"/>
              <a:defRPr/>
            </a:pPr>
            <a:r>
              <a:rPr lang="en-US" sz="1600" b="1" dirty="0" smtClean="0">
                <a:latin typeface="Comic Sans MS" panose="030F0702030302020204" pitchFamily="66" charset="0"/>
                <a:cs typeface="+mn-cs"/>
              </a:rPr>
              <a:t>scattering by gas-dust torus</a:t>
            </a:r>
          </a:p>
          <a:p>
            <a:pPr algn="ctr" eaLnBrk="1" hangingPunct="1">
              <a:spcBef>
                <a:spcPct val="20000"/>
              </a:spcBef>
              <a:buNone/>
              <a:defRPr/>
            </a:pPr>
            <a:r>
              <a:rPr lang="en-US" altLang="ru-RU" sz="1600" b="1" u="sng" dirty="0" smtClean="0">
                <a:latin typeface="Comic Sans MS" panose="030F0702030302020204" pitchFamily="66" charset="0"/>
                <a:cs typeface="+mn-cs"/>
              </a:rPr>
              <a:t>Polarization in lines</a:t>
            </a:r>
          </a:p>
          <a:p>
            <a:pPr marL="285750" indent="-285750" eaLnBrk="1" hangingPunct="1">
              <a:spcBef>
                <a:spcPct val="20000"/>
              </a:spcBef>
              <a:buFont typeface="Wingdings" panose="05000000000000000000" pitchFamily="2" charset="2"/>
              <a:buChar char="ü"/>
              <a:defRPr/>
            </a:pPr>
            <a:r>
              <a:rPr lang="en-US" sz="1600" b="1" dirty="0" smtClean="0">
                <a:latin typeface="Comic Sans MS" panose="030F0702030302020204" pitchFamily="66" charset="0"/>
                <a:cs typeface="+mn-cs"/>
              </a:rPr>
              <a:t>scattering by gas-dust torus</a:t>
            </a:r>
          </a:p>
          <a:p>
            <a:pPr marL="285750" indent="-285750" eaLnBrk="1" hangingPunct="1">
              <a:spcBef>
                <a:spcPct val="20000"/>
              </a:spcBef>
              <a:buFont typeface="Wingdings" panose="05000000000000000000" pitchFamily="2" charset="2"/>
              <a:buChar char="ü"/>
              <a:defRPr/>
            </a:pPr>
            <a:r>
              <a:rPr lang="en-US" sz="1600" b="1" dirty="0" smtClean="0">
                <a:latin typeface="Comic Sans MS" panose="030F0702030302020204" pitchFamily="66" charset="0"/>
                <a:cs typeface="+mn-cs"/>
              </a:rPr>
              <a:t>radiative transfer in the BLR</a:t>
            </a:r>
            <a:endParaRPr lang="ru-RU" altLang="ru-RU" sz="1400" b="1" dirty="0" smtClean="0">
              <a:latin typeface="Comic Sans MS" panose="030F0702030302020204" pitchFamily="66" charset="0"/>
              <a:cs typeface="+mn-cs"/>
            </a:endParaRPr>
          </a:p>
        </p:txBody>
      </p:sp>
    </p:spTree>
    <p:extLst>
      <p:ext uri="{BB962C8B-B14F-4D97-AF65-F5344CB8AC3E}">
        <p14:creationId xmlns:p14="http://schemas.microsoft.com/office/powerpoint/2010/main" val="3783828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3"/>
          <p:cNvSpPr>
            <a:spLocks noGrp="1"/>
          </p:cNvSpPr>
          <p:nvPr>
            <p:ph type="title"/>
          </p:nvPr>
        </p:nvSpPr>
        <p:spPr>
          <a:xfrm>
            <a:off x="280988" y="288925"/>
            <a:ext cx="8856662" cy="936625"/>
          </a:xfrm>
          <a:solidFill>
            <a:srgbClr val="FFFF00"/>
          </a:solidFill>
        </p:spPr>
        <p:txBody>
          <a:bodyPr/>
          <a:lstStyle/>
          <a:p>
            <a:pPr eaLnBrk="1" hangingPunct="1"/>
            <a:r>
              <a:rPr lang="sr-Cyrl-RS" altLang="ru-RU" sz="3600" b="1" dirty="0" smtClean="0">
                <a:latin typeface="Comic Sans MS" pitchFamily="66" charset="0"/>
              </a:rPr>
              <a:t>Spectropolar</a:t>
            </a:r>
            <a:r>
              <a:rPr lang="en-US" altLang="ru-RU" sz="3600" b="1" dirty="0" err="1" smtClean="0">
                <a:latin typeface="Comic Sans MS" pitchFamily="66" charset="0"/>
              </a:rPr>
              <a:t>i</a:t>
            </a:r>
            <a:r>
              <a:rPr lang="sr-Cyrl-RS" altLang="ru-RU" sz="3600" b="1" dirty="0" smtClean="0">
                <a:latin typeface="Comic Sans MS" pitchFamily="66" charset="0"/>
              </a:rPr>
              <a:t>metric</a:t>
            </a:r>
            <a:r>
              <a:rPr lang="en-US" altLang="ru-RU" sz="3600" b="1" dirty="0" smtClean="0">
                <a:latin typeface="Comic Sans MS" pitchFamily="66" charset="0"/>
              </a:rPr>
              <a:t>  observations:</a:t>
            </a:r>
            <a:endParaRPr lang="en-US" altLang="ru-RU" sz="3600" dirty="0" smtClean="0">
              <a:latin typeface="Comic Sans MS" pitchFamily="66" charset="0"/>
            </a:endParaRPr>
          </a:p>
        </p:txBody>
      </p:sp>
      <p:sp>
        <p:nvSpPr>
          <p:cNvPr id="2" name="TextBox 1"/>
          <p:cNvSpPr txBox="1"/>
          <p:nvPr/>
        </p:nvSpPr>
        <p:spPr>
          <a:xfrm>
            <a:off x="107950" y="1225550"/>
            <a:ext cx="8856663" cy="5354638"/>
          </a:xfrm>
          <a:prstGeom prst="rect">
            <a:avLst/>
          </a:prstGeom>
          <a:noFill/>
        </p:spPr>
        <p:txBody>
          <a:bodyPr>
            <a:spAutoFit/>
          </a:bodyPr>
          <a:lstStyle/>
          <a:p>
            <a:pPr algn="ctr">
              <a:spcBef>
                <a:spcPct val="20000"/>
              </a:spcBef>
              <a:buNone/>
              <a:defRPr/>
            </a:pPr>
            <a:r>
              <a:rPr lang="sr-Cyrl-RS" altLang="ru-RU" sz="1800" b="1" u="sng" dirty="0">
                <a:latin typeface="Comic Sans MS" pitchFamily="66" charset="0"/>
                <a:cs typeface="+mn-cs"/>
              </a:rPr>
              <a:t>Motivations</a:t>
            </a:r>
            <a:endParaRPr lang="en-US" altLang="ru-RU" sz="1800" b="1" u="sng" dirty="0">
              <a:latin typeface="Comic Sans MS" pitchFamily="66" charset="0"/>
              <a:cs typeface="+mn-cs"/>
            </a:endParaRPr>
          </a:p>
          <a:p>
            <a:pPr marL="285750" indent="-285750" algn="l">
              <a:spcBef>
                <a:spcPct val="20000"/>
              </a:spcBef>
              <a:buFont typeface="Wingdings" panose="05000000000000000000" pitchFamily="2" charset="2"/>
              <a:buChar char="Ø"/>
              <a:defRPr/>
            </a:pPr>
            <a:r>
              <a:rPr lang="en-US" sz="1800" b="1" dirty="0">
                <a:latin typeface="Comic Sans MS" panose="030F0702030302020204" pitchFamily="66" charset="0"/>
                <a:cs typeface="+mn-cs"/>
              </a:rPr>
              <a:t>T</a:t>
            </a:r>
            <a:r>
              <a:rPr lang="sr-Cyrl-RS" sz="1800" b="1" dirty="0">
                <a:latin typeface="Comic Sans MS" panose="030F0702030302020204" pitchFamily="66" charset="0"/>
                <a:cs typeface="+mn-cs"/>
              </a:rPr>
              <a:t>o study variability in polarized spectra (continuum and broad lines) of Type 1 AGNs</a:t>
            </a:r>
            <a:endParaRPr lang="en-US" sz="1800" b="1" dirty="0">
              <a:latin typeface="Comic Sans MS" panose="030F0702030302020204" pitchFamily="66" charset="0"/>
              <a:cs typeface="+mn-cs"/>
            </a:endParaRPr>
          </a:p>
          <a:p>
            <a:pPr marL="285750" indent="-285750" algn="l">
              <a:spcBef>
                <a:spcPct val="20000"/>
              </a:spcBef>
              <a:buFont typeface="Wingdings" panose="05000000000000000000" pitchFamily="2" charset="2"/>
              <a:buChar char="Ø"/>
              <a:defRPr/>
            </a:pPr>
            <a:r>
              <a:rPr lang="sr-Cyrl-RS" sz="1800" b="1" dirty="0">
                <a:latin typeface="Comic Sans MS" panose="030F0702030302020204" pitchFamily="66" charset="0"/>
                <a:cs typeface="+mn-cs"/>
              </a:rPr>
              <a:t>To measure the</a:t>
            </a:r>
            <a:r>
              <a:rPr lang="en-US" sz="1800" b="1" dirty="0">
                <a:latin typeface="Comic Sans MS" panose="030F0702030302020204" pitchFamily="66" charset="0"/>
                <a:cs typeface="+mn-cs"/>
              </a:rPr>
              <a:t> dimension</a:t>
            </a:r>
            <a:r>
              <a:rPr lang="sr-Cyrl-RS" sz="1800" b="1" dirty="0">
                <a:latin typeface="Comic Sans MS" panose="030F0702030302020204" pitchFamily="66" charset="0"/>
                <a:cs typeface="+mn-cs"/>
              </a:rPr>
              <a:t> and clarify the nature</a:t>
            </a:r>
            <a:r>
              <a:rPr lang="en-US" sz="1800" b="1" dirty="0">
                <a:latin typeface="Comic Sans MS" panose="030F0702030302020204" pitchFamily="66" charset="0"/>
                <a:cs typeface="+mn-cs"/>
              </a:rPr>
              <a:t> of the </a:t>
            </a:r>
            <a:r>
              <a:rPr lang="en-US" sz="1800" b="1" dirty="0" err="1">
                <a:latin typeface="Comic Sans MS" panose="030F0702030302020204" pitchFamily="66" charset="0"/>
                <a:cs typeface="+mn-cs"/>
              </a:rPr>
              <a:t>polariz</a:t>
            </a:r>
            <a:r>
              <a:rPr lang="sr-Cyrl-RS" sz="1800" b="1" dirty="0">
                <a:latin typeface="Comic Sans MS" panose="030F0702030302020204" pitchFamily="66" charset="0"/>
                <a:cs typeface="+mn-cs"/>
              </a:rPr>
              <a:t>ation region (e.g. is the continuum polarized in the BLR)</a:t>
            </a:r>
            <a:endParaRPr lang="en-US" sz="1800" b="1" dirty="0">
              <a:latin typeface="Comic Sans MS" panose="030F0702030302020204" pitchFamily="66" charset="0"/>
              <a:cs typeface="+mn-cs"/>
            </a:endParaRPr>
          </a:p>
          <a:p>
            <a:pPr algn="ctr">
              <a:spcBef>
                <a:spcPct val="20000"/>
              </a:spcBef>
              <a:buNone/>
              <a:defRPr/>
            </a:pPr>
            <a:r>
              <a:rPr lang="sr-Cyrl-RS" altLang="ru-RU" sz="1800" b="1" u="sng" dirty="0">
                <a:latin typeface="Comic Sans MS" pitchFamily="66" charset="0"/>
                <a:cs typeface="+mn-cs"/>
              </a:rPr>
              <a:t>Methods</a:t>
            </a:r>
            <a:endParaRPr lang="en-US" altLang="ru-RU" sz="1800" b="1" u="sng" dirty="0">
              <a:latin typeface="Comic Sans MS" pitchFamily="66" charset="0"/>
              <a:cs typeface="+mn-cs"/>
            </a:endParaRPr>
          </a:p>
          <a:p>
            <a:pPr marL="285750" indent="-285750" algn="l">
              <a:spcBef>
                <a:spcPct val="20000"/>
              </a:spcBef>
              <a:buFont typeface="Wingdings" panose="05000000000000000000" pitchFamily="2" charset="2"/>
              <a:buChar char="Ø"/>
              <a:defRPr/>
            </a:pPr>
            <a:r>
              <a:rPr lang="sr-Cyrl-RS" sz="1800" b="1" dirty="0">
                <a:latin typeface="Comic Sans MS" panose="030F0702030302020204" pitchFamily="66" charset="0"/>
                <a:cs typeface="+mn-cs"/>
              </a:rPr>
              <a:t>To observe and measure the</a:t>
            </a:r>
            <a:r>
              <a:rPr lang="en-US" sz="1800" b="1" dirty="0">
                <a:latin typeface="Comic Sans MS" panose="030F0702030302020204" pitchFamily="66" charset="0"/>
                <a:cs typeface="+mn-cs"/>
              </a:rPr>
              <a:t> linear  polarization</a:t>
            </a:r>
            <a:r>
              <a:rPr lang="sr-Cyrl-RS" sz="1800" b="1" dirty="0">
                <a:latin typeface="Comic Sans MS" panose="030F0702030302020204" pitchFamily="66" charset="0"/>
                <a:cs typeface="+mn-cs"/>
              </a:rPr>
              <a:t> (Stokes parameters)</a:t>
            </a:r>
            <a:r>
              <a:rPr lang="en-US" sz="1800" b="1" dirty="0">
                <a:latin typeface="Comic Sans MS" panose="030F0702030302020204" pitchFamily="66" charset="0"/>
                <a:cs typeface="+mn-cs"/>
              </a:rPr>
              <a:t> </a:t>
            </a:r>
            <a:r>
              <a:rPr lang="sr-Cyrl-RS" sz="1800" b="1" dirty="0">
                <a:latin typeface="Comic Sans MS" panose="030F0702030302020204" pitchFamily="66" charset="0"/>
                <a:cs typeface="+mn-cs"/>
              </a:rPr>
              <a:t>in spectra </a:t>
            </a:r>
            <a:r>
              <a:rPr lang="en-US" sz="1800" b="1" dirty="0">
                <a:latin typeface="Comic Sans MS" panose="030F0702030302020204" pitchFamily="66" charset="0"/>
                <a:cs typeface="+mn-cs"/>
              </a:rPr>
              <a:t>of radio quiet AGN with low spectral resolution </a:t>
            </a:r>
            <a:r>
              <a:rPr lang="sr-Cyrl-RS" sz="1800" b="1" dirty="0">
                <a:latin typeface="Comic Sans MS" panose="030F0702030302020204" pitchFamily="66" charset="0"/>
                <a:cs typeface="+mn-cs"/>
              </a:rPr>
              <a:t>covering</a:t>
            </a:r>
            <a:r>
              <a:rPr lang="en-US" sz="1800" b="1" dirty="0">
                <a:latin typeface="Comic Sans MS" panose="030F0702030302020204" pitchFamily="66" charset="0"/>
                <a:cs typeface="+mn-cs"/>
              </a:rPr>
              <a:t> a wide spectral range</a:t>
            </a:r>
            <a:r>
              <a:rPr lang="sr-Cyrl-RS" sz="1800" b="1" dirty="0">
                <a:latin typeface="Comic Sans MS" panose="030F0702030302020204" pitchFamily="66" charset="0"/>
                <a:cs typeface="+mn-cs"/>
              </a:rPr>
              <a:t> in several epochs </a:t>
            </a:r>
            <a:endParaRPr lang="ru-RU" sz="1800" b="1" dirty="0">
              <a:latin typeface="Comic Sans MS" panose="030F0702030302020204" pitchFamily="66" charset="0"/>
              <a:cs typeface="+mn-cs"/>
            </a:endParaRPr>
          </a:p>
          <a:p>
            <a:pPr marL="285750" indent="-285750" algn="l">
              <a:spcBef>
                <a:spcPct val="20000"/>
              </a:spcBef>
              <a:buFont typeface="Wingdings" panose="05000000000000000000" pitchFamily="2" charset="2"/>
              <a:buChar char="Ø"/>
              <a:defRPr/>
            </a:pPr>
            <a:r>
              <a:rPr lang="sr-Cyrl-RS" sz="1800" b="1" dirty="0">
                <a:latin typeface="Comic Sans MS" panose="030F0702030302020204" pitchFamily="66" charset="0"/>
                <a:cs typeface="+mn-cs"/>
              </a:rPr>
              <a:t>To performe e</a:t>
            </a:r>
            <a:r>
              <a:rPr lang="en-US" sz="1800" b="1" dirty="0" err="1" smtClean="0">
                <a:latin typeface="Comic Sans MS" panose="030F0702030302020204" pitchFamily="66" charset="0"/>
                <a:cs typeface="+mn-cs"/>
              </a:rPr>
              <a:t>cho</a:t>
            </a:r>
            <a:r>
              <a:rPr lang="en-US" sz="1800" b="1" dirty="0" smtClean="0">
                <a:latin typeface="Comic Sans MS" panose="030F0702030302020204" pitchFamily="66" charset="0"/>
                <a:cs typeface="+mn-cs"/>
              </a:rPr>
              <a:t>-mapping </a:t>
            </a:r>
            <a:r>
              <a:rPr lang="ru-RU" sz="1800" b="1" dirty="0">
                <a:latin typeface="Comic Sans MS" panose="030F0702030302020204" pitchFamily="66" charset="0"/>
                <a:cs typeface="+mn-cs"/>
              </a:rPr>
              <a:t>(</a:t>
            </a:r>
            <a:r>
              <a:rPr lang="en-US" sz="1800" b="1" dirty="0">
                <a:latin typeface="Comic Sans MS" panose="030F0702030302020204" pitchFamily="66" charset="0"/>
                <a:cs typeface="+mn-cs"/>
              </a:rPr>
              <a:t>reverb</a:t>
            </a:r>
            <a:r>
              <a:rPr lang="sr-Cyrl-RS" sz="1800" b="1" dirty="0">
                <a:latin typeface="Comic Sans MS" panose="030F0702030302020204" pitchFamily="66" charset="0"/>
                <a:cs typeface="+mn-cs"/>
              </a:rPr>
              <a:t>e</a:t>
            </a:r>
            <a:r>
              <a:rPr lang="en-US" sz="1800" b="1" dirty="0">
                <a:latin typeface="Comic Sans MS" panose="030F0702030302020204" pitchFamily="66" charset="0"/>
                <a:cs typeface="+mn-cs"/>
              </a:rPr>
              <a:t>ration) </a:t>
            </a:r>
            <a:r>
              <a:rPr lang="sr-Cyrl-RS" sz="1800" b="1" dirty="0">
                <a:latin typeface="Comic Sans MS" panose="030F0702030302020204" pitchFamily="66" charset="0"/>
                <a:cs typeface="+mn-cs"/>
              </a:rPr>
              <a:t> in order to find the dimensions of polarization region and compare it with the BLR dimension</a:t>
            </a:r>
            <a:endParaRPr lang="ru-RU" sz="1800" b="1" dirty="0">
              <a:latin typeface="Comic Sans MS" panose="030F0702030302020204" pitchFamily="66" charset="0"/>
              <a:cs typeface="+mn-cs"/>
            </a:endParaRPr>
          </a:p>
          <a:p>
            <a:pPr algn="ctr">
              <a:spcBef>
                <a:spcPct val="20000"/>
              </a:spcBef>
              <a:buNone/>
              <a:defRPr/>
            </a:pPr>
            <a:r>
              <a:rPr lang="en-US" altLang="ru-RU" sz="1800" b="1" u="sng" dirty="0">
                <a:latin typeface="Comic Sans MS" pitchFamily="66" charset="0"/>
                <a:cs typeface="+mn-cs"/>
              </a:rPr>
              <a:t>Instrument</a:t>
            </a:r>
          </a:p>
          <a:p>
            <a:pPr marL="285750" indent="-285750" algn="l">
              <a:spcBef>
                <a:spcPct val="20000"/>
              </a:spcBef>
              <a:buFont typeface="Wingdings" panose="05000000000000000000" pitchFamily="2" charset="2"/>
              <a:buChar char="Ø"/>
              <a:defRPr/>
            </a:pPr>
            <a:r>
              <a:rPr lang="en-US" altLang="ru-RU" sz="1800" b="1" dirty="0">
                <a:latin typeface="Comic Sans MS" pitchFamily="66" charset="0"/>
                <a:cs typeface="+mn-cs"/>
              </a:rPr>
              <a:t>6-m telescope + SCORPIO, spectral coverage 4000-8000 AA</a:t>
            </a:r>
          </a:p>
          <a:p>
            <a:pPr marL="285750" indent="-285750" algn="l">
              <a:spcBef>
                <a:spcPct val="20000"/>
              </a:spcBef>
              <a:buFont typeface="Wingdings" panose="05000000000000000000" pitchFamily="2" charset="2"/>
              <a:buChar char="Ø"/>
              <a:defRPr/>
            </a:pPr>
            <a:r>
              <a:rPr lang="en-US" altLang="ru-RU" sz="1800" b="1" dirty="0">
                <a:latin typeface="Comic Sans MS" pitchFamily="66" charset="0"/>
                <a:cs typeface="+mn-cs"/>
              </a:rPr>
              <a:t>Different type analyzer – </a:t>
            </a:r>
            <a:r>
              <a:rPr lang="en-US" altLang="ru-RU" sz="1800" b="1" dirty="0" err="1">
                <a:latin typeface="Comic Sans MS" pitchFamily="66" charset="0"/>
                <a:cs typeface="+mn-cs"/>
              </a:rPr>
              <a:t>Savart</a:t>
            </a:r>
            <a:r>
              <a:rPr lang="en-US" altLang="ru-RU" sz="1800" b="1" dirty="0">
                <a:latin typeface="Comic Sans MS" pitchFamily="66" charset="0"/>
                <a:cs typeface="+mn-cs"/>
              </a:rPr>
              <a:t> plate, Single and Double Wollaston prisms </a:t>
            </a:r>
          </a:p>
          <a:p>
            <a:pPr marL="285750" indent="-285750" algn="l">
              <a:spcBef>
                <a:spcPct val="20000"/>
              </a:spcBef>
              <a:buFont typeface="Wingdings" panose="05000000000000000000" pitchFamily="2" charset="2"/>
              <a:buChar char="Ø"/>
              <a:defRPr/>
            </a:pPr>
            <a:r>
              <a:rPr lang="en-US" altLang="ru-RU" sz="1800" b="1" dirty="0">
                <a:latin typeface="Comic Sans MS" pitchFamily="66" charset="0"/>
                <a:cs typeface="+mn-cs"/>
              </a:rPr>
              <a:t>Spectral resolution 5-40AA,</a:t>
            </a:r>
          </a:p>
          <a:p>
            <a:pPr marL="285750" indent="-285750" algn="l">
              <a:spcBef>
                <a:spcPct val="20000"/>
              </a:spcBef>
              <a:buFont typeface="Wingdings" panose="05000000000000000000" pitchFamily="2" charset="2"/>
              <a:buChar char="Ø"/>
              <a:defRPr/>
            </a:pPr>
            <a:r>
              <a:rPr lang="en-US" sz="1800" b="1" dirty="0">
                <a:latin typeface="Comic Sans MS" panose="030F0702030302020204" pitchFamily="66" charset="0"/>
                <a:cs typeface="+mn-cs"/>
              </a:rPr>
              <a:t>Precision measurement of the polarization 0.1-0.3%</a:t>
            </a:r>
            <a:r>
              <a:rPr lang="en-US" altLang="ru-RU" sz="1800" b="1" dirty="0">
                <a:latin typeface="Comic Sans MS" pitchFamily="66" charset="0"/>
                <a:cs typeface="+mn-cs"/>
              </a:rPr>
              <a:t> </a:t>
            </a:r>
            <a:endParaRPr lang="en-US" altLang="ru-RU" b="1" dirty="0">
              <a:latin typeface="Comic Sans MS" pitchFamily="66" charset="0"/>
              <a:cs typeface="+mn-cs"/>
            </a:endParaRPr>
          </a:p>
        </p:txBody>
      </p:sp>
    </p:spTree>
    <p:extLst>
      <p:ext uri="{BB962C8B-B14F-4D97-AF65-F5344CB8AC3E}">
        <p14:creationId xmlns:p14="http://schemas.microsoft.com/office/powerpoint/2010/main" val="752852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descr="fig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320" y="1191644"/>
            <a:ext cx="2972392"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fig2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191644"/>
            <a:ext cx="2958156"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5"/>
          <p:cNvSpPr>
            <a:spLocks noChangeArrowheads="1"/>
          </p:cNvSpPr>
          <p:nvPr/>
        </p:nvSpPr>
        <p:spPr bwMode="auto">
          <a:xfrm>
            <a:off x="250825" y="138907"/>
            <a:ext cx="8785225" cy="576262"/>
          </a:xfrm>
          <a:prstGeom prst="rect">
            <a:avLst/>
          </a:prstGeom>
          <a:solidFill>
            <a:srgbClr val="FFFF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buFontTx/>
              <a:buNone/>
            </a:pPr>
            <a:r>
              <a:rPr lang="en-US" altLang="ru-RU" sz="3600" b="1" dirty="0" smtClean="0">
                <a:latin typeface="Comic Sans MS" pitchFamily="66" charset="0"/>
              </a:rPr>
              <a:t>Polarization in continuum</a:t>
            </a:r>
            <a:r>
              <a:rPr lang="ru-RU" altLang="ru-RU" sz="3600" b="1" dirty="0" smtClean="0">
                <a:latin typeface="Comic Sans MS" pitchFamily="66" charset="0"/>
              </a:rPr>
              <a:t>. </a:t>
            </a:r>
            <a:r>
              <a:rPr lang="en-US" altLang="ru-RU" sz="3600" b="1" dirty="0" smtClean="0">
                <a:latin typeface="Comic Sans MS" pitchFamily="66" charset="0"/>
              </a:rPr>
              <a:t>Observation</a:t>
            </a:r>
            <a:r>
              <a:rPr lang="ru-RU" altLang="ru-RU" sz="3600" b="1" dirty="0" smtClean="0">
                <a:latin typeface="Comic Sans MS" pitchFamily="66" charset="0"/>
              </a:rPr>
              <a:t> </a:t>
            </a:r>
            <a:endParaRPr lang="ru-RU" altLang="ru-RU" sz="3600" b="1" dirty="0">
              <a:latin typeface="Comic Sans MS" pitchFamily="66" charset="0"/>
            </a:endParaRPr>
          </a:p>
        </p:txBody>
      </p:sp>
      <p:sp>
        <p:nvSpPr>
          <p:cNvPr id="16390" name="Text Box 6"/>
          <p:cNvSpPr txBox="1">
            <a:spLocks noChangeArrowheads="1"/>
          </p:cNvSpPr>
          <p:nvPr/>
        </p:nvSpPr>
        <p:spPr bwMode="auto">
          <a:xfrm>
            <a:off x="6093498" y="1412776"/>
            <a:ext cx="2951882"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1400">
                <a:solidFill>
                  <a:schemeClr val="tx1"/>
                </a:solidFill>
                <a:latin typeface="Times New Roman" pitchFamily="18" charset="0"/>
              </a:defRPr>
            </a:lvl1pPr>
            <a:lvl2pPr marL="742950" indent="-285750" eaLnBrk="0" hangingPunct="0">
              <a:defRPr sz="1400">
                <a:solidFill>
                  <a:schemeClr val="tx1"/>
                </a:solidFill>
                <a:latin typeface="Times New Roman" pitchFamily="18" charset="0"/>
              </a:defRPr>
            </a:lvl2pPr>
            <a:lvl3pPr marL="1143000" indent="-228600" eaLnBrk="0" hangingPunct="0">
              <a:defRPr sz="1400">
                <a:solidFill>
                  <a:schemeClr val="tx1"/>
                </a:solidFill>
                <a:latin typeface="Times New Roman" pitchFamily="18" charset="0"/>
              </a:defRPr>
            </a:lvl3pPr>
            <a:lvl4pPr marL="1600200" indent="-228600" eaLnBrk="0" hangingPunct="0">
              <a:defRPr sz="1400">
                <a:solidFill>
                  <a:schemeClr val="tx1"/>
                </a:solidFill>
                <a:latin typeface="Times New Roman" pitchFamily="18" charset="0"/>
              </a:defRPr>
            </a:lvl4pPr>
            <a:lvl5pPr marL="2057400" indent="-228600" eaLnBrk="0" hangingPunct="0">
              <a:defRPr sz="1400">
                <a:solidFill>
                  <a:schemeClr val="tx1"/>
                </a:solidFill>
                <a:latin typeface="Times New Roman" pitchFamily="18" charset="0"/>
              </a:defRPr>
            </a:lvl5pPr>
            <a:lvl6pPr marL="2514600" indent="-228600" algn="ctr" eaLnBrk="0" fontAlgn="base" hangingPunct="0">
              <a:spcBef>
                <a:spcPct val="20000"/>
              </a:spcBef>
              <a:spcAft>
                <a:spcPct val="0"/>
              </a:spcAft>
              <a:buChar char="•"/>
              <a:defRPr sz="1400">
                <a:solidFill>
                  <a:schemeClr val="tx1"/>
                </a:solidFill>
                <a:latin typeface="Times New Roman" pitchFamily="18" charset="0"/>
              </a:defRPr>
            </a:lvl6pPr>
            <a:lvl7pPr marL="2971800" indent="-228600" algn="ctr" eaLnBrk="0" fontAlgn="base" hangingPunct="0">
              <a:spcBef>
                <a:spcPct val="20000"/>
              </a:spcBef>
              <a:spcAft>
                <a:spcPct val="0"/>
              </a:spcAft>
              <a:buChar char="•"/>
              <a:defRPr sz="1400">
                <a:solidFill>
                  <a:schemeClr val="tx1"/>
                </a:solidFill>
                <a:latin typeface="Times New Roman" pitchFamily="18" charset="0"/>
              </a:defRPr>
            </a:lvl7pPr>
            <a:lvl8pPr marL="3429000" indent="-228600" algn="ctr" eaLnBrk="0" fontAlgn="base" hangingPunct="0">
              <a:spcBef>
                <a:spcPct val="20000"/>
              </a:spcBef>
              <a:spcAft>
                <a:spcPct val="0"/>
              </a:spcAft>
              <a:buChar char="•"/>
              <a:defRPr sz="1400">
                <a:solidFill>
                  <a:schemeClr val="tx1"/>
                </a:solidFill>
                <a:latin typeface="Times New Roman" pitchFamily="18" charset="0"/>
              </a:defRPr>
            </a:lvl8pPr>
            <a:lvl9pPr marL="3886200" indent="-228600" algn="ctr" eaLnBrk="0" fontAlgn="base" hangingPunct="0">
              <a:spcBef>
                <a:spcPct val="20000"/>
              </a:spcBef>
              <a:spcAft>
                <a:spcPct val="0"/>
              </a:spcAft>
              <a:buChar char="•"/>
              <a:defRPr sz="1400">
                <a:solidFill>
                  <a:schemeClr val="tx1"/>
                </a:solidFill>
                <a:latin typeface="Times New Roman" pitchFamily="18" charset="0"/>
              </a:defRPr>
            </a:lvl9pPr>
          </a:lstStyle>
          <a:p>
            <a:pPr eaLnBrk="1" hangingPunct="1">
              <a:spcBef>
                <a:spcPct val="50000"/>
              </a:spcBef>
              <a:buFontTx/>
              <a:buNone/>
            </a:pPr>
            <a:r>
              <a:rPr lang="ru-RU" altLang="ru-RU" sz="2000" b="1" dirty="0" smtClean="0">
                <a:latin typeface="Comic Sans MS" pitchFamily="66" charset="0"/>
              </a:rPr>
              <a:t>  </a:t>
            </a:r>
            <a:r>
              <a:rPr lang="en-US" sz="2000" dirty="0">
                <a:latin typeface="Arial Black" panose="020B0A04020102020204" pitchFamily="34" charset="0"/>
              </a:rPr>
              <a:t>Observed in the continuum polarization is formed on a small </a:t>
            </a:r>
            <a:r>
              <a:rPr lang="en-US" sz="2000" dirty="0" smtClean="0">
                <a:latin typeface="Arial Black" panose="020B0A04020102020204" pitchFamily="34" charset="0"/>
              </a:rPr>
              <a:t>scale</a:t>
            </a:r>
          </a:p>
        </p:txBody>
      </p:sp>
      <p:sp>
        <p:nvSpPr>
          <p:cNvPr id="3" name="TextBox 2"/>
          <p:cNvSpPr txBox="1"/>
          <p:nvPr/>
        </p:nvSpPr>
        <p:spPr>
          <a:xfrm>
            <a:off x="250825" y="759279"/>
            <a:ext cx="8313546" cy="307777"/>
          </a:xfrm>
          <a:prstGeom prst="rect">
            <a:avLst/>
          </a:prstGeom>
          <a:noFill/>
        </p:spPr>
        <p:txBody>
          <a:bodyPr wrap="square" rtlCol="0">
            <a:spAutoFit/>
          </a:bodyPr>
          <a:lstStyle/>
          <a:p>
            <a:pPr>
              <a:buNone/>
            </a:pPr>
            <a:r>
              <a:rPr lang="en-US" b="1" i="1" dirty="0" smtClean="0"/>
              <a:t> </a:t>
            </a:r>
            <a:r>
              <a:rPr lang="ru-RU" b="1" i="1" dirty="0" smtClean="0"/>
              <a:t>(</a:t>
            </a:r>
            <a:r>
              <a:rPr lang="en-US" altLang="ru-RU" b="1" dirty="0" err="1" smtClean="0">
                <a:solidFill>
                  <a:schemeClr val="accent2"/>
                </a:solidFill>
                <a:latin typeface="Comic Sans MS" pitchFamily="66" charset="0"/>
                <a:hlinkClick r:id="" action="ppaction://noaction"/>
              </a:rPr>
              <a:t>Afanasiev</a:t>
            </a:r>
            <a:r>
              <a:rPr lang="en-US" altLang="ru-RU" b="1" dirty="0" smtClean="0">
                <a:solidFill>
                  <a:schemeClr val="accent2"/>
                </a:solidFill>
                <a:latin typeface="Comic Sans MS" pitchFamily="66" charset="0"/>
                <a:hlinkClick r:id="" action="ppaction://noaction"/>
              </a:rPr>
              <a:t> et </a:t>
            </a:r>
            <a:r>
              <a:rPr lang="en-US" altLang="ru-RU" b="1" dirty="0">
                <a:solidFill>
                  <a:schemeClr val="accent2"/>
                </a:solidFill>
                <a:latin typeface="Comic Sans MS" pitchFamily="66" charset="0"/>
                <a:hlinkClick r:id="" action="ppaction://noaction"/>
              </a:rPr>
              <a:t>all., Astronomy Letters., 2011, </a:t>
            </a:r>
            <a:r>
              <a:rPr lang="en-US" altLang="ru-RU" b="1" dirty="0" smtClean="0">
                <a:solidFill>
                  <a:schemeClr val="accent2"/>
                </a:solidFill>
                <a:latin typeface="Comic Sans MS" pitchFamily="66" charset="0"/>
                <a:hlinkClick r:id="" action="ppaction://noaction"/>
              </a:rPr>
              <a:t>v.37,p.307</a:t>
            </a:r>
            <a:endParaRPr lang="ru-RU" b="1" i="1" dirty="0"/>
          </a:p>
        </p:txBody>
      </p:sp>
      <p:sp>
        <p:nvSpPr>
          <p:cNvPr id="4" name="Прямоугольник 3"/>
          <p:cNvSpPr/>
          <p:nvPr/>
        </p:nvSpPr>
        <p:spPr bwMode="auto">
          <a:xfrm>
            <a:off x="6300191" y="1315136"/>
            <a:ext cx="2735857" cy="1825832"/>
          </a:xfrm>
          <a:prstGeom prst="rect">
            <a:avLst/>
          </a:prstGeom>
          <a:solidFill>
            <a:srgbClr val="92D050">
              <a:alpha val="29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ru-RU" sz="1400" b="0" i="0" u="none" strike="noStrike" cap="none" normalizeH="0" baseline="0" smtClean="0">
              <a:ln>
                <a:noFill/>
              </a:ln>
              <a:solidFill>
                <a:srgbClr val="CCFF33"/>
              </a:solidFill>
              <a:effectLst/>
              <a:latin typeface="Times New Roman" pitchFamily="18" charset="0"/>
            </a:endParaRPr>
          </a:p>
        </p:txBody>
      </p:sp>
      <p:sp>
        <p:nvSpPr>
          <p:cNvPr id="2" name="Прямоугольник 1"/>
          <p:cNvSpPr/>
          <p:nvPr/>
        </p:nvSpPr>
        <p:spPr>
          <a:xfrm>
            <a:off x="120320" y="3423892"/>
            <a:ext cx="8915729" cy="3268587"/>
          </a:xfrm>
          <a:prstGeom prst="rect">
            <a:avLst/>
          </a:prstGeom>
        </p:spPr>
        <p:txBody>
          <a:bodyPr wrap="square">
            <a:spAutoFit/>
          </a:bodyPr>
          <a:lstStyle/>
          <a:p>
            <a:pPr algn="l" eaLnBrk="1" hangingPunct="1"/>
            <a:r>
              <a:rPr lang="en-US" altLang="ru-RU" sz="2400" b="1" i="1" dirty="0">
                <a:latin typeface="Comic Sans MS" pitchFamily="66" charset="0"/>
              </a:rPr>
              <a:t>T</a:t>
            </a:r>
            <a:r>
              <a:rPr lang="en-US" altLang="ru-RU" sz="2400" b="1" i="1" dirty="0" smtClean="0">
                <a:latin typeface="Comic Sans MS" pitchFamily="66" charset="0"/>
              </a:rPr>
              <a:t>he polarization </a:t>
            </a:r>
            <a:r>
              <a:rPr lang="sr-Cyrl-RS" altLang="ru-RU" sz="2400" b="1" i="1" dirty="0" smtClean="0">
                <a:latin typeface="Comic Sans MS" pitchFamily="66" charset="0"/>
              </a:rPr>
              <a:t>caused by</a:t>
            </a:r>
            <a:r>
              <a:rPr lang="en-US" altLang="ru-RU" sz="2400" b="1" i="1" dirty="0" smtClean="0">
                <a:latin typeface="Comic Sans MS" pitchFamily="66" charset="0"/>
              </a:rPr>
              <a:t> the Thomson scattering  does not depend on the wavelength</a:t>
            </a:r>
          </a:p>
          <a:p>
            <a:pPr algn="l" eaLnBrk="1" hangingPunct="1"/>
            <a:r>
              <a:rPr lang="en-US" altLang="ru-RU" sz="2400" b="1" i="1" dirty="0">
                <a:latin typeface="Comic Sans MS" pitchFamily="66" charset="0"/>
              </a:rPr>
              <a:t>O</a:t>
            </a:r>
            <a:r>
              <a:rPr lang="en-US" altLang="ru-RU" sz="2400" b="1" i="1" dirty="0" smtClean="0">
                <a:latin typeface="Comic Sans MS" pitchFamily="66" charset="0"/>
              </a:rPr>
              <a:t>bserved </a:t>
            </a:r>
            <a:r>
              <a:rPr lang="sr-Cyrl-RS" altLang="ru-RU" sz="2400" b="1" i="1" dirty="0" smtClean="0">
                <a:latin typeface="Comic Sans MS" pitchFamily="66" charset="0"/>
              </a:rPr>
              <a:t> wavelength </a:t>
            </a:r>
            <a:r>
              <a:rPr lang="en-US" altLang="ru-RU" sz="2400" b="1" i="1" dirty="0" smtClean="0">
                <a:latin typeface="Comic Sans MS" pitchFamily="66" charset="0"/>
              </a:rPr>
              <a:t>dependent polarization </a:t>
            </a:r>
            <a:r>
              <a:rPr lang="sr-Cyrl-RS" altLang="ru-RU" sz="2400" b="1" i="1" dirty="0" smtClean="0">
                <a:latin typeface="Comic Sans MS" pitchFamily="66" charset="0"/>
              </a:rPr>
              <a:t>as</a:t>
            </a:r>
            <a:r>
              <a:rPr lang="ru-RU" altLang="ru-RU" sz="2400" b="1" i="1" dirty="0" smtClean="0">
                <a:latin typeface="Comic Sans MS" pitchFamily="66" charset="0"/>
              </a:rPr>
              <a:t> </a:t>
            </a:r>
            <a:r>
              <a:rPr lang="ru-RU" altLang="ru-RU" sz="2400" b="1" i="1" dirty="0" smtClean="0">
                <a:latin typeface="Comic Sans MS" pitchFamily="66" charset="0"/>
                <a:sym typeface="Symbol" pitchFamily="18" charset="2"/>
              </a:rPr>
              <a:t></a:t>
            </a:r>
            <a:r>
              <a:rPr lang="en-US" altLang="ru-RU" sz="2400" b="1" i="1" dirty="0" smtClean="0">
                <a:latin typeface="Comic Sans MS" pitchFamily="66" charset="0"/>
                <a:sym typeface="Symbol" pitchFamily="18" charset="2"/>
              </a:rPr>
              <a:t> </a:t>
            </a:r>
            <a:r>
              <a:rPr lang="ru-RU" altLang="ru-RU" sz="2400" b="1" i="1" dirty="0" smtClean="0">
                <a:latin typeface="Comic Sans MS" pitchFamily="66" charset="0"/>
                <a:sym typeface="Symbol" pitchFamily="18" charset="2"/>
              </a:rPr>
              <a:t></a:t>
            </a:r>
            <a:r>
              <a:rPr lang="en-US" altLang="ru-RU" sz="2400" b="1" i="1" dirty="0" smtClean="0">
                <a:latin typeface="Comic Sans MS" pitchFamily="66" charset="0"/>
                <a:sym typeface="Symbol" pitchFamily="18" charset="2"/>
              </a:rPr>
              <a:t> </a:t>
            </a:r>
            <a:r>
              <a:rPr lang="ru-RU" altLang="ru-RU" sz="2400" b="1" i="1" dirty="0" smtClean="0">
                <a:latin typeface="Comic Sans MS" pitchFamily="66" charset="0"/>
                <a:sym typeface="Symbol" pitchFamily="18" charset="2"/>
              </a:rPr>
              <a:t></a:t>
            </a:r>
            <a:r>
              <a:rPr lang="en-US" altLang="ru-RU" sz="2400" b="1" i="1" baseline="30000" dirty="0" smtClean="0">
                <a:latin typeface="Comic Sans MS" pitchFamily="66" charset="0"/>
                <a:sym typeface="Symbol" pitchFamily="18" charset="2"/>
              </a:rPr>
              <a:t>n </a:t>
            </a:r>
          </a:p>
          <a:p>
            <a:pPr algn="l" eaLnBrk="1" hangingPunct="1"/>
            <a:r>
              <a:rPr lang="en-US" altLang="ru-RU" sz="2400" b="1" i="1" dirty="0">
                <a:latin typeface="Comic Sans MS" pitchFamily="66" charset="0"/>
                <a:sym typeface="Symbol" pitchFamily="18" charset="2"/>
              </a:rPr>
              <a:t>T</a:t>
            </a:r>
            <a:r>
              <a:rPr lang="en-US" altLang="ru-RU" sz="2400" b="1" i="1" dirty="0" smtClean="0">
                <a:latin typeface="Comic Sans MS" pitchFamily="66" charset="0"/>
                <a:sym typeface="Symbol" pitchFamily="18" charset="2"/>
              </a:rPr>
              <a:t>he reason - Faraday rotation </a:t>
            </a:r>
            <a:r>
              <a:rPr lang="en-US" altLang="ru-RU" sz="2400" b="1" i="1" dirty="0" smtClean="0">
                <a:latin typeface="Comic Sans MS" pitchFamily="66" charset="0"/>
              </a:rPr>
              <a:t>in the magnetic field  AD </a:t>
            </a:r>
            <a:r>
              <a:rPr lang="en-US" altLang="ru-RU" sz="2400" b="1" i="1" dirty="0" smtClean="0">
                <a:latin typeface="Comic Sans MS" pitchFamily="66" charset="0"/>
                <a:sym typeface="Symbol" pitchFamily="18" charset="2"/>
              </a:rPr>
              <a:t>on the photon mean free </a:t>
            </a:r>
            <a:r>
              <a:rPr lang="en-US" altLang="ru-RU" sz="2400" b="1" i="1" dirty="0" smtClean="0">
                <a:latin typeface="Comic Sans MS" pitchFamily="66" charset="0"/>
              </a:rPr>
              <a:t>path</a:t>
            </a:r>
            <a:r>
              <a:rPr lang="en-US" altLang="ru-RU" sz="2400" b="1" dirty="0" smtClean="0">
                <a:latin typeface="Comic Sans MS" pitchFamily="66" charset="0"/>
              </a:rPr>
              <a:t> </a:t>
            </a:r>
            <a:r>
              <a:rPr lang="en-US" altLang="ru-RU" sz="2400" b="1" i="1" dirty="0" smtClean="0">
                <a:latin typeface="Comic Sans MS" pitchFamily="66" charset="0"/>
                <a:sym typeface="Symbol" pitchFamily="18" charset="2"/>
                <a:hlinkClick r:id="" action="ppaction://noaction"/>
              </a:rPr>
              <a:t>(</a:t>
            </a:r>
            <a:r>
              <a:rPr lang="en-US" altLang="ru-RU" sz="2400" b="1" i="1" dirty="0" err="1" smtClean="0">
                <a:latin typeface="Comic Sans MS" pitchFamily="66" charset="0"/>
                <a:sym typeface="Symbol" pitchFamily="18" charset="2"/>
                <a:hlinkClick r:id="" action="ppaction://noaction"/>
              </a:rPr>
              <a:t>Gnedin</a:t>
            </a:r>
            <a:r>
              <a:rPr lang="en-US" altLang="ru-RU" sz="2400" b="1" i="1" dirty="0" smtClean="0">
                <a:latin typeface="Comic Sans MS" pitchFamily="66" charset="0"/>
                <a:sym typeface="Symbol" pitchFamily="18" charset="2"/>
                <a:hlinkClick r:id="" action="ppaction://noaction"/>
              </a:rPr>
              <a:t> &amp; </a:t>
            </a:r>
            <a:r>
              <a:rPr lang="en-US" altLang="ru-RU" sz="2400" b="1" i="1" dirty="0" err="1" smtClean="0">
                <a:latin typeface="Comic Sans MS" pitchFamily="66" charset="0"/>
                <a:sym typeface="Symbol" pitchFamily="18" charset="2"/>
                <a:hlinkClick r:id="" action="ppaction://noaction"/>
              </a:rPr>
              <a:t>Silant’ev</a:t>
            </a:r>
            <a:r>
              <a:rPr lang="en-US" altLang="ru-RU" sz="2400" b="1" i="1" dirty="0" smtClean="0">
                <a:latin typeface="Comic Sans MS" pitchFamily="66" charset="0"/>
                <a:sym typeface="Symbol" pitchFamily="18" charset="2"/>
                <a:hlinkClick r:id="" action="ppaction://noaction"/>
              </a:rPr>
              <a:t>, 1997)</a:t>
            </a:r>
            <a:endParaRPr lang="en-US" altLang="ru-RU" sz="2400" b="1" i="1" dirty="0">
              <a:latin typeface="Comic Sans MS" pitchFamily="66" charset="0"/>
              <a:sym typeface="Symbol" pitchFamily="18" charset="2"/>
            </a:endParaRPr>
          </a:p>
          <a:p>
            <a:pPr algn="l" eaLnBrk="1" hangingPunct="1"/>
            <a:r>
              <a:rPr lang="en-US" altLang="ru-RU" sz="2400" b="1" i="1" dirty="0" smtClean="0">
                <a:latin typeface="Comic Sans MS" panose="030F0702030302020204" pitchFamily="66" charset="0"/>
                <a:cs typeface="Arial" charset="0"/>
              </a:rPr>
              <a:t>Extrapolation </a:t>
            </a:r>
            <a:r>
              <a:rPr lang="en-US" altLang="ru-RU" sz="2400" b="1" i="1" dirty="0">
                <a:latin typeface="Comic Sans MS" panose="030F0702030302020204" pitchFamily="66" charset="0"/>
                <a:cs typeface="Arial" charset="0"/>
              </a:rPr>
              <a:t>of the magnetic field in the disc gives an estimate of </a:t>
            </a:r>
            <a:r>
              <a:rPr lang="en-US" altLang="ru-RU" sz="2400" b="1" i="1" dirty="0" smtClean="0">
                <a:latin typeface="Comic Sans MS" panose="030F0702030302020204" pitchFamily="66" charset="0"/>
                <a:cs typeface="Arial" charset="0"/>
              </a:rPr>
              <a:t>the magnetic </a:t>
            </a:r>
            <a:r>
              <a:rPr lang="en-US" altLang="ru-RU" sz="2400" b="1" i="1" dirty="0">
                <a:latin typeface="Comic Sans MS" panose="030F0702030302020204" pitchFamily="66" charset="0"/>
                <a:cs typeface="Arial" charset="0"/>
              </a:rPr>
              <a:t>field on the event horizon of </a:t>
            </a:r>
            <a:r>
              <a:rPr lang="en-US" altLang="ru-RU" sz="2400" b="1" i="1" dirty="0" smtClean="0">
                <a:latin typeface="Comic Sans MS" panose="030F0702030302020204" pitchFamily="66" charset="0"/>
                <a:cs typeface="Arial" charset="0"/>
              </a:rPr>
              <a:t>about </a:t>
            </a:r>
            <a:r>
              <a:rPr lang="en-US" altLang="ru-RU" sz="2400" b="1" i="1" dirty="0">
                <a:latin typeface="Comic Sans MS" panose="030F0702030302020204" pitchFamily="66" charset="0"/>
                <a:cs typeface="Arial" charset="0"/>
              </a:rPr>
              <a:t>one thousand   </a:t>
            </a:r>
            <a:r>
              <a:rPr lang="en-US" altLang="ru-RU" sz="2400" b="1" i="1" dirty="0" smtClean="0">
                <a:latin typeface="Comic Sans MS" panose="030F0702030302020204" pitchFamily="66" charset="0"/>
                <a:cs typeface="Arial" charset="0"/>
              </a:rPr>
              <a:t>gauss</a:t>
            </a:r>
            <a:endParaRPr lang="ru-RU" altLang="ru-RU" sz="2400" b="1" i="1" dirty="0">
              <a:latin typeface="Comic Sans MS" pitchFamily="66" charset="0"/>
            </a:endParaRPr>
          </a:p>
        </p:txBody>
      </p:sp>
    </p:spTree>
    <p:extLst>
      <p:ext uri="{BB962C8B-B14F-4D97-AF65-F5344CB8AC3E}">
        <p14:creationId xmlns:p14="http://schemas.microsoft.com/office/powerpoint/2010/main" val="2078515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24080" y="62442"/>
            <a:ext cx="8912416" cy="418121"/>
          </a:xfrm>
          <a:solidFill>
            <a:srgbClr val="FFFF00"/>
          </a:solidFill>
        </p:spPr>
        <p:txBody>
          <a:bodyPr/>
          <a:lstStyle/>
          <a:p>
            <a:pPr eaLnBrk="1" hangingPunct="1"/>
            <a:r>
              <a:rPr lang="en-US" altLang="ru-RU" sz="3200" b="1" dirty="0">
                <a:latin typeface="Comic Sans MS" pitchFamily="66" charset="0"/>
              </a:rPr>
              <a:t>Polarization in continuum</a:t>
            </a:r>
            <a:r>
              <a:rPr lang="ru-RU" altLang="ru-RU" sz="3200" b="1" dirty="0">
                <a:latin typeface="Comic Sans MS" pitchFamily="66" charset="0"/>
              </a:rPr>
              <a:t>. </a:t>
            </a:r>
            <a:r>
              <a:rPr lang="en-US" altLang="ru-RU" sz="3200" b="1" dirty="0" smtClean="0">
                <a:latin typeface="Comic Sans MS" pitchFamily="66" charset="0"/>
              </a:rPr>
              <a:t>Variability</a:t>
            </a:r>
            <a:r>
              <a:rPr lang="ru-RU" altLang="ru-RU" sz="3200" b="1" dirty="0" smtClean="0">
                <a:latin typeface="Comic Sans MS" pitchFamily="66" charset="0"/>
              </a:rPr>
              <a:t> </a:t>
            </a:r>
            <a:endParaRPr lang="ru-RU" altLang="ru-RU" sz="3200" b="1" dirty="0">
              <a:latin typeface="Comic Sans MS" pitchFamily="66"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77" y="594572"/>
            <a:ext cx="2921000" cy="2618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4322" y="613608"/>
            <a:ext cx="2454494" cy="2621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728" y="3419755"/>
            <a:ext cx="2885784" cy="2961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3554" y="3363999"/>
            <a:ext cx="2459891" cy="3017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Прямая соединительная линия 2"/>
          <p:cNvCxnSpPr/>
          <p:nvPr/>
        </p:nvCxnSpPr>
        <p:spPr bwMode="auto">
          <a:xfrm>
            <a:off x="107504" y="3501008"/>
            <a:ext cx="6264696" cy="288032"/>
          </a:xfrm>
          <a:prstGeom prst="line">
            <a:avLst/>
          </a:prstGeom>
          <a:gradFill rotWithShape="0">
            <a:gsLst>
              <a:gs pos="0">
                <a:srgbClr val="FFE701"/>
              </a:gs>
              <a:gs pos="100000">
                <a:srgbClr val="FE3E02"/>
              </a:gs>
            </a:gsLst>
            <a:lin ang="5400000" scaled="1"/>
          </a:gradFill>
          <a:ln w="9525" cap="flat" cmpd="sng" algn="ctr">
            <a:noFill/>
            <a:prstDash val="solid"/>
            <a:round/>
            <a:headEnd type="none" w="med" len="med"/>
            <a:tailEnd type="none" w="med" len="med"/>
          </a:ln>
          <a:effectLst/>
          <a:scene3d>
            <a:camera prst="legacyPerspectiveFront">
              <a:rot lat="20519999" lon="1080000" rev="0"/>
            </a:camera>
            <a:lightRig rig="legacyHarsh2" dir="b"/>
          </a:scene3d>
          <a:sp3d extrusionH="430200" prstMaterial="legacyMatte">
            <a:bevelT w="13500" h="13500" prst="angle"/>
            <a:bevelB w="13500" h="13500" prst="angle"/>
            <a:extrusionClr>
              <a:srgbClr val="FF6600"/>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cxnSp>
        <p:nvCxnSpPr>
          <p:cNvPr id="6" name="Прямая соединительная линия 5"/>
          <p:cNvCxnSpPr/>
          <p:nvPr/>
        </p:nvCxnSpPr>
        <p:spPr bwMode="auto">
          <a:xfrm>
            <a:off x="2051720" y="3645024"/>
            <a:ext cx="914400" cy="914400"/>
          </a:xfrm>
          <a:prstGeom prst="line">
            <a:avLst/>
          </a:prstGeom>
          <a:gradFill rotWithShape="0">
            <a:gsLst>
              <a:gs pos="0">
                <a:srgbClr val="FFE701"/>
              </a:gs>
              <a:gs pos="100000">
                <a:srgbClr val="FE3E02"/>
              </a:gs>
            </a:gsLst>
            <a:lin ang="5400000" scaled="1"/>
          </a:gradFill>
          <a:ln w="9525" cap="flat" cmpd="sng" algn="ctr">
            <a:noFill/>
            <a:prstDash val="solid"/>
            <a:round/>
            <a:headEnd type="none" w="med" len="med"/>
            <a:tailEnd type="none" w="med" len="med"/>
          </a:ln>
          <a:effectLst/>
          <a:scene3d>
            <a:camera prst="legacyPerspectiveFront">
              <a:rot lat="20519999" lon="1080000" rev="0"/>
            </a:camera>
            <a:lightRig rig="legacyHarsh2" dir="b"/>
          </a:scene3d>
          <a:sp3d extrusionH="430200" prstMaterial="legacyMatte">
            <a:bevelT w="13500" h="13500" prst="angle"/>
            <a:bevelB w="13500" h="13500" prst="angle"/>
            <a:extrusionClr>
              <a:srgbClr val="FF6600"/>
            </a:extrusionClr>
          </a:sp3d>
          <a:extLst>
            <a:ext uri="{AF507438-7753-43E0-B8FC-AC1667EBCBE1}">
              <a14:hiddenEffects xmlns:a14="http://schemas.microsoft.com/office/drawing/2010/main">
                <a:effectLst>
                  <a:outerShdw dist="35921" dir="2700000" algn="ctr" rotWithShape="0">
                    <a:srgbClr val="868686"/>
                  </a:outerShdw>
                </a:effectLst>
              </a14:hiddenEffects>
            </a:ext>
          </a:extLst>
        </p:spPr>
      </p:cxnSp>
      <p:sp>
        <p:nvSpPr>
          <p:cNvPr id="8" name="Прямоугольник 7"/>
          <p:cNvSpPr/>
          <p:nvPr/>
        </p:nvSpPr>
        <p:spPr bwMode="auto">
          <a:xfrm>
            <a:off x="92166" y="563460"/>
            <a:ext cx="8944330" cy="2721525"/>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ru-RU" sz="1400" b="0" i="0" u="none" strike="noStrike" cap="none" normalizeH="0" baseline="0" smtClean="0">
              <a:ln>
                <a:noFill/>
              </a:ln>
              <a:solidFill>
                <a:schemeClr val="tx1"/>
              </a:solidFill>
              <a:effectLst/>
              <a:latin typeface="Times New Roman" pitchFamily="18" charset="0"/>
            </a:endParaRPr>
          </a:p>
        </p:txBody>
      </p:sp>
      <p:sp>
        <p:nvSpPr>
          <p:cNvPr id="14" name="Прямоугольник 13"/>
          <p:cNvSpPr/>
          <p:nvPr/>
        </p:nvSpPr>
        <p:spPr bwMode="auto">
          <a:xfrm>
            <a:off x="92166" y="3359817"/>
            <a:ext cx="8944330" cy="3021511"/>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342900" marR="0" indent="-342900" algn="ctr" defTabSz="914400" rtl="0" eaLnBrk="1" fontAlgn="base" latinLnBrk="0" hangingPunct="1">
              <a:lnSpc>
                <a:spcPct val="100000"/>
              </a:lnSpc>
              <a:spcBef>
                <a:spcPct val="20000"/>
              </a:spcBef>
              <a:spcAft>
                <a:spcPct val="0"/>
              </a:spcAft>
              <a:buClrTx/>
              <a:buSzTx/>
              <a:buFontTx/>
              <a:buChar char="•"/>
              <a:tabLst/>
            </a:pPr>
            <a:endParaRPr kumimoji="0" lang="ru-RU" sz="1400" b="0" i="0" u="none" strike="noStrike" cap="none" normalizeH="0" baseline="0" smtClean="0">
              <a:ln>
                <a:noFill/>
              </a:ln>
              <a:solidFill>
                <a:schemeClr val="tx1"/>
              </a:solidFill>
              <a:effectLst/>
              <a:latin typeface="Times New Roman" pitchFamily="18" charset="0"/>
            </a:endParaRPr>
          </a:p>
        </p:txBody>
      </p:sp>
      <p:sp>
        <p:nvSpPr>
          <p:cNvPr id="9" name="TextBox 8"/>
          <p:cNvSpPr txBox="1"/>
          <p:nvPr/>
        </p:nvSpPr>
        <p:spPr>
          <a:xfrm>
            <a:off x="5544373" y="594572"/>
            <a:ext cx="3594329" cy="584775"/>
          </a:xfrm>
          <a:prstGeom prst="rect">
            <a:avLst/>
          </a:prstGeom>
          <a:noFill/>
        </p:spPr>
        <p:txBody>
          <a:bodyPr wrap="square" rtlCol="0">
            <a:spAutoFit/>
          </a:bodyPr>
          <a:lstStyle/>
          <a:p>
            <a:pPr>
              <a:buNone/>
            </a:pPr>
            <a:r>
              <a:rPr lang="en-US" sz="1600" dirty="0" err="1" smtClean="0">
                <a:latin typeface="Arial Black" panose="020B0A04020102020204" pitchFamily="34" charset="0"/>
              </a:rPr>
              <a:t>Seyfert</a:t>
            </a:r>
            <a:r>
              <a:rPr lang="en-US" sz="1600" dirty="0" smtClean="0">
                <a:latin typeface="Arial Black" panose="020B0A04020102020204" pitchFamily="34" charset="0"/>
              </a:rPr>
              <a:t> galaxy  </a:t>
            </a:r>
            <a:r>
              <a:rPr lang="en-US" sz="1600" dirty="0" err="1" smtClean="0">
                <a:latin typeface="Arial Black" panose="020B0A04020102020204" pitchFamily="34" charset="0"/>
              </a:rPr>
              <a:t>Mkn</a:t>
            </a:r>
            <a:r>
              <a:rPr lang="en-US" sz="1600" dirty="0" smtClean="0">
                <a:latin typeface="Arial Black" panose="020B0A04020102020204" pitchFamily="34" charset="0"/>
              </a:rPr>
              <a:t> </a:t>
            </a:r>
            <a:r>
              <a:rPr lang="ru-RU" sz="1600" dirty="0" smtClean="0">
                <a:latin typeface="Arial Black" panose="020B0A04020102020204" pitchFamily="34" charset="0"/>
              </a:rPr>
              <a:t> 6</a:t>
            </a:r>
            <a:r>
              <a:rPr lang="en-US" sz="1600" dirty="0" smtClean="0">
                <a:latin typeface="Arial Black" panose="020B0A04020102020204" pitchFamily="34" charset="0"/>
              </a:rPr>
              <a:t>   (Sy1.5)</a:t>
            </a:r>
            <a:endParaRPr lang="ru-RU" sz="1600" dirty="0">
              <a:latin typeface="Arial Black" panose="020B0A04020102020204" pitchFamily="34" charset="0"/>
            </a:endParaRPr>
          </a:p>
        </p:txBody>
      </p:sp>
      <p:sp>
        <p:nvSpPr>
          <p:cNvPr id="16" name="TextBox 15"/>
          <p:cNvSpPr txBox="1"/>
          <p:nvPr/>
        </p:nvSpPr>
        <p:spPr>
          <a:xfrm>
            <a:off x="5711731" y="3441907"/>
            <a:ext cx="3302413" cy="646331"/>
          </a:xfrm>
          <a:prstGeom prst="rect">
            <a:avLst/>
          </a:prstGeom>
          <a:noFill/>
        </p:spPr>
        <p:txBody>
          <a:bodyPr wrap="square" rtlCol="0">
            <a:spAutoFit/>
          </a:bodyPr>
          <a:lstStyle/>
          <a:p>
            <a:pPr>
              <a:buNone/>
            </a:pPr>
            <a:r>
              <a:rPr lang="en-US" sz="1800" dirty="0" smtClean="0">
                <a:latin typeface="Arial Black" panose="020B0A04020102020204" pitchFamily="34" charset="0"/>
              </a:rPr>
              <a:t>Radio-galaxy 3C390.3 </a:t>
            </a:r>
            <a:r>
              <a:rPr lang="ru-RU" sz="1800" dirty="0" smtClean="0">
                <a:latin typeface="Arial Black" panose="020B0A04020102020204" pitchFamily="34" charset="0"/>
              </a:rPr>
              <a:t> (</a:t>
            </a:r>
            <a:r>
              <a:rPr lang="en-US" sz="1800" dirty="0" smtClean="0">
                <a:latin typeface="Arial Black" panose="020B0A04020102020204" pitchFamily="34" charset="0"/>
              </a:rPr>
              <a:t>Sy1)</a:t>
            </a:r>
            <a:endParaRPr lang="ru-RU" sz="1800" dirty="0">
              <a:latin typeface="Arial Black" panose="020B0A04020102020204" pitchFamily="34" charset="0"/>
            </a:endParaRPr>
          </a:p>
        </p:txBody>
      </p:sp>
      <p:sp>
        <p:nvSpPr>
          <p:cNvPr id="2" name="Прямоугольник 1"/>
          <p:cNvSpPr/>
          <p:nvPr/>
        </p:nvSpPr>
        <p:spPr>
          <a:xfrm>
            <a:off x="5462968" y="1195432"/>
            <a:ext cx="3606244" cy="1471172"/>
          </a:xfrm>
          <a:prstGeom prst="rect">
            <a:avLst/>
          </a:prstGeom>
        </p:spPr>
        <p:txBody>
          <a:bodyPr wrap="square">
            <a:spAutoFit/>
          </a:bodyPr>
          <a:lstStyle/>
          <a:p>
            <a:pPr marL="285750" indent="-285750" algn="l">
              <a:buFont typeface="Wingdings" panose="05000000000000000000" pitchFamily="2" charset="2"/>
              <a:buChar char="Ø"/>
            </a:pPr>
            <a:r>
              <a:rPr lang="en-US" b="1" dirty="0" err="1" smtClean="0"/>
              <a:t>spectropolarimetric</a:t>
            </a:r>
            <a:r>
              <a:rPr lang="ru-RU" b="1" dirty="0" smtClean="0"/>
              <a:t> </a:t>
            </a:r>
            <a:r>
              <a:rPr lang="en-US" b="1" dirty="0" smtClean="0"/>
              <a:t>monitoring</a:t>
            </a:r>
            <a:r>
              <a:rPr lang="ru-RU" b="1" dirty="0" smtClean="0"/>
              <a:t> </a:t>
            </a:r>
            <a:r>
              <a:rPr lang="en-US" b="1" dirty="0" smtClean="0"/>
              <a:t>           </a:t>
            </a:r>
            <a:r>
              <a:rPr lang="ru-RU" b="1" dirty="0" smtClean="0"/>
              <a:t>(12 </a:t>
            </a:r>
            <a:r>
              <a:rPr lang="en-US" b="1" dirty="0" smtClean="0"/>
              <a:t>epoch</a:t>
            </a:r>
            <a:r>
              <a:rPr lang="ru-RU" b="1" dirty="0" smtClean="0"/>
              <a:t>) </a:t>
            </a:r>
            <a:r>
              <a:rPr lang="en-US" b="1" dirty="0" smtClean="0"/>
              <a:t>in </a:t>
            </a:r>
            <a:r>
              <a:rPr lang="ru-RU" b="1" dirty="0" smtClean="0"/>
              <a:t> 2010-2014 </a:t>
            </a:r>
          </a:p>
          <a:p>
            <a:pPr marL="285750" indent="-285750" algn="l">
              <a:buFont typeface="Wingdings" panose="05000000000000000000" pitchFamily="2" charset="2"/>
              <a:buChar char="Ø"/>
            </a:pPr>
            <a:r>
              <a:rPr lang="ru-RU" b="1" dirty="0" smtClean="0"/>
              <a:t> </a:t>
            </a:r>
            <a:r>
              <a:rPr lang="en-US" b="1" dirty="0" smtClean="0"/>
              <a:t>size of the polarized continuum about 2 light days</a:t>
            </a:r>
            <a:r>
              <a:rPr lang="ru-RU" b="1" dirty="0" smtClean="0"/>
              <a:t> (0.002</a:t>
            </a:r>
            <a:r>
              <a:rPr lang="en-US" b="1" dirty="0" smtClean="0"/>
              <a:t> pc</a:t>
            </a:r>
            <a:r>
              <a:rPr lang="ru-RU" b="1" dirty="0" smtClean="0"/>
              <a:t>)</a:t>
            </a:r>
          </a:p>
          <a:p>
            <a:pPr marL="285750" indent="-285750" algn="l">
              <a:buFont typeface="Wingdings" panose="05000000000000000000" pitchFamily="2" charset="2"/>
              <a:buChar char="Ø"/>
            </a:pPr>
            <a:r>
              <a:rPr lang="en-US" b="1" dirty="0" smtClean="0"/>
              <a:t>BLR size from reverberation broad</a:t>
            </a:r>
            <a:r>
              <a:rPr lang="ru-RU" b="1" dirty="0" smtClean="0"/>
              <a:t> </a:t>
            </a:r>
            <a:r>
              <a:rPr lang="en-US" b="1" dirty="0" smtClean="0"/>
              <a:t>H</a:t>
            </a:r>
            <a:r>
              <a:rPr lang="en-US" b="1" dirty="0" smtClean="0">
                <a:sym typeface="Symbol"/>
              </a:rPr>
              <a:t></a:t>
            </a:r>
            <a:r>
              <a:rPr lang="ru-RU" b="1" dirty="0" smtClean="0"/>
              <a:t> </a:t>
            </a:r>
            <a:r>
              <a:rPr lang="en-US" b="1" dirty="0" smtClean="0"/>
              <a:t> about</a:t>
            </a:r>
            <a:r>
              <a:rPr lang="ru-RU" b="1" dirty="0" smtClean="0"/>
              <a:t> 22 </a:t>
            </a:r>
            <a:r>
              <a:rPr lang="en-US" b="1" dirty="0"/>
              <a:t>light </a:t>
            </a:r>
            <a:r>
              <a:rPr lang="en-US" b="1" dirty="0" smtClean="0"/>
              <a:t> days</a:t>
            </a:r>
            <a:r>
              <a:rPr lang="ru-RU" b="1" dirty="0" smtClean="0"/>
              <a:t> (</a:t>
            </a:r>
            <a:r>
              <a:rPr lang="en-US" b="1" dirty="0" smtClean="0"/>
              <a:t>~</a:t>
            </a:r>
            <a:r>
              <a:rPr lang="ru-RU" b="1" dirty="0" smtClean="0"/>
              <a:t>0.02</a:t>
            </a:r>
            <a:r>
              <a:rPr lang="en-US" b="1" dirty="0" smtClean="0"/>
              <a:t> pc</a:t>
            </a:r>
            <a:r>
              <a:rPr lang="ru-RU" b="1" dirty="0" smtClean="0"/>
              <a:t>)  </a:t>
            </a:r>
            <a:endParaRPr lang="ru-RU" b="1" dirty="0"/>
          </a:p>
        </p:txBody>
      </p:sp>
      <p:sp>
        <p:nvSpPr>
          <p:cNvPr id="5" name="Прямоугольник 4"/>
          <p:cNvSpPr/>
          <p:nvPr/>
        </p:nvSpPr>
        <p:spPr>
          <a:xfrm>
            <a:off x="102776" y="6381328"/>
            <a:ext cx="8944330" cy="461665"/>
          </a:xfrm>
          <a:prstGeom prst="rect">
            <a:avLst/>
          </a:prstGeom>
          <a:solidFill>
            <a:srgbClr val="FF0000"/>
          </a:solidFill>
        </p:spPr>
        <p:txBody>
          <a:bodyPr wrap="square">
            <a:spAutoFit/>
          </a:bodyPr>
          <a:lstStyle/>
          <a:p>
            <a:pPr>
              <a:buNone/>
            </a:pPr>
            <a:r>
              <a:rPr lang="en-US" sz="2400" b="1" dirty="0" smtClean="0">
                <a:solidFill>
                  <a:schemeClr val="bg1"/>
                </a:solidFill>
                <a:latin typeface="Arial Black" panose="020B0A04020102020204" pitchFamily="34" charset="0"/>
              </a:rPr>
              <a:t>Region of polarized continuum less on order BLR !</a:t>
            </a:r>
            <a:endParaRPr lang="ru-RU" sz="2400" b="1" dirty="0">
              <a:solidFill>
                <a:schemeClr val="bg1"/>
              </a:solidFill>
              <a:latin typeface="Arial Black" panose="020B0A04020102020204" pitchFamily="34" charset="0"/>
            </a:endParaRPr>
          </a:p>
        </p:txBody>
      </p:sp>
      <p:sp>
        <p:nvSpPr>
          <p:cNvPr id="7" name="TextBox 6"/>
          <p:cNvSpPr txBox="1"/>
          <p:nvPr/>
        </p:nvSpPr>
        <p:spPr>
          <a:xfrm>
            <a:off x="5858588" y="2666604"/>
            <a:ext cx="3130141" cy="276999"/>
          </a:xfrm>
          <a:prstGeom prst="rect">
            <a:avLst/>
          </a:prstGeom>
          <a:solidFill>
            <a:srgbClr val="00B0F0"/>
          </a:solidFill>
        </p:spPr>
        <p:txBody>
          <a:bodyPr wrap="square" rtlCol="0">
            <a:spAutoFit/>
          </a:bodyPr>
          <a:lstStyle/>
          <a:p>
            <a:pPr>
              <a:buNone/>
            </a:pPr>
            <a:r>
              <a:rPr lang="en-US" sz="1200" b="1" dirty="0" err="1" smtClean="0"/>
              <a:t>Afanasiev</a:t>
            </a:r>
            <a:r>
              <a:rPr lang="en-US" sz="1200" b="1" dirty="0" smtClean="0"/>
              <a:t> </a:t>
            </a:r>
            <a:r>
              <a:rPr lang="en-US" sz="1200" b="1" dirty="0"/>
              <a:t>et al., </a:t>
            </a:r>
            <a:r>
              <a:rPr lang="en-US" sz="1200" b="1" dirty="0" smtClean="0"/>
              <a:t>2014, MNRAS, v.440, p.</a:t>
            </a:r>
            <a:r>
              <a:rPr lang="ru-RU" sz="1200" b="1" dirty="0" smtClean="0"/>
              <a:t>519</a:t>
            </a:r>
            <a:endParaRPr lang="ru-RU" sz="1200" dirty="0"/>
          </a:p>
        </p:txBody>
      </p:sp>
      <p:sp>
        <p:nvSpPr>
          <p:cNvPr id="17" name="Прямоугольник 16"/>
          <p:cNvSpPr/>
          <p:nvPr/>
        </p:nvSpPr>
        <p:spPr>
          <a:xfrm>
            <a:off x="5529463" y="4082986"/>
            <a:ext cx="3484681" cy="1686616"/>
          </a:xfrm>
          <a:prstGeom prst="rect">
            <a:avLst/>
          </a:prstGeom>
        </p:spPr>
        <p:txBody>
          <a:bodyPr wrap="square">
            <a:spAutoFit/>
          </a:bodyPr>
          <a:lstStyle/>
          <a:p>
            <a:pPr marL="285750" indent="-285750" algn="l">
              <a:buFont typeface="Wingdings" panose="05000000000000000000" pitchFamily="2" charset="2"/>
              <a:buChar char="Ø"/>
            </a:pPr>
            <a:r>
              <a:rPr lang="en-US" b="1" dirty="0" err="1"/>
              <a:t>spectropolarimetric</a:t>
            </a:r>
            <a:r>
              <a:rPr lang="ru-RU" b="1" dirty="0"/>
              <a:t> </a:t>
            </a:r>
            <a:r>
              <a:rPr lang="en-US" b="1" dirty="0"/>
              <a:t>monitoring</a:t>
            </a:r>
            <a:r>
              <a:rPr lang="ru-RU" b="1" dirty="0"/>
              <a:t> </a:t>
            </a:r>
            <a:r>
              <a:rPr lang="en-US" b="1" dirty="0"/>
              <a:t>           </a:t>
            </a:r>
            <a:r>
              <a:rPr lang="ru-RU" b="1" dirty="0" smtClean="0"/>
              <a:t>(</a:t>
            </a:r>
            <a:r>
              <a:rPr lang="en-US" b="1" dirty="0" smtClean="0"/>
              <a:t>23</a:t>
            </a:r>
            <a:r>
              <a:rPr lang="ru-RU" b="1" dirty="0" smtClean="0"/>
              <a:t> </a:t>
            </a:r>
            <a:r>
              <a:rPr lang="en-US" b="1" dirty="0"/>
              <a:t>epoch</a:t>
            </a:r>
            <a:r>
              <a:rPr lang="ru-RU" b="1" dirty="0"/>
              <a:t>) </a:t>
            </a:r>
            <a:r>
              <a:rPr lang="en-US" b="1" dirty="0"/>
              <a:t>in </a:t>
            </a:r>
            <a:r>
              <a:rPr lang="ru-RU" b="1" dirty="0"/>
              <a:t> </a:t>
            </a:r>
            <a:r>
              <a:rPr lang="ru-RU" b="1" dirty="0" smtClean="0"/>
              <a:t>20</a:t>
            </a:r>
            <a:r>
              <a:rPr lang="en-US" b="1" dirty="0" smtClean="0"/>
              <a:t>09-2015</a:t>
            </a:r>
            <a:endParaRPr lang="ru-RU" b="1" dirty="0"/>
          </a:p>
          <a:p>
            <a:pPr marL="285750" indent="-285750" algn="l">
              <a:buFont typeface="Wingdings" panose="05000000000000000000" pitchFamily="2" charset="2"/>
              <a:buChar char="Ø"/>
            </a:pPr>
            <a:r>
              <a:rPr lang="en-US" b="1" dirty="0" smtClean="0"/>
              <a:t>size </a:t>
            </a:r>
            <a:r>
              <a:rPr lang="en-US" b="1" dirty="0"/>
              <a:t>of the polarized continuum about </a:t>
            </a:r>
            <a:r>
              <a:rPr lang="en-US" b="1" dirty="0" smtClean="0"/>
              <a:t> 10 </a:t>
            </a:r>
            <a:r>
              <a:rPr lang="en-US" b="1" dirty="0"/>
              <a:t>light days</a:t>
            </a:r>
            <a:r>
              <a:rPr lang="ru-RU" b="1" dirty="0"/>
              <a:t> (</a:t>
            </a:r>
            <a:r>
              <a:rPr lang="ru-RU" b="1" dirty="0" smtClean="0"/>
              <a:t>0.0</a:t>
            </a:r>
            <a:r>
              <a:rPr lang="en-US" b="1" dirty="0" smtClean="0"/>
              <a:t>1 </a:t>
            </a:r>
            <a:r>
              <a:rPr lang="en-US" b="1" dirty="0"/>
              <a:t>pc</a:t>
            </a:r>
            <a:r>
              <a:rPr lang="ru-RU" b="1" dirty="0"/>
              <a:t>)</a:t>
            </a:r>
          </a:p>
          <a:p>
            <a:pPr marL="285750" indent="-285750" algn="l">
              <a:buFont typeface="Wingdings" panose="05000000000000000000" pitchFamily="2" charset="2"/>
              <a:buChar char="Ø"/>
            </a:pPr>
            <a:r>
              <a:rPr lang="en-US" b="1" dirty="0"/>
              <a:t>BLR size from </a:t>
            </a:r>
            <a:r>
              <a:rPr lang="en-US" b="1" dirty="0" smtClean="0"/>
              <a:t>reverberation on </a:t>
            </a:r>
            <a:r>
              <a:rPr lang="en-US" b="1" dirty="0"/>
              <a:t>broad</a:t>
            </a:r>
            <a:r>
              <a:rPr lang="ru-RU" b="1" dirty="0"/>
              <a:t> </a:t>
            </a:r>
            <a:r>
              <a:rPr lang="en-US" b="1" dirty="0" smtClean="0"/>
              <a:t>H</a:t>
            </a:r>
            <a:r>
              <a:rPr lang="en-US" b="1" dirty="0" smtClean="0">
                <a:sym typeface="Symbol"/>
              </a:rPr>
              <a:t></a:t>
            </a:r>
            <a:r>
              <a:rPr lang="ru-RU" b="1" dirty="0" smtClean="0"/>
              <a:t> </a:t>
            </a:r>
            <a:r>
              <a:rPr lang="en-US" b="1" dirty="0" smtClean="0"/>
              <a:t> </a:t>
            </a:r>
            <a:r>
              <a:rPr lang="en-US" b="1" dirty="0"/>
              <a:t>about</a:t>
            </a:r>
            <a:r>
              <a:rPr lang="ru-RU" b="1" dirty="0"/>
              <a:t> </a:t>
            </a:r>
            <a:r>
              <a:rPr lang="en-US" b="1" dirty="0" smtClean="0"/>
              <a:t>60</a:t>
            </a:r>
            <a:r>
              <a:rPr lang="ru-RU" b="1" dirty="0" smtClean="0"/>
              <a:t> </a:t>
            </a:r>
            <a:r>
              <a:rPr lang="en-US" b="1" dirty="0"/>
              <a:t>light</a:t>
            </a:r>
            <a:r>
              <a:rPr lang="ru-RU" b="1" dirty="0" smtClean="0"/>
              <a:t>(</a:t>
            </a:r>
            <a:r>
              <a:rPr lang="en-US" b="1" dirty="0" smtClean="0"/>
              <a:t>~</a:t>
            </a:r>
            <a:r>
              <a:rPr lang="ru-RU" b="1" dirty="0" smtClean="0"/>
              <a:t>0.06</a:t>
            </a:r>
            <a:r>
              <a:rPr lang="en-US" b="1" dirty="0" smtClean="0"/>
              <a:t> pc</a:t>
            </a:r>
            <a:r>
              <a:rPr lang="ru-RU" b="1" dirty="0" smtClean="0"/>
              <a:t>), </a:t>
            </a:r>
            <a:r>
              <a:rPr lang="en-US" b="1" dirty="0" smtClean="0"/>
              <a:t>and about 140 days on broad H</a:t>
            </a:r>
            <a:r>
              <a:rPr lang="en-US" b="1" dirty="0" smtClean="0">
                <a:sym typeface="Symbol"/>
              </a:rPr>
              <a:t></a:t>
            </a:r>
            <a:r>
              <a:rPr lang="ru-RU" b="1" dirty="0" smtClean="0">
                <a:sym typeface="Symbol"/>
              </a:rPr>
              <a:t> </a:t>
            </a:r>
            <a:r>
              <a:rPr lang="en-US" b="1" dirty="0" smtClean="0">
                <a:sym typeface="Symbol"/>
              </a:rPr>
              <a:t> </a:t>
            </a:r>
            <a:r>
              <a:rPr lang="ru-RU" b="1" dirty="0" smtClean="0"/>
              <a:t>(</a:t>
            </a:r>
            <a:r>
              <a:rPr lang="en-US" b="1" dirty="0"/>
              <a:t>~</a:t>
            </a:r>
            <a:r>
              <a:rPr lang="ru-RU" b="1" dirty="0"/>
              <a:t>0.06</a:t>
            </a:r>
            <a:r>
              <a:rPr lang="en-US" b="1" dirty="0"/>
              <a:t> </a:t>
            </a:r>
            <a:r>
              <a:rPr lang="en-US" b="1" dirty="0" smtClean="0"/>
              <a:t>pc</a:t>
            </a:r>
            <a:r>
              <a:rPr lang="ru-RU" b="1" dirty="0" smtClean="0"/>
              <a:t>) </a:t>
            </a:r>
            <a:endParaRPr lang="ru-RU" b="1" dirty="0"/>
          </a:p>
        </p:txBody>
      </p:sp>
      <p:sp>
        <p:nvSpPr>
          <p:cNvPr id="18" name="TextBox 17"/>
          <p:cNvSpPr txBox="1"/>
          <p:nvPr/>
        </p:nvSpPr>
        <p:spPr>
          <a:xfrm>
            <a:off x="5729581" y="5877272"/>
            <a:ext cx="3130141" cy="276999"/>
          </a:xfrm>
          <a:prstGeom prst="rect">
            <a:avLst/>
          </a:prstGeom>
          <a:solidFill>
            <a:srgbClr val="00B0F0"/>
          </a:solidFill>
        </p:spPr>
        <p:txBody>
          <a:bodyPr wrap="square" rtlCol="0">
            <a:spAutoFit/>
          </a:bodyPr>
          <a:lstStyle/>
          <a:p>
            <a:pPr>
              <a:buNone/>
            </a:pPr>
            <a:r>
              <a:rPr lang="en-US" sz="1200" b="1" dirty="0" err="1" smtClean="0"/>
              <a:t>Afanasiev</a:t>
            </a:r>
            <a:r>
              <a:rPr lang="en-US" sz="1200" b="1" dirty="0" smtClean="0"/>
              <a:t> </a:t>
            </a:r>
            <a:r>
              <a:rPr lang="en-US" sz="1200" b="1" dirty="0"/>
              <a:t>et al., </a:t>
            </a:r>
            <a:r>
              <a:rPr lang="en-US" sz="1200" b="1" dirty="0" smtClean="0"/>
              <a:t>201</a:t>
            </a:r>
            <a:r>
              <a:rPr lang="ru-RU" sz="1200" b="1" dirty="0" smtClean="0"/>
              <a:t>5</a:t>
            </a:r>
            <a:r>
              <a:rPr lang="en-US" sz="1200" b="1" dirty="0" smtClean="0"/>
              <a:t>, MNRAS, v.44</a:t>
            </a:r>
            <a:r>
              <a:rPr lang="ru-RU" sz="1200" b="1" dirty="0" smtClean="0"/>
              <a:t>8</a:t>
            </a:r>
            <a:r>
              <a:rPr lang="en-US" sz="1200" b="1" dirty="0" smtClean="0"/>
              <a:t>, p.</a:t>
            </a:r>
            <a:r>
              <a:rPr lang="ru-RU" sz="1200" b="1" dirty="0" smtClean="0"/>
              <a:t>276</a:t>
            </a:r>
            <a:endParaRPr lang="ru-RU" sz="1200" dirty="0"/>
          </a:p>
        </p:txBody>
      </p:sp>
    </p:spTree>
    <p:extLst>
      <p:ext uri="{BB962C8B-B14F-4D97-AF65-F5344CB8AC3E}">
        <p14:creationId xmlns:p14="http://schemas.microsoft.com/office/powerpoint/2010/main" val="2828860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555500" y="260648"/>
            <a:ext cx="8336980" cy="432048"/>
          </a:xfrm>
          <a:solidFill>
            <a:srgbClr val="FFFF00"/>
          </a:solidFill>
        </p:spPr>
        <p:txBody>
          <a:bodyPr/>
          <a:lstStyle/>
          <a:p>
            <a:pPr eaLnBrk="1" hangingPunct="1"/>
            <a:r>
              <a:rPr lang="en-US" sz="3600" b="1" dirty="0">
                <a:latin typeface="Comic Sans MS" pitchFamily="66" charset="0"/>
              </a:rPr>
              <a:t>Polarization in continuum :</a:t>
            </a:r>
            <a:r>
              <a:rPr lang="ru-RU" sz="3600" b="1" dirty="0">
                <a:latin typeface="Comic Sans MS" pitchFamily="66" charset="0"/>
              </a:rPr>
              <a:t> </a:t>
            </a:r>
            <a:r>
              <a:rPr lang="en-US" sz="3600" b="1" dirty="0" err="1" smtClean="0">
                <a:latin typeface="Comic Sans MS" pitchFamily="66" charset="0"/>
              </a:rPr>
              <a:t>disk+jet</a:t>
            </a:r>
            <a:r>
              <a:rPr lang="en-US" sz="3600" b="1" dirty="0" smtClean="0">
                <a:latin typeface="Comic Sans MS" pitchFamily="66" charset="0"/>
              </a:rPr>
              <a:t>?</a:t>
            </a:r>
            <a:endParaRPr lang="sr-Cyrl-RS" altLang="ru-RU" sz="3600" b="1" dirty="0" smtClean="0">
              <a:latin typeface="Comic Sans MS" pitchFamily="66"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14" y="1130920"/>
            <a:ext cx="4127791" cy="4213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976" y="1153286"/>
            <a:ext cx="4291908" cy="414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13199" y="838849"/>
            <a:ext cx="3426753" cy="338554"/>
          </a:xfrm>
          <a:prstGeom prst="rect">
            <a:avLst/>
          </a:prstGeom>
          <a:noFill/>
        </p:spPr>
        <p:txBody>
          <a:bodyPr wrap="square" rtlCol="0">
            <a:spAutoFit/>
          </a:bodyPr>
          <a:lstStyle/>
          <a:p>
            <a:pPr>
              <a:buNone/>
            </a:pPr>
            <a:r>
              <a:rPr lang="en-US" sz="1600" dirty="0">
                <a:latin typeface="Arial Black" panose="020B0A04020102020204" pitchFamily="34" charset="0"/>
              </a:rPr>
              <a:t>3C390.3</a:t>
            </a:r>
            <a:endParaRPr lang="ru-RU" sz="1600" dirty="0">
              <a:latin typeface="Arial Black" panose="020B0A04020102020204" pitchFamily="34" charset="0"/>
            </a:endParaRPr>
          </a:p>
        </p:txBody>
      </p:sp>
      <p:sp>
        <p:nvSpPr>
          <p:cNvPr id="7" name="TextBox 6"/>
          <p:cNvSpPr txBox="1"/>
          <p:nvPr/>
        </p:nvSpPr>
        <p:spPr>
          <a:xfrm>
            <a:off x="5053555" y="818170"/>
            <a:ext cx="3594329" cy="338554"/>
          </a:xfrm>
          <a:prstGeom prst="rect">
            <a:avLst/>
          </a:prstGeom>
          <a:noFill/>
        </p:spPr>
        <p:txBody>
          <a:bodyPr wrap="square" rtlCol="0">
            <a:spAutoFit/>
          </a:bodyPr>
          <a:lstStyle/>
          <a:p>
            <a:pPr>
              <a:buNone/>
            </a:pPr>
            <a:r>
              <a:rPr lang="en-US" sz="1600" dirty="0" err="1" smtClean="0">
                <a:latin typeface="Arial Black" panose="020B0A04020102020204" pitchFamily="34" charset="0"/>
              </a:rPr>
              <a:t>Mkn</a:t>
            </a:r>
            <a:r>
              <a:rPr lang="en-US" sz="1600" dirty="0" smtClean="0">
                <a:latin typeface="Arial Black" panose="020B0A04020102020204" pitchFamily="34" charset="0"/>
              </a:rPr>
              <a:t> </a:t>
            </a:r>
            <a:r>
              <a:rPr lang="ru-RU" sz="1600" dirty="0" smtClean="0">
                <a:latin typeface="Arial Black" panose="020B0A04020102020204" pitchFamily="34" charset="0"/>
              </a:rPr>
              <a:t> 6</a:t>
            </a:r>
            <a:r>
              <a:rPr lang="en-US" sz="1600" dirty="0" smtClean="0">
                <a:latin typeface="Arial Black" panose="020B0A04020102020204" pitchFamily="34" charset="0"/>
              </a:rPr>
              <a:t> </a:t>
            </a:r>
            <a:r>
              <a:rPr lang="ru-RU" sz="1600" dirty="0" smtClean="0">
                <a:latin typeface="Arial Black" panose="020B0A04020102020204" pitchFamily="34" charset="0"/>
              </a:rPr>
              <a:t> </a:t>
            </a:r>
            <a:endParaRPr lang="ru-RU" sz="1600" dirty="0">
              <a:latin typeface="Arial Black" panose="020B0A04020102020204" pitchFamily="34" charset="0"/>
            </a:endParaRPr>
          </a:p>
        </p:txBody>
      </p:sp>
      <p:cxnSp>
        <p:nvCxnSpPr>
          <p:cNvPr id="9" name="Прямая со стрелкой 8"/>
          <p:cNvCxnSpPr/>
          <p:nvPr/>
        </p:nvCxnSpPr>
        <p:spPr>
          <a:xfrm>
            <a:off x="2014777" y="2595002"/>
            <a:ext cx="174104" cy="648072"/>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5796136" y="3573016"/>
            <a:ext cx="705794" cy="288032"/>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H="1">
            <a:off x="1886035" y="3243074"/>
            <a:ext cx="302846" cy="4755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V="1">
            <a:off x="6501930" y="3430587"/>
            <a:ext cx="348789" cy="42373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p:nvPr/>
        </p:nvCxnSpPr>
        <p:spPr>
          <a:xfrm flipV="1">
            <a:off x="5760131" y="3430587"/>
            <a:ext cx="1090588" cy="1424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Прямая со стрелкой 26"/>
          <p:cNvCxnSpPr/>
          <p:nvPr/>
        </p:nvCxnSpPr>
        <p:spPr>
          <a:xfrm flipH="1">
            <a:off x="1886035" y="2595002"/>
            <a:ext cx="128742" cy="112365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H="1">
            <a:off x="5371495" y="1772816"/>
            <a:ext cx="388637"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3" name="Прямая со стрелкой 52"/>
          <p:cNvCxnSpPr/>
          <p:nvPr/>
        </p:nvCxnSpPr>
        <p:spPr>
          <a:xfrm flipH="1">
            <a:off x="5371495" y="1501820"/>
            <a:ext cx="388636"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p:nvPr/>
        </p:nvCxnSpPr>
        <p:spPr>
          <a:xfrm flipH="1">
            <a:off x="5371495" y="2045493"/>
            <a:ext cx="3886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Прямая со стрелкой 54"/>
          <p:cNvCxnSpPr/>
          <p:nvPr/>
        </p:nvCxnSpPr>
        <p:spPr>
          <a:xfrm flipH="1">
            <a:off x="881579" y="1772816"/>
            <a:ext cx="388637"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p:nvPr/>
        </p:nvCxnSpPr>
        <p:spPr>
          <a:xfrm flipH="1">
            <a:off x="881579" y="1501820"/>
            <a:ext cx="388636" cy="0"/>
          </a:xfrm>
          <a:prstGeom prst="straightConnector1">
            <a:avLst/>
          </a:prstGeom>
          <a:ln w="254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7" name="Прямая со стрелкой 56"/>
          <p:cNvCxnSpPr/>
          <p:nvPr/>
        </p:nvCxnSpPr>
        <p:spPr>
          <a:xfrm flipH="1">
            <a:off x="881579" y="2045493"/>
            <a:ext cx="38863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270215" y="1339587"/>
            <a:ext cx="648073" cy="830997"/>
          </a:xfrm>
          <a:prstGeom prst="rect">
            <a:avLst/>
          </a:prstGeom>
          <a:noFill/>
        </p:spPr>
        <p:txBody>
          <a:bodyPr wrap="square" rtlCol="0">
            <a:spAutoFit/>
          </a:bodyPr>
          <a:lstStyle/>
          <a:p>
            <a:pPr>
              <a:buNone/>
            </a:pPr>
            <a:r>
              <a:rPr lang="en-US" sz="1600" dirty="0" smtClean="0"/>
              <a:t>disk jet </a:t>
            </a:r>
            <a:r>
              <a:rPr lang="en-US" sz="1600" dirty="0" err="1" smtClean="0"/>
              <a:t>obs</a:t>
            </a:r>
            <a:r>
              <a:rPr lang="en-US" sz="1600" dirty="0" smtClean="0"/>
              <a:t> </a:t>
            </a:r>
            <a:endParaRPr lang="ru-RU" sz="1600" dirty="0"/>
          </a:p>
        </p:txBody>
      </p:sp>
      <p:sp>
        <p:nvSpPr>
          <p:cNvPr id="59" name="TextBox 58"/>
          <p:cNvSpPr txBox="1"/>
          <p:nvPr/>
        </p:nvSpPr>
        <p:spPr>
          <a:xfrm>
            <a:off x="5787823" y="1357317"/>
            <a:ext cx="648073" cy="830997"/>
          </a:xfrm>
          <a:prstGeom prst="rect">
            <a:avLst/>
          </a:prstGeom>
          <a:noFill/>
        </p:spPr>
        <p:txBody>
          <a:bodyPr wrap="square" rtlCol="0">
            <a:spAutoFit/>
          </a:bodyPr>
          <a:lstStyle/>
          <a:p>
            <a:pPr>
              <a:buNone/>
            </a:pPr>
            <a:r>
              <a:rPr lang="en-US" sz="1600" dirty="0" smtClean="0"/>
              <a:t>disk jet </a:t>
            </a:r>
            <a:r>
              <a:rPr lang="en-US" sz="1600" dirty="0" err="1" smtClean="0"/>
              <a:t>obs</a:t>
            </a:r>
            <a:r>
              <a:rPr lang="en-US" sz="1600" dirty="0" smtClean="0"/>
              <a:t> </a:t>
            </a:r>
            <a:endParaRPr lang="ru-RU" sz="1600" dirty="0"/>
          </a:p>
        </p:txBody>
      </p:sp>
      <mc:AlternateContent xmlns:mc="http://schemas.openxmlformats.org/markup-compatibility/2006" xmlns:a14="http://schemas.microsoft.com/office/drawing/2010/main">
        <mc:Choice Requires="a14">
          <p:sp>
            <p:nvSpPr>
              <p:cNvPr id="60" name="TextBox 59"/>
              <p:cNvSpPr txBox="1"/>
              <p:nvPr/>
            </p:nvSpPr>
            <p:spPr>
              <a:xfrm>
                <a:off x="499055" y="5248225"/>
                <a:ext cx="8393425" cy="699872"/>
              </a:xfrm>
              <a:prstGeom prst="rect">
                <a:avLst/>
              </a:prstGeom>
              <a:noFill/>
            </p:spPr>
            <p:txBody>
              <a:bodyPr wrap="square" rtlCol="0">
                <a:spAutoFit/>
              </a:bodyPr>
              <a:lstStyle/>
              <a:p>
                <a:pPr algn="l">
                  <a:buFont typeface="Wingdings" pitchFamily="2" charset="2"/>
                  <a:buChar char="q"/>
                </a:pPr>
                <a:r>
                  <a:rPr lang="en-US" altLang="ru-RU" b="1" dirty="0" smtClean="0">
                    <a:latin typeface="Comic Sans MS" pitchFamily="66" charset="0"/>
                  </a:rPr>
                  <a:t> </a:t>
                </a:r>
                <a:r>
                  <a:rPr lang="en-US" altLang="ru-RU" sz="1600" b="1" dirty="0" smtClean="0">
                    <a:latin typeface="Comic Sans MS" pitchFamily="66" charset="0"/>
                  </a:rPr>
                  <a:t>Polarization in the disk </a:t>
                </a:r>
                <a:r>
                  <a:rPr lang="en-US" altLang="ru-RU" sz="1600" b="1" dirty="0" smtClean="0">
                    <a:latin typeface="Comic Sans MS" pitchFamily="66" charset="0"/>
                    <a:sym typeface="Symbol"/>
                  </a:rPr>
                  <a:t></a:t>
                </a:r>
                <a:r>
                  <a:rPr lang="en-US" altLang="ru-RU" sz="1600" b="1" dirty="0" smtClean="0">
                    <a:latin typeface="Comic Sans MS" pitchFamily="66" charset="0"/>
                  </a:rPr>
                  <a:t> </a:t>
                </a:r>
                <a:r>
                  <a:rPr lang="en-US" sz="1600" b="1" dirty="0">
                    <a:latin typeface="Comic Sans MS" panose="030F0702030302020204" pitchFamily="66" charset="0"/>
                  </a:rPr>
                  <a:t>radiative transfer in the </a:t>
                </a:r>
                <a:r>
                  <a:rPr lang="en-US" sz="1600" b="1" dirty="0" smtClean="0">
                    <a:latin typeface="Comic Sans MS" panose="030F0702030302020204" pitchFamily="66" charset="0"/>
                  </a:rPr>
                  <a:t>AD (</a:t>
                </a:r>
                <a14:m>
                  <m:oMath xmlns:m="http://schemas.openxmlformats.org/officeDocument/2006/math">
                    <m:acc>
                      <m:accPr>
                        <m:chr m:val="⃗"/>
                        <m:ctrlPr>
                          <a:rPr lang="en-US" sz="1600" b="1" i="1" smtClean="0">
                            <a:latin typeface="Cambria Math"/>
                          </a:rPr>
                        </m:ctrlPr>
                      </m:accPr>
                      <m:e>
                        <m:r>
                          <a:rPr lang="en-US" sz="1600" b="1" i="1" smtClean="0">
                            <a:latin typeface="Cambria Math"/>
                          </a:rPr>
                          <m:t>𝑬</m:t>
                        </m:r>
                      </m:e>
                    </m:acc>
                    <m:r>
                      <a:rPr lang="en-US" sz="1600" b="1" i="1" smtClean="0">
                        <a:latin typeface="Cambria Math"/>
                      </a:rPr>
                      <m:t>  </m:t>
                    </m:r>
                  </m:oMath>
                </a14:m>
                <a:r>
                  <a:rPr lang="en-US" altLang="ru-RU" sz="1600" b="1" dirty="0" smtClean="0">
                    <a:latin typeface="Comic Sans MS" pitchFamily="66" charset="0"/>
                  </a:rPr>
                  <a:t>|| axis) </a:t>
                </a:r>
              </a:p>
              <a:p>
                <a:pPr algn="l">
                  <a:buFont typeface="Wingdings" pitchFamily="2" charset="2"/>
                  <a:buChar char="q"/>
                </a:pPr>
                <a:r>
                  <a:rPr lang="en-US" altLang="ru-RU" b="1" dirty="0" smtClean="0">
                    <a:latin typeface="Comic Sans MS" pitchFamily="66" charset="0"/>
                  </a:rPr>
                  <a:t> </a:t>
                </a:r>
                <a:r>
                  <a:rPr lang="en-US" altLang="ru-RU" sz="1600" b="1" dirty="0" smtClean="0">
                    <a:latin typeface="Comic Sans MS" pitchFamily="66" charset="0"/>
                  </a:rPr>
                  <a:t>Polarization </a:t>
                </a:r>
                <a:r>
                  <a:rPr lang="en-US" altLang="ru-RU" sz="1600" b="1" dirty="0">
                    <a:latin typeface="Comic Sans MS" pitchFamily="66" charset="0"/>
                  </a:rPr>
                  <a:t>in the jet </a:t>
                </a:r>
                <a:r>
                  <a:rPr lang="en-US" altLang="ru-RU" sz="1600" b="1" dirty="0" smtClean="0">
                    <a:latin typeface="Comic Sans MS" pitchFamily="66" charset="0"/>
                    <a:sym typeface="Symbol"/>
                  </a:rPr>
                  <a:t> </a:t>
                </a:r>
                <a:r>
                  <a:rPr lang="en-US" altLang="ru-RU" sz="1600" b="1" dirty="0" smtClean="0">
                    <a:latin typeface="Comic Sans MS" pitchFamily="66" charset="0"/>
                  </a:rPr>
                  <a:t> </a:t>
                </a:r>
                <a:r>
                  <a:rPr lang="en-US" altLang="ru-RU" sz="1600" b="1" dirty="0">
                    <a:latin typeface="Comic Sans MS" pitchFamily="66" charset="0"/>
                  </a:rPr>
                  <a:t>synchrotron radiation</a:t>
                </a:r>
                <a:r>
                  <a:rPr lang="sr-Cyrl-RS" altLang="ru-RU" sz="1600" b="1" dirty="0">
                    <a:latin typeface="Comic Sans MS" pitchFamily="66" charset="0"/>
                  </a:rPr>
                  <a:t> </a:t>
                </a:r>
                <a:r>
                  <a:rPr lang="en-US" altLang="ru-RU" sz="1600" b="1" dirty="0" smtClean="0">
                    <a:latin typeface="Comic Sans MS" pitchFamily="66" charset="0"/>
                  </a:rPr>
                  <a:t>in the  </a:t>
                </a:r>
                <a:r>
                  <a:rPr lang="en-US" altLang="ru-RU" sz="1600" b="1" dirty="0">
                    <a:latin typeface="Comic Sans MS" pitchFamily="66" charset="0"/>
                  </a:rPr>
                  <a:t>variable </a:t>
                </a:r>
                <a:r>
                  <a:rPr lang="en-US" altLang="ru-RU" sz="1600" b="1" dirty="0" smtClean="0">
                    <a:latin typeface="Comic Sans MS" pitchFamily="66" charset="0"/>
                  </a:rPr>
                  <a:t>Jet ( </a:t>
                </a:r>
                <a14:m>
                  <m:oMath xmlns:m="http://schemas.openxmlformats.org/officeDocument/2006/math">
                    <m:acc>
                      <m:accPr>
                        <m:chr m:val="⃗"/>
                        <m:ctrlPr>
                          <a:rPr lang="en-US" sz="1600" b="1" i="1">
                            <a:latin typeface="Cambria Math"/>
                          </a:rPr>
                        </m:ctrlPr>
                      </m:accPr>
                      <m:e>
                        <m:r>
                          <a:rPr lang="en-US" sz="1600" b="1" i="1">
                            <a:latin typeface="Cambria Math"/>
                          </a:rPr>
                          <m:t>𝑬</m:t>
                        </m:r>
                      </m:e>
                    </m:acc>
                    <m:r>
                      <a:rPr lang="en-US" sz="1600" b="1" i="1">
                        <a:latin typeface="Cambria Math"/>
                      </a:rPr>
                      <m:t> </m:t>
                    </m:r>
                    <m:r>
                      <m:rPr>
                        <m:nor/>
                      </m:rPr>
                      <a:rPr lang="en-US" altLang="ru-RU" sz="1600" b="1" dirty="0">
                        <a:latin typeface="Comic Sans MS" pitchFamily="66" charset="0"/>
                        <a:sym typeface="Symbol" pitchFamily="18" charset="2"/>
                      </a:rPr>
                      <m:t></m:t>
                    </m:r>
                  </m:oMath>
                </a14:m>
                <a:r>
                  <a:rPr lang="en-US" altLang="ru-RU" sz="1600" b="1" dirty="0">
                    <a:latin typeface="Comic Sans MS" pitchFamily="66" charset="0"/>
                  </a:rPr>
                  <a:t> </a:t>
                </a:r>
                <a:r>
                  <a:rPr lang="en-US" altLang="ru-RU" sz="1600" b="1" dirty="0" smtClean="0">
                    <a:latin typeface="Comic Sans MS" pitchFamily="66" charset="0"/>
                  </a:rPr>
                  <a:t>axis</a:t>
                </a:r>
                <a:r>
                  <a:rPr lang="en-US" altLang="ru-RU" sz="1600" b="1" dirty="0">
                    <a:latin typeface="Comic Sans MS" pitchFamily="66" charset="0"/>
                  </a:rPr>
                  <a:t>)</a:t>
                </a:r>
                <a:endParaRPr lang="ru-RU" altLang="ru-RU" sz="1600" dirty="0">
                  <a:latin typeface="Comic Sans MS" pitchFamily="66" charset="0"/>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499055" y="5248225"/>
                <a:ext cx="8393425" cy="699872"/>
              </a:xfrm>
              <a:prstGeom prst="rect">
                <a:avLst/>
              </a:prstGeom>
              <a:blipFill rotWithShape="1">
                <a:blip r:embed="rId5"/>
                <a:stretch>
                  <a:fillRect l="-145" b="-11304"/>
                </a:stretch>
              </a:blipFill>
            </p:spPr>
            <p:txBody>
              <a:bodyPr/>
              <a:lstStyle/>
              <a:p>
                <a:r>
                  <a:rPr lang="ru-RU">
                    <a:noFill/>
                  </a:rPr>
                  <a:t> </a:t>
                </a:r>
              </a:p>
            </p:txBody>
          </p:sp>
        </mc:Fallback>
      </mc:AlternateContent>
      <p:sp>
        <p:nvSpPr>
          <p:cNvPr id="62" name="TextBox 61"/>
          <p:cNvSpPr txBox="1"/>
          <p:nvPr/>
        </p:nvSpPr>
        <p:spPr>
          <a:xfrm>
            <a:off x="539552" y="6003517"/>
            <a:ext cx="8136904" cy="707886"/>
          </a:xfrm>
          <a:prstGeom prst="rect">
            <a:avLst/>
          </a:prstGeom>
          <a:solidFill>
            <a:srgbClr val="FF0000"/>
          </a:solidFill>
        </p:spPr>
        <p:txBody>
          <a:bodyPr wrap="square" rtlCol="0">
            <a:spAutoFit/>
          </a:bodyPr>
          <a:lstStyle/>
          <a:p>
            <a:pPr>
              <a:buNone/>
            </a:pPr>
            <a:r>
              <a:rPr lang="en-US" sz="2000" b="1" dirty="0" smtClean="0">
                <a:solidFill>
                  <a:schemeClr val="bg1"/>
                </a:solidFill>
                <a:latin typeface="Arial Black" panose="020B0A04020102020204" pitchFamily="34" charset="0"/>
              </a:rPr>
              <a:t>The observed polarization in the continuum – the result of the vector addition disk and jet polarization</a:t>
            </a:r>
            <a:endParaRPr lang="ru-RU" sz="20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097559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E701"/>
            </a:gs>
            <a:gs pos="100000">
              <a:srgbClr val="FE3E02"/>
            </a:gs>
          </a:gsLst>
          <a:lin ang="5400000" scaled="1"/>
        </a:gradFill>
        <a:ln w="9525" cap="flat" cmpd="sng" algn="ctr">
          <a:noFill/>
          <a:prstDash val="solid"/>
          <a:round/>
          <a:headEnd type="none" w="med" len="med"/>
          <a:tailEnd type="none" w="med" len="med"/>
        </a:ln>
        <a:effectLst/>
        <a:scene3d>
          <a:camera prst="legacyPerspectiveFront">
            <a:rot lat="20519999" lon="1080000" rev="0"/>
          </a:camera>
          <a:lightRig rig="legacyHarsh2" dir="b"/>
        </a:scene3d>
        <a:sp3d extrusionH="430200" prstMaterial="legacyMatte">
          <a:bevelT w="13500" h="13500" prst="angle"/>
          <a:bevelB w="13500" h="13500" prst="angle"/>
          <a:extrusionClr>
            <a:srgbClr val="FF6600"/>
          </a:extrusionClr>
        </a:sp3d>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ru-RU" altLang="ru-RU"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rgbClr val="FFE701"/>
            </a:gs>
            <a:gs pos="100000">
              <a:srgbClr val="FE3E02"/>
            </a:gs>
          </a:gsLst>
          <a:lin ang="5400000" scaled="1"/>
        </a:gradFill>
        <a:ln w="9525" cap="flat" cmpd="sng" algn="ctr">
          <a:noFill/>
          <a:prstDash val="solid"/>
          <a:round/>
          <a:headEnd type="none" w="med" len="med"/>
          <a:tailEnd type="none" w="med" len="med"/>
        </a:ln>
        <a:effectLst/>
        <a:scene3d>
          <a:camera prst="legacyPerspectiveFront">
            <a:rot lat="20519999" lon="1080000" rev="0"/>
          </a:camera>
          <a:lightRig rig="legacyHarsh2" dir="b"/>
        </a:scene3d>
        <a:sp3d extrusionH="430200" prstMaterial="legacyMatte">
          <a:bevelT w="13500" h="13500" prst="angle"/>
          <a:bevelB w="13500" h="13500" prst="angle"/>
          <a:extrusionClr>
            <a:srgbClr val="FF6600"/>
          </a:extrusionClr>
        </a:sp3d>
        <a:extLst>
          <a:ext uri="{AF507438-7753-43E0-B8FC-AC1667EBCBE1}">
            <a14:hiddenEffects xmlns:a14="http://schemas.microsoft.com/office/drawing/2010/main">
              <a:effectLst>
                <a:outerShdw dist="35921" dir="2700000" algn="ctr" rotWithShape="0">
                  <a:srgbClr val="868686"/>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ru-RU" altLang="ru-RU"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26606</TotalTime>
  <Words>2230</Words>
  <Application>Microsoft Office PowerPoint</Application>
  <PresentationFormat>Экран (4:3)</PresentationFormat>
  <Paragraphs>278</Paragraphs>
  <Slides>25</Slides>
  <Notes>24</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Оформление по умолчанию</vt:lpstr>
      <vt:lpstr>Презентация PowerPoint</vt:lpstr>
      <vt:lpstr>Polarization of AGNs -  a simple (UNIFIED) model</vt:lpstr>
      <vt:lpstr>Scattering clouds in NGC 1068 (Sy2)</vt:lpstr>
      <vt:lpstr>Polarization AGN – INSIDE OR OUTSIDE ?</vt:lpstr>
      <vt:lpstr>Polarization in BLR &amp; continuum</vt:lpstr>
      <vt:lpstr>Spectropolarimetric  observations:</vt:lpstr>
      <vt:lpstr>Презентация PowerPoint</vt:lpstr>
      <vt:lpstr>Polarization in continuum. Variability </vt:lpstr>
      <vt:lpstr>Polarization in continuum : disk+jet?</vt:lpstr>
      <vt:lpstr>Spectropolarimetry Mkn6 и 3С390.3</vt:lpstr>
      <vt:lpstr>Polarization in broad lines </vt:lpstr>
      <vt:lpstr>Scattering region  in broad H Mkn6</vt:lpstr>
      <vt:lpstr>BLR - an indication of the BH in AGN</vt:lpstr>
      <vt:lpstr>Rotation of the plane of polarization in the BLR</vt:lpstr>
      <vt:lpstr>BH masses by polarization in broad line Н</vt:lpstr>
      <vt:lpstr>BH masses by polarization in broad line Н</vt:lpstr>
      <vt:lpstr>Depolarization in broad line H в 3С390.3</vt:lpstr>
      <vt:lpstr>Depolarization in broad line H в 3С390.3</vt:lpstr>
      <vt:lpstr>The polarization of gravitational lenses</vt:lpstr>
      <vt:lpstr>The polarization of gravitational lenses</vt:lpstr>
      <vt:lpstr>Detection polarization in gravitational lenze J0143+1607 </vt:lpstr>
      <vt:lpstr>Detection polarization in gravitational lenze J0143+1607 </vt:lpstr>
      <vt:lpstr>Detection polarization in gravitational lenze J0143+1607 </vt:lpstr>
      <vt:lpstr>Презентация PowerPoint</vt:lpstr>
      <vt:lpstr>Thank you for your attention!</vt:lpstr>
    </vt:vector>
  </TitlesOfParts>
  <Company>NhT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VLA</dc:creator>
  <cp:lastModifiedBy>Victor</cp:lastModifiedBy>
  <cp:revision>259</cp:revision>
  <cp:lastPrinted>2015-12-18T08:54:28Z</cp:lastPrinted>
  <dcterms:created xsi:type="dcterms:W3CDTF">2012-03-15T09:57:50Z</dcterms:created>
  <dcterms:modified xsi:type="dcterms:W3CDTF">2016-05-29T22:39:16Z</dcterms:modified>
</cp:coreProperties>
</file>