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66" r:id="rId14"/>
    <p:sldId id="267" r:id="rId15"/>
    <p:sldId id="271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660"/>
  </p:normalViewPr>
  <p:slideViewPr>
    <p:cSldViewPr>
      <p:cViewPr varScale="1">
        <p:scale>
          <a:sx n="72" d="100"/>
          <a:sy n="72" d="100"/>
        </p:scale>
        <p:origin x="-109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E7D9F-CC2D-48CB-9003-091C6B7CA1F6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F14DA-5148-4642-B0B7-8D5386B0E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F14DA-5148-4642-B0B7-8D5386B0E01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F14DA-5148-4642-B0B7-8D5386B0E01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F14DA-5148-4642-B0B7-8D5386B0E01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F14DA-5148-4642-B0B7-8D5386B0E01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F14DA-5148-4642-B0B7-8D5386B0E01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F14DA-5148-4642-B0B7-8D5386B0E01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F14DA-5148-4642-B0B7-8D5386B0E01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2395050B-AD7B-4F89-932A-FBEA74A91595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050B-AD7B-4F89-932A-FBEA74A91595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050B-AD7B-4F89-932A-FBEA74A91595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050B-AD7B-4F89-932A-FBEA74A91595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050B-AD7B-4F89-932A-FBEA74A91595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050B-AD7B-4F89-932A-FBEA74A91595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395050B-AD7B-4F89-932A-FBEA74A91595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2395050B-AD7B-4F89-932A-FBEA74A91595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050B-AD7B-4F89-932A-FBEA74A91595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050B-AD7B-4F89-932A-FBEA74A91595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050B-AD7B-4F89-932A-FBEA74A91595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2395050B-AD7B-4F89-932A-FBEA74A91595}" type="datetimeFigureOut">
              <a:rPr lang="en-US" smtClean="0"/>
              <a:pPr/>
              <a:t>5/16/2013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447800"/>
            <a:ext cx="8458200" cy="1238251"/>
          </a:xfrm>
        </p:spPr>
        <p:txBody>
          <a:bodyPr>
            <a:noAutofit/>
          </a:bodyPr>
          <a:lstStyle/>
          <a:p>
            <a:r>
              <a:rPr lang="en-US" sz="3100" dirty="0" smtClean="0"/>
              <a:t>Relative deviation of QSO spectra induced by</a:t>
            </a:r>
            <a:r>
              <a:rPr lang="sr-Latn-RS" sz="3100" dirty="0" smtClean="0"/>
              <a:t>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err="1" smtClean="0"/>
              <a:t>microlensing</a:t>
            </a:r>
            <a:r>
              <a:rPr lang="en-US" sz="3100" dirty="0" smtClean="0"/>
              <a:t> on diffusive massive substructure</a:t>
            </a: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305800" cy="1447800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ša Simić</a:t>
            </a:r>
            <a:r>
              <a:rPr lang="sr-Latn-RS" sz="2800" baseline="30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 and Luka Č. 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Popović</a:t>
            </a:r>
            <a:r>
              <a:rPr lang="sr-Latn-RS" sz="28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,3</a:t>
            </a:r>
            <a:endParaRPr lang="sr-Latn-R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AutoNum type="arabicParenR"/>
            </a:pPr>
            <a:r>
              <a:rPr lang="sr-Latn-RS" sz="1900" dirty="0" smtClean="0">
                <a:latin typeface="Times New Roman" pitchFamily="18" charset="0"/>
                <a:cs typeface="Times New Roman" pitchFamily="18" charset="0"/>
              </a:rPr>
              <a:t>Faculty of Science, University of Kragujevac, Radoja Domanovića 12, 34000 Kragujevac</a:t>
            </a:r>
          </a:p>
          <a:p>
            <a:pPr marL="514350" indent="-514350" algn="l">
              <a:buAutoNum type="arabicParenR"/>
            </a:pPr>
            <a:r>
              <a:rPr lang="sr-Latn-RS" sz="1900" dirty="0" smtClean="0">
                <a:latin typeface="Times New Roman" pitchFamily="18" charset="0"/>
                <a:cs typeface="Times New Roman" pitchFamily="18" charset="0"/>
              </a:rPr>
              <a:t>Astronomical Observatory, Volgina 7, 11000 Belgrade</a:t>
            </a:r>
          </a:p>
          <a:p>
            <a:pPr marL="514350" indent="-514350" algn="l">
              <a:buAutoNum type="arabicParenR"/>
            </a:pPr>
            <a:r>
              <a:rPr lang="sr-Latn-RS" sz="1900" dirty="0" smtClean="0">
                <a:latin typeface="Times New Roman" pitchFamily="18" charset="0"/>
                <a:cs typeface="Times New Roman" pitchFamily="18" charset="0"/>
              </a:rPr>
              <a:t>Faculty of Mathematics, University of Belgrade, Studentski trg 16, 11000 Belgrade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646176"/>
          </a:xfrm>
        </p:spPr>
        <p:txBody>
          <a:bodyPr>
            <a:normAutofit fontScale="70000" lnSpcReduction="20000"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Curves of magnification during the event for different cluster population.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U band – highest, then B, V and R – lowest magnification. 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Calculations are made for the lens – source on the line of sight. </a:t>
            </a:r>
            <a:endParaRPr lang="sr-Latn-RS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RS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UBVR_A_snum_ma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" y="2895600"/>
            <a:ext cx="8285821" cy="35814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646176"/>
          </a:xfrm>
        </p:spPr>
        <p:txBody>
          <a:bodyPr>
            <a:normAutofit fontScale="70000" lnSpcReduction="20000"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Same as in previous slide but for photo-center displacement.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First row absolute, second relative to entire observational band.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Displacement present almost equally in all bands.</a:t>
            </a:r>
            <a:endParaRPr lang="sr-Latn-RS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RS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UBVR_A_snum_d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2971800"/>
            <a:ext cx="8412460" cy="35814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646176"/>
          </a:xfrm>
        </p:spPr>
        <p:txBody>
          <a:bodyPr>
            <a:normAutofit fontScale="70000" lnSpcReduction="20000"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Same as in previous slide but for photo-center displacement.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First row absolute, second relative to entire observational band.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Displacement present almost equally in all bands.</a:t>
            </a:r>
            <a:endParaRPr lang="sr-Latn-RS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RS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UBVR_A_snum_d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2971800"/>
            <a:ext cx="8412460" cy="35814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05000"/>
            <a:ext cx="3915692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0" y="651944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Dominik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Sahu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2000.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2362200" cy="4267200"/>
          </a:xfrm>
        </p:spPr>
        <p:txBody>
          <a:bodyPr>
            <a:normAutofit/>
          </a:bodyPr>
          <a:lstStyle/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Centroid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shift for the case of 40 (up) and 240 (down) stars in the cluster.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Impact parameter 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sr-Latn-RS" sz="18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RS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impc_dfc_UBVR_A_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4753" y="1440873"/>
            <a:ext cx="6055481" cy="2590800"/>
          </a:xfrm>
          <a:prstGeom prst="rect">
            <a:avLst/>
          </a:prstGeom>
        </p:spPr>
      </p:pic>
      <p:pic>
        <p:nvPicPr>
          <p:cNvPr id="7" name="Picture 6" descr="impc_dfc_UBVR_A_2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7653" y="4114800"/>
            <a:ext cx="6009835" cy="25908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2438400" cy="44196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Magnification for the case of 40 (up) and 240 (down) stars in the cluster. 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Variability is lower for the more offcenter transitions.</a:t>
            </a:r>
            <a:endParaRPr lang="sr-Latn-RS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RS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impc_lum_UBVR_A_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1780" y="1170708"/>
            <a:ext cx="6017342" cy="2590800"/>
          </a:xfrm>
          <a:prstGeom prst="rect">
            <a:avLst/>
          </a:prstGeom>
        </p:spPr>
      </p:pic>
      <p:pic>
        <p:nvPicPr>
          <p:cNvPr id="6" name="Picture 5" descr="impc_lum_UBVR_A_2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3962400"/>
            <a:ext cx="5984000" cy="25908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on spectral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1676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We assume that spectral lines are generated in BLR around the AGN. 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We use the Gaussian line shape with intensity </a:t>
            </a:r>
            <a:r>
              <a:rPr lang="en-US" sz="1800" i="1" dirty="0" err="1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800" i="1" baseline="-25000" dirty="0" err="1" smtClean="0">
                <a:latin typeface="Times New Roman" pitchFamily="18" charset="0"/>
                <a:cs typeface="Times New Roman" pitchFamily="18" charset="0"/>
              </a:rPr>
              <a:t>line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and Doppler width 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We expect change in intensity and different from continuum emission.</a:t>
            </a:r>
          </a:p>
          <a:p>
            <a:endParaRPr lang="sr-Latn-RS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RS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713" y="5105400"/>
            <a:ext cx="2732087" cy="673100"/>
          </a:xfrm>
          <a:prstGeom prst="rect">
            <a:avLst/>
          </a:prstGeom>
          <a:noFill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138" y="3213100"/>
            <a:ext cx="2786062" cy="1130300"/>
          </a:xfrm>
          <a:prstGeom prst="rect">
            <a:avLst/>
          </a:prstGeom>
          <a:noFill/>
        </p:spPr>
      </p:pic>
      <p:pic>
        <p:nvPicPr>
          <p:cNvPr id="18436" name="Picture 4" descr="C:\Users\Sasa\Documents\AGN\binaryBH\scslsa_l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3200400"/>
            <a:ext cx="4572000" cy="299561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3400" y="4495800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Kaspi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et al., 2005.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Bentz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et al., 2006.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066800"/>
          </a:xfrm>
        </p:spPr>
        <p:txBody>
          <a:bodyPr/>
          <a:lstStyle/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495300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Novikov</a:t>
            </a:r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I. D., Thorne</a:t>
            </a:r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K. S., 1973, in DeWitt</a:t>
            </a:r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C., DeWitt</a:t>
            </a:r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B.,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eds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Black Holes. Gordon and Breach, Paris, p. 343</a:t>
            </a:r>
            <a:endParaRPr lang="sr-Cyrl-RS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Shakura</a:t>
            </a:r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N. I.,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Sunyaev</a:t>
            </a:r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R. A., 1973, A&amp;A, 24, 337 </a:t>
            </a:r>
            <a:endParaRPr lang="sr-Cyrl-RS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Pringle</a:t>
            </a:r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J. E., Rees</a:t>
            </a:r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M. J., 1972, A&amp;A, 21, 1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Blackburne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J. A., 2011,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astroph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1007.1665.v2</a:t>
            </a:r>
            <a:endParaRPr lang="sr-Cyrl-RS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Simić, S. &amp; Popović, L.Č., 2013, MNRAS,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doi:10.1093/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mnras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/stt498</a:t>
            </a:r>
            <a:endParaRPr lang="sr-Cyrl-RS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Dominik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M. &amp;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Sahu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K.C., 2000,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534, 213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Kaspi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, S., 2005,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629,61.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Bentz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M.C., 2006,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644,133. 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Outline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39824"/>
            <a:ext cx="8305800" cy="392277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baseline="0" dirty="0" smtClean="0"/>
              <a:t>To estimate</a:t>
            </a:r>
            <a:r>
              <a:rPr lang="en-US" sz="2000" dirty="0" smtClean="0"/>
              <a:t> the influence of </a:t>
            </a:r>
            <a:r>
              <a:rPr lang="en-US" sz="2000" dirty="0" err="1" smtClean="0"/>
              <a:t>microlensing</a:t>
            </a:r>
            <a:r>
              <a:rPr lang="en-US" sz="2000" dirty="0" smtClean="0"/>
              <a:t> of star clusters on the QSO objects. To see whether this effect can be measurable.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dirty="0" smtClean="0"/>
              <a:t>Source </a:t>
            </a:r>
          </a:p>
          <a:p>
            <a:pPr marL="1280160" lvl="2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dirty="0" smtClean="0"/>
              <a:t>Extended source</a:t>
            </a:r>
          </a:p>
          <a:p>
            <a:pPr marL="1280160" lvl="2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dirty="0" smtClean="0"/>
              <a:t>Spectral energy distribution</a:t>
            </a:r>
          </a:p>
          <a:p>
            <a:pPr marL="1280160" lvl="2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dirty="0" smtClean="0"/>
              <a:t>Define </a:t>
            </a:r>
            <a:r>
              <a:rPr lang="en-US" sz="2000" dirty="0" smtClean="0"/>
              <a:t>the observational band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dirty="0" smtClean="0"/>
              <a:t>Constructing the lens – basics of ray tracing/shooting method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dirty="0" smtClean="0"/>
              <a:t>Results:</a:t>
            </a:r>
          </a:p>
          <a:p>
            <a:pPr marL="1280160" lvl="2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dirty="0" smtClean="0"/>
              <a:t>Magnification maps, source image</a:t>
            </a:r>
          </a:p>
          <a:p>
            <a:pPr marL="1280160" lvl="2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dirty="0" smtClean="0"/>
              <a:t>Influence as a curves of magnification and </a:t>
            </a:r>
            <a:r>
              <a:rPr lang="en-US" sz="2000" dirty="0" err="1" smtClean="0"/>
              <a:t>centroid</a:t>
            </a:r>
            <a:r>
              <a:rPr lang="en-US" sz="2000" dirty="0" smtClean="0"/>
              <a:t> shift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dirty="0" smtClean="0"/>
              <a:t>Prospects for testing the influence on the spectral lines – future work.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sr-Latn-RS" dirty="0" smtClean="0"/>
              <a:t>Source model</a:t>
            </a:r>
            <a:endParaRPr lang="en-US" dirty="0"/>
          </a:p>
        </p:txBody>
      </p:sp>
      <p:pic>
        <p:nvPicPr>
          <p:cNvPr id="4" name="Content Placeholder 3" descr="blackho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971800"/>
            <a:ext cx="3905250" cy="31242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39824"/>
            <a:ext cx="8305800" cy="11795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sr-Latn-R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AGN core –</a:t>
            </a:r>
            <a:r>
              <a:rPr kumimoji="0" lang="sr-Latn-R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accretion disc – jets formation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sr-Latn-R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Accelerated</a:t>
            </a:r>
            <a:r>
              <a:rPr kumimoji="0" lang="sr-Latn-R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material radiate in wide energy band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AG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2971800"/>
            <a:ext cx="4605867" cy="310896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sr-Latn-RS" dirty="0" smtClean="0"/>
              <a:t>Source model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39824"/>
            <a:ext cx="8305800" cy="1636776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sr-Latn-RS" sz="2800" dirty="0"/>
              <a:t> </a:t>
            </a:r>
            <a:r>
              <a:rPr kumimoji="0" lang="sr-Latn-R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Disc properties (</a:t>
            </a:r>
            <a:r>
              <a:rPr lang="en-US" sz="2000" dirty="0" smtClean="0"/>
              <a:t>Pringle &amp; Rees</a:t>
            </a:r>
            <a:r>
              <a:rPr lang="sr-Latn-RS" sz="2000" dirty="0" smtClean="0"/>
              <a:t> </a:t>
            </a:r>
            <a:r>
              <a:rPr lang="en-US" sz="2000" dirty="0" smtClean="0"/>
              <a:t>1972; </a:t>
            </a:r>
            <a:r>
              <a:rPr lang="en-US" sz="2000" dirty="0" err="1" smtClean="0"/>
              <a:t>Shakura</a:t>
            </a:r>
            <a:r>
              <a:rPr lang="en-US" sz="2000" dirty="0" smtClean="0"/>
              <a:t> &amp; </a:t>
            </a:r>
            <a:r>
              <a:rPr lang="en-US" sz="2000" dirty="0" err="1" smtClean="0"/>
              <a:t>Sunyaev</a:t>
            </a:r>
            <a:r>
              <a:rPr lang="en-US" sz="2000" dirty="0" smtClean="0"/>
              <a:t> 1973; </a:t>
            </a:r>
            <a:r>
              <a:rPr lang="en-US" sz="2000" dirty="0" err="1" smtClean="0"/>
              <a:t>Novikov</a:t>
            </a:r>
            <a:r>
              <a:rPr lang="en-US" sz="2000" dirty="0" smtClean="0"/>
              <a:t> &amp; Thorne 1973</a:t>
            </a:r>
            <a:r>
              <a:rPr kumimoji="0" lang="sr-Latn-R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):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sr-Latn-R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standard relativistic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sr-Latn-R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opticaly thick 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sr-Latn-R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geometrically thin 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sr-Latn-R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black body disc 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267200" y="1981200"/>
          <a:ext cx="2505363" cy="889000"/>
        </p:xfrm>
        <a:graphic>
          <a:graphicData uri="http://schemas.openxmlformats.org/presentationml/2006/ole">
            <p:oleObj spid="_x0000_s1026" name="Equation" r:id="rId3" imgW="1574640" imgH="55872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858000" y="2286000"/>
          <a:ext cx="914400" cy="318977"/>
        </p:xfrm>
        <a:graphic>
          <a:graphicData uri="http://schemas.openxmlformats.org/presentationml/2006/ole">
            <p:oleObj spid="_x0000_s1027" name="Equation" r:id="rId4" imgW="545760" imgH="190440" progId="Equation.3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8001000" y="2320924"/>
          <a:ext cx="914400" cy="325438"/>
        </p:xfrm>
        <a:graphic>
          <a:graphicData uri="http://schemas.openxmlformats.org/presentationml/2006/ole">
            <p:oleObj spid="_x0000_s1028" name="Equation" r:id="rId5" imgW="545760" imgH="203040" progId="Equation.3">
              <p:embed/>
            </p:oleObj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00075" y="3048000"/>
          <a:ext cx="3390900" cy="990600"/>
        </p:xfrm>
        <a:graphic>
          <a:graphicData uri="http://schemas.openxmlformats.org/presentationml/2006/ole">
            <p:oleObj spid="_x0000_s1029" name="Equation" r:id="rId6" imgW="2260440" imgH="660240" progId="Equation.3">
              <p:embed/>
            </p:oleObj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4425950" y="3128963"/>
          <a:ext cx="2127250" cy="468312"/>
        </p:xfrm>
        <a:graphic>
          <a:graphicData uri="http://schemas.openxmlformats.org/presentationml/2006/ole">
            <p:oleObj spid="_x0000_s1030" name="Equation" r:id="rId7" imgW="1269720" imgH="291960" progId="Equation.3">
              <p:embed/>
            </p:oleObj>
          </a:graphicData>
        </a:graphic>
      </p:graphicFrame>
      <p:pic>
        <p:nvPicPr>
          <p:cNvPr id="13" name="Picture 12" descr="srcspe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" y="4191000"/>
            <a:ext cx="3755136" cy="2505456"/>
          </a:xfrm>
          <a:prstGeom prst="rect">
            <a:avLst/>
          </a:prstGeom>
        </p:spPr>
      </p:pic>
      <p:pic>
        <p:nvPicPr>
          <p:cNvPr id="14" name="Picture 13" descr="srcUBVR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73752" y="4191000"/>
            <a:ext cx="3736848" cy="245364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 dirty="0" smtClean="0"/>
              <a:t>Lens </a:t>
            </a:r>
            <a:r>
              <a:rPr lang="sr-Latn-RS" dirty="0" smtClean="0"/>
              <a:t>model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Content Placeholder 8" descr="ra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4600" y="3352800"/>
            <a:ext cx="6297122" cy="2667590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81000" y="1639824"/>
            <a:ext cx="8534400" cy="1484376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Sun like stars – uniformly distributed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Compact star clusters</a:t>
            </a:r>
          </a:p>
          <a:p>
            <a:pPr>
              <a:buFont typeface="Arial" pitchFamily="34" charset="0"/>
              <a:buChar char="•"/>
            </a:pPr>
            <a:r>
              <a:rPr lang="sr-Latn-RS" sz="2000" dirty="0" smtClean="0"/>
              <a:t> </a:t>
            </a:r>
            <a:r>
              <a:rPr lang="en-US" sz="2000" dirty="0" smtClean="0"/>
              <a:t>Ray shooting method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Extended source – divide source plane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any point of source has omnidirectional emission and particular SED</a:t>
            </a:r>
          </a:p>
          <a:p>
            <a:pPr lvl="1">
              <a:buFont typeface="Arial" pitchFamily="34" charset="0"/>
              <a:buChar char="•"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we sum all of those which fall on the observer point.</a:t>
            </a:r>
            <a:endParaRPr lang="en-US" sz="2000" dirty="0" smtClean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04800" y="3200400"/>
          <a:ext cx="2135187" cy="3124200"/>
        </p:xfrm>
        <a:graphic>
          <a:graphicData uri="http://schemas.openxmlformats.org/presentationml/2006/ole">
            <p:oleObj spid="_x0000_s16386" name="Equation" r:id="rId4" imgW="1536480" imgH="2247840" progId="Equation.3">
              <p:embed/>
            </p:oleObj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 of source and lens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432511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Accretion disc 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aseline="-25000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=10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cm, R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out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=10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cm.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Disc temperature – T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20000K at R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cm.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Blackburne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et al., 2011) </a:t>
            </a:r>
            <a:endParaRPr lang="sr-Latn-R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Source plane around 40ERRs.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Lens – source system: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baseline="-25000" dirty="0" err="1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sr-Latn-RS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0.5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baseline="-25000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sr-Latn-RS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2.0</a:t>
            </a:r>
          </a:p>
          <a:p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Lens dimension ~ 0.3pc</a:t>
            </a:r>
          </a:p>
          <a:p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Number of stars in lens: 40 – 240 Solar mass.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9424"/>
            <a:ext cx="3810000" cy="4303776"/>
          </a:xfrm>
        </p:spPr>
        <p:txBody>
          <a:bodyPr>
            <a:normAutofit/>
          </a:bodyPr>
          <a:lstStyle/>
          <a:p>
            <a:r>
              <a:rPr lang="sr-Latn-RS" sz="1800" dirty="0" smtClean="0">
                <a:latin typeface="Times New Roman" pitchFamily="18" charset="0"/>
                <a:cs typeface="Times New Roman" pitchFamily="18" charset="0"/>
              </a:rPr>
              <a:t>Two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different </a:t>
            </a:r>
            <a:r>
              <a:rPr lang="sr-Latn-RS" sz="1800" dirty="0" smtClean="0">
                <a:latin typeface="Times New Roman" pitchFamily="18" charset="0"/>
                <a:cs typeface="Times New Roman" pitchFamily="18" charset="0"/>
              </a:rPr>
              <a:t>cases of lens population with 40 ond 240 stars (top row). </a:t>
            </a:r>
          </a:p>
          <a:p>
            <a:r>
              <a:rPr lang="sr-Latn-RS" sz="1800" dirty="0" smtClean="0">
                <a:latin typeface="Times New Roman" pitchFamily="18" charset="0"/>
                <a:cs typeface="Times New Roman" pitchFamily="18" charset="0"/>
              </a:rPr>
              <a:t>Their appropriate magnification maps (below).</a:t>
            </a:r>
          </a:p>
          <a:p>
            <a:r>
              <a:rPr lang="sr-Latn-RS" sz="1800" dirty="0" smtClean="0">
                <a:latin typeface="Times New Roman" pitchFamily="18" charset="0"/>
                <a:cs typeface="Times New Roman" pitchFamily="18" charset="0"/>
              </a:rPr>
              <a:t>Horizontal lines show the trajectories during the microlensing event of source over the lens.</a:t>
            </a:r>
          </a:p>
          <a:p>
            <a:r>
              <a:rPr lang="sr-Latn-RS" sz="1800" dirty="0" smtClean="0">
                <a:latin typeface="Times New Roman" pitchFamily="18" charset="0"/>
                <a:cs typeface="Times New Roman" pitchFamily="18" charset="0"/>
              </a:rPr>
              <a:t>Why do we choose given star number range?</a:t>
            </a:r>
          </a:p>
          <a:p>
            <a:endParaRPr lang="sr-Latn-RS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stars_maps_0.5_40_2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1752600"/>
            <a:ext cx="4824260" cy="4800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646176"/>
          </a:xfrm>
        </p:spPr>
        <p:txBody>
          <a:bodyPr>
            <a:normAutofit/>
          </a:bodyPr>
          <a:lstStyle/>
          <a:p>
            <a:r>
              <a:rPr lang="sr-Latn-RS" sz="1800" dirty="0" smtClean="0">
                <a:latin typeface="Times New Roman" pitchFamily="18" charset="0"/>
                <a:cs typeface="Times New Roman" pitchFamily="18" charset="0"/>
              </a:rPr>
              <a:t>Images of source in UBVR energy channels. Left panels are for n</a:t>
            </a:r>
            <a:r>
              <a:rPr lang="sr-Latn-RS" sz="1800" baseline="-25000" dirty="0" smtClean="0">
                <a:latin typeface="Times New Roman" pitchFamily="18" charset="0"/>
                <a:cs typeface="Times New Roman" pitchFamily="18" charset="0"/>
              </a:rPr>
              <a:t>stars</a:t>
            </a:r>
            <a:r>
              <a:rPr lang="sr-Latn-RS" sz="1800" dirty="0" smtClean="0">
                <a:latin typeface="Times New Roman" pitchFamily="18" charset="0"/>
                <a:cs typeface="Times New Roman" pitchFamily="18" charset="0"/>
              </a:rPr>
              <a:t> = 40 and right is for n</a:t>
            </a:r>
            <a:r>
              <a:rPr lang="sr-Latn-RS" sz="1800" baseline="-25000" dirty="0" smtClean="0">
                <a:latin typeface="Times New Roman" pitchFamily="18" charset="0"/>
                <a:cs typeface="Times New Roman" pitchFamily="18" charset="0"/>
              </a:rPr>
              <a:t>stars</a:t>
            </a:r>
            <a:r>
              <a:rPr lang="sr-Latn-RS" sz="1800" dirty="0" smtClean="0">
                <a:latin typeface="Times New Roman" pitchFamily="18" charset="0"/>
                <a:cs typeface="Times New Roman" pitchFamily="18" charset="0"/>
              </a:rPr>
              <a:t> = 240.  At arbitrary position during the passing.</a:t>
            </a:r>
          </a:p>
          <a:p>
            <a:endParaRPr lang="sr-Latn-RS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imgl_0.5_40_2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2971800"/>
            <a:ext cx="7354453" cy="371551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646176"/>
          </a:xfrm>
        </p:spPr>
        <p:txBody>
          <a:bodyPr>
            <a:normAutofit lnSpcReduction="10000"/>
          </a:bodyPr>
          <a:lstStyle/>
          <a:p>
            <a:r>
              <a:rPr lang="sr-Latn-RS" sz="1800" dirty="0" smtClean="0">
                <a:latin typeface="Times New Roman" pitchFamily="18" charset="0"/>
                <a:cs typeface="Times New Roman" pitchFamily="18" charset="0"/>
              </a:rPr>
              <a:t>Same, but for the closser lens at z</a:t>
            </a:r>
            <a:r>
              <a:rPr lang="sr-Latn-RS" sz="1800" baseline="-250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sr-Latn-RS" sz="1800" dirty="0" smtClean="0">
                <a:latin typeface="Times New Roman" pitchFamily="18" charset="0"/>
                <a:cs typeface="Times New Roman" pitchFamily="18" charset="0"/>
              </a:rPr>
              <a:t> = 0.01. </a:t>
            </a:r>
          </a:p>
          <a:p>
            <a:r>
              <a:rPr lang="sr-Latn-RS" sz="1800" dirty="0" smtClean="0">
                <a:latin typeface="Times New Roman" pitchFamily="18" charset="0"/>
                <a:cs typeface="Times New Roman" pitchFamily="18" charset="0"/>
              </a:rPr>
              <a:t>Dispersion of components is more expressed.</a:t>
            </a:r>
          </a:p>
          <a:p>
            <a:endParaRPr lang="sr-Latn-RS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imgl_0.01_40_2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2811600"/>
            <a:ext cx="7924800" cy="39702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2956</TotalTime>
  <Words>739</Words>
  <Application>Microsoft Office PowerPoint</Application>
  <PresentationFormat>On-screen Show (4:3)</PresentationFormat>
  <Paragraphs>89</Paragraphs>
  <Slides>16</Slides>
  <Notes>7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Urban</vt:lpstr>
      <vt:lpstr>Equation</vt:lpstr>
      <vt:lpstr>Relative deviation of QSO spectra induced by  microlensing on diffusive massive substructure</vt:lpstr>
      <vt:lpstr>Outline</vt:lpstr>
      <vt:lpstr>Source model</vt:lpstr>
      <vt:lpstr>Source model</vt:lpstr>
      <vt:lpstr>Lens model </vt:lpstr>
      <vt:lpstr>Parameters of source and lens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Effect on spectral lines</vt:lpstr>
      <vt:lpstr>Thank you!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Relative deviation of QSO spectra induced by  microlensing on diffusive massive substructure</dc:title>
  <dc:creator>Sasa</dc:creator>
  <cp:lastModifiedBy>Sasa</cp:lastModifiedBy>
  <cp:revision>156</cp:revision>
  <dcterms:created xsi:type="dcterms:W3CDTF">2013-04-22T07:08:56Z</dcterms:created>
  <dcterms:modified xsi:type="dcterms:W3CDTF">2013-05-16T08:37:12Z</dcterms:modified>
</cp:coreProperties>
</file>