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74" r:id="rId6"/>
    <p:sldId id="275" r:id="rId7"/>
    <p:sldId id="259" r:id="rId8"/>
    <p:sldId id="260" r:id="rId9"/>
    <p:sldId id="261" r:id="rId10"/>
    <p:sldId id="278" r:id="rId11"/>
    <p:sldId id="263" r:id="rId12"/>
    <p:sldId id="264" r:id="rId13"/>
    <p:sldId id="267" r:id="rId14"/>
    <p:sldId id="268" r:id="rId15"/>
    <p:sldId id="269" r:id="rId16"/>
    <p:sldId id="280" r:id="rId17"/>
    <p:sldId id="270" r:id="rId18"/>
    <p:sldId id="279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71B5-9183-45AF-A64B-94CB602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9A4BCA-B0DF-4DEC-B2E3-EB5A1CA5837F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14A482-B6B2-438B-85BA-D38471963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correlations between spectral properties in the spectra of </a:t>
            </a: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en-US" sz="3600" dirty="0" smtClean="0"/>
              <a:t>AGNs type 1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8862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Jelena Kovač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ć</a:t>
            </a:r>
            <a:r>
              <a:rPr lang="sr-Latn-C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Luka 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Popovi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ć</a:t>
            </a:r>
            <a:r>
              <a:rPr lang="sr-Latn-C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Milan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Dimitrijevi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ć</a:t>
            </a:r>
            <a:r>
              <a:rPr lang="sr-Latn-C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sr-Latn-C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Payaswini Saikia</a:t>
            </a:r>
            <a:r>
              <a:rPr lang="sr-Latn-C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sr-Cyrl-CS" baseline="30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sr-Cyrl-CS" sz="1200" dirty="0" smtClean="0"/>
          </a:p>
          <a:p>
            <a:pPr algn="ctr"/>
            <a:r>
              <a:rPr lang="sr-Latn-CS" sz="1200" baseline="30000" dirty="0" smtClean="0"/>
              <a:t>1</a:t>
            </a:r>
            <a:r>
              <a:rPr lang="sr-Latn-CS" sz="1200" dirty="0" smtClean="0"/>
              <a:t> </a:t>
            </a:r>
            <a:r>
              <a:rPr lang="en-US" sz="1200" dirty="0" smtClean="0"/>
              <a:t>Astronomical Observatory Belgrade</a:t>
            </a:r>
            <a:r>
              <a:rPr lang="sr-Latn-CS" sz="1200" dirty="0" smtClean="0"/>
              <a:t>, Serbia</a:t>
            </a:r>
          </a:p>
          <a:p>
            <a:pPr algn="ctr"/>
            <a:endParaRPr lang="en-US" dirty="0"/>
          </a:p>
        </p:txBody>
      </p:sp>
      <p:pic>
        <p:nvPicPr>
          <p:cNvPr id="5" name="Picture 4" descr="aob_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600200" cy="16015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dirty="0" smtClean="0"/>
              <a:t>Balmer continuum fitting: Problems</a:t>
            </a:r>
            <a:endParaRPr lang="en-US" sz="28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8924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752600" y="2286000"/>
            <a:ext cx="216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dirty="0">
                <a:latin typeface="Lucida Sans Unicode" pitchFamily="34" charset="0"/>
              </a:rPr>
              <a:t>Sameshima et al. 2010</a:t>
            </a:r>
            <a:endParaRPr lang="en-US" sz="1400" dirty="0">
              <a:latin typeface="Lucida Sans Unicode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81000" y="990600"/>
            <a:ext cx="2740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latin typeface="Lucida Sans Unicode" pitchFamily="34" charset="0"/>
              </a:rPr>
              <a:t>Tsuzuki et al. 2006,</a:t>
            </a:r>
          </a:p>
          <a:p>
            <a:r>
              <a:rPr lang="sr-Latn-CS" dirty="0">
                <a:latin typeface="Lucida Sans Unicode" pitchFamily="34" charset="0"/>
              </a:rPr>
              <a:t>Sameshima et al. 2010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679" y="1828800"/>
            <a:ext cx="460032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160716"/>
            <a:ext cx="4601046" cy="63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7620000" y="5181600"/>
            <a:ext cx="838200" cy="5334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724400" y="5867400"/>
            <a:ext cx="3328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dirty="0">
                <a:latin typeface="Lucida Sans Unicode" pitchFamily="34" charset="0"/>
              </a:rPr>
              <a:t>Convolving Balmer  continuum </a:t>
            </a:r>
          </a:p>
          <a:p>
            <a:r>
              <a:rPr lang="sr-Latn-CS" sz="1400" dirty="0">
                <a:latin typeface="Lucida Sans Unicode" pitchFamily="34" charset="0"/>
              </a:rPr>
              <a:t>equation with Gaussian </a:t>
            </a:r>
          </a:p>
          <a:p>
            <a:r>
              <a:rPr lang="sr-Latn-CS" sz="1400" dirty="0">
                <a:latin typeface="Lucida Sans Unicode" pitchFamily="34" charset="0"/>
              </a:rPr>
              <a:t>(FWHM Gaussian = FWHM broad H</a:t>
            </a:r>
            <a:r>
              <a:rPr lang="el-GR" sz="1400" dirty="0">
                <a:latin typeface="Lucida Sans Unicode" pitchFamily="34" charset="0"/>
              </a:rPr>
              <a:t>β</a:t>
            </a:r>
            <a:r>
              <a:rPr lang="sr-Latn-CS" sz="1400" dirty="0">
                <a:latin typeface="Lucida Sans Unicode" pitchFamily="34" charset="0"/>
              </a:rPr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486650" y="5848350"/>
            <a:ext cx="381000" cy="2667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34200" y="160020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latin typeface="Lucida Sans Unicode" pitchFamily="34" charset="0"/>
              </a:rPr>
              <a:t>Jin et al. 2012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11700"/>
          </a:xfrm>
        </p:spPr>
        <p:txBody>
          <a:bodyPr/>
          <a:lstStyle/>
          <a:p>
            <a:r>
              <a:rPr lang="sr-Latn-CS" sz="1800" dirty="0" smtClean="0"/>
              <a:t>We try to make model which: </a:t>
            </a:r>
          </a:p>
          <a:p>
            <a:pPr>
              <a:buFont typeface="Wingdings 3" pitchFamily="18" charset="2"/>
              <a:buNone/>
            </a:pPr>
            <a:r>
              <a:rPr lang="sr-Latn-CS" sz="1800" dirty="0" smtClean="0"/>
              <a:t>          - we could use for fitting spectra within </a:t>
            </a:r>
            <a:r>
              <a:rPr lang="sr-Latn-CS" sz="1800" b="1" dirty="0" smtClean="0"/>
              <a:t>2900 A – 5500 A </a:t>
            </a:r>
            <a:r>
              <a:rPr lang="sr-Latn-CS" sz="1800" dirty="0" smtClean="0"/>
              <a:t>range</a:t>
            </a:r>
            <a:r>
              <a:rPr lang="sr-Latn-CS" sz="1800" b="1" dirty="0" smtClean="0"/>
              <a:t> </a:t>
            </a:r>
            <a:r>
              <a:rPr lang="sr-Latn-CS" sz="1800" dirty="0" smtClean="0"/>
              <a:t>(with two continuum windows). It could be done by reducing number of free parameters: </a:t>
            </a:r>
            <a:r>
              <a:rPr lang="sr-Latn-CS" sz="1800" b="1" dirty="0" smtClean="0">
                <a:solidFill>
                  <a:srgbClr val="C00000"/>
                </a:solidFill>
              </a:rPr>
              <a:t>calculating</a:t>
            </a:r>
            <a:r>
              <a:rPr lang="sr-Latn-CS" sz="1800" dirty="0" smtClean="0"/>
              <a:t> the intensity of Balmer continuum!</a:t>
            </a:r>
          </a:p>
          <a:p>
            <a:pPr>
              <a:buFont typeface="Wingdings 3" pitchFamily="18" charset="2"/>
              <a:buNone/>
            </a:pPr>
            <a:r>
              <a:rPr lang="sr-Latn-CS" sz="1800" dirty="0" smtClean="0"/>
              <a:t>          - we try to make good fit near Balmer edge (3646 A)!</a:t>
            </a:r>
          </a:p>
          <a:p>
            <a:pPr>
              <a:buFont typeface="Wingdings 3" pitchFamily="18" charset="2"/>
              <a:buNone/>
            </a:pPr>
            <a:endParaRPr lang="sr-Latn-CS" sz="1800" b="1" dirty="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sr-Latn-CS" sz="1800" b="1" dirty="0" smtClean="0">
                <a:solidFill>
                  <a:srgbClr val="C00000"/>
                </a:solidFill>
              </a:rPr>
              <a:t>Our model consists of:</a:t>
            </a:r>
          </a:p>
          <a:p>
            <a:pPr>
              <a:buFont typeface="Wingdings 3" pitchFamily="18" charset="2"/>
              <a:buNone/>
            </a:pPr>
            <a:r>
              <a:rPr lang="sr-Latn-CS" sz="1800" dirty="0" smtClean="0"/>
              <a:t> </a:t>
            </a:r>
            <a:r>
              <a:rPr lang="sr-Latn-CS" sz="1800" b="1" dirty="0" smtClean="0"/>
              <a:t>Power law + Balmer continuum </a:t>
            </a:r>
            <a:r>
              <a:rPr lang="sr-Latn-CS" sz="1600" b="1" dirty="0" smtClean="0"/>
              <a:t>(</a:t>
            </a:r>
            <a:r>
              <a:rPr lang="el-GR" sz="1600" b="1" dirty="0" smtClean="0"/>
              <a:t>λ</a:t>
            </a:r>
            <a:r>
              <a:rPr lang="sr-Latn-CS" sz="1600" b="1" dirty="0" smtClean="0"/>
              <a:t>&lt;3646A) </a:t>
            </a:r>
            <a:r>
              <a:rPr lang="sr-Latn-CS" sz="1800" b="1" dirty="0" smtClean="0"/>
              <a:t>+ high order Balmer lines </a:t>
            </a:r>
            <a:r>
              <a:rPr lang="sr-Latn-CS" sz="1600" b="1" dirty="0" smtClean="0"/>
              <a:t>(n=3-400),</a:t>
            </a:r>
          </a:p>
          <a:p>
            <a:pPr>
              <a:buFont typeface="Wingdings 3" pitchFamily="18" charset="2"/>
              <a:buNone/>
            </a:pPr>
            <a:r>
              <a:rPr lang="sr-Latn-CS" sz="1600" b="1" dirty="0" smtClean="0"/>
              <a:t>                                                                                             (</a:t>
            </a:r>
            <a:r>
              <a:rPr lang="el-GR" sz="1600" b="1" dirty="0" smtClean="0"/>
              <a:t>λ</a:t>
            </a:r>
            <a:r>
              <a:rPr lang="sr-Latn-CS" sz="1600" b="1" dirty="0" smtClean="0"/>
              <a:t>&gt;3646A)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/>
              <a:t>Our model of Balmer continuum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1600" y="3276600"/>
            <a:ext cx="3962400" cy="8382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553200" y="4267200"/>
            <a:ext cx="381000" cy="3048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28600" y="4572000"/>
            <a:ext cx="9196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latin typeface="Lucida Sans Unicode" pitchFamily="34" charset="0"/>
              </a:rPr>
              <a:t>They are fitted by one Gaussian with the same width and shift as H</a:t>
            </a:r>
            <a:r>
              <a:rPr lang="el-GR" dirty="0">
                <a:latin typeface="Lucida Sans Unicode" pitchFamily="34" charset="0"/>
              </a:rPr>
              <a:t>γ</a:t>
            </a:r>
            <a:r>
              <a:rPr lang="sr-Latn-CS" dirty="0">
                <a:latin typeface="Lucida Sans Unicode" pitchFamily="34" charset="0"/>
              </a:rPr>
              <a:t>.</a:t>
            </a:r>
          </a:p>
          <a:p>
            <a:r>
              <a:rPr lang="sr-Latn-CS" dirty="0">
                <a:latin typeface="Lucida Sans Unicode" pitchFamily="34" charset="0"/>
              </a:rPr>
              <a:t>The relative intensites for Balmer lines with </a:t>
            </a:r>
            <a:r>
              <a:rPr lang="sr-Latn-CS" b="1" dirty="0">
                <a:solidFill>
                  <a:srgbClr val="C00000"/>
                </a:solidFill>
                <a:latin typeface="Lucida Sans Unicode" pitchFamily="34" charset="0"/>
              </a:rPr>
              <a:t>n&lt;50</a:t>
            </a:r>
            <a:r>
              <a:rPr lang="sr-Latn-CS" dirty="0">
                <a:latin typeface="Lucida Sans Unicode" pitchFamily="34" charset="0"/>
              </a:rPr>
              <a:t> are taken from the paper: Storey and Hummer 1995.  </a:t>
            </a:r>
          </a:p>
          <a:p>
            <a:r>
              <a:rPr lang="sr-Latn-CS" dirty="0">
                <a:latin typeface="Lucida Sans Unicode" pitchFamily="34" charset="0"/>
              </a:rPr>
              <a:t>Relative intensities  for </a:t>
            </a:r>
            <a:r>
              <a:rPr lang="sr-Latn-CS" b="1" dirty="0">
                <a:solidFill>
                  <a:srgbClr val="C00000"/>
                </a:solidFill>
                <a:latin typeface="Lucida Sans Unicode" pitchFamily="34" charset="0"/>
              </a:rPr>
              <a:t>50&lt;n&lt;400 </a:t>
            </a:r>
            <a:r>
              <a:rPr lang="sr-Latn-CS" dirty="0">
                <a:latin typeface="Lucida Sans Unicode" pitchFamily="34" charset="0"/>
              </a:rPr>
              <a:t>are calculated using approximate  formula: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463" y="5715000"/>
            <a:ext cx="50117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4572000" y="5715000"/>
            <a:ext cx="2590800" cy="9906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7162800" y="6334125"/>
            <a:ext cx="69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 b="1">
                <a:solidFill>
                  <a:srgbClr val="C00000"/>
                </a:solidFill>
                <a:latin typeface="Lucida Sans Unicode" pitchFamily="34" charset="0"/>
              </a:rPr>
              <a:t>≈1</a:t>
            </a:r>
            <a:endParaRPr lang="en-US" sz="2800" b="1">
              <a:solidFill>
                <a:srgbClr val="C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Z:\MANDRIVA\Desktop\UV2012\preliminarni_rezultati\primer dobrog fita\spec41061866116cont copy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33914" cy="56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>
          <a:xfrm>
            <a:off x="3276600" y="27432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2800" dirty="0" smtClean="0"/>
              <a:t>Examples of fit: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371600" y="12954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153400" y="42672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96000" y="39624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2251-0752-020fi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001000" cy="56007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209800" y="25146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91000" y="41148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791200" y="4495800"/>
            <a:ext cx="45719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990600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Good fit in 65% of spectra</a:t>
            </a:r>
          </a:p>
          <a:p>
            <a:r>
              <a:rPr lang="sr-Latn-CS" dirty="0" smtClean="0"/>
              <a:t>from the sample</a:t>
            </a:r>
            <a:endParaRPr lang="en-US" dirty="0"/>
          </a:p>
        </p:txBody>
      </p:sp>
      <p:pic>
        <p:nvPicPr>
          <p:cNvPr id="19" name="Picture 18" descr="51993-0551-179fig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85800"/>
            <a:ext cx="8077199" cy="56540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3962400" y="1371600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Fit is not good in 35% of spectra</a:t>
            </a:r>
            <a:endParaRPr lang="en-US" dirty="0"/>
          </a:p>
        </p:txBody>
      </p:sp>
      <p:pic>
        <p:nvPicPr>
          <p:cNvPr id="21" name="Picture 20" descr="52174-0637-259fig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85800"/>
            <a:ext cx="8001000" cy="560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13715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Diagnostic BPT diagram </a:t>
            </a:r>
            <a:r>
              <a:rPr lang="sr-Cyrl-CS" sz="1400" dirty="0" smtClean="0"/>
              <a:t>(</a:t>
            </a:r>
            <a:r>
              <a:rPr lang="sr-Latn-CS" sz="1400" dirty="0" smtClean="0"/>
              <a:t>Baldwin, Philips Terlevich 1981</a:t>
            </a:r>
            <a:r>
              <a:rPr lang="sr-Cyrl-CS" sz="1400" dirty="0" smtClean="0"/>
              <a:t>)</a:t>
            </a:r>
            <a:endParaRPr lang="sr-Cyrl-CS" sz="1600" dirty="0" smtClean="0"/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/>
              <a:t>                                                                             </a:t>
            </a:r>
            <a:r>
              <a:rPr lang="sr-Cyrl-CS" sz="1600" dirty="0" smtClean="0"/>
              <a:t> </a:t>
            </a:r>
            <a:endParaRPr lang="en-US" sz="1600" b="1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 Division of the sample by different source of ionization</a:t>
            </a:r>
            <a:r>
              <a:rPr lang="sr-Latn-CS" sz="1800" dirty="0" smtClean="0">
                <a:solidFill>
                  <a:schemeClr val="accent1"/>
                </a:solidFill>
              </a:rPr>
              <a:t>: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971800"/>
            <a:ext cx="25955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 ≶ log([O III]</a:t>
            </a:r>
            <a:r>
              <a:rPr lang="en-US" sz="1200" b="1" dirty="0" smtClean="0">
                <a:solidFill>
                  <a:srgbClr val="FF0000"/>
                </a:solidFill>
              </a:rPr>
              <a:t>5007</a:t>
            </a:r>
            <a:r>
              <a:rPr lang="en-US" b="1" dirty="0" smtClean="0">
                <a:solidFill>
                  <a:srgbClr val="FF0000"/>
                </a:solidFill>
              </a:rPr>
              <a:t>/H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28600" y="152400"/>
            <a:ext cx="89154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Results</a:t>
            </a: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sr-Cyrl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2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</a:rPr>
              <a:t>Contribution</a:t>
            </a:r>
            <a:r>
              <a:rPr lang="sr-Latn-CS" sz="2000" dirty="0" smtClean="0">
                <a:latin typeface="+mj-lt"/>
              </a:rPr>
              <a:t> of starbursts to</a:t>
            </a:r>
            <a:r>
              <a:rPr lang="en-US" sz="2000" dirty="0" smtClean="0">
                <a:latin typeface="+mj-lt"/>
              </a:rPr>
              <a:t> AGN spectra: the broad line AGNs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1400" dirty="0" smtClean="0"/>
              <a:t>Some indications that AGN+starbursts could coexist in one phase of evolution </a:t>
            </a:r>
            <a:r>
              <a:rPr lang="en-US" sz="1200" dirty="0" smtClean="0"/>
              <a:t>(Wang &amp; Wei 2006, 2008,</a:t>
            </a:r>
          </a:p>
          <a:p>
            <a:r>
              <a:rPr lang="en-US" sz="1200" dirty="0" smtClean="0"/>
              <a:t>Mao et al. 2009 ). </a:t>
            </a:r>
          </a:p>
          <a:p>
            <a:r>
              <a:rPr lang="en-US" sz="1400" dirty="0" smtClean="0"/>
              <a:t>- NLSy 1:  </a:t>
            </a:r>
            <a:r>
              <a:rPr lang="en-US" dirty="0" smtClean="0"/>
              <a:t>Starburst contribution in narrow lines </a:t>
            </a:r>
            <a:r>
              <a:rPr lang="en-US" sz="1200" dirty="0" smtClean="0"/>
              <a:t>(Mao et al. 2009)</a:t>
            </a:r>
            <a:endParaRPr lang="en-US" sz="1200" dirty="0"/>
          </a:p>
        </p:txBody>
      </p:sp>
      <p:pic>
        <p:nvPicPr>
          <p:cNvPr id="28" name="graphics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514600" y="3543300"/>
            <a:ext cx="3676650" cy="33147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3733800"/>
            <a:ext cx="2728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Kewley et al. 2001, ApJ, 556, 121 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0" y="403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Kauffmann et al. 2003, MNRAS, </a:t>
            </a:r>
            <a:endParaRPr lang="sr-Latn-CS" sz="1200" dirty="0" smtClean="0"/>
          </a:p>
          <a:p>
            <a:r>
              <a:rPr lang="pt-BR" sz="1200" dirty="0" smtClean="0"/>
              <a:t>346, 1055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4648200"/>
            <a:ext cx="3352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6800" y="39624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AGN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52578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H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609600" y="2819400"/>
            <a:ext cx="8229600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sr-Cyrl-C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adopt division</a:t>
            </a:r>
            <a:r>
              <a:rPr kumimoji="0" lang="sr-Cyrl-C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</a:t>
            </a:r>
            <a:r>
              <a:rPr kumimoji="0" lang="sr-Cyrl-C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724400" y="1828800"/>
            <a:ext cx="1219200" cy="91440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295400"/>
            <a:ext cx="3108543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R = log([O III]</a:t>
            </a:r>
            <a:r>
              <a:rPr lang="en-US" sz="1200" b="1" dirty="0" smtClean="0">
                <a:solidFill>
                  <a:schemeClr val="accent4"/>
                </a:solidFill>
              </a:rPr>
              <a:t>5007</a:t>
            </a:r>
            <a:r>
              <a:rPr lang="en-US" b="1" dirty="0" smtClean="0">
                <a:solidFill>
                  <a:schemeClr val="accent4"/>
                </a:solidFill>
              </a:rPr>
              <a:t>/H</a:t>
            </a:r>
            <a:r>
              <a:rPr lang="el-GR" b="1" dirty="0" smtClean="0">
                <a:solidFill>
                  <a:schemeClr val="accent4"/>
                </a:solidFill>
              </a:rPr>
              <a:t>β</a:t>
            </a:r>
            <a:r>
              <a:rPr lang="sr-Latn-CS" b="1" dirty="0" smtClean="0">
                <a:solidFill>
                  <a:schemeClr val="accent4"/>
                </a:solidFill>
              </a:rPr>
              <a:t> NLR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895600"/>
            <a:ext cx="2196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R &lt; 0.5</a:t>
            </a:r>
            <a:endParaRPr lang="sr-Latn-CS" dirty="0" smtClean="0"/>
          </a:p>
          <a:p>
            <a:r>
              <a:rPr lang="sr-Latn-CS" b="1" dirty="0" smtClean="0"/>
              <a:t> ”AGN+ starburst”</a:t>
            </a:r>
            <a:endParaRPr lang="sr-Cyrl-CS" b="1" dirty="0" smtClean="0"/>
          </a:p>
          <a:p>
            <a:r>
              <a:rPr lang="en-US" i="1" dirty="0" smtClean="0"/>
              <a:t> </a:t>
            </a:r>
            <a:r>
              <a:rPr lang="sr-Latn-CS" i="1" dirty="0" smtClean="0"/>
              <a:t>  </a:t>
            </a:r>
            <a:r>
              <a:rPr lang="sr-Cyrl-CS" sz="1600" dirty="0" smtClean="0"/>
              <a:t>   </a:t>
            </a:r>
            <a:r>
              <a:rPr lang="sr-Latn-CS" sz="1600" dirty="0" smtClean="0"/>
              <a:t>95 objects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971800" y="1828800"/>
            <a:ext cx="1371600" cy="91440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2895600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R &gt; 0.5</a:t>
            </a:r>
          </a:p>
          <a:p>
            <a:r>
              <a:rPr lang="sr-Latn-CS" b="1" dirty="0" smtClean="0"/>
              <a:t>“</a:t>
            </a:r>
            <a:r>
              <a:rPr lang="en-US" b="1" dirty="0" smtClean="0"/>
              <a:t>pure AGN</a:t>
            </a:r>
            <a:r>
              <a:rPr lang="sr-Latn-CS" b="1" dirty="0" smtClean="0"/>
              <a:t>”</a:t>
            </a:r>
            <a:r>
              <a:rPr lang="sr-Cyrl-CS" b="1" dirty="0" smtClean="0"/>
              <a:t> </a:t>
            </a:r>
          </a:p>
          <a:p>
            <a:pPr algn="ctr"/>
            <a:r>
              <a:rPr lang="en-US" i="1" dirty="0" smtClean="0"/>
              <a:t> </a:t>
            </a:r>
            <a:r>
              <a:rPr lang="sr-Cyrl-CS" sz="1600" dirty="0" smtClean="0"/>
              <a:t>207 </a:t>
            </a:r>
            <a:r>
              <a:rPr lang="sr-Latn-CS" sz="1600" dirty="0" smtClean="0"/>
              <a:t>objects</a:t>
            </a:r>
            <a:endParaRPr lang="en-US" sz="1600" dirty="0"/>
          </a:p>
        </p:txBody>
      </p:sp>
      <p:sp>
        <p:nvSpPr>
          <p:cNvPr id="28" name="Down Arrow 27"/>
          <p:cNvSpPr/>
          <p:nvPr/>
        </p:nvSpPr>
        <p:spPr>
          <a:xfrm>
            <a:off x="5943600" y="3962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Documents and Settings\Administrator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1860550" cy="1371600"/>
          </a:xfrm>
          <a:prstGeom prst="rect">
            <a:avLst/>
          </a:prstGeom>
          <a:noFill/>
        </p:spPr>
      </p:pic>
      <p:pic>
        <p:nvPicPr>
          <p:cNvPr id="31" name="Picture 2" descr="H:\Doktorat_jkovacevic\jk_doktorat\13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0"/>
            <a:ext cx="2209800" cy="1759841"/>
          </a:xfrm>
          <a:prstGeom prst="rect">
            <a:avLst/>
          </a:prstGeom>
          <a:noFill/>
        </p:spPr>
      </p:pic>
      <p:sp>
        <p:nvSpPr>
          <p:cNvPr id="32" name="Down Arrow 31"/>
          <p:cNvSpPr/>
          <p:nvPr/>
        </p:nvSpPr>
        <p:spPr>
          <a:xfrm>
            <a:off x="2819400" y="3886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ight Arrow 36"/>
          <p:cNvSpPr/>
          <p:nvPr/>
        </p:nvSpPr>
        <p:spPr>
          <a:xfrm>
            <a:off x="6324600" y="5791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6581001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dirty="0" smtClean="0"/>
              <a:t>Mrk 493, HST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981200" y="55626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28800" y="4876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362200" y="5105400"/>
            <a:ext cx="4572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28600" y="228600"/>
            <a:ext cx="89154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Results</a:t>
            </a:r>
            <a: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sr-Cyrl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20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</a:rPr>
              <a:t>Contribution</a:t>
            </a:r>
            <a:r>
              <a:rPr lang="sr-Latn-CS" sz="2000" dirty="0" smtClean="0">
                <a:latin typeface="+mj-lt"/>
              </a:rPr>
              <a:t> of starbursts to</a:t>
            </a:r>
            <a:r>
              <a:rPr lang="en-US" sz="2000" dirty="0" smtClean="0">
                <a:latin typeface="+mj-lt"/>
              </a:rPr>
              <a:t> AGN spectra: </a:t>
            </a:r>
            <a:r>
              <a:rPr lang="en-US" sz="2000" b="1" u="sng" dirty="0" smtClean="0">
                <a:solidFill>
                  <a:srgbClr val="C00000"/>
                </a:solidFill>
                <a:latin typeface="+mj-lt"/>
              </a:rPr>
              <a:t>AGNs</a:t>
            </a:r>
            <a:r>
              <a:rPr lang="sr-Latn-CS" sz="2000" b="1" u="sng" dirty="0" smtClean="0">
                <a:solidFill>
                  <a:srgbClr val="C00000"/>
                </a:solidFill>
                <a:latin typeface="+mj-lt"/>
              </a:rPr>
              <a:t> type 1!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4495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71600" y="5638800"/>
            <a:ext cx="480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1371599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We try to check is this division </a:t>
            </a:r>
            <a:r>
              <a:rPr lang="en-US" sz="1600" dirty="0" smtClean="0"/>
              <a:t>criteria</a:t>
            </a:r>
            <a:r>
              <a:rPr lang="en-US" sz="1600" dirty="0" smtClean="0">
                <a:solidFill>
                  <a:schemeClr val="tx2"/>
                </a:solidFill>
              </a:rPr>
              <a:t> correct</a:t>
            </a:r>
            <a:r>
              <a:rPr lang="sr-Latn-CS" sz="1600" dirty="0" smtClean="0">
                <a:solidFill>
                  <a:schemeClr val="tx2"/>
                </a:solidFill>
              </a:rPr>
              <a:t>:   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US" sz="1600" b="1" dirty="0" smtClean="0">
                <a:solidFill>
                  <a:schemeClr val="tx2"/>
                </a:solidFill>
              </a:rPr>
              <a:t>R =</a:t>
            </a:r>
            <a:r>
              <a:rPr lang="en-US" sz="1600" b="1" dirty="0" smtClean="0">
                <a:solidFill>
                  <a:schemeClr val="accent4"/>
                </a:solidFill>
              </a:rPr>
              <a:t> </a:t>
            </a:r>
            <a:r>
              <a:rPr lang="en-US" sz="1600" dirty="0" smtClean="0"/>
              <a:t> </a:t>
            </a:r>
            <a:r>
              <a:rPr lang="sr-Cyrl-CS" sz="1600" dirty="0" smtClean="0"/>
              <a:t>                                       </a:t>
            </a:r>
            <a:endParaRPr lang="sr-Latn-CS" sz="1600" dirty="0" smtClean="0"/>
          </a:p>
          <a:p>
            <a:endParaRPr lang="sr-Cyrl-C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sr-Cyrl-CS" sz="1600" dirty="0" smtClean="0"/>
              <a:t> </a:t>
            </a:r>
            <a:r>
              <a:rPr lang="en-US" sz="1600" dirty="0" smtClean="0"/>
              <a:t>Brungardt 1988</a:t>
            </a:r>
            <a:r>
              <a:rPr lang="sr-Latn-CS" sz="1600" dirty="0" smtClean="0"/>
              <a:t> observed the correlation between</a:t>
            </a:r>
            <a:r>
              <a:rPr lang="sr-Cyrl-CS" sz="1600" dirty="0" smtClean="0"/>
              <a:t> </a:t>
            </a:r>
            <a:r>
              <a:rPr lang="en-US" sz="1600" dirty="0" smtClean="0"/>
              <a:t>L</a:t>
            </a:r>
            <a:r>
              <a:rPr lang="en-US" sz="1600" baseline="-25000" dirty="0" smtClean="0"/>
              <a:t>cont</a:t>
            </a:r>
            <a:r>
              <a:rPr lang="en-US" sz="1600" dirty="0" smtClean="0"/>
              <a:t> </a:t>
            </a:r>
            <a:r>
              <a:rPr lang="sr-Latn-CS" sz="1600" dirty="0" smtClean="0"/>
              <a:t>and</a:t>
            </a:r>
            <a:r>
              <a:rPr lang="en-US" sz="1600" dirty="0" smtClean="0"/>
              <a:t> FWHM [O III]</a:t>
            </a:r>
            <a:r>
              <a:rPr lang="sr-Latn-CS" sz="1600" dirty="0" smtClean="0"/>
              <a:t> for starbursts.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                               </a:t>
            </a:r>
            <a:r>
              <a:rPr lang="sr-Cyrl-CS" sz="1600" dirty="0" smtClean="0"/>
              <a:t> 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7805" y="2209800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R &lt; 0.5</a:t>
            </a:r>
          </a:p>
          <a:p>
            <a:r>
              <a:rPr lang="sr-Latn-CS" b="1" dirty="0" smtClean="0"/>
              <a:t>“starburst+AGN”</a:t>
            </a:r>
            <a:r>
              <a:rPr lang="sr-Cyrl-CS" b="1" dirty="0" smtClean="0"/>
              <a:t> </a:t>
            </a:r>
            <a:r>
              <a:rPr lang="sr-Latn-CS" dirty="0" smtClean="0"/>
              <a:t>subsample</a:t>
            </a:r>
            <a:endParaRPr lang="sr-Cyrl-C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528365" y="2209800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R &gt; 0.5</a:t>
            </a:r>
          </a:p>
          <a:p>
            <a:r>
              <a:rPr lang="sr-Latn-CS" b="1" dirty="0" smtClean="0"/>
              <a:t>“pure </a:t>
            </a:r>
            <a:r>
              <a:rPr lang="en-US" b="1" dirty="0" smtClean="0"/>
              <a:t>AG</a:t>
            </a:r>
            <a:r>
              <a:rPr lang="sr-Latn-CS" b="1" dirty="0" smtClean="0"/>
              <a:t>N”</a:t>
            </a:r>
            <a:r>
              <a:rPr lang="sr-Cyrl-CS" b="1" dirty="0" smtClean="0"/>
              <a:t> </a:t>
            </a:r>
            <a:r>
              <a:rPr lang="sr-Latn-CS" dirty="0" smtClean="0"/>
              <a:t>subsample</a:t>
            </a:r>
            <a:endParaRPr lang="sr-Cyrl-C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7699430" cy="278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714625" cy="34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ight Arrow 27"/>
          <p:cNvSpPr/>
          <p:nvPr/>
        </p:nvSpPr>
        <p:spPr>
          <a:xfrm>
            <a:off x="228600" y="5715000"/>
            <a:ext cx="1066800" cy="228600"/>
          </a:xfrm>
          <a:prstGeom prst="rightArrow">
            <a:avLst/>
          </a:prstGeom>
          <a:solidFill>
            <a:schemeClr val="bg1"/>
          </a:solidFill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5715000"/>
            <a:ext cx="288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rgbClr val="0070C0"/>
                </a:solidFill>
              </a:rPr>
              <a:t>Confirmation of criteria:</a:t>
            </a:r>
          </a:p>
          <a:p>
            <a:r>
              <a:rPr lang="sr-Latn-CS" dirty="0" smtClean="0"/>
              <a:t>                   R=</a:t>
            </a:r>
            <a:endParaRPr lang="sr-Cyrl-CS" dirty="0" smtClean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19800"/>
            <a:ext cx="2714625" cy="34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209800" y="525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5257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</a:t>
            </a:r>
            <a:endParaRPr lang="en-US" sz="1400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sr-Cyrl-CS" sz="2400" dirty="0" smtClean="0"/>
              <a:t>.</a:t>
            </a:r>
            <a:r>
              <a:rPr lang="en-US" sz="2400" dirty="0" smtClean="0"/>
              <a:t>4  Division of the sample </a:t>
            </a:r>
            <a:r>
              <a:rPr lang="sr-Latn-CS" sz="2400" dirty="0" smtClean="0"/>
              <a:t>according the</a:t>
            </a:r>
            <a:r>
              <a:rPr lang="en-US" sz="2400" dirty="0" smtClean="0"/>
              <a:t> different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 </a:t>
            </a:r>
            <a:r>
              <a:rPr lang="en-US" sz="2400" dirty="0" smtClean="0"/>
              <a:t>source of ionization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4648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200" dirty="0" smtClean="0"/>
              <a:t>Popović, L. Č., Kovačević, J., </a:t>
            </a:r>
          </a:p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200" dirty="0" smtClean="0"/>
              <a:t>2011</a:t>
            </a:r>
            <a:r>
              <a:rPr lang="en-US" sz="1200" dirty="0" smtClean="0"/>
              <a:t>,</a:t>
            </a:r>
            <a:r>
              <a:rPr lang="sr-Latn-CS" sz="1200" dirty="0" smtClean="0"/>
              <a:t> </a:t>
            </a:r>
            <a:r>
              <a:rPr lang="en-US" sz="1200" b="1" i="1" dirty="0" smtClean="0"/>
              <a:t>ApJ</a:t>
            </a:r>
            <a:r>
              <a:rPr lang="en-US" sz="1200" dirty="0" smtClean="0"/>
              <a:t>,</a:t>
            </a:r>
            <a:r>
              <a:rPr lang="sr-Latn-CS" sz="1200" dirty="0" smtClean="0"/>
              <a:t> </a:t>
            </a:r>
            <a:r>
              <a:rPr lang="sr-Latn-CS" sz="1200" b="1" dirty="0" smtClean="0"/>
              <a:t>738</a:t>
            </a:r>
            <a:r>
              <a:rPr lang="sr-Latn-CS" sz="1200" dirty="0" smtClean="0"/>
              <a:t>, 68.</a:t>
            </a:r>
            <a:endParaRPr lang="sr-Cyrl-CS" sz="1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477000" y="5791200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Popović, L. </a:t>
            </a:r>
            <a:r>
              <a:rPr lang="sr-Latn-CS" sz="1300" dirty="0" smtClean="0"/>
              <a:t>Č. &amp; Kovačević</a:t>
            </a:r>
            <a:r>
              <a:rPr lang="sr-Latn-CS" sz="1300" dirty="0" smtClean="0"/>
              <a:t>, J., </a:t>
            </a:r>
          </a:p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2011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en-US" sz="1300" b="1" i="1" dirty="0" smtClean="0"/>
              <a:t>ApJ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sr-Latn-CS" sz="1300" b="1" dirty="0" smtClean="0"/>
              <a:t>738</a:t>
            </a:r>
            <a:r>
              <a:rPr lang="sr-Latn-CS" sz="1300" dirty="0" smtClean="0"/>
              <a:t>, 68.</a:t>
            </a:r>
            <a:endParaRPr lang="sr-Cyrl-C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MANDRIVA\Desktop\t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3819525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/>
            <a:r>
              <a:rPr lang="sr-Latn-CS" sz="3100" dirty="0" smtClean="0">
                <a:solidFill>
                  <a:schemeClr val="accent2"/>
                </a:solidFill>
              </a:rPr>
              <a:t>    4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sr-Latn-CS" sz="3100" dirty="0" smtClean="0">
                <a:solidFill>
                  <a:schemeClr val="accent2"/>
                </a:solidFill>
              </a:rPr>
              <a:t>Results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sr-Latn-CS" sz="2200" dirty="0" smtClean="0"/>
              <a:t>4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sr-Latn-CS" sz="2200" dirty="0" smtClean="0"/>
              <a:t>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Differences</a:t>
            </a:r>
            <a:r>
              <a:rPr kumimoji="0" lang="sr-Latn-C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between spectral properties of “pure AGN” and “starburst+AGN” subsample</a:t>
            </a:r>
            <a:r>
              <a:rPr lang="en-US" sz="2000" dirty="0" smtClean="0"/>
              <a:t>   </a:t>
            </a:r>
            <a:r>
              <a:rPr lang="sr-Latn-CS" sz="2000" dirty="0" smtClean="0"/>
              <a:t>(R=                                      )</a:t>
            </a:r>
            <a:endParaRPr kumimoji="0" lang="en-US" sz="2200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2743200" cy="3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19200" y="2667000"/>
            <a:ext cx="7924800" cy="457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6172200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Popović, L. </a:t>
            </a:r>
            <a:r>
              <a:rPr lang="sr-Latn-CS" sz="1300" dirty="0" smtClean="0"/>
              <a:t>Č. &amp; Kovačević</a:t>
            </a:r>
            <a:r>
              <a:rPr lang="sr-Latn-CS" sz="1300" dirty="0" smtClean="0"/>
              <a:t>, J., </a:t>
            </a:r>
          </a:p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2011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en-US" sz="1300" b="1" i="1" dirty="0" smtClean="0"/>
              <a:t>ApJ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sr-Latn-CS" sz="1300" b="1" dirty="0" smtClean="0"/>
              <a:t>738</a:t>
            </a:r>
            <a:r>
              <a:rPr lang="sr-Latn-CS" sz="1300" dirty="0" smtClean="0"/>
              <a:t>, 68.</a:t>
            </a:r>
            <a:endParaRPr lang="sr-Cyrl-C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373931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29200"/>
            <a:ext cx="1700213" cy="32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982335"/>
            <a:ext cx="1876425" cy="3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3819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3819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066800" y="2667000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chemeClr val="accent4"/>
                </a:solidFill>
              </a:rPr>
              <a:t>“</a:t>
            </a:r>
            <a:r>
              <a:rPr lang="sr-Latn-CS" sz="2400" b="1" dirty="0" smtClean="0">
                <a:solidFill>
                  <a:schemeClr val="accent4"/>
                </a:solidFill>
              </a:rPr>
              <a:t>starburst+AGN</a:t>
            </a:r>
            <a:r>
              <a:rPr lang="sr-Cyrl-CS" sz="2400" b="1" dirty="0" smtClean="0">
                <a:solidFill>
                  <a:schemeClr val="accent4"/>
                </a:solidFill>
              </a:rPr>
              <a:t>”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59080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chemeClr val="accent4"/>
                </a:solidFill>
              </a:rPr>
              <a:t>“</a:t>
            </a:r>
            <a:r>
              <a:rPr lang="sr-Latn-CS" sz="2400" b="1" dirty="0" smtClean="0">
                <a:solidFill>
                  <a:schemeClr val="accent4"/>
                </a:solidFill>
              </a:rPr>
              <a:t>pure AGN</a:t>
            </a:r>
            <a:r>
              <a:rPr lang="sr-Cyrl-CS" sz="2400" b="1" dirty="0" smtClean="0">
                <a:solidFill>
                  <a:schemeClr val="accent4"/>
                </a:solidFill>
              </a:rPr>
              <a:t>”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4267200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r=0.81</a:t>
            </a:r>
          </a:p>
          <a:p>
            <a:r>
              <a:rPr lang="sr-Latn-CS" sz="1600" dirty="0" smtClean="0"/>
              <a:t>P=1E-16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43434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r=0.26</a:t>
            </a:r>
          </a:p>
          <a:p>
            <a:r>
              <a:rPr lang="sr-Latn-CS" sz="1600" dirty="0" smtClean="0"/>
              <a:t>P=1E-4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90600" y="2895600"/>
            <a:ext cx="2895600" cy="16764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"/>
          <p:cNvSpPr txBox="1">
            <a:spLocks/>
          </p:cNvSpPr>
          <p:nvPr/>
        </p:nvSpPr>
        <p:spPr>
          <a:xfrm>
            <a:off x="0" y="228600"/>
            <a:ext cx="9144000" cy="12954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4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sr-Latn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r-Latn-C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Differences between spectral properties of “pure AGN” and “starburst+AGN” subsample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800" y="5791200"/>
            <a:ext cx="3124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Popović, L. Č</a:t>
            </a:r>
            <a:r>
              <a:rPr lang="sr-Latn-CS" sz="1300" dirty="0" smtClean="0"/>
              <a:t>., &amp; Kovačević</a:t>
            </a:r>
            <a:r>
              <a:rPr lang="sr-Latn-CS" sz="1300" dirty="0" smtClean="0"/>
              <a:t>, J., </a:t>
            </a:r>
          </a:p>
          <a:p>
            <a:pPr marL="452628" indent="-342900">
              <a:buClr>
                <a:schemeClr val="accent5"/>
              </a:buClr>
              <a:buSzPct val="100000"/>
            </a:pPr>
            <a:r>
              <a:rPr lang="sr-Latn-CS" sz="1300" dirty="0" smtClean="0"/>
              <a:t>2011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en-US" sz="1300" b="1" i="1" dirty="0" smtClean="0"/>
              <a:t>ApJ</a:t>
            </a:r>
            <a:r>
              <a:rPr lang="en-US" sz="1300" dirty="0" smtClean="0"/>
              <a:t>,</a:t>
            </a:r>
            <a:r>
              <a:rPr lang="sr-Latn-CS" sz="1300" dirty="0" smtClean="0"/>
              <a:t> </a:t>
            </a:r>
            <a:r>
              <a:rPr lang="sr-Latn-CS" sz="1300" b="1" dirty="0" smtClean="0"/>
              <a:t>738</a:t>
            </a:r>
            <a:r>
              <a:rPr lang="sr-Latn-CS" sz="1300" dirty="0" smtClean="0"/>
              <a:t>, 68.</a:t>
            </a:r>
            <a:endParaRPr lang="sr-Cyrl-C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L</a:t>
            </a:r>
            <a:r>
              <a:rPr lang="sr-Latn-CS" sz="2000" b="1" baseline="-25000" dirty="0" smtClean="0"/>
              <a:t>cont</a:t>
            </a:r>
            <a:r>
              <a:rPr lang="sr-Latn-CS" sz="2000" b="1" dirty="0" smtClean="0"/>
              <a:t>        EW [O III]       EW H</a:t>
            </a:r>
            <a:r>
              <a:rPr lang="el-GR" sz="2000" b="1" dirty="0" smtClean="0"/>
              <a:t>β</a:t>
            </a:r>
            <a:r>
              <a:rPr lang="sr-Latn-CS" sz="2000" b="1" dirty="0" smtClean="0"/>
              <a:t> NLR</a:t>
            </a:r>
          </a:p>
          <a:p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Font typeface="Wingdings" pitchFamily="2" charset="2"/>
              <a:buChar char="Ø"/>
            </a:pPr>
            <a:r>
              <a:rPr lang="sr-Latn-CS" sz="2000" b="1" dirty="0" smtClean="0"/>
              <a:t>L</a:t>
            </a:r>
            <a:r>
              <a:rPr lang="sr-Latn-CS" sz="2000" b="1" baseline="-25000" dirty="0" smtClean="0"/>
              <a:t>cont</a:t>
            </a:r>
            <a:r>
              <a:rPr lang="sr-Latn-CS" sz="2000" b="1" dirty="0" smtClean="0"/>
              <a:t>        EW H</a:t>
            </a:r>
            <a:r>
              <a:rPr lang="el-GR" sz="2000" b="1" dirty="0" smtClean="0"/>
              <a:t>β</a:t>
            </a:r>
            <a:r>
              <a:rPr lang="sr-Latn-CS" sz="2000" b="1" dirty="0" smtClean="0"/>
              <a:t> broad </a:t>
            </a:r>
          </a:p>
          <a:p>
            <a:pPr>
              <a:buFont typeface="Wingdings" pitchFamily="2" charset="2"/>
              <a:buChar char="Ø"/>
            </a:pPr>
            <a:endParaRPr lang="sr-Latn-CS" sz="20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52400"/>
            <a:ext cx="9144000" cy="1295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4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sr-Latn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sr-Cyrl-C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Differences between spectral properties of “pure AGN” and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“starburst+AGN” subsample –</a:t>
            </a:r>
            <a:r>
              <a:rPr kumimoji="0" lang="sr-Latn-C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Baldwin effect!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495300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876800"/>
            <a:ext cx="6787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rgbClr val="0070C0"/>
                </a:solidFill>
              </a:rPr>
              <a:t>Influence of starbursts to Baldwin effect correlations!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66800" y="2438400"/>
            <a:ext cx="304800" cy="1524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686300" y="2400300"/>
            <a:ext cx="304800" cy="2286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781300" y="2400300"/>
            <a:ext cx="304800" cy="2286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181600" y="2362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2209800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Stronger in </a:t>
            </a:r>
          </a:p>
          <a:p>
            <a:r>
              <a:rPr lang="sr-Latn-CS" b="1" dirty="0" smtClean="0"/>
              <a:t>“pure AGN” </a:t>
            </a:r>
          </a:p>
          <a:p>
            <a:r>
              <a:rPr lang="sr-Latn-CS" dirty="0" smtClean="0"/>
              <a:t>subsample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990600" y="3505200"/>
            <a:ext cx="304800" cy="1524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52800" y="3429000"/>
            <a:ext cx="304800" cy="1524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3962400" y="3429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3200400"/>
            <a:ext cx="212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Only in </a:t>
            </a:r>
          </a:p>
          <a:p>
            <a:r>
              <a:rPr lang="sr-Latn-CS" b="1" dirty="0" smtClean="0"/>
              <a:t>“AGN+starburst” </a:t>
            </a:r>
          </a:p>
          <a:p>
            <a:r>
              <a:rPr lang="sr-Latn-CS" dirty="0" smtClean="0"/>
              <a:t>subsample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28800" y="4419600"/>
            <a:ext cx="7162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1600" dirty="0" smtClean="0"/>
          </a:p>
          <a:p>
            <a:r>
              <a:rPr lang="en-US" sz="1600" dirty="0" smtClean="0"/>
              <a:t>The calculated optical iron template (4000 </a:t>
            </a:r>
            <a:r>
              <a:rPr lang="sr-Latn-CS" sz="1600" dirty="0" smtClean="0"/>
              <a:t>-5500 Å</a:t>
            </a:r>
            <a:r>
              <a:rPr lang="en-US" sz="1600" dirty="0" smtClean="0"/>
              <a:t>) </a:t>
            </a:r>
            <a:r>
              <a:rPr lang="sr-Latn-CS" sz="1600" dirty="0" smtClean="0"/>
              <a:t>gives</a:t>
            </a:r>
            <a:r>
              <a:rPr lang="en-US" sz="1600" dirty="0" smtClean="0"/>
              <a:t> </a:t>
            </a:r>
            <a:r>
              <a:rPr lang="sr-Latn-CS" sz="1600" b="1" dirty="0" smtClean="0"/>
              <a:t>very good fit of Fe II </a:t>
            </a:r>
            <a:r>
              <a:rPr lang="sr-Latn-CS" sz="1600" dirty="0" smtClean="0"/>
              <a:t>lines and </a:t>
            </a:r>
            <a:r>
              <a:rPr lang="sr-Latn-CS" sz="1600" dirty="0" smtClean="0"/>
              <a:t>enables </a:t>
            </a:r>
            <a:r>
              <a:rPr lang="en-US" sz="1600" dirty="0" smtClean="0"/>
              <a:t>detailed </a:t>
            </a:r>
            <a:r>
              <a:rPr lang="en-US" sz="1600" dirty="0" smtClean="0"/>
              <a:t>investigation of Fe II lines in AGN spectra.</a:t>
            </a:r>
          </a:p>
          <a:p>
            <a:endParaRPr lang="en-US" sz="1600" dirty="0" smtClean="0"/>
          </a:p>
          <a:p>
            <a:r>
              <a:rPr lang="sr-Latn-CS" sz="1600" dirty="0" smtClean="0"/>
              <a:t>Model with high order Balmer lines n=3-400, for </a:t>
            </a:r>
            <a:r>
              <a:rPr lang="el-GR" sz="1600" dirty="0" smtClean="0"/>
              <a:t>λ</a:t>
            </a:r>
            <a:r>
              <a:rPr lang="sr-Latn-CS" sz="1600" dirty="0" smtClean="0"/>
              <a:t>&gt;3646A, </a:t>
            </a:r>
            <a:r>
              <a:rPr lang="sr-Latn-CS" sz="1600" b="1" dirty="0" smtClean="0"/>
              <a:t>improve the fit near Balmer edge</a:t>
            </a:r>
            <a:r>
              <a:rPr lang="en-US" sz="1600" dirty="0" smtClean="0"/>
              <a:t>, and enables </a:t>
            </a:r>
            <a:r>
              <a:rPr lang="en-US" sz="1600" b="1" dirty="0" smtClean="0"/>
              <a:t>the calculation of the intensity of </a:t>
            </a:r>
            <a:r>
              <a:rPr lang="en-US" sz="1600" b="1" dirty="0" err="1" smtClean="0"/>
              <a:t>Balmer</a:t>
            </a:r>
            <a:r>
              <a:rPr lang="en-US" sz="1600" b="1" dirty="0" smtClean="0"/>
              <a:t> continuum</a:t>
            </a:r>
            <a:r>
              <a:rPr lang="sr-Latn-CS" sz="1600" dirty="0" smtClean="0"/>
              <a:t>.</a:t>
            </a:r>
            <a:r>
              <a:rPr lang="en-US" sz="1600" dirty="0" smtClean="0"/>
              <a:t> This is specially important in case of using luminosity at 3000 A, for calculation of black hole mass.</a:t>
            </a:r>
          </a:p>
          <a:p>
            <a:pPr>
              <a:buFont typeface="Wingdings" pitchFamily="2" charset="2"/>
              <a:buChar char="q"/>
            </a:pPr>
            <a:endParaRPr lang="x-none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The presence of starbursts nearby AGNs, i.e. influence of additional source of ionization to AGN emission regions, reflects in some significantly different  correlations between spectral properties. </a:t>
            </a:r>
            <a:r>
              <a:rPr lang="x-none" sz="1600" b="1" dirty="0" smtClean="0"/>
              <a:t>Possible influence of starbursts to emission of broad </a:t>
            </a:r>
            <a:r>
              <a:rPr lang="x-none" sz="1600" b="1" smtClean="0"/>
              <a:t>lines?</a:t>
            </a:r>
            <a:r>
              <a:rPr lang="en-US" sz="1600" dirty="0" smtClean="0"/>
              <a:t> </a:t>
            </a:r>
            <a:r>
              <a:rPr lang="sr-Latn-CS" sz="1600" dirty="0" smtClean="0">
                <a:solidFill>
                  <a:schemeClr val="accent4">
                    <a:lumMod val="75000"/>
                  </a:schemeClr>
                </a:solidFill>
              </a:rPr>
              <a:t>(in that case – problem with measuring of black hole mass!)</a:t>
            </a:r>
            <a:endParaRPr lang="x-none" sz="1600" dirty="0" smtClean="0"/>
          </a:p>
          <a:p>
            <a:pPr>
              <a:buNone/>
            </a:pPr>
            <a:endParaRPr lang="x-none" sz="1600" dirty="0" smtClean="0"/>
          </a:p>
          <a:p>
            <a:pPr>
              <a:buFont typeface="Wingdings" pitchFamily="2" charset="2"/>
              <a:buChar char="q"/>
            </a:pPr>
            <a:r>
              <a:rPr lang="sr-Latn-CS" sz="1600" dirty="0" smtClean="0"/>
              <a:t>The </a:t>
            </a:r>
            <a:r>
              <a:rPr lang="sr-Latn-CS" sz="1600" dirty="0" smtClean="0"/>
              <a:t>Baldwin effect correlations depend on dominant source of ionization in a sample (accretion disc or starburst?).</a:t>
            </a:r>
          </a:p>
          <a:p>
            <a:endParaRPr lang="en-US" sz="1600" dirty="0" smtClean="0"/>
          </a:p>
          <a:p>
            <a:pPr>
              <a:buFont typeface="Wingdings 3" pitchFamily="18" charset="2"/>
              <a:buNone/>
            </a:pPr>
            <a:endParaRPr lang="sr-Latn-CS" sz="1600" dirty="0" smtClean="0"/>
          </a:p>
          <a:p>
            <a:pPr>
              <a:buFont typeface="Wingdings 3" pitchFamily="18" charset="2"/>
              <a:buNone/>
            </a:pPr>
            <a:endParaRPr lang="sr-Latn-CS" sz="2000" dirty="0" smtClean="0"/>
          </a:p>
          <a:p>
            <a:pPr>
              <a:buFont typeface="Wingdings 3" pitchFamily="18" charset="2"/>
              <a:buNone/>
            </a:pPr>
            <a:endParaRPr lang="sr-Latn-CS" sz="2000" dirty="0" smtClean="0"/>
          </a:p>
          <a:p>
            <a:endParaRPr lang="sr-Latn-CS" sz="2000" dirty="0" smtClean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600" dirty="0" smtClean="0"/>
              <a:t>Conclusions: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038600" y="6172200"/>
            <a:ext cx="45833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r>
              <a:rPr lang="x-none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hank you for your attention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052560" cy="48006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endParaRPr lang="sr-Latn-CS" sz="2000" b="1" dirty="0" smtClean="0"/>
          </a:p>
          <a:p>
            <a:pPr marL="624078" indent="-514350">
              <a:buNone/>
            </a:pP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sr-Latn-CS" sz="2000" b="1" dirty="0" smtClean="0"/>
              <a:t>Correlations between spectral</a:t>
            </a:r>
            <a:r>
              <a:rPr lang="en-US" sz="2000" b="1" dirty="0" smtClean="0"/>
              <a:t> AGN</a:t>
            </a:r>
            <a:r>
              <a:rPr lang="sr-Latn-CS" sz="2000" b="1" dirty="0" smtClean="0"/>
              <a:t> </a:t>
            </a:r>
            <a:r>
              <a:rPr lang="en-US" sz="2000" b="1" dirty="0" smtClean="0"/>
              <a:t>properties</a:t>
            </a:r>
            <a:r>
              <a:rPr lang="sr-Latn-CS" sz="2000" b="1" dirty="0" smtClean="0"/>
              <a:t> – </a:t>
            </a:r>
            <a:r>
              <a:rPr lang="en-US" sz="2000" b="1" dirty="0" smtClean="0"/>
              <a:t>a </a:t>
            </a:r>
            <a:r>
              <a:rPr lang="sr-Latn-CS" sz="2000" b="1" dirty="0" smtClean="0"/>
              <a:t>tool </a:t>
            </a:r>
            <a:r>
              <a:rPr lang="en-US" sz="2000" b="1" dirty="0" smtClean="0"/>
              <a:t> to investigate the</a:t>
            </a:r>
            <a:r>
              <a:rPr lang="sr-Latn-CS" sz="2000" b="1" dirty="0" smtClean="0"/>
              <a:t> AGN </a:t>
            </a:r>
            <a:r>
              <a:rPr lang="sr-Latn-CS" sz="2000" b="1" dirty="0" smtClean="0"/>
              <a:t>nature</a:t>
            </a:r>
            <a:endParaRPr lang="en-U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sr-Latn-CS" sz="2000" b="1" dirty="0" smtClean="0"/>
              <a:t>The sample and </a:t>
            </a:r>
            <a:r>
              <a:rPr lang="sr-Latn-CS" sz="2000" b="1" dirty="0" smtClean="0"/>
              <a:t>analysis</a:t>
            </a: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000" b="1" dirty="0" smtClean="0"/>
              <a:t>Fe II </a:t>
            </a:r>
            <a:r>
              <a:rPr lang="sr-Latn-CS" sz="2000" b="1" dirty="0" smtClean="0"/>
              <a:t>template construction</a:t>
            </a: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sr-Latn-CS" sz="2000" b="1" dirty="0" smtClean="0"/>
              <a:t>Balmer </a:t>
            </a:r>
            <a:r>
              <a:rPr lang="sr-Latn-CS" sz="2000" b="1" dirty="0" smtClean="0"/>
              <a:t>continuum model</a:t>
            </a:r>
            <a:endParaRPr lang="sr-Latn-CS" sz="20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000" b="1" dirty="0" smtClean="0"/>
              <a:t>Contribution</a:t>
            </a:r>
            <a:r>
              <a:rPr lang="sr-Latn-CS" sz="2000" b="1" dirty="0" smtClean="0"/>
              <a:t> of starbursts to</a:t>
            </a:r>
            <a:r>
              <a:rPr lang="en-US" sz="2000" b="1" dirty="0" smtClean="0"/>
              <a:t> spectra</a:t>
            </a:r>
            <a:r>
              <a:rPr lang="sr-Latn-CS" sz="2000" b="1" dirty="0" smtClean="0"/>
              <a:t> of AGN type </a:t>
            </a:r>
            <a:r>
              <a:rPr lang="sr-Latn-CS" sz="2000" b="1" dirty="0" smtClean="0"/>
              <a:t>1</a:t>
            </a:r>
            <a:endParaRPr lang="en-US" sz="1600" dirty="0" smtClean="0"/>
          </a:p>
          <a:p>
            <a:pPr marL="624078" indent="-514350">
              <a:buFont typeface="+mj-lt"/>
              <a:buAutoNum type="arabicPeriod"/>
            </a:pPr>
            <a:r>
              <a:rPr lang="sr-Latn-CS" sz="2000" b="1" dirty="0" smtClean="0"/>
              <a:t>Conclusions</a:t>
            </a:r>
            <a:endParaRPr lang="sr-Cyrl-CS" sz="2000" b="1" dirty="0" smtClean="0"/>
          </a:p>
          <a:p>
            <a:pPr marL="624078" indent="-51435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1524000"/>
            <a:ext cx="4495800" cy="418576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 Emission lines</a:t>
            </a:r>
            <a:r>
              <a:rPr lang="sr-Latn-CS" sz="1400" b="1" dirty="0" smtClean="0">
                <a:solidFill>
                  <a:schemeClr val="accent4"/>
                </a:solidFill>
              </a:rPr>
              <a:t>: </a:t>
            </a:r>
            <a:r>
              <a:rPr lang="en-US" sz="1400" b="1" dirty="0" smtClean="0">
                <a:solidFill>
                  <a:schemeClr val="accent4"/>
                </a:solidFill>
              </a:rPr>
              <a:t>complex profiles</a:t>
            </a:r>
            <a:r>
              <a:rPr lang="en-US" sz="1400" dirty="0" smtClean="0"/>
              <a:t>!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  </a:t>
            </a:r>
            <a:r>
              <a:rPr lang="en-US" sz="1400" dirty="0" smtClean="0"/>
              <a:t>Different components of emission lines are coming from different layers of emission regions.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sr-Latn-CS" sz="1400" dirty="0" smtClean="0"/>
          </a:p>
          <a:p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  Each component (represented as Gaussian) reflects the </a:t>
            </a:r>
            <a:r>
              <a:rPr lang="sr-Latn-CS" sz="1400" b="1" dirty="0" smtClean="0">
                <a:solidFill>
                  <a:schemeClr val="accent4"/>
                </a:solidFill>
              </a:rPr>
              <a:t>physical </a:t>
            </a:r>
            <a:r>
              <a:rPr lang="sr-Latn-CS" sz="1400" b="1" dirty="0" smtClean="0">
                <a:solidFill>
                  <a:schemeClr val="accent4"/>
                </a:solidFill>
              </a:rPr>
              <a:t>and kinematical properties of emission </a:t>
            </a:r>
            <a:r>
              <a:rPr lang="sr-Latn-CS" sz="1400" b="1" dirty="0" smtClean="0">
                <a:solidFill>
                  <a:schemeClr val="accent4"/>
                </a:solidFill>
              </a:rPr>
              <a:t>region</a:t>
            </a:r>
            <a:r>
              <a:rPr lang="en-US" sz="1400" b="1" dirty="0" smtClean="0">
                <a:solidFill>
                  <a:schemeClr val="accent4"/>
                </a:solidFill>
              </a:rPr>
              <a:t> where it arises</a:t>
            </a:r>
            <a:r>
              <a:rPr lang="sr-Latn-CS" sz="1400" b="1" dirty="0" smtClean="0">
                <a:solidFill>
                  <a:schemeClr val="accent4"/>
                </a:solidFill>
              </a:rPr>
              <a:t>.</a:t>
            </a:r>
            <a:endParaRPr lang="en-US" sz="1400" b="1" dirty="0" smtClean="0">
              <a:solidFill>
                <a:schemeClr val="accent4"/>
              </a:solidFill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1400" dirty="0" smtClean="0"/>
              <a:t>  Correlations </a:t>
            </a:r>
            <a:r>
              <a:rPr lang="en-US" sz="1400" dirty="0" smtClean="0"/>
              <a:t>between properties of different lines lead to better insight in the AGN structure, and kinematical and physical properties of gas in AGNs.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1. </a:t>
            </a:r>
            <a:r>
              <a:rPr lang="sr-Latn-CS" sz="3100" dirty="0" smtClean="0"/>
              <a:t>Correlations between spectral parameters – </a:t>
            </a:r>
            <a:r>
              <a:rPr lang="sr-Latn-CS" sz="2700" dirty="0" smtClean="0"/>
              <a:t>tools for descovering AGN </a:t>
            </a:r>
            <a:r>
              <a:rPr lang="sr-Latn-CS" sz="2700" dirty="0" smtClean="0"/>
              <a:t>nature</a:t>
            </a:r>
            <a:r>
              <a:rPr lang="sr-Latn-CS" sz="4400" dirty="0" smtClean="0"/>
              <a:t/>
            </a:r>
            <a:br>
              <a:rPr lang="sr-Latn-C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2" descr="E:\Desktop\hb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087" y="1371600"/>
            <a:ext cx="2170913" cy="2420854"/>
          </a:xfrm>
          <a:prstGeom prst="rect">
            <a:avLst/>
          </a:prstGeom>
          <a:noFill/>
        </p:spPr>
      </p:pic>
      <p:pic>
        <p:nvPicPr>
          <p:cNvPr id="4" name="Picture 3" descr="E:\Desktop\a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903936" cy="32004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417245" y="6477000"/>
            <a:ext cx="172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Jovanovi</a:t>
            </a:r>
            <a:r>
              <a:rPr lang="sr-Latn-C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ć</a:t>
            </a:r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Popovi</a:t>
            </a:r>
            <a:r>
              <a:rPr lang="sr-Latn-C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ć</a:t>
            </a:r>
            <a:r>
              <a:rPr lang="en-US" sz="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2009</a:t>
            </a:r>
          </a:p>
          <a:p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1981200" y="2514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2057400" y="4038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Z:\MANDRIVA\Desktop\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1524000" cy="2430780"/>
          </a:xfrm>
          <a:prstGeom prst="rect">
            <a:avLst/>
          </a:prstGeom>
          <a:noFill/>
        </p:spPr>
      </p:pic>
      <p:pic>
        <p:nvPicPr>
          <p:cNvPr id="10" name="Picture 4" descr="Z:\MANDRIVA\Desktop\o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649862" cy="23954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38800" y="182880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H</a:t>
            </a:r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86400" y="3352800"/>
            <a:ext cx="1324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000" dirty="0" smtClean="0"/>
              <a:t>SDSS J0942+0900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3"/>
          </a:xfrm>
        </p:spPr>
        <p:txBody>
          <a:bodyPr/>
          <a:lstStyle/>
          <a:p>
            <a:r>
              <a:rPr lang="sr-Latn-CS" sz="1600" dirty="0" smtClean="0"/>
              <a:t>We obtain </a:t>
            </a:r>
            <a:r>
              <a:rPr lang="en-US" sz="1600" dirty="0" smtClean="0"/>
              <a:t>~</a:t>
            </a:r>
            <a:r>
              <a:rPr lang="sr-Latn-CS" sz="1600" dirty="0" smtClean="0"/>
              <a:t>330 spectra from </a:t>
            </a:r>
            <a:r>
              <a:rPr lang="en-US" sz="1600" dirty="0" smtClean="0"/>
              <a:t>SDSS</a:t>
            </a:r>
            <a:r>
              <a:rPr lang="sr-Cyrl-CS" sz="1600" dirty="0" smtClean="0"/>
              <a:t> </a:t>
            </a:r>
            <a:r>
              <a:rPr lang="en-US" sz="1600" dirty="0" smtClean="0"/>
              <a:t>DR</a:t>
            </a:r>
            <a:r>
              <a:rPr lang="sr-Cyrl-CS" sz="1600" dirty="0" smtClean="0"/>
              <a:t>7</a:t>
            </a:r>
            <a:r>
              <a:rPr lang="en-US" sz="1600" dirty="0" smtClean="0"/>
              <a:t> database, using SQL with criteria</a:t>
            </a:r>
            <a:r>
              <a:rPr lang="sr-Latn-CS" sz="1600" dirty="0" smtClean="0"/>
              <a:t>:</a:t>
            </a:r>
            <a:endParaRPr lang="en-US" sz="1600" dirty="0" smtClean="0"/>
          </a:p>
          <a:p>
            <a:pPr marL="452628" indent="-342900"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en-US" sz="1600" dirty="0" smtClean="0"/>
              <a:t>S</a:t>
            </a:r>
            <a:r>
              <a:rPr lang="sr-Cyrl-CS" sz="1600" dirty="0" smtClean="0"/>
              <a:t>/</a:t>
            </a:r>
            <a:r>
              <a:rPr lang="en-US" sz="1600" dirty="0" smtClean="0"/>
              <a:t>N</a:t>
            </a:r>
            <a:r>
              <a:rPr lang="sr-Cyrl-CS" sz="1600" dirty="0" smtClean="0"/>
              <a:t> &gt; 20</a:t>
            </a:r>
          </a:p>
          <a:p>
            <a:pPr marL="452628" indent="-342900"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sr-Latn-CS" sz="1600" dirty="0" smtClean="0"/>
              <a:t>Good quality of pixels</a:t>
            </a:r>
          </a:p>
          <a:p>
            <a:pPr marL="452628" indent="-342900"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en-US" sz="1600" dirty="0" smtClean="0"/>
              <a:t>z</a:t>
            </a:r>
            <a:r>
              <a:rPr lang="sr-Cyrl-CS" sz="1600" dirty="0" smtClean="0"/>
              <a:t>&lt; 0.7</a:t>
            </a:r>
            <a:r>
              <a:rPr lang="en-US" sz="1600" dirty="0" smtClean="0"/>
              <a:t> </a:t>
            </a:r>
            <a:r>
              <a:rPr lang="sr-Latn-CS" sz="1600" dirty="0" smtClean="0"/>
              <a:t>and</a:t>
            </a:r>
            <a:r>
              <a:rPr lang="sr-Cyrl-CS" sz="1600" dirty="0" smtClean="0"/>
              <a:t> </a:t>
            </a:r>
            <a:r>
              <a:rPr lang="en-US" sz="1600" dirty="0" smtClean="0"/>
              <a:t>zConf &gt; 0.95</a:t>
            </a:r>
          </a:p>
          <a:p>
            <a:pPr marL="452628" indent="-342900"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sr-Latn-CS" sz="1600" dirty="0" smtClean="0"/>
              <a:t>Small contibution of stellar component</a:t>
            </a:r>
            <a:r>
              <a:rPr lang="sr-Cyrl-CS" sz="1600" dirty="0" smtClean="0"/>
              <a:t>: Е</a:t>
            </a:r>
            <a:r>
              <a:rPr lang="sr-Latn-CS" sz="1600" dirty="0" smtClean="0"/>
              <a:t>W CaK 3934, Mg 5177</a:t>
            </a:r>
            <a:r>
              <a:rPr lang="sr-Cyrl-CS" sz="1600" dirty="0" smtClean="0"/>
              <a:t>,</a:t>
            </a:r>
            <a:r>
              <a:rPr lang="sr-Latn-CS" sz="1600" dirty="0" smtClean="0"/>
              <a:t> H</a:t>
            </a:r>
            <a:r>
              <a:rPr lang="el-GR" sz="1600" dirty="0" smtClean="0"/>
              <a:t>δ</a:t>
            </a:r>
            <a:r>
              <a:rPr lang="sr-Latn-CS" sz="1600" dirty="0" smtClean="0"/>
              <a:t> &lt;</a:t>
            </a:r>
            <a:r>
              <a:rPr lang="sr-Cyrl-CS" sz="1600" dirty="0" smtClean="0"/>
              <a:t> 1</a:t>
            </a:r>
            <a:r>
              <a:rPr lang="en-US" sz="1600" dirty="0" smtClean="0"/>
              <a:t>Å</a:t>
            </a:r>
            <a:endParaRPr lang="sr-Cyrl-CS" sz="1600" dirty="0" smtClean="0"/>
          </a:p>
          <a:p>
            <a:pPr marL="452628" indent="-342900">
              <a:buClr>
                <a:schemeClr val="accent4"/>
              </a:buClr>
              <a:buSzPct val="80000"/>
              <a:buFont typeface="+mj-lt"/>
              <a:buAutoNum type="arabicPeriod"/>
            </a:pPr>
            <a:r>
              <a:rPr lang="sr-Latn-CS" sz="1600" dirty="0" smtClean="0"/>
              <a:t>Presence of</a:t>
            </a:r>
            <a:r>
              <a:rPr lang="en-US" sz="1600" dirty="0" smtClean="0"/>
              <a:t> [O III]</a:t>
            </a:r>
            <a:r>
              <a:rPr lang="sr-Cyrl-CS" sz="1600" dirty="0" smtClean="0"/>
              <a:t> </a:t>
            </a:r>
            <a:r>
              <a:rPr lang="sr-Latn-CS" sz="1600" dirty="0" smtClean="0"/>
              <a:t>and broad </a:t>
            </a:r>
            <a:r>
              <a:rPr lang="en-US" sz="1600" dirty="0" smtClean="0"/>
              <a:t>H</a:t>
            </a:r>
            <a:r>
              <a:rPr lang="el-GR" sz="1600" dirty="0" smtClean="0"/>
              <a:t>β</a:t>
            </a:r>
            <a:r>
              <a:rPr lang="sr-Cyrl-CS" sz="1600" dirty="0" smtClean="0"/>
              <a:t> </a:t>
            </a:r>
            <a:r>
              <a:rPr lang="en-US" sz="1600" dirty="0" smtClean="0"/>
              <a:t>(EW [O III]</a:t>
            </a:r>
            <a:r>
              <a:rPr lang="sr-Cyrl-CS" sz="1600" dirty="0" smtClean="0"/>
              <a:t> </a:t>
            </a:r>
            <a:r>
              <a:rPr lang="sr-Latn-CS" sz="1600" dirty="0" smtClean="0"/>
              <a:t>and</a:t>
            </a:r>
            <a:r>
              <a:rPr lang="sr-Cyrl-CS" sz="1600" dirty="0" smtClean="0"/>
              <a:t> </a:t>
            </a:r>
            <a:r>
              <a:rPr lang="en-US" sz="1600" dirty="0" smtClean="0"/>
              <a:t>EW H</a:t>
            </a:r>
            <a:r>
              <a:rPr lang="el-GR" sz="1600" dirty="0" smtClean="0"/>
              <a:t>β</a:t>
            </a:r>
            <a:r>
              <a:rPr lang="en-US" sz="1600" dirty="0" smtClean="0"/>
              <a:t> </a:t>
            </a:r>
            <a:r>
              <a:rPr lang="sr-Cyrl-CS" sz="1600" dirty="0" smtClean="0"/>
              <a:t>&gt; 0</a:t>
            </a:r>
            <a:r>
              <a:rPr lang="en-US" sz="1600" dirty="0" smtClean="0"/>
              <a:t>)</a:t>
            </a:r>
            <a:endParaRPr lang="sr-Cyrl-C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sr-Cyrl-CS" sz="2800" dirty="0" smtClean="0"/>
              <a:t>. </a:t>
            </a:r>
            <a:r>
              <a:rPr lang="sr-Latn-CS" sz="2800" dirty="0" smtClean="0"/>
              <a:t>The sample and analysis</a:t>
            </a:r>
            <a:br>
              <a:rPr lang="sr-Latn-CS" sz="28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08176" cy="62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09600"/>
            <a:ext cx="22589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sz="1400" dirty="0" smtClean="0"/>
              <a:t>Kovačević et al. 2010, </a:t>
            </a:r>
          </a:p>
          <a:p>
            <a:r>
              <a:rPr lang="en-US" sz="1400" dirty="0" err="1" smtClean="0"/>
              <a:t>Shapovalova</a:t>
            </a:r>
            <a:r>
              <a:rPr lang="en-US" sz="1400" dirty="0" smtClean="0"/>
              <a:t> et al. 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324600"/>
            <a:ext cx="24432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dirty="0" smtClean="0"/>
              <a:t>    Wavelength (Å)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85800" y="2819400"/>
            <a:ext cx="208903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r-Latn-CS" dirty="0" smtClean="0"/>
              <a:t>Relative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05775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2.1 Difficult identification of Fe II lines</a:t>
            </a:r>
            <a:r>
              <a:rPr lang="en-US" sz="3600" smtClean="0"/>
              <a:t> 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917700" y="2673350"/>
            <a:ext cx="406400" cy="10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en-US" sz="1400"/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228600" y="1524000"/>
            <a:ext cx="891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complex Fe II ion: produces huge number of Fe II lines in UV, optical and IR;</a:t>
            </a:r>
          </a:p>
        </p:txBody>
      </p:sp>
      <p:pic>
        <p:nvPicPr>
          <p:cNvPr id="12293" name="Picture 16" descr="24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943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17"/>
          <p:cNvSpPr txBox="1">
            <a:spLocks noChangeArrowheads="1"/>
          </p:cNvSpPr>
          <p:nvPr/>
        </p:nvSpPr>
        <p:spPr bwMode="auto">
          <a:xfrm rot="-5400000">
            <a:off x="-283369" y="4702969"/>
            <a:ext cx="1268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energy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6096000" y="2819400"/>
            <a:ext cx="272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Sigut &amp; Pradhan 2003:</a:t>
            </a:r>
          </a:p>
          <a:p>
            <a:r>
              <a:rPr lang="en-US" sz="2000"/>
              <a:t>827 energy levels, </a:t>
            </a:r>
          </a:p>
          <a:p>
            <a:r>
              <a:rPr lang="en-US" sz="2000"/>
              <a:t>23 000 transitions!</a:t>
            </a:r>
          </a:p>
        </p:txBody>
      </p: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6156325" y="4349750"/>
            <a:ext cx="293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(data from Iron Project, </a:t>
            </a:r>
          </a:p>
          <a:p>
            <a:r>
              <a:rPr lang="en-US" sz="2000"/>
              <a:t>Hummer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143000"/>
            <a:ext cx="5257800" cy="5867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Lover terms of Fe II transitions</a:t>
            </a:r>
            <a:r>
              <a:rPr lang="sr-Cyrl-CS" sz="1600" dirty="0" smtClean="0"/>
              <a:t>:</a:t>
            </a:r>
          </a:p>
          <a:p>
            <a:pPr eaLnBrk="1" hangingPunct="1">
              <a:buNone/>
            </a:pPr>
            <a:endParaRPr lang="sr-Cyrl-CS" sz="1600" dirty="0" smtClean="0"/>
          </a:p>
          <a:p>
            <a:pPr marL="609600" indent="-609600">
              <a:buNone/>
            </a:pPr>
            <a:r>
              <a:rPr lang="sr-Cyrl-CS" sz="2000" dirty="0" smtClean="0"/>
              <a:t>(1) </a:t>
            </a:r>
            <a:r>
              <a:rPr lang="en-GB" sz="2000" dirty="0" smtClean="0"/>
              <a:t>3d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 (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F2)4s </a:t>
            </a:r>
            <a:r>
              <a:rPr lang="en-GB" sz="2000" b="1" baseline="30000" dirty="0" smtClean="0"/>
              <a:t>4</a:t>
            </a:r>
            <a:r>
              <a:rPr lang="en-GB" sz="2000" b="1" dirty="0" smtClean="0"/>
              <a:t>F</a:t>
            </a:r>
            <a:r>
              <a:rPr lang="sr-Cyrl-CS" sz="2000" b="1" dirty="0" smtClean="0"/>
              <a:t>           </a:t>
            </a:r>
            <a:r>
              <a:rPr lang="sr-Latn-CS" sz="2000" b="1" dirty="0" smtClean="0">
                <a:solidFill>
                  <a:schemeClr val="accent2"/>
                </a:solidFill>
              </a:rPr>
              <a:t>F </a:t>
            </a:r>
            <a:r>
              <a:rPr lang="en-US" sz="2000" b="1" dirty="0" smtClean="0">
                <a:solidFill>
                  <a:schemeClr val="accent2"/>
                </a:solidFill>
              </a:rPr>
              <a:t>group </a:t>
            </a:r>
            <a:r>
              <a:rPr lang="sr-Cyrl-CS" sz="1500" dirty="0" smtClean="0"/>
              <a:t>(19 </a:t>
            </a:r>
            <a:r>
              <a:rPr lang="en-US" sz="1500" dirty="0" smtClean="0"/>
              <a:t>lines</a:t>
            </a:r>
            <a:r>
              <a:rPr lang="sr-Cyrl-CS" sz="1500" dirty="0" smtClean="0"/>
              <a:t>)</a:t>
            </a:r>
            <a:endParaRPr lang="en-GB" sz="1500" dirty="0" smtClean="0"/>
          </a:p>
          <a:p>
            <a:pPr marL="609600" indent="-609600">
              <a:buNone/>
            </a:pPr>
            <a:r>
              <a:rPr lang="sr-Cyrl-CS" sz="2000" dirty="0" smtClean="0"/>
              <a:t>(2) </a:t>
            </a:r>
            <a:r>
              <a:rPr lang="en-GB" sz="2000" dirty="0" smtClean="0"/>
              <a:t>3d</a:t>
            </a:r>
            <a:r>
              <a:rPr lang="en-GB" sz="2000" baseline="30000" dirty="0" smtClean="0"/>
              <a:t>5</a:t>
            </a:r>
            <a:r>
              <a:rPr lang="en-GB" sz="2000" dirty="0" smtClean="0"/>
              <a:t> 4s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b="1" baseline="30000" dirty="0" smtClean="0"/>
              <a:t>6</a:t>
            </a:r>
            <a:r>
              <a:rPr lang="en-GB" sz="2000" b="1" dirty="0" smtClean="0"/>
              <a:t>S</a:t>
            </a:r>
            <a:r>
              <a:rPr lang="en-GB" sz="2000" dirty="0" smtClean="0"/>
              <a:t> </a:t>
            </a:r>
            <a:r>
              <a:rPr lang="sr-Cyrl-CS" sz="2000" dirty="0" smtClean="0"/>
              <a:t>         </a:t>
            </a:r>
            <a:r>
              <a:rPr lang="sr-Latn-CS" sz="2000" b="1" dirty="0" smtClean="0">
                <a:solidFill>
                  <a:schemeClr val="accent2"/>
                </a:solidFill>
              </a:rPr>
              <a:t>S</a:t>
            </a:r>
            <a:r>
              <a:rPr lang="sr-Cyrl-C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group</a:t>
            </a:r>
            <a:r>
              <a:rPr lang="sr-Cyrl-CS" sz="2000" b="1" dirty="0" smtClean="0">
                <a:solidFill>
                  <a:schemeClr val="accent2"/>
                </a:solidFill>
              </a:rPr>
              <a:t>  </a:t>
            </a:r>
            <a:r>
              <a:rPr lang="sr-Cyrl-CS" sz="1500" dirty="0" smtClean="0"/>
              <a:t>(5 </a:t>
            </a:r>
            <a:r>
              <a:rPr lang="en-US" sz="1500" dirty="0" smtClean="0"/>
              <a:t>lines)</a:t>
            </a:r>
            <a:endParaRPr lang="sr-Cyrl-CS" sz="1500" dirty="0" smtClean="0"/>
          </a:p>
          <a:p>
            <a:pPr marL="609600" indent="-609600">
              <a:buNone/>
            </a:pPr>
            <a:r>
              <a:rPr lang="sr-Cyrl-CS" sz="2000" dirty="0" smtClean="0"/>
              <a:t>(3) </a:t>
            </a:r>
            <a:r>
              <a:rPr lang="en-GB" sz="2000" dirty="0" smtClean="0"/>
              <a:t>3d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 (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G)4s </a:t>
            </a:r>
            <a:r>
              <a:rPr lang="en-GB" sz="2000" b="1" baseline="30000" dirty="0" smtClean="0"/>
              <a:t>4</a:t>
            </a:r>
            <a:r>
              <a:rPr lang="en-GB" sz="2000" b="1" dirty="0" smtClean="0"/>
              <a:t>G</a:t>
            </a:r>
            <a:r>
              <a:rPr lang="sr-Latn-CS" sz="2000" b="1" dirty="0" smtClean="0"/>
              <a:t> </a:t>
            </a:r>
            <a:r>
              <a:rPr lang="sr-Cyrl-CS" sz="2000" b="1" dirty="0" smtClean="0"/>
              <a:t>         </a:t>
            </a:r>
            <a:r>
              <a:rPr lang="sr-Latn-CS" sz="2000" b="1" dirty="0" smtClean="0">
                <a:solidFill>
                  <a:schemeClr val="accent2"/>
                </a:solidFill>
              </a:rPr>
              <a:t>G</a:t>
            </a:r>
            <a:r>
              <a:rPr lang="sr-Cyrl-C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group</a:t>
            </a:r>
            <a:r>
              <a:rPr lang="sr-Cyrl-CS" sz="2000" b="1" dirty="0" smtClean="0">
                <a:solidFill>
                  <a:schemeClr val="accent2"/>
                </a:solidFill>
              </a:rPr>
              <a:t> </a:t>
            </a:r>
            <a:r>
              <a:rPr lang="sr-Cyrl-CS" sz="1500" dirty="0" smtClean="0"/>
              <a:t>(11 </a:t>
            </a:r>
            <a:r>
              <a:rPr lang="en-US" sz="1500" dirty="0" smtClean="0"/>
              <a:t>lines</a:t>
            </a:r>
            <a:r>
              <a:rPr lang="sr-Cyrl-CS" sz="1500" dirty="0" smtClean="0"/>
              <a:t>)</a:t>
            </a:r>
            <a:endParaRPr lang="sr-Latn-CS" sz="1500" dirty="0" smtClean="0"/>
          </a:p>
          <a:p>
            <a:pPr marL="609600" indent="-609600">
              <a:buNone/>
            </a:pPr>
            <a:r>
              <a:rPr lang="sr-Latn-CS" sz="1500" dirty="0" smtClean="0"/>
              <a:t>(4)  </a:t>
            </a:r>
            <a:r>
              <a:rPr lang="en-US" sz="1600" dirty="0" smtClean="0"/>
              <a:t>15 lines, which probably originate from higher levels. Their relative intensities are taken from I </a:t>
            </a:r>
            <a:r>
              <a:rPr lang="en-US" sz="1600" dirty="0" err="1" smtClean="0"/>
              <a:t>Zw</a:t>
            </a:r>
            <a:r>
              <a:rPr lang="en-US" sz="1600" dirty="0" smtClean="0"/>
              <a:t> 1 object </a:t>
            </a:r>
            <a:r>
              <a:rPr lang="en-US" sz="1600" dirty="0" smtClean="0">
                <a:solidFill>
                  <a:srgbClr val="CC0000"/>
                </a:solidFill>
              </a:rPr>
              <a:t>(I </a:t>
            </a:r>
            <a:r>
              <a:rPr lang="en-US" sz="1600" dirty="0" err="1" smtClean="0">
                <a:solidFill>
                  <a:srgbClr val="CC0000"/>
                </a:solidFill>
              </a:rPr>
              <a:t>Zw</a:t>
            </a:r>
            <a:r>
              <a:rPr lang="en-US" sz="1600" dirty="0" smtClean="0">
                <a:solidFill>
                  <a:srgbClr val="CC0000"/>
                </a:solidFill>
              </a:rPr>
              <a:t> 1 group).</a:t>
            </a:r>
          </a:p>
          <a:p>
            <a:pPr eaLnBrk="1" hangingPunct="1">
              <a:buFont typeface="Wingdings" pitchFamily="2" charset="2"/>
              <a:buNone/>
            </a:pPr>
            <a:endParaRPr lang="sr-Cyrl-CS" sz="2000" b="1" dirty="0" smtClean="0">
              <a:solidFill>
                <a:schemeClr val="accent4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sr-Cyrl-CS" sz="17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sr-Cyrl-CS" sz="1700" dirty="0" smtClean="0"/>
              <a:t> </a:t>
            </a:r>
            <a:r>
              <a:rPr lang="en-US" sz="1700" dirty="0" smtClean="0"/>
              <a:t>All Fe II lines have the same widths and shifts, and their relative intensities are calculated as</a:t>
            </a:r>
            <a:r>
              <a:rPr lang="sr-Cyrl-CS" sz="1700" dirty="0" smtClean="0"/>
              <a:t>:</a:t>
            </a:r>
            <a:endParaRPr lang="en-US" sz="17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7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7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7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7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400" dirty="0" smtClean="0"/>
              <a:t>f – oscillator strength, g – statistical weight, E – energy of upper level of transition, T – excitation temperature, k – Boltzmann constant</a:t>
            </a:r>
          </a:p>
        </p:txBody>
      </p:sp>
      <p:pic>
        <p:nvPicPr>
          <p:cNvPr id="21508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876800"/>
            <a:ext cx="3565088" cy="809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478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 flipV="1">
            <a:off x="6248400" y="19050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791200" y="22098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172200" y="25908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19200"/>
            <a:ext cx="2927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dirty="0" smtClean="0"/>
              <a:t>Kovačević et al. 2010. </a:t>
            </a:r>
            <a:r>
              <a:rPr lang="sr-Latn-CS" sz="1200" b="1" i="1" dirty="0" smtClean="0"/>
              <a:t>ApJS</a:t>
            </a:r>
            <a:r>
              <a:rPr lang="sr-Latn-CS" sz="1200" i="1" dirty="0" smtClean="0"/>
              <a:t>, </a:t>
            </a:r>
            <a:r>
              <a:rPr lang="sr-Latn-CS" sz="1200" b="1" dirty="0" smtClean="0"/>
              <a:t>189</a:t>
            </a:r>
            <a:r>
              <a:rPr lang="sr-Latn-CS" sz="1200" dirty="0" smtClean="0"/>
              <a:t>, 15.</a:t>
            </a:r>
            <a:endParaRPr lang="en-US" sz="12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28600" y="152400"/>
            <a:ext cx="8915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29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2.2</a:t>
            </a:r>
            <a:r>
              <a:rPr kumimoji="0" lang="sr-Latn-C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sr-Latn-C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 II (4400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C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5500 A) template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f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953000" cy="632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6" name="Picture 6" descr="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343400" cy="640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057400" y="3886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Veron-Cetty et al. 2004</a:t>
            </a:r>
            <a:endParaRPr lang="en-US" sz="1400" b="1">
              <a:solidFill>
                <a:srgbClr val="FF9999"/>
              </a:solidFill>
              <a:latin typeface="Arial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6629400" y="22860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Veron-Cetty et al. 2004</a:t>
            </a:r>
            <a:endParaRPr lang="en-US" sz="1400" b="1">
              <a:solidFill>
                <a:srgbClr val="FF9999"/>
              </a:solidFill>
              <a:latin typeface="Arial" charset="0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1676400" y="58674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Bruhweiler and Verner 2008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6283325" y="42672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3333CC"/>
                </a:solidFill>
                <a:latin typeface="Arial" charset="0"/>
              </a:rPr>
              <a:t>Bruhweiler and Verner 2008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117725" y="191135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33CC"/>
                </a:solidFill>
              </a:rPr>
              <a:t>Kova</a:t>
            </a:r>
            <a:r>
              <a:rPr lang="sr-Latn-CS" sz="1400" b="1">
                <a:solidFill>
                  <a:srgbClr val="3333CC"/>
                </a:solidFill>
              </a:rPr>
              <a:t>čević et al. 2010</a:t>
            </a:r>
            <a:endParaRPr lang="en-US" sz="1400" b="1">
              <a:solidFill>
                <a:srgbClr val="3333CC"/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705600" y="30480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3333CC"/>
                </a:solidFill>
              </a:rPr>
              <a:t>Kova</a:t>
            </a:r>
            <a:r>
              <a:rPr lang="sr-Latn-CS" sz="1400" b="1" dirty="0">
                <a:solidFill>
                  <a:srgbClr val="3333CC"/>
                </a:solidFill>
              </a:rPr>
              <a:t>čević et al. 2010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1965325" y="30289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" name="Content Placeholder 5" descr="stat8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685800"/>
            <a:ext cx="8112465" cy="5534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Serbian </a:t>
            </a:r>
            <a:r>
              <a:rPr lang="en-US" b="1" dirty="0" err="1" smtClean="0">
                <a:solidFill>
                  <a:schemeClr val="bg1"/>
                </a:solidFill>
              </a:rPr>
              <a:t>Virtul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Obaservatory</a:t>
            </a:r>
            <a:r>
              <a:rPr lang="sr-Latn-CS" b="1" dirty="0" smtClean="0">
                <a:solidFill>
                  <a:schemeClr val="bg1"/>
                </a:solidFill>
              </a:rPr>
              <a:t>:     </a:t>
            </a:r>
            <a:r>
              <a:rPr lang="en-US" b="1" dirty="0" smtClean="0">
                <a:solidFill>
                  <a:schemeClr val="bg1"/>
                </a:solidFill>
              </a:rPr>
              <a:t>http://servo.aob.rs/FeII_AGN/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CS" sz="2000" dirty="0" smtClean="0">
                <a:solidFill>
                  <a:schemeClr val="tx2"/>
                </a:solidFill>
              </a:rPr>
              <a:t>determination of</a:t>
            </a:r>
            <a:r>
              <a:rPr lang="sr-Latn-C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/>
              <a:t>the UV pseudocontinuum in the sample</a:t>
            </a:r>
          </a:p>
          <a:p>
            <a:r>
              <a:rPr lang="sr-Latn-CS" sz="1800" b="1" dirty="0" smtClean="0">
                <a:solidFill>
                  <a:srgbClr val="C00000"/>
                </a:solidFill>
              </a:rPr>
              <a:t>Not easy </a:t>
            </a:r>
            <a:r>
              <a:rPr lang="sr-Latn-CS" sz="1800" dirty="0" smtClean="0"/>
              <a:t>because</a:t>
            </a:r>
            <a:r>
              <a:rPr lang="sr-Latn-CS" sz="1800" b="1" dirty="0" smtClean="0">
                <a:solidFill>
                  <a:srgbClr val="C00000"/>
                </a:solidFill>
              </a:rPr>
              <a:t> </a:t>
            </a:r>
            <a:r>
              <a:rPr lang="sr-Latn-CS" sz="1800" dirty="0" smtClean="0"/>
              <a:t>of complex shape of UV pseudocontinuum:</a:t>
            </a:r>
          </a:p>
          <a:p>
            <a:pPr>
              <a:buFont typeface="Wingdings 3" pitchFamily="18" charset="2"/>
              <a:buNone/>
            </a:pPr>
            <a:r>
              <a:rPr lang="sr-Latn-CS" sz="1800" b="1" dirty="0" smtClean="0"/>
              <a:t>                        Power low + Balmer conti</a:t>
            </a:r>
            <a:r>
              <a:rPr lang="sr-Latn-CS" sz="1600" b="1" dirty="0" smtClean="0"/>
              <a:t>nuum</a:t>
            </a:r>
            <a:r>
              <a:rPr lang="sr-Latn-CS" sz="1600" dirty="0" smtClean="0"/>
              <a:t>  </a:t>
            </a:r>
            <a:r>
              <a:rPr lang="sr-Latn-CS" sz="1600" dirty="0" smtClean="0">
                <a:solidFill>
                  <a:srgbClr val="C00000"/>
                </a:solidFill>
              </a:rPr>
              <a:t>(Grandi 1982)</a:t>
            </a:r>
            <a:endParaRPr lang="sr-Latn-CS" sz="1600" b="1" dirty="0" smtClean="0">
              <a:solidFill>
                <a:srgbClr val="C00000"/>
              </a:solidFill>
            </a:endParaRPr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r>
              <a:rPr lang="sr-Latn-CS" sz="1800" b="1" dirty="0" smtClean="0"/>
              <a:t>           </a:t>
            </a:r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  <a:p>
            <a:pPr>
              <a:buFont typeface="Wingdings 3" pitchFamily="18" charset="2"/>
              <a:buNone/>
            </a:pPr>
            <a:endParaRPr lang="sr-Latn-CS" sz="1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3.1 </a:t>
            </a:r>
            <a:r>
              <a:rPr lang="en-US" sz="3600" dirty="0" err="1" smtClean="0"/>
              <a:t>Balmer</a:t>
            </a:r>
            <a:r>
              <a:rPr lang="en-US" sz="3600" dirty="0" smtClean="0"/>
              <a:t> continuum</a:t>
            </a:r>
            <a:endParaRPr lang="en-US" sz="36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532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1613"/>
            <a:ext cx="11430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95600"/>
            <a:ext cx="30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2019300" y="2552700"/>
            <a:ext cx="457200" cy="2286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5800" y="2438400"/>
            <a:ext cx="762000" cy="3810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5" descr="C:\Documents and Settings\Administrator\Desktop\acfeddb41df4cf47caed8f0f0bc4d6b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733800"/>
            <a:ext cx="2857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4953000" y="3352800"/>
            <a:ext cx="53340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600" y="3429000"/>
            <a:ext cx="391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1676400" y="6096000"/>
            <a:ext cx="187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>
                <a:latin typeface="Lucida Sans Unicode" pitchFamily="34" charset="0"/>
              </a:rPr>
              <a:t>Tsuzuki et al. 2006</a:t>
            </a:r>
            <a:endParaRPr lang="en-US" sz="14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950</TotalTime>
  <Words>1241</Words>
  <Application>Microsoft Office PowerPoint</Application>
  <PresentationFormat>On-screen Show (4:3)</PresentationFormat>
  <Paragraphs>190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The correlations between spectral properties in the spectra of  AGNs type 1</vt:lpstr>
      <vt:lpstr>Outline:</vt:lpstr>
      <vt:lpstr>1. Correlations between spectral parameters – tools for descovering AGN nature   </vt:lpstr>
      <vt:lpstr>2. The sample and analysis </vt:lpstr>
      <vt:lpstr>Slide 5</vt:lpstr>
      <vt:lpstr>2.1 Difficult identification of Fe II lines </vt:lpstr>
      <vt:lpstr>Slide 7</vt:lpstr>
      <vt:lpstr>Slide 8</vt:lpstr>
      <vt:lpstr>3.1 Balmer continuum</vt:lpstr>
      <vt:lpstr>Balmer continuum fitting: Problems</vt:lpstr>
      <vt:lpstr>Our model of Balmer continuum</vt:lpstr>
      <vt:lpstr>Examples of fit:</vt:lpstr>
      <vt:lpstr> Division of the sample by different source of ionization: </vt:lpstr>
      <vt:lpstr>Slide 14</vt:lpstr>
      <vt:lpstr>3.4  Division of the sample according the different   source of ionization</vt:lpstr>
      <vt:lpstr>    4. Results:      4.1 Differences between spectral properties of “pure AGN” and “starburst+AGN” subsample   (R=                                      )</vt:lpstr>
      <vt:lpstr>Slide 17</vt:lpstr>
      <vt:lpstr>Slide 18</vt:lpstr>
      <vt:lpstr>Conclusions: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correlations between spectral properties in the spectra of  AGNs type 1</dc:title>
  <dc:creator>jelena</dc:creator>
  <cp:lastModifiedBy>jelena</cp:lastModifiedBy>
  <cp:revision>15</cp:revision>
  <dcterms:created xsi:type="dcterms:W3CDTF">2013-05-10T20:27:39Z</dcterms:created>
  <dcterms:modified xsi:type="dcterms:W3CDTF">2013-05-14T11:00:35Z</dcterms:modified>
</cp:coreProperties>
</file>