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9" r:id="rId3"/>
    <p:sldId id="261" r:id="rId4"/>
    <p:sldId id="260" r:id="rId5"/>
    <p:sldId id="262" r:id="rId6"/>
    <p:sldId id="265" r:id="rId7"/>
    <p:sldId id="263" r:id="rId8"/>
    <p:sldId id="259" r:id="rId9"/>
    <p:sldId id="267" r:id="rId10"/>
    <p:sldId id="264" r:id="rId11"/>
    <p:sldId id="266" r:id="rId12"/>
    <p:sldId id="268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5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5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BB235-9D15-4E27-9417-F2B4AAD85B96}" type="datetimeFigureOut">
              <a:rPr lang="en-GB" smtClean="0"/>
              <a:t>14/05/2013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B3CC8-2960-4E2F-BF8E-1A69B1A96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614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E748-4AAB-4A83-8042-22E30FBE0E3F}" type="datetimeFigureOut">
              <a:rPr lang="en-GB" smtClean="0"/>
              <a:t>14/05/2013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81B40-571B-4D96-B6DE-5B6B5850C6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727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81B40-571B-4D96-B6DE-5B6B5850C6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23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D5AAD-8500-4AC8-BBB9-A3244D136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4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19FE0-1925-49A7-B1E3-26D559841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0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BD139-571F-44E6-B2E6-0F27A874F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3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4B46D-19DD-437B-88DE-53E679C24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0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867F-70D8-422A-98B1-630A75CC2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3C66E-6D55-4212-8A57-73A8571E4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5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E0775-0B3E-41E9-BB25-A4081CC58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9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CB865-C56F-4F61-9A71-14D64BA29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0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3AE69-E146-4BA1-B221-15A84327D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A8CE8-5C64-4ED5-A1BB-62CCBE6B7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3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A7187-41BF-4B5A-A8A9-998A47D41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0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A4494-DB17-4771-9FB9-3969D1BCA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5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78A9A67-9F43-466F-ADE3-3103A915A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3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0.png"/><Relationship Id="rId5" Type="http://schemas.openxmlformats.org/officeDocument/2006/relationships/image" Target="../media/image18.png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image" Target="../media/image23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753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Photo-ionization in the </a:t>
            </a:r>
            <a:r>
              <a:rPr lang="en-GB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ionospheric</a:t>
            </a:r>
            <a:r>
              <a:rPr lang="en-GB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GB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 region  induced by the solar Ly-α line </a:t>
            </a:r>
            <a:r>
              <a:rPr lang="en-GB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emission</a:t>
            </a:r>
            <a:r>
              <a:rPr lang="sr-Cyrl-C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sr-Cyrl-C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05263"/>
            <a:ext cx="903605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Aleksandra Nina and Vladimir </a:t>
            </a:r>
            <a:r>
              <a:rPr lang="sr-Latn-RS" sz="3600" b="1" dirty="0" smtClean="0">
                <a:solidFill>
                  <a:schemeClr val="bg1"/>
                </a:solidFill>
              </a:rPr>
              <a:t>Čadež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5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5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5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Institute of Physics, Belgrade, Serbia</a:t>
            </a:r>
            <a:endParaRPr lang="sr-Latn-RS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r-Latn-R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Astronomical Observatory</a:t>
            </a:r>
            <a:r>
              <a:rPr lang="en-GB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Belgrade, Serbia</a:t>
            </a:r>
            <a:endParaRPr lang="en-US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2" name="Picture 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71487" cy="9826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252413"/>
            <a:ext cx="715962" cy="70961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blipFill rotWithShape="1">
                <a:blip r:embed="rId2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275856" y="3881187"/>
            <a:ext cx="1080120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 rot="1964659">
            <a:off x="4054301" y="2860565"/>
            <a:ext cx="252000" cy="104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267744" y="1536640"/>
            <a:ext cx="4631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1. Directly used observed data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2339310" y="2011079"/>
            <a:ext cx="4608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2. Modelling of observed </a:t>
            </a:r>
            <a:r>
              <a:rPr lang="en-GB" sz="2400" b="1" u="sng" dirty="0" smtClean="0">
                <a:solidFill>
                  <a:schemeClr val="bg1"/>
                </a:solidFill>
              </a:rPr>
              <a:t>data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85752" y="2515135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3. Theoretical calculations</a:t>
            </a:r>
            <a:endParaRPr lang="en-GB" sz="2400" dirty="0"/>
          </a:p>
        </p:txBody>
      </p:sp>
      <p:sp>
        <p:nvSpPr>
          <p:cNvPr id="9" name="Oval 8"/>
          <p:cNvSpPr/>
          <p:nvPr/>
        </p:nvSpPr>
        <p:spPr>
          <a:xfrm>
            <a:off x="5004048" y="3881187"/>
            <a:ext cx="936104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 rot="19241777">
            <a:off x="4893576" y="2841738"/>
            <a:ext cx="252000" cy="111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5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1"/>
      <p:bldP spid="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96312" y="1268760"/>
                <a:ext cx="3554178" cy="36933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𝑲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l-G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𝜟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)≈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𝑲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)≡</m:t>
                      </m:r>
                      <m:acc>
                        <m:accPr>
                          <m:chr m:val="̅"/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𝑲</m:t>
                          </m:r>
                        </m:e>
                      </m:acc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312" y="1268760"/>
                <a:ext cx="3554178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4286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31348" y="1652426"/>
                <a:ext cx="3268844" cy="375937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ξ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l-G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𝜟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)≈</m:t>
                      </m:r>
                      <m:r>
                        <m:rPr>
                          <m:sty m:val="p"/>
                        </m:rPr>
                        <a:rPr lang="el-GR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ξ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>
                          <a:solidFill>
                            <a:schemeClr val="bg1"/>
                          </a:solidFill>
                          <a:latin typeface="Cambria Math"/>
                        </a:rPr>
                        <m:t>)≡</m:t>
                      </m:r>
                      <m:acc>
                        <m:accPr>
                          <m:chr m:val="̅"/>
                          <m:ctrlPr>
                            <a:rPr lang="en-GB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ξ</m:t>
                          </m:r>
                        </m:e>
                      </m:acc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(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348" y="1652426"/>
                <a:ext cx="3268844" cy="375937"/>
              </a:xfrm>
              <a:prstGeom prst="rect">
                <a:avLst/>
              </a:prstGeom>
              <a:blipFill rotWithShape="1">
                <a:blip r:embed="rId3"/>
                <a:stretch>
                  <a:fillRect b="-5634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65599" y="2224743"/>
                <a:ext cx="5015604" cy="563616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𝒅𝑵</m:t>
                                </m:r>
                              </m:num>
                              <m:den>
                                <m: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𝒅𝒕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𝜟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GB" b="1" dirty="0" smtClean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𝑲</m:t>
                        </m:r>
                      </m:e>
                    </m:acc>
                    <m:d>
                      <m:dPr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𝜟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ξ</m:t>
                        </m:r>
                      </m:e>
                    </m:acc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𝒉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𝒕</m:t>
                    </m:r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  <m:sSup>
                      <m:sSup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𝑵</m:t>
                        </m:r>
                      </m:e>
                      <m:sup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𝜟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599" y="2224743"/>
                <a:ext cx="5015604" cy="563616"/>
              </a:xfrm>
              <a:prstGeom prst="rect">
                <a:avLst/>
              </a:prstGeom>
              <a:blipFill rotWithShape="1">
                <a:blip r:embed="rId4"/>
                <a:stretch>
                  <a:fillRect l="-7933" t="-137624" b="-193069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43163" y="2827261"/>
                <a:ext cx="3696333" cy="563616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𝒅𝑵</m:t>
                                </m:r>
                              </m:num>
                              <m:den>
                                <m:r>
                                  <a:rPr lang="en-GB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𝒅𝒕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GB" b="1" dirty="0" smtClean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𝑲</m:t>
                        </m:r>
                      </m:e>
                    </m:acc>
                    <m:d>
                      <m:dPr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ξ</m:t>
                        </m:r>
                      </m:e>
                    </m:acc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𝒉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𝒕</m:t>
                    </m:r>
                    <m:r>
                      <a:rPr lang="en-GB" b="1" i="1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  <m:sSup>
                      <m:sSupPr>
                        <m:ctrlP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𝑵</m:t>
                        </m:r>
                      </m:e>
                      <m:sup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63" y="2827261"/>
                <a:ext cx="3696333" cy="563616"/>
              </a:xfrm>
              <a:prstGeom prst="rect">
                <a:avLst/>
              </a:prstGeom>
              <a:blipFill rotWithShape="1">
                <a:blip r:embed="rId5"/>
                <a:stretch>
                  <a:fillRect l="-10894" t="-137624" b="-193069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80631" y="3604205"/>
                <a:ext cx="6185539" cy="886268"/>
              </a:xfrm>
              <a:prstGeom prst="rect">
                <a:avLst/>
              </a:prstGeom>
              <a:solidFill>
                <a:schemeClr val="tx1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𝑲</m:t>
                      </m:r>
                      <m:d>
                        <m:dPr>
                          <m:ctrlPr>
                            <a:rPr lang="en-GB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GB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𝒅𝑵</m:t>
                              </m:r>
                            </m:num>
                            <m:den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𝒅𝒕</m:t>
                              </m:r>
                            </m:den>
                          </m:f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it-IT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𝒅𝑵</m:t>
                              </m:r>
                            </m:num>
                            <m:den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𝒅𝒕</m:t>
                              </m:r>
                            </m:den>
                          </m:f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631" y="3604205"/>
                <a:ext cx="6185539" cy="8862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119852" y="332656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2" y="332656"/>
                <a:ext cx="4942956" cy="632802"/>
              </a:xfrm>
              <a:prstGeom prst="rect">
                <a:avLst/>
              </a:prstGeom>
              <a:blipFill rotWithShape="1">
                <a:blip r:embed="rId7"/>
                <a:stretch>
                  <a:fillRect b="-3571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-56599" y="1196752"/>
            <a:ext cx="3044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 smtClean="0">
                <a:solidFill>
                  <a:schemeClr val="bg1"/>
                </a:solidFill>
              </a:rPr>
              <a:t>Period before the end of </a:t>
            </a:r>
          </a:p>
          <a:p>
            <a:pPr algn="ctr"/>
            <a:r>
              <a:rPr lang="en-GB" b="1" u="sng" dirty="0" err="1" smtClean="0">
                <a:solidFill>
                  <a:schemeClr val="bg1"/>
                </a:solidFill>
              </a:rPr>
              <a:t>ionospheric</a:t>
            </a:r>
            <a:r>
              <a:rPr lang="en-GB" b="1" u="sng" dirty="0" smtClean="0">
                <a:solidFill>
                  <a:schemeClr val="bg1"/>
                </a:solidFill>
              </a:rPr>
              <a:t> perturbations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Approximations: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2875" y="2345541"/>
            <a:ext cx="12747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Set </a:t>
            </a:r>
            <a:r>
              <a:rPr lang="en-GB" dirty="0">
                <a:solidFill>
                  <a:schemeClr val="bg1"/>
                </a:solidFill>
              </a:rPr>
              <a:t>of two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algebraic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equations: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5896" y="4800224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Approximation: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36097" y="4758322"/>
                <a:ext cx="3585395" cy="495520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GB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  <a:ea typeface="Cambria Math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GB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  <a:ea typeface="Cambria Math"/>
                                </a:rPr>
                                <m:t>𝒆𝒏𝒅</m:t>
                              </m:r>
                            </m:sub>
                          </m:sSub>
                        </m:e>
                      </m:d>
                      <m:r>
                        <a:rPr lang="en-GB" sz="2400" b="1" i="1" dirty="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m:rPr>
                              <m:sty m:val="p"/>
                            </m:rPr>
                            <a:rPr lang="el-GR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sub>
                      </m:sSub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</m:e>
                      </m:d>
                    </m:oMath>
                  </m:oMathPara>
                </a14:m>
                <a:endParaRPr lang="en-GB" sz="2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7" y="4758322"/>
                <a:ext cx="3585395" cy="495520"/>
              </a:xfrm>
              <a:prstGeom prst="rect">
                <a:avLst/>
              </a:prstGeom>
              <a:blipFill rotWithShape="1">
                <a:blip r:embed="rId8"/>
                <a:stretch>
                  <a:fillRect b="-4444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7911" y="4758321"/>
                <a:ext cx="2991075" cy="453137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d>
                        <m:d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𝑲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11" y="4758321"/>
                <a:ext cx="2991075" cy="45313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4689" y="5517232"/>
                <a:ext cx="8748292" cy="974498"/>
              </a:xfrm>
              <a:prstGeom prst="rect">
                <a:avLst/>
              </a:prstGeom>
              <a:solidFill>
                <a:schemeClr val="tx1"/>
              </a:solid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f>
                        <m:fPr>
                          <m:ctrlP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𝒅𝑵</m:t>
                              </m:r>
                            </m:num>
                            <m:den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𝒅𝒕</m:t>
                              </m:r>
                            </m:den>
                          </m:f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it-IT" sz="20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𝒅𝑵</m:t>
                              </m:r>
                            </m:num>
                            <m:den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𝒅𝒕</m:t>
                              </m:r>
                            </m:den>
                          </m:f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it-IT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𝜟</m:t>
                              </m:r>
                              <m:r>
                                <a:rPr lang="en-GB" sz="2000" b="1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en-GB" sz="2000" b="1" i="1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m:rPr>
                              <m:sty m:val="p"/>
                            </m:rPr>
                            <a:rPr lang="el-GR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sub>
                      </m:sSub>
                      <m:d>
                        <m:dPr>
                          <m:ctrlP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0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𝒉</m:t>
                          </m:r>
                        </m:e>
                      </m:d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,   </m:t>
                      </m:r>
                      <m:r>
                        <a:rPr lang="en-GB" sz="20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𝒕</m:t>
                      </m:r>
                      <m:r>
                        <a:rPr lang="en-GB" sz="2000" b="1" i="1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e>
                        <m:sub>
                          <m:r>
                            <a:rPr lang="en-GB" sz="20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𝒆𝒏𝒅</m:t>
                          </m:r>
                        </m:sub>
                      </m:sSub>
                    </m:oMath>
                  </m:oMathPara>
                </a14:m>
                <a:endParaRPr lang="en-GB" sz="2000" b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89" y="5517232"/>
                <a:ext cx="8748292" cy="97449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0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16" grpId="0" animBg="1"/>
      <p:bldP spid="14" grpId="0" animBg="1"/>
      <p:bldP spid="17" grpId="0"/>
      <p:bldP spid="19" grpId="0"/>
      <p:bldP spid="21" grpId="0" animBg="1"/>
      <p:bldP spid="23" grpId="0" animBg="1"/>
      <p:bldP spid="24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913177"/>
              </p:ext>
            </p:extLst>
          </p:nvPr>
        </p:nvGraphicFramePr>
        <p:xfrm>
          <a:off x="3986921" y="2450616"/>
          <a:ext cx="5157079" cy="360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6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6921" y="2450616"/>
                        <a:ext cx="5157079" cy="360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8120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Photo-ionization rate 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induced by the </a:t>
            </a:r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Ly-α 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line </a:t>
            </a:r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emission in 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the </a:t>
            </a:r>
            <a:r>
              <a:rPr lang="en-GB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ionospheric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D </a:t>
            </a:r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region</a:t>
            </a:r>
            <a:endParaRPr lang="en-GB" sz="4400" dirty="0">
              <a:latin typeface="+mj-l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953679"/>
              </p:ext>
            </p:extLst>
          </p:nvPr>
        </p:nvGraphicFramePr>
        <p:xfrm>
          <a:off x="611560" y="2134060"/>
          <a:ext cx="3456384" cy="241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" name="Graph" r:id="rId5" imgW="4153680" imgH="2901600" progId="Origin50.Graph">
                  <p:embed/>
                </p:oleObj>
              </mc:Choice>
              <mc:Fallback>
                <p:oleObj name="Graph" r:id="rId5" imgW="4153680" imgH="2901600" progId="Origin50.Grap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134060"/>
                        <a:ext cx="3456384" cy="241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139340"/>
              </p:ext>
            </p:extLst>
          </p:nvPr>
        </p:nvGraphicFramePr>
        <p:xfrm>
          <a:off x="539552" y="4005064"/>
          <a:ext cx="3600400" cy="2528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8" name="Graph" r:id="rId7" imgW="4131720" imgH="2901600" progId="Origin50.Graph">
                  <p:embed/>
                </p:oleObj>
              </mc:Choice>
              <mc:Fallback>
                <p:oleObj name="Graph" r:id="rId7" imgW="4131720" imgH="290160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005064"/>
                        <a:ext cx="3600400" cy="25288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555776" y="2420888"/>
            <a:ext cx="1008112" cy="38164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27000">
              <a:schemeClr val="accent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8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GB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bg1"/>
                </a:solidFill>
              </a:rPr>
              <a:t>It is presented the theoretical study about influence of Ly-</a:t>
            </a:r>
            <a:r>
              <a:rPr lang="el-GR" sz="2800" dirty="0" smtClean="0">
                <a:solidFill>
                  <a:schemeClr val="bg1"/>
                </a:solidFill>
              </a:rPr>
              <a:t>α</a:t>
            </a:r>
            <a:r>
              <a:rPr lang="en-GB" sz="2800" dirty="0" smtClean="0">
                <a:solidFill>
                  <a:schemeClr val="bg1"/>
                </a:solidFill>
              </a:rPr>
              <a:t> radiation to terrestrial low ionosphere.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We describe the determining </a:t>
            </a:r>
            <a:r>
              <a:rPr lang="en-GB" sz="2800" dirty="0">
                <a:solidFill>
                  <a:schemeClr val="bg1"/>
                </a:solidFill>
              </a:rPr>
              <a:t>procedures for values that form equation for electron density </a:t>
            </a:r>
            <a:r>
              <a:rPr lang="en-GB" sz="2800" dirty="0" smtClean="0">
                <a:solidFill>
                  <a:schemeClr val="bg1"/>
                </a:solidFill>
              </a:rPr>
              <a:t>dynamics during solar X flares.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We present theoretical method for calculation </a:t>
            </a:r>
            <a:r>
              <a:rPr lang="en-GB" sz="2800" dirty="0">
                <a:solidFill>
                  <a:schemeClr val="bg1"/>
                </a:solidFill>
              </a:rPr>
              <a:t>Ly-</a:t>
            </a:r>
            <a:r>
              <a:rPr lang="el-GR" sz="2800" dirty="0" smtClean="0">
                <a:solidFill>
                  <a:schemeClr val="bg1"/>
                </a:solidFill>
              </a:rPr>
              <a:t>α</a:t>
            </a:r>
            <a:r>
              <a:rPr lang="en-GB" sz="2800" dirty="0" smtClean="0">
                <a:solidFill>
                  <a:schemeClr val="bg1"/>
                </a:solidFill>
              </a:rPr>
              <a:t> photo-ionization rate from this equation.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The obtained values are in agreement with existing data.</a:t>
            </a:r>
            <a:endParaRPr lang="en-GB" sz="2800" dirty="0">
              <a:solidFill>
                <a:schemeClr val="bg1"/>
              </a:solidFill>
            </a:endParaRP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7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1340768"/>
            <a:ext cx="5482952" cy="4032448"/>
          </a:xfrm>
        </p:spPr>
        <p:txBody>
          <a:bodyPr/>
          <a:lstStyle/>
          <a:p>
            <a:pPr marL="0" indent="0" algn="ctr">
              <a:buNone/>
            </a:pPr>
            <a:r>
              <a:rPr lang="en-GB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en-GB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sz="36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Contens</a:t>
            </a:r>
            <a:endParaRPr lang="en-GB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/>
          <a:lstStyle/>
          <a:p>
            <a:r>
              <a:rPr lang="en-GB" sz="2400" b="1" u="sng" dirty="0" smtClean="0">
                <a:solidFill>
                  <a:schemeClr val="bg1"/>
                </a:solidFill>
              </a:rPr>
              <a:t>Introduction:</a:t>
            </a:r>
          </a:p>
          <a:p>
            <a:endParaRPr lang="en-GB" sz="1000" b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          - D region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external influences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monitoring</a:t>
            </a:r>
          </a:p>
          <a:p>
            <a:pPr marL="0" indent="0">
              <a:buNone/>
            </a:pPr>
            <a:endParaRPr lang="en-GB" sz="1000" dirty="0" smtClean="0">
              <a:solidFill>
                <a:schemeClr val="bg1"/>
              </a:solidFill>
            </a:endParaRPr>
          </a:p>
          <a:p>
            <a:r>
              <a:rPr lang="en-GB" sz="2400" b="1" u="sng" dirty="0" smtClean="0">
                <a:solidFill>
                  <a:schemeClr val="bg1"/>
                </a:solidFill>
              </a:rPr>
              <a:t>Determination of Ly-alpha photo-ionization rate using changes in electron density dynamic caused by solar X flares:</a:t>
            </a:r>
          </a:p>
          <a:p>
            <a:endParaRPr lang="en-GB" sz="1000" b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theoretical study of electron density dynamic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determining procedures for values that form this equation from observed data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       - our method for calculation Ly-</a:t>
            </a:r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en-GB" sz="2000" dirty="0" smtClean="0">
                <a:solidFill>
                  <a:schemeClr val="bg1"/>
                </a:solidFill>
              </a:rPr>
              <a:t> photoionization rate in D region from obtained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en-GB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en-GB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1008111"/>
          </a:xfrm>
        </p:spPr>
        <p:txBody>
          <a:bodyPr/>
          <a:lstStyle/>
          <a:p>
            <a:r>
              <a:rPr lang="en-GB" sz="2400" dirty="0" smtClean="0">
                <a:solidFill>
                  <a:schemeClr val="bg1"/>
                </a:solidFill>
              </a:rPr>
              <a:t>The lowest </a:t>
            </a:r>
            <a:r>
              <a:rPr lang="en-GB" sz="2400" dirty="0" err="1" smtClean="0">
                <a:solidFill>
                  <a:schemeClr val="bg1"/>
                </a:solidFill>
              </a:rPr>
              <a:t>ionospheric</a:t>
            </a:r>
            <a:r>
              <a:rPr lang="en-GB" sz="2400" dirty="0" smtClean="0">
                <a:solidFill>
                  <a:schemeClr val="bg1"/>
                </a:solidFill>
              </a:rPr>
              <a:t> layer – D region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Influences: from the space and Earth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01208"/>
            <a:ext cx="2133600" cy="476250"/>
          </a:xfrm>
        </p:spPr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5" y="4024763"/>
            <a:ext cx="3405022" cy="2621907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586" y="2267703"/>
            <a:ext cx="4555355" cy="3969607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297" y="2411595"/>
            <a:ext cx="1553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The </a:t>
            </a:r>
            <a:r>
              <a:rPr lang="en-GB" sz="2400" dirty="0">
                <a:solidFill>
                  <a:schemeClr val="bg1"/>
                </a:solidFill>
              </a:rPr>
              <a:t>most 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important 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2418755" y="175800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source of ionization during 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daily </a:t>
            </a:r>
            <a:r>
              <a:rPr lang="en-GB" sz="2400" dirty="0">
                <a:solidFill>
                  <a:schemeClr val="bg1"/>
                </a:solidFill>
              </a:rPr>
              <a:t>unperturbed period</a:t>
            </a:r>
          </a:p>
        </p:txBody>
      </p:sp>
      <p:sp>
        <p:nvSpPr>
          <p:cNvPr id="9" name="Rectangle 8"/>
          <p:cNvSpPr/>
          <p:nvPr/>
        </p:nvSpPr>
        <p:spPr>
          <a:xfrm>
            <a:off x="6444208" y="1942671"/>
            <a:ext cx="24726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Ly-</a:t>
            </a:r>
            <a:r>
              <a:rPr lang="el-GR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n-GB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radiation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6264" y="3131674"/>
            <a:ext cx="3900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method for low ionosphere 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monitoring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13549" y="3100896"/>
            <a:ext cx="213391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VLF </a:t>
            </a:r>
          </a:p>
          <a:p>
            <a:r>
              <a:rPr lang="en-GB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 </a:t>
            </a:r>
            <a:r>
              <a:rPr lang="en-GB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siglals</a:t>
            </a:r>
            <a:endParaRPr lang="en-GB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76264" y="26549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source of </a:t>
            </a:r>
            <a:r>
              <a:rPr lang="en-GB" sz="2400" dirty="0" smtClean="0">
                <a:solidFill>
                  <a:schemeClr val="bg1"/>
                </a:solidFill>
              </a:rPr>
              <a:t>sudden ionization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71445" y="2639535"/>
            <a:ext cx="18181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flare</a:t>
            </a:r>
            <a:endParaRPr lang="en-GB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Down Arrow 13"/>
          <p:cNvSpPr/>
          <p:nvPr/>
        </p:nvSpPr>
        <p:spPr>
          <a:xfrm rot="18132159">
            <a:off x="1683466" y="2956341"/>
            <a:ext cx="252000" cy="72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 rot="14592014">
            <a:off x="1724504" y="2051595"/>
            <a:ext cx="252000" cy="72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 rot="16200000">
            <a:off x="1753562" y="2525758"/>
            <a:ext cx="252000" cy="72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earth_magnet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72" y="4077071"/>
            <a:ext cx="4251766" cy="2569599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972387" y="4653136"/>
            <a:ext cx="4158226" cy="108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- continual emission and monitoring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large analyzed space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" y="4111850"/>
            <a:ext cx="4921090" cy="25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59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60105" y="2221674"/>
            <a:ext cx="252000" cy="54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 rot="2880000">
            <a:off x="1568884" y="2089002"/>
            <a:ext cx="252000" cy="756000"/>
          </a:xfrm>
          <a:prstGeom prst="downArrow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 rot="19260000">
            <a:off x="2528383" y="2163532"/>
            <a:ext cx="252000" cy="64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2709" y="2685346"/>
            <a:ext cx="716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Ly-</a:t>
            </a:r>
            <a:r>
              <a:rPr lang="el-GR" sz="2000" b="1" dirty="0" smtClean="0">
                <a:solidFill>
                  <a:schemeClr val="bg1"/>
                </a:solidFill>
              </a:rPr>
              <a:t>α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8057" y="2685346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Cosmic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461" y="2716122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X 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260000">
            <a:off x="1036366" y="3060216"/>
            <a:ext cx="252000" cy="504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 rot="2880000">
            <a:off x="1737215" y="3010589"/>
            <a:ext cx="252000" cy="648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79512" y="1379728"/>
                <a:ext cx="3969356" cy="79585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𝒅𝑵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)−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𝑷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379728"/>
                <a:ext cx="3969356" cy="7958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86663" y="3594105"/>
                <a:ext cx="1023037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r>
                        <a:rPr lang="en-GB" sz="2400" b="1" i="1" baseline="-2500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3" y="3594105"/>
                <a:ext cx="1023037" cy="453137"/>
              </a:xfrm>
              <a:prstGeom prst="rect">
                <a:avLst/>
              </a:prstGeom>
              <a:blipFill rotWithShape="1">
                <a:blip r:embed="rId4"/>
                <a:stretch>
                  <a:fillRect r="-2381" b="-2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74624" y="4026153"/>
                <a:ext cx="1632626" cy="49552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m:rPr>
                              <m:sty m:val="p"/>
                            </m:rPr>
                            <a:rPr lang="el-GR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sub>
                      </m:sSub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24" y="4026153"/>
                <a:ext cx="1632626" cy="495520"/>
              </a:xfrm>
              <a:prstGeom prst="rect">
                <a:avLst/>
              </a:prstGeom>
              <a:blipFill rotWithShape="1">
                <a:blip r:embed="rId5"/>
                <a:stretch>
                  <a:fillRect r="-1493" b="-97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own Arrow 18"/>
          <p:cNvSpPr/>
          <p:nvPr/>
        </p:nvSpPr>
        <p:spPr>
          <a:xfrm>
            <a:off x="2843808" y="3045386"/>
            <a:ext cx="252000" cy="504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990469" y="4006539"/>
                <a:ext cx="1958678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l-GR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𝜿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i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469" y="4006539"/>
                <a:ext cx="1958678" cy="453137"/>
              </a:xfrm>
              <a:prstGeom prst="rect">
                <a:avLst/>
              </a:prstGeom>
              <a:blipFill rotWithShape="1">
                <a:blip r:embed="rId6"/>
                <a:stretch>
                  <a:fillRect r="-935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-21120" y="4998413"/>
                <a:ext cx="4386778" cy="495520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d>
                        <m:d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</m:e>
                        <m:sub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m:rPr>
                              <m:sty m:val="p"/>
                            </m:rPr>
                            <a:rPr lang="el-GR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sub>
                      </m:sSub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+</m:t>
                      </m:r>
                      <m:r>
                        <a:rPr lang="el-GR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𝜿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120" y="4998413"/>
                <a:ext cx="4386778" cy="495520"/>
              </a:xfrm>
              <a:prstGeom prst="rect">
                <a:avLst/>
              </a:prstGeom>
              <a:blipFill rotWithShape="1"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/>
          <p:cNvSpPr/>
          <p:nvPr/>
        </p:nvSpPr>
        <p:spPr>
          <a:xfrm>
            <a:off x="1709380" y="1572655"/>
            <a:ext cx="990412" cy="55592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305903" y="3573016"/>
                <a:ext cx="1285929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r>
                        <a:rPr lang="en-GB" sz="2400" b="1" i="1" baseline="-2500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𝑿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903" y="3573016"/>
                <a:ext cx="1285929" cy="453137"/>
              </a:xfrm>
              <a:prstGeom prst="rect">
                <a:avLst/>
              </a:prstGeom>
              <a:blipFill rotWithShape="1">
                <a:blip r:embed="rId8"/>
                <a:stretch>
                  <a:fillRect r="-1422" b="-2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2987824" y="1592795"/>
            <a:ext cx="949900" cy="55592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 rot="19800000">
            <a:off x="3531274" y="2214739"/>
            <a:ext cx="252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217603" y="2615823"/>
                <a:ext cx="2427781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ξ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𝑵</m:t>
                      </m:r>
                      <m:r>
                        <a:rPr lang="en-GB" sz="2400" b="1" i="1" baseline="30000" smtClean="0">
                          <a:solidFill>
                            <a:srgbClr val="FFFF00"/>
                          </a:solidFill>
                          <a:latin typeface="Cambria Math"/>
                        </a:rPr>
                        <m:t>𝟐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𝒉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,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603" y="2615823"/>
                <a:ext cx="2427781" cy="453137"/>
              </a:xfrm>
              <a:prstGeom prst="rect">
                <a:avLst/>
              </a:prstGeom>
              <a:blipFill rotWithShape="1">
                <a:blip r:embed="rId9"/>
                <a:stretch>
                  <a:fillRect r="-503" b="-2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082189" y="3663121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189" y="3663121"/>
                <a:ext cx="4942956" cy="632802"/>
              </a:xfrm>
              <a:prstGeom prst="rect">
                <a:avLst/>
              </a:prstGeom>
              <a:blipFill rotWithShape="1">
                <a:blip r:embed="rId10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Down Arrow 32"/>
          <p:cNvSpPr/>
          <p:nvPr/>
        </p:nvSpPr>
        <p:spPr>
          <a:xfrm rot="-2100000">
            <a:off x="1527282" y="4494936"/>
            <a:ext cx="252000" cy="54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Down Arrow 33"/>
          <p:cNvSpPr/>
          <p:nvPr/>
        </p:nvSpPr>
        <p:spPr>
          <a:xfrm rot="1800000">
            <a:off x="2388270" y="4486507"/>
            <a:ext cx="252000" cy="540000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68652" y="5517232"/>
                <a:ext cx="2991075" cy="45313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𝑮</m:t>
                      </m:r>
                      <m:d>
                        <m:dPr>
                          <m:ctrlP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𝑲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52" y="5517232"/>
                <a:ext cx="2991075" cy="45313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95452" y="5973790"/>
                <a:ext cx="3374963" cy="720454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𝑲</m:t>
                      </m:r>
                      <m:d>
                        <m:d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l-GR" sz="2000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𝜿</m:t>
                      </m:r>
                      <m:d>
                        <m:dPr>
                          <m:ctrlP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𝒉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GB" sz="20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𝑮</m:t>
                          </m:r>
                          <m:r>
                            <a:rPr lang="en-GB" sz="2000" b="1" i="1" baseline="-2500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𝑳𝒚</m:t>
                          </m:r>
                          <m:r>
                            <a:rPr lang="el-GR" sz="2000" b="1" i="1" baseline="-2500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𝜶</m:t>
                          </m:r>
                          <m:d>
                            <m:dPr>
                              <m:ctrlPr>
                                <a:rPr lang="en-GB" sz="2000" b="1" i="1" baseline="-250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r>
                            <a:rPr lang="en-GB" sz="2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𝑰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000" b="1" baseline="30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52" y="5973790"/>
                <a:ext cx="3374963" cy="72045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/>
          <p:cNvCxnSpPr/>
          <p:nvPr/>
        </p:nvCxnSpPr>
        <p:spPr>
          <a:xfrm>
            <a:off x="3995936" y="2004703"/>
            <a:ext cx="1512168" cy="893572"/>
          </a:xfrm>
          <a:prstGeom prst="line">
            <a:avLst/>
          </a:prstGeom>
          <a:ln w="57150">
            <a:solidFill>
              <a:srgbClr val="7030A0"/>
            </a:solidFill>
          </a:ln>
          <a:effectLst>
            <a:outerShdw blurRad="50800" dist="50800" dir="5400000" algn="ctr" rotWithShape="0">
              <a:schemeClr val="bg1">
                <a:alpha val="9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571661" y="1860687"/>
            <a:ext cx="3185487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Electron-ion recombination</a:t>
            </a:r>
            <a:endParaRPr lang="en-GB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4775351" y="2414228"/>
            <a:ext cx="466296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253265" y="2260920"/>
            <a:ext cx="2787943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 – ion recombination</a:t>
            </a:r>
            <a:endParaRPr lang="en-GB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12160" y="2652775"/>
            <a:ext cx="3082895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body recombination</a:t>
            </a:r>
            <a:endParaRPr lang="en-GB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4067944" y="2009918"/>
            <a:ext cx="466296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5508104" y="2833764"/>
            <a:ext cx="466296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751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Electron density dynamic </a:t>
            </a:r>
            <a:b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finding of useful form</a:t>
            </a:r>
          </a:p>
        </p:txBody>
      </p:sp>
      <p:sp>
        <p:nvSpPr>
          <p:cNvPr id="48" name="Oval 47"/>
          <p:cNvSpPr/>
          <p:nvPr/>
        </p:nvSpPr>
        <p:spPr>
          <a:xfrm>
            <a:off x="2990509" y="1602908"/>
            <a:ext cx="933419" cy="525671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39952" y="1696676"/>
                <a:ext cx="4942570" cy="3754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GENERAL FORM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6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⇩</m:t>
                      </m:r>
                    </m:oMath>
                  </m:oMathPara>
                </a14:m>
                <a:endParaRPr lang="en-GB" sz="66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FORM WHICH HAS VALUES </a:t>
                </a:r>
              </a:p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THAT WE CAN OBTAIN FROM </a:t>
                </a:r>
              </a:p>
              <a:p>
                <a:pPr algn="ctr"/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OBSERVATIONS</a:t>
                </a:r>
                <a:r>
                  <a:rPr lang="en-GB" sz="20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sz="2000" b="1" dirty="0" smtClean="0">
                    <a:solidFill>
                      <a:schemeClr val="bg1"/>
                    </a:solidFill>
                  </a:rPr>
                  <a:t>AND </a:t>
                </a:r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MODELING</a:t>
                </a:r>
              </a:p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AND FROM WHICH </a:t>
                </a:r>
              </a:p>
              <a:p>
                <a:pPr algn="ctr"/>
                <a:r>
                  <a:rPr lang="en-GB" sz="2000" b="1" dirty="0" smtClean="0">
                    <a:solidFill>
                      <a:schemeClr val="bg1"/>
                    </a:solidFill>
                  </a:rPr>
                  <a:t>WE CAN CALACULATE </a:t>
                </a:r>
              </a:p>
              <a:p>
                <a:pPr algn="ctr"/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PHOTO-IONIZATION RATE </a:t>
                </a:r>
              </a:p>
              <a:p>
                <a:pPr algn="ctr"/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INDUCED BY LY-</a:t>
                </a:r>
                <a:r>
                  <a:rPr lang="el-GR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α</a:t>
                </a:r>
                <a:r>
                  <a:rPr lang="en-GB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RADIOATION </a:t>
                </a:r>
                <a:endParaRPr lang="en-GB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1696676"/>
                <a:ext cx="4942570" cy="3754874"/>
              </a:xfrm>
              <a:prstGeom prst="rect">
                <a:avLst/>
              </a:prstGeom>
              <a:blipFill rotWithShape="1">
                <a:blip r:embed="rId13"/>
                <a:stretch>
                  <a:fillRect l="-1480" t="-649" r="-1973" b="-3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38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8" grpId="0" animBg="1"/>
      <p:bldP spid="59" grpId="0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48" grpId="1" animBg="1"/>
      <p:bldP spid="48" grpId="2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blipFill rotWithShape="1">
                <a:blip r:embed="rId2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4283968" y="3881187"/>
            <a:ext cx="648072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4457442" y="1989040"/>
            <a:ext cx="252000" cy="180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267744" y="1536640"/>
            <a:ext cx="4631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1. Directly used observed data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2339310" y="2011079"/>
            <a:ext cx="4608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2. Modelling of observed </a:t>
            </a:r>
            <a:r>
              <a:rPr lang="en-GB" sz="2400" b="1" u="sng" dirty="0" smtClean="0">
                <a:solidFill>
                  <a:schemeClr val="bg1"/>
                </a:solidFill>
              </a:rPr>
              <a:t>data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85752" y="2515135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3. Theoretical calculations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194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Intensity of X radiation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765269"/>
              </p:ext>
            </p:extLst>
          </p:nvPr>
        </p:nvGraphicFramePr>
        <p:xfrm>
          <a:off x="3978193" y="2276872"/>
          <a:ext cx="5551337" cy="3879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3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8193" y="2276872"/>
                        <a:ext cx="5551337" cy="3879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25180"/>
            <a:ext cx="3888432" cy="286406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2081" y="615601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GOES-15 satellite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3852" y="615601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May 5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, 2010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23728" y="1412776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1412776"/>
                <a:ext cx="4942956" cy="632802"/>
              </a:xfrm>
              <a:prstGeom prst="rect">
                <a:avLst/>
              </a:prstGeom>
              <a:blipFill rotWithShape="1">
                <a:blip r:embed="rId6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283968" y="1417645"/>
            <a:ext cx="576063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 rot="18137990">
            <a:off x="5419712" y="1608085"/>
            <a:ext cx="252000" cy="154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5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964" y="3876318"/>
                <a:ext cx="4942956" cy="632802"/>
              </a:xfrm>
              <a:prstGeom prst="rect">
                <a:avLst/>
              </a:prstGeom>
              <a:blipFill rotWithShape="1">
                <a:blip r:embed="rId2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123728" y="3831437"/>
            <a:ext cx="989871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 rot="2880000">
            <a:off x="3560323" y="2203592"/>
            <a:ext cx="252000" cy="198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267744" y="1536640"/>
            <a:ext cx="4631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1. Directly used observed data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2339310" y="2011079"/>
            <a:ext cx="4608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2. Modelling of observed </a:t>
            </a:r>
            <a:r>
              <a:rPr lang="en-GB" sz="2400" b="1" u="sng" dirty="0" smtClean="0">
                <a:solidFill>
                  <a:schemeClr val="bg1"/>
                </a:solidFill>
              </a:rPr>
              <a:t>data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85752" y="2515135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3. Theoretical calculations</a:t>
            </a:r>
            <a:endParaRPr lang="en-GB" sz="2400" dirty="0"/>
          </a:p>
        </p:txBody>
      </p:sp>
      <p:sp>
        <p:nvSpPr>
          <p:cNvPr id="9" name="Oval 8"/>
          <p:cNvSpPr/>
          <p:nvPr/>
        </p:nvSpPr>
        <p:spPr>
          <a:xfrm>
            <a:off x="5796136" y="3861048"/>
            <a:ext cx="1217689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 rot="-2400000">
            <a:off x="5068988" y="2295313"/>
            <a:ext cx="252000" cy="190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5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1" animBg="1"/>
      <p:bldP spid="10" grpId="1"/>
      <p:bldP spid="11" grpId="1"/>
      <p:bldP spid="12" grpId="0"/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71300"/>
              </p:ext>
            </p:extLst>
          </p:nvPr>
        </p:nvGraphicFramePr>
        <p:xfrm>
          <a:off x="1907704" y="4005064"/>
          <a:ext cx="3837855" cy="2695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18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4005064"/>
                        <a:ext cx="3837855" cy="26951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0488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Electron density determination</a:t>
            </a: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-25400" y="2060575"/>
            <a:ext cx="262731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Numerical program for simulation of the VLF signal propagation: Long-Wave Propagation Capability (</a:t>
            </a:r>
            <a:r>
              <a:rPr lang="en-GB" b="1" dirty="0" smtClean="0">
                <a:solidFill>
                  <a:schemeClr val="bg1"/>
                </a:solidFill>
              </a:rPr>
              <a:t>LWPC</a:t>
            </a:r>
            <a:r>
              <a:rPr lang="en-GB" dirty="0" smtClean="0">
                <a:solidFill>
                  <a:schemeClr val="bg1"/>
                </a:solidFill>
              </a:rPr>
              <a:t>) - </a:t>
            </a:r>
            <a:r>
              <a:rPr lang="en-US" dirty="0" smtClean="0">
                <a:solidFill>
                  <a:schemeClr val="bg1"/>
                </a:solidFill>
              </a:rPr>
              <a:t>USA </a:t>
            </a:r>
            <a:r>
              <a:rPr lang="en-US" dirty="0">
                <a:solidFill>
                  <a:schemeClr val="bg1"/>
                </a:solidFill>
              </a:rPr>
              <a:t>National Oceanic and Atmospheric Administration (NOAA)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384067"/>
              </p:ext>
            </p:extLst>
          </p:nvPr>
        </p:nvGraphicFramePr>
        <p:xfrm>
          <a:off x="3941763" y="1052513"/>
          <a:ext cx="3132137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19" name="Equation" r:id="rId5" imgW="2222280" imgH="228600" progId="Equation.3">
                  <p:embed/>
                </p:oleObj>
              </mc:Choice>
              <mc:Fallback>
                <p:oleObj name="Equation" r:id="rId5" imgW="222228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1763" y="1052513"/>
                        <a:ext cx="3132137" cy="322262"/>
                      </a:xfrm>
                      <a:prstGeom prst="rect">
                        <a:avLst/>
                      </a:prstGeom>
                      <a:solidFill>
                        <a:schemeClr val="bg1">
                          <a:alpha val="85881"/>
                        </a:schemeClr>
                      </a:solidFill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4925" y="1066800"/>
            <a:ext cx="3371850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</a:rPr>
              <a:t>Wait’s model of ionosphere: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     reflection height </a:t>
            </a:r>
            <a:r>
              <a:rPr lang="en-US" i="1" dirty="0" smtClean="0">
                <a:solidFill>
                  <a:srgbClr val="FFFF00"/>
                </a:solidFill>
              </a:rPr>
              <a:t>H’(t)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     </a:t>
            </a:r>
            <a:r>
              <a:rPr lang="en-US" dirty="0">
                <a:solidFill>
                  <a:srgbClr val="FFFF00"/>
                </a:solidFill>
              </a:rPr>
              <a:t>sharpness </a:t>
            </a:r>
            <a:r>
              <a:rPr lang="el-GR" i="1" dirty="0" smtClean="0">
                <a:solidFill>
                  <a:srgbClr val="FFFF00"/>
                </a:solidFill>
                <a:cs typeface="Arial" charset="0"/>
              </a:rPr>
              <a:t>β</a:t>
            </a:r>
            <a:r>
              <a:rPr lang="en-GB" i="1" dirty="0" smtClean="0">
                <a:solidFill>
                  <a:srgbClr val="FFFF00"/>
                </a:solidFill>
                <a:cs typeface="Arial" charset="0"/>
              </a:rPr>
              <a:t>(t)</a:t>
            </a:r>
            <a:endParaRPr lang="el-GR" i="1" dirty="0">
              <a:solidFill>
                <a:srgbClr val="FFFF00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5400" y="5301208"/>
            <a:ext cx="2205037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</a:rPr>
              <a:t>Recorded signal </a:t>
            </a:r>
          </a:p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    amplitude </a:t>
            </a:r>
          </a:p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    and phase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793169"/>
              </p:ext>
            </p:extLst>
          </p:nvPr>
        </p:nvGraphicFramePr>
        <p:xfrm>
          <a:off x="3708400" y="3660775"/>
          <a:ext cx="4127500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20" name="Graph" r:id="rId7" imgW="4125600" imgH="2896560" progId="Origin50.Graph">
                  <p:embed/>
                </p:oleObj>
              </mc:Choice>
              <mc:Fallback>
                <p:oleObj name="Graph" r:id="rId7" imgW="4125600" imgH="289656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660775"/>
                        <a:ext cx="4127500" cy="289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876597"/>
              </p:ext>
            </p:extLst>
          </p:nvPr>
        </p:nvGraphicFramePr>
        <p:xfrm>
          <a:off x="5408289" y="3767410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21" name="Graph" r:id="rId9" imgW="4131720" imgH="2901600" progId="Origin50.Graph">
                  <p:embed/>
                </p:oleObj>
              </mc:Choice>
              <mc:Fallback>
                <p:oleObj name="Graph" r:id="rId9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08289" y="3767410"/>
                        <a:ext cx="4132263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41" name="Picture 56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01" y="1247130"/>
            <a:ext cx="415290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873" name="Picture 2070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51892"/>
            <a:ext cx="4125913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3867F-70D8-422A-98B1-630A75CC222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766812"/>
              </p:ext>
            </p:extLst>
          </p:nvPr>
        </p:nvGraphicFramePr>
        <p:xfrm>
          <a:off x="-36512" y="2312876"/>
          <a:ext cx="5126267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8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6512" y="2312876"/>
                        <a:ext cx="5126267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770245"/>
              </p:ext>
            </p:extLst>
          </p:nvPr>
        </p:nvGraphicFramePr>
        <p:xfrm>
          <a:off x="4486293" y="2312876"/>
          <a:ext cx="5126267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9" name="Graph" r:id="rId5" imgW="4131720" imgH="2901600" progId="Origin50.Graph">
                  <p:embed/>
                </p:oleObj>
              </mc:Choice>
              <mc:Fallback>
                <p:oleObj name="Graph" r:id="rId5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86293" y="2312876"/>
                        <a:ext cx="5126267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51720" y="916799"/>
                <a:ext cx="4942956" cy="632802"/>
              </a:xfrm>
              <a:prstGeom prst="rect">
                <a:avLst/>
              </a:prstGeom>
              <a:solidFill>
                <a:schemeClr val="tx2"/>
              </a:solidFill>
              <a:ln w="571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𝒅𝑵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GB" sz="2400" b="1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𝒅𝒕</m:t>
                        </m:r>
                      </m:den>
                    </m:f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𝑲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𝒉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FF00"/>
                    </a:solidFill>
                  </a:rPr>
                  <a:t> -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ξ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𝑵</m:t>
                    </m:r>
                    <m:r>
                      <a:rPr lang="en-GB" sz="2400" b="1" i="1" baseline="30000" smtClean="0">
                        <a:solidFill>
                          <a:srgbClr val="FFFF00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(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𝒉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,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𝒕</m:t>
                    </m:r>
                    <m:r>
                      <a:rPr lang="en-GB" sz="2400" b="1" i="1" smtClean="0">
                        <a:solidFill>
                          <a:srgbClr val="FFFF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1" baseline="30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916799"/>
                <a:ext cx="4942956" cy="632802"/>
              </a:xfrm>
              <a:prstGeom prst="rect">
                <a:avLst/>
              </a:prstGeom>
              <a:blipFill rotWithShape="1">
                <a:blip r:embed="rId7"/>
                <a:stretch>
                  <a:fillRect b="-265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2063484" y="871918"/>
            <a:ext cx="989871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735892" y="901529"/>
            <a:ext cx="1217689" cy="62793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/>
          <p:cNvSpPr/>
          <p:nvPr/>
        </p:nvSpPr>
        <p:spPr>
          <a:xfrm rot="4020000">
            <a:off x="4416938" y="578093"/>
            <a:ext cx="252000" cy="270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 rot="-4020000">
            <a:off x="4228315" y="568035"/>
            <a:ext cx="252000" cy="277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0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5656</TotalTime>
  <Words>1116</Words>
  <Application>Microsoft Office PowerPoint</Application>
  <PresentationFormat>On-screen Show (4:3)</PresentationFormat>
  <Paragraphs>124</Paragraphs>
  <Slides>14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Default Design</vt:lpstr>
      <vt:lpstr>Graph</vt:lpstr>
      <vt:lpstr>Equation</vt:lpstr>
      <vt:lpstr>Photo-ionization in the ionospheric D region  induced by the solar Ly-α line emission </vt:lpstr>
      <vt:lpstr>Contens</vt:lpstr>
      <vt:lpstr>Introduction</vt:lpstr>
      <vt:lpstr>Electron density dynamic  – finding of useful form</vt:lpstr>
      <vt:lpstr>PowerPoint Presentation</vt:lpstr>
      <vt:lpstr>Intensity of X radiation</vt:lpstr>
      <vt:lpstr>PowerPoint Presentation</vt:lpstr>
      <vt:lpstr>Electron density determination</vt:lpstr>
      <vt:lpstr>PowerPoint Presentation</vt:lpstr>
      <vt:lpstr>PowerPoint Presentation</vt:lpstr>
      <vt:lpstr>.</vt:lpstr>
      <vt:lpstr>PowerPoint Presentation</vt:lpstr>
      <vt:lpstr>Summary</vt:lpstr>
      <vt:lpstr>PowerPoint Presentation</vt:lpstr>
    </vt:vector>
  </TitlesOfParts>
  <Company>IF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Perturbations of the terrestrial low ionosphere caused by solar flares</dc:title>
  <dc:creator>Tolja</dc:creator>
  <cp:lastModifiedBy>Sandra</cp:lastModifiedBy>
  <cp:revision>429</cp:revision>
  <dcterms:created xsi:type="dcterms:W3CDTF">2012-04-11T13:02:09Z</dcterms:created>
  <dcterms:modified xsi:type="dcterms:W3CDTF">2013-05-14T08:24:11Z</dcterms:modified>
</cp:coreProperties>
</file>