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20" r:id="rId19"/>
    <p:sldId id="319" r:id="rId20"/>
    <p:sldId id="321" r:id="rId21"/>
    <p:sldId id="322" r:id="rId22"/>
    <p:sldId id="317" r:id="rId23"/>
    <p:sldId id="323" r:id="rId24"/>
    <p:sldId id="258" r:id="rId25"/>
    <p:sldId id="277" r:id="rId26"/>
  </p:sldIdLst>
  <p:sldSz cx="9144000" cy="6858000" type="screen4x3"/>
  <p:notesSz cx="6858000" cy="9144000"/>
  <p:custShowLst>
    <p:custShow name="Custom Show 1" id="0">
      <p:sldLst>
        <p:sld r:id="rId2"/>
        <p:sld r:id="rId25"/>
      </p:sldLst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4BC2-EF38-4C57-B32D-4A617515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EB08-84C7-418D-A421-D796D55E0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B19A-3C6C-41A6-AB3C-62C69B10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6C1A-B9B4-4457-B7B8-FECB22D9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B666-0C53-4E27-95AC-050BA6171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0B57-CA4E-4466-BC59-D75E096D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A72E-B7FF-4918-B43B-D959EF0E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62376-749D-4F36-9BDF-6119F63F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9926-7196-4BC4-A801-534F3B26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1E03-A3A8-45E0-A99A-0D629F57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C991-7FF6-4EF0-AA8D-ACDACCD3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3910-AA74-4275-A517-DBF92AB9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2506-7BD9-43F6-BD38-A08933A32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9A9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E3374C-2ED8-4D8B-B077-C863E852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205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ABSORPTION QUASI-MOLECULAR BANDS AS FACTORS OF THE SOLAR PHOTOSPHERE OPACITY ABOVE SUNSPOTS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458200" cy="2743200"/>
          </a:xfrm>
        </p:spPr>
        <p:txBody>
          <a:bodyPr/>
          <a:lstStyle/>
          <a:p>
            <a:pPr eaLnBrk="1" hangingPunct="1"/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V. A. SREĆKOVIĆ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 A. A. MIHAJLOV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 LJ. M. IGNJATOVIĆ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M. S. DIMITRIJEVIĆ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  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and A. METROPOULOS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endParaRPr lang="en-GB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en-GB" sz="2000" b="1" i="1" baseline="30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en-US" sz="2000" b="1" i="1" baseline="30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Institute of Physics,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P.O.Box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57,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Pregrevica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118, Belgrade, Serbia</a:t>
            </a: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Astronomical Observatory,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Volgina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7, 11060 Belgrade, Serbia</a:t>
            </a: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Theoretical and Physical Chemistry Institute, NHRF, Athens, Greece</a:t>
            </a:r>
          </a:p>
          <a:p>
            <a:pPr eaLnBrk="1" hangingPunct="1"/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vlada@ipb.ac.rs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597007" cy="25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96" y="228601"/>
            <a:ext cx="34524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3719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52800"/>
            <a:ext cx="36526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36" y="381000"/>
            <a:ext cx="83892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075093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case X = Fe, which is also allowable by the used model, is not considered here because of the absent of the data about the needed characteristics of the molecular ions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 Let us remind that density amount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non-negligible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Because of that we have as the task for the nearest future to find the data about the relevant characteristics of the molecular ion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since the data from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Maltby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et al. (1981) make possible to further perform all needed calculations.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(find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future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molecular ion characteristics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other metals with minor concentration).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2438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spectral coefficients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3429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partial spectral absorption coefficients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the non-symmetric ion-atom processes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efficiency of bf-, ff-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-absorption canals together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one of the considered metal species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characterized by the partial absorption coefficient H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 h) which is defined by the relation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7" y="1797036"/>
            <a:ext cx="4924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2438400"/>
            <a:ext cx="394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  the basic absorption  coefficients 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HX+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aseline="30000" dirty="0" err="1" smtClean="0">
                <a:latin typeface="Times New Roman" pitchFamily="18" charset="0"/>
                <a:cs typeface="Times New Roman" pitchFamily="18" charset="0"/>
              </a:rPr>
              <a:t>bf,ff,fb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 are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695004"/>
            <a:ext cx="4572001" cy="295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3287767" cy="7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07472"/>
            <a:ext cx="3276600" cy="5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" y="3048000"/>
            <a:ext cx="52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0"/>
            <a:ext cx="966459" cy="370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61574"/>
            <a:ext cx="2101714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1292" y="33706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Expressions for: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9644" y="5410200"/>
            <a:ext cx="336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calculating the rate </a:t>
            </a:r>
            <a:r>
              <a:rPr lang="en-US" sz="1200" dirty="0" err="1" smtClean="0"/>
              <a:t>coeff</a:t>
            </a:r>
            <a:r>
              <a:rPr lang="en-US" sz="1200" dirty="0" smtClean="0"/>
              <a:t>. for all metals and </a:t>
            </a:r>
          </a:p>
          <a:p>
            <a:r>
              <a:rPr lang="en-US" sz="1200" dirty="0" smtClean="0"/>
              <a:t>summing we can get total spectral abs. </a:t>
            </a:r>
            <a:r>
              <a:rPr lang="en-US" sz="1200" dirty="0" err="1" smtClean="0"/>
              <a:t>coef</a:t>
            </a:r>
            <a:endParaRPr lang="sr-Latn-RS" sz="12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3352800" y="5641033"/>
            <a:ext cx="2216844" cy="230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76200"/>
            <a:ext cx="3428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"/>
            <a:ext cx="3457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24200"/>
            <a:ext cx="2447925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46598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657601"/>
            <a:ext cx="4114800" cy="6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048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b),c)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7365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648200" cy="24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4724400" cy="4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14800"/>
            <a:ext cx="5124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657600"/>
            <a:ext cx="29718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066800" y="3581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a)+b)+c)=&gt;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61314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 over all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considered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metal species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24" y="651472"/>
            <a:ext cx="3730606" cy="29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58156"/>
            <a:ext cx="3570960" cy="29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34" y="3844076"/>
            <a:ext cx="3624865" cy="27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5565" y="3853093"/>
            <a:ext cx="3665035" cy="27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8524" y="304800"/>
            <a:ext cx="17191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Spectral rate coefficients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7905" y="2862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781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590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23663" y="5410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 are still working 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(bf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(bf)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vlada\Pege\NOVO\Grafs_MNRAS_pege\K\NOVO\K\Na\Pege_Na_najnovije_K\Grap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5254"/>
            <a:ext cx="3749829" cy="2617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14600" y="4343400"/>
            <a:ext cx="3505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00600" y="4499351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</a:rPr>
              <a:t>It can be observed that for lower temperatures K is </a:t>
            </a:r>
            <a:r>
              <a:rPr lang="en-US" sz="1200" dirty="0" smtClean="0">
                <a:solidFill>
                  <a:srgbClr val="000000"/>
                </a:solidFill>
              </a:rPr>
              <a:t>greater. T </a:t>
            </a:r>
            <a:r>
              <a:rPr lang="en-US" sz="1200" dirty="0" err="1" smtClean="0">
                <a:solidFill>
                  <a:srgbClr val="000000"/>
                </a:solidFill>
              </a:rPr>
              <a:t>manje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kod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pega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sto</a:t>
            </a:r>
            <a:r>
              <a:rPr lang="en-US" sz="1200" dirty="0" smtClean="0">
                <a:solidFill>
                  <a:srgbClr val="000000"/>
                </a:solidFill>
              </a:rPr>
              <a:t> je </a:t>
            </a:r>
            <a:r>
              <a:rPr lang="en-US" sz="1200" dirty="0" err="1" smtClean="0">
                <a:solidFill>
                  <a:srgbClr val="000000"/>
                </a:solidFill>
              </a:rPr>
              <a:t>dobro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za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nas</a:t>
            </a:r>
            <a:endParaRPr lang="sr-Latn-R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partial rate coefficients (</a:t>
            </a:r>
            <a:r>
              <a:rPr lang="sr-Latn-RS" sz="1400" dirty="0"/>
              <a:t>separately </a:t>
            </a:r>
            <a:r>
              <a:rPr lang="en-US" sz="1400" dirty="0" smtClean="0"/>
              <a:t> presented) as a function of </a:t>
            </a:r>
            <a:r>
              <a:rPr lang="el-GR" sz="1400" dirty="0" smtClean="0"/>
              <a:t>λ</a:t>
            </a:r>
            <a:r>
              <a:rPr lang="en-US" sz="1400" dirty="0" smtClean="0"/>
              <a:t> at T=6000K = spectral absorption </a:t>
            </a:r>
            <a:r>
              <a:rPr lang="en-US" sz="1400" dirty="0" err="1" smtClean="0"/>
              <a:t>coeff</a:t>
            </a:r>
            <a:r>
              <a:rPr lang="en-US" sz="1400" dirty="0" smtClean="0"/>
              <a:t>. for  N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 = 1 and N</a:t>
            </a:r>
            <a:r>
              <a:rPr lang="en-US" sz="1400" baseline="-25000" dirty="0" smtClean="0"/>
              <a:t>X+</a:t>
            </a:r>
            <a:r>
              <a:rPr lang="en-US" sz="1400" dirty="0" smtClean="0"/>
              <a:t> = 1 </a:t>
            </a:r>
            <a:endParaRPr lang="en-US" sz="1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044178"/>
          <a:ext cx="5638800" cy="4317206"/>
        </p:xfrm>
        <a:graphic>
          <a:graphicData uri="http://schemas.openxmlformats.org/presentationml/2006/ole">
            <p:oleObj spid="_x0000_s4098" name="Acrobat Document" r:id="rId3" imgW="7315128" imgH="560058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2796624"/>
              </p:ext>
            </p:extLst>
          </p:nvPr>
        </p:nvGraphicFramePr>
        <p:xfrm>
          <a:off x="914400" y="1219200"/>
          <a:ext cx="3359021" cy="2571750"/>
        </p:xfrm>
        <a:graphic>
          <a:graphicData uri="http://schemas.openxmlformats.org/presentationml/2006/ole">
            <p:oleObj spid="_x0000_s3370" name="Acrobat Document" r:id="rId3" imgW="9748800" imgH="7461720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2649551"/>
              </p:ext>
            </p:extLst>
          </p:nvPr>
        </p:nvGraphicFramePr>
        <p:xfrm>
          <a:off x="4953000" y="1143000"/>
          <a:ext cx="3575180" cy="2737247"/>
        </p:xfrm>
        <a:graphic>
          <a:graphicData uri="http://schemas.openxmlformats.org/presentationml/2006/ole">
            <p:oleObj spid="_x0000_s3371" name="Acrobat Document" r:id="rId4" imgW="9748800" imgH="7461720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0511265"/>
              </p:ext>
            </p:extLst>
          </p:nvPr>
        </p:nvGraphicFramePr>
        <p:xfrm>
          <a:off x="1052027" y="4038600"/>
          <a:ext cx="3458546" cy="2647950"/>
        </p:xfrm>
        <a:graphic>
          <a:graphicData uri="http://schemas.openxmlformats.org/presentationml/2006/ole">
            <p:oleObj spid="_x0000_s3372" name="Acrobat Document" r:id="rId5" imgW="9748800" imgH="746172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609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results of the calculation of spectral absorption coefficients as a function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for different 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presented in Figs which cover the part of UV region.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50" y="76200"/>
            <a:ext cx="30659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spectral absorption coefficients</a:t>
            </a:r>
            <a:endParaRPr lang="sr-Latn-R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0" y="28186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45680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Increasing with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increasing the wavelength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6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1028"/>
            <a:ext cx="5000625" cy="5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vlada\Pege\NOVO\Grafs_MNRAS_pege\K\NOVO\K\nsimnsim_sim_100_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4805"/>
            <a:ext cx="3505200" cy="2682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vlada\Pege\NOVO\Grafs_MNRAS_pege\K\NOVO\K\nsimnsim_sim_120_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2961"/>
            <a:ext cx="3657601" cy="2799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vlada\Pege\NOVO\Grafs_MNRAS_pege\K\NOVO\K\nsimnsim_sim_160_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4483"/>
            <a:ext cx="3581400" cy="2741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45146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pictures shows what we expected looking into slide with the abundances of 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Namely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since within the sunspots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is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significantly smaller than in the rest of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solar photosphere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already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known 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(2) have to be practically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negligible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there with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respect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here investigated strongly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non-symmetric ion-atom processes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2528"/>
            <a:ext cx="233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990600"/>
            <a:ext cx="8686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aim of this research is to show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processes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non-symmetric ion-atom collisions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influence on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opacity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sunspot atmosphere (photosphere) in UV region. </a:t>
            </a:r>
          </a:p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 Within this work the H+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ion-atom systems are taken in to account,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atom of one of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(Mg, Ca, Na, Si and Al),.</a:t>
            </a:r>
          </a:p>
          <a:p>
            <a:endParaRPr lang="en-US" dirty="0" smtClean="0"/>
          </a:p>
          <a:p>
            <a:r>
              <a:rPr lang="en-US" sz="1200" dirty="0" smtClean="0"/>
              <a:t>-Here, the non-symmetric  </a:t>
            </a:r>
            <a:r>
              <a:rPr lang="en-US" sz="1200" dirty="0" err="1" smtClean="0"/>
              <a:t>radiative</a:t>
            </a:r>
            <a:r>
              <a:rPr lang="en-US" sz="1200" dirty="0" smtClean="0"/>
              <a:t> processes are considered under the conditions characterizing the </a:t>
            </a:r>
            <a:r>
              <a:rPr lang="en-US" sz="1200" dirty="0" err="1" smtClean="0"/>
              <a:t>umbral</a:t>
            </a:r>
            <a:r>
              <a:rPr lang="en-US" sz="1200" dirty="0" smtClean="0"/>
              <a:t> model </a:t>
            </a:r>
          </a:p>
          <a:p>
            <a:r>
              <a:rPr lang="en-US" sz="800" dirty="0" smtClean="0"/>
              <a:t>(</a:t>
            </a:r>
            <a:r>
              <a:rPr lang="en-US" sz="800" dirty="0" err="1" smtClean="0"/>
              <a:t>Maltby</a:t>
            </a:r>
            <a:r>
              <a:rPr lang="en-US" sz="800" dirty="0" smtClean="0"/>
              <a:t> et al. (1986))</a:t>
            </a:r>
            <a:r>
              <a:rPr lang="en-US" sz="1200" dirty="0" smtClean="0"/>
              <a:t>, which gives the possibility  to perform all needed calculations and determined the corresponding </a:t>
            </a:r>
          </a:p>
          <a:p>
            <a:r>
              <a:rPr lang="en-US" sz="1200" dirty="0" smtClean="0"/>
              <a:t>spectral absorption coefficients. The needed characteristics of the corresponding molecular ions, i.e. molecular potential curves and dipole matrix elements, have been determined. </a:t>
            </a:r>
          </a:p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examined processes generate rather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 quasi-molecular absorption bands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UV and VUV regions, whose intensity could be comparable with the intensity of known symmetric ion-atom absorption processes and with the contribution of the concurrent electron-atom processes (H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continuum), some metal ph. 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presented results suggest that the non-symmetric ion-atom absorption processes have to be further examined and consequently could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included in standard models of the sunspot atmosphere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4648200" cy="5794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sr-Latn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337" y="76201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vlada\Pege\NOVO\Grafs_MNRAS_pege\K\NOVO\K\nsim_sim_H-_120_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686175" cy="2821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vlada\Pege\NOVO\Grafs_MNRAS_pege\K\NOVO\K\nsim_sim_H-_160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846624"/>
            <a:ext cx="3735388" cy="28589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vlada\Pege\NOVO\Grafs_MNRAS_pege\K\NOVO\K\nsim_sim_H-_100_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1"/>
            <a:ext cx="3683679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1" y="421428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In order to additionally show the importance of the </a:t>
            </a:r>
            <a:r>
              <a:rPr lang="en-US" sz="1200" dirty="0" smtClean="0"/>
              <a:t>non-symmetric processes </a:t>
            </a:r>
            <a:r>
              <a:rPr lang="en-US" sz="1200" dirty="0"/>
              <a:t>(3)-(5) here, </a:t>
            </a:r>
            <a:r>
              <a:rPr lang="en-US" sz="1200" dirty="0" smtClean="0"/>
              <a:t>it </a:t>
            </a:r>
            <a:r>
              <a:rPr lang="en-US" sz="1200" dirty="0"/>
              <a:t>was performed the comparison of the efficiencies </a:t>
            </a:r>
            <a:r>
              <a:rPr lang="en-US" sz="1200" dirty="0" smtClean="0"/>
              <a:t>of the </a:t>
            </a:r>
            <a:r>
              <a:rPr lang="en-US" sz="1200" dirty="0"/>
              <a:t>ion-atom absorption processes and the efficiency of </a:t>
            </a:r>
            <a:r>
              <a:rPr lang="en-US" sz="1200" dirty="0" smtClean="0"/>
              <a:t>such </a:t>
            </a:r>
            <a:r>
              <a:rPr lang="sr-Latn-RS" sz="1200" dirty="0" smtClean="0"/>
              <a:t>concurrent </a:t>
            </a:r>
            <a:r>
              <a:rPr lang="sr-Latn-RS" sz="1200" dirty="0"/>
              <a:t>processes </a:t>
            </a:r>
            <a:r>
              <a:rPr lang="de-DE" sz="1200" i="1" dirty="0" smtClean="0"/>
              <a:t>H</a:t>
            </a:r>
            <a:r>
              <a:rPr lang="sr-Latn-RS" sz="1200" i="1" baseline="30000" dirty="0" smtClean="0"/>
              <a:t>−</a:t>
            </a:r>
            <a:r>
              <a:rPr lang="en-US" sz="1200" i="1" dirty="0"/>
              <a:t> </a:t>
            </a:r>
            <a:r>
              <a:rPr lang="sr-Latn-RS" sz="1200" dirty="0" smtClean="0"/>
              <a:t>continuum.</a:t>
            </a:r>
            <a:endParaRPr lang="sr-Latn-RS" sz="1200" dirty="0"/>
          </a:p>
        </p:txBody>
      </p:sp>
      <p:sp>
        <p:nvSpPr>
          <p:cNvPr id="6" name="Rectangle 5"/>
          <p:cNvSpPr/>
          <p:nvPr/>
        </p:nvSpPr>
        <p:spPr>
          <a:xfrm>
            <a:off x="8153399" y="5045280"/>
            <a:ext cx="68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800" dirty="0"/>
              <a:t>Wishart (1979)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1" y="5486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One can see that 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ion–atom absorption processes(mainly due 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non-symmetric proc.), particularly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solar atmosphere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minimum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close to the efficiency of the 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continuum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or even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greater (120nm &lt;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&lt; 150nm)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55" y="242501"/>
            <a:ext cx="237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267200"/>
            <a:ext cx="9135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-preliminary results for absorption ion atom non-symmetric processes.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 </a:t>
            </a:r>
            <a:r>
              <a:rPr lang="en-US" dirty="0" smtClean="0"/>
              <a:t>do more </a:t>
            </a:r>
            <a:r>
              <a:rPr lang="en-US" dirty="0" smtClean="0"/>
              <a:t>calculations for few cases.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for now(in this stage of calculations) our processes are one among several </a:t>
            </a:r>
            <a:r>
              <a:rPr lang="en-US" dirty="0" smtClean="0"/>
              <a:t> dominant. </a:t>
            </a:r>
          </a:p>
          <a:p>
            <a:r>
              <a:rPr lang="en-US" dirty="0" smtClean="0"/>
              <a:t>Not lowest not the dominant (</a:t>
            </a:r>
            <a:r>
              <a:rPr lang="en-US" dirty="0" smtClean="0"/>
              <a:t>means metal photo ionization).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81200" y="304800"/>
          <a:ext cx="4724400" cy="3617119"/>
        </p:xfrm>
        <a:graphic>
          <a:graphicData uri="http://schemas.openxmlformats.org/presentationml/2006/ole">
            <p:oleObj spid="_x0000_s35842" name="Acrobat Document" r:id="rId3" imgW="7315128" imgH="5600582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85800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Atom absorption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740" y="6172200"/>
            <a:ext cx="306219" cy="2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35052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Conclusion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6036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examined processes generate rather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 quasi-molecular absorption bands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UV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VUV regions, whose intensity could be comparable with the intensity of known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symmetric ion-atom absorption processes and with the contribution of the concurrent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continuum, some metal ph).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presented results suggest that the non-symmetric ion-atom absorption processes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to be further examined and consequently could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included in standard models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sunspot atmosphere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Institute of physics</a:t>
            </a:r>
            <a:endParaRPr lang="en-US" dirty="0" smtClean="0"/>
          </a:p>
          <a:p>
            <a:r>
              <a:rPr lang="en-US" dirty="0" smtClean="0"/>
              <a:t>Prof  A. </a:t>
            </a:r>
            <a:r>
              <a:rPr lang="en-US" dirty="0" err="1" smtClean="0"/>
              <a:t>Mihajlov</a:t>
            </a:r>
            <a:endParaRPr lang="en-US" dirty="0" smtClean="0"/>
          </a:p>
          <a:p>
            <a:r>
              <a:rPr lang="en-US" dirty="0" smtClean="0"/>
              <a:t>Prof </a:t>
            </a:r>
            <a:r>
              <a:rPr lang="en-US" dirty="0" err="1" smtClean="0"/>
              <a:t>Lj</a:t>
            </a:r>
            <a:r>
              <a:rPr lang="en-US" dirty="0" smtClean="0"/>
              <a:t>. </a:t>
            </a:r>
            <a:r>
              <a:rPr lang="en-US" dirty="0" err="1" smtClean="0"/>
              <a:t>Ignjatovic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AOB</a:t>
            </a:r>
          </a:p>
          <a:p>
            <a:r>
              <a:rPr lang="en-US" dirty="0" smtClean="0"/>
              <a:t>Prof M. </a:t>
            </a:r>
            <a:r>
              <a:rPr lang="en-US" dirty="0" err="1" smtClean="0"/>
              <a:t>Dimitrijevic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Fontenla</a:t>
            </a:r>
            <a:r>
              <a:rPr lang="en-GB" sz="1600" dirty="0" smtClean="0">
                <a:latin typeface="Times New Roman" pitchFamily="18" charset="0"/>
              </a:rPr>
              <a:t>, J.M., </a:t>
            </a:r>
            <a:r>
              <a:rPr lang="en-GB" sz="1600" dirty="0" err="1" smtClean="0">
                <a:latin typeface="Times New Roman" pitchFamily="18" charset="0"/>
              </a:rPr>
              <a:t>Curdt</a:t>
            </a:r>
            <a:r>
              <a:rPr lang="en-GB" sz="1600" dirty="0" smtClean="0">
                <a:latin typeface="Times New Roman" pitchFamily="18" charset="0"/>
              </a:rPr>
              <a:t>, W., </a:t>
            </a:r>
            <a:r>
              <a:rPr lang="en-GB" sz="1600" dirty="0" err="1" smtClean="0">
                <a:latin typeface="Times New Roman" pitchFamily="18" charset="0"/>
              </a:rPr>
              <a:t>Haberreiter</a:t>
            </a:r>
            <a:r>
              <a:rPr lang="en-GB" sz="1600" dirty="0" smtClean="0">
                <a:latin typeface="Times New Roman" pitchFamily="18" charset="0"/>
              </a:rPr>
              <a:t>, M., Harder, J., &amp; </a:t>
            </a:r>
            <a:r>
              <a:rPr lang="en-GB" sz="1600" dirty="0" err="1" smtClean="0">
                <a:latin typeface="Times New Roman" pitchFamily="18" charset="0"/>
              </a:rPr>
              <a:t>Tian</a:t>
            </a:r>
            <a:r>
              <a:rPr lang="en-GB" sz="1600" dirty="0" smtClean="0">
                <a:latin typeface="Times New Roman" pitchFamily="18" charset="0"/>
              </a:rPr>
              <a:t>, H. 2009, </a:t>
            </a:r>
            <a:r>
              <a:rPr lang="en-GB" sz="1600" dirty="0" err="1" smtClean="0">
                <a:latin typeface="Times New Roman" pitchFamily="18" charset="0"/>
              </a:rPr>
              <a:t>ApJ</a:t>
            </a:r>
            <a:r>
              <a:rPr lang="en-GB" sz="1600" dirty="0" smtClean="0">
                <a:latin typeface="Times New Roman" pitchFamily="18" charset="0"/>
              </a:rPr>
              <a:t>, 707, 482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Ignjatovic</a:t>
            </a:r>
            <a:r>
              <a:rPr lang="en-GB" sz="1600" dirty="0" smtClean="0">
                <a:latin typeface="Times New Roman" pitchFamily="18" charset="0"/>
              </a:rPr>
              <a:t>, L.M. &amp; </a:t>
            </a: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A.A. 2005, Phys. Rev. A.,72, 022715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 A.; </a:t>
            </a:r>
            <a:r>
              <a:rPr lang="en-GB" sz="1600" dirty="0" err="1" smtClean="0">
                <a:latin typeface="Times New Roman" pitchFamily="18" charset="0"/>
              </a:rPr>
              <a:t>Ignjatović</a:t>
            </a:r>
            <a:r>
              <a:rPr lang="en-GB" sz="1600" dirty="0" smtClean="0">
                <a:latin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</a:rPr>
              <a:t>Lj</a:t>
            </a:r>
            <a:r>
              <a:rPr lang="en-GB" sz="1600" dirty="0" smtClean="0">
                <a:latin typeface="Times New Roman" pitchFamily="18" charset="0"/>
              </a:rPr>
              <a:t>. M.; </a:t>
            </a:r>
            <a:r>
              <a:rPr lang="en-GB" sz="1600" dirty="0" err="1" smtClean="0">
                <a:latin typeface="Times New Roman" pitchFamily="18" charset="0"/>
              </a:rPr>
              <a:t>Srećković</a:t>
            </a:r>
            <a:r>
              <a:rPr lang="en-GB" sz="1600" dirty="0" smtClean="0">
                <a:latin typeface="Times New Roman" pitchFamily="18" charset="0"/>
              </a:rPr>
              <a:t>, V. A.; </a:t>
            </a:r>
            <a:r>
              <a:rPr lang="en-GB" sz="1600" dirty="0" err="1" smtClean="0">
                <a:latin typeface="Times New Roman" pitchFamily="18" charset="0"/>
              </a:rPr>
              <a:t>Dimitrijević</a:t>
            </a:r>
            <a:r>
              <a:rPr lang="en-GB" sz="1600" dirty="0" smtClean="0">
                <a:latin typeface="Times New Roman" pitchFamily="18" charset="0"/>
              </a:rPr>
              <a:t>, M. S.; </a:t>
            </a:r>
            <a:r>
              <a:rPr lang="en-GB" sz="1600" dirty="0" err="1" smtClean="0">
                <a:latin typeface="Times New Roman" pitchFamily="18" charset="0"/>
              </a:rPr>
              <a:t>Metropoulos</a:t>
            </a:r>
            <a:r>
              <a:rPr lang="en-GB" sz="1600" dirty="0" smtClean="0">
                <a:latin typeface="Times New Roman" pitchFamily="18" charset="0"/>
              </a:rPr>
              <a:t>, A.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MNRAS, Vol. 431, Issue 1, p.589-599 (2013).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 A.; </a:t>
            </a:r>
            <a:r>
              <a:rPr lang="en-GB" sz="1600" dirty="0" err="1" smtClean="0">
                <a:latin typeface="Times New Roman" pitchFamily="18" charset="0"/>
              </a:rPr>
              <a:t>Srećković</a:t>
            </a:r>
            <a:r>
              <a:rPr lang="en-GB" sz="1600" dirty="0" smtClean="0">
                <a:latin typeface="Times New Roman" pitchFamily="18" charset="0"/>
              </a:rPr>
              <a:t>, V. A.; </a:t>
            </a:r>
            <a:r>
              <a:rPr lang="en-GB" sz="1600" dirty="0" err="1" smtClean="0">
                <a:latin typeface="Times New Roman" pitchFamily="18" charset="0"/>
              </a:rPr>
              <a:t>Ignjatović</a:t>
            </a:r>
            <a:r>
              <a:rPr lang="en-GB" sz="1600" dirty="0" smtClean="0">
                <a:latin typeface="Times New Roman" pitchFamily="18" charset="0"/>
              </a:rPr>
              <a:t>, L. J. M.; </a:t>
            </a:r>
            <a:r>
              <a:rPr lang="en-GB" sz="1600" dirty="0" err="1" smtClean="0">
                <a:latin typeface="Times New Roman" pitchFamily="18" charset="0"/>
              </a:rPr>
              <a:t>Dimitrijević</a:t>
            </a:r>
            <a:r>
              <a:rPr lang="en-GB" sz="1600" dirty="0" smtClean="0">
                <a:latin typeface="Times New Roman" pitchFamily="18" charset="0"/>
              </a:rPr>
              <a:t>, M. S.; </a:t>
            </a:r>
            <a:r>
              <a:rPr lang="en-GB" sz="1600" dirty="0" err="1" smtClean="0">
                <a:latin typeface="Times New Roman" pitchFamily="18" charset="0"/>
              </a:rPr>
              <a:t>Metropoulos</a:t>
            </a:r>
            <a:r>
              <a:rPr lang="en-GB" sz="1600" dirty="0" smtClean="0">
                <a:latin typeface="Times New Roman" pitchFamily="18" charset="0"/>
              </a:rPr>
              <a:t>, A.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JPCS, Volume 397, Issue 1, article id. 012054 (2012)</a:t>
            </a:r>
          </a:p>
          <a:p>
            <a:pPr eaLnBrk="1" hangingPunct="1">
              <a:buNone/>
            </a:pPr>
            <a:r>
              <a:rPr lang="en-GB" sz="1600" dirty="0" err="1" smtClean="0">
                <a:latin typeface="Times New Roman" pitchFamily="18" charset="0"/>
              </a:rPr>
              <a:t>Vernazza</a:t>
            </a:r>
            <a:r>
              <a:rPr lang="en-GB" sz="1600" dirty="0" smtClean="0">
                <a:latin typeface="Times New Roman" pitchFamily="18" charset="0"/>
              </a:rPr>
              <a:t>, J., </a:t>
            </a:r>
            <a:r>
              <a:rPr lang="en-GB" sz="1600" dirty="0" err="1" smtClean="0">
                <a:latin typeface="Times New Roman" pitchFamily="18" charset="0"/>
              </a:rPr>
              <a:t>Avrett</a:t>
            </a:r>
            <a:r>
              <a:rPr lang="en-GB" sz="1600" dirty="0" smtClean="0">
                <a:latin typeface="Times New Roman" pitchFamily="18" charset="0"/>
              </a:rPr>
              <a:t>, E., &amp; Loser, R. 1981, </a:t>
            </a:r>
            <a:r>
              <a:rPr lang="en-GB" sz="1600" dirty="0" err="1" smtClean="0">
                <a:latin typeface="Times New Roman" pitchFamily="18" charset="0"/>
              </a:rPr>
              <a:t>ApJS</a:t>
            </a:r>
            <a:r>
              <a:rPr lang="en-GB" sz="1600" dirty="0" smtClean="0">
                <a:latin typeface="Times New Roman" pitchFamily="18" charset="0"/>
              </a:rPr>
              <a:t>, 45, 635</a:t>
            </a: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66294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i="1" smtClean="0"/>
              <a:t>Thank you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83" y="1085671"/>
            <a:ext cx="818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connection with this fact let us remind that in Mihajlov et al. (2013) two groups of the ion-atom absorption processes,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u="sng" dirty="0" smtClean="0"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and strongly </a:t>
            </a:r>
            <a:r>
              <a:rPr lang="sr-Latn-RS" sz="1200" u="sng" dirty="0" smtClean="0">
                <a:latin typeface="Times New Roman" pitchFamily="18" charset="0"/>
                <a:cs typeface="Times New Roman" pitchFamily="18" charset="0"/>
              </a:rPr>
              <a:t>non-symmetric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, were considered together in connection with the optical characteristics of the quiet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solar atmosphere.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1200" i="1" u="sng" dirty="0">
                <a:latin typeface="Times New Roman" pitchFamily="18" charset="0"/>
                <a:cs typeface="Times New Roman" pitchFamily="18" charset="0"/>
              </a:rPr>
              <a:t>first group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included the processes of the molecular ion photo-dissociation and absorption charge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 the ion-atom collisions in the hydrogen case,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namely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5702"/>
            <a:ext cx="2876550" cy="9108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083" y="3272135"/>
            <a:ext cx="827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sr-Latn-RS" sz="1200" i="1" u="sng" dirty="0">
                <a:latin typeface="Times New Roman" pitchFamily="18" charset="0"/>
                <a:cs typeface="Times New Roman" pitchFamily="18" charset="0"/>
              </a:rPr>
              <a:t>second group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 the center of the attention were the following processes of the photodissociation and absorption charge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and photoassociation in the ion-atom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collisions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19080"/>
            <a:ext cx="2876550" cy="953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1" y="4752415"/>
            <a:ext cx="2877808" cy="657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082" y="5396805"/>
            <a:ext cx="8185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are the atom and ion of one of some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the ground states, and H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and (H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1200" i="1" baseline="30000" dirty="0">
                <a:latin typeface="Times New Roman" pitchFamily="18" charset="0"/>
                <a:cs typeface="Times New Roman" pitchFamily="18" charset="0"/>
              </a:rPr>
              <a:t>∗ 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ions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 the electronic states which are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asymptotically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correlated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with the states of the ion-atom systems H + </a:t>
            </a:r>
            <a:r>
              <a:rPr lang="sr-Latn-R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ossible partners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processes are determined by the used solar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. In Mihajlov et al. (2013)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(3) - (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studied within the standard non-LTE (local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thermodynamical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) model C for the quiet solar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Vernazza et al. (1981), since only this model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relevant data (in the tabular form) needed for the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performed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calculations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. In accordance with chosen model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 Mihajlov et al. (2013) were considered in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cases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R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=Mg, Si and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(without Fe)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503" y="25146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</a:t>
            </a:r>
            <a:endParaRPr lang="sr-Latn-R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5503" y="29718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</a:t>
            </a:r>
            <a:endParaRPr lang="sr-Latn-R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6133" y="3857074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(3)</a:t>
            </a:r>
            <a:endParaRPr lang="sr-Latn-R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6133" y="4457594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(4)</a:t>
            </a:r>
            <a:endParaRPr lang="sr-Latn-R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6133" y="4980801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(5)</a:t>
            </a:r>
            <a:endParaRPr lang="sr-Latn-R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762000"/>
            <a:ext cx="809837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quiet  Sun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2241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result obtained recently in Mihajlov et al. (2013) during the study of the role of some strongly non-symmetric ion-atom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 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 in the atmosphere of the quiet  Sun was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motivation for this investigation</a:t>
            </a:r>
            <a:r>
              <a:rPr lang="sr-Latn-R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762000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intro about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7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8046"/>
            <a:ext cx="3343900" cy="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3944601" cy="27431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4290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Namely, in accordance with the tables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from Vernazza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al. (1981) this behaviour, as well as the behaviour of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and the ion H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density, within the solar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photosphere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be illustrated by the Fig. 1, where 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is the height of the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with the respect to the chosen referent one.</a:t>
            </a: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From Fig. 1 one can see that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 the ion H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density dominates with the respect to all metal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densities, which means that within these parts it is expected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efficiency of the symmetric processes (1) and (2) is more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the one of the non-symmetric processes (3)–(5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same figure one can see also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– in the part II, i.e. in the neighbourhood of the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, each of the ion </a:t>
            </a:r>
            <a:r>
              <a:rPr lang="sr-Latn-RS" sz="1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densities is greater than the ion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r-Latn-R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density;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– the width of the part II is close to the total width of the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denoted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with I.</a:t>
            </a: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From here it follows that, in the principle, the contribution of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non-symmetric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processes (3)–(5) to the solar atmosphere opacity</a:t>
            </a:r>
          </a:p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can be comparable to the one of the symmetric processes (1) and (2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non-symmetric and symmetric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neutral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partner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same atom H appears,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and that symmetric and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nonsymmetric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ion–atom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radiative </a:t>
            </a:r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 together could be treated</a:t>
            </a:r>
          </a:p>
          <a:p>
            <a:r>
              <a:rPr lang="sr-Latn-R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serious partner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to the above-mentioned concurrent processes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whole solar photosphere.</a:t>
            </a:r>
          </a:p>
          <a:p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1"/>
            <a:ext cx="1809750" cy="573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9982"/>
            <a:ext cx="1847849" cy="6122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59581"/>
            <a:ext cx="1847849" cy="4312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168774"/>
            <a:ext cx="100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247001"/>
            <a:ext cx="121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65" y="42823"/>
            <a:ext cx="178766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Main idea is this picture</a:t>
            </a:r>
            <a:endParaRPr 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2442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40709"/>
            <a:ext cx="4029075" cy="4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7233"/>
            <a:ext cx="2066925" cy="40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693334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5709"/>
            <a:ext cx="2693334" cy="2073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2750"/>
            <a:ext cx="2727610" cy="2076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81200"/>
            <a:ext cx="3309938" cy="4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957916"/>
            <a:ext cx="24978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i="1" dirty="0"/>
              <a:t>κ</a:t>
            </a:r>
            <a:r>
              <a:rPr lang="sr-Latn-RS" sz="1200" baseline="-25000" dirty="0"/>
              <a:t>ia;sim</a:t>
            </a:r>
            <a:r>
              <a:rPr lang="sr-Latn-RS" sz="1200" dirty="0"/>
              <a:t>(</a:t>
            </a:r>
            <a:r>
              <a:rPr lang="sr-Latn-RS" sz="1200" i="1" dirty="0"/>
              <a:t>λ</a:t>
            </a:r>
            <a:r>
              <a:rPr lang="sr-Latn-RS" sz="1200" dirty="0"/>
              <a:t>) characterize the </a:t>
            </a:r>
            <a:endParaRPr lang="en-US" sz="1200" dirty="0" smtClean="0"/>
          </a:p>
          <a:p>
            <a:r>
              <a:rPr lang="sr-Latn-RS" sz="1200" dirty="0" smtClean="0"/>
              <a:t>contribution </a:t>
            </a:r>
            <a:r>
              <a:rPr lang="sr-Latn-RS" sz="1200" dirty="0"/>
              <a:t>of the symmetric </a:t>
            </a:r>
            <a:endParaRPr lang="en-US" sz="1200" dirty="0" smtClean="0"/>
          </a:p>
          <a:p>
            <a:r>
              <a:rPr lang="sr-Latn-RS" sz="1200" dirty="0" smtClean="0"/>
              <a:t>ion–atom absorption</a:t>
            </a:r>
            <a:r>
              <a:rPr lang="en-US" sz="1200" dirty="0" smtClean="0"/>
              <a:t> </a:t>
            </a:r>
            <a:r>
              <a:rPr lang="sr-Latn-RS" sz="1200" dirty="0" smtClean="0"/>
              <a:t>processes </a:t>
            </a:r>
            <a:endParaRPr lang="en-US" sz="1200" dirty="0" smtClean="0"/>
          </a:p>
          <a:p>
            <a:r>
              <a:rPr lang="sr-Latn-RS" sz="1200" dirty="0" smtClean="0"/>
              <a:t>(</a:t>
            </a:r>
            <a:r>
              <a:rPr lang="sr-Latn-RS" sz="1200" dirty="0"/>
              <a:t>1) and (2).</a:t>
            </a:r>
          </a:p>
          <a:p>
            <a:endParaRPr lang="en-US" sz="1200" dirty="0" smtClean="0"/>
          </a:p>
          <a:p>
            <a:r>
              <a:rPr lang="sr-Latn-RS" sz="1200" i="1" dirty="0" smtClean="0"/>
              <a:t>κ</a:t>
            </a:r>
            <a:r>
              <a:rPr lang="sr-Latn-RS" sz="1200" baseline="-25000" dirty="0" smtClean="0"/>
              <a:t>ia;</a:t>
            </a:r>
            <a:r>
              <a:rPr lang="en-US" sz="1200" baseline="-25000" dirty="0" smtClean="0"/>
              <a:t>n</a:t>
            </a:r>
            <a:r>
              <a:rPr lang="sr-Latn-RS" sz="1200" baseline="-25000" dirty="0" smtClean="0"/>
              <a:t>sim</a:t>
            </a:r>
            <a:r>
              <a:rPr lang="sr-Latn-RS" sz="1200" dirty="0" smtClean="0"/>
              <a:t>(</a:t>
            </a:r>
            <a:r>
              <a:rPr lang="sr-Latn-RS" sz="1200" i="1" dirty="0" smtClean="0"/>
              <a:t>λ</a:t>
            </a:r>
            <a:r>
              <a:rPr lang="sr-Latn-RS" sz="1200" dirty="0"/>
              <a:t>) characterize the </a:t>
            </a:r>
            <a:endParaRPr lang="en-US" sz="1200" dirty="0"/>
          </a:p>
          <a:p>
            <a:r>
              <a:rPr lang="sr-Latn-RS" sz="1200" dirty="0"/>
              <a:t>contribution of the </a:t>
            </a:r>
            <a:r>
              <a:rPr lang="en-US" sz="1200" dirty="0" smtClean="0"/>
              <a:t>non-</a:t>
            </a:r>
            <a:r>
              <a:rPr lang="sr-Latn-RS" sz="1200" dirty="0" smtClean="0"/>
              <a:t>symmetric </a:t>
            </a:r>
            <a:endParaRPr lang="en-US" sz="1200" dirty="0"/>
          </a:p>
          <a:p>
            <a:r>
              <a:rPr lang="sr-Latn-RS" sz="1200" dirty="0"/>
              <a:t>ion–atom absorption</a:t>
            </a:r>
            <a:r>
              <a:rPr lang="en-US" sz="1200" dirty="0"/>
              <a:t> </a:t>
            </a:r>
            <a:r>
              <a:rPr lang="sr-Latn-RS" sz="1200" dirty="0"/>
              <a:t>processes </a:t>
            </a:r>
            <a:endParaRPr lang="en-US" sz="1200" dirty="0"/>
          </a:p>
          <a:p>
            <a:r>
              <a:rPr lang="sr-Latn-RS" sz="1200" dirty="0" smtClean="0"/>
              <a:t>(</a:t>
            </a:r>
            <a:r>
              <a:rPr lang="en-US" sz="1200" dirty="0" smtClean="0"/>
              <a:t>3</a:t>
            </a:r>
            <a:r>
              <a:rPr lang="sr-Latn-RS" sz="1200" dirty="0" smtClean="0"/>
              <a:t>) </a:t>
            </a:r>
            <a:r>
              <a:rPr lang="en-US" sz="1200" dirty="0" smtClean="0"/>
              <a:t>-</a:t>
            </a:r>
            <a:r>
              <a:rPr lang="sr-Latn-RS" sz="1200" dirty="0" smtClean="0"/>
              <a:t> (</a:t>
            </a:r>
            <a:r>
              <a:rPr lang="en-US" sz="1200" dirty="0" smtClean="0"/>
              <a:t>5</a:t>
            </a:r>
            <a:r>
              <a:rPr lang="sr-Latn-RS" sz="1200" dirty="0" smtClean="0"/>
              <a:t>).</a:t>
            </a:r>
            <a:endParaRPr lang="sr-Latn-RS" sz="1200" dirty="0"/>
          </a:p>
          <a:p>
            <a:endParaRPr lang="sr-Latn-RS" sz="12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39" y="890243"/>
            <a:ext cx="1188185" cy="2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/>
              <a:t>The calculated values of </a:t>
            </a:r>
            <a:r>
              <a:rPr lang="sr-Latn-RS" sz="1200" i="1" dirty="0" smtClean="0"/>
              <a:t>G</a:t>
            </a:r>
            <a:r>
              <a:rPr lang="sr-Latn-RS" sz="1200" baseline="30000" dirty="0" smtClean="0"/>
              <a:t>(nsim)</a:t>
            </a:r>
            <a:r>
              <a:rPr lang="sr-Latn-RS" sz="1200" baseline="-25000" dirty="0" smtClean="0"/>
              <a:t>tot </a:t>
            </a:r>
            <a:r>
              <a:rPr lang="sr-Latn-RS" sz="1200" dirty="0"/>
              <a:t>(</a:t>
            </a:r>
            <a:r>
              <a:rPr lang="sr-Latn-RS" sz="1200" i="1" dirty="0"/>
              <a:t>λ</a:t>
            </a:r>
            <a:r>
              <a:rPr lang="sr-Latn-RS" sz="1200" dirty="0"/>
              <a:t>) as function of </a:t>
            </a:r>
            <a:r>
              <a:rPr lang="sr-Latn-RS" sz="1200" i="1" dirty="0"/>
              <a:t>h</a:t>
            </a:r>
            <a:r>
              <a:rPr lang="sr-Latn-RS" sz="1200" dirty="0"/>
              <a:t>, for the </a:t>
            </a:r>
            <a:r>
              <a:rPr lang="sr-Latn-RS" sz="1200" dirty="0" smtClean="0"/>
              <a:t>chosen</a:t>
            </a:r>
            <a:r>
              <a:rPr lang="en-US" sz="1200" dirty="0" smtClean="0"/>
              <a:t> </a:t>
            </a:r>
            <a:r>
              <a:rPr lang="sr-Latn-RS" sz="1200" dirty="0" smtClean="0"/>
              <a:t>set </a:t>
            </a:r>
            <a:r>
              <a:rPr lang="sr-Latn-RS" sz="1200" dirty="0"/>
              <a:t>of </a:t>
            </a:r>
            <a:r>
              <a:rPr lang="sr-Latn-RS" sz="1200" i="1" dirty="0"/>
              <a:t>λ</a:t>
            </a:r>
            <a:r>
              <a:rPr lang="sr-Latn-RS" sz="1200" dirty="0"/>
              <a:t>, are presented in </a:t>
            </a:r>
            <a:r>
              <a:rPr lang="sr-Latn-RS" sz="1200" dirty="0" smtClean="0"/>
              <a:t>Figs. </a:t>
            </a:r>
            <a:r>
              <a:rPr lang="sr-Latn-RS" sz="1200" dirty="0"/>
              <a:t>From these figures one </a:t>
            </a:r>
            <a:r>
              <a:rPr lang="sr-Latn-RS" sz="1200" dirty="0" smtClean="0"/>
              <a:t>can</a:t>
            </a:r>
            <a:r>
              <a:rPr lang="en-US" sz="1200" dirty="0" smtClean="0"/>
              <a:t> </a:t>
            </a:r>
            <a:r>
              <a:rPr lang="sr-Latn-RS" sz="1200" dirty="0" smtClean="0"/>
              <a:t>see </a:t>
            </a:r>
            <a:r>
              <a:rPr lang="sr-Latn-RS" sz="1200" dirty="0"/>
              <a:t>that around the mentioned temperature minimum (</a:t>
            </a:r>
            <a:r>
              <a:rPr lang="sr-Latn-RS" sz="1200" i="1" dirty="0"/>
              <a:t>T </a:t>
            </a:r>
            <a:r>
              <a:rPr lang="sr-Latn-RS" sz="1200" dirty="0" smtClean="0"/>
              <a:t>≤</a:t>
            </a:r>
            <a:r>
              <a:rPr lang="en-US" sz="1200" dirty="0" smtClean="0"/>
              <a:t> </a:t>
            </a:r>
            <a:r>
              <a:rPr lang="sr-Latn-RS" sz="1200" dirty="0" smtClean="0"/>
              <a:t>5000 K,</a:t>
            </a:r>
            <a:r>
              <a:rPr lang="en-US" sz="1200" dirty="0" smtClean="0"/>
              <a:t> </a:t>
            </a:r>
            <a:r>
              <a:rPr lang="sr-Latn-RS" sz="1200" dirty="0" smtClean="0"/>
              <a:t>150 </a:t>
            </a:r>
            <a:r>
              <a:rPr lang="sr-Latn-RS" sz="1200" dirty="0"/>
              <a:t>≤</a:t>
            </a:r>
            <a:r>
              <a:rPr lang="sr-Latn-RS" sz="1200" dirty="0" smtClean="0"/>
              <a:t> </a:t>
            </a:r>
            <a:r>
              <a:rPr lang="sr-Latn-RS" sz="1200" i="1" dirty="0"/>
              <a:t>h </a:t>
            </a:r>
            <a:r>
              <a:rPr lang="sr-Latn-RS" sz="1200" dirty="0"/>
              <a:t>≤</a:t>
            </a:r>
            <a:r>
              <a:rPr lang="en-US" sz="1200" dirty="0"/>
              <a:t> </a:t>
            </a:r>
            <a:r>
              <a:rPr lang="sr-Latn-RS" sz="1200" dirty="0" smtClean="0"/>
              <a:t>705 </a:t>
            </a:r>
            <a:r>
              <a:rPr lang="sr-Latn-RS" sz="1200" dirty="0"/>
              <a:t>km) the contribution of non-symmetric </a:t>
            </a:r>
            <a:r>
              <a:rPr lang="sr-Latn-RS" sz="1200" dirty="0" smtClean="0"/>
              <a:t>processes</a:t>
            </a:r>
            <a:r>
              <a:rPr lang="en-US" sz="1200" dirty="0" smtClean="0"/>
              <a:t> </a:t>
            </a:r>
            <a:r>
              <a:rPr lang="sr-Latn-RS" sz="1200" dirty="0" smtClean="0"/>
              <a:t>(3</a:t>
            </a:r>
            <a:r>
              <a:rPr lang="sr-Latn-RS" sz="1200" dirty="0"/>
              <a:t>)–(5) is dominant in respect to the symmetric processes (1) </a:t>
            </a:r>
            <a:r>
              <a:rPr lang="sr-Latn-RS" sz="1200" dirty="0" smtClean="0"/>
              <a:t>and</a:t>
            </a:r>
            <a:r>
              <a:rPr lang="en-US" sz="1200" dirty="0" smtClean="0"/>
              <a:t> </a:t>
            </a:r>
            <a:r>
              <a:rPr lang="sr-Latn-RS" sz="1200" dirty="0" smtClean="0"/>
              <a:t>(2</a:t>
            </a:r>
            <a:r>
              <a:rPr lang="sr-Latn-RS" sz="1200" dirty="0"/>
              <a:t>). Such region of the non-symmetric processes domination </a:t>
            </a:r>
            <a:r>
              <a:rPr lang="sr-Latn-RS" sz="1200" dirty="0" smtClean="0"/>
              <a:t>is</a:t>
            </a:r>
            <a:r>
              <a:rPr lang="en-US" sz="1200" dirty="0" smtClean="0"/>
              <a:t> </a:t>
            </a:r>
            <a:r>
              <a:rPr lang="sr-Latn-RS" sz="1200" dirty="0" smtClean="0"/>
              <a:t>denoted </a:t>
            </a:r>
            <a:r>
              <a:rPr lang="sr-Latn-RS" sz="1200" dirty="0"/>
              <a:t>in these figures as the region ‘I’. Apart of that, </a:t>
            </a:r>
            <a:r>
              <a:rPr lang="sr-Latn-RS" sz="1200" dirty="0" smtClean="0"/>
              <a:t>Figs</a:t>
            </a:r>
            <a:r>
              <a:rPr lang="en-US" sz="1200" dirty="0" smtClean="0"/>
              <a:t>.</a:t>
            </a:r>
            <a:r>
              <a:rPr lang="sr-Latn-RS" sz="1200" dirty="0" smtClean="0"/>
              <a:t> show </a:t>
            </a:r>
            <a:r>
              <a:rPr lang="sr-Latn-RS" sz="1200" dirty="0"/>
              <a:t>that within the rest of the considered region of </a:t>
            </a:r>
            <a:r>
              <a:rPr lang="sr-Latn-RS" sz="1200" i="1" dirty="0"/>
              <a:t>h </a:t>
            </a:r>
            <a:r>
              <a:rPr lang="sr-Latn-RS" sz="1200" dirty="0" smtClean="0"/>
              <a:t>there</a:t>
            </a:r>
            <a:r>
              <a:rPr lang="en-US" sz="1200" dirty="0" smtClean="0"/>
              <a:t> </a:t>
            </a:r>
            <a:r>
              <a:rPr lang="sr-Latn-RS" sz="1200" dirty="0" smtClean="0"/>
              <a:t>are </a:t>
            </a:r>
            <a:r>
              <a:rPr lang="sr-Latn-RS" sz="1200" dirty="0"/>
              <a:t>significant parts where the relative contribution of the </a:t>
            </a:r>
            <a:r>
              <a:rPr lang="sr-Latn-RS" sz="1200" dirty="0" smtClean="0"/>
              <a:t>nonsymmetric</a:t>
            </a:r>
            <a:r>
              <a:rPr lang="en-US" sz="1200" dirty="0" smtClean="0"/>
              <a:t> </a:t>
            </a:r>
            <a:r>
              <a:rPr lang="sr-Latn-RS" sz="1200" dirty="0" smtClean="0"/>
              <a:t>processes </a:t>
            </a:r>
            <a:r>
              <a:rPr lang="sr-Latn-RS" sz="1200" dirty="0"/>
              <a:t>is close to or at least comparable with </a:t>
            </a:r>
            <a:r>
              <a:rPr lang="sr-Latn-RS" sz="1200" dirty="0" smtClean="0"/>
              <a:t>the</a:t>
            </a:r>
            <a:r>
              <a:rPr lang="en-US" sz="1200" dirty="0" smtClean="0"/>
              <a:t> </a:t>
            </a:r>
            <a:r>
              <a:rPr lang="sr-Latn-RS" sz="1200" dirty="0" smtClean="0"/>
              <a:t>contribution </a:t>
            </a:r>
            <a:r>
              <a:rPr lang="sr-Latn-RS" sz="1200" dirty="0"/>
              <a:t>of </a:t>
            </a:r>
            <a:r>
              <a:rPr lang="sr-Latn-RS" sz="1200" dirty="0" smtClean="0"/>
              <a:t>the</a:t>
            </a:r>
            <a:r>
              <a:rPr lang="en-US" sz="1200" dirty="0" smtClean="0"/>
              <a:t> </a:t>
            </a:r>
            <a:r>
              <a:rPr lang="sr-Latn-RS" sz="1200" dirty="0" smtClean="0"/>
              <a:t>symmetric </a:t>
            </a:r>
            <a:r>
              <a:rPr lang="sr-Latn-RS" sz="1200" dirty="0"/>
              <a:t>ones. In the same figures these </a:t>
            </a:r>
            <a:r>
              <a:rPr lang="sr-Latn-RS" sz="1200" dirty="0" smtClean="0"/>
              <a:t>parts</a:t>
            </a:r>
            <a:r>
              <a:rPr lang="en-US" sz="1200" dirty="0" smtClean="0"/>
              <a:t> </a:t>
            </a:r>
            <a:r>
              <a:rPr lang="sr-Latn-RS" sz="1200" dirty="0" smtClean="0"/>
              <a:t>are </a:t>
            </a:r>
            <a:r>
              <a:rPr lang="sr-Latn-RS" sz="1200" dirty="0"/>
              <a:t>denoted as regions ‘II’.</a:t>
            </a:r>
          </a:p>
          <a:p>
            <a:endParaRPr lang="sr-Latn-R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052549" y="866001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Al, without 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114300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because of the absent of the </a:t>
            </a:r>
            <a:endParaRPr lang="en-US" sz="1000" dirty="0" smtClean="0"/>
          </a:p>
          <a:p>
            <a:r>
              <a:rPr lang="en-US" sz="1000" dirty="0" smtClean="0"/>
              <a:t>data </a:t>
            </a:r>
            <a:r>
              <a:rPr lang="en-US" sz="1000" dirty="0"/>
              <a:t>about the needed</a:t>
            </a:r>
          </a:p>
          <a:p>
            <a:r>
              <a:rPr lang="en-US" sz="1000" dirty="0"/>
              <a:t>characteristics of the molecular </a:t>
            </a:r>
            <a:endParaRPr lang="en-US" sz="1000" dirty="0" smtClean="0"/>
          </a:p>
          <a:p>
            <a:r>
              <a:rPr lang="en-US" sz="1000" dirty="0" smtClean="0"/>
              <a:t>ions </a:t>
            </a:r>
            <a:r>
              <a:rPr lang="en-US" sz="1000" dirty="0" err="1"/>
              <a:t>HFe</a:t>
            </a:r>
            <a:r>
              <a:rPr lang="en-US" sz="1000" baseline="30000" dirty="0"/>
              <a:t>+</a:t>
            </a:r>
            <a:r>
              <a:rPr lang="en-US" sz="1000" dirty="0"/>
              <a:t> and (</a:t>
            </a:r>
            <a:r>
              <a:rPr lang="en-US" sz="1000" dirty="0" err="1"/>
              <a:t>HFe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r>
              <a:rPr lang="en-US" sz="1000" i="1" baseline="30000" dirty="0"/>
              <a:t>∗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276601" y="76200"/>
            <a:ext cx="5790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1) The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partial spectral absorption coefficients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non-symmetric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ion-atom processes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762000"/>
            <a:ext cx="2809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2) The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spectral absorption coefficient</a:t>
            </a:r>
            <a:endParaRPr lang="sr-Latn-R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2345"/>
            <a:ext cx="302198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Calculations were done for the 1),2),3):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3116140" y="1632450"/>
            <a:ext cx="250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3) 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431268"/>
            <a:ext cx="325762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As it was expected from fig. with abundances</a:t>
            </a:r>
            <a:endParaRPr 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1386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958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main result obtained in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Mihajlov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et al. (2013) is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establishing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following fact in the case of the quiet Sun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the absorption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electromagnetic (EM) radiation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far- UV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EUV regions, which is caused by all symmetric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strongly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non-symmetric ion-atom radiative processes (1)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5), in the significant part of the solar photosphere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temperature minimum is more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larger than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which is caused only by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(2).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As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result we have that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quiet Sun the ion-atom processes (1)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together become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now a serious concurrent to other relevant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far-UV and EUV regions not only out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neighborhood of the temperature minimum (see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Mihajlovet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al. (2007)), but within the whole solar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photosphere.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course, this results is significant and for atmospheres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other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solar or near solar type stars.</a:t>
            </a:r>
          </a:p>
          <a:p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28950" cy="24983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3043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6" y="370122"/>
            <a:ext cx="1309688" cy="46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89" y="1143000"/>
            <a:ext cx="1276311" cy="5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895972"/>
            <a:ext cx="478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:efficiency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concurrent processes as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ion H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photo-detachment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electron–hydrogen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inverse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‘bremsstrahlung’ (H</a:t>
            </a:r>
            <a:r>
              <a:rPr lang="sr-Latn-RS" sz="1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 continuum).</a:t>
            </a:r>
          </a:p>
          <a:p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6" y="2362200"/>
            <a:ext cx="1099550" cy="3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0446"/>
            <a:ext cx="1036683" cy="2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8340" y="2726969"/>
            <a:ext cx="62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774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This figure shows that the inclusion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consideration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non-symmetric processes (3)–(5) causes the significant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increases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total efficiency of the ion–atom absorption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processes, particularly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solar atmosphere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minimum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where it become close to the efficiency of the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continuum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2345"/>
            <a:ext cx="28729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Calculations were done for the 4),5):</a:t>
            </a:r>
            <a:endParaRPr lang="sr-Latn-RS" dirty="0"/>
          </a:p>
        </p:txBody>
      </p:sp>
      <p:sp>
        <p:nvSpPr>
          <p:cNvPr id="2" name="TextBox 1"/>
          <p:cNvSpPr txBox="1"/>
          <p:nvPr/>
        </p:nvSpPr>
        <p:spPr>
          <a:xfrm>
            <a:off x="3870416" y="479002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Relative efficiency </a:t>
            </a:r>
            <a:endParaRPr lang="sr-Latn-RS" dirty="0"/>
          </a:p>
        </p:txBody>
      </p:sp>
      <p:sp>
        <p:nvSpPr>
          <p:cNvPr id="14" name="TextBox 13"/>
          <p:cNvSpPr txBox="1"/>
          <p:nvPr/>
        </p:nvSpPr>
        <p:spPr>
          <a:xfrm>
            <a:off x="3854083" y="1238212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5)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Relative efficiency 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8976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61414"/>
            <a:ext cx="8915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The result obtained recently in Mihajlov et al. (2013) during the study of the role of some strongly non-symmetric ion-atom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absorption processes in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the atmosphere of the quiet  Sun was </a:t>
            </a:r>
            <a:r>
              <a:rPr lang="sr-Latn-R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motivation for this investigation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Just the mentioned result was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situation in the sunspots, particularly with regard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fact that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sunspots 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parts of the same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atmosphere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Namely, since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the sunspots the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is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significantly smaller than in 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 of the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photosphere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significance of the already known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have to be practically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negligible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there with respect to the concurrent electron-atom (H</a:t>
            </a:r>
            <a:r>
              <a:rPr lang="en-US" sz="1200" i="1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+ free electron) absorption processes. Consequently,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strongly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ion-atom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relevant metal atoms could obtained a very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roll.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order to examine such possibility in this work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sunspot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M from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Maltby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 (1986)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used.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choice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caused, by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fact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by now only this model, among all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other models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presented in the journal articles,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provides  all relevant data (tabulated)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which are needed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performed calculations.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accordance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chosen model the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=Na,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Mg, Si and 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are taken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account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work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The case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Fe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which is also allowable by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used model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is not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absent of the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about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needed characteristics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molecular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Figure shows: the densities of the metal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components (Na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etc.), ions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From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Fig.  one can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see that it is useful indeed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examine the really roll the mentioned non-symmetric processes within the chosen sunspot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model (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ion 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densities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dominates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respect to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 H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density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that purpose we will determine 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corresponding spectral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characteristic of the absorption processes (3)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5) as the functions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 and the relevant particle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densities,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conditions which correspond to the used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sunspot model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7" y="3962400"/>
            <a:ext cx="4007174" cy="2819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7521"/>
            <a:ext cx="2695575" cy="1001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029199"/>
            <a:ext cx="2695575" cy="6388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5184" y="4064465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(3)</a:t>
            </a:r>
            <a:endParaRPr lang="sr-Latn-R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565184" y="46482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(4)</a:t>
            </a:r>
            <a:endParaRPr lang="sr-Latn-R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565184" y="5210116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(5)</a:t>
            </a:r>
            <a:endParaRPr lang="sr-Latn-R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924364"/>
            <a:ext cx="339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Photo-dissociation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absorption charge exchange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photo-association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ion-atom collisions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0"/>
            <a:ext cx="84189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Sunspot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2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 theoretical data which are needed for that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purpose are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given in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next part: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relevant characteristics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molecular ions 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(H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i="1" baseline="30000" dirty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i.e.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dipole matrix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internuclear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mean thermal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spectral cross-sections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photo-dissociation processes (3) the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spectral rate coefficients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processes (4) and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5)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absorption charge exchange and photo-association,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 well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 the spectral rate coefficients characterizing all these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processes with given X together, as functions of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 are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presented;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last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are given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expressions for the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spectral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 coefficients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characterizing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(1) and (2)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 chosen X together,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h.</a:t>
            </a:r>
          </a:p>
          <a:p>
            <a:pPr marL="171450" indent="-17145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Finally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the values of the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characterize the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 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strongly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(3) - (5) with the respect to: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total contribution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all (symmetric and non-symmetric)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ion-atom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(1)-(5) and the concurrent electron-atom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 processes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are also presented in Section 3.</a:t>
            </a:r>
            <a:endParaRPr lang="sr-Latn-R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2672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 curves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dipole matrix elements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4648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43200" y="4267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spectral cross-sections and spectral rate coefficients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464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4114800" y="5181600"/>
            <a:ext cx="12954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90800" y="55626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Abundances densities of all species H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44196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Partial,total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spectral absorption coefficients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4800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43800" y="4343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parameters which characterize the relative efficiency of the considered processes </a:t>
            </a:r>
            <a:endParaRPr lang="en-US" sz="1200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0000"/>
            <a:ext cx="9156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Sheme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047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521328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molecular ion characteristics:</a:t>
            </a:r>
          </a:p>
          <a:p>
            <a:r>
              <a:rPr lang="en-US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potential curves of the molecular ions and dipole matrix elements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mentioned molecular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ion 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characteristic for the cases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Mg, Si, Ca, Na and Al are presented in next Fig’s.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the molecular ions in the cases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Mg, Si and Al all calculations were done here using the MOLPRO package of programs (MOLPRO 2006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). Our colleagues from Greece has done most of the work 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this.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other molecular ions, in the cases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corresponding potential curves and the values of the dipole matrix element are calculated here on the bases of the method which is described in details in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Ignjatovic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Mihajlov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(2005). In the significant part this method is analogous to the well-known method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pseudopotential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 the solid state physics Heine (1970).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3581400" cy="313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768" y="3200400"/>
            <a:ext cx="3376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BSORPTION QUASI-MOLECULAR BANDS AS FACTORS OF THE SOLAR PHOTOSPHERE OPACITY ABOVE SUNSPOTS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 INTRODUCTION &amp;quot;&quot;/&gt;&lt;property id=&quot;20307&quot; value=&quot;272&quot;/&gt;&lt;/object&gt;&lt;object type=&quot;3&quot; unique_id=&quot;10006&quot;&gt;&lt;property id=&quot;20148&quot; value=&quot;5&quot;/&gt;&lt;property id=&quot;20300&quot; value=&quot;Slide 3 - &amp;quot;INTRODUCTION &amp;quot;&quot;/&gt;&lt;property id=&quot;20307&quot; value=&quot;302&quot;/&gt;&lt;/object&gt;&lt;object type=&quot;3&quot; unique_id=&quot;10008&quot;&gt;&lt;property id=&quot;20148&quot; value=&quot;5&quot;/&gt;&lt;property id=&quot;20300&quot; value=&quot;Slide 4&quot;/&gt;&lt;property id=&quot;20307&quot; value=&quot;303&quot;/&gt;&lt;/object&gt;&lt;object type=&quot;3&quot; unique_id=&quot;10009&quot;&gt;&lt;property id=&quot;20148&quot; value=&quot;5&quot;/&gt;&lt;property id=&quot;20300&quot; value=&quot;Slide 5&quot;/&gt;&lt;property id=&quot;20307&quot; value=&quot;305&quot;/&gt;&lt;/object&gt;&lt;object type=&quot;3&quot; unique_id=&quot;10010&quot;&gt;&lt;property id=&quot;20148&quot; value=&quot;5&quot;/&gt;&lt;property id=&quot;20300&quot; value=&quot;Slide 6&quot;/&gt;&lt;property id=&quot;20307&quot; value=&quot;304&quot;/&gt;&lt;/object&gt;&lt;object type=&quot;3&quot; unique_id=&quot;10011&quot;&gt;&lt;property id=&quot;20148&quot; value=&quot;5&quot;/&gt;&lt;property id=&quot;20300&quot; value=&quot;Slide 7&quot;/&gt;&lt;property id=&quot;20307&quot; value=&quot;306&quot;/&gt;&lt;/object&gt;&lt;object type=&quot;3&quot; unique_id=&quot;10012&quot;&gt;&lt;property id=&quot;20148&quot; value=&quot;5&quot;/&gt;&lt;property id=&quot;20300&quot; value=&quot;Slide 8&quot;/&gt;&lt;property id=&quot;20307&quot; value=&quot;307&quot;/&gt;&lt;/object&gt;&lt;object type=&quot;3&quot; unique_id=&quot;10013&quot;&gt;&lt;property id=&quot;20148&quot; value=&quot;5&quot;/&gt;&lt;property id=&quot;20300&quot; value=&quot;Slide 9&quot;/&gt;&lt;property id=&quot;20307&quot; value=&quot;308&quot;/&gt;&lt;/object&gt;&lt;object type=&quot;3&quot; unique_id=&quot;10015&quot;&gt;&lt;property id=&quot;20148&quot; value=&quot;5&quot;/&gt;&lt;property id=&quot;20300&quot; value=&quot;Slide 21&quot;/&gt;&lt;property id=&quot;20307&quot; value=&quot;286&quot;/&gt;&lt;/object&gt;&lt;object type=&quot;3&quot; unique_id=&quot;10029&quot;&gt;&lt;property id=&quot;20148&quot; value=&quot;5&quot;/&gt;&lt;property id=&quot;20300&quot; value=&quot;Slide 22 - &amp;quot;Conclusion&amp;quot;&quot;/&gt;&lt;property id=&quot;20307&quot; value=&quot;276&quot;/&gt;&lt;/object&gt;&lt;object type=&quot;3&quot; unique_id=&quot;10030&quot;&gt;&lt;property id=&quot;20148&quot; value=&quot;5&quot;/&gt;&lt;property id=&quot;20300&quot; value=&quot;Slide 23&quot;/&gt;&lt;property id=&quot;20307&quot; value=&quot;284&quot;/&gt;&lt;/object&gt;&lt;object type=&quot;3&quot; unique_id=&quot;10031&quot;&gt;&lt;property id=&quot;20148&quot; value=&quot;5&quot;/&gt;&lt;property id=&quot;20300&quot; value=&quot;Slide 24 - &amp;quot;References&amp;quot;&quot;/&gt;&lt;property id=&quot;20307&quot; value=&quot;258&quot;/&gt;&lt;/object&gt;&lt;object type=&quot;3&quot; unique_id=&quot;10032&quot;&gt;&lt;property id=&quot;20148&quot; value=&quot;5&quot;/&gt;&lt;property id=&quot;20300&quot; value=&quot;Slide 25&quot;/&gt;&lt;property id=&quot;20307&quot; value=&quot;282&quot;/&gt;&lt;/object&gt;&lt;object type=&quot;3&quot; unique_id=&quot;10033&quot;&gt;&lt;property id=&quot;20148&quot; value=&quot;5&quot;/&gt;&lt;property id=&quot;20300&quot; value=&quot;Slide 26&quot;/&gt;&lt;property id=&quot;20307&quot; value=&quot;283&quot;/&gt;&lt;/object&gt;&lt;object type=&quot;3&quot; unique_id=&quot;10034&quot;&gt;&lt;property id=&quot;20148&quot; value=&quot;5&quot;/&gt;&lt;property id=&quot;20300&quot; value=&quot;Slide 27&quot;/&gt;&lt;property id=&quot;20307&quot; value=&quot;277&quot;/&gt;&lt;/object&gt;&lt;object type=&quot;3&quot; unique_id=&quot;10365&quot;&gt;&lt;property id=&quot;20148&quot; value=&quot;5&quot;/&gt;&lt;property id=&quot;20300&quot; value=&quot;Slide 10&quot;/&gt;&lt;property id=&quot;20307&quot; value=&quot;309&quot;/&gt;&lt;/object&gt;&lt;object type=&quot;3&quot; unique_id=&quot;11420&quot;&gt;&lt;property id=&quot;20148&quot; value=&quot;5&quot;/&gt;&lt;property id=&quot;20300&quot; value=&quot;Slide 11&quot;/&gt;&lt;property id=&quot;20307&quot; value=&quot;310&quot;/&gt;&lt;/object&gt;&lt;object type=&quot;3&quot; unique_id=&quot;11736&quot;&gt;&lt;property id=&quot;20148&quot; value=&quot;5&quot;/&gt;&lt;property id=&quot;20300&quot; value=&quot;Slide 12&quot;/&gt;&lt;property id=&quot;20307&quot; value=&quot;311&quot;/&gt;&lt;/object&gt;&lt;object type=&quot;3&quot; unique_id=&quot;12437&quot;&gt;&lt;property id=&quot;20148&quot; value=&quot;5&quot;/&gt;&lt;property id=&quot;20300&quot; value=&quot;Slide 13&quot;/&gt;&lt;property id=&quot;20307&quot; value=&quot;312&quot;/&gt;&lt;/object&gt;&lt;object type=&quot;3&quot; unique_id=&quot;13751&quot;&gt;&lt;property id=&quot;20148&quot; value=&quot;5&quot;/&gt;&lt;property id=&quot;20300&quot; value=&quot;Slide 14&quot;/&gt;&lt;property id=&quot;20307&quot; value=&quot;313&quot;/&gt;&lt;/object&gt;&lt;object type=&quot;3&quot; unique_id=&quot;13983&quot;&gt;&lt;property id=&quot;20148&quot; value=&quot;5&quot;/&gt;&lt;property id=&quot;20300&quot; value=&quot;Slide 15&quot;/&gt;&lt;property id=&quot;20307&quot; value=&quot;314&quot;/&gt;&lt;/object&gt;&lt;object type=&quot;3&quot; unique_id=&quot;14358&quot;&gt;&lt;property id=&quot;20148&quot; value=&quot;5&quot;/&gt;&lt;property id=&quot;20300&quot; value=&quot;Slide 16&quot;/&gt;&lt;property id=&quot;20307&quot; value=&quot;315&quot;/&gt;&lt;/object&gt;&lt;object type=&quot;3&quot; unique_id=&quot;14464&quot;&gt;&lt;property id=&quot;20148&quot; value=&quot;5&quot;/&gt;&lt;property id=&quot;20300&quot; value=&quot;Slide 17&quot;/&gt;&lt;property id=&quot;20307&quot; value=&quot;316&quot;/&gt;&lt;/object&gt;&lt;object type=&quot;3&quot; unique_id=&quot;14645&quot;&gt;&lt;property id=&quot;20148&quot; value=&quot;5&quot;/&gt;&lt;property id=&quot;20300&quot; value=&quot;Slide 20 - &amp;quot;Conclusion&amp;quot;&quot;/&gt;&lt;property id=&quot;20307&quot; value=&quot;317&quot;/&gt;&lt;/object&gt;&lt;object type=&quot;3&quot; unique_id=&quot;14979&quot;&gt;&lt;property id=&quot;20148&quot; value=&quot;5&quot;/&gt;&lt;property id=&quot;20300&quot; value=&quot;Slide 18&quot;/&gt;&lt;property id=&quot;20307&quot; value=&quot;318&quot;/&gt;&lt;/object&gt;&lt;object type=&quot;3&quot; unique_id=&quot;15536&quot;&gt;&lt;property id=&quot;20148&quot; value=&quot;5&quot;/&gt;&lt;property id=&quot;20300&quot; value=&quot;Slide 19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2886</Words>
  <Application>Microsoft Office PowerPoint</Application>
  <PresentationFormat>On-screen Show (4:3)</PresentationFormat>
  <Paragraphs>197</Paragraphs>
  <Slides>25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Default Design</vt:lpstr>
      <vt:lpstr>Acrobat Document</vt:lpstr>
      <vt:lpstr>ABSORPTION QUASI-MOLECULAR BANDS AS FACTORS OF THE SOLAR PHOTOSPHERE OPACITY ABOVE SUNSPOTS </vt:lpstr>
      <vt:lpstr>INTRODUCTION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Conclusion</vt:lpstr>
      <vt:lpstr>The Team</vt:lpstr>
      <vt:lpstr>References</vt:lpstr>
      <vt:lpstr>Slide 25</vt:lpstr>
      <vt:lpstr>Custom Show 1</vt:lpstr>
    </vt:vector>
  </TitlesOfParts>
  <Company>home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ELEKTROPROVODNOST I DRUGE TRANSPORTNE OSOBINE   NEIDEALNE DELIMIČNO JONIZOVANE PLAZME HELIJUMA, NEONA I ARGONA</dc:title>
  <dc:creator>aca</dc:creator>
  <cp:lastModifiedBy>Vlada</cp:lastModifiedBy>
  <cp:revision>674</cp:revision>
  <dcterms:created xsi:type="dcterms:W3CDTF">2010-05-11T12:04:24Z</dcterms:created>
  <dcterms:modified xsi:type="dcterms:W3CDTF">2013-05-13T11:18:58Z</dcterms:modified>
</cp:coreProperties>
</file>