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embeddings/oleObject6.bin" ContentType="application/vnd.openxmlformats-officedocument.oleObject"/>
  <Override PartName="/ppt/notesSlides/notesSlide8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9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3" r:id="rId2"/>
  </p:sldMasterIdLst>
  <p:notesMasterIdLst>
    <p:notesMasterId r:id="rId29"/>
  </p:notesMasterIdLst>
  <p:sldIdLst>
    <p:sldId id="256" r:id="rId3"/>
    <p:sldId id="265" r:id="rId4"/>
    <p:sldId id="258" r:id="rId5"/>
    <p:sldId id="262" r:id="rId6"/>
    <p:sldId id="261" r:id="rId7"/>
    <p:sldId id="263" r:id="rId8"/>
    <p:sldId id="259" r:id="rId9"/>
    <p:sldId id="268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69" r:id="rId26"/>
    <p:sldId id="266" r:id="rId27"/>
    <p:sldId id="267" r:id="rId28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тандартный раздел" id="{167BCD3B-834B-EE42-A1F2-81CD5F506A02}">
          <p14:sldIdLst>
            <p14:sldId id="256"/>
            <p14:sldId id="265"/>
            <p14:sldId id="258"/>
            <p14:sldId id="262"/>
            <p14:sldId id="261"/>
            <p14:sldId id="263"/>
            <p14:sldId id="259"/>
            <p14:sldId id="268"/>
            <p14:sldId id="270"/>
            <p14:sldId id="271"/>
            <p14:sldId id="273"/>
            <p14:sldId id="274"/>
            <p14:sldId id="275"/>
            <p14:sldId id="276"/>
            <p14:sldId id="277"/>
            <p14:sldId id="278"/>
          </p14:sldIdLst>
        </p14:section>
        <p14:section name="Dadon" id="{9C7767C4-5D62-C54C-8774-82B288D9DCD6}">
          <p14:sldIdLst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Inner Shell&amp;Appendexes" id="{DD74EBD0-E44D-3646-BC12-924D8BD95BEF}">
          <p14:sldIdLst>
            <p14:sldId id="269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6" Type="http://schemas.openxmlformats.org/officeDocument/2006/relationships/image" Target="../media/image24.wmf"/><Relationship Id="rId1" Type="http://schemas.openxmlformats.org/officeDocument/2006/relationships/image" Target="../media/image19.emf"/><Relationship Id="rId2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AD8E2-BAF0-E141-AA01-09193E4951FA}" type="datetimeFigureOut">
              <a:rPr lang="ru-RU" smtClean="0"/>
              <a:t>май/13/2013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0CF4F-4A19-9B46-9B0E-591DA3040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9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FFC23-D170-0F4A-8B51-C05D6AB43101}" type="slidenum">
              <a:rPr lang="de-DE"/>
              <a:pPr/>
              <a:t>2</a:t>
            </a:fld>
            <a:endParaRPr lang="de-DE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CF4F-4A19-9B46-9B0E-591DA30404E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657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E3B2C6-8B39-ED4D-A3DA-8DC9E45B2347}" type="slidenum">
              <a:rPr lang="de-DE">
                <a:solidFill>
                  <a:prstClr val="black"/>
                </a:solidFill>
              </a:rPr>
              <a:pPr/>
              <a:t>25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Due to promotion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60A115-FAEC-814D-B688-CBDFE60315CB}" type="slidenum">
              <a:rPr lang="de-DE"/>
              <a:pPr/>
              <a:t>26</a:t>
            </a:fld>
            <a:endParaRPr lang="de-DE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de-DE"/>
              <a:t>1fm=10-13cm. The arrows indicate the transition energy at the turning point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10B07-0380-0D46-8A84-331B25361962}" type="slidenum">
              <a:rPr lang="de-DE"/>
              <a:pPr/>
              <a:t>3</a:t>
            </a:fld>
            <a:endParaRPr lang="de-DE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 Because for this system all static quantities like energy terms can be calculated without.. And at the same time it’s a </a:t>
            </a:r>
            <a:r>
              <a:rPr lang="en-US" dirty="0" err="1" smtClean="0"/>
              <a:t>prototaype</a:t>
            </a:r>
            <a:endParaRPr lang="en-US" dirty="0" smtClean="0"/>
          </a:p>
          <a:p>
            <a:r>
              <a:rPr lang="en-US" dirty="0" smtClean="0"/>
              <a:t>‘</a:t>
            </a:r>
            <a:r>
              <a:rPr lang="en-US" dirty="0" err="1" smtClean="0"/>
              <a:t>Ku:lom</a:t>
            </a:r>
            <a:r>
              <a:rPr lang="en-US" dirty="0" smtClean="0"/>
              <a:t> ‘</a:t>
            </a:r>
            <a:r>
              <a:rPr lang="en-US" dirty="0" err="1" smtClean="0"/>
              <a:t>kompaund</a:t>
            </a:r>
            <a:r>
              <a:rPr lang="en-US" dirty="0" smtClean="0"/>
              <a:t> </a:t>
            </a:r>
            <a:r>
              <a:rPr lang="en-US" dirty="0" err="1" smtClean="0"/>
              <a:t>proutetaip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6C30F-6D4D-7449-816E-E8E3F048C95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891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Following the work by great </a:t>
            </a:r>
            <a:r>
              <a:rPr lang="en-US" dirty="0" err="1" smtClean="0"/>
              <a:t>physisits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Until recently the most intensive study has been devoted to the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CF4F-4A19-9B46-9B0E-591DA30404E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47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B7DFC-2658-2148-BBEA-C343141F5255}" type="slidenum">
              <a:rPr lang="de-DE"/>
              <a:pPr/>
              <a:t>8</a:t>
            </a:fld>
            <a:endParaRPr lang="de-DE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8988" y="684213"/>
            <a:ext cx="5530850" cy="41481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Little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DTM, In </a:t>
            </a:r>
            <a:r>
              <a:rPr lang="de-DE" dirty="0" err="1"/>
              <a:t>contrast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PEC,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regarded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combination</a:t>
            </a:r>
            <a:r>
              <a:rPr lang="de-DE" dirty="0"/>
              <a:t> ...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described</a:t>
            </a:r>
            <a:r>
              <a:rPr lang="de-DE" dirty="0"/>
              <a:t>. </a:t>
            </a:r>
            <a:r>
              <a:rPr lang="de-DE" dirty="0" err="1"/>
              <a:t>Allowed</a:t>
            </a:r>
            <a:r>
              <a:rPr lang="de-DE" dirty="0"/>
              <a:t> </a:t>
            </a:r>
            <a:r>
              <a:rPr lang="de-DE" dirty="0" err="1"/>
              <a:t>transiton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forbidden</a:t>
            </a:r>
            <a:r>
              <a:rPr lang="de-DE" dirty="0"/>
              <a:t> </a:t>
            </a:r>
            <a:r>
              <a:rPr lang="de-DE" dirty="0" err="1"/>
              <a:t>transitions</a:t>
            </a:r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complete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(Bates) </a:t>
            </a:r>
            <a:r>
              <a:rPr lang="de-DE" dirty="0" err="1"/>
              <a:t>Nonsymmetrical</a:t>
            </a:r>
            <a:r>
              <a:rPr lang="de-DE" dirty="0"/>
              <a:t> </a:t>
            </a:r>
            <a:r>
              <a:rPr lang="de-DE" dirty="0" err="1"/>
              <a:t>case</a:t>
            </a:r>
            <a:endParaRPr lang="de-DE" dirty="0"/>
          </a:p>
          <a:p>
            <a:r>
              <a:rPr lang="de-DE" dirty="0"/>
              <a:t>In </a:t>
            </a:r>
            <a:r>
              <a:rPr lang="de-DE" dirty="0" err="1"/>
              <a:t>computation</a:t>
            </a:r>
            <a:r>
              <a:rPr lang="de-DE" dirty="0"/>
              <a:t> 1.determine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separation</a:t>
            </a:r>
            <a:r>
              <a:rPr lang="de-DE" dirty="0"/>
              <a:t> </a:t>
            </a:r>
            <a:r>
              <a:rPr lang="de-DE" dirty="0" err="1"/>
              <a:t>constant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terms</a:t>
            </a:r>
            <a:r>
              <a:rPr lang="de-DE" dirty="0"/>
              <a:t> 2. </a:t>
            </a:r>
            <a:r>
              <a:rPr lang="de-DE" dirty="0" err="1"/>
              <a:t>for</a:t>
            </a:r>
            <a:r>
              <a:rPr lang="de-DE" dirty="0"/>
              <a:t> quasiradial – well-</a:t>
            </a:r>
            <a:r>
              <a:rPr lang="de-DE" dirty="0" err="1"/>
              <a:t>known</a:t>
            </a:r>
            <a:r>
              <a:rPr lang="de-DE" dirty="0"/>
              <a:t> </a:t>
            </a:r>
            <a:r>
              <a:rPr lang="de-DE" dirty="0" err="1"/>
              <a:t>jaffe</a:t>
            </a:r>
            <a:r>
              <a:rPr lang="de-DE" dirty="0"/>
              <a:t> </a:t>
            </a:r>
            <a:r>
              <a:rPr lang="de-DE" dirty="0" err="1"/>
              <a:t>expansion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quasiangular </a:t>
            </a:r>
            <a:r>
              <a:rPr lang="de-DE" dirty="0" err="1"/>
              <a:t>expansion</a:t>
            </a:r>
            <a:r>
              <a:rPr lang="de-DE" dirty="0"/>
              <a:t> </a:t>
            </a:r>
            <a:r>
              <a:rPr lang="de-DE" dirty="0" err="1"/>
              <a:t>fromKOMAROV</a:t>
            </a:r>
            <a:r>
              <a:rPr lang="de-DE" dirty="0"/>
              <a:t>. The </a:t>
            </a:r>
            <a:r>
              <a:rPr lang="de-DE" dirty="0" err="1"/>
              <a:t>expansion</a:t>
            </a:r>
            <a:r>
              <a:rPr lang="de-DE" dirty="0"/>
              <a:t> </a:t>
            </a:r>
            <a:r>
              <a:rPr lang="de-DE" dirty="0" err="1"/>
              <a:t>coefficient</a:t>
            </a:r>
            <a:r>
              <a:rPr lang="de-DE" dirty="0"/>
              <a:t> 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calculated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-term </a:t>
            </a:r>
            <a:r>
              <a:rPr lang="de-DE" dirty="0" err="1"/>
              <a:t>recurrence</a:t>
            </a:r>
            <a:r>
              <a:rPr lang="de-DE" dirty="0"/>
              <a:t> </a:t>
            </a:r>
            <a:r>
              <a:rPr lang="de-DE" dirty="0" err="1"/>
              <a:t>relations</a:t>
            </a:r>
            <a:r>
              <a:rPr lang="de-DE" dirty="0"/>
              <a:t>. The </a:t>
            </a:r>
            <a:r>
              <a:rPr lang="de-DE" dirty="0" err="1"/>
              <a:t>accuracy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matrix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estimated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10-8. </a:t>
            </a:r>
          </a:p>
          <a:p>
            <a:r>
              <a:rPr lang="de-DE" sz="600" dirty="0" err="1"/>
              <a:t>Conditions</a:t>
            </a:r>
            <a:r>
              <a:rPr lang="de-DE" sz="600" dirty="0"/>
              <a:t> </a:t>
            </a:r>
            <a:r>
              <a:rPr lang="de-DE" sz="600" dirty="0" err="1"/>
              <a:t>for</a:t>
            </a:r>
            <a:r>
              <a:rPr lang="de-DE" sz="600" dirty="0"/>
              <a:t> </a:t>
            </a:r>
            <a:r>
              <a:rPr lang="de-DE" sz="600" dirty="0" err="1"/>
              <a:t>zeros</a:t>
            </a:r>
            <a:r>
              <a:rPr lang="de-DE" sz="600" dirty="0"/>
              <a:t> in </a:t>
            </a:r>
            <a:r>
              <a:rPr lang="de-DE" sz="600" dirty="0" err="1"/>
              <a:t>the</a:t>
            </a:r>
            <a:r>
              <a:rPr lang="de-DE" sz="600" dirty="0"/>
              <a:t> </a:t>
            </a:r>
            <a:r>
              <a:rPr lang="de-DE" sz="600" dirty="0" err="1"/>
              <a:t>generalized</a:t>
            </a:r>
            <a:r>
              <a:rPr lang="de-DE" sz="600" dirty="0"/>
              <a:t> </a:t>
            </a:r>
            <a:r>
              <a:rPr lang="de-DE" sz="600" dirty="0" err="1"/>
              <a:t>oscillator</a:t>
            </a:r>
            <a:r>
              <a:rPr lang="de-DE" sz="600" dirty="0"/>
              <a:t> </a:t>
            </a:r>
            <a:r>
              <a:rPr lang="de-DE" sz="600" dirty="0" err="1"/>
              <a:t>strengh</a:t>
            </a:r>
            <a:r>
              <a:rPr lang="de-DE" sz="600" dirty="0"/>
              <a:t>:</a:t>
            </a:r>
          </a:p>
          <a:p>
            <a:r>
              <a:rPr lang="de-DE" sz="600" dirty="0"/>
              <a:t>      </a:t>
            </a:r>
            <a:r>
              <a:rPr lang="de-DE" sz="600" dirty="0" err="1"/>
              <a:t>one</a:t>
            </a:r>
            <a:r>
              <a:rPr lang="de-DE" sz="600" dirty="0"/>
              <a:t> </a:t>
            </a:r>
            <a:r>
              <a:rPr lang="de-DE" sz="600" dirty="0" err="1"/>
              <a:t>electron</a:t>
            </a:r>
            <a:r>
              <a:rPr lang="de-DE" sz="600" dirty="0"/>
              <a:t> </a:t>
            </a:r>
            <a:r>
              <a:rPr lang="de-DE" sz="600" dirty="0" err="1"/>
              <a:t>atom</a:t>
            </a:r>
            <a:r>
              <a:rPr lang="de-DE" sz="600" dirty="0"/>
              <a:t> </a:t>
            </a:r>
            <a:r>
              <a:rPr lang="de-DE" sz="600" dirty="0" err="1"/>
              <a:t>and</a:t>
            </a:r>
            <a:r>
              <a:rPr lang="de-DE" sz="600" dirty="0"/>
              <a:t> </a:t>
            </a:r>
            <a:r>
              <a:rPr lang="de-DE" sz="600" dirty="0" err="1"/>
              <a:t>diatomic</a:t>
            </a:r>
            <a:r>
              <a:rPr lang="de-DE" sz="600" dirty="0"/>
              <a:t> </a:t>
            </a:r>
            <a:r>
              <a:rPr lang="de-DE" sz="600" dirty="0" err="1"/>
              <a:t>molecul</a:t>
            </a:r>
            <a:r>
              <a:rPr lang="de-DE" sz="600" dirty="0"/>
              <a:t> </a:t>
            </a:r>
            <a:r>
              <a:rPr lang="de-DE" sz="600" dirty="0" err="1"/>
              <a:t>example</a:t>
            </a:r>
            <a:endParaRPr lang="de-DE" sz="600" dirty="0"/>
          </a:p>
          <a:p>
            <a:r>
              <a:rPr lang="de-DE" sz="600" dirty="0" err="1"/>
              <a:t>They</a:t>
            </a:r>
            <a:r>
              <a:rPr lang="de-DE" sz="600" dirty="0"/>
              <a:t> </a:t>
            </a:r>
            <a:r>
              <a:rPr lang="de-DE" sz="600" dirty="0" err="1"/>
              <a:t>are</a:t>
            </a:r>
            <a:r>
              <a:rPr lang="de-DE" sz="600" dirty="0"/>
              <a:t> </a:t>
            </a:r>
            <a:r>
              <a:rPr lang="de-DE" sz="600" dirty="0" err="1"/>
              <a:t>important,similar</a:t>
            </a:r>
            <a:r>
              <a:rPr lang="de-DE" sz="600" dirty="0"/>
              <a:t> </a:t>
            </a:r>
            <a:r>
              <a:rPr lang="de-DE" sz="600" dirty="0" err="1"/>
              <a:t>to</a:t>
            </a:r>
            <a:r>
              <a:rPr lang="de-DE" sz="600" dirty="0"/>
              <a:t> </a:t>
            </a:r>
            <a:r>
              <a:rPr lang="de-DE" sz="600" dirty="0" err="1"/>
              <a:t>zeros</a:t>
            </a:r>
            <a:r>
              <a:rPr lang="de-DE" sz="600" dirty="0"/>
              <a:t> in </a:t>
            </a:r>
            <a:r>
              <a:rPr lang="de-DE" sz="600" dirty="0" err="1"/>
              <a:t>oscillator</a:t>
            </a:r>
            <a:r>
              <a:rPr lang="de-DE" sz="600" dirty="0"/>
              <a:t> </a:t>
            </a:r>
            <a:r>
              <a:rPr lang="de-DE" sz="600" dirty="0" err="1"/>
              <a:t>strengh</a:t>
            </a:r>
            <a:r>
              <a:rPr lang="de-DE" sz="600" dirty="0"/>
              <a:t> </a:t>
            </a:r>
            <a:r>
              <a:rPr lang="de-DE" sz="600" dirty="0" err="1"/>
              <a:t>for</a:t>
            </a:r>
            <a:r>
              <a:rPr lang="de-DE" sz="600" dirty="0"/>
              <a:t> </a:t>
            </a:r>
            <a:r>
              <a:rPr lang="de-DE" sz="600" dirty="0" err="1"/>
              <a:t>fotoionization</a:t>
            </a:r>
            <a:r>
              <a:rPr lang="de-DE" sz="600" dirty="0"/>
              <a:t> </a:t>
            </a:r>
            <a:r>
              <a:rPr lang="de-DE" sz="600" dirty="0" err="1"/>
              <a:t>lead</a:t>
            </a:r>
            <a:r>
              <a:rPr lang="de-DE" sz="600" dirty="0"/>
              <a:t> </a:t>
            </a:r>
            <a:r>
              <a:rPr lang="de-DE" sz="600" dirty="0" err="1"/>
              <a:t>to</a:t>
            </a:r>
            <a:r>
              <a:rPr lang="de-DE" sz="600" dirty="0"/>
              <a:t> </a:t>
            </a:r>
            <a:r>
              <a:rPr lang="de-DE" sz="600" dirty="0" err="1"/>
              <a:t>to</a:t>
            </a:r>
            <a:r>
              <a:rPr lang="de-DE" sz="600" dirty="0"/>
              <a:t> </a:t>
            </a:r>
            <a:r>
              <a:rPr lang="de-DE" sz="600" dirty="0" err="1"/>
              <a:t>dips</a:t>
            </a:r>
            <a:r>
              <a:rPr lang="de-DE" sz="600" dirty="0"/>
              <a:t> in </a:t>
            </a:r>
            <a:r>
              <a:rPr lang="de-DE" sz="600" dirty="0" err="1"/>
              <a:t>cross</a:t>
            </a:r>
            <a:r>
              <a:rPr lang="de-DE" sz="600" dirty="0"/>
              <a:t> </a:t>
            </a:r>
            <a:r>
              <a:rPr lang="de-DE" sz="600" dirty="0" err="1" smtClean="0"/>
              <a:t>sections</a:t>
            </a:r>
            <a:endParaRPr lang="de-DE" sz="600" dirty="0" smtClean="0"/>
          </a:p>
          <a:p>
            <a:r>
              <a:rPr lang="de-DE" sz="800" dirty="0" err="1" smtClean="0"/>
              <a:t>Fastrup</a:t>
            </a:r>
            <a:r>
              <a:rPr lang="de-DE" sz="800" dirty="0" smtClean="0"/>
              <a:t>, 1975, PR12 2325 </a:t>
            </a:r>
            <a:r>
              <a:rPr lang="de-DE" sz="800" dirty="0" err="1" smtClean="0"/>
              <a:t>for</a:t>
            </a:r>
            <a:r>
              <a:rPr lang="de-DE" sz="800" dirty="0" smtClean="0"/>
              <a:t> </a:t>
            </a:r>
            <a:r>
              <a:rPr lang="de-DE" sz="800" dirty="0" err="1" smtClean="0"/>
              <a:t>energies</a:t>
            </a:r>
            <a:endParaRPr lang="de-DE" sz="800" dirty="0" smtClean="0"/>
          </a:p>
          <a:p>
            <a:r>
              <a:rPr lang="de-DE" sz="800" dirty="0" smtClean="0"/>
              <a:t>Kereselidze,2001 </a:t>
            </a:r>
            <a:r>
              <a:rPr lang="de-DE" sz="800" dirty="0" err="1" smtClean="0"/>
              <a:t>Absracts</a:t>
            </a:r>
            <a:r>
              <a:rPr lang="de-DE" sz="800" dirty="0" smtClean="0"/>
              <a:t> 22 IPEAC</a:t>
            </a:r>
          </a:p>
          <a:p>
            <a:endParaRPr lang="en-US" sz="800" dirty="0" smtClean="0"/>
          </a:p>
          <a:p>
            <a:endParaRPr lang="de-DE" sz="600" dirty="0"/>
          </a:p>
          <a:p>
            <a:endParaRPr lang="de-DE" sz="6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charset="0"/>
              <a:buNone/>
            </a:pPr>
            <a:r>
              <a:rPr lang="en-US" sz="2200" dirty="0" smtClean="0">
                <a:latin typeface="Times New Roman" charset="0"/>
              </a:rPr>
              <a:t>Corresponding wave-functions do not overlap and therefore, the matrix element is equal to zero. </a:t>
            </a:r>
          </a:p>
          <a:p>
            <a:pPr lvl="1" algn="just">
              <a:buFont typeface="Wingdings" charset="0"/>
              <a:buNone/>
            </a:pPr>
            <a:r>
              <a:rPr lang="en-US" sz="2200" dirty="0" smtClean="0">
                <a:latin typeface="Times New Roman" charset="0"/>
              </a:rPr>
              <a:t>    At smaller </a:t>
            </a:r>
            <a:r>
              <a:rPr lang="en-US" sz="2200" b="1" i="1" dirty="0" smtClean="0">
                <a:solidFill>
                  <a:srgbClr val="FF0066"/>
                </a:solidFill>
                <a:latin typeface="Times New Roman" charset="0"/>
              </a:rPr>
              <a:t>R</a:t>
            </a:r>
            <a:r>
              <a:rPr lang="en-US" sz="2200" dirty="0" smtClean="0">
                <a:latin typeface="Times New Roman" charset="0"/>
              </a:rPr>
              <a:t>, the interaction between two different ions will allow optical transitions corresponding to the transition of one electron from one ion to the other.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CF4F-4A19-9B46-9B0E-591DA30404E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03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 specifically I’’</a:t>
            </a:r>
            <a:r>
              <a:rPr lang="en-US" dirty="0" err="1" smtClean="0"/>
              <a:t>ll</a:t>
            </a:r>
            <a:r>
              <a:rPr lang="en-US" dirty="0" smtClean="0"/>
              <a:t> deal with… </a:t>
            </a:r>
            <a:r>
              <a:rPr lang="en-US" dirty="0" err="1" smtClean="0"/>
              <a:t>Eksou’the:mik</a:t>
            </a:r>
            <a:endParaRPr lang="ru-RU" dirty="0" smtClean="0"/>
          </a:p>
          <a:p>
            <a:r>
              <a:rPr lang="en-US" dirty="0" smtClean="0"/>
              <a:t>that leads to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6C30F-6D4D-7449-816E-E8E3F048C959}" type="slidenum">
              <a:rPr lang="ru-RU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6703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CF4F-4A19-9B46-9B0E-591DA30404E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103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[X]-</a:t>
            </a:r>
            <a:r>
              <a:rPr lang="en-US" dirty="0" err="1" smtClean="0"/>
              <a:t>hai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CF4F-4A19-9B46-9B0E-591DA30404E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89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C38C2-9C43-A14F-9E55-03431382943F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79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5C156-69C2-5E46-A8FE-7ED5E3F856C8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04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EA97A-8BAE-2B4D-91F7-12F32BD35630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972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08E77C-ADA9-1448-925A-08BE2F76737B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4180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9FE655-BCB7-E84C-B031-7B08C85145F1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9714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CB16BE-BDE5-1D40-BBCB-EC7504451903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3176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735908-9627-BC46-B365-ECA03E7709EF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839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7F5570-6260-374E-8568-D8B4BFE0A9E4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0124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85B72E6-6AE2-454C-939C-1BB5CF93CD5F}" type="datetimeFigureOut">
              <a:rPr lang="ru-RU" smtClean="0"/>
              <a:t>май/13/2013</a:t>
            </a:fld>
            <a:endParaRPr 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4DD658-C42C-794D-ABF7-C94AEC86C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B72E6-6AE2-454C-939C-1BB5CF93CD5F}" type="datetimeFigureOut">
              <a:rPr lang="ru-RU" smtClean="0"/>
              <a:t>май/13/2013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DD658-C42C-794D-ABF7-C94AEC86C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164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B72E6-6AE2-454C-939C-1BB5CF93CD5F}" type="datetimeFigureOut">
              <a:rPr lang="ru-RU" smtClean="0"/>
              <a:t>май/13/2013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DD658-C42C-794D-ABF7-C94AEC86C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93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5E533-135D-B045-83B4-18CBF93B590E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9607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B72E6-6AE2-454C-939C-1BB5CF93CD5F}" type="datetimeFigureOut">
              <a:rPr lang="ru-RU" smtClean="0"/>
              <a:t>май/13/2013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DD658-C42C-794D-ABF7-C94AEC86C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633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B72E6-6AE2-454C-939C-1BB5CF93CD5F}" type="datetimeFigureOut">
              <a:rPr lang="ru-RU" smtClean="0"/>
              <a:t>май/13/2013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DD658-C42C-794D-ABF7-C94AEC86C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72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B72E6-6AE2-454C-939C-1BB5CF93CD5F}" type="datetimeFigureOut">
              <a:rPr lang="ru-RU" smtClean="0"/>
              <a:t>май/13/2013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DD658-C42C-794D-ABF7-C94AEC86C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565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B72E6-6AE2-454C-939C-1BB5CF93CD5F}" type="datetimeFigureOut">
              <a:rPr lang="ru-RU" smtClean="0"/>
              <a:t>май/13/2013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DD658-C42C-794D-ABF7-C94AEC86C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339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B72E6-6AE2-454C-939C-1BB5CF93CD5F}" type="datetimeFigureOut">
              <a:rPr lang="ru-RU" smtClean="0"/>
              <a:t>май/13/2013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DD658-C42C-794D-ABF7-C94AEC86C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091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B72E6-6AE2-454C-939C-1BB5CF93CD5F}" type="datetimeFigureOut">
              <a:rPr lang="ru-RU" smtClean="0"/>
              <a:t>май/13/2013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DD658-C42C-794D-ABF7-C94AEC86C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53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B72E6-6AE2-454C-939C-1BB5CF93CD5F}" type="datetimeFigureOut">
              <a:rPr lang="ru-RU" smtClean="0"/>
              <a:t>май/13/2013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DD658-C42C-794D-ABF7-C94AEC86C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2991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B72E6-6AE2-454C-939C-1BB5CF93CD5F}" type="datetimeFigureOut">
              <a:rPr lang="ru-RU" smtClean="0"/>
              <a:t>май/13/2013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DD658-C42C-794D-ABF7-C94AEC86C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79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129AA9-7F43-244C-8D69-91D36E95C410}" type="datetime1">
              <a:rPr lang="en-US"/>
              <a:pPr/>
              <a:t>май/13/2013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0835E86-D282-C844-9B94-E4E0B07780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26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7F5570-6260-374E-8568-D8B4BFE0A9E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97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D8172-1D20-644F-AAE8-120DA9937BD8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683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9C36BC-A3AE-2E46-AF0A-3005128A760B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9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B3D6A-9077-3B4B-8543-2ACFA2CC4984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841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C0D7-973F-5445-A234-DF654EC8C2D0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505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1D37F-47B8-9C46-AD92-BE6F2430AAE3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07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6E303-666C-5F46-8E06-FF75D80B7F65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119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C1014-CBF2-F84C-9667-B5F3041159AA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92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014E8-7F35-9B45-97FB-3BADD23EB482}" type="slidenum">
              <a:rPr lang="de-DE">
                <a:solidFill>
                  <a:srgbClr val="000000"/>
                </a:solidFill>
                <a:latin typeface="Arial"/>
                <a:ea typeface="Arial"/>
              </a:rPr>
              <a:pPr/>
              <a:t>‹#›</a:t>
            </a:fld>
            <a:endParaRPr lang="de-D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109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theme" Target="../theme/theme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charset="0"/>
              <a:ea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charset="0"/>
              <a:ea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06A2537-2771-0C42-81FE-9B12774082A2}" type="slidenum">
              <a:rPr lang="de-DE">
                <a:solidFill>
                  <a:srgbClr val="000000"/>
                </a:solidFill>
                <a:latin typeface="Arial" charset="0"/>
                <a:ea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Arial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56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charset="0"/>
              <a:ea typeface="Arial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charset="0"/>
              <a:ea typeface="Arial" charset="0"/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06A2537-2771-0C42-81FE-9B12774082A2}" type="slidenum">
              <a:rPr lang="de-DE" smtClean="0">
                <a:solidFill>
                  <a:srgbClr val="000000"/>
                </a:solidFill>
                <a:latin typeface="Arial" charset="0"/>
                <a:ea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Arial" charset="0"/>
              <a:ea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ingdings" charset="0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w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ingdings" charset="0"/>
        <a:buChar char="w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5.wmf"/><Relationship Id="rId6" Type="http://schemas.openxmlformats.org/officeDocument/2006/relationships/image" Target="../media/image18.jpeg"/><Relationship Id="rId7" Type="http://schemas.openxmlformats.org/officeDocument/2006/relationships/oleObject" Target="../embeddings/oleObject8.bin"/><Relationship Id="rId8" Type="http://schemas.openxmlformats.org/officeDocument/2006/relationships/image" Target="../media/image16.w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wmf"/><Relationship Id="rId12" Type="http://schemas.openxmlformats.org/officeDocument/2006/relationships/oleObject" Target="../embeddings/oleObject14.bin"/><Relationship Id="rId13" Type="http://schemas.openxmlformats.org/officeDocument/2006/relationships/image" Target="../media/image23.wmf"/><Relationship Id="rId14" Type="http://schemas.openxmlformats.org/officeDocument/2006/relationships/oleObject" Target="../embeddings/oleObject15.bin"/><Relationship Id="rId15" Type="http://schemas.openxmlformats.org/officeDocument/2006/relationships/image" Target="../media/image2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3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21.wmf"/><Relationship Id="rId10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6.wmf"/><Relationship Id="rId7" Type="http://schemas.openxmlformats.org/officeDocument/2006/relationships/image" Target="../media/image27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3.png"/><Relationship Id="rId3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27157" y="6119336"/>
            <a:ext cx="60401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aseline="30000" dirty="0" smtClean="0"/>
          </a:p>
          <a:p>
            <a:endParaRPr lang="en-US" baseline="30000" dirty="0"/>
          </a:p>
          <a:p>
            <a:r>
              <a:rPr lang="en-US" baseline="30000" dirty="0" smtClean="0"/>
              <a:t>9th Serbian Conference on Spectral Line Shapes in Astrophysics,</a:t>
            </a:r>
            <a:r>
              <a:rPr lang="en-US" dirty="0" smtClean="0"/>
              <a:t> </a:t>
            </a:r>
            <a:r>
              <a:rPr lang="en-US" baseline="30000" dirty="0" smtClean="0"/>
              <a:t>May 13-17, 2013</a:t>
            </a:r>
          </a:p>
          <a:p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03201" y="208773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RADIATIVE TRANSITIONS IN FEW ELECTRON </a:t>
            </a:r>
            <a:r>
              <a:rPr lang="en-US" dirty="0" smtClean="0"/>
              <a:t>QUASY-MOLECULES 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1865929"/>
          </a:xfrm>
        </p:spPr>
        <p:txBody>
          <a:bodyPr>
            <a:normAutofit/>
          </a:bodyPr>
          <a:lstStyle/>
          <a:p>
            <a:r>
              <a:rPr lang="en-US" dirty="0" err="1"/>
              <a:t>A.Devdariani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V.A.Fock</a:t>
            </a:r>
            <a:r>
              <a:rPr lang="en-US" dirty="0"/>
              <a:t> Institute of Physics, </a:t>
            </a:r>
            <a:r>
              <a:rPr lang="en-US" dirty="0" err="1"/>
              <a:t>St.Petersburg</a:t>
            </a:r>
            <a:r>
              <a:rPr lang="en-US" dirty="0"/>
              <a:t> </a:t>
            </a:r>
            <a:r>
              <a:rPr lang="en-US" dirty="0" smtClean="0"/>
              <a:t>University</a:t>
            </a:r>
            <a:endParaRPr lang="ru-RU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304040"/>
              </p:ext>
            </p:extLst>
          </p:nvPr>
        </p:nvGraphicFramePr>
        <p:xfrm>
          <a:off x="4027949" y="5476305"/>
          <a:ext cx="9144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r:id="rId3" imgW="914286" imgH="952633" progId="">
                  <p:embed/>
                </p:oleObj>
              </mc:Choice>
              <mc:Fallback>
                <p:oleObj r:id="rId3" imgW="914286" imgH="952633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949" y="5476305"/>
                        <a:ext cx="9144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6442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79317"/>
            <a:ext cx="5184775" cy="382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568" y="3219450"/>
            <a:ext cx="512594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3625" y="412958"/>
            <a:ext cx="433319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 Example: 2pσ – 4fσ,          Z</a:t>
            </a:r>
            <a:r>
              <a:rPr lang="en-US" baseline="-25000" dirty="0" smtClean="0">
                <a:solidFill>
                  <a:srgbClr val="000090"/>
                </a:solidFill>
              </a:rPr>
              <a:t>1</a:t>
            </a:r>
            <a:r>
              <a:rPr lang="en-US" dirty="0" smtClean="0">
                <a:solidFill>
                  <a:srgbClr val="000090"/>
                </a:solidFill>
              </a:rPr>
              <a:t>/Z</a:t>
            </a:r>
            <a:r>
              <a:rPr lang="en-US" baseline="-25000" dirty="0" smtClean="0">
                <a:solidFill>
                  <a:srgbClr val="000090"/>
                </a:solidFill>
              </a:rPr>
              <a:t>2</a:t>
            </a:r>
            <a:r>
              <a:rPr lang="en-US" dirty="0" smtClean="0">
                <a:solidFill>
                  <a:srgbClr val="000090"/>
                </a:solidFill>
              </a:rPr>
              <a:t>=1.5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6858" y="3411749"/>
            <a:ext cx="59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D(R)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0374" y="1053269"/>
            <a:ext cx="56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E(R)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435600" y="4195379"/>
            <a:ext cx="1106881" cy="3388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931793" y="2497214"/>
            <a:ext cx="0" cy="13873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8260" y="6136316"/>
            <a:ext cx="3116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Devdariani, </a:t>
            </a:r>
            <a:r>
              <a:rPr lang="en-US" dirty="0" err="1" smtClean="0"/>
              <a:t>Dalimier</a:t>
            </a:r>
            <a:endParaRPr lang="en-US" dirty="0" smtClean="0"/>
          </a:p>
          <a:p>
            <a:r>
              <a:rPr lang="en-US" dirty="0" err="1" smtClean="0"/>
              <a:t>Phys</a:t>
            </a:r>
            <a:r>
              <a:rPr lang="en-US" dirty="0" smtClean="0"/>
              <a:t> Rev A 78 (2008)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713249" y="3884555"/>
            <a:ext cx="1055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D(R~2)=0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868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2489" y="213437"/>
            <a:ext cx="8229600" cy="1620403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sz="3800" b="1" dirty="0">
                <a:solidFill>
                  <a:srgbClr val="000090"/>
                </a:solidFill>
              </a:rPr>
              <a:t>Asymptotically forbidden-</a:t>
            </a:r>
            <a:r>
              <a:rPr lang="en-US" sz="3800" b="1" dirty="0" smtClean="0">
                <a:solidFill>
                  <a:srgbClr val="000090"/>
                </a:solidFill>
              </a:rPr>
              <a:t>transitions</a:t>
            </a:r>
            <a:br>
              <a:rPr lang="en-US" sz="3800" b="1" dirty="0" smtClean="0">
                <a:solidFill>
                  <a:srgbClr val="000090"/>
                </a:solidFill>
              </a:rPr>
            </a:br>
            <a:r>
              <a:rPr lang="en-US" sz="3800" b="1" dirty="0" smtClean="0">
                <a:solidFill>
                  <a:srgbClr val="000090"/>
                </a:solidFill>
              </a:rPr>
              <a:t>D(R</a:t>
            </a:r>
            <a:r>
              <a:rPr lang="en-US" sz="3800" b="1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∞</a:t>
            </a:r>
            <a:r>
              <a:rPr lang="ru-RU" sz="3800" b="1" dirty="0" smtClean="0">
                <a:solidFill>
                  <a:srgbClr val="000090"/>
                </a:solidFill>
              </a:rPr>
              <a:t>)=0</a:t>
            </a:r>
            <a:r>
              <a:rPr lang="en-US" sz="3800" b="1" dirty="0">
                <a:solidFill>
                  <a:srgbClr val="000090"/>
                </a:solidFill>
              </a:rPr>
              <a:t/>
            </a:r>
            <a:br>
              <a:rPr lang="en-US" sz="3800" b="1" dirty="0">
                <a:solidFill>
                  <a:srgbClr val="000090"/>
                </a:solidFill>
              </a:rPr>
            </a:br>
            <a:endParaRPr lang="en-GB" sz="3600" dirty="0">
              <a:solidFill>
                <a:srgbClr val="000090"/>
              </a:solidFill>
              <a:latin typeface="Times New Roman" charset="0"/>
            </a:endParaRPr>
          </a:p>
        </p:txBody>
      </p:sp>
      <p:graphicFrame>
        <p:nvGraphicFramePr>
          <p:cNvPr id="150543" name="Object 1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40935729"/>
              </p:ext>
            </p:extLst>
          </p:nvPr>
        </p:nvGraphicFramePr>
        <p:xfrm>
          <a:off x="382489" y="2294449"/>
          <a:ext cx="3268663" cy="2949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3" name="Image Bitmap" r:id="rId4" imgW="3269263" imgH="2758095" progId="Paint.Picture">
                  <p:embed/>
                </p:oleObj>
              </mc:Choice>
              <mc:Fallback>
                <p:oleObj name="Image Bitmap" r:id="rId4" imgW="3269263" imgH="275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89" y="2294449"/>
                        <a:ext cx="3268663" cy="2949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14633" y="2294449"/>
            <a:ext cx="4097456" cy="2924087"/>
          </a:xfrm>
          <a:solidFill>
            <a:srgbClr val="FFFFFF"/>
          </a:solidFill>
        </p:spPr>
        <p:txBody>
          <a:bodyPr>
            <a:normAutofit fontScale="70000" lnSpcReduction="20000"/>
          </a:bodyPr>
          <a:lstStyle/>
          <a:p>
            <a:pPr lvl="1" algn="just">
              <a:buFont typeface="Wingdings" charset="0"/>
              <a:buNone/>
            </a:pPr>
            <a:r>
              <a:rPr lang="en-US" sz="2200" dirty="0" smtClean="0">
                <a:solidFill>
                  <a:srgbClr val="000090"/>
                </a:solidFill>
                <a:latin typeface="Times New Roman" charset="0"/>
              </a:rPr>
              <a:t>Two cases: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90"/>
                </a:solidFill>
                <a:latin typeface="Times New Roman" charset="0"/>
              </a:rPr>
              <a:t>1.  A </a:t>
            </a:r>
            <a:r>
              <a:rPr lang="en-US" sz="2200" dirty="0" smtClean="0">
                <a:solidFill>
                  <a:srgbClr val="000090"/>
                </a:solidFill>
                <a:latin typeface="Times New Roman" charset="0"/>
              </a:rPr>
              <a:t>limiting value of D(R) in a single ion is   equal to zero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90"/>
                </a:solidFill>
                <a:latin typeface="Times New Roman" charset="0"/>
                <a:sym typeface="Symbol" charset="0"/>
              </a:rPr>
              <a:t>          </a:t>
            </a:r>
            <a:r>
              <a:rPr lang="en-US" sz="2200" dirty="0" smtClean="0">
                <a:solidFill>
                  <a:srgbClr val="000090"/>
                </a:solidFill>
                <a:latin typeface="Times New Roman" charset="0"/>
              </a:rPr>
              <a:t>3p</a:t>
            </a:r>
            <a:r>
              <a:rPr lang="el-GR" sz="2200" dirty="0" smtClean="0">
                <a:solidFill>
                  <a:srgbClr val="000090"/>
                </a:solidFill>
                <a:latin typeface="Times New Roman" charset="0"/>
              </a:rPr>
              <a:t>σ</a:t>
            </a:r>
            <a:r>
              <a:rPr lang="en-US" sz="2200" dirty="0" smtClean="0">
                <a:solidFill>
                  <a:srgbClr val="000090"/>
                </a:solidFill>
                <a:latin typeface="Times New Roman" charset="0"/>
              </a:rPr>
              <a:t>|</a:t>
            </a:r>
            <a:r>
              <a:rPr lang="en-US" sz="2200" i="1" dirty="0" err="1" smtClean="0">
                <a:solidFill>
                  <a:srgbClr val="000090"/>
                </a:solidFill>
                <a:latin typeface="Times New Roman" charset="0"/>
              </a:rPr>
              <a:t>d</a:t>
            </a:r>
            <a:r>
              <a:rPr lang="en-US" sz="2200" baseline="-25000" dirty="0" err="1" smtClean="0">
                <a:solidFill>
                  <a:srgbClr val="000090"/>
                </a:solidFill>
                <a:latin typeface="Times New Roman" charset="0"/>
              </a:rPr>
              <a:t>z</a:t>
            </a:r>
            <a:r>
              <a:rPr lang="en-US" sz="2200" dirty="0" smtClean="0">
                <a:solidFill>
                  <a:srgbClr val="000090"/>
                </a:solidFill>
                <a:latin typeface="Times New Roman" charset="0"/>
              </a:rPr>
              <a:t>| 1s</a:t>
            </a:r>
            <a:r>
              <a:rPr lang="el-GR" sz="2200" dirty="0" smtClean="0">
                <a:solidFill>
                  <a:srgbClr val="000090"/>
                </a:solidFill>
                <a:latin typeface="Times New Roman" charset="0"/>
              </a:rPr>
              <a:t>σ </a:t>
            </a:r>
            <a:r>
              <a:rPr lang="en-US" sz="2200" dirty="0" smtClean="0">
                <a:solidFill>
                  <a:srgbClr val="000090"/>
                </a:solidFill>
                <a:latin typeface="Times New Roman" charset="0"/>
                <a:sym typeface="Symbol" charset="0"/>
              </a:rPr>
              <a:t></a:t>
            </a:r>
            <a:r>
              <a:rPr lang="en-US" sz="2200" dirty="0" smtClean="0">
                <a:solidFill>
                  <a:srgbClr val="000090"/>
                </a:solidFill>
                <a:latin typeface="Times New Roman" charset="0"/>
              </a:rPr>
              <a:t> → </a:t>
            </a:r>
            <a:r>
              <a:rPr lang="en-US" sz="2200" dirty="0" smtClean="0">
                <a:solidFill>
                  <a:srgbClr val="000090"/>
                </a:solidFill>
                <a:latin typeface="Times New Roman" charset="0"/>
                <a:sym typeface="Symbol" charset="0"/>
              </a:rPr>
              <a:t></a:t>
            </a:r>
            <a:r>
              <a:rPr lang="en-US" sz="2200" dirty="0" smtClean="0">
                <a:solidFill>
                  <a:srgbClr val="000090"/>
                </a:solidFill>
                <a:latin typeface="Times New Roman" charset="0"/>
              </a:rPr>
              <a:t>110|</a:t>
            </a:r>
            <a:r>
              <a:rPr lang="en-US" sz="2200" i="1" dirty="0" smtClean="0">
                <a:solidFill>
                  <a:srgbClr val="000090"/>
                </a:solidFill>
                <a:latin typeface="Times New Roman" charset="0"/>
              </a:rPr>
              <a:t>d</a:t>
            </a:r>
            <a:r>
              <a:rPr lang="en-US" sz="2200" baseline="-25000" dirty="0" smtClean="0">
                <a:solidFill>
                  <a:srgbClr val="000090"/>
                </a:solidFill>
                <a:latin typeface="Times New Roman" charset="0"/>
              </a:rPr>
              <a:t>z</a:t>
            </a:r>
            <a:r>
              <a:rPr lang="en-US" sz="2200" dirty="0" smtClean="0">
                <a:solidFill>
                  <a:srgbClr val="000090"/>
                </a:solidFill>
                <a:latin typeface="Times New Roman" charset="0"/>
              </a:rPr>
              <a:t>| 000 </a:t>
            </a:r>
            <a:r>
              <a:rPr lang="en-US" sz="2200" dirty="0" smtClean="0">
                <a:solidFill>
                  <a:srgbClr val="000090"/>
                </a:solidFill>
                <a:latin typeface="Times New Roman" charset="0"/>
                <a:sym typeface="Symbol" charset="0"/>
              </a:rPr>
              <a:t></a:t>
            </a:r>
            <a:r>
              <a:rPr lang="en-US" sz="2200" dirty="0" smtClean="0">
                <a:solidFill>
                  <a:srgbClr val="000090"/>
                </a:solidFill>
                <a:latin typeface="MATH" charset="0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latin typeface="Times New Roman" charset="0"/>
              </a:rPr>
              <a:t>= 0</a:t>
            </a:r>
          </a:p>
          <a:p>
            <a:pPr algn="just">
              <a:buFont typeface="Wingdings" charset="0"/>
              <a:buNone/>
            </a:pPr>
            <a:endParaRPr lang="en-US" dirty="0" smtClean="0">
              <a:solidFill>
                <a:srgbClr val="000090"/>
              </a:solidFill>
              <a:latin typeface="Times New Roman" charset="0"/>
            </a:endParaRPr>
          </a:p>
          <a:p>
            <a:pPr lvl="1" algn="just">
              <a:buFont typeface="Wingdings" charset="0"/>
              <a:buNone/>
            </a:pPr>
            <a:endParaRPr lang="en-US" sz="2200" dirty="0">
              <a:solidFill>
                <a:srgbClr val="000090"/>
              </a:solidFill>
              <a:latin typeface="Times New Roman" charset="0"/>
            </a:endParaRPr>
          </a:p>
          <a:p>
            <a:pPr lvl="1" algn="just">
              <a:buFont typeface="Wingdings" charset="0"/>
              <a:buNone/>
            </a:pPr>
            <a:r>
              <a:rPr lang="en-US" sz="2200" dirty="0">
                <a:solidFill>
                  <a:srgbClr val="000090"/>
                </a:solidFill>
                <a:latin typeface="Times New Roman" charset="0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latin typeface="Times New Roman" charset="0"/>
              </a:rPr>
              <a:t>2. Charge exchange when t</a:t>
            </a:r>
            <a:r>
              <a:rPr lang="en-US" sz="2400" dirty="0" smtClean="0">
                <a:solidFill>
                  <a:srgbClr val="000090"/>
                </a:solidFill>
                <a:latin typeface="Times New Roman" charset="0"/>
              </a:rPr>
              <a:t>he initial and final states belong to different ions at </a:t>
            </a:r>
            <a:r>
              <a:rPr lang="en-US" sz="2400" b="1" i="1" dirty="0" smtClean="0">
                <a:solidFill>
                  <a:srgbClr val="000090"/>
                </a:solidFill>
                <a:latin typeface="Times New Roman" charset="0"/>
              </a:rPr>
              <a:t>R </a:t>
            </a:r>
            <a:r>
              <a:rPr lang="en-US" sz="2400" dirty="0" smtClean="0">
                <a:solidFill>
                  <a:srgbClr val="000090"/>
                </a:solidFill>
                <a:latin typeface="Times New Roman" charset="0"/>
                <a:cs typeface="Arial" charset="0"/>
              </a:rPr>
              <a:t>→</a:t>
            </a:r>
            <a:r>
              <a:rPr lang="en-US" sz="2400" dirty="0" smtClean="0">
                <a:solidFill>
                  <a:srgbClr val="FF0066"/>
                </a:solidFill>
                <a:latin typeface="Times New Roman" charset="0"/>
              </a:rPr>
              <a:t> ∞. </a:t>
            </a:r>
            <a:br>
              <a:rPr lang="en-US" sz="2400" dirty="0" smtClean="0">
                <a:solidFill>
                  <a:srgbClr val="FF0066"/>
                </a:solidFill>
                <a:latin typeface="Times New Roman" charset="0"/>
              </a:rPr>
            </a:br>
            <a:endParaRPr lang="en-US" sz="2400" dirty="0" smtClean="0">
              <a:solidFill>
                <a:srgbClr val="FF0066"/>
              </a:solidFill>
              <a:latin typeface="Times New Roman" charset="0"/>
            </a:endParaRPr>
          </a:p>
          <a:p>
            <a:pPr lvl="1" algn="just">
              <a:buFont typeface="Wingdings" charset="0"/>
              <a:buNone/>
            </a:pPr>
            <a:r>
              <a:rPr lang="en-US" sz="2400" dirty="0" smtClean="0">
                <a:solidFill>
                  <a:srgbClr val="FF0066"/>
                </a:solidFill>
                <a:latin typeface="Times New Roman" charset="0"/>
              </a:rPr>
              <a:t> </a:t>
            </a:r>
            <a:endParaRPr lang="en-GB" sz="2200" dirty="0">
              <a:latin typeface="Times New Roman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F0918-DC0D-9641-A5C2-FD80F7F8C74C}" type="datetime1">
              <a:rPr lang="en-US"/>
              <a:pPr/>
              <a:t>май/13/2013</a:t>
            </a:fld>
            <a:endParaRPr lang="en-GB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B61E-C996-D142-AC3A-49B0514AF236}" type="slidenum">
              <a:rPr lang="en-GB"/>
              <a:pPr/>
              <a:t>11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327367" y="5591731"/>
            <a:ext cx="2719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 dependence of D(R)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9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61091" y="3158869"/>
            <a:ext cx="8479406" cy="3503359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chemeClr val="bg2"/>
                </a:solidFill>
              </a:rPr>
              <a:t>The specific example of the exothermic charge transfer which includes an initial excited state</a:t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and leads to the formation of neutral hydrogen</a:t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He</a:t>
            </a:r>
            <a:r>
              <a:rPr lang="en-US" sz="2800" baseline="30000" dirty="0" smtClean="0">
                <a:solidFill>
                  <a:schemeClr val="bg2"/>
                </a:solidFill>
              </a:rPr>
              <a:t>+</a:t>
            </a:r>
            <a:r>
              <a:rPr lang="en-US" sz="2800" dirty="0" smtClean="0">
                <a:solidFill>
                  <a:schemeClr val="bg2"/>
                </a:solidFill>
              </a:rPr>
              <a:t>(n=3)+H</a:t>
            </a:r>
            <a:r>
              <a:rPr lang="en-US" sz="2800" baseline="30000" dirty="0" smtClean="0">
                <a:solidFill>
                  <a:schemeClr val="bg2"/>
                </a:solidFill>
              </a:rPr>
              <a:t>+</a:t>
            </a:r>
            <a:r>
              <a:rPr lang="en-US" sz="2800" dirty="0" smtClean="0">
                <a:solidFill>
                  <a:schemeClr val="bg2"/>
                </a:solidFill>
              </a:rPr>
              <a:t>→He</a:t>
            </a:r>
            <a:r>
              <a:rPr lang="en-US" sz="2800" baseline="30000" dirty="0" smtClean="0">
                <a:solidFill>
                  <a:schemeClr val="bg2"/>
                </a:solidFill>
              </a:rPr>
              <a:t>2+</a:t>
            </a:r>
            <a:r>
              <a:rPr lang="en-US" sz="2800" dirty="0" smtClean="0">
                <a:solidFill>
                  <a:schemeClr val="bg2"/>
                </a:solidFill>
              </a:rPr>
              <a:t>+H(n=1)+7.6eV/</a:t>
            </a:r>
            <a:r>
              <a:rPr lang="en-US" sz="2800" dirty="0" err="1" smtClean="0">
                <a:solidFill>
                  <a:schemeClr val="bg2"/>
                </a:solidFill>
              </a:rPr>
              <a:t>hν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through the </a:t>
            </a:r>
            <a:r>
              <a:rPr lang="en-US" sz="2800" i="1" dirty="0" smtClean="0">
                <a:solidFill>
                  <a:srgbClr val="000090"/>
                </a:solidFill>
              </a:rPr>
              <a:t>4𝑓𝜎→2𝑝𝜎</a:t>
            </a:r>
            <a:r>
              <a:rPr lang="en-US" sz="2800" dirty="0" smtClean="0">
                <a:solidFill>
                  <a:srgbClr val="000090"/>
                </a:solidFill>
              </a:rPr>
              <a:t> transitions</a:t>
            </a:r>
            <a:endParaRPr lang="ru-RU" sz="2800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2672" y="379714"/>
            <a:ext cx="6702576" cy="87511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Radiative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Transition in He</a:t>
            </a:r>
            <a:r>
              <a:rPr lang="en-US" sz="2800" baseline="30000" dirty="0" smtClean="0">
                <a:solidFill>
                  <a:schemeClr val="bg2">
                    <a:lumMod val="50000"/>
                  </a:schemeClr>
                </a:solidFill>
              </a:rPr>
              <a:t>+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(n=3)+H</a:t>
            </a:r>
            <a:r>
              <a:rPr lang="en-US" sz="2800" baseline="30000" dirty="0" smtClean="0">
                <a:solidFill>
                  <a:schemeClr val="bg2">
                    <a:lumMod val="50000"/>
                  </a:schemeClr>
                </a:solidFill>
              </a:rPr>
              <a:t>+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Collisions Followed by Charge Transfer</a:t>
            </a:r>
            <a:endParaRPr lang="de-DE" sz="2800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1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61" y="71717"/>
            <a:ext cx="7805877" cy="66236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70224" y="33835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He</a:t>
            </a:r>
            <a:r>
              <a:rPr lang="en-US" baseline="30000" dirty="0" smtClean="0">
                <a:solidFill>
                  <a:schemeClr val="bg2"/>
                </a:solidFill>
              </a:rPr>
              <a:t>+</a:t>
            </a:r>
            <a:r>
              <a:rPr lang="en-US" dirty="0" smtClean="0">
                <a:solidFill>
                  <a:schemeClr val="bg2"/>
                </a:solidFill>
              </a:rPr>
              <a:t>(n=3)+H</a:t>
            </a:r>
            <a:r>
              <a:rPr lang="en-US" baseline="30000" dirty="0" smtClean="0">
                <a:solidFill>
                  <a:schemeClr val="bg2"/>
                </a:solidFill>
              </a:rPr>
              <a:t>+</a:t>
            </a:r>
            <a:r>
              <a:rPr lang="en-US" dirty="0" smtClean="0">
                <a:solidFill>
                  <a:schemeClr val="bg2"/>
                </a:solidFill>
              </a:rPr>
              <a:t>→He</a:t>
            </a:r>
            <a:r>
              <a:rPr lang="en-US" baseline="30000" dirty="0" smtClean="0">
                <a:solidFill>
                  <a:schemeClr val="bg2"/>
                </a:solidFill>
              </a:rPr>
              <a:t>2+</a:t>
            </a:r>
            <a:r>
              <a:rPr lang="en-US" dirty="0" smtClean="0">
                <a:solidFill>
                  <a:schemeClr val="bg2"/>
                </a:solidFill>
              </a:rPr>
              <a:t>+H(n=1)+7.6eV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He</a:t>
            </a:r>
            <a:r>
              <a:rPr lang="en-US" baseline="30000" dirty="0" smtClean="0">
                <a:solidFill>
                  <a:schemeClr val="bg2"/>
                </a:solidFill>
              </a:rPr>
              <a:t>+</a:t>
            </a:r>
            <a:r>
              <a:rPr lang="en-US" dirty="0" smtClean="0">
                <a:solidFill>
                  <a:schemeClr val="bg2"/>
                </a:solidFill>
              </a:rPr>
              <a:t>(n=3)+H</a:t>
            </a:r>
            <a:r>
              <a:rPr lang="en-US" baseline="30000" dirty="0" smtClean="0">
                <a:solidFill>
                  <a:schemeClr val="bg2"/>
                </a:solidFill>
              </a:rPr>
              <a:t>+</a:t>
            </a:r>
            <a:r>
              <a:rPr lang="en-US" dirty="0" smtClean="0">
                <a:solidFill>
                  <a:schemeClr val="bg2"/>
                </a:solidFill>
              </a:rPr>
              <a:t>→He</a:t>
            </a:r>
            <a:r>
              <a:rPr lang="en-US" baseline="30000" dirty="0" smtClean="0">
                <a:solidFill>
                  <a:schemeClr val="bg2"/>
                </a:solidFill>
              </a:rPr>
              <a:t>2+</a:t>
            </a:r>
            <a:r>
              <a:rPr lang="en-US" dirty="0" smtClean="0">
                <a:solidFill>
                  <a:schemeClr val="bg2"/>
                </a:solidFill>
              </a:rPr>
              <a:t>+H(n=1)+</a:t>
            </a:r>
            <a:r>
              <a:rPr lang="en-US" dirty="0" err="1" smtClean="0">
                <a:solidFill>
                  <a:schemeClr val="bg2"/>
                </a:solidFill>
              </a:rPr>
              <a:t>hν</a:t>
            </a: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28942" y="1009264"/>
            <a:ext cx="160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He</a:t>
            </a:r>
            <a:r>
              <a:rPr lang="en-US" baseline="30000" dirty="0" smtClean="0">
                <a:solidFill>
                  <a:schemeClr val="bg2"/>
                </a:solidFill>
              </a:rPr>
              <a:t>+</a:t>
            </a:r>
            <a:r>
              <a:rPr lang="en-US" dirty="0" smtClean="0">
                <a:solidFill>
                  <a:schemeClr val="bg2"/>
                </a:solidFill>
              </a:rPr>
              <a:t>(n=3)+H</a:t>
            </a:r>
            <a:r>
              <a:rPr lang="en-US" baseline="30000" dirty="0" smtClean="0">
                <a:solidFill>
                  <a:schemeClr val="bg2"/>
                </a:solidFill>
              </a:rPr>
              <a:t>+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63623" y="2347898"/>
            <a:ext cx="1581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He</a:t>
            </a:r>
            <a:r>
              <a:rPr lang="en-US" baseline="30000" dirty="0" smtClean="0">
                <a:solidFill>
                  <a:schemeClr val="bg2"/>
                </a:solidFill>
              </a:rPr>
              <a:t>2+</a:t>
            </a:r>
            <a:r>
              <a:rPr lang="en-US" dirty="0" smtClean="0">
                <a:solidFill>
                  <a:schemeClr val="bg2"/>
                </a:solidFill>
              </a:rPr>
              <a:t>+H(n=1)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39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96"/>
            <a:ext cx="8915400" cy="1067186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  <a:t/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</a:b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  <a:t/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</a:b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  <a:t>He</a:t>
            </a:r>
            <a:r>
              <a:rPr kumimoji="0" lang="en-US" sz="4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  <a:t>+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  <a:t>(n=3)+H</a:t>
            </a:r>
            <a:r>
              <a:rPr kumimoji="0" lang="en-US" sz="4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  <a:t>+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  <a:t>→He</a:t>
            </a:r>
            <a:r>
              <a:rPr kumimoji="0" lang="en-US" sz="4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  <a:t>2+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  <a:t>+H(n=1)+</a:t>
            </a:r>
            <a:r>
              <a:rPr kumimoji="0" lang="el-G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  <a:t>hν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  <a:t/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</a:b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  <a:t/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ＭＳ Ｐゴシック"/>
                <a:cs typeface="ＭＳ Ｐゴシック"/>
              </a:rPr>
            </a:br>
            <a:endParaRPr lang="en-US" dirty="0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5" b="9155"/>
          <a:stretch>
            <a:fillRect/>
          </a:stretch>
        </p:blipFill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596" name="AutoShape 20"/>
          <p:cNvSpPr>
            <a:spLocks noChangeArrowheads="1"/>
          </p:cNvSpPr>
          <p:nvPr/>
        </p:nvSpPr>
        <p:spPr bwMode="auto">
          <a:xfrm>
            <a:off x="3638745" y="4273336"/>
            <a:ext cx="381000" cy="30003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7" name="AutoShape 21"/>
          <p:cNvSpPr>
            <a:spLocks noChangeArrowheads="1"/>
          </p:cNvSpPr>
          <p:nvPr/>
        </p:nvSpPr>
        <p:spPr bwMode="auto">
          <a:xfrm>
            <a:off x="1602690" y="2189567"/>
            <a:ext cx="381000" cy="30003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Решение 1"/>
          <p:cNvSpPr/>
          <p:nvPr/>
        </p:nvSpPr>
        <p:spPr>
          <a:xfrm>
            <a:off x="7460352" y="2251760"/>
            <a:ext cx="458934" cy="192094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0" y="1644577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1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4703"/>
            <a:ext cx="7772400" cy="1068297"/>
          </a:xfrm>
          <a:solidFill>
            <a:srgbClr val="FFFFFF"/>
          </a:solidFill>
        </p:spPr>
        <p:txBody>
          <a:bodyPr/>
          <a:lstStyle/>
          <a:p>
            <a:r>
              <a:rPr lang="en-US" sz="3000" dirty="0" smtClean="0">
                <a:solidFill>
                  <a:srgbClr val="000090"/>
                </a:solidFill>
              </a:rPr>
              <a:t>Spectral Profile Summed over Impact Parameters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728" y="1298201"/>
            <a:ext cx="5129312" cy="3637531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Ромб 1"/>
          <p:cNvSpPr/>
          <p:nvPr/>
        </p:nvSpPr>
        <p:spPr>
          <a:xfrm>
            <a:off x="2277772" y="3953921"/>
            <a:ext cx="373552" cy="330828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омб 2"/>
          <p:cNvSpPr/>
          <p:nvPr/>
        </p:nvSpPr>
        <p:spPr>
          <a:xfrm>
            <a:off x="3255233" y="4028625"/>
            <a:ext cx="320186" cy="256124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383994"/>
              </p:ext>
            </p:extLst>
          </p:nvPr>
        </p:nvGraphicFramePr>
        <p:xfrm>
          <a:off x="3723442" y="2384906"/>
          <a:ext cx="5320034" cy="986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9" name="Сормула" r:id="rId4" imgW="2603500" imgH="482600" progId="Equation.3">
                  <p:embed/>
                </p:oleObj>
              </mc:Choice>
              <mc:Fallback>
                <p:oleObj name="Сормула" r:id="rId4" imgW="2603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442" y="2384906"/>
                        <a:ext cx="5320034" cy="98642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46409" y="4935733"/>
            <a:ext cx="5485867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srgbClr val="000090"/>
                </a:solidFill>
              </a:rPr>
              <a:t>The total cross section is scaling as Z</a:t>
            </a:r>
            <a:r>
              <a:rPr lang="en-US" baseline="30000" dirty="0" smtClean="0">
                <a:solidFill>
                  <a:srgbClr val="000090"/>
                </a:solidFill>
              </a:rPr>
              <a:t>2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srgbClr val="000090"/>
                </a:solidFill>
              </a:rPr>
              <a:t>Charge exchange through quasi-molecular optical transitions can be  the main channel for low energy collisions of multiply charged ions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0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98263" y="74704"/>
            <a:ext cx="6096000" cy="757702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sz="3000" dirty="0" smtClean="0">
                <a:solidFill>
                  <a:srgbClr val="00004D"/>
                </a:solidFill>
              </a:rPr>
              <a:t/>
            </a:r>
            <a:br>
              <a:rPr lang="en-US" sz="3000" dirty="0" smtClean="0">
                <a:solidFill>
                  <a:srgbClr val="00004D"/>
                </a:solidFill>
              </a:rPr>
            </a:br>
            <a:r>
              <a:rPr lang="en-US" sz="3000" dirty="0" smtClean="0">
                <a:solidFill>
                  <a:srgbClr val="000090"/>
                </a:solidFill>
              </a:rPr>
              <a:t>Temperature Dependences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/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3453"/>
            <a:ext cx="4612488" cy="3344054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4897" y="3250732"/>
            <a:ext cx="4759103" cy="3887186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77286" y="3250732"/>
            <a:ext cx="811140" cy="60007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18341" y="2786148"/>
            <a:ext cx="2163535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Half-Width Squared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645" y="964130"/>
            <a:ext cx="180973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Spectral Profiles</a:t>
            </a:r>
            <a:endParaRPr lang="ru-RU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8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276475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Another Example</a:t>
            </a:r>
            <a:r>
              <a:rPr lang="ru-RU" sz="2800" b="1" dirty="0" smtClean="0">
                <a:solidFill>
                  <a:srgbClr val="000090"/>
                </a:solidFill>
                <a:latin typeface="Times New Roman" charset="0"/>
              </a:rPr>
              <a:t> </a:t>
            </a:r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of Asymptotically Forbidden Transition: Radiating Transitions Followed by Resonance Charge Exchange</a:t>
            </a:r>
            <a:endParaRPr lang="ru-RU" sz="2800" b="1" dirty="0">
              <a:solidFill>
                <a:srgbClr val="000090"/>
              </a:solidFill>
            </a:endParaRPr>
          </a:p>
        </p:txBody>
      </p:sp>
      <p:graphicFrame>
        <p:nvGraphicFramePr>
          <p:cNvPr id="307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005890"/>
              </p:ext>
            </p:extLst>
          </p:nvPr>
        </p:nvGraphicFramePr>
        <p:xfrm>
          <a:off x="2163763" y="2349500"/>
          <a:ext cx="5143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6" name="Формула" r:id="rId4" imgW="1714320" imgH="215640" progId="Equation.3">
                  <p:embed/>
                </p:oleObj>
              </mc:Choice>
              <mc:Fallback>
                <p:oleObj name="Формула" r:id="rId4" imgW="1714320" imgH="21564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2349500"/>
                        <a:ext cx="5143500" cy="647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 descr="рисунок1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3276600"/>
            <a:ext cx="65532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692275" y="3429000"/>
            <a:ext cx="50323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763713" y="4005263"/>
            <a:ext cx="503237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963466"/>
              </p:ext>
            </p:extLst>
          </p:nvPr>
        </p:nvGraphicFramePr>
        <p:xfrm>
          <a:off x="1743075" y="3309938"/>
          <a:ext cx="5254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7" name="Формула" r:id="rId7" imgW="215640" imgH="241200" progId="Equation.3">
                  <p:embed/>
                </p:oleObj>
              </mc:Choice>
              <mc:Fallback>
                <p:oleObj name="Формула" r:id="rId7" imgW="215640" imgH="2412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3309938"/>
                        <a:ext cx="525463" cy="571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949479"/>
              </p:ext>
            </p:extLst>
          </p:nvPr>
        </p:nvGraphicFramePr>
        <p:xfrm>
          <a:off x="1677988" y="3937000"/>
          <a:ext cx="5556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8" name="Сормула" r:id="rId9" imgW="228600" imgH="241200" progId="Equation.3">
                  <p:embed/>
                </p:oleObj>
              </mc:Choice>
              <mc:Fallback>
                <p:oleObj name="Сормула" r:id="rId9" imgW="228600" imgH="2412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3937000"/>
                        <a:ext cx="555625" cy="571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94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7" name="Rectangle 37"/>
          <p:cNvSpPr>
            <a:spLocks noChangeArrowheads="1"/>
          </p:cNvSpPr>
          <p:nvPr/>
        </p:nvSpPr>
        <p:spPr bwMode="auto">
          <a:xfrm>
            <a:off x="8459788" y="0"/>
            <a:ext cx="684212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58" name="Rectangle 38"/>
          <p:cNvSpPr>
            <a:spLocks noChangeArrowheads="1"/>
          </p:cNvSpPr>
          <p:nvPr/>
        </p:nvSpPr>
        <p:spPr bwMode="auto">
          <a:xfrm>
            <a:off x="8355013" y="-26988"/>
            <a:ext cx="825500" cy="1268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39688" y="0"/>
            <a:ext cx="9104312" cy="12811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000090"/>
                </a:solidFill>
                <a:latin typeface="Times New Roman" charset="0"/>
              </a:rPr>
              <a:t>Zero</a:t>
            </a:r>
            <a:r>
              <a:rPr lang="en-US" sz="4400" b="1" dirty="0" smtClean="0">
                <a:solidFill>
                  <a:srgbClr val="000090"/>
                </a:solidFill>
                <a:latin typeface="Times New Roman" charset="0"/>
              </a:rPr>
              <a:t>-Range Potential M</a:t>
            </a:r>
            <a:r>
              <a:rPr lang="ru-RU" sz="4400" b="1" dirty="0" err="1" smtClean="0">
                <a:solidFill>
                  <a:srgbClr val="000090"/>
                </a:solidFill>
                <a:latin typeface="Times New Roman" charset="0"/>
              </a:rPr>
              <a:t>ethod</a:t>
            </a:r>
            <a:endParaRPr lang="ru-RU" sz="4400" b="1" dirty="0">
              <a:solidFill>
                <a:srgbClr val="000090"/>
              </a:solidFill>
              <a:latin typeface="Times New Roman" charset="0"/>
            </a:endParaRPr>
          </a:p>
        </p:txBody>
      </p:sp>
      <p:sp>
        <p:nvSpPr>
          <p:cNvPr id="5161" name="Rectangle 41"/>
          <p:cNvSpPr>
            <a:spLocks noChangeArrowheads="1"/>
          </p:cNvSpPr>
          <p:nvPr/>
        </p:nvSpPr>
        <p:spPr bwMode="auto">
          <a:xfrm>
            <a:off x="483943" y="1440656"/>
            <a:ext cx="69850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ru-RU" sz="2800" b="1" dirty="0" err="1">
                <a:solidFill>
                  <a:srgbClr val="000090"/>
                </a:solidFill>
                <a:latin typeface="Times New Roman" charset="0"/>
              </a:rPr>
              <a:t>The</a:t>
            </a:r>
            <a:r>
              <a:rPr lang="ru-RU" sz="2800" b="1" dirty="0">
                <a:solidFill>
                  <a:srgbClr val="000090"/>
                </a:solidFill>
                <a:latin typeface="Times New Roman" charset="0"/>
              </a:rPr>
              <a:t> </a:t>
            </a:r>
            <a:r>
              <a:rPr lang="en-US" sz="2800" b="1" dirty="0">
                <a:solidFill>
                  <a:srgbClr val="000090"/>
                </a:solidFill>
                <a:latin typeface="Times New Roman" charset="0"/>
              </a:rPr>
              <a:t>mathematical image of the model is:</a:t>
            </a:r>
            <a:endParaRPr lang="ru-RU" sz="2800" b="1" dirty="0">
              <a:solidFill>
                <a:srgbClr val="000090"/>
              </a:solidFill>
              <a:latin typeface="Times New Roman" charset="0"/>
            </a:endParaRPr>
          </a:p>
        </p:txBody>
      </p:sp>
      <p:graphicFrame>
        <p:nvGraphicFramePr>
          <p:cNvPr id="5180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026256"/>
              </p:ext>
            </p:extLst>
          </p:nvPr>
        </p:nvGraphicFramePr>
        <p:xfrm>
          <a:off x="2079625" y="1868488"/>
          <a:ext cx="4652963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7" name="Сормула" r:id="rId4" imgW="2324100" imgH="711200" progId="Equation.3">
                  <p:embed/>
                </p:oleObj>
              </mc:Choice>
              <mc:Fallback>
                <p:oleObj name="Сормула" r:id="rId4" imgW="23241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1868488"/>
                        <a:ext cx="4652963" cy="14255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00" name="Rectangle 80"/>
          <p:cNvSpPr>
            <a:spLocks noChangeArrowheads="1"/>
          </p:cNvSpPr>
          <p:nvPr/>
        </p:nvSpPr>
        <p:spPr bwMode="auto">
          <a:xfrm>
            <a:off x="39688" y="3249613"/>
            <a:ext cx="9381471" cy="946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dirty="0">
                <a:latin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cs typeface="Times New Roman" charset="0"/>
              </a:rPr>
              <a:t>                </a:t>
            </a:r>
            <a:r>
              <a:rPr lang="en-US" sz="1200" dirty="0" smtClean="0">
                <a:cs typeface="Times New Roman" charset="0"/>
              </a:rPr>
              <a:t>                                   </a:t>
            </a:r>
            <a:r>
              <a:rPr lang="en-US" sz="2800" dirty="0">
                <a:latin typeface="Times New Roman" charset="0"/>
                <a:cs typeface="Times New Roman" charset="0"/>
              </a:rPr>
              <a:t>:       </a:t>
            </a:r>
            <a:r>
              <a:rPr lang="en-US" sz="2800" dirty="0">
                <a:solidFill>
                  <a:srgbClr val="000090"/>
                </a:solidFill>
                <a:latin typeface="Times New Roman" charset="0"/>
              </a:rPr>
              <a:t>is the bound energy of the extra </a:t>
            </a:r>
          </a:p>
          <a:p>
            <a:r>
              <a:rPr lang="en-US" sz="2800" dirty="0">
                <a:solidFill>
                  <a:srgbClr val="000090"/>
                </a:solidFill>
                <a:latin typeface="Times New Roman" charset="0"/>
              </a:rPr>
              <a:t>electron in a negative ion</a:t>
            </a:r>
            <a:r>
              <a:rPr lang="en-US" dirty="0">
                <a:solidFill>
                  <a:srgbClr val="000090"/>
                </a:solidFill>
              </a:rPr>
              <a:t> </a:t>
            </a:r>
          </a:p>
        </p:txBody>
      </p:sp>
      <p:graphicFrame>
        <p:nvGraphicFramePr>
          <p:cNvPr id="5204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899354"/>
              </p:ext>
            </p:extLst>
          </p:nvPr>
        </p:nvGraphicFramePr>
        <p:xfrm>
          <a:off x="1260010" y="3249613"/>
          <a:ext cx="14747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8" name="Формула" r:id="rId6" imgW="736560" imgH="279360" progId="Equation.3">
                  <p:embed/>
                </p:oleObj>
              </mc:Choice>
              <mc:Fallback>
                <p:oleObj name="Формула" r:id="rId6" imgW="736560" imgH="27936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010" y="3249613"/>
                        <a:ext cx="1474788" cy="5619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07" name="Rectangle 87"/>
          <p:cNvSpPr>
            <a:spLocks noChangeArrowheads="1"/>
          </p:cNvSpPr>
          <p:nvPr/>
        </p:nvSpPr>
        <p:spPr bwMode="auto">
          <a:xfrm>
            <a:off x="128075" y="11663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206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256138"/>
              </p:ext>
            </p:extLst>
          </p:nvPr>
        </p:nvGraphicFramePr>
        <p:xfrm>
          <a:off x="3036094" y="3416717"/>
          <a:ext cx="255587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9" name="Формула" r:id="rId8" imgW="126720" imgH="152280" progId="Equation.3">
                  <p:embed/>
                </p:oleObj>
              </mc:Choice>
              <mc:Fallback>
                <p:oleObj name="Формула" r:id="rId8" imgW="126720" imgH="15228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094" y="3416717"/>
                        <a:ext cx="255587" cy="3127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12" name="Rectangle 92"/>
          <p:cNvSpPr>
            <a:spLocks noChangeArrowheads="1"/>
          </p:cNvSpPr>
          <p:nvPr/>
        </p:nvSpPr>
        <p:spPr bwMode="auto">
          <a:xfrm>
            <a:off x="0" y="3201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211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150335"/>
              </p:ext>
            </p:extLst>
          </p:nvPr>
        </p:nvGraphicFramePr>
        <p:xfrm>
          <a:off x="3815275" y="3664042"/>
          <a:ext cx="5365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0" name="Формула" r:id="rId10" imgW="253800" imgH="203040" progId="Equation.3">
                  <p:embed/>
                </p:oleObj>
              </mc:Choice>
              <mc:Fallback>
                <p:oleObj name="Формула" r:id="rId10" imgW="253800" imgH="20304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5275" y="3664042"/>
                        <a:ext cx="5365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15" name="Rectangle 9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214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635588"/>
              </p:ext>
            </p:extLst>
          </p:nvPr>
        </p:nvGraphicFramePr>
        <p:xfrm>
          <a:off x="2432050" y="5759548"/>
          <a:ext cx="37242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1" name="Сормула" r:id="rId12" imgW="1866600" imgH="266400" progId="Equation.3">
                  <p:embed/>
                </p:oleObj>
              </mc:Choice>
              <mc:Fallback>
                <p:oleObj name="Сормула" r:id="rId12" imgW="18666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5759548"/>
                        <a:ext cx="3724275" cy="5318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380202"/>
              </p:ext>
            </p:extLst>
          </p:nvPr>
        </p:nvGraphicFramePr>
        <p:xfrm>
          <a:off x="3036094" y="4108542"/>
          <a:ext cx="2128838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2" name="Формула" r:id="rId14" imgW="863280" imgH="457200" progId="Equation.3">
                  <p:embed/>
                </p:oleObj>
              </mc:Choice>
              <mc:Fallback>
                <p:oleObj name="Формула" r:id="rId14" imgW="863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094" y="4108542"/>
                        <a:ext cx="2128838" cy="1223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189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029188"/>
              </p:ext>
            </p:extLst>
          </p:nvPr>
        </p:nvGraphicFramePr>
        <p:xfrm>
          <a:off x="1844676" y="1519239"/>
          <a:ext cx="4772518" cy="1686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8" name="Сормула" r:id="rId3" imgW="2006600" imgH="685800" progId="Equation.3">
                  <p:embed/>
                </p:oleObj>
              </mc:Choice>
              <mc:Fallback>
                <p:oleObj name="Сормула" r:id="rId3" imgW="2006600" imgH="6858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6" y="1519239"/>
                        <a:ext cx="4772518" cy="168657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3700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260350"/>
            <a:ext cx="9144000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Quasi-Molecular </a:t>
            </a:r>
            <a:r>
              <a:rPr lang="en-US" sz="2800" b="1" dirty="0" err="1" smtClean="0">
                <a:solidFill>
                  <a:srgbClr val="000090"/>
                </a:solidFill>
                <a:latin typeface="Times New Roman" charset="0"/>
              </a:rPr>
              <a:t>Gerade</a:t>
            </a:r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 </a:t>
            </a:r>
            <a:r>
              <a:rPr lang="en-US" sz="2800" b="1" dirty="0">
                <a:solidFill>
                  <a:srgbClr val="000090"/>
                </a:solidFill>
                <a:latin typeface="Times New Roman" charset="0"/>
              </a:rPr>
              <a:t>and </a:t>
            </a:r>
            <a:r>
              <a:rPr lang="en-US" sz="2800" b="1" dirty="0" err="1" smtClean="0">
                <a:solidFill>
                  <a:srgbClr val="000090"/>
                </a:solidFill>
                <a:latin typeface="Times New Roman" charset="0"/>
              </a:rPr>
              <a:t>Ungerade</a:t>
            </a:r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 Energies </a:t>
            </a:r>
            <a:endParaRPr lang="en-US" sz="2800" b="1" dirty="0">
              <a:solidFill>
                <a:srgbClr val="000090"/>
              </a:solidFill>
              <a:latin typeface="Times New Roman" charset="0"/>
            </a:endParaRPr>
          </a:p>
          <a:p>
            <a:pPr algn="ctr"/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In T</a:t>
            </a:r>
            <a:r>
              <a:rPr lang="ru-RU" sz="2800" b="1" dirty="0" err="1" smtClean="0">
                <a:solidFill>
                  <a:srgbClr val="000090"/>
                </a:solidFill>
                <a:latin typeface="Times New Roman" charset="0"/>
              </a:rPr>
              <a:t>erms</a:t>
            </a:r>
            <a:r>
              <a:rPr lang="ru-RU" sz="2800" b="1" dirty="0" smtClean="0">
                <a:solidFill>
                  <a:srgbClr val="000090"/>
                </a:solidFill>
                <a:latin typeface="Times New Roman" charset="0"/>
              </a:rPr>
              <a:t> </a:t>
            </a:r>
            <a:r>
              <a:rPr lang="ru-RU" sz="2800" b="1" dirty="0" err="1">
                <a:solidFill>
                  <a:srgbClr val="000090"/>
                </a:solidFill>
                <a:latin typeface="Times New Roman" charset="0"/>
              </a:rPr>
              <a:t>of</a:t>
            </a:r>
            <a:r>
              <a:rPr lang="ru-RU" sz="2800" b="1" dirty="0">
                <a:solidFill>
                  <a:srgbClr val="000090"/>
                </a:solidFill>
                <a:latin typeface="Times New Roman" charset="0"/>
              </a:rPr>
              <a:t>  </a:t>
            </a:r>
            <a:r>
              <a:rPr lang="en-US" sz="2800" b="1" dirty="0">
                <a:solidFill>
                  <a:srgbClr val="000090"/>
                </a:solidFill>
                <a:latin typeface="Times New Roman" charset="0"/>
              </a:rPr>
              <a:t>L</a:t>
            </a:r>
            <a:r>
              <a:rPr lang="ru-RU" sz="2800" b="1" dirty="0" err="1">
                <a:solidFill>
                  <a:srgbClr val="000090"/>
                </a:solidFill>
                <a:latin typeface="Times New Roman" charset="0"/>
              </a:rPr>
              <a:t>ambert</a:t>
            </a:r>
            <a:r>
              <a:rPr lang="ru-RU" sz="2800" b="1" dirty="0">
                <a:solidFill>
                  <a:srgbClr val="000090"/>
                </a:solidFill>
                <a:latin typeface="Times New Roman" charset="0"/>
              </a:rPr>
              <a:t> </a:t>
            </a:r>
            <a:r>
              <a:rPr lang="en-US" sz="2800" b="1" dirty="0">
                <a:solidFill>
                  <a:srgbClr val="000090"/>
                </a:solidFill>
                <a:latin typeface="Times New Roman" charset="0"/>
              </a:rPr>
              <a:t>W </a:t>
            </a:r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F</a:t>
            </a:r>
            <a:r>
              <a:rPr lang="ru-RU" sz="2800" b="1" dirty="0" err="1" smtClean="0">
                <a:solidFill>
                  <a:srgbClr val="000090"/>
                </a:solidFill>
                <a:latin typeface="Times New Roman" charset="0"/>
              </a:rPr>
              <a:t>unction</a:t>
            </a:r>
            <a:endParaRPr lang="ru-RU" sz="2800" b="1" dirty="0">
              <a:solidFill>
                <a:srgbClr val="00009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458" y="3054131"/>
            <a:ext cx="449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 Knuth (1996)</a:t>
            </a:r>
          </a:p>
          <a:p>
            <a:r>
              <a:rPr lang="en-US" dirty="0" smtClean="0"/>
              <a:t>On the Lambert function, </a:t>
            </a:r>
            <a:r>
              <a:rPr lang="en-US" dirty="0" err="1" smtClean="0"/>
              <a:t>Adv</a:t>
            </a:r>
            <a:r>
              <a:rPr lang="en-US" dirty="0" smtClean="0"/>
              <a:t> </a:t>
            </a:r>
            <a:r>
              <a:rPr lang="en-US" dirty="0" err="1" smtClean="0"/>
              <a:t>Comput</a:t>
            </a:r>
            <a:r>
              <a:rPr lang="en-US" dirty="0" smtClean="0"/>
              <a:t> Math 5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3458" y="3849855"/>
            <a:ext cx="3052447" cy="92333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smtClean="0">
                <a:solidFill>
                  <a:srgbClr val="000090"/>
                </a:solidFill>
                <a:latin typeface="Times New Roman" charset="0"/>
              </a:rPr>
              <a:t>The Lambert function W is defined as a solution of the equation: </a:t>
            </a:r>
            <a:endParaRPr lang="ru-RU" dirty="0">
              <a:solidFill>
                <a:srgbClr val="000090"/>
              </a:solidFill>
              <a:latin typeface="Times New Roman" charset="0"/>
            </a:endParaRPr>
          </a:p>
        </p:txBody>
      </p:sp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473229"/>
              </p:ext>
            </p:extLst>
          </p:nvPr>
        </p:nvGraphicFramePr>
        <p:xfrm>
          <a:off x="213458" y="4715443"/>
          <a:ext cx="305244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9" name="Сормула" r:id="rId5" imgW="1155700" imgH="254000" progId="Equation.3">
                  <p:embed/>
                </p:oleObj>
              </mc:Choice>
              <mc:Fallback>
                <p:oleObj name="Сормула" r:id="rId5" imgW="11557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458" y="4715443"/>
                        <a:ext cx="3052447" cy="584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0" descr="рисунок2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54" y="3830694"/>
            <a:ext cx="4814691" cy="263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01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6681"/>
            <a:ext cx="7772400" cy="1143000"/>
          </a:xfrm>
          <a:solidFill>
            <a:srgbClr val="FFFFFF"/>
          </a:solidFill>
        </p:spPr>
        <p:txBody>
          <a:bodyPr/>
          <a:lstStyle/>
          <a:p>
            <a:r>
              <a:rPr lang="de-DE" dirty="0">
                <a:solidFill>
                  <a:srgbClr val="000090"/>
                </a:solidFill>
              </a:rPr>
              <a:t>CONTENTS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</a:rPr>
              <a:t>List of Definitions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000090"/>
                </a:solidFill>
              </a:rPr>
              <a:t>Intoduction</a:t>
            </a:r>
            <a:endParaRPr lang="en-US" dirty="0" smtClean="0">
              <a:solidFill>
                <a:srgbClr val="000090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000090"/>
                </a:solidFill>
              </a:rPr>
              <a:t>One</a:t>
            </a:r>
            <a:r>
              <a:rPr lang="de-DE" dirty="0" smtClean="0">
                <a:solidFill>
                  <a:srgbClr val="000090"/>
                </a:solidFill>
              </a:rPr>
              <a:t>-</a:t>
            </a:r>
            <a:r>
              <a:rPr lang="de-DE" dirty="0" err="1" smtClean="0">
                <a:solidFill>
                  <a:srgbClr val="000090"/>
                </a:solidFill>
              </a:rPr>
              <a:t>Electron</a:t>
            </a:r>
            <a:r>
              <a:rPr lang="de-DE" dirty="0" smtClean="0">
                <a:solidFill>
                  <a:srgbClr val="000090"/>
                </a:solidFill>
              </a:rPr>
              <a:t>-</a:t>
            </a:r>
            <a:r>
              <a:rPr lang="de-DE" dirty="0" err="1" smtClean="0">
                <a:solidFill>
                  <a:srgbClr val="000090"/>
                </a:solidFill>
              </a:rPr>
              <a:t>Two</a:t>
            </a:r>
            <a:r>
              <a:rPr lang="de-DE" dirty="0" smtClean="0">
                <a:solidFill>
                  <a:srgbClr val="000090"/>
                </a:solidFill>
              </a:rPr>
              <a:t>-Center  Problem, </a:t>
            </a:r>
            <a:r>
              <a:rPr lang="en-US" dirty="0" smtClean="0">
                <a:solidFill>
                  <a:srgbClr val="000090"/>
                </a:solidFill>
              </a:rPr>
              <a:t>Motivations</a:t>
            </a:r>
            <a:endParaRPr lang="de-DE" dirty="0">
              <a:solidFill>
                <a:srgbClr val="000090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rgbClr val="000090"/>
                </a:solidFill>
              </a:rPr>
              <a:t>Features </a:t>
            </a:r>
            <a:r>
              <a:rPr lang="de-DE" dirty="0" err="1">
                <a:solidFill>
                  <a:srgbClr val="000090"/>
                </a:solidFill>
              </a:rPr>
              <a:t>of</a:t>
            </a:r>
            <a:r>
              <a:rPr lang="de-DE" dirty="0">
                <a:solidFill>
                  <a:srgbClr val="000090"/>
                </a:solidFill>
              </a:rPr>
              <a:t> Dipole Transition Moments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</a:rPr>
              <a:t>Asymptotically </a:t>
            </a:r>
            <a:r>
              <a:rPr lang="en-US" dirty="0">
                <a:solidFill>
                  <a:srgbClr val="000090"/>
                </a:solidFill>
              </a:rPr>
              <a:t>F</a:t>
            </a:r>
            <a:r>
              <a:rPr lang="en-US" dirty="0" smtClean="0">
                <a:solidFill>
                  <a:srgbClr val="000090"/>
                </a:solidFill>
              </a:rPr>
              <a:t>orbidden Transitions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000090"/>
                </a:solidFill>
              </a:rPr>
              <a:t>Radiative</a:t>
            </a:r>
            <a:r>
              <a:rPr lang="en-US" dirty="0" smtClean="0">
                <a:solidFill>
                  <a:srgbClr val="000090"/>
                </a:solidFill>
              </a:rPr>
              <a:t> Transition in the He</a:t>
            </a:r>
            <a:r>
              <a:rPr lang="en-US" baseline="30000" dirty="0" smtClean="0">
                <a:solidFill>
                  <a:srgbClr val="000090"/>
                </a:solidFill>
              </a:rPr>
              <a:t>+</a:t>
            </a:r>
            <a:r>
              <a:rPr lang="en-US" dirty="0" smtClean="0">
                <a:solidFill>
                  <a:srgbClr val="000090"/>
                </a:solidFill>
              </a:rPr>
              <a:t>(n=3)+H</a:t>
            </a:r>
            <a:r>
              <a:rPr lang="en-US" baseline="30000" dirty="0" smtClean="0">
                <a:solidFill>
                  <a:srgbClr val="000090"/>
                </a:solidFill>
              </a:rPr>
              <a:t>+ </a:t>
            </a:r>
            <a:r>
              <a:rPr lang="en-US" dirty="0" smtClean="0">
                <a:solidFill>
                  <a:srgbClr val="000090"/>
                </a:solidFill>
              </a:rPr>
              <a:t>Collisions Followed by Charge Transfer</a:t>
            </a:r>
          </a:p>
          <a:p>
            <a:pPr>
              <a:lnSpc>
                <a:spcPct val="90000"/>
              </a:lnSpc>
            </a:pPr>
            <a:r>
              <a:rPr lang="de-DE" dirty="0" smtClean="0">
                <a:solidFill>
                  <a:srgbClr val="000090"/>
                </a:solidFill>
              </a:rPr>
              <a:t>H+H</a:t>
            </a:r>
            <a:r>
              <a:rPr lang="de-DE" baseline="30000" dirty="0" smtClean="0">
                <a:solidFill>
                  <a:srgbClr val="000090"/>
                </a:solidFill>
              </a:rPr>
              <a:t>-</a:t>
            </a:r>
            <a:r>
              <a:rPr lang="de-DE" dirty="0" smtClean="0">
                <a:solidFill>
                  <a:srgbClr val="000090"/>
                </a:solidFill>
              </a:rPr>
              <a:t> </a:t>
            </a:r>
            <a:r>
              <a:rPr lang="de-DE" dirty="0" err="1" smtClean="0">
                <a:solidFill>
                  <a:srgbClr val="000090"/>
                </a:solidFill>
              </a:rPr>
              <a:t>Collision</a:t>
            </a:r>
            <a:r>
              <a:rPr lang="de-DE" dirty="0" smtClean="0">
                <a:solidFill>
                  <a:srgbClr val="000090"/>
                </a:solidFill>
              </a:rPr>
              <a:t> </a:t>
            </a:r>
            <a:r>
              <a:rPr lang="de-DE" dirty="0" err="1" smtClean="0">
                <a:solidFill>
                  <a:srgbClr val="000090"/>
                </a:solidFill>
              </a:rPr>
              <a:t>Induced</a:t>
            </a:r>
            <a:r>
              <a:rPr lang="de-DE" dirty="0" smtClean="0">
                <a:solidFill>
                  <a:srgbClr val="000090"/>
                </a:solidFill>
              </a:rPr>
              <a:t> </a:t>
            </a:r>
            <a:r>
              <a:rPr lang="de-DE" dirty="0" err="1" smtClean="0">
                <a:solidFill>
                  <a:srgbClr val="000090"/>
                </a:solidFill>
              </a:rPr>
              <a:t>Radiative</a:t>
            </a:r>
            <a:r>
              <a:rPr lang="de-DE" dirty="0" smtClean="0">
                <a:solidFill>
                  <a:srgbClr val="000090"/>
                </a:solidFill>
              </a:rPr>
              <a:t> </a:t>
            </a:r>
            <a:r>
              <a:rPr lang="de-DE" dirty="0" err="1" smtClean="0">
                <a:solidFill>
                  <a:srgbClr val="000090"/>
                </a:solidFill>
              </a:rPr>
              <a:t>Transitions</a:t>
            </a:r>
            <a:endParaRPr lang="de-DE" dirty="0" smtClean="0">
              <a:solidFill>
                <a:srgbClr val="000090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000090"/>
                </a:solidFill>
              </a:rPr>
              <a:t>Conclusions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8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60078"/>
            <a:ext cx="8569325" cy="1109873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Times New Roman" charset="0"/>
              </a:rPr>
              <a:t/>
            </a:r>
            <a:br>
              <a:rPr lang="ru-RU" sz="2800" b="1" dirty="0">
                <a:solidFill>
                  <a:schemeClr val="accent2"/>
                </a:solidFill>
                <a:latin typeface="Times New Roman" charset="0"/>
              </a:rPr>
            </a:br>
            <a:r>
              <a:rPr lang="en-US" sz="2800" b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2800" b="1" dirty="0">
                <a:solidFill>
                  <a:srgbClr val="000090"/>
                </a:solidFill>
                <a:latin typeface="Times New Roman" charset="0"/>
              </a:rPr>
              <a:t>S</a:t>
            </a:r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pectral Profiles Averaged </a:t>
            </a:r>
            <a:r>
              <a:rPr lang="en-US" sz="2800" b="1" dirty="0">
                <a:solidFill>
                  <a:srgbClr val="000090"/>
                </a:solidFill>
                <a:latin typeface="Times New Roman" charset="0"/>
              </a:rPr>
              <a:t>over Maxwell’s </a:t>
            </a:r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Distributions  </a:t>
            </a:r>
            <a:r>
              <a:rPr lang="en-US" sz="2800" b="1" dirty="0">
                <a:solidFill>
                  <a:srgbClr val="000090"/>
                </a:solidFill>
                <a:latin typeface="Times New Roman" charset="0"/>
              </a:rPr>
              <a:t>as a </a:t>
            </a:r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Function </a:t>
            </a:r>
            <a:r>
              <a:rPr lang="en-US" sz="2800" b="1" dirty="0">
                <a:solidFill>
                  <a:srgbClr val="000090"/>
                </a:solidFill>
                <a:latin typeface="Times New Roman" charset="0"/>
              </a:rPr>
              <a:t>of </a:t>
            </a:r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Distance </a:t>
            </a:r>
            <a:r>
              <a:rPr lang="en-US" sz="2800" b="1" dirty="0">
                <a:solidFill>
                  <a:srgbClr val="000090"/>
                </a:solidFill>
                <a:latin typeface="Times New Roman" charset="0"/>
              </a:rPr>
              <a:t>between the </a:t>
            </a:r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Nuclei</a:t>
            </a:r>
            <a:endParaRPr lang="ru-RU" sz="2800" b="1" dirty="0">
              <a:solidFill>
                <a:srgbClr val="000090"/>
              </a:solidFill>
              <a:latin typeface="Times New Roman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66" y="1583589"/>
            <a:ext cx="6168931" cy="36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Ромб 1"/>
          <p:cNvSpPr/>
          <p:nvPr/>
        </p:nvSpPr>
        <p:spPr>
          <a:xfrm>
            <a:off x="2668223" y="4882373"/>
            <a:ext cx="448262" cy="437546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94637" y="5500347"/>
            <a:ext cx="6984741" cy="115877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 smtClean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The maximum of intensity is formed by transitions in the region of 7-10 </a:t>
            </a:r>
            <a:r>
              <a:rPr lang="en-US" dirty="0" err="1" smtClean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a.u</a:t>
            </a:r>
            <a:r>
              <a:rPr lang="en-US" dirty="0" smtClean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. It means that the radiating transitions can be followed by the formation of  unstable molecules in high rotational states.</a:t>
            </a:r>
            <a:r>
              <a:rPr lang="ru-RU" dirty="0" smtClean="0">
                <a:solidFill>
                  <a:srgbClr val="000090"/>
                </a:solidFill>
                <a:latin typeface="Times New Roman" charset="0"/>
              </a:rPr>
              <a:t> </a:t>
            </a:r>
            <a:endParaRPr lang="ru-RU" dirty="0">
              <a:solidFill>
                <a:srgbClr val="00009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26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81113" cy="114300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Long-Lived Anionic States of H</a:t>
            </a:r>
            <a:r>
              <a:rPr lang="en-US" baseline="-25000" dirty="0" smtClean="0">
                <a:solidFill>
                  <a:srgbClr val="000090"/>
                </a:solidFill>
              </a:rPr>
              <a:t>2</a:t>
            </a:r>
            <a:endParaRPr lang="ru-RU" baseline="-25000" dirty="0">
              <a:solidFill>
                <a:srgbClr val="000090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44" y="2382771"/>
            <a:ext cx="7112000" cy="34671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512" y="2104193"/>
            <a:ext cx="1181100" cy="15240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5571249" y="3980601"/>
            <a:ext cx="10673" cy="9177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Содержимое 13"/>
          <p:cNvPicPr>
            <a:picLocks noGrp="1" noChangeAspect="1"/>
          </p:cNvPicPr>
          <p:nvPr>
            <p:ph idx="1"/>
          </p:nvPr>
        </p:nvPicPr>
        <p:blipFill>
          <a:blip r:embed="rId5"/>
          <a:srcRect l="1766" r="1766"/>
          <a:stretch>
            <a:fillRect/>
          </a:stretch>
        </p:blipFill>
        <p:spPr>
          <a:solidFill>
            <a:srgbClr val="FFFFFF"/>
          </a:solidFill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944" y="1998732"/>
            <a:ext cx="12700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47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de-DE" dirty="0" err="1" smtClean="0">
                <a:solidFill>
                  <a:srgbClr val="000090"/>
                </a:solidFill>
              </a:rPr>
              <a:t>Conclusions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731396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The two problems involving </a:t>
            </a:r>
            <a:r>
              <a:rPr lang="en-US" dirty="0" err="1" smtClean="0">
                <a:solidFill>
                  <a:srgbClr val="000090"/>
                </a:solidFill>
              </a:rPr>
              <a:t>radiative</a:t>
            </a:r>
            <a:r>
              <a:rPr lang="en-US" dirty="0" smtClean="0">
                <a:solidFill>
                  <a:srgbClr val="000090"/>
                </a:solidFill>
              </a:rPr>
              <a:t> transitions in one/three quasi-molecules have been considered.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Charge exchange is related to the asymptotically forbidden </a:t>
            </a:r>
            <a:r>
              <a:rPr lang="en-US" dirty="0" err="1" smtClean="0">
                <a:solidFill>
                  <a:srgbClr val="000090"/>
                </a:solidFill>
              </a:rPr>
              <a:t>radiative</a:t>
            </a:r>
            <a:r>
              <a:rPr lang="en-US" dirty="0" smtClean="0">
                <a:solidFill>
                  <a:srgbClr val="000090"/>
                </a:solidFill>
              </a:rPr>
              <a:t> transitions.</a:t>
            </a:r>
          </a:p>
          <a:p>
            <a:r>
              <a:rPr lang="de-DE" dirty="0" smtClean="0">
                <a:solidFill>
                  <a:srgbClr val="000090"/>
                </a:solidFill>
              </a:rPr>
              <a:t>The </a:t>
            </a:r>
            <a:r>
              <a:rPr lang="de-DE" dirty="0" err="1" smtClean="0">
                <a:solidFill>
                  <a:srgbClr val="000090"/>
                </a:solidFill>
              </a:rPr>
              <a:t>dependence</a:t>
            </a:r>
            <a:r>
              <a:rPr lang="de-DE" dirty="0" smtClean="0">
                <a:solidFill>
                  <a:srgbClr val="000090"/>
                </a:solidFill>
              </a:rPr>
              <a:t> </a:t>
            </a:r>
            <a:r>
              <a:rPr lang="de-DE" dirty="0" err="1" smtClean="0">
                <a:solidFill>
                  <a:srgbClr val="000090"/>
                </a:solidFill>
              </a:rPr>
              <a:t>of</a:t>
            </a:r>
            <a:r>
              <a:rPr lang="de-DE" dirty="0" smtClean="0">
                <a:solidFill>
                  <a:srgbClr val="000090"/>
                </a:solidFill>
              </a:rPr>
              <a:t> </a:t>
            </a:r>
            <a:r>
              <a:rPr lang="de-DE" dirty="0" err="1" smtClean="0">
                <a:solidFill>
                  <a:srgbClr val="000090"/>
                </a:solidFill>
              </a:rPr>
              <a:t>the</a:t>
            </a:r>
            <a:r>
              <a:rPr lang="de-DE" dirty="0" smtClean="0">
                <a:solidFill>
                  <a:srgbClr val="000090"/>
                </a:solidFill>
              </a:rPr>
              <a:t> </a:t>
            </a:r>
            <a:r>
              <a:rPr lang="de-DE" dirty="0" err="1" smtClean="0">
                <a:solidFill>
                  <a:srgbClr val="000090"/>
                </a:solidFill>
              </a:rPr>
              <a:t>transition</a:t>
            </a:r>
            <a:r>
              <a:rPr lang="de-DE" dirty="0" smtClean="0">
                <a:solidFill>
                  <a:srgbClr val="000090"/>
                </a:solidFill>
              </a:rPr>
              <a:t> </a:t>
            </a:r>
            <a:r>
              <a:rPr lang="de-DE" dirty="0" err="1" smtClean="0">
                <a:solidFill>
                  <a:srgbClr val="000090"/>
                </a:solidFill>
              </a:rPr>
              <a:t>dipole</a:t>
            </a:r>
            <a:r>
              <a:rPr lang="de-DE" dirty="0" smtClean="0">
                <a:solidFill>
                  <a:srgbClr val="000090"/>
                </a:solidFill>
              </a:rPr>
              <a:t> </a:t>
            </a:r>
            <a:r>
              <a:rPr lang="de-DE" dirty="0" err="1" smtClean="0">
                <a:solidFill>
                  <a:srgbClr val="000090"/>
                </a:solidFill>
              </a:rPr>
              <a:t>moment</a:t>
            </a:r>
            <a:r>
              <a:rPr lang="de-DE" dirty="0" smtClean="0">
                <a:solidFill>
                  <a:srgbClr val="000090"/>
                </a:solidFill>
              </a:rPr>
              <a:t> </a:t>
            </a:r>
            <a:r>
              <a:rPr lang="de-DE" dirty="0" err="1" smtClean="0">
                <a:solidFill>
                  <a:srgbClr val="000090"/>
                </a:solidFill>
              </a:rPr>
              <a:t>is</a:t>
            </a:r>
            <a:r>
              <a:rPr lang="de-DE" dirty="0" smtClean="0">
                <a:solidFill>
                  <a:srgbClr val="000090"/>
                </a:solidFill>
              </a:rPr>
              <a:t>, </a:t>
            </a:r>
            <a:r>
              <a:rPr lang="de-DE" dirty="0" err="1" smtClean="0">
                <a:solidFill>
                  <a:srgbClr val="000090"/>
                </a:solidFill>
              </a:rPr>
              <a:t>likely</a:t>
            </a:r>
            <a:r>
              <a:rPr lang="de-DE" dirty="0" smtClean="0">
                <a:solidFill>
                  <a:srgbClr val="000090"/>
                </a:solidFill>
              </a:rPr>
              <a:t>, </a:t>
            </a:r>
            <a:r>
              <a:rPr lang="de-DE" dirty="0" err="1" smtClean="0">
                <a:solidFill>
                  <a:srgbClr val="000090"/>
                </a:solidFill>
              </a:rPr>
              <a:t>more</a:t>
            </a:r>
            <a:r>
              <a:rPr lang="de-DE" dirty="0" smtClean="0">
                <a:solidFill>
                  <a:srgbClr val="000090"/>
                </a:solidFill>
              </a:rPr>
              <a:t> </a:t>
            </a:r>
            <a:r>
              <a:rPr lang="de-DE" dirty="0" err="1" smtClean="0">
                <a:solidFill>
                  <a:srgbClr val="000090"/>
                </a:solidFill>
              </a:rPr>
              <a:t>important</a:t>
            </a:r>
            <a:r>
              <a:rPr lang="de-DE" dirty="0" smtClean="0">
                <a:solidFill>
                  <a:srgbClr val="000090"/>
                </a:solidFill>
              </a:rPr>
              <a:t> </a:t>
            </a:r>
            <a:r>
              <a:rPr lang="de-DE" dirty="0" err="1" smtClean="0">
                <a:solidFill>
                  <a:srgbClr val="000090"/>
                </a:solidFill>
              </a:rPr>
              <a:t>then</a:t>
            </a:r>
            <a:r>
              <a:rPr lang="de-DE" dirty="0" smtClean="0">
                <a:solidFill>
                  <a:srgbClr val="000090"/>
                </a:solidFill>
              </a:rPr>
              <a:t> </a:t>
            </a:r>
            <a:r>
              <a:rPr lang="de-DE" dirty="0" err="1" smtClean="0">
                <a:solidFill>
                  <a:srgbClr val="000090"/>
                </a:solidFill>
              </a:rPr>
              <a:t>the</a:t>
            </a:r>
            <a:r>
              <a:rPr lang="de-DE" dirty="0" smtClean="0">
                <a:solidFill>
                  <a:srgbClr val="000090"/>
                </a:solidFill>
              </a:rPr>
              <a:t> differential potential </a:t>
            </a:r>
            <a:r>
              <a:rPr lang="de-DE" dirty="0" err="1" smtClean="0">
                <a:solidFill>
                  <a:srgbClr val="000090"/>
                </a:solidFill>
              </a:rPr>
              <a:t>function</a:t>
            </a:r>
            <a:r>
              <a:rPr lang="de-DE" dirty="0" smtClean="0">
                <a:solidFill>
                  <a:srgbClr val="000090"/>
                </a:solidFill>
              </a:rPr>
              <a:t>. </a:t>
            </a:r>
          </a:p>
          <a:p>
            <a:endParaRPr lang="ru-RU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96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de-DE" dirty="0">
                <a:solidFill>
                  <a:srgbClr val="000090"/>
                </a:solidFill>
              </a:rPr>
              <a:t>COLLABORATORS</a:t>
            </a:r>
          </a:p>
        </p:txBody>
      </p:sp>
      <p:pic>
        <p:nvPicPr>
          <p:cNvPr id="188425" name="Picture 9" descr="ir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70000" contrast="-8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2" b="22482"/>
          <a:stretch>
            <a:fillRect/>
          </a:stretch>
        </p:blipFill>
        <p:spPr>
          <a:xfrm>
            <a:off x="457200" y="1600200"/>
            <a:ext cx="3491770" cy="20495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8426" name="Picture 10" descr="log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" b="514"/>
          <a:stretch>
            <a:fillRect/>
          </a:stretch>
        </p:blipFill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8423" name="Rectangle 7"/>
          <p:cNvSpPr>
            <a:spLocks noGrp="1" noChangeArrowheads="1"/>
          </p:cNvSpPr>
          <p:nvPr>
            <p:ph sz="half" idx="3"/>
          </p:nvPr>
        </p:nvSpPr>
        <p:spPr/>
        <p:txBody>
          <a:bodyPr/>
          <a:lstStyle/>
          <a:p>
            <a:r>
              <a:rPr lang="en-US" sz="1800" b="1" dirty="0"/>
              <a:t>T. M. </a:t>
            </a:r>
            <a:r>
              <a:rPr lang="en-US" sz="1800" b="1" dirty="0" err="1"/>
              <a:t>Kereselidze</a:t>
            </a:r>
            <a:r>
              <a:rPr lang="en-US" sz="1800" b="1" dirty="0"/>
              <a:t> and I. L. </a:t>
            </a:r>
            <a:r>
              <a:rPr lang="en-US" sz="1800" b="1" dirty="0" err="1"/>
              <a:t>Noselidze</a:t>
            </a:r>
            <a:endParaRPr lang="en-US" sz="1800" i="1" dirty="0"/>
          </a:p>
          <a:p>
            <a:pPr>
              <a:buFontTx/>
              <a:buNone/>
            </a:pPr>
            <a:endParaRPr lang="en-US" sz="1600" i="1" dirty="0"/>
          </a:p>
          <a:p>
            <a:pPr>
              <a:buFontTx/>
              <a:buNone/>
            </a:pPr>
            <a:r>
              <a:rPr lang="en-US" sz="1600" i="1" dirty="0"/>
              <a:t>Department of Physics, Tbilisi State University, </a:t>
            </a:r>
            <a:r>
              <a:rPr lang="en-US" sz="1600" i="1" dirty="0" err="1"/>
              <a:t>Chavchavadze</a:t>
            </a:r>
            <a:r>
              <a:rPr lang="en-US" sz="1600" i="1" dirty="0"/>
              <a:t> Avenue 3, 380028 Tbilisi, Georgia</a:t>
            </a:r>
          </a:p>
          <a:p>
            <a:pPr>
              <a:buFontTx/>
              <a:buNone/>
            </a:pPr>
            <a:endParaRPr lang="en-US" sz="1600" dirty="0"/>
          </a:p>
          <a:p>
            <a:r>
              <a:rPr lang="en-US" sz="1600" b="1" dirty="0" err="1"/>
              <a:t>E.Dalimier</a:t>
            </a:r>
            <a:r>
              <a:rPr lang="en-US" sz="1600" b="1" dirty="0"/>
              <a:t>, </a:t>
            </a:r>
            <a:r>
              <a:rPr lang="en-US" sz="1600" b="1" dirty="0" err="1"/>
              <a:t>P.Sauvan</a:t>
            </a:r>
            <a:r>
              <a:rPr lang="en-US" sz="1600" b="1" dirty="0"/>
              <a:t>*, </a:t>
            </a:r>
            <a:r>
              <a:rPr lang="en-US" sz="1600" b="1" dirty="0" err="1"/>
              <a:t>P.Angelo</a:t>
            </a:r>
            <a:r>
              <a:rPr lang="en-US" sz="1600" b="1" dirty="0"/>
              <a:t> and </a:t>
            </a:r>
            <a:r>
              <a:rPr lang="en-US" sz="1600" b="1" dirty="0" err="1"/>
              <a:t>R.Schott</a:t>
            </a:r>
            <a:endParaRPr lang="en-US" sz="1600" b="1" i="1" dirty="0"/>
          </a:p>
          <a:p>
            <a:pPr>
              <a:buFontTx/>
              <a:buNone/>
            </a:pPr>
            <a:r>
              <a:rPr lang="en-US" sz="1600" i="1" dirty="0"/>
              <a:t> </a:t>
            </a:r>
            <a:r>
              <a:rPr lang="en-US" sz="1600" i="1" dirty="0" err="1"/>
              <a:t>Université</a:t>
            </a:r>
            <a:r>
              <a:rPr lang="en-US" sz="1600" i="1" dirty="0"/>
              <a:t> Pierre et Marie Curie, PAPD/LULI, 4, place </a:t>
            </a:r>
            <a:r>
              <a:rPr lang="en-US" sz="1600" i="1" dirty="0" err="1"/>
              <a:t>Jussieu</a:t>
            </a:r>
            <a:r>
              <a:rPr lang="en-US" sz="1600" i="1" dirty="0"/>
              <a:t>, 75252 Paris </a:t>
            </a:r>
            <a:r>
              <a:rPr lang="en-US" sz="1600" i="1" dirty="0" err="1"/>
              <a:t>cedex</a:t>
            </a:r>
            <a:r>
              <a:rPr lang="en-US" sz="1600" i="1" dirty="0"/>
              <a:t> 05, France</a:t>
            </a:r>
          </a:p>
          <a:p>
            <a:pPr>
              <a:buFontTx/>
              <a:buNone/>
            </a:pPr>
            <a:r>
              <a:rPr lang="en-US" sz="1600" i="1" dirty="0"/>
              <a:t> LULI, </a:t>
            </a:r>
            <a:r>
              <a:rPr lang="en-US" sz="1600" i="1" dirty="0" err="1"/>
              <a:t>Ecole</a:t>
            </a:r>
            <a:r>
              <a:rPr lang="en-US" sz="1600" i="1" dirty="0"/>
              <a:t> </a:t>
            </a:r>
            <a:r>
              <a:rPr lang="en-US" sz="1600" i="1" dirty="0" err="1"/>
              <a:t>Polytechnique</a:t>
            </a:r>
            <a:r>
              <a:rPr lang="en-US" sz="1600" i="1" dirty="0"/>
              <a:t>, Route de </a:t>
            </a:r>
            <a:r>
              <a:rPr lang="en-US" sz="1600" i="1" dirty="0" err="1"/>
              <a:t>Saclay</a:t>
            </a:r>
            <a:r>
              <a:rPr lang="en-US" sz="1600" i="1" dirty="0"/>
              <a:t>, 91 128 </a:t>
            </a:r>
            <a:r>
              <a:rPr lang="en-US" sz="1600" i="1" dirty="0" err="1"/>
              <a:t>Palaiseau</a:t>
            </a:r>
            <a:r>
              <a:rPr lang="en-US" sz="1600" i="1" dirty="0"/>
              <a:t> </a:t>
            </a:r>
            <a:r>
              <a:rPr lang="en-US" sz="1600" i="1" dirty="0" err="1"/>
              <a:t>cedex</a:t>
            </a:r>
            <a:r>
              <a:rPr lang="en-US" sz="1600" i="1" dirty="0"/>
              <a:t>, France</a:t>
            </a:r>
          </a:p>
          <a:p>
            <a:pPr>
              <a:buFontTx/>
              <a:buNone/>
            </a:pPr>
            <a:r>
              <a:rPr lang="en-US" sz="1600" i="1" dirty="0"/>
              <a:t>*</a:t>
            </a:r>
            <a:r>
              <a:rPr lang="en-US" sz="1600" i="1" dirty="0" err="1"/>
              <a:t>Departamento</a:t>
            </a:r>
            <a:r>
              <a:rPr lang="en-US" sz="1600" i="1" dirty="0"/>
              <a:t> de </a:t>
            </a:r>
            <a:r>
              <a:rPr lang="en-US" sz="1600" i="1" dirty="0" err="1"/>
              <a:t>Ingenieria</a:t>
            </a:r>
            <a:r>
              <a:rPr lang="en-US" sz="1600" i="1" dirty="0"/>
              <a:t> </a:t>
            </a:r>
            <a:r>
              <a:rPr lang="en-US" sz="1600" i="1" dirty="0" err="1"/>
              <a:t>Energetica</a:t>
            </a:r>
            <a:r>
              <a:rPr lang="en-US" sz="1600" i="1" dirty="0"/>
              <a:t>, UNED, Juan del </a:t>
            </a:r>
            <a:r>
              <a:rPr lang="en-US" sz="1600" i="1" dirty="0" err="1"/>
              <a:t>Rosal</a:t>
            </a:r>
            <a:r>
              <a:rPr lang="en-US" sz="1600" i="1" dirty="0"/>
              <a:t> 12, 28040 Madrid, Spain</a:t>
            </a:r>
            <a:endParaRPr lang="de-DE" sz="1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40373" y="6225874"/>
            <a:ext cx="8399565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</a:rPr>
              <a:t>Thank you for your attention</a:t>
            </a:r>
            <a:endParaRPr lang="ru-RU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The Relative Accuracy:</a:t>
            </a:r>
            <a:r>
              <a:rPr lang="en-US"/>
              <a:t>    </a:t>
            </a:r>
            <a:r>
              <a:rPr lang="en-GB"/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0066"/>
                </a:solidFill>
                <a:latin typeface="Times New Roman" charset="0"/>
              </a:rPr>
              <a:t>10</a:t>
            </a:r>
            <a:r>
              <a:rPr lang="en-US" baseline="30000">
                <a:solidFill>
                  <a:srgbClr val="FF0066"/>
                </a:solidFill>
                <a:latin typeface="Times New Roman" charset="0"/>
              </a:rPr>
              <a:t>-12</a:t>
            </a:r>
            <a:r>
              <a:rPr lang="en-US">
                <a:latin typeface="Times New Roman" charset="0"/>
              </a:rPr>
              <a:t> - for the energy terms;</a:t>
            </a:r>
          </a:p>
          <a:p>
            <a:r>
              <a:rPr lang="en-US">
                <a:solidFill>
                  <a:srgbClr val="FF0066"/>
                </a:solidFill>
                <a:latin typeface="Times New Roman" charset="0"/>
              </a:rPr>
              <a:t>10</a:t>
            </a:r>
            <a:r>
              <a:rPr lang="en-US" baseline="30000">
                <a:solidFill>
                  <a:srgbClr val="FF0066"/>
                </a:solidFill>
                <a:latin typeface="Times New Roman" charset="0"/>
              </a:rPr>
              <a:t>-8</a:t>
            </a:r>
            <a:r>
              <a:rPr lang="en-US">
                <a:solidFill>
                  <a:srgbClr val="FF0066"/>
                </a:solidFill>
                <a:latin typeface="Times New Roman" charset="0"/>
              </a:rPr>
              <a:t>-10</a:t>
            </a:r>
            <a:r>
              <a:rPr lang="en-US" baseline="30000">
                <a:solidFill>
                  <a:srgbClr val="FF0066"/>
                </a:solidFill>
                <a:latin typeface="Times New Roman" charset="0"/>
              </a:rPr>
              <a:t>-10</a:t>
            </a:r>
            <a:r>
              <a:rPr lang="en-US">
                <a:latin typeface="Times New Roman" charset="0"/>
              </a:rPr>
              <a:t> - for the corresponding quasi-radial and quasi-angular wavefunctions;</a:t>
            </a:r>
          </a:p>
          <a:p>
            <a:r>
              <a:rPr lang="en-US">
                <a:solidFill>
                  <a:srgbClr val="FF0066"/>
                </a:solidFill>
                <a:latin typeface="Times New Roman" charset="0"/>
              </a:rPr>
              <a:t>10</a:t>
            </a:r>
            <a:r>
              <a:rPr lang="en-US" baseline="30000">
                <a:solidFill>
                  <a:srgbClr val="FF0066"/>
                </a:solidFill>
                <a:latin typeface="Times New Roman" charset="0"/>
              </a:rPr>
              <a:t>-8</a:t>
            </a:r>
            <a:r>
              <a:rPr lang="en-US">
                <a:latin typeface="Times New Roman" charset="0"/>
              </a:rPr>
              <a:t> - for the calculated matrix elements.</a:t>
            </a:r>
            <a:r>
              <a:rPr lang="en-GB">
                <a:latin typeface="Times New Roman" charset="0"/>
              </a:rPr>
              <a:t>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0991-DBA9-4046-867C-63EAB7583375}" type="datetime1">
              <a:rPr lang="en-US"/>
              <a:pPr/>
              <a:t>май/13/2013</a:t>
            </a:fld>
            <a:endParaRPr lang="en-GB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098-4820-B646-B9B6-D8CCB625D636}" type="slidenum">
              <a:rPr lang="en-GB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959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de-DE" sz="4000"/>
              <a:t>Heavy-Ion—Atom Collisions</a:t>
            </a:r>
            <a:endParaRPr lang="en-US" sz="400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1844675"/>
            <a:ext cx="3527425" cy="3516313"/>
          </a:xfrm>
          <a:noFill/>
          <a:ln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68313" y="981075"/>
            <a:ext cx="82819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de-DE" sz="3200">
                <a:solidFill>
                  <a:srgbClr val="000000"/>
                </a:solidFill>
                <a:latin typeface="Times New Roman" charset="0"/>
                <a:ea typeface="Arial" charset="0"/>
              </a:rPr>
              <a:t>X rays due to vacancy production</a:t>
            </a:r>
            <a:endParaRPr lang="en-US" sz="3200">
              <a:solidFill>
                <a:srgbClr val="000000"/>
              </a:solidFill>
              <a:latin typeface="Times New Roman" charset="0"/>
              <a:ea typeface="Arial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995738" y="5589588"/>
            <a:ext cx="3671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  <a:latin typeface="Times New Roman" charset="0"/>
                <a:ea typeface="Arial" charset="0"/>
              </a:rPr>
              <a:t>F W Saris et al, Phys Rev Lett </a:t>
            </a:r>
            <a:r>
              <a:rPr lang="de-DE" sz="2000" b="1">
                <a:solidFill>
                  <a:srgbClr val="000000"/>
                </a:solidFill>
                <a:latin typeface="Times New Roman" charset="0"/>
                <a:ea typeface="Arial" charset="0"/>
              </a:rPr>
              <a:t>28</a:t>
            </a:r>
            <a:r>
              <a:rPr lang="de-DE" sz="2000">
                <a:solidFill>
                  <a:srgbClr val="000000"/>
                </a:solidFill>
                <a:latin typeface="Times New Roman" charset="0"/>
                <a:ea typeface="Arial" charset="0"/>
              </a:rPr>
              <a:t> 717 (1972)</a:t>
            </a:r>
            <a:endParaRPr lang="en-US" sz="2000">
              <a:solidFill>
                <a:srgbClr val="000000"/>
              </a:solidFill>
              <a:latin typeface="Times New Roman" charset="0"/>
              <a:ea typeface="Arial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84213" y="1989138"/>
            <a:ext cx="237490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  <a:latin typeface="Times New Roman" charset="0"/>
                <a:ea typeface="Arial" charset="0"/>
              </a:rPr>
              <a:t>Ar-Ar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de-DE" i="1">
                <a:solidFill>
                  <a:srgbClr val="000000"/>
                </a:solidFill>
                <a:latin typeface="Times New Roman" charset="0"/>
                <a:ea typeface="Arial" charset="0"/>
              </a:rPr>
              <a:t>L</a:t>
            </a:r>
            <a:r>
              <a:rPr lang="de-DE">
                <a:solidFill>
                  <a:srgbClr val="000000"/>
                </a:solidFill>
                <a:latin typeface="Times New Roman" charset="0"/>
                <a:ea typeface="Arial" charset="0"/>
              </a:rPr>
              <a:t> MO x-ray production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  <a:latin typeface="Times New Roman" charset="0"/>
                <a:ea typeface="Arial" charset="0"/>
              </a:rPr>
              <a:t>as a result of promotion</a:t>
            </a:r>
            <a:endParaRPr lang="en-US">
              <a:solidFill>
                <a:srgbClr val="000000"/>
              </a:solidFill>
              <a:latin typeface="Times New Roman" charset="0"/>
              <a:ea typeface="Arial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55650" y="3141663"/>
            <a:ext cx="2016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  <a:latin typeface="Times New Roman" charset="0"/>
                <a:ea typeface="Arial" charset="0"/>
              </a:rPr>
              <a:t>swapping at Z</a:t>
            </a:r>
            <a:r>
              <a:rPr lang="de-DE" sz="2000" baseline="-25000">
                <a:solidFill>
                  <a:srgbClr val="000000"/>
                </a:solidFill>
                <a:latin typeface="Times New Roman" charset="0"/>
                <a:ea typeface="Arial" charset="0"/>
              </a:rPr>
              <a:t>2</a:t>
            </a:r>
            <a:r>
              <a:rPr lang="de-DE" sz="2000">
                <a:solidFill>
                  <a:srgbClr val="000000"/>
                </a:solidFill>
                <a:latin typeface="Times New Roman" charset="0"/>
                <a:ea typeface="Arial" charset="0"/>
              </a:rPr>
              <a:t>~Z</a:t>
            </a:r>
            <a:r>
              <a:rPr lang="de-DE" sz="2000" baseline="-25000">
                <a:solidFill>
                  <a:srgbClr val="000000"/>
                </a:solidFill>
                <a:latin typeface="Times New Roman" charset="0"/>
                <a:ea typeface="Arial" charset="0"/>
              </a:rPr>
              <a:t>1</a:t>
            </a:r>
            <a:r>
              <a:rPr lang="de-DE" sz="2000">
                <a:solidFill>
                  <a:srgbClr val="000000"/>
                </a:solidFill>
                <a:latin typeface="Times New Roman" charset="0"/>
                <a:ea typeface="Arial" charset="0"/>
              </a:rPr>
              <a:t> or Z</a:t>
            </a:r>
            <a:r>
              <a:rPr lang="de-DE" sz="2000" baseline="-25000">
                <a:solidFill>
                  <a:srgbClr val="000000"/>
                </a:solidFill>
                <a:latin typeface="Times New Roman" charset="0"/>
                <a:ea typeface="Arial" charset="0"/>
              </a:rPr>
              <a:t>1</a:t>
            </a:r>
            <a:r>
              <a:rPr lang="de-DE" sz="2000">
                <a:solidFill>
                  <a:srgbClr val="000000"/>
                </a:solidFill>
                <a:latin typeface="Times New Roman" charset="0"/>
                <a:ea typeface="Arial" charset="0"/>
              </a:rPr>
              <a:t> /2</a:t>
            </a:r>
            <a:endParaRPr lang="en-US" sz="2000">
              <a:solidFill>
                <a:srgbClr val="000000"/>
              </a:solidFill>
              <a:latin typeface="Times New Roman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079500"/>
          </a:xfrm>
        </p:spPr>
        <p:txBody>
          <a:bodyPr>
            <a:normAutofit fontScale="90000"/>
          </a:bodyPr>
          <a:lstStyle/>
          <a:p>
            <a:r>
              <a:rPr lang="de-DE" sz="3600"/>
              <a:t>Cl</a:t>
            </a:r>
            <a:r>
              <a:rPr lang="de-DE" sz="3600" baseline="30000"/>
              <a:t>16+</a:t>
            </a:r>
            <a:r>
              <a:rPr lang="de-DE" sz="3600"/>
              <a:t>-Ar</a:t>
            </a:r>
            <a:r>
              <a:rPr lang="de-DE" sz="4000"/>
              <a:t/>
            </a:r>
            <a:br>
              <a:rPr lang="de-DE" sz="4000"/>
            </a:br>
            <a:endParaRPr lang="en-US" sz="4000"/>
          </a:p>
        </p:txBody>
      </p:sp>
      <p:pic>
        <p:nvPicPr>
          <p:cNvPr id="150531" name="Picture 3" descr="despe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836613"/>
            <a:ext cx="3698875" cy="5329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6588125" y="2492375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400">
                <a:latin typeface="Times New Roman" charset="0"/>
              </a:rPr>
              <a:t>b=1420</a:t>
            </a:r>
            <a:r>
              <a:rPr lang="de-DE" sz="2400" b="1">
                <a:solidFill>
                  <a:srgbClr val="FF9933"/>
                </a:solidFill>
                <a:latin typeface="Times New Roman" charset="0"/>
              </a:rPr>
              <a:t>fm</a:t>
            </a:r>
            <a:endParaRPr lang="en-US" sz="2400" b="1">
              <a:solidFill>
                <a:srgbClr val="FF9933"/>
              </a:solidFill>
              <a:latin typeface="Times New Roman" charset="0"/>
            </a:endParaRP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6659563" y="4076700"/>
            <a:ext cx="1603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400">
                <a:latin typeface="Times New Roman" charset="0"/>
              </a:rPr>
              <a:t>b=1170fm</a:t>
            </a:r>
            <a:endParaRPr lang="en-US" sz="2400">
              <a:latin typeface="Times New Roman" charset="0"/>
            </a:endParaRP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663575" y="6092825"/>
            <a:ext cx="4114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600">
                <a:latin typeface="Times New Roman" charset="0"/>
              </a:rPr>
              <a:t>A Z Devdariani, V N Ostrovskij, and A Niehaus</a:t>
            </a:r>
          </a:p>
          <a:p>
            <a:r>
              <a:rPr lang="de-DE" sz="1600">
                <a:latin typeface="Times New Roman" charset="0"/>
              </a:rPr>
              <a:t>J Phys B: At.Mol.Phys. </a:t>
            </a:r>
            <a:r>
              <a:rPr lang="de-DE" sz="1600" b="1">
                <a:latin typeface="Times New Roman" charset="0"/>
              </a:rPr>
              <a:t>18</a:t>
            </a:r>
            <a:r>
              <a:rPr lang="de-DE" sz="1600">
                <a:latin typeface="Times New Roman" charset="0"/>
              </a:rPr>
              <a:t> L161 (1985)</a:t>
            </a:r>
            <a:endParaRPr lang="en-US" sz="16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1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8689" y="114300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Definitions</a:t>
            </a:r>
            <a:endParaRPr lang="de-DE" dirty="0">
              <a:solidFill>
                <a:srgbClr val="000090"/>
              </a:solidFill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69107"/>
            <a:ext cx="8229600" cy="5086176"/>
          </a:xfrm>
          <a:solidFill>
            <a:srgbClr val="FFFFFF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0090"/>
                </a:solidFill>
              </a:rPr>
              <a:t>Quasi-molecules (QM</a:t>
            </a:r>
            <a:r>
              <a:rPr lang="en-US" sz="2400" u="sng" dirty="0" smtClean="0">
                <a:solidFill>
                  <a:srgbClr val="000090"/>
                </a:solidFill>
              </a:rPr>
              <a:t>)</a:t>
            </a:r>
            <a:endParaRPr lang="en-US" sz="2400" dirty="0">
              <a:solidFill>
                <a:srgbClr val="00009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90"/>
                </a:solidFill>
              </a:rPr>
              <a:t>   </a:t>
            </a:r>
            <a:r>
              <a:rPr lang="en-US" sz="2400" i="1" dirty="0">
                <a:solidFill>
                  <a:srgbClr val="000090"/>
                </a:solidFill>
              </a:rPr>
              <a:t>Temporary molecules formed by colliding atoms/ions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>
              <a:solidFill>
                <a:srgbClr val="00009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0090"/>
                </a:solidFill>
              </a:rPr>
              <a:t>Potential energy curves </a:t>
            </a:r>
            <a:r>
              <a:rPr lang="en-US" sz="2400" u="sng" dirty="0" smtClean="0">
                <a:solidFill>
                  <a:srgbClr val="000090"/>
                </a:solidFill>
              </a:rPr>
              <a:t>(U,E)</a:t>
            </a:r>
            <a:endParaRPr lang="en-US" sz="2400" u="sng" dirty="0">
              <a:solidFill>
                <a:srgbClr val="00009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90"/>
                </a:solidFill>
              </a:rPr>
              <a:t>    </a:t>
            </a:r>
            <a:r>
              <a:rPr lang="en-US" sz="2400" i="1" dirty="0">
                <a:solidFill>
                  <a:srgbClr val="000090"/>
                </a:solidFill>
              </a:rPr>
              <a:t>Potential energies of interactions in specific QM states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i="1" dirty="0">
              <a:solidFill>
                <a:srgbClr val="00009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0090"/>
                </a:solidFill>
              </a:rPr>
              <a:t>Dipole moments (</a:t>
            </a:r>
            <a:r>
              <a:rPr lang="en-US" sz="2400" u="sng" dirty="0" err="1">
                <a:solidFill>
                  <a:srgbClr val="000090"/>
                </a:solidFill>
              </a:rPr>
              <a:t>D,d</a:t>
            </a:r>
            <a:r>
              <a:rPr lang="en-US" sz="2400" u="sng" dirty="0">
                <a:solidFill>
                  <a:srgbClr val="000090"/>
                </a:solidFill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90"/>
                </a:solidFill>
              </a:rPr>
              <a:t>    </a:t>
            </a:r>
            <a:r>
              <a:rPr lang="en-US" sz="2400" i="1" dirty="0">
                <a:solidFill>
                  <a:srgbClr val="000090"/>
                </a:solidFill>
              </a:rPr>
              <a:t>Dipole moments of optical transitions between two QM states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i="1" dirty="0">
              <a:solidFill>
                <a:srgbClr val="00009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0090"/>
                </a:solidFill>
              </a:rPr>
              <a:t>Spectral profiles </a:t>
            </a:r>
            <a:r>
              <a:rPr lang="en-US" sz="2400" u="sng" dirty="0" smtClean="0">
                <a:solidFill>
                  <a:srgbClr val="000090"/>
                </a:solidFill>
              </a:rPr>
              <a:t>(J)</a:t>
            </a:r>
            <a:endParaRPr lang="en-US" sz="2400" u="sng" dirty="0">
              <a:solidFill>
                <a:srgbClr val="00009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90"/>
                </a:solidFill>
              </a:rPr>
              <a:t>    </a:t>
            </a:r>
            <a:r>
              <a:rPr lang="en-US" sz="2400" i="1" dirty="0">
                <a:solidFill>
                  <a:srgbClr val="000090"/>
                </a:solidFill>
              </a:rPr>
              <a:t>Wings of spectral lines produced by QM transitions, excluding the central parts of the lines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i="1" dirty="0"/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 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05641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4213" y="82544"/>
            <a:ext cx="8229600" cy="1143000"/>
          </a:xfrm>
        </p:spPr>
        <p:txBody>
          <a:bodyPr/>
          <a:lstStyle/>
          <a:p>
            <a:r>
              <a:rPr lang="de-DE" dirty="0" err="1"/>
              <a:t>Spectral</a:t>
            </a:r>
            <a:r>
              <a:rPr lang="de-DE" dirty="0"/>
              <a:t> Profile </a:t>
            </a:r>
            <a:r>
              <a:rPr lang="de-DE" dirty="0" err="1"/>
              <a:t>Calculations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9737"/>
            <a:ext cx="4038600" cy="3094530"/>
          </a:xfrm>
        </p:spPr>
        <p:txBody>
          <a:bodyPr/>
          <a:lstStyle/>
          <a:p>
            <a:r>
              <a:rPr lang="de-DE" sz="2800" dirty="0" err="1"/>
              <a:t>close-coupling</a:t>
            </a:r>
            <a:r>
              <a:rPr lang="de-DE" sz="2800" dirty="0"/>
              <a:t> </a:t>
            </a:r>
            <a:r>
              <a:rPr lang="de-DE" sz="2800" dirty="0" err="1"/>
              <a:t>approach</a:t>
            </a:r>
            <a:endParaRPr lang="de-DE" sz="2800" dirty="0"/>
          </a:p>
          <a:p>
            <a:r>
              <a:rPr lang="de-DE" sz="2800" dirty="0"/>
              <a:t>s</a:t>
            </a:r>
            <a:r>
              <a:rPr lang="de-DE" sz="2800" dirty="0" smtClean="0"/>
              <a:t>emi-</a:t>
            </a:r>
            <a:r>
              <a:rPr lang="de-DE" sz="2800" dirty="0" err="1" smtClean="0"/>
              <a:t>classical</a:t>
            </a:r>
            <a:r>
              <a:rPr lang="de-DE" sz="2800" dirty="0" smtClean="0"/>
              <a:t> </a:t>
            </a:r>
            <a:r>
              <a:rPr lang="de-DE" sz="2800" dirty="0" err="1" smtClean="0"/>
              <a:t>approach</a:t>
            </a:r>
            <a:r>
              <a:rPr lang="de-DE" sz="2800" dirty="0" smtClean="0"/>
              <a:t>:</a:t>
            </a:r>
          </a:p>
          <a:p>
            <a:endParaRPr lang="de-DE" sz="2800" dirty="0"/>
          </a:p>
          <a:p>
            <a:endParaRPr lang="de-DE" sz="2800" dirty="0" smtClean="0"/>
          </a:p>
          <a:p>
            <a:endParaRPr lang="de-DE" sz="2800" dirty="0"/>
          </a:p>
          <a:p>
            <a:r>
              <a:rPr lang="de-DE" sz="2800" dirty="0" err="1"/>
              <a:t>q</a:t>
            </a:r>
            <a:r>
              <a:rPr lang="de-DE" sz="2800" dirty="0" err="1" smtClean="0"/>
              <a:t>uasy-static</a:t>
            </a:r>
            <a:r>
              <a:rPr lang="de-DE" sz="2800" dirty="0" smtClean="0"/>
              <a:t> </a:t>
            </a:r>
            <a:r>
              <a:rPr lang="de-DE" sz="2800" dirty="0" err="1" smtClean="0"/>
              <a:t>appr</a:t>
            </a:r>
            <a:r>
              <a:rPr lang="de-DE" sz="2800" dirty="0" smtClean="0"/>
              <a:t>:</a:t>
            </a:r>
          </a:p>
          <a:p>
            <a:endParaRPr lang="de-DE" sz="2800" dirty="0"/>
          </a:p>
          <a:p>
            <a:endParaRPr lang="de-DE" sz="2800" dirty="0"/>
          </a:p>
          <a:p>
            <a:pPr>
              <a:buFontTx/>
              <a:buNone/>
            </a:pPr>
            <a:r>
              <a:rPr lang="de-DE" sz="1800" dirty="0"/>
              <a:t>      </a:t>
            </a:r>
            <a:endParaRPr lang="en-US" sz="1800" dirty="0"/>
          </a:p>
        </p:txBody>
      </p:sp>
      <p:graphicFrame>
        <p:nvGraphicFramePr>
          <p:cNvPr id="5427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3464754"/>
              </p:ext>
            </p:extLst>
          </p:nvPr>
        </p:nvGraphicFramePr>
        <p:xfrm>
          <a:off x="3400425" y="2182036"/>
          <a:ext cx="5743575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2" name="Сормула" r:id="rId3" imgW="2286000" imgH="761760" progId="Equation.3">
                  <p:embed/>
                </p:oleObj>
              </mc:Choice>
              <mc:Fallback>
                <p:oleObj name="Сормула" r:id="rId3" imgW="22860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425" y="2182036"/>
                        <a:ext cx="5743575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172399"/>
              </p:ext>
            </p:extLst>
          </p:nvPr>
        </p:nvGraphicFramePr>
        <p:xfrm>
          <a:off x="4495800" y="4443066"/>
          <a:ext cx="4225925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3" name="Сормула" r:id="rId5" imgW="2108160" imgH="1130040" progId="Equation.3">
                  <p:embed/>
                </p:oleObj>
              </mc:Choice>
              <mc:Fallback>
                <p:oleObj name="Сормула" r:id="rId5" imgW="2108160" imgH="1130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443066"/>
                        <a:ext cx="4225925" cy="226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1607" y="5784146"/>
            <a:ext cx="226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charset="0"/>
                <a:ea typeface="Arial" charset="0"/>
              </a:rPr>
              <a:t>Condon Point</a:t>
            </a:r>
            <a:r>
              <a:rPr lang="en-US" dirty="0">
                <a:solidFill>
                  <a:srgbClr val="000000"/>
                </a:solidFill>
                <a:latin typeface="Times New Roman" charset="0"/>
                <a:ea typeface="Arial" charset="0"/>
                <a:sym typeface="Wingdings" charset="0"/>
              </a:rPr>
              <a:t></a:t>
            </a:r>
            <a:endParaRPr lang="de-DE" dirty="0">
              <a:solidFill>
                <a:srgbClr val="000000"/>
              </a:solidFill>
              <a:latin typeface="Times New Roman" charset="0"/>
              <a:ea typeface="Arial" charset="0"/>
            </a:endParaRPr>
          </a:p>
          <a:p>
            <a:endParaRPr lang="ru-RU" dirty="0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2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952949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de-DE" sz="4000" dirty="0" err="1" smtClean="0"/>
              <a:t>Spectral</a:t>
            </a:r>
            <a:r>
              <a:rPr lang="de-DE" sz="4000" dirty="0" smtClean="0"/>
              <a:t> </a:t>
            </a:r>
            <a:r>
              <a:rPr lang="de-DE" sz="4000" dirty="0" err="1"/>
              <a:t>P</a:t>
            </a:r>
            <a:r>
              <a:rPr lang="de-DE" sz="4000" dirty="0" err="1" smtClean="0"/>
              <a:t>rofiles</a:t>
            </a:r>
            <a:r>
              <a:rPr lang="de-DE" sz="4000" dirty="0" smtClean="0"/>
              <a:t> </a:t>
            </a:r>
            <a:r>
              <a:rPr lang="de-DE" sz="4000" dirty="0" err="1"/>
              <a:t>C</a:t>
            </a:r>
            <a:r>
              <a:rPr lang="de-DE" sz="4000" dirty="0" err="1" smtClean="0"/>
              <a:t>alculations</a:t>
            </a:r>
            <a:r>
              <a:rPr lang="de-DE" sz="4000" dirty="0" smtClean="0"/>
              <a:t>, </a:t>
            </a:r>
            <a:r>
              <a:rPr lang="de-DE" sz="4000" i="1" dirty="0" smtClean="0"/>
              <a:t>J</a:t>
            </a:r>
            <a:r>
              <a:rPr lang="de-DE" sz="4000" i="1" dirty="0" smtClean="0"/>
              <a:t>(</a:t>
            </a:r>
            <a:r>
              <a:rPr lang="de-DE" i="1" dirty="0" smtClean="0"/>
              <a:t>)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u="sng" dirty="0" smtClean="0"/>
              <a:t/>
            </a:r>
            <a:br>
              <a:rPr lang="en-US" i="1" u="sng" dirty="0" smtClean="0"/>
            </a:br>
            <a:r>
              <a:rPr lang="de-DE" sz="3600" dirty="0" smtClean="0"/>
              <a:t>Input Data:</a:t>
            </a:r>
            <a:endParaRPr lang="en-US" sz="3600" dirty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39750" y="1773238"/>
            <a:ext cx="8604250" cy="690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de-DE" sz="4000" dirty="0" smtClean="0"/>
              <a:t>Potential </a:t>
            </a:r>
            <a:r>
              <a:rPr lang="de-DE" sz="4000" dirty="0" err="1" smtClean="0"/>
              <a:t>energy</a:t>
            </a:r>
            <a:r>
              <a:rPr lang="de-DE" sz="4000" dirty="0" smtClean="0"/>
              <a:t> </a:t>
            </a:r>
            <a:r>
              <a:rPr lang="de-DE" sz="4000" dirty="0" err="1" smtClean="0"/>
              <a:t>curves</a:t>
            </a:r>
            <a:r>
              <a:rPr lang="de-DE" sz="4000" dirty="0" smtClean="0"/>
              <a:t>, </a:t>
            </a:r>
            <a:r>
              <a:rPr lang="de-DE" sz="4000" i="1" dirty="0" err="1" smtClean="0"/>
              <a:t>U</a:t>
            </a:r>
            <a:r>
              <a:rPr lang="de-DE" sz="4000" i="1" baseline="-25000" dirty="0" err="1" smtClean="0"/>
              <a:t>i,f</a:t>
            </a:r>
            <a:r>
              <a:rPr lang="de-DE" sz="4000" i="1" dirty="0" smtClean="0"/>
              <a:t>(R)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de-DE" sz="4000" dirty="0" smtClean="0">
                <a:solidFill>
                  <a:srgbClr val="00004D"/>
                </a:solidFill>
              </a:rPr>
              <a:t>Dipole </a:t>
            </a:r>
            <a:r>
              <a:rPr lang="de-DE" sz="4000" dirty="0" err="1">
                <a:solidFill>
                  <a:srgbClr val="00004D"/>
                </a:solidFill>
              </a:rPr>
              <a:t>moment</a:t>
            </a:r>
            <a:r>
              <a:rPr lang="de-DE" sz="4000" dirty="0">
                <a:solidFill>
                  <a:srgbClr val="00004D"/>
                </a:solidFill>
              </a:rPr>
              <a:t>, </a:t>
            </a:r>
            <a:r>
              <a:rPr lang="de-DE" sz="4000" i="1" dirty="0">
                <a:solidFill>
                  <a:srgbClr val="00004D"/>
                </a:solidFill>
              </a:rPr>
              <a:t>d(R) </a:t>
            </a:r>
          </a:p>
          <a:p>
            <a:pPr eaLnBrk="1" hangingPunct="1">
              <a:spcBef>
                <a:spcPct val="50000"/>
              </a:spcBef>
            </a:pPr>
            <a:r>
              <a:rPr lang="de-DE" sz="2000" dirty="0" smtClean="0"/>
              <a:t>The </a:t>
            </a:r>
            <a:r>
              <a:rPr lang="de-DE" sz="2000" dirty="0" err="1"/>
              <a:t>variation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dipole</a:t>
            </a:r>
            <a:r>
              <a:rPr lang="de-DE" sz="2000" dirty="0"/>
              <a:t> </a:t>
            </a:r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taken</a:t>
            </a:r>
            <a:r>
              <a:rPr lang="de-DE" sz="2000" dirty="0"/>
              <a:t> </a:t>
            </a:r>
            <a:r>
              <a:rPr lang="de-DE" sz="2000" dirty="0" err="1"/>
              <a:t>into</a:t>
            </a:r>
            <a:r>
              <a:rPr lang="de-DE" sz="2000" dirty="0"/>
              <a:t> </a:t>
            </a:r>
            <a:r>
              <a:rPr lang="de-DE" sz="2000" dirty="0" err="1"/>
              <a:t>account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obtain</a:t>
            </a:r>
            <a:r>
              <a:rPr lang="de-DE" sz="2000" dirty="0"/>
              <a:t> </a:t>
            </a:r>
            <a:r>
              <a:rPr lang="de-DE" sz="2000" dirty="0" err="1"/>
              <a:t>reliable</a:t>
            </a:r>
            <a:r>
              <a:rPr lang="de-DE" sz="2000" dirty="0"/>
              <a:t> </a:t>
            </a:r>
            <a:r>
              <a:rPr lang="de-DE" sz="2000" dirty="0" err="1"/>
              <a:t>results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used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smtClean="0"/>
              <a:t>a </a:t>
            </a:r>
            <a:r>
              <a:rPr lang="de-DE" sz="2000" dirty="0" err="1" smtClean="0"/>
              <a:t>diagnostic</a:t>
            </a:r>
            <a:r>
              <a:rPr lang="de-DE" sz="2000" dirty="0" smtClean="0"/>
              <a:t> </a:t>
            </a:r>
            <a:r>
              <a:rPr lang="de-DE" sz="2000" dirty="0" err="1" smtClean="0"/>
              <a:t>tool</a:t>
            </a:r>
            <a:endParaRPr lang="de-DE" sz="2000" dirty="0" smtClean="0"/>
          </a:p>
          <a:p>
            <a:pPr eaLnBrk="1" hangingPunct="1">
              <a:spcBef>
                <a:spcPct val="50000"/>
              </a:spcBef>
            </a:pPr>
            <a:endParaRPr lang="de-DE" sz="20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3600" i="1" u="sng" dirty="0" smtClean="0">
                <a:solidFill>
                  <a:srgbClr val="FF0066"/>
                </a:solidFill>
              </a:rPr>
              <a:t>The first step: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 smtClean="0"/>
              <a:t>binary collisions of multi-charged ions with only one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 smtClean="0"/>
              <a:t>bound electron, </a:t>
            </a:r>
            <a:r>
              <a:rPr lang="de-DE" sz="2800" dirty="0" smtClean="0"/>
              <a:t>Z</a:t>
            </a:r>
            <a:r>
              <a:rPr lang="de-DE" sz="2800" baseline="-25000" dirty="0" smtClean="0"/>
              <a:t>1</a:t>
            </a:r>
            <a:r>
              <a:rPr lang="de-DE" sz="2800" dirty="0" smtClean="0"/>
              <a:t>eZ</a:t>
            </a:r>
            <a:r>
              <a:rPr lang="de-DE" sz="2800" baseline="-25000" dirty="0" smtClean="0"/>
              <a:t>2</a:t>
            </a:r>
            <a:endParaRPr lang="en-US" sz="2800" dirty="0" smtClean="0"/>
          </a:p>
          <a:p>
            <a:pPr eaLnBrk="1" hangingPunct="1">
              <a:spcBef>
                <a:spcPct val="50000"/>
              </a:spcBef>
            </a:pPr>
            <a:endParaRPr lang="de-DE" sz="2000" dirty="0"/>
          </a:p>
          <a:p>
            <a:pPr eaLnBrk="1" hangingPunct="1">
              <a:spcBef>
                <a:spcPct val="50000"/>
              </a:spcBef>
            </a:pPr>
            <a:endParaRPr lang="de-DE" sz="4000" dirty="0" smtClean="0"/>
          </a:p>
          <a:p>
            <a:pPr eaLnBrk="1" hangingPunct="1">
              <a:spcBef>
                <a:spcPct val="50000"/>
              </a:spcBef>
            </a:pPr>
            <a:endParaRPr lang="de-DE" sz="4000" dirty="0"/>
          </a:p>
          <a:p>
            <a:pPr eaLnBrk="1" hangingPunct="1">
              <a:spcBef>
                <a:spcPct val="50000"/>
              </a:spcBef>
            </a:pPr>
            <a:endParaRPr lang="de-DE" sz="2000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8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1642" y="2714560"/>
            <a:ext cx="6316558" cy="3381440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856358"/>
            <a:ext cx="777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two </a:t>
            </a:r>
            <a:r>
              <a:rPr lang="en-US" sz="2400" dirty="0"/>
              <a:t>Coulomb </a:t>
            </a:r>
            <a:r>
              <a:rPr lang="en-US" sz="2400" dirty="0" err="1" smtClean="0"/>
              <a:t>centres</a:t>
            </a:r>
            <a:r>
              <a:rPr lang="en-US" sz="2400" dirty="0" smtClean="0"/>
              <a:t> - one </a:t>
            </a:r>
            <a:r>
              <a:rPr lang="en-US" sz="2400" dirty="0"/>
              <a:t>electron </a:t>
            </a:r>
            <a:r>
              <a:rPr lang="en-US" sz="2400" dirty="0" smtClean="0"/>
              <a:t>compound </a:t>
            </a:r>
            <a:r>
              <a:rPr lang="de-DE" sz="2400" dirty="0" smtClean="0"/>
              <a:t>Z</a:t>
            </a:r>
            <a:r>
              <a:rPr lang="de-DE" sz="2400" baseline="-25000" dirty="0" smtClean="0"/>
              <a:t>1</a:t>
            </a:r>
            <a:r>
              <a:rPr lang="de-DE" sz="2400" dirty="0" smtClean="0"/>
              <a:t>eZ</a:t>
            </a:r>
            <a:r>
              <a:rPr lang="de-DE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is </a:t>
            </a:r>
            <a:r>
              <a:rPr lang="en-US" sz="2400" dirty="0" smtClean="0"/>
              <a:t>a </a:t>
            </a:r>
            <a:r>
              <a:rPr lang="en-US" sz="2400" dirty="0"/>
              <a:t>unique system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pPr marL="342900" indent="-342900">
              <a:buFont typeface="Wingdings" charset="2"/>
              <a:buChar char="Ø"/>
            </a:pPr>
            <a:r>
              <a:rPr lang="de-DE" sz="2400" dirty="0" smtClean="0"/>
              <a:t>The Z</a:t>
            </a:r>
            <a:r>
              <a:rPr lang="de-DE" sz="2400" baseline="-25000" dirty="0" smtClean="0"/>
              <a:t>1</a:t>
            </a:r>
            <a:r>
              <a:rPr lang="de-DE" sz="2400" dirty="0" smtClean="0"/>
              <a:t>eZ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 </a:t>
            </a:r>
            <a:r>
              <a:rPr lang="de-DE" sz="2400" dirty="0" err="1" smtClean="0"/>
              <a:t>problem</a:t>
            </a:r>
            <a:r>
              <a:rPr lang="de-DE" sz="2400" dirty="0" smtClean="0"/>
              <a:t> </a:t>
            </a:r>
            <a:r>
              <a:rPr lang="de-DE" sz="2400" dirty="0" err="1" smtClean="0"/>
              <a:t>plays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same </a:t>
            </a:r>
            <a:r>
              <a:rPr lang="de-DE" sz="2400" dirty="0" err="1" smtClean="0"/>
              <a:t>role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(quasi)-</a:t>
            </a:r>
            <a:r>
              <a:rPr lang="de-DE" sz="2400" dirty="0" err="1" smtClean="0"/>
              <a:t>molecules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problem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a hydrogen </a:t>
            </a:r>
            <a:r>
              <a:rPr lang="de-DE" sz="2400" dirty="0" err="1" smtClean="0"/>
              <a:t>atom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atoms</a:t>
            </a:r>
            <a:endParaRPr lang="de-DE" sz="24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prototype of all the features in the spectral profiles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Input data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Arial" charset="0"/>
              </a:rPr>
              <a:t>for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Arial" charset="0"/>
              </a:rPr>
              <a:t>spectral profile calculations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Arial" charset="0"/>
              </a:rPr>
              <a:t>can be obtained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ea typeface="Arial" charset="0"/>
              </a:rPr>
              <a:t>straightforwardly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Arial" charset="0"/>
              </a:rPr>
              <a:t>, avoiding typical quantum- chemical approximations.</a:t>
            </a:r>
            <a:endParaRPr lang="de-DE" sz="2400" dirty="0">
              <a:solidFill>
                <a:srgbClr val="000000"/>
              </a:solidFill>
              <a:latin typeface="Arial" charset="0"/>
              <a:ea typeface="Arial" charset="0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Practical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applications for plasma spectroscopy, including hot dense plasmas</a:t>
            </a:r>
          </a:p>
          <a:p>
            <a:pPr marL="342900" indent="-342900">
              <a:buFont typeface="Wingdings" charset="2"/>
              <a:buChar char="u"/>
            </a:pPr>
            <a:endParaRPr lang="en-US" sz="2400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3219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>
                <a:solidFill>
                  <a:srgbClr val="00004D"/>
                </a:solidFill>
              </a:rPr>
              <a:t>MOTIVATION</a:t>
            </a:r>
            <a:endParaRPr lang="ru-RU" dirty="0">
              <a:solidFill>
                <a:srgbClr val="00004D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66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52513"/>
          </a:xfrm>
          <a:solidFill>
            <a:srgbClr val="FFFFFF"/>
          </a:solidFill>
        </p:spPr>
        <p:txBody>
          <a:bodyPr/>
          <a:lstStyle/>
          <a:p>
            <a:r>
              <a:rPr lang="de-DE" sz="3600" dirty="0" smtClean="0">
                <a:solidFill>
                  <a:srgbClr val="000090"/>
                </a:solidFill>
              </a:rPr>
              <a:t/>
            </a:r>
            <a:br>
              <a:rPr lang="de-DE" sz="3600" dirty="0" smtClean="0">
                <a:solidFill>
                  <a:srgbClr val="000090"/>
                </a:solidFill>
              </a:rPr>
            </a:br>
            <a:r>
              <a:rPr lang="de-DE" sz="3600" dirty="0" smtClean="0">
                <a:solidFill>
                  <a:srgbClr val="000090"/>
                </a:solidFill>
              </a:rPr>
              <a:t>Historical Note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09514" y="1217612"/>
            <a:ext cx="8604250" cy="3776815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sz="1800" u="sng" dirty="0" err="1">
                <a:solidFill>
                  <a:srgbClr val="000090"/>
                </a:solidFill>
              </a:rPr>
              <a:t>H</a:t>
            </a:r>
            <a:r>
              <a:rPr lang="en-US" sz="1800" u="sng" dirty="0" err="1" smtClean="0">
                <a:solidFill>
                  <a:srgbClr val="000090"/>
                </a:solidFill>
              </a:rPr>
              <a:t>omopolar</a:t>
            </a:r>
            <a:r>
              <a:rPr lang="en-US" sz="1800" dirty="0" smtClean="0">
                <a:solidFill>
                  <a:srgbClr val="000090"/>
                </a:solidFill>
              </a:rPr>
              <a:t> case</a:t>
            </a:r>
            <a:endParaRPr lang="de-DE" sz="1800" u="sng" dirty="0" smtClean="0">
              <a:solidFill>
                <a:srgbClr val="00009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de-DE" sz="1600" u="sng" dirty="0" smtClean="0">
                <a:solidFill>
                  <a:srgbClr val="000090"/>
                </a:solidFill>
              </a:rPr>
              <a:t>H</a:t>
            </a:r>
            <a:r>
              <a:rPr lang="de-DE" sz="1600" u="sng" baseline="-25000" dirty="0" smtClean="0">
                <a:solidFill>
                  <a:srgbClr val="000090"/>
                </a:solidFill>
              </a:rPr>
              <a:t>2</a:t>
            </a:r>
            <a:r>
              <a:rPr lang="de-DE" sz="1600" u="sng" baseline="30000" dirty="0">
                <a:solidFill>
                  <a:srgbClr val="000090"/>
                </a:solidFill>
              </a:rPr>
              <a:t>+   </a:t>
            </a:r>
            <a:r>
              <a:rPr lang="de-DE" sz="1600" u="sng" dirty="0" err="1">
                <a:solidFill>
                  <a:srgbClr val="000090"/>
                </a:solidFill>
              </a:rPr>
              <a:t>problem</a:t>
            </a:r>
            <a:endParaRPr lang="de-DE" sz="1600" u="sng" dirty="0">
              <a:solidFill>
                <a:srgbClr val="00009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de-DE" sz="1600" i="1" dirty="0">
                <a:solidFill>
                  <a:srgbClr val="000090"/>
                </a:solidFill>
              </a:rPr>
              <a:t>W Pauli</a:t>
            </a:r>
            <a:r>
              <a:rPr lang="de-DE" sz="1600" dirty="0">
                <a:solidFill>
                  <a:srgbClr val="000090"/>
                </a:solidFill>
              </a:rPr>
              <a:t>, </a:t>
            </a:r>
            <a:r>
              <a:rPr lang="de-DE" sz="1600" dirty="0" err="1">
                <a:solidFill>
                  <a:srgbClr val="000090"/>
                </a:solidFill>
              </a:rPr>
              <a:t>PhD</a:t>
            </a:r>
            <a:r>
              <a:rPr lang="de-DE" sz="1600" dirty="0">
                <a:solidFill>
                  <a:srgbClr val="000090"/>
                </a:solidFill>
              </a:rPr>
              <a:t> </a:t>
            </a:r>
            <a:r>
              <a:rPr lang="de-DE" sz="1600" dirty="0" err="1">
                <a:solidFill>
                  <a:srgbClr val="000090"/>
                </a:solidFill>
              </a:rPr>
              <a:t>thesis</a:t>
            </a:r>
            <a:r>
              <a:rPr lang="de-DE" sz="1600" dirty="0">
                <a:solidFill>
                  <a:srgbClr val="000090"/>
                </a:solidFill>
              </a:rPr>
              <a:t> (1922</a:t>
            </a:r>
            <a:r>
              <a:rPr lang="de-DE" sz="1600" dirty="0" smtClean="0">
                <a:solidFill>
                  <a:srgbClr val="000090"/>
                </a:solidFill>
              </a:rPr>
              <a:t>)</a:t>
            </a:r>
          </a:p>
          <a:p>
            <a:pPr marL="609600" indent="-609600">
              <a:lnSpc>
                <a:spcPct val="80000"/>
              </a:lnSpc>
            </a:pPr>
            <a:r>
              <a:rPr lang="da-DK" sz="1600" i="1" dirty="0" smtClean="0">
                <a:solidFill>
                  <a:srgbClr val="000090"/>
                </a:solidFill>
              </a:rPr>
              <a:t>E Teller </a:t>
            </a:r>
            <a:r>
              <a:rPr lang="da-DK" sz="1600" dirty="0" smtClean="0">
                <a:solidFill>
                  <a:srgbClr val="000090"/>
                </a:solidFill>
              </a:rPr>
              <a:t>1930</a:t>
            </a:r>
          </a:p>
          <a:p>
            <a:pPr marL="609600" indent="-609600">
              <a:lnSpc>
                <a:spcPct val="80000"/>
              </a:lnSpc>
            </a:pPr>
            <a:r>
              <a:rPr lang="de-DE" sz="1600" i="1" dirty="0" smtClean="0">
                <a:solidFill>
                  <a:srgbClr val="000090"/>
                </a:solidFill>
              </a:rPr>
              <a:t>H </a:t>
            </a:r>
            <a:r>
              <a:rPr lang="de-DE" sz="1600" i="1" dirty="0">
                <a:solidFill>
                  <a:srgbClr val="000090"/>
                </a:solidFill>
              </a:rPr>
              <a:t>A Bethe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de-DE" sz="1600" i="1" dirty="0">
                <a:solidFill>
                  <a:srgbClr val="000090"/>
                </a:solidFill>
              </a:rPr>
              <a:t>       </a:t>
            </a:r>
            <a:r>
              <a:rPr lang="de-DE" sz="1600" dirty="0">
                <a:solidFill>
                  <a:srgbClr val="000090"/>
                </a:solidFill>
              </a:rPr>
              <a:t>Quantum </a:t>
            </a:r>
            <a:r>
              <a:rPr lang="de-DE" sz="1600" dirty="0" err="1">
                <a:solidFill>
                  <a:srgbClr val="000090"/>
                </a:solidFill>
              </a:rPr>
              <a:t>Mechanics</a:t>
            </a:r>
            <a:r>
              <a:rPr lang="de-DE" sz="1600" dirty="0">
                <a:solidFill>
                  <a:srgbClr val="000090"/>
                </a:solidFill>
              </a:rPr>
              <a:t>, 1st Edition(~1930)</a:t>
            </a:r>
          </a:p>
          <a:p>
            <a:pPr marL="609600" indent="-609600">
              <a:lnSpc>
                <a:spcPct val="80000"/>
              </a:lnSpc>
            </a:pPr>
            <a:r>
              <a:rPr lang="de-DE" sz="1600" i="1" dirty="0" smtClean="0">
                <a:solidFill>
                  <a:srgbClr val="000090"/>
                </a:solidFill>
              </a:rPr>
              <a:t>R </a:t>
            </a:r>
            <a:r>
              <a:rPr lang="de-DE" sz="1600" i="1" dirty="0">
                <a:solidFill>
                  <a:srgbClr val="000090"/>
                </a:solidFill>
              </a:rPr>
              <a:t>S </a:t>
            </a:r>
            <a:r>
              <a:rPr lang="de-DE" sz="1600" i="1" dirty="0" err="1">
                <a:solidFill>
                  <a:srgbClr val="000090"/>
                </a:solidFill>
              </a:rPr>
              <a:t>Mulliken</a:t>
            </a:r>
            <a:r>
              <a:rPr lang="de-DE" sz="1600" dirty="0">
                <a:solidFill>
                  <a:srgbClr val="000090"/>
                </a:solidFill>
              </a:rPr>
              <a:t>, J </a:t>
            </a:r>
            <a:r>
              <a:rPr lang="de-DE" sz="1600" dirty="0" err="1">
                <a:solidFill>
                  <a:srgbClr val="000090"/>
                </a:solidFill>
              </a:rPr>
              <a:t>Chem</a:t>
            </a:r>
            <a:r>
              <a:rPr lang="de-DE" sz="1600" dirty="0">
                <a:solidFill>
                  <a:srgbClr val="000090"/>
                </a:solidFill>
              </a:rPr>
              <a:t> </a:t>
            </a:r>
            <a:r>
              <a:rPr lang="de-DE" sz="1600" dirty="0" err="1">
                <a:solidFill>
                  <a:srgbClr val="000090"/>
                </a:solidFill>
              </a:rPr>
              <a:t>Phys</a:t>
            </a:r>
            <a:r>
              <a:rPr lang="de-DE" sz="1600" dirty="0">
                <a:solidFill>
                  <a:srgbClr val="000090"/>
                </a:solidFill>
              </a:rPr>
              <a:t> </a:t>
            </a:r>
            <a:r>
              <a:rPr lang="de-DE" sz="1600" b="1" dirty="0">
                <a:solidFill>
                  <a:srgbClr val="000090"/>
                </a:solidFill>
              </a:rPr>
              <a:t>7 </a:t>
            </a:r>
            <a:r>
              <a:rPr lang="de-DE" sz="1600" dirty="0">
                <a:solidFill>
                  <a:srgbClr val="000090"/>
                </a:solidFill>
              </a:rPr>
              <a:t>14 (1939)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de-DE" sz="1600" dirty="0">
                <a:solidFill>
                  <a:srgbClr val="000090"/>
                </a:solidFill>
              </a:rPr>
              <a:t>       </a:t>
            </a:r>
            <a:r>
              <a:rPr lang="de-DE" sz="1600" dirty="0" smtClean="0">
                <a:solidFill>
                  <a:srgbClr val="000090"/>
                </a:solidFill>
              </a:rPr>
              <a:t>Dipole </a:t>
            </a:r>
            <a:r>
              <a:rPr lang="de-DE" sz="1600" dirty="0" err="1">
                <a:solidFill>
                  <a:srgbClr val="000090"/>
                </a:solidFill>
              </a:rPr>
              <a:t>moment</a:t>
            </a:r>
            <a:r>
              <a:rPr lang="de-DE" sz="1600" dirty="0">
                <a:solidFill>
                  <a:srgbClr val="000090"/>
                </a:solidFill>
              </a:rPr>
              <a:t> </a:t>
            </a:r>
            <a:r>
              <a:rPr lang="de-DE" sz="1600" dirty="0" err="1">
                <a:solidFill>
                  <a:srgbClr val="000090"/>
                </a:solidFill>
              </a:rPr>
              <a:t>for</a:t>
            </a:r>
            <a:r>
              <a:rPr lang="de-DE" sz="1600" dirty="0">
                <a:solidFill>
                  <a:srgbClr val="000090"/>
                </a:solidFill>
              </a:rPr>
              <a:t> </a:t>
            </a:r>
            <a:r>
              <a:rPr lang="de-DE" sz="1600" dirty="0" err="1">
                <a:solidFill>
                  <a:srgbClr val="000090"/>
                </a:solidFill>
              </a:rPr>
              <a:t>the</a:t>
            </a:r>
            <a:r>
              <a:rPr lang="de-DE" sz="1600" dirty="0">
                <a:solidFill>
                  <a:srgbClr val="000090"/>
                </a:solidFill>
              </a:rPr>
              <a:t> </a:t>
            </a:r>
            <a:r>
              <a:rPr lang="de-DE" sz="1600" i="1" dirty="0" err="1">
                <a:solidFill>
                  <a:srgbClr val="000090"/>
                </a:solidFill>
              </a:rPr>
              <a:t>g-u</a:t>
            </a:r>
            <a:r>
              <a:rPr lang="de-DE" sz="1600" dirty="0">
                <a:solidFill>
                  <a:srgbClr val="000090"/>
                </a:solidFill>
              </a:rPr>
              <a:t> </a:t>
            </a:r>
            <a:r>
              <a:rPr lang="de-DE" sz="1600" dirty="0" err="1">
                <a:solidFill>
                  <a:srgbClr val="000090"/>
                </a:solidFill>
              </a:rPr>
              <a:t>transitions</a:t>
            </a:r>
            <a:r>
              <a:rPr lang="de-DE" sz="1600" dirty="0">
                <a:solidFill>
                  <a:srgbClr val="000090"/>
                </a:solidFill>
              </a:rPr>
              <a:t> ~</a:t>
            </a:r>
            <a:r>
              <a:rPr lang="de-DE" sz="1600" i="1" dirty="0">
                <a:solidFill>
                  <a:srgbClr val="000090"/>
                </a:solidFill>
              </a:rPr>
              <a:t>R/</a:t>
            </a:r>
            <a:r>
              <a:rPr lang="de-DE" sz="1600" i="1" dirty="0" smtClean="0">
                <a:solidFill>
                  <a:srgbClr val="000090"/>
                </a:solidFill>
              </a:rPr>
              <a:t>2</a:t>
            </a:r>
          </a:p>
          <a:p>
            <a:pPr>
              <a:lnSpc>
                <a:spcPct val="80000"/>
              </a:lnSpc>
            </a:pPr>
            <a:r>
              <a:rPr lang="de-DE" sz="1600" i="1" dirty="0" smtClean="0">
                <a:solidFill>
                  <a:srgbClr val="000090"/>
                </a:solidFill>
              </a:rPr>
              <a:t>         D R Bates 1956</a:t>
            </a:r>
          </a:p>
          <a:p>
            <a:pPr>
              <a:lnSpc>
                <a:spcPct val="90000"/>
              </a:lnSpc>
            </a:pPr>
            <a:r>
              <a:rPr lang="de-DE" sz="1600" baseline="-25000" dirty="0" smtClean="0">
                <a:solidFill>
                  <a:srgbClr val="000090"/>
                </a:solidFill>
              </a:rPr>
              <a:t>                    </a:t>
            </a:r>
            <a:r>
              <a:rPr lang="de-DE" sz="1600" dirty="0" smtClean="0">
                <a:solidFill>
                  <a:srgbClr val="000090"/>
                </a:solidFill>
              </a:rPr>
              <a:t>D E </a:t>
            </a:r>
            <a:r>
              <a:rPr lang="de-DE" sz="1600" dirty="0" err="1" smtClean="0">
                <a:solidFill>
                  <a:srgbClr val="000090"/>
                </a:solidFill>
              </a:rPr>
              <a:t>Remaker</a:t>
            </a:r>
            <a:r>
              <a:rPr lang="de-DE" sz="1600" dirty="0" smtClean="0">
                <a:solidFill>
                  <a:srgbClr val="000090"/>
                </a:solidFill>
              </a:rPr>
              <a:t> </a:t>
            </a:r>
            <a:r>
              <a:rPr lang="de-DE" sz="1600" dirty="0" err="1" smtClean="0">
                <a:solidFill>
                  <a:srgbClr val="000090"/>
                </a:solidFill>
              </a:rPr>
              <a:t>and</a:t>
            </a:r>
            <a:r>
              <a:rPr lang="de-DE" sz="1600" dirty="0" smtClean="0">
                <a:solidFill>
                  <a:srgbClr val="000090"/>
                </a:solidFill>
              </a:rPr>
              <a:t> J M Peek (1973)</a:t>
            </a:r>
          </a:p>
          <a:p>
            <a:pPr>
              <a:lnSpc>
                <a:spcPct val="90000"/>
              </a:lnSpc>
            </a:pPr>
            <a:r>
              <a:rPr lang="de-DE" sz="1600" dirty="0" smtClean="0">
                <a:solidFill>
                  <a:srgbClr val="000090"/>
                </a:solidFill>
              </a:rPr>
              <a:t> </a:t>
            </a:r>
            <a:r>
              <a:rPr lang="de-DE" sz="1600" b="1" dirty="0" smtClean="0">
                <a:solidFill>
                  <a:srgbClr val="000090"/>
                </a:solidFill>
              </a:rPr>
              <a:t>20 </a:t>
            </a:r>
            <a:r>
              <a:rPr lang="de-DE" sz="1600" b="1" dirty="0" err="1" smtClean="0">
                <a:solidFill>
                  <a:srgbClr val="000090"/>
                </a:solidFill>
              </a:rPr>
              <a:t>states</a:t>
            </a:r>
            <a:r>
              <a:rPr lang="de-DE" sz="1600" b="1" dirty="0" smtClean="0">
                <a:solidFill>
                  <a:srgbClr val="000090"/>
                </a:solidFill>
              </a:rPr>
              <a:t> </a:t>
            </a:r>
            <a:r>
              <a:rPr lang="de-DE" sz="1600" b="1" dirty="0" err="1" smtClean="0">
                <a:solidFill>
                  <a:srgbClr val="000090"/>
                </a:solidFill>
              </a:rPr>
              <a:t>with</a:t>
            </a:r>
            <a:r>
              <a:rPr lang="de-DE" sz="1600" b="1" dirty="0" smtClean="0">
                <a:solidFill>
                  <a:srgbClr val="000090"/>
                </a:solidFill>
              </a:rPr>
              <a:t> </a:t>
            </a:r>
            <a:r>
              <a:rPr lang="de-DE" sz="1600" b="1" dirty="0" err="1" smtClean="0">
                <a:solidFill>
                  <a:srgbClr val="000090"/>
                </a:solidFill>
              </a:rPr>
              <a:t>principal</a:t>
            </a:r>
            <a:r>
              <a:rPr lang="de-DE" sz="1600" b="1" dirty="0" smtClean="0">
                <a:solidFill>
                  <a:srgbClr val="000090"/>
                </a:solidFill>
              </a:rPr>
              <a:t> </a:t>
            </a:r>
            <a:r>
              <a:rPr lang="de-DE" sz="1600" b="1" dirty="0" err="1" smtClean="0">
                <a:solidFill>
                  <a:srgbClr val="000090"/>
                </a:solidFill>
              </a:rPr>
              <a:t>quantumnumber</a:t>
            </a:r>
            <a:r>
              <a:rPr lang="de-DE" sz="1600" b="1" dirty="0" smtClean="0">
                <a:solidFill>
                  <a:srgbClr val="000090"/>
                </a:solidFill>
              </a:rPr>
              <a:t> </a:t>
            </a:r>
            <a:r>
              <a:rPr lang="de-DE" sz="1600" b="1" i="1" dirty="0" err="1" smtClean="0">
                <a:solidFill>
                  <a:srgbClr val="000090"/>
                </a:solidFill>
              </a:rPr>
              <a:t>n</a:t>
            </a:r>
            <a:r>
              <a:rPr lang="de-DE" sz="1600" b="1" i="1" dirty="0" smtClean="0">
                <a:solidFill>
                  <a:srgbClr val="000090"/>
                </a:solidFill>
              </a:rPr>
              <a:t>=1,2, </a:t>
            </a:r>
            <a:r>
              <a:rPr lang="de-DE" sz="1600" b="1" i="1" dirty="0" err="1" smtClean="0">
                <a:solidFill>
                  <a:srgbClr val="000090"/>
                </a:solidFill>
              </a:rPr>
              <a:t>or</a:t>
            </a:r>
            <a:r>
              <a:rPr lang="de-DE" sz="1600" b="1" i="1" dirty="0" smtClean="0">
                <a:solidFill>
                  <a:srgbClr val="000090"/>
                </a:solidFill>
              </a:rPr>
              <a:t> 3</a:t>
            </a:r>
            <a:endParaRPr lang="de-DE" sz="1600" u="sng" dirty="0" smtClean="0">
              <a:solidFill>
                <a:srgbClr val="000090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de-DE" sz="1600" u="sng" dirty="0" smtClean="0">
                <a:solidFill>
                  <a:srgbClr val="000090"/>
                </a:solidFill>
              </a:rPr>
              <a:t>H</a:t>
            </a:r>
            <a:r>
              <a:rPr lang="de-DE" sz="1600" u="sng" baseline="-25000" dirty="0" smtClean="0">
                <a:solidFill>
                  <a:srgbClr val="000090"/>
                </a:solidFill>
              </a:rPr>
              <a:t>2</a:t>
            </a:r>
            <a:r>
              <a:rPr lang="de-DE" sz="1600" u="sng" baseline="30000" dirty="0" smtClean="0">
                <a:solidFill>
                  <a:srgbClr val="000090"/>
                </a:solidFill>
              </a:rPr>
              <a:t>+   </a:t>
            </a:r>
            <a:r>
              <a:rPr lang="de-DE" sz="1600" u="sng" dirty="0" err="1" smtClean="0">
                <a:solidFill>
                  <a:srgbClr val="000090"/>
                </a:solidFill>
              </a:rPr>
              <a:t>radiative</a:t>
            </a:r>
            <a:r>
              <a:rPr lang="de-DE" sz="1600" u="sng" dirty="0" smtClean="0">
                <a:solidFill>
                  <a:srgbClr val="000090"/>
                </a:solidFill>
              </a:rPr>
              <a:t> </a:t>
            </a:r>
            <a:r>
              <a:rPr lang="de-DE" sz="1600" u="sng" dirty="0" err="1" smtClean="0">
                <a:solidFill>
                  <a:srgbClr val="000090"/>
                </a:solidFill>
              </a:rPr>
              <a:t>transitions</a:t>
            </a:r>
            <a:endParaRPr lang="de-DE" sz="1600" u="sng" dirty="0" smtClean="0">
              <a:solidFill>
                <a:srgbClr val="00009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rgbClr val="000090"/>
                </a:solidFill>
              </a:rPr>
              <a:t>Lyman-</a:t>
            </a:r>
            <a:r>
              <a:rPr lang="en-US" sz="1600" dirty="0" smtClean="0">
                <a:solidFill>
                  <a:srgbClr val="000090"/>
                </a:solidFill>
                <a:latin typeface="Symbol" charset="0"/>
              </a:rPr>
              <a:t>a, b, g </a:t>
            </a:r>
            <a:r>
              <a:rPr lang="en-US" sz="1600" dirty="0" smtClean="0">
                <a:solidFill>
                  <a:srgbClr val="000090"/>
                </a:solidFill>
              </a:rPr>
              <a:t>transitions broadened by collisions with </a:t>
            </a:r>
            <a:r>
              <a:rPr lang="en-US" sz="1600" i="1" dirty="0" smtClean="0">
                <a:solidFill>
                  <a:srgbClr val="000090"/>
                </a:solidFill>
                <a:latin typeface="Times New Roman" charset="0"/>
              </a:rPr>
              <a:t>H</a:t>
            </a:r>
            <a:r>
              <a:rPr lang="en-US" sz="1600" baseline="30000" dirty="0" smtClean="0">
                <a:solidFill>
                  <a:srgbClr val="000090"/>
                </a:solidFill>
              </a:rPr>
              <a:t>+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1600" i="1" dirty="0" err="1" smtClean="0">
                <a:solidFill>
                  <a:srgbClr val="000090"/>
                </a:solidFill>
              </a:rPr>
              <a:t>I.I.Sobel‘man</a:t>
            </a:r>
            <a:r>
              <a:rPr lang="en-US" sz="1600" i="1" dirty="0" smtClean="0">
                <a:solidFill>
                  <a:srgbClr val="000090"/>
                </a:solidFill>
              </a:rPr>
              <a:t> et al, JETP Letters  2000, PHYSICS-USPEKHI 2003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1600" i="1" dirty="0" smtClean="0">
                <a:solidFill>
                  <a:srgbClr val="000090"/>
                </a:solidFill>
              </a:rPr>
              <a:t>     </a:t>
            </a:r>
            <a:r>
              <a:rPr lang="en-US" sz="1600" i="1" dirty="0" err="1" smtClean="0">
                <a:solidFill>
                  <a:srgbClr val="000090"/>
                </a:solidFill>
              </a:rPr>
              <a:t>Radiative</a:t>
            </a:r>
            <a:r>
              <a:rPr lang="en-US" sz="1600" i="1" dirty="0" smtClean="0">
                <a:solidFill>
                  <a:srgbClr val="000090"/>
                </a:solidFill>
              </a:rPr>
              <a:t> transitions in the molecular ion </a:t>
            </a:r>
            <a:r>
              <a:rPr lang="en-US" sz="1600" i="1" dirty="0" smtClean="0">
                <a:solidFill>
                  <a:srgbClr val="000090"/>
                </a:solidFill>
              </a:rPr>
              <a:t>H</a:t>
            </a:r>
            <a:r>
              <a:rPr lang="en-US" sz="1600" i="1" baseline="-25000" dirty="0" smtClean="0">
                <a:solidFill>
                  <a:srgbClr val="000090"/>
                </a:solidFill>
              </a:rPr>
              <a:t>2</a:t>
            </a:r>
            <a:r>
              <a:rPr lang="en-US" sz="1600" i="1" baseline="30000" dirty="0" smtClean="0">
                <a:solidFill>
                  <a:srgbClr val="000090"/>
                </a:solidFill>
              </a:rPr>
              <a:t>+</a:t>
            </a:r>
            <a:endParaRPr lang="en-US" sz="1600" i="1" baseline="-25000" dirty="0" smtClean="0">
              <a:solidFill>
                <a:srgbClr val="00009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600" i="1" dirty="0" smtClean="0">
              <a:solidFill>
                <a:srgbClr val="00009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de-DE" sz="1200" i="1" dirty="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de-DE" sz="1200" i="1" dirty="0" smtClean="0"/>
              <a:t> </a:t>
            </a:r>
            <a:endParaRPr lang="de-DE" sz="12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9514" y="5133162"/>
            <a:ext cx="8604250" cy="175432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>
              <a:buFont typeface="Wingdings" charset="0"/>
              <a:buNone/>
            </a:pPr>
            <a:r>
              <a:rPr lang="en-US" u="sng" dirty="0" err="1" smtClean="0">
                <a:solidFill>
                  <a:srgbClr val="000090"/>
                </a:solidFill>
              </a:rPr>
              <a:t>Heteropolar</a:t>
            </a:r>
            <a:r>
              <a:rPr lang="en-US" u="sng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case</a:t>
            </a:r>
          </a:p>
          <a:p>
            <a:pPr algn="just">
              <a:buFont typeface="Wingdings" charset="0"/>
              <a:buNone/>
            </a:pPr>
            <a:r>
              <a:rPr lang="en-US" b="1" dirty="0" smtClean="0">
                <a:solidFill>
                  <a:srgbClr val="000090"/>
                </a:solidFill>
              </a:rPr>
              <a:t>X-ray radiation</a:t>
            </a:r>
            <a:r>
              <a:rPr lang="en-US" dirty="0" smtClean="0">
                <a:solidFill>
                  <a:srgbClr val="000090"/>
                </a:solidFill>
              </a:rPr>
              <a:t> under inner-shell excitation in ion-atom collisions. </a:t>
            </a:r>
          </a:p>
          <a:p>
            <a:pPr algn="just"/>
            <a:r>
              <a:rPr lang="en-US" b="1" dirty="0" smtClean="0">
                <a:solidFill>
                  <a:srgbClr val="000090"/>
                </a:solidFill>
              </a:rPr>
              <a:t>Hot dense plasma physics.</a:t>
            </a:r>
          </a:p>
          <a:p>
            <a:pPr algn="just"/>
            <a:r>
              <a:rPr lang="en-US" altLang="zh-CN" dirty="0" smtClean="0">
                <a:solidFill>
                  <a:srgbClr val="000090"/>
                </a:solidFill>
                <a:latin typeface="Book Antiqua" charset="0"/>
                <a:ea typeface="宋体" charset="0"/>
                <a:cs typeface="宋体" charset="0"/>
              </a:rPr>
              <a:t>In hot dense plasma experiments the typical densities are about 10</a:t>
            </a:r>
            <a:r>
              <a:rPr lang="en-US" altLang="zh-CN" baseline="30000" dirty="0" smtClean="0">
                <a:solidFill>
                  <a:srgbClr val="000090"/>
                </a:solidFill>
                <a:latin typeface="Book Antiqua" charset="0"/>
                <a:ea typeface="宋体" charset="0"/>
                <a:cs typeface="宋体" charset="0"/>
              </a:rPr>
              <a:t>24</a:t>
            </a:r>
            <a:r>
              <a:rPr lang="en-US" altLang="zh-CN" dirty="0" smtClean="0">
                <a:solidFill>
                  <a:srgbClr val="000090"/>
                </a:solidFill>
                <a:latin typeface="Book Antiqua" charset="0"/>
                <a:ea typeface="宋体" charset="0"/>
                <a:cs typeface="宋体" charset="0"/>
              </a:rPr>
              <a:t>cm</a:t>
            </a:r>
            <a:r>
              <a:rPr lang="en-US" altLang="zh-CN" baseline="30000" dirty="0" smtClean="0">
                <a:solidFill>
                  <a:srgbClr val="000090"/>
                </a:solidFill>
                <a:latin typeface="Book Antiqua" charset="0"/>
                <a:ea typeface="宋体" charset="0"/>
                <a:cs typeface="宋体" charset="0"/>
              </a:rPr>
              <a:t>-3</a:t>
            </a:r>
            <a:r>
              <a:rPr lang="en-US" altLang="zh-CN" dirty="0" smtClean="0">
                <a:solidFill>
                  <a:srgbClr val="000090"/>
                </a:solidFill>
                <a:latin typeface="Book Antiqua" charset="0"/>
                <a:ea typeface="宋体" charset="0"/>
                <a:cs typeface="宋体" charset="0"/>
              </a:rPr>
              <a:t> now, therefore ‹</a:t>
            </a:r>
            <a:r>
              <a:rPr lang="en-US" altLang="zh-CN" i="1" dirty="0" smtClean="0">
                <a:solidFill>
                  <a:srgbClr val="000090"/>
                </a:solidFill>
                <a:latin typeface="Times New Roman" charset="0"/>
                <a:ea typeface="宋体" charset="0"/>
                <a:cs typeface="宋体" charset="0"/>
              </a:rPr>
              <a:t>R</a:t>
            </a:r>
            <a:r>
              <a:rPr lang="en-US" altLang="zh-CN" dirty="0" smtClean="0">
                <a:solidFill>
                  <a:srgbClr val="000090"/>
                </a:solidFill>
                <a:latin typeface="Book Antiqua" charset="0"/>
                <a:ea typeface="宋体" charset="0"/>
                <a:cs typeface="宋体" charset="0"/>
              </a:rPr>
              <a:t>›~1</a:t>
            </a:r>
            <a:r>
              <a:rPr lang="en-US" altLang="zh-CN" i="1" dirty="0" smtClean="0">
                <a:solidFill>
                  <a:srgbClr val="000090"/>
                </a:solidFill>
                <a:latin typeface="Times New Roman" charset="0"/>
                <a:ea typeface="宋体" charset="0"/>
                <a:cs typeface="宋体" charset="0"/>
              </a:rPr>
              <a:t>a</a:t>
            </a:r>
            <a:r>
              <a:rPr lang="en-US" altLang="zh-CN" baseline="-25000" dirty="0" smtClean="0">
                <a:solidFill>
                  <a:srgbClr val="000090"/>
                </a:solidFill>
                <a:latin typeface="Book Antiqua" charset="0"/>
                <a:ea typeface="宋体" charset="0"/>
                <a:cs typeface="宋体" charset="0"/>
              </a:rPr>
              <a:t>0</a:t>
            </a:r>
            <a:r>
              <a:rPr lang="en-US" altLang="zh-CN" dirty="0" smtClean="0">
                <a:solidFill>
                  <a:srgbClr val="000090"/>
                </a:solidFill>
                <a:latin typeface="Book Antiqua" charset="0"/>
                <a:ea typeface="宋体" charset="0"/>
                <a:cs typeface="宋体" charset="0"/>
              </a:rPr>
              <a:t> and quasi-molecular description is applicable.</a:t>
            </a:r>
            <a:endParaRPr lang="en-GB" dirty="0" smtClean="0">
              <a:solidFill>
                <a:srgbClr val="000090"/>
              </a:solidFill>
              <a:latin typeface="Book Antiqua" charset="0"/>
              <a:ea typeface="宋体" charset="0"/>
              <a:cs typeface="宋体" charset="0"/>
            </a:endParaRPr>
          </a:p>
          <a:p>
            <a:pPr algn="just"/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1547419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de-DE" sz="4000" b="1" dirty="0">
                <a:solidFill>
                  <a:srgbClr val="FFFF00"/>
                </a:solidFill>
              </a:rPr>
              <a:t/>
            </a:r>
            <a:br>
              <a:rPr lang="de-DE" sz="4000" b="1" dirty="0">
                <a:solidFill>
                  <a:srgbClr val="FFFF00"/>
                </a:solidFill>
              </a:rPr>
            </a:br>
            <a:r>
              <a:rPr lang="ru-RU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smtClean="0">
                <a:solidFill>
                  <a:srgbClr val="00004D"/>
                </a:solidFill>
              </a:rPr>
              <a:t>A novel feature is dependence on a new parameter Z</a:t>
            </a:r>
            <a:r>
              <a:rPr lang="en-US" sz="4000" b="1" baseline="-25000" dirty="0" smtClean="0">
                <a:solidFill>
                  <a:srgbClr val="00004D"/>
                </a:solidFill>
              </a:rPr>
              <a:t>1</a:t>
            </a:r>
            <a:r>
              <a:rPr lang="en-US" sz="4000" b="1" dirty="0" smtClean="0">
                <a:solidFill>
                  <a:srgbClr val="00004D"/>
                </a:solidFill>
              </a:rPr>
              <a:t>/Z</a:t>
            </a:r>
            <a:r>
              <a:rPr lang="en-US" sz="4000" b="1" baseline="-25000" dirty="0" smtClean="0">
                <a:solidFill>
                  <a:srgbClr val="00004D"/>
                </a:solidFill>
              </a:rPr>
              <a:t>2</a:t>
            </a:r>
            <a:endParaRPr lang="de-DE" sz="4000" b="1" i="1" dirty="0">
              <a:solidFill>
                <a:srgbClr val="00004D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99590"/>
            <a:ext cx="8229600" cy="3499227"/>
          </a:xfrm>
          <a:solidFill>
            <a:srgbClr val="FFFFFF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de-DE" sz="2000" b="1" i="1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000" dirty="0" err="1" smtClean="0">
                <a:solidFill>
                  <a:prstClr val="black"/>
                </a:solidFill>
                <a:ea typeface="+mj-ea"/>
                <a:cs typeface="+mj-cs"/>
              </a:rPr>
              <a:t>Scaling</a:t>
            </a:r>
            <a:r>
              <a:rPr lang="de-DE" sz="20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  <a:ea typeface="+mj-ea"/>
                <a:cs typeface="+mj-cs"/>
              </a:rPr>
              <a:t>Rule</a:t>
            </a:r>
            <a:endParaRPr lang="de-DE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1600" i="1" dirty="0"/>
              <a:t>        </a:t>
            </a:r>
            <a:r>
              <a:rPr lang="de-DE" sz="2800" i="1" dirty="0"/>
              <a:t/>
            </a:r>
            <a:br>
              <a:rPr lang="de-DE" sz="2800" i="1" dirty="0"/>
            </a:br>
            <a:endParaRPr lang="de-DE" sz="2800" i="1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407629"/>
              </p:ext>
            </p:extLst>
          </p:nvPr>
        </p:nvGraphicFramePr>
        <p:xfrm>
          <a:off x="1785136" y="2439413"/>
          <a:ext cx="67691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name="Сормула" r:id="rId4" imgW="2628720" imgH="1168200" progId="Equation.3">
                  <p:embed/>
                </p:oleObj>
              </mc:Choice>
              <mc:Fallback>
                <p:oleObj name="Сормула" r:id="rId4" imgW="262872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136" y="2439413"/>
                        <a:ext cx="6769100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85066" y="5398817"/>
            <a:ext cx="4572000" cy="10941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de-DE" b="1" i="1" dirty="0" smtClean="0"/>
              <a:t>Z</a:t>
            </a:r>
            <a:r>
              <a:rPr lang="de-DE" b="1" i="1" baseline="-25000" dirty="0" smtClean="0"/>
              <a:t>1</a:t>
            </a:r>
            <a:r>
              <a:rPr lang="de-DE" b="1" i="1" dirty="0" smtClean="0"/>
              <a:t>eZ</a:t>
            </a:r>
            <a:r>
              <a:rPr lang="de-DE" b="1" i="1" baseline="-25000" dirty="0" smtClean="0"/>
              <a:t>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b="1" i="1" dirty="0" smtClean="0"/>
              <a:t>      </a:t>
            </a:r>
            <a:r>
              <a:rPr lang="de-DE" dirty="0" smtClean="0"/>
              <a:t>Devdariani et al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 smtClean="0"/>
              <a:t>      </a:t>
            </a:r>
            <a:r>
              <a:rPr lang="de-DE" dirty="0" err="1" smtClean="0"/>
              <a:t>Phys</a:t>
            </a:r>
            <a:r>
              <a:rPr lang="de-DE" dirty="0" smtClean="0"/>
              <a:t> </a:t>
            </a:r>
            <a:r>
              <a:rPr lang="de-DE" dirty="0" err="1" smtClean="0"/>
              <a:t>Rev</a:t>
            </a:r>
            <a:r>
              <a:rPr lang="de-DE" dirty="0" smtClean="0"/>
              <a:t> a 71 022512 (2005)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 smtClean="0"/>
              <a:t>      </a:t>
            </a:r>
            <a:r>
              <a:rPr lang="de-DE" b="1" i="1" dirty="0" smtClean="0"/>
              <a:t>Z</a:t>
            </a:r>
            <a:r>
              <a:rPr lang="de-DE" b="1" i="1" baseline="-25000" dirty="0" smtClean="0"/>
              <a:t>1 </a:t>
            </a:r>
            <a:r>
              <a:rPr lang="de-DE" b="1" i="1" dirty="0" smtClean="0"/>
              <a:t>=1.5, 2, 2.5, </a:t>
            </a:r>
            <a:r>
              <a:rPr lang="de-DE" b="1" i="1" dirty="0" err="1" smtClean="0"/>
              <a:t>and</a:t>
            </a:r>
            <a:r>
              <a:rPr lang="de-DE" b="1" i="1" dirty="0" smtClean="0"/>
              <a:t> 3</a:t>
            </a:r>
            <a:r>
              <a:rPr lang="de-DE" dirty="0" smtClean="0"/>
              <a:t> , </a:t>
            </a:r>
            <a:r>
              <a:rPr lang="de-DE" b="1" i="1" dirty="0" smtClean="0"/>
              <a:t>Z</a:t>
            </a:r>
            <a:r>
              <a:rPr lang="de-DE" b="1" i="1" baseline="-25000" dirty="0" smtClean="0"/>
              <a:t>2 </a:t>
            </a:r>
            <a:r>
              <a:rPr lang="de-DE" b="1" i="1" dirty="0" smtClean="0"/>
              <a:t>=1, n</a:t>
            </a:r>
            <a:r>
              <a:rPr lang="de-DE" b="1" i="1" baseline="-25000" dirty="0" smtClean="0"/>
              <a:t>u</a:t>
            </a:r>
            <a:r>
              <a:rPr lang="de-DE" b="1" i="1" dirty="0" smtClean="0"/>
              <a:t>=1,2,3, </a:t>
            </a:r>
            <a:r>
              <a:rPr lang="de-DE" b="1" i="1" dirty="0" err="1" smtClean="0"/>
              <a:t>and</a:t>
            </a:r>
            <a:r>
              <a:rPr lang="de-DE" b="1" i="1" dirty="0" smtClean="0"/>
              <a:t> 4</a:t>
            </a:r>
            <a:r>
              <a:rPr lang="de-DE" dirty="0" smtClean="0"/>
              <a:t>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197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45907"/>
          </a:xfrm>
          <a:solidFill>
            <a:srgbClr val="FFFFFF"/>
          </a:solidFill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Results and Discussion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62512"/>
          </a:xfrm>
          <a:solidFill>
            <a:srgbClr val="FFFFFF"/>
          </a:solidFill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0"/>
                </a:solidFill>
                <a:latin typeface="Times New Roman" charset="0"/>
              </a:rPr>
              <a:t>The most prominent features of the dipole matrix elements: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sz="2400" dirty="0">
                <a:solidFill>
                  <a:srgbClr val="000090"/>
                </a:solidFill>
                <a:latin typeface="Book Antiqua" charset="0"/>
              </a:rPr>
              <a:t>The dipole moments strongly depend on the inter-nuclear distance </a:t>
            </a:r>
            <a:r>
              <a:rPr lang="en-US" sz="2400" b="1" i="1" dirty="0">
                <a:solidFill>
                  <a:srgbClr val="000090"/>
                </a:solidFill>
                <a:latin typeface="Book Antiqua" charset="0"/>
              </a:rPr>
              <a:t>R</a:t>
            </a:r>
            <a:r>
              <a:rPr lang="en-US" sz="2400" dirty="0">
                <a:solidFill>
                  <a:srgbClr val="000090"/>
                </a:solidFill>
                <a:latin typeface="Book Antiqua" charset="0"/>
              </a:rPr>
              <a:t>;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sz="2400" dirty="0">
                <a:solidFill>
                  <a:srgbClr val="000090"/>
                </a:solidFill>
                <a:latin typeface="Book Antiqua" charset="0"/>
              </a:rPr>
              <a:t>The limiting values of some matrix elements, at large </a:t>
            </a:r>
            <a:r>
              <a:rPr lang="en-US" sz="2400" b="1" i="1" dirty="0">
                <a:solidFill>
                  <a:srgbClr val="000090"/>
                </a:solidFill>
                <a:latin typeface="Book Antiqua" charset="0"/>
              </a:rPr>
              <a:t>R</a:t>
            </a:r>
            <a:r>
              <a:rPr lang="en-US" sz="2400" dirty="0">
                <a:solidFill>
                  <a:srgbClr val="000090"/>
                </a:solidFill>
                <a:latin typeface="Book Antiqua" charset="0"/>
              </a:rPr>
              <a:t>,</a:t>
            </a:r>
            <a:r>
              <a:rPr lang="en-US" sz="2400" i="1" dirty="0">
                <a:solidFill>
                  <a:srgbClr val="000090"/>
                </a:solidFill>
                <a:latin typeface="Book Antiqua" charset="0"/>
              </a:rPr>
              <a:t> </a:t>
            </a:r>
            <a:r>
              <a:rPr lang="en-US" sz="2400" dirty="0">
                <a:solidFill>
                  <a:srgbClr val="000090"/>
                </a:solidFill>
                <a:latin typeface="Book Antiqua" charset="0"/>
              </a:rPr>
              <a:t>tend in pairs to the same values or to values of equal moduli and opposite signs, and some of them are equal to zero;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sz="2400" dirty="0">
                <a:solidFill>
                  <a:srgbClr val="000090"/>
                </a:solidFill>
                <a:latin typeface="Book Antiqua" charset="0"/>
              </a:rPr>
              <a:t>Some dipole moments have zeros at intermediate </a:t>
            </a:r>
            <a:r>
              <a:rPr lang="en-US" sz="2400" b="1" i="1" dirty="0">
                <a:solidFill>
                  <a:srgbClr val="000090"/>
                </a:solidFill>
                <a:latin typeface="Book Antiqua" charset="0"/>
              </a:rPr>
              <a:t>R</a:t>
            </a:r>
            <a:r>
              <a:rPr lang="en-US" sz="2400" dirty="0">
                <a:solidFill>
                  <a:srgbClr val="000090"/>
                </a:solidFill>
                <a:latin typeface="Book Antiqua" charset="0"/>
              </a:rPr>
              <a:t>.</a:t>
            </a:r>
            <a:r>
              <a:rPr lang="en-US" dirty="0">
                <a:solidFill>
                  <a:srgbClr val="000090"/>
                </a:solidFill>
                <a:latin typeface="Book Antiqua" charset="0"/>
              </a:rPr>
              <a:t> </a:t>
            </a:r>
            <a:endParaRPr lang="en-GB" dirty="0">
              <a:solidFill>
                <a:srgbClr val="000090"/>
              </a:solidFill>
              <a:latin typeface="Book Antiqua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92C7-97D4-C44B-A074-D17A13001561}" type="datetime1">
              <a:rPr lang="en-US"/>
              <a:pPr/>
              <a:t>май/13/2013</a:t>
            </a:fld>
            <a:endParaRPr lang="en-GB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8F14-77AA-7442-994E-0137F47E8EE4}" type="slidenum">
              <a:rPr lang="en-GB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28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nimBg="1"/>
    </p:bldLst>
  </p:timing>
</p:sld>
</file>

<file path=ppt/theme/theme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IS 2010">
  <a:themeElements>
    <a:clrScheme name="Calm Seas 1">
      <a:dk1>
        <a:srgbClr val="010199"/>
      </a:dk1>
      <a:lt1>
        <a:srgbClr val="FFFFFF"/>
      </a:lt1>
      <a:dk2>
        <a:srgbClr val="A2B3DD"/>
      </a:dk2>
      <a:lt2>
        <a:srgbClr val="FFFFFF"/>
      </a:lt2>
      <a:accent1>
        <a:srgbClr val="33CCCC"/>
      </a:accent1>
      <a:accent2>
        <a:srgbClr val="00C600"/>
      </a:accent2>
      <a:accent3>
        <a:srgbClr val="CED6EB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Calm Seas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alm Seas 1">
        <a:dk1>
          <a:srgbClr val="010199"/>
        </a:dk1>
        <a:lt1>
          <a:srgbClr val="FFFFFF"/>
        </a:lt1>
        <a:dk2>
          <a:srgbClr val="A2B3DD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CED6E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2">
        <a:dk1>
          <a:srgbClr val="000066"/>
        </a:dk1>
        <a:lt1>
          <a:srgbClr val="FFFFFF"/>
        </a:lt1>
        <a:dk2>
          <a:srgbClr val="A2B3DD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CED6EB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3">
        <a:dk1>
          <a:srgbClr val="000000"/>
        </a:dk1>
        <a:lt1>
          <a:srgbClr val="FFFFFF"/>
        </a:lt1>
        <a:dk2>
          <a:srgbClr val="A2B3DD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CED6EB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4">
        <a:dk1>
          <a:srgbClr val="003366"/>
        </a:dk1>
        <a:lt1>
          <a:srgbClr val="FFFFFF"/>
        </a:lt1>
        <a:dk2>
          <a:srgbClr val="A2B3DD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CED6EB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</TotalTime>
  <Words>1509</Words>
  <Application>Microsoft Macintosh PowerPoint</Application>
  <PresentationFormat>Экран (4:3)</PresentationFormat>
  <Paragraphs>201</Paragraphs>
  <Slides>26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11_Default Design</vt:lpstr>
      <vt:lpstr>AIS 2010</vt:lpstr>
      <vt:lpstr>Сормула</vt:lpstr>
      <vt:lpstr>Image Bitmap</vt:lpstr>
      <vt:lpstr>Формула</vt:lpstr>
      <vt:lpstr>RADIATIVE TRANSITIONS IN FEW ELECTRON QUASY-MOLECULES  </vt:lpstr>
      <vt:lpstr>CONTENTS</vt:lpstr>
      <vt:lpstr>Definitions</vt:lpstr>
      <vt:lpstr>Spectral Profile Calculations</vt:lpstr>
      <vt:lpstr>Spectral Profiles Calculations, J()  Input Data:</vt:lpstr>
      <vt:lpstr>MOTIVATION</vt:lpstr>
      <vt:lpstr> Historical Note</vt:lpstr>
      <vt:lpstr>  A novel feature is dependence on a new parameter Z1/Z2</vt:lpstr>
      <vt:lpstr>Results and Discussion</vt:lpstr>
      <vt:lpstr>Презентация PowerPoint</vt:lpstr>
      <vt:lpstr>Asymptotically forbidden-transitions D(R∞)=0 </vt:lpstr>
      <vt:lpstr>The specific example of the exothermic charge transfer which includes an initial excited state and leads to the formation of neutral hydrogen  He+(n=3)+H+→He2++H(n=1)+7.6eV/hν  through the 4𝑓𝜎→2𝑝𝜎 transitions</vt:lpstr>
      <vt:lpstr>Презентация PowerPoint</vt:lpstr>
      <vt:lpstr>  He+(n=3)+H+→He2++H(n=1)+hν  </vt:lpstr>
      <vt:lpstr>Spectral Profile Summed over Impact Parameters</vt:lpstr>
      <vt:lpstr> Temperature Dependences </vt:lpstr>
      <vt:lpstr>Another Example of Asymptotically Forbidden Transition: Radiating Transitions Followed by Resonance Charge Exchange</vt:lpstr>
      <vt:lpstr>Презентация PowerPoint</vt:lpstr>
      <vt:lpstr>Презентация PowerPoint</vt:lpstr>
      <vt:lpstr>   Spectral Profiles Averaged over Maxwell’s Distributions  as a Function of Distance between the Nuclei</vt:lpstr>
      <vt:lpstr>Long-Lived Anionic States of H2</vt:lpstr>
      <vt:lpstr>Conclusions</vt:lpstr>
      <vt:lpstr>COLLABORATORS</vt:lpstr>
      <vt:lpstr>The Relative Accuracy:     </vt:lpstr>
      <vt:lpstr>Heavy-Ion—Atom Collisions</vt:lpstr>
      <vt:lpstr>Cl16+-Ar </vt:lpstr>
    </vt:vector>
  </TitlesOfParts>
  <Company>St Petersburg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RADIATIVE TRANSITIONS IN FEW ELECTRON QUASYMOLECULES  </dc:title>
  <dc:creator>Alexander Devdariani</dc:creator>
  <cp:lastModifiedBy>Alexander Devdariani</cp:lastModifiedBy>
  <cp:revision>81</cp:revision>
  <dcterms:created xsi:type="dcterms:W3CDTF">2013-05-09T16:58:52Z</dcterms:created>
  <dcterms:modified xsi:type="dcterms:W3CDTF">2013-05-13T06:50:55Z</dcterms:modified>
</cp:coreProperties>
</file>