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378" r:id="rId2"/>
    <p:sldId id="537" r:id="rId3"/>
    <p:sldId id="545" r:id="rId4"/>
    <p:sldId id="547" r:id="rId5"/>
    <p:sldId id="551" r:id="rId6"/>
    <p:sldId id="549" r:id="rId7"/>
    <p:sldId id="578" r:id="rId8"/>
    <p:sldId id="577" r:id="rId9"/>
    <p:sldId id="521" r:id="rId10"/>
    <p:sldId id="522" r:id="rId11"/>
    <p:sldId id="548" r:id="rId12"/>
    <p:sldId id="553" r:id="rId13"/>
    <p:sldId id="554" r:id="rId14"/>
    <p:sldId id="531" r:id="rId15"/>
    <p:sldId id="524" r:id="rId16"/>
    <p:sldId id="520" r:id="rId17"/>
    <p:sldId id="534" r:id="rId18"/>
    <p:sldId id="501" r:id="rId19"/>
    <p:sldId id="469" r:id="rId20"/>
    <p:sldId id="464" r:id="rId21"/>
    <p:sldId id="474" r:id="rId22"/>
    <p:sldId id="562" r:id="rId23"/>
    <p:sldId id="519" r:id="rId24"/>
    <p:sldId id="475" r:id="rId25"/>
  </p:sldIdLst>
  <p:sldSz cx="9144000" cy="6858000" type="screen4x3"/>
  <p:notesSz cx="6797675" cy="9874250"/>
  <p:defaultTextStyle>
    <a:defPPr>
      <a:defRPr lang="de-DE"/>
    </a:defPPr>
    <a:lvl1pPr algn="ctr" rtl="0" fontAlgn="base">
      <a:spcBef>
        <a:spcPct val="0"/>
      </a:spcBef>
      <a:spcAft>
        <a:spcPct val="0"/>
      </a:spcAft>
      <a:defRPr sz="3600" b="1" kern="1200">
        <a:solidFill>
          <a:schemeClr val="accent2"/>
        </a:solidFill>
        <a:latin typeface="Century Gothic" pitchFamily="34" charset="0"/>
        <a:ea typeface="宋体" charset="-122"/>
        <a:cs typeface="+mn-cs"/>
      </a:defRPr>
    </a:lvl1pPr>
    <a:lvl2pPr marL="457200" algn="ctr" rtl="0" fontAlgn="base">
      <a:spcBef>
        <a:spcPct val="0"/>
      </a:spcBef>
      <a:spcAft>
        <a:spcPct val="0"/>
      </a:spcAft>
      <a:defRPr sz="3600" b="1" kern="1200">
        <a:solidFill>
          <a:schemeClr val="accent2"/>
        </a:solidFill>
        <a:latin typeface="Century Gothic" pitchFamily="34" charset="0"/>
        <a:ea typeface="宋体" charset="-122"/>
        <a:cs typeface="+mn-cs"/>
      </a:defRPr>
    </a:lvl2pPr>
    <a:lvl3pPr marL="914400" algn="ctr" rtl="0" fontAlgn="base">
      <a:spcBef>
        <a:spcPct val="0"/>
      </a:spcBef>
      <a:spcAft>
        <a:spcPct val="0"/>
      </a:spcAft>
      <a:defRPr sz="3600" b="1" kern="1200">
        <a:solidFill>
          <a:schemeClr val="accent2"/>
        </a:solidFill>
        <a:latin typeface="Century Gothic" pitchFamily="34" charset="0"/>
        <a:ea typeface="宋体" charset="-122"/>
        <a:cs typeface="+mn-cs"/>
      </a:defRPr>
    </a:lvl3pPr>
    <a:lvl4pPr marL="1371600" algn="ctr" rtl="0" fontAlgn="base">
      <a:spcBef>
        <a:spcPct val="0"/>
      </a:spcBef>
      <a:spcAft>
        <a:spcPct val="0"/>
      </a:spcAft>
      <a:defRPr sz="3600" b="1" kern="1200">
        <a:solidFill>
          <a:schemeClr val="accent2"/>
        </a:solidFill>
        <a:latin typeface="Century Gothic" pitchFamily="34" charset="0"/>
        <a:ea typeface="宋体" charset="-122"/>
        <a:cs typeface="+mn-cs"/>
      </a:defRPr>
    </a:lvl4pPr>
    <a:lvl5pPr marL="1828800" algn="ctr" rtl="0" fontAlgn="base">
      <a:spcBef>
        <a:spcPct val="0"/>
      </a:spcBef>
      <a:spcAft>
        <a:spcPct val="0"/>
      </a:spcAft>
      <a:defRPr sz="3600" b="1" kern="1200">
        <a:solidFill>
          <a:schemeClr val="accent2"/>
        </a:solidFill>
        <a:latin typeface="Century Gothic" pitchFamily="34" charset="0"/>
        <a:ea typeface="宋体" charset="-122"/>
        <a:cs typeface="+mn-cs"/>
      </a:defRPr>
    </a:lvl5pPr>
    <a:lvl6pPr marL="2286000" algn="l" defTabSz="914400" rtl="0" eaLnBrk="1" latinLnBrk="0" hangingPunct="1">
      <a:defRPr sz="3600" b="1" kern="1200">
        <a:solidFill>
          <a:schemeClr val="accent2"/>
        </a:solidFill>
        <a:latin typeface="Century Gothic" pitchFamily="34" charset="0"/>
        <a:ea typeface="宋体" charset="-122"/>
        <a:cs typeface="+mn-cs"/>
      </a:defRPr>
    </a:lvl6pPr>
    <a:lvl7pPr marL="2743200" algn="l" defTabSz="914400" rtl="0" eaLnBrk="1" latinLnBrk="0" hangingPunct="1">
      <a:defRPr sz="3600" b="1" kern="1200">
        <a:solidFill>
          <a:schemeClr val="accent2"/>
        </a:solidFill>
        <a:latin typeface="Century Gothic" pitchFamily="34" charset="0"/>
        <a:ea typeface="宋体" charset="-122"/>
        <a:cs typeface="+mn-cs"/>
      </a:defRPr>
    </a:lvl7pPr>
    <a:lvl8pPr marL="3200400" algn="l" defTabSz="914400" rtl="0" eaLnBrk="1" latinLnBrk="0" hangingPunct="1">
      <a:defRPr sz="3600" b="1" kern="1200">
        <a:solidFill>
          <a:schemeClr val="accent2"/>
        </a:solidFill>
        <a:latin typeface="Century Gothic" pitchFamily="34" charset="0"/>
        <a:ea typeface="宋体" charset="-122"/>
        <a:cs typeface="+mn-cs"/>
      </a:defRPr>
    </a:lvl8pPr>
    <a:lvl9pPr marL="3657600" algn="l" defTabSz="914400" rtl="0" eaLnBrk="1" latinLnBrk="0" hangingPunct="1">
      <a:defRPr sz="3600" b="1" kern="1200">
        <a:solidFill>
          <a:schemeClr val="accent2"/>
        </a:solidFill>
        <a:latin typeface="Century Gothic" pitchFamily="34"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FF6600"/>
    <a:srgbClr val="CC3300"/>
    <a:srgbClr val="663300"/>
    <a:srgbClr val="969696"/>
    <a:srgbClr val="FF0066"/>
    <a:srgbClr val="FF9966"/>
    <a:srgbClr val="FF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14" autoAdjust="0"/>
    <p:restoredTop sz="91382" autoAdjust="0"/>
  </p:normalViewPr>
  <p:slideViewPr>
    <p:cSldViewPr>
      <p:cViewPr>
        <p:scale>
          <a:sx n="75" d="100"/>
          <a:sy n="75" d="100"/>
        </p:scale>
        <p:origin x="-360"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16.xml"/><Relationship Id="rId3" Type="http://schemas.openxmlformats.org/officeDocument/2006/relationships/slide" Target="slides/slide4.xml"/><Relationship Id="rId7" Type="http://schemas.openxmlformats.org/officeDocument/2006/relationships/slide" Target="slides/slide9.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8.xml"/><Relationship Id="rId5" Type="http://schemas.openxmlformats.org/officeDocument/2006/relationships/slide" Target="slides/slide7.xml"/><Relationship Id="rId4"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6400" cy="495300"/>
          </a:xfrm>
          <a:prstGeom prst="rect">
            <a:avLst/>
          </a:prstGeom>
          <a:noFill/>
          <a:ln w="9525">
            <a:noFill/>
            <a:miter lim="800000"/>
            <a:headEnd/>
            <a:tailEnd/>
          </a:ln>
          <a:effectLst/>
        </p:spPr>
        <p:txBody>
          <a:bodyPr vert="horz" wrap="square" lIns="91819" tIns="45911" rIns="91819" bIns="45911" numCol="1" anchor="t" anchorCtr="0" compatLnSpc="1">
            <a:prstTxWarp prst="textNoShape">
              <a:avLst/>
            </a:prstTxWarp>
          </a:bodyPr>
          <a:lstStyle>
            <a:lvl1pPr algn="l" defTabSz="919163">
              <a:defRPr sz="1200" b="0">
                <a:solidFill>
                  <a:schemeClr val="tx1"/>
                </a:solidFill>
                <a:latin typeface="Times New Roman" pitchFamily="18" charset="0"/>
              </a:defRPr>
            </a:lvl1pPr>
          </a:lstStyle>
          <a:p>
            <a:endParaRPr lang="zh-CN" altLang="de-DE"/>
          </a:p>
        </p:txBody>
      </p:sp>
      <p:sp>
        <p:nvSpPr>
          <p:cNvPr id="4099" name="Rectangle 3"/>
          <p:cNvSpPr>
            <a:spLocks noGrp="1" noChangeArrowheads="1"/>
          </p:cNvSpPr>
          <p:nvPr>
            <p:ph type="dt" sz="quarter" idx="1"/>
          </p:nvPr>
        </p:nvSpPr>
        <p:spPr bwMode="auto">
          <a:xfrm>
            <a:off x="3851275" y="0"/>
            <a:ext cx="2946400" cy="495300"/>
          </a:xfrm>
          <a:prstGeom prst="rect">
            <a:avLst/>
          </a:prstGeom>
          <a:noFill/>
          <a:ln w="9525">
            <a:noFill/>
            <a:miter lim="800000"/>
            <a:headEnd/>
            <a:tailEnd/>
          </a:ln>
          <a:effectLst/>
        </p:spPr>
        <p:txBody>
          <a:bodyPr vert="horz" wrap="square" lIns="91819" tIns="45911" rIns="91819" bIns="45911" numCol="1" anchor="t" anchorCtr="0" compatLnSpc="1">
            <a:prstTxWarp prst="textNoShape">
              <a:avLst/>
            </a:prstTxWarp>
          </a:bodyPr>
          <a:lstStyle>
            <a:lvl1pPr algn="r" defTabSz="919163">
              <a:defRPr sz="1200" b="0">
                <a:solidFill>
                  <a:schemeClr val="tx1"/>
                </a:solidFill>
                <a:latin typeface="Times New Roman" pitchFamily="18" charset="0"/>
              </a:defRPr>
            </a:lvl1pPr>
          </a:lstStyle>
          <a:p>
            <a:endParaRPr lang="de-DE" altLang="zh-CN"/>
          </a:p>
        </p:txBody>
      </p:sp>
      <p:sp>
        <p:nvSpPr>
          <p:cNvPr id="4100" name="Rectangle 4"/>
          <p:cNvSpPr>
            <a:spLocks noGrp="1" noChangeArrowheads="1"/>
          </p:cNvSpPr>
          <p:nvPr>
            <p:ph type="ftr" sz="quarter" idx="2"/>
          </p:nvPr>
        </p:nvSpPr>
        <p:spPr bwMode="auto">
          <a:xfrm>
            <a:off x="0" y="9378950"/>
            <a:ext cx="2946400" cy="495300"/>
          </a:xfrm>
          <a:prstGeom prst="rect">
            <a:avLst/>
          </a:prstGeom>
          <a:noFill/>
          <a:ln w="9525">
            <a:noFill/>
            <a:miter lim="800000"/>
            <a:headEnd/>
            <a:tailEnd/>
          </a:ln>
          <a:effectLst/>
        </p:spPr>
        <p:txBody>
          <a:bodyPr vert="horz" wrap="square" lIns="91819" tIns="45911" rIns="91819" bIns="45911" numCol="1" anchor="b" anchorCtr="0" compatLnSpc="1">
            <a:prstTxWarp prst="textNoShape">
              <a:avLst/>
            </a:prstTxWarp>
          </a:bodyPr>
          <a:lstStyle>
            <a:lvl1pPr algn="l" defTabSz="919163">
              <a:defRPr sz="1200" b="0">
                <a:solidFill>
                  <a:schemeClr val="tx1"/>
                </a:solidFill>
                <a:latin typeface="Times New Roman" pitchFamily="18" charset="0"/>
              </a:defRPr>
            </a:lvl1pPr>
          </a:lstStyle>
          <a:p>
            <a:endParaRPr lang="de-DE" altLang="zh-CN"/>
          </a:p>
        </p:txBody>
      </p:sp>
      <p:sp>
        <p:nvSpPr>
          <p:cNvPr id="4101" name="Rectangle 5"/>
          <p:cNvSpPr>
            <a:spLocks noGrp="1" noChangeArrowheads="1"/>
          </p:cNvSpPr>
          <p:nvPr>
            <p:ph type="sldNum" sz="quarter" idx="3"/>
          </p:nvPr>
        </p:nvSpPr>
        <p:spPr bwMode="auto">
          <a:xfrm>
            <a:off x="3851275" y="9378950"/>
            <a:ext cx="2946400" cy="495300"/>
          </a:xfrm>
          <a:prstGeom prst="rect">
            <a:avLst/>
          </a:prstGeom>
          <a:noFill/>
          <a:ln w="9525">
            <a:noFill/>
            <a:miter lim="800000"/>
            <a:headEnd/>
            <a:tailEnd/>
          </a:ln>
          <a:effectLst/>
        </p:spPr>
        <p:txBody>
          <a:bodyPr vert="horz" wrap="square" lIns="91819" tIns="45911" rIns="91819" bIns="45911" numCol="1" anchor="b" anchorCtr="0" compatLnSpc="1">
            <a:prstTxWarp prst="textNoShape">
              <a:avLst/>
            </a:prstTxWarp>
          </a:bodyPr>
          <a:lstStyle>
            <a:lvl1pPr algn="r" defTabSz="919163">
              <a:defRPr sz="1200" b="0">
                <a:solidFill>
                  <a:schemeClr val="tx1"/>
                </a:solidFill>
                <a:latin typeface="Times New Roman" pitchFamily="18" charset="0"/>
              </a:defRPr>
            </a:lvl1pPr>
          </a:lstStyle>
          <a:p>
            <a:fld id="{3B92D9C7-B447-4F8E-8891-E59B4D587BA2}" type="slidenum">
              <a:rPr lang="zh-CN" altLang="de-DE"/>
              <a:pPr/>
              <a:t>‹#›</a:t>
            </a:fld>
            <a:endParaRPr lang="de-DE" altLang="zh-CN"/>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17825" cy="457200"/>
          </a:xfrm>
          <a:prstGeom prst="rect">
            <a:avLst/>
          </a:prstGeom>
          <a:noFill/>
          <a:ln w="9525">
            <a:noFill/>
            <a:miter lim="800000"/>
            <a:headEnd/>
            <a:tailEnd/>
          </a:ln>
          <a:effectLst/>
        </p:spPr>
        <p:txBody>
          <a:bodyPr vert="horz" wrap="square" lIns="91819" tIns="45911" rIns="91819" bIns="45911" numCol="1" anchor="t" anchorCtr="0" compatLnSpc="1">
            <a:prstTxWarp prst="textNoShape">
              <a:avLst/>
            </a:prstTxWarp>
          </a:bodyPr>
          <a:lstStyle>
            <a:lvl1pPr algn="l" defTabSz="919163">
              <a:defRPr sz="1200" b="0">
                <a:solidFill>
                  <a:schemeClr val="tx1"/>
                </a:solidFill>
                <a:latin typeface="Times New Roman" pitchFamily="18" charset="0"/>
              </a:defRPr>
            </a:lvl1pPr>
          </a:lstStyle>
          <a:p>
            <a:endParaRPr lang="zh-CN" altLang="de-DE"/>
          </a:p>
        </p:txBody>
      </p:sp>
      <p:sp>
        <p:nvSpPr>
          <p:cNvPr id="5123" name="Rectangle 3"/>
          <p:cNvSpPr>
            <a:spLocks noGrp="1" noChangeArrowheads="1"/>
          </p:cNvSpPr>
          <p:nvPr>
            <p:ph type="dt" idx="1"/>
          </p:nvPr>
        </p:nvSpPr>
        <p:spPr bwMode="auto">
          <a:xfrm>
            <a:off x="3841750" y="0"/>
            <a:ext cx="2917825" cy="457200"/>
          </a:xfrm>
          <a:prstGeom prst="rect">
            <a:avLst/>
          </a:prstGeom>
          <a:noFill/>
          <a:ln w="9525">
            <a:noFill/>
            <a:miter lim="800000"/>
            <a:headEnd/>
            <a:tailEnd/>
          </a:ln>
          <a:effectLst/>
        </p:spPr>
        <p:txBody>
          <a:bodyPr vert="horz" wrap="square" lIns="91819" tIns="45911" rIns="91819" bIns="45911" numCol="1" anchor="t" anchorCtr="0" compatLnSpc="1">
            <a:prstTxWarp prst="textNoShape">
              <a:avLst/>
            </a:prstTxWarp>
          </a:bodyPr>
          <a:lstStyle>
            <a:lvl1pPr algn="r" defTabSz="919163">
              <a:defRPr sz="1200" b="0">
                <a:solidFill>
                  <a:schemeClr val="tx1"/>
                </a:solidFill>
                <a:latin typeface="Times New Roman" pitchFamily="18" charset="0"/>
              </a:defRPr>
            </a:lvl1pPr>
          </a:lstStyle>
          <a:p>
            <a:endParaRPr lang="de-DE" altLang="zh-CN"/>
          </a:p>
        </p:txBody>
      </p:sp>
      <p:sp>
        <p:nvSpPr>
          <p:cNvPr id="5124" name="Rectangle 4"/>
          <p:cNvSpPr>
            <a:spLocks noChangeArrowheads="1" noTextEdit="1"/>
          </p:cNvSpPr>
          <p:nvPr>
            <p:ph type="sldImg" idx="2"/>
          </p:nvPr>
        </p:nvSpPr>
        <p:spPr bwMode="auto">
          <a:xfrm>
            <a:off x="981075" y="762000"/>
            <a:ext cx="4872038" cy="3654425"/>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22338" y="4722813"/>
            <a:ext cx="4992687" cy="4416425"/>
          </a:xfrm>
          <a:prstGeom prst="rect">
            <a:avLst/>
          </a:prstGeom>
          <a:noFill/>
          <a:ln w="9525">
            <a:noFill/>
            <a:miter lim="800000"/>
            <a:headEnd/>
            <a:tailEnd/>
          </a:ln>
          <a:effectLst/>
        </p:spPr>
        <p:txBody>
          <a:bodyPr vert="horz" wrap="square" lIns="91819" tIns="45911" rIns="91819" bIns="45911" numCol="1" anchor="t" anchorCtr="0" compatLnSpc="1">
            <a:prstTxWarp prst="textNoShape">
              <a:avLst/>
            </a:prstTxWarp>
          </a:bodyPr>
          <a:lstStyle/>
          <a:p>
            <a:pPr lvl="0"/>
            <a:r>
              <a:rPr lang="de-DE" altLang="zh-CN" smtClean="0"/>
              <a:t>Klicken Sie, um die Formate des Vorlagentextes zu bearbeiten</a:t>
            </a:r>
          </a:p>
          <a:p>
            <a:pPr lvl="1"/>
            <a:r>
              <a:rPr lang="de-DE" altLang="zh-CN" smtClean="0"/>
              <a:t>Zweite Ebene</a:t>
            </a:r>
          </a:p>
          <a:p>
            <a:pPr lvl="2"/>
            <a:r>
              <a:rPr lang="de-DE" altLang="zh-CN" smtClean="0"/>
              <a:t>Dritte Ebene</a:t>
            </a:r>
          </a:p>
          <a:p>
            <a:pPr lvl="3"/>
            <a:r>
              <a:rPr lang="de-DE" altLang="zh-CN" smtClean="0"/>
              <a:t>Vierte Ebene</a:t>
            </a:r>
          </a:p>
          <a:p>
            <a:pPr lvl="4"/>
            <a:r>
              <a:rPr lang="de-DE" altLang="zh-CN" smtClean="0"/>
              <a:t>Fünfte Ebene</a:t>
            </a:r>
          </a:p>
        </p:txBody>
      </p:sp>
      <p:sp>
        <p:nvSpPr>
          <p:cNvPr id="5126" name="Rectangle 6"/>
          <p:cNvSpPr>
            <a:spLocks noGrp="1" noChangeArrowheads="1"/>
          </p:cNvSpPr>
          <p:nvPr>
            <p:ph type="ftr" sz="quarter" idx="4"/>
          </p:nvPr>
        </p:nvSpPr>
        <p:spPr bwMode="auto">
          <a:xfrm>
            <a:off x="0" y="9366250"/>
            <a:ext cx="2917825" cy="533400"/>
          </a:xfrm>
          <a:prstGeom prst="rect">
            <a:avLst/>
          </a:prstGeom>
          <a:noFill/>
          <a:ln w="9525">
            <a:noFill/>
            <a:miter lim="800000"/>
            <a:headEnd/>
            <a:tailEnd/>
          </a:ln>
          <a:effectLst/>
        </p:spPr>
        <p:txBody>
          <a:bodyPr vert="horz" wrap="square" lIns="91819" tIns="45911" rIns="91819" bIns="45911" numCol="1" anchor="b" anchorCtr="0" compatLnSpc="1">
            <a:prstTxWarp prst="textNoShape">
              <a:avLst/>
            </a:prstTxWarp>
          </a:bodyPr>
          <a:lstStyle>
            <a:lvl1pPr algn="l" defTabSz="919163">
              <a:defRPr sz="1200" b="0">
                <a:solidFill>
                  <a:schemeClr val="tx1"/>
                </a:solidFill>
                <a:latin typeface="Times New Roman" pitchFamily="18" charset="0"/>
              </a:defRPr>
            </a:lvl1pPr>
          </a:lstStyle>
          <a:p>
            <a:endParaRPr lang="de-DE" altLang="zh-CN"/>
          </a:p>
        </p:txBody>
      </p:sp>
      <p:sp>
        <p:nvSpPr>
          <p:cNvPr id="5127" name="Rectangle 7"/>
          <p:cNvSpPr>
            <a:spLocks noGrp="1" noChangeArrowheads="1"/>
          </p:cNvSpPr>
          <p:nvPr>
            <p:ph type="sldNum" sz="quarter" idx="5"/>
          </p:nvPr>
        </p:nvSpPr>
        <p:spPr bwMode="auto">
          <a:xfrm>
            <a:off x="3841750" y="9366250"/>
            <a:ext cx="2917825" cy="533400"/>
          </a:xfrm>
          <a:prstGeom prst="rect">
            <a:avLst/>
          </a:prstGeom>
          <a:noFill/>
          <a:ln w="9525">
            <a:noFill/>
            <a:miter lim="800000"/>
            <a:headEnd/>
            <a:tailEnd/>
          </a:ln>
          <a:effectLst/>
        </p:spPr>
        <p:txBody>
          <a:bodyPr vert="horz" wrap="square" lIns="91819" tIns="45911" rIns="91819" bIns="45911" numCol="1" anchor="b" anchorCtr="0" compatLnSpc="1">
            <a:prstTxWarp prst="textNoShape">
              <a:avLst/>
            </a:prstTxWarp>
          </a:bodyPr>
          <a:lstStyle>
            <a:lvl1pPr algn="r" defTabSz="919163">
              <a:defRPr sz="1200" b="0">
                <a:solidFill>
                  <a:schemeClr val="tx1"/>
                </a:solidFill>
                <a:latin typeface="Times New Roman" pitchFamily="18" charset="0"/>
              </a:defRPr>
            </a:lvl1pPr>
          </a:lstStyle>
          <a:p>
            <a:fld id="{DFE1ACE5-58C6-43F4-9806-AE0F896C8B18}" type="slidenum">
              <a:rPr lang="zh-CN" altLang="de-DE"/>
              <a:pPr/>
              <a:t>‹#›</a:t>
            </a:fld>
            <a:endParaRPr lang="de-DE"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03620F7-0F8C-4325-AE80-8E75D1ED2E43}" type="slidenum">
              <a:rPr lang="zh-CN" altLang="de-DE"/>
              <a:pPr/>
              <a:t>1</a:t>
            </a:fld>
            <a:endParaRPr lang="de-DE" altLang="zh-CN"/>
          </a:p>
        </p:txBody>
      </p:sp>
      <p:sp>
        <p:nvSpPr>
          <p:cNvPr id="251906" name="Rectangle 2"/>
          <p:cNvSpPr>
            <a:spLocks noChangeArrowheads="1" noTextEdit="1"/>
          </p:cNvSpPr>
          <p:nvPr>
            <p:ph type="sldImg"/>
          </p:nvPr>
        </p:nvSpPr>
        <p:spPr>
          <a:xfrm>
            <a:off x="930275" y="739775"/>
            <a:ext cx="4937125" cy="3702050"/>
          </a:xfrm>
          <a:ln/>
        </p:spPr>
      </p:sp>
      <p:sp>
        <p:nvSpPr>
          <p:cNvPr id="251907" name="Rectangle 3"/>
          <p:cNvSpPr>
            <a:spLocks noGrp="1" noChangeArrowheads="1"/>
          </p:cNvSpPr>
          <p:nvPr>
            <p:ph type="body" idx="1"/>
          </p:nvPr>
        </p:nvSpPr>
        <p:spPr>
          <a:xfrm>
            <a:off x="904875" y="4689475"/>
            <a:ext cx="4987925" cy="4445000"/>
          </a:xfrm>
        </p:spPr>
        <p:txBody>
          <a:bodyPr/>
          <a:lstStyle/>
          <a:p>
            <a:r>
              <a:rPr lang="en-US" altLang="zh-CN"/>
              <a:t>We have systematically studied the physical properties of a sample of NLS1s. I will briefly review previous results, including  (1)the locus of NLS1s on the M—sigma relation, (2) the presence of OIII blue outliers which hint at large scale outflows, (3) the detection of a ZOA. And then I will present our new results on correlation space.</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49082D00-799C-4043-BA38-2AFB8C7AA1B3}" type="slidenum">
              <a:rPr lang="zh-CN" altLang="de-DE"/>
              <a:pPr/>
              <a:t>10</a:t>
            </a:fld>
            <a:endParaRPr lang="de-DE" altLang="zh-CN"/>
          </a:p>
        </p:txBody>
      </p:sp>
      <p:sp>
        <p:nvSpPr>
          <p:cNvPr id="549890" name="Slide Image Placeholder 1"/>
          <p:cNvSpPr>
            <a:spLocks noGrp="1" noRot="1" noChangeAspect="1" noTextEdit="1"/>
          </p:cNvSpPr>
          <p:nvPr>
            <p:ph type="sldImg"/>
          </p:nvPr>
        </p:nvSpPr>
        <p:spPr>
          <a:xfrm>
            <a:off x="979488" y="762000"/>
            <a:ext cx="4872037" cy="3654425"/>
          </a:xfrm>
          <a:ln/>
        </p:spPr>
      </p:sp>
      <p:sp>
        <p:nvSpPr>
          <p:cNvPr id="549891" name="Notes Placeholder 2"/>
          <p:cNvSpPr>
            <a:spLocks noGrp="1"/>
          </p:cNvSpPr>
          <p:nvPr>
            <p:ph type="body" idx="1"/>
          </p:nvPr>
        </p:nvSpPr>
        <p:spPr>
          <a:xfrm>
            <a:off x="922338" y="4721225"/>
            <a:ext cx="4992687" cy="4416425"/>
          </a:xfrm>
        </p:spPr>
        <p:txBody>
          <a:bodyPr lIns="91418" tIns="45710" rIns="91418" bIns="45710"/>
          <a:lstStyle/>
          <a:p>
            <a:pPr algn="ctr">
              <a:spcBef>
                <a:spcPct val="0"/>
              </a:spcBef>
            </a:pPr>
            <a:r>
              <a:rPr lang="de-DE" altLang="zh-CN" b="1">
                <a:solidFill>
                  <a:schemeClr val="accent2"/>
                </a:solidFill>
              </a:rPr>
              <a:t>NLS1s with strong [OIII] outflows</a:t>
            </a:r>
          </a:p>
          <a:p>
            <a:r>
              <a:rPr lang="en-US"/>
              <a:t>The independent question is raised as to what ….</a:t>
            </a:r>
          </a:p>
        </p:txBody>
      </p:sp>
      <p:sp>
        <p:nvSpPr>
          <p:cNvPr id="549892" name="Slide Number Placeholder 3"/>
          <p:cNvSpPr txBox="1">
            <a:spLocks noGrp="1"/>
          </p:cNvSpPr>
          <p:nvPr/>
        </p:nvSpPr>
        <p:spPr bwMode="auto">
          <a:xfrm>
            <a:off x="3840163" y="9366250"/>
            <a:ext cx="2919412" cy="533400"/>
          </a:xfrm>
          <a:prstGeom prst="rect">
            <a:avLst/>
          </a:prstGeom>
          <a:noFill/>
          <a:ln w="9525">
            <a:noFill/>
            <a:miter lim="800000"/>
            <a:headEnd/>
            <a:tailEnd/>
          </a:ln>
          <a:effectLst/>
        </p:spPr>
        <p:txBody>
          <a:bodyPr lIns="91418" tIns="45710" rIns="91418" bIns="45710" anchor="b"/>
          <a:lstStyle/>
          <a:p>
            <a:pPr algn="r"/>
            <a:fld id="{55362B24-F112-4CD5-A70D-E6DBD60412DA}" type="slidenum">
              <a:rPr lang="zh-CN" altLang="de-DE" sz="1200" b="0">
                <a:solidFill>
                  <a:schemeClr val="tx1"/>
                </a:solidFill>
                <a:latin typeface="Times New Roman" pitchFamily="18" charset="0"/>
              </a:rPr>
              <a:pPr algn="r"/>
              <a:t>10</a:t>
            </a:fld>
            <a:endParaRPr lang="de-DE" altLang="zh-CN" sz="1200" b="0">
              <a:solidFill>
                <a:schemeClr val="tx1"/>
              </a:solidFill>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03AA22-C2C2-401F-A040-89CEEB5A4A1A}" type="slidenum">
              <a:rPr lang="zh-CN" altLang="de-DE"/>
              <a:pPr/>
              <a:t>11</a:t>
            </a:fld>
            <a:endParaRPr lang="de-DE" altLang="zh-CN"/>
          </a:p>
        </p:txBody>
      </p:sp>
      <p:sp>
        <p:nvSpPr>
          <p:cNvPr id="605186" name="Rectangle 2"/>
          <p:cNvSpPr>
            <a:spLocks noChangeArrowheads="1" noTextEdit="1"/>
          </p:cNvSpPr>
          <p:nvPr>
            <p:ph type="sldImg"/>
          </p:nvPr>
        </p:nvSpPr>
        <p:spPr>
          <a:ln/>
        </p:spPr>
      </p:sp>
      <p:sp>
        <p:nvSpPr>
          <p:cNvPr id="605187" name="Rectangle 3"/>
          <p:cNvSpPr>
            <a:spLocks noGrp="1" noChangeArrowheads="1"/>
          </p:cNvSpPr>
          <p:nvPr>
            <p:ph type="body" idx="1"/>
          </p:nvPr>
        </p:nvSpPr>
        <p:spPr/>
        <p:txBody>
          <a:bodyPr/>
          <a:lstStyle/>
          <a:p>
            <a:r>
              <a:rPr lang="en-US" altLang="zh-CN"/>
              <a:t>1. Near face-on orientation allow us look more down the flow in blue outliers, thereby enhancing the stratification,</a:t>
            </a:r>
          </a:p>
          <a:p>
            <a:r>
              <a:rPr lang="en-US" altLang="zh-CN"/>
              <a:t>broadening, and blueshift effect.</a:t>
            </a:r>
          </a:p>
          <a:p>
            <a:r>
              <a:rPr lang="en-US" altLang="zh-CN"/>
              <a:t>2.</a:t>
            </a:r>
            <a:r>
              <a:rPr lang="en-US"/>
              <a:t>galaxy merger simulations</a:t>
            </a:r>
            <a:r>
              <a:rPr lang="en-US" altLang="zh-CN"/>
              <a:t> </a:t>
            </a:r>
            <a:r>
              <a:rPr lang="en-US"/>
              <a:t>predict strong outflows in the final merger phase (e.g.,</a:t>
            </a:r>
          </a:p>
          <a:p>
            <a:r>
              <a:rPr lang="en-US"/>
              <a:t>Springel et al. 2005). Imaging will allow us to test whether blue</a:t>
            </a:r>
            <a:r>
              <a:rPr lang="en-US" altLang="zh-CN"/>
              <a:t> </a:t>
            </a:r>
            <a:r>
              <a:rPr lang="en-US"/>
              <a:t>outliers are in such a phase.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A3B2E-821C-48EB-B1C2-1DB4460DB798}" type="slidenum">
              <a:rPr lang="zh-CN" altLang="de-DE"/>
              <a:pPr/>
              <a:t>12</a:t>
            </a:fld>
            <a:endParaRPr lang="de-DE" altLang="zh-CN"/>
          </a:p>
        </p:txBody>
      </p:sp>
      <p:sp>
        <p:nvSpPr>
          <p:cNvPr id="616450" name="Rectangle 2"/>
          <p:cNvSpPr>
            <a:spLocks noChangeArrowheads="1" noTextEdit="1"/>
          </p:cNvSpPr>
          <p:nvPr>
            <p:ph type="sldImg"/>
          </p:nvPr>
        </p:nvSpPr>
        <p:spPr>
          <a:ln/>
        </p:spPr>
      </p:sp>
      <p:sp>
        <p:nvSpPr>
          <p:cNvPr id="616451" name="Rectangle 3"/>
          <p:cNvSpPr>
            <a:spLocks noGrp="1" noChangeArrowheads="1"/>
          </p:cNvSpPr>
          <p:nvPr>
            <p:ph type="body" idx="1"/>
          </p:nvPr>
        </p:nvSpPr>
        <p:spPr/>
        <p:txBody>
          <a:bodyPr/>
          <a:lstStyle/>
          <a:p>
            <a:endParaRPr lang="en-US">
              <a:latin typeface="Century Gothic" pitchFamily="34" charset="0"/>
              <a:sym typeface="Wingdings" pitchFamily="2" charset="2"/>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5B8E33-AB2F-41DF-B907-AEC80E187E0D}" type="slidenum">
              <a:rPr lang="zh-CN" altLang="de-DE"/>
              <a:pPr/>
              <a:t>13</a:t>
            </a:fld>
            <a:endParaRPr lang="de-DE" altLang="zh-CN"/>
          </a:p>
        </p:txBody>
      </p:sp>
      <p:sp>
        <p:nvSpPr>
          <p:cNvPr id="618498" name="Rectangle 2"/>
          <p:cNvSpPr>
            <a:spLocks noChangeArrowheads="1" noTextEdit="1"/>
          </p:cNvSpPr>
          <p:nvPr>
            <p:ph type="sldImg"/>
          </p:nvPr>
        </p:nvSpPr>
        <p:spPr>
          <a:ln/>
        </p:spPr>
      </p:sp>
      <p:sp>
        <p:nvSpPr>
          <p:cNvPr id="618499" name="Rectangle 3"/>
          <p:cNvSpPr>
            <a:spLocks noGrp="1" noChangeArrowheads="1"/>
          </p:cNvSpPr>
          <p:nvPr>
            <p:ph type="body" idx="1"/>
          </p:nvPr>
        </p:nvSpPr>
        <p:spPr/>
        <p:txBody>
          <a:bodyPr/>
          <a:lstStyle/>
          <a:p>
            <a:endParaRPr lang="en-US">
              <a:latin typeface="Century Gothic" pitchFamily="34" charset="0"/>
              <a:sym typeface="Wingdings" pitchFamily="2" charset="2"/>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88FCA00-1AB7-4926-A923-3AE1F48899A8}" type="slidenum">
              <a:rPr lang="zh-CN" altLang="de-DE"/>
              <a:pPr/>
              <a:t>14</a:t>
            </a:fld>
            <a:endParaRPr lang="de-DE" altLang="zh-CN"/>
          </a:p>
        </p:txBody>
      </p:sp>
      <p:sp>
        <p:nvSpPr>
          <p:cNvPr id="569346" name="Rectangle 2"/>
          <p:cNvSpPr>
            <a:spLocks noChangeArrowheads="1" noTextEdit="1"/>
          </p:cNvSpPr>
          <p:nvPr>
            <p:ph type="sldImg"/>
          </p:nvPr>
        </p:nvSpPr>
        <p:spPr>
          <a:ln/>
        </p:spPr>
      </p:sp>
      <p:sp>
        <p:nvSpPr>
          <p:cNvPr id="569347" name="Rectangle 3"/>
          <p:cNvSpPr>
            <a:spLocks noGrp="1" noChangeArrowheads="1"/>
          </p:cNvSpPr>
          <p:nvPr>
            <p:ph type="body" idx="1"/>
          </p:nvPr>
        </p:nvSpPr>
        <p:spPr/>
        <p:txBody>
          <a:bodyPr/>
          <a:lstStyle/>
          <a:p>
            <a:endParaRPr lang="en-US">
              <a:latin typeface="Century Gothic" pitchFamily="34" charset="0"/>
              <a:sym typeface="Wingdings" pitchFamily="2" charset="2"/>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A73374-0F84-4B00-99E5-E888FCAEA805}" type="slidenum">
              <a:rPr lang="zh-CN" altLang="de-DE"/>
              <a:pPr/>
              <a:t>15</a:t>
            </a:fld>
            <a:endParaRPr lang="de-DE" altLang="zh-CN"/>
          </a:p>
        </p:txBody>
      </p:sp>
      <p:sp>
        <p:nvSpPr>
          <p:cNvPr id="553986" name="Rectangle 2"/>
          <p:cNvSpPr>
            <a:spLocks noChangeArrowheads="1" noTextEdit="1"/>
          </p:cNvSpPr>
          <p:nvPr>
            <p:ph type="sldImg"/>
          </p:nvPr>
        </p:nvSpPr>
        <p:spPr>
          <a:ln/>
        </p:spPr>
      </p:sp>
      <p:sp>
        <p:nvSpPr>
          <p:cNvPr id="553987" name="Rectangle 3"/>
          <p:cNvSpPr>
            <a:spLocks noGrp="1" noChangeArrowheads="1"/>
          </p:cNvSpPr>
          <p:nvPr>
            <p:ph type="body" idx="1"/>
          </p:nvPr>
        </p:nvSpPr>
        <p:spPr/>
        <p:txBody>
          <a:bodyPr/>
          <a:lstStyle/>
          <a:p>
            <a:r>
              <a:rPr lang="en-US" altLang="zh-CN">
                <a:latin typeface="Century Gothic" pitchFamily="34" charset="0"/>
                <a:sym typeface="Wingdings" pitchFamily="2" charset="2"/>
              </a:rPr>
              <a:t>We found several lines of evidence that outflows play a significant role in driving the difference in the NLR density between NLS1s and BLS1s. …</a:t>
            </a:r>
          </a:p>
          <a:p>
            <a:r>
              <a:rPr lang="en-US" altLang="zh-CN">
                <a:latin typeface="Century Gothic" pitchFamily="34" charset="0"/>
                <a:sym typeface="Wingdings" pitchFamily="2" charset="2"/>
              </a:rPr>
              <a:t>If these still propagate up into the NLR, we may expect more tenuous,…</a:t>
            </a:r>
            <a:endParaRPr lang="en-US">
              <a:latin typeface="Century Gothic" pitchFamily="34" charset="0"/>
              <a:sym typeface="Wingdings" pitchFamily="2" charset="2"/>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462F71-3691-4844-BD64-B0ECCC07E2F6}" type="slidenum">
              <a:rPr lang="zh-CN" altLang="de-DE"/>
              <a:pPr/>
              <a:t>16</a:t>
            </a:fld>
            <a:endParaRPr lang="de-DE" altLang="zh-CN"/>
          </a:p>
        </p:txBody>
      </p:sp>
      <p:sp>
        <p:nvSpPr>
          <p:cNvPr id="545794" name="Rectangle 2"/>
          <p:cNvSpPr>
            <a:spLocks noChangeArrowheads="1" noTextEdit="1"/>
          </p:cNvSpPr>
          <p:nvPr>
            <p:ph type="sldImg"/>
          </p:nvPr>
        </p:nvSpPr>
        <p:spPr>
          <a:xfrm>
            <a:off x="979488" y="762000"/>
            <a:ext cx="4872037" cy="3654425"/>
          </a:xfrm>
          <a:ln/>
        </p:spPr>
      </p:sp>
      <p:sp>
        <p:nvSpPr>
          <p:cNvPr id="545795" name="Rectangle 3"/>
          <p:cNvSpPr>
            <a:spLocks noGrp="1" noChangeArrowheads="1"/>
          </p:cNvSpPr>
          <p:nvPr>
            <p:ph type="body" idx="1"/>
          </p:nvPr>
        </p:nvSpPr>
        <p:spPr>
          <a:xfrm>
            <a:off x="922338" y="4721225"/>
            <a:ext cx="4992687" cy="4416425"/>
          </a:xfrm>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9E517B0-B461-41D3-A604-8B377613AC11}" type="slidenum">
              <a:rPr lang="zh-CN" altLang="de-DE"/>
              <a:pPr/>
              <a:t>17</a:t>
            </a:fld>
            <a:endParaRPr lang="de-DE" altLang="zh-CN"/>
          </a:p>
        </p:txBody>
      </p:sp>
      <p:sp>
        <p:nvSpPr>
          <p:cNvPr id="584706" name="Rectangle 2"/>
          <p:cNvSpPr>
            <a:spLocks noChangeArrowheads="1" noTextEdit="1"/>
          </p:cNvSpPr>
          <p:nvPr>
            <p:ph type="sldImg"/>
          </p:nvPr>
        </p:nvSpPr>
        <p:spPr>
          <a:ln/>
        </p:spPr>
      </p:sp>
      <p:sp>
        <p:nvSpPr>
          <p:cNvPr id="584707" name="Rectangle 3"/>
          <p:cNvSpPr>
            <a:spLocks noGrp="1" noChangeArrowheads="1"/>
          </p:cNvSpPr>
          <p:nvPr>
            <p:ph type="body" idx="1"/>
          </p:nvPr>
        </p:nvSpPr>
        <p:spPr/>
        <p:txBody>
          <a:bodyPr/>
          <a:lstStyle/>
          <a:p>
            <a:r>
              <a:rPr lang="en-US" altLang="zh-CN"/>
              <a:t>NLS1s are shown as solid line, BLS1s as dashed line. For comparison, we also show histograms of other properties, like the width … Some of these reflecting  trends we reported previously.</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4F29731-F8D9-4C06-B933-B48FEEE1A06C}" type="slidenum">
              <a:rPr lang="zh-CN" altLang="de-DE"/>
              <a:pPr/>
              <a:t>18</a:t>
            </a:fld>
            <a:endParaRPr lang="de-DE" altLang="zh-CN"/>
          </a:p>
        </p:txBody>
      </p:sp>
      <p:sp>
        <p:nvSpPr>
          <p:cNvPr id="499714" name="Rectangle 2"/>
          <p:cNvSpPr>
            <a:spLocks noChangeArrowheads="1" noTextEdit="1"/>
          </p:cNvSpPr>
          <p:nvPr>
            <p:ph type="sldImg"/>
          </p:nvPr>
        </p:nvSpPr>
        <p:spPr>
          <a:ln/>
        </p:spPr>
      </p:sp>
      <p:sp>
        <p:nvSpPr>
          <p:cNvPr id="499715" name="Rectangle 3"/>
          <p:cNvSpPr>
            <a:spLocks noGrp="1" noChangeArrowheads="1"/>
          </p:cNvSpPr>
          <p:nvPr>
            <p:ph type="body" idx="1"/>
          </p:nvPr>
        </p:nvSpPr>
        <p:spPr/>
        <p:txBody>
          <a:bodyPr/>
          <a:lstStyle/>
          <a:p>
            <a:r>
              <a:rPr lang="en-US" altLang="zh-CN">
                <a:latin typeface="Century Gothic" pitchFamily="34" charset="0"/>
                <a:sym typeface="Wingdings" pitchFamily="2" charset="2"/>
              </a:rPr>
              <a:t>I now focus on studying trends across our sample. First, we performed a Spearman rank order correlation analysis to determine which parameters are correlated and to derive the significance of the correlations. In addition to confirm previously well-known correlations involving the width of Hbeta, strength of feII and OIII emission lines, new trends including the SII line ratio and the velocity shift of OIII core lines are identified.</a:t>
            </a:r>
            <a:endParaRPr lang="en-US">
              <a:latin typeface="Century Gothic" pitchFamily="34" charset="0"/>
              <a:sym typeface="Wingdings" pitchFamily="2" charset="2"/>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66FA08D-643A-45E4-8565-D72885601FEB}" type="slidenum">
              <a:rPr lang="zh-CN" altLang="de-DE"/>
              <a:pPr/>
              <a:t>19</a:t>
            </a:fld>
            <a:endParaRPr lang="de-DE" altLang="zh-CN"/>
          </a:p>
        </p:txBody>
      </p:sp>
      <p:sp>
        <p:nvSpPr>
          <p:cNvPr id="581634" name="Rectangle 2"/>
          <p:cNvSpPr>
            <a:spLocks noChangeArrowheads="1" noTextEdit="1"/>
          </p:cNvSpPr>
          <p:nvPr>
            <p:ph type="sldImg"/>
          </p:nvPr>
        </p:nvSpPr>
        <p:spPr>
          <a:ln/>
        </p:spPr>
      </p:sp>
      <p:sp>
        <p:nvSpPr>
          <p:cNvPr id="581635" name="Rectangle 3"/>
          <p:cNvSpPr>
            <a:spLocks noGrp="1" noChangeArrowheads="1"/>
          </p:cNvSpPr>
          <p:nvPr>
            <p:ph type="body" idx="1"/>
          </p:nvPr>
        </p:nvSpPr>
        <p:spPr/>
        <p:txBody>
          <a:bodyPr/>
          <a:lstStyle/>
          <a:p>
            <a:r>
              <a:rPr lang="en-US" altLang="zh-CN"/>
              <a:t>The PCA is a commonly applied method aimed at identifying the strongest correlations and the underlying parameters. For the first time, we have established that the density of the NLR as a key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13B3BD-800F-4E96-AEA4-73BF38B1C166}" type="slidenum">
              <a:rPr lang="zh-CN" altLang="de-DE"/>
              <a:pPr/>
              <a:t>2</a:t>
            </a:fld>
            <a:endParaRPr lang="de-DE" altLang="zh-CN"/>
          </a:p>
        </p:txBody>
      </p:sp>
      <p:sp>
        <p:nvSpPr>
          <p:cNvPr id="580610" name="Rectangle 2"/>
          <p:cNvSpPr>
            <a:spLocks noChangeArrowheads="1" noTextEdit="1"/>
          </p:cNvSpPr>
          <p:nvPr>
            <p:ph type="sldImg"/>
          </p:nvPr>
        </p:nvSpPr>
        <p:spPr>
          <a:xfrm>
            <a:off x="979488" y="762000"/>
            <a:ext cx="4872037" cy="3654425"/>
          </a:xfrm>
          <a:ln/>
        </p:spPr>
      </p:sp>
      <p:sp>
        <p:nvSpPr>
          <p:cNvPr id="580611" name="Rectangle 3"/>
          <p:cNvSpPr>
            <a:spLocks noGrp="1" noChangeArrowheads="1"/>
          </p:cNvSpPr>
          <p:nvPr>
            <p:ph type="body" idx="1"/>
          </p:nvPr>
        </p:nvSpPr>
        <p:spPr>
          <a:xfrm>
            <a:off x="922338" y="4721225"/>
            <a:ext cx="4992687" cy="4416425"/>
          </a:xfrm>
        </p:spPr>
        <p:txBody>
          <a:bodyPr/>
          <a:lstStyle/>
          <a:p>
            <a:r>
              <a:rPr lang="en-US" altLang="zh-CN"/>
              <a:t>NLS1s are important objects when addressing the issues of black hole growth and evolution, and of feeding and feedback.</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292FE-BFD0-4A60-B316-1AE018E1D21D}" type="slidenum">
              <a:rPr lang="zh-CN" altLang="de-DE"/>
              <a:pPr/>
              <a:t>20</a:t>
            </a:fld>
            <a:endParaRPr lang="de-DE" altLang="zh-CN"/>
          </a:p>
        </p:txBody>
      </p:sp>
      <p:sp>
        <p:nvSpPr>
          <p:cNvPr id="582658" name="Rectangle 2"/>
          <p:cNvSpPr>
            <a:spLocks noChangeArrowheads="1" noTextEdit="1"/>
          </p:cNvSpPr>
          <p:nvPr>
            <p:ph type="sldImg"/>
          </p:nvPr>
        </p:nvSpPr>
        <p:spPr>
          <a:ln/>
        </p:spPr>
      </p:sp>
      <p:sp>
        <p:nvSpPr>
          <p:cNvPr id="582659" name="Rectangle 3"/>
          <p:cNvSpPr>
            <a:spLocks noGrp="1" noChangeArrowheads="1"/>
          </p:cNvSpPr>
          <p:nvPr>
            <p:ph type="body" idx="1"/>
          </p:nvPr>
        </p:nvSpPr>
        <p:spPr/>
        <p:txBody>
          <a:bodyPr/>
          <a:lstStyle/>
          <a:p>
            <a:r>
              <a:rPr lang="en-US" altLang="zh-CN"/>
              <a:t>This figure shows the distribution of our objects in the EV1-EV2 space, in dependence on different parameters. …The objects marked with an extra square. Possiblly, they bridge a gap between NLS1s and BAL quasars.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F47A3A-A6A9-47DD-8F21-11C4F6984D22}" type="slidenum">
              <a:rPr lang="zh-CN" altLang="de-DE"/>
              <a:pPr/>
              <a:t>21</a:t>
            </a:fld>
            <a:endParaRPr lang="de-DE" altLang="zh-CN"/>
          </a:p>
        </p:txBody>
      </p:sp>
      <p:sp>
        <p:nvSpPr>
          <p:cNvPr id="585730" name="Rectangle 2"/>
          <p:cNvSpPr>
            <a:spLocks noChangeArrowheads="1" noTextEdit="1"/>
          </p:cNvSpPr>
          <p:nvPr>
            <p:ph type="sldImg"/>
          </p:nvPr>
        </p:nvSpPr>
        <p:spPr>
          <a:ln/>
        </p:spPr>
      </p:sp>
      <p:sp>
        <p:nvSpPr>
          <p:cNvPr id="585731" name="Rectangle 3"/>
          <p:cNvSpPr>
            <a:spLocks noGrp="1" noChangeArrowheads="1"/>
          </p:cNvSpPr>
          <p:nvPr>
            <p:ph type="body" idx="1"/>
          </p:nvPr>
        </p:nvSpPr>
        <p:spPr/>
        <p:txBody>
          <a:bodyPr/>
          <a:lstStyle/>
          <a:p>
            <a:r>
              <a:rPr lang="en-US" altLang="zh-CN"/>
              <a:t>Adding the NLR density to EV1 is of great importance, because it is representative….</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21610F6-7A98-4795-9CF6-6C031DB768B6}" type="slidenum">
              <a:rPr lang="zh-CN" altLang="de-DE"/>
              <a:pPr/>
              <a:t>23</a:t>
            </a:fld>
            <a:endParaRPr lang="de-DE" altLang="zh-CN"/>
          </a:p>
        </p:txBody>
      </p:sp>
      <p:sp>
        <p:nvSpPr>
          <p:cNvPr id="539650" name="Rectangle 2"/>
          <p:cNvSpPr>
            <a:spLocks noChangeArrowheads="1" noTextEdit="1"/>
          </p:cNvSpPr>
          <p:nvPr>
            <p:ph type="sldImg"/>
          </p:nvPr>
        </p:nvSpPr>
        <p:spPr>
          <a:ln/>
        </p:spPr>
      </p:sp>
      <p:sp>
        <p:nvSpPr>
          <p:cNvPr id="539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13FAF4-814F-4E38-AB31-4BB67EE09022}" type="slidenum">
              <a:rPr lang="zh-CN" altLang="de-DE"/>
              <a:pPr/>
              <a:t>24</a:t>
            </a:fld>
            <a:endParaRPr lang="de-DE" altLang="zh-CN"/>
          </a:p>
        </p:txBody>
      </p:sp>
      <p:sp>
        <p:nvSpPr>
          <p:cNvPr id="448514" name="Rectangle 2"/>
          <p:cNvSpPr>
            <a:spLocks noChangeArrowheads="1" noTextEdit="1"/>
          </p:cNvSpPr>
          <p:nvPr>
            <p:ph type="sldImg"/>
          </p:nvPr>
        </p:nvSpPr>
        <p:spPr>
          <a:ln/>
        </p:spPr>
      </p:sp>
      <p:sp>
        <p:nvSpPr>
          <p:cNvPr id="448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E91CE6-9573-4597-9BEF-D4E2547E4371}" type="slidenum">
              <a:rPr lang="zh-CN" altLang="de-DE"/>
              <a:pPr/>
              <a:t>3</a:t>
            </a:fld>
            <a:endParaRPr lang="de-DE" altLang="zh-CN"/>
          </a:p>
        </p:txBody>
      </p:sp>
      <p:sp>
        <p:nvSpPr>
          <p:cNvPr id="599042" name="Rectangle 2"/>
          <p:cNvSpPr>
            <a:spLocks noChangeArrowheads="1" noTextEdit="1"/>
          </p:cNvSpPr>
          <p:nvPr>
            <p:ph type="sldImg"/>
          </p:nvPr>
        </p:nvSpPr>
        <p:spPr>
          <a:xfrm>
            <a:off x="979488" y="762000"/>
            <a:ext cx="4872037" cy="3654425"/>
          </a:xfrm>
          <a:ln/>
        </p:spPr>
      </p:sp>
      <p:sp>
        <p:nvSpPr>
          <p:cNvPr id="599043" name="Rectangle 3"/>
          <p:cNvSpPr>
            <a:spLocks noGrp="1" noChangeArrowheads="1"/>
          </p:cNvSpPr>
          <p:nvPr>
            <p:ph type="body" idx="1"/>
          </p:nvPr>
        </p:nvSpPr>
        <p:spPr>
          <a:xfrm>
            <a:off x="922338" y="4721225"/>
            <a:ext cx="4992687" cy="4416425"/>
          </a:xfrm>
        </p:spPr>
        <p:txBody>
          <a:bodyPr/>
          <a:lstStyle/>
          <a:p>
            <a:r>
              <a:rPr lang="zh-CN" altLang="de-DE"/>
              <a:t> </a:t>
            </a: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571440-C877-478A-BE13-4C0A8A7DC22F}" type="slidenum">
              <a:rPr lang="zh-CN" altLang="de-DE"/>
              <a:pPr/>
              <a:t>4</a:t>
            </a:fld>
            <a:endParaRPr lang="de-DE" altLang="zh-CN"/>
          </a:p>
        </p:txBody>
      </p:sp>
      <p:sp>
        <p:nvSpPr>
          <p:cNvPr id="603138" name="Rectangle 2"/>
          <p:cNvSpPr>
            <a:spLocks noChangeArrowheads="1" noTextEdit="1"/>
          </p:cNvSpPr>
          <p:nvPr>
            <p:ph type="sldImg"/>
          </p:nvPr>
        </p:nvSpPr>
        <p:spPr>
          <a:xfrm>
            <a:off x="979488" y="762000"/>
            <a:ext cx="4872037" cy="3654425"/>
          </a:xfrm>
          <a:ln/>
        </p:spPr>
      </p:sp>
      <p:sp>
        <p:nvSpPr>
          <p:cNvPr id="603139" name="Rectangle 3"/>
          <p:cNvSpPr>
            <a:spLocks noGrp="1" noChangeArrowheads="1"/>
          </p:cNvSpPr>
          <p:nvPr>
            <p:ph type="body" idx="1"/>
          </p:nvPr>
        </p:nvSpPr>
        <p:spPr>
          <a:xfrm>
            <a:off x="922338" y="4721225"/>
            <a:ext cx="4992687" cy="4416425"/>
          </a:xfrm>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449FA4D-0AB3-4966-A62A-373C74E4AF88}" type="slidenum">
              <a:rPr lang="zh-CN" altLang="de-DE"/>
              <a:pPr/>
              <a:t>5</a:t>
            </a:fld>
            <a:endParaRPr lang="de-DE" altLang="zh-CN"/>
          </a:p>
        </p:txBody>
      </p:sp>
      <p:sp>
        <p:nvSpPr>
          <p:cNvPr id="611330" name="Rectangle 2"/>
          <p:cNvSpPr>
            <a:spLocks noChangeArrowheads="1" noTextEdit="1"/>
          </p:cNvSpPr>
          <p:nvPr>
            <p:ph type="sldImg"/>
          </p:nvPr>
        </p:nvSpPr>
        <p:spPr>
          <a:xfrm>
            <a:off x="979488" y="762000"/>
            <a:ext cx="4872037" cy="3654425"/>
          </a:xfrm>
          <a:ln/>
        </p:spPr>
      </p:sp>
      <p:sp>
        <p:nvSpPr>
          <p:cNvPr id="611331" name="Rectangle 3"/>
          <p:cNvSpPr>
            <a:spLocks noGrp="1" noChangeArrowheads="1"/>
          </p:cNvSpPr>
          <p:nvPr>
            <p:ph type="body" idx="1"/>
          </p:nvPr>
        </p:nvSpPr>
        <p:spPr>
          <a:xfrm>
            <a:off x="922338" y="4721225"/>
            <a:ext cx="4992687" cy="4416425"/>
          </a:xfrm>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9B1692-5E74-4DF2-8BD8-72F6D945F316}" type="slidenum">
              <a:rPr lang="zh-CN" altLang="de-DE"/>
              <a:pPr/>
              <a:t>6</a:t>
            </a:fld>
            <a:endParaRPr lang="de-DE" altLang="zh-CN"/>
          </a:p>
        </p:txBody>
      </p:sp>
      <p:sp>
        <p:nvSpPr>
          <p:cNvPr id="607234" name="Rectangle 2"/>
          <p:cNvSpPr>
            <a:spLocks noChangeArrowheads="1" noTextEdit="1"/>
          </p:cNvSpPr>
          <p:nvPr>
            <p:ph type="sldImg"/>
          </p:nvPr>
        </p:nvSpPr>
        <p:spPr>
          <a:xfrm>
            <a:off x="930275" y="739775"/>
            <a:ext cx="4937125" cy="3702050"/>
          </a:xfrm>
          <a:ln/>
        </p:spPr>
      </p:sp>
      <p:sp>
        <p:nvSpPr>
          <p:cNvPr id="607235" name="Rectangle 3"/>
          <p:cNvSpPr>
            <a:spLocks noGrp="1" noChangeArrowheads="1"/>
          </p:cNvSpPr>
          <p:nvPr>
            <p:ph type="body" idx="1"/>
          </p:nvPr>
        </p:nvSpPr>
        <p:spPr>
          <a:xfrm>
            <a:off x="904875" y="4689475"/>
            <a:ext cx="4987925" cy="4445000"/>
          </a:xfrm>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2A46412-ABFB-40FD-A36F-23D48EA3F053}" type="slidenum">
              <a:rPr lang="zh-CN" altLang="de-DE"/>
              <a:pPr/>
              <a:t>7</a:t>
            </a:fld>
            <a:endParaRPr lang="de-DE" altLang="zh-CN"/>
          </a:p>
        </p:txBody>
      </p:sp>
      <p:sp>
        <p:nvSpPr>
          <p:cNvPr id="669698" name="Rectangle 2"/>
          <p:cNvSpPr>
            <a:spLocks noChangeArrowheads="1" noTextEdit="1"/>
          </p:cNvSpPr>
          <p:nvPr>
            <p:ph type="sldImg"/>
          </p:nvPr>
        </p:nvSpPr>
        <p:spPr>
          <a:ln/>
        </p:spPr>
      </p:sp>
      <p:sp>
        <p:nvSpPr>
          <p:cNvPr id="669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BF17B0-A536-4FDA-84DB-BC001DADEC28}" type="slidenum">
              <a:rPr lang="zh-CN" altLang="de-DE"/>
              <a:pPr/>
              <a:t>8</a:t>
            </a:fld>
            <a:endParaRPr lang="de-DE" altLang="zh-CN"/>
          </a:p>
        </p:txBody>
      </p:sp>
      <p:sp>
        <p:nvSpPr>
          <p:cNvPr id="667650" name="Rectangle 2"/>
          <p:cNvSpPr>
            <a:spLocks noChangeArrowheads="1" noTextEdit="1"/>
          </p:cNvSpPr>
          <p:nvPr>
            <p:ph type="sldImg"/>
          </p:nvPr>
        </p:nvSpPr>
        <p:spPr>
          <a:ln/>
        </p:spPr>
      </p:sp>
      <p:sp>
        <p:nvSpPr>
          <p:cNvPr id="667651" name="Rectangle 3"/>
          <p:cNvSpPr>
            <a:spLocks noGrp="1" noChangeArrowheads="1"/>
          </p:cNvSpPr>
          <p:nvPr>
            <p:ph type="body" idx="1"/>
          </p:nvPr>
        </p:nvSpPr>
        <p:spPr/>
        <p:txBody>
          <a:bodyPr/>
          <a:lstStyle/>
          <a:p>
            <a:r>
              <a:rPr lang="en-US" altLang="zh-CN"/>
              <a:t>Orban &amp;? On or off?</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412A2A3-0D34-4BB6-8B0B-2D552ECB5F64}" type="slidenum">
              <a:rPr lang="zh-CN" altLang="de-DE"/>
              <a:pPr/>
              <a:t>9</a:t>
            </a:fld>
            <a:endParaRPr lang="de-DE" altLang="zh-CN"/>
          </a:p>
        </p:txBody>
      </p:sp>
      <p:sp>
        <p:nvSpPr>
          <p:cNvPr id="547842" name="Rectangle 7"/>
          <p:cNvSpPr txBox="1">
            <a:spLocks noGrp="1" noChangeArrowheads="1"/>
          </p:cNvSpPr>
          <p:nvPr/>
        </p:nvSpPr>
        <p:spPr bwMode="auto">
          <a:xfrm>
            <a:off x="3840163" y="9366250"/>
            <a:ext cx="2919412" cy="533400"/>
          </a:xfrm>
          <a:prstGeom prst="rect">
            <a:avLst/>
          </a:prstGeom>
          <a:noFill/>
          <a:ln w="9525">
            <a:noFill/>
            <a:miter lim="800000"/>
            <a:headEnd/>
            <a:tailEnd/>
          </a:ln>
          <a:effectLst/>
        </p:spPr>
        <p:txBody>
          <a:bodyPr lIns="91418" tIns="45710" rIns="91418" bIns="45710" anchor="b"/>
          <a:lstStyle/>
          <a:p>
            <a:pPr algn="r"/>
            <a:fld id="{8CE14B36-7DEB-4F44-80EB-E81769922DA8}" type="slidenum">
              <a:rPr lang="zh-CN" altLang="de-DE" sz="1200" b="0">
                <a:solidFill>
                  <a:schemeClr val="tx1"/>
                </a:solidFill>
                <a:latin typeface="Times New Roman" pitchFamily="18" charset="0"/>
              </a:rPr>
              <a:pPr algn="r"/>
              <a:t>9</a:t>
            </a:fld>
            <a:endParaRPr lang="de-DE" altLang="zh-CN" sz="1200" b="0">
              <a:solidFill>
                <a:schemeClr val="tx1"/>
              </a:solidFill>
              <a:latin typeface="Times New Roman" pitchFamily="18" charset="0"/>
            </a:endParaRPr>
          </a:p>
        </p:txBody>
      </p:sp>
      <p:sp>
        <p:nvSpPr>
          <p:cNvPr id="547843" name="Rectangle 2"/>
          <p:cNvSpPr>
            <a:spLocks noChangeArrowheads="1" noTextEdit="1"/>
          </p:cNvSpPr>
          <p:nvPr>
            <p:ph type="sldImg"/>
          </p:nvPr>
        </p:nvSpPr>
        <p:spPr>
          <a:xfrm>
            <a:off x="979488" y="762000"/>
            <a:ext cx="4872037" cy="3654425"/>
          </a:xfrm>
          <a:ln/>
        </p:spPr>
      </p:sp>
      <p:sp>
        <p:nvSpPr>
          <p:cNvPr id="547844" name="Rectangle 3"/>
          <p:cNvSpPr>
            <a:spLocks noGrp="1" noChangeArrowheads="1"/>
          </p:cNvSpPr>
          <p:nvPr>
            <p:ph type="body" idx="1"/>
          </p:nvPr>
        </p:nvSpPr>
        <p:spPr>
          <a:xfrm>
            <a:off x="922338" y="4721225"/>
            <a:ext cx="4992687" cy="4416425"/>
          </a:xfrm>
        </p:spPr>
        <p:txBody>
          <a:bodyPr lIns="91418" tIns="45710" rIns="91418" bIns="45710"/>
          <a:lstStyle/>
          <a:p>
            <a:r>
              <a:rPr lang="de-DE" altLang="zh-CN" sz="900">
                <a:solidFill>
                  <a:schemeClr val="accent2"/>
                </a:solidFill>
                <a:latin typeface="Century Gothic" pitchFamily="34" charset="0"/>
              </a:rPr>
              <a:t>NLS1 host – BH scaling relations: </a:t>
            </a:r>
          </a:p>
          <a:p>
            <a:r>
              <a:rPr lang="de-DE" altLang="zh-CN">
                <a:solidFill>
                  <a:srgbClr val="009900"/>
                </a:solidFill>
                <a:sym typeface="Wingdings" pitchFamily="2" charset="2"/>
              </a:rPr>
              <a:t>and NLS1s follow the </a:t>
            </a:r>
            <a:r>
              <a:rPr lang="de-DE" altLang="zh-CN" i="1">
                <a:solidFill>
                  <a:srgbClr val="009900"/>
                </a:solidFill>
              </a:rPr>
              <a:t>M</a:t>
            </a:r>
            <a:r>
              <a:rPr lang="de-DE" altLang="zh-CN">
                <a:solidFill>
                  <a:srgbClr val="009900"/>
                </a:solidFill>
              </a:rPr>
              <a:t>BH - </a:t>
            </a:r>
            <a:r>
              <a:rPr lang="de-DE" altLang="zh-CN" i="1">
                <a:solidFill>
                  <a:srgbClr val="009900"/>
                </a:solidFill>
              </a:rPr>
              <a:t>s</a:t>
            </a:r>
            <a:r>
              <a:rPr lang="de-DE" altLang="zh-CN">
                <a:solidFill>
                  <a:srgbClr val="009900"/>
                </a:solidFill>
              </a:rPr>
              <a:t>[OIII]  relation,    </a:t>
            </a:r>
            <a:r>
              <a:rPr lang="de-DE" altLang="zh-CN" i="1">
                <a:solidFill>
                  <a:srgbClr val="009900"/>
                </a:solidFill>
              </a:rPr>
              <a:t>if objects with </a:t>
            </a:r>
            <a:r>
              <a:rPr lang="de-DE" altLang="zh-CN" i="1" u="sng">
                <a:solidFill>
                  <a:srgbClr val="009900"/>
                </a:solidFill>
              </a:rPr>
              <a:t>outflows</a:t>
            </a:r>
            <a:r>
              <a:rPr lang="de-DE" altLang="zh-CN" i="1">
                <a:solidFill>
                  <a:srgbClr val="009900"/>
                </a:solidFill>
              </a:rPr>
              <a:t> in [OIII]  are   removed, in which </a:t>
            </a:r>
            <a:r>
              <a:rPr lang="en-US" altLang="zh-CN" i="1">
                <a:solidFill>
                  <a:srgbClr val="009900"/>
                </a:solidFill>
              </a:rPr>
              <a:t>velocity fields are  not dominated by the bulge potential</a:t>
            </a:r>
            <a:endParaRPr lang="de-DE" altLang="zh-CN"/>
          </a:p>
          <a:p>
            <a:r>
              <a:rPr lang="de-DE" altLang="zh-CN"/>
              <a:t>Recent results: some of them controversial, almost all of them very surprising.   </a:t>
            </a:r>
          </a:p>
          <a:p>
            <a:r>
              <a:rPr lang="de-DE" altLang="zh-CN"/>
              <a:t>(1) OFF MBH-sigma_O3 relation, as defined by SEYFERT galaxies (which are on Tremaine et al. 2002 M –Sigma_*)</a:t>
            </a:r>
            <a:endParaRPr lang="en-US">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de-DE" altLang="zh-CN"/>
          </a:p>
        </p:txBody>
      </p:sp>
      <p:sp>
        <p:nvSpPr>
          <p:cNvPr id="5" name="Footer Placeholder 4"/>
          <p:cNvSpPr>
            <a:spLocks noGrp="1"/>
          </p:cNvSpPr>
          <p:nvPr>
            <p:ph type="ftr" sz="quarter" idx="11"/>
          </p:nvPr>
        </p:nvSpPr>
        <p:spPr/>
        <p:txBody>
          <a:bodyPr/>
          <a:lstStyle>
            <a:lvl1pPr>
              <a:defRPr/>
            </a:lvl1pPr>
          </a:lstStyle>
          <a:p>
            <a:endParaRPr lang="de-DE" altLang="zh-CN"/>
          </a:p>
        </p:txBody>
      </p:sp>
      <p:sp>
        <p:nvSpPr>
          <p:cNvPr id="6" name="Slide Number Placeholder 5"/>
          <p:cNvSpPr>
            <a:spLocks noGrp="1"/>
          </p:cNvSpPr>
          <p:nvPr>
            <p:ph type="sldNum" sz="quarter" idx="12"/>
          </p:nvPr>
        </p:nvSpPr>
        <p:spPr/>
        <p:txBody>
          <a:bodyPr/>
          <a:lstStyle>
            <a:lvl1pPr>
              <a:defRPr/>
            </a:lvl1pPr>
          </a:lstStyle>
          <a:p>
            <a:fld id="{A1C93292-421C-4ACB-B3CD-3C212BA9590A}" type="slidenum">
              <a:rPr lang="zh-CN" altLang="de-DE"/>
              <a:pPr/>
              <a:t>‹#›</a:t>
            </a:fld>
            <a:endParaRPr lang="de-DE" altLang="zh-C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de-DE" altLang="zh-CN"/>
          </a:p>
        </p:txBody>
      </p:sp>
      <p:sp>
        <p:nvSpPr>
          <p:cNvPr id="5" name="Footer Placeholder 4"/>
          <p:cNvSpPr>
            <a:spLocks noGrp="1"/>
          </p:cNvSpPr>
          <p:nvPr>
            <p:ph type="ftr" sz="quarter" idx="11"/>
          </p:nvPr>
        </p:nvSpPr>
        <p:spPr/>
        <p:txBody>
          <a:bodyPr/>
          <a:lstStyle>
            <a:lvl1pPr>
              <a:defRPr/>
            </a:lvl1pPr>
          </a:lstStyle>
          <a:p>
            <a:endParaRPr lang="de-DE" altLang="zh-CN"/>
          </a:p>
        </p:txBody>
      </p:sp>
      <p:sp>
        <p:nvSpPr>
          <p:cNvPr id="6" name="Slide Number Placeholder 5"/>
          <p:cNvSpPr>
            <a:spLocks noGrp="1"/>
          </p:cNvSpPr>
          <p:nvPr>
            <p:ph type="sldNum" sz="quarter" idx="12"/>
          </p:nvPr>
        </p:nvSpPr>
        <p:spPr/>
        <p:txBody>
          <a:bodyPr/>
          <a:lstStyle>
            <a:lvl1pPr>
              <a:defRPr/>
            </a:lvl1pPr>
          </a:lstStyle>
          <a:p>
            <a:fld id="{7655FB99-4A70-43F6-B802-519BCABC36C2}" type="slidenum">
              <a:rPr lang="zh-CN" altLang="de-DE"/>
              <a:pPr/>
              <a:t>‹#›</a:t>
            </a:fld>
            <a:endParaRPr lang="de-DE" altLang="zh-C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de-DE" altLang="zh-CN"/>
          </a:p>
        </p:txBody>
      </p:sp>
      <p:sp>
        <p:nvSpPr>
          <p:cNvPr id="5" name="Footer Placeholder 4"/>
          <p:cNvSpPr>
            <a:spLocks noGrp="1"/>
          </p:cNvSpPr>
          <p:nvPr>
            <p:ph type="ftr" sz="quarter" idx="11"/>
          </p:nvPr>
        </p:nvSpPr>
        <p:spPr/>
        <p:txBody>
          <a:bodyPr/>
          <a:lstStyle>
            <a:lvl1pPr>
              <a:defRPr/>
            </a:lvl1pPr>
          </a:lstStyle>
          <a:p>
            <a:endParaRPr lang="de-DE" altLang="zh-CN"/>
          </a:p>
        </p:txBody>
      </p:sp>
      <p:sp>
        <p:nvSpPr>
          <p:cNvPr id="6" name="Slide Number Placeholder 5"/>
          <p:cNvSpPr>
            <a:spLocks noGrp="1"/>
          </p:cNvSpPr>
          <p:nvPr>
            <p:ph type="sldNum" sz="quarter" idx="12"/>
          </p:nvPr>
        </p:nvSpPr>
        <p:spPr/>
        <p:txBody>
          <a:bodyPr/>
          <a:lstStyle>
            <a:lvl1pPr>
              <a:defRPr/>
            </a:lvl1pPr>
          </a:lstStyle>
          <a:p>
            <a:fld id="{355D863F-0193-48EB-92BB-865BE02C999F}" type="slidenum">
              <a:rPr lang="zh-CN" altLang="de-DE"/>
              <a:pPr/>
              <a:t>‹#›</a:t>
            </a:fld>
            <a:endParaRPr lang="de-DE" altLang="zh-C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de-DE" altLang="zh-CN"/>
          </a:p>
        </p:txBody>
      </p:sp>
      <p:sp>
        <p:nvSpPr>
          <p:cNvPr id="5" name="Footer Placeholder 4"/>
          <p:cNvSpPr>
            <a:spLocks noGrp="1"/>
          </p:cNvSpPr>
          <p:nvPr>
            <p:ph type="ftr" sz="quarter" idx="11"/>
          </p:nvPr>
        </p:nvSpPr>
        <p:spPr/>
        <p:txBody>
          <a:bodyPr/>
          <a:lstStyle>
            <a:lvl1pPr>
              <a:defRPr/>
            </a:lvl1pPr>
          </a:lstStyle>
          <a:p>
            <a:endParaRPr lang="de-DE" altLang="zh-CN"/>
          </a:p>
        </p:txBody>
      </p:sp>
      <p:sp>
        <p:nvSpPr>
          <p:cNvPr id="6" name="Slide Number Placeholder 5"/>
          <p:cNvSpPr>
            <a:spLocks noGrp="1"/>
          </p:cNvSpPr>
          <p:nvPr>
            <p:ph type="sldNum" sz="quarter" idx="12"/>
          </p:nvPr>
        </p:nvSpPr>
        <p:spPr/>
        <p:txBody>
          <a:bodyPr/>
          <a:lstStyle>
            <a:lvl1pPr>
              <a:defRPr/>
            </a:lvl1pPr>
          </a:lstStyle>
          <a:p>
            <a:fld id="{7CB131C9-F4B7-42FC-8633-36D75246F6B5}" type="slidenum">
              <a:rPr lang="zh-CN" altLang="de-DE"/>
              <a:pPr/>
              <a:t>‹#›</a:t>
            </a:fld>
            <a:endParaRPr lang="de-DE" altLang="zh-C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de-DE" altLang="zh-CN"/>
          </a:p>
        </p:txBody>
      </p:sp>
      <p:sp>
        <p:nvSpPr>
          <p:cNvPr id="5" name="Footer Placeholder 4"/>
          <p:cNvSpPr>
            <a:spLocks noGrp="1"/>
          </p:cNvSpPr>
          <p:nvPr>
            <p:ph type="ftr" sz="quarter" idx="11"/>
          </p:nvPr>
        </p:nvSpPr>
        <p:spPr/>
        <p:txBody>
          <a:bodyPr/>
          <a:lstStyle>
            <a:lvl1pPr>
              <a:defRPr/>
            </a:lvl1pPr>
          </a:lstStyle>
          <a:p>
            <a:endParaRPr lang="de-DE" altLang="zh-CN"/>
          </a:p>
        </p:txBody>
      </p:sp>
      <p:sp>
        <p:nvSpPr>
          <p:cNvPr id="6" name="Slide Number Placeholder 5"/>
          <p:cNvSpPr>
            <a:spLocks noGrp="1"/>
          </p:cNvSpPr>
          <p:nvPr>
            <p:ph type="sldNum" sz="quarter" idx="12"/>
          </p:nvPr>
        </p:nvSpPr>
        <p:spPr/>
        <p:txBody>
          <a:bodyPr/>
          <a:lstStyle>
            <a:lvl1pPr>
              <a:defRPr/>
            </a:lvl1pPr>
          </a:lstStyle>
          <a:p>
            <a:fld id="{D93414A6-7D05-499E-B390-B0F6EAC89B36}" type="slidenum">
              <a:rPr lang="zh-CN" altLang="de-DE"/>
              <a:pPr/>
              <a:t>‹#›</a:t>
            </a:fld>
            <a:endParaRPr lang="de-DE" altLang="zh-C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de-DE" altLang="zh-CN"/>
          </a:p>
        </p:txBody>
      </p:sp>
      <p:sp>
        <p:nvSpPr>
          <p:cNvPr id="6" name="Footer Placeholder 5"/>
          <p:cNvSpPr>
            <a:spLocks noGrp="1"/>
          </p:cNvSpPr>
          <p:nvPr>
            <p:ph type="ftr" sz="quarter" idx="11"/>
          </p:nvPr>
        </p:nvSpPr>
        <p:spPr/>
        <p:txBody>
          <a:bodyPr/>
          <a:lstStyle>
            <a:lvl1pPr>
              <a:defRPr/>
            </a:lvl1pPr>
          </a:lstStyle>
          <a:p>
            <a:endParaRPr lang="de-DE" altLang="zh-CN"/>
          </a:p>
        </p:txBody>
      </p:sp>
      <p:sp>
        <p:nvSpPr>
          <p:cNvPr id="7" name="Slide Number Placeholder 6"/>
          <p:cNvSpPr>
            <a:spLocks noGrp="1"/>
          </p:cNvSpPr>
          <p:nvPr>
            <p:ph type="sldNum" sz="quarter" idx="12"/>
          </p:nvPr>
        </p:nvSpPr>
        <p:spPr/>
        <p:txBody>
          <a:bodyPr/>
          <a:lstStyle>
            <a:lvl1pPr>
              <a:defRPr/>
            </a:lvl1pPr>
          </a:lstStyle>
          <a:p>
            <a:fld id="{B68ECF23-0DEB-46C9-8A1F-9BD92F01B212}" type="slidenum">
              <a:rPr lang="zh-CN" altLang="de-DE"/>
              <a:pPr/>
              <a:t>‹#›</a:t>
            </a:fld>
            <a:endParaRPr lang="de-DE" altLang="zh-C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de-DE" altLang="zh-CN"/>
          </a:p>
        </p:txBody>
      </p:sp>
      <p:sp>
        <p:nvSpPr>
          <p:cNvPr id="8" name="Footer Placeholder 7"/>
          <p:cNvSpPr>
            <a:spLocks noGrp="1"/>
          </p:cNvSpPr>
          <p:nvPr>
            <p:ph type="ftr" sz="quarter" idx="11"/>
          </p:nvPr>
        </p:nvSpPr>
        <p:spPr/>
        <p:txBody>
          <a:bodyPr/>
          <a:lstStyle>
            <a:lvl1pPr>
              <a:defRPr/>
            </a:lvl1pPr>
          </a:lstStyle>
          <a:p>
            <a:endParaRPr lang="de-DE" altLang="zh-CN"/>
          </a:p>
        </p:txBody>
      </p:sp>
      <p:sp>
        <p:nvSpPr>
          <p:cNvPr id="9" name="Slide Number Placeholder 8"/>
          <p:cNvSpPr>
            <a:spLocks noGrp="1"/>
          </p:cNvSpPr>
          <p:nvPr>
            <p:ph type="sldNum" sz="quarter" idx="12"/>
          </p:nvPr>
        </p:nvSpPr>
        <p:spPr/>
        <p:txBody>
          <a:bodyPr/>
          <a:lstStyle>
            <a:lvl1pPr>
              <a:defRPr/>
            </a:lvl1pPr>
          </a:lstStyle>
          <a:p>
            <a:fld id="{4C4576F9-294E-49D0-A6B4-038AD4B4E0FD}" type="slidenum">
              <a:rPr lang="zh-CN" altLang="de-DE"/>
              <a:pPr/>
              <a:t>‹#›</a:t>
            </a:fld>
            <a:endParaRPr lang="de-DE"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de-DE" altLang="zh-CN"/>
          </a:p>
        </p:txBody>
      </p:sp>
      <p:sp>
        <p:nvSpPr>
          <p:cNvPr id="4" name="Footer Placeholder 3"/>
          <p:cNvSpPr>
            <a:spLocks noGrp="1"/>
          </p:cNvSpPr>
          <p:nvPr>
            <p:ph type="ftr" sz="quarter" idx="11"/>
          </p:nvPr>
        </p:nvSpPr>
        <p:spPr/>
        <p:txBody>
          <a:bodyPr/>
          <a:lstStyle>
            <a:lvl1pPr>
              <a:defRPr/>
            </a:lvl1pPr>
          </a:lstStyle>
          <a:p>
            <a:endParaRPr lang="de-DE" altLang="zh-CN"/>
          </a:p>
        </p:txBody>
      </p:sp>
      <p:sp>
        <p:nvSpPr>
          <p:cNvPr id="5" name="Slide Number Placeholder 4"/>
          <p:cNvSpPr>
            <a:spLocks noGrp="1"/>
          </p:cNvSpPr>
          <p:nvPr>
            <p:ph type="sldNum" sz="quarter" idx="12"/>
          </p:nvPr>
        </p:nvSpPr>
        <p:spPr/>
        <p:txBody>
          <a:bodyPr/>
          <a:lstStyle>
            <a:lvl1pPr>
              <a:defRPr/>
            </a:lvl1pPr>
          </a:lstStyle>
          <a:p>
            <a:fld id="{E1D14DE0-E8FA-44A2-9D6D-9FFEDF6EE086}" type="slidenum">
              <a:rPr lang="zh-CN" altLang="de-DE"/>
              <a:pPr/>
              <a:t>‹#›</a:t>
            </a:fld>
            <a:endParaRPr lang="de-DE" altLang="zh-C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de-DE" altLang="zh-CN"/>
          </a:p>
        </p:txBody>
      </p:sp>
      <p:sp>
        <p:nvSpPr>
          <p:cNvPr id="3" name="Footer Placeholder 2"/>
          <p:cNvSpPr>
            <a:spLocks noGrp="1"/>
          </p:cNvSpPr>
          <p:nvPr>
            <p:ph type="ftr" sz="quarter" idx="11"/>
          </p:nvPr>
        </p:nvSpPr>
        <p:spPr/>
        <p:txBody>
          <a:bodyPr/>
          <a:lstStyle>
            <a:lvl1pPr>
              <a:defRPr/>
            </a:lvl1pPr>
          </a:lstStyle>
          <a:p>
            <a:endParaRPr lang="de-DE" altLang="zh-CN"/>
          </a:p>
        </p:txBody>
      </p:sp>
      <p:sp>
        <p:nvSpPr>
          <p:cNvPr id="4" name="Slide Number Placeholder 3"/>
          <p:cNvSpPr>
            <a:spLocks noGrp="1"/>
          </p:cNvSpPr>
          <p:nvPr>
            <p:ph type="sldNum" sz="quarter" idx="12"/>
          </p:nvPr>
        </p:nvSpPr>
        <p:spPr/>
        <p:txBody>
          <a:bodyPr/>
          <a:lstStyle>
            <a:lvl1pPr>
              <a:defRPr/>
            </a:lvl1pPr>
          </a:lstStyle>
          <a:p>
            <a:fld id="{D2285ACD-5E22-47DB-AE37-0E682F710D74}" type="slidenum">
              <a:rPr lang="zh-CN" altLang="de-DE"/>
              <a:pPr/>
              <a:t>‹#›</a:t>
            </a:fld>
            <a:endParaRPr lang="de-DE" altLang="zh-C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de-DE" altLang="zh-CN"/>
          </a:p>
        </p:txBody>
      </p:sp>
      <p:sp>
        <p:nvSpPr>
          <p:cNvPr id="6" name="Footer Placeholder 5"/>
          <p:cNvSpPr>
            <a:spLocks noGrp="1"/>
          </p:cNvSpPr>
          <p:nvPr>
            <p:ph type="ftr" sz="quarter" idx="11"/>
          </p:nvPr>
        </p:nvSpPr>
        <p:spPr/>
        <p:txBody>
          <a:bodyPr/>
          <a:lstStyle>
            <a:lvl1pPr>
              <a:defRPr/>
            </a:lvl1pPr>
          </a:lstStyle>
          <a:p>
            <a:endParaRPr lang="de-DE" altLang="zh-CN"/>
          </a:p>
        </p:txBody>
      </p:sp>
      <p:sp>
        <p:nvSpPr>
          <p:cNvPr id="7" name="Slide Number Placeholder 6"/>
          <p:cNvSpPr>
            <a:spLocks noGrp="1"/>
          </p:cNvSpPr>
          <p:nvPr>
            <p:ph type="sldNum" sz="quarter" idx="12"/>
          </p:nvPr>
        </p:nvSpPr>
        <p:spPr/>
        <p:txBody>
          <a:bodyPr/>
          <a:lstStyle>
            <a:lvl1pPr>
              <a:defRPr/>
            </a:lvl1pPr>
          </a:lstStyle>
          <a:p>
            <a:fld id="{9A81846C-F2A1-43AC-AB00-180A9EAFA533}" type="slidenum">
              <a:rPr lang="zh-CN" altLang="de-DE"/>
              <a:pPr/>
              <a:t>‹#›</a:t>
            </a:fld>
            <a:endParaRPr lang="de-DE" altLang="zh-C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de-DE" altLang="zh-CN"/>
          </a:p>
        </p:txBody>
      </p:sp>
      <p:sp>
        <p:nvSpPr>
          <p:cNvPr id="6" name="Footer Placeholder 5"/>
          <p:cNvSpPr>
            <a:spLocks noGrp="1"/>
          </p:cNvSpPr>
          <p:nvPr>
            <p:ph type="ftr" sz="quarter" idx="11"/>
          </p:nvPr>
        </p:nvSpPr>
        <p:spPr/>
        <p:txBody>
          <a:bodyPr/>
          <a:lstStyle>
            <a:lvl1pPr>
              <a:defRPr/>
            </a:lvl1pPr>
          </a:lstStyle>
          <a:p>
            <a:endParaRPr lang="de-DE" altLang="zh-CN"/>
          </a:p>
        </p:txBody>
      </p:sp>
      <p:sp>
        <p:nvSpPr>
          <p:cNvPr id="7" name="Slide Number Placeholder 6"/>
          <p:cNvSpPr>
            <a:spLocks noGrp="1"/>
          </p:cNvSpPr>
          <p:nvPr>
            <p:ph type="sldNum" sz="quarter" idx="12"/>
          </p:nvPr>
        </p:nvSpPr>
        <p:spPr/>
        <p:txBody>
          <a:bodyPr/>
          <a:lstStyle>
            <a:lvl1pPr>
              <a:defRPr/>
            </a:lvl1pPr>
          </a:lstStyle>
          <a:p>
            <a:fld id="{9F8D12C6-AB30-4E9C-96AF-49F05F16F956}" type="slidenum">
              <a:rPr lang="zh-CN" altLang="de-DE"/>
              <a:pPr/>
              <a:t>‹#›</a:t>
            </a:fld>
            <a:endParaRPr lang="de-DE" altLang="zh-C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altLang="zh-CN" smtClean="0"/>
              <a:t>Klicken Sie, um das Titelformat zu bearbeiten</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ltLang="zh-CN" smtClean="0"/>
              <a:t>Klicken Sie, um die Formate des Vorlagentextes zu bearbeiten</a:t>
            </a:r>
          </a:p>
          <a:p>
            <a:pPr lvl="1"/>
            <a:r>
              <a:rPr lang="de-DE" altLang="zh-CN" smtClean="0"/>
              <a:t>Zweite Ebene</a:t>
            </a:r>
          </a:p>
          <a:p>
            <a:pPr lvl="2"/>
            <a:r>
              <a:rPr lang="de-DE" altLang="zh-CN" smtClean="0"/>
              <a:t>Dritte Ebene</a:t>
            </a:r>
          </a:p>
          <a:p>
            <a:pPr lvl="3"/>
            <a:r>
              <a:rPr lang="de-DE" altLang="zh-CN" smtClean="0"/>
              <a:t>Vierte Ebene</a:t>
            </a:r>
          </a:p>
          <a:p>
            <a:pPr lvl="4"/>
            <a:r>
              <a:rPr lang="de-DE" altLang="zh-CN" smtClean="0"/>
              <a:t>Fünfte Ebene</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a:solidFill>
                  <a:schemeClr val="tx1"/>
                </a:solidFill>
                <a:latin typeface="+mn-lt"/>
              </a:defRPr>
            </a:lvl1pPr>
          </a:lstStyle>
          <a:p>
            <a:endParaRPr lang="de-DE" altLang="zh-CN"/>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mn-lt"/>
              </a:defRPr>
            </a:lvl1pPr>
          </a:lstStyle>
          <a:p>
            <a:endParaRPr lang="de-DE" altLang="zh-CN"/>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latin typeface="+mn-lt"/>
              </a:defRPr>
            </a:lvl1pPr>
          </a:lstStyle>
          <a:p>
            <a:fld id="{49E94D7F-5600-40ED-8700-90E4F37EE24D}" type="slidenum">
              <a:rPr lang="zh-CN" altLang="de-DE"/>
              <a:pPr/>
              <a:t>‹#›</a:t>
            </a:fld>
            <a:endParaRPr lang="de-DE"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Times New Roman" pitchFamily="18" charset="0"/>
        </a:defRPr>
      </a:lvl2pPr>
      <a:lvl3pPr algn="ctr" rtl="0" fontAlgn="base">
        <a:spcBef>
          <a:spcPct val="0"/>
        </a:spcBef>
        <a:spcAft>
          <a:spcPct val="0"/>
        </a:spcAft>
        <a:defRPr sz="4400">
          <a:solidFill>
            <a:schemeClr val="tx2"/>
          </a:solidFill>
          <a:latin typeface="Times New Roman" pitchFamily="18" charset="0"/>
        </a:defRPr>
      </a:lvl3pPr>
      <a:lvl4pPr algn="ctr" rtl="0" fontAlgn="base">
        <a:spcBef>
          <a:spcPct val="0"/>
        </a:spcBef>
        <a:spcAft>
          <a:spcPct val="0"/>
        </a:spcAft>
        <a:defRPr sz="4400">
          <a:solidFill>
            <a:schemeClr val="tx2"/>
          </a:solidFill>
          <a:latin typeface="Times New Roman" pitchFamily="18" charset="0"/>
        </a:defRPr>
      </a:lvl4pPr>
      <a:lvl5pPr algn="ctr" rtl="0" fontAlgn="base">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3" name="Rectangle 3"/>
          <p:cNvSpPr>
            <a:spLocks noChangeArrowheads="1"/>
          </p:cNvSpPr>
          <p:nvPr/>
        </p:nvSpPr>
        <p:spPr bwMode="auto">
          <a:xfrm>
            <a:off x="381000" y="152400"/>
            <a:ext cx="8382000" cy="1920875"/>
          </a:xfrm>
          <a:prstGeom prst="rect">
            <a:avLst/>
          </a:prstGeom>
          <a:noFill/>
          <a:ln w="9525">
            <a:noFill/>
            <a:miter lim="800000"/>
            <a:headEnd/>
            <a:tailEnd/>
          </a:ln>
          <a:effectLst/>
        </p:spPr>
        <p:txBody>
          <a:bodyPr>
            <a:spAutoFit/>
          </a:bodyPr>
          <a:lstStyle/>
          <a:p>
            <a:r>
              <a:rPr lang="en-US" altLang="zh-CN" sz="4000">
                <a:ea typeface="楷体_GB2312" pitchFamily="49" charset="-122"/>
              </a:rPr>
              <a:t>On the role of density and Eddington ratio in the correlation space of NLS1 galaxies</a:t>
            </a:r>
            <a:endParaRPr lang="de-DE" altLang="zh-CN" sz="4000">
              <a:latin typeface="Times New Roman" pitchFamily="18" charset="0"/>
            </a:endParaRPr>
          </a:p>
        </p:txBody>
      </p:sp>
      <p:sp>
        <p:nvSpPr>
          <p:cNvPr id="250885" name="Text Box 5"/>
          <p:cNvSpPr txBox="1">
            <a:spLocks noChangeArrowheads="1"/>
          </p:cNvSpPr>
          <p:nvPr/>
        </p:nvSpPr>
        <p:spPr bwMode="auto">
          <a:xfrm>
            <a:off x="3200400" y="6248400"/>
            <a:ext cx="2743200" cy="366713"/>
          </a:xfrm>
          <a:prstGeom prst="rect">
            <a:avLst/>
          </a:prstGeom>
          <a:noFill/>
          <a:ln w="9525">
            <a:noFill/>
            <a:miter lim="800000"/>
            <a:headEnd/>
            <a:tailEnd/>
          </a:ln>
          <a:effectLst/>
        </p:spPr>
        <p:txBody>
          <a:bodyPr>
            <a:spAutoFit/>
          </a:bodyPr>
          <a:lstStyle/>
          <a:p>
            <a:pPr algn="l">
              <a:spcBef>
                <a:spcPct val="50000"/>
              </a:spcBef>
            </a:pPr>
            <a:r>
              <a:rPr lang="en-US" sz="1800" b="0">
                <a:solidFill>
                  <a:schemeClr val="bg1"/>
                </a:solidFill>
              </a:rPr>
              <a:t> </a:t>
            </a:r>
            <a:r>
              <a:rPr lang="en-US" altLang="zh-CN" sz="1800" b="0">
                <a:solidFill>
                  <a:schemeClr val="bg1"/>
                </a:solidFill>
              </a:rPr>
              <a:t> </a:t>
            </a:r>
            <a:r>
              <a:rPr lang="en-US" altLang="zh-CN" sz="1800" b="0">
                <a:solidFill>
                  <a:schemeClr val="tx1"/>
                </a:solidFill>
              </a:rPr>
              <a:t>May 14, 2013</a:t>
            </a:r>
            <a:endParaRPr lang="zh-CN" altLang="en-US" sz="1800" b="0">
              <a:solidFill>
                <a:schemeClr val="tx1"/>
              </a:solidFill>
            </a:endParaRPr>
          </a:p>
        </p:txBody>
      </p:sp>
      <p:sp>
        <p:nvSpPr>
          <p:cNvPr id="250890" name="Text Box 10"/>
          <p:cNvSpPr txBox="1">
            <a:spLocks noChangeArrowheads="1"/>
          </p:cNvSpPr>
          <p:nvPr/>
        </p:nvSpPr>
        <p:spPr bwMode="auto">
          <a:xfrm>
            <a:off x="0" y="2133600"/>
            <a:ext cx="9144000" cy="1676400"/>
          </a:xfrm>
          <a:prstGeom prst="rect">
            <a:avLst/>
          </a:prstGeom>
          <a:noFill/>
          <a:ln w="9525">
            <a:noFill/>
            <a:miter lim="800000"/>
            <a:headEnd/>
            <a:tailEnd/>
          </a:ln>
          <a:effectLst/>
        </p:spPr>
        <p:txBody>
          <a:bodyPr>
            <a:spAutoFit/>
          </a:bodyPr>
          <a:lstStyle/>
          <a:p>
            <a:pPr marL="457200" indent="-457200"/>
            <a:r>
              <a:rPr lang="de-DE" altLang="zh-CN" sz="2400">
                <a:solidFill>
                  <a:schemeClr val="tx1"/>
                </a:solidFill>
              </a:rPr>
              <a:t>Dawei Xu </a:t>
            </a:r>
            <a:endParaRPr lang="de-DE" altLang="zh-CN" sz="2400">
              <a:solidFill>
                <a:schemeClr val="tx1"/>
              </a:solidFill>
              <a:ea typeface="楷体_GB2312" pitchFamily="49" charset="-122"/>
            </a:endParaRPr>
          </a:p>
          <a:p>
            <a:pPr marL="457200" indent="-457200"/>
            <a:r>
              <a:rPr lang="de-DE" altLang="zh-CN" sz="1800">
                <a:solidFill>
                  <a:schemeClr val="tx1"/>
                </a:solidFill>
              </a:rPr>
              <a:t>National Astronomical Observatories, Beijing</a:t>
            </a:r>
          </a:p>
          <a:p>
            <a:pPr marL="457200" indent="-457200"/>
            <a:endParaRPr lang="en-US" altLang="zh-CN" sz="2400" b="0">
              <a:solidFill>
                <a:schemeClr val="tx1"/>
              </a:solidFill>
            </a:endParaRPr>
          </a:p>
          <a:p>
            <a:pPr marL="457200" indent="-457200"/>
            <a:r>
              <a:rPr lang="en-US" altLang="zh-CN" sz="2000" b="0">
                <a:solidFill>
                  <a:schemeClr val="tx1"/>
                </a:solidFill>
              </a:rPr>
              <a:t>In coll. With </a:t>
            </a:r>
          </a:p>
          <a:p>
            <a:pPr marL="457200" indent="-457200"/>
            <a:r>
              <a:rPr lang="en-US" altLang="zh-CN" sz="1800">
                <a:solidFill>
                  <a:schemeClr val="tx1"/>
                </a:solidFill>
              </a:rPr>
              <a:t>S. Komossa, H. Zhou, H. Lu, C. Li, D. Grupe, J. Wang, W. Yuan</a:t>
            </a:r>
            <a:endParaRPr lang="en-US" altLang="zh-CN" sz="1800" i="1">
              <a:solidFill>
                <a:schemeClr val="tx1"/>
              </a:solidFill>
            </a:endParaRPr>
          </a:p>
        </p:txBody>
      </p:sp>
      <p:sp>
        <p:nvSpPr>
          <p:cNvPr id="250893" name="Text Box 13"/>
          <p:cNvSpPr txBox="1">
            <a:spLocks noChangeArrowheads="1"/>
          </p:cNvSpPr>
          <p:nvPr/>
        </p:nvSpPr>
        <p:spPr bwMode="auto">
          <a:xfrm>
            <a:off x="762000" y="3733800"/>
            <a:ext cx="7696200" cy="2278063"/>
          </a:xfrm>
          <a:prstGeom prst="rect">
            <a:avLst/>
          </a:prstGeom>
          <a:noFill/>
          <a:ln w="9525">
            <a:noFill/>
            <a:miter lim="800000"/>
            <a:headEnd/>
            <a:tailEnd/>
          </a:ln>
          <a:effectLst/>
        </p:spPr>
        <p:txBody>
          <a:bodyPr>
            <a:spAutoFit/>
          </a:bodyPr>
          <a:lstStyle/>
          <a:p>
            <a:pPr marL="609600" indent="-609600" algn="l">
              <a:lnSpc>
                <a:spcPct val="65000"/>
              </a:lnSpc>
              <a:spcBef>
                <a:spcPct val="50000"/>
              </a:spcBef>
            </a:pPr>
            <a:endParaRPr lang="de-DE" altLang="zh-CN" sz="2200">
              <a:solidFill>
                <a:srgbClr val="66FF33"/>
              </a:solidFill>
            </a:endParaRPr>
          </a:p>
          <a:p>
            <a:pPr marL="609600" indent="-609600" algn="l">
              <a:lnSpc>
                <a:spcPct val="65000"/>
              </a:lnSpc>
              <a:spcBef>
                <a:spcPct val="50000"/>
              </a:spcBef>
              <a:buFontTx/>
              <a:buChar char="•"/>
            </a:pPr>
            <a:r>
              <a:rPr lang="de-DE" altLang="zh-CN" sz="2800">
                <a:solidFill>
                  <a:srgbClr val="009900"/>
                </a:solidFill>
              </a:rPr>
              <a:t>the M - </a:t>
            </a:r>
            <a:r>
              <a:rPr lang="el-GR" altLang="zh-CN" sz="2800">
                <a:solidFill>
                  <a:srgbClr val="009900"/>
                </a:solidFill>
                <a:latin typeface="Symbol" pitchFamily="18" charset="2"/>
              </a:rPr>
              <a:t>s</a:t>
            </a:r>
            <a:r>
              <a:rPr lang="en-US" altLang="zh-CN" sz="2800">
                <a:solidFill>
                  <a:srgbClr val="009900"/>
                </a:solidFill>
                <a:latin typeface="Symbol" pitchFamily="18" charset="2"/>
              </a:rPr>
              <a:t> </a:t>
            </a:r>
            <a:r>
              <a:rPr lang="de-DE" altLang="zh-CN" sz="2800">
                <a:solidFill>
                  <a:srgbClr val="009900"/>
                </a:solidFill>
              </a:rPr>
              <a:t> relation</a:t>
            </a:r>
          </a:p>
          <a:p>
            <a:pPr marL="609600" indent="-609600" algn="l">
              <a:lnSpc>
                <a:spcPct val="65000"/>
              </a:lnSpc>
              <a:spcBef>
                <a:spcPct val="50000"/>
              </a:spcBef>
              <a:buFontTx/>
              <a:buChar char="•"/>
            </a:pPr>
            <a:r>
              <a:rPr lang="de-DE" altLang="zh-CN" sz="2800">
                <a:solidFill>
                  <a:srgbClr val="009900"/>
                </a:solidFill>
              </a:rPr>
              <a:t>[OIII] blue outliers: large scale outflows</a:t>
            </a:r>
          </a:p>
          <a:p>
            <a:pPr marL="609600" indent="-609600" algn="l">
              <a:lnSpc>
                <a:spcPct val="65000"/>
              </a:lnSpc>
              <a:spcBef>
                <a:spcPct val="50000"/>
              </a:spcBef>
              <a:buFontTx/>
              <a:buChar char="•"/>
            </a:pPr>
            <a:r>
              <a:rPr lang="de-DE" altLang="zh-CN" sz="2800">
                <a:solidFill>
                  <a:srgbClr val="009900"/>
                </a:solidFill>
              </a:rPr>
              <a:t>a zone of avoidance in density</a:t>
            </a:r>
          </a:p>
          <a:p>
            <a:pPr marL="609600" indent="-609600" algn="l">
              <a:lnSpc>
                <a:spcPct val="65000"/>
              </a:lnSpc>
              <a:spcBef>
                <a:spcPct val="50000"/>
              </a:spcBef>
              <a:buFontTx/>
              <a:buChar char="•"/>
            </a:pPr>
            <a:r>
              <a:rPr lang="de-DE" altLang="zh-CN" sz="2800">
                <a:solidFill>
                  <a:srgbClr val="009900"/>
                </a:solidFill>
              </a:rPr>
              <a:t>correlation space</a:t>
            </a:r>
            <a:endParaRPr lang="de-DE" altLang="zh-CN" sz="2800">
              <a:solidFill>
                <a:schemeClr val="bg1"/>
              </a:solidFill>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8867" name="Picture 7" descr="C:\Users\skomossa\Documents\2011_PAPERS_eig\2011_03_blue-outliers_Dawei\FIG_OIIIblueshift_FWHM_RQ_RL_v1_jpg.jpg"/>
          <p:cNvPicPr>
            <a:picLocks noChangeAspect="1" noChangeArrowheads="1"/>
          </p:cNvPicPr>
          <p:nvPr/>
        </p:nvPicPr>
        <p:blipFill>
          <a:blip r:embed="rId3" cstate="print"/>
          <a:srcRect/>
          <a:stretch>
            <a:fillRect/>
          </a:stretch>
        </p:blipFill>
        <p:spPr bwMode="auto">
          <a:xfrm>
            <a:off x="228600" y="228600"/>
            <a:ext cx="4605338" cy="4605338"/>
          </a:xfrm>
          <a:prstGeom prst="rect">
            <a:avLst/>
          </a:prstGeom>
          <a:noFill/>
          <a:ln w="9525">
            <a:noFill/>
            <a:miter lim="800000"/>
            <a:headEnd/>
            <a:tailEnd/>
          </a:ln>
        </p:spPr>
      </p:pic>
      <p:sp>
        <p:nvSpPr>
          <p:cNvPr id="548869" name="Rectangle 4"/>
          <p:cNvSpPr>
            <a:spLocks noChangeArrowheads="1"/>
          </p:cNvSpPr>
          <p:nvPr/>
        </p:nvSpPr>
        <p:spPr bwMode="auto">
          <a:xfrm>
            <a:off x="152400" y="5105400"/>
            <a:ext cx="5486400" cy="1096963"/>
          </a:xfrm>
          <a:prstGeom prst="rect">
            <a:avLst/>
          </a:prstGeom>
          <a:noFill/>
          <a:ln w="9525">
            <a:noFill/>
            <a:miter lim="800000"/>
            <a:headEnd/>
            <a:tailEnd/>
          </a:ln>
          <a:effectLst/>
        </p:spPr>
        <p:txBody>
          <a:bodyPr>
            <a:spAutoFit/>
          </a:bodyPr>
          <a:lstStyle/>
          <a:p>
            <a:pPr algn="l">
              <a:buFontTx/>
              <a:buChar char="•"/>
            </a:pPr>
            <a:r>
              <a:rPr lang="zh-CN" altLang="de-DE" sz="2100" b="0">
                <a:solidFill>
                  <a:schemeClr val="tx1"/>
                </a:solidFill>
              </a:rPr>
              <a:t> </a:t>
            </a:r>
            <a:r>
              <a:rPr lang="de-DE" altLang="zh-CN" sz="1800">
                <a:solidFill>
                  <a:schemeClr val="tx1"/>
                </a:solidFill>
              </a:rPr>
              <a:t>16% of </a:t>
            </a:r>
            <a:r>
              <a:rPr lang="de-DE" altLang="zh-CN" sz="2400"/>
              <a:t>“blue outliers“</a:t>
            </a:r>
            <a:r>
              <a:rPr lang="de-DE" altLang="zh-CN" sz="1800">
                <a:solidFill>
                  <a:schemeClr val="tx1"/>
                </a:solidFill>
              </a:rPr>
              <a:t> among NLS1s, which have their whole [OIII] </a:t>
            </a:r>
            <a:r>
              <a:rPr lang="de-DE" altLang="zh-CN" sz="2400" i="1" u="sng">
                <a:solidFill>
                  <a:schemeClr val="tx1"/>
                </a:solidFill>
              </a:rPr>
              <a:t>core</a:t>
            </a:r>
            <a:r>
              <a:rPr lang="de-DE" altLang="zh-CN" sz="1800">
                <a:solidFill>
                  <a:srgbClr val="FF00FF"/>
                </a:solidFill>
              </a:rPr>
              <a:t> </a:t>
            </a:r>
            <a:r>
              <a:rPr lang="de-DE" altLang="zh-CN" sz="1800">
                <a:solidFill>
                  <a:schemeClr val="tx1"/>
                </a:solidFill>
              </a:rPr>
              <a:t>profile  blueshifted, by up  to  several 100 km/s.</a:t>
            </a:r>
          </a:p>
        </p:txBody>
      </p:sp>
      <p:sp>
        <p:nvSpPr>
          <p:cNvPr id="548870" name="Rectangle 6"/>
          <p:cNvSpPr>
            <a:spLocks noChangeArrowheads="1"/>
          </p:cNvSpPr>
          <p:nvPr/>
        </p:nvSpPr>
        <p:spPr bwMode="auto">
          <a:xfrm>
            <a:off x="76200" y="6400800"/>
            <a:ext cx="8229600" cy="304800"/>
          </a:xfrm>
          <a:prstGeom prst="rect">
            <a:avLst/>
          </a:prstGeom>
          <a:noFill/>
          <a:ln w="9525">
            <a:noFill/>
            <a:miter lim="800000"/>
            <a:headEnd/>
            <a:tailEnd/>
          </a:ln>
          <a:effectLst/>
        </p:spPr>
        <p:txBody>
          <a:bodyPr>
            <a:spAutoFit/>
          </a:bodyPr>
          <a:lstStyle/>
          <a:p>
            <a:pPr algn="l"/>
            <a:r>
              <a:rPr lang="de-DE" altLang="zh-CN" sz="1400" b="0">
                <a:solidFill>
                  <a:srgbClr val="CC6600"/>
                </a:solidFill>
              </a:rPr>
              <a:t>[e.g., Zamanov+ 02, Marziani+ 03, Bian+ 05, Aoki+ 05, Komossa,Xu+ 08, 13— in prep]</a:t>
            </a:r>
            <a:endParaRPr lang="en-US" sz="1400" b="0">
              <a:solidFill>
                <a:srgbClr val="CC6600"/>
              </a:solidFill>
            </a:endParaRPr>
          </a:p>
        </p:txBody>
      </p:sp>
      <p:pic>
        <p:nvPicPr>
          <p:cNvPr id="548871" name="Picture 7" descr="nls1_bopaper_fig2c"/>
          <p:cNvPicPr>
            <a:picLocks noChangeAspect="1" noChangeArrowheads="1"/>
          </p:cNvPicPr>
          <p:nvPr/>
        </p:nvPicPr>
        <p:blipFill>
          <a:blip r:embed="rId4" cstate="print"/>
          <a:srcRect/>
          <a:stretch>
            <a:fillRect/>
          </a:stretch>
        </p:blipFill>
        <p:spPr bwMode="auto">
          <a:xfrm>
            <a:off x="5562600" y="914400"/>
            <a:ext cx="3124200" cy="5486400"/>
          </a:xfrm>
          <a:prstGeom prst="rect">
            <a:avLst/>
          </a:prstGeom>
          <a:noFill/>
          <a:ln w="9525">
            <a:noFill/>
            <a:miter lim="800000"/>
            <a:headEnd/>
            <a:tailEnd/>
          </a:ln>
        </p:spPr>
      </p:pic>
      <p:sp>
        <p:nvSpPr>
          <p:cNvPr id="548872" name="TextBox 7"/>
          <p:cNvSpPr txBox="1">
            <a:spLocks noChangeArrowheads="1"/>
          </p:cNvSpPr>
          <p:nvPr/>
        </p:nvSpPr>
        <p:spPr bwMode="auto">
          <a:xfrm>
            <a:off x="3657600" y="4419600"/>
            <a:ext cx="1676400" cy="274638"/>
          </a:xfrm>
          <a:prstGeom prst="rect">
            <a:avLst/>
          </a:prstGeom>
          <a:solidFill>
            <a:schemeClr val="bg1"/>
          </a:solidFill>
          <a:ln w="9525">
            <a:noFill/>
            <a:miter lim="800000"/>
            <a:headEnd/>
            <a:tailEnd/>
          </a:ln>
        </p:spPr>
        <p:txBody>
          <a:bodyPr>
            <a:spAutoFit/>
          </a:bodyPr>
          <a:lstStyle/>
          <a:p>
            <a:pPr algn="l"/>
            <a:r>
              <a:rPr lang="en-US" sz="1200" b="0">
                <a:solidFill>
                  <a:srgbClr val="CC6600"/>
                </a:solidFill>
              </a:rPr>
              <a:t>Komossa</a:t>
            </a:r>
            <a:r>
              <a:rPr lang="en-US" altLang="zh-CN" sz="1200" b="0">
                <a:solidFill>
                  <a:srgbClr val="CC6600"/>
                </a:solidFill>
              </a:rPr>
              <a:t>, Xu</a:t>
            </a:r>
            <a:r>
              <a:rPr lang="en-US" sz="1200" b="0">
                <a:solidFill>
                  <a:srgbClr val="CC6600"/>
                </a:solidFill>
              </a:rPr>
              <a:t>+ 08</a:t>
            </a:r>
            <a:r>
              <a:rPr lang="en-US" altLang="zh-CN" sz="1200" b="0">
                <a:solidFill>
                  <a:srgbClr val="CC6600"/>
                </a:solidFill>
              </a:rPr>
              <a:t>, 13</a:t>
            </a:r>
            <a:endParaRPr lang="en-US" sz="1200" b="0">
              <a:solidFill>
                <a:srgbClr val="CC6600"/>
              </a:solidFill>
            </a:endParaRPr>
          </a:p>
        </p:txBody>
      </p:sp>
      <p:sp>
        <p:nvSpPr>
          <p:cNvPr id="548873" name="Text Box 9"/>
          <p:cNvSpPr txBox="1">
            <a:spLocks noChangeArrowheads="1"/>
          </p:cNvSpPr>
          <p:nvPr/>
        </p:nvSpPr>
        <p:spPr bwMode="auto">
          <a:xfrm>
            <a:off x="1981200" y="0"/>
            <a:ext cx="184150" cy="762000"/>
          </a:xfrm>
          <a:prstGeom prst="rect">
            <a:avLst/>
          </a:prstGeom>
          <a:noFill/>
          <a:ln w="9525" algn="ctr">
            <a:noFill/>
            <a:miter lim="800000"/>
            <a:headEnd/>
            <a:tailEnd/>
          </a:ln>
          <a:effectLst/>
        </p:spPr>
        <p:txBody>
          <a:bodyPr wrap="none">
            <a:spAutoFit/>
          </a:bodyPr>
          <a:lstStyle/>
          <a:p>
            <a:endParaRPr lang="zh-CN" altLang="en-US" sz="4400"/>
          </a:p>
        </p:txBody>
      </p:sp>
      <p:sp>
        <p:nvSpPr>
          <p:cNvPr id="548874" name="Text Box 10"/>
          <p:cNvSpPr txBox="1">
            <a:spLocks noChangeArrowheads="1"/>
          </p:cNvSpPr>
          <p:nvPr/>
        </p:nvSpPr>
        <p:spPr bwMode="auto">
          <a:xfrm>
            <a:off x="990600" y="152400"/>
            <a:ext cx="7162800" cy="641350"/>
          </a:xfrm>
          <a:prstGeom prst="rect">
            <a:avLst/>
          </a:prstGeom>
          <a:noFill/>
          <a:ln w="9525" algn="ctr">
            <a:noFill/>
            <a:miter lim="800000"/>
            <a:headEnd/>
            <a:tailEnd/>
          </a:ln>
          <a:effectLst/>
        </p:spPr>
        <p:txBody>
          <a:bodyPr wrap="none">
            <a:spAutoFit/>
          </a:bodyPr>
          <a:lstStyle/>
          <a:p>
            <a:r>
              <a:rPr lang="en-US" altLang="zh-CN"/>
              <a:t>NLS1s with Strong [OIII] Outflows</a:t>
            </a:r>
          </a:p>
        </p:txBody>
      </p:sp>
      <p:sp>
        <p:nvSpPr>
          <p:cNvPr id="548875" name="Rectangle 11"/>
          <p:cNvSpPr>
            <a:spLocks noChangeArrowheads="1"/>
          </p:cNvSpPr>
          <p:nvPr/>
        </p:nvSpPr>
        <p:spPr bwMode="auto">
          <a:xfrm>
            <a:off x="1752600" y="1066800"/>
            <a:ext cx="2667000" cy="1905000"/>
          </a:xfrm>
          <a:prstGeom prst="rect">
            <a:avLst/>
          </a:prstGeom>
          <a:noFill/>
          <a:ln w="38100" algn="ctr">
            <a:solidFill>
              <a:schemeClr val="accent2"/>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48875"/>
                                        </p:tgtEl>
                                        <p:attrNameLst>
                                          <p:attrName>style.visibility</p:attrName>
                                        </p:attrNameLst>
                                      </p:cBhvr>
                                      <p:to>
                                        <p:strVal val="visible"/>
                                      </p:to>
                                    </p:set>
                                    <p:anim calcmode="lin" valueType="num">
                                      <p:cBhvr additive="base">
                                        <p:cTn id="7" dur="500" fill="hold"/>
                                        <p:tgtEl>
                                          <p:spTgt spid="548875"/>
                                        </p:tgtEl>
                                        <p:attrNameLst>
                                          <p:attrName>ppt_x</p:attrName>
                                        </p:attrNameLst>
                                      </p:cBhvr>
                                      <p:tavLst>
                                        <p:tav tm="0">
                                          <p:val>
                                            <p:strVal val="0-#ppt_w/2"/>
                                          </p:val>
                                        </p:tav>
                                        <p:tav tm="100000">
                                          <p:val>
                                            <p:strVal val="#ppt_x"/>
                                          </p:val>
                                        </p:tav>
                                      </p:tavLst>
                                    </p:anim>
                                    <p:anim calcmode="lin" valueType="num">
                                      <p:cBhvr additive="base">
                                        <p:cTn id="8" dur="500" fill="hold"/>
                                        <p:tgtEl>
                                          <p:spTgt spid="54887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88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63" name="Rectangle 3"/>
          <p:cNvSpPr>
            <a:spLocks noChangeArrowheads="1"/>
          </p:cNvSpPr>
          <p:nvPr/>
        </p:nvSpPr>
        <p:spPr bwMode="auto">
          <a:xfrm>
            <a:off x="0" y="152400"/>
            <a:ext cx="9144000" cy="838200"/>
          </a:xfrm>
          <a:prstGeom prst="rect">
            <a:avLst/>
          </a:prstGeom>
          <a:noFill/>
          <a:ln w="9525">
            <a:noFill/>
            <a:miter lim="800000"/>
            <a:headEnd/>
            <a:tailEnd/>
          </a:ln>
          <a:effectLst/>
        </p:spPr>
        <p:txBody>
          <a:bodyPr anchor="ctr"/>
          <a:lstStyle/>
          <a:p>
            <a:r>
              <a:rPr lang="de-DE" altLang="zh-CN" sz="3400">
                <a:effectLst>
                  <a:outerShdw blurRad="38100" dist="38100" dir="2700000" algn="tl">
                    <a:srgbClr val="C0C0C0"/>
                  </a:outerShdw>
                </a:effectLst>
              </a:rPr>
              <a:t>On the Nature of [OIII] “Blue Outliers“</a:t>
            </a:r>
          </a:p>
        </p:txBody>
      </p:sp>
      <p:sp>
        <p:nvSpPr>
          <p:cNvPr id="604164" name="Rectangle 4"/>
          <p:cNvSpPr>
            <a:spLocks noChangeArrowheads="1"/>
          </p:cNvSpPr>
          <p:nvPr/>
        </p:nvSpPr>
        <p:spPr bwMode="auto">
          <a:xfrm>
            <a:off x="228600" y="3886200"/>
            <a:ext cx="8915400" cy="2165350"/>
          </a:xfrm>
          <a:prstGeom prst="rect">
            <a:avLst/>
          </a:prstGeom>
          <a:noFill/>
          <a:ln w="9525">
            <a:noFill/>
            <a:miter lim="800000"/>
            <a:headEnd/>
            <a:tailEnd/>
          </a:ln>
          <a:effectLst/>
        </p:spPr>
        <p:txBody>
          <a:bodyPr>
            <a:spAutoFit/>
          </a:bodyPr>
          <a:lstStyle/>
          <a:p>
            <a:pPr marL="457200" indent="-457200" algn="l">
              <a:buFontTx/>
              <a:buChar char="•"/>
            </a:pPr>
            <a:r>
              <a:rPr lang="de-DE" altLang="zh-CN" sz="2000">
                <a:solidFill>
                  <a:schemeClr val="tx1"/>
                </a:solidFill>
              </a:rPr>
              <a:t>other emi-lines  show evidence for </a:t>
            </a:r>
            <a:r>
              <a:rPr lang="de-DE" altLang="zh-CN" sz="2000" i="1">
                <a:solidFill>
                  <a:srgbClr val="FF0000"/>
                </a:solidFill>
              </a:rPr>
              <a:t>extreme outflows</a:t>
            </a:r>
            <a:r>
              <a:rPr lang="de-DE" altLang="zh-CN" sz="2000">
                <a:solidFill>
                  <a:schemeClr val="tx1"/>
                </a:solidFill>
              </a:rPr>
              <a:t>  up to 1000 km/s;   affecting the CLR, and large parts of the NLR  - while the outer NLR is quiescent       </a:t>
            </a:r>
          </a:p>
          <a:p>
            <a:pPr marL="457200" indent="-457200" algn="l"/>
            <a:r>
              <a:rPr lang="de-DE" altLang="zh-CN" sz="2000">
                <a:solidFill>
                  <a:schemeClr val="tx1"/>
                </a:solidFill>
              </a:rPr>
              <a:t>     </a:t>
            </a:r>
            <a:endParaRPr lang="de-DE" altLang="zh-CN" sz="2000">
              <a:solidFill>
                <a:srgbClr val="777777"/>
              </a:solidFill>
            </a:endParaRPr>
          </a:p>
          <a:p>
            <a:pPr marL="457200" indent="-457200" algn="l">
              <a:buFontTx/>
              <a:buChar char="•"/>
            </a:pPr>
            <a:r>
              <a:rPr lang="de-DE" altLang="zh-CN" sz="2000">
                <a:solidFill>
                  <a:schemeClr val="tx1"/>
                </a:solidFill>
              </a:rPr>
              <a:t>high</a:t>
            </a:r>
            <a:r>
              <a:rPr lang="de-DE" altLang="zh-CN" sz="2000" i="1">
                <a:solidFill>
                  <a:schemeClr val="tx1"/>
                </a:solidFill>
              </a:rPr>
              <a:t> L/L</a:t>
            </a:r>
            <a:r>
              <a:rPr lang="de-DE" altLang="zh-CN" sz="2000">
                <a:solidFill>
                  <a:schemeClr val="tx1"/>
                </a:solidFill>
              </a:rPr>
              <a:t>edd,  &amp; pole-on view into an outflow?</a:t>
            </a:r>
          </a:p>
          <a:p>
            <a:pPr marL="457200" indent="-457200" algn="l">
              <a:buFontTx/>
              <a:buChar char="•"/>
            </a:pPr>
            <a:r>
              <a:rPr lang="de-DE" altLang="zh-CN" sz="2000">
                <a:solidFill>
                  <a:srgbClr val="FF0000"/>
                </a:solidFill>
              </a:rPr>
              <a:t>is </a:t>
            </a:r>
            <a:r>
              <a:rPr lang="de-DE" altLang="zh-CN" sz="2000" i="1">
                <a:solidFill>
                  <a:srgbClr val="FF0000"/>
                </a:solidFill>
              </a:rPr>
              <a:t>feedback</a:t>
            </a:r>
            <a:r>
              <a:rPr lang="de-DE" altLang="zh-CN" sz="2000">
                <a:solidFill>
                  <a:srgbClr val="FF0000"/>
                </a:solidFill>
              </a:rPr>
              <a:t> due to outflows at work ?</a:t>
            </a:r>
            <a:r>
              <a:rPr lang="de-DE" altLang="zh-CN" sz="2000">
                <a:solidFill>
                  <a:schemeClr val="tx1"/>
                </a:solidFill>
              </a:rPr>
              <a:t>  </a:t>
            </a:r>
            <a:r>
              <a:rPr lang="de-DE" altLang="zh-CN" sz="1600">
                <a:solidFill>
                  <a:schemeClr val="tx1"/>
                </a:solidFill>
              </a:rPr>
              <a:t>follow-up </a:t>
            </a:r>
            <a:r>
              <a:rPr lang="de-DE" altLang="zh-CN" sz="1600" i="1">
                <a:solidFill>
                  <a:schemeClr val="tx1"/>
                </a:solidFill>
              </a:rPr>
              <a:t>HST</a:t>
            </a:r>
            <a:r>
              <a:rPr lang="de-DE" altLang="zh-CN" sz="1600">
                <a:solidFill>
                  <a:schemeClr val="tx1"/>
                </a:solidFill>
              </a:rPr>
              <a:t> imaging:</a:t>
            </a:r>
            <a:r>
              <a:rPr lang="de-DE" altLang="zh-CN" sz="2000">
                <a:solidFill>
                  <a:schemeClr val="tx1"/>
                </a:solidFill>
              </a:rPr>
              <a:t> </a:t>
            </a:r>
            <a:r>
              <a:rPr lang="de-DE" altLang="zh-CN" sz="1600">
                <a:solidFill>
                  <a:schemeClr val="tx1"/>
                </a:solidFill>
              </a:rPr>
              <a:t>search for        mergers </a:t>
            </a:r>
            <a:r>
              <a:rPr lang="de-DE" altLang="zh-CN" sz="1600" i="1">
                <a:solidFill>
                  <a:schemeClr val="tx1"/>
                </a:solidFill>
              </a:rPr>
              <a:t>a la</a:t>
            </a:r>
            <a:r>
              <a:rPr lang="de-DE" altLang="zh-CN" sz="1600">
                <a:solidFill>
                  <a:schemeClr val="tx1"/>
                </a:solidFill>
              </a:rPr>
              <a:t> Springel et al.  / or bars</a:t>
            </a:r>
            <a:endParaRPr lang="en-US" sz="1600">
              <a:solidFill>
                <a:schemeClr val="tx1"/>
              </a:solidFill>
            </a:endParaRPr>
          </a:p>
        </p:txBody>
      </p:sp>
      <p:pic>
        <p:nvPicPr>
          <p:cNvPr id="604165" name="Picture 5" descr="nls1_bopaper_f3a"/>
          <p:cNvPicPr>
            <a:picLocks noChangeAspect="1" noChangeArrowheads="1"/>
          </p:cNvPicPr>
          <p:nvPr/>
        </p:nvPicPr>
        <p:blipFill>
          <a:blip r:embed="rId3" cstate="print"/>
          <a:srcRect/>
          <a:stretch>
            <a:fillRect/>
          </a:stretch>
        </p:blipFill>
        <p:spPr bwMode="auto">
          <a:xfrm>
            <a:off x="838200" y="990600"/>
            <a:ext cx="5257800" cy="2771775"/>
          </a:xfrm>
          <a:prstGeom prst="rect">
            <a:avLst/>
          </a:prstGeom>
          <a:noFill/>
        </p:spPr>
      </p:pic>
      <p:sp>
        <p:nvSpPr>
          <p:cNvPr id="604166" name="Rectangle 6"/>
          <p:cNvSpPr>
            <a:spLocks noChangeArrowheads="1"/>
          </p:cNvSpPr>
          <p:nvPr/>
        </p:nvSpPr>
        <p:spPr bwMode="auto">
          <a:xfrm rot="16200000">
            <a:off x="-906462" y="2141537"/>
            <a:ext cx="2667000" cy="517525"/>
          </a:xfrm>
          <a:prstGeom prst="rect">
            <a:avLst/>
          </a:prstGeom>
          <a:noFill/>
          <a:ln w="9525">
            <a:noFill/>
            <a:miter lim="800000"/>
            <a:headEnd/>
            <a:tailEnd/>
          </a:ln>
          <a:effectLst/>
        </p:spPr>
        <p:txBody>
          <a:bodyPr>
            <a:spAutoFit/>
          </a:bodyPr>
          <a:lstStyle/>
          <a:p>
            <a:pPr algn="l"/>
            <a:r>
              <a:rPr lang="de-DE" altLang="zh-CN" sz="1400" b="0">
                <a:solidFill>
                  <a:srgbClr val="CC6600"/>
                </a:solidFill>
              </a:rPr>
              <a:t>[Komossa, Xu, Zhou, Storchi-Bergmann, Binette 08]</a:t>
            </a:r>
            <a:endParaRPr lang="en-US" sz="1400" b="0">
              <a:solidFill>
                <a:srgbClr val="CC6600"/>
              </a:solidFill>
            </a:endParaRPr>
          </a:p>
        </p:txBody>
      </p:sp>
      <p:pic>
        <p:nvPicPr>
          <p:cNvPr id="604167" name="Picture 7" descr="fig1_l"/>
          <p:cNvPicPr>
            <a:picLocks noChangeAspect="1" noChangeArrowheads="1"/>
          </p:cNvPicPr>
          <p:nvPr/>
        </p:nvPicPr>
        <p:blipFill>
          <a:blip r:embed="rId4" cstate="print"/>
          <a:srcRect/>
          <a:stretch>
            <a:fillRect/>
          </a:stretch>
        </p:blipFill>
        <p:spPr bwMode="auto">
          <a:xfrm>
            <a:off x="6400800" y="990600"/>
            <a:ext cx="2189163" cy="2743200"/>
          </a:xfrm>
          <a:prstGeom prst="rect">
            <a:avLst/>
          </a:prstGeom>
          <a:noFill/>
        </p:spPr>
      </p:pic>
      <p:sp>
        <p:nvSpPr>
          <p:cNvPr id="604168" name="Rectangle 8"/>
          <p:cNvSpPr>
            <a:spLocks noChangeArrowheads="1"/>
          </p:cNvSpPr>
          <p:nvPr/>
        </p:nvSpPr>
        <p:spPr bwMode="auto">
          <a:xfrm rot="16200000">
            <a:off x="7429500" y="1333500"/>
            <a:ext cx="1905000" cy="304800"/>
          </a:xfrm>
          <a:prstGeom prst="rect">
            <a:avLst/>
          </a:prstGeom>
          <a:noFill/>
          <a:ln w="9525">
            <a:noFill/>
            <a:miter lim="800000"/>
            <a:headEnd/>
            <a:tailEnd/>
          </a:ln>
          <a:effectLst/>
        </p:spPr>
        <p:txBody>
          <a:bodyPr>
            <a:spAutoFit/>
          </a:bodyPr>
          <a:lstStyle/>
          <a:p>
            <a:pPr algn="l"/>
            <a:r>
              <a:rPr lang="de-DE" altLang="zh-CN" sz="1400" b="0">
                <a:solidFill>
                  <a:srgbClr val="CC6600"/>
                </a:solidFill>
              </a:rPr>
              <a:t>[di Matteo+ 05]</a:t>
            </a:r>
            <a:endParaRPr lang="en-US" sz="1400" b="0">
              <a:solidFill>
                <a:srgbClr val="CC66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body" idx="1"/>
          </p:nvPr>
        </p:nvSpPr>
        <p:spPr>
          <a:xfrm>
            <a:off x="0" y="1066800"/>
            <a:ext cx="9144000" cy="5791200"/>
          </a:xfrm>
        </p:spPr>
        <p:txBody>
          <a:bodyPr/>
          <a:lstStyle/>
          <a:p>
            <a:pPr>
              <a:lnSpc>
                <a:spcPct val="80000"/>
              </a:lnSpc>
              <a:buFontTx/>
              <a:buNone/>
            </a:pPr>
            <a:endParaRPr lang="en-US" altLang="zh-CN" sz="2400" b="1">
              <a:latin typeface="Century Gothic" pitchFamily="34" charset="0"/>
              <a:ea typeface="宋体" charset="-122"/>
            </a:endParaRPr>
          </a:p>
          <a:p>
            <a:pPr>
              <a:lnSpc>
                <a:spcPct val="80000"/>
              </a:lnSpc>
              <a:buFontTx/>
              <a:buNone/>
            </a:pPr>
            <a:r>
              <a:rPr lang="en-US" altLang="zh-CN" sz="2800" b="1">
                <a:solidFill>
                  <a:srgbClr val="CC00CC"/>
                </a:solidFill>
                <a:latin typeface="Century Gothic" pitchFamily="34" charset="0"/>
                <a:ea typeface="宋体" charset="-122"/>
              </a:rPr>
              <a:t>   Density measurements: conflicting results</a:t>
            </a:r>
          </a:p>
          <a:p>
            <a:pPr>
              <a:lnSpc>
                <a:spcPct val="80000"/>
              </a:lnSpc>
              <a:buFontTx/>
              <a:buNone/>
            </a:pPr>
            <a:endParaRPr lang="en-US" altLang="zh-CN" sz="2800" b="1">
              <a:solidFill>
                <a:srgbClr val="CC00CC"/>
              </a:solidFill>
              <a:latin typeface="Century Gothic" pitchFamily="34" charset="0"/>
              <a:ea typeface="宋体" charset="-122"/>
            </a:endParaRPr>
          </a:p>
          <a:p>
            <a:pPr>
              <a:lnSpc>
                <a:spcPct val="80000"/>
              </a:lnSpc>
            </a:pPr>
            <a:r>
              <a:rPr lang="en-US" altLang="zh-CN" sz="2800" b="1" i="1">
                <a:solidFill>
                  <a:srgbClr val="009900"/>
                </a:solidFill>
                <a:latin typeface="Century Gothic" pitchFamily="34" charset="0"/>
                <a:ea typeface="宋体" charset="-122"/>
              </a:rPr>
              <a:t>High density</a:t>
            </a:r>
            <a:r>
              <a:rPr lang="en-US" altLang="zh-CN" sz="2400" b="1" i="1">
                <a:solidFill>
                  <a:srgbClr val="0000FF"/>
                </a:solidFill>
                <a:latin typeface="Century Gothic" pitchFamily="34" charset="0"/>
                <a:ea typeface="宋体" charset="-122"/>
              </a:rPr>
              <a:t> </a:t>
            </a:r>
            <a:r>
              <a:rPr lang="en-US" altLang="zh-CN" sz="2400" b="1" i="1">
                <a:latin typeface="Century Gothic" pitchFamily="34" charset="0"/>
                <a:ea typeface="宋体" charset="-122"/>
              </a:rPr>
              <a:t>BLR </a:t>
            </a:r>
            <a:r>
              <a:rPr lang="en-US" altLang="zh-CN" sz="2400" b="1">
                <a:latin typeface="Century Gothic" pitchFamily="34" charset="0"/>
                <a:ea typeface="宋体" charset="-122"/>
              </a:rPr>
              <a:t>based on the large Si III]1892/C III]1909 ratios from UV spectra </a:t>
            </a:r>
            <a:r>
              <a:rPr lang="en-US" altLang="zh-CN" sz="1800" b="1">
                <a:solidFill>
                  <a:schemeClr val="bg2"/>
                </a:solidFill>
                <a:latin typeface="Century Gothic" pitchFamily="34" charset="0"/>
                <a:ea typeface="宋体" charset="-122"/>
              </a:rPr>
              <a:t>(</a:t>
            </a:r>
            <a:r>
              <a:rPr lang="en-US" altLang="zh-CN" sz="1600" b="1">
                <a:solidFill>
                  <a:schemeClr val="bg2"/>
                </a:solidFill>
                <a:latin typeface="Century Gothic" pitchFamily="34" charset="0"/>
                <a:ea typeface="宋体" charset="-122"/>
              </a:rPr>
              <a:t>e.g. Kuraszkiewicz et al. 2000; Wills et al. 2000; Marzianie et al. 2001, Bachev et al. 2004</a:t>
            </a:r>
            <a:r>
              <a:rPr lang="en-US" altLang="zh-CN" sz="1800" b="1">
                <a:solidFill>
                  <a:schemeClr val="bg2"/>
                </a:solidFill>
                <a:latin typeface="Century Gothic" pitchFamily="34" charset="0"/>
                <a:ea typeface="宋体" charset="-122"/>
              </a:rPr>
              <a:t>)</a:t>
            </a:r>
            <a:r>
              <a:rPr lang="en-US" altLang="zh-CN" sz="2400" b="1">
                <a:latin typeface="Century Gothic" pitchFamily="34" charset="0"/>
                <a:ea typeface="宋体" charset="-122"/>
              </a:rPr>
              <a:t> and high density NLR of I ZW 1 </a:t>
            </a:r>
            <a:r>
              <a:rPr lang="en-US" altLang="zh-CN" sz="1800" b="1">
                <a:solidFill>
                  <a:schemeClr val="bg2"/>
                </a:solidFill>
                <a:latin typeface="Century Gothic" pitchFamily="34" charset="0"/>
                <a:ea typeface="宋体" charset="-122"/>
              </a:rPr>
              <a:t>(</a:t>
            </a:r>
            <a:r>
              <a:rPr lang="en-US" altLang="zh-CN" sz="1600" b="1">
                <a:solidFill>
                  <a:schemeClr val="bg2"/>
                </a:solidFill>
                <a:latin typeface="Century Gothic" pitchFamily="34" charset="0"/>
                <a:ea typeface="宋体" charset="-122"/>
              </a:rPr>
              <a:t>Laor 1997; Veron-Cetty, Joly &amp; Veron 2004</a:t>
            </a:r>
            <a:r>
              <a:rPr lang="en-US" altLang="zh-CN" sz="1800" b="1">
                <a:solidFill>
                  <a:schemeClr val="bg2"/>
                </a:solidFill>
                <a:latin typeface="Century Gothic" pitchFamily="34" charset="0"/>
                <a:ea typeface="宋体" charset="-122"/>
              </a:rPr>
              <a:t>).</a:t>
            </a:r>
            <a:r>
              <a:rPr lang="en-US" altLang="zh-CN" sz="2400" b="1" i="1">
                <a:latin typeface="Century Gothic" pitchFamily="34" charset="0"/>
                <a:ea typeface="宋体" charset="-122"/>
              </a:rPr>
              <a:t> </a:t>
            </a:r>
          </a:p>
          <a:p>
            <a:pPr>
              <a:lnSpc>
                <a:spcPct val="80000"/>
              </a:lnSpc>
            </a:pPr>
            <a:r>
              <a:rPr lang="en-US" altLang="zh-CN" sz="2800" b="1" i="1">
                <a:solidFill>
                  <a:srgbClr val="009900"/>
                </a:solidFill>
                <a:latin typeface="Century Gothic" pitchFamily="34" charset="0"/>
                <a:ea typeface="宋体" charset="-122"/>
              </a:rPr>
              <a:t>Low density</a:t>
            </a:r>
            <a:r>
              <a:rPr lang="en-US" altLang="zh-CN" sz="2400" b="1" i="1">
                <a:latin typeface="Century Gothic" pitchFamily="34" charset="0"/>
                <a:ea typeface="宋体" charset="-122"/>
              </a:rPr>
              <a:t> BLR </a:t>
            </a:r>
            <a:r>
              <a:rPr lang="en-US" altLang="zh-CN" sz="2400" b="1">
                <a:latin typeface="Century Gothic" pitchFamily="34" charset="0"/>
                <a:ea typeface="宋体" charset="-122"/>
              </a:rPr>
              <a:t>from UV spectroscopy </a:t>
            </a:r>
            <a:r>
              <a:rPr lang="en-US" altLang="zh-CN" sz="1800" b="1">
                <a:solidFill>
                  <a:schemeClr val="bg2"/>
                </a:solidFill>
                <a:latin typeface="Century Gothic" pitchFamily="34" charset="0"/>
                <a:ea typeface="宋体" charset="-122"/>
              </a:rPr>
              <a:t>(</a:t>
            </a:r>
            <a:r>
              <a:rPr lang="en-US" altLang="zh-CN" sz="1600" b="1">
                <a:solidFill>
                  <a:schemeClr val="bg2"/>
                </a:solidFill>
                <a:latin typeface="Century Gothic" pitchFamily="34" charset="0"/>
                <a:ea typeface="宋体" charset="-122"/>
              </a:rPr>
              <a:t>e.g., Rodriguez-Pacual et al. 1997</a:t>
            </a:r>
            <a:r>
              <a:rPr lang="en-US" altLang="zh-CN" sz="1800" b="1">
                <a:solidFill>
                  <a:schemeClr val="bg2"/>
                </a:solidFill>
                <a:latin typeface="Century Gothic" pitchFamily="34" charset="0"/>
                <a:ea typeface="宋体" charset="-122"/>
              </a:rPr>
              <a:t>)</a:t>
            </a:r>
            <a:r>
              <a:rPr lang="en-US" altLang="zh-CN" sz="2400" b="1">
                <a:latin typeface="Century Gothic" pitchFamily="34" charset="0"/>
                <a:ea typeface="宋体" charset="-122"/>
              </a:rPr>
              <a:t> and low average density in NLR using optical and near-IR spectroscopy </a:t>
            </a:r>
            <a:r>
              <a:rPr lang="en-US" altLang="zh-CN" sz="1800" b="1">
                <a:solidFill>
                  <a:schemeClr val="bg2"/>
                </a:solidFill>
                <a:latin typeface="Century Gothic" pitchFamily="34" charset="0"/>
                <a:ea typeface="宋体" charset="-122"/>
              </a:rPr>
              <a:t>(</a:t>
            </a:r>
            <a:r>
              <a:rPr lang="en-US" altLang="zh-CN" sz="1600" b="1">
                <a:solidFill>
                  <a:schemeClr val="bg2"/>
                </a:solidFill>
                <a:latin typeface="Century Gothic" pitchFamily="34" charset="0"/>
                <a:ea typeface="宋体" charset="-122"/>
              </a:rPr>
              <a:t>Rodriguez-Ardila et al. 2000</a:t>
            </a:r>
            <a:r>
              <a:rPr lang="en-US" altLang="zh-CN" sz="1800" b="1">
                <a:solidFill>
                  <a:schemeClr val="bg2"/>
                </a:solidFill>
                <a:latin typeface="Century Gothic" pitchFamily="34" charset="0"/>
                <a:ea typeface="宋体" charset="-122"/>
              </a:rPr>
              <a:t>).</a:t>
            </a:r>
            <a:r>
              <a:rPr lang="en-US" altLang="zh-CN" sz="1800" b="1">
                <a:latin typeface="Century Gothic" pitchFamily="34" charset="0"/>
                <a:ea typeface="宋体" charset="-122"/>
              </a:rPr>
              <a:t> </a:t>
            </a:r>
          </a:p>
          <a:p>
            <a:pPr>
              <a:lnSpc>
                <a:spcPct val="80000"/>
              </a:lnSpc>
              <a:buFontTx/>
              <a:buNone/>
            </a:pPr>
            <a:r>
              <a:rPr lang="en-US" altLang="zh-CN" sz="2400" b="1">
                <a:latin typeface="Century Gothic" pitchFamily="34" charset="0"/>
                <a:ea typeface="宋体" charset="-122"/>
              </a:rPr>
              <a:t>     Moreover, there are indications that the density of [OIII]5007 decreases with steeper soft  X-ray slope</a:t>
            </a:r>
            <a:r>
              <a:rPr lang="en-US" altLang="zh-CN" sz="1800" b="1">
                <a:latin typeface="Century Gothic" pitchFamily="34" charset="0"/>
                <a:ea typeface="宋体" charset="-122"/>
              </a:rPr>
              <a:t> </a:t>
            </a:r>
            <a:r>
              <a:rPr lang="en-US" altLang="zh-CN" sz="1800" b="1">
                <a:solidFill>
                  <a:schemeClr val="bg2"/>
                </a:solidFill>
                <a:latin typeface="Century Gothic" pitchFamily="34" charset="0"/>
                <a:ea typeface="宋体" charset="-122"/>
              </a:rPr>
              <a:t>(</a:t>
            </a:r>
            <a:r>
              <a:rPr lang="en-US" altLang="zh-CN" sz="1600" b="1">
                <a:solidFill>
                  <a:schemeClr val="bg2"/>
                </a:solidFill>
                <a:latin typeface="Century Gothic" pitchFamily="34" charset="0"/>
                <a:ea typeface="宋体" charset="-122"/>
              </a:rPr>
              <a:t>Baskin &amp; Laor 2005</a:t>
            </a:r>
            <a:r>
              <a:rPr lang="en-US" altLang="zh-CN" sz="1800" b="1">
                <a:solidFill>
                  <a:schemeClr val="bg2"/>
                </a:solidFill>
                <a:latin typeface="Century Gothic" pitchFamily="34" charset="0"/>
                <a:ea typeface="宋体" charset="-122"/>
              </a:rPr>
              <a:t>)</a:t>
            </a:r>
            <a:r>
              <a:rPr lang="en-US" altLang="zh-CN" sz="1800" b="1">
                <a:latin typeface="Century Gothic" pitchFamily="34" charset="0"/>
                <a:ea typeface="宋体" charset="-122"/>
              </a:rPr>
              <a:t> </a:t>
            </a:r>
          </a:p>
          <a:p>
            <a:pPr>
              <a:lnSpc>
                <a:spcPct val="80000"/>
              </a:lnSpc>
              <a:buFontTx/>
              <a:buNone/>
            </a:pPr>
            <a:endParaRPr lang="en-US" altLang="zh-CN" sz="2800" b="1">
              <a:latin typeface="Century Gothic" pitchFamily="34" charset="0"/>
              <a:ea typeface="宋体" charset="-122"/>
            </a:endParaRPr>
          </a:p>
          <a:p>
            <a:pPr>
              <a:lnSpc>
                <a:spcPct val="80000"/>
              </a:lnSpc>
              <a:buFontTx/>
              <a:buNone/>
            </a:pPr>
            <a:r>
              <a:rPr lang="en-US" altLang="zh-CN" sz="2800">
                <a:latin typeface="Century Gothic" pitchFamily="34" charset="0"/>
                <a:ea typeface="宋体" charset="-122"/>
              </a:rPr>
              <a:t>    </a:t>
            </a:r>
            <a:r>
              <a:rPr lang="en-US" altLang="zh-CN" sz="3600" b="1">
                <a:solidFill>
                  <a:srgbClr val="FF0000"/>
                </a:solidFill>
                <a:latin typeface="Century Gothic" pitchFamily="34" charset="0"/>
                <a:ea typeface="宋体" charset="-122"/>
              </a:rPr>
              <a:t>Is the density low or high in NLS1s?</a:t>
            </a:r>
            <a:endParaRPr lang="en-US" sz="3600" b="1">
              <a:solidFill>
                <a:srgbClr val="FF0000"/>
              </a:solidFill>
              <a:latin typeface="Century Gothic" pitchFamily="34" charset="0"/>
            </a:endParaRPr>
          </a:p>
        </p:txBody>
      </p:sp>
      <p:sp>
        <p:nvSpPr>
          <p:cNvPr id="615427" name="Rectangle 3"/>
          <p:cNvSpPr>
            <a:spLocks noChangeArrowheads="1"/>
          </p:cNvSpPr>
          <p:nvPr/>
        </p:nvSpPr>
        <p:spPr bwMode="auto">
          <a:xfrm>
            <a:off x="152400" y="152400"/>
            <a:ext cx="8839200" cy="838200"/>
          </a:xfrm>
          <a:prstGeom prst="rect">
            <a:avLst/>
          </a:prstGeom>
          <a:noFill/>
          <a:ln w="9525">
            <a:noFill/>
            <a:miter lim="800000"/>
            <a:headEnd/>
            <a:tailEnd/>
          </a:ln>
          <a:effectLst/>
        </p:spPr>
        <p:txBody>
          <a:bodyPr anchor="ctr"/>
          <a:lstStyle/>
          <a:p>
            <a:r>
              <a:rPr lang="de-DE" altLang="zh-CN"/>
              <a:t>Density Effects in NLS1s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5" name="Rectangle 3"/>
          <p:cNvSpPr>
            <a:spLocks noGrp="1" noChangeArrowheads="1"/>
          </p:cNvSpPr>
          <p:nvPr>
            <p:ph type="body" idx="1"/>
          </p:nvPr>
        </p:nvSpPr>
        <p:spPr>
          <a:xfrm>
            <a:off x="228600" y="1143000"/>
            <a:ext cx="8610600" cy="5410200"/>
          </a:xfrm>
        </p:spPr>
        <p:txBody>
          <a:bodyPr/>
          <a:lstStyle/>
          <a:p>
            <a:pPr algn="just">
              <a:lnSpc>
                <a:spcPct val="80000"/>
              </a:lnSpc>
              <a:buFontTx/>
              <a:buNone/>
            </a:pPr>
            <a:r>
              <a:rPr lang="en-US" altLang="zh-CN" sz="2400" b="1">
                <a:latin typeface="Century Gothic" pitchFamily="34" charset="0"/>
                <a:ea typeface="宋体" charset="-122"/>
              </a:rPr>
              <a:t>    We had a systematic study of the NLR density for a large homogeneously analyzed NLS1 sample and compared it with that of BLS1s, by using the density diagnostic [S II] line ratio: i.e., [S II]6716/6731.</a:t>
            </a:r>
            <a:endParaRPr lang="en-US" altLang="zh-CN" sz="2400" b="1">
              <a:solidFill>
                <a:srgbClr val="00CC00"/>
              </a:solidFill>
              <a:latin typeface="Century Gothic" pitchFamily="34" charset="0"/>
              <a:ea typeface="宋体" charset="-122"/>
            </a:endParaRPr>
          </a:p>
          <a:p>
            <a:pPr>
              <a:lnSpc>
                <a:spcPct val="80000"/>
              </a:lnSpc>
              <a:buFontTx/>
              <a:buNone/>
            </a:pPr>
            <a:endParaRPr lang="en-US" altLang="zh-CN" sz="2400" b="1">
              <a:solidFill>
                <a:srgbClr val="00CC00"/>
              </a:solidFill>
              <a:latin typeface="Century Gothic" pitchFamily="34" charset="0"/>
              <a:ea typeface="宋体" charset="-122"/>
            </a:endParaRPr>
          </a:p>
          <a:p>
            <a:pPr algn="just">
              <a:lnSpc>
                <a:spcPct val="80000"/>
              </a:lnSpc>
              <a:buFontTx/>
              <a:buNone/>
            </a:pPr>
            <a:r>
              <a:rPr lang="en-US" altLang="zh-CN" sz="2800" b="1">
                <a:solidFill>
                  <a:srgbClr val="CC00CC"/>
                </a:solidFill>
                <a:latin typeface="Century Gothic" pitchFamily="34" charset="0"/>
                <a:ea typeface="宋体" charset="-122"/>
              </a:rPr>
              <a:t>   We attempted to answer the following key questions:</a:t>
            </a:r>
          </a:p>
          <a:p>
            <a:pPr algn="just">
              <a:lnSpc>
                <a:spcPct val="80000"/>
              </a:lnSpc>
              <a:buFontTx/>
              <a:buNone/>
            </a:pPr>
            <a:endParaRPr lang="en-US" altLang="zh-CN" sz="2800" b="1">
              <a:solidFill>
                <a:srgbClr val="FF6600"/>
              </a:solidFill>
              <a:latin typeface="Century Gothic" pitchFamily="34" charset="0"/>
              <a:ea typeface="宋体" charset="-122"/>
            </a:endParaRPr>
          </a:p>
          <a:p>
            <a:pPr algn="just">
              <a:lnSpc>
                <a:spcPct val="80000"/>
              </a:lnSpc>
            </a:pPr>
            <a:r>
              <a:rPr lang="en-US" altLang="zh-CN" sz="2800" b="1">
                <a:solidFill>
                  <a:srgbClr val="009900"/>
                </a:solidFill>
                <a:latin typeface="Century Gothic" pitchFamily="34" charset="0"/>
                <a:ea typeface="宋体" charset="-122"/>
              </a:rPr>
              <a:t>Is there any difference in the NLR density between NLS1s and BLS1s?</a:t>
            </a:r>
          </a:p>
          <a:p>
            <a:pPr algn="just">
              <a:lnSpc>
                <a:spcPct val="80000"/>
              </a:lnSpc>
            </a:pPr>
            <a:r>
              <a:rPr lang="en-US" altLang="zh-CN" sz="2800" b="1">
                <a:solidFill>
                  <a:srgbClr val="009900"/>
                </a:solidFill>
                <a:latin typeface="Century Gothic" pitchFamily="34" charset="0"/>
                <a:ea typeface="宋体" charset="-122"/>
              </a:rPr>
              <a:t>If so, do trends in density correlate with other parameters?</a:t>
            </a:r>
          </a:p>
          <a:p>
            <a:pPr algn="just">
              <a:lnSpc>
                <a:spcPct val="80000"/>
              </a:lnSpc>
            </a:pPr>
            <a:r>
              <a:rPr lang="en-US" altLang="zh-CN" sz="2800" b="1">
                <a:solidFill>
                  <a:srgbClr val="009900"/>
                </a:solidFill>
                <a:latin typeface="Century Gothic" pitchFamily="34" charset="0"/>
                <a:ea typeface="宋体" charset="-122"/>
              </a:rPr>
              <a:t>What are the key physical drivers of the trends in density?</a:t>
            </a:r>
            <a:endParaRPr lang="en-US" sz="2800">
              <a:latin typeface="Century Gothic" pitchFamily="34" charset="0"/>
              <a:ea typeface="宋体" charset="-122"/>
              <a:sym typeface="Wingdings" pitchFamily="2" charset="2"/>
            </a:endParaRPr>
          </a:p>
        </p:txBody>
      </p:sp>
      <p:sp>
        <p:nvSpPr>
          <p:cNvPr id="617476" name="Rectangle 4"/>
          <p:cNvSpPr>
            <a:spLocks noChangeArrowheads="1"/>
          </p:cNvSpPr>
          <p:nvPr/>
        </p:nvSpPr>
        <p:spPr bwMode="auto">
          <a:xfrm>
            <a:off x="152400" y="152400"/>
            <a:ext cx="8839200" cy="838200"/>
          </a:xfrm>
          <a:prstGeom prst="rect">
            <a:avLst/>
          </a:prstGeom>
          <a:noFill/>
          <a:ln w="9525">
            <a:noFill/>
            <a:miter lim="800000"/>
            <a:headEnd/>
            <a:tailEnd/>
          </a:ln>
          <a:effectLst/>
        </p:spPr>
        <p:txBody>
          <a:bodyPr anchor="ctr"/>
          <a:lstStyle/>
          <a:p>
            <a:r>
              <a:rPr lang="de-DE" altLang="zh-CN" sz="3200">
                <a:effectLst>
                  <a:outerShdw blurRad="38100" dist="38100" dir="2700000" algn="tl">
                    <a:srgbClr val="C0C0C0"/>
                  </a:outerShdw>
                </a:effectLst>
              </a:rPr>
              <a:t>The NLR Density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8322" name="Rectangle 2"/>
          <p:cNvSpPr>
            <a:spLocks noChangeArrowheads="1"/>
          </p:cNvSpPr>
          <p:nvPr/>
        </p:nvSpPr>
        <p:spPr bwMode="auto">
          <a:xfrm>
            <a:off x="0" y="152400"/>
            <a:ext cx="9144000" cy="838200"/>
          </a:xfrm>
          <a:prstGeom prst="rect">
            <a:avLst/>
          </a:prstGeom>
          <a:noFill/>
          <a:ln w="9525">
            <a:noFill/>
            <a:miter lim="800000"/>
            <a:headEnd/>
            <a:tailEnd/>
          </a:ln>
          <a:effectLst/>
        </p:spPr>
        <p:txBody>
          <a:bodyPr anchor="ctr"/>
          <a:lstStyle/>
          <a:p>
            <a:r>
              <a:rPr lang="en-US" altLang="zh-CN" sz="3200" i="1">
                <a:cs typeface="Arial" charset="0"/>
              </a:rPr>
              <a:t>A Zone of Avoidance in Density</a:t>
            </a:r>
            <a:r>
              <a:rPr lang="en-US" altLang="zh-CN" sz="4400" b="0">
                <a:solidFill>
                  <a:schemeClr val="tx2"/>
                </a:solidFill>
                <a:latin typeface="Times New Roman" pitchFamily="18" charset="0"/>
                <a:cs typeface="Arial" charset="0"/>
              </a:rPr>
              <a:t> </a:t>
            </a:r>
            <a:endParaRPr lang="de-DE" altLang="zh-CN" sz="4400" b="0">
              <a:solidFill>
                <a:schemeClr val="tx2"/>
              </a:solidFill>
              <a:latin typeface="Times New Roman" pitchFamily="18" charset="0"/>
              <a:cs typeface="Arial" charset="0"/>
            </a:endParaRPr>
          </a:p>
        </p:txBody>
      </p:sp>
      <p:pic>
        <p:nvPicPr>
          <p:cNvPr id="568323" name="Picture 3"/>
          <p:cNvPicPr>
            <a:picLocks noChangeAspect="1" noChangeArrowheads="1"/>
          </p:cNvPicPr>
          <p:nvPr>
            <p:ph type="body" idx="1"/>
          </p:nvPr>
        </p:nvPicPr>
        <p:blipFill>
          <a:blip r:embed="rId3" cstate="print"/>
          <a:srcRect/>
          <a:stretch>
            <a:fillRect/>
          </a:stretch>
        </p:blipFill>
        <p:spPr>
          <a:xfrm>
            <a:off x="3400425" y="1447800"/>
            <a:ext cx="5743575" cy="4860925"/>
          </a:xfrm>
          <a:noFill/>
          <a:ln/>
        </p:spPr>
      </p:pic>
      <p:sp>
        <p:nvSpPr>
          <p:cNvPr id="568324" name="Text Box 4"/>
          <p:cNvSpPr txBox="1">
            <a:spLocks noChangeArrowheads="1"/>
          </p:cNvSpPr>
          <p:nvPr/>
        </p:nvSpPr>
        <p:spPr bwMode="auto">
          <a:xfrm>
            <a:off x="7010400" y="6299200"/>
            <a:ext cx="1162050" cy="274638"/>
          </a:xfrm>
          <a:prstGeom prst="rect">
            <a:avLst/>
          </a:prstGeom>
          <a:noFill/>
          <a:ln w="9525">
            <a:noFill/>
            <a:miter lim="800000"/>
            <a:headEnd/>
            <a:tailEnd/>
          </a:ln>
          <a:effectLst/>
        </p:spPr>
        <p:txBody>
          <a:bodyPr wrap="none">
            <a:spAutoFit/>
          </a:bodyPr>
          <a:lstStyle/>
          <a:p>
            <a:pPr algn="l"/>
            <a:r>
              <a:rPr lang="en-US" altLang="zh-CN" sz="1200" b="0">
                <a:solidFill>
                  <a:srgbClr val="CC3300"/>
                </a:solidFill>
              </a:rPr>
              <a:t>Xu et al. 2007</a:t>
            </a:r>
          </a:p>
        </p:txBody>
      </p:sp>
      <p:sp>
        <p:nvSpPr>
          <p:cNvPr id="568325" name="Text Box 5"/>
          <p:cNvSpPr txBox="1">
            <a:spLocks noChangeArrowheads="1"/>
          </p:cNvSpPr>
          <p:nvPr/>
        </p:nvSpPr>
        <p:spPr bwMode="auto">
          <a:xfrm>
            <a:off x="152400" y="1219200"/>
            <a:ext cx="3429000" cy="4794250"/>
          </a:xfrm>
          <a:prstGeom prst="rect">
            <a:avLst/>
          </a:prstGeom>
          <a:noFill/>
          <a:ln w="9525">
            <a:noFill/>
            <a:miter lim="800000"/>
            <a:headEnd/>
            <a:tailEnd/>
          </a:ln>
          <a:effectLst/>
        </p:spPr>
        <p:txBody>
          <a:bodyPr>
            <a:spAutoFit/>
          </a:bodyPr>
          <a:lstStyle/>
          <a:p>
            <a:pPr algn="l">
              <a:lnSpc>
                <a:spcPct val="90000"/>
              </a:lnSpc>
              <a:spcBef>
                <a:spcPct val="20000"/>
              </a:spcBef>
              <a:buFontTx/>
              <a:buChar char="•"/>
            </a:pPr>
            <a:r>
              <a:rPr lang="en-US" altLang="zh-CN" sz="2000">
                <a:solidFill>
                  <a:schemeClr val="tx1"/>
                </a:solidFill>
              </a:rPr>
              <a:t>   a systematic  study of the NLR density of NLS1s and compared it with that of BLS1s, by using the density diagnostic [SII] line ratio.</a:t>
            </a:r>
            <a:endParaRPr lang="zh-CN" altLang="en-US" sz="2400">
              <a:solidFill>
                <a:schemeClr val="tx1"/>
              </a:solidFill>
            </a:endParaRPr>
          </a:p>
          <a:p>
            <a:pPr algn="l">
              <a:lnSpc>
                <a:spcPct val="90000"/>
              </a:lnSpc>
              <a:spcBef>
                <a:spcPct val="20000"/>
              </a:spcBef>
            </a:pPr>
            <a:endParaRPr lang="en-US" altLang="zh-CN" sz="2400">
              <a:solidFill>
                <a:schemeClr val="tx1"/>
              </a:solidFill>
            </a:endParaRPr>
          </a:p>
          <a:p>
            <a:pPr algn="l">
              <a:lnSpc>
                <a:spcPct val="90000"/>
              </a:lnSpc>
              <a:spcBef>
                <a:spcPct val="20000"/>
              </a:spcBef>
              <a:buFontTx/>
              <a:buChar char="•"/>
            </a:pPr>
            <a:r>
              <a:rPr lang="en-US" altLang="zh-CN" sz="2400">
                <a:solidFill>
                  <a:schemeClr val="tx1"/>
                </a:solidFill>
              </a:rPr>
              <a:t>   </a:t>
            </a:r>
            <a:r>
              <a:rPr lang="en-US" altLang="zh-CN" sz="2400" u="sng">
                <a:solidFill>
                  <a:schemeClr val="tx1"/>
                </a:solidFill>
              </a:rPr>
              <a:t>The Key detection</a:t>
            </a:r>
            <a:r>
              <a:rPr lang="en-US" altLang="zh-CN" sz="2400">
                <a:solidFill>
                  <a:schemeClr val="tx1"/>
                </a:solidFill>
              </a:rPr>
              <a:t> :</a:t>
            </a:r>
            <a:r>
              <a:rPr lang="en-US" altLang="zh-CN" sz="2400">
                <a:solidFill>
                  <a:srgbClr val="009900"/>
                </a:solidFill>
              </a:rPr>
              <a:t> </a:t>
            </a:r>
            <a:r>
              <a:rPr lang="en-US" altLang="zh-CN" sz="2000">
                <a:solidFill>
                  <a:schemeClr val="tx1"/>
                </a:solidFill>
              </a:rPr>
              <a:t>a </a:t>
            </a:r>
            <a:r>
              <a:rPr lang="en-US" altLang="zh-CN" sz="2400" i="1">
                <a:solidFill>
                  <a:srgbClr val="CC00CC"/>
                </a:solidFill>
              </a:rPr>
              <a:t>’zone of avoidance</a:t>
            </a:r>
            <a:r>
              <a:rPr lang="en-US" altLang="zh-CN" sz="2400" i="1">
                <a:solidFill>
                  <a:schemeClr val="tx1"/>
                </a:solidFill>
              </a:rPr>
              <a:t>’</a:t>
            </a:r>
            <a:r>
              <a:rPr lang="en-US" altLang="zh-CN" sz="2000">
                <a:solidFill>
                  <a:schemeClr val="tx1"/>
                </a:solidFill>
              </a:rPr>
              <a:t> in the density—FWHM (H</a:t>
            </a:r>
            <a:r>
              <a:rPr lang="el-GR" altLang="zh-CN" sz="2000">
                <a:solidFill>
                  <a:schemeClr val="tx1"/>
                </a:solidFill>
              </a:rPr>
              <a:t>β</a:t>
            </a:r>
            <a:r>
              <a:rPr lang="en-US" altLang="zh-CN" sz="2000" baseline="-7000">
                <a:solidFill>
                  <a:schemeClr val="tx1"/>
                </a:solidFill>
              </a:rPr>
              <a:t>b</a:t>
            </a:r>
            <a:r>
              <a:rPr lang="en-US" altLang="zh-CN" sz="2000">
                <a:solidFill>
                  <a:schemeClr val="tx1"/>
                </a:solidFill>
              </a:rPr>
              <a:t>) diagram: BLS1s avoid low densities, while NLS1s show a larger scatter in densities, including a significant number of objects with low density.</a:t>
            </a:r>
            <a:endParaRPr lang="zh-CN" altLang="en-US" sz="200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63" name="Rectangle 3"/>
          <p:cNvSpPr>
            <a:spLocks noGrp="1" noChangeArrowheads="1"/>
          </p:cNvSpPr>
          <p:nvPr>
            <p:ph type="body" idx="1"/>
          </p:nvPr>
        </p:nvSpPr>
        <p:spPr>
          <a:xfrm>
            <a:off x="0" y="1371600"/>
            <a:ext cx="3200400" cy="5029200"/>
          </a:xfrm>
        </p:spPr>
        <p:txBody>
          <a:bodyPr/>
          <a:lstStyle/>
          <a:p>
            <a:pPr>
              <a:buFontTx/>
              <a:buNone/>
            </a:pPr>
            <a:r>
              <a:rPr lang="en-US" altLang="zh-CN" sz="2800">
                <a:ea typeface="宋体" charset="-122"/>
              </a:rPr>
              <a:t>     </a:t>
            </a:r>
            <a:r>
              <a:rPr lang="de-DE" altLang="zh-CN" sz="4400">
                <a:latin typeface="Century Gothic" pitchFamily="34" charset="0"/>
                <a:ea typeface="宋体" charset="-122"/>
                <a:sym typeface="Wingdings" pitchFamily="2" charset="2"/>
              </a:rPr>
              <a:t>   </a:t>
            </a:r>
            <a:endParaRPr lang="en-US" sz="4400">
              <a:latin typeface="Century Gothic" pitchFamily="34" charset="0"/>
              <a:ea typeface="宋体" charset="-122"/>
              <a:sym typeface="Wingdings" pitchFamily="2" charset="2"/>
            </a:endParaRPr>
          </a:p>
        </p:txBody>
      </p:sp>
      <p:sp>
        <p:nvSpPr>
          <p:cNvPr id="552964" name="Rectangle 4"/>
          <p:cNvSpPr>
            <a:spLocks noChangeArrowheads="1"/>
          </p:cNvSpPr>
          <p:nvPr/>
        </p:nvSpPr>
        <p:spPr bwMode="auto">
          <a:xfrm>
            <a:off x="0" y="0"/>
            <a:ext cx="8839200" cy="838200"/>
          </a:xfrm>
          <a:prstGeom prst="rect">
            <a:avLst/>
          </a:prstGeom>
          <a:noFill/>
          <a:ln w="9525">
            <a:noFill/>
            <a:miter lim="800000"/>
            <a:headEnd/>
            <a:tailEnd/>
          </a:ln>
          <a:effectLst/>
        </p:spPr>
        <p:txBody>
          <a:bodyPr anchor="ctr"/>
          <a:lstStyle/>
          <a:p>
            <a:r>
              <a:rPr lang="de-DE" altLang="zh-CN"/>
              <a:t>On the Origion of the ZOA - Outflows</a:t>
            </a:r>
          </a:p>
        </p:txBody>
      </p:sp>
      <p:sp>
        <p:nvSpPr>
          <p:cNvPr id="552966" name="Text Box 6"/>
          <p:cNvSpPr txBox="1">
            <a:spLocks noChangeArrowheads="1"/>
          </p:cNvSpPr>
          <p:nvPr/>
        </p:nvSpPr>
        <p:spPr bwMode="auto">
          <a:xfrm>
            <a:off x="0" y="1143000"/>
            <a:ext cx="4572000" cy="5035550"/>
          </a:xfrm>
          <a:prstGeom prst="rect">
            <a:avLst/>
          </a:prstGeom>
          <a:noFill/>
          <a:ln w="9525">
            <a:noFill/>
            <a:miter lim="800000"/>
            <a:headEnd/>
            <a:tailEnd/>
          </a:ln>
          <a:effectLst/>
        </p:spPr>
        <p:txBody>
          <a:bodyPr>
            <a:spAutoFit/>
          </a:bodyPr>
          <a:lstStyle/>
          <a:p>
            <a:pPr marL="457200" indent="-457200" algn="l"/>
            <a:r>
              <a:rPr kumimoji="1" lang="en-US" altLang="zh-CN" sz="1800">
                <a:solidFill>
                  <a:schemeClr val="tx1"/>
                </a:solidFill>
              </a:rPr>
              <a:t>      Higher Eddington ratios likely </a:t>
            </a:r>
            <a:r>
              <a:rPr kumimoji="1" lang="en-US" altLang="zh-CN" sz="1800" i="1">
                <a:solidFill>
                  <a:schemeClr val="tx1"/>
                </a:solidFill>
              </a:rPr>
              <a:t>drive</a:t>
            </a:r>
            <a:r>
              <a:rPr lang="en-US" altLang="zh-CN" sz="1800">
                <a:solidFill>
                  <a:schemeClr val="tx1"/>
                </a:solidFill>
              </a:rPr>
              <a:t> stronger outflows</a:t>
            </a:r>
            <a:r>
              <a:rPr kumimoji="1" lang="en-US" altLang="zh-CN" sz="1800" i="1">
                <a:solidFill>
                  <a:schemeClr val="tx1"/>
                </a:solidFill>
              </a:rPr>
              <a:t> </a:t>
            </a:r>
            <a:endParaRPr lang="en-US" altLang="zh-CN" sz="1800">
              <a:solidFill>
                <a:schemeClr val="tx1"/>
              </a:solidFill>
            </a:endParaRPr>
          </a:p>
          <a:p>
            <a:pPr marL="457200" indent="-457200" algn="l"/>
            <a:r>
              <a:rPr lang="en-US" altLang="zh-CN" sz="1800">
                <a:solidFill>
                  <a:srgbClr val="00CC00"/>
                </a:solidFill>
              </a:rPr>
              <a:t> </a:t>
            </a:r>
            <a:r>
              <a:rPr lang="en-US" altLang="zh-CN" sz="1800">
                <a:solidFill>
                  <a:srgbClr val="FF00FF"/>
                </a:solidFill>
                <a:sym typeface="Wingdings" pitchFamily="2" charset="2"/>
              </a:rPr>
              <a:t></a:t>
            </a:r>
            <a:r>
              <a:rPr lang="en-US" altLang="zh-CN" sz="1800">
                <a:solidFill>
                  <a:srgbClr val="FF00FF"/>
                </a:solidFill>
              </a:rPr>
              <a:t>  more tenuous,  low-density NLR in objects with higher </a:t>
            </a:r>
            <a:r>
              <a:rPr kumimoji="1" lang="en-US" altLang="zh-CN" sz="1800" i="1">
                <a:solidFill>
                  <a:srgbClr val="FF00FF"/>
                </a:solidFill>
              </a:rPr>
              <a:t>L/L</a:t>
            </a:r>
            <a:r>
              <a:rPr kumimoji="1" lang="en-US" altLang="zh-CN" sz="1800" baseline="-7000">
                <a:solidFill>
                  <a:srgbClr val="FF00FF"/>
                </a:solidFill>
              </a:rPr>
              <a:t>Edd</a:t>
            </a:r>
            <a:r>
              <a:rPr kumimoji="1" lang="en-US" altLang="zh-CN" sz="1800" baseline="-7000">
                <a:solidFill>
                  <a:srgbClr val="CC00CC"/>
                </a:solidFill>
              </a:rPr>
              <a:t> </a:t>
            </a:r>
            <a:endParaRPr lang="en-US" altLang="zh-CN" sz="1800" baseline="-7000">
              <a:solidFill>
                <a:srgbClr val="CC00CC"/>
              </a:solidFill>
            </a:endParaRPr>
          </a:p>
          <a:p>
            <a:pPr marL="457200" indent="-457200" algn="l"/>
            <a:endParaRPr kumimoji="1" lang="en-US" altLang="zh-CN" sz="1800">
              <a:solidFill>
                <a:srgbClr val="CC00CC"/>
              </a:solidFill>
            </a:endParaRPr>
          </a:p>
          <a:p>
            <a:pPr marL="457200" indent="-457200" algn="l">
              <a:buFontTx/>
              <a:buChar char="•"/>
            </a:pPr>
            <a:r>
              <a:rPr kumimoji="1" lang="en-US" altLang="zh-CN" sz="1800" i="1">
                <a:solidFill>
                  <a:srgbClr val="009900"/>
                </a:solidFill>
              </a:rPr>
              <a:t>L/L</a:t>
            </a:r>
            <a:r>
              <a:rPr kumimoji="1" lang="en-US" altLang="zh-CN" sz="1800" baseline="-7000">
                <a:solidFill>
                  <a:srgbClr val="009900"/>
                </a:solidFill>
              </a:rPr>
              <a:t>Edd</a:t>
            </a:r>
            <a:r>
              <a:rPr kumimoji="1" lang="en-US" altLang="zh-CN" sz="1800" i="1" baseline="-7000">
                <a:solidFill>
                  <a:srgbClr val="009900"/>
                </a:solidFill>
              </a:rPr>
              <a:t> </a:t>
            </a:r>
            <a:r>
              <a:rPr kumimoji="1" lang="en-US" altLang="zh-CN" sz="1800" i="1">
                <a:solidFill>
                  <a:srgbClr val="009900"/>
                </a:solidFill>
              </a:rPr>
              <a:t>vs. density: </a:t>
            </a:r>
            <a:r>
              <a:rPr kumimoji="1" lang="en-US" altLang="zh-CN" sz="1800">
                <a:solidFill>
                  <a:schemeClr val="tx1"/>
                </a:solidFill>
              </a:rPr>
              <a:t>decreasing  density with increasing </a:t>
            </a:r>
            <a:r>
              <a:rPr kumimoji="1" lang="en-US" altLang="zh-CN" sz="1800" i="1">
                <a:solidFill>
                  <a:schemeClr val="tx1"/>
                </a:solidFill>
              </a:rPr>
              <a:t>L/L</a:t>
            </a:r>
            <a:r>
              <a:rPr kumimoji="1" lang="en-US" altLang="zh-CN" sz="1800" baseline="-10000">
                <a:solidFill>
                  <a:schemeClr val="tx1"/>
                </a:solidFill>
              </a:rPr>
              <a:t>Edd</a:t>
            </a:r>
            <a:r>
              <a:rPr kumimoji="1" lang="en-US" altLang="zh-CN" sz="1800">
                <a:solidFill>
                  <a:schemeClr val="tx1"/>
                </a:solidFill>
              </a:rPr>
              <a:t>  </a:t>
            </a:r>
          </a:p>
          <a:p>
            <a:pPr marL="457200" indent="-457200" algn="l">
              <a:buFontTx/>
              <a:buChar char="•"/>
            </a:pPr>
            <a:endParaRPr lang="en-US" altLang="zh-CN" sz="1800">
              <a:solidFill>
                <a:schemeClr val="tx1"/>
              </a:solidFill>
            </a:endParaRPr>
          </a:p>
          <a:p>
            <a:pPr marL="457200" indent="-457200" algn="l">
              <a:buFontTx/>
              <a:buChar char="•"/>
            </a:pPr>
            <a:r>
              <a:rPr lang="en-US" altLang="zh-CN" sz="1800">
                <a:solidFill>
                  <a:schemeClr val="tx1"/>
                </a:solidFill>
              </a:rPr>
              <a:t>The [OIII] peak blueshift strongly </a:t>
            </a:r>
          </a:p>
          <a:p>
            <a:pPr marL="457200" indent="-457200" algn="l"/>
            <a:r>
              <a:rPr lang="en-US" altLang="zh-CN" sz="1800">
                <a:solidFill>
                  <a:schemeClr val="tx1"/>
                </a:solidFill>
              </a:rPr>
              <a:t>       correlates  with </a:t>
            </a:r>
            <a:r>
              <a:rPr lang="en-US" altLang="zh-CN" sz="1800" i="1">
                <a:solidFill>
                  <a:schemeClr val="tx1"/>
                </a:solidFill>
              </a:rPr>
              <a:t>L/L</a:t>
            </a:r>
            <a:r>
              <a:rPr lang="en-US" altLang="zh-CN" sz="1800" baseline="-10000">
                <a:solidFill>
                  <a:schemeClr val="tx1"/>
                </a:solidFill>
              </a:rPr>
              <a:t>Edd</a:t>
            </a:r>
          </a:p>
          <a:p>
            <a:pPr marL="457200" indent="-457200" algn="l">
              <a:buFont typeface="Wingdings" pitchFamily="2" charset="2"/>
              <a:buChar char="à"/>
            </a:pPr>
            <a:r>
              <a:rPr lang="en-US" altLang="zh-CN" sz="1800">
                <a:sym typeface="Wingdings" pitchFamily="2" charset="2"/>
              </a:rPr>
              <a:t>outflows are more common in  </a:t>
            </a:r>
          </a:p>
          <a:p>
            <a:pPr marL="457200" indent="-457200" algn="l">
              <a:buFont typeface="Wingdings" pitchFamily="2" charset="2"/>
              <a:buNone/>
            </a:pPr>
            <a:r>
              <a:rPr lang="en-US" altLang="zh-CN" sz="1800">
                <a:sym typeface="Wingdings" pitchFamily="2" charset="2"/>
              </a:rPr>
              <a:t>       objects with high accretion rates</a:t>
            </a:r>
          </a:p>
          <a:p>
            <a:pPr marL="457200" indent="-457200" algn="l">
              <a:buFontTx/>
              <a:buChar char="•"/>
            </a:pPr>
            <a:endParaRPr lang="en-US" altLang="zh-CN" sz="1800">
              <a:solidFill>
                <a:srgbClr val="CC00CC"/>
              </a:solidFill>
              <a:sym typeface="Wingdings" pitchFamily="2" charset="2"/>
            </a:endParaRPr>
          </a:p>
          <a:p>
            <a:pPr marL="457200" indent="-457200" algn="l">
              <a:buFontTx/>
              <a:buChar char="•"/>
            </a:pPr>
            <a:r>
              <a:rPr lang="en-US" altLang="zh-CN" sz="1800">
                <a:solidFill>
                  <a:schemeClr val="tx1"/>
                </a:solidFill>
                <a:sym typeface="Wingdings" pitchFamily="2" charset="2"/>
              </a:rPr>
              <a:t> The density correlates with the </a:t>
            </a:r>
          </a:p>
          <a:p>
            <a:pPr marL="457200" indent="-457200" algn="l"/>
            <a:r>
              <a:rPr lang="en-US" altLang="zh-CN" sz="1800">
                <a:solidFill>
                  <a:schemeClr val="tx1"/>
                </a:solidFill>
                <a:sym typeface="Wingdings" pitchFamily="2" charset="2"/>
              </a:rPr>
              <a:t>        blueshift of the [OIII] bluewing</a:t>
            </a:r>
          </a:p>
          <a:p>
            <a:pPr marL="457200" indent="-457200" algn="l">
              <a:buFont typeface="Wingdings" pitchFamily="2" charset="2"/>
              <a:buChar char="à"/>
            </a:pPr>
            <a:r>
              <a:rPr lang="en-US" altLang="zh-CN" sz="1800">
                <a:sym typeface="Wingdings" pitchFamily="2" charset="2"/>
              </a:rPr>
              <a:t> outflows are stronger in the low-</a:t>
            </a:r>
          </a:p>
          <a:p>
            <a:pPr marL="457200" indent="-457200" algn="l">
              <a:buFont typeface="Wingdings" pitchFamily="2" charset="2"/>
              <a:buNone/>
            </a:pPr>
            <a:r>
              <a:rPr lang="en-US" altLang="zh-CN" sz="1800">
                <a:sym typeface="Wingdings" pitchFamily="2" charset="2"/>
              </a:rPr>
              <a:t>        density objects</a:t>
            </a:r>
            <a:endParaRPr kumimoji="1" lang="en-US" altLang="zh-CN" sz="1800">
              <a:solidFill>
                <a:schemeClr val="tx1"/>
              </a:solidFill>
            </a:endParaRPr>
          </a:p>
          <a:p>
            <a:pPr marL="457200" indent="-457200" algn="l"/>
            <a:endParaRPr kumimoji="1" lang="en-US" altLang="zh-CN" sz="1800">
              <a:solidFill>
                <a:schemeClr val="tx1"/>
              </a:solidFill>
            </a:endParaRPr>
          </a:p>
        </p:txBody>
      </p:sp>
      <p:pic>
        <p:nvPicPr>
          <p:cNvPr id="552967" name="Picture 7"/>
          <p:cNvPicPr>
            <a:picLocks noChangeAspect="1" noChangeArrowheads="1"/>
          </p:cNvPicPr>
          <p:nvPr/>
        </p:nvPicPr>
        <p:blipFill>
          <a:blip r:embed="rId3" cstate="print"/>
          <a:srcRect/>
          <a:stretch>
            <a:fillRect/>
          </a:stretch>
        </p:blipFill>
        <p:spPr bwMode="auto">
          <a:xfrm>
            <a:off x="4648200" y="3505200"/>
            <a:ext cx="3144838" cy="2811463"/>
          </a:xfrm>
          <a:prstGeom prst="rect">
            <a:avLst/>
          </a:prstGeom>
          <a:noFill/>
          <a:ln w="9525">
            <a:miter lim="800000"/>
            <a:headEnd/>
            <a:tailEnd/>
          </a:ln>
          <a:effectLst/>
        </p:spPr>
      </p:pic>
      <p:pic>
        <p:nvPicPr>
          <p:cNvPr id="552969" name="Picture 9"/>
          <p:cNvPicPr>
            <a:picLocks noChangeAspect="1" noChangeArrowheads="1"/>
          </p:cNvPicPr>
          <p:nvPr/>
        </p:nvPicPr>
        <p:blipFill>
          <a:blip r:embed="rId4" cstate="print"/>
          <a:srcRect/>
          <a:stretch>
            <a:fillRect/>
          </a:stretch>
        </p:blipFill>
        <p:spPr bwMode="auto">
          <a:xfrm>
            <a:off x="4495800" y="762000"/>
            <a:ext cx="3321050" cy="28082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1" name="Rectangle 3"/>
          <p:cNvSpPr>
            <a:spLocks noGrp="1" noChangeArrowheads="1"/>
          </p:cNvSpPr>
          <p:nvPr>
            <p:ph type="body" idx="1"/>
          </p:nvPr>
        </p:nvSpPr>
        <p:spPr>
          <a:xfrm>
            <a:off x="4648200" y="1600200"/>
            <a:ext cx="4267200" cy="4724400"/>
          </a:xfrm>
        </p:spPr>
        <p:txBody>
          <a:bodyPr/>
          <a:lstStyle/>
          <a:p>
            <a:pPr algn="just">
              <a:lnSpc>
                <a:spcPct val="80000"/>
              </a:lnSpc>
            </a:pPr>
            <a:r>
              <a:rPr lang="de-DE" altLang="zh-CN" sz="1800" b="1">
                <a:latin typeface="Century Gothic" pitchFamily="34" charset="0"/>
                <a:ea typeface="宋体" charset="-122"/>
              </a:rPr>
              <a:t>Cluster at one extreme end of  AGN correlation  space.</a:t>
            </a:r>
          </a:p>
          <a:p>
            <a:pPr algn="just">
              <a:lnSpc>
                <a:spcPct val="80000"/>
              </a:lnSpc>
            </a:pPr>
            <a:endParaRPr lang="de-DE" altLang="zh-CN" sz="1800" b="1">
              <a:latin typeface="Century Gothic" pitchFamily="34" charset="0"/>
              <a:ea typeface="宋体" charset="-122"/>
            </a:endParaRPr>
          </a:p>
          <a:p>
            <a:pPr algn="just">
              <a:lnSpc>
                <a:spcPct val="80000"/>
              </a:lnSpc>
            </a:pPr>
            <a:r>
              <a:rPr lang="de-DE" altLang="zh-CN" sz="1800" b="1">
                <a:latin typeface="Century Gothic" pitchFamily="34" charset="0"/>
                <a:ea typeface="宋体" charset="-122"/>
              </a:rPr>
              <a:t>Such correlations provide some of the strongest constraints on, and new insights in, the physical conditions in the centers of AGNs and the prime drivers of activity.</a:t>
            </a:r>
          </a:p>
          <a:p>
            <a:pPr algn="just">
              <a:lnSpc>
                <a:spcPct val="80000"/>
              </a:lnSpc>
              <a:buFontTx/>
              <a:buNone/>
            </a:pPr>
            <a:endParaRPr lang="de-DE" altLang="zh-CN" sz="1800" b="1">
              <a:latin typeface="Century Gothic" pitchFamily="34" charset="0"/>
              <a:ea typeface="宋体" charset="-122"/>
            </a:endParaRPr>
          </a:p>
          <a:p>
            <a:pPr algn="just">
              <a:lnSpc>
                <a:spcPct val="80000"/>
              </a:lnSpc>
            </a:pPr>
            <a:r>
              <a:rPr lang="de-DE" altLang="zh-CN" sz="1800" b="1">
                <a:latin typeface="Century Gothic" pitchFamily="34" charset="0"/>
                <a:ea typeface="宋体" charset="-122"/>
              </a:rPr>
              <a:t>Independent samples are of importance when assessing the robustness of correlation analyses and when increasing correlation space.</a:t>
            </a:r>
            <a:endParaRPr lang="en-US" sz="1800" b="1">
              <a:latin typeface="Century Gothic" pitchFamily="34" charset="0"/>
            </a:endParaRPr>
          </a:p>
        </p:txBody>
      </p:sp>
      <p:pic>
        <p:nvPicPr>
          <p:cNvPr id="544773" name="Picture 5" descr="nls1_boroson_lab"/>
          <p:cNvPicPr>
            <a:picLocks noChangeArrowheads="1"/>
          </p:cNvPicPr>
          <p:nvPr/>
        </p:nvPicPr>
        <p:blipFill>
          <a:blip r:embed="rId3" cstate="print"/>
          <a:srcRect/>
          <a:stretch>
            <a:fillRect/>
          </a:stretch>
        </p:blipFill>
        <p:spPr bwMode="auto">
          <a:xfrm>
            <a:off x="152400" y="1600200"/>
            <a:ext cx="4527550" cy="3944938"/>
          </a:xfrm>
          <a:prstGeom prst="rect">
            <a:avLst/>
          </a:prstGeom>
          <a:noFill/>
        </p:spPr>
      </p:pic>
      <p:sp>
        <p:nvSpPr>
          <p:cNvPr id="544774" name="Rectangle 6"/>
          <p:cNvSpPr>
            <a:spLocks noGrp="1" noChangeArrowheads="1"/>
          </p:cNvSpPr>
          <p:nvPr>
            <p:ph type="title"/>
          </p:nvPr>
        </p:nvSpPr>
        <p:spPr>
          <a:xfrm>
            <a:off x="533400" y="228600"/>
            <a:ext cx="7772400" cy="838200"/>
          </a:xfrm>
        </p:spPr>
        <p:txBody>
          <a:bodyPr/>
          <a:lstStyle/>
          <a:p>
            <a:r>
              <a:rPr lang="de-DE" altLang="zh-CN" sz="3600" b="1">
                <a:solidFill>
                  <a:schemeClr val="accent2"/>
                </a:solidFill>
                <a:latin typeface="Century Gothic" pitchFamily="34" charset="0"/>
                <a:ea typeface="宋体" charset="-122"/>
              </a:rPr>
              <a:t>Why Correlation Analyses</a:t>
            </a:r>
            <a:endParaRPr lang="zh-CN" altLang="en-US" sz="3600" b="1">
              <a:solidFill>
                <a:schemeClr val="accent2"/>
              </a:solidFill>
              <a:latin typeface="Century Gothic" pitchFamily="34" charset="0"/>
              <a:ea typeface="宋体"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4466" name="Rectangle 2"/>
          <p:cNvSpPr>
            <a:spLocks noGrp="1" noChangeArrowheads="1"/>
          </p:cNvSpPr>
          <p:nvPr>
            <p:ph type="title"/>
          </p:nvPr>
        </p:nvSpPr>
        <p:spPr>
          <a:xfrm>
            <a:off x="381000" y="0"/>
            <a:ext cx="8229600" cy="1143000"/>
          </a:xfrm>
        </p:spPr>
        <p:txBody>
          <a:bodyPr/>
          <a:lstStyle/>
          <a:p>
            <a:r>
              <a:rPr lang="zh-CN" altLang="en-US" b="1">
                <a:solidFill>
                  <a:srgbClr val="CC00CC"/>
                </a:solidFill>
                <a:ea typeface="楷体_GB2312" pitchFamily="49" charset="-122"/>
              </a:rPr>
              <a:t> </a:t>
            </a:r>
            <a:r>
              <a:rPr lang="de-DE" altLang="zh-CN" sz="3600" b="1">
                <a:solidFill>
                  <a:schemeClr val="accent2"/>
                </a:solidFill>
                <a:latin typeface="Century Gothic" pitchFamily="34" charset="0"/>
                <a:ea typeface="宋体" charset="-122"/>
              </a:rPr>
              <a:t>Sample Properties</a:t>
            </a:r>
            <a:endParaRPr lang="zh-CN" altLang="en-US" sz="3600" b="1">
              <a:solidFill>
                <a:schemeClr val="accent2"/>
              </a:solidFill>
              <a:latin typeface="Century Gothic" pitchFamily="34" charset="0"/>
              <a:ea typeface="宋体" charset="-122"/>
            </a:endParaRPr>
          </a:p>
        </p:txBody>
      </p:sp>
      <p:sp>
        <p:nvSpPr>
          <p:cNvPr id="574467" name="Text Box 3"/>
          <p:cNvSpPr txBox="1">
            <a:spLocks noChangeArrowheads="1"/>
          </p:cNvSpPr>
          <p:nvPr/>
        </p:nvSpPr>
        <p:spPr bwMode="auto">
          <a:xfrm>
            <a:off x="457200" y="1066800"/>
            <a:ext cx="8001000" cy="581025"/>
          </a:xfrm>
          <a:prstGeom prst="rect">
            <a:avLst/>
          </a:prstGeom>
          <a:noFill/>
          <a:ln w="9525">
            <a:noFill/>
            <a:miter lim="800000"/>
            <a:headEnd/>
            <a:tailEnd/>
          </a:ln>
          <a:effectLst/>
        </p:spPr>
        <p:txBody>
          <a:bodyPr>
            <a:spAutoFit/>
          </a:bodyPr>
          <a:lstStyle/>
          <a:p>
            <a:pPr algn="just"/>
            <a:r>
              <a:rPr lang="de-DE" altLang="zh-CN" sz="1600">
                <a:solidFill>
                  <a:schemeClr val="tx1"/>
                </a:solidFill>
              </a:rPr>
              <a:t>new analyses</a:t>
            </a:r>
            <a:r>
              <a:rPr lang="en-US" altLang="zh-CN" sz="1600">
                <a:solidFill>
                  <a:schemeClr val="tx1"/>
                </a:solidFill>
              </a:rPr>
              <a:t> and a statistical study of a homogeneously analyzed NLS1 sample in comparison  with a BLS1 sample based on SDSS spectra</a:t>
            </a:r>
          </a:p>
        </p:txBody>
      </p:sp>
      <p:sp>
        <p:nvSpPr>
          <p:cNvPr id="574468" name="Text Box 4"/>
          <p:cNvSpPr txBox="1">
            <a:spLocks noChangeArrowheads="1"/>
          </p:cNvSpPr>
          <p:nvPr/>
        </p:nvSpPr>
        <p:spPr bwMode="auto">
          <a:xfrm>
            <a:off x="7086600" y="5889625"/>
            <a:ext cx="1323975" cy="284163"/>
          </a:xfrm>
          <a:prstGeom prst="rect">
            <a:avLst/>
          </a:prstGeom>
          <a:noFill/>
          <a:ln w="9525" algn="ctr">
            <a:noFill/>
            <a:miter lim="800000"/>
            <a:headEnd/>
            <a:tailEnd/>
          </a:ln>
          <a:effectLst/>
        </p:spPr>
        <p:txBody>
          <a:bodyPr wrap="none">
            <a:spAutoFit/>
          </a:bodyPr>
          <a:lstStyle/>
          <a:p>
            <a:pPr marL="342900" indent="-342900" algn="l">
              <a:lnSpc>
                <a:spcPct val="90000"/>
              </a:lnSpc>
              <a:spcBef>
                <a:spcPct val="20000"/>
              </a:spcBef>
            </a:pPr>
            <a:r>
              <a:rPr lang="en-US" altLang="zh-CN" sz="1400" b="0">
                <a:solidFill>
                  <a:srgbClr val="CC3300"/>
                </a:solidFill>
                <a:ea typeface="楷体_GB2312" pitchFamily="49" charset="-122"/>
              </a:rPr>
              <a:t>Xu et al. 2012</a:t>
            </a:r>
          </a:p>
        </p:txBody>
      </p:sp>
      <p:pic>
        <p:nvPicPr>
          <p:cNvPr id="574469" name="Picture 5"/>
          <p:cNvPicPr>
            <a:picLocks noChangeAspect="1" noChangeArrowheads="1"/>
          </p:cNvPicPr>
          <p:nvPr/>
        </p:nvPicPr>
        <p:blipFill>
          <a:blip r:embed="rId3" cstate="print"/>
          <a:srcRect/>
          <a:stretch>
            <a:fillRect/>
          </a:stretch>
        </p:blipFill>
        <p:spPr bwMode="auto">
          <a:xfrm>
            <a:off x="914400" y="2362200"/>
            <a:ext cx="6194425" cy="2936875"/>
          </a:xfrm>
          <a:prstGeom prst="rect">
            <a:avLst/>
          </a:prstGeom>
          <a:noFill/>
          <a:ln w="9525" algn="ctr">
            <a:noFill/>
            <a:miter lim="800000"/>
            <a:headEnd/>
            <a:tailEnd/>
          </a:ln>
          <a:effectLst/>
        </p:spPr>
      </p:pic>
      <p:pic>
        <p:nvPicPr>
          <p:cNvPr id="574470" name="Picture 6"/>
          <p:cNvPicPr>
            <a:picLocks noChangeAspect="1" noChangeArrowheads="1"/>
          </p:cNvPicPr>
          <p:nvPr/>
        </p:nvPicPr>
        <p:blipFill>
          <a:blip r:embed="rId4" cstate="print"/>
          <a:srcRect/>
          <a:stretch>
            <a:fillRect/>
          </a:stretch>
        </p:blipFill>
        <p:spPr bwMode="auto">
          <a:xfrm>
            <a:off x="914400" y="1981200"/>
            <a:ext cx="6197600" cy="4105275"/>
          </a:xfrm>
          <a:prstGeom prst="rect">
            <a:avLst/>
          </a:prstGeom>
          <a:noFill/>
          <a:ln w="9525" algn="ctr">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44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1" name="Rectangle 3"/>
          <p:cNvSpPr>
            <a:spLocks noGrp="1" noChangeArrowheads="1"/>
          </p:cNvSpPr>
          <p:nvPr>
            <p:ph type="body" idx="1"/>
          </p:nvPr>
        </p:nvSpPr>
        <p:spPr>
          <a:xfrm>
            <a:off x="0" y="1371600"/>
            <a:ext cx="3200400" cy="5029200"/>
          </a:xfrm>
        </p:spPr>
        <p:txBody>
          <a:bodyPr/>
          <a:lstStyle/>
          <a:p>
            <a:pPr>
              <a:buFontTx/>
              <a:buNone/>
            </a:pPr>
            <a:r>
              <a:rPr lang="en-US" altLang="zh-CN" sz="2800">
                <a:ea typeface="宋体" charset="-122"/>
              </a:rPr>
              <a:t>     </a:t>
            </a:r>
            <a:r>
              <a:rPr lang="de-DE" altLang="zh-CN" sz="4400">
                <a:latin typeface="Century Gothic" pitchFamily="34" charset="0"/>
                <a:ea typeface="宋体" charset="-122"/>
                <a:sym typeface="Wingdings" pitchFamily="2" charset="2"/>
              </a:rPr>
              <a:t>   </a:t>
            </a:r>
            <a:endParaRPr lang="en-US" sz="4400">
              <a:latin typeface="Century Gothic" pitchFamily="34" charset="0"/>
              <a:ea typeface="宋体" charset="-122"/>
              <a:sym typeface="Wingdings" pitchFamily="2" charset="2"/>
            </a:endParaRPr>
          </a:p>
        </p:txBody>
      </p:sp>
      <p:sp>
        <p:nvSpPr>
          <p:cNvPr id="498692" name="Rectangle 4"/>
          <p:cNvSpPr>
            <a:spLocks noChangeArrowheads="1"/>
          </p:cNvSpPr>
          <p:nvPr/>
        </p:nvSpPr>
        <p:spPr bwMode="auto">
          <a:xfrm>
            <a:off x="0" y="0"/>
            <a:ext cx="8839200" cy="838200"/>
          </a:xfrm>
          <a:prstGeom prst="rect">
            <a:avLst/>
          </a:prstGeom>
          <a:noFill/>
          <a:ln w="9525">
            <a:noFill/>
            <a:miter lim="800000"/>
            <a:headEnd/>
            <a:tailEnd/>
          </a:ln>
          <a:effectLst/>
        </p:spPr>
        <p:txBody>
          <a:bodyPr anchor="ctr"/>
          <a:lstStyle/>
          <a:p>
            <a:r>
              <a:rPr lang="de-DE" altLang="zh-CN" sz="2800"/>
              <a:t>Correlations for Key Parameters</a:t>
            </a:r>
          </a:p>
        </p:txBody>
      </p:sp>
      <p:pic>
        <p:nvPicPr>
          <p:cNvPr id="498693" name="Picture 5"/>
          <p:cNvPicPr>
            <a:picLocks noChangeAspect="1" noChangeArrowheads="1"/>
          </p:cNvPicPr>
          <p:nvPr/>
        </p:nvPicPr>
        <p:blipFill>
          <a:blip r:embed="rId3" cstate="print"/>
          <a:srcRect/>
          <a:stretch>
            <a:fillRect/>
          </a:stretch>
        </p:blipFill>
        <p:spPr bwMode="auto">
          <a:xfrm>
            <a:off x="1600200" y="762000"/>
            <a:ext cx="5618163" cy="5840413"/>
          </a:xfrm>
          <a:prstGeom prst="rect">
            <a:avLst/>
          </a:prstGeom>
          <a:noFill/>
          <a:ln w="9525" algn="ctr">
            <a:noFill/>
            <a:miter lim="800000"/>
            <a:headEnd/>
            <a:tailEnd/>
          </a:ln>
          <a:effectLst/>
        </p:spPr>
      </p:pic>
      <p:sp>
        <p:nvSpPr>
          <p:cNvPr id="498694" name="Rectangle 6"/>
          <p:cNvSpPr>
            <a:spLocks noChangeArrowheads="1"/>
          </p:cNvSpPr>
          <p:nvPr/>
        </p:nvSpPr>
        <p:spPr bwMode="auto">
          <a:xfrm>
            <a:off x="3733800" y="2286000"/>
            <a:ext cx="1676400" cy="1066800"/>
          </a:xfrm>
          <a:prstGeom prst="rect">
            <a:avLst/>
          </a:prstGeom>
          <a:noFill/>
          <a:ln w="38100" algn="ctr">
            <a:solidFill>
              <a:srgbClr val="0000FF"/>
            </a:solidFill>
            <a:miter lim="800000"/>
            <a:headEnd/>
            <a:tailEnd/>
          </a:ln>
          <a:effectLst/>
        </p:spPr>
        <p:txBody>
          <a:bodyPr wrap="none" anchor="ctr"/>
          <a:lstStyle/>
          <a:p>
            <a:endParaRPr lang="zh-CN" altLang="en-US" sz="1600">
              <a:solidFill>
                <a:srgbClr val="FF33CC"/>
              </a:solidFill>
            </a:endParaRPr>
          </a:p>
        </p:txBody>
      </p:sp>
      <p:sp>
        <p:nvSpPr>
          <p:cNvPr id="498695" name="Rectangle 7"/>
          <p:cNvSpPr>
            <a:spLocks noChangeArrowheads="1"/>
          </p:cNvSpPr>
          <p:nvPr/>
        </p:nvSpPr>
        <p:spPr bwMode="auto">
          <a:xfrm>
            <a:off x="3733800" y="5181600"/>
            <a:ext cx="1676400" cy="1066800"/>
          </a:xfrm>
          <a:prstGeom prst="rect">
            <a:avLst/>
          </a:prstGeom>
          <a:noFill/>
          <a:ln w="38100" algn="ctr">
            <a:solidFill>
              <a:srgbClr val="FF00FF"/>
            </a:solidFill>
            <a:miter lim="800000"/>
            <a:headEnd/>
            <a:tailEnd/>
          </a:ln>
          <a:effectLst/>
        </p:spPr>
        <p:txBody>
          <a:bodyPr wrap="none" anchor="ctr"/>
          <a:lstStyle/>
          <a:p>
            <a:endParaRPr lang="zh-CN" altLang="en-US" sz="1600">
              <a:solidFill>
                <a:srgbClr val="FF33CC"/>
              </a:solidFill>
            </a:endParaRPr>
          </a:p>
        </p:txBody>
      </p:sp>
      <p:sp>
        <p:nvSpPr>
          <p:cNvPr id="498696" name="Rectangle 8"/>
          <p:cNvSpPr>
            <a:spLocks noChangeArrowheads="1"/>
          </p:cNvSpPr>
          <p:nvPr/>
        </p:nvSpPr>
        <p:spPr bwMode="auto">
          <a:xfrm>
            <a:off x="5334000" y="3733800"/>
            <a:ext cx="1676400" cy="1066800"/>
          </a:xfrm>
          <a:prstGeom prst="rect">
            <a:avLst/>
          </a:prstGeom>
          <a:noFill/>
          <a:ln w="38100" algn="ctr">
            <a:solidFill>
              <a:srgbClr val="0000FF"/>
            </a:solidFill>
            <a:miter lim="800000"/>
            <a:headEnd/>
            <a:tailEnd/>
          </a:ln>
          <a:effectLst/>
        </p:spPr>
        <p:txBody>
          <a:bodyPr wrap="none" anchor="ctr"/>
          <a:lstStyle/>
          <a:p>
            <a:endParaRPr lang="zh-CN" altLang="en-US" sz="1600">
              <a:solidFill>
                <a:srgbClr val="FF33CC"/>
              </a:solidFill>
            </a:endParaRPr>
          </a:p>
        </p:txBody>
      </p:sp>
      <p:sp>
        <p:nvSpPr>
          <p:cNvPr id="498697" name="Rectangle 9"/>
          <p:cNvSpPr>
            <a:spLocks noChangeArrowheads="1"/>
          </p:cNvSpPr>
          <p:nvPr/>
        </p:nvSpPr>
        <p:spPr bwMode="auto">
          <a:xfrm>
            <a:off x="3733800" y="838200"/>
            <a:ext cx="1676400" cy="1066800"/>
          </a:xfrm>
          <a:prstGeom prst="rect">
            <a:avLst/>
          </a:prstGeom>
          <a:noFill/>
          <a:ln w="38100" algn="ctr">
            <a:solidFill>
              <a:srgbClr val="FF00FF"/>
            </a:solidFill>
            <a:miter lim="800000"/>
            <a:headEnd/>
            <a:tailEnd/>
          </a:ln>
          <a:effectLst/>
        </p:spPr>
        <p:txBody>
          <a:bodyPr wrap="none" anchor="ctr"/>
          <a:lstStyle/>
          <a:p>
            <a:endParaRPr lang="zh-CN" altLang="en-US" sz="1600">
              <a:solidFill>
                <a:srgbClr val="FF33CC"/>
              </a:solidFill>
            </a:endParaRPr>
          </a:p>
        </p:txBody>
      </p:sp>
      <p:sp>
        <p:nvSpPr>
          <p:cNvPr id="498698" name="Rectangle 10"/>
          <p:cNvSpPr>
            <a:spLocks noChangeArrowheads="1"/>
          </p:cNvSpPr>
          <p:nvPr/>
        </p:nvSpPr>
        <p:spPr bwMode="auto">
          <a:xfrm>
            <a:off x="5334000" y="838200"/>
            <a:ext cx="1676400" cy="1066800"/>
          </a:xfrm>
          <a:prstGeom prst="rect">
            <a:avLst/>
          </a:prstGeom>
          <a:noFill/>
          <a:ln w="38100" algn="ctr">
            <a:solidFill>
              <a:srgbClr val="FF00FF"/>
            </a:solidFill>
            <a:miter lim="800000"/>
            <a:headEnd/>
            <a:tailEnd/>
          </a:ln>
          <a:effectLst/>
        </p:spPr>
        <p:txBody>
          <a:bodyPr wrap="none" anchor="ctr"/>
          <a:lstStyle/>
          <a:p>
            <a:endParaRPr lang="zh-CN" altLang="en-US" sz="1600">
              <a:solidFill>
                <a:srgbClr val="FF33CC"/>
              </a:solidFill>
            </a:endParaRPr>
          </a:p>
        </p:txBody>
      </p:sp>
      <p:sp>
        <p:nvSpPr>
          <p:cNvPr id="498699" name="Rectangle 11"/>
          <p:cNvSpPr>
            <a:spLocks noChangeArrowheads="1"/>
          </p:cNvSpPr>
          <p:nvPr/>
        </p:nvSpPr>
        <p:spPr bwMode="auto">
          <a:xfrm>
            <a:off x="2133600" y="2286000"/>
            <a:ext cx="1676400" cy="1066800"/>
          </a:xfrm>
          <a:prstGeom prst="rect">
            <a:avLst/>
          </a:prstGeom>
          <a:noFill/>
          <a:ln w="38100" algn="ctr">
            <a:solidFill>
              <a:srgbClr val="FF00FF"/>
            </a:solidFill>
            <a:miter lim="800000"/>
            <a:headEnd/>
            <a:tailEnd/>
          </a:ln>
          <a:effectLst/>
        </p:spPr>
        <p:txBody>
          <a:bodyPr wrap="none" anchor="ctr"/>
          <a:lstStyle/>
          <a:p>
            <a:endParaRPr lang="zh-CN" altLang="en-US" sz="1600">
              <a:solidFill>
                <a:srgbClr val="FF33CC"/>
              </a:solidFill>
            </a:endParaRPr>
          </a:p>
        </p:txBody>
      </p:sp>
      <p:sp>
        <p:nvSpPr>
          <p:cNvPr id="498700" name="Rectangle 12"/>
          <p:cNvSpPr>
            <a:spLocks noChangeArrowheads="1"/>
          </p:cNvSpPr>
          <p:nvPr/>
        </p:nvSpPr>
        <p:spPr bwMode="auto">
          <a:xfrm>
            <a:off x="2133600" y="3733800"/>
            <a:ext cx="1676400" cy="1066800"/>
          </a:xfrm>
          <a:prstGeom prst="rect">
            <a:avLst/>
          </a:prstGeom>
          <a:noFill/>
          <a:ln w="38100" algn="ctr">
            <a:solidFill>
              <a:srgbClr val="FF00FF"/>
            </a:solidFill>
            <a:miter lim="800000"/>
            <a:headEnd/>
            <a:tailEnd/>
          </a:ln>
          <a:effectLst/>
        </p:spPr>
        <p:txBody>
          <a:bodyPr wrap="none" anchor="ctr"/>
          <a:lstStyle/>
          <a:p>
            <a:endParaRPr lang="zh-CN" altLang="en-US" sz="1600">
              <a:solidFill>
                <a:srgbClr val="FF33CC"/>
              </a:solidFill>
            </a:endParaRPr>
          </a:p>
        </p:txBody>
      </p:sp>
      <p:sp>
        <p:nvSpPr>
          <p:cNvPr id="498701" name="Rectangle 13"/>
          <p:cNvSpPr>
            <a:spLocks noChangeArrowheads="1"/>
          </p:cNvSpPr>
          <p:nvPr/>
        </p:nvSpPr>
        <p:spPr bwMode="auto">
          <a:xfrm>
            <a:off x="2133600" y="5181600"/>
            <a:ext cx="1676400" cy="1066800"/>
          </a:xfrm>
          <a:prstGeom prst="rect">
            <a:avLst/>
          </a:prstGeom>
          <a:noFill/>
          <a:ln w="38100" algn="ctr">
            <a:solidFill>
              <a:srgbClr val="FF00FF"/>
            </a:solidFill>
            <a:miter lim="800000"/>
            <a:headEnd/>
            <a:tailEnd/>
          </a:ln>
          <a:effectLst/>
        </p:spPr>
        <p:txBody>
          <a:bodyPr wrap="none" anchor="ctr"/>
          <a:lstStyle/>
          <a:p>
            <a:endParaRPr lang="zh-CN" altLang="en-US" sz="1600">
              <a:solidFill>
                <a:srgbClr val="FF33CC"/>
              </a:solidFill>
            </a:endParaRPr>
          </a:p>
        </p:txBody>
      </p:sp>
      <p:sp>
        <p:nvSpPr>
          <p:cNvPr id="498702" name="Rectangle 14"/>
          <p:cNvSpPr>
            <a:spLocks noChangeArrowheads="1"/>
          </p:cNvSpPr>
          <p:nvPr/>
        </p:nvSpPr>
        <p:spPr bwMode="auto">
          <a:xfrm>
            <a:off x="5334000" y="5181600"/>
            <a:ext cx="1676400" cy="1066800"/>
          </a:xfrm>
          <a:prstGeom prst="rect">
            <a:avLst/>
          </a:prstGeom>
          <a:noFill/>
          <a:ln w="38100" algn="ctr">
            <a:solidFill>
              <a:srgbClr val="FF00FF"/>
            </a:solidFill>
            <a:miter lim="800000"/>
            <a:headEnd/>
            <a:tailEnd/>
          </a:ln>
          <a:effectLst/>
        </p:spPr>
        <p:txBody>
          <a:bodyPr wrap="none" anchor="ctr"/>
          <a:lstStyle/>
          <a:p>
            <a:endParaRPr lang="zh-CN" altLang="en-US" sz="1600">
              <a:solidFill>
                <a:srgbClr val="FF33CC"/>
              </a:solidFill>
            </a:endParaRPr>
          </a:p>
        </p:txBody>
      </p:sp>
      <p:sp>
        <p:nvSpPr>
          <p:cNvPr id="498703" name="Text Box 15"/>
          <p:cNvSpPr txBox="1">
            <a:spLocks noChangeArrowheads="1"/>
          </p:cNvSpPr>
          <p:nvPr/>
        </p:nvSpPr>
        <p:spPr bwMode="auto">
          <a:xfrm>
            <a:off x="7129463" y="6346825"/>
            <a:ext cx="1323975" cy="284163"/>
          </a:xfrm>
          <a:prstGeom prst="rect">
            <a:avLst/>
          </a:prstGeom>
          <a:noFill/>
          <a:ln w="9525" algn="ctr">
            <a:noFill/>
            <a:miter lim="800000"/>
            <a:headEnd/>
            <a:tailEnd/>
          </a:ln>
          <a:effectLst/>
        </p:spPr>
        <p:txBody>
          <a:bodyPr wrap="none">
            <a:spAutoFit/>
          </a:bodyPr>
          <a:lstStyle/>
          <a:p>
            <a:pPr marL="342900" indent="-342900" algn="l">
              <a:lnSpc>
                <a:spcPct val="90000"/>
              </a:lnSpc>
              <a:spcBef>
                <a:spcPct val="20000"/>
              </a:spcBef>
            </a:pPr>
            <a:r>
              <a:rPr lang="en-US" altLang="zh-CN" sz="1400" b="0">
                <a:solidFill>
                  <a:srgbClr val="CC3300"/>
                </a:solidFill>
                <a:ea typeface="楷体_GB2312" pitchFamily="49" charset="-122"/>
              </a:rPr>
              <a:t>Xu et al. 2012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869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869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9869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869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869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87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870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9869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87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694" grpId="0" animBg="1"/>
      <p:bldP spid="498695" grpId="0" animBg="1"/>
      <p:bldP spid="498696" grpId="0" animBg="1"/>
      <p:bldP spid="498697" grpId="0" animBg="1"/>
      <p:bldP spid="498698" grpId="0" animBg="1"/>
      <p:bldP spid="498699" grpId="0" animBg="1"/>
      <p:bldP spid="498700" grpId="0" animBg="1"/>
      <p:bldP spid="498701" grpId="0" animBg="1"/>
      <p:bldP spid="49870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3" name="Rectangle 3"/>
          <p:cNvSpPr>
            <a:spLocks noGrp="1" noChangeArrowheads="1"/>
          </p:cNvSpPr>
          <p:nvPr>
            <p:ph type="title"/>
          </p:nvPr>
        </p:nvSpPr>
        <p:spPr>
          <a:xfrm>
            <a:off x="457200" y="0"/>
            <a:ext cx="8229600" cy="762000"/>
          </a:xfrm>
        </p:spPr>
        <p:txBody>
          <a:bodyPr/>
          <a:lstStyle/>
          <a:p>
            <a:r>
              <a:rPr lang="zh-CN" altLang="en-US" b="1">
                <a:solidFill>
                  <a:srgbClr val="CC00CC"/>
                </a:solidFill>
                <a:ea typeface="楷体_GB2312" pitchFamily="49" charset="-122"/>
              </a:rPr>
              <a:t> </a:t>
            </a:r>
            <a:r>
              <a:rPr lang="de-DE" altLang="zh-CN" sz="3600" b="1">
                <a:solidFill>
                  <a:schemeClr val="accent2"/>
                </a:solidFill>
                <a:latin typeface="Century Gothic" pitchFamily="34" charset="0"/>
                <a:ea typeface="宋体" charset="-122"/>
              </a:rPr>
              <a:t>PCA and Eigenvetor Space</a:t>
            </a:r>
            <a:endParaRPr lang="zh-CN" altLang="en-US" sz="3600" b="1">
              <a:solidFill>
                <a:schemeClr val="accent2"/>
              </a:solidFill>
              <a:latin typeface="Century Gothic" pitchFamily="34" charset="0"/>
              <a:ea typeface="宋体" charset="-122"/>
            </a:endParaRPr>
          </a:p>
        </p:txBody>
      </p:sp>
      <p:sp>
        <p:nvSpPr>
          <p:cNvPr id="440326" name="Text Box 6"/>
          <p:cNvSpPr txBox="1">
            <a:spLocks noChangeArrowheads="1"/>
          </p:cNvSpPr>
          <p:nvPr/>
        </p:nvSpPr>
        <p:spPr bwMode="auto">
          <a:xfrm>
            <a:off x="304800" y="838200"/>
            <a:ext cx="8839200" cy="1552575"/>
          </a:xfrm>
          <a:prstGeom prst="rect">
            <a:avLst/>
          </a:prstGeom>
          <a:noFill/>
          <a:ln w="9525">
            <a:noFill/>
            <a:miter lim="800000"/>
            <a:headEnd/>
            <a:tailEnd/>
          </a:ln>
          <a:effectLst/>
        </p:spPr>
        <p:txBody>
          <a:bodyPr>
            <a:spAutoFit/>
          </a:bodyPr>
          <a:lstStyle/>
          <a:p>
            <a:pPr algn="just"/>
            <a:r>
              <a:rPr lang="en-US" altLang="zh-CN" sz="1400">
                <a:solidFill>
                  <a:schemeClr val="tx1"/>
                </a:solidFill>
              </a:rPr>
              <a:t>aimed at identifying the strongest correlations and  the underlying  drivers of the correlation space</a:t>
            </a:r>
          </a:p>
          <a:p>
            <a:pPr algn="just"/>
            <a:endParaRPr lang="en-US" altLang="zh-CN" sz="1400">
              <a:solidFill>
                <a:srgbClr val="FF0000"/>
              </a:solidFill>
              <a:ea typeface="楷体_GB2312" pitchFamily="49" charset="-122"/>
            </a:endParaRPr>
          </a:p>
          <a:p>
            <a:pPr algn="just">
              <a:buFontTx/>
              <a:buChar char="•"/>
            </a:pPr>
            <a:r>
              <a:rPr lang="en-US" altLang="zh-CN" sz="2400">
                <a:solidFill>
                  <a:srgbClr val="FF0000"/>
                </a:solidFill>
                <a:ea typeface="楷体_GB2312" pitchFamily="49" charset="-122"/>
              </a:rPr>
              <a:t>  </a:t>
            </a:r>
            <a:r>
              <a:rPr lang="en-US" altLang="zh-CN" sz="2000">
                <a:solidFill>
                  <a:srgbClr val="FF0066"/>
                </a:solidFill>
                <a:ea typeface="楷体_GB2312" pitchFamily="49" charset="-122"/>
              </a:rPr>
              <a:t>New key element of Eigenvector 1 (EV1)</a:t>
            </a:r>
            <a:r>
              <a:rPr lang="zh-CN" altLang="en-US" sz="2000">
                <a:solidFill>
                  <a:srgbClr val="FF0066"/>
                </a:solidFill>
                <a:ea typeface="楷体_GB2312" pitchFamily="49" charset="-122"/>
              </a:rPr>
              <a:t>：</a:t>
            </a:r>
            <a:r>
              <a:rPr lang="en-US" altLang="zh-CN" sz="2000">
                <a:solidFill>
                  <a:srgbClr val="FF0066"/>
                </a:solidFill>
                <a:ea typeface="楷体_GB2312" pitchFamily="49" charset="-122"/>
              </a:rPr>
              <a:t>the density of the NLR</a:t>
            </a:r>
          </a:p>
          <a:p>
            <a:pPr algn="just">
              <a:buFontTx/>
              <a:buChar char="•"/>
            </a:pPr>
            <a:r>
              <a:rPr lang="en-US" altLang="zh-CN" sz="2000">
                <a:solidFill>
                  <a:srgbClr val="FF0066"/>
                </a:solidFill>
                <a:ea typeface="楷体_GB2312" pitchFamily="49" charset="-122"/>
              </a:rPr>
              <a:t>   as important as L/L</a:t>
            </a:r>
            <a:r>
              <a:rPr lang="en-US" altLang="zh-CN" sz="2000" baseline="-16000">
                <a:solidFill>
                  <a:srgbClr val="FF0066"/>
                </a:solidFill>
                <a:ea typeface="楷体_GB2312" pitchFamily="49" charset="-122"/>
              </a:rPr>
              <a:t>Edd</a:t>
            </a:r>
            <a:endParaRPr lang="en-US" altLang="zh-CN" sz="2000">
              <a:solidFill>
                <a:srgbClr val="FF0066"/>
              </a:solidFill>
              <a:ea typeface="楷体_GB2312" pitchFamily="49" charset="-122"/>
            </a:endParaRPr>
          </a:p>
          <a:p>
            <a:pPr algn="just"/>
            <a:endParaRPr lang="en-US" altLang="zh-CN" sz="2400">
              <a:solidFill>
                <a:srgbClr val="FF0066"/>
              </a:solidFill>
              <a:latin typeface="Times New Roman" pitchFamily="18" charset="0"/>
            </a:endParaRPr>
          </a:p>
        </p:txBody>
      </p:sp>
      <p:sp>
        <p:nvSpPr>
          <p:cNvPr id="440327" name="Text Box 7"/>
          <p:cNvSpPr txBox="1">
            <a:spLocks noChangeArrowheads="1"/>
          </p:cNvSpPr>
          <p:nvPr/>
        </p:nvSpPr>
        <p:spPr bwMode="auto">
          <a:xfrm>
            <a:off x="7129463" y="6346825"/>
            <a:ext cx="1323975" cy="284163"/>
          </a:xfrm>
          <a:prstGeom prst="rect">
            <a:avLst/>
          </a:prstGeom>
          <a:noFill/>
          <a:ln w="9525" algn="ctr">
            <a:noFill/>
            <a:miter lim="800000"/>
            <a:headEnd/>
            <a:tailEnd/>
          </a:ln>
          <a:effectLst/>
        </p:spPr>
        <p:txBody>
          <a:bodyPr wrap="none">
            <a:spAutoFit/>
          </a:bodyPr>
          <a:lstStyle/>
          <a:p>
            <a:pPr marL="342900" indent="-342900" algn="l">
              <a:lnSpc>
                <a:spcPct val="90000"/>
              </a:lnSpc>
              <a:spcBef>
                <a:spcPct val="20000"/>
              </a:spcBef>
            </a:pPr>
            <a:r>
              <a:rPr lang="en-US" altLang="zh-CN" sz="1400" b="0">
                <a:solidFill>
                  <a:srgbClr val="CC3300"/>
                </a:solidFill>
                <a:ea typeface="楷体_GB2312" pitchFamily="49" charset="-122"/>
              </a:rPr>
              <a:t>Xu et al. 2012</a:t>
            </a:r>
          </a:p>
        </p:txBody>
      </p:sp>
      <p:pic>
        <p:nvPicPr>
          <p:cNvPr id="440329" name="Picture 9"/>
          <p:cNvPicPr>
            <a:picLocks noChangeAspect="1" noChangeArrowheads="1"/>
          </p:cNvPicPr>
          <p:nvPr/>
        </p:nvPicPr>
        <p:blipFill>
          <a:blip r:embed="rId3" cstate="print"/>
          <a:srcRect/>
          <a:stretch>
            <a:fillRect/>
          </a:stretch>
        </p:blipFill>
        <p:spPr bwMode="auto">
          <a:xfrm>
            <a:off x="1447800" y="2133600"/>
            <a:ext cx="5838825" cy="4264025"/>
          </a:xfrm>
          <a:prstGeom prst="rect">
            <a:avLst/>
          </a:prstGeom>
          <a:noFill/>
          <a:ln w="9525" algn="ctr">
            <a:noFill/>
            <a:miter lim="800000"/>
            <a:headEnd/>
            <a:tailEnd/>
          </a:ln>
          <a:effectLst/>
        </p:spPr>
      </p:pic>
      <p:sp>
        <p:nvSpPr>
          <p:cNvPr id="440336" name="Oval 16"/>
          <p:cNvSpPr>
            <a:spLocks noChangeArrowheads="1"/>
          </p:cNvSpPr>
          <p:nvPr/>
        </p:nvSpPr>
        <p:spPr bwMode="auto">
          <a:xfrm>
            <a:off x="2362200" y="3733800"/>
            <a:ext cx="914400" cy="685800"/>
          </a:xfrm>
          <a:prstGeom prst="ellipse">
            <a:avLst/>
          </a:prstGeom>
          <a:noFill/>
          <a:ln w="25400" algn="ctr">
            <a:solidFill>
              <a:srgbClr val="FF0000"/>
            </a:solidFill>
            <a:round/>
            <a:headEnd/>
            <a:tailEnd/>
          </a:ln>
          <a:effectLst/>
        </p:spPr>
        <p:txBody>
          <a:bodyPr wrap="none" anchor="ctr"/>
          <a:lstStyle/>
          <a:p>
            <a:endParaRPr lang="en-US"/>
          </a:p>
        </p:txBody>
      </p:sp>
      <p:sp>
        <p:nvSpPr>
          <p:cNvPr id="440337" name="Oval 17"/>
          <p:cNvSpPr>
            <a:spLocks noChangeArrowheads="1"/>
          </p:cNvSpPr>
          <p:nvPr/>
        </p:nvSpPr>
        <p:spPr bwMode="auto">
          <a:xfrm>
            <a:off x="5791200" y="3733800"/>
            <a:ext cx="990600" cy="685800"/>
          </a:xfrm>
          <a:prstGeom prst="ellipse">
            <a:avLst/>
          </a:prstGeom>
          <a:noFill/>
          <a:ln w="25400" algn="ctr">
            <a:solidFill>
              <a:srgbClr val="FF0000"/>
            </a:solidFill>
            <a:round/>
            <a:headEnd/>
            <a:tailEnd/>
          </a:ln>
          <a:effectLst/>
        </p:spPr>
        <p:txBody>
          <a:bodyPr wrap="none" anchor="ctr"/>
          <a:lstStyle/>
          <a:p>
            <a:endParaRPr lang="en-US"/>
          </a:p>
        </p:txBody>
      </p:sp>
      <p:sp>
        <p:nvSpPr>
          <p:cNvPr id="440339" name="Oval 19"/>
          <p:cNvSpPr>
            <a:spLocks noChangeArrowheads="1"/>
          </p:cNvSpPr>
          <p:nvPr/>
        </p:nvSpPr>
        <p:spPr bwMode="auto">
          <a:xfrm>
            <a:off x="2362200" y="5867400"/>
            <a:ext cx="914400" cy="685800"/>
          </a:xfrm>
          <a:prstGeom prst="ellipse">
            <a:avLst/>
          </a:prstGeom>
          <a:noFill/>
          <a:ln w="25400" algn="ctr">
            <a:solidFill>
              <a:srgbClr val="FF0000"/>
            </a:solidFill>
            <a:round/>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body" idx="1"/>
          </p:nvPr>
        </p:nvSpPr>
        <p:spPr>
          <a:xfrm>
            <a:off x="228600" y="3733800"/>
            <a:ext cx="4495800" cy="2438400"/>
          </a:xfrm>
        </p:spPr>
        <p:txBody>
          <a:bodyPr/>
          <a:lstStyle/>
          <a:p>
            <a:pPr marL="609600" indent="-609600">
              <a:lnSpc>
                <a:spcPct val="80000"/>
              </a:lnSpc>
              <a:buFontTx/>
              <a:buNone/>
            </a:pPr>
            <a:endParaRPr lang="de-DE" altLang="zh-CN" sz="2500" b="1">
              <a:latin typeface="Century Gothic" pitchFamily="34" charset="0"/>
              <a:ea typeface="宋体" charset="-122"/>
            </a:endParaRPr>
          </a:p>
          <a:p>
            <a:pPr marL="609600" indent="-609600" algn="just">
              <a:lnSpc>
                <a:spcPct val="80000"/>
              </a:lnSpc>
            </a:pPr>
            <a:r>
              <a:rPr lang="de-DE" altLang="zh-CN" sz="2800" b="1">
                <a:latin typeface="Century Gothic" pitchFamily="34" charset="0"/>
                <a:ea typeface="宋体" charset="-122"/>
              </a:rPr>
              <a:t>NLS1s cluster at one “extreme end“ of correlations (‘EV1‘)</a:t>
            </a:r>
            <a:r>
              <a:rPr lang="de-DE" altLang="zh-CN" sz="2800">
                <a:latin typeface="Century Gothic" pitchFamily="34" charset="0"/>
                <a:ea typeface="宋体" charset="-122"/>
              </a:rPr>
              <a:t> </a:t>
            </a:r>
            <a:r>
              <a:rPr lang="de-DE" altLang="zh-CN" sz="2800" b="1">
                <a:latin typeface="Century Gothic" pitchFamily="34" charset="0"/>
                <a:ea typeface="宋体" charset="-122"/>
              </a:rPr>
              <a:t> between line/conti properties of AGNs</a:t>
            </a:r>
            <a:endParaRPr lang="en-US" sz="2500" b="1">
              <a:latin typeface="Symbol" pitchFamily="18" charset="2"/>
            </a:endParaRPr>
          </a:p>
        </p:txBody>
      </p:sp>
      <p:sp>
        <p:nvSpPr>
          <p:cNvPr id="579587" name="Rectangle 3"/>
          <p:cNvSpPr>
            <a:spLocks noChangeArrowheads="1"/>
          </p:cNvSpPr>
          <p:nvPr/>
        </p:nvSpPr>
        <p:spPr bwMode="auto">
          <a:xfrm>
            <a:off x="304800" y="2971800"/>
            <a:ext cx="3200400" cy="517525"/>
          </a:xfrm>
          <a:prstGeom prst="rect">
            <a:avLst/>
          </a:prstGeom>
          <a:noFill/>
          <a:ln w="9525">
            <a:noFill/>
            <a:miter lim="800000"/>
            <a:headEnd/>
            <a:tailEnd/>
          </a:ln>
          <a:effectLst/>
        </p:spPr>
        <p:txBody>
          <a:bodyPr>
            <a:spAutoFit/>
          </a:bodyPr>
          <a:lstStyle/>
          <a:p>
            <a:pPr algn="l"/>
            <a:r>
              <a:rPr lang="de-DE" altLang="zh-CN" sz="1400" b="0">
                <a:solidFill>
                  <a:srgbClr val="CC6600"/>
                </a:solidFill>
              </a:rPr>
              <a:t>[e.g., Osterbrock &amp; Pogge 85, Goodrich 89,  Veron-Cetty+ 01]</a:t>
            </a:r>
            <a:endParaRPr lang="en-US" sz="1400" b="0">
              <a:solidFill>
                <a:srgbClr val="CC6600"/>
              </a:solidFill>
            </a:endParaRPr>
          </a:p>
        </p:txBody>
      </p:sp>
      <p:pic>
        <p:nvPicPr>
          <p:cNvPr id="579588" name="Picture 4" descr="IZw1_col"/>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52800" y="1235075"/>
            <a:ext cx="5638800" cy="2303463"/>
          </a:xfrm>
          <a:prstGeom prst="rect">
            <a:avLst/>
          </a:prstGeom>
          <a:noFill/>
        </p:spPr>
      </p:pic>
      <p:sp>
        <p:nvSpPr>
          <p:cNvPr id="579589" name="Text Box 5"/>
          <p:cNvSpPr txBox="1">
            <a:spLocks noChangeArrowheads="1"/>
          </p:cNvSpPr>
          <p:nvPr/>
        </p:nvSpPr>
        <p:spPr bwMode="auto">
          <a:xfrm>
            <a:off x="7848600" y="1676400"/>
            <a:ext cx="762000" cy="366713"/>
          </a:xfrm>
          <a:prstGeom prst="rect">
            <a:avLst/>
          </a:prstGeom>
          <a:noFill/>
          <a:ln w="9525">
            <a:noFill/>
            <a:miter lim="800000"/>
            <a:headEnd/>
            <a:tailEnd/>
          </a:ln>
          <a:effectLst/>
        </p:spPr>
        <p:txBody>
          <a:bodyPr>
            <a:spAutoFit/>
          </a:bodyPr>
          <a:lstStyle/>
          <a:p>
            <a:pPr algn="l">
              <a:spcBef>
                <a:spcPct val="50000"/>
              </a:spcBef>
            </a:pPr>
            <a:r>
              <a:rPr lang="en-US" sz="1800">
                <a:solidFill>
                  <a:srgbClr val="336600"/>
                </a:solidFill>
                <a:latin typeface="Times New Roman" pitchFamily="18" charset="0"/>
              </a:rPr>
              <a:t>FeII</a:t>
            </a:r>
          </a:p>
        </p:txBody>
      </p:sp>
      <p:sp>
        <p:nvSpPr>
          <p:cNvPr id="579590" name="Text Box 6"/>
          <p:cNvSpPr txBox="1">
            <a:spLocks noChangeArrowheads="1"/>
          </p:cNvSpPr>
          <p:nvPr/>
        </p:nvSpPr>
        <p:spPr bwMode="auto">
          <a:xfrm>
            <a:off x="5943600" y="1539875"/>
            <a:ext cx="762000" cy="366713"/>
          </a:xfrm>
          <a:prstGeom prst="rect">
            <a:avLst/>
          </a:prstGeom>
          <a:noFill/>
          <a:ln w="9525">
            <a:noFill/>
            <a:miter lim="800000"/>
            <a:headEnd/>
            <a:tailEnd/>
          </a:ln>
          <a:effectLst/>
        </p:spPr>
        <p:txBody>
          <a:bodyPr>
            <a:spAutoFit/>
          </a:bodyPr>
          <a:lstStyle/>
          <a:p>
            <a:pPr algn="l">
              <a:spcBef>
                <a:spcPct val="50000"/>
              </a:spcBef>
            </a:pPr>
            <a:r>
              <a:rPr lang="en-US" sz="1800">
                <a:solidFill>
                  <a:srgbClr val="336600"/>
                </a:solidFill>
                <a:latin typeface="Times New Roman" pitchFamily="18" charset="0"/>
              </a:rPr>
              <a:t>FeII</a:t>
            </a:r>
          </a:p>
        </p:txBody>
      </p:sp>
      <p:sp>
        <p:nvSpPr>
          <p:cNvPr id="579591" name="Text Box 7"/>
          <p:cNvSpPr txBox="1">
            <a:spLocks noChangeArrowheads="1"/>
          </p:cNvSpPr>
          <p:nvPr/>
        </p:nvSpPr>
        <p:spPr bwMode="auto">
          <a:xfrm>
            <a:off x="7010400" y="1401763"/>
            <a:ext cx="838200" cy="366712"/>
          </a:xfrm>
          <a:prstGeom prst="rect">
            <a:avLst/>
          </a:prstGeom>
          <a:noFill/>
          <a:ln w="9525">
            <a:noFill/>
            <a:miter lim="800000"/>
            <a:headEnd/>
            <a:tailEnd/>
          </a:ln>
          <a:effectLst/>
        </p:spPr>
        <p:txBody>
          <a:bodyPr>
            <a:spAutoFit/>
          </a:bodyPr>
          <a:lstStyle/>
          <a:p>
            <a:pPr algn="l">
              <a:spcBef>
                <a:spcPct val="50000"/>
              </a:spcBef>
            </a:pPr>
            <a:r>
              <a:rPr lang="en-US" sz="1800">
                <a:solidFill>
                  <a:srgbClr val="009900"/>
                </a:solidFill>
                <a:latin typeface="Times New Roman" pitchFamily="18" charset="0"/>
              </a:rPr>
              <a:t>[OIII]</a:t>
            </a:r>
          </a:p>
        </p:txBody>
      </p:sp>
      <p:sp>
        <p:nvSpPr>
          <p:cNvPr id="579592" name="Text Box 8"/>
          <p:cNvSpPr txBox="1">
            <a:spLocks noChangeArrowheads="1"/>
          </p:cNvSpPr>
          <p:nvPr/>
        </p:nvSpPr>
        <p:spPr bwMode="auto">
          <a:xfrm>
            <a:off x="6553200" y="1219200"/>
            <a:ext cx="609600" cy="396875"/>
          </a:xfrm>
          <a:prstGeom prst="rect">
            <a:avLst/>
          </a:prstGeom>
          <a:noFill/>
          <a:ln w="9525">
            <a:noFill/>
            <a:miter lim="800000"/>
            <a:headEnd/>
            <a:tailEnd/>
          </a:ln>
          <a:effectLst/>
        </p:spPr>
        <p:txBody>
          <a:bodyPr>
            <a:spAutoFit/>
          </a:bodyPr>
          <a:lstStyle/>
          <a:p>
            <a:pPr algn="l">
              <a:spcBef>
                <a:spcPct val="50000"/>
              </a:spcBef>
            </a:pPr>
            <a:r>
              <a:rPr lang="en-US" sz="2000">
                <a:solidFill>
                  <a:srgbClr val="009900"/>
                </a:solidFill>
                <a:latin typeface="Times New Roman" pitchFamily="18" charset="0"/>
              </a:rPr>
              <a:t>H</a:t>
            </a:r>
            <a:r>
              <a:rPr lang="en-US" sz="2000">
                <a:solidFill>
                  <a:srgbClr val="009900"/>
                </a:solidFill>
                <a:latin typeface="Symbol" pitchFamily="18" charset="2"/>
              </a:rPr>
              <a:t>b</a:t>
            </a:r>
          </a:p>
        </p:txBody>
      </p:sp>
      <p:sp>
        <p:nvSpPr>
          <p:cNvPr id="579593" name="Line 9"/>
          <p:cNvSpPr>
            <a:spLocks noChangeShapeType="1"/>
          </p:cNvSpPr>
          <p:nvPr/>
        </p:nvSpPr>
        <p:spPr bwMode="auto">
          <a:xfrm>
            <a:off x="6934200" y="1844675"/>
            <a:ext cx="228600" cy="0"/>
          </a:xfrm>
          <a:prstGeom prst="line">
            <a:avLst/>
          </a:prstGeom>
          <a:noFill/>
          <a:ln w="28575">
            <a:solidFill>
              <a:srgbClr val="800080"/>
            </a:solidFill>
            <a:round/>
            <a:headEnd/>
            <a:tailEnd type="triangle" w="med" len="med"/>
          </a:ln>
          <a:effectLst/>
        </p:spPr>
        <p:txBody>
          <a:bodyPr/>
          <a:lstStyle/>
          <a:p>
            <a:endParaRPr lang="en-US"/>
          </a:p>
        </p:txBody>
      </p:sp>
      <p:sp>
        <p:nvSpPr>
          <p:cNvPr id="579594" name="Line 10"/>
          <p:cNvSpPr>
            <a:spLocks noChangeShapeType="1"/>
          </p:cNvSpPr>
          <p:nvPr/>
        </p:nvSpPr>
        <p:spPr bwMode="auto">
          <a:xfrm flipH="1">
            <a:off x="6858000" y="1844675"/>
            <a:ext cx="228600" cy="0"/>
          </a:xfrm>
          <a:prstGeom prst="line">
            <a:avLst/>
          </a:prstGeom>
          <a:noFill/>
          <a:ln w="28575">
            <a:solidFill>
              <a:srgbClr val="800080"/>
            </a:solidFill>
            <a:round/>
            <a:headEnd/>
            <a:tailEnd type="triangle" w="med" len="med"/>
          </a:ln>
          <a:effectLst/>
        </p:spPr>
        <p:txBody>
          <a:bodyPr/>
          <a:lstStyle/>
          <a:p>
            <a:endParaRPr lang="en-US"/>
          </a:p>
        </p:txBody>
      </p:sp>
      <p:sp>
        <p:nvSpPr>
          <p:cNvPr id="579595" name="AutoShape 11"/>
          <p:cNvSpPr>
            <a:spLocks noChangeArrowheads="1"/>
          </p:cNvSpPr>
          <p:nvPr/>
        </p:nvSpPr>
        <p:spPr bwMode="auto">
          <a:xfrm>
            <a:off x="7086600" y="1311275"/>
            <a:ext cx="152400" cy="228600"/>
          </a:xfrm>
          <a:custGeom>
            <a:avLst/>
            <a:gdLst>
              <a:gd name="G0" fmla="+- 0 0 0"/>
              <a:gd name="G1" fmla="+- -10950406 0 0"/>
              <a:gd name="G2" fmla="+- 0 0 -10950406"/>
              <a:gd name="G3" fmla="+- 10800 0 0"/>
              <a:gd name="G4" fmla="+- 0 0 0"/>
              <a:gd name="T0" fmla="*/ 360 256 1"/>
              <a:gd name="T1" fmla="*/ 0 256 1"/>
              <a:gd name="G5" fmla="+- G2 T0 T1"/>
              <a:gd name="G6" fmla="?: G2 G2 G5"/>
              <a:gd name="G7" fmla="+- 0 0 G6"/>
              <a:gd name="G8" fmla="+- 5400 0 0"/>
              <a:gd name="G9" fmla="+- 0 0 -1095040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0950406"/>
              <a:gd name="G36" fmla="sin G34 -10950406"/>
              <a:gd name="G37" fmla="+/ -1095040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2014 w 21600"/>
              <a:gd name="T5" fmla="*/ 68 h 21600"/>
              <a:gd name="T6" fmla="*/ 2904 w 21600"/>
              <a:gd name="T7" fmla="*/ 8990 h 21600"/>
              <a:gd name="T8" fmla="*/ 11407 w 21600"/>
              <a:gd name="T9" fmla="*/ 543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8282" y="5399"/>
                  <a:pt x="6098" y="7139"/>
                  <a:pt x="5536" y="9593"/>
                </a:cubicBezTo>
                <a:lnTo>
                  <a:pt x="273" y="8387"/>
                </a:lnTo>
                <a:cubicBezTo>
                  <a:pt x="1397" y="3479"/>
                  <a:pt x="5764"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800080"/>
          </a:solidFill>
          <a:ln w="9525">
            <a:solidFill>
              <a:srgbClr val="800080"/>
            </a:solidFill>
            <a:miter lim="800000"/>
            <a:headEnd/>
            <a:tailEnd/>
          </a:ln>
          <a:effectLst/>
        </p:spPr>
        <p:txBody>
          <a:bodyPr wrap="none" anchor="ctr"/>
          <a:lstStyle/>
          <a:p>
            <a:endParaRPr lang="en-US"/>
          </a:p>
        </p:txBody>
      </p:sp>
      <p:sp>
        <p:nvSpPr>
          <p:cNvPr id="579596" name="AutoShape 12"/>
          <p:cNvSpPr>
            <a:spLocks noChangeArrowheads="1"/>
          </p:cNvSpPr>
          <p:nvPr/>
        </p:nvSpPr>
        <p:spPr bwMode="auto">
          <a:xfrm flipH="1">
            <a:off x="7086600" y="1311275"/>
            <a:ext cx="152400" cy="228600"/>
          </a:xfrm>
          <a:custGeom>
            <a:avLst/>
            <a:gdLst>
              <a:gd name="G0" fmla="+- 0 0 0"/>
              <a:gd name="G1" fmla="+- -10950406 0 0"/>
              <a:gd name="G2" fmla="+- 0 0 -10950406"/>
              <a:gd name="G3" fmla="+- 10800 0 0"/>
              <a:gd name="G4" fmla="+- 0 0 0"/>
              <a:gd name="T0" fmla="*/ 360 256 1"/>
              <a:gd name="T1" fmla="*/ 0 256 1"/>
              <a:gd name="G5" fmla="+- G2 T0 T1"/>
              <a:gd name="G6" fmla="?: G2 G2 G5"/>
              <a:gd name="G7" fmla="+- 0 0 G6"/>
              <a:gd name="G8" fmla="+- 5400 0 0"/>
              <a:gd name="G9" fmla="+- 0 0 -1095040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0950406"/>
              <a:gd name="G36" fmla="sin G34 -10950406"/>
              <a:gd name="G37" fmla="+/ -1095040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2014 w 21600"/>
              <a:gd name="T5" fmla="*/ 68 h 21600"/>
              <a:gd name="T6" fmla="*/ 2904 w 21600"/>
              <a:gd name="T7" fmla="*/ 8990 h 21600"/>
              <a:gd name="T8" fmla="*/ 11407 w 21600"/>
              <a:gd name="T9" fmla="*/ 543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8282" y="5399"/>
                  <a:pt x="6098" y="7139"/>
                  <a:pt x="5536" y="9593"/>
                </a:cubicBezTo>
                <a:lnTo>
                  <a:pt x="273" y="8387"/>
                </a:lnTo>
                <a:cubicBezTo>
                  <a:pt x="1397" y="3479"/>
                  <a:pt x="5764"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800080"/>
          </a:solidFill>
          <a:ln w="9525">
            <a:solidFill>
              <a:srgbClr val="800080"/>
            </a:solidFill>
            <a:miter lim="800000"/>
            <a:headEnd/>
            <a:tailEnd/>
          </a:ln>
          <a:effectLst/>
        </p:spPr>
        <p:txBody>
          <a:bodyPr wrap="none" anchor="ctr"/>
          <a:lstStyle/>
          <a:p>
            <a:endParaRPr lang="en-US"/>
          </a:p>
        </p:txBody>
      </p:sp>
      <p:sp>
        <p:nvSpPr>
          <p:cNvPr id="579597" name="AutoShape 13"/>
          <p:cNvSpPr>
            <a:spLocks noChangeArrowheads="1"/>
          </p:cNvSpPr>
          <p:nvPr/>
        </p:nvSpPr>
        <p:spPr bwMode="auto">
          <a:xfrm>
            <a:off x="7772400" y="1539875"/>
            <a:ext cx="152400" cy="228600"/>
          </a:xfrm>
          <a:custGeom>
            <a:avLst/>
            <a:gdLst>
              <a:gd name="G0" fmla="+- 0 0 0"/>
              <a:gd name="G1" fmla="+- -10950406 0 0"/>
              <a:gd name="G2" fmla="+- 0 0 -10950406"/>
              <a:gd name="G3" fmla="+- 10800 0 0"/>
              <a:gd name="G4" fmla="+- 0 0 0"/>
              <a:gd name="T0" fmla="*/ 360 256 1"/>
              <a:gd name="T1" fmla="*/ 0 256 1"/>
              <a:gd name="G5" fmla="+- G2 T0 T1"/>
              <a:gd name="G6" fmla="?: G2 G2 G5"/>
              <a:gd name="G7" fmla="+- 0 0 G6"/>
              <a:gd name="G8" fmla="+- 5400 0 0"/>
              <a:gd name="G9" fmla="+- 0 0 -1095040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0950406"/>
              <a:gd name="G36" fmla="sin G34 -10950406"/>
              <a:gd name="G37" fmla="+/ -1095040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2014 w 21600"/>
              <a:gd name="T5" fmla="*/ 68 h 21600"/>
              <a:gd name="T6" fmla="*/ 2904 w 21600"/>
              <a:gd name="T7" fmla="*/ 8990 h 21600"/>
              <a:gd name="T8" fmla="*/ 11407 w 21600"/>
              <a:gd name="T9" fmla="*/ 543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8282" y="5399"/>
                  <a:pt x="6098" y="7139"/>
                  <a:pt x="5536" y="9593"/>
                </a:cubicBezTo>
                <a:lnTo>
                  <a:pt x="273" y="8387"/>
                </a:lnTo>
                <a:cubicBezTo>
                  <a:pt x="1397" y="3479"/>
                  <a:pt x="5764"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800080"/>
          </a:solidFill>
          <a:ln w="9525">
            <a:solidFill>
              <a:srgbClr val="800080"/>
            </a:solidFill>
            <a:miter lim="800000"/>
            <a:headEnd/>
            <a:tailEnd/>
          </a:ln>
          <a:effectLst/>
        </p:spPr>
        <p:txBody>
          <a:bodyPr wrap="none" anchor="ctr"/>
          <a:lstStyle/>
          <a:p>
            <a:endParaRPr lang="en-US"/>
          </a:p>
        </p:txBody>
      </p:sp>
      <p:sp>
        <p:nvSpPr>
          <p:cNvPr id="579598" name="AutoShape 14"/>
          <p:cNvSpPr>
            <a:spLocks noChangeArrowheads="1"/>
          </p:cNvSpPr>
          <p:nvPr/>
        </p:nvSpPr>
        <p:spPr bwMode="auto">
          <a:xfrm flipH="1">
            <a:off x="7772400" y="1539875"/>
            <a:ext cx="152400" cy="228600"/>
          </a:xfrm>
          <a:custGeom>
            <a:avLst/>
            <a:gdLst>
              <a:gd name="G0" fmla="+- 0 0 0"/>
              <a:gd name="G1" fmla="+- -10950406 0 0"/>
              <a:gd name="G2" fmla="+- 0 0 -10950406"/>
              <a:gd name="G3" fmla="+- 10800 0 0"/>
              <a:gd name="G4" fmla="+- 0 0 0"/>
              <a:gd name="T0" fmla="*/ 360 256 1"/>
              <a:gd name="T1" fmla="*/ 0 256 1"/>
              <a:gd name="G5" fmla="+- G2 T0 T1"/>
              <a:gd name="G6" fmla="?: G2 G2 G5"/>
              <a:gd name="G7" fmla="+- 0 0 G6"/>
              <a:gd name="G8" fmla="+- 5400 0 0"/>
              <a:gd name="G9" fmla="+- 0 0 -1095040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10950406"/>
              <a:gd name="G36" fmla="sin G34 -10950406"/>
              <a:gd name="G37" fmla="+/ -1095040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2014 w 21600"/>
              <a:gd name="T5" fmla="*/ 68 h 21600"/>
              <a:gd name="T6" fmla="*/ 2904 w 21600"/>
              <a:gd name="T7" fmla="*/ 8990 h 21600"/>
              <a:gd name="T8" fmla="*/ 11407 w 21600"/>
              <a:gd name="T9" fmla="*/ 543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6200" y="10800"/>
                </a:moveTo>
                <a:cubicBezTo>
                  <a:pt x="16200" y="7817"/>
                  <a:pt x="13782" y="5400"/>
                  <a:pt x="10800" y="5400"/>
                </a:cubicBezTo>
                <a:cubicBezTo>
                  <a:pt x="8282" y="5399"/>
                  <a:pt x="6098" y="7139"/>
                  <a:pt x="5536" y="9593"/>
                </a:cubicBezTo>
                <a:lnTo>
                  <a:pt x="273" y="8387"/>
                </a:lnTo>
                <a:cubicBezTo>
                  <a:pt x="1397" y="3479"/>
                  <a:pt x="5764"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solidFill>
            <a:srgbClr val="800080"/>
          </a:solidFill>
          <a:ln w="9525">
            <a:solidFill>
              <a:srgbClr val="800080"/>
            </a:solidFill>
            <a:miter lim="800000"/>
            <a:headEnd/>
            <a:tailEnd/>
          </a:ln>
          <a:effectLst/>
        </p:spPr>
        <p:txBody>
          <a:bodyPr wrap="none" anchor="ctr"/>
          <a:lstStyle/>
          <a:p>
            <a:endParaRPr lang="en-US"/>
          </a:p>
        </p:txBody>
      </p:sp>
      <p:sp>
        <p:nvSpPr>
          <p:cNvPr id="579599" name="Text Box 15"/>
          <p:cNvSpPr txBox="1">
            <a:spLocks noChangeArrowheads="1"/>
          </p:cNvSpPr>
          <p:nvPr/>
        </p:nvSpPr>
        <p:spPr bwMode="auto">
          <a:xfrm>
            <a:off x="533400" y="1828800"/>
            <a:ext cx="2743200" cy="1076325"/>
          </a:xfrm>
          <a:prstGeom prst="rect">
            <a:avLst/>
          </a:prstGeom>
          <a:noFill/>
          <a:ln w="9525">
            <a:solidFill>
              <a:srgbClr val="336600"/>
            </a:solidFill>
            <a:miter lim="800000"/>
            <a:headEnd/>
            <a:tailEnd/>
          </a:ln>
          <a:effectLst/>
        </p:spPr>
        <p:txBody>
          <a:bodyPr>
            <a:spAutoFit/>
          </a:bodyPr>
          <a:lstStyle/>
          <a:p>
            <a:pPr algn="l">
              <a:spcBef>
                <a:spcPct val="50000"/>
              </a:spcBef>
            </a:pPr>
            <a:r>
              <a:rPr lang="de-DE" altLang="zh-CN" sz="2000">
                <a:solidFill>
                  <a:srgbClr val="009900"/>
                </a:solidFill>
              </a:rPr>
              <a:t>FWHM</a:t>
            </a:r>
            <a:r>
              <a:rPr lang="de-DE" altLang="zh-CN" sz="2000" baseline="-25000">
                <a:solidFill>
                  <a:srgbClr val="009900"/>
                </a:solidFill>
              </a:rPr>
              <a:t>H</a:t>
            </a:r>
            <a:r>
              <a:rPr lang="de-DE" altLang="zh-CN" sz="2000" baseline="-25000">
                <a:solidFill>
                  <a:srgbClr val="009900"/>
                </a:solidFill>
                <a:latin typeface="Symbol" pitchFamily="18" charset="2"/>
              </a:rPr>
              <a:t>b</a:t>
            </a:r>
            <a:r>
              <a:rPr lang="de-DE" altLang="zh-CN" sz="2000">
                <a:solidFill>
                  <a:srgbClr val="009900"/>
                </a:solidFill>
              </a:rPr>
              <a:t> &lt; 2000 km/s</a:t>
            </a:r>
            <a:r>
              <a:rPr lang="de-DE" altLang="zh-CN" sz="1600">
                <a:solidFill>
                  <a:srgbClr val="009900"/>
                </a:solidFill>
              </a:rPr>
              <a:t>   </a:t>
            </a:r>
            <a:r>
              <a:rPr lang="de-DE" altLang="zh-CN" sz="2000">
                <a:solidFill>
                  <a:srgbClr val="009900"/>
                </a:solidFill>
              </a:rPr>
              <a:t>[OIII]/H</a:t>
            </a:r>
            <a:r>
              <a:rPr lang="de-DE" altLang="zh-CN" sz="2000">
                <a:solidFill>
                  <a:srgbClr val="009900"/>
                </a:solidFill>
                <a:latin typeface="Symbol" pitchFamily="18" charset="2"/>
              </a:rPr>
              <a:t>b</a:t>
            </a:r>
            <a:r>
              <a:rPr lang="de-DE" altLang="zh-CN" sz="2000">
                <a:solidFill>
                  <a:srgbClr val="009900"/>
                </a:solidFill>
              </a:rPr>
              <a:t>  &lt; 3</a:t>
            </a:r>
            <a:r>
              <a:rPr lang="de-DE" altLang="zh-CN" sz="2000" b="0">
                <a:solidFill>
                  <a:srgbClr val="009900"/>
                </a:solidFill>
                <a:latin typeface="Times New Roman" pitchFamily="18" charset="0"/>
              </a:rPr>
              <a:t>                    </a:t>
            </a:r>
            <a:r>
              <a:rPr lang="de-DE" altLang="zh-CN" sz="2000">
                <a:solidFill>
                  <a:srgbClr val="009900"/>
                </a:solidFill>
              </a:rPr>
              <a:t>strong FeII</a:t>
            </a:r>
            <a:r>
              <a:rPr lang="de-DE" altLang="zh-CN" sz="2400">
                <a:solidFill>
                  <a:srgbClr val="009900"/>
                </a:solidFill>
              </a:rPr>
              <a:t>/</a:t>
            </a:r>
            <a:r>
              <a:rPr lang="de-DE" altLang="zh-CN" sz="2000">
                <a:solidFill>
                  <a:srgbClr val="009900"/>
                </a:solidFill>
              </a:rPr>
              <a:t>H</a:t>
            </a:r>
            <a:r>
              <a:rPr lang="de-DE" altLang="zh-CN" sz="2000">
                <a:solidFill>
                  <a:srgbClr val="009900"/>
                </a:solidFill>
                <a:latin typeface="Symbol" pitchFamily="18" charset="2"/>
              </a:rPr>
              <a:t>b</a:t>
            </a:r>
            <a:r>
              <a:rPr lang="de-DE" altLang="zh-CN" sz="2400">
                <a:solidFill>
                  <a:srgbClr val="336600"/>
                </a:solidFill>
              </a:rPr>
              <a:t> </a:t>
            </a:r>
            <a:endParaRPr lang="en-US" sz="2000">
              <a:solidFill>
                <a:srgbClr val="336600"/>
              </a:solidFill>
            </a:endParaRPr>
          </a:p>
        </p:txBody>
      </p:sp>
      <p:sp>
        <p:nvSpPr>
          <p:cNvPr id="579600" name="Rectangle 16"/>
          <p:cNvSpPr>
            <a:spLocks noGrp="1" noChangeArrowheads="1"/>
          </p:cNvSpPr>
          <p:nvPr>
            <p:ph type="title"/>
          </p:nvPr>
        </p:nvSpPr>
        <p:spPr>
          <a:xfrm>
            <a:off x="152400" y="152400"/>
            <a:ext cx="8839200" cy="838200"/>
          </a:xfrm>
          <a:noFill/>
          <a:ln/>
        </p:spPr>
        <p:txBody>
          <a:bodyPr/>
          <a:lstStyle/>
          <a:p>
            <a:r>
              <a:rPr lang="de-DE" altLang="zh-CN" sz="3600" b="1">
                <a:solidFill>
                  <a:schemeClr val="accent2"/>
                </a:solidFill>
                <a:latin typeface="Century Gothic" pitchFamily="34" charset="0"/>
                <a:ea typeface="宋体" charset="-122"/>
              </a:rPr>
              <a:t>Intro: Narrow-line Seyfert 1 Galaxies</a:t>
            </a:r>
          </a:p>
        </p:txBody>
      </p:sp>
      <p:sp>
        <p:nvSpPr>
          <p:cNvPr id="579601" name="Text Box 17"/>
          <p:cNvSpPr txBox="1">
            <a:spLocks noChangeArrowheads="1"/>
          </p:cNvSpPr>
          <p:nvPr/>
        </p:nvSpPr>
        <p:spPr bwMode="auto">
          <a:xfrm>
            <a:off x="517525" y="674688"/>
            <a:ext cx="184150" cy="762000"/>
          </a:xfrm>
          <a:prstGeom prst="rect">
            <a:avLst/>
          </a:prstGeom>
          <a:noFill/>
          <a:ln w="9525" algn="ctr">
            <a:noFill/>
            <a:miter lim="800000"/>
            <a:headEnd/>
            <a:tailEnd/>
          </a:ln>
          <a:effectLst/>
        </p:spPr>
        <p:txBody>
          <a:bodyPr wrap="none">
            <a:spAutoFit/>
          </a:bodyPr>
          <a:lstStyle/>
          <a:p>
            <a:endParaRPr lang="zh-CN" altLang="en-US" sz="4400"/>
          </a:p>
        </p:txBody>
      </p:sp>
      <p:sp>
        <p:nvSpPr>
          <p:cNvPr id="579602" name="Text Box 18"/>
          <p:cNvSpPr txBox="1">
            <a:spLocks noChangeArrowheads="1"/>
          </p:cNvSpPr>
          <p:nvPr/>
        </p:nvSpPr>
        <p:spPr bwMode="auto">
          <a:xfrm>
            <a:off x="152400" y="914400"/>
            <a:ext cx="3505200" cy="822325"/>
          </a:xfrm>
          <a:prstGeom prst="rect">
            <a:avLst/>
          </a:prstGeom>
          <a:noFill/>
          <a:ln w="9525" algn="ctr">
            <a:noFill/>
            <a:miter lim="800000"/>
            <a:headEnd/>
            <a:tailEnd/>
          </a:ln>
          <a:effectLst/>
        </p:spPr>
        <p:txBody>
          <a:bodyPr>
            <a:spAutoFit/>
          </a:bodyPr>
          <a:lstStyle/>
          <a:p>
            <a:pPr algn="l">
              <a:buFontTx/>
              <a:buChar char="•"/>
            </a:pPr>
            <a:r>
              <a:rPr lang="de-DE" altLang="zh-CN" sz="2400">
                <a:solidFill>
                  <a:schemeClr val="tx1"/>
                </a:solidFill>
              </a:rPr>
              <a:t>  </a:t>
            </a:r>
            <a:r>
              <a:rPr lang="de-DE" altLang="zh-CN" sz="2400" u="sng">
                <a:solidFill>
                  <a:schemeClr val="tx1"/>
                </a:solidFill>
              </a:rPr>
              <a:t>defi</a:t>
            </a:r>
            <a:r>
              <a:rPr lang="de-DE" altLang="zh-CN" sz="2400">
                <a:solidFill>
                  <a:schemeClr val="tx1"/>
                </a:solidFill>
              </a:rPr>
              <a:t>: </a:t>
            </a:r>
            <a:r>
              <a:rPr lang="de-DE" altLang="zh-CN" sz="2400" b="0">
                <a:solidFill>
                  <a:schemeClr val="tx1"/>
                </a:solidFill>
              </a:rPr>
              <a:t>via optical </a:t>
            </a:r>
          </a:p>
          <a:p>
            <a:pPr algn="l"/>
            <a:r>
              <a:rPr lang="de-DE" altLang="zh-CN" sz="2400" b="0">
                <a:solidFill>
                  <a:schemeClr val="tx1"/>
                </a:solidFill>
              </a:rPr>
              <a:t>    spectral properties</a:t>
            </a:r>
            <a:endParaRPr lang="zh-CN" altLang="en-US" sz="2400" b="0">
              <a:solidFill>
                <a:schemeClr val="tx1"/>
              </a:solidFill>
            </a:endParaRPr>
          </a:p>
        </p:txBody>
      </p:sp>
      <p:sp>
        <p:nvSpPr>
          <p:cNvPr id="579604" name="Text Box 20"/>
          <p:cNvSpPr txBox="1">
            <a:spLocks noChangeArrowheads="1"/>
          </p:cNvSpPr>
          <p:nvPr/>
        </p:nvSpPr>
        <p:spPr bwMode="auto">
          <a:xfrm>
            <a:off x="4876800" y="4191000"/>
            <a:ext cx="4038600" cy="2047875"/>
          </a:xfrm>
          <a:prstGeom prst="rect">
            <a:avLst/>
          </a:prstGeom>
          <a:noFill/>
          <a:ln w="9525" algn="ctr">
            <a:noFill/>
            <a:miter lim="800000"/>
            <a:headEnd/>
            <a:tailEnd/>
          </a:ln>
          <a:effectLst/>
        </p:spPr>
        <p:txBody>
          <a:bodyPr>
            <a:spAutoFit/>
          </a:bodyPr>
          <a:lstStyle/>
          <a:p>
            <a:pPr algn="l"/>
            <a:r>
              <a:rPr lang="de-DE" altLang="zh-CN" sz="1600" b="0">
                <a:solidFill>
                  <a:schemeClr val="tx1"/>
                </a:solidFill>
              </a:rPr>
              <a:t>    - </a:t>
            </a:r>
            <a:r>
              <a:rPr lang="de-DE" altLang="zh-CN" sz="1600">
                <a:solidFill>
                  <a:schemeClr val="tx1"/>
                </a:solidFill>
              </a:rPr>
              <a:t>small FWHM(H</a:t>
            </a:r>
            <a:r>
              <a:rPr lang="de-DE" altLang="zh-CN" sz="1600">
                <a:solidFill>
                  <a:schemeClr val="tx1"/>
                </a:solidFill>
                <a:sym typeface="Symbol" pitchFamily="18" charset="2"/>
              </a:rPr>
              <a:t>)</a:t>
            </a:r>
            <a:endParaRPr lang="de-DE" altLang="zh-CN" sz="1600">
              <a:solidFill>
                <a:schemeClr val="tx1"/>
              </a:solidFill>
            </a:endParaRPr>
          </a:p>
          <a:p>
            <a:pPr algn="l"/>
            <a:r>
              <a:rPr lang="de-DE" altLang="zh-CN" sz="1600">
                <a:solidFill>
                  <a:schemeClr val="tx1"/>
                </a:solidFill>
              </a:rPr>
              <a:t>    - strong FeII/H</a:t>
            </a:r>
            <a:r>
              <a:rPr lang="de-DE" altLang="zh-CN" sz="1600">
                <a:solidFill>
                  <a:schemeClr val="tx1"/>
                </a:solidFill>
                <a:sym typeface="Symbol" pitchFamily="18" charset="2"/>
              </a:rPr>
              <a:t></a:t>
            </a:r>
          </a:p>
          <a:p>
            <a:pPr algn="l"/>
            <a:r>
              <a:rPr lang="de-DE" altLang="zh-CN" sz="1600">
                <a:solidFill>
                  <a:schemeClr val="tx1"/>
                </a:solidFill>
              </a:rPr>
              <a:t>    - weak [OIII]/H</a:t>
            </a:r>
            <a:r>
              <a:rPr lang="de-DE" altLang="zh-CN" sz="1600">
                <a:solidFill>
                  <a:schemeClr val="tx1"/>
                </a:solidFill>
                <a:sym typeface="Symbol" pitchFamily="18" charset="2"/>
              </a:rPr>
              <a:t></a:t>
            </a:r>
            <a:endParaRPr lang="de-DE" altLang="zh-CN" sz="1600">
              <a:solidFill>
                <a:schemeClr val="tx1"/>
              </a:solidFill>
            </a:endParaRPr>
          </a:p>
          <a:p>
            <a:pPr algn="l"/>
            <a:r>
              <a:rPr lang="de-DE" altLang="zh-CN" sz="1600">
                <a:solidFill>
                  <a:schemeClr val="tx1"/>
                </a:solidFill>
              </a:rPr>
              <a:t>    - strong CIV blueshifts, H</a:t>
            </a:r>
            <a:r>
              <a:rPr lang="de-DE" altLang="zh-CN" sz="1600">
                <a:solidFill>
                  <a:schemeClr val="tx1"/>
                </a:solidFill>
                <a:sym typeface="Symbol" pitchFamily="18" charset="2"/>
              </a:rPr>
              <a:t></a:t>
            </a:r>
            <a:r>
              <a:rPr lang="de-DE" altLang="zh-CN" sz="1600">
                <a:solidFill>
                  <a:schemeClr val="tx1"/>
                </a:solidFill>
              </a:rPr>
              <a:t> asym.</a:t>
            </a:r>
          </a:p>
          <a:p>
            <a:pPr algn="l"/>
            <a:r>
              <a:rPr lang="de-DE" altLang="zh-CN" sz="1600">
                <a:solidFill>
                  <a:schemeClr val="tx1"/>
                </a:solidFill>
              </a:rPr>
              <a:t>    - </a:t>
            </a:r>
            <a:r>
              <a:rPr lang="de-DE" altLang="zh-CN" sz="1600" i="1">
                <a:solidFill>
                  <a:schemeClr val="tx1"/>
                </a:solidFill>
              </a:rPr>
              <a:t>sometimes</a:t>
            </a:r>
            <a:r>
              <a:rPr lang="de-DE" altLang="zh-CN" sz="1600">
                <a:solidFill>
                  <a:schemeClr val="tx1"/>
                </a:solidFill>
              </a:rPr>
              <a:t>: steep X-spectra;</a:t>
            </a:r>
          </a:p>
          <a:p>
            <a:pPr algn="l"/>
            <a:r>
              <a:rPr lang="de-DE" altLang="zh-CN" sz="1600">
                <a:solidFill>
                  <a:schemeClr val="tx1"/>
                </a:solidFill>
              </a:rPr>
              <a:t>       some samples show </a:t>
            </a:r>
            <a:r>
              <a:rPr lang="de-DE" altLang="zh-CN" sz="1600">
                <a:solidFill>
                  <a:schemeClr val="tx1"/>
                </a:solidFill>
                <a:sym typeface="Symbol" pitchFamily="18" charset="2"/>
              </a:rPr>
              <a:t></a:t>
            </a:r>
            <a:r>
              <a:rPr lang="de-DE" altLang="zh-CN" sz="1600">
                <a:solidFill>
                  <a:schemeClr val="tx1"/>
                </a:solidFill>
              </a:rPr>
              <a:t>x-FWHM(H</a:t>
            </a:r>
            <a:r>
              <a:rPr lang="de-DE" altLang="zh-CN" sz="1600">
                <a:solidFill>
                  <a:schemeClr val="tx1"/>
                </a:solidFill>
                <a:sym typeface="Symbol" pitchFamily="18" charset="2"/>
              </a:rPr>
              <a:t></a:t>
            </a:r>
            <a:r>
              <a:rPr lang="de-DE" altLang="zh-CN" sz="1600">
                <a:solidFill>
                  <a:schemeClr val="tx1"/>
                </a:solidFill>
              </a:rPr>
              <a:t>)</a:t>
            </a:r>
          </a:p>
          <a:p>
            <a:pPr algn="l"/>
            <a:r>
              <a:rPr lang="de-DE" altLang="zh-CN" sz="1600">
                <a:solidFill>
                  <a:schemeClr val="tx1"/>
                </a:solidFill>
              </a:rPr>
              <a:t>       corr., others  not at all  </a:t>
            </a:r>
            <a:endParaRPr lang="en-US" sz="1600">
              <a:solidFill>
                <a:schemeClr val="tx1"/>
              </a:solidFill>
            </a:endParaRPr>
          </a:p>
          <a:p>
            <a:endParaRPr lang="zh-CN" altLang="en-US" sz="1600"/>
          </a:p>
        </p:txBody>
      </p:sp>
      <p:sp>
        <p:nvSpPr>
          <p:cNvPr id="579605" name="Text Box 21"/>
          <p:cNvSpPr txBox="1">
            <a:spLocks noChangeArrowheads="1"/>
          </p:cNvSpPr>
          <p:nvPr/>
        </p:nvSpPr>
        <p:spPr bwMode="auto">
          <a:xfrm>
            <a:off x="457200" y="6019800"/>
            <a:ext cx="8001000" cy="860425"/>
          </a:xfrm>
          <a:prstGeom prst="rect">
            <a:avLst/>
          </a:prstGeom>
          <a:noFill/>
          <a:ln w="9525" algn="ctr">
            <a:noFill/>
            <a:miter lim="800000"/>
            <a:headEnd/>
            <a:tailEnd/>
          </a:ln>
          <a:effectLst/>
        </p:spPr>
        <p:txBody>
          <a:bodyPr>
            <a:spAutoFit/>
          </a:bodyPr>
          <a:lstStyle/>
          <a:p>
            <a:pPr algn="l">
              <a:lnSpc>
                <a:spcPct val="90000"/>
              </a:lnSpc>
              <a:spcBef>
                <a:spcPct val="20000"/>
              </a:spcBef>
            </a:pPr>
            <a:r>
              <a:rPr lang="de-DE" altLang="zh-CN" sz="1400" b="0">
                <a:solidFill>
                  <a:srgbClr val="CC6600"/>
                </a:solidFill>
              </a:rPr>
              <a:t>[e.g., Boroson &amp; Green 92, Boroson 02, Boller &amp; 96 , Brandt &amp; 97, Grupe &amp; 04, 11, Laor 97, Marziani &amp; 01, 03, Sulentic &amp; 00, 02, 03,08, Williams &amp; 02, 04, Puchnarewicz &amp; 02, Shemmer &amp; Netzer 02, Xu &amp; 03, 07,12, Netzer &amp; 04, Fields &amp; 04, Zhou &amp; 06, Ai &amp; 11; </a:t>
            </a:r>
            <a:r>
              <a:rPr lang="de-DE" altLang="zh-CN" sz="1400">
                <a:solidFill>
                  <a:srgbClr val="CC6600"/>
                </a:solidFill>
              </a:rPr>
              <a:t>review by Komossa 08, Pogge 11</a:t>
            </a:r>
            <a:r>
              <a:rPr lang="de-DE" altLang="zh-CN" sz="1400" b="0">
                <a:solidFill>
                  <a:srgbClr val="CC6600"/>
                </a:solidFill>
              </a:rPr>
              <a:t>]</a:t>
            </a:r>
            <a:endParaRPr lang="zh-CN" altLang="en-US" sz="1400" b="0">
              <a:solidFill>
                <a:srgbClr val="CC66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9" name="Rectangle 3"/>
          <p:cNvSpPr>
            <a:spLocks noGrp="1" noChangeArrowheads="1"/>
          </p:cNvSpPr>
          <p:nvPr>
            <p:ph type="title"/>
          </p:nvPr>
        </p:nvSpPr>
        <p:spPr>
          <a:xfrm>
            <a:off x="685800" y="0"/>
            <a:ext cx="7772400" cy="1143000"/>
          </a:xfrm>
        </p:spPr>
        <p:txBody>
          <a:bodyPr/>
          <a:lstStyle/>
          <a:p>
            <a:r>
              <a:rPr lang="de-DE" altLang="zh-CN" sz="3600" b="1">
                <a:solidFill>
                  <a:schemeClr val="accent2"/>
                </a:solidFill>
                <a:latin typeface="Century Gothic" pitchFamily="34" charset="0"/>
                <a:ea typeface="宋体" charset="-122"/>
              </a:rPr>
              <a:t>PCA and Eigenvector Space</a:t>
            </a:r>
            <a:endParaRPr lang="zh-CN" altLang="en-US" sz="3600" b="1">
              <a:solidFill>
                <a:schemeClr val="accent2"/>
              </a:solidFill>
              <a:latin typeface="Century Gothic" pitchFamily="34" charset="0"/>
              <a:ea typeface="宋体" charset="-122"/>
            </a:endParaRPr>
          </a:p>
        </p:txBody>
      </p:sp>
      <p:pic>
        <p:nvPicPr>
          <p:cNvPr id="434180" name="Picture 4"/>
          <p:cNvPicPr>
            <a:picLocks noChangeAspect="1" noChangeArrowheads="1"/>
          </p:cNvPicPr>
          <p:nvPr>
            <p:ph type="body" idx="1"/>
          </p:nvPr>
        </p:nvPicPr>
        <p:blipFill>
          <a:blip r:embed="rId3" cstate="print"/>
          <a:srcRect/>
          <a:stretch>
            <a:fillRect/>
          </a:stretch>
        </p:blipFill>
        <p:spPr>
          <a:xfrm>
            <a:off x="1312863" y="1981200"/>
            <a:ext cx="6516687" cy="4114800"/>
          </a:xfrm>
          <a:solidFill>
            <a:schemeClr val="bg1"/>
          </a:solidFill>
          <a:ln/>
        </p:spPr>
      </p:pic>
      <p:sp>
        <p:nvSpPr>
          <p:cNvPr id="434181" name="Rectangle 5"/>
          <p:cNvSpPr>
            <a:spLocks noChangeArrowheads="1"/>
          </p:cNvSpPr>
          <p:nvPr/>
        </p:nvSpPr>
        <p:spPr bwMode="auto">
          <a:xfrm>
            <a:off x="1828800" y="2133600"/>
            <a:ext cx="1066800" cy="1066800"/>
          </a:xfrm>
          <a:prstGeom prst="rect">
            <a:avLst/>
          </a:prstGeom>
          <a:noFill/>
          <a:ln w="38100" algn="ctr">
            <a:solidFill>
              <a:srgbClr val="FF0000"/>
            </a:solidFill>
            <a:miter lim="800000"/>
            <a:headEnd/>
            <a:tailEnd/>
          </a:ln>
          <a:effectLst/>
        </p:spPr>
        <p:txBody>
          <a:bodyPr wrap="none" anchor="ctr"/>
          <a:lstStyle/>
          <a:p>
            <a:endParaRPr lang="zh-CN" altLang="en-US" sz="1600">
              <a:solidFill>
                <a:srgbClr val="D60093"/>
              </a:solidFill>
            </a:endParaRPr>
          </a:p>
        </p:txBody>
      </p:sp>
      <p:sp>
        <p:nvSpPr>
          <p:cNvPr id="434182" name="Text Box 6"/>
          <p:cNvSpPr txBox="1">
            <a:spLocks noChangeArrowheads="1"/>
          </p:cNvSpPr>
          <p:nvPr/>
        </p:nvSpPr>
        <p:spPr bwMode="auto">
          <a:xfrm>
            <a:off x="0" y="1066800"/>
            <a:ext cx="8839200" cy="641350"/>
          </a:xfrm>
          <a:prstGeom prst="rect">
            <a:avLst/>
          </a:prstGeom>
          <a:noFill/>
          <a:ln w="9525" algn="ctr">
            <a:noFill/>
            <a:miter lim="800000"/>
            <a:headEnd/>
            <a:tailEnd/>
          </a:ln>
          <a:effectLst/>
        </p:spPr>
        <p:txBody>
          <a:bodyPr>
            <a:spAutoFit/>
          </a:bodyPr>
          <a:lstStyle/>
          <a:p>
            <a:r>
              <a:rPr lang="en-US" altLang="zh-CN" sz="1800">
                <a:solidFill>
                  <a:srgbClr val="FF0066"/>
                </a:solidFill>
              </a:rPr>
              <a:t>Several [OIII] blue outliers are located  in the high Eddington ratio and high-luminosity corner, possibly sharing these properties with BAL QSOs.</a:t>
            </a:r>
            <a:endParaRPr lang="zh-CN" altLang="en-US" sz="1800">
              <a:solidFill>
                <a:srgbClr val="FF0066"/>
              </a:solidFill>
            </a:endParaRPr>
          </a:p>
        </p:txBody>
      </p:sp>
      <p:sp>
        <p:nvSpPr>
          <p:cNvPr id="434183" name="Text Box 7"/>
          <p:cNvSpPr txBox="1">
            <a:spLocks noChangeArrowheads="1"/>
          </p:cNvSpPr>
          <p:nvPr/>
        </p:nvSpPr>
        <p:spPr bwMode="auto">
          <a:xfrm>
            <a:off x="6934200" y="6118225"/>
            <a:ext cx="1323975" cy="284163"/>
          </a:xfrm>
          <a:prstGeom prst="rect">
            <a:avLst/>
          </a:prstGeom>
          <a:noFill/>
          <a:ln w="9525" algn="ctr">
            <a:noFill/>
            <a:miter lim="800000"/>
            <a:headEnd/>
            <a:tailEnd/>
          </a:ln>
          <a:effectLst/>
        </p:spPr>
        <p:txBody>
          <a:bodyPr wrap="none">
            <a:spAutoFit/>
          </a:bodyPr>
          <a:lstStyle/>
          <a:p>
            <a:pPr marL="342900" indent="-342900" algn="l">
              <a:lnSpc>
                <a:spcPct val="90000"/>
              </a:lnSpc>
              <a:spcBef>
                <a:spcPct val="20000"/>
              </a:spcBef>
            </a:pPr>
            <a:r>
              <a:rPr lang="en-US" altLang="zh-CN" sz="1400" b="0">
                <a:solidFill>
                  <a:srgbClr val="CC3300"/>
                </a:solidFill>
                <a:ea typeface="楷体_GB2312" pitchFamily="49" charset="-122"/>
              </a:rPr>
              <a:t>Xu et al. 2012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418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4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1" grpId="0" animBg="1"/>
      <p:bldP spid="43418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7" name="Rectangle 3"/>
          <p:cNvSpPr>
            <a:spLocks noGrp="1" noChangeArrowheads="1"/>
          </p:cNvSpPr>
          <p:nvPr>
            <p:ph type="title"/>
          </p:nvPr>
        </p:nvSpPr>
        <p:spPr>
          <a:xfrm>
            <a:off x="0" y="0"/>
            <a:ext cx="9144000" cy="1143000"/>
          </a:xfrm>
        </p:spPr>
        <p:txBody>
          <a:bodyPr/>
          <a:lstStyle/>
          <a:p>
            <a:r>
              <a:rPr lang="zh-CN" altLang="en-US" b="1">
                <a:solidFill>
                  <a:srgbClr val="CC00CC"/>
                </a:solidFill>
                <a:ea typeface="楷体_GB2312" pitchFamily="49" charset="-122"/>
              </a:rPr>
              <a:t> </a:t>
            </a:r>
            <a:r>
              <a:rPr lang="de-DE" altLang="zh-CN" sz="2800" b="1">
                <a:solidFill>
                  <a:schemeClr val="accent2"/>
                </a:solidFill>
                <a:latin typeface="Century Gothic" pitchFamily="34" charset="0"/>
                <a:ea typeface="宋体" charset="-122"/>
              </a:rPr>
              <a:t>Links between </a:t>
            </a:r>
            <a:r>
              <a:rPr lang="en-US" altLang="zh-CN" sz="2800" b="1">
                <a:solidFill>
                  <a:schemeClr val="accent2"/>
                </a:solidFill>
                <a:latin typeface="Century Gothic" pitchFamily="34" charset="0"/>
                <a:ea typeface="宋体" charset="-122"/>
              </a:rPr>
              <a:t>Central Engine and Host Properties</a:t>
            </a:r>
            <a:endParaRPr lang="zh-CN" altLang="en-US" sz="2800" b="1">
              <a:solidFill>
                <a:schemeClr val="accent2"/>
              </a:solidFill>
              <a:latin typeface="Century Gothic" pitchFamily="34" charset="0"/>
              <a:ea typeface="宋体" charset="-122"/>
            </a:endParaRPr>
          </a:p>
        </p:txBody>
      </p:sp>
      <p:sp>
        <p:nvSpPr>
          <p:cNvPr id="446474" name="Text Box 10"/>
          <p:cNvSpPr txBox="1">
            <a:spLocks noChangeArrowheads="1"/>
          </p:cNvSpPr>
          <p:nvPr/>
        </p:nvSpPr>
        <p:spPr bwMode="auto">
          <a:xfrm>
            <a:off x="0" y="1143000"/>
            <a:ext cx="9144000" cy="5210175"/>
          </a:xfrm>
          <a:prstGeom prst="rect">
            <a:avLst/>
          </a:prstGeom>
          <a:noFill/>
          <a:ln w="9525" algn="ctr">
            <a:noFill/>
            <a:miter lim="800000"/>
            <a:headEnd/>
            <a:tailEnd/>
          </a:ln>
          <a:effectLst/>
        </p:spPr>
        <p:txBody>
          <a:bodyPr>
            <a:spAutoFit/>
          </a:bodyPr>
          <a:lstStyle/>
          <a:p>
            <a:pPr marL="457200" indent="-457200" algn="l">
              <a:buFontTx/>
              <a:buChar char="•"/>
            </a:pPr>
            <a:r>
              <a:rPr lang="en-US" altLang="zh-CN" sz="2400">
                <a:solidFill>
                  <a:schemeClr val="tx1"/>
                </a:solidFill>
              </a:rPr>
              <a:t>The NLR density is representative of the ISM of the host galaxy, and this study thus links the central engine properties with the host galaxy.</a:t>
            </a:r>
          </a:p>
          <a:p>
            <a:pPr marL="457200" indent="-457200" algn="l">
              <a:buFontTx/>
              <a:buChar char="•"/>
            </a:pPr>
            <a:r>
              <a:rPr lang="en-US" altLang="zh-CN" sz="2400">
                <a:solidFill>
                  <a:schemeClr val="tx1"/>
                </a:solidFill>
              </a:rPr>
              <a:t>Scenarios may account for the strong dependence of EV1 on ISM density: </a:t>
            </a:r>
          </a:p>
          <a:p>
            <a:pPr marL="457200" indent="-457200" algn="l">
              <a:buFontTx/>
              <a:buChar char="•"/>
            </a:pPr>
            <a:endParaRPr lang="en-US" altLang="zh-CN" sz="2400">
              <a:solidFill>
                <a:schemeClr val="tx1"/>
              </a:solidFill>
            </a:endParaRPr>
          </a:p>
          <a:p>
            <a:pPr marL="457200" indent="-457200" algn="l"/>
            <a:r>
              <a:rPr lang="en-US" altLang="zh-CN" sz="2400">
                <a:solidFill>
                  <a:schemeClr val="tx1"/>
                </a:solidFill>
              </a:rPr>
              <a:t>     </a:t>
            </a:r>
            <a:r>
              <a:rPr lang="en-US" altLang="zh-CN" sz="2400"/>
              <a:t>accretion-driven winds</a:t>
            </a:r>
            <a:r>
              <a:rPr lang="en-US" altLang="zh-CN" sz="2400">
                <a:solidFill>
                  <a:schemeClr val="tx1"/>
                </a:solidFill>
              </a:rPr>
              <a:t>       &amp;         </a:t>
            </a:r>
            <a:r>
              <a:rPr lang="en-US" altLang="zh-CN" sz="2400">
                <a:solidFill>
                  <a:srgbClr val="FF3300"/>
                </a:solidFill>
              </a:rPr>
              <a:t>bar-driven inflows</a:t>
            </a:r>
          </a:p>
          <a:p>
            <a:pPr marL="457200" indent="-457200" algn="l"/>
            <a:r>
              <a:rPr lang="en-US" altLang="zh-CN" sz="2400">
                <a:solidFill>
                  <a:srgbClr val="FF3300"/>
                </a:solidFill>
              </a:rPr>
              <a:t>                                                        </a:t>
            </a:r>
          </a:p>
          <a:p>
            <a:pPr marL="457200" indent="-457200" algn="l">
              <a:buFontTx/>
              <a:buChar char="•"/>
            </a:pPr>
            <a:endParaRPr lang="en-US" altLang="zh-CN" sz="1600">
              <a:solidFill>
                <a:schemeClr val="tx1"/>
              </a:solidFill>
            </a:endParaRPr>
          </a:p>
          <a:p>
            <a:pPr marL="457200" indent="-457200" algn="l"/>
            <a:r>
              <a:rPr lang="en-US" altLang="zh-CN" sz="1600">
                <a:solidFill>
                  <a:schemeClr val="tx1"/>
                </a:solidFill>
              </a:rPr>
              <a:t>     particularly seen in NLS1s                                              an excess of bars in NLS1s</a:t>
            </a:r>
          </a:p>
          <a:p>
            <a:pPr marL="457200" indent="-457200" algn="l"/>
            <a:r>
              <a:rPr lang="en-US" altLang="zh-CN" sz="1600">
                <a:solidFill>
                  <a:schemeClr val="tx1"/>
                </a:solidFill>
              </a:rPr>
              <a:t>     Eddington driven winds more likely                              bars can transport gas inward</a:t>
            </a:r>
          </a:p>
          <a:p>
            <a:pPr marL="457200" indent="-457200" algn="l"/>
            <a:r>
              <a:rPr lang="en-US" altLang="zh-CN" sz="1600">
                <a:solidFill>
                  <a:schemeClr val="tx1"/>
                </a:solidFill>
              </a:rPr>
              <a:t>     merger simulation predict large-scale outflows          secular processes in NLS1s </a:t>
            </a:r>
          </a:p>
          <a:p>
            <a:pPr marL="457200" indent="-457200" algn="l"/>
            <a:endParaRPr lang="en-US" altLang="zh-CN" sz="1600">
              <a:solidFill>
                <a:schemeClr val="tx1"/>
              </a:solidFill>
            </a:endParaRPr>
          </a:p>
          <a:p>
            <a:pPr marL="457200" indent="-457200" algn="l">
              <a:buFontTx/>
              <a:buChar char="•"/>
            </a:pPr>
            <a:r>
              <a:rPr lang="en-US" altLang="zh-CN" sz="2400">
                <a:solidFill>
                  <a:schemeClr val="tx1"/>
                </a:solidFill>
              </a:rPr>
              <a:t>Distinguishing between the two scenarios: </a:t>
            </a:r>
          </a:p>
          <a:p>
            <a:pPr marL="457200" indent="-457200" algn="l"/>
            <a:r>
              <a:rPr lang="en-US" altLang="zh-CN" sz="2400">
                <a:solidFill>
                  <a:schemeClr val="tx1"/>
                </a:solidFill>
              </a:rPr>
              <a:t>     </a:t>
            </a:r>
            <a:r>
              <a:rPr lang="en-US" altLang="zh-CN" sz="1800" i="1">
                <a:solidFill>
                  <a:schemeClr val="tx1"/>
                </a:solidFill>
              </a:rPr>
              <a:t>HST</a:t>
            </a:r>
            <a:r>
              <a:rPr lang="en-US" altLang="zh-CN" sz="1800">
                <a:solidFill>
                  <a:schemeClr val="tx1"/>
                </a:solidFill>
              </a:rPr>
              <a:t> images &amp; correlation analyses combining other host properties</a:t>
            </a:r>
          </a:p>
          <a:p>
            <a:pPr marL="457200" indent="-457200" algn="l"/>
            <a:endParaRPr lang="en-US" altLang="zh-CN" sz="1600">
              <a:solidFill>
                <a:schemeClr val="tx1"/>
              </a:solidFill>
            </a:endParaRPr>
          </a:p>
        </p:txBody>
      </p:sp>
      <p:sp>
        <p:nvSpPr>
          <p:cNvPr id="446476" name="Line 12"/>
          <p:cNvSpPr>
            <a:spLocks noChangeShapeType="1"/>
          </p:cNvSpPr>
          <p:nvPr/>
        </p:nvSpPr>
        <p:spPr bwMode="auto">
          <a:xfrm>
            <a:off x="1981200" y="3810000"/>
            <a:ext cx="0" cy="381000"/>
          </a:xfrm>
          <a:prstGeom prst="line">
            <a:avLst/>
          </a:prstGeom>
          <a:noFill/>
          <a:ln w="38100">
            <a:solidFill>
              <a:schemeClr val="tx1"/>
            </a:solidFill>
            <a:round/>
            <a:headEnd/>
            <a:tailEnd type="triangle" w="med" len="med"/>
          </a:ln>
          <a:effectLst/>
        </p:spPr>
        <p:txBody>
          <a:bodyPr anchor="ctr"/>
          <a:lstStyle/>
          <a:p>
            <a:endParaRPr lang="en-US"/>
          </a:p>
        </p:txBody>
      </p:sp>
      <p:sp>
        <p:nvSpPr>
          <p:cNvPr id="446478" name="Line 14"/>
          <p:cNvSpPr>
            <a:spLocks noChangeShapeType="1"/>
          </p:cNvSpPr>
          <p:nvPr/>
        </p:nvSpPr>
        <p:spPr bwMode="auto">
          <a:xfrm>
            <a:off x="6781800" y="3810000"/>
            <a:ext cx="0" cy="381000"/>
          </a:xfrm>
          <a:prstGeom prst="line">
            <a:avLst/>
          </a:prstGeom>
          <a:noFill/>
          <a:ln w="38100">
            <a:solidFill>
              <a:schemeClr val="tx1"/>
            </a:solidFill>
            <a:round/>
            <a:headEnd/>
            <a:tailEnd type="triangle" w="med" len="med"/>
          </a:ln>
          <a:effectLst/>
        </p:spPr>
        <p:txBody>
          <a:bodyPr anchor="ctr"/>
          <a:lstStyle/>
          <a:p>
            <a:endParaRPr lang="en-US"/>
          </a:p>
        </p:txBody>
      </p:sp>
      <p:sp>
        <p:nvSpPr>
          <p:cNvPr id="446479" name="Rectangle 15"/>
          <p:cNvSpPr>
            <a:spLocks noChangeArrowheads="1"/>
          </p:cNvSpPr>
          <p:nvPr/>
        </p:nvSpPr>
        <p:spPr bwMode="auto">
          <a:xfrm>
            <a:off x="304800" y="4267200"/>
            <a:ext cx="4724400" cy="990600"/>
          </a:xfrm>
          <a:prstGeom prst="rect">
            <a:avLst/>
          </a:prstGeom>
          <a:noFill/>
          <a:ln w="28575" algn="ctr">
            <a:solidFill>
              <a:srgbClr val="009900"/>
            </a:solidFill>
            <a:miter lim="800000"/>
            <a:headEnd/>
            <a:tailEnd/>
          </a:ln>
          <a:effectLst/>
        </p:spPr>
        <p:txBody>
          <a:bodyPr wrap="none" anchor="ctr"/>
          <a:lstStyle/>
          <a:p>
            <a:endParaRPr lang="en-US"/>
          </a:p>
        </p:txBody>
      </p:sp>
      <p:sp>
        <p:nvSpPr>
          <p:cNvPr id="446480" name="Rectangle 16"/>
          <p:cNvSpPr>
            <a:spLocks noChangeArrowheads="1"/>
          </p:cNvSpPr>
          <p:nvPr/>
        </p:nvSpPr>
        <p:spPr bwMode="auto">
          <a:xfrm>
            <a:off x="5334000" y="4267200"/>
            <a:ext cx="3505200" cy="990600"/>
          </a:xfrm>
          <a:prstGeom prst="rect">
            <a:avLst/>
          </a:prstGeom>
          <a:noFill/>
          <a:ln w="28575" algn="ctr">
            <a:solidFill>
              <a:srgbClr val="0099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3858" name="Rectangle 2"/>
          <p:cNvSpPr>
            <a:spLocks noGrp="1" noChangeArrowheads="1"/>
          </p:cNvSpPr>
          <p:nvPr>
            <p:ph type="title"/>
          </p:nvPr>
        </p:nvSpPr>
        <p:spPr>
          <a:xfrm>
            <a:off x="533400" y="381000"/>
            <a:ext cx="7772400" cy="1143000"/>
          </a:xfrm>
        </p:spPr>
        <p:txBody>
          <a:bodyPr/>
          <a:lstStyle/>
          <a:p>
            <a:r>
              <a:rPr lang="en-US" altLang="zh-CN" sz="3600" b="1">
                <a:solidFill>
                  <a:schemeClr val="accent2"/>
                </a:solidFill>
                <a:latin typeface="Century Gothic" pitchFamily="34" charset="0"/>
                <a:ea typeface="宋体" charset="-122"/>
              </a:rPr>
              <a:t>Future follow-up studies</a:t>
            </a:r>
            <a:endParaRPr lang="zh-CN" altLang="en-US" sz="3600" b="1">
              <a:solidFill>
                <a:schemeClr val="accent2"/>
              </a:solidFill>
              <a:latin typeface="Century Gothic" pitchFamily="34" charset="0"/>
              <a:ea typeface="宋体" charset="-122"/>
            </a:endParaRPr>
          </a:p>
        </p:txBody>
      </p:sp>
      <p:sp>
        <p:nvSpPr>
          <p:cNvPr id="633859" name="Rectangle 3"/>
          <p:cNvSpPr>
            <a:spLocks noGrp="1" noChangeArrowheads="1"/>
          </p:cNvSpPr>
          <p:nvPr>
            <p:ph type="body" idx="1"/>
          </p:nvPr>
        </p:nvSpPr>
        <p:spPr>
          <a:xfrm>
            <a:off x="304800" y="1524000"/>
            <a:ext cx="7772400" cy="4495800"/>
          </a:xfrm>
        </p:spPr>
        <p:txBody>
          <a:bodyPr/>
          <a:lstStyle/>
          <a:p>
            <a:pPr>
              <a:lnSpc>
                <a:spcPct val="80000"/>
              </a:lnSpc>
              <a:buFontTx/>
              <a:buNone/>
            </a:pPr>
            <a:endParaRPr lang="en-US" altLang="zh-CN" sz="2000">
              <a:ea typeface="宋体" charset="-122"/>
            </a:endParaRPr>
          </a:p>
          <a:p>
            <a:pPr algn="just">
              <a:lnSpc>
                <a:spcPct val="80000"/>
              </a:lnSpc>
            </a:pPr>
            <a:r>
              <a:rPr lang="en-US" altLang="zh-CN" sz="2000" b="1">
                <a:latin typeface="Century Gothic" pitchFamily="34" charset="0"/>
                <a:ea typeface="宋体" charset="-122"/>
              </a:rPr>
              <a:t>Selection of larger NLS1 samples from the latest SDSS/LAMOST data releases which, in particular, have </a:t>
            </a:r>
            <a:r>
              <a:rPr lang="en-US" altLang="zh-CN" sz="2000" b="1" i="1">
                <a:solidFill>
                  <a:srgbClr val="FF0066"/>
                </a:solidFill>
                <a:latin typeface="Century Gothic" pitchFamily="34" charset="0"/>
                <a:ea typeface="宋体" charset="-122"/>
              </a:rPr>
              <a:t>all their classical emission lines</a:t>
            </a:r>
            <a:r>
              <a:rPr lang="en-US" altLang="zh-CN" sz="2000" b="1" i="1">
                <a:latin typeface="Century Gothic" pitchFamily="34" charset="0"/>
                <a:ea typeface="宋体" charset="-122"/>
              </a:rPr>
              <a:t> </a:t>
            </a:r>
            <a:r>
              <a:rPr lang="en-US" altLang="zh-CN" sz="2000" b="1">
                <a:latin typeface="Century Gothic" pitchFamily="34" charset="0"/>
                <a:ea typeface="宋体" charset="-122"/>
              </a:rPr>
              <a:t>detected. This ensures that emission-line diagnostics can be performed the same way as it was done for our current sample.</a:t>
            </a:r>
          </a:p>
          <a:p>
            <a:pPr algn="just">
              <a:lnSpc>
                <a:spcPct val="80000"/>
              </a:lnSpc>
            </a:pPr>
            <a:endParaRPr lang="en-US" altLang="zh-CN" sz="2000" b="1">
              <a:latin typeface="Century Gothic" pitchFamily="34" charset="0"/>
              <a:ea typeface="宋体" charset="-122"/>
            </a:endParaRPr>
          </a:p>
          <a:p>
            <a:pPr algn="just">
              <a:lnSpc>
                <a:spcPct val="80000"/>
              </a:lnSpc>
            </a:pPr>
            <a:r>
              <a:rPr lang="en-US" altLang="zh-CN" sz="2000" b="1">
                <a:latin typeface="Century Gothic" pitchFamily="34" charset="0"/>
                <a:ea typeface="宋体" charset="-122"/>
              </a:rPr>
              <a:t>Nearest-neighbor analyses of larger NLS1 samples, in order to investigate if NLS1 and BLS1 galaxies reside in similar large-scale environments.</a:t>
            </a:r>
          </a:p>
          <a:p>
            <a:pPr algn="just">
              <a:lnSpc>
                <a:spcPct val="80000"/>
              </a:lnSpc>
            </a:pPr>
            <a:endParaRPr lang="zh-CN" altLang="en-US" sz="2000" b="1">
              <a:latin typeface="Century Gothic" pitchFamily="34" charset="0"/>
              <a:ea typeface="宋体" charset="-122"/>
            </a:endParaRPr>
          </a:p>
          <a:p>
            <a:pPr algn="just">
              <a:lnSpc>
                <a:spcPct val="80000"/>
              </a:lnSpc>
            </a:pPr>
            <a:r>
              <a:rPr lang="en-US" altLang="zh-CN" sz="2000" b="1">
                <a:latin typeface="Century Gothic" pitchFamily="34" charset="0"/>
                <a:ea typeface="宋体" charset="-122"/>
              </a:rPr>
              <a:t>Obtaining high-quality host images of the galaxies of our sample, in order to measure their host type, and host properties, and ultimately add host properties to the correlation analyses.</a:t>
            </a:r>
            <a:endParaRPr lang="zh-CN" altLang="en-US" sz="2000" b="1">
              <a:latin typeface="Century Gothic" pitchFamily="34" charset="0"/>
              <a:ea typeface="宋体"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8627" name="Rectangle 3"/>
          <p:cNvSpPr>
            <a:spLocks noGrp="1" noChangeArrowheads="1"/>
          </p:cNvSpPr>
          <p:nvPr>
            <p:ph type="body" idx="1"/>
          </p:nvPr>
        </p:nvSpPr>
        <p:spPr>
          <a:xfrm>
            <a:off x="0" y="914400"/>
            <a:ext cx="8839200" cy="5715000"/>
          </a:xfrm>
        </p:spPr>
        <p:txBody>
          <a:bodyPr/>
          <a:lstStyle/>
          <a:p>
            <a:pPr algn="just">
              <a:lnSpc>
                <a:spcPct val="80000"/>
              </a:lnSpc>
              <a:buFontTx/>
              <a:buNone/>
            </a:pPr>
            <a:endParaRPr lang="en-US" altLang="zh-CN" sz="1200" b="1">
              <a:ea typeface="宋体" charset="-122"/>
            </a:endParaRPr>
          </a:p>
          <a:p>
            <a:pPr algn="just">
              <a:lnSpc>
                <a:spcPct val="80000"/>
              </a:lnSpc>
            </a:pPr>
            <a:r>
              <a:rPr lang="de-DE" altLang="zh-CN" sz="1800" b="1">
                <a:solidFill>
                  <a:srgbClr val="CC00CC"/>
                </a:solidFill>
                <a:latin typeface="Century Gothic" pitchFamily="34" charset="0"/>
                <a:ea typeface="宋体" charset="-122"/>
              </a:rPr>
              <a:t>NLS1s do follow the </a:t>
            </a:r>
            <a:r>
              <a:rPr lang="de-DE" altLang="zh-CN" sz="1800" b="1" i="1">
                <a:solidFill>
                  <a:srgbClr val="CC00CC"/>
                </a:solidFill>
                <a:latin typeface="Century Gothic" pitchFamily="34" charset="0"/>
                <a:ea typeface="宋体" charset="-122"/>
              </a:rPr>
              <a:t>M</a:t>
            </a:r>
            <a:r>
              <a:rPr lang="de-DE" altLang="zh-CN" sz="1800" b="1">
                <a:solidFill>
                  <a:srgbClr val="CC00CC"/>
                </a:solidFill>
                <a:latin typeface="Century Gothic" pitchFamily="34" charset="0"/>
                <a:ea typeface="宋体" charset="-122"/>
              </a:rPr>
              <a:t>–</a:t>
            </a:r>
            <a:r>
              <a:rPr lang="el-GR" altLang="zh-CN" sz="1800" b="1">
                <a:solidFill>
                  <a:srgbClr val="CC00CC"/>
                </a:solidFill>
                <a:latin typeface="Century Gothic" pitchFamily="34" charset="0"/>
                <a:ea typeface="宋体" charset="-122"/>
                <a:cs typeface="Times New Roman" pitchFamily="18" charset="0"/>
              </a:rPr>
              <a:t>σ</a:t>
            </a:r>
            <a:r>
              <a:rPr lang="de-DE" altLang="zh-CN" sz="1800" b="1">
                <a:solidFill>
                  <a:srgbClr val="CC00CC"/>
                </a:solidFill>
                <a:latin typeface="Century Gothic" pitchFamily="34" charset="0"/>
                <a:ea typeface="宋体" charset="-122"/>
              </a:rPr>
              <a:t>relation</a:t>
            </a:r>
            <a:r>
              <a:rPr lang="de-DE" altLang="zh-CN" sz="1800">
                <a:latin typeface="Century Gothic" pitchFamily="34" charset="0"/>
                <a:ea typeface="宋体" charset="-122"/>
              </a:rPr>
              <a:t> </a:t>
            </a:r>
            <a:r>
              <a:rPr lang="de-DE" altLang="zh-CN" sz="1800" b="1">
                <a:latin typeface="Century Gothic" pitchFamily="34" charset="0"/>
                <a:ea typeface="宋体" charset="-122"/>
              </a:rPr>
              <a:t>of BLS1s and normal galaxies, if [SII] is used to measure </a:t>
            </a:r>
            <a:r>
              <a:rPr lang="el-GR" altLang="zh-CN" sz="1800" b="1">
                <a:latin typeface="Century Gothic" pitchFamily="34" charset="0"/>
                <a:ea typeface="宋体" charset="-122"/>
              </a:rPr>
              <a:t>σ</a:t>
            </a:r>
            <a:r>
              <a:rPr lang="de-DE" altLang="zh-CN" sz="1800" b="1">
                <a:latin typeface="Century Gothic" pitchFamily="34" charset="0"/>
                <a:ea typeface="宋体" charset="-122"/>
              </a:rPr>
              <a:t> ; and </a:t>
            </a:r>
            <a:r>
              <a:rPr lang="de-DE" altLang="zh-CN" sz="1800" b="1">
                <a:solidFill>
                  <a:srgbClr val="009900"/>
                </a:solidFill>
                <a:latin typeface="Century Gothic" pitchFamily="34" charset="0"/>
                <a:ea typeface="宋体" charset="-122"/>
              </a:rPr>
              <a:t>and they </a:t>
            </a:r>
            <a:r>
              <a:rPr lang="de-DE" altLang="zh-CN" sz="1800" b="1" i="1">
                <a:solidFill>
                  <a:srgbClr val="009900"/>
                </a:solidFill>
                <a:latin typeface="Century Gothic" pitchFamily="34" charset="0"/>
                <a:ea typeface="宋体" charset="-122"/>
              </a:rPr>
              <a:t>do follow M</a:t>
            </a:r>
            <a:r>
              <a:rPr lang="de-DE" altLang="zh-CN" sz="1800" b="1">
                <a:solidFill>
                  <a:srgbClr val="009900"/>
                </a:solidFill>
                <a:latin typeface="Century Gothic" pitchFamily="34" charset="0"/>
                <a:ea typeface="宋体" charset="-122"/>
              </a:rPr>
              <a:t>- </a:t>
            </a:r>
            <a:r>
              <a:rPr lang="el-GR" altLang="zh-CN" sz="1800" b="1">
                <a:latin typeface="Century Gothic" pitchFamily="34" charset="0"/>
                <a:ea typeface="宋体" charset="-122"/>
              </a:rPr>
              <a:t>σ</a:t>
            </a:r>
            <a:r>
              <a:rPr lang="de-DE" altLang="zh-CN" sz="1800" b="1" baseline="-15000">
                <a:solidFill>
                  <a:srgbClr val="009900"/>
                </a:solidFill>
                <a:latin typeface="Century Gothic" pitchFamily="34" charset="0"/>
                <a:ea typeface="宋体" charset="-122"/>
              </a:rPr>
              <a:t>III</a:t>
            </a:r>
            <a:r>
              <a:rPr lang="de-DE" altLang="zh-CN" sz="1800" b="1">
                <a:solidFill>
                  <a:srgbClr val="009900"/>
                </a:solidFill>
                <a:latin typeface="Century Gothic" pitchFamily="34" charset="0"/>
                <a:ea typeface="宋体" charset="-122"/>
              </a:rPr>
              <a:t> relation if sources with [OIII] </a:t>
            </a:r>
            <a:r>
              <a:rPr lang="de-DE" altLang="zh-CN" sz="1800" b="1" i="1" u="sng">
                <a:solidFill>
                  <a:srgbClr val="009900"/>
                </a:solidFill>
                <a:latin typeface="Century Gothic" pitchFamily="34" charset="0"/>
                <a:ea typeface="宋体" charset="-122"/>
              </a:rPr>
              <a:t>core</a:t>
            </a:r>
            <a:r>
              <a:rPr lang="de-DE" altLang="zh-CN" sz="1800" b="1">
                <a:solidFill>
                  <a:srgbClr val="009900"/>
                </a:solidFill>
                <a:latin typeface="Century Gothic" pitchFamily="34" charset="0"/>
                <a:ea typeface="宋体" charset="-122"/>
              </a:rPr>
              <a:t> blueshifts are removed;</a:t>
            </a:r>
          </a:p>
          <a:p>
            <a:pPr algn="just">
              <a:lnSpc>
                <a:spcPct val="80000"/>
              </a:lnSpc>
              <a:buFontTx/>
              <a:buNone/>
            </a:pPr>
            <a:endParaRPr lang="de-DE" altLang="zh-CN" sz="1800" b="1">
              <a:latin typeface="Century Gothic" pitchFamily="34" charset="0"/>
              <a:ea typeface="宋体" charset="-122"/>
            </a:endParaRPr>
          </a:p>
          <a:p>
            <a:pPr algn="just">
              <a:lnSpc>
                <a:spcPct val="80000"/>
              </a:lnSpc>
            </a:pPr>
            <a:r>
              <a:rPr lang="de-DE" altLang="zh-CN" sz="1800" b="1">
                <a:latin typeface="Century Gothic" pitchFamily="34" charset="0"/>
                <a:ea typeface="宋体" charset="-122"/>
              </a:rPr>
              <a:t>these [OIII] ‘blue outliers‘ are of independent interest because of their strong large–scale outflows (</a:t>
            </a:r>
            <a:r>
              <a:rPr lang="de-DE" altLang="zh-CN" sz="1800" b="1">
                <a:latin typeface="Century Gothic" pitchFamily="34" charset="0"/>
                <a:ea typeface="宋体" charset="-122"/>
                <a:sym typeface="Wingdings" pitchFamily="2" charset="2"/>
              </a:rPr>
              <a:t> constraints on mechanisms to drive AGN</a:t>
            </a:r>
            <a:r>
              <a:rPr lang="de-DE" altLang="zh-CN" sz="1800">
                <a:latin typeface="Century Gothic" pitchFamily="34" charset="0"/>
                <a:ea typeface="宋体" charset="-122"/>
                <a:sym typeface="Wingdings" pitchFamily="2" charset="2"/>
              </a:rPr>
              <a:t> </a:t>
            </a:r>
            <a:r>
              <a:rPr lang="de-DE" altLang="zh-CN" sz="1800" b="1">
                <a:solidFill>
                  <a:srgbClr val="CC3300"/>
                </a:solidFill>
                <a:latin typeface="Century Gothic" pitchFamily="34" charset="0"/>
                <a:ea typeface="宋体" charset="-122"/>
                <a:sym typeface="Wingdings" pitchFamily="2" charset="2"/>
              </a:rPr>
              <a:t>winds on large scales</a:t>
            </a:r>
            <a:r>
              <a:rPr lang="de-DE" altLang="zh-CN" sz="1800">
                <a:latin typeface="Century Gothic" pitchFamily="34" charset="0"/>
                <a:ea typeface="宋体" charset="-122"/>
                <a:sym typeface="Wingdings" pitchFamily="2" charset="2"/>
              </a:rPr>
              <a:t> );</a:t>
            </a:r>
          </a:p>
          <a:p>
            <a:pPr algn="just">
              <a:lnSpc>
                <a:spcPct val="80000"/>
              </a:lnSpc>
            </a:pPr>
            <a:endParaRPr lang="en-US" altLang="zh-CN" sz="1600" b="1">
              <a:latin typeface="Century Gothic" pitchFamily="34" charset="0"/>
              <a:ea typeface="宋体" charset="-122"/>
            </a:endParaRPr>
          </a:p>
          <a:p>
            <a:pPr algn="just">
              <a:lnSpc>
                <a:spcPct val="80000"/>
              </a:lnSpc>
            </a:pPr>
            <a:r>
              <a:rPr lang="en-US" altLang="zh-CN" sz="1800" b="1">
                <a:latin typeface="Century Gothic" pitchFamily="34" charset="0"/>
                <a:ea typeface="宋体" charset="-122"/>
              </a:rPr>
              <a:t>We detected a ’</a:t>
            </a:r>
            <a:r>
              <a:rPr lang="en-US" altLang="zh-CN" sz="1800" b="1">
                <a:solidFill>
                  <a:srgbClr val="009900"/>
                </a:solidFill>
                <a:latin typeface="Century Gothic" pitchFamily="34" charset="0"/>
                <a:ea typeface="宋体" charset="-122"/>
              </a:rPr>
              <a:t>zone of avoidance</a:t>
            </a:r>
            <a:r>
              <a:rPr lang="en-US" altLang="zh-CN" sz="1800" b="1" i="1">
                <a:latin typeface="Century Gothic" pitchFamily="34" charset="0"/>
                <a:ea typeface="宋体" charset="-122"/>
              </a:rPr>
              <a:t>’</a:t>
            </a:r>
            <a:r>
              <a:rPr lang="en-US" altLang="zh-CN" sz="1800" b="1">
                <a:latin typeface="Century Gothic" pitchFamily="34" charset="0"/>
                <a:ea typeface="宋体" charset="-122"/>
              </a:rPr>
              <a:t> in the density—FWHM (H</a:t>
            </a:r>
            <a:r>
              <a:rPr lang="el-GR" altLang="zh-CN" sz="1800" b="1">
                <a:latin typeface="Century Gothic" pitchFamily="34" charset="0"/>
                <a:cs typeface="Arial" charset="0"/>
              </a:rPr>
              <a:t>β</a:t>
            </a:r>
            <a:r>
              <a:rPr lang="en-US" altLang="zh-CN" sz="1800" b="1" baseline="-10000">
                <a:latin typeface="Century Gothic" pitchFamily="34" charset="0"/>
                <a:ea typeface="宋体" charset="-122"/>
              </a:rPr>
              <a:t>b</a:t>
            </a:r>
            <a:r>
              <a:rPr lang="en-US" altLang="zh-CN" sz="1800" b="1">
                <a:latin typeface="Century Gothic" pitchFamily="34" charset="0"/>
                <a:ea typeface="宋体" charset="-122"/>
              </a:rPr>
              <a:t>) diagram. Outflows may play a significant role in driving the difference in the NLR density between NLS1s and BLS1s;</a:t>
            </a:r>
            <a:endParaRPr lang="de-DE" altLang="zh-CN" sz="1800" b="1">
              <a:latin typeface="Century Gothic" pitchFamily="34" charset="0"/>
              <a:ea typeface="宋体" charset="-122"/>
            </a:endParaRPr>
          </a:p>
          <a:p>
            <a:pPr algn="just">
              <a:lnSpc>
                <a:spcPct val="80000"/>
              </a:lnSpc>
            </a:pPr>
            <a:endParaRPr lang="en-US" altLang="zh-CN" sz="1800" b="1">
              <a:solidFill>
                <a:srgbClr val="FF3300"/>
              </a:solidFill>
              <a:latin typeface="Century Gothic" pitchFamily="34" charset="0"/>
              <a:ea typeface="宋体" charset="-122"/>
              <a:sym typeface="Wingdings" pitchFamily="2" charset="2"/>
            </a:endParaRPr>
          </a:p>
          <a:p>
            <a:pPr algn="just">
              <a:lnSpc>
                <a:spcPct val="80000"/>
              </a:lnSpc>
            </a:pPr>
            <a:r>
              <a:rPr lang="en-US" altLang="zh-CN" sz="1800" b="1">
                <a:solidFill>
                  <a:srgbClr val="FF3300"/>
                </a:solidFill>
                <a:latin typeface="Century Gothic" pitchFamily="34" charset="0"/>
                <a:ea typeface="宋体" charset="-122"/>
                <a:sym typeface="Wingdings" pitchFamily="2" charset="2"/>
              </a:rPr>
              <a:t>the NLR density</a:t>
            </a:r>
            <a:r>
              <a:rPr lang="en-US" altLang="zh-CN" sz="1800" b="1">
                <a:latin typeface="Century Gothic" pitchFamily="34" charset="0"/>
                <a:ea typeface="宋体" charset="-122"/>
                <a:sym typeface="Wingdings" pitchFamily="2" charset="2"/>
              </a:rPr>
              <a:t> is added as </a:t>
            </a:r>
            <a:r>
              <a:rPr lang="en-US" altLang="zh-CN" sz="1800" b="1">
                <a:solidFill>
                  <a:srgbClr val="CC3300"/>
                </a:solidFill>
                <a:latin typeface="Century Gothic" pitchFamily="34" charset="0"/>
                <a:ea typeface="宋体" charset="-122"/>
              </a:rPr>
              <a:t> </a:t>
            </a:r>
            <a:r>
              <a:rPr lang="en-US" altLang="zh-CN" sz="1800" b="1">
                <a:solidFill>
                  <a:srgbClr val="FF3300"/>
                </a:solidFill>
                <a:latin typeface="Century Gothic" pitchFamily="34" charset="0"/>
                <a:ea typeface="宋体" charset="-122"/>
              </a:rPr>
              <a:t>a new key element</a:t>
            </a:r>
            <a:r>
              <a:rPr lang="en-US" altLang="zh-CN" sz="1800" b="1">
                <a:solidFill>
                  <a:srgbClr val="CC3300"/>
                </a:solidFill>
                <a:latin typeface="Century Gothic" pitchFamily="34" charset="0"/>
                <a:ea typeface="宋体" charset="-122"/>
              </a:rPr>
              <a:t> </a:t>
            </a:r>
            <a:r>
              <a:rPr lang="en-US" altLang="zh-CN" sz="1800" b="1">
                <a:solidFill>
                  <a:srgbClr val="FF3300"/>
                </a:solidFill>
                <a:latin typeface="Century Gothic" pitchFamily="34" charset="0"/>
                <a:ea typeface="宋体" charset="-122"/>
              </a:rPr>
              <a:t>to the EV1 space</a:t>
            </a:r>
            <a:r>
              <a:rPr lang="en-US" altLang="zh-CN" sz="1800" b="1">
                <a:latin typeface="Century Gothic" pitchFamily="34" charset="0"/>
                <a:ea typeface="宋体" charset="-122"/>
              </a:rPr>
              <a:t>, as important as L/L</a:t>
            </a:r>
            <a:r>
              <a:rPr lang="en-US" altLang="zh-CN" sz="1800" b="1" baseline="-15000">
                <a:latin typeface="Century Gothic" pitchFamily="34" charset="0"/>
                <a:ea typeface="宋体" charset="-122"/>
              </a:rPr>
              <a:t>Edd</a:t>
            </a:r>
            <a:r>
              <a:rPr lang="en-US" altLang="zh-CN" sz="1800" b="1">
                <a:latin typeface="Century Gothic" pitchFamily="34" charset="0"/>
                <a:ea typeface="宋体" charset="-122"/>
              </a:rPr>
              <a:t>;</a:t>
            </a:r>
            <a:endParaRPr lang="de-DE" altLang="zh-CN" sz="1800" b="1">
              <a:latin typeface="Century Gothic" pitchFamily="34" charset="0"/>
              <a:ea typeface="宋体" charset="-122"/>
            </a:endParaRPr>
          </a:p>
          <a:p>
            <a:pPr algn="just">
              <a:lnSpc>
                <a:spcPct val="80000"/>
              </a:lnSpc>
            </a:pPr>
            <a:endParaRPr lang="de-DE" altLang="zh-CN" sz="1800" b="1">
              <a:solidFill>
                <a:srgbClr val="CC00CC"/>
              </a:solidFill>
              <a:latin typeface="Century Gothic" pitchFamily="34" charset="0"/>
              <a:ea typeface="宋体" charset="-122"/>
            </a:endParaRPr>
          </a:p>
          <a:p>
            <a:pPr algn="just">
              <a:lnSpc>
                <a:spcPct val="80000"/>
              </a:lnSpc>
            </a:pPr>
            <a:r>
              <a:rPr lang="de-DE" altLang="zh-CN" sz="1800" b="1">
                <a:solidFill>
                  <a:srgbClr val="D60093"/>
                </a:solidFill>
                <a:latin typeface="Century Gothic" pitchFamily="34" charset="0"/>
                <a:ea typeface="宋体" charset="-122"/>
              </a:rPr>
              <a:t>Accretion-driven winds</a:t>
            </a:r>
            <a:r>
              <a:rPr lang="de-DE" altLang="zh-CN" sz="1800" b="1">
                <a:latin typeface="Century Gothic" pitchFamily="34" charset="0"/>
                <a:ea typeface="宋体" charset="-122"/>
              </a:rPr>
              <a:t> on the one hand, or </a:t>
            </a:r>
            <a:r>
              <a:rPr lang="de-DE" altLang="zh-CN" sz="1800" b="1">
                <a:solidFill>
                  <a:srgbClr val="D60093"/>
                </a:solidFill>
                <a:latin typeface="Century Gothic" pitchFamily="34" charset="0"/>
                <a:ea typeface="宋体" charset="-122"/>
              </a:rPr>
              <a:t>bar-driven inflows</a:t>
            </a:r>
            <a:r>
              <a:rPr lang="de-DE" altLang="zh-CN" sz="1800" b="1">
                <a:latin typeface="Century Gothic" pitchFamily="34" charset="0"/>
                <a:ea typeface="宋体" charset="-122"/>
              </a:rPr>
              <a:t> on the other hand, may play a role in explaing the links between the central engine and the host properties;</a:t>
            </a:r>
          </a:p>
          <a:p>
            <a:pPr algn="just">
              <a:lnSpc>
                <a:spcPct val="80000"/>
              </a:lnSpc>
            </a:pPr>
            <a:endParaRPr lang="de-DE" altLang="zh-CN" sz="1800" b="1">
              <a:latin typeface="Century Gothic" pitchFamily="34" charset="0"/>
              <a:ea typeface="宋体" charset="-122"/>
            </a:endParaRPr>
          </a:p>
          <a:p>
            <a:pPr algn="just">
              <a:lnSpc>
                <a:spcPct val="80000"/>
              </a:lnSpc>
            </a:pPr>
            <a:r>
              <a:rPr lang="de-DE" altLang="zh-CN" sz="1800" b="1">
                <a:latin typeface="Century Gothic" pitchFamily="34" charset="0"/>
                <a:ea typeface="宋体" charset="-122"/>
              </a:rPr>
              <a:t>Several [OIII] </a:t>
            </a:r>
            <a:r>
              <a:rPr lang="de-DE" altLang="zh-CN" sz="1800" b="1">
                <a:solidFill>
                  <a:schemeClr val="accent2"/>
                </a:solidFill>
                <a:latin typeface="Century Gothic" pitchFamily="34" charset="0"/>
                <a:ea typeface="宋体" charset="-122"/>
              </a:rPr>
              <a:t>blue outliers</a:t>
            </a:r>
            <a:r>
              <a:rPr lang="de-DE" altLang="zh-CN" sz="1800" b="1">
                <a:latin typeface="Century Gothic" pitchFamily="34" charset="0"/>
                <a:ea typeface="宋体" charset="-122"/>
              </a:rPr>
              <a:t> lie in the high Eddington ratio and high-L regime in the EV1-EV2 space, possibly sharing these properties with </a:t>
            </a:r>
            <a:r>
              <a:rPr lang="de-DE" altLang="zh-CN" sz="1800" b="1">
                <a:solidFill>
                  <a:schemeClr val="accent2"/>
                </a:solidFill>
                <a:latin typeface="Century Gothic" pitchFamily="34" charset="0"/>
                <a:ea typeface="宋体" charset="-122"/>
              </a:rPr>
              <a:t>BAL QSOs</a:t>
            </a:r>
            <a:r>
              <a:rPr lang="de-DE" altLang="zh-CN" sz="1800" b="1">
                <a:latin typeface="Century Gothic" pitchFamily="34" charset="0"/>
                <a:ea typeface="宋体" charset="-122"/>
              </a:rPr>
              <a:t>. </a:t>
            </a:r>
          </a:p>
        </p:txBody>
      </p:sp>
      <p:sp>
        <p:nvSpPr>
          <p:cNvPr id="538628" name="Rectangle 4"/>
          <p:cNvSpPr>
            <a:spLocks noChangeArrowheads="1"/>
          </p:cNvSpPr>
          <p:nvPr/>
        </p:nvSpPr>
        <p:spPr bwMode="auto">
          <a:xfrm>
            <a:off x="685800" y="0"/>
            <a:ext cx="6629400" cy="838200"/>
          </a:xfrm>
          <a:prstGeom prst="rect">
            <a:avLst/>
          </a:prstGeom>
          <a:noFill/>
          <a:ln w="9525">
            <a:noFill/>
            <a:miter lim="800000"/>
            <a:headEnd/>
            <a:tailEnd/>
          </a:ln>
          <a:effectLst/>
        </p:spPr>
        <p:txBody>
          <a:bodyPr anchor="ctr"/>
          <a:lstStyle/>
          <a:p>
            <a:r>
              <a:rPr lang="de-DE" altLang="zh-CN" sz="3200">
                <a:effectLst>
                  <a:outerShdw blurRad="38100" dist="38100" dir="2700000" algn="tl">
                    <a:srgbClr val="C0C0C0"/>
                  </a:outerShdw>
                </a:effectLst>
              </a:rPr>
              <a:t>       </a:t>
            </a:r>
            <a:r>
              <a:rPr lang="de-DE" altLang="zh-CN">
                <a:effectLst>
                  <a:outerShdw blurRad="38100" dist="38100" dir="2700000" algn="tl">
                    <a:srgbClr val="C0C0C0"/>
                  </a:outerShdw>
                </a:effectLst>
              </a:rPr>
              <a:t>Summary</a:t>
            </a:r>
            <a:endParaRPr lang="de-DE" altLang="zh-CN" b="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1" name="Rectangle 3"/>
          <p:cNvSpPr>
            <a:spLocks noGrp="1" noChangeArrowheads="1"/>
          </p:cNvSpPr>
          <p:nvPr>
            <p:ph type="body" idx="1"/>
          </p:nvPr>
        </p:nvSpPr>
        <p:spPr>
          <a:xfrm>
            <a:off x="0" y="1371600"/>
            <a:ext cx="8991600" cy="5181600"/>
          </a:xfrm>
        </p:spPr>
        <p:txBody>
          <a:bodyPr/>
          <a:lstStyle/>
          <a:p>
            <a:pPr algn="just"/>
            <a:endParaRPr lang="de-DE" altLang="zh-CN" sz="3600" b="1">
              <a:ea typeface="宋体" charset="-122"/>
              <a:sym typeface="Wingdings" pitchFamily="2" charset="2"/>
            </a:endParaRPr>
          </a:p>
          <a:p>
            <a:pPr algn="just"/>
            <a:endParaRPr lang="de-DE" altLang="zh-CN" sz="3600" b="1">
              <a:ea typeface="宋体" charset="-122"/>
              <a:sym typeface="Wingdings" pitchFamily="2" charset="2"/>
            </a:endParaRPr>
          </a:p>
          <a:p>
            <a:pPr algn="ctr">
              <a:buFontTx/>
              <a:buNone/>
            </a:pPr>
            <a:r>
              <a:rPr lang="de-DE" altLang="zh-CN" sz="4000" b="1" i="1">
                <a:solidFill>
                  <a:schemeClr val="accent2"/>
                </a:solidFill>
                <a:ea typeface="宋体" charset="-122"/>
                <a:sym typeface="Wingdings" pitchFamily="2" charset="2"/>
              </a:rPr>
              <a:t>Thank you for your attention!</a:t>
            </a:r>
          </a:p>
          <a:p>
            <a:pPr algn="just"/>
            <a:endParaRPr lang="de-DE" altLang="zh-CN" sz="3600" b="1" i="1">
              <a:solidFill>
                <a:schemeClr val="accent2"/>
              </a:solidFill>
              <a:ea typeface="宋体" charset="-122"/>
              <a:sym typeface="Wingdings" pitchFamily="2" charset="2"/>
            </a:endParaRPr>
          </a:p>
          <a:p>
            <a:pPr algn="just"/>
            <a:endParaRPr lang="de-DE" altLang="zh-CN" sz="3600" b="1">
              <a:ea typeface="宋体" charset="-122"/>
              <a:sym typeface="Wingdings" pitchFamily="2" charset="2"/>
            </a:endParaRPr>
          </a:p>
        </p:txBody>
      </p:sp>
      <p:sp>
        <p:nvSpPr>
          <p:cNvPr id="447492" name="Rectangle 4"/>
          <p:cNvSpPr>
            <a:spLocks noChangeArrowheads="1"/>
          </p:cNvSpPr>
          <p:nvPr/>
        </p:nvSpPr>
        <p:spPr bwMode="auto">
          <a:xfrm>
            <a:off x="685800" y="0"/>
            <a:ext cx="6629400" cy="838200"/>
          </a:xfrm>
          <a:prstGeom prst="rect">
            <a:avLst/>
          </a:prstGeom>
          <a:noFill/>
          <a:ln w="9525">
            <a:noFill/>
            <a:miter lim="800000"/>
            <a:headEnd/>
            <a:tailEnd/>
          </a:ln>
          <a:effectLst/>
        </p:spPr>
        <p:txBody>
          <a:bodyPr anchor="ctr"/>
          <a:lstStyle/>
          <a:p>
            <a:endParaRPr lang="de-DE" altLang="zh-CN" b="0">
              <a:effectLst>
                <a:outerShdw blurRad="38100" dist="38100" dir="2700000" algn="tl">
                  <a:srgbClr val="C0C0C0"/>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8018" name="Rectangle 2"/>
          <p:cNvSpPr>
            <a:spLocks noGrp="1" noChangeArrowheads="1"/>
          </p:cNvSpPr>
          <p:nvPr>
            <p:ph type="body" idx="1"/>
          </p:nvPr>
        </p:nvSpPr>
        <p:spPr>
          <a:xfrm>
            <a:off x="304800" y="1371600"/>
            <a:ext cx="8610600" cy="3733800"/>
          </a:xfrm>
        </p:spPr>
        <p:txBody>
          <a:bodyPr/>
          <a:lstStyle/>
          <a:p>
            <a:pPr>
              <a:lnSpc>
                <a:spcPct val="80000"/>
              </a:lnSpc>
              <a:buFontTx/>
              <a:buNone/>
            </a:pPr>
            <a:r>
              <a:rPr lang="de-DE" altLang="zh-CN" sz="2400" b="1">
                <a:solidFill>
                  <a:srgbClr val="FF0066"/>
                </a:solidFill>
                <a:latin typeface="Century Gothic" pitchFamily="34" charset="0"/>
                <a:ea typeface="宋体" charset="-122"/>
              </a:rPr>
              <a:t>    </a:t>
            </a:r>
            <a:r>
              <a:rPr lang="de-DE" altLang="zh-CN" sz="2400" b="1" u="sng">
                <a:solidFill>
                  <a:srgbClr val="FF0066"/>
                </a:solidFill>
                <a:latin typeface="Century Gothic" pitchFamily="34" charset="0"/>
                <a:ea typeface="宋体" charset="-122"/>
              </a:rPr>
              <a:t>models</a:t>
            </a:r>
            <a:r>
              <a:rPr lang="de-DE" altLang="zh-CN" sz="2400" b="1">
                <a:solidFill>
                  <a:srgbClr val="FF0066"/>
                </a:solidFill>
                <a:latin typeface="Century Gothic" pitchFamily="34" charset="0"/>
                <a:ea typeface="宋体" charset="-122"/>
              </a:rPr>
              <a:t>:</a:t>
            </a:r>
            <a:r>
              <a:rPr lang="de-DE" altLang="zh-CN" sz="2400" b="1">
                <a:latin typeface="Century Gothic" pitchFamily="34" charset="0"/>
                <a:ea typeface="宋体" charset="-122"/>
              </a:rPr>
              <a:t>  </a:t>
            </a:r>
            <a:r>
              <a:rPr lang="de-DE" altLang="zh-CN" sz="2400">
                <a:latin typeface="Century Gothic" pitchFamily="34" charset="0"/>
                <a:ea typeface="宋体" charset="-122"/>
              </a:rPr>
              <a:t>what drives the </a:t>
            </a:r>
            <a:r>
              <a:rPr lang="de-DE" altLang="zh-CN" sz="2400" b="1">
                <a:latin typeface="Century Gothic" pitchFamily="34" charset="0"/>
                <a:ea typeface="宋体" charset="-122"/>
              </a:rPr>
              <a:t>correlations ??</a:t>
            </a:r>
            <a:r>
              <a:rPr lang="de-DE" altLang="zh-CN" sz="2400">
                <a:latin typeface="Century Gothic" pitchFamily="34" charset="0"/>
                <a:ea typeface="宋体" charset="-122"/>
              </a:rPr>
              <a:t> </a:t>
            </a:r>
          </a:p>
          <a:p>
            <a:pPr>
              <a:lnSpc>
                <a:spcPct val="80000"/>
              </a:lnSpc>
              <a:buFontTx/>
              <a:buNone/>
            </a:pPr>
            <a:endParaRPr lang="de-DE" altLang="zh-CN" sz="2400">
              <a:latin typeface="Century Gothic" pitchFamily="34" charset="0"/>
              <a:ea typeface="宋体" charset="-122"/>
            </a:endParaRPr>
          </a:p>
          <a:p>
            <a:pPr>
              <a:lnSpc>
                <a:spcPct val="80000"/>
              </a:lnSpc>
              <a:buFontTx/>
              <a:buNone/>
            </a:pPr>
            <a:r>
              <a:rPr lang="de-DE" altLang="zh-CN" sz="2400">
                <a:latin typeface="Century Gothic" pitchFamily="34" charset="0"/>
                <a:ea typeface="宋体" charset="-122"/>
              </a:rPr>
              <a:t>    - high Eddington-scaled </a:t>
            </a:r>
            <a:r>
              <a:rPr lang="de-DE" altLang="zh-CN" sz="2400" b="1">
                <a:latin typeface="Century Gothic" pitchFamily="34" charset="0"/>
                <a:ea typeface="宋体" charset="-122"/>
              </a:rPr>
              <a:t>accretion rate </a:t>
            </a:r>
            <a:r>
              <a:rPr lang="de-DE" altLang="zh-CN" sz="2400">
                <a:latin typeface="Century Gothic" pitchFamily="34" charset="0"/>
                <a:ea typeface="宋体" charset="-122"/>
              </a:rPr>
              <a:t>and/or</a:t>
            </a:r>
          </a:p>
          <a:p>
            <a:pPr>
              <a:lnSpc>
                <a:spcPct val="80000"/>
              </a:lnSpc>
              <a:buFontTx/>
              <a:buNone/>
            </a:pPr>
            <a:r>
              <a:rPr lang="de-DE" altLang="zh-CN" sz="2400">
                <a:latin typeface="Century Gothic" pitchFamily="34" charset="0"/>
                <a:ea typeface="宋体" charset="-122"/>
              </a:rPr>
              <a:t>    - low </a:t>
            </a:r>
            <a:r>
              <a:rPr lang="de-DE" altLang="zh-CN" sz="2400" b="1">
                <a:latin typeface="Century Gothic" pitchFamily="34" charset="0"/>
                <a:ea typeface="宋体" charset="-122"/>
              </a:rPr>
              <a:t>BH mass</a:t>
            </a:r>
          </a:p>
          <a:p>
            <a:pPr>
              <a:lnSpc>
                <a:spcPct val="80000"/>
              </a:lnSpc>
              <a:buFontTx/>
              <a:buNone/>
            </a:pPr>
            <a:r>
              <a:rPr lang="de-DE" altLang="zh-CN" sz="2400">
                <a:latin typeface="Century Gothic" pitchFamily="34" charset="0"/>
                <a:ea typeface="宋体" charset="-122"/>
              </a:rPr>
              <a:t>    - </a:t>
            </a:r>
            <a:r>
              <a:rPr lang="de-DE" altLang="zh-CN" sz="2400" b="1">
                <a:latin typeface="Century Gothic" pitchFamily="34" charset="0"/>
                <a:ea typeface="宋体" charset="-122"/>
              </a:rPr>
              <a:t>density</a:t>
            </a:r>
            <a:r>
              <a:rPr lang="de-DE" altLang="zh-CN" sz="2400">
                <a:latin typeface="Century Gothic" pitchFamily="34" charset="0"/>
                <a:ea typeface="宋体" charset="-122"/>
              </a:rPr>
              <a:t> effect</a:t>
            </a:r>
            <a:endParaRPr lang="de-DE" altLang="zh-CN" sz="2000">
              <a:solidFill>
                <a:srgbClr val="800080"/>
              </a:solidFill>
              <a:latin typeface="Century Gothic" pitchFamily="34" charset="0"/>
              <a:ea typeface="宋体" charset="-122"/>
            </a:endParaRPr>
          </a:p>
          <a:p>
            <a:pPr>
              <a:lnSpc>
                <a:spcPct val="80000"/>
              </a:lnSpc>
              <a:buFontTx/>
              <a:buNone/>
            </a:pPr>
            <a:r>
              <a:rPr lang="de-DE" altLang="zh-CN" sz="2400">
                <a:latin typeface="Century Gothic" pitchFamily="34" charset="0"/>
                <a:ea typeface="宋体" charset="-122"/>
              </a:rPr>
              <a:t>    - </a:t>
            </a:r>
            <a:r>
              <a:rPr lang="de-DE" altLang="zh-CN" sz="2400" b="1">
                <a:latin typeface="Century Gothic" pitchFamily="34" charset="0"/>
                <a:ea typeface="宋体" charset="-122"/>
              </a:rPr>
              <a:t>orientation </a:t>
            </a:r>
          </a:p>
          <a:p>
            <a:pPr>
              <a:lnSpc>
                <a:spcPct val="80000"/>
              </a:lnSpc>
              <a:buFontTx/>
              <a:buNone/>
            </a:pPr>
            <a:r>
              <a:rPr lang="de-DE" altLang="zh-CN" sz="2400">
                <a:latin typeface="Century Gothic" pitchFamily="34" charset="0"/>
                <a:ea typeface="宋体" charset="-122"/>
              </a:rPr>
              <a:t>    - young </a:t>
            </a:r>
            <a:r>
              <a:rPr lang="de-DE" altLang="zh-CN" sz="2400" b="1">
                <a:latin typeface="Century Gothic" pitchFamily="34" charset="0"/>
                <a:ea typeface="宋体" charset="-122"/>
              </a:rPr>
              <a:t>age</a:t>
            </a:r>
          </a:p>
          <a:p>
            <a:pPr>
              <a:lnSpc>
                <a:spcPct val="80000"/>
              </a:lnSpc>
              <a:buFontTx/>
              <a:buNone/>
            </a:pPr>
            <a:r>
              <a:rPr lang="de-DE" altLang="zh-CN" sz="2400" b="1">
                <a:latin typeface="Century Gothic" pitchFamily="34" charset="0"/>
                <a:ea typeface="宋体" charset="-122"/>
              </a:rPr>
              <a:t>    </a:t>
            </a:r>
            <a:r>
              <a:rPr lang="de-DE" altLang="zh-CN" sz="2400">
                <a:latin typeface="Century Gothic" pitchFamily="34" charset="0"/>
                <a:ea typeface="宋体" charset="-122"/>
              </a:rPr>
              <a:t>-</a:t>
            </a:r>
            <a:r>
              <a:rPr lang="de-DE" altLang="zh-CN" sz="2400" b="1">
                <a:latin typeface="Century Gothic" pitchFamily="34" charset="0"/>
                <a:ea typeface="宋体" charset="-122"/>
              </a:rPr>
              <a:t> </a:t>
            </a:r>
            <a:r>
              <a:rPr lang="de-DE" altLang="zh-CN" sz="2400">
                <a:latin typeface="Century Gothic" pitchFamily="34" charset="0"/>
                <a:ea typeface="宋体" charset="-122"/>
              </a:rPr>
              <a:t>different</a:t>
            </a:r>
            <a:r>
              <a:rPr lang="de-DE" altLang="zh-CN" sz="2400" b="1">
                <a:latin typeface="Century Gothic" pitchFamily="34" charset="0"/>
                <a:ea typeface="宋体" charset="-122"/>
              </a:rPr>
              <a:t> host galaxies </a:t>
            </a:r>
          </a:p>
          <a:p>
            <a:pPr>
              <a:lnSpc>
                <a:spcPct val="80000"/>
              </a:lnSpc>
              <a:buFontTx/>
              <a:buNone/>
            </a:pPr>
            <a:r>
              <a:rPr lang="de-DE" altLang="zh-CN" sz="2400" b="1">
                <a:latin typeface="Century Gothic" pitchFamily="34" charset="0"/>
                <a:ea typeface="宋体" charset="-122"/>
              </a:rPr>
              <a:t>    </a:t>
            </a:r>
            <a:r>
              <a:rPr lang="de-DE" altLang="zh-CN" sz="2400">
                <a:latin typeface="Century Gothic" pitchFamily="34" charset="0"/>
                <a:ea typeface="宋体" charset="-122"/>
              </a:rPr>
              <a:t>-</a:t>
            </a:r>
            <a:r>
              <a:rPr lang="de-DE" altLang="zh-CN" sz="2400" b="1">
                <a:latin typeface="Century Gothic" pitchFamily="34" charset="0"/>
                <a:ea typeface="宋体" charset="-122"/>
              </a:rPr>
              <a:t> </a:t>
            </a:r>
            <a:r>
              <a:rPr lang="de-DE" altLang="zh-CN" sz="2400">
                <a:latin typeface="Century Gothic" pitchFamily="34" charset="0"/>
                <a:ea typeface="宋体" charset="-122"/>
              </a:rPr>
              <a:t>different NLR/BLR</a:t>
            </a:r>
            <a:r>
              <a:rPr lang="de-DE" altLang="zh-CN" sz="2400" b="1">
                <a:latin typeface="Century Gothic" pitchFamily="34" charset="0"/>
                <a:ea typeface="宋体" charset="-122"/>
              </a:rPr>
              <a:t> </a:t>
            </a:r>
            <a:r>
              <a:rPr lang="de-DE" altLang="zh-CN" sz="2400">
                <a:latin typeface="Century Gothic" pitchFamily="34" charset="0"/>
                <a:ea typeface="宋体" charset="-122"/>
              </a:rPr>
              <a:t>(abundances),</a:t>
            </a:r>
            <a:r>
              <a:rPr lang="de-DE" altLang="zh-CN" sz="2400" b="1">
                <a:latin typeface="Century Gothic" pitchFamily="34" charset="0"/>
                <a:ea typeface="宋体" charset="-122"/>
              </a:rPr>
              <a:t> ionized     </a:t>
            </a:r>
          </a:p>
          <a:p>
            <a:pPr>
              <a:lnSpc>
                <a:spcPct val="80000"/>
              </a:lnSpc>
              <a:buFontTx/>
              <a:buNone/>
            </a:pPr>
            <a:r>
              <a:rPr lang="de-DE" altLang="zh-CN" sz="2400" b="1">
                <a:latin typeface="Century Gothic" pitchFamily="34" charset="0"/>
                <a:ea typeface="宋体" charset="-122"/>
              </a:rPr>
              <a:t>      absorption</a:t>
            </a:r>
            <a:endParaRPr lang="en-US" sz="2400">
              <a:latin typeface="Century Gothic" pitchFamily="34" charset="0"/>
            </a:endParaRPr>
          </a:p>
        </p:txBody>
      </p:sp>
      <p:sp>
        <p:nvSpPr>
          <p:cNvPr id="598019" name="Rectangle 3"/>
          <p:cNvSpPr>
            <a:spLocks noChangeArrowheads="1"/>
          </p:cNvSpPr>
          <p:nvPr/>
        </p:nvSpPr>
        <p:spPr bwMode="auto">
          <a:xfrm>
            <a:off x="914400" y="5410200"/>
            <a:ext cx="3505200" cy="304800"/>
          </a:xfrm>
          <a:prstGeom prst="rect">
            <a:avLst/>
          </a:prstGeom>
          <a:noFill/>
          <a:ln w="9525">
            <a:noFill/>
            <a:miter lim="800000"/>
            <a:headEnd/>
            <a:tailEnd/>
          </a:ln>
          <a:effectLst/>
        </p:spPr>
        <p:txBody>
          <a:bodyPr>
            <a:spAutoFit/>
          </a:bodyPr>
          <a:lstStyle/>
          <a:p>
            <a:pPr algn="l"/>
            <a:r>
              <a:rPr lang="de-DE" altLang="zh-CN" sz="1400" b="0">
                <a:solidFill>
                  <a:srgbClr val="CC6600"/>
                </a:solidFill>
              </a:rPr>
              <a:t>[e.g. review by Komossa 08]</a:t>
            </a:r>
            <a:endParaRPr lang="en-US" sz="1400" b="0">
              <a:solidFill>
                <a:srgbClr val="CC6600"/>
              </a:solidFill>
            </a:endParaRPr>
          </a:p>
        </p:txBody>
      </p:sp>
      <p:sp>
        <p:nvSpPr>
          <p:cNvPr id="598021" name="Rectangle 5"/>
          <p:cNvSpPr>
            <a:spLocks noGrp="1" noChangeArrowheads="1"/>
          </p:cNvSpPr>
          <p:nvPr>
            <p:ph type="title"/>
          </p:nvPr>
        </p:nvSpPr>
        <p:spPr>
          <a:xfrm>
            <a:off x="457200" y="152400"/>
            <a:ext cx="8382000" cy="990600"/>
          </a:xfrm>
        </p:spPr>
        <p:txBody>
          <a:bodyPr/>
          <a:lstStyle/>
          <a:p>
            <a:pPr algn="l"/>
            <a:r>
              <a:rPr lang="de-DE" altLang="zh-CN" sz="3600" b="1">
                <a:solidFill>
                  <a:schemeClr val="accent2"/>
                </a:solidFill>
                <a:latin typeface="Century Gothic" pitchFamily="34" charset="0"/>
                <a:ea typeface="宋体" charset="-122"/>
              </a:rPr>
              <a:t>Intro: Narrow-line Seyfert 1 Galaxies</a:t>
            </a:r>
            <a:endParaRPr lang="zh-CN" altLang="en-US" sz="3600" b="1">
              <a:solidFill>
                <a:schemeClr val="accent2"/>
              </a:solidFill>
              <a:latin typeface="Century Gothic" pitchFamily="34" charset="0"/>
              <a:ea typeface="宋体"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body" idx="1"/>
          </p:nvPr>
        </p:nvSpPr>
        <p:spPr>
          <a:xfrm>
            <a:off x="228600" y="1066800"/>
            <a:ext cx="8610600" cy="2514600"/>
          </a:xfrm>
        </p:spPr>
        <p:txBody>
          <a:bodyPr/>
          <a:lstStyle/>
          <a:p>
            <a:pPr algn="just">
              <a:lnSpc>
                <a:spcPct val="80000"/>
              </a:lnSpc>
              <a:buFontTx/>
              <a:buNone/>
            </a:pPr>
            <a:r>
              <a:rPr lang="de-DE" altLang="zh-CN" sz="2400" b="1">
                <a:solidFill>
                  <a:srgbClr val="FF0066"/>
                </a:solidFill>
                <a:latin typeface="Century Gothic" pitchFamily="34" charset="0"/>
                <a:ea typeface="宋体" charset="-122"/>
              </a:rPr>
              <a:t>   Links with other types of sources</a:t>
            </a:r>
          </a:p>
          <a:p>
            <a:pPr algn="just">
              <a:lnSpc>
                <a:spcPct val="80000"/>
              </a:lnSpc>
              <a:buFontTx/>
              <a:buNone/>
            </a:pPr>
            <a:r>
              <a:rPr lang="de-DE" altLang="zh-CN" sz="2400" b="1">
                <a:latin typeface="Century Gothic" pitchFamily="34" charset="0"/>
                <a:ea typeface="宋体" charset="-122"/>
              </a:rPr>
              <a:t>   ULIRGs</a:t>
            </a:r>
            <a:r>
              <a:rPr lang="de-DE" altLang="zh-CN" sz="2000">
                <a:latin typeface="Century Gothic" pitchFamily="34" charset="0"/>
                <a:ea typeface="宋体" charset="-122"/>
              </a:rPr>
              <a:t>: </a:t>
            </a:r>
            <a:r>
              <a:rPr lang="de-DE" altLang="zh-CN" sz="1800" b="1">
                <a:latin typeface="Century Gothic" pitchFamily="34" charset="0"/>
                <a:ea typeface="宋体" charset="-122"/>
              </a:rPr>
              <a:t>share strong FeII, weak [OIII] trends.</a:t>
            </a:r>
            <a:r>
              <a:rPr lang="de-DE" altLang="zh-CN" sz="2000" b="1">
                <a:latin typeface="Century Gothic" pitchFamily="34" charset="0"/>
                <a:ea typeface="宋体" charset="-122"/>
              </a:rPr>
              <a:t>  </a:t>
            </a:r>
            <a:r>
              <a:rPr lang="de-DE" altLang="zh-CN" sz="2400" b="1">
                <a:latin typeface="Century Gothic" pitchFamily="34" charset="0"/>
                <a:ea typeface="宋体" charset="-122"/>
              </a:rPr>
              <a:t>High-z QSOs:</a:t>
            </a:r>
            <a:r>
              <a:rPr lang="de-DE" altLang="zh-CN" sz="2000" b="1">
                <a:latin typeface="Century Gothic" pitchFamily="34" charset="0"/>
                <a:ea typeface="宋体" charset="-122"/>
              </a:rPr>
              <a:t> </a:t>
            </a:r>
            <a:r>
              <a:rPr lang="de-DE" altLang="zh-CN" sz="1800" b="1">
                <a:latin typeface="Century Gothic" pitchFamily="34" charset="0"/>
                <a:ea typeface="宋体" charset="-122"/>
              </a:rPr>
              <a:t>share super-solar metallicities, high </a:t>
            </a:r>
            <a:r>
              <a:rPr lang="de-DE" altLang="zh-CN" sz="1800" b="1" i="1">
                <a:latin typeface="Century Gothic" pitchFamily="34" charset="0"/>
                <a:ea typeface="宋体" charset="-122"/>
              </a:rPr>
              <a:t>L</a:t>
            </a:r>
            <a:r>
              <a:rPr lang="de-DE" altLang="zh-CN" sz="1800" b="1">
                <a:latin typeface="Century Gothic" pitchFamily="34" charset="0"/>
                <a:ea typeface="宋体" charset="-122"/>
              </a:rPr>
              <a:t>/</a:t>
            </a:r>
            <a:r>
              <a:rPr lang="de-DE" altLang="zh-CN" sz="1800" b="1" i="1">
                <a:latin typeface="Century Gothic" pitchFamily="34" charset="0"/>
                <a:ea typeface="宋体" charset="-122"/>
              </a:rPr>
              <a:t>L</a:t>
            </a:r>
            <a:r>
              <a:rPr lang="de-DE" altLang="zh-CN" sz="1800" b="1" baseline="-15000">
                <a:latin typeface="Century Gothic" pitchFamily="34" charset="0"/>
                <a:ea typeface="宋体" charset="-122"/>
              </a:rPr>
              <a:t>Edd</a:t>
            </a:r>
          </a:p>
          <a:p>
            <a:pPr algn="just">
              <a:lnSpc>
                <a:spcPct val="80000"/>
              </a:lnSpc>
              <a:buFontTx/>
              <a:buNone/>
            </a:pPr>
            <a:r>
              <a:rPr lang="de-DE" altLang="zh-CN" sz="2400" b="1">
                <a:latin typeface="Century Gothic" pitchFamily="34" charset="0"/>
                <a:ea typeface="宋体" charset="-122"/>
              </a:rPr>
              <a:t>    BAL quasars:</a:t>
            </a:r>
            <a:r>
              <a:rPr lang="de-DE" altLang="zh-CN" sz="2000">
                <a:latin typeface="Century Gothic" pitchFamily="34" charset="0"/>
                <a:ea typeface="宋体" charset="-122"/>
              </a:rPr>
              <a:t> </a:t>
            </a:r>
            <a:r>
              <a:rPr lang="de-DE" altLang="zh-CN" sz="1800" b="1">
                <a:latin typeface="Century Gothic" pitchFamily="34" charset="0"/>
                <a:ea typeface="宋体" charset="-122"/>
              </a:rPr>
              <a:t>NLS1-ness and BAL-ness at same end of EV1 (but opposite end of EV2 - diff. </a:t>
            </a:r>
            <a:r>
              <a:rPr lang="de-DE" altLang="zh-CN" sz="1800" b="1" i="1">
                <a:latin typeface="Century Gothic" pitchFamily="34" charset="0"/>
                <a:ea typeface="宋体" charset="-122"/>
              </a:rPr>
              <a:t>L</a:t>
            </a:r>
            <a:r>
              <a:rPr lang="de-DE" altLang="zh-CN" sz="1800" b="1">
                <a:latin typeface="Century Gothic" pitchFamily="34" charset="0"/>
                <a:ea typeface="宋体" charset="-122"/>
              </a:rPr>
              <a:t>)</a:t>
            </a:r>
          </a:p>
          <a:p>
            <a:pPr algn="just">
              <a:lnSpc>
                <a:spcPct val="80000"/>
              </a:lnSpc>
              <a:buFontTx/>
              <a:buNone/>
            </a:pPr>
            <a:r>
              <a:rPr lang="de-DE" altLang="zh-CN" sz="2400" b="1">
                <a:latin typeface="Century Gothic" pitchFamily="34" charset="0"/>
                <a:ea typeface="宋体" charset="-122"/>
              </a:rPr>
              <a:t>    radio-sources: </a:t>
            </a:r>
            <a:r>
              <a:rPr lang="de-DE" altLang="zh-CN" sz="2000" b="1">
                <a:latin typeface="Century Gothic" pitchFamily="34" charset="0"/>
                <a:ea typeface="宋体" charset="-122"/>
              </a:rPr>
              <a:t>NLS1-ness and (steep-spectrum) RLness at </a:t>
            </a:r>
            <a:r>
              <a:rPr lang="de-DE" altLang="zh-CN" sz="2000" b="1" i="1">
                <a:latin typeface="Century Gothic" pitchFamily="34" charset="0"/>
                <a:ea typeface="宋体" charset="-122"/>
              </a:rPr>
              <a:t>opposite</a:t>
            </a:r>
            <a:r>
              <a:rPr lang="de-DE" altLang="zh-CN" sz="2000" b="1">
                <a:latin typeface="Century Gothic" pitchFamily="34" charset="0"/>
                <a:ea typeface="宋体" charset="-122"/>
              </a:rPr>
              <a:t> ends of EV1 </a:t>
            </a:r>
            <a:r>
              <a:rPr lang="de-DE" altLang="zh-CN" sz="2000" b="1">
                <a:solidFill>
                  <a:schemeClr val="bg2"/>
                </a:solidFill>
                <a:latin typeface="Century Gothic" pitchFamily="34" charset="0"/>
                <a:ea typeface="宋体" charset="-122"/>
              </a:rPr>
              <a:t>– but recent studies have revealed a number of radio-loud NLS1s</a:t>
            </a:r>
            <a:endParaRPr lang="en-US" sz="2000" b="1">
              <a:latin typeface="Century Gothic" pitchFamily="34" charset="0"/>
            </a:endParaRPr>
          </a:p>
        </p:txBody>
      </p:sp>
      <p:sp>
        <p:nvSpPr>
          <p:cNvPr id="602115" name="Rectangle 3"/>
          <p:cNvSpPr>
            <a:spLocks noChangeArrowheads="1"/>
          </p:cNvSpPr>
          <p:nvPr/>
        </p:nvSpPr>
        <p:spPr bwMode="auto">
          <a:xfrm>
            <a:off x="4876800" y="5029200"/>
            <a:ext cx="1676400" cy="336550"/>
          </a:xfrm>
          <a:prstGeom prst="rect">
            <a:avLst/>
          </a:prstGeom>
          <a:noFill/>
          <a:ln w="9525">
            <a:noFill/>
            <a:miter lim="800000"/>
            <a:headEnd/>
            <a:tailEnd/>
          </a:ln>
          <a:effectLst/>
        </p:spPr>
        <p:txBody>
          <a:bodyPr>
            <a:spAutoFit/>
          </a:bodyPr>
          <a:lstStyle/>
          <a:p>
            <a:pPr algn="l"/>
            <a:endParaRPr lang="en-US" sz="1600" b="0">
              <a:solidFill>
                <a:srgbClr val="CC6600"/>
              </a:solidFill>
            </a:endParaRPr>
          </a:p>
        </p:txBody>
      </p:sp>
      <p:pic>
        <p:nvPicPr>
          <p:cNvPr id="602117" name="Picture 5" descr="nls1_boroson_lab"/>
          <p:cNvPicPr>
            <a:picLocks noChangeAspect="1" noChangeArrowheads="1"/>
          </p:cNvPicPr>
          <p:nvPr/>
        </p:nvPicPr>
        <p:blipFill>
          <a:blip r:embed="rId3" cstate="print"/>
          <a:srcRect/>
          <a:stretch>
            <a:fillRect/>
          </a:stretch>
        </p:blipFill>
        <p:spPr bwMode="auto">
          <a:xfrm>
            <a:off x="1676400" y="3581400"/>
            <a:ext cx="4440238" cy="3165475"/>
          </a:xfrm>
          <a:prstGeom prst="rect">
            <a:avLst/>
          </a:prstGeom>
          <a:noFill/>
        </p:spPr>
      </p:pic>
      <p:sp>
        <p:nvSpPr>
          <p:cNvPr id="602118" name="Rectangle 6"/>
          <p:cNvSpPr>
            <a:spLocks noGrp="1" noChangeArrowheads="1"/>
          </p:cNvSpPr>
          <p:nvPr>
            <p:ph type="title"/>
          </p:nvPr>
        </p:nvSpPr>
        <p:spPr>
          <a:xfrm>
            <a:off x="381000" y="228600"/>
            <a:ext cx="8534400" cy="609600"/>
          </a:xfrm>
        </p:spPr>
        <p:txBody>
          <a:bodyPr/>
          <a:lstStyle/>
          <a:p>
            <a:pPr algn="l"/>
            <a:r>
              <a:rPr lang="de-DE" altLang="zh-CN" sz="3600" b="1">
                <a:solidFill>
                  <a:schemeClr val="accent2"/>
                </a:solidFill>
                <a:latin typeface="Century Gothic" pitchFamily="34" charset="0"/>
                <a:ea typeface="宋体" charset="-122"/>
              </a:rPr>
              <a:t>Intro: Narrow-line Seyfert 1 Galaxies</a:t>
            </a:r>
            <a:endParaRPr lang="zh-CN" altLang="en-US" sz="3600" b="1">
              <a:solidFill>
                <a:schemeClr val="accent2"/>
              </a:solidFill>
              <a:latin typeface="Century Gothic" pitchFamily="34" charset="0"/>
              <a:ea typeface="宋体"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0307" name="Rectangle 3"/>
          <p:cNvSpPr>
            <a:spLocks noGrp="1" noChangeArrowheads="1"/>
          </p:cNvSpPr>
          <p:nvPr>
            <p:ph type="body" idx="1"/>
          </p:nvPr>
        </p:nvSpPr>
        <p:spPr>
          <a:xfrm>
            <a:off x="0" y="1066800"/>
            <a:ext cx="9144000" cy="5791200"/>
          </a:xfrm>
        </p:spPr>
        <p:txBody>
          <a:bodyPr/>
          <a:lstStyle/>
          <a:p>
            <a:pPr marL="533400" indent="-533400">
              <a:lnSpc>
                <a:spcPct val="80000"/>
              </a:lnSpc>
            </a:pPr>
            <a:r>
              <a:rPr lang="en-US" altLang="zh-CN" sz="1800" b="1">
                <a:solidFill>
                  <a:srgbClr val="009900"/>
                </a:solidFill>
                <a:latin typeface="Century Gothic" pitchFamily="34" charset="0"/>
                <a:ea typeface="宋体" charset="-122"/>
              </a:rPr>
              <a:t>Systematic radio study (Komossa &amp; 06)</a:t>
            </a:r>
            <a:r>
              <a:rPr lang="en-US" altLang="zh-CN" sz="1800" b="1">
                <a:latin typeface="Century Gothic" pitchFamily="34" charset="0"/>
                <a:ea typeface="宋体" charset="-122"/>
              </a:rPr>
              <a:t> showed that:</a:t>
            </a:r>
          </a:p>
          <a:p>
            <a:pPr marL="533400" indent="-533400">
              <a:lnSpc>
                <a:spcPct val="80000"/>
              </a:lnSpc>
              <a:buFontTx/>
              <a:buNone/>
            </a:pPr>
            <a:r>
              <a:rPr lang="en-US" altLang="zh-CN" sz="1800" b="1">
                <a:latin typeface="Century Gothic" pitchFamily="34" charset="0"/>
                <a:ea typeface="宋体" charset="-122"/>
              </a:rPr>
              <a:t>       - NLS1s, as a class, are much less radio-loud than BLS1s. </a:t>
            </a:r>
          </a:p>
          <a:p>
            <a:pPr marL="533400" indent="-533400">
              <a:lnSpc>
                <a:spcPct val="80000"/>
              </a:lnSpc>
              <a:buFontTx/>
              <a:buNone/>
            </a:pPr>
            <a:r>
              <a:rPr lang="en-US" altLang="zh-CN" sz="1800" b="1">
                <a:latin typeface="Century Gothic" pitchFamily="34" charset="0"/>
                <a:ea typeface="宋体" charset="-122"/>
              </a:rPr>
              <a:t>       - RL-NLS1s show similarity with compact steep-spectrum sources (CSS), </a:t>
            </a:r>
          </a:p>
          <a:p>
            <a:pPr marL="533400" indent="-533400">
              <a:lnSpc>
                <a:spcPct val="80000"/>
              </a:lnSpc>
              <a:buFontTx/>
              <a:buNone/>
            </a:pPr>
            <a:r>
              <a:rPr lang="en-US" altLang="zh-CN" sz="1800" b="1">
                <a:latin typeface="Century Gothic" pitchFamily="34" charset="0"/>
                <a:ea typeface="宋体" charset="-122"/>
              </a:rPr>
              <a:t>         which might be young radio sources in dense environment</a:t>
            </a:r>
            <a:r>
              <a:rPr lang="en-US" altLang="zh-CN" sz="1800">
                <a:latin typeface="Century Gothic" pitchFamily="34" charset="0"/>
                <a:ea typeface="宋体" charset="-122"/>
              </a:rPr>
              <a:t>. </a:t>
            </a:r>
          </a:p>
          <a:p>
            <a:pPr marL="533400" indent="-533400">
              <a:lnSpc>
                <a:spcPct val="80000"/>
              </a:lnSpc>
              <a:buFontTx/>
              <a:buNone/>
            </a:pPr>
            <a:r>
              <a:rPr lang="en-US" altLang="zh-CN" sz="1800">
                <a:latin typeface="Century Gothic" pitchFamily="34" charset="0"/>
                <a:ea typeface="宋体" charset="-122"/>
              </a:rPr>
              <a:t>       </a:t>
            </a:r>
            <a:r>
              <a:rPr lang="en-US" altLang="zh-CN" sz="1800" b="1">
                <a:latin typeface="Century Gothic" pitchFamily="34" charset="0"/>
                <a:ea typeface="宋体" charset="-122"/>
              </a:rPr>
              <a:t>- </a:t>
            </a:r>
            <a:r>
              <a:rPr lang="de-DE" altLang="zh-CN" sz="1800" b="1">
                <a:solidFill>
                  <a:srgbClr val="009900"/>
                </a:solidFill>
                <a:latin typeface="Century Gothic" pitchFamily="34" charset="0"/>
                <a:ea typeface="宋体" charset="-122"/>
              </a:rPr>
              <a:t>BH masses</a:t>
            </a:r>
            <a:r>
              <a:rPr lang="de-DE" altLang="zh-CN" sz="1800" b="1">
                <a:latin typeface="Century Gothic" pitchFamily="34" charset="0"/>
                <a:ea typeface="宋体" charset="-122"/>
              </a:rPr>
              <a:t> in prev. rarely populated regime of </a:t>
            </a:r>
            <a:r>
              <a:rPr lang="de-DE" altLang="zh-CN" sz="1800" b="1" i="1">
                <a:latin typeface="Century Gothic" pitchFamily="34" charset="0"/>
                <a:ea typeface="宋体" charset="-122"/>
              </a:rPr>
              <a:t>M</a:t>
            </a:r>
            <a:r>
              <a:rPr lang="de-DE" altLang="zh-CN" sz="1800" b="1" baseline="-25000">
                <a:latin typeface="Century Gothic" pitchFamily="34" charset="0"/>
                <a:ea typeface="宋体" charset="-122"/>
              </a:rPr>
              <a:t>BH</a:t>
            </a:r>
            <a:r>
              <a:rPr lang="de-DE" altLang="zh-CN" sz="1800" b="1">
                <a:latin typeface="Century Gothic" pitchFamily="34" charset="0"/>
                <a:ea typeface="宋体" charset="-122"/>
              </a:rPr>
              <a:t>-radio-loudness diagram </a:t>
            </a:r>
            <a:endParaRPr lang="en-US" altLang="zh-CN" sz="1800">
              <a:latin typeface="Century Gothic" pitchFamily="34" charset="0"/>
              <a:ea typeface="宋体" charset="-122"/>
            </a:endParaRPr>
          </a:p>
          <a:p>
            <a:pPr marL="533400" indent="-533400">
              <a:lnSpc>
                <a:spcPct val="80000"/>
              </a:lnSpc>
              <a:buFontTx/>
              <a:buNone/>
            </a:pPr>
            <a:endParaRPr lang="en-US" altLang="zh-CN" sz="1800">
              <a:latin typeface="Century Gothic" pitchFamily="34" charset="0"/>
              <a:ea typeface="宋体" charset="-122"/>
            </a:endParaRPr>
          </a:p>
          <a:p>
            <a:pPr marL="533400" indent="-533400">
              <a:lnSpc>
                <a:spcPct val="80000"/>
              </a:lnSpc>
              <a:buFontTx/>
              <a:buNone/>
            </a:pPr>
            <a:r>
              <a:rPr lang="en-US" altLang="zh-CN" sz="1800">
                <a:latin typeface="Century Gothic" pitchFamily="34" charset="0"/>
                <a:ea typeface="宋体" charset="-122"/>
              </a:rPr>
              <a:t>        </a:t>
            </a:r>
          </a:p>
          <a:p>
            <a:pPr marL="533400" indent="-533400">
              <a:lnSpc>
                <a:spcPct val="80000"/>
              </a:lnSpc>
            </a:pPr>
            <a:endParaRPr lang="en-US" altLang="zh-CN" sz="1800" b="1">
              <a:latin typeface="Century Gothic" pitchFamily="34" charset="0"/>
              <a:ea typeface="宋体" charset="-122"/>
            </a:endParaRPr>
          </a:p>
          <a:p>
            <a:pPr marL="533400" indent="-533400">
              <a:lnSpc>
                <a:spcPct val="80000"/>
              </a:lnSpc>
            </a:pPr>
            <a:endParaRPr lang="en-US" altLang="zh-CN" sz="1800" b="1">
              <a:latin typeface="Century Gothic" pitchFamily="34" charset="0"/>
              <a:ea typeface="宋体" charset="-122"/>
            </a:endParaRPr>
          </a:p>
          <a:p>
            <a:pPr marL="533400" indent="-533400">
              <a:lnSpc>
                <a:spcPct val="80000"/>
              </a:lnSpc>
            </a:pPr>
            <a:endParaRPr lang="en-US" altLang="zh-CN" sz="1800" b="1">
              <a:latin typeface="Century Gothic" pitchFamily="34" charset="0"/>
              <a:ea typeface="宋体" charset="-122"/>
            </a:endParaRPr>
          </a:p>
          <a:p>
            <a:pPr marL="533400" indent="-533400">
              <a:lnSpc>
                <a:spcPct val="80000"/>
              </a:lnSpc>
            </a:pPr>
            <a:endParaRPr lang="en-US" altLang="zh-CN" sz="1800" b="1">
              <a:latin typeface="Century Gothic" pitchFamily="34" charset="0"/>
              <a:ea typeface="宋体" charset="-122"/>
            </a:endParaRPr>
          </a:p>
          <a:p>
            <a:pPr marL="533400" indent="-533400">
              <a:lnSpc>
                <a:spcPct val="80000"/>
              </a:lnSpc>
            </a:pPr>
            <a:endParaRPr lang="en-US" altLang="zh-CN" sz="1800" b="1">
              <a:latin typeface="Century Gothic" pitchFamily="34" charset="0"/>
              <a:ea typeface="宋体" charset="-122"/>
            </a:endParaRPr>
          </a:p>
          <a:p>
            <a:pPr marL="533400" indent="-533400">
              <a:lnSpc>
                <a:spcPct val="80000"/>
              </a:lnSpc>
            </a:pPr>
            <a:endParaRPr lang="en-US" altLang="zh-CN" sz="1800" b="1">
              <a:latin typeface="Century Gothic" pitchFamily="34" charset="0"/>
              <a:ea typeface="宋体" charset="-122"/>
            </a:endParaRPr>
          </a:p>
          <a:p>
            <a:pPr marL="533400" indent="-533400">
              <a:lnSpc>
                <a:spcPct val="80000"/>
              </a:lnSpc>
            </a:pPr>
            <a:endParaRPr lang="en-US" altLang="zh-CN" sz="1800" b="1">
              <a:latin typeface="Century Gothic" pitchFamily="34" charset="0"/>
              <a:ea typeface="宋体" charset="-122"/>
            </a:endParaRPr>
          </a:p>
          <a:p>
            <a:pPr marL="533400" indent="-533400">
              <a:lnSpc>
                <a:spcPct val="80000"/>
              </a:lnSpc>
            </a:pPr>
            <a:endParaRPr lang="en-US" altLang="zh-CN" sz="1800" b="1">
              <a:latin typeface="Century Gothic" pitchFamily="34" charset="0"/>
              <a:ea typeface="宋体" charset="-122"/>
            </a:endParaRPr>
          </a:p>
          <a:p>
            <a:pPr marL="533400" indent="-533400">
              <a:lnSpc>
                <a:spcPct val="80000"/>
              </a:lnSpc>
            </a:pPr>
            <a:r>
              <a:rPr lang="en-US" altLang="zh-CN" sz="1800" b="1">
                <a:latin typeface="Century Gothic" pitchFamily="34" charset="0"/>
                <a:ea typeface="宋体" charset="-122"/>
              </a:rPr>
              <a:t>Among the radio-loudest NLS1s, several cases for beaming have emerged, and they share similarities with blazars </a:t>
            </a:r>
            <a:r>
              <a:rPr lang="en-US" altLang="zh-CN" sz="1600" b="1">
                <a:solidFill>
                  <a:schemeClr val="bg2"/>
                </a:solidFill>
                <a:latin typeface="Century Gothic" pitchFamily="34" charset="0"/>
                <a:ea typeface="宋体" charset="-122"/>
              </a:rPr>
              <a:t>(e.g., Zhou&amp; 03, Komossa&amp; 06, Yuan&amp; 08)</a:t>
            </a:r>
            <a:r>
              <a:rPr lang="en-US" altLang="zh-CN" sz="1600" b="1">
                <a:latin typeface="Century Gothic" pitchFamily="34" charset="0"/>
                <a:ea typeface="宋体" charset="-122"/>
              </a:rPr>
              <a:t>.</a:t>
            </a:r>
          </a:p>
          <a:p>
            <a:pPr marL="533400" indent="-533400">
              <a:lnSpc>
                <a:spcPct val="80000"/>
              </a:lnSpc>
            </a:pPr>
            <a:r>
              <a:rPr lang="en-US" altLang="zh-CN" sz="1800" b="1">
                <a:latin typeface="Century Gothic" pitchFamily="34" charset="0"/>
                <a:ea typeface="宋体" charset="-122"/>
              </a:rPr>
              <a:t>Some of the beamed radio-NLS1s have now also been detected in the gamma-ray regime. </a:t>
            </a:r>
            <a:r>
              <a:rPr lang="en-US" altLang="zh-CN" sz="1600" b="1">
                <a:solidFill>
                  <a:schemeClr val="bg2"/>
                </a:solidFill>
                <a:latin typeface="Century Gothic" pitchFamily="34" charset="0"/>
                <a:ea typeface="宋体" charset="-122"/>
              </a:rPr>
              <a:t>(e.g., Foschini &amp; 11,12)</a:t>
            </a:r>
            <a:endParaRPr lang="en-US" sz="1600" b="1">
              <a:solidFill>
                <a:schemeClr val="bg2"/>
              </a:solidFill>
              <a:latin typeface="Century Gothic" pitchFamily="34" charset="0"/>
              <a:ea typeface="宋体" charset="-122"/>
            </a:endParaRPr>
          </a:p>
        </p:txBody>
      </p:sp>
      <p:sp>
        <p:nvSpPr>
          <p:cNvPr id="610308" name="Rectangle 4"/>
          <p:cNvSpPr>
            <a:spLocks noGrp="1" noChangeArrowheads="1"/>
          </p:cNvSpPr>
          <p:nvPr>
            <p:ph type="title"/>
          </p:nvPr>
        </p:nvSpPr>
        <p:spPr>
          <a:xfrm>
            <a:off x="152400" y="152400"/>
            <a:ext cx="8839200" cy="838200"/>
          </a:xfrm>
          <a:noFill/>
          <a:ln/>
        </p:spPr>
        <p:txBody>
          <a:bodyPr/>
          <a:lstStyle/>
          <a:p>
            <a:r>
              <a:rPr lang="de-DE" altLang="zh-CN" sz="3600" b="1">
                <a:solidFill>
                  <a:schemeClr val="accent2"/>
                </a:solidFill>
                <a:latin typeface="Century Gothic" pitchFamily="34" charset="0"/>
                <a:ea typeface="宋体" charset="-122"/>
              </a:rPr>
              <a:t>Intro: Narrow-line Seyfert 1 Galaxies</a:t>
            </a:r>
          </a:p>
        </p:txBody>
      </p:sp>
      <p:pic>
        <p:nvPicPr>
          <p:cNvPr id="610309" name="Picture 5" descr="nvss_tex1119_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133600" y="2667000"/>
            <a:ext cx="2781300" cy="2147888"/>
          </a:xfrm>
          <a:prstGeom prst="rect">
            <a:avLst/>
          </a:prstGeom>
          <a:noFill/>
        </p:spPr>
      </p:pic>
      <p:pic>
        <p:nvPicPr>
          <p:cNvPr id="610310" name="Picture 6" descr="nvss_sdss1722_5"/>
          <p:cNvPicPr>
            <a:picLocks noChangeAspect="1" noChangeArrowheads="1"/>
          </p:cNvPicPr>
          <p:nvPr/>
        </p:nvPicPr>
        <p:blipFill>
          <a:blip r:embed="rId4" cstate="print">
            <a:clrChange>
              <a:clrFrom>
                <a:srgbClr val="FFFFFF"/>
              </a:clrFrom>
              <a:clrTo>
                <a:srgbClr val="FFFFFF">
                  <a:alpha val="0"/>
                </a:srgbClr>
              </a:clrTo>
            </a:clrChange>
            <a:lum contrast="58000"/>
          </a:blip>
          <a:srcRect/>
          <a:stretch>
            <a:fillRect/>
          </a:stretch>
        </p:blipFill>
        <p:spPr bwMode="auto">
          <a:xfrm>
            <a:off x="0" y="2590800"/>
            <a:ext cx="2895600" cy="2238375"/>
          </a:xfrm>
          <a:prstGeom prst="rect">
            <a:avLst/>
          </a:prstGeom>
          <a:noFill/>
        </p:spPr>
      </p:pic>
      <p:pic>
        <p:nvPicPr>
          <p:cNvPr id="610311" name="Picture 7" descr="paper2_masses"/>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953000" y="2743200"/>
            <a:ext cx="3152775" cy="230663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6211" name="Picture 3" descr="M-sigma-rel"/>
          <p:cNvPicPr>
            <a:picLocks noChangeAspect="1" noChangeArrowheads="1"/>
          </p:cNvPicPr>
          <p:nvPr/>
        </p:nvPicPr>
        <p:blipFill>
          <a:blip r:embed="rId3" cstate="print"/>
          <a:srcRect/>
          <a:stretch>
            <a:fillRect/>
          </a:stretch>
        </p:blipFill>
        <p:spPr bwMode="auto">
          <a:xfrm>
            <a:off x="5181600" y="990600"/>
            <a:ext cx="3886200" cy="3886200"/>
          </a:xfrm>
          <a:prstGeom prst="rect">
            <a:avLst/>
          </a:prstGeom>
          <a:noFill/>
          <a:ln w="9525">
            <a:solidFill>
              <a:schemeClr val="bg2"/>
            </a:solidFill>
            <a:miter lim="800000"/>
            <a:headEnd/>
            <a:tailEnd/>
          </a:ln>
        </p:spPr>
      </p:pic>
      <p:sp>
        <p:nvSpPr>
          <p:cNvPr id="606212" name="Rectangle 4"/>
          <p:cNvSpPr>
            <a:spLocks noChangeArrowheads="1"/>
          </p:cNvSpPr>
          <p:nvPr/>
        </p:nvSpPr>
        <p:spPr bwMode="auto">
          <a:xfrm>
            <a:off x="152400" y="152400"/>
            <a:ext cx="8839200" cy="838200"/>
          </a:xfrm>
          <a:prstGeom prst="rect">
            <a:avLst/>
          </a:prstGeom>
          <a:noFill/>
          <a:ln w="9525">
            <a:noFill/>
            <a:miter lim="800000"/>
            <a:headEnd/>
            <a:tailEnd/>
          </a:ln>
          <a:effectLst/>
        </p:spPr>
        <p:txBody>
          <a:bodyPr anchor="ctr"/>
          <a:lstStyle/>
          <a:p>
            <a:r>
              <a:rPr lang="de-DE" altLang="zh-CN" sz="3200"/>
              <a:t>The </a:t>
            </a:r>
            <a:r>
              <a:rPr lang="de-DE" altLang="zh-CN" sz="3200" i="1"/>
              <a:t>M</a:t>
            </a:r>
            <a:r>
              <a:rPr lang="de-DE" altLang="zh-CN" sz="3200" baseline="-25000"/>
              <a:t>BH  </a:t>
            </a:r>
            <a:r>
              <a:rPr lang="de-DE" altLang="zh-CN" sz="3200"/>
              <a:t>-  </a:t>
            </a:r>
            <a:r>
              <a:rPr lang="de-DE" altLang="zh-CN" sz="3200">
                <a:latin typeface="Symbol" pitchFamily="18" charset="2"/>
              </a:rPr>
              <a:t>s</a:t>
            </a:r>
            <a:r>
              <a:rPr lang="de-DE" altLang="zh-CN" sz="3200"/>
              <a:t> Relation</a:t>
            </a:r>
            <a:endParaRPr lang="en-US" sz="3200"/>
          </a:p>
        </p:txBody>
      </p:sp>
      <p:sp>
        <p:nvSpPr>
          <p:cNvPr id="606213" name="Rectangle 5"/>
          <p:cNvSpPr>
            <a:spLocks noChangeArrowheads="1"/>
          </p:cNvSpPr>
          <p:nvPr/>
        </p:nvSpPr>
        <p:spPr bwMode="auto">
          <a:xfrm>
            <a:off x="304800" y="2438400"/>
            <a:ext cx="5105400" cy="4051300"/>
          </a:xfrm>
          <a:prstGeom prst="rect">
            <a:avLst/>
          </a:prstGeom>
          <a:noFill/>
          <a:ln w="9525">
            <a:noFill/>
            <a:miter lim="800000"/>
            <a:headEnd/>
            <a:tailEnd/>
          </a:ln>
          <a:effectLst/>
        </p:spPr>
        <p:txBody>
          <a:bodyPr>
            <a:spAutoFit/>
          </a:bodyPr>
          <a:lstStyle/>
          <a:p>
            <a:pPr algn="l">
              <a:buFont typeface="Wingdings" pitchFamily="2" charset="2"/>
              <a:buChar char="à"/>
            </a:pPr>
            <a:r>
              <a:rPr lang="zh-CN" altLang="de-DE" sz="2000">
                <a:solidFill>
                  <a:schemeClr val="tx1"/>
                </a:solidFill>
                <a:sym typeface="Wingdings" pitchFamily="2" charset="2"/>
              </a:rPr>
              <a:t> </a:t>
            </a:r>
            <a:r>
              <a:rPr lang="de-DE" altLang="zh-CN" sz="2400">
                <a:solidFill>
                  <a:srgbClr val="009900"/>
                </a:solidFill>
                <a:sym typeface="Wingdings" pitchFamily="2" charset="2"/>
              </a:rPr>
              <a:t>implies close link between BH    and galaxy formation/evolution</a:t>
            </a:r>
            <a:endParaRPr lang="en-US" sz="2400">
              <a:solidFill>
                <a:srgbClr val="009900"/>
              </a:solidFill>
              <a:sym typeface="Wingdings" pitchFamily="2" charset="2"/>
            </a:endParaRPr>
          </a:p>
          <a:p>
            <a:pPr algn="l"/>
            <a:r>
              <a:rPr lang="de-DE" altLang="zh-CN" sz="2400" b="0">
                <a:solidFill>
                  <a:srgbClr val="800080"/>
                </a:solidFill>
                <a:sym typeface="Wingdings" pitchFamily="2" charset="2"/>
              </a:rPr>
              <a:t>    </a:t>
            </a:r>
          </a:p>
          <a:p>
            <a:pPr algn="l"/>
            <a:r>
              <a:rPr lang="de-DE" altLang="zh-CN" sz="2400" b="0">
                <a:solidFill>
                  <a:srgbClr val="800080"/>
                </a:solidFill>
                <a:sym typeface="Wingdings" pitchFamily="2" charset="2"/>
              </a:rPr>
              <a:t>    </a:t>
            </a:r>
            <a:r>
              <a:rPr lang="de-DE" altLang="zh-CN" sz="2000">
                <a:solidFill>
                  <a:srgbClr val="800080"/>
                </a:solidFill>
                <a:sym typeface="Wingdings" pitchFamily="2" charset="2"/>
              </a:rPr>
              <a:t>models: regulation of bulge-</a:t>
            </a:r>
          </a:p>
          <a:p>
            <a:pPr algn="l"/>
            <a:r>
              <a:rPr lang="de-DE" altLang="zh-CN" sz="2000">
                <a:solidFill>
                  <a:srgbClr val="800080"/>
                </a:solidFill>
                <a:sym typeface="Wingdings" pitchFamily="2" charset="2"/>
              </a:rPr>
              <a:t>     growth due to feedback from </a:t>
            </a:r>
          </a:p>
          <a:p>
            <a:pPr algn="l"/>
            <a:r>
              <a:rPr lang="de-DE" altLang="zh-CN" sz="2000">
                <a:solidFill>
                  <a:srgbClr val="800080"/>
                </a:solidFill>
                <a:sym typeface="Wingdings" pitchFamily="2" charset="2"/>
              </a:rPr>
              <a:t>     active BH /  star formation</a:t>
            </a:r>
            <a:r>
              <a:rPr lang="de-DE" altLang="zh-CN" sz="2400">
                <a:solidFill>
                  <a:srgbClr val="800080"/>
                </a:solidFill>
                <a:sym typeface="Wingdings" pitchFamily="2" charset="2"/>
              </a:rPr>
              <a:t>  </a:t>
            </a:r>
            <a:endParaRPr lang="de-DE" altLang="zh-CN" sz="2400">
              <a:solidFill>
                <a:schemeClr val="tx1"/>
              </a:solidFill>
              <a:sym typeface="Wingdings" pitchFamily="2" charset="2"/>
            </a:endParaRPr>
          </a:p>
          <a:p>
            <a:pPr algn="l">
              <a:buFontTx/>
              <a:buChar char="•"/>
            </a:pPr>
            <a:r>
              <a:rPr lang="de-DE" altLang="zh-CN" sz="2400">
                <a:solidFill>
                  <a:srgbClr val="FF0000"/>
                </a:solidFill>
                <a:sym typeface="Wingdings" pitchFamily="2" charset="2"/>
              </a:rPr>
              <a:t> </a:t>
            </a:r>
            <a:r>
              <a:rPr lang="de-DE" altLang="zh-CN" sz="2000">
                <a:solidFill>
                  <a:srgbClr val="FF0000"/>
                </a:solidFill>
                <a:sym typeface="Wingdings" pitchFamily="2" charset="2"/>
              </a:rPr>
              <a:t>do all types of galaxies, at all </a:t>
            </a:r>
          </a:p>
          <a:p>
            <a:pPr algn="l"/>
            <a:r>
              <a:rPr lang="de-DE" altLang="zh-CN" sz="2000">
                <a:solidFill>
                  <a:srgbClr val="FF0000"/>
                </a:solidFill>
                <a:sym typeface="Wingdings" pitchFamily="2" charset="2"/>
              </a:rPr>
              <a:t>    times, follow the M-</a:t>
            </a:r>
            <a:r>
              <a:rPr lang="de-DE" altLang="zh-CN" sz="2000">
                <a:solidFill>
                  <a:srgbClr val="FF0000"/>
                </a:solidFill>
                <a:latin typeface="Symbol" pitchFamily="18" charset="2"/>
                <a:sym typeface="Wingdings" pitchFamily="2" charset="2"/>
              </a:rPr>
              <a:t>s</a:t>
            </a:r>
            <a:r>
              <a:rPr lang="de-DE" altLang="zh-CN" sz="2000" baseline="-25000">
                <a:solidFill>
                  <a:srgbClr val="FF0000"/>
                </a:solidFill>
                <a:latin typeface="Symbol" pitchFamily="18" charset="2"/>
                <a:sym typeface="Wingdings" pitchFamily="2" charset="2"/>
              </a:rPr>
              <a:t>*</a:t>
            </a:r>
            <a:r>
              <a:rPr lang="de-DE" altLang="zh-CN" sz="2000">
                <a:solidFill>
                  <a:srgbClr val="FF0000"/>
                </a:solidFill>
                <a:sym typeface="Wingdings" pitchFamily="2" charset="2"/>
              </a:rPr>
              <a:t> relation ?</a:t>
            </a:r>
          </a:p>
          <a:p>
            <a:pPr algn="l">
              <a:buFontTx/>
              <a:buChar char="•"/>
            </a:pPr>
            <a:r>
              <a:rPr lang="de-DE" altLang="zh-CN" sz="2000">
                <a:solidFill>
                  <a:srgbClr val="FF0000"/>
                </a:solidFill>
                <a:sym typeface="Wingdings" pitchFamily="2" charset="2"/>
              </a:rPr>
              <a:t>  how do objects ‚</a:t>
            </a:r>
            <a:r>
              <a:rPr lang="de-DE" altLang="zh-CN" sz="2000" i="1">
                <a:solidFill>
                  <a:srgbClr val="FF0000"/>
                </a:solidFill>
                <a:sym typeface="Wingdings" pitchFamily="2" charset="2"/>
              </a:rPr>
              <a:t>move onto</a:t>
            </a:r>
            <a:r>
              <a:rPr lang="de-DE" altLang="zh-CN" sz="2000">
                <a:solidFill>
                  <a:srgbClr val="FF0000"/>
                </a:solidFill>
                <a:sym typeface="Wingdings" pitchFamily="2" charset="2"/>
              </a:rPr>
              <a:t>‘</a:t>
            </a:r>
          </a:p>
          <a:p>
            <a:pPr algn="l"/>
            <a:r>
              <a:rPr lang="de-DE" altLang="zh-CN" sz="2000">
                <a:solidFill>
                  <a:srgbClr val="FF0000"/>
                </a:solidFill>
                <a:sym typeface="Wingdings" pitchFamily="2" charset="2"/>
              </a:rPr>
              <a:t>    the relation ?</a:t>
            </a:r>
            <a:endParaRPr lang="en-US" altLang="zh-CN" sz="1600">
              <a:solidFill>
                <a:srgbClr val="009900"/>
              </a:solidFill>
              <a:sym typeface="Wingdings" pitchFamily="2" charset="2"/>
            </a:endParaRPr>
          </a:p>
          <a:p>
            <a:pPr algn="l">
              <a:buFont typeface="Wingdings" pitchFamily="2" charset="2"/>
              <a:buChar char="à"/>
            </a:pPr>
            <a:r>
              <a:rPr lang="de-DE" altLang="zh-CN">
                <a:sym typeface="Wingdings" pitchFamily="2" charset="2"/>
              </a:rPr>
              <a:t> </a:t>
            </a:r>
            <a:r>
              <a:rPr lang="de-DE" altLang="zh-CN" sz="2400">
                <a:sym typeface="Wingdings" pitchFamily="2" charset="2"/>
              </a:rPr>
              <a:t>where do NLS1s locate ?</a:t>
            </a:r>
            <a:endParaRPr lang="en-US" sz="2400">
              <a:solidFill>
                <a:srgbClr val="009900"/>
              </a:solidFill>
              <a:sym typeface="Wingdings" pitchFamily="2" charset="2"/>
            </a:endParaRPr>
          </a:p>
        </p:txBody>
      </p:sp>
      <p:sp>
        <p:nvSpPr>
          <p:cNvPr id="606214" name="Text Box 6"/>
          <p:cNvSpPr txBox="1">
            <a:spLocks noChangeArrowheads="1"/>
          </p:cNvSpPr>
          <p:nvPr/>
        </p:nvSpPr>
        <p:spPr bwMode="auto">
          <a:xfrm>
            <a:off x="381000" y="838200"/>
            <a:ext cx="4724400" cy="1524000"/>
          </a:xfrm>
          <a:prstGeom prst="rect">
            <a:avLst/>
          </a:prstGeom>
          <a:noFill/>
          <a:ln w="9525">
            <a:noFill/>
            <a:miter lim="800000"/>
            <a:headEnd/>
            <a:tailEnd/>
          </a:ln>
          <a:effectLst/>
        </p:spPr>
        <p:txBody>
          <a:bodyPr>
            <a:spAutoFit/>
          </a:bodyPr>
          <a:lstStyle/>
          <a:p>
            <a:pPr algn="l">
              <a:spcBef>
                <a:spcPct val="50000"/>
              </a:spcBef>
              <a:buFontTx/>
              <a:buChar char="•"/>
            </a:pPr>
            <a:r>
              <a:rPr lang="zh-CN" altLang="de-DE" sz="2400" b="0">
                <a:solidFill>
                  <a:schemeClr val="tx1"/>
                </a:solidFill>
              </a:rPr>
              <a:t> </a:t>
            </a:r>
            <a:r>
              <a:rPr lang="de-DE" altLang="zh-CN" sz="2000">
                <a:solidFill>
                  <a:schemeClr val="tx1"/>
                </a:solidFill>
              </a:rPr>
              <a:t>correlation between  black hole mass, </a:t>
            </a:r>
            <a:r>
              <a:rPr lang="de-DE" altLang="zh-CN" sz="2000" i="1">
                <a:solidFill>
                  <a:schemeClr val="tx1"/>
                </a:solidFill>
              </a:rPr>
              <a:t>M</a:t>
            </a:r>
            <a:r>
              <a:rPr lang="de-DE" altLang="zh-CN" sz="2000" baseline="-25000">
                <a:solidFill>
                  <a:schemeClr val="tx1"/>
                </a:solidFill>
              </a:rPr>
              <a:t>BH</a:t>
            </a:r>
            <a:r>
              <a:rPr lang="de-DE" altLang="zh-CN" sz="2000">
                <a:solidFill>
                  <a:schemeClr val="tx1"/>
                </a:solidFill>
              </a:rPr>
              <a:t>, and bulge stellar velocity dispersion,</a:t>
            </a:r>
            <a:r>
              <a:rPr lang="de-DE" altLang="zh-CN" sz="2000" i="1">
                <a:solidFill>
                  <a:schemeClr val="tx1"/>
                </a:solidFill>
                <a:latin typeface="Symbol" pitchFamily="18" charset="2"/>
              </a:rPr>
              <a:t>s</a:t>
            </a:r>
            <a:r>
              <a:rPr lang="de-DE" altLang="zh-CN" sz="2000" baseline="-25000">
                <a:solidFill>
                  <a:schemeClr val="tx1"/>
                </a:solidFill>
                <a:latin typeface="Symbol" pitchFamily="18" charset="2"/>
              </a:rPr>
              <a:t>*</a:t>
            </a:r>
            <a:r>
              <a:rPr lang="de-DE" altLang="zh-CN" sz="2000">
                <a:solidFill>
                  <a:schemeClr val="tx1"/>
                </a:solidFill>
              </a:rPr>
              <a:t>, </a:t>
            </a:r>
          </a:p>
          <a:p>
            <a:pPr algn="l">
              <a:spcBef>
                <a:spcPct val="50000"/>
              </a:spcBef>
            </a:pPr>
            <a:r>
              <a:rPr lang="de-DE" altLang="zh-CN" sz="2000" i="1">
                <a:solidFill>
                  <a:schemeClr val="tx1"/>
                </a:solidFill>
              </a:rPr>
              <a:t>M</a:t>
            </a:r>
            <a:r>
              <a:rPr lang="de-DE" altLang="zh-CN" sz="2000" baseline="-25000">
                <a:solidFill>
                  <a:schemeClr val="tx1"/>
                </a:solidFill>
              </a:rPr>
              <a:t>BH</a:t>
            </a:r>
            <a:r>
              <a:rPr lang="de-DE" altLang="zh-CN" sz="2000">
                <a:solidFill>
                  <a:schemeClr val="tx1"/>
                </a:solidFill>
              </a:rPr>
              <a:t>/</a:t>
            </a:r>
            <a:r>
              <a:rPr lang="de-DE" altLang="zh-CN" sz="2000">
                <a:solidFill>
                  <a:schemeClr val="tx1"/>
                </a:solidFill>
                <a:latin typeface="Symbol" pitchFamily="18" charset="2"/>
              </a:rPr>
              <a:t>(</a:t>
            </a:r>
            <a:r>
              <a:rPr lang="en-US" sz="2000">
                <a:solidFill>
                  <a:schemeClr val="tx1"/>
                </a:solidFill>
                <a:latin typeface="Symbol" pitchFamily="18" charset="2"/>
                <a:cs typeface="Times New Roman" pitchFamily="18" charset="0"/>
                <a:sym typeface="Wingdings" pitchFamily="2" charset="2"/>
              </a:rPr>
              <a:t>10</a:t>
            </a:r>
            <a:r>
              <a:rPr lang="en-US" sz="2000" baseline="30000">
                <a:solidFill>
                  <a:schemeClr val="tx1"/>
                </a:solidFill>
                <a:latin typeface="Symbol" pitchFamily="18" charset="2"/>
                <a:cs typeface="Times New Roman" pitchFamily="18" charset="0"/>
                <a:sym typeface="Wingdings" pitchFamily="2" charset="2"/>
              </a:rPr>
              <a:t>8 </a:t>
            </a:r>
            <a:r>
              <a:rPr lang="en-US" sz="2000">
                <a:solidFill>
                  <a:schemeClr val="tx1"/>
                </a:solidFill>
                <a:latin typeface="Symbol" pitchFamily="18" charset="2"/>
                <a:cs typeface="Times New Roman" pitchFamily="18" charset="0"/>
                <a:sym typeface="Wingdings" pitchFamily="2" charset="2"/>
              </a:rPr>
              <a:t>M</a:t>
            </a:r>
            <a:r>
              <a:rPr lang="en-US" sz="2000" baseline="-25000">
                <a:solidFill>
                  <a:schemeClr val="tx1"/>
                </a:solidFill>
                <a:cs typeface="Times New Roman" pitchFamily="18" charset="0"/>
                <a:sym typeface="Wingdings" pitchFamily="2" charset="2"/>
              </a:rPr>
              <a:t>sun</a:t>
            </a:r>
            <a:r>
              <a:rPr lang="en-US" sz="2000">
                <a:solidFill>
                  <a:schemeClr val="tx1"/>
                </a:solidFill>
                <a:latin typeface="Symbol" pitchFamily="18" charset="2"/>
                <a:cs typeface="Times New Roman" pitchFamily="18" charset="0"/>
                <a:sym typeface="Wingdings" pitchFamily="2" charset="2"/>
              </a:rPr>
              <a:t>)</a:t>
            </a:r>
            <a:r>
              <a:rPr lang="en-US" sz="2000" baseline="-25000">
                <a:solidFill>
                  <a:schemeClr val="tx1"/>
                </a:solidFill>
                <a:cs typeface="Times New Roman" pitchFamily="18" charset="0"/>
                <a:sym typeface="Wingdings" pitchFamily="2" charset="2"/>
              </a:rPr>
              <a:t> </a:t>
            </a:r>
            <a:r>
              <a:rPr lang="en-US" sz="2000">
                <a:solidFill>
                  <a:schemeClr val="tx1"/>
                </a:solidFill>
                <a:cs typeface="Times New Roman" pitchFamily="18" charset="0"/>
                <a:sym typeface="Wingdings" pitchFamily="2" charset="2"/>
              </a:rPr>
              <a:t>= 1.7 </a:t>
            </a:r>
            <a:r>
              <a:rPr lang="en-US" sz="2000">
                <a:solidFill>
                  <a:schemeClr val="tx1"/>
                </a:solidFill>
                <a:latin typeface="Symbol" pitchFamily="18" charset="2"/>
                <a:cs typeface="Times New Roman" pitchFamily="18" charset="0"/>
                <a:sym typeface="Wingdings" pitchFamily="2" charset="2"/>
              </a:rPr>
              <a:t>(s</a:t>
            </a:r>
            <a:r>
              <a:rPr lang="en-US" sz="2000" baseline="-25000">
                <a:solidFill>
                  <a:schemeClr val="tx1"/>
                </a:solidFill>
                <a:latin typeface="Symbol" pitchFamily="18" charset="2"/>
                <a:cs typeface="Times New Roman" pitchFamily="18" charset="0"/>
                <a:sym typeface="Wingdings" pitchFamily="2" charset="2"/>
              </a:rPr>
              <a:t>*</a:t>
            </a:r>
            <a:r>
              <a:rPr lang="en-US" sz="2000">
                <a:solidFill>
                  <a:schemeClr val="tx1"/>
                </a:solidFill>
                <a:cs typeface="Times New Roman" pitchFamily="18" charset="0"/>
                <a:sym typeface="Wingdings" pitchFamily="2" charset="2"/>
              </a:rPr>
              <a:t>/</a:t>
            </a:r>
            <a:r>
              <a:rPr lang="en-US" sz="2000">
                <a:solidFill>
                  <a:schemeClr val="tx1"/>
                </a:solidFill>
                <a:latin typeface="Symbol" pitchFamily="18" charset="2"/>
                <a:cs typeface="Times New Roman" pitchFamily="18" charset="0"/>
                <a:sym typeface="Wingdings" pitchFamily="2" charset="2"/>
              </a:rPr>
              <a:t>s</a:t>
            </a:r>
            <a:r>
              <a:rPr lang="en-US" sz="2000" baseline="-25000">
                <a:solidFill>
                  <a:schemeClr val="tx1"/>
                </a:solidFill>
                <a:cs typeface="Times New Roman" pitchFamily="18" charset="0"/>
                <a:sym typeface="Wingdings" pitchFamily="2" charset="2"/>
              </a:rPr>
              <a:t>0</a:t>
            </a:r>
            <a:r>
              <a:rPr lang="en-US" sz="2000">
                <a:solidFill>
                  <a:schemeClr val="tx1"/>
                </a:solidFill>
                <a:latin typeface="Symbol" pitchFamily="18" charset="2"/>
                <a:cs typeface="Times New Roman" pitchFamily="18" charset="0"/>
                <a:sym typeface="Wingdings" pitchFamily="2" charset="2"/>
              </a:rPr>
              <a:t>)</a:t>
            </a:r>
            <a:r>
              <a:rPr lang="en-US" sz="2000" baseline="30000">
                <a:solidFill>
                  <a:schemeClr val="tx1"/>
                </a:solidFill>
                <a:latin typeface="Symbol" pitchFamily="18" charset="2"/>
                <a:cs typeface="Times New Roman" pitchFamily="18" charset="0"/>
                <a:sym typeface="Wingdings" pitchFamily="2" charset="2"/>
              </a:rPr>
              <a:t>4.9</a:t>
            </a:r>
            <a:r>
              <a:rPr lang="en-US" sz="2000">
                <a:solidFill>
                  <a:schemeClr val="tx1"/>
                </a:solidFill>
                <a:cs typeface="Times New Roman" pitchFamily="18" charset="0"/>
                <a:sym typeface="Wingdings" pitchFamily="2" charset="2"/>
              </a:rPr>
              <a:t>       </a:t>
            </a:r>
            <a:r>
              <a:rPr lang="en-US" sz="1400">
                <a:solidFill>
                  <a:schemeClr val="tx1"/>
                </a:solidFill>
                <a:cs typeface="Times New Roman" pitchFamily="18" charset="0"/>
                <a:sym typeface="Wingdings" pitchFamily="2" charset="2"/>
              </a:rPr>
              <a:t>(FF05)</a:t>
            </a:r>
          </a:p>
        </p:txBody>
      </p:sp>
      <p:sp>
        <p:nvSpPr>
          <p:cNvPr id="606215" name="Text Box 7"/>
          <p:cNvSpPr txBox="1">
            <a:spLocks noChangeArrowheads="1"/>
          </p:cNvSpPr>
          <p:nvPr/>
        </p:nvSpPr>
        <p:spPr bwMode="auto">
          <a:xfrm>
            <a:off x="5715000" y="4953000"/>
            <a:ext cx="3429000" cy="825500"/>
          </a:xfrm>
          <a:prstGeom prst="rect">
            <a:avLst/>
          </a:prstGeom>
          <a:noFill/>
          <a:ln w="9525">
            <a:noFill/>
            <a:miter lim="800000"/>
            <a:headEnd/>
            <a:tailEnd/>
          </a:ln>
          <a:effectLst/>
        </p:spPr>
        <p:txBody>
          <a:bodyPr>
            <a:spAutoFit/>
          </a:bodyPr>
          <a:lstStyle/>
          <a:p>
            <a:pPr algn="l">
              <a:spcBef>
                <a:spcPct val="50000"/>
              </a:spcBef>
            </a:pPr>
            <a:r>
              <a:rPr lang="de-DE" altLang="zh-CN" sz="1600" b="0">
                <a:solidFill>
                  <a:srgbClr val="CC6600"/>
                </a:solidFill>
              </a:rPr>
              <a:t>[M-</a:t>
            </a:r>
            <a:r>
              <a:rPr lang="de-DE" altLang="zh-CN" sz="1600" b="0">
                <a:solidFill>
                  <a:srgbClr val="CC6600"/>
                </a:solidFill>
                <a:latin typeface="Symbol" pitchFamily="18" charset="2"/>
              </a:rPr>
              <a:t>s</a:t>
            </a:r>
            <a:r>
              <a:rPr lang="de-DE" altLang="zh-CN" sz="1600" b="0">
                <a:solidFill>
                  <a:srgbClr val="CC6600"/>
                </a:solidFill>
              </a:rPr>
              <a:t>: Ferrarese &amp; Merritt 00, Gebhardt &amp; 00, MF01, Tremaine &amp; 02, Ferrarese &amp; Ford 05]</a:t>
            </a:r>
            <a:endParaRPr lang="en-US" sz="1600" b="0">
              <a:solidFill>
                <a:srgbClr val="CC6600"/>
              </a:solidFill>
            </a:endParaRPr>
          </a:p>
        </p:txBody>
      </p:sp>
      <p:sp>
        <p:nvSpPr>
          <p:cNvPr id="606216" name="Line 8"/>
          <p:cNvSpPr>
            <a:spLocks noChangeShapeType="1"/>
          </p:cNvSpPr>
          <p:nvPr/>
        </p:nvSpPr>
        <p:spPr bwMode="auto">
          <a:xfrm flipV="1">
            <a:off x="7696200" y="2819400"/>
            <a:ext cx="0" cy="914400"/>
          </a:xfrm>
          <a:prstGeom prst="line">
            <a:avLst/>
          </a:prstGeom>
          <a:noFill/>
          <a:ln w="28575">
            <a:solidFill>
              <a:srgbClr val="FF0000"/>
            </a:solidFill>
            <a:round/>
            <a:headEnd/>
            <a:tailEnd type="triangle" w="med" len="med"/>
          </a:ln>
          <a:effectLst/>
        </p:spPr>
        <p:txBody>
          <a:bodyPr/>
          <a:lstStyle/>
          <a:p>
            <a:endParaRPr lang="en-US"/>
          </a:p>
        </p:txBody>
      </p:sp>
      <p:sp>
        <p:nvSpPr>
          <p:cNvPr id="606217" name="Line 9"/>
          <p:cNvSpPr>
            <a:spLocks noChangeShapeType="1"/>
          </p:cNvSpPr>
          <p:nvPr/>
        </p:nvSpPr>
        <p:spPr bwMode="auto">
          <a:xfrm flipV="1">
            <a:off x="8001000" y="2514600"/>
            <a:ext cx="0" cy="914400"/>
          </a:xfrm>
          <a:prstGeom prst="line">
            <a:avLst/>
          </a:prstGeom>
          <a:noFill/>
          <a:ln w="28575">
            <a:solidFill>
              <a:srgbClr val="FF0000"/>
            </a:solidFill>
            <a:round/>
            <a:headEnd/>
            <a:tailEnd type="triangle" w="med" len="med"/>
          </a:ln>
          <a:effectLst/>
        </p:spPr>
        <p:txBody>
          <a:bodyPr/>
          <a:lstStyle/>
          <a:p>
            <a:endParaRPr lang="en-US"/>
          </a:p>
        </p:txBody>
      </p:sp>
      <p:sp>
        <p:nvSpPr>
          <p:cNvPr id="606218" name="Line 10"/>
          <p:cNvSpPr>
            <a:spLocks noChangeShapeType="1"/>
          </p:cNvSpPr>
          <p:nvPr/>
        </p:nvSpPr>
        <p:spPr bwMode="auto">
          <a:xfrm flipV="1">
            <a:off x="8305800" y="2209800"/>
            <a:ext cx="0" cy="914400"/>
          </a:xfrm>
          <a:prstGeom prst="line">
            <a:avLst/>
          </a:prstGeom>
          <a:noFill/>
          <a:ln w="28575">
            <a:solidFill>
              <a:srgbClr val="FF0000"/>
            </a:solidFill>
            <a:round/>
            <a:headEnd/>
            <a:tailEnd type="triangle" w="med" len="med"/>
          </a:ln>
          <a:effectLst/>
        </p:spPr>
        <p:txBody>
          <a:bodyPr/>
          <a:lstStyle/>
          <a:p>
            <a:endParaRPr lang="en-US"/>
          </a:p>
        </p:txBody>
      </p:sp>
      <p:sp>
        <p:nvSpPr>
          <p:cNvPr id="606219" name="Line 11"/>
          <p:cNvSpPr>
            <a:spLocks noChangeShapeType="1"/>
          </p:cNvSpPr>
          <p:nvPr/>
        </p:nvSpPr>
        <p:spPr bwMode="auto">
          <a:xfrm flipV="1">
            <a:off x="6324600" y="2667000"/>
            <a:ext cx="1143000" cy="0"/>
          </a:xfrm>
          <a:prstGeom prst="line">
            <a:avLst/>
          </a:prstGeom>
          <a:noFill/>
          <a:ln w="28575">
            <a:solidFill>
              <a:srgbClr val="FF0000"/>
            </a:solidFill>
            <a:round/>
            <a:headEnd/>
            <a:tailEnd type="triangle" w="med" len="med"/>
          </a:ln>
          <a:effectLst/>
        </p:spPr>
        <p:txBody>
          <a:bodyPr/>
          <a:lstStyle/>
          <a:p>
            <a:endParaRPr lang="en-US"/>
          </a:p>
        </p:txBody>
      </p:sp>
      <p:sp>
        <p:nvSpPr>
          <p:cNvPr id="606220" name="Line 12"/>
          <p:cNvSpPr>
            <a:spLocks noChangeShapeType="1"/>
          </p:cNvSpPr>
          <p:nvPr/>
        </p:nvSpPr>
        <p:spPr bwMode="auto">
          <a:xfrm flipV="1">
            <a:off x="6705600" y="2362200"/>
            <a:ext cx="1143000" cy="0"/>
          </a:xfrm>
          <a:prstGeom prst="line">
            <a:avLst/>
          </a:prstGeom>
          <a:noFill/>
          <a:ln w="28575">
            <a:solidFill>
              <a:srgbClr val="FF0000"/>
            </a:solidFill>
            <a:round/>
            <a:headEnd/>
            <a:tailEnd type="triangle" w="med" len="med"/>
          </a:ln>
          <a:effectLst/>
        </p:spPr>
        <p:txBody>
          <a:bodyPr/>
          <a:lstStyle/>
          <a:p>
            <a:endParaRPr lang="en-US"/>
          </a:p>
        </p:txBody>
      </p:sp>
      <p:sp>
        <p:nvSpPr>
          <p:cNvPr id="606221" name="Line 13"/>
          <p:cNvSpPr>
            <a:spLocks noChangeShapeType="1"/>
          </p:cNvSpPr>
          <p:nvPr/>
        </p:nvSpPr>
        <p:spPr bwMode="auto">
          <a:xfrm flipV="1">
            <a:off x="7010400" y="2057400"/>
            <a:ext cx="1143000" cy="0"/>
          </a:xfrm>
          <a:prstGeom prst="line">
            <a:avLst/>
          </a:prstGeom>
          <a:noFill/>
          <a:ln w="28575">
            <a:solidFill>
              <a:srgbClr val="FF0000"/>
            </a:solidFill>
            <a:round/>
            <a:headEnd/>
            <a:tailEnd type="triangle" w="med" len="med"/>
          </a:ln>
          <a:effectLst/>
        </p:spPr>
        <p:txBody>
          <a:bodyPr/>
          <a:lstStyle/>
          <a:p>
            <a:endParaRPr lang="en-US"/>
          </a:p>
        </p:txBody>
      </p:sp>
      <p:sp>
        <p:nvSpPr>
          <p:cNvPr id="606222" name="Line 14"/>
          <p:cNvSpPr>
            <a:spLocks noChangeShapeType="1"/>
          </p:cNvSpPr>
          <p:nvPr/>
        </p:nvSpPr>
        <p:spPr bwMode="auto">
          <a:xfrm flipV="1">
            <a:off x="5181600" y="4114800"/>
            <a:ext cx="914400" cy="914400"/>
          </a:xfrm>
          <a:prstGeom prst="line">
            <a:avLst/>
          </a:prstGeom>
          <a:noFill/>
          <a:ln w="28575">
            <a:solidFill>
              <a:srgbClr val="FF0000"/>
            </a:solidFill>
            <a:round/>
            <a:headEnd/>
            <a:tailEnd type="triangle" w="med" len="med"/>
          </a:ln>
          <a:effectLst/>
        </p:spPr>
        <p:txBody>
          <a:bodyPr/>
          <a:lstStyle/>
          <a:p>
            <a:endParaRPr lang="en-US"/>
          </a:p>
        </p:txBody>
      </p:sp>
      <p:sp>
        <p:nvSpPr>
          <p:cNvPr id="606223" name="Rectangle 15"/>
          <p:cNvSpPr>
            <a:spLocks noChangeArrowheads="1"/>
          </p:cNvSpPr>
          <p:nvPr/>
        </p:nvSpPr>
        <p:spPr bwMode="auto">
          <a:xfrm>
            <a:off x="5715000" y="5727700"/>
            <a:ext cx="3276600" cy="1069975"/>
          </a:xfrm>
          <a:prstGeom prst="rect">
            <a:avLst/>
          </a:prstGeom>
          <a:noFill/>
          <a:ln w="9525">
            <a:noFill/>
            <a:miter lim="800000"/>
            <a:headEnd/>
            <a:tailEnd/>
          </a:ln>
          <a:effectLst/>
        </p:spPr>
        <p:txBody>
          <a:bodyPr>
            <a:spAutoFit/>
          </a:bodyPr>
          <a:lstStyle/>
          <a:p>
            <a:pPr algn="l"/>
            <a:r>
              <a:rPr lang="de-DE" altLang="zh-CN" sz="1600" b="0">
                <a:solidFill>
                  <a:srgbClr val="CC6600"/>
                </a:solidFill>
              </a:rPr>
              <a:t>[models: e.g., Silk &amp; Rees 98, Burkert &amp; Silk 01, Haehnelt+ 03, Springel+ 05, Hopkins+ 06,11 .........]</a:t>
            </a:r>
            <a:endParaRPr lang="en-US" sz="1600" b="0">
              <a:solidFill>
                <a:srgbClr val="CC66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8675" name="Rectangle 3"/>
          <p:cNvSpPr>
            <a:spLocks noGrp="1" noChangeArrowheads="1"/>
          </p:cNvSpPr>
          <p:nvPr>
            <p:ph type="title"/>
          </p:nvPr>
        </p:nvSpPr>
        <p:spPr>
          <a:xfrm>
            <a:off x="152400" y="152400"/>
            <a:ext cx="8839200" cy="838200"/>
          </a:xfrm>
          <a:noFill/>
        </p:spPr>
        <p:txBody>
          <a:bodyPr/>
          <a:lstStyle/>
          <a:p>
            <a:r>
              <a:rPr lang="de-DE" altLang="zh-CN" sz="3200" b="1">
                <a:solidFill>
                  <a:schemeClr val="accent2"/>
                </a:solidFill>
                <a:effectLst>
                  <a:outerShdw blurRad="38100" dist="38100" dir="2700000" algn="tl">
                    <a:srgbClr val="C0C0C0"/>
                  </a:outerShdw>
                </a:effectLst>
                <a:latin typeface="Century Gothic" pitchFamily="34" charset="0"/>
                <a:ea typeface="宋体" charset="-122"/>
              </a:rPr>
              <a:t>M</a:t>
            </a:r>
            <a:r>
              <a:rPr lang="de-DE" altLang="zh-CN" sz="3200" b="1" baseline="-25000">
                <a:solidFill>
                  <a:schemeClr val="accent2"/>
                </a:solidFill>
                <a:effectLst>
                  <a:outerShdw blurRad="38100" dist="38100" dir="2700000" algn="tl">
                    <a:srgbClr val="C0C0C0"/>
                  </a:outerShdw>
                </a:effectLst>
                <a:latin typeface="Century Gothic" pitchFamily="34" charset="0"/>
                <a:ea typeface="宋体" charset="-122"/>
              </a:rPr>
              <a:t>BH</a:t>
            </a:r>
            <a:r>
              <a:rPr lang="de-DE" altLang="zh-CN" sz="3200" b="1">
                <a:solidFill>
                  <a:schemeClr val="accent2"/>
                </a:solidFill>
                <a:effectLst>
                  <a:outerShdw blurRad="38100" dist="38100" dir="2700000" algn="tl">
                    <a:srgbClr val="C0C0C0"/>
                  </a:outerShdw>
                </a:effectLst>
                <a:latin typeface="Century Gothic" pitchFamily="34" charset="0"/>
                <a:ea typeface="宋体" charset="-122"/>
              </a:rPr>
              <a:t> and </a:t>
            </a:r>
            <a:r>
              <a:rPr lang="de-DE" altLang="zh-CN" sz="3200" b="1">
                <a:solidFill>
                  <a:schemeClr val="accent2"/>
                </a:solidFill>
                <a:effectLst>
                  <a:outerShdw blurRad="38100" dist="38100" dir="2700000" algn="tl">
                    <a:srgbClr val="C0C0C0"/>
                  </a:outerShdw>
                </a:effectLst>
                <a:latin typeface="Symbol" pitchFamily="18" charset="2"/>
                <a:ea typeface="宋体" charset="-122"/>
              </a:rPr>
              <a:t>s</a:t>
            </a:r>
            <a:r>
              <a:rPr lang="de-DE" altLang="zh-CN" sz="3200" b="1">
                <a:solidFill>
                  <a:schemeClr val="accent2"/>
                </a:solidFill>
                <a:effectLst>
                  <a:outerShdw blurRad="38100" dist="38100" dir="2700000" algn="tl">
                    <a:srgbClr val="C0C0C0"/>
                  </a:outerShdw>
                </a:effectLst>
                <a:latin typeface="Century Gothic" pitchFamily="34" charset="0"/>
                <a:ea typeface="宋体" charset="-122"/>
              </a:rPr>
              <a:t> measurements in AGNs</a:t>
            </a:r>
            <a:r>
              <a:rPr lang="de-DE" altLang="zh-CN" sz="2800" b="1">
                <a:solidFill>
                  <a:schemeClr val="accent2"/>
                </a:solidFill>
                <a:latin typeface="Century Gothic" pitchFamily="34" charset="0"/>
                <a:ea typeface="宋体" charset="-122"/>
              </a:rPr>
              <a:t> </a:t>
            </a:r>
          </a:p>
        </p:txBody>
      </p:sp>
      <p:sp>
        <p:nvSpPr>
          <p:cNvPr id="668676" name="Text Box 4"/>
          <p:cNvSpPr txBox="1">
            <a:spLocks noChangeArrowheads="1"/>
          </p:cNvSpPr>
          <p:nvPr/>
        </p:nvSpPr>
        <p:spPr bwMode="auto">
          <a:xfrm>
            <a:off x="152400" y="1143000"/>
            <a:ext cx="5486400" cy="4168775"/>
          </a:xfrm>
          <a:prstGeom prst="rect">
            <a:avLst/>
          </a:prstGeom>
          <a:noFill/>
          <a:ln w="9525">
            <a:noFill/>
            <a:miter lim="800000"/>
            <a:headEnd/>
            <a:tailEnd/>
          </a:ln>
          <a:effectLst/>
        </p:spPr>
        <p:txBody>
          <a:bodyPr>
            <a:spAutoFit/>
          </a:bodyPr>
          <a:lstStyle/>
          <a:p>
            <a:pPr algn="l">
              <a:buFontTx/>
              <a:buChar char="•"/>
            </a:pPr>
            <a:r>
              <a:rPr lang="zh-CN" altLang="de-DE" sz="2400" b="0">
                <a:solidFill>
                  <a:schemeClr val="tx1"/>
                </a:solidFill>
              </a:rPr>
              <a:t> </a:t>
            </a:r>
            <a:r>
              <a:rPr lang="de-DE" altLang="zh-CN" sz="2400">
                <a:solidFill>
                  <a:schemeClr val="tx1"/>
                </a:solidFill>
              </a:rPr>
              <a:t>in AGNs, an independent way to estimate </a:t>
            </a:r>
            <a:r>
              <a:rPr lang="de-DE" altLang="zh-CN" sz="2400" i="1">
                <a:solidFill>
                  <a:schemeClr val="tx1"/>
                </a:solidFill>
              </a:rPr>
              <a:t>BH masses</a:t>
            </a:r>
            <a:r>
              <a:rPr lang="de-DE" altLang="zh-CN" sz="2400">
                <a:solidFill>
                  <a:schemeClr val="tx1"/>
                </a:solidFill>
              </a:rPr>
              <a:t> from “reverberation mapping“ of the BLR,</a:t>
            </a:r>
          </a:p>
          <a:p>
            <a:pPr algn="l"/>
            <a:r>
              <a:rPr lang="de-DE" altLang="zh-CN" sz="2400">
                <a:solidFill>
                  <a:schemeClr val="tx1"/>
                </a:solidFill>
                <a:sym typeface="Wingdings" pitchFamily="2" charset="2"/>
              </a:rPr>
              <a:t></a:t>
            </a:r>
            <a:r>
              <a:rPr lang="de-DE" altLang="zh-CN" sz="2400">
                <a:solidFill>
                  <a:schemeClr val="tx1"/>
                </a:solidFill>
              </a:rPr>
              <a:t> </a:t>
            </a:r>
            <a:r>
              <a:rPr lang="de-DE" altLang="zh-CN" sz="2400" i="1">
                <a:solidFill>
                  <a:schemeClr val="tx1"/>
                </a:solidFill>
              </a:rPr>
              <a:t>R</a:t>
            </a:r>
            <a:r>
              <a:rPr lang="de-DE" altLang="zh-CN" sz="2400" baseline="-25000">
                <a:solidFill>
                  <a:schemeClr val="tx1"/>
                </a:solidFill>
              </a:rPr>
              <a:t>BLR</a:t>
            </a:r>
            <a:r>
              <a:rPr lang="de-DE" altLang="zh-CN" sz="2400" i="1">
                <a:solidFill>
                  <a:schemeClr val="tx1"/>
                </a:solidFill>
              </a:rPr>
              <a:t>-L</a:t>
            </a:r>
            <a:r>
              <a:rPr lang="de-DE" altLang="zh-CN" sz="2400">
                <a:solidFill>
                  <a:schemeClr val="tx1"/>
                </a:solidFill>
              </a:rPr>
              <a:t> relation</a:t>
            </a:r>
          </a:p>
          <a:p>
            <a:pPr algn="l"/>
            <a:r>
              <a:rPr lang="de-DE" altLang="zh-CN" sz="1400">
                <a:solidFill>
                  <a:srgbClr val="CC6600"/>
                </a:solidFill>
              </a:rPr>
              <a:t>[e.g., Kaspi et al. 2005, Peterson 2007]</a:t>
            </a:r>
          </a:p>
          <a:p>
            <a:pPr algn="l"/>
            <a:endParaRPr lang="de-DE" altLang="zh-CN" sz="1400">
              <a:solidFill>
                <a:srgbClr val="CC6600"/>
              </a:solidFill>
            </a:endParaRPr>
          </a:p>
          <a:p>
            <a:pPr algn="l">
              <a:buFontTx/>
              <a:buChar char="•"/>
            </a:pPr>
            <a:r>
              <a:rPr lang="de-DE" altLang="zh-CN" sz="2000">
                <a:solidFill>
                  <a:schemeClr val="tx1"/>
                </a:solidFill>
              </a:rPr>
              <a:t> </a:t>
            </a:r>
            <a:r>
              <a:rPr lang="de-DE" altLang="zh-CN" sz="2400">
                <a:solidFill>
                  <a:srgbClr val="9900CC"/>
                </a:solidFill>
              </a:rPr>
              <a:t>do we also have a way to measure </a:t>
            </a:r>
            <a:r>
              <a:rPr lang="de-DE" altLang="zh-CN" sz="2400" i="1">
                <a:solidFill>
                  <a:srgbClr val="9900CC"/>
                </a:solidFill>
                <a:latin typeface="Symbol" pitchFamily="18" charset="2"/>
              </a:rPr>
              <a:t>s</a:t>
            </a:r>
            <a:r>
              <a:rPr lang="de-DE" altLang="zh-CN" sz="2400" baseline="-25000">
                <a:solidFill>
                  <a:srgbClr val="9900CC"/>
                </a:solidFill>
                <a:latin typeface="Symbol" pitchFamily="18" charset="2"/>
              </a:rPr>
              <a:t>*</a:t>
            </a:r>
            <a:r>
              <a:rPr lang="de-DE" altLang="zh-CN" sz="2400">
                <a:solidFill>
                  <a:srgbClr val="9900CC"/>
                </a:solidFill>
              </a:rPr>
              <a:t> ?</a:t>
            </a:r>
            <a:r>
              <a:rPr lang="de-DE" altLang="zh-CN" sz="2400">
                <a:solidFill>
                  <a:schemeClr val="tx1"/>
                </a:solidFill>
              </a:rPr>
              <a:t>    </a:t>
            </a:r>
          </a:p>
          <a:p>
            <a:pPr algn="l"/>
            <a:r>
              <a:rPr lang="de-DE" altLang="zh-CN" sz="2400">
                <a:solidFill>
                  <a:schemeClr val="tx1"/>
                </a:solidFill>
              </a:rPr>
              <a:t>Not really, AGN conti bright; stellar absorption features often superposed by bright conti &amp; emission-complexes  </a:t>
            </a:r>
            <a:endParaRPr lang="en-US" sz="2400">
              <a:solidFill>
                <a:srgbClr val="336600"/>
              </a:solidFill>
            </a:endParaRPr>
          </a:p>
        </p:txBody>
      </p:sp>
      <p:sp>
        <p:nvSpPr>
          <p:cNvPr id="668677" name="Text Box 5"/>
          <p:cNvSpPr txBox="1">
            <a:spLocks noChangeArrowheads="1"/>
          </p:cNvSpPr>
          <p:nvPr/>
        </p:nvSpPr>
        <p:spPr bwMode="auto">
          <a:xfrm>
            <a:off x="533400" y="6400800"/>
            <a:ext cx="3429000" cy="304800"/>
          </a:xfrm>
          <a:prstGeom prst="rect">
            <a:avLst/>
          </a:prstGeom>
          <a:noFill/>
          <a:ln w="9525">
            <a:noFill/>
            <a:miter lim="800000"/>
            <a:headEnd/>
            <a:tailEnd/>
          </a:ln>
          <a:effectLst/>
        </p:spPr>
        <p:txBody>
          <a:bodyPr>
            <a:spAutoFit/>
          </a:bodyPr>
          <a:lstStyle/>
          <a:p>
            <a:pPr algn="l">
              <a:spcBef>
                <a:spcPct val="50000"/>
              </a:spcBef>
            </a:pPr>
            <a:r>
              <a:rPr lang="de-DE" altLang="zh-CN" sz="1400" b="0">
                <a:solidFill>
                  <a:srgbClr val="CC6600"/>
                </a:solidFill>
              </a:rPr>
              <a:t>[Nelson &amp; Whittle 96, Nelson 2000]</a:t>
            </a:r>
            <a:endParaRPr lang="en-US" sz="1400" b="0">
              <a:solidFill>
                <a:srgbClr val="CC6600"/>
              </a:solidFill>
            </a:endParaRPr>
          </a:p>
        </p:txBody>
      </p:sp>
      <p:sp>
        <p:nvSpPr>
          <p:cNvPr id="668678" name="Text Box 6"/>
          <p:cNvSpPr txBox="1">
            <a:spLocks noChangeArrowheads="1"/>
          </p:cNvSpPr>
          <p:nvPr/>
        </p:nvSpPr>
        <p:spPr bwMode="auto">
          <a:xfrm>
            <a:off x="381000" y="5334000"/>
            <a:ext cx="4343400" cy="1187450"/>
          </a:xfrm>
          <a:prstGeom prst="rect">
            <a:avLst/>
          </a:prstGeom>
          <a:noFill/>
          <a:ln w="9525">
            <a:noFill/>
            <a:miter lim="800000"/>
            <a:headEnd/>
            <a:tailEnd/>
          </a:ln>
          <a:effectLst/>
        </p:spPr>
        <p:txBody>
          <a:bodyPr>
            <a:spAutoFit/>
          </a:bodyPr>
          <a:lstStyle/>
          <a:p>
            <a:pPr algn="l">
              <a:spcBef>
                <a:spcPct val="50000"/>
              </a:spcBef>
              <a:buFont typeface="Wingdings" pitchFamily="2" charset="2"/>
              <a:buChar char="à"/>
            </a:pPr>
            <a:r>
              <a:rPr lang="zh-CN" altLang="de-DE" sz="2400" b="0">
                <a:solidFill>
                  <a:schemeClr val="tx1"/>
                </a:solidFill>
                <a:sym typeface="Wingdings" pitchFamily="2" charset="2"/>
              </a:rPr>
              <a:t> </a:t>
            </a:r>
            <a:r>
              <a:rPr lang="de-DE" altLang="zh-CN" sz="2400">
                <a:solidFill>
                  <a:schemeClr val="tx1"/>
                </a:solidFill>
                <a:sym typeface="Wingdings" pitchFamily="2" charset="2"/>
              </a:rPr>
              <a:t>use </a:t>
            </a:r>
            <a:r>
              <a:rPr lang="de-DE" altLang="zh-CN" sz="2400" i="1">
                <a:solidFill>
                  <a:srgbClr val="800080"/>
                </a:solidFill>
                <a:sym typeface="Wingdings" pitchFamily="2" charset="2"/>
              </a:rPr>
              <a:t>gaseous</a:t>
            </a:r>
            <a:r>
              <a:rPr lang="de-DE" altLang="zh-CN" sz="2400">
                <a:solidFill>
                  <a:srgbClr val="800080"/>
                </a:solidFill>
                <a:sym typeface="Wingdings" pitchFamily="2" charset="2"/>
              </a:rPr>
              <a:t> kinematics</a:t>
            </a:r>
            <a:r>
              <a:rPr lang="de-DE" altLang="zh-CN" sz="2400">
                <a:solidFill>
                  <a:schemeClr val="tx1"/>
                </a:solidFill>
                <a:sym typeface="Wingdings" pitchFamily="2" charset="2"/>
              </a:rPr>
              <a:t>, traced by </a:t>
            </a:r>
            <a:r>
              <a:rPr lang="de-DE" altLang="zh-CN" sz="2400">
                <a:solidFill>
                  <a:srgbClr val="800080"/>
                </a:solidFill>
                <a:sym typeface="Wingdings" pitchFamily="2" charset="2"/>
              </a:rPr>
              <a:t>emission-lines</a:t>
            </a:r>
            <a:r>
              <a:rPr lang="de-DE" altLang="zh-CN" sz="2400">
                <a:solidFill>
                  <a:schemeClr val="tx1"/>
                </a:solidFill>
                <a:sym typeface="Wingdings" pitchFamily="2" charset="2"/>
              </a:rPr>
              <a:t>, instead. </a:t>
            </a:r>
            <a:endParaRPr lang="en-US" sz="2400">
              <a:solidFill>
                <a:schemeClr val="tx1"/>
              </a:solidFill>
            </a:endParaRPr>
          </a:p>
        </p:txBody>
      </p:sp>
      <p:pic>
        <p:nvPicPr>
          <p:cNvPr id="668679" name="Picture 7" descr="Msigma_botte04_fig5"/>
          <p:cNvPicPr>
            <a:picLocks noChangeAspect="1" noChangeArrowheads="1"/>
          </p:cNvPicPr>
          <p:nvPr/>
        </p:nvPicPr>
        <p:blipFill>
          <a:blip r:embed="rId3" cstate="print"/>
          <a:srcRect/>
          <a:stretch>
            <a:fillRect/>
          </a:stretch>
        </p:blipFill>
        <p:spPr bwMode="auto">
          <a:xfrm>
            <a:off x="5638800" y="1066800"/>
            <a:ext cx="3276600" cy="3227388"/>
          </a:xfrm>
          <a:prstGeom prst="rect">
            <a:avLst/>
          </a:prstGeom>
          <a:noFill/>
        </p:spPr>
      </p:pic>
      <p:sp>
        <p:nvSpPr>
          <p:cNvPr id="668680" name="Oval 8"/>
          <p:cNvSpPr>
            <a:spLocks noChangeArrowheads="1"/>
          </p:cNvSpPr>
          <p:nvPr/>
        </p:nvSpPr>
        <p:spPr bwMode="auto">
          <a:xfrm>
            <a:off x="7848600" y="3581400"/>
            <a:ext cx="762000" cy="381000"/>
          </a:xfrm>
          <a:prstGeom prst="ellipse">
            <a:avLst/>
          </a:prstGeom>
          <a:noFill/>
          <a:ln w="28575">
            <a:solidFill>
              <a:srgbClr val="336600"/>
            </a:solidFill>
            <a:round/>
            <a:headEnd/>
            <a:tailEnd/>
          </a:ln>
          <a:effectLst/>
        </p:spPr>
        <p:txBody>
          <a:bodyPr wrap="none" anchor="ctr"/>
          <a:lstStyle/>
          <a:p>
            <a:endParaRPr lang="en-US"/>
          </a:p>
        </p:txBody>
      </p:sp>
      <p:sp>
        <p:nvSpPr>
          <p:cNvPr id="668681" name="Oval 9"/>
          <p:cNvSpPr>
            <a:spLocks noChangeArrowheads="1"/>
          </p:cNvSpPr>
          <p:nvPr/>
        </p:nvSpPr>
        <p:spPr bwMode="auto">
          <a:xfrm>
            <a:off x="7391400" y="3581400"/>
            <a:ext cx="457200" cy="304800"/>
          </a:xfrm>
          <a:prstGeom prst="ellipse">
            <a:avLst/>
          </a:prstGeom>
          <a:noFill/>
          <a:ln w="28575">
            <a:solidFill>
              <a:srgbClr val="800080"/>
            </a:solidFill>
            <a:round/>
            <a:headEnd/>
            <a:tailEnd/>
          </a:ln>
          <a:effectLst/>
        </p:spPr>
        <p:txBody>
          <a:bodyPr wrap="none" anchor="ctr"/>
          <a:lstStyle/>
          <a:p>
            <a:endParaRPr lang="en-US"/>
          </a:p>
        </p:txBody>
      </p:sp>
      <p:sp>
        <p:nvSpPr>
          <p:cNvPr id="668682" name="Text Box 10"/>
          <p:cNvSpPr txBox="1">
            <a:spLocks noChangeArrowheads="1"/>
          </p:cNvSpPr>
          <p:nvPr/>
        </p:nvSpPr>
        <p:spPr bwMode="auto">
          <a:xfrm>
            <a:off x="5105400" y="4616450"/>
            <a:ext cx="3962400" cy="1708150"/>
          </a:xfrm>
          <a:prstGeom prst="rect">
            <a:avLst/>
          </a:prstGeom>
          <a:noFill/>
          <a:ln w="9525">
            <a:noFill/>
            <a:miter lim="800000"/>
            <a:headEnd/>
            <a:tailEnd/>
          </a:ln>
          <a:effectLst/>
        </p:spPr>
        <p:txBody>
          <a:bodyPr>
            <a:spAutoFit/>
          </a:bodyPr>
          <a:lstStyle/>
          <a:p>
            <a:pPr algn="l">
              <a:buFontTx/>
              <a:buChar char="•"/>
            </a:pPr>
            <a:r>
              <a:rPr lang="zh-CN" altLang="de-DE" sz="2400" b="0">
                <a:solidFill>
                  <a:schemeClr val="tx1"/>
                </a:solidFill>
              </a:rPr>
              <a:t> </a:t>
            </a:r>
            <a:r>
              <a:rPr lang="de-DE" altLang="zh-CN" sz="2400">
                <a:solidFill>
                  <a:srgbClr val="009900"/>
                </a:solidFill>
              </a:rPr>
              <a:t>nearby</a:t>
            </a:r>
            <a:r>
              <a:rPr lang="de-DE" altLang="zh-CN" sz="2400" b="0">
                <a:solidFill>
                  <a:srgbClr val="009900"/>
                </a:solidFill>
              </a:rPr>
              <a:t> </a:t>
            </a:r>
            <a:r>
              <a:rPr lang="de-DE" altLang="zh-CN" sz="2400">
                <a:solidFill>
                  <a:srgbClr val="009900"/>
                </a:solidFill>
              </a:rPr>
              <a:t>‘normal‘ AGNs</a:t>
            </a:r>
            <a:r>
              <a:rPr lang="de-DE" altLang="zh-CN" sz="2400" b="0">
                <a:solidFill>
                  <a:srgbClr val="009900"/>
                </a:solidFill>
              </a:rPr>
              <a:t>:</a:t>
            </a:r>
            <a:r>
              <a:rPr lang="de-DE" altLang="zh-CN" sz="2400" b="0">
                <a:solidFill>
                  <a:schemeClr val="tx1"/>
                </a:solidFill>
              </a:rPr>
              <a:t>                       </a:t>
            </a:r>
          </a:p>
          <a:p>
            <a:pPr algn="l"/>
            <a:r>
              <a:rPr lang="de-DE" altLang="zh-CN" sz="2000" b="0">
                <a:solidFill>
                  <a:schemeClr val="tx1"/>
                </a:solidFill>
              </a:rPr>
              <a:t>    </a:t>
            </a:r>
            <a:r>
              <a:rPr lang="de-DE" altLang="zh-CN" sz="2000">
                <a:solidFill>
                  <a:schemeClr val="tx1"/>
                </a:solidFill>
              </a:rPr>
              <a:t>agree with </a:t>
            </a:r>
            <a:r>
              <a:rPr lang="de-DE" altLang="zh-CN" sz="2000" i="1">
                <a:solidFill>
                  <a:schemeClr val="tx1"/>
                </a:solidFill>
              </a:rPr>
              <a:t>M</a:t>
            </a:r>
            <a:r>
              <a:rPr lang="de-DE" altLang="zh-CN" sz="2000" baseline="-25000">
                <a:solidFill>
                  <a:schemeClr val="tx1"/>
                </a:solidFill>
              </a:rPr>
              <a:t>BH</a:t>
            </a:r>
            <a:r>
              <a:rPr lang="de-DE" altLang="zh-CN" sz="2000">
                <a:solidFill>
                  <a:schemeClr val="tx1"/>
                </a:solidFill>
              </a:rPr>
              <a:t>–</a:t>
            </a:r>
            <a:r>
              <a:rPr lang="de-DE" altLang="zh-CN" sz="2000" i="1">
                <a:solidFill>
                  <a:schemeClr val="tx1"/>
                </a:solidFill>
                <a:latin typeface="Symbol" pitchFamily="18" charset="2"/>
              </a:rPr>
              <a:t>s</a:t>
            </a:r>
            <a:r>
              <a:rPr lang="de-DE" altLang="zh-CN" sz="2000" baseline="-25000">
                <a:solidFill>
                  <a:schemeClr val="tx1"/>
                </a:solidFill>
                <a:latin typeface="Symbol" pitchFamily="18" charset="2"/>
              </a:rPr>
              <a:t>*</a:t>
            </a:r>
            <a:r>
              <a:rPr lang="de-DE" altLang="zh-CN" sz="3200" baseline="-25000">
                <a:latin typeface="Symbol" pitchFamily="18" charset="2"/>
              </a:rPr>
              <a:t> </a:t>
            </a:r>
            <a:r>
              <a:rPr lang="de-DE" altLang="zh-CN" sz="2000">
                <a:solidFill>
                  <a:schemeClr val="tx1"/>
                </a:solidFill>
              </a:rPr>
              <a:t>relation if </a:t>
            </a:r>
          </a:p>
          <a:p>
            <a:pPr algn="l"/>
            <a:r>
              <a:rPr lang="de-DE" altLang="zh-CN" sz="2000">
                <a:solidFill>
                  <a:schemeClr val="tx1"/>
                </a:solidFill>
              </a:rPr>
              <a:t>    </a:t>
            </a:r>
            <a:r>
              <a:rPr lang="de-DE" altLang="zh-CN" sz="2000" i="1">
                <a:solidFill>
                  <a:schemeClr val="tx1"/>
                </a:solidFill>
                <a:latin typeface="Symbol" pitchFamily="18" charset="2"/>
              </a:rPr>
              <a:t>s</a:t>
            </a:r>
            <a:r>
              <a:rPr lang="de-DE" altLang="zh-CN" sz="2000" baseline="-25000">
                <a:solidFill>
                  <a:schemeClr val="tx1"/>
                </a:solidFill>
                <a:latin typeface="Symbol" pitchFamily="18" charset="2"/>
              </a:rPr>
              <a:t>[OIII]</a:t>
            </a:r>
            <a:r>
              <a:rPr lang="de-DE" altLang="zh-CN" sz="1600">
                <a:solidFill>
                  <a:schemeClr val="tx1"/>
                </a:solidFill>
              </a:rPr>
              <a:t> </a:t>
            </a:r>
            <a:r>
              <a:rPr lang="de-DE" altLang="zh-CN" sz="2000">
                <a:solidFill>
                  <a:schemeClr val="tx1"/>
                </a:solidFill>
              </a:rPr>
              <a:t>is used as substitue for</a:t>
            </a:r>
          </a:p>
          <a:p>
            <a:pPr algn="l"/>
            <a:r>
              <a:rPr lang="de-DE" altLang="zh-CN" sz="2000">
                <a:solidFill>
                  <a:schemeClr val="tx1"/>
                </a:solidFill>
              </a:rPr>
              <a:t>    </a:t>
            </a:r>
            <a:r>
              <a:rPr lang="de-DE" altLang="zh-CN" sz="2000" i="1">
                <a:solidFill>
                  <a:schemeClr val="tx1"/>
                </a:solidFill>
                <a:latin typeface="Symbol" pitchFamily="18" charset="2"/>
              </a:rPr>
              <a:t>s</a:t>
            </a:r>
            <a:r>
              <a:rPr lang="de-DE" altLang="zh-CN" sz="2000" baseline="-25000">
                <a:solidFill>
                  <a:schemeClr val="tx1"/>
                </a:solidFill>
                <a:latin typeface="Symbol" pitchFamily="18" charset="2"/>
              </a:rPr>
              <a:t>*</a:t>
            </a:r>
            <a:r>
              <a:rPr lang="de-DE" altLang="zh-CN" sz="3200" baseline="-25000">
                <a:latin typeface="Symbol" pitchFamily="18" charset="2"/>
              </a:rPr>
              <a:t> </a:t>
            </a:r>
          </a:p>
          <a:p>
            <a:pPr algn="l"/>
            <a:r>
              <a:rPr lang="de-DE" altLang="zh-CN" sz="2000">
                <a:solidFill>
                  <a:srgbClr val="336600"/>
                </a:solidFill>
                <a:sym typeface="Wingdings" pitchFamily="2" charset="2"/>
              </a:rPr>
              <a:t>    </a:t>
            </a:r>
            <a:endParaRPr lang="en-US" sz="2000">
              <a:solidFill>
                <a:srgbClr val="336600"/>
              </a:solidFill>
              <a:sym typeface="Wingdings" pitchFamily="2" charset="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6627" name="Picture 3" descr="nls1_msigma_dirk"/>
          <p:cNvPicPr>
            <a:picLocks noChangeAspect="1" noChangeArrowheads="1"/>
          </p:cNvPicPr>
          <p:nvPr/>
        </p:nvPicPr>
        <p:blipFill>
          <a:blip r:embed="rId3" cstate="print"/>
          <a:srcRect/>
          <a:stretch>
            <a:fillRect/>
          </a:stretch>
        </p:blipFill>
        <p:spPr bwMode="auto">
          <a:xfrm>
            <a:off x="4876800" y="1752600"/>
            <a:ext cx="4038600" cy="2919413"/>
          </a:xfrm>
          <a:prstGeom prst="rect">
            <a:avLst/>
          </a:prstGeom>
          <a:noFill/>
        </p:spPr>
      </p:pic>
      <p:sp>
        <p:nvSpPr>
          <p:cNvPr id="666628" name="Rectangle 4"/>
          <p:cNvSpPr>
            <a:spLocks noGrp="1" noChangeArrowheads="1"/>
          </p:cNvSpPr>
          <p:nvPr>
            <p:ph type="body" idx="1"/>
          </p:nvPr>
        </p:nvSpPr>
        <p:spPr>
          <a:xfrm>
            <a:off x="152400" y="1524000"/>
            <a:ext cx="4724400" cy="3733800"/>
          </a:xfrm>
        </p:spPr>
        <p:txBody>
          <a:bodyPr/>
          <a:lstStyle/>
          <a:p>
            <a:r>
              <a:rPr lang="de-DE" altLang="zh-CN" sz="2400" b="1">
                <a:latin typeface="Century Gothic" pitchFamily="34" charset="0"/>
                <a:ea typeface="宋体" charset="-122"/>
              </a:rPr>
              <a:t>original trend: NLS1s are  </a:t>
            </a:r>
            <a:r>
              <a:rPr lang="de-DE" altLang="zh-CN" sz="2000" b="1" i="1">
                <a:solidFill>
                  <a:srgbClr val="9900CC"/>
                </a:solidFill>
                <a:latin typeface="Century Gothic" pitchFamily="34" charset="0"/>
                <a:ea typeface="宋体" charset="-122"/>
              </a:rPr>
              <a:t>OFF</a:t>
            </a:r>
            <a:r>
              <a:rPr lang="de-DE" altLang="zh-CN" sz="2400" b="1">
                <a:solidFill>
                  <a:srgbClr val="9900CC"/>
                </a:solidFill>
                <a:latin typeface="Century Gothic" pitchFamily="34" charset="0"/>
                <a:ea typeface="宋体" charset="-122"/>
              </a:rPr>
              <a:t> </a:t>
            </a:r>
            <a:r>
              <a:rPr lang="de-DE" altLang="zh-CN" sz="2400" b="1" i="1">
                <a:solidFill>
                  <a:srgbClr val="9900CC"/>
                </a:solidFill>
                <a:latin typeface="Century Gothic" pitchFamily="34" charset="0"/>
                <a:ea typeface="宋体" charset="-122"/>
              </a:rPr>
              <a:t>M</a:t>
            </a:r>
            <a:r>
              <a:rPr lang="de-DE" altLang="zh-CN" sz="2400" b="1" baseline="-25000">
                <a:solidFill>
                  <a:srgbClr val="9900CC"/>
                </a:solidFill>
                <a:latin typeface="Century Gothic" pitchFamily="34" charset="0"/>
                <a:ea typeface="宋体" charset="-122"/>
              </a:rPr>
              <a:t>BH</a:t>
            </a:r>
            <a:r>
              <a:rPr lang="de-DE" altLang="zh-CN" sz="2400" b="1">
                <a:solidFill>
                  <a:srgbClr val="9900CC"/>
                </a:solidFill>
                <a:latin typeface="Century Gothic" pitchFamily="34" charset="0"/>
                <a:ea typeface="宋体" charset="-122"/>
              </a:rPr>
              <a:t> – </a:t>
            </a:r>
            <a:r>
              <a:rPr lang="de-DE" altLang="zh-CN" sz="2400" b="1">
                <a:solidFill>
                  <a:srgbClr val="9900CC"/>
                </a:solidFill>
                <a:latin typeface="Symbol" pitchFamily="18" charset="2"/>
                <a:ea typeface="宋体" charset="-122"/>
              </a:rPr>
              <a:t>s</a:t>
            </a:r>
            <a:r>
              <a:rPr lang="de-DE" altLang="zh-CN" sz="2400" b="1" baseline="-25000">
                <a:solidFill>
                  <a:srgbClr val="9900CC"/>
                </a:solidFill>
                <a:latin typeface="Symbol" pitchFamily="18" charset="2"/>
                <a:ea typeface="宋体" charset="-122"/>
              </a:rPr>
              <a:t>[OIII]  </a:t>
            </a:r>
            <a:r>
              <a:rPr lang="de-DE" altLang="zh-CN" sz="2400" b="1">
                <a:solidFill>
                  <a:srgbClr val="9900CC"/>
                </a:solidFill>
                <a:latin typeface="Century Gothic" pitchFamily="34" charset="0"/>
                <a:ea typeface="宋体" charset="-122"/>
              </a:rPr>
              <a:t> relation</a:t>
            </a:r>
            <a:r>
              <a:rPr lang="de-DE" altLang="zh-CN" sz="1400" b="1">
                <a:solidFill>
                  <a:srgbClr val="9900CC"/>
                </a:solidFill>
                <a:latin typeface="Century Gothic" pitchFamily="34" charset="0"/>
                <a:ea typeface="宋体" charset="-122"/>
              </a:rPr>
              <a:t>(Mathur+ 01)</a:t>
            </a:r>
            <a:r>
              <a:rPr lang="zh-CN" altLang="de-DE" sz="2400" b="1">
                <a:latin typeface="Century Gothic" pitchFamily="34" charset="0"/>
                <a:ea typeface="宋体" charset="-122"/>
              </a:rPr>
              <a:t>，</a:t>
            </a:r>
            <a:r>
              <a:rPr lang="de-DE" altLang="zh-CN" sz="1600" b="1">
                <a:latin typeface="Century Gothic" pitchFamily="34" charset="0"/>
                <a:ea typeface="宋体" charset="-122"/>
              </a:rPr>
              <a:t>but</a:t>
            </a:r>
            <a:r>
              <a:rPr lang="de-DE" altLang="zh-CN" sz="1600" b="1">
                <a:solidFill>
                  <a:srgbClr val="800080"/>
                </a:solidFill>
                <a:latin typeface="Century Gothic" pitchFamily="34" charset="0"/>
                <a:ea typeface="宋体" charset="-122"/>
              </a:rPr>
              <a:t> </a:t>
            </a:r>
            <a:r>
              <a:rPr lang="de-DE" altLang="zh-CN" sz="1600" b="1">
                <a:latin typeface="Century Gothic" pitchFamily="34" charset="0"/>
                <a:ea typeface="宋体" charset="-122"/>
              </a:rPr>
              <a:t>“on“ in Wang &amp; Lu</a:t>
            </a:r>
            <a:r>
              <a:rPr lang="de-DE" altLang="zh-CN" sz="2400" b="1">
                <a:latin typeface="Century Gothic" pitchFamily="34" charset="0"/>
                <a:ea typeface="宋体" charset="-122"/>
              </a:rPr>
              <a:t> </a:t>
            </a:r>
            <a:r>
              <a:rPr lang="de-DE" altLang="zh-CN" sz="1600" b="1">
                <a:latin typeface="Century Gothic" pitchFamily="34" charset="0"/>
                <a:ea typeface="宋体" charset="-122"/>
              </a:rPr>
              <a:t>(2001)</a:t>
            </a:r>
            <a:endParaRPr lang="zh-CN" altLang="de-DE" sz="1600" b="1" baseline="-25000">
              <a:latin typeface="Century Gothic" pitchFamily="34" charset="0"/>
              <a:ea typeface="宋体" charset="-122"/>
            </a:endParaRPr>
          </a:p>
          <a:p>
            <a:r>
              <a:rPr lang="de-DE" altLang="zh-CN" sz="2400" b="1" baseline="-25000">
                <a:latin typeface="Century Gothic" pitchFamily="34" charset="0"/>
                <a:ea typeface="宋体" charset="-122"/>
              </a:rPr>
              <a:t> </a:t>
            </a:r>
            <a:r>
              <a:rPr lang="de-DE" altLang="zh-CN" sz="2400" b="1">
                <a:latin typeface="Century Gothic" pitchFamily="34" charset="0"/>
                <a:ea typeface="宋体" charset="-122"/>
              </a:rPr>
              <a:t>few real </a:t>
            </a:r>
            <a:r>
              <a:rPr lang="de-DE" altLang="zh-CN" sz="2400" b="1">
                <a:latin typeface="Symbol" pitchFamily="18" charset="2"/>
                <a:ea typeface="宋体" charset="-122"/>
              </a:rPr>
              <a:t>s</a:t>
            </a:r>
            <a:r>
              <a:rPr lang="de-DE" altLang="zh-CN" sz="2400" b="1" baseline="-25000">
                <a:latin typeface="Symbol" pitchFamily="18" charset="2"/>
                <a:ea typeface="宋体" charset="-122"/>
              </a:rPr>
              <a:t>*</a:t>
            </a:r>
            <a:r>
              <a:rPr lang="de-DE" altLang="zh-CN" sz="2400" b="1">
                <a:latin typeface="Century Gothic" pitchFamily="34" charset="0"/>
                <a:ea typeface="宋体" charset="-122"/>
              </a:rPr>
              <a:t> measurements</a:t>
            </a:r>
          </a:p>
          <a:p>
            <a:pPr>
              <a:buFontTx/>
              <a:buNone/>
            </a:pPr>
            <a:r>
              <a:rPr lang="de-DE" altLang="zh-CN" sz="1400" b="1">
                <a:solidFill>
                  <a:srgbClr val="CC6600"/>
                </a:solidFill>
                <a:latin typeface="Century Gothic" pitchFamily="34" charset="0"/>
                <a:ea typeface="宋体" charset="-122"/>
              </a:rPr>
              <a:t>       (Botte+ 05, Xiao+ 11: “on“;  Zhou+ 06: “off“; Bian+ 08 “on“ or “off“)</a:t>
            </a:r>
            <a:r>
              <a:rPr lang="de-DE" altLang="zh-CN" sz="2400" b="1">
                <a:latin typeface="Century Gothic" pitchFamily="34" charset="0"/>
                <a:ea typeface="宋体" charset="-122"/>
              </a:rPr>
              <a:t>      </a:t>
            </a:r>
            <a:r>
              <a:rPr lang="de-DE" altLang="zh-CN" sz="2400" b="1" baseline="-25000">
                <a:latin typeface="Century Gothic" pitchFamily="34" charset="0"/>
                <a:ea typeface="宋体" charset="-122"/>
              </a:rPr>
              <a:t>      </a:t>
            </a:r>
          </a:p>
          <a:p>
            <a:r>
              <a:rPr lang="de-DE" altLang="zh-CN" sz="2400" b="1">
                <a:latin typeface="Century Gothic" pitchFamily="34" charset="0"/>
                <a:ea typeface="宋体" charset="-122"/>
              </a:rPr>
              <a:t>few L</a:t>
            </a:r>
            <a:r>
              <a:rPr lang="de-DE" altLang="zh-CN" sz="2400" b="1" baseline="-25000">
                <a:latin typeface="Century Gothic" pitchFamily="34" charset="0"/>
                <a:ea typeface="宋体" charset="-122"/>
              </a:rPr>
              <a:t>bulge </a:t>
            </a:r>
            <a:r>
              <a:rPr lang="de-DE" altLang="zh-CN" sz="2400" b="1">
                <a:latin typeface="Century Gothic" pitchFamily="34" charset="0"/>
                <a:ea typeface="宋体" charset="-122"/>
              </a:rPr>
              <a:t>measurements </a:t>
            </a:r>
          </a:p>
          <a:p>
            <a:pPr>
              <a:buFontTx/>
              <a:buNone/>
            </a:pPr>
            <a:r>
              <a:rPr lang="de-DE" altLang="zh-CN" sz="1400" b="1">
                <a:solidFill>
                  <a:srgbClr val="CC6600"/>
                </a:solidFill>
                <a:latin typeface="Century Gothic" pitchFamily="34" charset="0"/>
                <a:ea typeface="宋体" charset="-122"/>
              </a:rPr>
              <a:t>       (Botte+ 04: “on“;  Ryan+ 07, Mathur+ 12: “off“; based on ~10 objects each)</a:t>
            </a:r>
            <a:r>
              <a:rPr lang="de-DE" altLang="zh-CN" sz="2400" b="1" baseline="-25000">
                <a:latin typeface="Century Gothic" pitchFamily="34" charset="0"/>
                <a:ea typeface="宋体" charset="-122"/>
              </a:rPr>
              <a:t> </a:t>
            </a:r>
            <a:endParaRPr lang="en-US" sz="2400" b="1" baseline="-25000">
              <a:latin typeface="Century Gothic" pitchFamily="34" charset="0"/>
            </a:endParaRPr>
          </a:p>
        </p:txBody>
      </p:sp>
      <p:sp>
        <p:nvSpPr>
          <p:cNvPr id="666629" name="Rectangle 5"/>
          <p:cNvSpPr>
            <a:spLocks noChangeArrowheads="1"/>
          </p:cNvSpPr>
          <p:nvPr/>
        </p:nvSpPr>
        <p:spPr bwMode="auto">
          <a:xfrm>
            <a:off x="304800" y="5486400"/>
            <a:ext cx="8534400" cy="730250"/>
          </a:xfrm>
          <a:prstGeom prst="rect">
            <a:avLst/>
          </a:prstGeom>
          <a:noFill/>
          <a:ln w="9525">
            <a:noFill/>
            <a:miter lim="800000"/>
            <a:headEnd/>
            <a:tailEnd/>
          </a:ln>
          <a:effectLst/>
        </p:spPr>
        <p:txBody>
          <a:bodyPr>
            <a:spAutoFit/>
          </a:bodyPr>
          <a:lstStyle/>
          <a:p>
            <a:pPr algn="l"/>
            <a:r>
              <a:rPr lang="de-DE" altLang="zh-CN" sz="1400" b="0">
                <a:solidFill>
                  <a:srgbClr val="CC6600"/>
                </a:solidFill>
              </a:rPr>
              <a:t>[Mathur &amp; 01, Wang &amp; Lu 01, Wandel 02, Grupe &amp; Mathur 04, Bian &amp; Zhao 04,06,  Botte &amp; 04, 05, Barth &amp; 05, Mathur &amp; Grupe 05a,b, Greene &amp; Ho 05, Zhou &amp; 06, Ryan &amp; 07, Watson &amp; 07, Komossa &amp; Xu 07, Xiao+ 11, Mathur &amp;12]</a:t>
            </a:r>
            <a:endParaRPr lang="en-US" sz="1400" b="0">
              <a:solidFill>
                <a:srgbClr val="CC6600"/>
              </a:solidFill>
            </a:endParaRPr>
          </a:p>
        </p:txBody>
      </p:sp>
      <p:sp>
        <p:nvSpPr>
          <p:cNvPr id="666630" name="Rectangle 6"/>
          <p:cNvSpPr>
            <a:spLocks noGrp="1" noChangeArrowheads="1"/>
          </p:cNvSpPr>
          <p:nvPr>
            <p:ph type="title"/>
          </p:nvPr>
        </p:nvSpPr>
        <p:spPr>
          <a:xfrm>
            <a:off x="152400" y="152400"/>
            <a:ext cx="8839200" cy="838200"/>
          </a:xfrm>
          <a:noFill/>
          <a:ln/>
        </p:spPr>
        <p:txBody>
          <a:bodyPr/>
          <a:lstStyle/>
          <a:p>
            <a:r>
              <a:rPr lang="de-DE" altLang="zh-CN" sz="3200" b="1">
                <a:solidFill>
                  <a:schemeClr val="accent2"/>
                </a:solidFill>
                <a:effectLst>
                  <a:outerShdw blurRad="38100" dist="38100" dir="2700000" algn="tl">
                    <a:srgbClr val="C0C0C0"/>
                  </a:outerShdw>
                </a:effectLst>
                <a:latin typeface="Century Gothic" pitchFamily="34" charset="0"/>
                <a:ea typeface="宋体" charset="-122"/>
              </a:rPr>
              <a:t>NLS1s on the </a:t>
            </a:r>
            <a:r>
              <a:rPr lang="de-DE" altLang="zh-CN" sz="3200" b="1" i="1">
                <a:solidFill>
                  <a:schemeClr val="accent2"/>
                </a:solidFill>
                <a:effectLst>
                  <a:outerShdw blurRad="38100" dist="38100" dir="2700000" algn="tl">
                    <a:srgbClr val="C0C0C0"/>
                  </a:outerShdw>
                </a:effectLst>
                <a:latin typeface="Century Gothic" pitchFamily="34" charset="0"/>
                <a:ea typeface="宋体" charset="-122"/>
              </a:rPr>
              <a:t>M</a:t>
            </a:r>
            <a:r>
              <a:rPr lang="de-DE" altLang="zh-CN" sz="3200" b="1" baseline="-25000">
                <a:solidFill>
                  <a:schemeClr val="accent2"/>
                </a:solidFill>
                <a:effectLst>
                  <a:outerShdw blurRad="38100" dist="38100" dir="2700000" algn="tl">
                    <a:srgbClr val="C0C0C0"/>
                  </a:outerShdw>
                </a:effectLst>
                <a:latin typeface="Century Gothic" pitchFamily="34" charset="0"/>
                <a:ea typeface="宋体" charset="-122"/>
              </a:rPr>
              <a:t>BH</a:t>
            </a:r>
            <a:r>
              <a:rPr lang="de-DE" altLang="zh-CN" sz="3200" b="1">
                <a:solidFill>
                  <a:schemeClr val="accent2"/>
                </a:solidFill>
                <a:effectLst>
                  <a:outerShdw blurRad="38100" dist="38100" dir="2700000" algn="tl">
                    <a:srgbClr val="C0C0C0"/>
                  </a:outerShdw>
                </a:effectLst>
                <a:latin typeface="Century Gothic" pitchFamily="34" charset="0"/>
                <a:ea typeface="宋体" charset="-122"/>
              </a:rPr>
              <a:t> – </a:t>
            </a:r>
            <a:r>
              <a:rPr lang="de-DE" altLang="zh-CN" sz="3200" b="1" i="1">
                <a:solidFill>
                  <a:schemeClr val="accent2"/>
                </a:solidFill>
                <a:effectLst>
                  <a:outerShdw blurRad="38100" dist="38100" dir="2700000" algn="tl">
                    <a:srgbClr val="C0C0C0"/>
                  </a:outerShdw>
                </a:effectLst>
                <a:latin typeface="Symbol" pitchFamily="18" charset="2"/>
                <a:ea typeface="宋体" charset="-122"/>
              </a:rPr>
              <a:t>s</a:t>
            </a:r>
            <a:r>
              <a:rPr lang="de-DE" altLang="zh-CN" sz="3200" b="1" baseline="-25000">
                <a:solidFill>
                  <a:schemeClr val="accent2"/>
                </a:solidFill>
                <a:effectLst>
                  <a:outerShdw blurRad="38100" dist="38100" dir="2700000" algn="tl">
                    <a:srgbClr val="C0C0C0"/>
                  </a:outerShdw>
                </a:effectLst>
                <a:latin typeface="Century Gothic" pitchFamily="34" charset="0"/>
                <a:ea typeface="宋体" charset="-122"/>
              </a:rPr>
              <a:t>[OIII]</a:t>
            </a:r>
            <a:r>
              <a:rPr lang="de-DE" altLang="zh-CN" sz="3200" b="1">
                <a:solidFill>
                  <a:schemeClr val="accent2"/>
                </a:solidFill>
                <a:effectLst>
                  <a:outerShdw blurRad="38100" dist="38100" dir="2700000" algn="tl">
                    <a:srgbClr val="C0C0C0"/>
                  </a:outerShdw>
                </a:effectLst>
                <a:latin typeface="Century Gothic" pitchFamily="34" charset="0"/>
                <a:ea typeface="宋体" charset="-122"/>
              </a:rPr>
              <a:t> planes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2"/>
          <p:cNvSpPr>
            <a:spLocks noGrp="1" noChangeArrowheads="1"/>
          </p:cNvSpPr>
          <p:nvPr>
            <p:ph type="body" idx="4294967295"/>
          </p:nvPr>
        </p:nvSpPr>
        <p:spPr>
          <a:xfrm>
            <a:off x="228600" y="914400"/>
            <a:ext cx="4876800" cy="2286000"/>
          </a:xfrm>
        </p:spPr>
        <p:txBody>
          <a:bodyPr/>
          <a:lstStyle/>
          <a:p>
            <a:pPr>
              <a:lnSpc>
                <a:spcPct val="80000"/>
              </a:lnSpc>
              <a:buFontTx/>
              <a:buNone/>
            </a:pPr>
            <a:r>
              <a:rPr lang="de-DE" altLang="zh-CN" sz="2000" b="1">
                <a:latin typeface="Century Gothic" pitchFamily="34" charset="0"/>
                <a:ea typeface="宋体" charset="-122"/>
              </a:rPr>
              <a:t>-   </a:t>
            </a:r>
            <a:r>
              <a:rPr lang="de-DE" altLang="zh-CN" sz="2000" b="1">
                <a:latin typeface="Century Gothic" pitchFamily="34" charset="0"/>
                <a:ea typeface="宋体" charset="-122"/>
                <a:sym typeface="Wingdings" pitchFamily="2" charset="2"/>
              </a:rPr>
              <a:t>how reliable is [OIII] as substitute for stellar velocity dispersion ?</a:t>
            </a:r>
            <a:endParaRPr lang="en-US" sz="2000" b="1">
              <a:latin typeface="Century Gothic" pitchFamily="34" charset="0"/>
            </a:endParaRPr>
          </a:p>
          <a:p>
            <a:pPr>
              <a:lnSpc>
                <a:spcPct val="80000"/>
              </a:lnSpc>
              <a:buFontTx/>
              <a:buNone/>
            </a:pPr>
            <a:endParaRPr lang="de-DE" altLang="zh-CN" sz="2000" b="1">
              <a:latin typeface="Century Gothic" pitchFamily="34" charset="0"/>
              <a:ea typeface="宋体" charset="-122"/>
            </a:endParaRPr>
          </a:p>
          <a:p>
            <a:pPr>
              <a:lnSpc>
                <a:spcPct val="80000"/>
              </a:lnSpc>
              <a:buFontTx/>
              <a:buChar char="-"/>
            </a:pPr>
            <a:r>
              <a:rPr lang="de-DE" altLang="zh-CN" sz="2000" b="1">
                <a:latin typeface="Century Gothic" pitchFamily="34" charset="0"/>
                <a:ea typeface="宋体" charset="-122"/>
              </a:rPr>
              <a:t>[OIII] often affected by blueshifts (</a:t>
            </a:r>
            <a:r>
              <a:rPr lang="de-DE" altLang="zh-CN" sz="2000" b="1">
                <a:latin typeface="Century Gothic" pitchFamily="34" charset="0"/>
                <a:ea typeface="宋体" charset="-122"/>
                <a:sym typeface="Wingdings" pitchFamily="2" charset="2"/>
              </a:rPr>
              <a:t> outflows)</a:t>
            </a:r>
            <a:r>
              <a:rPr lang="de-DE" altLang="zh-CN" sz="2000" b="1">
                <a:latin typeface="Century Gothic" pitchFamily="34" charset="0"/>
                <a:ea typeface="宋体" charset="-122"/>
              </a:rPr>
              <a:t> </a:t>
            </a:r>
          </a:p>
          <a:p>
            <a:pPr>
              <a:lnSpc>
                <a:spcPct val="80000"/>
              </a:lnSpc>
              <a:buFontTx/>
              <a:buChar char="-"/>
            </a:pPr>
            <a:endParaRPr lang="de-DE" altLang="zh-CN" sz="2000" b="1">
              <a:latin typeface="Century Gothic" pitchFamily="34" charset="0"/>
              <a:ea typeface="宋体" charset="-122"/>
            </a:endParaRPr>
          </a:p>
          <a:p>
            <a:pPr>
              <a:lnSpc>
                <a:spcPct val="80000"/>
              </a:lnSpc>
              <a:buFontTx/>
              <a:buChar char="-"/>
            </a:pPr>
            <a:r>
              <a:rPr lang="de-DE" altLang="zh-CN" sz="2000" b="1">
                <a:solidFill>
                  <a:srgbClr val="FF0066"/>
                </a:solidFill>
                <a:latin typeface="Century Gothic" pitchFamily="34" charset="0"/>
                <a:ea typeface="宋体" charset="-122"/>
              </a:rPr>
              <a:t>we used [SII] instead:</a:t>
            </a:r>
          </a:p>
          <a:p>
            <a:pPr>
              <a:lnSpc>
                <a:spcPct val="80000"/>
              </a:lnSpc>
              <a:buFontTx/>
              <a:buNone/>
            </a:pPr>
            <a:endParaRPr lang="zh-CN" altLang="de-DE" sz="2000" b="1">
              <a:solidFill>
                <a:srgbClr val="FF0066"/>
              </a:solidFill>
              <a:latin typeface="Century Gothic" pitchFamily="34" charset="0"/>
              <a:ea typeface="宋体" charset="-122"/>
            </a:endParaRPr>
          </a:p>
        </p:txBody>
      </p:sp>
      <p:pic>
        <p:nvPicPr>
          <p:cNvPr id="546822" name="Picture 5" descr="nls1_bopaper_f1a"/>
          <p:cNvPicPr>
            <a:picLocks noChangeAspect="1" noChangeArrowheads="1"/>
          </p:cNvPicPr>
          <p:nvPr/>
        </p:nvPicPr>
        <p:blipFill>
          <a:blip r:embed="rId3" cstate="print"/>
          <a:srcRect/>
          <a:stretch>
            <a:fillRect/>
          </a:stretch>
        </p:blipFill>
        <p:spPr bwMode="auto">
          <a:xfrm>
            <a:off x="3900488" y="3352800"/>
            <a:ext cx="5243512" cy="2838450"/>
          </a:xfrm>
          <a:prstGeom prst="rect">
            <a:avLst/>
          </a:prstGeom>
          <a:noFill/>
          <a:ln w="9525">
            <a:noFill/>
            <a:miter lim="800000"/>
            <a:headEnd/>
            <a:tailEnd/>
          </a:ln>
        </p:spPr>
      </p:pic>
      <p:sp>
        <p:nvSpPr>
          <p:cNvPr id="4" name="Rectangle 3"/>
          <p:cNvSpPr/>
          <p:nvPr/>
        </p:nvSpPr>
        <p:spPr>
          <a:xfrm>
            <a:off x="228600" y="2971800"/>
            <a:ext cx="3536950" cy="2684463"/>
          </a:xfrm>
          <a:prstGeom prst="rect">
            <a:avLst/>
          </a:prstGeom>
        </p:spPr>
        <p:txBody>
          <a:bodyPr>
            <a:spAutoFit/>
          </a:bodyPr>
          <a:lstStyle/>
          <a:p>
            <a:pPr algn="l">
              <a:lnSpc>
                <a:spcPct val="90000"/>
              </a:lnSpc>
              <a:spcBef>
                <a:spcPct val="20000"/>
              </a:spcBef>
              <a:buFont typeface="Wingdings" pitchFamily="2" charset="2"/>
              <a:buChar char="à"/>
            </a:pPr>
            <a:r>
              <a:rPr lang="de-DE" altLang="zh-CN" sz="2000">
                <a:solidFill>
                  <a:srgbClr val="FF0066"/>
                </a:solidFill>
                <a:sym typeface="Wingdings" pitchFamily="2" charset="2"/>
              </a:rPr>
              <a:t>NLS1s no longer off-set !</a:t>
            </a:r>
            <a:r>
              <a:rPr lang="de-DE" altLang="zh-CN" sz="2000">
                <a:solidFill>
                  <a:srgbClr val="009900"/>
                </a:solidFill>
                <a:sym typeface="Wingdings" pitchFamily="2" charset="2"/>
              </a:rPr>
              <a:t>                              </a:t>
            </a:r>
          </a:p>
          <a:p>
            <a:pPr algn="l">
              <a:lnSpc>
                <a:spcPct val="90000"/>
              </a:lnSpc>
              <a:spcBef>
                <a:spcPct val="20000"/>
              </a:spcBef>
              <a:buFont typeface="Wingdings" pitchFamily="2" charset="2"/>
              <a:buNone/>
            </a:pPr>
            <a:endParaRPr lang="de-DE" altLang="zh-CN" sz="2000">
              <a:solidFill>
                <a:srgbClr val="009900"/>
              </a:solidFill>
            </a:endParaRPr>
          </a:p>
          <a:p>
            <a:pPr algn="l">
              <a:lnSpc>
                <a:spcPct val="90000"/>
              </a:lnSpc>
              <a:spcBef>
                <a:spcPct val="20000"/>
              </a:spcBef>
              <a:buFont typeface="Wingdings" pitchFamily="2" charset="2"/>
              <a:buNone/>
            </a:pPr>
            <a:r>
              <a:rPr lang="de-DE" altLang="zh-CN" sz="2000">
                <a:solidFill>
                  <a:srgbClr val="009900"/>
                </a:solidFill>
              </a:rPr>
              <a:t>and they </a:t>
            </a:r>
            <a:r>
              <a:rPr lang="de-DE" altLang="zh-CN" sz="2000" i="1">
                <a:solidFill>
                  <a:srgbClr val="009900"/>
                </a:solidFill>
              </a:rPr>
              <a:t>do follow M</a:t>
            </a:r>
            <a:r>
              <a:rPr lang="de-DE" altLang="zh-CN" sz="2000">
                <a:solidFill>
                  <a:srgbClr val="009900"/>
                </a:solidFill>
              </a:rPr>
              <a:t>-</a:t>
            </a:r>
            <a:r>
              <a:rPr lang="de-DE" altLang="zh-CN" sz="2000">
                <a:solidFill>
                  <a:srgbClr val="009900"/>
                </a:solidFill>
                <a:latin typeface="Symbol" pitchFamily="18" charset="2"/>
              </a:rPr>
              <a:t>s</a:t>
            </a:r>
            <a:r>
              <a:rPr lang="de-DE" altLang="zh-CN" sz="2000" baseline="-25000">
                <a:solidFill>
                  <a:srgbClr val="009900"/>
                </a:solidFill>
                <a:latin typeface="Symbol" pitchFamily="18" charset="2"/>
              </a:rPr>
              <a:t>III  </a:t>
            </a:r>
            <a:r>
              <a:rPr lang="de-DE" altLang="zh-CN" sz="2000">
                <a:solidFill>
                  <a:srgbClr val="009900"/>
                </a:solidFill>
              </a:rPr>
              <a:t>relation </a:t>
            </a:r>
            <a:r>
              <a:rPr lang="de-DE" altLang="zh-CN" sz="2000" b="0">
                <a:solidFill>
                  <a:schemeClr val="tx1"/>
                </a:solidFill>
              </a:rPr>
              <a:t>of BLS1s &amp; normal galaxies</a:t>
            </a:r>
            <a:r>
              <a:rPr lang="de-DE" altLang="zh-CN" sz="2000" b="0">
                <a:solidFill>
                  <a:srgbClr val="009900"/>
                </a:solidFill>
              </a:rPr>
              <a:t> </a:t>
            </a:r>
            <a:r>
              <a:rPr lang="de-DE" altLang="zh-CN" sz="2000">
                <a:solidFill>
                  <a:srgbClr val="009900"/>
                </a:solidFill>
              </a:rPr>
              <a:t>if sources with [OIII] </a:t>
            </a:r>
            <a:r>
              <a:rPr lang="de-DE" altLang="zh-CN" sz="2000" i="1" u="sng">
                <a:solidFill>
                  <a:srgbClr val="009900"/>
                </a:solidFill>
              </a:rPr>
              <a:t>core</a:t>
            </a:r>
            <a:r>
              <a:rPr lang="de-DE" altLang="zh-CN" sz="2000">
                <a:solidFill>
                  <a:srgbClr val="009900"/>
                </a:solidFill>
              </a:rPr>
              <a:t> blueshifts are    removed, </a:t>
            </a:r>
            <a:r>
              <a:rPr lang="de-DE" altLang="zh-CN" sz="2000" b="0">
                <a:solidFill>
                  <a:schemeClr val="tx1"/>
                </a:solidFill>
              </a:rPr>
              <a:t>in which velocity fields are not dominated by the bulge potential</a:t>
            </a:r>
            <a:endParaRPr lang="de-DE" altLang="zh-CN" sz="2000">
              <a:solidFill>
                <a:schemeClr val="tx1"/>
              </a:solidFill>
            </a:endParaRPr>
          </a:p>
        </p:txBody>
      </p:sp>
      <p:sp>
        <p:nvSpPr>
          <p:cNvPr id="546824" name="Rectangle 4"/>
          <p:cNvSpPr>
            <a:spLocks noChangeArrowheads="1"/>
          </p:cNvSpPr>
          <p:nvPr/>
        </p:nvSpPr>
        <p:spPr bwMode="auto">
          <a:xfrm>
            <a:off x="7696200" y="6324600"/>
            <a:ext cx="1436688" cy="274638"/>
          </a:xfrm>
          <a:prstGeom prst="rect">
            <a:avLst/>
          </a:prstGeom>
          <a:noFill/>
          <a:ln w="9525">
            <a:noFill/>
            <a:miter lim="800000"/>
            <a:headEnd/>
            <a:tailEnd/>
          </a:ln>
        </p:spPr>
        <p:txBody>
          <a:bodyPr wrap="none">
            <a:spAutoFit/>
          </a:bodyPr>
          <a:lstStyle/>
          <a:p>
            <a:pPr algn="l"/>
            <a:r>
              <a:rPr lang="de-DE" altLang="zh-CN" sz="1200" b="0">
                <a:solidFill>
                  <a:srgbClr val="FF9900"/>
                </a:solidFill>
              </a:rPr>
              <a:t>Komossa &amp; Xu 07</a:t>
            </a:r>
            <a:endParaRPr lang="en-US" sz="1200" b="0">
              <a:solidFill>
                <a:srgbClr val="FF9900"/>
              </a:solidFill>
            </a:endParaRPr>
          </a:p>
        </p:txBody>
      </p:sp>
      <p:sp>
        <p:nvSpPr>
          <p:cNvPr id="546825" name="Text Box 9"/>
          <p:cNvSpPr txBox="1">
            <a:spLocks noChangeArrowheads="1"/>
          </p:cNvSpPr>
          <p:nvPr/>
        </p:nvSpPr>
        <p:spPr bwMode="auto">
          <a:xfrm>
            <a:off x="1276350" y="177800"/>
            <a:ext cx="6877050" cy="641350"/>
          </a:xfrm>
          <a:prstGeom prst="rect">
            <a:avLst/>
          </a:prstGeom>
          <a:noFill/>
          <a:ln w="9525" algn="ctr">
            <a:noFill/>
            <a:miter lim="800000"/>
            <a:headEnd/>
            <a:tailEnd/>
          </a:ln>
          <a:effectLst/>
        </p:spPr>
        <p:txBody>
          <a:bodyPr wrap="none">
            <a:spAutoFit/>
          </a:bodyPr>
          <a:lstStyle/>
          <a:p>
            <a:r>
              <a:rPr lang="en-US" altLang="zh-CN"/>
              <a:t>NLS1s on the </a:t>
            </a:r>
            <a:r>
              <a:rPr lang="de-DE" altLang="zh-CN" i="1"/>
              <a:t>M</a:t>
            </a:r>
            <a:r>
              <a:rPr lang="de-DE" altLang="zh-CN" baseline="-15000"/>
              <a:t>BH</a:t>
            </a:r>
            <a:r>
              <a:rPr lang="de-DE" altLang="zh-CN"/>
              <a:t>  -  </a:t>
            </a:r>
            <a:r>
              <a:rPr lang="de-DE" altLang="zh-CN">
                <a:latin typeface="Symbol" pitchFamily="18" charset="2"/>
              </a:rPr>
              <a:t>s </a:t>
            </a:r>
            <a:r>
              <a:rPr lang="en-US" altLang="zh-CN"/>
              <a:t>R</a:t>
            </a:r>
            <a:r>
              <a:rPr lang="el-GR" altLang="zh-CN"/>
              <a:t>elation</a:t>
            </a:r>
            <a:r>
              <a:rPr lang="de-DE" altLang="zh-CN"/>
              <a:t> </a:t>
            </a:r>
            <a:endParaRPr lang="zh-CN" altLang="en-US"/>
          </a:p>
        </p:txBody>
      </p:sp>
      <p:sp>
        <p:nvSpPr>
          <p:cNvPr id="546827" name="Text Box 11"/>
          <p:cNvSpPr txBox="1">
            <a:spLocks noChangeArrowheads="1"/>
          </p:cNvSpPr>
          <p:nvPr/>
        </p:nvSpPr>
        <p:spPr bwMode="auto">
          <a:xfrm>
            <a:off x="1203325" y="-163513"/>
            <a:ext cx="184150" cy="762001"/>
          </a:xfrm>
          <a:prstGeom prst="rect">
            <a:avLst/>
          </a:prstGeom>
          <a:noFill/>
          <a:ln w="9525" algn="ctr">
            <a:noFill/>
            <a:miter lim="800000"/>
            <a:headEnd/>
            <a:tailEnd/>
          </a:ln>
          <a:effectLst/>
        </p:spPr>
        <p:txBody>
          <a:bodyPr wrap="none">
            <a:spAutoFit/>
          </a:bodyPr>
          <a:lstStyle/>
          <a:p>
            <a:endParaRPr lang="zh-CN" altLang="en-US" sz="4400"/>
          </a:p>
        </p:txBody>
      </p:sp>
      <p:pic>
        <p:nvPicPr>
          <p:cNvPr id="546830" name="Picture 14" descr="nls1_ms_o3ful"/>
          <p:cNvPicPr>
            <a:picLocks noChangeAspect="1" noChangeArrowheads="1"/>
          </p:cNvPicPr>
          <p:nvPr/>
        </p:nvPicPr>
        <p:blipFill>
          <a:blip r:embed="rId4" cstate="print"/>
          <a:srcRect/>
          <a:stretch>
            <a:fillRect/>
          </a:stretch>
        </p:blipFill>
        <p:spPr bwMode="auto">
          <a:xfrm>
            <a:off x="5105400" y="685800"/>
            <a:ext cx="2667000" cy="25701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468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design">
  <a:themeElements>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hlink"/>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3600" b="1" i="0" u="none" strike="noStrike" cap="none" normalizeH="0" baseline="0" smtClean="0">
            <a:ln>
              <a:noFill/>
            </a:ln>
            <a:solidFill>
              <a:schemeClr val="accent2"/>
            </a:solidFill>
            <a:effectLst/>
            <a:latin typeface="Century Gothic" pitchFamily="34" charset="0"/>
            <a:ea typeface="宋体" charset="-122"/>
          </a:defRPr>
        </a:defPPr>
      </a:lstStyle>
    </a:spDef>
    <a:lnDef>
      <a:spPr bwMode="auto">
        <a:xfrm>
          <a:off x="0" y="0"/>
          <a:ext cx="1" cy="1"/>
        </a:xfrm>
        <a:custGeom>
          <a:avLst/>
          <a:gdLst/>
          <a:ahLst/>
          <a:cxnLst/>
          <a:rect l="0" t="0" r="0" b="0"/>
          <a:pathLst/>
        </a:custGeom>
        <a:solidFill>
          <a:schemeClr val="hlink"/>
        </a:solid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de-DE" sz="3600" b="1" i="0" u="none" strike="noStrike" cap="none" normalizeH="0" baseline="0" smtClean="0">
            <a:ln>
              <a:noFill/>
            </a:ln>
            <a:solidFill>
              <a:schemeClr val="accent2"/>
            </a:solidFill>
            <a:effectLst/>
            <a:latin typeface="Century Gothic" pitchFamily="34" charset="0"/>
            <a:ea typeface="宋体" charset="-122"/>
          </a:defRPr>
        </a:defPPr>
      </a:lstStyle>
    </a:lnDef>
  </a:objectDefaults>
  <a:extraClrSchemeLst>
    <a:extraClrScheme>
      <a:clrScheme name="Standard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Satellite Dish</Template>
  <TotalTime>18469</TotalTime>
  <Words>2731</Words>
  <Application>Microsoft Office PowerPoint</Application>
  <PresentationFormat>On-screen Show (4:3)</PresentationFormat>
  <Paragraphs>264</Paragraphs>
  <Slides>24</Slides>
  <Notes>23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Times New Roman</vt:lpstr>
      <vt:lpstr>宋体</vt:lpstr>
      <vt:lpstr>Century Gothic</vt:lpstr>
      <vt:lpstr>楷体_GB2312</vt:lpstr>
      <vt:lpstr>Symbol</vt:lpstr>
      <vt:lpstr>Wingdings</vt:lpstr>
      <vt:lpstr>Arial</vt:lpstr>
      <vt:lpstr>Standarddesign</vt:lpstr>
      <vt:lpstr>Slide 1</vt:lpstr>
      <vt:lpstr>Intro: Narrow-line Seyfert 1 Galaxies</vt:lpstr>
      <vt:lpstr>Intro: Narrow-line Seyfert 1 Galaxies</vt:lpstr>
      <vt:lpstr>Intro: Narrow-line Seyfert 1 Galaxies</vt:lpstr>
      <vt:lpstr>Intro: Narrow-line Seyfert 1 Galaxies</vt:lpstr>
      <vt:lpstr>Slide 6</vt:lpstr>
      <vt:lpstr>MBH and s measurements in AGNs </vt:lpstr>
      <vt:lpstr>NLS1s on the MBH – s[OIII] planes</vt:lpstr>
      <vt:lpstr>Slide 9</vt:lpstr>
      <vt:lpstr>Slide 10</vt:lpstr>
      <vt:lpstr>Slide 11</vt:lpstr>
      <vt:lpstr>Slide 12</vt:lpstr>
      <vt:lpstr>Slide 13</vt:lpstr>
      <vt:lpstr>Slide 14</vt:lpstr>
      <vt:lpstr>Slide 15</vt:lpstr>
      <vt:lpstr>Why Correlation Analyses</vt:lpstr>
      <vt:lpstr> Sample Properties</vt:lpstr>
      <vt:lpstr>Slide 18</vt:lpstr>
      <vt:lpstr> PCA and Eigenvetor Space</vt:lpstr>
      <vt:lpstr>PCA and Eigenvector Space</vt:lpstr>
      <vt:lpstr> Links between Central Engine and Host Properties</vt:lpstr>
      <vt:lpstr>Future follow-up studies</vt:lpstr>
      <vt:lpstr>Slide 23</vt:lpstr>
      <vt:lpstr>Slide 24</vt:lpstr>
    </vt:vector>
  </TitlesOfParts>
  <Company>MPE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Titel</dc:title>
  <dc:creator>skomossa</dc:creator>
  <cp:lastModifiedBy>milan</cp:lastModifiedBy>
  <cp:revision>2976</cp:revision>
  <dcterms:created xsi:type="dcterms:W3CDTF">2002-12-21T15:10:11Z</dcterms:created>
  <dcterms:modified xsi:type="dcterms:W3CDTF">2013-06-08T18:36:30Z</dcterms:modified>
</cp:coreProperties>
</file>