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1" r:id="rId3"/>
    <p:sldId id="322" r:id="rId4"/>
    <p:sldId id="329" r:id="rId5"/>
    <p:sldId id="330" r:id="rId6"/>
    <p:sldId id="323" r:id="rId7"/>
    <p:sldId id="324" r:id="rId8"/>
    <p:sldId id="326" r:id="rId9"/>
    <p:sldId id="32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DDDDD"/>
    <a:srgbClr val="3B3B3B"/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24" autoAdjust="0"/>
  </p:normalViewPr>
  <p:slideViewPr>
    <p:cSldViewPr>
      <p:cViewPr>
        <p:scale>
          <a:sx n="80" d="100"/>
          <a:sy n="80" d="100"/>
        </p:scale>
        <p:origin x="-1878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034CE071-4C73-4EF7-A9DE-566B6BB8EE19}" type="datetimeFigureOut">
              <a:rPr lang="en-US"/>
              <a:pPr>
                <a:defRPr/>
              </a:pPr>
              <a:t>6/7/2013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D287B01F-1126-4656-BF03-9D83783E5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B17F5894-9DB5-4125-A3FD-329B3D6DD397}" type="datetimeFigureOut">
              <a:rPr lang="en-US"/>
              <a:pPr>
                <a:defRPr/>
              </a:pPr>
              <a:t>6/7/2013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  <a:extLst/>
          </a:lstStyle>
          <a:p>
            <a:pPr>
              <a:defRPr/>
            </a:pPr>
            <a:fld id="{17F1707D-69F8-4163-9B70-17B5445FB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D9A6C4-C08C-456D-8A30-7EC1FF1C62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49E73F-F232-41B5-BA1F-8481152B1A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F97547-6E92-42AA-BA34-A96980E8B8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9625EF-2473-4432-9374-1FC0A7B77E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C61D01-4251-4994-896F-327A61B17B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AA56EF-7723-4D5C-A540-624E1EC7BB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918DBA-CFAE-4553-8C36-F2872085E7B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E1361D-1E23-4FF2-A390-53DD851F91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ED2142-FC10-4A49-8697-ED9F7CE89BA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/>
          </p:cNvSpPr>
          <p:nvPr/>
        </p:nvSpPr>
        <p:spPr>
          <a:xfrm>
            <a:off x="454025" y="51816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algn="ctr" fontAlgn="auto">
              <a:spcAft>
                <a:spcPts val="0"/>
              </a:spcAft>
              <a:defRPr kumimoji="0"/>
            </a:pPr>
            <a:endParaRPr lang="en-US" sz="3200" i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76213" y="187325"/>
            <a:ext cx="8763000" cy="6213475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7"/>
          <p:cNvSpPr>
            <a:spLocks noGrp="1"/>
          </p:cNvSpPr>
          <p:nvPr>
            <p:ph type="title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en-US" dirty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/>
          </p:nvPr>
        </p:nvSpPr>
        <p:spPr>
          <a:xfrm>
            <a:off x="2133600" y="5133975"/>
            <a:ext cx="6386946" cy="1219200"/>
          </a:xfrm>
        </p:spPr>
        <p:txBody>
          <a:bodyPr tIns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9888E-4765-4AEB-9CAB-6F7582D55370}" type="datetime1">
              <a:rPr lang="en-US"/>
              <a:pPr>
                <a:defRPr/>
              </a:pPr>
              <a:t>6/7/2013</a:t>
            </a:fld>
            <a:endParaRPr lang="en-US"/>
          </a:p>
        </p:txBody>
      </p:sp>
      <p:sp>
        <p:nvSpPr>
          <p:cNvPr id="8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7D4DF5-9AEA-4149-B07E-39FF76AF0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/>
          </p:nvPr>
        </p:nvSpPr>
        <p:spPr>
          <a:xfrm>
            <a:off x="457200" y="228600"/>
            <a:ext cx="4023360" cy="3017520"/>
          </a:xfrm>
        </p:spPr>
        <p:txBody>
          <a:bodyPr anchor="b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D8E94-0247-4DDB-9A37-1C7964049132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7" name="Rectangle 2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2A7E-EC37-4995-81E2-B0DBC3B7E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6C5B-4145-49E7-BD30-9A558BD6F43A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6" name="Rectangle 2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8E84B-5AE1-4BCC-B745-D19B2D1277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/>
          </p:nvPr>
        </p:nvSpPr>
        <p:spPr>
          <a:xfrm>
            <a:off x="400497" y="1295400"/>
            <a:ext cx="1676400" cy="1905000"/>
          </a:xfrm>
        </p:spPr>
        <p:txBody>
          <a:bodyPr anchor="b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/>
          </p:nvPr>
        </p:nvSpPr>
        <p:spPr>
          <a:xfrm>
            <a:off x="7086600" y="1295400"/>
            <a:ext cx="1676400" cy="1905000"/>
          </a:xfrm>
        </p:spPr>
        <p:txBody>
          <a:bodyPr anchor="b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/>
          </p:nvPr>
        </p:nvSpPr>
        <p:spPr>
          <a:xfrm>
            <a:off x="400497" y="3352800"/>
            <a:ext cx="1676400" cy="1905000"/>
          </a:xfrm>
        </p:spPr>
        <p:txBody>
          <a:bodyPr/>
          <a:lstStyle>
            <a:lvl1pPr marL="0" marR="0" indent="0" algn="r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/>
          </p:nvPr>
        </p:nvSpPr>
        <p:spPr>
          <a:xfrm>
            <a:off x="7086600" y="3352800"/>
            <a:ext cx="1676400" cy="1905000"/>
          </a:xfrm>
        </p:spPr>
        <p:txBody>
          <a:bodyPr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3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46FB-D3B8-468E-B098-E166D5FDD9DF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12" name="Rectangle 25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5" name="Rectangle 16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5357F-5611-4BB7-AEE8-6A54FB4CD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/>
          </p:nvPr>
        </p:nvSpPr>
        <p:spPr>
          <a:xfrm>
            <a:off x="926821" y="61722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/>
          </p:nvPr>
        </p:nvSpPr>
        <p:spPr>
          <a:xfrm>
            <a:off x="926821" y="1524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/>
          </p:nvPr>
        </p:nvSpPr>
        <p:spPr>
          <a:xfrm>
            <a:off x="4660621" y="61722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/>
          </p:nvPr>
        </p:nvSpPr>
        <p:spPr>
          <a:xfrm>
            <a:off x="4660621" y="1524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AB05D-3DD2-412A-8D3A-2F056A8F5BDF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11" name="Rectangle 25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2" name="Rectangle 16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360AB-D0E9-4526-8444-AF45B599F1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/>
          </p:nvPr>
        </p:nvSpPr>
        <p:spPr>
          <a:xfrm>
            <a:off x="152400" y="4495800"/>
            <a:ext cx="8763000" cy="1905000"/>
          </a:xfrm>
        </p:spPr>
        <p:txBody>
          <a:bodyPr/>
          <a:lstStyle>
            <a:lvl1pPr marL="0" marR="0" indent="0" algn="l" eaLnBrk="1" latinLnBrk="0" hangingPunct="1">
              <a:buFontTx/>
              <a:buNone/>
              <a:defRPr kumimoji="0" sz="24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3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E64A-FB2D-4915-B74E-B61C7245AD17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9" name="Rectangle 25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0" name="Rectangle 16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D93B2-9AC5-44D3-8AAD-9A3C51499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3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4B64-AB4B-4A47-B7A0-60C8DC7AE922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8" name="Rectangle 25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9" name="Rectangle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624E1-1A9D-4CCE-BB3A-496047C585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3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FF15B-248B-4D5C-A9D0-9A4B2C871D8C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8" name="Rectangle 25"/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0" name="Rectangle 16"/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28DC-D341-4055-AA33-FB49F43ECC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3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9B21E-FF6F-47ED-AF17-B0FA0DCD2FE5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8" name="Rectangle 25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9" name="Rectangle 16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80FB1-8C0D-447A-8551-76DAE88C3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FD11-0C94-4142-B0AE-A943023EBA39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6" name="Rectangle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2068-F07B-485F-B11D-8485EE611E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E8AF-1553-479D-8472-ECB75CCA0E80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10" name="Rectangle 2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1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0D0E6-2FDC-48C9-A3EA-8CA763A4E6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/>
          </p:nvPr>
        </p:nvSpPr>
        <p:spPr>
          <a:xfrm>
            <a:off x="914400" y="6019800"/>
            <a:ext cx="7467600" cy="381000"/>
          </a:xfrm>
        </p:spPr>
        <p:txBody>
          <a:bodyPr rIns="9144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0B1F-4D8A-4A6E-B4D8-99EFDC1AE623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6" name="Rectangle 2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0DA5-DC4E-4F3F-A5B1-B362377B1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AA90D-86BD-49BA-A2D2-F7FE72BA9418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6" name="Rectangle 25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7" name="Rectangle 16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7D019-2489-4B5C-A015-136523639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7905A-D448-48D1-B80F-D18E90F52D90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5" name="Rectangle 2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6" name="Rectangl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3548B-6DE5-47C2-A989-8AEB90B3BF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1CEA3-701D-48BA-BC8C-F4AE5A3BEB31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5" name="Rectangle 2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6" name="Rectangle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E59B3-B829-4582-A7CC-8588B3F2F9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/>
          </p:nvPr>
        </p:nvSpPr>
        <p:spPr>
          <a:xfrm>
            <a:off x="752670" y="5600700"/>
            <a:ext cx="7772400" cy="838200"/>
          </a:xfrm>
        </p:spPr>
        <p:txBody>
          <a:bodyPr tIns="0"/>
          <a:lstStyle>
            <a:lvl1pPr eaLnBrk="1" latinLnBrk="0" hangingPunct="1">
              <a:buFontTx/>
              <a:buNone/>
              <a:defRPr kumimoji="0" sz="1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Rectangle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EDAEA-F182-4D22-8D2C-57287CAE0C9E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9" name="Rectangle 2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0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D402-2D71-46D2-A380-BE91E519BA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/>
          </p:nvPr>
        </p:nvSpPr>
        <p:spPr>
          <a:xfrm>
            <a:off x="1066800" y="5334000"/>
            <a:ext cx="3429000" cy="1066800"/>
          </a:xfrm>
        </p:spPr>
        <p:txBody>
          <a:bodyPr rIns="9144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/>
          </p:nvPr>
        </p:nvSpPr>
        <p:spPr>
          <a:xfrm>
            <a:off x="4724400" y="5334000"/>
            <a:ext cx="3429000" cy="1066800"/>
          </a:xfrm>
        </p:spPr>
        <p:txBody>
          <a:bodyPr rIns="9144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20E1C-1284-4244-B554-C53F19BC2484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7" name="Rectangle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59AE6-609F-4EC6-AC03-105DB6CB0C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/>
          </p:nvPr>
        </p:nvSpPr>
        <p:spPr>
          <a:xfrm>
            <a:off x="457200" y="4857750"/>
            <a:ext cx="4038600" cy="1238250"/>
          </a:xfrm>
        </p:spPr>
        <p:txBody>
          <a:bodyPr rIns="9144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/>
          </p:nvPr>
        </p:nvSpPr>
        <p:spPr>
          <a:xfrm>
            <a:off x="4648200" y="4857750"/>
            <a:ext cx="4038600" cy="1238250"/>
          </a:xfrm>
        </p:spPr>
        <p:txBody>
          <a:bodyPr rIns="9144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E049-AC3C-4EAF-9967-8A72A4678BEB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7" name="Rectangle 2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9" name="Rectangle 1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F0609-79BA-4EAE-8981-08CCE9E1A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/>
          </p:nvPr>
        </p:nvSpPr>
        <p:spPr>
          <a:xfrm>
            <a:off x="5141976" y="3352800"/>
            <a:ext cx="3773425" cy="2971800"/>
          </a:xfrm>
        </p:spPr>
        <p:txBody>
          <a:bodyPr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27A5-E422-4E2D-A76B-0D2E9D5FA4A6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7" name="Rectangle 2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5AD8-872B-44F1-B763-D1CB11E83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/>
          </p:nvPr>
        </p:nvSpPr>
        <p:spPr>
          <a:xfrm>
            <a:off x="228600" y="4876800"/>
            <a:ext cx="2743200" cy="1447800"/>
          </a:xfrm>
        </p:spPr>
        <p:txBody>
          <a:bodyPr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/>
          </p:nvPr>
        </p:nvSpPr>
        <p:spPr>
          <a:xfrm>
            <a:off x="3200400" y="4876800"/>
            <a:ext cx="2743200" cy="1447800"/>
          </a:xfrm>
        </p:spPr>
        <p:txBody>
          <a:bodyPr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/>
          </p:nvPr>
        </p:nvSpPr>
        <p:spPr>
          <a:xfrm>
            <a:off x="6172200" y="4876800"/>
            <a:ext cx="2743200" cy="1447800"/>
          </a:xfrm>
        </p:spPr>
        <p:txBody>
          <a:bodyPr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8ECE1-9A7E-40BF-BF49-AADCB5EF27CA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9" name="Rectangle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10" name="Rectangle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FE421-C515-46CB-9004-A816FEEF44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55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B7EDE1-31DB-483C-A064-633A8EDBB40B}" type="datetime1">
              <a:rPr lang="en-US"/>
              <a:pPr>
                <a:defRPr/>
              </a:pPr>
              <a:t>6/7/2013</a:t>
            </a:fld>
            <a:endParaRPr lang="en-US" dirty="0"/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13" y="6557963"/>
            <a:ext cx="4648200" cy="2476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ru-RU"/>
              <a:t>Аутор: Иринел Тапалага Универзитет у Београду - Физички факултет </a:t>
            </a:r>
            <a:endParaRPr lang="en-US" dirty="0"/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550"/>
            <a:ext cx="914400" cy="244475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DD3DDC5-2417-4B76-A183-E1048F4D95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72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  <p:sldLayoutId id="2147483660" r:id="rId13"/>
    <p:sldLayoutId id="2147483659" r:id="rId14"/>
    <p:sldLayoutId id="2147483658" r:id="rId15"/>
    <p:sldLayoutId id="2147483657" r:id="rId16"/>
    <p:sldLayoutId id="2147483656" r:id="rId17"/>
    <p:sldLayoutId id="2147483655" r:id="rId18"/>
    <p:sldLayoutId id="2147483654" r:id="rId19"/>
    <p:sldLayoutId id="2147483653" r:id="rId20"/>
    <p:sldLayoutId id="2147483652" r:id="rId21"/>
    <p:sldLayoutId id="2147483673" r:id="rId22"/>
  </p:sldLayoutIdLst>
  <p:transition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cap="all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Schoolbook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  <a:extLst/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97863" cy="1676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b="1">
                <a:effectLst/>
              </a:rPr>
              <a:t>Stark-width regularities within spectral series of neutral</a:t>
            </a:r>
            <a:br>
              <a:rPr b="1">
                <a:effectLst/>
              </a:rPr>
            </a:br>
            <a:r>
              <a:rPr b="1">
                <a:effectLst/>
              </a:rPr>
              <a:t>atoms</a:t>
            </a:r>
            <a:br>
              <a:rPr b="1">
                <a:effectLst/>
              </a:rPr>
            </a:br>
            <a:endParaRPr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  <a:endParaRPr lang="en-US" i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" y="0"/>
            <a:ext cx="4441825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5" name="Group 7"/>
          <p:cNvGrpSpPr>
            <a:grpSpLocks/>
          </p:cNvGrpSpPr>
          <p:nvPr/>
        </p:nvGrpSpPr>
        <p:grpSpPr bwMode="auto">
          <a:xfrm>
            <a:off x="4438650" y="412750"/>
            <a:ext cx="4476750" cy="6016625"/>
            <a:chOff x="1269526" y="187381"/>
            <a:chExt cx="5859136" cy="1498666"/>
          </a:xfrm>
        </p:grpSpPr>
        <p:sp>
          <p:nvSpPr>
            <p:cNvPr id="9" name="Rectangle 8"/>
            <p:cNvSpPr/>
            <p:nvPr/>
          </p:nvSpPr>
          <p:spPr>
            <a:xfrm rot="5400000">
              <a:off x="3449761" y="-1992854"/>
              <a:ext cx="1498666" cy="5859136"/>
            </a:xfrm>
            <a:prstGeom prst="rect">
              <a:avLst/>
            </a:prstGeom>
            <a:noFill/>
          </p:spPr>
          <p:style>
            <a:ln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269526" y="187381"/>
              <a:ext cx="5859136" cy="1498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anchor="ctr"/>
            <a:lstStyle/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</a:pP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Stark broadening influence</a:t>
              </a: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</a:pPr>
              <a:endPara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Spectral line broadening is proportional with electron density</a:t>
              </a: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Temperature dependence for </a:t>
              </a:r>
              <a:r>
                <a:rPr lang="ru-RU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95% </a:t>
              </a: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of spectral lines </a:t>
              </a:r>
              <a:r>
                <a:rPr lang="el-G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ω=</a:t>
              </a: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A+BT</a:t>
              </a:r>
              <a:r>
                <a:rPr lang="en-US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Influence of lower level ionization potential </a:t>
              </a: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en-US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Influence of effective charge</a:t>
              </a:r>
            </a:p>
            <a:p>
              <a:pPr marL="280988" lvl="1" indent="-280988" defTabSz="1422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en-US" sz="2400" b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Broadening dependence on upper level ionization potential</a:t>
              </a:r>
              <a:endPara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8788" y="4156075"/>
            <a:ext cx="35179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152400"/>
            <a:ext cx="8299450" cy="10668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cap="none" smtClean="0"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</a:rPr>
              <a:t>Upper level ionization potential and Stark broadening</a:t>
            </a: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6325" y="2111375"/>
            <a:ext cx="76200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97863" cy="7620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cap="none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Influence of lower level ionization potential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900" y="914400"/>
            <a:ext cx="5410200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492500" y="1268413"/>
            <a:ext cx="1954213" cy="304800"/>
          </a:xfrm>
          <a:prstGeom prst="rect">
            <a:avLst/>
          </a:prstGeom>
          <a:solidFill>
            <a:srgbClr val="3B3B3B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DDDDDD"/>
                </a:solidFill>
              </a:rPr>
              <a:t>electron contribution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97863" cy="9906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b="1" cap="none" smtClean="0">
                <a:effectLst/>
              </a:rPr>
              <a:t>Effective charge influence</a:t>
            </a:r>
            <a:endParaRPr cap="none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8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575" y="1689100"/>
            <a:ext cx="756285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0"/>
            <a:ext cx="8299450" cy="10668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cap="none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Stark broadening of neutral magnesium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868363"/>
            <a:ext cx="4857750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97863" cy="10668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sz="2400" cap="none" smtClean="0">
                <a:effectLst/>
              </a:rPr>
              <a:t>- Singlet resonant spectral series (initial p level, final s level) </a:t>
            </a:r>
            <a:br>
              <a:rPr sz="2400" cap="none" smtClean="0">
                <a:effectLst/>
              </a:rPr>
            </a:br>
            <a:r>
              <a:rPr sz="2400" cap="none" smtClean="0">
                <a:effectLst/>
              </a:rPr>
              <a:t>- Singlet diffuse spectral series (initial d level, final lowest p level)</a:t>
            </a:r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713" y="1447800"/>
            <a:ext cx="90265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76200" y="6553200"/>
            <a:ext cx="8686800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97863" cy="1066800"/>
          </a:xfrm>
        </p:spPr>
        <p:txBody>
          <a:bodyPr vert="horz" wrap="square" lIns="91440" tIns="45720" rIns="91440" numCol="1" anchorCtr="0" compatLnSpc="1">
            <a:prstTxWarp prst="textNoShape">
              <a:avLst/>
            </a:prstTxWarp>
          </a:bodyPr>
          <a:lstStyle/>
          <a:p>
            <a:pPr algn="ctr"/>
            <a:r>
              <a:rPr cap="none" smtClean="0">
                <a:effectLst/>
              </a:rPr>
              <a:t>Calculated values of Stark broadening (FWHM) </a:t>
            </a:r>
            <a:endParaRPr cap="none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5" y="1828800"/>
            <a:ext cx="8686800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032000" y="1720850"/>
            <a:ext cx="1171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124075" y="1844675"/>
            <a:ext cx="1111250" cy="366713"/>
          </a:xfrm>
          <a:prstGeom prst="rect">
            <a:avLst/>
          </a:prstGeom>
          <a:solidFill>
            <a:srgbClr val="3B3B3B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DDDDD"/>
                </a:solidFill>
              </a:rPr>
              <a:t>transition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516688" y="1844675"/>
            <a:ext cx="1111250" cy="366713"/>
          </a:xfrm>
          <a:prstGeom prst="rect">
            <a:avLst/>
          </a:prstGeom>
          <a:solidFill>
            <a:srgbClr val="3B3B3B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DDDDD"/>
                </a:solidFill>
              </a:rPr>
              <a:t>transition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97863" cy="10668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x-none" cap="none" smtClean="0"/>
              <a:t>Резултатиати и планови</a:t>
            </a:r>
            <a:endParaRPr cap="none"/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4"/>
          </p:nvPr>
        </p:nvSpPr>
        <p:spPr bwMode="auto">
          <a:xfrm>
            <a:off x="685800" y="6553200"/>
            <a:ext cx="6958013" cy="252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Authors: I. Tapalaga, I. P. Dojcinovic and J. Puric; University of Belgrade – Faculty of Physics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600200"/>
            <a:ext cx="73056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311</Words>
  <Application>Microsoft Office PowerPoint</Application>
  <PresentationFormat>On-screen Show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Schoolbook</vt:lpstr>
      <vt:lpstr>Arial</vt:lpstr>
      <vt:lpstr>Calibri</vt:lpstr>
      <vt:lpstr>Aharoni</vt:lpstr>
      <vt:lpstr>ClassicPhotoAlbum</vt:lpstr>
      <vt:lpstr>Stark-width regularities within spectral series of neutral atoms </vt:lpstr>
      <vt:lpstr>Slide 2</vt:lpstr>
      <vt:lpstr>Upper level ionization potential and Stark broadening</vt:lpstr>
      <vt:lpstr>Influence of lower level ionization potential</vt:lpstr>
      <vt:lpstr>Effective charge influence</vt:lpstr>
      <vt:lpstr>Stark broadening of neutral magnesium</vt:lpstr>
      <vt:lpstr>- Singlet resonant spectral series (initial p level, final s level)  - Singlet diffuse spectral series (initial d level, final lowest p level)</vt:lpstr>
      <vt:lpstr>Calculated values of Stark broadening (FWHM) </vt:lpstr>
      <vt:lpstr>Резултатиати и планови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STARK-WIDTH REGULARITIES WITHIN SPECTRAL SERIES OF NEUTRAL ATOMS</dc:title>
  <dc:creator/>
  <cp:lastModifiedBy/>
  <cp:revision>3</cp:revision>
  <dcterms:created xsi:type="dcterms:W3CDTF">2013-04-27T16:26:49Z</dcterms:created>
  <dcterms:modified xsi:type="dcterms:W3CDTF">2013-06-07T14:11:57Z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TC101769239990</vt:lpwstr>
  </property>
</Properties>
</file>