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Default Extension="ppt" ContentType="application/vnd.ms-powerpoint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8"/>
  </p:notesMasterIdLst>
  <p:sldIdLst>
    <p:sldId id="285" r:id="rId2"/>
    <p:sldId id="386" r:id="rId3"/>
    <p:sldId id="369" r:id="rId4"/>
    <p:sldId id="373" r:id="rId5"/>
    <p:sldId id="454" r:id="rId6"/>
    <p:sldId id="465" r:id="rId7"/>
    <p:sldId id="456" r:id="rId8"/>
    <p:sldId id="397" r:id="rId9"/>
    <p:sldId id="394" r:id="rId10"/>
    <p:sldId id="474" r:id="rId11"/>
    <p:sldId id="450" r:id="rId12"/>
    <p:sldId id="449" r:id="rId13"/>
    <p:sldId id="451" r:id="rId14"/>
    <p:sldId id="452" r:id="rId15"/>
    <p:sldId id="477" r:id="rId16"/>
    <p:sldId id="473" r:id="rId17"/>
    <p:sldId id="470" r:id="rId18"/>
    <p:sldId id="469" r:id="rId19"/>
    <p:sldId id="488" r:id="rId20"/>
    <p:sldId id="392" r:id="rId21"/>
    <p:sldId id="400" r:id="rId22"/>
    <p:sldId id="462" r:id="rId23"/>
    <p:sldId id="479" r:id="rId24"/>
    <p:sldId id="483" r:id="rId25"/>
    <p:sldId id="481" r:id="rId26"/>
    <p:sldId id="484" r:id="rId27"/>
    <p:sldId id="480" r:id="rId28"/>
    <p:sldId id="421" r:id="rId29"/>
    <p:sldId id="426" r:id="rId30"/>
    <p:sldId id="482" r:id="rId31"/>
    <p:sldId id="428" r:id="rId32"/>
    <p:sldId id="485" r:id="rId33"/>
    <p:sldId id="459" r:id="rId34"/>
    <p:sldId id="491" r:id="rId35"/>
    <p:sldId id="498" r:id="rId36"/>
    <p:sldId id="490" r:id="rId37"/>
    <p:sldId id="494" r:id="rId38"/>
    <p:sldId id="497" r:id="rId39"/>
    <p:sldId id="411" r:id="rId40"/>
    <p:sldId id="408" r:id="rId41"/>
    <p:sldId id="463" r:id="rId42"/>
    <p:sldId id="439" r:id="rId43"/>
    <p:sldId id="437" r:id="rId44"/>
    <p:sldId id="442" r:id="rId45"/>
    <p:sldId id="441" r:id="rId46"/>
    <p:sldId id="438" r:id="rId47"/>
    <p:sldId id="415" r:id="rId48"/>
    <p:sldId id="417" r:id="rId49"/>
    <p:sldId id="416" r:id="rId50"/>
    <p:sldId id="413" r:id="rId51"/>
    <p:sldId id="351" r:id="rId52"/>
    <p:sldId id="381" r:id="rId53"/>
    <p:sldId id="380" r:id="rId54"/>
    <p:sldId id="377" r:id="rId55"/>
    <p:sldId id="448" r:id="rId56"/>
    <p:sldId id="447" r:id="rId57"/>
    <p:sldId id="478" r:id="rId58"/>
    <p:sldId id="361" r:id="rId59"/>
    <p:sldId id="362" r:id="rId60"/>
    <p:sldId id="363" r:id="rId61"/>
    <p:sldId id="366" r:id="rId62"/>
    <p:sldId id="367" r:id="rId63"/>
    <p:sldId id="357" r:id="rId64"/>
    <p:sldId id="358" r:id="rId65"/>
    <p:sldId id="359" r:id="rId66"/>
    <p:sldId id="360" r:id="rId67"/>
    <p:sldId id="460" r:id="rId68"/>
    <p:sldId id="278" r:id="rId69"/>
    <p:sldId id="276" r:id="rId70"/>
    <p:sldId id="277" r:id="rId71"/>
    <p:sldId id="275" r:id="rId72"/>
    <p:sldId id="343" r:id="rId73"/>
    <p:sldId id="279" r:id="rId74"/>
    <p:sldId id="344" r:id="rId75"/>
    <p:sldId id="348" r:id="rId76"/>
    <p:sldId id="313" r:id="rId77"/>
    <p:sldId id="349" r:id="rId78"/>
    <p:sldId id="259" r:id="rId79"/>
    <p:sldId id="260" r:id="rId80"/>
    <p:sldId id="263" r:id="rId81"/>
    <p:sldId id="345" r:id="rId82"/>
    <p:sldId id="346" r:id="rId83"/>
    <p:sldId id="272" r:id="rId84"/>
    <p:sldId id="293" r:id="rId85"/>
    <p:sldId id="322" r:id="rId86"/>
    <p:sldId id="329" r:id="rId87"/>
    <p:sldId id="323" r:id="rId88"/>
    <p:sldId id="330" r:id="rId89"/>
    <p:sldId id="324" r:id="rId90"/>
    <p:sldId id="308" r:id="rId91"/>
    <p:sldId id="294" r:id="rId92"/>
    <p:sldId id="297" r:id="rId93"/>
    <p:sldId id="298" r:id="rId94"/>
    <p:sldId id="325" r:id="rId95"/>
    <p:sldId id="326" r:id="rId96"/>
    <p:sldId id="338" r:id="rId9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9720D5-6C12-4420-B528-A940CC4060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29D21-7883-401C-888E-C8809AA4310B}" type="slidenum">
              <a:rPr lang="en-US"/>
              <a:pPr/>
              <a:t>3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F~~~root 3/2      randomly oriented velocities along los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1F00-046A-4F59-B6F1-CF0932B27B97}" type="slidenum">
              <a:rPr lang="en-US"/>
              <a:pPr/>
              <a:t>93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Limit curves  B~~16.5  and 17.5 surveys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66D50-5797-4C4D-9105-CCBE5E97E5FE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Assumes    fixed/stable BC  5100A   X10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Wang et al. 2009 </a:t>
            </a:r>
            <a:endParaRPr lang="it-IT" smtClean="0"/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A2049-6713-4D45-87B9-CFFBEE100478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B1D11-6CEB-497C-A36A-22F1193C8081}" type="slidenum">
              <a:rPr lang="en-US"/>
              <a:pPr/>
              <a:t>52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Assumes    fixed/stable BC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0C34-85E9-4DB3-83B9-914E91D85CF5}" type="slidenum">
              <a:rPr lang="en-US"/>
              <a:pPr/>
              <a:t>62</a:t>
            </a:fld>
            <a:endParaRPr lang="en-US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Limit curves  B~~16.5  and 17.5 surveys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F51DD-18F6-4591-AAA1-8B57F969B64F}" type="slidenum">
              <a:rPr lang="en-US"/>
              <a:pPr/>
              <a:t>73</a:t>
            </a:fld>
            <a:endParaRPr lang="en-US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FAB90-63D6-4717-8EDC-C0534BFA60FE}" type="slidenum">
              <a:rPr lang="en-US"/>
              <a:pPr/>
              <a:t>74</a:t>
            </a:fld>
            <a:endParaRPr lang="en-US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CD—blue   spillover due to face-on orientation?</a:t>
            </a:r>
          </a:p>
          <a:p>
            <a:pPr eaLnBrk="1" hangingPunct="1"/>
            <a:r>
              <a:rPr lang="es-ES" smtClean="0"/>
              <a:t>LD—red                                                                              A few misaligned jets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B7AA3-9FBF-465D-93AD-5BAAD2DC56F2}" type="slidenum">
              <a:rPr lang="en-US"/>
              <a:pPr/>
              <a:t>82</a:t>
            </a:fld>
            <a:endParaRPr lang="en-US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Limit curves  B~~16.5  and 17.5 surveys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48F09-DEB9-4312-B39B-B8DB82CD2E27}" type="slidenum">
              <a:rPr lang="en-US"/>
              <a:pPr/>
              <a:t>91</a:t>
            </a:fld>
            <a:endParaRPr 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smtClean="0"/>
              <a:t>Assumes    fixed/stable BC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4329F-D0F8-4935-85C4-FA5947C41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76CA-020F-4E53-A466-A2D162ED65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D468-EDFE-4B75-8689-53CD64616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62E87-F454-4F08-A2A8-58BE0DA8D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09E8-3C80-49B8-84A7-4470A7AD865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A201-8B50-4623-A401-872F79435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9D2D-4A29-4CB1-ACD6-3815C055F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462C9-EDA0-40CF-9170-490A75010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3731-E79E-4856-8841-ED4E775FB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F108-CCCB-4ACC-9926-786EFB748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8EC91-EF83-4EC8-9284-BAEF535A2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268ECADD-D3FA-4BF1-9304-ADFEFE4AC2C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7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43400"/>
            <a:ext cx="7092950" cy="17287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en-US" sz="900" b="1" smtClean="0">
              <a:latin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</a:rPr>
              <a:t>J. Sulentic</a:t>
            </a:r>
            <a:r>
              <a:rPr lang="en-US" smtClean="0">
                <a:latin typeface="Arial" pitchFamily="34" charset="0"/>
              </a:rPr>
              <a:t>   -- IAA - CSIC</a:t>
            </a:r>
          </a:p>
          <a:p>
            <a:pPr algn="l"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</a:rPr>
              <a:t>P. Marziani</a:t>
            </a:r>
            <a:r>
              <a:rPr lang="en-US" smtClean="0">
                <a:latin typeface="Arial" pitchFamily="34" charset="0"/>
              </a:rPr>
              <a:t>  -- OA Padova – INAF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A. Del Olmo – IAA - CSIC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mtClean="0">
                <a:latin typeface="Arial" pitchFamily="34" charset="0"/>
              </a:rPr>
              <a:t>I. Plauchu-Frayn – UNAM, Ensenada</a:t>
            </a:r>
          </a:p>
          <a:p>
            <a:pPr algn="l" eaLnBrk="1" hangingPunct="1">
              <a:lnSpc>
                <a:spcPct val="80000"/>
              </a:lnSpc>
            </a:pPr>
            <a:endParaRPr lang="en-US" smtClean="0">
              <a:latin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mtClean="0">
              <a:latin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mtClean="0">
              <a:latin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mtClean="0">
              <a:latin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mtClean="0">
              <a:latin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900" b="1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900" b="1" smtClean="0">
              <a:latin typeface="Arial" pitchFamily="34" charset="0"/>
            </a:endParaRPr>
          </a:p>
        </p:txBody>
      </p:sp>
      <p:sp>
        <p:nvSpPr>
          <p:cNvPr id="4" name="Titolo 3"/>
          <p:cNvSpPr txBox="1">
            <a:spLocks/>
          </p:cNvSpPr>
          <p:nvPr/>
        </p:nvSpPr>
        <p:spPr>
          <a:xfrm>
            <a:off x="0" y="762000"/>
            <a:ext cx="9144000" cy="3124200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Comparing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H</a:t>
            </a:r>
            <a:r>
              <a:rPr lang="en-US" cap="none" dirty="0" err="1" smtClean="0">
                <a:latin typeface="Symbol" charset="2"/>
                <a:ea typeface="+mj-ea"/>
                <a:cs typeface="Symbol" charset="2"/>
              </a:rPr>
              <a:t>b</a:t>
            </a:r>
            <a:r>
              <a:rPr lang="en-US" dirty="0" smtClean="0">
                <a:ea typeface="+mj-ea"/>
              </a:rPr>
              <a:t> and MgII</a:t>
            </a:r>
            <a:r>
              <a:rPr lang="en-US" cap="none" dirty="0" smtClean="0">
                <a:latin typeface="Symbol" charset="2"/>
                <a:ea typeface="+mj-ea"/>
                <a:cs typeface="Symbol" charset="2"/>
              </a:rPr>
              <a:t>l</a:t>
            </a:r>
            <a:r>
              <a:rPr lang="en-US" dirty="0" smtClean="0">
                <a:ea typeface="+mj-ea"/>
              </a:rPr>
              <a:t>2800</a:t>
            </a:r>
            <a:br>
              <a:rPr lang="en-US" dirty="0" smtClean="0">
                <a:ea typeface="+mj-ea"/>
              </a:rPr>
            </a:br>
            <a:r>
              <a:rPr lang="en-US" sz="3700" dirty="0" smtClean="0">
                <a:ea typeface="+mj-ea"/>
              </a:rPr>
              <a:t>for Estimating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Black hole Mass</a:t>
            </a:r>
            <a:endParaRPr lang="it-IT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152400" y="136525"/>
          <a:ext cx="8763000" cy="6569075"/>
        </p:xfrm>
        <a:graphic>
          <a:graphicData uri="http://schemas.openxmlformats.org/presentationml/2006/ole">
            <p:oleObj spid="_x0000_s25601" name="Presentazione" r:id="rId3" imgW="5041900" imgH="378460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600200" y="533400"/>
            <a:ext cx="63246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6" name="Line 3"/>
          <p:cNvSpPr>
            <a:spLocks noChangeShapeType="1"/>
          </p:cNvSpPr>
          <p:nvPr/>
        </p:nvSpPr>
        <p:spPr bwMode="auto">
          <a:xfrm flipV="1">
            <a:off x="1447800" y="10668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2133600" y="6172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581400" y="55626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R</a:t>
            </a:r>
            <a:r>
              <a:rPr lang="en-US" sz="3200" b="1" baseline="-25000">
                <a:latin typeface="Arial" pitchFamily="34" charset="0"/>
              </a:rPr>
              <a:t>FeII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 rot="-5400000">
            <a:off x="-899318" y="2529681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FWHM H</a:t>
            </a:r>
            <a:r>
              <a:rPr lang="en-US" sz="3200" b="1">
                <a:latin typeface="Arial" pitchFamily="34" charset="0"/>
                <a:sym typeface="Symbol" pitchFamily="18" charset="2"/>
              </a:rPr>
              <a:t></a:t>
            </a:r>
            <a:endParaRPr lang="en-US" sz="3200" b="1">
              <a:latin typeface="Arial" pitchFamily="34" charset="0"/>
            </a:endParaRPr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1917700" y="914400"/>
            <a:ext cx="520700" cy="3429000"/>
          </a:xfrm>
          <a:custGeom>
            <a:avLst/>
            <a:gdLst>
              <a:gd name="T0" fmla="*/ 2147483647 w 328"/>
              <a:gd name="T1" fmla="*/ 2147483647 h 2448"/>
              <a:gd name="T2" fmla="*/ 2147483647 w 328"/>
              <a:gd name="T3" fmla="*/ 2147483647 h 2448"/>
              <a:gd name="T4" fmla="*/ 2147483647 w 328"/>
              <a:gd name="T5" fmla="*/ 2147483647 h 2448"/>
              <a:gd name="T6" fmla="*/ 2147483647 w 328"/>
              <a:gd name="T7" fmla="*/ 0 h 2448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2448"/>
              <a:gd name="T14" fmla="*/ 328 w 328"/>
              <a:gd name="T15" fmla="*/ 2448 h 2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2448">
                <a:moveTo>
                  <a:pt x="328" y="2448"/>
                </a:moveTo>
                <a:cubicBezTo>
                  <a:pt x="204" y="2072"/>
                  <a:pt x="80" y="1696"/>
                  <a:pt x="40" y="1344"/>
                </a:cubicBezTo>
                <a:cubicBezTo>
                  <a:pt x="0" y="992"/>
                  <a:pt x="48" y="560"/>
                  <a:pt x="88" y="336"/>
                </a:cubicBezTo>
                <a:cubicBezTo>
                  <a:pt x="128" y="112"/>
                  <a:pt x="204" y="5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2362200" y="762000"/>
            <a:ext cx="5257800" cy="4572000"/>
          </a:xfrm>
          <a:custGeom>
            <a:avLst/>
            <a:gdLst>
              <a:gd name="T0" fmla="*/ 0 w 3024"/>
              <a:gd name="T1" fmla="*/ 2147483647 h 3224"/>
              <a:gd name="T2" fmla="*/ 2147483647 w 3024"/>
              <a:gd name="T3" fmla="*/ 2147483647 h 3224"/>
              <a:gd name="T4" fmla="*/ 2147483647 w 3024"/>
              <a:gd name="T5" fmla="*/ 2147483647 h 3224"/>
              <a:gd name="T6" fmla="*/ 2147483647 w 3024"/>
              <a:gd name="T7" fmla="*/ 2147483647 h 3224"/>
              <a:gd name="T8" fmla="*/ 2147483647 w 3024"/>
              <a:gd name="T9" fmla="*/ 2147483647 h 3224"/>
              <a:gd name="T10" fmla="*/ 2147483647 w 3024"/>
              <a:gd name="T11" fmla="*/ 2147483647 h 3224"/>
              <a:gd name="T12" fmla="*/ 2147483647 w 3024"/>
              <a:gd name="T13" fmla="*/ 2147483647 h 3224"/>
              <a:gd name="T14" fmla="*/ 2147483647 w 3024"/>
              <a:gd name="T15" fmla="*/ 2147483647 h 3224"/>
              <a:gd name="T16" fmla="*/ 2147483647 w 3024"/>
              <a:gd name="T17" fmla="*/ 2147483647 h 3224"/>
              <a:gd name="T18" fmla="*/ 2147483647 w 3024"/>
              <a:gd name="T19" fmla="*/ 2147483647 h 3224"/>
              <a:gd name="T20" fmla="*/ 2147483647 w 3024"/>
              <a:gd name="T21" fmla="*/ 2147483647 h 3224"/>
              <a:gd name="T22" fmla="*/ 2147483647 w 3024"/>
              <a:gd name="T23" fmla="*/ 2147483647 h 3224"/>
              <a:gd name="T24" fmla="*/ 2147483647 w 3024"/>
              <a:gd name="T25" fmla="*/ 2147483647 h 3224"/>
              <a:gd name="T26" fmla="*/ 2147483647 w 3024"/>
              <a:gd name="T27" fmla="*/ 2147483647 h 3224"/>
              <a:gd name="T28" fmla="*/ 2147483647 w 3024"/>
              <a:gd name="T29" fmla="*/ 2147483647 h 32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24"/>
              <a:gd name="T46" fmla="*/ 0 h 3224"/>
              <a:gd name="T47" fmla="*/ 3024 w 3024"/>
              <a:gd name="T48" fmla="*/ 3224 h 32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24" h="3224">
                <a:moveTo>
                  <a:pt x="0" y="88"/>
                </a:moveTo>
                <a:cubicBezTo>
                  <a:pt x="32" y="80"/>
                  <a:pt x="64" y="72"/>
                  <a:pt x="96" y="88"/>
                </a:cubicBezTo>
                <a:cubicBezTo>
                  <a:pt x="128" y="104"/>
                  <a:pt x="112" y="0"/>
                  <a:pt x="192" y="184"/>
                </a:cubicBezTo>
                <a:cubicBezTo>
                  <a:pt x="272" y="368"/>
                  <a:pt x="440" y="888"/>
                  <a:pt x="576" y="1192"/>
                </a:cubicBezTo>
                <a:cubicBezTo>
                  <a:pt x="712" y="1496"/>
                  <a:pt x="856" y="1792"/>
                  <a:pt x="1008" y="2008"/>
                </a:cubicBezTo>
                <a:cubicBezTo>
                  <a:pt x="1160" y="2224"/>
                  <a:pt x="1296" y="2384"/>
                  <a:pt x="1488" y="2488"/>
                </a:cubicBezTo>
                <a:cubicBezTo>
                  <a:pt x="1680" y="2592"/>
                  <a:pt x="1928" y="2600"/>
                  <a:pt x="2160" y="2632"/>
                </a:cubicBezTo>
                <a:cubicBezTo>
                  <a:pt x="2392" y="2664"/>
                  <a:pt x="2736" y="2656"/>
                  <a:pt x="2880" y="2680"/>
                </a:cubicBezTo>
                <a:cubicBezTo>
                  <a:pt x="3024" y="2704"/>
                  <a:pt x="3024" y="2720"/>
                  <a:pt x="3024" y="2776"/>
                </a:cubicBezTo>
                <a:cubicBezTo>
                  <a:pt x="3024" y="2832"/>
                  <a:pt x="2960" y="2952"/>
                  <a:pt x="2880" y="3016"/>
                </a:cubicBezTo>
                <a:cubicBezTo>
                  <a:pt x="2800" y="3080"/>
                  <a:pt x="2720" y="3128"/>
                  <a:pt x="2544" y="3160"/>
                </a:cubicBezTo>
                <a:cubicBezTo>
                  <a:pt x="2368" y="3192"/>
                  <a:pt x="1952" y="3200"/>
                  <a:pt x="1824" y="3208"/>
                </a:cubicBezTo>
                <a:cubicBezTo>
                  <a:pt x="1696" y="3216"/>
                  <a:pt x="1960" y="3224"/>
                  <a:pt x="1776" y="3208"/>
                </a:cubicBezTo>
                <a:cubicBezTo>
                  <a:pt x="1592" y="3192"/>
                  <a:pt x="1008" y="3224"/>
                  <a:pt x="720" y="3112"/>
                </a:cubicBezTo>
                <a:cubicBezTo>
                  <a:pt x="432" y="3000"/>
                  <a:pt x="240" y="2768"/>
                  <a:pt x="48" y="2536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648200" y="1660525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latin typeface="Arial" pitchFamily="34" charset="0"/>
              </a:rPr>
              <a:t>OUTLIERS</a:t>
            </a:r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5029200" y="2057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57912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V="1">
            <a:off x="6096000" y="9906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6477000" y="22098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 flipV="1">
            <a:off x="4572000" y="1219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5638800" y="914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1600200" y="40386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715963" y="533400"/>
            <a:ext cx="7056437" cy="5638800"/>
            <a:chOff x="163" y="432"/>
            <a:chExt cx="4445" cy="3552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672" y="432"/>
              <a:ext cx="3936" cy="3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672" y="2592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5"/>
            <p:cNvSpPr>
              <a:spLocks noChangeShapeType="1"/>
            </p:cNvSpPr>
            <p:nvPr/>
          </p:nvSpPr>
          <p:spPr bwMode="auto">
            <a:xfrm flipV="1">
              <a:off x="576" y="768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6"/>
            <p:cNvSpPr>
              <a:spLocks noChangeShapeType="1"/>
            </p:cNvSpPr>
            <p:nvPr/>
          </p:nvSpPr>
          <p:spPr bwMode="auto">
            <a:xfrm>
              <a:off x="1008" y="3984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7"/>
            <p:cNvSpPr txBox="1">
              <a:spLocks noChangeArrowheads="1"/>
            </p:cNvSpPr>
            <p:nvPr/>
          </p:nvSpPr>
          <p:spPr bwMode="auto">
            <a:xfrm>
              <a:off x="1920" y="3600"/>
              <a:ext cx="11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Arial" pitchFamily="34" charset="0"/>
                </a:rPr>
                <a:t>R</a:t>
              </a:r>
              <a:r>
                <a:rPr lang="en-US" sz="3200" b="1" baseline="-25000">
                  <a:latin typeface="Arial" pitchFamily="34" charset="0"/>
                </a:rPr>
                <a:t>FeII</a:t>
              </a:r>
            </a:p>
          </p:txBody>
        </p:sp>
        <p:sp>
          <p:nvSpPr>
            <p:cNvPr id="27660" name="Text Box 8"/>
            <p:cNvSpPr txBox="1">
              <a:spLocks noChangeArrowheads="1"/>
            </p:cNvSpPr>
            <p:nvPr/>
          </p:nvSpPr>
          <p:spPr bwMode="auto">
            <a:xfrm rot="-5400000">
              <a:off x="-902" y="1689"/>
              <a:ext cx="24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Arial" pitchFamily="34" charset="0"/>
                </a:rPr>
                <a:t>FWHM H</a:t>
              </a:r>
              <a:r>
                <a:rPr lang="en-US" sz="3200" b="1">
                  <a:latin typeface="Arial" pitchFamily="34" charset="0"/>
                  <a:sym typeface="Symbol" pitchFamily="18" charset="2"/>
                </a:rPr>
                <a:t></a:t>
              </a:r>
              <a:endParaRPr lang="en-US" sz="3200" b="1">
                <a:latin typeface="Arial" pitchFamily="34" charset="0"/>
              </a:endParaRPr>
            </a:p>
          </p:txBody>
        </p:sp>
        <p:sp>
          <p:nvSpPr>
            <p:cNvPr id="27661" name="Freeform 9"/>
            <p:cNvSpPr>
              <a:spLocks/>
            </p:cNvSpPr>
            <p:nvPr/>
          </p:nvSpPr>
          <p:spPr bwMode="auto">
            <a:xfrm>
              <a:off x="872" y="672"/>
              <a:ext cx="328" cy="2160"/>
            </a:xfrm>
            <a:custGeom>
              <a:avLst/>
              <a:gdLst>
                <a:gd name="T0" fmla="*/ 328 w 328"/>
                <a:gd name="T1" fmla="*/ 4 h 2448"/>
                <a:gd name="T2" fmla="*/ 40 w 328"/>
                <a:gd name="T3" fmla="*/ 4 h 2448"/>
                <a:gd name="T4" fmla="*/ 88 w 328"/>
                <a:gd name="T5" fmla="*/ 4 h 2448"/>
                <a:gd name="T6" fmla="*/ 280 w 328"/>
                <a:gd name="T7" fmla="*/ 0 h 2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2448"/>
                <a:gd name="T14" fmla="*/ 328 w 328"/>
                <a:gd name="T15" fmla="*/ 2448 h 2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2448">
                  <a:moveTo>
                    <a:pt x="328" y="2448"/>
                  </a:moveTo>
                  <a:cubicBezTo>
                    <a:pt x="204" y="2072"/>
                    <a:pt x="80" y="1696"/>
                    <a:pt x="40" y="1344"/>
                  </a:cubicBezTo>
                  <a:cubicBezTo>
                    <a:pt x="0" y="992"/>
                    <a:pt x="48" y="560"/>
                    <a:pt x="88" y="336"/>
                  </a:cubicBezTo>
                  <a:cubicBezTo>
                    <a:pt x="128" y="112"/>
                    <a:pt x="204" y="5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0"/>
            <p:cNvSpPr>
              <a:spLocks/>
            </p:cNvSpPr>
            <p:nvPr/>
          </p:nvSpPr>
          <p:spPr bwMode="auto">
            <a:xfrm>
              <a:off x="1152" y="576"/>
              <a:ext cx="3312" cy="2880"/>
            </a:xfrm>
            <a:custGeom>
              <a:avLst/>
              <a:gdLst>
                <a:gd name="T0" fmla="*/ 0 w 3024"/>
                <a:gd name="T1" fmla="*/ 4 h 3224"/>
                <a:gd name="T2" fmla="*/ 10892 w 3024"/>
                <a:gd name="T3" fmla="*/ 4 h 3224"/>
                <a:gd name="T4" fmla="*/ 21832 w 3024"/>
                <a:gd name="T5" fmla="*/ 4 h 3224"/>
                <a:gd name="T6" fmla="*/ 65289 w 3024"/>
                <a:gd name="T7" fmla="*/ 4 h 3224"/>
                <a:gd name="T8" fmla="*/ 114239 w 3024"/>
                <a:gd name="T9" fmla="*/ 6 h 3224"/>
                <a:gd name="T10" fmla="*/ 168598 w 3024"/>
                <a:gd name="T11" fmla="*/ 7 h 3224"/>
                <a:gd name="T12" fmla="*/ 244866 w 3024"/>
                <a:gd name="T13" fmla="*/ 8 h 3224"/>
                <a:gd name="T14" fmla="*/ 326403 w 3024"/>
                <a:gd name="T15" fmla="*/ 8 h 3224"/>
                <a:gd name="T16" fmla="*/ 342643 w 3024"/>
                <a:gd name="T17" fmla="*/ 8 h 3224"/>
                <a:gd name="T18" fmla="*/ 326403 w 3024"/>
                <a:gd name="T19" fmla="*/ 9 h 3224"/>
                <a:gd name="T20" fmla="*/ 288421 w 3024"/>
                <a:gd name="T21" fmla="*/ 10 h 3224"/>
                <a:gd name="T22" fmla="*/ 206725 w 3024"/>
                <a:gd name="T23" fmla="*/ 10 h 3224"/>
                <a:gd name="T24" fmla="*/ 201248 w 3024"/>
                <a:gd name="T25" fmla="*/ 10 h 3224"/>
                <a:gd name="T26" fmla="*/ 81629 w 3024"/>
                <a:gd name="T27" fmla="*/ 9 h 3224"/>
                <a:gd name="T28" fmla="*/ 5596 w 3024"/>
                <a:gd name="T29" fmla="*/ 8 h 3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24"/>
                <a:gd name="T46" fmla="*/ 0 h 3224"/>
                <a:gd name="T47" fmla="*/ 3024 w 3024"/>
                <a:gd name="T48" fmla="*/ 3224 h 32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24" h="3224">
                  <a:moveTo>
                    <a:pt x="0" y="88"/>
                  </a:moveTo>
                  <a:cubicBezTo>
                    <a:pt x="32" y="80"/>
                    <a:pt x="64" y="72"/>
                    <a:pt x="96" y="88"/>
                  </a:cubicBezTo>
                  <a:cubicBezTo>
                    <a:pt x="128" y="104"/>
                    <a:pt x="112" y="0"/>
                    <a:pt x="192" y="184"/>
                  </a:cubicBezTo>
                  <a:cubicBezTo>
                    <a:pt x="272" y="368"/>
                    <a:pt x="440" y="888"/>
                    <a:pt x="576" y="1192"/>
                  </a:cubicBezTo>
                  <a:cubicBezTo>
                    <a:pt x="712" y="1496"/>
                    <a:pt x="856" y="1792"/>
                    <a:pt x="1008" y="2008"/>
                  </a:cubicBezTo>
                  <a:cubicBezTo>
                    <a:pt x="1160" y="2224"/>
                    <a:pt x="1296" y="2384"/>
                    <a:pt x="1488" y="2488"/>
                  </a:cubicBezTo>
                  <a:cubicBezTo>
                    <a:pt x="1680" y="2592"/>
                    <a:pt x="1928" y="2600"/>
                    <a:pt x="2160" y="2632"/>
                  </a:cubicBezTo>
                  <a:cubicBezTo>
                    <a:pt x="2392" y="2664"/>
                    <a:pt x="2736" y="2656"/>
                    <a:pt x="2880" y="2680"/>
                  </a:cubicBezTo>
                  <a:cubicBezTo>
                    <a:pt x="3024" y="2704"/>
                    <a:pt x="3024" y="2720"/>
                    <a:pt x="3024" y="2776"/>
                  </a:cubicBezTo>
                  <a:cubicBezTo>
                    <a:pt x="3024" y="2832"/>
                    <a:pt x="2960" y="2952"/>
                    <a:pt x="2880" y="3016"/>
                  </a:cubicBezTo>
                  <a:cubicBezTo>
                    <a:pt x="2800" y="3080"/>
                    <a:pt x="2720" y="3128"/>
                    <a:pt x="2544" y="3160"/>
                  </a:cubicBezTo>
                  <a:cubicBezTo>
                    <a:pt x="2368" y="3192"/>
                    <a:pt x="1952" y="3200"/>
                    <a:pt x="1824" y="3208"/>
                  </a:cubicBezTo>
                  <a:cubicBezTo>
                    <a:pt x="1696" y="3216"/>
                    <a:pt x="1960" y="3224"/>
                    <a:pt x="1776" y="3208"/>
                  </a:cubicBezTo>
                  <a:cubicBezTo>
                    <a:pt x="1592" y="3192"/>
                    <a:pt x="1008" y="3224"/>
                    <a:pt x="720" y="3112"/>
                  </a:cubicBezTo>
                  <a:cubicBezTo>
                    <a:pt x="432" y="3000"/>
                    <a:pt x="240" y="2768"/>
                    <a:pt x="48" y="2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1"/>
            <p:cNvSpPr txBox="1">
              <a:spLocks noChangeArrowheads="1"/>
            </p:cNvSpPr>
            <p:nvPr/>
          </p:nvSpPr>
          <p:spPr bwMode="auto">
            <a:xfrm>
              <a:off x="1008" y="1392"/>
              <a:ext cx="6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Arial" pitchFamily="34" charset="0"/>
                </a:rPr>
                <a:t>B</a:t>
              </a:r>
            </a:p>
          </p:txBody>
        </p:sp>
        <p:sp>
          <p:nvSpPr>
            <p:cNvPr id="27664" name="Text Box 12"/>
            <p:cNvSpPr txBox="1">
              <a:spLocks noChangeArrowheads="1"/>
            </p:cNvSpPr>
            <p:nvPr/>
          </p:nvSpPr>
          <p:spPr bwMode="auto">
            <a:xfrm>
              <a:off x="2640" y="2976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Arial" pitchFamily="34" charset="0"/>
                </a:rPr>
                <a:t>A</a:t>
              </a:r>
            </a:p>
          </p:txBody>
        </p:sp>
        <p:sp>
          <p:nvSpPr>
            <p:cNvPr id="27665" name="Text Box 13"/>
            <p:cNvSpPr txBox="1">
              <a:spLocks noChangeArrowheads="1"/>
            </p:cNvSpPr>
            <p:nvPr/>
          </p:nvSpPr>
          <p:spPr bwMode="auto">
            <a:xfrm>
              <a:off x="1200" y="2304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</a:rPr>
                <a:t>FWHM H</a:t>
              </a:r>
              <a:r>
                <a:rPr lang="en-US" b="1">
                  <a:latin typeface="Arial" pitchFamily="34" charset="0"/>
                  <a:sym typeface="Symbol" pitchFamily="18" charset="2"/>
                </a:rPr>
                <a:t></a:t>
              </a:r>
              <a:r>
                <a:rPr lang="en-US" b="1" baseline="-25000">
                  <a:latin typeface="Arial" pitchFamily="34" charset="0"/>
                  <a:sym typeface="Symbol" pitchFamily="18" charset="2"/>
                </a:rPr>
                <a:t>BC</a:t>
              </a:r>
              <a:r>
                <a:rPr lang="en-US">
                  <a:latin typeface="Arial" pitchFamily="34" charset="0"/>
                  <a:sym typeface="Symbol" pitchFamily="18" charset="2"/>
                </a:rPr>
                <a:t>  4000 km/s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27650" name="Line 14"/>
          <p:cNvSpPr>
            <a:spLocks noChangeShapeType="1"/>
          </p:cNvSpPr>
          <p:nvPr/>
        </p:nvSpPr>
        <p:spPr bwMode="auto">
          <a:xfrm>
            <a:off x="6248400" y="5029200"/>
            <a:ext cx="152400" cy="152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15"/>
          <p:cNvSpPr>
            <a:spLocks noChangeShapeType="1"/>
          </p:cNvSpPr>
          <p:nvPr/>
        </p:nvSpPr>
        <p:spPr bwMode="auto">
          <a:xfrm flipH="1">
            <a:off x="6248400" y="5029200"/>
            <a:ext cx="152400" cy="152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52" name="Group 16"/>
          <p:cNvGrpSpPr>
            <a:grpSpLocks/>
          </p:cNvGrpSpPr>
          <p:nvPr/>
        </p:nvGrpSpPr>
        <p:grpSpPr bwMode="auto">
          <a:xfrm>
            <a:off x="2895600" y="2895600"/>
            <a:ext cx="152400" cy="152400"/>
            <a:chOff x="1824" y="1824"/>
            <a:chExt cx="96" cy="96"/>
          </a:xfrm>
        </p:grpSpPr>
        <p:sp>
          <p:nvSpPr>
            <p:cNvPr id="27653" name="Line 17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9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18"/>
            <p:cNvSpPr>
              <a:spLocks noChangeShapeType="1"/>
            </p:cNvSpPr>
            <p:nvPr/>
          </p:nvSpPr>
          <p:spPr bwMode="auto">
            <a:xfrm rot="16200000" flipH="1">
              <a:off x="1824" y="1824"/>
              <a:ext cx="96" cy="9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838200" y="533400"/>
          <a:ext cx="7145338" cy="5743575"/>
        </p:xfrm>
        <a:graphic>
          <a:graphicData uri="http://schemas.openxmlformats.org/presentationml/2006/ole">
            <p:oleObj spid="_x0000_s28673" name="Immagine bitmap" r:id="rId3" imgW="7144747" imgH="5742857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2"/>
          <p:cNvGraphicFramePr>
            <a:graphicFrameLocks noChangeAspect="1"/>
          </p:cNvGraphicFramePr>
          <p:nvPr/>
        </p:nvGraphicFramePr>
        <p:xfrm>
          <a:off x="1066800" y="417513"/>
          <a:ext cx="7094538" cy="5754687"/>
        </p:xfrm>
        <a:graphic>
          <a:graphicData uri="http://schemas.openxmlformats.org/presentationml/2006/ole">
            <p:oleObj spid="_x0000_s29697" name="Bitmap Image" r:id="rId3" imgW="7095238" imgH="5753903" progId="Paint.Picture">
              <p:embed/>
            </p:oleObj>
          </a:graphicData>
        </a:graphic>
      </p:graphicFrame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191000" y="990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WHY correct FWHM H</a:t>
            </a:r>
            <a:r>
              <a:rPr lang="en-US" b="1">
                <a:sym typeface="Symbol" pitchFamily="18" charset="2"/>
              </a:rPr>
              <a:t>?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/>
            </a:r>
            <a:br>
              <a:rPr lang="es-ES" sz="4000" smtClean="0">
                <a:ea typeface="+mj-ea"/>
              </a:rPr>
            </a:br>
            <a:r>
              <a:rPr lang="es-ES" sz="4000" smtClean="0">
                <a:ea typeface="+mj-ea"/>
              </a:rPr>
              <a:t/>
            </a:r>
            <a:br>
              <a:rPr lang="es-ES" sz="4000" smtClean="0">
                <a:ea typeface="+mj-ea"/>
              </a:rPr>
            </a:br>
            <a:r>
              <a:rPr lang="es-ES" sz="4000" smtClean="0">
                <a:ea typeface="+mj-ea"/>
              </a:rPr>
              <a:t>BIN A1 MEDIAN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3525" y="1600200"/>
            <a:ext cx="6076950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BIN B1 MEDIAN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600200"/>
            <a:ext cx="6178550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FWHM </a:t>
            </a:r>
            <a:r>
              <a:rPr lang="en-US" dirty="0" err="1" smtClean="0">
                <a:ea typeface="+mj-ea"/>
              </a:rPr>
              <a:t>H</a:t>
            </a:r>
            <a:r>
              <a:rPr lang="en-US" dirty="0" err="1" smtClean="0">
                <a:latin typeface="SymbolProp BT" pitchFamily="2" charset="2"/>
                <a:ea typeface="+mj-ea"/>
              </a:rPr>
              <a:t>b</a:t>
            </a:r>
            <a:r>
              <a:rPr lang="en-US" dirty="0" smtClean="0">
                <a:latin typeface="SymbolProp BT" pitchFamily="2" charset="2"/>
                <a:ea typeface="+mj-ea"/>
              </a:rPr>
              <a:t> 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as </a:t>
            </a:r>
            <a:r>
              <a:rPr lang="en-US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virial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 estimator</a:t>
            </a:r>
            <a:r>
              <a:rPr lang="en-US" dirty="0" smtClean="0">
                <a:latin typeface="SymbolProp BT" pitchFamily="2" charset="2"/>
                <a:ea typeface="+mj-ea"/>
              </a:rPr>
              <a:t> </a:t>
            </a:r>
            <a:endParaRPr lang="it-IT" dirty="0">
              <a:latin typeface="SymbolProp BT" pitchFamily="2" charset="2"/>
              <a:ea typeface="+mj-ea"/>
            </a:endParaRPr>
          </a:p>
        </p:txBody>
      </p:sp>
      <p:sp>
        <p:nvSpPr>
          <p:cNvPr id="3481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Pop A: FWHM full profile</a:t>
            </a:r>
          </a:p>
          <a:p>
            <a:endParaRPr lang="en-US" smtClean="0"/>
          </a:p>
          <a:p>
            <a:r>
              <a:rPr lang="en-US" smtClean="0"/>
              <a:t>Pop B: FWHM of VBC corrected profile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229600" cy="39624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 Broad Emission Lines as virial estimators</a:t>
            </a:r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           FWHM H</a:t>
            </a:r>
            <a:r>
              <a:rPr lang="es-ES" smtClean="0">
                <a:latin typeface="Symbol" pitchFamily="18" charset="2"/>
              </a:rPr>
              <a:t>b</a:t>
            </a:r>
            <a:r>
              <a:rPr lang="es-ES" smtClean="0"/>
              <a:t>  &gt;&gt;&gt;&gt;&gt;&gt;&gt;  virial v</a:t>
            </a:r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Single epoch FWHM measures?  rms? Composites? Or sigma?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Above z~0.7???</a:t>
            </a:r>
            <a:endParaRPr lang="it-IT" dirty="0" smtClean="0">
              <a:ea typeface="+mj-ea"/>
            </a:endParaRPr>
          </a:p>
        </p:txBody>
      </p: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Follow Hbeta into the IR to z=3.8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MgII2798 with suitable corrections to z=7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CIV1549  dangerous (maybe Pop B)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280400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MgII 2798</a:t>
            </a:r>
            <a:endParaRPr lang="it-IT" smtClean="0">
              <a:ea typeface="+mj-ea"/>
            </a:endParaRPr>
          </a:p>
        </p:txBody>
      </p:sp>
      <p:sp>
        <p:nvSpPr>
          <p:cNvPr id="3789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low ionization line (LIL)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doublet 2796/2803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resonance line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virial estimator to z=7!?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Comparing </a:t>
            </a:r>
            <a:r>
              <a:rPr lang="en-US" dirty="0" err="1" smtClean="0">
                <a:ea typeface="+mj-ea"/>
              </a:rPr>
              <a:t>MgII</a:t>
            </a:r>
            <a:r>
              <a:rPr lang="en-US" dirty="0" smtClean="0">
                <a:ea typeface="+mj-ea"/>
              </a:rPr>
              <a:t> and </a:t>
            </a:r>
            <a:r>
              <a:rPr lang="en-US" dirty="0" err="1" smtClean="0">
                <a:ea typeface="+mj-ea"/>
              </a:rPr>
              <a:t>H</a:t>
            </a:r>
            <a:r>
              <a:rPr lang="en-US" dirty="0" err="1" smtClean="0">
                <a:latin typeface="SymbolProp BT" pitchFamily="2" charset="2"/>
                <a:ea typeface="+mj-ea"/>
              </a:rPr>
              <a:t>b</a:t>
            </a:r>
            <a:endParaRPr lang="it-IT" dirty="0">
              <a:latin typeface="SymbolProp BT" pitchFamily="2" charset="2"/>
              <a:ea typeface="+mj-ea"/>
            </a:endParaRP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b="1" smtClean="0"/>
              <a:t>600+ SDSS quasars (z=0.4-0.75) have spectra with both H</a:t>
            </a:r>
            <a:r>
              <a:rPr lang="en-US" b="1" smtClean="0">
                <a:latin typeface="SymbolProp BT" pitchFamily="2" charset="2"/>
              </a:rPr>
              <a:t>b</a:t>
            </a:r>
            <a:r>
              <a:rPr lang="en-US" b="1" smtClean="0"/>
              <a:t> and MgII recorded </a:t>
            </a:r>
          </a:p>
          <a:p>
            <a:r>
              <a:rPr lang="en-US" sz="2400" smtClean="0"/>
              <a:t>(many with s/n &lt; 10)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Recent studies Wang et al. 2009; Trachtenbrot &amp;  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Netzer 2012)</a:t>
            </a:r>
          </a:p>
          <a:p>
            <a:pPr>
              <a:lnSpc>
                <a:spcPct val="150000"/>
              </a:lnSpc>
            </a:pPr>
            <a:r>
              <a:rPr lang="en-US" b="1" smtClean="0"/>
              <a:t>Binning is perhaps a better way? </a:t>
            </a:r>
          </a:p>
          <a:p>
            <a:r>
              <a:rPr lang="en-US" b="1" smtClean="0"/>
              <a:t>Binned spectra are much higher S/N and essentially rms</a:t>
            </a:r>
          </a:p>
          <a:p>
            <a:r>
              <a:rPr lang="en-US" b="1" smtClean="0"/>
              <a:t>Binning context – 4DE1?</a:t>
            </a:r>
            <a:endParaRPr lang="it-IT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 descr="http://iopscience.iop.org/0004-637X/707/2/1334/fulltext/apj324595f2_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315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3733800" y="1066800"/>
            <a:ext cx="226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Wang et al. 2009</a:t>
            </a:r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Population A</a:t>
            </a:r>
            <a:br>
              <a:rPr lang="en-US" dirty="0" smtClean="0">
                <a:ea typeface="+mj-ea"/>
              </a:rPr>
            </a:br>
            <a:endParaRPr lang="it-IT" dirty="0">
              <a:ea typeface="+mj-ea"/>
            </a:endParaRPr>
          </a:p>
        </p:txBody>
      </p:sp>
      <p:sp>
        <p:nvSpPr>
          <p:cNvPr id="4198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Four median composite spectra  for bins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A1, A2, A3, A4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increasing in intervals of RFE=0.5 with 1dex range in log L_bol=46</a:t>
            </a:r>
          </a:p>
          <a:p>
            <a:endParaRPr lang="en-US" smtClean="0"/>
          </a:p>
          <a:p>
            <a:r>
              <a:rPr lang="en-US" smtClean="0"/>
              <a:t>Lines, line components, FeII blends and continuum modeled using IRAF SPECFIT</a:t>
            </a:r>
          </a:p>
          <a:p>
            <a:endParaRPr lang="en-US" smtClean="0"/>
          </a:p>
          <a:p>
            <a:r>
              <a:rPr lang="en-US" smtClean="0"/>
              <a:t>H</a:t>
            </a:r>
            <a:r>
              <a:rPr lang="en-US" smtClean="0">
                <a:latin typeface="SymbolProp BT" pitchFamily="2" charset="2"/>
              </a:rPr>
              <a:t>b</a:t>
            </a:r>
            <a:r>
              <a:rPr lang="en-US" smtClean="0"/>
              <a:t> and MgII regions fit independently with single broad components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+mj-ea"/>
            </a:endParaRPr>
          </a:p>
        </p:txBody>
      </p:sp>
      <p:sp>
        <p:nvSpPr>
          <p:cNvPr id="430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3011" name="Picture 2" descr="C:\Documents and Settings\marziani\Desktop\Screen Shot 2013-05-07 at 2.33.18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64563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Documents and Settings\marziani\Desktop\apj458117f1_l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888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marziani\Desktop\apj458117f5_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0"/>
            <a:ext cx="743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Documents and Settings\marziani\Desktop\apj458117f3_l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52400"/>
            <a:ext cx="65833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/>
        </p:nvGraphicFramePr>
        <p:xfrm>
          <a:off x="2286000" y="685800"/>
          <a:ext cx="4572000" cy="2125663"/>
        </p:xfrm>
        <a:graphic>
          <a:graphicData uri="http://schemas.openxmlformats.org/presentationml/2006/ole">
            <p:oleObj spid="_x0000_s16385" name="Immagine bitmap" r:id="rId4" imgW="1352381" imgH="628571" progId="Paint.Picture">
              <p:embed/>
            </p:oleObj>
          </a:graphicData>
        </a:graphic>
      </p:graphicFrame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3276600" y="3376613"/>
          <a:ext cx="2438400" cy="509587"/>
        </p:xfrm>
        <a:graphic>
          <a:graphicData uri="http://schemas.openxmlformats.org/presentationml/2006/ole">
            <p:oleObj spid="_x0000_s16386" name="Bitmap Image" r:id="rId5" imgW="1276190" imgH="266737" progId="Paint.Picture">
              <p:embed/>
            </p:oleObj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2362200" y="4616450"/>
          <a:ext cx="4343400" cy="565150"/>
        </p:xfrm>
        <a:graphic>
          <a:graphicData uri="http://schemas.openxmlformats.org/presentationml/2006/ole">
            <p:oleObj spid="_x0000_s16387" name="Bitmap Image" r:id="rId6" imgW="2343477" imgH="30492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Documents and Settings\marziani\Desktop\apj458117f4_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1143000"/>
            <a:ext cx="889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Documents and Settings\marziani\Desktop\Screen Shot 2013-05-07 at 2.33.36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609600"/>
            <a:ext cx="8712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asellaDiTesto 1"/>
          <p:cNvSpPr txBox="1">
            <a:spLocks noChangeArrowheads="1"/>
          </p:cNvSpPr>
          <p:nvPr/>
        </p:nvSpPr>
        <p:spPr bwMode="auto">
          <a:xfrm>
            <a:off x="990600" y="152400"/>
            <a:ext cx="6096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Bin A3 and A4 sources are different</a:t>
            </a:r>
          </a:p>
          <a:p>
            <a:endParaRPr lang="en-US" sz="2800"/>
          </a:p>
          <a:p>
            <a:r>
              <a:rPr lang="en-US" sz="2800"/>
              <a:t>FWHM MgII not valid virial estimator</a:t>
            </a:r>
            <a:endParaRPr lang="it-IT" sz="2800"/>
          </a:p>
          <a:p>
            <a:endParaRPr lang="en-US" sz="2800"/>
          </a:p>
          <a:p>
            <a:r>
              <a:rPr lang="en-US" sz="2800"/>
              <a:t>MgII profiles are blueshifted</a:t>
            </a:r>
          </a:p>
          <a:p>
            <a:endParaRPr lang="en-US" sz="2800"/>
          </a:p>
          <a:p>
            <a:r>
              <a:rPr lang="en-US" sz="2800"/>
              <a:t>H</a:t>
            </a:r>
            <a:r>
              <a:rPr lang="en-US" sz="2800">
                <a:latin typeface="SymbolProp BT" pitchFamily="2" charset="2"/>
              </a:rPr>
              <a:t>b  </a:t>
            </a:r>
            <a:r>
              <a:rPr lang="en-US" sz="2800"/>
              <a:t>is safer virial estimator</a:t>
            </a:r>
          </a:p>
          <a:p>
            <a:endParaRPr lang="en-US" sz="2800"/>
          </a:p>
          <a:p>
            <a:r>
              <a:rPr lang="en-US" sz="2800"/>
              <a:t>Why?</a:t>
            </a:r>
          </a:p>
          <a:p>
            <a:endParaRPr lang="en-US" sz="2800"/>
          </a:p>
          <a:p>
            <a:r>
              <a:rPr lang="en-US" sz="2800"/>
              <a:t>Bins A3 and A4 likely involve the highest accretors</a:t>
            </a:r>
            <a:endParaRPr lang="it-IT" sz="2800"/>
          </a:p>
          <a:p>
            <a:endParaRPr lang="it-IT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it-I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1676400" y="609600"/>
            <a:ext cx="6248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1676400" y="4038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 flipV="1">
            <a:off x="1524000" y="114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>
            <a:off x="2209800" y="6248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657600" y="56388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R</a:t>
            </a:r>
            <a:r>
              <a:rPr lang="en-US" sz="3200" b="1" baseline="-25000">
                <a:latin typeface="Arial" pitchFamily="34" charset="0"/>
              </a:rPr>
              <a:t>FeII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 rot="-5400000">
            <a:off x="-823118" y="2605881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FWHM H</a:t>
            </a:r>
            <a:r>
              <a:rPr lang="en-US" sz="3200" b="1">
                <a:latin typeface="Arial" pitchFamily="34" charset="0"/>
                <a:sym typeface="Symbol" pitchFamily="18" charset="2"/>
              </a:rPr>
              <a:t></a:t>
            </a:r>
            <a:endParaRPr lang="en-US" sz="3200" b="1">
              <a:latin typeface="Arial" pitchFamily="34" charset="0"/>
            </a:endParaRPr>
          </a:p>
        </p:txBody>
      </p:sp>
      <p:sp>
        <p:nvSpPr>
          <p:cNvPr id="50183" name="Freeform 8"/>
          <p:cNvSpPr>
            <a:spLocks/>
          </p:cNvSpPr>
          <p:nvPr/>
        </p:nvSpPr>
        <p:spPr bwMode="auto">
          <a:xfrm>
            <a:off x="1993900" y="990600"/>
            <a:ext cx="520700" cy="3429000"/>
          </a:xfrm>
          <a:custGeom>
            <a:avLst/>
            <a:gdLst>
              <a:gd name="T0" fmla="*/ 2147483647 w 328"/>
              <a:gd name="T1" fmla="*/ 2147483647 h 2448"/>
              <a:gd name="T2" fmla="*/ 2147483647 w 328"/>
              <a:gd name="T3" fmla="*/ 2147483647 h 2448"/>
              <a:gd name="T4" fmla="*/ 2147483647 w 328"/>
              <a:gd name="T5" fmla="*/ 2147483647 h 2448"/>
              <a:gd name="T6" fmla="*/ 2147483647 w 328"/>
              <a:gd name="T7" fmla="*/ 0 h 2448"/>
              <a:gd name="T8" fmla="*/ 0 60000 65536"/>
              <a:gd name="T9" fmla="*/ 0 60000 65536"/>
              <a:gd name="T10" fmla="*/ 0 60000 65536"/>
              <a:gd name="T11" fmla="*/ 0 60000 65536"/>
              <a:gd name="T12" fmla="*/ 0 w 328"/>
              <a:gd name="T13" fmla="*/ 0 h 2448"/>
              <a:gd name="T14" fmla="*/ 328 w 328"/>
              <a:gd name="T15" fmla="*/ 2448 h 2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" h="2448">
                <a:moveTo>
                  <a:pt x="328" y="2448"/>
                </a:moveTo>
                <a:cubicBezTo>
                  <a:pt x="204" y="2072"/>
                  <a:pt x="80" y="1696"/>
                  <a:pt x="40" y="1344"/>
                </a:cubicBezTo>
                <a:cubicBezTo>
                  <a:pt x="0" y="992"/>
                  <a:pt x="48" y="560"/>
                  <a:pt x="88" y="336"/>
                </a:cubicBezTo>
                <a:cubicBezTo>
                  <a:pt x="128" y="112"/>
                  <a:pt x="204" y="5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Freeform 9"/>
          <p:cNvSpPr>
            <a:spLocks/>
          </p:cNvSpPr>
          <p:nvPr/>
        </p:nvSpPr>
        <p:spPr bwMode="auto">
          <a:xfrm>
            <a:off x="2438400" y="838200"/>
            <a:ext cx="5257800" cy="4572000"/>
          </a:xfrm>
          <a:custGeom>
            <a:avLst/>
            <a:gdLst>
              <a:gd name="T0" fmla="*/ 0 w 3024"/>
              <a:gd name="T1" fmla="*/ 2147483647 h 3224"/>
              <a:gd name="T2" fmla="*/ 2147483647 w 3024"/>
              <a:gd name="T3" fmla="*/ 2147483647 h 3224"/>
              <a:gd name="T4" fmla="*/ 2147483647 w 3024"/>
              <a:gd name="T5" fmla="*/ 2147483647 h 3224"/>
              <a:gd name="T6" fmla="*/ 2147483647 w 3024"/>
              <a:gd name="T7" fmla="*/ 2147483647 h 3224"/>
              <a:gd name="T8" fmla="*/ 2147483647 w 3024"/>
              <a:gd name="T9" fmla="*/ 2147483647 h 3224"/>
              <a:gd name="T10" fmla="*/ 2147483647 w 3024"/>
              <a:gd name="T11" fmla="*/ 2147483647 h 3224"/>
              <a:gd name="T12" fmla="*/ 2147483647 w 3024"/>
              <a:gd name="T13" fmla="*/ 2147483647 h 3224"/>
              <a:gd name="T14" fmla="*/ 2147483647 w 3024"/>
              <a:gd name="T15" fmla="*/ 2147483647 h 3224"/>
              <a:gd name="T16" fmla="*/ 2147483647 w 3024"/>
              <a:gd name="T17" fmla="*/ 2147483647 h 3224"/>
              <a:gd name="T18" fmla="*/ 2147483647 w 3024"/>
              <a:gd name="T19" fmla="*/ 2147483647 h 3224"/>
              <a:gd name="T20" fmla="*/ 2147483647 w 3024"/>
              <a:gd name="T21" fmla="*/ 2147483647 h 3224"/>
              <a:gd name="T22" fmla="*/ 2147483647 w 3024"/>
              <a:gd name="T23" fmla="*/ 2147483647 h 3224"/>
              <a:gd name="T24" fmla="*/ 2147483647 w 3024"/>
              <a:gd name="T25" fmla="*/ 2147483647 h 3224"/>
              <a:gd name="T26" fmla="*/ 2147483647 w 3024"/>
              <a:gd name="T27" fmla="*/ 2147483647 h 3224"/>
              <a:gd name="T28" fmla="*/ 2147483647 w 3024"/>
              <a:gd name="T29" fmla="*/ 2147483647 h 32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24"/>
              <a:gd name="T46" fmla="*/ 0 h 3224"/>
              <a:gd name="T47" fmla="*/ 3024 w 3024"/>
              <a:gd name="T48" fmla="*/ 3224 h 32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24" h="3224">
                <a:moveTo>
                  <a:pt x="0" y="88"/>
                </a:moveTo>
                <a:cubicBezTo>
                  <a:pt x="32" y="80"/>
                  <a:pt x="64" y="72"/>
                  <a:pt x="96" y="88"/>
                </a:cubicBezTo>
                <a:cubicBezTo>
                  <a:pt x="128" y="104"/>
                  <a:pt x="112" y="0"/>
                  <a:pt x="192" y="184"/>
                </a:cubicBezTo>
                <a:cubicBezTo>
                  <a:pt x="272" y="368"/>
                  <a:pt x="440" y="888"/>
                  <a:pt x="576" y="1192"/>
                </a:cubicBezTo>
                <a:cubicBezTo>
                  <a:pt x="712" y="1496"/>
                  <a:pt x="856" y="1792"/>
                  <a:pt x="1008" y="2008"/>
                </a:cubicBezTo>
                <a:cubicBezTo>
                  <a:pt x="1160" y="2224"/>
                  <a:pt x="1296" y="2384"/>
                  <a:pt x="1488" y="2488"/>
                </a:cubicBezTo>
                <a:cubicBezTo>
                  <a:pt x="1680" y="2592"/>
                  <a:pt x="1928" y="2600"/>
                  <a:pt x="2160" y="2632"/>
                </a:cubicBezTo>
                <a:cubicBezTo>
                  <a:pt x="2392" y="2664"/>
                  <a:pt x="2736" y="2656"/>
                  <a:pt x="2880" y="2680"/>
                </a:cubicBezTo>
                <a:cubicBezTo>
                  <a:pt x="3024" y="2704"/>
                  <a:pt x="3024" y="2720"/>
                  <a:pt x="3024" y="2776"/>
                </a:cubicBezTo>
                <a:cubicBezTo>
                  <a:pt x="3024" y="2832"/>
                  <a:pt x="2960" y="2952"/>
                  <a:pt x="2880" y="3016"/>
                </a:cubicBezTo>
                <a:cubicBezTo>
                  <a:pt x="2800" y="3080"/>
                  <a:pt x="2720" y="3128"/>
                  <a:pt x="2544" y="3160"/>
                </a:cubicBezTo>
                <a:cubicBezTo>
                  <a:pt x="2368" y="3192"/>
                  <a:pt x="1952" y="3200"/>
                  <a:pt x="1824" y="3208"/>
                </a:cubicBezTo>
                <a:cubicBezTo>
                  <a:pt x="1696" y="3216"/>
                  <a:pt x="1960" y="3224"/>
                  <a:pt x="1776" y="3208"/>
                </a:cubicBezTo>
                <a:cubicBezTo>
                  <a:pt x="1592" y="3192"/>
                  <a:pt x="1008" y="3224"/>
                  <a:pt x="720" y="3112"/>
                </a:cubicBezTo>
                <a:cubicBezTo>
                  <a:pt x="432" y="3000"/>
                  <a:pt x="240" y="2768"/>
                  <a:pt x="48" y="25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2057400" y="2286000"/>
            <a:ext cx="129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200" b="1">
              <a:latin typeface="Arial" pitchFamily="34" charset="0"/>
            </a:endParaRPr>
          </a:p>
        </p:txBody>
      </p:sp>
      <p:sp>
        <p:nvSpPr>
          <p:cNvPr id="50186" name="Freeform 11"/>
          <p:cNvSpPr>
            <a:spLocks/>
          </p:cNvSpPr>
          <p:nvPr/>
        </p:nvSpPr>
        <p:spPr bwMode="auto">
          <a:xfrm>
            <a:off x="2667000" y="2171700"/>
            <a:ext cx="3733800" cy="2781300"/>
          </a:xfrm>
          <a:custGeom>
            <a:avLst/>
            <a:gdLst>
              <a:gd name="T0" fmla="*/ 0 w 2352"/>
              <a:gd name="T1" fmla="*/ 0 h 1752"/>
              <a:gd name="T2" fmla="*/ 2147483647 w 2352"/>
              <a:gd name="T3" fmla="*/ 2147483647 h 1752"/>
              <a:gd name="T4" fmla="*/ 2147483647 w 2352"/>
              <a:gd name="T5" fmla="*/ 2147483647 h 1752"/>
              <a:gd name="T6" fmla="*/ 2147483647 w 2352"/>
              <a:gd name="T7" fmla="*/ 2147483647 h 1752"/>
              <a:gd name="T8" fmla="*/ 2147483647 w 2352"/>
              <a:gd name="T9" fmla="*/ 2147483647 h 1752"/>
              <a:gd name="T10" fmla="*/ 2147483647 w 2352"/>
              <a:gd name="T11" fmla="*/ 2147483647 h 1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2"/>
              <a:gd name="T19" fmla="*/ 0 h 1752"/>
              <a:gd name="T20" fmla="*/ 2352 w 2352"/>
              <a:gd name="T21" fmla="*/ 1752 h 17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2" h="1752">
                <a:moveTo>
                  <a:pt x="0" y="0"/>
                </a:moveTo>
                <a:cubicBezTo>
                  <a:pt x="20" y="80"/>
                  <a:pt x="40" y="160"/>
                  <a:pt x="96" y="288"/>
                </a:cubicBezTo>
                <a:cubicBezTo>
                  <a:pt x="152" y="416"/>
                  <a:pt x="216" y="600"/>
                  <a:pt x="336" y="768"/>
                </a:cubicBezTo>
                <a:cubicBezTo>
                  <a:pt x="456" y="936"/>
                  <a:pt x="592" y="1144"/>
                  <a:pt x="816" y="1296"/>
                </a:cubicBezTo>
                <a:cubicBezTo>
                  <a:pt x="1040" y="1448"/>
                  <a:pt x="1424" y="1608"/>
                  <a:pt x="1680" y="1680"/>
                </a:cubicBezTo>
                <a:cubicBezTo>
                  <a:pt x="1936" y="1752"/>
                  <a:pt x="2144" y="1740"/>
                  <a:pt x="2352" y="172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Freeform 12"/>
          <p:cNvSpPr>
            <a:spLocks/>
          </p:cNvSpPr>
          <p:nvPr/>
        </p:nvSpPr>
        <p:spPr bwMode="auto">
          <a:xfrm>
            <a:off x="2286000" y="2209800"/>
            <a:ext cx="3733800" cy="2971800"/>
          </a:xfrm>
          <a:custGeom>
            <a:avLst/>
            <a:gdLst>
              <a:gd name="T0" fmla="*/ 0 w 2352"/>
              <a:gd name="T1" fmla="*/ 0 h 1872"/>
              <a:gd name="T2" fmla="*/ 2147483647 w 2352"/>
              <a:gd name="T3" fmla="*/ 2147483647 h 1872"/>
              <a:gd name="T4" fmla="*/ 2147483647 w 2352"/>
              <a:gd name="T5" fmla="*/ 2147483647 h 1872"/>
              <a:gd name="T6" fmla="*/ 2147483647 w 2352"/>
              <a:gd name="T7" fmla="*/ 2147483647 h 1872"/>
              <a:gd name="T8" fmla="*/ 2147483647 w 2352"/>
              <a:gd name="T9" fmla="*/ 2147483647 h 1872"/>
              <a:gd name="T10" fmla="*/ 2147483647 w 2352"/>
              <a:gd name="T11" fmla="*/ 2147483647 h 1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2"/>
              <a:gd name="T19" fmla="*/ 0 h 1872"/>
              <a:gd name="T20" fmla="*/ 2352 w 2352"/>
              <a:gd name="T21" fmla="*/ 1872 h 1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2" h="1872">
                <a:moveTo>
                  <a:pt x="0" y="0"/>
                </a:moveTo>
                <a:cubicBezTo>
                  <a:pt x="36" y="92"/>
                  <a:pt x="72" y="184"/>
                  <a:pt x="144" y="336"/>
                </a:cubicBezTo>
                <a:cubicBezTo>
                  <a:pt x="216" y="488"/>
                  <a:pt x="312" y="736"/>
                  <a:pt x="432" y="912"/>
                </a:cubicBezTo>
                <a:cubicBezTo>
                  <a:pt x="552" y="1088"/>
                  <a:pt x="680" y="1256"/>
                  <a:pt x="864" y="1392"/>
                </a:cubicBezTo>
                <a:cubicBezTo>
                  <a:pt x="1048" y="1528"/>
                  <a:pt x="1288" y="1648"/>
                  <a:pt x="1536" y="1728"/>
                </a:cubicBezTo>
                <a:cubicBezTo>
                  <a:pt x="1784" y="1808"/>
                  <a:pt x="2068" y="1840"/>
                  <a:pt x="2352" y="1872"/>
                </a:cubicBezTo>
              </a:path>
            </a:pathLst>
          </a:custGeom>
          <a:noFill/>
          <a:ln w="22225">
            <a:solidFill>
              <a:srgbClr val="0033CC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Freeform 13"/>
          <p:cNvSpPr>
            <a:spLocks/>
          </p:cNvSpPr>
          <p:nvPr/>
        </p:nvSpPr>
        <p:spPr bwMode="auto">
          <a:xfrm>
            <a:off x="2133600" y="2514600"/>
            <a:ext cx="3352800" cy="2755900"/>
          </a:xfrm>
          <a:custGeom>
            <a:avLst/>
            <a:gdLst>
              <a:gd name="T0" fmla="*/ 0 w 2112"/>
              <a:gd name="T1" fmla="*/ 0 h 1736"/>
              <a:gd name="T2" fmla="*/ 2147483647 w 2112"/>
              <a:gd name="T3" fmla="*/ 2147483647 h 1736"/>
              <a:gd name="T4" fmla="*/ 2147483647 w 2112"/>
              <a:gd name="T5" fmla="*/ 2147483647 h 1736"/>
              <a:gd name="T6" fmla="*/ 2147483647 w 2112"/>
              <a:gd name="T7" fmla="*/ 2147483647 h 1736"/>
              <a:gd name="T8" fmla="*/ 2147483647 w 2112"/>
              <a:gd name="T9" fmla="*/ 2147483647 h 1736"/>
              <a:gd name="T10" fmla="*/ 2147483647 w 2112"/>
              <a:gd name="T11" fmla="*/ 2147483647 h 1736"/>
              <a:gd name="T12" fmla="*/ 2147483647 w 2112"/>
              <a:gd name="T13" fmla="*/ 2147483647 h 1736"/>
              <a:gd name="T14" fmla="*/ 2147483647 w 2112"/>
              <a:gd name="T15" fmla="*/ 2147483647 h 1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2"/>
              <a:gd name="T25" fmla="*/ 0 h 1736"/>
              <a:gd name="T26" fmla="*/ 2112 w 2112"/>
              <a:gd name="T27" fmla="*/ 1736 h 1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2" h="1736">
                <a:moveTo>
                  <a:pt x="0" y="0"/>
                </a:moveTo>
                <a:cubicBezTo>
                  <a:pt x="24" y="164"/>
                  <a:pt x="48" y="328"/>
                  <a:pt x="96" y="480"/>
                </a:cubicBezTo>
                <a:cubicBezTo>
                  <a:pt x="144" y="632"/>
                  <a:pt x="192" y="768"/>
                  <a:pt x="288" y="912"/>
                </a:cubicBezTo>
                <a:cubicBezTo>
                  <a:pt x="384" y="1056"/>
                  <a:pt x="544" y="1240"/>
                  <a:pt x="672" y="1344"/>
                </a:cubicBezTo>
                <a:cubicBezTo>
                  <a:pt x="800" y="1448"/>
                  <a:pt x="904" y="1480"/>
                  <a:pt x="1056" y="1536"/>
                </a:cubicBezTo>
                <a:cubicBezTo>
                  <a:pt x="1208" y="1592"/>
                  <a:pt x="1424" y="1648"/>
                  <a:pt x="1584" y="1680"/>
                </a:cubicBezTo>
                <a:cubicBezTo>
                  <a:pt x="1744" y="1712"/>
                  <a:pt x="1928" y="1720"/>
                  <a:pt x="2016" y="1728"/>
                </a:cubicBezTo>
                <a:cubicBezTo>
                  <a:pt x="2104" y="1736"/>
                  <a:pt x="2108" y="1732"/>
                  <a:pt x="2112" y="1728"/>
                </a:cubicBezTo>
              </a:path>
            </a:pathLst>
          </a:custGeom>
          <a:noFill/>
          <a:ln w="22225">
            <a:solidFill>
              <a:srgbClr val="33CC33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Freeform 14"/>
          <p:cNvSpPr>
            <a:spLocks/>
          </p:cNvSpPr>
          <p:nvPr/>
        </p:nvSpPr>
        <p:spPr bwMode="auto">
          <a:xfrm>
            <a:off x="2819400" y="1828800"/>
            <a:ext cx="3733800" cy="2971800"/>
          </a:xfrm>
          <a:custGeom>
            <a:avLst/>
            <a:gdLst>
              <a:gd name="T0" fmla="*/ 0 w 2352"/>
              <a:gd name="T1" fmla="*/ 0 h 1872"/>
              <a:gd name="T2" fmla="*/ 2147483647 w 2352"/>
              <a:gd name="T3" fmla="*/ 2147483647 h 1872"/>
              <a:gd name="T4" fmla="*/ 2147483647 w 2352"/>
              <a:gd name="T5" fmla="*/ 2147483647 h 1872"/>
              <a:gd name="T6" fmla="*/ 2147483647 w 2352"/>
              <a:gd name="T7" fmla="*/ 2147483647 h 1872"/>
              <a:gd name="T8" fmla="*/ 2147483647 w 2352"/>
              <a:gd name="T9" fmla="*/ 2147483647 h 1872"/>
              <a:gd name="T10" fmla="*/ 2147483647 w 2352"/>
              <a:gd name="T11" fmla="*/ 2147483647 h 1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2"/>
              <a:gd name="T19" fmla="*/ 0 h 1872"/>
              <a:gd name="T20" fmla="*/ 2352 w 2352"/>
              <a:gd name="T21" fmla="*/ 1872 h 1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2" h="1872">
                <a:moveTo>
                  <a:pt x="0" y="0"/>
                </a:moveTo>
                <a:cubicBezTo>
                  <a:pt x="36" y="92"/>
                  <a:pt x="72" y="184"/>
                  <a:pt x="144" y="336"/>
                </a:cubicBezTo>
                <a:cubicBezTo>
                  <a:pt x="216" y="488"/>
                  <a:pt x="312" y="736"/>
                  <a:pt x="432" y="912"/>
                </a:cubicBezTo>
                <a:cubicBezTo>
                  <a:pt x="552" y="1088"/>
                  <a:pt x="680" y="1256"/>
                  <a:pt x="864" y="1392"/>
                </a:cubicBezTo>
                <a:cubicBezTo>
                  <a:pt x="1048" y="1528"/>
                  <a:pt x="1288" y="1648"/>
                  <a:pt x="1536" y="1728"/>
                </a:cubicBezTo>
                <a:cubicBezTo>
                  <a:pt x="1784" y="1808"/>
                  <a:pt x="2068" y="1840"/>
                  <a:pt x="2352" y="1872"/>
                </a:cubicBezTo>
              </a:path>
            </a:pathLst>
          </a:custGeom>
          <a:noFill/>
          <a:ln w="22225">
            <a:solidFill>
              <a:srgbClr val="CCCC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5867400" y="4953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M </a:t>
            </a:r>
            <a:r>
              <a:rPr lang="en-US" baseline="-25000"/>
              <a:t> </a:t>
            </a:r>
            <a:endParaRPr lang="en-US"/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17526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n</a:t>
            </a:r>
            <a:r>
              <a:rPr lang="en-US" baseline="-25000">
                <a:solidFill>
                  <a:srgbClr val="33CC33"/>
                </a:solidFill>
              </a:rPr>
              <a:t>e</a:t>
            </a:r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2286000" y="1752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0193" name="Oval 18"/>
          <p:cNvSpPr>
            <a:spLocks noChangeArrowheads="1"/>
          </p:cNvSpPr>
          <p:nvPr/>
        </p:nvSpPr>
        <p:spPr bwMode="auto">
          <a:xfrm>
            <a:off x="2590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6477000" y="4572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CCCC00"/>
                </a:solidFill>
                <a:sym typeface="Symbol" pitchFamily="18" charset="2"/>
              </a:rPr>
              <a:t></a:t>
            </a:r>
            <a:endParaRPr lang="en-US">
              <a:solidFill>
                <a:srgbClr val="CCCC00"/>
              </a:solidFill>
            </a:endParaRPr>
          </a:p>
        </p:txBody>
      </p:sp>
      <p:sp>
        <p:nvSpPr>
          <p:cNvPr id="50195" name="Text Box 20"/>
          <p:cNvSpPr txBox="1">
            <a:spLocks noChangeArrowheads="1"/>
          </p:cNvSpPr>
          <p:nvPr/>
        </p:nvSpPr>
        <p:spPr bwMode="auto">
          <a:xfrm>
            <a:off x="4800600" y="533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PHYSICAL TRENDS</a:t>
            </a:r>
          </a:p>
        </p:txBody>
      </p:sp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4495800" y="990600"/>
            <a:ext cx="4114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CC00"/>
                </a:solidFill>
                <a:sym typeface="Symbol" pitchFamily="18" charset="2"/>
              </a:rPr>
              <a:t></a:t>
            </a:r>
            <a:r>
              <a:rPr lang="en-US" sz="1800">
                <a:latin typeface="Arial" pitchFamily="34" charset="0"/>
              </a:rPr>
              <a:t>  - Ionization parameter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m</a:t>
            </a:r>
            <a:r>
              <a:rPr lang="en-US" sz="1800">
                <a:latin typeface="Arial" pitchFamily="34" charset="0"/>
              </a:rPr>
              <a:t> - Dimensionless accretion rate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33CC"/>
                </a:solidFill>
              </a:rPr>
              <a:t>M</a:t>
            </a:r>
            <a:r>
              <a:rPr lang="en-US" sz="1800">
                <a:latin typeface="Arial" pitchFamily="34" charset="0"/>
              </a:rPr>
              <a:t> - BH mass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33CC33"/>
                </a:solidFill>
              </a:rPr>
              <a:t>n</a:t>
            </a:r>
            <a:r>
              <a:rPr lang="en-US" sz="1800" baseline="-25000">
                <a:solidFill>
                  <a:srgbClr val="33CC33"/>
                </a:solidFill>
              </a:rPr>
              <a:t>e  </a:t>
            </a:r>
            <a:r>
              <a:rPr lang="en-US" sz="1800">
                <a:solidFill>
                  <a:srgbClr val="33CC33"/>
                </a:solidFill>
              </a:rPr>
              <a:t>- </a:t>
            </a:r>
            <a:r>
              <a:rPr lang="en-US" sz="1800">
                <a:latin typeface="Arial" pitchFamily="34" charset="0"/>
              </a:rPr>
              <a:t>Electron density </a:t>
            </a:r>
            <a:endParaRPr lang="en-US" sz="1800" baseline="-25000">
              <a:solidFill>
                <a:srgbClr val="33CC33"/>
              </a:solidFill>
            </a:endParaRPr>
          </a:p>
        </p:txBody>
      </p:sp>
      <p:sp>
        <p:nvSpPr>
          <p:cNvPr id="50198" name="Oval 23"/>
          <p:cNvSpPr>
            <a:spLocks noChangeArrowheads="1"/>
          </p:cNvSpPr>
          <p:nvPr/>
        </p:nvSpPr>
        <p:spPr bwMode="auto">
          <a:xfrm>
            <a:off x="4648200" y="144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/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marziani\Desktop\f0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87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Documents and Settings\marziani\Desktop\f0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18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asellaDiTesto 1"/>
          <p:cNvSpPr txBox="1">
            <a:spLocks noChangeArrowheads="1"/>
          </p:cNvSpPr>
          <p:nvPr/>
        </p:nvSpPr>
        <p:spPr bwMode="auto">
          <a:xfrm>
            <a:off x="914400" y="304800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FFFFCC"/>
                </a:solidFill>
              </a:rPr>
              <a:t>Pop B virial estimators</a:t>
            </a:r>
          </a:p>
          <a:p>
            <a:endParaRPr lang="it-IT" sz="5400">
              <a:solidFill>
                <a:srgbClr val="FFFFCC"/>
              </a:solidFill>
            </a:endParaRPr>
          </a:p>
        </p:txBody>
      </p:sp>
      <p:sp>
        <p:nvSpPr>
          <p:cNvPr id="53250" name="CasellaDiTesto 2"/>
          <p:cNvSpPr txBox="1">
            <a:spLocks noChangeArrowheads="1"/>
          </p:cNvSpPr>
          <p:nvPr/>
        </p:nvSpPr>
        <p:spPr bwMode="auto">
          <a:xfrm>
            <a:off x="1219200" y="1981200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Both H</a:t>
            </a:r>
            <a:r>
              <a:rPr lang="en-US" sz="4400">
                <a:latin typeface="Symbol" pitchFamily="18" charset="2"/>
              </a:rPr>
              <a:t>b</a:t>
            </a:r>
            <a:r>
              <a:rPr lang="en-US" sz="4400"/>
              <a:t> and MgII require correction for (nonvirial) VBC</a:t>
            </a:r>
          </a:p>
          <a:p>
            <a:endParaRPr lang="en-US" sz="4400"/>
          </a:p>
          <a:p>
            <a:r>
              <a:rPr lang="en-US" sz="4400"/>
              <a:t>FWHM </a:t>
            </a:r>
            <a:r>
              <a:rPr lang="en-US" sz="4400">
                <a:latin typeface="SymbolProp BT" pitchFamily="2" charset="2"/>
              </a:rPr>
              <a:t>Hb</a:t>
            </a:r>
            <a:r>
              <a:rPr lang="en-US" sz="4400"/>
              <a:t> = 1.2   FWHM MgII</a:t>
            </a:r>
            <a:endParaRPr lang="it-IT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54274" name="Picture 2" descr="C:\Documents and Settings\marziani\Desktop\Screen Shot 2013-05-07 at 2.37.07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38" y="1447800"/>
            <a:ext cx="89328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+mj-ea"/>
            </a:endParaRPr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5612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The f factor?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BLR geometry and kinematics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Strong inclination dependence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Of order ~~1-2 (or 5.5 Onken et al. 2009 using sigma)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Same for Pop. A and B?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Screen shot 2011-06-09 a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6009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>
              <a:ea typeface="+mj-ea"/>
            </a:endParaRPr>
          </a:p>
        </p:txBody>
      </p:sp>
      <p:sp>
        <p:nvSpPr>
          <p:cNvPr id="58370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3981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mtClean="0">
              <a:ea typeface="+mj-ea"/>
            </a:endParaRPr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59395" name="Picture 2" descr="C:\Documents and Settings\marziani\Desktop\Screen Shot 2013-05-07 at 2.36.47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676275"/>
            <a:ext cx="58578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mtClean="0">
              <a:ea typeface="+mj-ea"/>
            </a:endParaRP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0419" name="Picture 2" descr="C:\Documents and Settings\marziani\Desktop\Screen Shot 2013-05-07 at 2.36.41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1538288"/>
            <a:ext cx="5467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mtClean="0">
              <a:ea typeface="+mj-ea"/>
            </a:endParaRP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43" name="Picture 2" descr="C:\Documents and Settings\marziani\Desktop\Screen Shot 2013-05-07 at 2.36.30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925" y="1133475"/>
            <a:ext cx="42481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mtClean="0">
              <a:ea typeface="+mj-ea"/>
            </a:endParaRPr>
          </a:p>
        </p:txBody>
      </p:sp>
      <p:sp>
        <p:nvSpPr>
          <p:cNvPr id="624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2467" name="Picture 2" descr="C:\Documents and Settings\marziani\Desktop\Screen Shot 2013-05-07 at 2.36.25 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38" y="1895475"/>
            <a:ext cx="41243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mtClean="0">
              <a:ea typeface="+mj-ea"/>
            </a:endParaRPr>
          </a:p>
        </p:txBody>
      </p:sp>
      <p:sp>
        <p:nvSpPr>
          <p:cNvPr id="6349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Graph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28019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14" name="Group 32"/>
          <p:cNvGrpSpPr>
            <a:grpSpLocks noChangeAspect="1"/>
          </p:cNvGrpSpPr>
          <p:nvPr/>
        </p:nvGrpSpPr>
        <p:grpSpPr bwMode="auto">
          <a:xfrm>
            <a:off x="1619250" y="981075"/>
            <a:ext cx="842963" cy="1109663"/>
            <a:chOff x="4114800" y="21640800"/>
            <a:chExt cx="2674877" cy="3524310"/>
          </a:xfrm>
        </p:grpSpPr>
        <p:cxnSp>
          <p:nvCxnSpPr>
            <p:cNvPr id="17" name="Straight Arrow Connector 34"/>
            <p:cNvCxnSpPr/>
            <p:nvPr/>
          </p:nvCxnSpPr>
          <p:spPr>
            <a:xfrm rot="16200000" flipV="1">
              <a:off x="5524837" y="23965471"/>
              <a:ext cx="993262" cy="760650"/>
            </a:xfrm>
            <a:prstGeom prst="straightConnector1">
              <a:avLst/>
            </a:prstGeom>
            <a:ln>
              <a:solidFill>
                <a:srgbClr val="7CFC82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39"/>
            <p:cNvSpPr txBox="1"/>
            <p:nvPr/>
          </p:nvSpPr>
          <p:spPr>
            <a:xfrm>
              <a:off x="6170072" y="24766796"/>
              <a:ext cx="619605" cy="398314"/>
            </a:xfrm>
            <a:prstGeom prst="rect">
              <a:avLst/>
            </a:prstGeom>
            <a:ln>
              <a:solidFill>
                <a:srgbClr val="7CFC8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VBC</a:t>
              </a:r>
            </a:p>
          </p:txBody>
        </p:sp>
        <p:cxnSp>
          <p:nvCxnSpPr>
            <p:cNvPr id="19" name="Straight Arrow Connector 41"/>
            <p:cNvCxnSpPr/>
            <p:nvPr/>
          </p:nvCxnSpPr>
          <p:spPr>
            <a:xfrm rot="16200000" flipH="1">
              <a:off x="4341107" y="21943695"/>
              <a:ext cx="842004" cy="841249"/>
            </a:xfrm>
            <a:prstGeom prst="straightConnector1">
              <a:avLst/>
            </a:prstGeom>
            <a:ln>
              <a:solidFill>
                <a:srgbClr val="F9B88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5"/>
            <p:cNvSpPr txBox="1"/>
            <p:nvPr/>
          </p:nvSpPr>
          <p:spPr>
            <a:xfrm>
              <a:off x="4114800" y="21640800"/>
              <a:ext cx="458408" cy="398314"/>
            </a:xfrm>
            <a:prstGeom prst="rect">
              <a:avLst/>
            </a:prstGeom>
            <a:ln>
              <a:solidFill>
                <a:srgbClr val="F9B88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/>
                <a:t>BC</a:t>
              </a:r>
            </a:p>
          </p:txBody>
        </p:sp>
      </p:grpSp>
      <p:pic>
        <p:nvPicPr>
          <p:cNvPr id="64515" name="Picture 9" descr="Graph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28019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10" descr="Graph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37063"/>
            <a:ext cx="28019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1" descr="Graph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15888"/>
            <a:ext cx="2803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Graph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276475"/>
            <a:ext cx="2803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6582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3816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/>
          <p:cNvGraphicFramePr>
            <a:graphicFrameLocks noChangeAspect="1"/>
          </p:cNvGraphicFramePr>
          <p:nvPr/>
        </p:nvGraphicFramePr>
        <p:xfrm>
          <a:off x="1447800" y="457200"/>
          <a:ext cx="6400800" cy="1585913"/>
        </p:xfrm>
        <a:graphic>
          <a:graphicData uri="http://schemas.openxmlformats.org/presentationml/2006/ole">
            <p:oleObj spid="_x0000_s19457" name="Bitmap Image" r:id="rId3" imgW="2962689" imgH="733333" progId="Paint.Picture">
              <p:embed/>
            </p:oleObj>
          </a:graphicData>
        </a:graphic>
      </p:graphicFrame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066800" y="4411663"/>
          <a:ext cx="3271838" cy="617537"/>
        </p:xfrm>
        <a:graphic>
          <a:graphicData uri="http://schemas.openxmlformats.org/presentationml/2006/ole">
            <p:oleObj spid="_x0000_s19458" name="Bitmap Image" r:id="rId4" imgW="1666667" imgH="314286" progId="Paint.Picture">
              <p:embed/>
            </p:oleObj>
          </a:graphicData>
        </a:graphic>
      </p:graphicFrame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876800" y="4419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(Kaspi et al., 2000;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6582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Why Spectra of the Hbeta Region?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Uniform BH mass and L/L_EDD estimation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FeII strength at high z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Hbeta and [OIII]5007 as BLR/NLR templates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143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696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33375"/>
            <a:ext cx="6735762" cy="6524625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5612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ivm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55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So we have “v” -- ways to estimate BLR size 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Directly: reverberation mapping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       </a:t>
            </a:r>
            <a:r>
              <a:rPr lang="es-ES" sz="2000" smtClean="0"/>
              <a:t>(Peterson &amp; Horne 2006)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Using r_BLR vs. Luminosity relation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smtClean="0"/>
              <a:t>(Marziani et al. 2009: Trachtenbrot et al. 2011)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000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Photoionization Method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   </a:t>
            </a:r>
            <a:r>
              <a:rPr lang="es-ES" sz="2000" smtClean="0"/>
              <a:t>(Dibai 1984; Wandel &amp; Yahil 1985; Padovani &amp; Rafanelli 1989; Wandel et al. 1999; Negrete et al. 2011)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03505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768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5888"/>
            <a:ext cx="7058025" cy="6281737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143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778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-12700"/>
            <a:ext cx="7561263" cy="65373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143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33375"/>
            <a:ext cx="6735762" cy="6524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49" name="Object 2"/>
          <p:cNvGraphicFramePr>
            <a:graphicFrameLocks noChangeAspect="1"/>
          </p:cNvGraphicFramePr>
          <p:nvPr/>
        </p:nvGraphicFramePr>
        <p:xfrm>
          <a:off x="1447800" y="457200"/>
          <a:ext cx="6400800" cy="1585913"/>
        </p:xfrm>
        <a:graphic>
          <a:graphicData uri="http://schemas.openxmlformats.org/presentationml/2006/ole">
            <p:oleObj spid="_x0000_s78849" name="Bitmap Image" r:id="rId3" imgW="2962689" imgH="733333" progId="Paint.Picture">
              <p:embed/>
            </p:oleObj>
          </a:graphicData>
        </a:graphic>
      </p:graphicFrame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1066800" y="4411663"/>
          <a:ext cx="3271838" cy="617537"/>
        </p:xfrm>
        <a:graphic>
          <a:graphicData uri="http://schemas.openxmlformats.org/presentationml/2006/ole">
            <p:oleObj spid="_x0000_s78850" name="Bitmap Image" r:id="rId4" imgW="1666667" imgH="314286" progId="Paint.Picture">
              <p:embed/>
            </p:oleObj>
          </a:graphicData>
        </a:graphic>
      </p:graphicFrame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4876800" y="4419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(Kaspi et al., 2000; 2005)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42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913"/>
            <a:ext cx="6472237" cy="63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 descr="Graph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28019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946" name="Group 32"/>
          <p:cNvGrpSpPr>
            <a:grpSpLocks noChangeAspect="1"/>
          </p:cNvGrpSpPr>
          <p:nvPr/>
        </p:nvGrpSpPr>
        <p:grpSpPr bwMode="auto">
          <a:xfrm>
            <a:off x="1619250" y="981075"/>
            <a:ext cx="842963" cy="1109663"/>
            <a:chOff x="4114800" y="21640800"/>
            <a:chExt cx="2674877" cy="3524310"/>
          </a:xfrm>
        </p:grpSpPr>
        <p:cxnSp>
          <p:nvCxnSpPr>
            <p:cNvPr id="17" name="Straight Arrow Connector 34"/>
            <p:cNvCxnSpPr/>
            <p:nvPr/>
          </p:nvCxnSpPr>
          <p:spPr>
            <a:xfrm rot="16200000" flipV="1">
              <a:off x="5524837" y="23965471"/>
              <a:ext cx="993262" cy="760650"/>
            </a:xfrm>
            <a:prstGeom prst="straightConnector1">
              <a:avLst/>
            </a:prstGeom>
            <a:ln>
              <a:solidFill>
                <a:srgbClr val="7CFC82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39"/>
            <p:cNvSpPr txBox="1"/>
            <p:nvPr/>
          </p:nvSpPr>
          <p:spPr>
            <a:xfrm>
              <a:off x="6170072" y="24766796"/>
              <a:ext cx="619605" cy="398314"/>
            </a:xfrm>
            <a:prstGeom prst="rect">
              <a:avLst/>
            </a:prstGeom>
            <a:ln>
              <a:solidFill>
                <a:srgbClr val="7CFC8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VBC</a:t>
              </a:r>
            </a:p>
          </p:txBody>
        </p:sp>
        <p:cxnSp>
          <p:nvCxnSpPr>
            <p:cNvPr id="19" name="Straight Arrow Connector 41"/>
            <p:cNvCxnSpPr/>
            <p:nvPr/>
          </p:nvCxnSpPr>
          <p:spPr>
            <a:xfrm rot="16200000" flipH="1">
              <a:off x="4341107" y="21943695"/>
              <a:ext cx="842004" cy="841249"/>
            </a:xfrm>
            <a:prstGeom prst="straightConnector1">
              <a:avLst/>
            </a:prstGeom>
            <a:ln>
              <a:solidFill>
                <a:srgbClr val="F9B88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5"/>
            <p:cNvSpPr txBox="1"/>
            <p:nvPr/>
          </p:nvSpPr>
          <p:spPr>
            <a:xfrm>
              <a:off x="4114800" y="21640800"/>
              <a:ext cx="458408" cy="398314"/>
            </a:xfrm>
            <a:prstGeom prst="rect">
              <a:avLst/>
            </a:prstGeom>
            <a:ln>
              <a:solidFill>
                <a:srgbClr val="F9B88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/>
                <a:t>BC</a:t>
              </a:r>
            </a:p>
          </p:txBody>
        </p:sp>
      </p:grpSp>
      <p:pic>
        <p:nvPicPr>
          <p:cNvPr id="82947" name="Picture 9" descr="Graph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28019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10" descr="Graph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37063"/>
            <a:ext cx="28019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1" descr="Graph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15888"/>
            <a:ext cx="2803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7" descr="Graph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276475"/>
            <a:ext cx="2803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6582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3816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mtClean="0">
              <a:ea typeface="+mj-ea"/>
            </a:endParaRPr>
          </a:p>
        </p:txBody>
      </p:sp>
      <p:sp>
        <p:nvSpPr>
          <p:cNvPr id="870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538163"/>
            <a:ext cx="76866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027" descr="get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503238"/>
            <a:ext cx="58515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3113_origins_spec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5938"/>
            <a:ext cx="8610600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>
          <a:off x="914400" y="381000"/>
          <a:ext cx="7391400" cy="1754188"/>
        </p:xfrm>
        <a:graphic>
          <a:graphicData uri="http://schemas.openxmlformats.org/presentationml/2006/ole">
            <p:oleObj spid="_x0000_s22529" name="Bitmap Image" r:id="rId3" imgW="3933333" imgH="933580" progId="Paint.Picture">
              <p:embed/>
            </p:oleObj>
          </a:graphicData>
        </a:graphic>
      </p:graphicFrame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905000" y="2819400"/>
          <a:ext cx="5453063" cy="836613"/>
        </p:xfrm>
        <a:graphic>
          <a:graphicData uri="http://schemas.openxmlformats.org/presentationml/2006/ole">
            <p:oleObj spid="_x0000_s22530" name="Bitmap Image" r:id="rId4" imgW="4657143" imgH="714286" progId="Paint.Picture">
              <p:embed/>
            </p:oleObj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1981200" y="4468813"/>
          <a:ext cx="5486400" cy="712787"/>
        </p:xfrm>
        <a:graphic>
          <a:graphicData uri="http://schemas.openxmlformats.org/presentationml/2006/ole">
            <p:oleObj spid="_x0000_s22531" name="Bitmap Image" r:id="rId5" imgW="4323810" imgH="561905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027" descr="hr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393700"/>
            <a:ext cx="84423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1137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BEFORE AVERAGING SPECTRA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 CONTEXT THAT UNIFIES SPECTROSCOPIC DIVERSITY</a:t>
            </a:r>
          </a:p>
          <a:p>
            <a:pPr eaLnBrk="1" hangingPunct="1"/>
            <a:r>
              <a:rPr lang="es-ES" smtClean="0"/>
              <a:t>MULTI-WAVELENGTH</a:t>
            </a:r>
          </a:p>
          <a:p>
            <a:pPr eaLnBrk="1" hangingPunct="1"/>
            <a:r>
              <a:rPr lang="es-ES" smtClean="0"/>
              <a:t>MULTI-DIMENSIONAL</a:t>
            </a:r>
          </a:p>
          <a:p>
            <a:pPr eaLnBrk="1" hangingPunct="1"/>
            <a:r>
              <a:rPr lang="es-ES" smtClean="0"/>
              <a:t>TO REMOVE DEGENERACY BETWEEN PHYSICS AND ORIENTATION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026"/>
          <p:cNvSpPr txBox="1">
            <a:spLocks noChangeArrowheads="1"/>
          </p:cNvSpPr>
          <p:nvPr/>
        </p:nvSpPr>
        <p:spPr bwMode="auto">
          <a:xfrm>
            <a:off x="457200" y="152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EIGENVECTOR 1 PARAMETER SPACE</a:t>
            </a:r>
          </a:p>
        </p:txBody>
      </p:sp>
      <p:sp>
        <p:nvSpPr>
          <p:cNvPr id="93186" name="Text Box 1027"/>
          <p:cNvSpPr txBox="1">
            <a:spLocks noChangeArrowheads="1"/>
          </p:cNvSpPr>
          <p:nvPr/>
        </p:nvSpPr>
        <p:spPr bwMode="auto">
          <a:xfrm>
            <a:off x="838200" y="9144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FWHM H</a:t>
            </a:r>
            <a:r>
              <a:rPr lang="en-US" sz="2800" b="1" baseline="-25000">
                <a:latin typeface="Arial" pitchFamily="34" charset="0"/>
                <a:sym typeface="Symbol" pitchFamily="18" charset="2"/>
              </a:rPr>
              <a:t></a:t>
            </a:r>
          </a:p>
          <a:p>
            <a:pPr>
              <a:spcBef>
                <a:spcPct val="50000"/>
              </a:spcBef>
            </a:pPr>
            <a:r>
              <a:rPr lang="en-US" baseline="-25000">
                <a:latin typeface="Lucida Console" pitchFamily="49" charset="0"/>
                <a:sym typeface="Symbol" pitchFamily="18" charset="2"/>
              </a:rPr>
              <a:t>  </a:t>
            </a:r>
            <a:r>
              <a:rPr lang="en-US" b="1" baseline="-25000">
                <a:latin typeface="Lucida Console" pitchFamily="49" charset="0"/>
                <a:sym typeface="Symbol" pitchFamily="18" charset="2"/>
              </a:rPr>
              <a:t>velocity dispersion of LIL</a:t>
            </a:r>
          </a:p>
          <a:p>
            <a:endParaRPr lang="en-US" b="1" baseline="-25000">
              <a:latin typeface="Lucida Console" pitchFamily="49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EW (FeII Optical) / EW (Broad H</a:t>
            </a:r>
            <a:r>
              <a:rPr lang="en-US" sz="2800" b="1" baseline="-25000">
                <a:latin typeface="Arial" pitchFamily="34" charset="0"/>
                <a:sym typeface="Symbol" pitchFamily="18" charset="2"/>
              </a:rPr>
              <a:t></a:t>
            </a:r>
            <a:r>
              <a:rPr lang="en-US" b="1">
                <a:latin typeface="Arial" pitchFamily="34" charset="0"/>
              </a:rPr>
              <a:t>)  (R</a:t>
            </a:r>
            <a:r>
              <a:rPr lang="en-US" b="1" baseline="-25000">
                <a:latin typeface="Arial" pitchFamily="34" charset="0"/>
              </a:rPr>
              <a:t>FeII</a:t>
            </a:r>
            <a:r>
              <a:rPr lang="en-US" b="1">
                <a:latin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baseline="-25000">
                <a:latin typeface="Lucida Console" pitchFamily="49" charset="0"/>
                <a:sym typeface="Symbol" pitchFamily="18" charset="2"/>
              </a:rPr>
              <a:t>  </a:t>
            </a:r>
            <a:r>
              <a:rPr lang="en-US" b="1" baseline="-25000">
                <a:latin typeface="Lucida Console" pitchFamily="49" charset="0"/>
                <a:sym typeface="Symbol" pitchFamily="18" charset="2"/>
              </a:rPr>
              <a:t>ratio of LIL with opposite density dependences</a:t>
            </a:r>
          </a:p>
          <a:p>
            <a:pPr>
              <a:spcBef>
                <a:spcPct val="50000"/>
              </a:spcBef>
            </a:pPr>
            <a:endParaRPr lang="en-US" baseline="-25000">
              <a:latin typeface="Lucida Console" pitchFamily="49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Soft X-ray Photon Index (</a:t>
            </a:r>
            <a:r>
              <a:rPr lang="en-US" b="1">
                <a:latin typeface="Arial" pitchFamily="34" charset="0"/>
                <a:sym typeface="Symbol" pitchFamily="18" charset="2"/>
              </a:rPr>
              <a:t></a:t>
            </a:r>
            <a:r>
              <a:rPr lang="en-US" b="1" baseline="-25000">
                <a:latin typeface="Arial" pitchFamily="34" charset="0"/>
                <a:sym typeface="Symbol" pitchFamily="18" charset="2"/>
              </a:rPr>
              <a:t>soft</a:t>
            </a:r>
            <a:r>
              <a:rPr lang="en-US" b="1">
                <a:latin typeface="Arial" pitchFamily="34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baseline="-25000">
                <a:latin typeface="Lucida Console" pitchFamily="49" charset="0"/>
                <a:sym typeface="Symbol" pitchFamily="18" charset="2"/>
              </a:rPr>
              <a:t>  </a:t>
            </a:r>
            <a:r>
              <a:rPr lang="en-US" b="1" baseline="-25000">
                <a:latin typeface="Lucida Console" pitchFamily="49" charset="0"/>
                <a:sym typeface="Symbol" pitchFamily="18" charset="2"/>
              </a:rPr>
              <a:t>thermal emission signature</a:t>
            </a:r>
          </a:p>
          <a:p>
            <a:pPr>
              <a:spcBef>
                <a:spcPct val="50000"/>
              </a:spcBef>
            </a:pPr>
            <a:endParaRPr lang="en-US" baseline="-25000">
              <a:latin typeface="Lucida Console" pitchFamily="49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CIV  </a:t>
            </a:r>
            <a:r>
              <a:rPr lang="en-US" b="1">
                <a:latin typeface="Arial" pitchFamily="34" charset="0"/>
                <a:sym typeface="Symbol" pitchFamily="18" charset="2"/>
              </a:rPr>
              <a:t>1549</a:t>
            </a: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 Broad Line Shift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aseline="-25000">
                <a:latin typeface="Lucida Console" pitchFamily="49" charset="0"/>
                <a:sym typeface="Symbol" pitchFamily="18" charset="2"/>
              </a:rPr>
              <a:t>  </a:t>
            </a:r>
            <a:r>
              <a:rPr lang="en-US" b="1" baseline="-25000">
                <a:latin typeface="Lucida Console" pitchFamily="49" charset="0"/>
                <a:sym typeface="Symbol" pitchFamily="18" charset="2"/>
              </a:rPr>
              <a:t>systematic motions of HIL</a:t>
            </a:r>
          </a:p>
        </p:txBody>
      </p:sp>
      <p:sp>
        <p:nvSpPr>
          <p:cNvPr id="93187" name="Text Box 1028"/>
          <p:cNvSpPr txBox="1">
            <a:spLocks noChangeArrowheads="1"/>
          </p:cNvSpPr>
          <p:nvPr/>
        </p:nvSpPr>
        <p:spPr bwMode="auto">
          <a:xfrm>
            <a:off x="-381000" y="551815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	</a:t>
            </a:r>
            <a:r>
              <a:rPr lang="en-US" i="1">
                <a:latin typeface="Arial" pitchFamily="34" charset="0"/>
              </a:rPr>
              <a:t>Precursors:</a:t>
            </a:r>
            <a:r>
              <a:rPr lang="en-US">
                <a:latin typeface="Arial" pitchFamily="34" charset="0"/>
              </a:rPr>
              <a:t>                   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                  </a:t>
            </a:r>
            <a:r>
              <a:rPr lang="en-US" sz="2200">
                <a:latin typeface="Arial" pitchFamily="34" charset="0"/>
              </a:rPr>
              <a:t>Boroson &amp; Green (1992); Boller et al. (1996); 	 	            	        Marziani et al. (1996); Wang et al. (1996);Laor et al. (1997)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76250"/>
            <a:ext cx="702468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5875" y="274638"/>
            <a:ext cx="1492250" cy="1143000"/>
          </a:xfrm>
          <a:noFill/>
        </p:spPr>
      </p:pic>
      <p:pic>
        <p:nvPicPr>
          <p:cNvPr id="972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27325" y="2109788"/>
            <a:ext cx="3689350" cy="3689350"/>
          </a:xfrm>
          <a:noFill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765175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DICHOTOMY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Population A: strong/moderate FeII, HIL blueshift/asymmetry, soft X-ray excess, radio quiet, symmetric Lorentzian LILs</a:t>
            </a:r>
          </a:p>
          <a:p>
            <a:pPr eaLnBrk="1" hangingPunct="1"/>
            <a:r>
              <a:rPr lang="es-ES" smtClean="0"/>
              <a:t>Population B: weak/moderate FeII, no HIL blueshift or soft X-ray excess, mixed RL-RQ, double Gausssian LILs 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3" name="Object 2"/>
          <p:cNvGraphicFramePr>
            <a:graphicFrameLocks noChangeAspect="1"/>
          </p:cNvGraphicFramePr>
          <p:nvPr/>
        </p:nvGraphicFramePr>
        <p:xfrm>
          <a:off x="1447800" y="457200"/>
          <a:ext cx="6400800" cy="1585913"/>
        </p:xfrm>
        <a:graphic>
          <a:graphicData uri="http://schemas.openxmlformats.org/presentationml/2006/ole">
            <p:oleObj spid="_x0000_s100353" name="Bitmap Image" r:id="rId3" imgW="2962689" imgH="733333" progId="Paint.Picture">
              <p:embed/>
            </p:oleObj>
          </a:graphicData>
        </a:graphic>
      </p:graphicFrame>
      <p:graphicFrame>
        <p:nvGraphicFramePr>
          <p:cNvPr id="100354" name="Object 3"/>
          <p:cNvGraphicFramePr>
            <a:graphicFrameLocks noChangeAspect="1"/>
          </p:cNvGraphicFramePr>
          <p:nvPr/>
        </p:nvGraphicFramePr>
        <p:xfrm>
          <a:off x="1066800" y="4411663"/>
          <a:ext cx="3271838" cy="617537"/>
        </p:xfrm>
        <a:graphic>
          <a:graphicData uri="http://schemas.openxmlformats.org/presentationml/2006/ole">
            <p:oleObj spid="_x0000_s100354" name="Bitmap Image" r:id="rId4" imgW="1666667" imgH="314286" progId="Paint.Picture">
              <p:embed/>
            </p:oleObj>
          </a:graphicData>
        </a:graphic>
      </p:graphicFrame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4876800" y="4419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(Kaspi et al., 2000; 2005)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7" name="Object 2"/>
          <p:cNvGraphicFramePr>
            <a:graphicFrameLocks noChangeAspect="1"/>
          </p:cNvGraphicFramePr>
          <p:nvPr/>
        </p:nvGraphicFramePr>
        <p:xfrm>
          <a:off x="914400" y="381000"/>
          <a:ext cx="7391400" cy="1754188"/>
        </p:xfrm>
        <a:graphic>
          <a:graphicData uri="http://schemas.openxmlformats.org/presentationml/2006/ole">
            <p:oleObj spid="_x0000_s101377" name="Bitmap Image" r:id="rId3" imgW="3933333" imgH="933580" progId="Paint.Picture">
              <p:embed/>
            </p:oleObj>
          </a:graphicData>
        </a:graphic>
      </p:graphicFrame>
      <p:graphicFrame>
        <p:nvGraphicFramePr>
          <p:cNvPr id="101378" name="Object 3"/>
          <p:cNvGraphicFramePr>
            <a:graphicFrameLocks noChangeAspect="1"/>
          </p:cNvGraphicFramePr>
          <p:nvPr/>
        </p:nvGraphicFramePr>
        <p:xfrm>
          <a:off x="1905000" y="2819400"/>
          <a:ext cx="5453063" cy="836613"/>
        </p:xfrm>
        <a:graphic>
          <a:graphicData uri="http://schemas.openxmlformats.org/presentationml/2006/ole">
            <p:oleObj spid="_x0000_s101378" name="Bitmap Image" r:id="rId4" imgW="4657143" imgH="714286" progId="Paint.Picture">
              <p:embed/>
            </p:oleObj>
          </a:graphicData>
        </a:graphic>
      </p:graphicFrame>
      <p:graphicFrame>
        <p:nvGraphicFramePr>
          <p:cNvPr id="101379" name="Object 4"/>
          <p:cNvGraphicFramePr>
            <a:graphicFrameLocks noChangeAspect="1"/>
          </p:cNvGraphicFramePr>
          <p:nvPr/>
        </p:nvGraphicFramePr>
        <p:xfrm>
          <a:off x="1981200" y="4468813"/>
          <a:ext cx="5486400" cy="712787"/>
        </p:xfrm>
        <a:graphic>
          <a:graphicData uri="http://schemas.openxmlformats.org/presentationml/2006/ole">
            <p:oleObj spid="_x0000_s101379" name="Bitmap Image" r:id="rId5" imgW="4323810" imgH="56190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Not all FWHM </a:t>
            </a:r>
            <a:r>
              <a:rPr lang="en-US" dirty="0" err="1" smtClean="0">
                <a:ea typeface="+mj-ea"/>
              </a:rPr>
              <a:t>Hbeta</a:t>
            </a:r>
            <a:r>
              <a:rPr lang="en-US" dirty="0" smtClean="0">
                <a:ea typeface="+mj-ea"/>
              </a:rPr>
              <a:t> are the same</a:t>
            </a:r>
            <a:endParaRPr lang="it-IT" dirty="0" smtClean="0">
              <a:ea typeface="+mj-ea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22488"/>
            <a:ext cx="7772400" cy="41148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 Sources above and below FWHM                                      Hbeta=4000kms show different </a:t>
            </a:r>
          </a:p>
          <a:p>
            <a:pPr eaLnBrk="1" hangingPunct="1">
              <a:buFontTx/>
              <a:buNone/>
            </a:pPr>
            <a:r>
              <a:rPr lang="es-ES" smtClean="0"/>
              <a:t>    structure  (Sulentic et al. 2000)</a:t>
            </a:r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r>
              <a:rPr lang="es-ES" smtClean="0"/>
              <a:t>Relationship between FWHM and sigma changes -- reflecting multiple components</a:t>
            </a:r>
          </a:p>
          <a:p>
            <a:pPr eaLnBrk="1" hangingPunct="1">
              <a:buFontTx/>
              <a:buNone/>
            </a:pPr>
            <a:r>
              <a:rPr lang="es-ES" smtClean="0"/>
              <a:t>(Collin et al. 2006)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1" name="Object 2"/>
          <p:cNvGraphicFramePr>
            <a:graphicFrameLocks noChangeAspect="1"/>
          </p:cNvGraphicFramePr>
          <p:nvPr/>
        </p:nvGraphicFramePr>
        <p:xfrm>
          <a:off x="304800" y="139700"/>
          <a:ext cx="8610600" cy="6521450"/>
        </p:xfrm>
        <a:graphic>
          <a:graphicData uri="http://schemas.openxmlformats.org/presentationml/2006/ole">
            <p:oleObj spid="_x0000_s102401" name="Bitmap Image" r:id="rId3" imgW="6552381" imgH="4963218" progId="Paint.Picture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42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-1493838"/>
            <a:ext cx="8488362" cy="83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"/>
            <a:ext cx="9144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143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1075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-12700"/>
            <a:ext cx="7561263" cy="6537325"/>
          </a:xfr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POPULATION A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LIL FWHM~~600—4000km/s</a:t>
            </a:r>
          </a:p>
          <a:p>
            <a:pPr eaLnBrk="1" hangingPunct="1"/>
            <a:r>
              <a:rPr lang="es-ES" smtClean="0"/>
              <a:t>Lorentzian profile—AD—virial estimator?</a:t>
            </a:r>
          </a:p>
          <a:p>
            <a:pPr eaLnBrk="1" hangingPunct="1"/>
            <a:r>
              <a:rPr lang="es-ES" smtClean="0"/>
              <a:t>HIL blueshift/asymmetry – disk wind?</a:t>
            </a:r>
          </a:p>
          <a:p>
            <a:pPr eaLnBrk="1" hangingPunct="1"/>
            <a:r>
              <a:rPr lang="es-ES" smtClean="0"/>
              <a:t>Soft X-ray excess – thermal disk signature?</a:t>
            </a:r>
          </a:p>
          <a:p>
            <a:pPr eaLnBrk="1" hangingPunct="1"/>
            <a:r>
              <a:rPr lang="es-ES" smtClean="0"/>
              <a:t>Strong/moderate FeII –dense BLR?</a:t>
            </a:r>
          </a:p>
          <a:p>
            <a:pPr eaLnBrk="1" hangingPunct="1"/>
            <a:r>
              <a:rPr lang="es-ES" smtClean="0"/>
              <a:t>Small M_BH</a:t>
            </a:r>
          </a:p>
          <a:p>
            <a:pPr eaLnBrk="1" hangingPunct="1"/>
            <a:r>
              <a:rPr lang="es-ES" smtClean="0"/>
              <a:t>High L/L_Edd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/>
            </a:r>
            <a:br>
              <a:rPr lang="es-ES" sz="4000" smtClean="0">
                <a:ea typeface="+mj-ea"/>
              </a:rPr>
            </a:br>
            <a:r>
              <a:rPr lang="es-ES" sz="4000" smtClean="0">
                <a:ea typeface="+mj-ea"/>
              </a:rPr>
              <a:t/>
            </a:r>
            <a:br>
              <a:rPr lang="es-ES" sz="4000" smtClean="0">
                <a:ea typeface="+mj-ea"/>
              </a:rPr>
            </a:br>
            <a:r>
              <a:rPr lang="es-ES" sz="4000" smtClean="0">
                <a:ea typeface="+mj-ea"/>
              </a:rPr>
              <a:t>BIN A1 MEDIAN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pic>
        <p:nvPicPr>
          <p:cNvPr id="1095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3525" y="1600200"/>
            <a:ext cx="6076950" cy="4708525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POPULATION B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LIL FWHM~~4-8000km/s </a:t>
            </a:r>
          </a:p>
          <a:p>
            <a:pPr eaLnBrk="1" hangingPunct="1"/>
            <a:r>
              <a:rPr lang="es-ES" smtClean="0"/>
              <a:t>Double Gaussian LIL profile—no virial?</a:t>
            </a:r>
          </a:p>
          <a:p>
            <a:pPr eaLnBrk="1" hangingPunct="1"/>
            <a:r>
              <a:rPr lang="es-ES" smtClean="0"/>
              <a:t>No HIL blueshift—no AD wind—no AD?</a:t>
            </a:r>
          </a:p>
          <a:p>
            <a:pPr eaLnBrk="1" hangingPunct="1"/>
            <a:r>
              <a:rPr lang="es-ES" smtClean="0"/>
              <a:t>Weak/moderate FeII—lower n_e BLR?</a:t>
            </a:r>
          </a:p>
          <a:p>
            <a:pPr eaLnBrk="1" hangingPunct="1"/>
            <a:r>
              <a:rPr lang="es-ES" smtClean="0"/>
              <a:t>No soft X-ray excess—no AD?</a:t>
            </a:r>
          </a:p>
          <a:p>
            <a:pPr eaLnBrk="1" hangingPunct="1"/>
            <a:r>
              <a:rPr lang="es-ES" smtClean="0"/>
              <a:t>Larger M_BH</a:t>
            </a:r>
          </a:p>
          <a:p>
            <a:pPr eaLnBrk="1" hangingPunct="1"/>
            <a:r>
              <a:rPr lang="es-ES" smtClean="0"/>
              <a:t>Smaller L/L_Edd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BIN B1 MEDIAN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pic>
        <p:nvPicPr>
          <p:cNvPr id="1116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2725" y="1600200"/>
            <a:ext cx="6178550" cy="4708525"/>
          </a:xfr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AVG. CIV PROFILES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pic>
        <p:nvPicPr>
          <p:cNvPr id="1126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7600" y="1600200"/>
            <a:ext cx="4368800" cy="47085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03505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1136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6553200" cy="5832475"/>
          </a:xfr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772400" y="-11430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pic>
        <p:nvPicPr>
          <p:cNvPr id="1146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33375"/>
            <a:ext cx="6735762" cy="6524625"/>
          </a:xfr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42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mtClean="0">
              <a:ea typeface="+mj-ea"/>
            </a:endParaRP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-1493838"/>
            <a:ext cx="8488362" cy="83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BIG QUESTIONS?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Why a Pop. A-B dichotomy?</a:t>
            </a:r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  <a:p>
            <a:pPr eaLnBrk="1" hangingPunct="1"/>
            <a:r>
              <a:rPr lang="es-ES" smtClean="0"/>
              <a:t>A rather abrupt change in most observed properties.</a:t>
            </a:r>
          </a:p>
          <a:p>
            <a:pPr eaLnBrk="1" hangingPunct="1"/>
            <a:r>
              <a:rPr lang="es-ES" smtClean="0"/>
              <a:t>A critical Eddington ratio that drives BLR structure?</a:t>
            </a:r>
          </a:p>
          <a:p>
            <a:pPr eaLnBrk="1" hangingPunct="1">
              <a:buFontTx/>
              <a:buNone/>
            </a:pPr>
            <a:endParaRPr lang="es-ES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BIG QUESTIONS?</a:t>
            </a:r>
            <a:br>
              <a:rPr lang="es-ES" sz="4000" smtClean="0">
                <a:ea typeface="+mj-ea"/>
              </a:rPr>
            </a:br>
            <a:endParaRPr lang="es-ES" sz="4000" smtClean="0">
              <a:ea typeface="+mj-ea"/>
            </a:endParaRP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What is the VBLR emission component?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Redshifted  ~~10^3km/s</a:t>
            </a:r>
          </a:p>
          <a:p>
            <a:pPr eaLnBrk="1" hangingPunct="1"/>
            <a:r>
              <a:rPr lang="es-ES" smtClean="0"/>
              <a:t>Very broad ~~10^4km/s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Grav z? or infall? or scattering?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smtClean="0">
                <a:ea typeface="+mj-ea"/>
              </a:rPr>
              <a:t>AMIGA COUNTERPOINT:</a:t>
            </a:r>
            <a:br>
              <a:rPr lang="es-ES" sz="4000" smtClean="0">
                <a:ea typeface="+mj-ea"/>
              </a:rPr>
            </a:br>
            <a:r>
              <a:rPr lang="es-ES" sz="4000" smtClean="0">
                <a:ea typeface="+mj-ea"/>
              </a:rPr>
              <a:t>QUASARS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ES" smtClean="0"/>
              <a:t>ESO VLT ISAAC Spectroscopy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Estimating BLACK HOLE Masses</a:t>
            </a:r>
          </a:p>
          <a:p>
            <a:pPr eaLnBrk="1" hangingPunct="1"/>
            <a:r>
              <a:rPr lang="es-ES" smtClean="0"/>
              <a:t>Out to z~~3.0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An upper limit at log M_BH~9.5?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1775</TotalTime>
  <Words>886</Words>
  <Application>Microsoft Macintosh PowerPoint</Application>
  <PresentationFormat>On-screen Show (4:3)</PresentationFormat>
  <Paragraphs>215</Paragraphs>
  <Slides>96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96</vt:i4>
      </vt:variant>
    </vt:vector>
  </HeadingPairs>
  <TitlesOfParts>
    <vt:vector size="113" baseType="lpstr">
      <vt:lpstr>Times New Roman</vt:lpstr>
      <vt:lpstr>MS PGothic</vt:lpstr>
      <vt:lpstr>Arial</vt:lpstr>
      <vt:lpstr>Lucida Sans</vt:lpstr>
      <vt:lpstr>Book Antiqua</vt:lpstr>
      <vt:lpstr>Wingdings 2</vt:lpstr>
      <vt:lpstr>Wingdings</vt:lpstr>
      <vt:lpstr>Wingdings 3</vt:lpstr>
      <vt:lpstr>Symbol</vt:lpstr>
      <vt:lpstr>SymbolProp BT</vt:lpstr>
      <vt:lpstr>Comic Sans MS</vt:lpstr>
      <vt:lpstr>Lucida Console</vt:lpstr>
      <vt:lpstr>Vertice</vt:lpstr>
      <vt:lpstr>Immagine bitmap</vt:lpstr>
      <vt:lpstr>Bitmap Image</vt:lpstr>
      <vt:lpstr>Presentazione di Microsoft Office PowerPoint 97-2003</vt:lpstr>
      <vt:lpstr>Microsoft PowerPoint Slide</vt:lpstr>
      <vt:lpstr>Slide 1</vt:lpstr>
      <vt:lpstr>Slide 2</vt:lpstr>
      <vt:lpstr>Slide 3</vt:lpstr>
      <vt:lpstr>The f factor?</vt:lpstr>
      <vt:lpstr>Slide 5</vt:lpstr>
      <vt:lpstr>Slide 6</vt:lpstr>
      <vt:lpstr>Slide 7</vt:lpstr>
      <vt:lpstr>Not all FWHM Hbeta are the same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BIN A1 MEDIAN </vt:lpstr>
      <vt:lpstr>BIN B1 MEDIAN </vt:lpstr>
      <vt:lpstr>FWHM Hb  as virial estimator </vt:lpstr>
      <vt:lpstr>Above z~0.7???</vt:lpstr>
      <vt:lpstr>Slide 21</vt:lpstr>
      <vt:lpstr>MgII 2798</vt:lpstr>
      <vt:lpstr>Comparing MgII and Hb</vt:lpstr>
      <vt:lpstr>Slide 24</vt:lpstr>
      <vt:lpstr>Population A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Why Spectra of the Hbeta Region?</vt:lpstr>
      <vt:lpstr>Slide 52</vt:lpstr>
      <vt:lpstr>Slide 53</vt:lpstr>
      <vt:lpstr>Slide 54</vt:lpstr>
      <vt:lpstr>Slide 55</vt:lpstr>
      <vt:lpstr>Slide 56</vt:lpstr>
      <vt:lpstr>So we have “v” -- ways to estimate BLR size 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BEFORE AVERAGING SPECTRA </vt:lpstr>
      <vt:lpstr>Slide 73</vt:lpstr>
      <vt:lpstr>Slide 74</vt:lpstr>
      <vt:lpstr>Slide 75</vt:lpstr>
      <vt:lpstr>DICHOTOMY 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POPULATION A </vt:lpstr>
      <vt:lpstr>  BIN A1 MEDIAN </vt:lpstr>
      <vt:lpstr>POPULATION B </vt:lpstr>
      <vt:lpstr>BIN B1 MEDIAN </vt:lpstr>
      <vt:lpstr>AVG. CIV PROFILES </vt:lpstr>
      <vt:lpstr>Slide 90</vt:lpstr>
      <vt:lpstr>Slide 91</vt:lpstr>
      <vt:lpstr>Slide 92</vt:lpstr>
      <vt:lpstr>Slide 93</vt:lpstr>
      <vt:lpstr>BIG QUESTIONS? </vt:lpstr>
      <vt:lpstr>BIG QUESTIONS? </vt:lpstr>
      <vt:lpstr>AMIGA COUNTERPOINT: QUASARS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S. Dimitrijevi</dc:creator>
  <cp:lastModifiedBy>Milan S. Dimitrijevi</cp:lastModifiedBy>
  <cp:revision>199</cp:revision>
  <dcterms:created xsi:type="dcterms:W3CDTF">2005-08-24T22:28:20Z</dcterms:created>
  <dcterms:modified xsi:type="dcterms:W3CDTF">2013-06-07T13:45:32Z</dcterms:modified>
</cp:coreProperties>
</file>