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2" r:id="rId3"/>
    <p:sldId id="303" r:id="rId4"/>
    <p:sldId id="305" r:id="rId5"/>
    <p:sldId id="304" r:id="rId6"/>
    <p:sldId id="306" r:id="rId7"/>
    <p:sldId id="307" r:id="rId8"/>
    <p:sldId id="308" r:id="rId9"/>
    <p:sldId id="309" r:id="rId10"/>
    <p:sldId id="310" r:id="rId11"/>
    <p:sldId id="311" r:id="rId12"/>
    <p:sldId id="312" r:id="rId13"/>
    <p:sldId id="313" r:id="rId14"/>
    <p:sldId id="314" r:id="rId15"/>
    <p:sldId id="315" r:id="rId16"/>
    <p:sldId id="316" r:id="rId17"/>
    <p:sldId id="318" r:id="rId18"/>
    <p:sldId id="320" r:id="rId19"/>
    <p:sldId id="319" r:id="rId20"/>
    <p:sldId id="321" r:id="rId21"/>
    <p:sldId id="322" r:id="rId22"/>
    <p:sldId id="317" r:id="rId23"/>
    <p:sldId id="323" r:id="rId24"/>
    <p:sldId id="258" r:id="rId25"/>
    <p:sldId id="277" r:id="rId26"/>
  </p:sldIdLst>
  <p:sldSz cx="9144000" cy="6858000" type="screen4x3"/>
  <p:notesSz cx="6858000" cy="9144000"/>
  <p:custShowLst>
    <p:custShow name="Custom Show 1" id="0">
      <p:sldLst>
        <p:sld r:id="rId2"/>
        <p:sld r:id="rId25"/>
      </p:sldLst>
    </p:custShow>
  </p:custShowLst>
  <p:custDataLst>
    <p:tags r:id="rId27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0000"/>
    <a:srgbClr val="FF33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97" autoAdjust="0"/>
    <p:restoredTop sz="94624" autoAdjust="0"/>
  </p:normalViewPr>
  <p:slideViewPr>
    <p:cSldViewPr>
      <p:cViewPr varScale="1">
        <p:scale>
          <a:sx n="70" d="100"/>
          <a:sy n="70" d="100"/>
        </p:scale>
        <p:origin x="-49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7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image" Target="../media/image56.emf"/><Relationship Id="rId1" Type="http://schemas.openxmlformats.org/officeDocument/2006/relationships/image" Target="../media/image5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194BC2-EF38-4C57-B32D-4A617515C0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C5EB08-84C7-418D-A421-D796D55E0D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12B19A-3C6C-41A6-AB3C-62C69B1074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326C1A-B9B4-4457-B7B8-FECB22D965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AEB666-0C53-4E27-95AC-050BA6171B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EF0B57-CA4E-4466-BC59-D75E096D67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D2A72E-B7FF-4918-B43B-D959EF0ED1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C62376-749D-4F36-9BDF-6119F63FD6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4A9926-7196-4BC4-A801-534F3B262F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BF1E03-A3A8-45E0-A99A-0D629F574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EEC991-7FF6-4EF0-AA8D-ACDACCD352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3C3910-AA74-4275-A517-DBF92AB9BF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142506-7BD9-43F6-BD38-A08933A32A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A9A9A9"/>
            </a:gs>
            <a:gs pos="100000">
              <a:srgbClr val="FFFF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76E3374C-2ED8-4D8B-B077-C863E85285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848600" cy="20574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en-US" sz="2400" b="1" u="sng" dirty="0" smtClean="0">
                <a:solidFill>
                  <a:srgbClr val="C00000"/>
                </a:solidFill>
                <a:latin typeface="Times New Roman" pitchFamily="18" charset="0"/>
              </a:rPr>
              <a:t>ABSORPTION QUASI-MOLECULAR BANDS AS FACTORS OF THE SOLAR PHOTOSPHERE OPACITY ABOVE SUNSPOTS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3352800"/>
            <a:ext cx="8458200" cy="2743200"/>
          </a:xfrm>
        </p:spPr>
        <p:txBody>
          <a:bodyPr/>
          <a:lstStyle/>
          <a:p>
            <a:pPr eaLnBrk="1" hangingPunct="1"/>
            <a:endParaRPr lang="en-US" sz="2000" b="1" dirty="0" smtClean="0">
              <a:solidFill>
                <a:srgbClr val="002060"/>
              </a:solidFill>
              <a:latin typeface="Times New Roman" pitchFamily="18" charset="0"/>
            </a:endParaRPr>
          </a:p>
          <a:p>
            <a:pPr eaLnBrk="1" hangingPunct="1"/>
            <a:r>
              <a:rPr lang="en-GB" sz="2000" b="1" dirty="0" smtClean="0">
                <a:solidFill>
                  <a:srgbClr val="002060"/>
                </a:solidFill>
                <a:latin typeface="Times New Roman" pitchFamily="18" charset="0"/>
              </a:rPr>
              <a:t>V. A. SREĆKOVIĆ</a:t>
            </a:r>
            <a:r>
              <a:rPr lang="en-GB" sz="2000" b="1" baseline="30000" dirty="0" smtClean="0">
                <a:solidFill>
                  <a:srgbClr val="002060"/>
                </a:solidFill>
                <a:latin typeface="Times New Roman" pitchFamily="18" charset="0"/>
              </a:rPr>
              <a:t>1</a:t>
            </a:r>
            <a:r>
              <a:rPr lang="en-GB" sz="2000" b="1" dirty="0" smtClean="0">
                <a:solidFill>
                  <a:srgbClr val="002060"/>
                </a:solidFill>
                <a:latin typeface="Times New Roman" pitchFamily="18" charset="0"/>
              </a:rPr>
              <a:t>, A. A. MIHAJLOV</a:t>
            </a:r>
            <a:r>
              <a:rPr lang="en-GB" sz="2000" b="1" baseline="30000" dirty="0" smtClean="0">
                <a:solidFill>
                  <a:srgbClr val="002060"/>
                </a:solidFill>
                <a:latin typeface="Times New Roman" pitchFamily="18" charset="0"/>
              </a:rPr>
              <a:t>1</a:t>
            </a:r>
            <a:r>
              <a:rPr lang="en-GB" sz="2000" b="1" dirty="0" smtClean="0">
                <a:solidFill>
                  <a:srgbClr val="002060"/>
                </a:solidFill>
                <a:latin typeface="Times New Roman" pitchFamily="18" charset="0"/>
              </a:rPr>
              <a:t>, LJ. M. IGNJATOVIĆ</a:t>
            </a:r>
            <a:r>
              <a:rPr lang="en-GB" sz="2000" b="1" baseline="30000" dirty="0" smtClean="0">
                <a:solidFill>
                  <a:srgbClr val="002060"/>
                </a:solidFill>
                <a:latin typeface="Times New Roman" pitchFamily="18" charset="0"/>
              </a:rPr>
              <a:t>1</a:t>
            </a:r>
            <a:r>
              <a:rPr lang="en-GB" sz="2000" b="1" dirty="0" smtClean="0">
                <a:solidFill>
                  <a:srgbClr val="002060"/>
                </a:solidFill>
                <a:latin typeface="Times New Roman" pitchFamily="18" charset="0"/>
              </a:rPr>
              <a:t>,</a:t>
            </a:r>
          </a:p>
          <a:p>
            <a:pPr eaLnBrk="1" hangingPunct="1"/>
            <a:r>
              <a:rPr lang="en-GB" sz="2000" b="1" dirty="0" smtClean="0">
                <a:solidFill>
                  <a:srgbClr val="002060"/>
                </a:solidFill>
                <a:latin typeface="Times New Roman" pitchFamily="18" charset="0"/>
              </a:rPr>
              <a:t>M. S. DIMITRIJEVIĆ</a:t>
            </a:r>
            <a:r>
              <a:rPr lang="en-GB" sz="2000" b="1" baseline="30000" dirty="0" smtClean="0">
                <a:solidFill>
                  <a:srgbClr val="002060"/>
                </a:solidFill>
                <a:latin typeface="Times New Roman" pitchFamily="18" charset="0"/>
              </a:rPr>
              <a:t>2  </a:t>
            </a:r>
            <a:r>
              <a:rPr lang="en-GB" sz="2000" b="1" dirty="0" smtClean="0">
                <a:solidFill>
                  <a:srgbClr val="002060"/>
                </a:solidFill>
                <a:latin typeface="Times New Roman" pitchFamily="18" charset="0"/>
              </a:rPr>
              <a:t>and A. METROPOULOS</a:t>
            </a:r>
            <a:r>
              <a:rPr lang="en-GB" sz="2000" b="1" baseline="30000" dirty="0" smtClean="0">
                <a:solidFill>
                  <a:srgbClr val="002060"/>
                </a:solidFill>
                <a:latin typeface="Times New Roman" pitchFamily="18" charset="0"/>
              </a:rPr>
              <a:t>3</a:t>
            </a:r>
            <a:endParaRPr lang="en-GB" sz="2000" b="1" dirty="0" smtClean="0">
              <a:solidFill>
                <a:srgbClr val="002060"/>
              </a:solidFill>
              <a:latin typeface="Times New Roman" pitchFamily="18" charset="0"/>
            </a:endParaRPr>
          </a:p>
          <a:p>
            <a:pPr eaLnBrk="1" hangingPunct="1"/>
            <a:endParaRPr lang="en-GB" sz="2000" b="1" i="1" baseline="30000" dirty="0" smtClean="0">
              <a:solidFill>
                <a:srgbClr val="002060"/>
              </a:solidFill>
              <a:latin typeface="Times New Roman" pitchFamily="18" charset="0"/>
            </a:endParaRPr>
          </a:p>
          <a:p>
            <a:pPr eaLnBrk="1" hangingPunct="1"/>
            <a:endParaRPr lang="en-US" sz="2000" b="1" i="1" baseline="30000" dirty="0" smtClean="0">
              <a:solidFill>
                <a:srgbClr val="002060"/>
              </a:solidFill>
              <a:latin typeface="Times New Roman" pitchFamily="18" charset="0"/>
            </a:endParaRPr>
          </a:p>
          <a:p>
            <a:pPr eaLnBrk="1" hangingPunct="1"/>
            <a:r>
              <a:rPr lang="en-US" sz="1800" b="1" i="1" baseline="30000" dirty="0" smtClean="0">
                <a:solidFill>
                  <a:srgbClr val="002060"/>
                </a:solidFill>
                <a:latin typeface="Times New Roman" pitchFamily="18" charset="0"/>
              </a:rPr>
              <a:t>1</a:t>
            </a:r>
            <a:r>
              <a:rPr lang="en-US" sz="1800" b="1" i="1" dirty="0" smtClean="0">
                <a:solidFill>
                  <a:srgbClr val="002060"/>
                </a:solidFill>
                <a:latin typeface="Times New Roman" pitchFamily="18" charset="0"/>
              </a:rPr>
              <a:t>Institute of Physics, </a:t>
            </a:r>
            <a:r>
              <a:rPr lang="en-US" sz="1800" b="1" i="1" dirty="0" err="1" smtClean="0">
                <a:solidFill>
                  <a:srgbClr val="002060"/>
                </a:solidFill>
                <a:latin typeface="Times New Roman" pitchFamily="18" charset="0"/>
              </a:rPr>
              <a:t>P.O.Box</a:t>
            </a:r>
            <a:r>
              <a:rPr lang="en-US" sz="1800" b="1" i="1" dirty="0" smtClean="0">
                <a:solidFill>
                  <a:srgbClr val="002060"/>
                </a:solidFill>
                <a:latin typeface="Times New Roman" pitchFamily="18" charset="0"/>
              </a:rPr>
              <a:t> 57, </a:t>
            </a:r>
            <a:r>
              <a:rPr lang="en-US" sz="1800" b="1" i="1" dirty="0" err="1" smtClean="0">
                <a:solidFill>
                  <a:srgbClr val="002060"/>
                </a:solidFill>
                <a:latin typeface="Times New Roman" pitchFamily="18" charset="0"/>
              </a:rPr>
              <a:t>Pregrevica</a:t>
            </a:r>
            <a:r>
              <a:rPr lang="en-US" sz="1800" b="1" i="1" dirty="0" smtClean="0">
                <a:solidFill>
                  <a:srgbClr val="002060"/>
                </a:solidFill>
                <a:latin typeface="Times New Roman" pitchFamily="18" charset="0"/>
              </a:rPr>
              <a:t> 118, Belgrade, Serbia</a:t>
            </a:r>
          </a:p>
          <a:p>
            <a:pPr eaLnBrk="1" hangingPunct="1"/>
            <a:r>
              <a:rPr lang="en-US" sz="1800" b="1" i="1" baseline="30000" dirty="0" smtClean="0">
                <a:solidFill>
                  <a:srgbClr val="002060"/>
                </a:solidFill>
                <a:latin typeface="Times New Roman" pitchFamily="18" charset="0"/>
              </a:rPr>
              <a:t>2</a:t>
            </a:r>
            <a:r>
              <a:rPr lang="en-US" sz="1800" b="1" i="1" dirty="0" smtClean="0">
                <a:solidFill>
                  <a:srgbClr val="002060"/>
                </a:solidFill>
                <a:latin typeface="Times New Roman" pitchFamily="18" charset="0"/>
              </a:rPr>
              <a:t>Astronomical Observatory, </a:t>
            </a:r>
            <a:r>
              <a:rPr lang="en-US" sz="1800" b="1" i="1" dirty="0" err="1" smtClean="0">
                <a:solidFill>
                  <a:srgbClr val="002060"/>
                </a:solidFill>
                <a:latin typeface="Times New Roman" pitchFamily="18" charset="0"/>
              </a:rPr>
              <a:t>Volgina</a:t>
            </a:r>
            <a:r>
              <a:rPr lang="en-US" sz="1800" b="1" i="1" dirty="0" smtClean="0">
                <a:solidFill>
                  <a:srgbClr val="002060"/>
                </a:solidFill>
                <a:latin typeface="Times New Roman" pitchFamily="18" charset="0"/>
              </a:rPr>
              <a:t> 7, 11060 Belgrade, Serbia</a:t>
            </a:r>
          </a:p>
          <a:p>
            <a:pPr eaLnBrk="1" hangingPunct="1"/>
            <a:r>
              <a:rPr lang="en-US" sz="1800" b="1" i="1" baseline="30000" dirty="0" smtClean="0">
                <a:solidFill>
                  <a:srgbClr val="002060"/>
                </a:solidFill>
                <a:latin typeface="Times New Roman" pitchFamily="18" charset="0"/>
              </a:rPr>
              <a:t>3</a:t>
            </a:r>
            <a:r>
              <a:rPr lang="en-US" sz="1800" b="1" i="1" dirty="0" smtClean="0">
                <a:solidFill>
                  <a:srgbClr val="002060"/>
                </a:solidFill>
                <a:latin typeface="Times New Roman" pitchFamily="18" charset="0"/>
              </a:rPr>
              <a:t>Theoretical and Physical Chemistry Institute, NHRF, Athens, Greece</a:t>
            </a:r>
          </a:p>
          <a:p>
            <a:pPr eaLnBrk="1" hangingPunct="1"/>
            <a:r>
              <a:rPr lang="en-US" sz="1800" b="1" i="1" dirty="0" smtClean="0">
                <a:solidFill>
                  <a:srgbClr val="002060"/>
                </a:solidFill>
                <a:latin typeface="Times New Roman" pitchFamily="18" charset="0"/>
              </a:rPr>
              <a:t>vlada@ipb.ac.rs</a:t>
            </a:r>
          </a:p>
        </p:txBody>
      </p:sp>
      <p:pic>
        <p:nvPicPr>
          <p:cNvPr id="512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1800" y="0"/>
            <a:ext cx="2362200" cy="116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209800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81000"/>
            <a:ext cx="3597007" cy="2573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5796" y="228601"/>
            <a:ext cx="3452404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3429000"/>
            <a:ext cx="3719512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05400" y="3352800"/>
            <a:ext cx="365263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736" y="381000"/>
            <a:ext cx="8389214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04800" y="4075093"/>
            <a:ext cx="86106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The case X = Fe, which is also allowable by the used model, is not considered here because of the absent of the data about the needed characteristics of the molecular ions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HFe</a:t>
            </a:r>
            <a:r>
              <a:rPr lang="en-US" sz="1200" baseline="30000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and (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HFe</a:t>
            </a:r>
            <a:r>
              <a:rPr lang="en-US" sz="1200" baseline="30000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1200" baseline="30000" dirty="0" smtClean="0">
                <a:latin typeface="Times New Roman" pitchFamily="18" charset="0"/>
                <a:cs typeface="Times New Roman" pitchFamily="18" charset="0"/>
              </a:rPr>
              <a:t>∗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.  Let us remind that density amount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Fe</a:t>
            </a:r>
            <a:r>
              <a:rPr lang="en-US" sz="1200" baseline="300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en-US" sz="1200" baseline="30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non-negligible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1200" baseline="30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Because of that we have as the task for the nearest future to find the data about the relevant characteristics of the molecular ion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HFe</a:t>
            </a:r>
            <a:r>
              <a:rPr lang="en-US" sz="1200" baseline="30000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, since the data from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Maltby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et al. (1981) make possible to further perform all needed calculations.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(find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in the future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molecular ion characteristics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for other metals with minor concentration).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24200" y="152400"/>
            <a:ext cx="2438400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spectral coefficients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609600"/>
            <a:ext cx="3429000" cy="52322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1400" u="sng" dirty="0" smtClean="0">
                <a:latin typeface="Times New Roman" pitchFamily="18" charset="0"/>
                <a:cs typeface="Times New Roman" pitchFamily="18" charset="0"/>
              </a:rPr>
              <a:t>partial spectral absorption coefficients </a:t>
            </a: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for the non-symmetric ion-atom processes 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1219200"/>
            <a:ext cx="861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The efficiency of bf-, ff- and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fb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-absorption canals together </a:t>
            </a:r>
            <a:r>
              <a:rPr lang="en-US" sz="12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for one of the considered metal species </a:t>
            </a:r>
            <a:r>
              <a:rPr lang="en-US" sz="1200" i="1" dirty="0" smtClean="0"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is characterized by the partial absorption coefficient H</a:t>
            </a:r>
            <a:r>
              <a:rPr lang="en-US" sz="1200" i="1" dirty="0" smtClean="0"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en-US" sz="1200" baseline="30000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l-GR" sz="1200" dirty="0" smtClean="0"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; h) which is defined by the relation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1587" y="1797036"/>
            <a:ext cx="492442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304800" y="2438400"/>
            <a:ext cx="39499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where  the basic absorption  coefficients  </a:t>
            </a:r>
            <a:r>
              <a:rPr lang="el-GR" sz="1400" dirty="0" smtClean="0">
                <a:latin typeface="Times New Roman" pitchFamily="18" charset="0"/>
                <a:cs typeface="Times New Roman" pitchFamily="18" charset="0"/>
              </a:rPr>
              <a:t>κ</a:t>
            </a:r>
            <a:r>
              <a:rPr lang="en-US" sz="1400" baseline="-25000" dirty="0" smtClean="0">
                <a:latin typeface="Times New Roman" pitchFamily="18" charset="0"/>
                <a:cs typeface="Times New Roman" pitchFamily="18" charset="0"/>
              </a:rPr>
              <a:t>HX+</a:t>
            </a:r>
            <a:r>
              <a:rPr lang="en-US" sz="1400" baseline="30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400" baseline="30000" dirty="0" err="1" smtClean="0">
                <a:latin typeface="Times New Roman" pitchFamily="18" charset="0"/>
                <a:cs typeface="Times New Roman" pitchFamily="18" charset="0"/>
              </a:rPr>
              <a:t>bf,ff,fb</a:t>
            </a:r>
            <a:r>
              <a:rPr lang="en-US" sz="1400" baseline="300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1200" baseline="-25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l-GR" sz="1200" dirty="0" smtClean="0"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)  are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9" y="3695004"/>
            <a:ext cx="4572001" cy="2953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400" y="3810000"/>
            <a:ext cx="3287767" cy="722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86400" y="4607472"/>
            <a:ext cx="3276600" cy="574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76200" y="3048000"/>
            <a:ext cx="5220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a)</a:t>
            </a:r>
            <a:endParaRPr lang="en-US" dirty="0"/>
          </a:p>
        </p:txBody>
      </p:sp>
      <p:pic>
        <p:nvPicPr>
          <p:cNvPr id="14" name="Picture 1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800" y="3048000"/>
            <a:ext cx="966459" cy="37032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761574"/>
            <a:ext cx="2101714" cy="127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841292" y="337066"/>
            <a:ext cx="1838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Expressions for:</a:t>
            </a:r>
            <a:endParaRPr lang="x-none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569644" y="5410200"/>
            <a:ext cx="33670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By calculating the rate </a:t>
            </a:r>
            <a:r>
              <a:rPr lang="en-US" sz="1200" dirty="0" err="1" smtClean="0"/>
              <a:t>coeff</a:t>
            </a:r>
            <a:r>
              <a:rPr lang="en-US" sz="1200" dirty="0" smtClean="0"/>
              <a:t>. for all metals and </a:t>
            </a:r>
          </a:p>
          <a:p>
            <a:r>
              <a:rPr lang="en-US" sz="1200" dirty="0" smtClean="0"/>
              <a:t>summing we can get total spectral abs. </a:t>
            </a:r>
            <a:r>
              <a:rPr lang="en-US" sz="1200" dirty="0" err="1" smtClean="0"/>
              <a:t>coef</a:t>
            </a:r>
            <a:endParaRPr lang="x-none" sz="1200" dirty="0"/>
          </a:p>
        </p:txBody>
      </p:sp>
      <p:cxnSp>
        <p:nvCxnSpPr>
          <p:cNvPr id="17" name="Straight Arrow Connector 16"/>
          <p:cNvCxnSpPr>
            <a:stCxn id="15" idx="1"/>
          </p:cNvCxnSpPr>
          <p:nvPr/>
        </p:nvCxnSpPr>
        <p:spPr>
          <a:xfrm flipH="1">
            <a:off x="3352800" y="5641033"/>
            <a:ext cx="2216844" cy="2308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1" y="76200"/>
            <a:ext cx="3428999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76200"/>
            <a:ext cx="3457575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9200" y="3124200"/>
            <a:ext cx="2447925" cy="3714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3657600"/>
            <a:ext cx="4659824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29200" y="3657601"/>
            <a:ext cx="4114800" cy="621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381000" y="3048000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b),c)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04800"/>
            <a:ext cx="3873652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304800"/>
            <a:ext cx="4648200" cy="2479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7200" y="2895600"/>
            <a:ext cx="4724400" cy="402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33600" y="4114800"/>
            <a:ext cx="5124450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0" y="3657600"/>
            <a:ext cx="2971800" cy="2286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9" name="TextBox 8"/>
          <p:cNvSpPr txBox="1"/>
          <p:nvPr/>
        </p:nvSpPr>
        <p:spPr>
          <a:xfrm>
            <a:off x="1066800" y="3581400"/>
            <a:ext cx="1326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a)+b)+c)=&gt;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0" y="5361314"/>
            <a:ext cx="17187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Sum over all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considered </a:t>
            </a:r>
          </a:p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metal species</a:t>
            </a:r>
            <a:endParaRPr lang="x-none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524" y="651472"/>
            <a:ext cx="3730606" cy="2910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658156"/>
            <a:ext cx="3570960" cy="2923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4234" y="3844076"/>
            <a:ext cx="3624865" cy="2718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45565" y="3853093"/>
            <a:ext cx="3665035" cy="2700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608524" y="304800"/>
            <a:ext cx="1719189" cy="27699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Spectral rate coefficients</a:t>
            </a:r>
            <a:endParaRPr lang="x-none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37905" y="286259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</a:t>
            </a:r>
            <a:endParaRPr lang="x-non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04800"/>
            <a:ext cx="3781425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381000"/>
            <a:ext cx="3590925" cy="311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5123663" y="5410200"/>
            <a:ext cx="2971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We are still working on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1200" baseline="-25000" dirty="0" err="1"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sz="1200" baseline="30000" dirty="0">
                <a:latin typeface="Times New Roman" pitchFamily="18" charset="0"/>
                <a:cs typeface="Times New Roman" pitchFamily="18" charset="0"/>
              </a:rPr>
              <a:t>(bf</a:t>
            </a:r>
            <a:r>
              <a:rPr lang="en-US" sz="1200" baseline="300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1200" baseline="-25000" dirty="0" err="1" smtClean="0">
                <a:latin typeface="Times New Roman" pitchFamily="18" charset="0"/>
                <a:cs typeface="Times New Roman" pitchFamily="18" charset="0"/>
              </a:rPr>
              <a:t>Al</a:t>
            </a:r>
            <a:r>
              <a:rPr lang="en-US" sz="1200" baseline="30000" dirty="0" smtClean="0">
                <a:latin typeface="Times New Roman" pitchFamily="18" charset="0"/>
                <a:cs typeface="Times New Roman" pitchFamily="18" charset="0"/>
              </a:rPr>
              <a:t>(bf)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en-US" sz="1200" baseline="30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vlada\Pege\NOVO\Grafs_MNRAS_pege\K\NOVO\K\Na\Pege_Na_najnovije_K\Graph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935254"/>
            <a:ext cx="3749829" cy="261794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 flipH="1">
            <a:off x="2514600" y="4343400"/>
            <a:ext cx="3505200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4800600" y="4499351"/>
            <a:ext cx="4114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200" dirty="0">
                <a:solidFill>
                  <a:srgbClr val="000000"/>
                </a:solidFill>
              </a:rPr>
              <a:t>It can be observed that for lower temperatures K is </a:t>
            </a:r>
            <a:r>
              <a:rPr lang="en-US" sz="1200" dirty="0" smtClean="0">
                <a:solidFill>
                  <a:srgbClr val="000000"/>
                </a:solidFill>
              </a:rPr>
              <a:t>greater. </a:t>
            </a:r>
            <a:endParaRPr lang="x-none" sz="12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" y="6096000"/>
            <a:ext cx="868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All partial rate coefficients (</a:t>
            </a:r>
            <a:r>
              <a:rPr lang="x-none" sz="1400" dirty="0"/>
              <a:t>separately </a:t>
            </a:r>
            <a:r>
              <a:rPr lang="en-US" sz="1400" dirty="0" smtClean="0"/>
              <a:t> presented) as a function of </a:t>
            </a:r>
            <a:r>
              <a:rPr lang="el-GR" sz="1400" dirty="0" smtClean="0"/>
              <a:t>λ</a:t>
            </a:r>
            <a:r>
              <a:rPr lang="en-US" sz="1400" dirty="0" smtClean="0"/>
              <a:t> at T=6000K = spectral absorption </a:t>
            </a:r>
            <a:r>
              <a:rPr lang="en-US" sz="1400" dirty="0" err="1" smtClean="0"/>
              <a:t>coeff</a:t>
            </a:r>
            <a:r>
              <a:rPr lang="en-US" sz="1400" dirty="0" smtClean="0"/>
              <a:t>. for  N</a:t>
            </a:r>
            <a:r>
              <a:rPr lang="en-US" sz="1400" baseline="-25000" dirty="0" smtClean="0"/>
              <a:t>H</a:t>
            </a:r>
            <a:r>
              <a:rPr lang="en-US" sz="1400" dirty="0" smtClean="0"/>
              <a:t> = 1 and N</a:t>
            </a:r>
            <a:r>
              <a:rPr lang="en-US" sz="1400" baseline="-25000" dirty="0" smtClean="0"/>
              <a:t>X+</a:t>
            </a:r>
            <a:r>
              <a:rPr lang="en-US" sz="1400" dirty="0" smtClean="0"/>
              <a:t> = 1 </a:t>
            </a:r>
            <a:endParaRPr lang="en-US" sz="1400" dirty="0"/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1676400" y="1044178"/>
          <a:ext cx="5638800" cy="4317206"/>
        </p:xfrm>
        <a:graphic>
          <a:graphicData uri="http://schemas.openxmlformats.org/presentationml/2006/ole">
            <p:oleObj spid="_x0000_s4098" name="Acrobat Document" r:id="rId3" imgW="9755640" imgH="7469280" progId="AcroExch.Document.7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982796624"/>
              </p:ext>
            </p:extLst>
          </p:nvPr>
        </p:nvGraphicFramePr>
        <p:xfrm>
          <a:off x="914400" y="1219200"/>
          <a:ext cx="3359021" cy="2571750"/>
        </p:xfrm>
        <a:graphic>
          <a:graphicData uri="http://schemas.openxmlformats.org/presentationml/2006/ole">
            <p:oleObj spid="_x0000_s3370" name="Acrobat Document" r:id="rId3" imgW="9748800" imgH="7461720" progId="AcroExch.Document.7">
              <p:embed/>
            </p:oleObj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452649551"/>
              </p:ext>
            </p:extLst>
          </p:nvPr>
        </p:nvGraphicFramePr>
        <p:xfrm>
          <a:off x="4953000" y="1143000"/>
          <a:ext cx="3575180" cy="2737247"/>
        </p:xfrm>
        <a:graphic>
          <a:graphicData uri="http://schemas.openxmlformats.org/presentationml/2006/ole">
            <p:oleObj spid="_x0000_s3371" name="Acrobat Document" r:id="rId4" imgW="9748800" imgH="7461720" progId="AcroExch.Document.7">
              <p:embed/>
            </p:oleObj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370511265"/>
              </p:ext>
            </p:extLst>
          </p:nvPr>
        </p:nvGraphicFramePr>
        <p:xfrm>
          <a:off x="1052027" y="4038600"/>
          <a:ext cx="3458546" cy="2647950"/>
        </p:xfrm>
        <a:graphic>
          <a:graphicData uri="http://schemas.openxmlformats.org/presentationml/2006/ole">
            <p:oleObj spid="_x0000_s3372" name="Acrobat Document" r:id="rId5" imgW="9748800" imgH="7461720" progId="AcroExch.Document.7">
              <p:embed/>
            </p:oleObj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914400" y="609600"/>
            <a:ext cx="655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The results of the calculation of spectral absorption coefficients as a function of </a:t>
            </a:r>
            <a:r>
              <a:rPr lang="en-US" sz="1200" i="1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for different  </a:t>
            </a:r>
            <a:r>
              <a:rPr lang="el-GR" sz="1200" dirty="0" smtClean="0"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are presented in Figs which cover the part of UV region.</a:t>
            </a:r>
            <a:endParaRPr lang="x-none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8350" y="76200"/>
            <a:ext cx="3065904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spectral absorption coefficients</a:t>
            </a:r>
            <a:endParaRPr lang="x-none" dirty="0"/>
          </a:p>
        </p:txBody>
      </p:sp>
      <p:cxnSp>
        <p:nvCxnSpPr>
          <p:cNvPr id="13" name="Straight Arrow Connector 12"/>
          <p:cNvCxnSpPr/>
          <p:nvPr/>
        </p:nvCxnSpPr>
        <p:spPr>
          <a:xfrm rot="5400000" flipH="1" flipV="1">
            <a:off x="0" y="2818606"/>
            <a:ext cx="1066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0" y="3456801"/>
            <a:ext cx="17972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Increasing with </a:t>
            </a:r>
          </a:p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increasing the wavelength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44659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411028"/>
            <a:ext cx="5000625" cy="544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 descr="C:\vlada\Pege\NOVO\Grafs_MNRAS_pege\K\NOVO\K\nsimnsim_sim_100_1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74805"/>
            <a:ext cx="3505200" cy="268279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vlada\Pege\NOVO\Grafs_MNRAS_pege\K\NOVO\K\nsimnsim_sim_120_16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162961"/>
            <a:ext cx="3657601" cy="279943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vlada\Pege\NOVO\Grafs_MNRAS_pege\K\NOVO\K\nsimnsim_sim_160_21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964483"/>
            <a:ext cx="3581400" cy="274111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038600" y="4514671"/>
            <a:ext cx="510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This pictures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show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what we expected looking into slide with the abundances of  H</a:t>
            </a:r>
            <a:r>
              <a:rPr lang="en-US" sz="1200" baseline="30000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and X</a:t>
            </a:r>
            <a:r>
              <a:rPr lang="en-US" sz="1200" baseline="30000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. Namely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, since within the sunspots the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temperature is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significantly smaller than in the rest of the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solar photosphere the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importance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the already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known symmetric processes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(1) - (2) have to be practically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negligible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there with 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respect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the here investigated strongly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non-symmetric ion-atom processes 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3) - (5)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57200" y="272528"/>
            <a:ext cx="23379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Relative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efficiency (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fraction, ratio)</a:t>
            </a:r>
            <a:endParaRPr lang="x-none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399" y="990600"/>
            <a:ext cx="868680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aim of this research is to show that the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radiative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processes in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strongly non-symmetric ion-atom collisions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could influence on the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opacity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of the sunspot atmosphere (photosphere) in UV region. </a:t>
            </a:r>
          </a:p>
          <a:p>
            <a:endParaRPr lang="en-US" dirty="0" smtClean="0"/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  Within this work the H+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ion-atom systems are taken in to account, where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is the atom of one of the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metal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(Mg, Ca, Na, Si and Al),.</a:t>
            </a:r>
          </a:p>
          <a:p>
            <a:endParaRPr lang="en-US" dirty="0" smtClean="0"/>
          </a:p>
          <a:p>
            <a:r>
              <a:rPr lang="en-US" sz="1200" dirty="0" smtClean="0"/>
              <a:t>-Here, the non-symmetric  </a:t>
            </a:r>
            <a:r>
              <a:rPr lang="en-US" sz="1200" dirty="0" err="1" smtClean="0"/>
              <a:t>radiative</a:t>
            </a:r>
            <a:r>
              <a:rPr lang="en-US" sz="1200" dirty="0" smtClean="0"/>
              <a:t> processes are considered under the conditions characterizing the </a:t>
            </a:r>
            <a:r>
              <a:rPr lang="en-US" sz="1200" dirty="0" err="1" smtClean="0"/>
              <a:t>umbral</a:t>
            </a:r>
            <a:r>
              <a:rPr lang="en-US" sz="1200" dirty="0" smtClean="0"/>
              <a:t> model </a:t>
            </a:r>
          </a:p>
          <a:p>
            <a:r>
              <a:rPr lang="en-US" sz="800" dirty="0" smtClean="0"/>
              <a:t>(</a:t>
            </a:r>
            <a:r>
              <a:rPr lang="en-US" sz="800" dirty="0" err="1" smtClean="0"/>
              <a:t>Maltby</a:t>
            </a:r>
            <a:r>
              <a:rPr lang="en-US" sz="800" dirty="0" smtClean="0"/>
              <a:t> et al. (1986))</a:t>
            </a:r>
            <a:r>
              <a:rPr lang="en-US" sz="1200" dirty="0" smtClean="0"/>
              <a:t>, which gives the possibility  to perform all needed calculations and determined the corresponding </a:t>
            </a:r>
          </a:p>
          <a:p>
            <a:r>
              <a:rPr lang="en-US" sz="1200" dirty="0" smtClean="0"/>
              <a:t>spectral absorption coefficients. The needed characteristics of the corresponding molecular ions, i.e. molecular potential curves and dipole matrix elements, have been determined. </a:t>
            </a:r>
          </a:p>
          <a:p>
            <a:endParaRPr lang="en-US" dirty="0" smtClean="0"/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The examined processes generate rather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wide quasi-molecular absorption bands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in the UV and VUV regions, whose intensity could be comparable with the intensity of known symmetric ion-atom absorption processes and with the contribution of the concurrent electron-atom processes (H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continuum), some metal ph. </a:t>
            </a:r>
          </a:p>
          <a:p>
            <a:endParaRPr lang="en-US" dirty="0" smtClean="0"/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The presented results suggest that the non-symmetric ion-atom absorption processes have to be further examined and consequently could be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included in standard models of the sunspot atmosphere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2743200" y="228600"/>
            <a:ext cx="4648200" cy="579438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eaLnBrk="1" hangingPunct="1"/>
            <a:r>
              <a:rPr lang="sr-Latn-C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INTRODUCTION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7337" y="76201"/>
            <a:ext cx="182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 descr="C:\vlada\Pege\NOVO\Grafs_MNRAS_pege\K\NOVO\K\nsim_sim_H-_120_16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838200"/>
            <a:ext cx="3686175" cy="282130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vlada\Pege\NOVO\Grafs_MNRAS_pege\K\NOVO\K\nsim_sim_H-_160_21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2" y="3846624"/>
            <a:ext cx="3735388" cy="285897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vlada\Pege\NOVO\Grafs_MNRAS_pege\K\NOVO\K\nsim_sim_H-_100_12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838201"/>
            <a:ext cx="3683679" cy="28194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343401" y="4214283"/>
            <a:ext cx="472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dirty="0"/>
              <a:t>In order to additionally show the importance of the </a:t>
            </a:r>
            <a:r>
              <a:rPr lang="en-US" sz="1200" dirty="0" smtClean="0"/>
              <a:t>non-symmetric processes </a:t>
            </a:r>
            <a:r>
              <a:rPr lang="en-US" sz="1200" dirty="0"/>
              <a:t>(3)-(5) here, </a:t>
            </a:r>
            <a:r>
              <a:rPr lang="en-US" sz="1200" dirty="0" smtClean="0"/>
              <a:t>it </a:t>
            </a:r>
            <a:r>
              <a:rPr lang="en-US" sz="1200" dirty="0"/>
              <a:t>was performed the comparison of the efficiencies </a:t>
            </a:r>
            <a:r>
              <a:rPr lang="en-US" sz="1200" dirty="0" smtClean="0"/>
              <a:t>of the </a:t>
            </a:r>
            <a:r>
              <a:rPr lang="en-US" sz="1200" dirty="0"/>
              <a:t>ion-atom absorption processes and the efficiency of </a:t>
            </a:r>
            <a:r>
              <a:rPr lang="en-US" sz="1200" dirty="0" smtClean="0"/>
              <a:t>such </a:t>
            </a:r>
            <a:r>
              <a:rPr lang="x-none" sz="1200" dirty="0" smtClean="0"/>
              <a:t>concurrent </a:t>
            </a:r>
            <a:r>
              <a:rPr lang="x-none" sz="1200" dirty="0"/>
              <a:t>processes </a:t>
            </a:r>
            <a:r>
              <a:rPr lang="de-DE" sz="1200" i="1" dirty="0" smtClean="0"/>
              <a:t>H</a:t>
            </a:r>
            <a:r>
              <a:rPr lang="x-none" sz="1200" i="1" baseline="30000" dirty="0" smtClean="0"/>
              <a:t>−</a:t>
            </a:r>
            <a:r>
              <a:rPr lang="en-US" sz="1200" i="1" dirty="0"/>
              <a:t> </a:t>
            </a:r>
            <a:r>
              <a:rPr lang="x-none" sz="1200" dirty="0" smtClean="0"/>
              <a:t>continuum.</a:t>
            </a:r>
            <a:endParaRPr lang="x-none" sz="1200" dirty="0"/>
          </a:p>
        </p:txBody>
      </p:sp>
      <p:sp>
        <p:nvSpPr>
          <p:cNvPr id="6" name="Rectangle 5"/>
          <p:cNvSpPr/>
          <p:nvPr/>
        </p:nvSpPr>
        <p:spPr>
          <a:xfrm>
            <a:off x="8153399" y="5045280"/>
            <a:ext cx="68580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x-none" sz="800" dirty="0"/>
              <a:t>Wishart (1979)</a:t>
            </a:r>
          </a:p>
        </p:txBody>
      </p:sp>
      <p:sp>
        <p:nvSpPr>
          <p:cNvPr id="7" name="Rectangle 6"/>
          <p:cNvSpPr/>
          <p:nvPr/>
        </p:nvSpPr>
        <p:spPr>
          <a:xfrm>
            <a:off x="4419601" y="5486400"/>
            <a:ext cx="4648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One can see that efficiency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of the ion–atom absorption processes(mainly due to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the non-symmetric proc.), particularly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in the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neighborhood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of the solar atmosphere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temperature minimum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become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close to the efficiency of the H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− </a:t>
            </a:r>
            <a:r>
              <a:rPr lang="x-none" sz="1200" dirty="0" smtClean="0">
                <a:latin typeface="Times New Roman" pitchFamily="18" charset="0"/>
                <a:cs typeface="Times New Roman" pitchFamily="18" charset="0"/>
              </a:rPr>
              <a:t>continuum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or even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greater (120nm &lt; </a:t>
            </a:r>
            <a:r>
              <a:rPr lang="el-GR" sz="1200" dirty="0" smtClean="0"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&lt; 150nm) </a:t>
            </a:r>
            <a:r>
              <a:rPr lang="x-none" sz="1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x-none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7155" y="242501"/>
            <a:ext cx="23764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Relative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efficiency (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fraction, ratio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)</a:t>
            </a:r>
            <a:endParaRPr lang="x-none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10559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" y="4267200"/>
            <a:ext cx="913583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-preliminary results for absorption ion atom non-symmetric processes. </a:t>
            </a:r>
          </a:p>
          <a:p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to do more calculations for few cases.</a:t>
            </a:r>
          </a:p>
          <a:p>
            <a:pPr>
              <a:buFontTx/>
              <a:buChar char="-"/>
            </a:pPr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 for now(in this stage of calculations) our processes are one among several  dominant. </a:t>
            </a:r>
          </a:p>
          <a:p>
            <a:r>
              <a:rPr lang="en-US" dirty="0" smtClean="0"/>
              <a:t>Not lowest not the dominant (means metal photo ionization).</a:t>
            </a:r>
            <a:endParaRPr lang="en-US" dirty="0"/>
          </a:p>
        </p:txBody>
      </p:sp>
      <p:graphicFrame>
        <p:nvGraphicFramePr>
          <p:cNvPr id="35842" name="Object 2"/>
          <p:cNvGraphicFramePr>
            <a:graphicFrameLocks noChangeAspect="1"/>
          </p:cNvGraphicFramePr>
          <p:nvPr/>
        </p:nvGraphicFramePr>
        <p:xfrm>
          <a:off x="1981200" y="304800"/>
          <a:ext cx="4724400" cy="3617119"/>
        </p:xfrm>
        <a:graphic>
          <a:graphicData uri="http://schemas.openxmlformats.org/presentationml/2006/ole">
            <p:oleObj spid="_x0000_s35842" name="Acrobat Document" r:id="rId3" imgW="9755640" imgH="7469280" progId="AcroExch.Document.7">
              <p:embed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6200" y="685800"/>
            <a:ext cx="13019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Atom absorption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77740" y="6172200"/>
            <a:ext cx="306219" cy="273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2362200" y="457200"/>
            <a:ext cx="3505200" cy="7620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en-US" sz="2400" dirty="0" smtClean="0">
                <a:latin typeface="Times New Roman" pitchFamily="18" charset="0"/>
              </a:rPr>
              <a:t>Conclusion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4800" y="2057400"/>
            <a:ext cx="8603637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buFontTx/>
              <a:buChar char="-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examined processes generate rather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wide quasi-molecular absorption bands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in the UV</a:t>
            </a: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and VUV regions, whose intensity could be comparable with the intensity of known </a:t>
            </a: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symmetric ion-atom absorption processes and with the contribution of the concurrent </a:t>
            </a: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(H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continuum, some metal ph). </a:t>
            </a:r>
          </a:p>
          <a:p>
            <a:endParaRPr lang="en-US" dirty="0" smtClean="0"/>
          </a:p>
          <a:p>
            <a:pPr>
              <a:buFontTx/>
              <a:buChar char="-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presented results suggest that the non-symmetric ion-atom absorption processes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have to be further examined and consequently could be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included in standard models </a:t>
            </a:r>
          </a:p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of the sunspot atmosphere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Team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Institute of physics</a:t>
            </a:r>
          </a:p>
          <a:p>
            <a:r>
              <a:rPr lang="en-US" dirty="0" smtClean="0"/>
              <a:t>Prof  A. </a:t>
            </a:r>
            <a:r>
              <a:rPr lang="en-US" dirty="0" err="1" smtClean="0"/>
              <a:t>Mihajlov</a:t>
            </a:r>
            <a:endParaRPr lang="en-US" dirty="0" smtClean="0"/>
          </a:p>
          <a:p>
            <a:r>
              <a:rPr lang="en-US" dirty="0" smtClean="0"/>
              <a:t>Prof </a:t>
            </a:r>
            <a:r>
              <a:rPr lang="en-US" dirty="0" err="1" smtClean="0"/>
              <a:t>Lj</a:t>
            </a:r>
            <a:r>
              <a:rPr lang="en-US" dirty="0" smtClean="0"/>
              <a:t>. </a:t>
            </a:r>
            <a:r>
              <a:rPr lang="en-US" dirty="0" err="1" smtClean="0"/>
              <a:t>Ignjatovic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AOB</a:t>
            </a:r>
          </a:p>
          <a:p>
            <a:r>
              <a:rPr lang="en-US" dirty="0" smtClean="0"/>
              <a:t>Prof M. </a:t>
            </a:r>
            <a:r>
              <a:rPr lang="en-US" dirty="0" err="1" smtClean="0"/>
              <a:t>Dimitrijevic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1800" y="0"/>
            <a:ext cx="2362200" cy="116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209800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b="1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References</a:t>
            </a:r>
            <a:endParaRPr lang="en-US" b="1" i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105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sz="1600" dirty="0" err="1" smtClean="0">
                <a:latin typeface="Times New Roman" pitchFamily="18" charset="0"/>
              </a:rPr>
              <a:t>Fontenla</a:t>
            </a:r>
            <a:r>
              <a:rPr lang="en-GB" sz="1600" dirty="0" smtClean="0">
                <a:latin typeface="Times New Roman" pitchFamily="18" charset="0"/>
              </a:rPr>
              <a:t>, J.M., </a:t>
            </a:r>
            <a:r>
              <a:rPr lang="en-GB" sz="1600" dirty="0" err="1" smtClean="0">
                <a:latin typeface="Times New Roman" pitchFamily="18" charset="0"/>
              </a:rPr>
              <a:t>Curdt</a:t>
            </a:r>
            <a:r>
              <a:rPr lang="en-GB" sz="1600" dirty="0" smtClean="0">
                <a:latin typeface="Times New Roman" pitchFamily="18" charset="0"/>
              </a:rPr>
              <a:t>, W., </a:t>
            </a:r>
            <a:r>
              <a:rPr lang="en-GB" sz="1600" dirty="0" err="1" smtClean="0">
                <a:latin typeface="Times New Roman" pitchFamily="18" charset="0"/>
              </a:rPr>
              <a:t>Haberreiter</a:t>
            </a:r>
            <a:r>
              <a:rPr lang="en-GB" sz="1600" dirty="0" smtClean="0">
                <a:latin typeface="Times New Roman" pitchFamily="18" charset="0"/>
              </a:rPr>
              <a:t>, M., Harder, J., &amp; </a:t>
            </a:r>
            <a:r>
              <a:rPr lang="en-GB" sz="1600" dirty="0" err="1" smtClean="0">
                <a:latin typeface="Times New Roman" pitchFamily="18" charset="0"/>
              </a:rPr>
              <a:t>Tian</a:t>
            </a:r>
            <a:r>
              <a:rPr lang="en-GB" sz="1600" dirty="0" smtClean="0">
                <a:latin typeface="Times New Roman" pitchFamily="18" charset="0"/>
              </a:rPr>
              <a:t>, H. 2009, </a:t>
            </a:r>
            <a:r>
              <a:rPr lang="en-GB" sz="1600" dirty="0" err="1" smtClean="0">
                <a:latin typeface="Times New Roman" pitchFamily="18" charset="0"/>
              </a:rPr>
              <a:t>ApJ</a:t>
            </a:r>
            <a:r>
              <a:rPr lang="en-GB" sz="1600" dirty="0" smtClean="0">
                <a:latin typeface="Times New Roman" pitchFamily="18" charset="0"/>
              </a:rPr>
              <a:t>, 707, 482</a:t>
            </a:r>
          </a:p>
          <a:p>
            <a:pPr eaLnBrk="1" hangingPunct="1">
              <a:buFontTx/>
              <a:buNone/>
            </a:pPr>
            <a:r>
              <a:rPr lang="en-GB" sz="1600" dirty="0" err="1" smtClean="0">
                <a:latin typeface="Times New Roman" pitchFamily="18" charset="0"/>
              </a:rPr>
              <a:t>Ignjatovic</a:t>
            </a:r>
            <a:r>
              <a:rPr lang="en-GB" sz="1600" dirty="0" smtClean="0">
                <a:latin typeface="Times New Roman" pitchFamily="18" charset="0"/>
              </a:rPr>
              <a:t>, L.M. &amp; </a:t>
            </a:r>
            <a:r>
              <a:rPr lang="en-GB" sz="1600" dirty="0" err="1" smtClean="0">
                <a:latin typeface="Times New Roman" pitchFamily="18" charset="0"/>
              </a:rPr>
              <a:t>Mihajlov</a:t>
            </a:r>
            <a:r>
              <a:rPr lang="en-GB" sz="1600" dirty="0" smtClean="0">
                <a:latin typeface="Times New Roman" pitchFamily="18" charset="0"/>
              </a:rPr>
              <a:t>, A.A. 2005, Phys. Rev. A.,72, 022715</a:t>
            </a:r>
          </a:p>
          <a:p>
            <a:pPr eaLnBrk="1" hangingPunct="1">
              <a:buFontTx/>
              <a:buNone/>
            </a:pPr>
            <a:r>
              <a:rPr lang="en-GB" sz="1600" dirty="0" err="1" smtClean="0">
                <a:latin typeface="Times New Roman" pitchFamily="18" charset="0"/>
              </a:rPr>
              <a:t>Mihajlov</a:t>
            </a:r>
            <a:r>
              <a:rPr lang="en-GB" sz="1600" dirty="0" smtClean="0">
                <a:latin typeface="Times New Roman" pitchFamily="18" charset="0"/>
              </a:rPr>
              <a:t>, A. A.; </a:t>
            </a:r>
            <a:r>
              <a:rPr lang="en-GB" sz="1600" dirty="0" err="1" smtClean="0">
                <a:latin typeface="Times New Roman" pitchFamily="18" charset="0"/>
              </a:rPr>
              <a:t>Ignjatović</a:t>
            </a:r>
            <a:r>
              <a:rPr lang="en-GB" sz="1600" dirty="0" smtClean="0">
                <a:latin typeface="Times New Roman" pitchFamily="18" charset="0"/>
              </a:rPr>
              <a:t>, </a:t>
            </a:r>
            <a:r>
              <a:rPr lang="en-GB" sz="1600" dirty="0" err="1" smtClean="0">
                <a:latin typeface="Times New Roman" pitchFamily="18" charset="0"/>
              </a:rPr>
              <a:t>Lj</a:t>
            </a:r>
            <a:r>
              <a:rPr lang="en-GB" sz="1600" dirty="0" smtClean="0">
                <a:latin typeface="Times New Roman" pitchFamily="18" charset="0"/>
              </a:rPr>
              <a:t>. M.; </a:t>
            </a:r>
            <a:r>
              <a:rPr lang="en-GB" sz="1600" dirty="0" err="1" smtClean="0">
                <a:latin typeface="Times New Roman" pitchFamily="18" charset="0"/>
              </a:rPr>
              <a:t>Srećković</a:t>
            </a:r>
            <a:r>
              <a:rPr lang="en-GB" sz="1600" dirty="0" smtClean="0">
                <a:latin typeface="Times New Roman" pitchFamily="18" charset="0"/>
              </a:rPr>
              <a:t>, V. A.; </a:t>
            </a:r>
            <a:r>
              <a:rPr lang="en-GB" sz="1600" dirty="0" err="1" smtClean="0">
                <a:latin typeface="Times New Roman" pitchFamily="18" charset="0"/>
              </a:rPr>
              <a:t>Dimitrijević</a:t>
            </a:r>
            <a:r>
              <a:rPr lang="en-GB" sz="1600" dirty="0" smtClean="0">
                <a:latin typeface="Times New Roman" pitchFamily="18" charset="0"/>
              </a:rPr>
              <a:t>, M. S.; </a:t>
            </a:r>
            <a:r>
              <a:rPr lang="en-GB" sz="1600" dirty="0" err="1" smtClean="0">
                <a:latin typeface="Times New Roman" pitchFamily="18" charset="0"/>
              </a:rPr>
              <a:t>Metropoulos</a:t>
            </a:r>
            <a:r>
              <a:rPr lang="en-GB" sz="1600" dirty="0" smtClean="0">
                <a:latin typeface="Times New Roman" pitchFamily="18" charset="0"/>
              </a:rPr>
              <a:t>, A.</a:t>
            </a:r>
          </a:p>
          <a:p>
            <a:pPr eaLnBrk="1" hangingPunct="1">
              <a:buFontTx/>
              <a:buNone/>
            </a:pPr>
            <a:r>
              <a:rPr lang="en-GB" sz="1600" dirty="0" smtClean="0">
                <a:latin typeface="Times New Roman" pitchFamily="18" charset="0"/>
              </a:rPr>
              <a:t>MNRAS, Vol. 431, Issue 1, p.589-599 (2013).</a:t>
            </a:r>
          </a:p>
          <a:p>
            <a:pPr eaLnBrk="1" hangingPunct="1">
              <a:buFontTx/>
              <a:buNone/>
            </a:pPr>
            <a:r>
              <a:rPr lang="en-GB" sz="1600" dirty="0" err="1" smtClean="0">
                <a:latin typeface="Times New Roman" pitchFamily="18" charset="0"/>
              </a:rPr>
              <a:t>Mihajlov</a:t>
            </a:r>
            <a:r>
              <a:rPr lang="en-GB" sz="1600" dirty="0" smtClean="0">
                <a:latin typeface="Times New Roman" pitchFamily="18" charset="0"/>
              </a:rPr>
              <a:t>, A. A.; </a:t>
            </a:r>
            <a:r>
              <a:rPr lang="en-GB" sz="1600" dirty="0" err="1" smtClean="0">
                <a:latin typeface="Times New Roman" pitchFamily="18" charset="0"/>
              </a:rPr>
              <a:t>Srećković</a:t>
            </a:r>
            <a:r>
              <a:rPr lang="en-GB" sz="1600" dirty="0" smtClean="0">
                <a:latin typeface="Times New Roman" pitchFamily="18" charset="0"/>
              </a:rPr>
              <a:t>, V. A.; </a:t>
            </a:r>
            <a:r>
              <a:rPr lang="en-GB" sz="1600" dirty="0" err="1" smtClean="0">
                <a:latin typeface="Times New Roman" pitchFamily="18" charset="0"/>
              </a:rPr>
              <a:t>Ignjatović</a:t>
            </a:r>
            <a:r>
              <a:rPr lang="en-GB" sz="1600" dirty="0" smtClean="0">
                <a:latin typeface="Times New Roman" pitchFamily="18" charset="0"/>
              </a:rPr>
              <a:t>, L. J. M.; </a:t>
            </a:r>
            <a:r>
              <a:rPr lang="en-GB" sz="1600" dirty="0" err="1" smtClean="0">
                <a:latin typeface="Times New Roman" pitchFamily="18" charset="0"/>
              </a:rPr>
              <a:t>Dimitrijević</a:t>
            </a:r>
            <a:r>
              <a:rPr lang="en-GB" sz="1600" dirty="0" smtClean="0">
                <a:latin typeface="Times New Roman" pitchFamily="18" charset="0"/>
              </a:rPr>
              <a:t>, M. S.; </a:t>
            </a:r>
            <a:r>
              <a:rPr lang="en-GB" sz="1600" dirty="0" err="1" smtClean="0">
                <a:latin typeface="Times New Roman" pitchFamily="18" charset="0"/>
              </a:rPr>
              <a:t>Metropoulos</a:t>
            </a:r>
            <a:r>
              <a:rPr lang="en-GB" sz="1600" dirty="0" smtClean="0">
                <a:latin typeface="Times New Roman" pitchFamily="18" charset="0"/>
              </a:rPr>
              <a:t>, A.</a:t>
            </a:r>
          </a:p>
          <a:p>
            <a:pPr eaLnBrk="1" hangingPunct="1">
              <a:buFontTx/>
              <a:buNone/>
            </a:pPr>
            <a:r>
              <a:rPr lang="en-GB" sz="1600" dirty="0" smtClean="0">
                <a:latin typeface="Times New Roman" pitchFamily="18" charset="0"/>
              </a:rPr>
              <a:t>JPCS, Volume 397, Issue 1, article id. 012054 (2012)</a:t>
            </a:r>
          </a:p>
          <a:p>
            <a:pPr eaLnBrk="1" hangingPunct="1">
              <a:buNone/>
            </a:pPr>
            <a:r>
              <a:rPr lang="en-GB" sz="1600" dirty="0" err="1" smtClean="0">
                <a:latin typeface="Times New Roman" pitchFamily="18" charset="0"/>
              </a:rPr>
              <a:t>Vernazza</a:t>
            </a:r>
            <a:r>
              <a:rPr lang="en-GB" sz="1600" dirty="0" smtClean="0">
                <a:latin typeface="Times New Roman" pitchFamily="18" charset="0"/>
              </a:rPr>
              <a:t>, J., </a:t>
            </a:r>
            <a:r>
              <a:rPr lang="en-GB" sz="1600" dirty="0" err="1" smtClean="0">
                <a:latin typeface="Times New Roman" pitchFamily="18" charset="0"/>
              </a:rPr>
              <a:t>Avrett</a:t>
            </a:r>
            <a:r>
              <a:rPr lang="en-GB" sz="1600" dirty="0" smtClean="0">
                <a:latin typeface="Times New Roman" pitchFamily="18" charset="0"/>
              </a:rPr>
              <a:t>, E., &amp; Loser, R. 1981, </a:t>
            </a:r>
            <a:r>
              <a:rPr lang="en-GB" sz="1600" dirty="0" err="1" smtClean="0">
                <a:latin typeface="Times New Roman" pitchFamily="18" charset="0"/>
              </a:rPr>
              <a:t>ApJS</a:t>
            </a:r>
            <a:r>
              <a:rPr lang="en-GB" sz="1600" dirty="0" smtClean="0">
                <a:latin typeface="Times New Roman" pitchFamily="18" charset="0"/>
              </a:rPr>
              <a:t>, 45, 635</a:t>
            </a:r>
          </a:p>
          <a:p>
            <a:pPr eaLnBrk="1" hangingPunct="1">
              <a:buFontTx/>
              <a:buNone/>
            </a:pPr>
            <a:endParaRPr lang="en-GB" sz="1600" dirty="0" smtClean="0">
              <a:latin typeface="Times New Roman" pitchFamily="18" charset="0"/>
            </a:endParaRPr>
          </a:p>
          <a:p>
            <a:pPr eaLnBrk="1" hangingPunct="1">
              <a:buFontTx/>
              <a:buNone/>
            </a:pPr>
            <a:endParaRPr lang="en-GB" sz="1600" dirty="0" smtClean="0">
              <a:latin typeface="Times New Roman" pitchFamily="18" charset="0"/>
            </a:endParaRPr>
          </a:p>
          <a:p>
            <a:pPr eaLnBrk="1" hangingPunct="1">
              <a:buFontTx/>
              <a:buNone/>
            </a:pPr>
            <a:endParaRPr lang="en-GB" sz="1600" dirty="0" smtClean="0">
              <a:latin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en-GB" sz="1600" dirty="0" smtClean="0">
                <a:latin typeface="Times New Roman" pitchFamily="18" charset="0"/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2286000"/>
            <a:ext cx="6629400" cy="12192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4000" i="1" smtClean="0"/>
              <a:t>Thank you</a:t>
            </a:r>
            <a:r>
              <a:rPr lang="en-US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5083" y="1085671"/>
            <a:ext cx="81855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x-none" sz="1200" dirty="0" smtClean="0"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x-none" sz="1200" dirty="0">
                <a:latin typeface="Times New Roman" pitchFamily="18" charset="0"/>
                <a:cs typeface="Times New Roman" pitchFamily="18" charset="0"/>
              </a:rPr>
              <a:t>connection with this fact let us remind that in Mihajlov et al. (2013) two groups of the ion-atom absorption processes,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x-none" sz="1200" u="sng" dirty="0" smtClean="0">
                <a:latin typeface="Times New Roman" pitchFamily="18" charset="0"/>
                <a:cs typeface="Times New Roman" pitchFamily="18" charset="0"/>
              </a:rPr>
              <a:t>symmetric</a:t>
            </a:r>
            <a:r>
              <a:rPr lang="x-none" sz="1200" dirty="0" smtClean="0">
                <a:latin typeface="Times New Roman" pitchFamily="18" charset="0"/>
                <a:cs typeface="Times New Roman" pitchFamily="18" charset="0"/>
              </a:rPr>
              <a:t> and strongly </a:t>
            </a:r>
            <a:r>
              <a:rPr lang="x-none" sz="1200" u="sng" dirty="0" smtClean="0">
                <a:latin typeface="Times New Roman" pitchFamily="18" charset="0"/>
                <a:cs typeface="Times New Roman" pitchFamily="18" charset="0"/>
              </a:rPr>
              <a:t>non-symmetric</a:t>
            </a:r>
            <a:r>
              <a:rPr lang="x-none" sz="1200" dirty="0" smtClean="0">
                <a:latin typeface="Times New Roman" pitchFamily="18" charset="0"/>
                <a:cs typeface="Times New Roman" pitchFamily="18" charset="0"/>
              </a:rPr>
              <a:t>, were considered together in connection with the optical characteristics of the quiet </a:t>
            </a:r>
            <a:r>
              <a:rPr lang="x-none" sz="1200" dirty="0">
                <a:latin typeface="Times New Roman" pitchFamily="18" charset="0"/>
                <a:cs typeface="Times New Roman" pitchFamily="18" charset="0"/>
              </a:rPr>
              <a:t>solar atmosphere. </a:t>
            </a:r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12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x-none" sz="12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x-none" sz="1200" i="1" u="sng" dirty="0">
                <a:latin typeface="Times New Roman" pitchFamily="18" charset="0"/>
                <a:cs typeface="Times New Roman" pitchFamily="18" charset="0"/>
              </a:rPr>
              <a:t>first group </a:t>
            </a:r>
            <a:r>
              <a:rPr lang="x-none" sz="1200" dirty="0">
                <a:latin typeface="Times New Roman" pitchFamily="18" charset="0"/>
                <a:cs typeface="Times New Roman" pitchFamily="18" charset="0"/>
              </a:rPr>
              <a:t>included the processes of the molecular ion photo-dissociation and absorption charge </a:t>
            </a:r>
            <a:r>
              <a:rPr lang="x-none" sz="1200" dirty="0" smtClean="0">
                <a:latin typeface="Times New Roman" pitchFamily="18" charset="0"/>
                <a:cs typeface="Times New Roman" pitchFamily="18" charset="0"/>
              </a:rPr>
              <a:t>exchange </a:t>
            </a:r>
            <a:r>
              <a:rPr lang="x-none" sz="1200" dirty="0">
                <a:latin typeface="Times New Roman" pitchFamily="18" charset="0"/>
                <a:cs typeface="Times New Roman" pitchFamily="18" charset="0"/>
              </a:rPr>
              <a:t>in the ion-atom collisions in the hydrogen case, </a:t>
            </a:r>
            <a:r>
              <a:rPr lang="x-none" sz="1200" dirty="0" smtClean="0">
                <a:latin typeface="Times New Roman" pitchFamily="18" charset="0"/>
                <a:cs typeface="Times New Roman" pitchFamily="18" charset="0"/>
              </a:rPr>
              <a:t>namely</a:t>
            </a:r>
            <a:endParaRPr lang="x-none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365702"/>
            <a:ext cx="2876550" cy="91089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25083" y="3272135"/>
            <a:ext cx="82700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1200" dirty="0">
                <a:latin typeface="Times New Roman" pitchFamily="18" charset="0"/>
                <a:cs typeface="Times New Roman" pitchFamily="18" charset="0"/>
              </a:rPr>
              <a:t>Within the </a:t>
            </a:r>
            <a:r>
              <a:rPr lang="x-none" sz="1200" i="1" u="sng" dirty="0">
                <a:latin typeface="Times New Roman" pitchFamily="18" charset="0"/>
                <a:cs typeface="Times New Roman" pitchFamily="18" charset="0"/>
              </a:rPr>
              <a:t>second group </a:t>
            </a:r>
            <a:r>
              <a:rPr lang="x-none" sz="1200" dirty="0">
                <a:latin typeface="Times New Roman" pitchFamily="18" charset="0"/>
                <a:cs typeface="Times New Roman" pitchFamily="18" charset="0"/>
              </a:rPr>
              <a:t>in the center of the attention were the following processes of the photodissociation and absorption charge </a:t>
            </a:r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x-none" sz="1200" dirty="0" smtClean="0">
                <a:latin typeface="Times New Roman" pitchFamily="18" charset="0"/>
                <a:cs typeface="Times New Roman" pitchFamily="18" charset="0"/>
              </a:rPr>
              <a:t>exchange </a:t>
            </a:r>
            <a:r>
              <a:rPr lang="x-none" sz="1200" dirty="0">
                <a:latin typeface="Times New Roman" pitchFamily="18" charset="0"/>
                <a:cs typeface="Times New Roman" pitchFamily="18" charset="0"/>
              </a:rPr>
              <a:t>and photoassociation in the ion-atom </a:t>
            </a:r>
            <a:r>
              <a:rPr lang="x-none" sz="1200" dirty="0" smtClean="0">
                <a:latin typeface="Times New Roman" pitchFamily="18" charset="0"/>
                <a:cs typeface="Times New Roman" pitchFamily="18" charset="0"/>
              </a:rPr>
              <a:t>collisions</a:t>
            </a:r>
            <a:endParaRPr lang="x-none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599" y="3819080"/>
            <a:ext cx="2876550" cy="95307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4341" y="4752415"/>
            <a:ext cx="2877808" cy="65778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25082" y="5396805"/>
            <a:ext cx="818551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x-none" sz="1200" dirty="0">
                <a:latin typeface="Times New Roman" pitchFamily="18" charset="0"/>
                <a:cs typeface="Times New Roman" pitchFamily="18" charset="0"/>
              </a:rPr>
              <a:t>where </a:t>
            </a:r>
            <a:r>
              <a:rPr lang="x-none" sz="1200" i="1" dirty="0"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x-none" sz="1200" dirty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x-none" sz="1200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x-none" sz="1200" baseline="30000" dirty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x-none" sz="1200" dirty="0">
                <a:latin typeface="Times New Roman" pitchFamily="18" charset="0"/>
                <a:cs typeface="Times New Roman" pitchFamily="18" charset="0"/>
              </a:rPr>
              <a:t> are the atom and ion of one of some </a:t>
            </a:r>
            <a:r>
              <a:rPr lang="x-none" sz="1200" dirty="0" smtClean="0">
                <a:latin typeface="Times New Roman" pitchFamily="18" charset="0"/>
                <a:cs typeface="Times New Roman" pitchFamily="18" charset="0"/>
              </a:rPr>
              <a:t>metals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x-none" sz="1200" dirty="0" smtClean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x-none" sz="1200" dirty="0">
                <a:latin typeface="Times New Roman" pitchFamily="18" charset="0"/>
                <a:cs typeface="Times New Roman" pitchFamily="18" charset="0"/>
              </a:rPr>
              <a:t>the ground states, and H</a:t>
            </a:r>
            <a:r>
              <a:rPr lang="x-none" sz="1200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x-none" sz="1200" baseline="30000" dirty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x-none" sz="1200" dirty="0">
                <a:latin typeface="Times New Roman" pitchFamily="18" charset="0"/>
                <a:cs typeface="Times New Roman" pitchFamily="18" charset="0"/>
              </a:rPr>
              <a:t> and (H</a:t>
            </a:r>
            <a:r>
              <a:rPr lang="x-none" sz="1200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x-none" sz="1200" baseline="30000" dirty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x-none" sz="1200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x-none" sz="1200" i="1" baseline="30000" dirty="0">
                <a:latin typeface="Times New Roman" pitchFamily="18" charset="0"/>
                <a:cs typeface="Times New Roman" pitchFamily="18" charset="0"/>
              </a:rPr>
              <a:t>∗ </a:t>
            </a:r>
            <a:r>
              <a:rPr lang="en-US" sz="1200" i="1" baseline="30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x-none" sz="1200" dirty="0" smtClean="0">
                <a:latin typeface="Times New Roman" pitchFamily="18" charset="0"/>
                <a:cs typeface="Times New Roman" pitchFamily="18" charset="0"/>
              </a:rPr>
              <a:t>are </a:t>
            </a:r>
            <a:r>
              <a:rPr lang="x-none" sz="1200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x-none" sz="1200" dirty="0" smtClean="0">
                <a:latin typeface="Times New Roman" pitchFamily="18" charset="0"/>
                <a:cs typeface="Times New Roman" pitchFamily="18" charset="0"/>
              </a:rPr>
              <a:t>molecular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x-none" sz="1200" dirty="0" smtClean="0">
                <a:latin typeface="Times New Roman" pitchFamily="18" charset="0"/>
                <a:cs typeface="Times New Roman" pitchFamily="18" charset="0"/>
              </a:rPr>
              <a:t>ions </a:t>
            </a:r>
            <a:r>
              <a:rPr lang="x-none" sz="1200" dirty="0">
                <a:latin typeface="Times New Roman" pitchFamily="18" charset="0"/>
                <a:cs typeface="Times New Roman" pitchFamily="18" charset="0"/>
              </a:rPr>
              <a:t>in the electronic states which are </a:t>
            </a:r>
            <a:r>
              <a:rPr lang="x-none" sz="1200" dirty="0" smtClean="0">
                <a:latin typeface="Times New Roman" pitchFamily="18" charset="0"/>
                <a:cs typeface="Times New Roman" pitchFamily="18" charset="0"/>
              </a:rPr>
              <a:t>asymptotically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x-none" sz="1200" dirty="0" smtClean="0">
                <a:latin typeface="Times New Roman" pitchFamily="18" charset="0"/>
                <a:cs typeface="Times New Roman" pitchFamily="18" charset="0"/>
              </a:rPr>
              <a:t>correlated </a:t>
            </a:r>
            <a:r>
              <a:rPr lang="x-none" sz="1200" dirty="0">
                <a:latin typeface="Times New Roman" pitchFamily="18" charset="0"/>
                <a:cs typeface="Times New Roman" pitchFamily="18" charset="0"/>
              </a:rPr>
              <a:t>with the states of the ion-atom systems H + </a:t>
            </a:r>
            <a:r>
              <a:rPr lang="x-none" sz="1200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x-none" sz="1200" baseline="30000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x-none" sz="1200" dirty="0" smtClean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x-none" sz="1200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x-none" sz="1200" baseline="30000" dirty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x-none" sz="1200" dirty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x-none" sz="1200" i="1" dirty="0"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x-none" sz="1200" dirty="0">
                <a:latin typeface="Times New Roman" pitchFamily="18" charset="0"/>
                <a:cs typeface="Times New Roman" pitchFamily="18" charset="0"/>
              </a:rPr>
              <a:t>respectively</a:t>
            </a:r>
            <a:r>
              <a:rPr lang="x-none" sz="1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p</a:t>
            </a:r>
            <a:r>
              <a:rPr lang="x-none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ossible partners</a:t>
            </a:r>
            <a:r>
              <a:rPr lang="en-US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x-none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x-none" sz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these processes are determined by the used solar </a:t>
            </a:r>
            <a:r>
              <a:rPr lang="x-none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atmosphere</a:t>
            </a:r>
            <a:r>
              <a:rPr lang="en-US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x-none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model</a:t>
            </a:r>
            <a:r>
              <a:rPr lang="x-none" sz="1200" dirty="0">
                <a:latin typeface="Times New Roman" pitchFamily="18" charset="0"/>
                <a:cs typeface="Times New Roman" pitchFamily="18" charset="0"/>
              </a:rPr>
              <a:t>. In Mihajlov et al. (2013) </a:t>
            </a:r>
            <a:r>
              <a:rPr lang="x-none" sz="1200" dirty="0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x-none" sz="1200" dirty="0" smtClean="0">
                <a:latin typeface="Times New Roman" pitchFamily="18" charset="0"/>
                <a:cs typeface="Times New Roman" pitchFamily="18" charset="0"/>
              </a:rPr>
              <a:t>processes </a:t>
            </a:r>
            <a:r>
              <a:rPr lang="x-none" sz="1200" dirty="0">
                <a:latin typeface="Times New Roman" pitchFamily="18" charset="0"/>
                <a:cs typeface="Times New Roman" pitchFamily="18" charset="0"/>
              </a:rPr>
              <a:t>(3) - (</a:t>
            </a:r>
            <a:r>
              <a:rPr lang="x-none" sz="1200" dirty="0" smtClean="0">
                <a:latin typeface="Times New Roman" pitchFamily="18" charset="0"/>
                <a:cs typeface="Times New Roman" pitchFamily="18" charset="0"/>
              </a:rPr>
              <a:t>5)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x-none" sz="1200" dirty="0" smtClean="0">
                <a:latin typeface="Times New Roman" pitchFamily="18" charset="0"/>
                <a:cs typeface="Times New Roman" pitchFamily="18" charset="0"/>
              </a:rPr>
              <a:t>were </a:t>
            </a:r>
            <a:r>
              <a:rPr lang="x-none" sz="1200" dirty="0">
                <a:latin typeface="Times New Roman" pitchFamily="18" charset="0"/>
                <a:cs typeface="Times New Roman" pitchFamily="18" charset="0"/>
              </a:rPr>
              <a:t>studied within the standard non-LTE (local </a:t>
            </a:r>
            <a:r>
              <a:rPr lang="x-none" sz="1200" dirty="0" smtClean="0">
                <a:latin typeface="Times New Roman" pitchFamily="18" charset="0"/>
                <a:cs typeface="Times New Roman" pitchFamily="18" charset="0"/>
              </a:rPr>
              <a:t>thermodynamical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x-none" sz="1200" dirty="0" smtClean="0">
                <a:latin typeface="Times New Roman" pitchFamily="18" charset="0"/>
                <a:cs typeface="Times New Roman" pitchFamily="18" charset="0"/>
              </a:rPr>
              <a:t>equilibrium</a:t>
            </a:r>
            <a:r>
              <a:rPr lang="x-none" sz="1200" dirty="0">
                <a:latin typeface="Times New Roman" pitchFamily="18" charset="0"/>
                <a:cs typeface="Times New Roman" pitchFamily="18" charset="0"/>
              </a:rPr>
              <a:t>) model C for the quiet solar </a:t>
            </a:r>
            <a:r>
              <a:rPr lang="x-none" sz="1200" dirty="0" smtClean="0">
                <a:latin typeface="Times New Roman" pitchFamily="18" charset="0"/>
                <a:cs typeface="Times New Roman" pitchFamily="18" charset="0"/>
              </a:rPr>
              <a:t>atmosphere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x-none" sz="1200" dirty="0" smtClean="0">
                <a:latin typeface="Times New Roman" pitchFamily="18" charset="0"/>
                <a:cs typeface="Times New Roman" pitchFamily="18" charset="0"/>
              </a:rPr>
              <a:t>from </a:t>
            </a:r>
            <a:r>
              <a:rPr lang="x-none" sz="1200" dirty="0">
                <a:latin typeface="Times New Roman" pitchFamily="18" charset="0"/>
                <a:cs typeface="Times New Roman" pitchFamily="18" charset="0"/>
              </a:rPr>
              <a:t>Vernazza et al. (1981), since only this model </a:t>
            </a:r>
            <a:r>
              <a:rPr lang="x-none" sz="1200" dirty="0" smtClean="0">
                <a:latin typeface="Times New Roman" pitchFamily="18" charset="0"/>
                <a:cs typeface="Times New Roman" pitchFamily="18" charset="0"/>
              </a:rPr>
              <a:t>provided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x-none" sz="1200" dirty="0" smtClean="0">
                <a:latin typeface="Times New Roman" pitchFamily="18" charset="0"/>
                <a:cs typeface="Times New Roman" pitchFamily="18" charset="0"/>
              </a:rPr>
              <a:t>all </a:t>
            </a:r>
            <a:r>
              <a:rPr lang="x-none" sz="1200" dirty="0">
                <a:latin typeface="Times New Roman" pitchFamily="18" charset="0"/>
                <a:cs typeface="Times New Roman" pitchFamily="18" charset="0"/>
              </a:rPr>
              <a:t>relevant data (in the tabular form) needed for the </a:t>
            </a:r>
            <a:r>
              <a:rPr lang="x-none" sz="1200" dirty="0" smtClean="0">
                <a:latin typeface="Times New Roman" pitchFamily="18" charset="0"/>
                <a:cs typeface="Times New Roman" pitchFamily="18" charset="0"/>
              </a:rPr>
              <a:t>performed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x-none" sz="1200" dirty="0" smtClean="0">
                <a:latin typeface="Times New Roman" pitchFamily="18" charset="0"/>
                <a:cs typeface="Times New Roman" pitchFamily="18" charset="0"/>
              </a:rPr>
              <a:t>calculations</a:t>
            </a:r>
            <a:r>
              <a:rPr lang="x-none" sz="1200" dirty="0">
                <a:latin typeface="Times New Roman" pitchFamily="18" charset="0"/>
                <a:cs typeface="Times New Roman" pitchFamily="18" charset="0"/>
              </a:rPr>
              <a:t>. In accordance with chosen model </a:t>
            </a:r>
            <a:r>
              <a:rPr lang="x-none" sz="1200" dirty="0" smtClean="0">
                <a:latin typeface="Times New Roman" pitchFamily="18" charset="0"/>
                <a:cs typeface="Times New Roman" pitchFamily="18" charset="0"/>
              </a:rPr>
              <a:t>these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x-none" sz="1200" dirty="0" smtClean="0">
                <a:latin typeface="Times New Roman" pitchFamily="18" charset="0"/>
                <a:cs typeface="Times New Roman" pitchFamily="18" charset="0"/>
              </a:rPr>
              <a:t>processes </a:t>
            </a:r>
            <a:r>
              <a:rPr lang="x-none" sz="1200" dirty="0">
                <a:latin typeface="Times New Roman" pitchFamily="18" charset="0"/>
                <a:cs typeface="Times New Roman" pitchFamily="18" charset="0"/>
              </a:rPr>
              <a:t>in Mihajlov et al. (2013) were considered in </a:t>
            </a:r>
            <a:r>
              <a:rPr lang="x-none" sz="1200" dirty="0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x-none" sz="1200" dirty="0" smtClean="0">
                <a:latin typeface="Times New Roman" pitchFamily="18" charset="0"/>
                <a:cs typeface="Times New Roman" pitchFamily="18" charset="0"/>
              </a:rPr>
              <a:t>cases </a:t>
            </a:r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x-none" sz="1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x-none" sz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=Mg, Si and </a:t>
            </a:r>
            <a:r>
              <a:rPr lang="x-none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Al</a:t>
            </a:r>
            <a:r>
              <a:rPr lang="en-US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(without Fe)</a:t>
            </a:r>
            <a:r>
              <a:rPr lang="x-none" sz="1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x-none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05503" y="2514600"/>
            <a:ext cx="3905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(1)</a:t>
            </a:r>
            <a:endParaRPr lang="x-none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6205503" y="2971800"/>
            <a:ext cx="3905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(2)</a:t>
            </a:r>
            <a:endParaRPr lang="x-none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6206133" y="3857074"/>
            <a:ext cx="3905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(3)</a:t>
            </a:r>
            <a:endParaRPr lang="x-none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6206133" y="4457594"/>
            <a:ext cx="3905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(4)</a:t>
            </a:r>
            <a:endParaRPr lang="x-none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6206133" y="4980801"/>
            <a:ext cx="3905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(5)</a:t>
            </a:r>
            <a:endParaRPr lang="x-none" sz="1200" dirty="0"/>
          </a:p>
        </p:txBody>
      </p:sp>
      <p:sp>
        <p:nvSpPr>
          <p:cNvPr id="15" name="TextBox 14"/>
          <p:cNvSpPr txBox="1"/>
          <p:nvPr/>
        </p:nvSpPr>
        <p:spPr>
          <a:xfrm>
            <a:off x="3581400" y="762000"/>
            <a:ext cx="809837" cy="27699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x-none" sz="1200" dirty="0" smtClean="0">
                <a:latin typeface="Times New Roman" pitchFamily="18" charset="0"/>
                <a:cs typeface="Times New Roman" pitchFamily="18" charset="0"/>
              </a:rPr>
              <a:t>quiet  Sun</a:t>
            </a:r>
            <a:endParaRPr lang="en-US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381001" y="224135"/>
            <a:ext cx="853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x-none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 result obtained recently in Mihajlov et al. (2013) during the study of the role of some strongly non-symmetric ion-atom </a:t>
            </a:r>
            <a:r>
              <a:rPr lang="en-US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x-none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absorption </a:t>
            </a:r>
            <a:endParaRPr lang="en-US" sz="1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x-none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processes in the atmosphere of the quiet  Sun was </a:t>
            </a:r>
            <a:r>
              <a:rPr lang="x-none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main motivation for this investigation</a:t>
            </a:r>
            <a:r>
              <a:rPr lang="x-none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676400" y="762000"/>
            <a:ext cx="15792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Short intro about</a:t>
            </a:r>
            <a:endParaRPr lang="en-US" sz="1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09725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988046"/>
            <a:ext cx="3343900" cy="440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28601"/>
            <a:ext cx="3944601" cy="274319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1000" y="3429000"/>
            <a:ext cx="84582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x-none" sz="1200" dirty="0">
                <a:latin typeface="Times New Roman" pitchFamily="18" charset="0"/>
                <a:cs typeface="Times New Roman" pitchFamily="18" charset="0"/>
              </a:rPr>
              <a:t>Namely, in accordance with the tables </a:t>
            </a:r>
            <a:r>
              <a:rPr lang="x-none" sz="1200" dirty="0" smtClean="0">
                <a:latin typeface="Times New Roman" pitchFamily="18" charset="0"/>
                <a:cs typeface="Times New Roman" pitchFamily="18" charset="0"/>
              </a:rPr>
              <a:t>from Vernazza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x-none" sz="1200" dirty="0" smtClean="0">
                <a:latin typeface="Times New Roman" pitchFamily="18" charset="0"/>
                <a:cs typeface="Times New Roman" pitchFamily="18" charset="0"/>
              </a:rPr>
              <a:t>et </a:t>
            </a:r>
            <a:r>
              <a:rPr lang="x-none" sz="1200" dirty="0">
                <a:latin typeface="Times New Roman" pitchFamily="18" charset="0"/>
                <a:cs typeface="Times New Roman" pitchFamily="18" charset="0"/>
              </a:rPr>
              <a:t>al. (1981) this behaviour, as well as the behaviour of </a:t>
            </a:r>
            <a:r>
              <a:rPr lang="x-none" sz="1200" dirty="0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x-none" sz="1200" dirty="0" smtClean="0">
                <a:latin typeface="Times New Roman" pitchFamily="18" charset="0"/>
                <a:cs typeface="Times New Roman" pitchFamily="18" charset="0"/>
              </a:rPr>
              <a:t>temperature </a:t>
            </a:r>
            <a:r>
              <a:rPr lang="x-none" sz="1200" i="1" dirty="0">
                <a:latin typeface="Times New Roman" pitchFamily="18" charset="0"/>
                <a:cs typeface="Times New Roman" pitchFamily="18" charset="0"/>
              </a:rPr>
              <a:t>T </a:t>
            </a:r>
            <a:r>
              <a:rPr lang="x-none" sz="1200" dirty="0">
                <a:latin typeface="Times New Roman" pitchFamily="18" charset="0"/>
                <a:cs typeface="Times New Roman" pitchFamily="18" charset="0"/>
              </a:rPr>
              <a:t>and the ion H</a:t>
            </a:r>
            <a:r>
              <a:rPr lang="x-none" sz="1200" baseline="30000" dirty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x-none" sz="1200" dirty="0">
                <a:latin typeface="Times New Roman" pitchFamily="18" charset="0"/>
                <a:cs typeface="Times New Roman" pitchFamily="18" charset="0"/>
              </a:rPr>
              <a:t> density, within the solar </a:t>
            </a:r>
            <a:r>
              <a:rPr lang="x-none" sz="1200" dirty="0" smtClean="0">
                <a:latin typeface="Times New Roman" pitchFamily="18" charset="0"/>
                <a:cs typeface="Times New Roman" pitchFamily="18" charset="0"/>
              </a:rPr>
              <a:t>photosphere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x-none" sz="1200" dirty="0" smtClean="0">
                <a:latin typeface="Times New Roman" pitchFamily="18" charset="0"/>
                <a:cs typeface="Times New Roman" pitchFamily="18" charset="0"/>
              </a:rPr>
              <a:t>can </a:t>
            </a:r>
            <a:r>
              <a:rPr lang="x-none" sz="1200" dirty="0">
                <a:latin typeface="Times New Roman" pitchFamily="18" charset="0"/>
                <a:cs typeface="Times New Roman" pitchFamily="18" charset="0"/>
              </a:rPr>
              <a:t>be illustrated by the Fig. 1, where </a:t>
            </a:r>
            <a:r>
              <a:rPr lang="x-none" sz="1200" i="1" dirty="0">
                <a:latin typeface="Times New Roman" pitchFamily="18" charset="0"/>
                <a:cs typeface="Times New Roman" pitchFamily="18" charset="0"/>
              </a:rPr>
              <a:t>h </a:t>
            </a:r>
            <a:r>
              <a:rPr lang="x-none" sz="1200" dirty="0">
                <a:latin typeface="Times New Roman" pitchFamily="18" charset="0"/>
                <a:cs typeface="Times New Roman" pitchFamily="18" charset="0"/>
              </a:rPr>
              <a:t>is the height of the </a:t>
            </a:r>
            <a:r>
              <a:rPr lang="x-none" sz="1200" dirty="0" smtClean="0">
                <a:latin typeface="Times New Roman" pitchFamily="18" charset="0"/>
                <a:cs typeface="Times New Roman" pitchFamily="18" charset="0"/>
              </a:rPr>
              <a:t>considered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x-none" sz="1200" dirty="0" smtClean="0">
                <a:latin typeface="Times New Roman" pitchFamily="18" charset="0"/>
                <a:cs typeface="Times New Roman" pitchFamily="18" charset="0"/>
              </a:rPr>
              <a:t>layer </a:t>
            </a:r>
            <a:r>
              <a:rPr lang="x-none" sz="1200" dirty="0">
                <a:latin typeface="Times New Roman" pitchFamily="18" charset="0"/>
                <a:cs typeface="Times New Roman" pitchFamily="18" charset="0"/>
              </a:rPr>
              <a:t>with the respect to the chosen referent one.</a:t>
            </a:r>
          </a:p>
          <a:p>
            <a:r>
              <a:rPr lang="x-none" sz="12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just"/>
            <a:r>
              <a:rPr lang="x-none" sz="1200" dirty="0">
                <a:latin typeface="Times New Roman" pitchFamily="18" charset="0"/>
                <a:cs typeface="Times New Roman" pitchFamily="18" charset="0"/>
              </a:rPr>
              <a:t>From Fig. 1 one can see that </a:t>
            </a:r>
            <a:r>
              <a:rPr lang="x-none" sz="1200" dirty="0" smtClean="0"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x-none" sz="1200" dirty="0" smtClean="0">
                <a:latin typeface="Times New Roman" pitchFamily="18" charset="0"/>
                <a:cs typeface="Times New Roman" pitchFamily="18" charset="0"/>
              </a:rPr>
              <a:t>part </a:t>
            </a:r>
            <a:r>
              <a:rPr lang="x-none" sz="1200" dirty="0">
                <a:latin typeface="Times New Roman" pitchFamily="18" charset="0"/>
                <a:cs typeface="Times New Roman" pitchFamily="18" charset="0"/>
              </a:rPr>
              <a:t>I the ion H</a:t>
            </a:r>
            <a:r>
              <a:rPr lang="x-none" sz="1200" baseline="30000" dirty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x-none" sz="1200" dirty="0">
                <a:latin typeface="Times New Roman" pitchFamily="18" charset="0"/>
                <a:cs typeface="Times New Roman" pitchFamily="18" charset="0"/>
              </a:rPr>
              <a:t> density dominates with the respect to all metal </a:t>
            </a:r>
            <a:r>
              <a:rPr lang="x-none" sz="1200" dirty="0" smtClean="0">
                <a:latin typeface="Times New Roman" pitchFamily="18" charset="0"/>
                <a:cs typeface="Times New Roman" pitchFamily="18" charset="0"/>
              </a:rPr>
              <a:t>ion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x-none" sz="1200" i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x-none" sz="1200" baseline="30000" dirty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x-none" sz="1200" dirty="0">
                <a:latin typeface="Times New Roman" pitchFamily="18" charset="0"/>
                <a:cs typeface="Times New Roman" pitchFamily="18" charset="0"/>
              </a:rPr>
              <a:t> densities, which means that within these parts it is expected </a:t>
            </a:r>
            <a:r>
              <a:rPr lang="x-none" sz="1200" dirty="0" smtClean="0">
                <a:latin typeface="Times New Roman" pitchFamily="18" charset="0"/>
                <a:cs typeface="Times New Roman" pitchFamily="18" charset="0"/>
              </a:rPr>
              <a:t>that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x-none" sz="12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x-none" sz="1200" dirty="0">
                <a:latin typeface="Times New Roman" pitchFamily="18" charset="0"/>
                <a:cs typeface="Times New Roman" pitchFamily="18" charset="0"/>
              </a:rPr>
              <a:t>efficiency of the symmetric processes (1) and (2) is more </a:t>
            </a:r>
            <a:r>
              <a:rPr lang="x-none" sz="1200" dirty="0" smtClean="0">
                <a:latin typeface="Times New Roman" pitchFamily="18" charset="0"/>
                <a:cs typeface="Times New Roman" pitchFamily="18" charset="0"/>
              </a:rPr>
              <a:t>greater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x-none" sz="1200" dirty="0" smtClean="0">
                <a:latin typeface="Times New Roman" pitchFamily="18" charset="0"/>
                <a:cs typeface="Times New Roman" pitchFamily="18" charset="0"/>
              </a:rPr>
              <a:t>than </a:t>
            </a:r>
            <a:r>
              <a:rPr lang="x-none" sz="1200" dirty="0">
                <a:latin typeface="Times New Roman" pitchFamily="18" charset="0"/>
                <a:cs typeface="Times New Roman" pitchFamily="18" charset="0"/>
              </a:rPr>
              <a:t>the one of the non-symmetric processes (3)–(5</a:t>
            </a:r>
            <a:r>
              <a:rPr lang="x-none" sz="1200" dirty="0" smtClean="0">
                <a:latin typeface="Times New Roman" pitchFamily="18" charset="0"/>
                <a:cs typeface="Times New Roman" pitchFamily="18" charset="0"/>
              </a:rPr>
              <a:t>).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x-none" sz="1200" dirty="0" smtClean="0">
                <a:latin typeface="Times New Roman" pitchFamily="18" charset="0"/>
                <a:cs typeface="Times New Roman" pitchFamily="18" charset="0"/>
              </a:rPr>
              <a:t>However</a:t>
            </a:r>
            <a:r>
              <a:rPr lang="x-none" sz="1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x-none" sz="1200" dirty="0" smtClean="0">
                <a:latin typeface="Times New Roman" pitchFamily="18" charset="0"/>
                <a:cs typeface="Times New Roman" pitchFamily="18" charset="0"/>
              </a:rPr>
              <a:t>from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x-none" sz="12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x-none" sz="1200" dirty="0">
                <a:latin typeface="Times New Roman" pitchFamily="18" charset="0"/>
                <a:cs typeface="Times New Roman" pitchFamily="18" charset="0"/>
              </a:rPr>
              <a:t>same figure one can see also </a:t>
            </a:r>
            <a:r>
              <a:rPr lang="x-none" sz="1200" dirty="0" smtClean="0">
                <a:latin typeface="Times New Roman" pitchFamily="18" charset="0"/>
                <a:cs typeface="Times New Roman" pitchFamily="18" charset="0"/>
              </a:rPr>
              <a:t>that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x-none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x-none" sz="12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x-none" sz="1200" dirty="0">
                <a:latin typeface="Times New Roman" pitchFamily="18" charset="0"/>
                <a:cs typeface="Times New Roman" pitchFamily="18" charset="0"/>
              </a:rPr>
              <a:t>– in the part II, i.e. in the neighbourhood of the </a:t>
            </a:r>
            <a:r>
              <a:rPr lang="x-none" sz="1200" dirty="0" smtClean="0">
                <a:latin typeface="Times New Roman" pitchFamily="18" charset="0"/>
                <a:cs typeface="Times New Roman" pitchFamily="18" charset="0"/>
              </a:rPr>
              <a:t>temperature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x-none" sz="1200" dirty="0" smtClean="0">
                <a:latin typeface="Times New Roman" pitchFamily="18" charset="0"/>
                <a:cs typeface="Times New Roman" pitchFamily="18" charset="0"/>
              </a:rPr>
              <a:t>minimum</a:t>
            </a:r>
            <a:r>
              <a:rPr lang="x-none" sz="1200" dirty="0">
                <a:latin typeface="Times New Roman" pitchFamily="18" charset="0"/>
                <a:cs typeface="Times New Roman" pitchFamily="18" charset="0"/>
              </a:rPr>
              <a:t>, each of the ion </a:t>
            </a:r>
            <a:r>
              <a:rPr lang="x-none" sz="1200" i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x-none" sz="1200" baseline="30000" dirty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x-none" sz="1200" dirty="0">
                <a:latin typeface="Times New Roman" pitchFamily="18" charset="0"/>
                <a:cs typeface="Times New Roman" pitchFamily="18" charset="0"/>
              </a:rPr>
              <a:t> densities is greater than the ion </a:t>
            </a:r>
            <a:r>
              <a:rPr lang="x-none" sz="1200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x-none" sz="1200" baseline="30000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x-none" sz="1200" dirty="0" smtClean="0">
                <a:latin typeface="Times New Roman" pitchFamily="18" charset="0"/>
                <a:cs typeface="Times New Roman" pitchFamily="18" charset="0"/>
              </a:rPr>
              <a:t>density;</a:t>
            </a:r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x-none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x-none" sz="1200" dirty="0">
                <a:latin typeface="Times New Roman" pitchFamily="18" charset="0"/>
                <a:cs typeface="Times New Roman" pitchFamily="18" charset="0"/>
              </a:rPr>
              <a:t>– the width of the part II is close to the total width of the </a:t>
            </a:r>
            <a:r>
              <a:rPr lang="x-none" sz="1200" dirty="0" smtClean="0">
                <a:latin typeface="Times New Roman" pitchFamily="18" charset="0"/>
                <a:cs typeface="Times New Roman" pitchFamily="18" charset="0"/>
              </a:rPr>
              <a:t>parts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x-none" sz="1200" dirty="0" smtClean="0">
                <a:latin typeface="Times New Roman" pitchFamily="18" charset="0"/>
                <a:cs typeface="Times New Roman" pitchFamily="18" charset="0"/>
              </a:rPr>
              <a:t>denoted </a:t>
            </a:r>
            <a:r>
              <a:rPr lang="x-none" sz="1200" dirty="0">
                <a:latin typeface="Times New Roman" pitchFamily="18" charset="0"/>
                <a:cs typeface="Times New Roman" pitchFamily="18" charset="0"/>
              </a:rPr>
              <a:t>with I.</a:t>
            </a:r>
          </a:p>
          <a:p>
            <a:r>
              <a:rPr lang="x-none" sz="12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x-none" sz="1200" dirty="0">
                <a:latin typeface="Times New Roman" pitchFamily="18" charset="0"/>
                <a:cs typeface="Times New Roman" pitchFamily="18" charset="0"/>
              </a:rPr>
              <a:t>From here it follows that, in the principle, the contribution of </a:t>
            </a:r>
            <a:r>
              <a:rPr lang="x-none" sz="1200" dirty="0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x-none" sz="1200" dirty="0" smtClean="0">
                <a:latin typeface="Times New Roman" pitchFamily="18" charset="0"/>
                <a:cs typeface="Times New Roman" pitchFamily="18" charset="0"/>
              </a:rPr>
              <a:t>non-symmetric </a:t>
            </a:r>
            <a:r>
              <a:rPr lang="x-none" sz="1200" dirty="0">
                <a:latin typeface="Times New Roman" pitchFamily="18" charset="0"/>
                <a:cs typeface="Times New Roman" pitchFamily="18" charset="0"/>
              </a:rPr>
              <a:t>processes (3)–(5) to the solar atmosphere opacity</a:t>
            </a:r>
          </a:p>
          <a:p>
            <a:r>
              <a:rPr lang="x-none" sz="1200" dirty="0">
                <a:latin typeface="Times New Roman" pitchFamily="18" charset="0"/>
                <a:cs typeface="Times New Roman" pitchFamily="18" charset="0"/>
              </a:rPr>
              <a:t>can be comparable to the one of the symmetric processes (1) and (2</a:t>
            </a:r>
            <a:r>
              <a:rPr lang="x-none" sz="1200" dirty="0" smtClean="0">
                <a:latin typeface="Times New Roman" pitchFamily="18" charset="0"/>
                <a:cs typeface="Times New Roman" pitchFamily="18" charset="0"/>
              </a:rPr>
              <a:t>),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x-none" sz="1200" dirty="0" smtClean="0">
                <a:latin typeface="Times New Roman" pitchFamily="18" charset="0"/>
                <a:cs typeface="Times New Roman" pitchFamily="18" charset="0"/>
              </a:rPr>
              <a:t>since </a:t>
            </a:r>
            <a:r>
              <a:rPr lang="x-none" sz="1200" dirty="0">
                <a:latin typeface="Times New Roman" pitchFamily="18" charset="0"/>
                <a:cs typeface="Times New Roman" pitchFamily="18" charset="0"/>
              </a:rPr>
              <a:t>in the </a:t>
            </a:r>
            <a:r>
              <a:rPr lang="x-none" sz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both </a:t>
            </a:r>
            <a:r>
              <a:rPr lang="x-none" sz="1200" dirty="0">
                <a:latin typeface="Times New Roman" pitchFamily="18" charset="0"/>
                <a:cs typeface="Times New Roman" pitchFamily="18" charset="0"/>
              </a:rPr>
              <a:t>non-symmetric and symmetric </a:t>
            </a:r>
            <a:r>
              <a:rPr lang="x-none" sz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cases </a:t>
            </a:r>
            <a:r>
              <a:rPr lang="x-none" sz="1200" dirty="0">
                <a:latin typeface="Times New Roman" pitchFamily="18" charset="0"/>
                <a:cs typeface="Times New Roman" pitchFamily="18" charset="0"/>
              </a:rPr>
              <a:t>as the </a:t>
            </a:r>
            <a:r>
              <a:rPr lang="x-none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neutral</a:t>
            </a:r>
            <a:r>
              <a:rPr lang="en-US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x-none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partner </a:t>
            </a:r>
            <a:r>
              <a:rPr lang="x-none" sz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same atom H appears, </a:t>
            </a:r>
            <a:r>
              <a:rPr lang="x-none" sz="1200" dirty="0">
                <a:latin typeface="Times New Roman" pitchFamily="18" charset="0"/>
                <a:cs typeface="Times New Roman" pitchFamily="18" charset="0"/>
              </a:rPr>
              <a:t>and that symmetric and </a:t>
            </a:r>
            <a:r>
              <a:rPr lang="x-none" sz="1200" dirty="0" smtClean="0">
                <a:latin typeface="Times New Roman" pitchFamily="18" charset="0"/>
                <a:cs typeface="Times New Roman" pitchFamily="18" charset="0"/>
              </a:rPr>
              <a:t>nonsymmetric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x-none" sz="1200" dirty="0" smtClean="0">
                <a:latin typeface="Times New Roman" pitchFamily="18" charset="0"/>
                <a:cs typeface="Times New Roman" pitchFamily="18" charset="0"/>
              </a:rPr>
              <a:t>ion–atom </a:t>
            </a:r>
            <a:r>
              <a:rPr lang="x-none" sz="1200" dirty="0">
                <a:latin typeface="Times New Roman" pitchFamily="18" charset="0"/>
                <a:cs typeface="Times New Roman" pitchFamily="18" charset="0"/>
              </a:rPr>
              <a:t>radiative </a:t>
            </a:r>
            <a:r>
              <a:rPr lang="x-none" sz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processes together could be treated</a:t>
            </a:r>
          </a:p>
          <a:p>
            <a:r>
              <a:rPr lang="x-none" sz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as a serious partner</a:t>
            </a:r>
            <a:r>
              <a:rPr lang="x-none" sz="1200" dirty="0">
                <a:latin typeface="Times New Roman" pitchFamily="18" charset="0"/>
                <a:cs typeface="Times New Roman" pitchFamily="18" charset="0"/>
              </a:rPr>
              <a:t> to the above-mentioned concurrent processes </a:t>
            </a:r>
            <a:r>
              <a:rPr lang="x-none" sz="1200" dirty="0" smtClean="0"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x-none" sz="12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x-none" sz="1200" dirty="0">
                <a:latin typeface="Times New Roman" pitchFamily="18" charset="0"/>
                <a:cs typeface="Times New Roman" pitchFamily="18" charset="0"/>
              </a:rPr>
              <a:t>whole solar photosphere.</a:t>
            </a:r>
          </a:p>
          <a:p>
            <a:endParaRPr lang="x-none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57201"/>
            <a:ext cx="1809750" cy="57308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549982"/>
            <a:ext cx="1847849" cy="6122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159581"/>
            <a:ext cx="1847849" cy="43121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334000" y="168774"/>
            <a:ext cx="10076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symmetric</a:t>
            </a:r>
            <a:endParaRPr lang="x-none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4000" y="1247001"/>
            <a:ext cx="12173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non-symmetric</a:t>
            </a:r>
            <a:endParaRPr lang="x-none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6765" y="42823"/>
            <a:ext cx="1787669" cy="27699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200" dirty="0" smtClean="0"/>
              <a:t>Main idea is this picture</a:t>
            </a:r>
            <a:endParaRPr lang="x-none" sz="1200" dirty="0"/>
          </a:p>
        </p:txBody>
      </p:sp>
    </p:spTree>
    <p:extLst>
      <p:ext uri="{BB962C8B-B14F-4D97-AF65-F5344CB8AC3E}">
        <p14:creationId xmlns="" xmlns:p14="http://schemas.microsoft.com/office/powerpoint/2010/main" val="2442419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5725" y="340709"/>
            <a:ext cx="4029075" cy="421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047233"/>
            <a:ext cx="2066925" cy="400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09600"/>
            <a:ext cx="2693334" cy="22098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955709"/>
            <a:ext cx="2693334" cy="207349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952750"/>
            <a:ext cx="2727610" cy="207645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1" y="1981200"/>
            <a:ext cx="3309938" cy="42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553200" y="1957916"/>
            <a:ext cx="249780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1200" i="1" dirty="0"/>
              <a:t>κ</a:t>
            </a:r>
            <a:r>
              <a:rPr lang="x-none" sz="1200" baseline="-25000" dirty="0"/>
              <a:t>ia;sim</a:t>
            </a:r>
            <a:r>
              <a:rPr lang="x-none" sz="1200" dirty="0"/>
              <a:t>(</a:t>
            </a:r>
            <a:r>
              <a:rPr lang="x-none" sz="1200" i="1" dirty="0"/>
              <a:t>λ</a:t>
            </a:r>
            <a:r>
              <a:rPr lang="x-none" sz="1200" dirty="0"/>
              <a:t>) characterize the </a:t>
            </a:r>
            <a:endParaRPr lang="en-US" sz="1200" dirty="0" smtClean="0"/>
          </a:p>
          <a:p>
            <a:r>
              <a:rPr lang="x-none" sz="1200" dirty="0" smtClean="0"/>
              <a:t>contribution </a:t>
            </a:r>
            <a:r>
              <a:rPr lang="x-none" sz="1200" dirty="0"/>
              <a:t>of the symmetric </a:t>
            </a:r>
            <a:endParaRPr lang="en-US" sz="1200" dirty="0" smtClean="0"/>
          </a:p>
          <a:p>
            <a:r>
              <a:rPr lang="x-none" sz="1200" dirty="0" smtClean="0"/>
              <a:t>ion–atom absorption</a:t>
            </a:r>
            <a:r>
              <a:rPr lang="en-US" sz="1200" dirty="0" smtClean="0"/>
              <a:t> </a:t>
            </a:r>
            <a:r>
              <a:rPr lang="x-none" sz="1200" dirty="0" smtClean="0"/>
              <a:t>processes </a:t>
            </a:r>
            <a:endParaRPr lang="en-US" sz="1200" dirty="0" smtClean="0"/>
          </a:p>
          <a:p>
            <a:r>
              <a:rPr lang="x-none" sz="1200" dirty="0" smtClean="0"/>
              <a:t>(</a:t>
            </a:r>
            <a:r>
              <a:rPr lang="x-none" sz="1200" dirty="0"/>
              <a:t>1) and (2).</a:t>
            </a:r>
          </a:p>
          <a:p>
            <a:endParaRPr lang="en-US" sz="1200" dirty="0" smtClean="0"/>
          </a:p>
          <a:p>
            <a:r>
              <a:rPr lang="x-none" sz="1200" i="1" dirty="0" smtClean="0"/>
              <a:t>κ</a:t>
            </a:r>
            <a:r>
              <a:rPr lang="x-none" sz="1200" baseline="-25000" dirty="0" smtClean="0"/>
              <a:t>ia;</a:t>
            </a:r>
            <a:r>
              <a:rPr lang="en-US" sz="1200" baseline="-25000" dirty="0" smtClean="0"/>
              <a:t>n</a:t>
            </a:r>
            <a:r>
              <a:rPr lang="x-none" sz="1200" baseline="-25000" dirty="0" smtClean="0"/>
              <a:t>sim</a:t>
            </a:r>
            <a:r>
              <a:rPr lang="x-none" sz="1200" dirty="0" smtClean="0"/>
              <a:t>(</a:t>
            </a:r>
            <a:r>
              <a:rPr lang="x-none" sz="1200" i="1" dirty="0" smtClean="0"/>
              <a:t>λ</a:t>
            </a:r>
            <a:r>
              <a:rPr lang="x-none" sz="1200" dirty="0"/>
              <a:t>) characterize the </a:t>
            </a:r>
            <a:endParaRPr lang="en-US" sz="1200" dirty="0"/>
          </a:p>
          <a:p>
            <a:r>
              <a:rPr lang="x-none" sz="1200" dirty="0"/>
              <a:t>contribution of the </a:t>
            </a:r>
            <a:r>
              <a:rPr lang="en-US" sz="1200" dirty="0" smtClean="0"/>
              <a:t>non-</a:t>
            </a:r>
            <a:r>
              <a:rPr lang="x-none" sz="1200" dirty="0" smtClean="0"/>
              <a:t>symmetric </a:t>
            </a:r>
            <a:endParaRPr lang="en-US" sz="1200" dirty="0"/>
          </a:p>
          <a:p>
            <a:r>
              <a:rPr lang="x-none" sz="1200" dirty="0"/>
              <a:t>ion–atom absorption</a:t>
            </a:r>
            <a:r>
              <a:rPr lang="en-US" sz="1200" dirty="0"/>
              <a:t> </a:t>
            </a:r>
            <a:r>
              <a:rPr lang="x-none" sz="1200" dirty="0"/>
              <a:t>processes </a:t>
            </a:r>
            <a:endParaRPr lang="en-US" sz="1200" dirty="0"/>
          </a:p>
          <a:p>
            <a:r>
              <a:rPr lang="x-none" sz="1200" dirty="0" smtClean="0"/>
              <a:t>(</a:t>
            </a:r>
            <a:r>
              <a:rPr lang="en-US" sz="1200" dirty="0" smtClean="0"/>
              <a:t>3</a:t>
            </a:r>
            <a:r>
              <a:rPr lang="x-none" sz="1200" dirty="0" smtClean="0"/>
              <a:t>) </a:t>
            </a:r>
            <a:r>
              <a:rPr lang="en-US" sz="1200" dirty="0" smtClean="0"/>
              <a:t>-</a:t>
            </a:r>
            <a:r>
              <a:rPr lang="x-none" sz="1200" dirty="0" smtClean="0"/>
              <a:t> (</a:t>
            </a:r>
            <a:r>
              <a:rPr lang="en-US" sz="1200" dirty="0" smtClean="0"/>
              <a:t>5</a:t>
            </a:r>
            <a:r>
              <a:rPr lang="x-none" sz="1200" dirty="0" smtClean="0"/>
              <a:t>).</a:t>
            </a:r>
            <a:endParaRPr lang="x-none" sz="1200" dirty="0"/>
          </a:p>
          <a:p>
            <a:endParaRPr lang="x-none" sz="1200" dirty="0"/>
          </a:p>
        </p:txBody>
      </p:sp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3539" y="890243"/>
            <a:ext cx="1188185" cy="210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09600" y="5105400"/>
            <a:ext cx="7924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x-none" sz="1200" dirty="0"/>
              <a:t>The calculated values of </a:t>
            </a:r>
            <a:r>
              <a:rPr lang="x-none" sz="1200" i="1" dirty="0" smtClean="0"/>
              <a:t>G</a:t>
            </a:r>
            <a:r>
              <a:rPr lang="x-none" sz="1200" baseline="30000" dirty="0" smtClean="0"/>
              <a:t>(nsim)</a:t>
            </a:r>
            <a:r>
              <a:rPr lang="x-none" sz="1200" baseline="-25000" dirty="0" smtClean="0"/>
              <a:t>tot </a:t>
            </a:r>
            <a:r>
              <a:rPr lang="x-none" sz="1200" dirty="0"/>
              <a:t>(</a:t>
            </a:r>
            <a:r>
              <a:rPr lang="x-none" sz="1200" i="1" dirty="0"/>
              <a:t>λ</a:t>
            </a:r>
            <a:r>
              <a:rPr lang="x-none" sz="1200" dirty="0"/>
              <a:t>) as function of </a:t>
            </a:r>
            <a:r>
              <a:rPr lang="x-none" sz="1200" i="1" dirty="0"/>
              <a:t>h</a:t>
            </a:r>
            <a:r>
              <a:rPr lang="x-none" sz="1200" dirty="0"/>
              <a:t>, for the </a:t>
            </a:r>
            <a:r>
              <a:rPr lang="x-none" sz="1200" dirty="0" smtClean="0"/>
              <a:t>chosen</a:t>
            </a:r>
            <a:r>
              <a:rPr lang="en-US" sz="1200" dirty="0" smtClean="0"/>
              <a:t> </a:t>
            </a:r>
            <a:r>
              <a:rPr lang="x-none" sz="1200" dirty="0" smtClean="0"/>
              <a:t>set </a:t>
            </a:r>
            <a:r>
              <a:rPr lang="x-none" sz="1200" dirty="0"/>
              <a:t>of </a:t>
            </a:r>
            <a:r>
              <a:rPr lang="x-none" sz="1200" i="1" dirty="0"/>
              <a:t>λ</a:t>
            </a:r>
            <a:r>
              <a:rPr lang="x-none" sz="1200" dirty="0"/>
              <a:t>, are presented in </a:t>
            </a:r>
            <a:r>
              <a:rPr lang="x-none" sz="1200" dirty="0" smtClean="0"/>
              <a:t>Figs. </a:t>
            </a:r>
            <a:r>
              <a:rPr lang="x-none" sz="1200" dirty="0"/>
              <a:t>From these figures one </a:t>
            </a:r>
            <a:r>
              <a:rPr lang="x-none" sz="1200" dirty="0" smtClean="0"/>
              <a:t>can</a:t>
            </a:r>
            <a:r>
              <a:rPr lang="en-US" sz="1200" dirty="0" smtClean="0"/>
              <a:t> </a:t>
            </a:r>
            <a:r>
              <a:rPr lang="x-none" sz="1200" dirty="0" smtClean="0"/>
              <a:t>see </a:t>
            </a:r>
            <a:r>
              <a:rPr lang="x-none" sz="1200" dirty="0"/>
              <a:t>that around the mentioned temperature minimum (</a:t>
            </a:r>
            <a:r>
              <a:rPr lang="x-none" sz="1200" i="1" dirty="0"/>
              <a:t>T </a:t>
            </a:r>
            <a:r>
              <a:rPr lang="x-none" sz="1200" dirty="0" smtClean="0"/>
              <a:t>≤</a:t>
            </a:r>
            <a:r>
              <a:rPr lang="en-US" sz="1200" dirty="0" smtClean="0"/>
              <a:t> </a:t>
            </a:r>
            <a:r>
              <a:rPr lang="x-none" sz="1200" dirty="0" smtClean="0"/>
              <a:t>5000 K,</a:t>
            </a:r>
            <a:r>
              <a:rPr lang="en-US" sz="1200" dirty="0" smtClean="0"/>
              <a:t> </a:t>
            </a:r>
            <a:r>
              <a:rPr lang="x-none" sz="1200" dirty="0" smtClean="0"/>
              <a:t>150 </a:t>
            </a:r>
            <a:r>
              <a:rPr lang="x-none" sz="1200" dirty="0"/>
              <a:t>≤</a:t>
            </a:r>
            <a:r>
              <a:rPr lang="x-none" sz="1200" dirty="0" smtClean="0"/>
              <a:t> </a:t>
            </a:r>
            <a:r>
              <a:rPr lang="x-none" sz="1200" i="1" dirty="0"/>
              <a:t>h </a:t>
            </a:r>
            <a:r>
              <a:rPr lang="x-none" sz="1200" dirty="0"/>
              <a:t>≤</a:t>
            </a:r>
            <a:r>
              <a:rPr lang="en-US" sz="1200" dirty="0"/>
              <a:t> </a:t>
            </a:r>
            <a:r>
              <a:rPr lang="x-none" sz="1200" dirty="0" smtClean="0"/>
              <a:t>705 </a:t>
            </a:r>
            <a:r>
              <a:rPr lang="x-none" sz="1200" dirty="0"/>
              <a:t>km) the contribution of non-symmetric </a:t>
            </a:r>
            <a:r>
              <a:rPr lang="x-none" sz="1200" dirty="0" smtClean="0"/>
              <a:t>processes</a:t>
            </a:r>
            <a:r>
              <a:rPr lang="en-US" sz="1200" dirty="0" smtClean="0"/>
              <a:t> </a:t>
            </a:r>
            <a:r>
              <a:rPr lang="x-none" sz="1200" dirty="0" smtClean="0"/>
              <a:t>(3</a:t>
            </a:r>
            <a:r>
              <a:rPr lang="x-none" sz="1200" dirty="0"/>
              <a:t>)–(5) is dominant in respect to the symmetric processes (1) </a:t>
            </a:r>
            <a:r>
              <a:rPr lang="x-none" sz="1200" dirty="0" smtClean="0"/>
              <a:t>and</a:t>
            </a:r>
            <a:r>
              <a:rPr lang="en-US" sz="1200" dirty="0" smtClean="0"/>
              <a:t> </a:t>
            </a:r>
            <a:r>
              <a:rPr lang="x-none" sz="1200" dirty="0" smtClean="0"/>
              <a:t>(2</a:t>
            </a:r>
            <a:r>
              <a:rPr lang="x-none" sz="1200" dirty="0"/>
              <a:t>). Such region of the non-symmetric processes domination </a:t>
            </a:r>
            <a:r>
              <a:rPr lang="x-none" sz="1200" dirty="0" smtClean="0"/>
              <a:t>is</a:t>
            </a:r>
            <a:r>
              <a:rPr lang="en-US" sz="1200" dirty="0" smtClean="0"/>
              <a:t> </a:t>
            </a:r>
            <a:r>
              <a:rPr lang="x-none" sz="1200" dirty="0" smtClean="0"/>
              <a:t>denoted </a:t>
            </a:r>
            <a:r>
              <a:rPr lang="x-none" sz="1200" dirty="0"/>
              <a:t>in these figures as the region ‘I’. Apart of that, </a:t>
            </a:r>
            <a:r>
              <a:rPr lang="x-none" sz="1200" dirty="0" smtClean="0"/>
              <a:t>Figs</a:t>
            </a:r>
            <a:r>
              <a:rPr lang="en-US" sz="1200" dirty="0" smtClean="0"/>
              <a:t>.</a:t>
            </a:r>
            <a:r>
              <a:rPr lang="x-none" sz="1200" dirty="0" smtClean="0"/>
              <a:t> show </a:t>
            </a:r>
            <a:r>
              <a:rPr lang="x-none" sz="1200" dirty="0"/>
              <a:t>that within the rest of the considered region of </a:t>
            </a:r>
            <a:r>
              <a:rPr lang="x-none" sz="1200" i="1" dirty="0"/>
              <a:t>h </a:t>
            </a:r>
            <a:r>
              <a:rPr lang="x-none" sz="1200" dirty="0" smtClean="0"/>
              <a:t>there</a:t>
            </a:r>
            <a:r>
              <a:rPr lang="en-US" sz="1200" dirty="0" smtClean="0"/>
              <a:t> </a:t>
            </a:r>
            <a:r>
              <a:rPr lang="x-none" sz="1200" dirty="0" smtClean="0"/>
              <a:t>are </a:t>
            </a:r>
            <a:r>
              <a:rPr lang="x-none" sz="1200" dirty="0"/>
              <a:t>significant parts where the relative contribution of the </a:t>
            </a:r>
            <a:r>
              <a:rPr lang="x-none" sz="1200" dirty="0" smtClean="0"/>
              <a:t>nonsymmetric</a:t>
            </a:r>
            <a:r>
              <a:rPr lang="en-US" sz="1200" dirty="0" smtClean="0"/>
              <a:t> </a:t>
            </a:r>
            <a:r>
              <a:rPr lang="x-none" sz="1200" dirty="0" smtClean="0"/>
              <a:t>processes </a:t>
            </a:r>
            <a:r>
              <a:rPr lang="x-none" sz="1200" dirty="0"/>
              <a:t>is close to or at least comparable with </a:t>
            </a:r>
            <a:r>
              <a:rPr lang="x-none" sz="1200" dirty="0" smtClean="0"/>
              <a:t>the</a:t>
            </a:r>
            <a:r>
              <a:rPr lang="en-US" sz="1200" dirty="0" smtClean="0"/>
              <a:t> </a:t>
            </a:r>
            <a:r>
              <a:rPr lang="x-none" sz="1200" dirty="0" smtClean="0"/>
              <a:t>contribution </a:t>
            </a:r>
            <a:r>
              <a:rPr lang="x-none" sz="1200" dirty="0"/>
              <a:t>of </a:t>
            </a:r>
            <a:r>
              <a:rPr lang="x-none" sz="1200" dirty="0" smtClean="0"/>
              <a:t>the</a:t>
            </a:r>
            <a:r>
              <a:rPr lang="en-US" sz="1200" dirty="0" smtClean="0"/>
              <a:t> </a:t>
            </a:r>
            <a:r>
              <a:rPr lang="x-none" sz="1200" dirty="0" smtClean="0"/>
              <a:t>symmetric </a:t>
            </a:r>
            <a:r>
              <a:rPr lang="x-none" sz="1200" dirty="0"/>
              <a:t>ones. In the same figures these </a:t>
            </a:r>
            <a:r>
              <a:rPr lang="x-none" sz="1200" dirty="0" smtClean="0"/>
              <a:t>parts</a:t>
            </a:r>
            <a:r>
              <a:rPr lang="en-US" sz="1200" dirty="0" smtClean="0"/>
              <a:t> </a:t>
            </a:r>
            <a:r>
              <a:rPr lang="x-none" sz="1200" dirty="0" smtClean="0"/>
              <a:t>are </a:t>
            </a:r>
            <a:r>
              <a:rPr lang="x-none" sz="1200" dirty="0"/>
              <a:t>denoted as regions ‘II’.</a:t>
            </a:r>
          </a:p>
          <a:p>
            <a:endParaRPr lang="x-none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8052549" y="866001"/>
            <a:ext cx="11160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Al, without Fe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086600" y="1143000"/>
            <a:ext cx="19800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because of the absent of the </a:t>
            </a:r>
            <a:endParaRPr lang="en-US" sz="1000" dirty="0" smtClean="0"/>
          </a:p>
          <a:p>
            <a:r>
              <a:rPr lang="en-US" sz="1000" dirty="0" smtClean="0"/>
              <a:t>data </a:t>
            </a:r>
            <a:r>
              <a:rPr lang="en-US" sz="1000" dirty="0"/>
              <a:t>about the needed</a:t>
            </a:r>
          </a:p>
          <a:p>
            <a:r>
              <a:rPr lang="en-US" sz="1000" dirty="0"/>
              <a:t>characteristics of the molecular </a:t>
            </a:r>
            <a:endParaRPr lang="en-US" sz="1000" dirty="0" smtClean="0"/>
          </a:p>
          <a:p>
            <a:r>
              <a:rPr lang="en-US" sz="1000" dirty="0" smtClean="0"/>
              <a:t>ions </a:t>
            </a:r>
            <a:r>
              <a:rPr lang="en-US" sz="1000" dirty="0" err="1"/>
              <a:t>HFe</a:t>
            </a:r>
            <a:r>
              <a:rPr lang="en-US" sz="1000" baseline="30000" dirty="0"/>
              <a:t>+</a:t>
            </a:r>
            <a:r>
              <a:rPr lang="en-US" sz="1000" dirty="0"/>
              <a:t> and (</a:t>
            </a:r>
            <a:r>
              <a:rPr lang="en-US" sz="1000" dirty="0" err="1"/>
              <a:t>HFe</a:t>
            </a:r>
            <a:r>
              <a:rPr lang="en-US" sz="1000" baseline="30000" dirty="0"/>
              <a:t>+</a:t>
            </a:r>
            <a:r>
              <a:rPr lang="en-US" sz="1000" dirty="0"/>
              <a:t>)</a:t>
            </a:r>
            <a:r>
              <a:rPr lang="en-US" sz="1000" i="1" baseline="30000" dirty="0"/>
              <a:t>∗</a:t>
            </a:r>
            <a:r>
              <a:rPr lang="en-US" sz="1000" dirty="0" smtClean="0"/>
              <a:t>.</a:t>
            </a:r>
            <a:endParaRPr lang="en-US" sz="1000" dirty="0"/>
          </a:p>
        </p:txBody>
      </p:sp>
      <p:sp>
        <p:nvSpPr>
          <p:cNvPr id="2" name="TextBox 1"/>
          <p:cNvSpPr txBox="1"/>
          <p:nvPr/>
        </p:nvSpPr>
        <p:spPr>
          <a:xfrm>
            <a:off x="3276601" y="76200"/>
            <a:ext cx="57900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1) The </a:t>
            </a:r>
            <a:r>
              <a:rPr lang="en-US" sz="1200" u="sng" dirty="0">
                <a:latin typeface="Times New Roman" pitchFamily="18" charset="0"/>
                <a:cs typeface="Times New Roman" pitchFamily="18" charset="0"/>
              </a:rPr>
              <a:t>partial spectral absorption coefficients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for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the non-symmetric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ion-atom processes</a:t>
            </a:r>
            <a:endParaRPr lang="x-none" dirty="0"/>
          </a:p>
        </p:txBody>
      </p:sp>
      <p:sp>
        <p:nvSpPr>
          <p:cNvPr id="4" name="TextBox 3"/>
          <p:cNvSpPr txBox="1"/>
          <p:nvPr/>
        </p:nvSpPr>
        <p:spPr>
          <a:xfrm>
            <a:off x="3429000" y="762000"/>
            <a:ext cx="28096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2) The </a:t>
            </a:r>
            <a:r>
              <a:rPr lang="en-US" sz="1200" u="sng" dirty="0" smtClean="0">
                <a:latin typeface="Times New Roman" pitchFamily="18" charset="0"/>
                <a:cs typeface="Times New Roman" pitchFamily="18" charset="0"/>
              </a:rPr>
              <a:t>total </a:t>
            </a:r>
            <a:r>
              <a:rPr lang="en-US" sz="1200" u="sng" dirty="0">
                <a:latin typeface="Times New Roman" pitchFamily="18" charset="0"/>
                <a:cs typeface="Times New Roman" pitchFamily="18" charset="0"/>
              </a:rPr>
              <a:t>spectral absorption coefficient</a:t>
            </a:r>
            <a:endParaRPr lang="x-none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76200" y="62345"/>
            <a:ext cx="3021981" cy="30777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Calculations were done for the 1),2),3):</a:t>
            </a:r>
            <a:endParaRPr lang="x-none" dirty="0"/>
          </a:p>
        </p:txBody>
      </p:sp>
      <p:sp>
        <p:nvSpPr>
          <p:cNvPr id="10" name="TextBox 9"/>
          <p:cNvSpPr txBox="1"/>
          <p:nvPr/>
        </p:nvSpPr>
        <p:spPr>
          <a:xfrm>
            <a:off x="3116140" y="1632450"/>
            <a:ext cx="25046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3) Relative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efficiency (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fraction, ratio)</a:t>
            </a:r>
            <a:endParaRPr lang="x-none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67400" y="4431268"/>
            <a:ext cx="3257623" cy="27699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200" dirty="0" smtClean="0"/>
              <a:t>As it was expected from fig. with abundances</a:t>
            </a:r>
            <a:endParaRPr lang="x-none" sz="1200" dirty="0"/>
          </a:p>
        </p:txBody>
      </p:sp>
    </p:spTree>
    <p:extLst>
      <p:ext uri="{BB962C8B-B14F-4D97-AF65-F5344CB8AC3E}">
        <p14:creationId xmlns="" xmlns:p14="http://schemas.microsoft.com/office/powerpoint/2010/main" val="1386588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4495800"/>
            <a:ext cx="79248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The main result obtained in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Mihajlov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et al. (2013) is the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establishing of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the following fact in the case of the quiet Sun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endParaRPr lang="en-US" sz="12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- the absorption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of the electromagnetic (EM) radiation in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far- UV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and EUV regions, which is caused by all symmetric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x-none" sz="1200" dirty="0" smtClean="0">
                <a:latin typeface="Times New Roman" pitchFamily="18" charset="0"/>
                <a:cs typeface="Times New Roman" pitchFamily="18" charset="0"/>
              </a:rPr>
              <a:t>strongly </a:t>
            </a:r>
            <a:r>
              <a:rPr lang="x-none" sz="1200" dirty="0">
                <a:latin typeface="Times New Roman" pitchFamily="18" charset="0"/>
                <a:cs typeface="Times New Roman" pitchFamily="18" charset="0"/>
              </a:rPr>
              <a:t>non-symmetric ion-atom radiative processes (1) </a:t>
            </a:r>
            <a:r>
              <a:rPr lang="x-none" sz="12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5), in the significant part of the solar photosphere in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the neighborhood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of the temperature minimum is more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larger than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absorption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which is caused only by the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symmetric processes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(1) - (2).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- As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the result we have that in the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case of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the quiet Sun the ion-atom processes (1) - (5)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together become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now a serious concurrent to other relevant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absorption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processes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in far-UV and EUV regions not only out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of the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neighborhood of the temperature minimum (see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Mihajlovet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al. (2007)), but within the whole solar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photosphere. Of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course, this results is significant and for atmospheres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of other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solar or near solar type stars.</a:t>
            </a:r>
          </a:p>
          <a:p>
            <a:endParaRPr lang="x-none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"/>
            <a:ext cx="3028950" cy="249836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28950"/>
            <a:ext cx="3043238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326" y="370122"/>
            <a:ext cx="1309688" cy="467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5489" y="1143000"/>
            <a:ext cx="1276311" cy="515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038600" y="1895972"/>
            <a:ext cx="47899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dirty="0" smtClean="0">
                <a:latin typeface="Times New Roman" pitchFamily="18" charset="0"/>
                <a:cs typeface="Times New Roman" pitchFamily="18" charset="0"/>
              </a:rPr>
              <a:t>Κ</a:t>
            </a:r>
            <a:r>
              <a:rPr lang="en-US" sz="1200" baseline="-25000" dirty="0" err="1" smtClean="0">
                <a:latin typeface="Times New Roman" pitchFamily="18" charset="0"/>
                <a:cs typeface="Times New Roman" pitchFamily="18" charset="0"/>
              </a:rPr>
              <a:t>ea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l-GR" sz="1200" dirty="0" smtClean="0"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) :efficiency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concurrent processes as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the ion H</a:t>
            </a:r>
            <a:r>
              <a:rPr lang="en-US" sz="1200" baseline="30000" dirty="0">
                <a:latin typeface="Times New Roman" pitchFamily="18" charset="0"/>
                <a:cs typeface="Times New Roman" pitchFamily="18" charset="0"/>
              </a:rPr>
              <a:t>−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photo-detachment</a:t>
            </a:r>
          </a:p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the electron–hydrogen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atom </a:t>
            </a:r>
            <a:r>
              <a:rPr lang="x-none" sz="1200" dirty="0" smtClean="0">
                <a:latin typeface="Times New Roman" pitchFamily="18" charset="0"/>
                <a:cs typeface="Times New Roman" pitchFamily="18" charset="0"/>
              </a:rPr>
              <a:t>inverse </a:t>
            </a:r>
            <a:r>
              <a:rPr lang="x-none" sz="1200" dirty="0">
                <a:latin typeface="Times New Roman" pitchFamily="18" charset="0"/>
                <a:cs typeface="Times New Roman" pitchFamily="18" charset="0"/>
              </a:rPr>
              <a:t>‘bremsstrahlung’ (H</a:t>
            </a:r>
            <a:r>
              <a:rPr lang="x-none" sz="1200" baseline="30000" dirty="0">
                <a:latin typeface="Times New Roman" pitchFamily="18" charset="0"/>
                <a:cs typeface="Times New Roman" pitchFamily="18" charset="0"/>
              </a:rPr>
              <a:t>−</a:t>
            </a:r>
            <a:r>
              <a:rPr lang="x-none" sz="1200" dirty="0">
                <a:latin typeface="Times New Roman" pitchFamily="18" charset="0"/>
                <a:cs typeface="Times New Roman" pitchFamily="18" charset="0"/>
              </a:rPr>
              <a:t> continuum).</a:t>
            </a:r>
          </a:p>
          <a:p>
            <a:endParaRPr lang="x-none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326" y="2362200"/>
            <a:ext cx="1099550" cy="311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3030446"/>
            <a:ext cx="1036683" cy="220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138340" y="2726969"/>
            <a:ext cx="6246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>
                <a:latin typeface="Times New Roman" pitchFamily="18" charset="0"/>
                <a:cs typeface="Times New Roman" pitchFamily="18" charset="0"/>
              </a:rPr>
              <a:t>Κ</a:t>
            </a:r>
            <a:r>
              <a:rPr lang="en-US" sz="1200" baseline="-25000" dirty="0" err="1" smtClean="0">
                <a:latin typeface="Times New Roman" pitchFamily="18" charset="0"/>
                <a:cs typeface="Times New Roman" pitchFamily="18" charset="0"/>
              </a:rPr>
              <a:t>ei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l-GR" sz="1200" dirty="0"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)</a:t>
            </a:r>
            <a:endParaRPr lang="x-none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533400" y="3581400"/>
            <a:ext cx="77471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This figure shows that the inclusion in the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consideration of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the non-symmetric processes (3)–(5) causes the significant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increases of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the total efficiency of the ion–atom absorption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processes, particularly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in the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neighborhood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of the solar atmosphere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temperature minimum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, where it become close to the efficiency of the H</a:t>
            </a:r>
            <a:r>
              <a:rPr lang="en-US" sz="1200" baseline="30000" dirty="0" smtClean="0">
                <a:latin typeface="Times New Roman" pitchFamily="18" charset="0"/>
                <a:cs typeface="Times New Roman" pitchFamily="18" charset="0"/>
              </a:rPr>
              <a:t>−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x-none" sz="1200" dirty="0" smtClean="0">
                <a:latin typeface="Times New Roman" pitchFamily="18" charset="0"/>
                <a:cs typeface="Times New Roman" pitchFamily="18" charset="0"/>
              </a:rPr>
              <a:t>continuum</a:t>
            </a:r>
            <a:r>
              <a:rPr lang="x-none" sz="1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x-none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200" y="62345"/>
            <a:ext cx="2872902" cy="30777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Calculations were done for the 4),5):</a:t>
            </a:r>
            <a:endParaRPr lang="x-none" dirty="0"/>
          </a:p>
        </p:txBody>
      </p:sp>
      <p:sp>
        <p:nvSpPr>
          <p:cNvPr id="2" name="TextBox 1"/>
          <p:cNvSpPr txBox="1"/>
          <p:nvPr/>
        </p:nvSpPr>
        <p:spPr>
          <a:xfrm>
            <a:off x="3870416" y="479002"/>
            <a:ext cx="1637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4)</a:t>
            </a:r>
            <a:r>
              <a:rPr lang="en-US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Relative efficiency </a:t>
            </a:r>
            <a:endParaRPr lang="x-none" dirty="0"/>
          </a:p>
        </p:txBody>
      </p:sp>
      <p:sp>
        <p:nvSpPr>
          <p:cNvPr id="14" name="TextBox 13"/>
          <p:cNvSpPr txBox="1"/>
          <p:nvPr/>
        </p:nvSpPr>
        <p:spPr>
          <a:xfrm>
            <a:off x="3854083" y="1238212"/>
            <a:ext cx="1637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5)</a:t>
            </a:r>
            <a:r>
              <a:rPr lang="en-US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Relative efficiency </a:t>
            </a:r>
            <a:endParaRPr lang="x-none" dirty="0"/>
          </a:p>
        </p:txBody>
      </p:sp>
    </p:spTree>
    <p:extLst>
      <p:ext uri="{BB962C8B-B14F-4D97-AF65-F5344CB8AC3E}">
        <p14:creationId xmlns="" xmlns:p14="http://schemas.microsoft.com/office/powerpoint/2010/main" val="1897608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" y="361414"/>
            <a:ext cx="891540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x-none" sz="1200" dirty="0">
                <a:latin typeface="Times New Roman" pitchFamily="18" charset="0"/>
                <a:cs typeface="Times New Roman" pitchFamily="18" charset="0"/>
              </a:rPr>
              <a:t>The result obtained recently in Mihajlov et al. (2013) during the study of the role of some strongly non-symmetric ion-atom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x-none" sz="1200" dirty="0" smtClean="0">
                <a:latin typeface="Times New Roman" pitchFamily="18" charset="0"/>
                <a:cs typeface="Times New Roman" pitchFamily="18" charset="0"/>
              </a:rPr>
              <a:t>absorption processes in </a:t>
            </a:r>
            <a:r>
              <a:rPr lang="x-none" sz="1200" dirty="0">
                <a:latin typeface="Times New Roman" pitchFamily="18" charset="0"/>
                <a:cs typeface="Times New Roman" pitchFamily="18" charset="0"/>
              </a:rPr>
              <a:t>the atmosphere of the quiet  Sun was </a:t>
            </a:r>
            <a:r>
              <a:rPr lang="x-none" sz="12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main motivation for this investigation</a:t>
            </a:r>
            <a:r>
              <a:rPr lang="x-none" sz="1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Just the mentioned result was the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stimulation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consider the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situation in the sunspots, particularly with regard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of the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fact that </a:t>
            </a:r>
            <a:r>
              <a:rPr lang="en-US" sz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sunspots </a:t>
            </a:r>
            <a:endParaRPr lang="en-US" sz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are </a:t>
            </a:r>
            <a:r>
              <a:rPr lang="en-US" sz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important parts of the same </a:t>
            </a:r>
            <a:r>
              <a:rPr lang="en-US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solar atmosphere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. Namely, since </a:t>
            </a:r>
            <a:r>
              <a:rPr lang="en-US" sz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within the sunspots the </a:t>
            </a:r>
            <a:r>
              <a:rPr lang="en-US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temperature is </a:t>
            </a:r>
            <a:r>
              <a:rPr lang="en-US" sz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significantly smaller than in </a:t>
            </a:r>
            <a:endParaRPr lang="en-US" sz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rest of the </a:t>
            </a:r>
            <a:r>
              <a:rPr lang="en-US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solar photosphere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the significance of the already known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symmetric processes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(1) - (2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) 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have to be practically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negligible</a:t>
            </a:r>
          </a:p>
          <a:p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there with respect to the concurrent electron-atom (H</a:t>
            </a:r>
            <a:r>
              <a:rPr lang="en-US" sz="1200" i="1" baseline="30000" dirty="0">
                <a:latin typeface="Times New Roman" pitchFamily="18" charset="0"/>
                <a:cs typeface="Times New Roman" pitchFamily="18" charset="0"/>
              </a:rPr>
              <a:t>−</a:t>
            </a:r>
            <a:r>
              <a:rPr lang="en-US" sz="1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and H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+ free electron) absorption processes. Consequently,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the strongly </a:t>
            </a:r>
          </a:p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non-symmetric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ion-atom processes (3) - (5)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with the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relevant metal atoms could obtained a very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important </a:t>
            </a:r>
            <a:r>
              <a:rPr lang="x-none" sz="1200" dirty="0" smtClean="0">
                <a:latin typeface="Times New Roman" pitchFamily="18" charset="0"/>
                <a:cs typeface="Times New Roman" pitchFamily="18" charset="0"/>
              </a:rPr>
              <a:t>roll.</a:t>
            </a:r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2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In order to examine such possibility in this work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the sunspot </a:t>
            </a:r>
            <a:r>
              <a:rPr lang="en-US" sz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model M from </a:t>
            </a:r>
            <a:r>
              <a:rPr lang="en-US" sz="1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Maltby</a:t>
            </a:r>
            <a:r>
              <a:rPr lang="en-US" sz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et al. (1986)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is used.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This choice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is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caused, by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the fact </a:t>
            </a:r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that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by now only this model, among all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other models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presented in the journal articles, 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provides  all relevant data (tabulated)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which are needed </a:t>
            </a:r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for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the performed calculations. In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accordance with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the chosen model the processes (3) - (5)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with </a:t>
            </a:r>
            <a:r>
              <a:rPr lang="en-US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en-US" sz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=Na, </a:t>
            </a:r>
            <a:r>
              <a:rPr lang="en-US" sz="1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sz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Mg, Si and Al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are taken </a:t>
            </a:r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into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account in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this work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. The case </a:t>
            </a:r>
            <a:r>
              <a:rPr lang="en-US" sz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 = Fe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, which is also allowable by the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used model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, is not 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considered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here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because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of the absent of the </a:t>
            </a:r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data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about the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needed characteristics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of the molecular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ions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HFe</a:t>
            </a:r>
            <a:r>
              <a:rPr lang="en-US" sz="1200" baseline="30000" dirty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and (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HFe</a:t>
            </a:r>
            <a:r>
              <a:rPr lang="en-US" sz="1200" baseline="30000" dirty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1200" baseline="30000" dirty="0">
                <a:latin typeface="Times New Roman" pitchFamily="18" charset="0"/>
                <a:cs typeface="Times New Roman" pitchFamily="18" charset="0"/>
              </a:rPr>
              <a:t>∗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.</a:t>
            </a:r>
            <a:endParaRPr lang="x-none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This Figure shows: the densities of the metal </a:t>
            </a:r>
            <a:r>
              <a:rPr lang="en-US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ion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components (Na</a:t>
            </a:r>
            <a:r>
              <a:rPr lang="en-US" sz="1200" baseline="30000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sz="1200" baseline="30000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, etc.), ions H</a:t>
            </a:r>
            <a:r>
              <a:rPr lang="en-US" sz="1200" baseline="30000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. From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this Fig.  one can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see that it is useful indeed </a:t>
            </a:r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to examine the really roll the mentioned non-symmetric processes within the chosen sunspot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model (</a:t>
            </a:r>
            <a:r>
              <a:rPr lang="en-US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all </a:t>
            </a:r>
            <a:r>
              <a:rPr lang="en-US" sz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metal ion </a:t>
            </a:r>
            <a:r>
              <a:rPr lang="en-US" sz="1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1200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densities </a:t>
            </a:r>
            <a:r>
              <a:rPr lang="en-US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dominates </a:t>
            </a:r>
            <a:r>
              <a:rPr lang="en-US" sz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with the respect to </a:t>
            </a:r>
            <a:r>
              <a:rPr lang="en-US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ion H</a:t>
            </a:r>
            <a:r>
              <a:rPr lang="en-US" sz="1200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density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). For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that purpose we will determine here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the corresponding spectral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characteristic of the absorption processes (3)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- (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5) as the functions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l-GR" sz="1200" dirty="0" smtClean="0"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T and the relevant particle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densities, for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the conditions which correspond to the used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sunspot model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x-none" sz="12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17" y="3962400"/>
            <a:ext cx="4007174" cy="28194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027521"/>
            <a:ext cx="2695575" cy="100167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599" y="5029199"/>
            <a:ext cx="2695575" cy="63883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565184" y="4064465"/>
            <a:ext cx="3905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(3)</a:t>
            </a:r>
            <a:endParaRPr lang="x-none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8565184" y="4648200"/>
            <a:ext cx="3905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(4)</a:t>
            </a:r>
            <a:endParaRPr lang="x-none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8565184" y="5210116"/>
            <a:ext cx="3905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(5)</a:t>
            </a:r>
            <a:endParaRPr lang="x-none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5334000" y="5924364"/>
            <a:ext cx="33911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Photo-dissociation and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absorption charge exchange </a:t>
            </a:r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and photo-association in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the ion-atom collisions</a:t>
            </a:r>
            <a:endParaRPr lang="x-none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81400" y="0"/>
            <a:ext cx="841897" cy="30777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400" dirty="0" smtClean="0"/>
              <a:t>Sunspot</a:t>
            </a: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2286000" y="0"/>
            <a:ext cx="10599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preliminary</a:t>
            </a:r>
            <a:endParaRPr lang="en-US" sz="1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48208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533400"/>
            <a:ext cx="8458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All theoretical data which are needed for that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purpose are </a:t>
            </a:r>
            <a:r>
              <a:rPr lang="en-US" sz="1200" u="sng" dirty="0">
                <a:latin typeface="Times New Roman" pitchFamily="18" charset="0"/>
                <a:cs typeface="Times New Roman" pitchFamily="18" charset="0"/>
              </a:rPr>
              <a:t>given in </a:t>
            </a:r>
            <a:r>
              <a:rPr lang="en-US" sz="1200" u="sng" dirty="0" smtClean="0">
                <a:latin typeface="Times New Roman" pitchFamily="18" charset="0"/>
                <a:cs typeface="Times New Roman" pitchFamily="18" charset="0"/>
              </a:rPr>
              <a:t>next part:</a:t>
            </a:r>
          </a:p>
          <a:p>
            <a:endParaRPr lang="en-US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- T</a:t>
            </a:r>
            <a:r>
              <a:rPr lang="x-none" sz="1200" dirty="0" smtClean="0">
                <a:latin typeface="Times New Roman" pitchFamily="18" charset="0"/>
                <a:cs typeface="Times New Roman" pitchFamily="18" charset="0"/>
              </a:rPr>
              <a:t>he </a:t>
            </a:r>
            <a:r>
              <a:rPr lang="x-none" sz="1200" dirty="0">
                <a:latin typeface="Times New Roman" pitchFamily="18" charset="0"/>
                <a:cs typeface="Times New Roman" pitchFamily="18" charset="0"/>
              </a:rPr>
              <a:t>relevant characteristics </a:t>
            </a:r>
            <a:r>
              <a:rPr lang="x-none" sz="1200" dirty="0" smtClean="0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the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molecular ions H</a:t>
            </a:r>
            <a:r>
              <a:rPr lang="en-US" sz="1200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1200" baseline="30000" dirty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and (H</a:t>
            </a:r>
            <a:r>
              <a:rPr lang="en-US" sz="1200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1200" baseline="30000" dirty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1200" i="1" baseline="30000" dirty="0">
                <a:latin typeface="Times New Roman" pitchFamily="18" charset="0"/>
                <a:cs typeface="Times New Roman" pitchFamily="18" charset="0"/>
              </a:rPr>
              <a:t>∗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, i.e. the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corresponding </a:t>
            </a:r>
            <a:r>
              <a:rPr lang="en-US" sz="12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potential </a:t>
            </a:r>
            <a:r>
              <a:rPr lang="en-US" sz="12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curves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12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dipole matrix </a:t>
            </a:r>
            <a:r>
              <a:rPr lang="en-US" sz="12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elements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as the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functions </a:t>
            </a:r>
            <a:r>
              <a:rPr lang="x-none" sz="1200" dirty="0" smtClean="0"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x-none" sz="1200" dirty="0">
                <a:latin typeface="Times New Roman" pitchFamily="18" charset="0"/>
                <a:cs typeface="Times New Roman" pitchFamily="18" charset="0"/>
              </a:rPr>
              <a:t>internuclear </a:t>
            </a:r>
            <a:r>
              <a:rPr lang="x-none" sz="1200" dirty="0" smtClean="0">
                <a:latin typeface="Times New Roman" pitchFamily="18" charset="0"/>
                <a:cs typeface="Times New Roman" pitchFamily="18" charset="0"/>
              </a:rPr>
              <a:t>distance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- The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mean thermal </a:t>
            </a:r>
            <a:r>
              <a:rPr lang="en-US" sz="12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spectral cross-sections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for the photo-dissociation processes (3) the </a:t>
            </a:r>
            <a:r>
              <a:rPr lang="en-US" sz="12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spectral rate coefficients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for the processes (4) and (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5) of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the absorption charge exchange and photo-association,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as well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as the spectral rate coefficients characterizing all these</a:t>
            </a:r>
          </a:p>
          <a:p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processes with given X together, as functions of </a:t>
            </a:r>
            <a:r>
              <a:rPr lang="el-GR" sz="1200" dirty="0" smtClean="0"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T are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presented;</a:t>
            </a:r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- In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the last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part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are given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he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expressions for the </a:t>
            </a:r>
            <a:r>
              <a:rPr lang="en-US" sz="12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total spectral </a:t>
            </a:r>
            <a:r>
              <a:rPr lang="en-US" sz="12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absorption coefficients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, characterizing the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efficiency of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the processes (3) - (5)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and (1) and (2) with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all chosen X together,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as the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functions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of  </a:t>
            </a:r>
            <a:r>
              <a:rPr lang="el-GR" sz="1200" dirty="0" smtClean="0"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l-GR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T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h.</a:t>
            </a:r>
          </a:p>
          <a:p>
            <a:pPr marL="171450" indent="-171450"/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- Finally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, the values of the </a:t>
            </a:r>
            <a:r>
              <a:rPr lang="en-US" sz="12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parameters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which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characterize the </a:t>
            </a:r>
            <a:r>
              <a:rPr lang="en-US" sz="12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relative efficiency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of the strongly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non-symmetric processes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(3) - (5) with the respect to: the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total contribution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of all (symmetric and non-symmetric)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ion-atom processes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(1)-(5) and the concurrent electron-atom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absorption processes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, are also presented in Section 3.</a:t>
            </a:r>
            <a:endParaRPr lang="x-none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4267200"/>
            <a:ext cx="16002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potential curves</a:t>
            </a:r>
            <a:r>
              <a: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12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dipole matrix elements 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981200" y="4648200"/>
            <a:ext cx="6858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2743200" y="4267200"/>
            <a:ext cx="17526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spectral cross-sections and spectral rate coefficients 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4572000" y="4648200"/>
            <a:ext cx="8382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Elbow Connector 10"/>
          <p:cNvCxnSpPr/>
          <p:nvPr/>
        </p:nvCxnSpPr>
        <p:spPr>
          <a:xfrm flipV="1">
            <a:off x="4114800" y="5181600"/>
            <a:ext cx="1295400" cy="6858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2590800" y="5562600"/>
            <a:ext cx="14478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Abundances densities of all species H</a:t>
            </a:r>
            <a:r>
              <a:rPr lang="en-US" sz="1200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X</a:t>
            </a:r>
            <a:r>
              <a:rPr lang="en-US" sz="1200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,…</a:t>
            </a:r>
            <a:endParaRPr lang="en-US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486400" y="4419600"/>
            <a:ext cx="16764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Partial,total</a:t>
            </a:r>
            <a:r>
              <a:rPr lang="en-US" sz="12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spectral absorption coefficients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7239000" y="4800600"/>
            <a:ext cx="2286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7543800" y="4343400"/>
            <a:ext cx="1524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parameters which characterize the relative efficiency of the considered processes </a:t>
            </a:r>
            <a:endParaRPr lang="en-US" sz="1200" u="sng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" y="3810000"/>
            <a:ext cx="915635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 smtClean="0"/>
              <a:t>Sheme</a:t>
            </a:r>
            <a:endParaRPr lang="x-none" dirty="0"/>
          </a:p>
        </p:txBody>
      </p:sp>
    </p:spTree>
    <p:extLst>
      <p:ext uri="{BB962C8B-B14F-4D97-AF65-F5344CB8AC3E}">
        <p14:creationId xmlns="" xmlns:p14="http://schemas.microsoft.com/office/powerpoint/2010/main" val="1047817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457200"/>
            <a:ext cx="5213287" cy="52322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4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molecular ion characteristics:</a:t>
            </a:r>
          </a:p>
          <a:p>
            <a:r>
              <a:rPr lang="en-US" sz="14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potential curves of the molecular ions and dipole matrix elements</a:t>
            </a:r>
            <a:endParaRPr lang="en-US" sz="1400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1447800"/>
            <a:ext cx="8229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The mentioned molecular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ion H</a:t>
            </a:r>
            <a:r>
              <a:rPr lang="en-US" sz="1200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1200" baseline="30000" dirty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characteristic for the cases  </a:t>
            </a:r>
            <a:r>
              <a:rPr lang="en-US" sz="1200" i="1" dirty="0" smtClean="0">
                <a:latin typeface="Times New Roman" pitchFamily="18" charset="0"/>
                <a:cs typeface="Times New Roman" pitchFamily="18" charset="0"/>
              </a:rPr>
              <a:t>X =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Mg, Si, Ca, Na and Al are presented in next Fig’s. </a:t>
            </a:r>
          </a:p>
          <a:p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For the molecular ions in the cases </a:t>
            </a:r>
            <a:r>
              <a:rPr lang="en-US" sz="1200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, Mg, Si and Al all calculations were done here using the MOLPRO package of programs (MOLPRO 2006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). Our colleagues from Greece has done most of the work on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this.</a:t>
            </a:r>
          </a:p>
          <a:p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For other molecular ions, in the cases  </a:t>
            </a:r>
            <a:r>
              <a:rPr lang="en-US" sz="1200" i="1" dirty="0" smtClean="0">
                <a:latin typeface="Times New Roman" pitchFamily="18" charset="0"/>
                <a:cs typeface="Times New Roman" pitchFamily="18" charset="0"/>
              </a:rPr>
              <a:t>X =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US" sz="12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(Li)</a:t>
            </a:r>
            <a:r>
              <a:rPr lang="en-US" sz="1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the corresponding potential curves and the values of the dipole matrix element are calculated here on the bases of the method which is described in details in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Ignjatovic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&amp;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Mihajlov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(2005). In the significant part this method is analogous to the well-known method of the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pseudopotential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in the solid state physics Heine (1970).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3200400"/>
            <a:ext cx="3581400" cy="3135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53768" y="3200400"/>
            <a:ext cx="3376025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ABSORPTION QUASI-MOLECULAR BANDS AS FACTORS OF THE SOLAR PHOTOSPHERE OPACITY ABOVE SUNSPOTS &amp;quot;&quot;/&gt;&lt;property id=&quot;20307&quot; value=&quot;256&quot;/&gt;&lt;/object&gt;&lt;object type=&quot;3&quot; unique_id=&quot;10005&quot;&gt;&lt;property id=&quot;20148&quot; value=&quot;5&quot;/&gt;&lt;property id=&quot;20300&quot; value=&quot;Slide 2 - &amp;quot; INTRODUCTION &amp;quot;&quot;/&gt;&lt;property id=&quot;20307&quot; value=&quot;272&quot;/&gt;&lt;/object&gt;&lt;object type=&quot;3&quot; unique_id=&quot;10006&quot;&gt;&lt;property id=&quot;20148&quot; value=&quot;5&quot;/&gt;&lt;property id=&quot;20300&quot; value=&quot;Slide 3 - &amp;quot;INTRODUCTION &amp;quot;&quot;/&gt;&lt;property id=&quot;20307&quot; value=&quot;302&quot;/&gt;&lt;/object&gt;&lt;object type=&quot;3&quot; unique_id=&quot;10008&quot;&gt;&lt;property id=&quot;20148&quot; value=&quot;5&quot;/&gt;&lt;property id=&quot;20300&quot; value=&quot;Slide 4&quot;/&gt;&lt;property id=&quot;20307&quot; value=&quot;303&quot;/&gt;&lt;/object&gt;&lt;object type=&quot;3&quot; unique_id=&quot;10009&quot;&gt;&lt;property id=&quot;20148&quot; value=&quot;5&quot;/&gt;&lt;property id=&quot;20300&quot; value=&quot;Slide 5&quot;/&gt;&lt;property id=&quot;20307&quot; value=&quot;305&quot;/&gt;&lt;/object&gt;&lt;object type=&quot;3&quot; unique_id=&quot;10010&quot;&gt;&lt;property id=&quot;20148&quot; value=&quot;5&quot;/&gt;&lt;property id=&quot;20300&quot; value=&quot;Slide 6&quot;/&gt;&lt;property id=&quot;20307&quot; value=&quot;304&quot;/&gt;&lt;/object&gt;&lt;object type=&quot;3&quot; unique_id=&quot;10011&quot;&gt;&lt;property id=&quot;20148&quot; value=&quot;5&quot;/&gt;&lt;property id=&quot;20300&quot; value=&quot;Slide 7&quot;/&gt;&lt;property id=&quot;20307&quot; value=&quot;306&quot;/&gt;&lt;/object&gt;&lt;object type=&quot;3&quot; unique_id=&quot;10012&quot;&gt;&lt;property id=&quot;20148&quot; value=&quot;5&quot;/&gt;&lt;property id=&quot;20300&quot; value=&quot;Slide 8&quot;/&gt;&lt;property id=&quot;20307&quot; value=&quot;307&quot;/&gt;&lt;/object&gt;&lt;object type=&quot;3&quot; unique_id=&quot;10013&quot;&gt;&lt;property id=&quot;20148&quot; value=&quot;5&quot;/&gt;&lt;property id=&quot;20300&quot; value=&quot;Slide 9&quot;/&gt;&lt;property id=&quot;20307&quot; value=&quot;308&quot;/&gt;&lt;/object&gt;&lt;object type=&quot;3&quot; unique_id=&quot;10015&quot;&gt;&lt;property id=&quot;20148&quot; value=&quot;5&quot;/&gt;&lt;property id=&quot;20300&quot; value=&quot;Slide 21&quot;/&gt;&lt;property id=&quot;20307&quot; value=&quot;286&quot;/&gt;&lt;/object&gt;&lt;object type=&quot;3&quot; unique_id=&quot;10029&quot;&gt;&lt;property id=&quot;20148&quot; value=&quot;5&quot;/&gt;&lt;property id=&quot;20300&quot; value=&quot;Slide 22 - &amp;quot;Conclusion&amp;quot;&quot;/&gt;&lt;property id=&quot;20307&quot; value=&quot;276&quot;/&gt;&lt;/object&gt;&lt;object type=&quot;3&quot; unique_id=&quot;10030&quot;&gt;&lt;property id=&quot;20148&quot; value=&quot;5&quot;/&gt;&lt;property id=&quot;20300&quot; value=&quot;Slide 23&quot;/&gt;&lt;property id=&quot;20307&quot; value=&quot;284&quot;/&gt;&lt;/object&gt;&lt;object type=&quot;3&quot; unique_id=&quot;10031&quot;&gt;&lt;property id=&quot;20148&quot; value=&quot;5&quot;/&gt;&lt;property id=&quot;20300&quot; value=&quot;Slide 24 - &amp;quot;References&amp;quot;&quot;/&gt;&lt;property id=&quot;20307&quot; value=&quot;258&quot;/&gt;&lt;/object&gt;&lt;object type=&quot;3&quot; unique_id=&quot;10032&quot;&gt;&lt;property id=&quot;20148&quot; value=&quot;5&quot;/&gt;&lt;property id=&quot;20300&quot; value=&quot;Slide 25&quot;/&gt;&lt;property id=&quot;20307&quot; value=&quot;282&quot;/&gt;&lt;/object&gt;&lt;object type=&quot;3&quot; unique_id=&quot;10033&quot;&gt;&lt;property id=&quot;20148&quot; value=&quot;5&quot;/&gt;&lt;property id=&quot;20300&quot; value=&quot;Slide 26&quot;/&gt;&lt;property id=&quot;20307&quot; value=&quot;283&quot;/&gt;&lt;/object&gt;&lt;object type=&quot;3&quot; unique_id=&quot;10034&quot;&gt;&lt;property id=&quot;20148&quot; value=&quot;5&quot;/&gt;&lt;property id=&quot;20300&quot; value=&quot;Slide 27&quot;/&gt;&lt;property id=&quot;20307&quot; value=&quot;277&quot;/&gt;&lt;/object&gt;&lt;object type=&quot;3&quot; unique_id=&quot;10365&quot;&gt;&lt;property id=&quot;20148&quot; value=&quot;5&quot;/&gt;&lt;property id=&quot;20300&quot; value=&quot;Slide 10&quot;/&gt;&lt;property id=&quot;20307&quot; value=&quot;309&quot;/&gt;&lt;/object&gt;&lt;object type=&quot;3&quot; unique_id=&quot;11420&quot;&gt;&lt;property id=&quot;20148&quot; value=&quot;5&quot;/&gt;&lt;property id=&quot;20300&quot; value=&quot;Slide 11&quot;/&gt;&lt;property id=&quot;20307&quot; value=&quot;310&quot;/&gt;&lt;/object&gt;&lt;object type=&quot;3&quot; unique_id=&quot;11736&quot;&gt;&lt;property id=&quot;20148&quot; value=&quot;5&quot;/&gt;&lt;property id=&quot;20300&quot; value=&quot;Slide 12&quot;/&gt;&lt;property id=&quot;20307&quot; value=&quot;311&quot;/&gt;&lt;/object&gt;&lt;object type=&quot;3&quot; unique_id=&quot;12437&quot;&gt;&lt;property id=&quot;20148&quot; value=&quot;5&quot;/&gt;&lt;property id=&quot;20300&quot; value=&quot;Slide 13&quot;/&gt;&lt;property id=&quot;20307&quot; value=&quot;312&quot;/&gt;&lt;/object&gt;&lt;object type=&quot;3&quot; unique_id=&quot;13751&quot;&gt;&lt;property id=&quot;20148&quot; value=&quot;5&quot;/&gt;&lt;property id=&quot;20300&quot; value=&quot;Slide 14&quot;/&gt;&lt;property id=&quot;20307&quot; value=&quot;313&quot;/&gt;&lt;/object&gt;&lt;object type=&quot;3&quot; unique_id=&quot;13983&quot;&gt;&lt;property id=&quot;20148&quot; value=&quot;5&quot;/&gt;&lt;property id=&quot;20300&quot; value=&quot;Slide 15&quot;/&gt;&lt;property id=&quot;20307&quot; value=&quot;314&quot;/&gt;&lt;/object&gt;&lt;object type=&quot;3&quot; unique_id=&quot;14358&quot;&gt;&lt;property id=&quot;20148&quot; value=&quot;5&quot;/&gt;&lt;property id=&quot;20300&quot; value=&quot;Slide 16&quot;/&gt;&lt;property id=&quot;20307&quot; value=&quot;315&quot;/&gt;&lt;/object&gt;&lt;object type=&quot;3&quot; unique_id=&quot;14464&quot;&gt;&lt;property id=&quot;20148&quot; value=&quot;5&quot;/&gt;&lt;property id=&quot;20300&quot; value=&quot;Slide 17&quot;/&gt;&lt;property id=&quot;20307&quot; value=&quot;316&quot;/&gt;&lt;/object&gt;&lt;object type=&quot;3&quot; unique_id=&quot;14645&quot;&gt;&lt;property id=&quot;20148&quot; value=&quot;5&quot;/&gt;&lt;property id=&quot;20300&quot; value=&quot;Slide 20 - &amp;quot;Conclusion&amp;quot;&quot;/&gt;&lt;property id=&quot;20307&quot; value=&quot;317&quot;/&gt;&lt;/object&gt;&lt;object type=&quot;3&quot; unique_id=&quot;14979&quot;&gt;&lt;property id=&quot;20148&quot; value=&quot;5&quot;/&gt;&lt;property id=&quot;20300&quot; value=&quot;Slide 18&quot;/&gt;&lt;property id=&quot;20307&quot; value=&quot;318&quot;/&gt;&lt;/object&gt;&lt;object type=&quot;3&quot; unique_id=&quot;15536&quot;&gt;&lt;property id=&quot;20148&quot; value=&quot;5&quot;/&gt;&lt;property id=&quot;20300&quot; value=&quot;Slide 19&quot;/&gt;&lt;property id=&quot;20307&quot; value=&quot;319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2059</TotalTime>
  <Words>2877</Words>
  <Application>Microsoft Office PowerPoint</Application>
  <PresentationFormat>On-screen Show (4:3)</PresentationFormat>
  <Paragraphs>197</Paragraphs>
  <Slides>25</Slides>
  <Notes>0</Notes>
  <HiddenSlides>0</HiddenSlides>
  <MMClips>0</MMClips>
  <ScaleCrop>false</ScaleCrop>
  <HeadingPairs>
    <vt:vector size="8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  <vt:variant>
        <vt:lpstr>Custom Shows</vt:lpstr>
      </vt:variant>
      <vt:variant>
        <vt:i4>1</vt:i4>
      </vt:variant>
    </vt:vector>
  </HeadingPairs>
  <TitlesOfParts>
    <vt:vector size="28" baseType="lpstr">
      <vt:lpstr>Default Design</vt:lpstr>
      <vt:lpstr>Acrobat Document</vt:lpstr>
      <vt:lpstr>ABSORPTION QUASI-MOLECULAR BANDS AS FACTORS OF THE SOLAR PHOTOSPHERE OPACITY ABOVE SUNSPOTS </vt:lpstr>
      <vt:lpstr>INTRODUCTION 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Conclusion</vt:lpstr>
      <vt:lpstr>The Team</vt:lpstr>
      <vt:lpstr>References</vt:lpstr>
      <vt:lpstr>Slide 25</vt:lpstr>
      <vt:lpstr>Custom Show 1</vt:lpstr>
    </vt:vector>
  </TitlesOfParts>
  <Company>home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ELEKTROPROVODNOST I DRUGE TRANSPORTNE OSOBINE   NEIDEALNE DELIMIČNO JONIZOVANE PLAZME HELIJUMA, NEONA I ARGONA</dc:title>
  <dc:creator>aca</dc:creator>
  <cp:lastModifiedBy>milan</cp:lastModifiedBy>
  <cp:revision>676</cp:revision>
  <dcterms:created xsi:type="dcterms:W3CDTF">2010-05-11T12:04:24Z</dcterms:created>
  <dcterms:modified xsi:type="dcterms:W3CDTF">2013-06-08T15:07:51Z</dcterms:modified>
</cp:coreProperties>
</file>