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3" r:id="rId5"/>
    <p:sldId id="261" r:id="rId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56001D"/>
    <a:srgbClr val="000046"/>
    <a:srgbClr val="000066"/>
    <a:srgbClr val="660022"/>
    <a:srgbClr val="CC0099"/>
    <a:srgbClr val="6BBDC3"/>
    <a:srgbClr val="9DD3D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09666-4B8E-4A63-8A30-2FCBBC0238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DCDA6-C828-4864-A7B9-B3AF376800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EBC06-D0F1-4475-A1D2-2D36F53BA7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E11E99-B355-4C61-9B3C-FE1E44B36D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50B6E-FEA3-4EA6-8092-887922004C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282B3-35C9-4817-B01E-EE224FCD30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68313-E469-4527-B84E-F5CD725F04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AA73D-A0F9-44CD-938E-B90F08633E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F385-F920-4F20-A97F-444F83A68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07186-E9FB-4F75-9414-C2B151E269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1FADE-16A2-43B2-9AF6-56F5969FE2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BD920-D834-4265-BB2A-DF9A7297CB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BB1FF"/>
            </a:gs>
            <a:gs pos="100000">
              <a:srgbClr val="6EE6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7069E3-1E3C-455C-8513-79772298729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sz="4000"/>
              <a:t>LYMAN-ALPHA BLOBS COMOVING NUMBER DENSITY AND COLD GAS ACCRETION MODE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810000"/>
            <a:ext cx="6400800" cy="1752600"/>
          </a:xfrm>
        </p:spPr>
        <p:txBody>
          <a:bodyPr/>
          <a:lstStyle/>
          <a:p>
            <a:r>
              <a:rPr lang="en-US" sz="2800"/>
              <a:t>Marijana Smailagi</a:t>
            </a:r>
            <a:r>
              <a:rPr lang="sr-Latn-CS" sz="2800"/>
              <a:t>ć</a:t>
            </a:r>
            <a:r>
              <a:rPr lang="en-US" sz="2800" baseline="30000"/>
              <a:t>1</a:t>
            </a:r>
            <a:r>
              <a:rPr lang="sr-Latn-CS" sz="2800"/>
              <a:t>,</a:t>
            </a:r>
          </a:p>
          <a:p>
            <a:r>
              <a:rPr lang="sr-Latn-CS" sz="2800"/>
              <a:t>Milan Bogosavljević</a:t>
            </a:r>
            <a:r>
              <a:rPr lang="en-US" sz="2800" baseline="30000"/>
              <a:t>2</a:t>
            </a:r>
            <a:r>
              <a:rPr lang="sr-Latn-CS" sz="2800"/>
              <a:t>, </a:t>
            </a:r>
          </a:p>
          <a:p>
            <a:r>
              <a:rPr lang="sr-Latn-CS" sz="2800"/>
              <a:t>Miroslav Mićić</a:t>
            </a:r>
            <a:r>
              <a:rPr lang="en-US" sz="2800" baseline="30000"/>
              <a:t>2</a:t>
            </a:r>
            <a:endParaRPr lang="en-US" sz="280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1000" y="5638800"/>
            <a:ext cx="49149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30000"/>
              <a:t>1 </a:t>
            </a:r>
            <a:r>
              <a:rPr lang="en-US"/>
              <a:t>Belgrade University, </a:t>
            </a:r>
            <a:r>
              <a:rPr lang="en-US" sz="2000"/>
              <a:t>Faculty</a:t>
            </a:r>
            <a:r>
              <a:rPr lang="en-US"/>
              <a:t> of Mathematics,</a:t>
            </a:r>
          </a:p>
          <a:p>
            <a:r>
              <a:rPr lang="en-US" baseline="30000"/>
              <a:t>2 </a:t>
            </a:r>
            <a:r>
              <a:rPr lang="en-US"/>
              <a:t>Astronomical Observatory, Belgrade 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7239000" y="38100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9</a:t>
            </a:r>
            <a:r>
              <a:rPr lang="en-US" baseline="30000"/>
              <a:t>th</a:t>
            </a:r>
            <a:r>
              <a:rPr lang="en-US"/>
              <a:t> SCSLSA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733800" cy="1143000"/>
          </a:xfrm>
        </p:spPr>
        <p:txBody>
          <a:bodyPr/>
          <a:lstStyle/>
          <a:p>
            <a:r>
              <a:rPr lang="en-US" sz="2800"/>
              <a:t>LYMAN ALPHA BLOBS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953000" y="381000"/>
            <a:ext cx="34639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COLD ACCRETION </a:t>
            </a:r>
          </a:p>
          <a:p>
            <a:r>
              <a:rPr lang="en-US" sz="2800">
                <a:solidFill>
                  <a:schemeClr val="tx2"/>
                </a:solidFill>
              </a:rPr>
              <a:t>            MODE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905000"/>
            <a:ext cx="3581400" cy="3578225"/>
          </a:xfrm>
          <a:noFill/>
          <a:ln/>
        </p:spPr>
      </p:pic>
      <p:pic>
        <p:nvPicPr>
          <p:cNvPr id="17416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 l="1897" t="31876" r="56285" b="37421"/>
          <a:stretch>
            <a:fillRect/>
          </a:stretch>
        </p:blipFill>
        <p:spPr>
          <a:xfrm>
            <a:off x="5029200" y="1905000"/>
            <a:ext cx="3532188" cy="3581400"/>
          </a:xfrm>
          <a:noFill/>
          <a:ln/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41325" y="5599113"/>
            <a:ext cx="21939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</a:t>
            </a:r>
            <a:r>
              <a:rPr lang="en-US" baseline="-25000">
                <a:solidFill>
                  <a:srgbClr val="0000FF"/>
                </a:solidFill>
              </a:rPr>
              <a:t>Ly</a:t>
            </a:r>
            <a:r>
              <a:rPr lang="en-US" baseline="-2500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rgbClr val="0000FF"/>
                </a:solidFill>
              </a:rPr>
              <a:t>~10</a:t>
            </a:r>
            <a:r>
              <a:rPr lang="en-US" baseline="30000">
                <a:solidFill>
                  <a:srgbClr val="0000FF"/>
                </a:solidFill>
              </a:rPr>
              <a:t>43</a:t>
            </a:r>
            <a:r>
              <a:rPr lang="en-US">
                <a:solidFill>
                  <a:srgbClr val="0000FF"/>
                </a:solidFill>
              </a:rPr>
              <a:t>-10</a:t>
            </a:r>
            <a:r>
              <a:rPr lang="en-US" baseline="30000">
                <a:solidFill>
                  <a:srgbClr val="0000FF"/>
                </a:solidFill>
              </a:rPr>
              <a:t>44</a:t>
            </a:r>
            <a:r>
              <a:rPr lang="en-US">
                <a:solidFill>
                  <a:srgbClr val="0000FF"/>
                </a:solidFill>
              </a:rPr>
              <a:t> erg/s</a:t>
            </a:r>
          </a:p>
          <a:p>
            <a:r>
              <a:rPr lang="en-US">
                <a:solidFill>
                  <a:srgbClr val="0000FF"/>
                </a:solidFill>
              </a:rPr>
              <a:t>d ~100 kpc</a:t>
            </a:r>
          </a:p>
          <a:p>
            <a:r>
              <a:rPr lang="en-US">
                <a:solidFill>
                  <a:srgbClr val="6600FF"/>
                </a:solidFill>
              </a:rPr>
              <a:t>z ~ 2-3 (1-6.6)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937125" y="5599113"/>
            <a:ext cx="1570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T &lt; 2.5x10</a:t>
            </a:r>
            <a:r>
              <a:rPr lang="en-US" baseline="30000">
                <a:solidFill>
                  <a:srgbClr val="0000FF"/>
                </a:solidFill>
              </a:rPr>
              <a:t>5</a:t>
            </a:r>
            <a:r>
              <a:rPr lang="en-US">
                <a:solidFill>
                  <a:srgbClr val="0000FF"/>
                </a:solidFill>
              </a:rPr>
              <a:t> K</a:t>
            </a:r>
          </a:p>
          <a:p>
            <a:r>
              <a:rPr lang="en-US">
                <a:solidFill>
                  <a:srgbClr val="0000FF"/>
                </a:solidFill>
              </a:rPr>
              <a:t>n &lt; 0.13 cm</a:t>
            </a:r>
            <a:r>
              <a:rPr lang="en-US" baseline="30000">
                <a:solidFill>
                  <a:srgbClr val="0000FF"/>
                </a:solidFill>
              </a:rPr>
              <a:t>-3</a:t>
            </a:r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OUR MODEL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l="11250" t="62813" r="38625" b="27188"/>
          <a:stretch>
            <a:fillRect/>
          </a:stretch>
        </p:blipFill>
        <p:spPr>
          <a:xfrm>
            <a:off x="2209800" y="3124200"/>
            <a:ext cx="4953000" cy="935038"/>
          </a:xfrm>
          <a:noFill/>
          <a:ln/>
        </p:spPr>
      </p:pic>
      <p:sp>
        <p:nvSpPr>
          <p:cNvPr id="19463" name="Line 7"/>
          <p:cNvSpPr>
            <a:spLocks noChangeShapeType="1"/>
          </p:cNvSpPr>
          <p:nvPr/>
        </p:nvSpPr>
        <p:spPr bwMode="auto">
          <a:xfrm flipH="1" flipV="1">
            <a:off x="2971800" y="27432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>
            <a:off x="3352800" y="38862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4953000" y="22860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5410200" y="3810000"/>
            <a:ext cx="762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33400" y="2359025"/>
            <a:ext cx="3973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% radiated energy that we see at Ly</a:t>
            </a:r>
            <a:r>
              <a:rPr lang="en-US">
                <a:latin typeface="Symbol" pitchFamily="18" charset="2"/>
              </a:rPr>
              <a:t>a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669925" y="4303713"/>
            <a:ext cx="335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     % of energy that goes to </a:t>
            </a:r>
          </a:p>
          <a:p>
            <a:r>
              <a:rPr lang="en-US"/>
              <a:t>heating the cold streams of gas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089525" y="4456113"/>
            <a:ext cx="313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Potential difference between </a:t>
            </a:r>
          </a:p>
          <a:p>
            <a:r>
              <a:rPr lang="en-US"/>
              <a:t>virial radius and radius r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953000" y="1905000"/>
            <a:ext cx="259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Cold gas accretion rate: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304800" y="1346200"/>
            <a:ext cx="4302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46"/>
                </a:solidFill>
              </a:rPr>
              <a:t>Source of energy: cold gas accretion</a:t>
            </a:r>
          </a:p>
          <a:p>
            <a:r>
              <a:rPr lang="en-US" sz="2000">
                <a:solidFill>
                  <a:srgbClr val="000046"/>
                </a:solidFill>
              </a:rPr>
              <a:t> LAB: L &gt; 10</a:t>
            </a:r>
            <a:r>
              <a:rPr lang="en-US" sz="2000" baseline="30000">
                <a:solidFill>
                  <a:srgbClr val="000046"/>
                </a:solidFill>
              </a:rPr>
              <a:t>43</a:t>
            </a:r>
            <a:r>
              <a:rPr lang="en-US" sz="2000">
                <a:solidFill>
                  <a:srgbClr val="000046"/>
                </a:solidFill>
              </a:rPr>
              <a:t> erg/s, d &gt;100 kpc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4343400" y="5334000"/>
            <a:ext cx="44958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600">
                <a:solidFill>
                  <a:srgbClr val="660022"/>
                </a:solidFill>
              </a:rPr>
              <a:t> Luminosity for 4 cases</a:t>
            </a:r>
            <a:r>
              <a:rPr lang="sr-Latn-CS" sz="2600">
                <a:solidFill>
                  <a:srgbClr val="660022"/>
                </a:solidFill>
              </a:rPr>
              <a:t>:</a:t>
            </a:r>
          </a:p>
          <a:p>
            <a:r>
              <a:rPr lang="sr-Latn-CS" sz="2600">
                <a:solidFill>
                  <a:srgbClr val="660022"/>
                </a:solidFill>
              </a:rPr>
              <a:t>     </a:t>
            </a:r>
            <a:r>
              <a:rPr lang="en-US" sz="2600">
                <a:solidFill>
                  <a:srgbClr val="660022"/>
                </a:solidFill>
              </a:rPr>
              <a:t>r = 0 or 0.2R</a:t>
            </a:r>
            <a:r>
              <a:rPr lang="sr-Latn-CS" sz="2600" baseline="-25000">
                <a:solidFill>
                  <a:srgbClr val="660022"/>
                </a:solidFill>
              </a:rPr>
              <a:t>v</a:t>
            </a:r>
            <a:r>
              <a:rPr lang="en-US" sz="2600" baseline="-25000">
                <a:solidFill>
                  <a:srgbClr val="660022"/>
                </a:solidFill>
              </a:rPr>
              <a:t> </a:t>
            </a:r>
            <a:r>
              <a:rPr lang="sr-Latn-CS" sz="2600">
                <a:solidFill>
                  <a:srgbClr val="660022"/>
                </a:solidFill>
              </a:rPr>
              <a:t>, </a:t>
            </a:r>
            <a:r>
              <a:rPr lang="en-US" sz="2600">
                <a:solidFill>
                  <a:srgbClr val="660022"/>
                </a:solidFill>
              </a:rPr>
              <a:t>and</a:t>
            </a:r>
            <a:r>
              <a:rPr lang="sr-Latn-CS" sz="2600">
                <a:solidFill>
                  <a:srgbClr val="660022"/>
                </a:solidFill>
              </a:rPr>
              <a:t> </a:t>
            </a:r>
          </a:p>
          <a:p>
            <a:r>
              <a:rPr lang="sr-Latn-CS" sz="2600">
                <a:solidFill>
                  <a:srgbClr val="660022"/>
                </a:solidFill>
              </a:rPr>
              <a:t>     </a:t>
            </a:r>
            <a:r>
              <a:rPr lang="en-US" sz="2600">
                <a:solidFill>
                  <a:srgbClr val="660022"/>
                </a:solidFill>
              </a:rPr>
              <a:t>f</a:t>
            </a:r>
            <a:r>
              <a:rPr lang="sr-Latn-CS" sz="2600" baseline="-25000">
                <a:solidFill>
                  <a:srgbClr val="660022"/>
                </a:solidFill>
                <a:latin typeface="Symbol" pitchFamily="18" charset="2"/>
              </a:rPr>
              <a:t>a</a:t>
            </a:r>
            <a:r>
              <a:rPr lang="en-US" sz="2600">
                <a:solidFill>
                  <a:srgbClr val="660022"/>
                </a:solidFill>
              </a:rPr>
              <a:t>f</a:t>
            </a:r>
            <a:r>
              <a:rPr lang="sr-Latn-CS" sz="2600" baseline="-25000">
                <a:solidFill>
                  <a:srgbClr val="660022"/>
                </a:solidFill>
              </a:rPr>
              <a:t>c</a:t>
            </a:r>
            <a:r>
              <a:rPr lang="en-US" sz="2600">
                <a:solidFill>
                  <a:srgbClr val="660022"/>
                </a:solidFill>
              </a:rPr>
              <a:t> = 0.34 or 0.10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5943600" y="2133600"/>
            <a:ext cx="3041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From simulation </a:t>
            </a:r>
          </a:p>
          <a:p>
            <a:r>
              <a:rPr lang="en-US">
                <a:solidFill>
                  <a:srgbClr val="0000FF"/>
                </a:solidFill>
              </a:rPr>
              <a:t>Faucher-Giguere et al. 2011</a:t>
            </a:r>
          </a:p>
        </p:txBody>
      </p:sp>
      <p:sp>
        <p:nvSpPr>
          <p:cNvPr id="19474" name="Oval 18" descr="Wide downward diagonal"/>
          <p:cNvSpPr>
            <a:spLocks noChangeArrowheads="1"/>
          </p:cNvSpPr>
          <p:nvPr/>
        </p:nvSpPr>
        <p:spPr bwMode="auto">
          <a:xfrm>
            <a:off x="533400" y="5181600"/>
            <a:ext cx="1447800" cy="1447800"/>
          </a:xfrm>
          <a:prstGeom prst="ellipse">
            <a:avLst/>
          </a:prstGeom>
          <a:pattFill prst="wdDnDiag">
            <a:fgClr>
              <a:srgbClr val="6BBDC3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066800" y="5638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>
            <a:off x="1295400" y="5867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1295400" y="5867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1371600" y="6096000"/>
            <a:ext cx="42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</a:t>
            </a:r>
            <a:r>
              <a:rPr lang="en-US" baseline="-25000"/>
              <a:t>v</a:t>
            </a:r>
            <a:endParaRPr lang="en-US"/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1295400" y="5562600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1981200" y="62484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halo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96963"/>
          </a:xfrm>
        </p:spPr>
        <p:txBody>
          <a:bodyPr/>
          <a:lstStyle/>
          <a:p>
            <a:r>
              <a:rPr lang="sr-Latn-CS"/>
              <a:t>LUMINOSITY FUNCTIONS</a:t>
            </a:r>
            <a:endParaRPr lang="en-US"/>
          </a:p>
        </p:txBody>
      </p:sp>
      <p:pic>
        <p:nvPicPr>
          <p:cNvPr id="14340" name="Picture 4" descr="XXFLcum1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243013"/>
            <a:ext cx="3886200" cy="2901950"/>
          </a:xfrm>
          <a:noFill/>
          <a:ln/>
        </p:spPr>
      </p:pic>
      <p:pic>
        <p:nvPicPr>
          <p:cNvPr id="14341" name="Picture 5" descr="XXFLcum2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239838"/>
            <a:ext cx="3962400" cy="2927350"/>
          </a:xfrm>
          <a:noFill/>
          <a:ln/>
        </p:spPr>
      </p:pic>
      <p:sp>
        <p:nvSpPr>
          <p:cNvPr id="14346" name="Line 10"/>
          <p:cNvSpPr>
            <a:spLocks noChangeShapeType="1"/>
          </p:cNvSpPr>
          <p:nvPr/>
        </p:nvSpPr>
        <p:spPr bwMode="auto">
          <a:xfrm flipH="1">
            <a:off x="5791200" y="16002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5943600" y="18288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6019800" y="1292225"/>
            <a:ext cx="1611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</a:t>
            </a:r>
            <a:r>
              <a:rPr lang="en-US">
                <a:latin typeface="Symbol" pitchFamily="18" charset="2"/>
              </a:rPr>
              <a:t>a</a:t>
            </a:r>
            <a:r>
              <a:rPr lang="en-US"/>
              <a:t>fc=0.34, r=0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248400" y="1600200"/>
            <a:ext cx="180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99"/>
                </a:solidFill>
              </a:rPr>
              <a:t>f</a:t>
            </a:r>
            <a:r>
              <a:rPr lang="en-US">
                <a:solidFill>
                  <a:srgbClr val="CC0099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rgbClr val="CC0099"/>
                </a:solidFill>
              </a:rPr>
              <a:t>fc=0.34, r=0.2</a:t>
            </a: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 flipV="1">
            <a:off x="6553200" y="27432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5699125" y="2779713"/>
            <a:ext cx="147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observations</a:t>
            </a: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>
            <a:off x="1676400" y="14478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905000" y="1219200"/>
            <a:ext cx="1611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99"/>
                </a:solidFill>
              </a:rPr>
              <a:t>f</a:t>
            </a:r>
            <a:r>
              <a:rPr lang="en-US">
                <a:solidFill>
                  <a:srgbClr val="CC0099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rgbClr val="CC0099"/>
                </a:solidFill>
              </a:rPr>
              <a:t>fc=0.34, r=0</a:t>
            </a:r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 flipH="1">
            <a:off x="1828800" y="1752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2133600" y="1524000"/>
            <a:ext cx="180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</a:t>
            </a:r>
            <a:r>
              <a:rPr lang="en-US">
                <a:latin typeface="Symbol" pitchFamily="18" charset="2"/>
              </a:rPr>
              <a:t>a</a:t>
            </a:r>
            <a:r>
              <a:rPr lang="en-US"/>
              <a:t>fc=0.34, r=0.2</a:t>
            </a:r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 flipV="1">
            <a:off x="1905000" y="251460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990600" y="2590800"/>
            <a:ext cx="147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observations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457200" y="4572000"/>
            <a:ext cx="8026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Agreement between the slopes</a:t>
            </a:r>
            <a:r>
              <a:rPr lang="en-US"/>
              <a:t> of luminosity functions -&gt; could indicate that </a:t>
            </a:r>
          </a:p>
          <a:p>
            <a:r>
              <a:rPr lang="en-US"/>
              <a:t>  CAM has an important role in luminosity of LABs, or that source of energy </a:t>
            </a:r>
          </a:p>
          <a:p>
            <a:r>
              <a:rPr lang="en-US"/>
              <a:t>  is related to mass of halo in similar way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365125" y="5599113"/>
            <a:ext cx="84455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Agreement for different parameters</a:t>
            </a:r>
            <a:r>
              <a:rPr lang="en-US"/>
              <a:t> -&gt; role of other effects: dust absorption near </a:t>
            </a:r>
          </a:p>
          <a:p>
            <a:r>
              <a:rPr lang="en-US"/>
              <a:t>  galaxy, different accretion rate through the radius of halo… ,  </a:t>
            </a:r>
          </a:p>
          <a:p>
            <a:r>
              <a:rPr lang="en-US"/>
              <a:t>  or different main source of energy 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3429000" y="2057400"/>
            <a:ext cx="839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u="sng">
                <a:solidFill>
                  <a:srgbClr val="FF6600"/>
                </a:solidFill>
              </a:rPr>
              <a:t>Z=3.1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8001000" y="2133600"/>
            <a:ext cx="839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u="sng">
                <a:solidFill>
                  <a:srgbClr val="FF6600"/>
                </a:solidFill>
              </a:rPr>
              <a:t>Z=2.3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r-Latn-CS" sz="4000"/>
              <a:t>COMOVING NUMBER DENSITY</a:t>
            </a:r>
            <a:endParaRPr lang="en-US" sz="4000"/>
          </a:p>
        </p:txBody>
      </p:sp>
      <p:pic>
        <p:nvPicPr>
          <p:cNvPr id="7172" name="Picture 4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968375"/>
            <a:ext cx="5791200" cy="4419600"/>
          </a:xfrm>
          <a:noFill/>
          <a:ln/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57200" y="5562600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The comoving number density of LABs in our model is in agreement with observations at z=2 to z=4, </a:t>
            </a:r>
            <a:r>
              <a:rPr lang="en-US">
                <a:solidFill>
                  <a:srgbClr val="CC0099"/>
                </a:solidFill>
              </a:rPr>
              <a:t>but falls below observed density at high redshift and above at lower redshifts</a:t>
            </a:r>
            <a:r>
              <a:rPr lang="en-US"/>
              <a:t>. This could indicates that CAM is not the main source of energy of LAB at all redshifts and masses.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7010400" y="2133600"/>
            <a:ext cx="30480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7010400" y="2438400"/>
            <a:ext cx="304800" cy="0"/>
          </a:xfrm>
          <a:prstGeom prst="line">
            <a:avLst/>
          </a:prstGeom>
          <a:noFill/>
          <a:ln w="19050">
            <a:solidFill>
              <a:srgbClr val="66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7086600" y="2743200"/>
            <a:ext cx="228600" cy="2286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7391400" y="2667000"/>
            <a:ext cx="147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observations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7315200" y="1905000"/>
            <a:ext cx="1611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</a:t>
            </a:r>
            <a:r>
              <a:rPr lang="en-US">
                <a:latin typeface="Symbol" pitchFamily="18" charset="2"/>
              </a:rPr>
              <a:t>a</a:t>
            </a:r>
            <a:r>
              <a:rPr lang="en-US"/>
              <a:t>fc=0.34, r=0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7315200" y="2209800"/>
            <a:ext cx="180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</a:t>
            </a:r>
            <a:r>
              <a:rPr lang="en-US">
                <a:latin typeface="Symbol" pitchFamily="18" charset="2"/>
              </a:rPr>
              <a:t>a</a:t>
            </a:r>
            <a:r>
              <a:rPr lang="en-US"/>
              <a:t>fc=0.34, r=0.2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306</Words>
  <Application>Microsoft PowerPoint</Application>
  <PresentationFormat>On-screen Show (4:3)</PresentationFormat>
  <Paragraphs>52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Symbol</vt:lpstr>
      <vt:lpstr>Wingdings</vt:lpstr>
      <vt:lpstr>Default Design</vt:lpstr>
      <vt:lpstr>LYMAN-ALPHA BLOBS COMOVING NUMBER DENSITY AND COLD GAS ACCRETION MODE</vt:lpstr>
      <vt:lpstr>LYMAN ALPHA BLOBS</vt:lpstr>
      <vt:lpstr>OUR MODEL</vt:lpstr>
      <vt:lpstr>LUMINOSITY FUNCTIONS</vt:lpstr>
      <vt:lpstr>COMOVING NUMBER DENSITY</vt:lpstr>
    </vt:vector>
  </TitlesOfParts>
  <Company>ENIC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LYMAN-ALPHA BLOBS COMOVING NUMBER DENSITY AND COLD GAS ACCRETION MODE</dc:title>
  <dc:creator>Tito Smailagic</dc:creator>
  <cp:lastModifiedBy>Milan S. Dimitrijevi</cp:lastModifiedBy>
  <cp:revision>38</cp:revision>
  <dcterms:created xsi:type="dcterms:W3CDTF">2013-05-11T15:26:15Z</dcterms:created>
  <dcterms:modified xsi:type="dcterms:W3CDTF">2013-06-07T14:12:21Z</dcterms:modified>
</cp:coreProperties>
</file>