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13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AC3B28-D19D-4D1D-91FE-4EE99D1D8C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A82E07F-A396-4013-BA79-7574C688ED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75F8DCE-F1B9-4B13-AA56-2D70B6FAA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90D3CC3-AA43-4307-84AA-AB2F5D1BF9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D47DA29-FEF2-49C6-B5AB-2D729A8A9F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54A43F-AEA7-4A5D-828A-5B9142E0B9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261ED8E-5E1B-43F0-BE03-96A25AB5D1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FF59014-E0FB-47BE-93DB-4991FD74FE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D2C218C-2815-41AE-9EF6-7107814C3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84AF4A0-3F99-45EC-B81C-A056F1E57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FA82BD8-644A-4C8C-86AC-1AA9DB25BA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4B21E8-3385-4EE1-84F0-A44AA388F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F489BB-2EDB-43F7-9E10-23A7417D0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3A4BFD9-F5C3-4DDF-BD3A-95E87A7AF1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B8EE4A-ABF9-49BA-847F-7B02589F1C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54D29E0-D381-4DD2-9D2A-90FBAAF15B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4225534-C2F8-4AB1-98F3-AAD2799D50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0149CCC-3494-42F9-9FD7-28D2D17D40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687C491-7845-4269-A25B-08ED09A277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0266AFC-1EBA-4DFE-B96F-AACCCED1B8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E83E18-EFCA-4954-94B1-C7A26BA5F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5633480-13B9-4035-AE3D-4A063DE0A6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5502000-FE49-4464-88EC-3EF3D89A3A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2878FB7-164D-47FE-AD54-C993416C1C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B44DBB9-AD4E-48A8-B55D-0B1FB9AA1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037B130-0FE3-4CF8-B900-F7DE58020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649225B-F258-4005-B03C-DF4378B7E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3D0943-9E59-417F-A4FB-A2B8011A23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B197831-ED13-437B-8AE6-C3EC307C40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83F42CE-13A4-4D39-9D8C-F55A63EA5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E37B58-FB3B-48B5-ACCA-B877AE41A9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85A6A4B-17F3-4BE3-BEB9-A79720A66D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6EE9BA5-C401-4D89-9668-B45E902F4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971FAB5-9A3D-49DD-B8B0-6B4E7E77B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C1F408B-2138-4655-A2FA-21F82D63CE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B4EAFDE-8D7B-41D2-8120-BCFAB7B3D8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62258E-70EB-42A4-91A9-D1D48C961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DA47D5-88BF-499C-8133-DBCB7D3E4A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B21112-F88F-4223-B9D0-EAB3591F8D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72C3FA9-E860-4E86-943A-AEF297F5F2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75FC284-DA7C-4333-B85B-E81D18D44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B205ADE-AEA7-481E-A750-F79EB0E2E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50911A-B03D-4B6B-AB05-0A56FB5488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F96EF5-DCDA-45AF-894F-BF9BD3BA13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4309EE9-CCDC-4CA7-92B7-6445D59E78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E7FCCA0-969D-45DD-AFCB-5F091AE89A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039ABE1-29EF-4465-8E1B-DF0129614C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953F5D6-4C21-42A8-98A9-CE54F73B4D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27E4342-B045-4C46-8243-639D031EB2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1549165-95F8-4A6B-B792-E240288335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9842646-51AF-4AD7-9A40-8900A80A05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C66E59-E397-4A2B-868E-53BCF3E76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CE4B377-6096-4EDD-B812-E2D06BCDF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04D47B4-32BA-4393-9B4F-661F0D0E6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C9A6BCE-42BF-4C4A-9228-79DCF38E77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172200" y="6191250"/>
            <a:ext cx="24765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914400" y="6170613"/>
            <a:ext cx="3962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56338"/>
            <a:ext cx="322263" cy="36512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fld id="{A12716FE-E43D-4CFE-BCAD-991808DCD8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65088" y="69850"/>
            <a:ext cx="9013825" cy="6691313"/>
          </a:xfrm>
          <a:prstGeom prst="roundRect">
            <a:avLst>
              <a:gd name="adj" fmla="val 4931"/>
            </a:avLst>
          </a:prstGeom>
          <a:noFill/>
          <a:ln w="648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3500" y="1449388"/>
            <a:ext cx="9020175" cy="15271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500" y="1397000"/>
            <a:ext cx="9020175" cy="120650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3500" y="2976563"/>
            <a:ext cx="9020175" cy="111125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172200" y="6191250"/>
            <a:ext cx="24765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rgbClr val="FFFFFF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fld id="{B782D85B-90B7-4A67-9AFB-55AFFFA356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60325" y="60325"/>
            <a:ext cx="9026525" cy="6710363"/>
            <a:chOff x="38" y="38"/>
            <a:chExt cx="5686" cy="4227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8" y="38"/>
              <a:ext cx="5686" cy="42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102" y="105"/>
              <a:ext cx="5555" cy="40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Rectangle 5"/>
          <p:cNvSpPr>
            <a:spLocks noChangeArrowheads="1"/>
          </p:cNvSpPr>
          <p:nvPr/>
        </p:nvSpPr>
        <p:spPr bwMode="auto">
          <a:xfrm flipV="1">
            <a:off x="69850" y="2376488"/>
            <a:ext cx="9013825" cy="920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9850" y="2341563"/>
            <a:ext cx="9013825" cy="46037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263" y="2468563"/>
            <a:ext cx="9015412" cy="46037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172200" y="6191250"/>
            <a:ext cx="24765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800100" y="6172200"/>
            <a:ext cx="40005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rgbClr val="FFFFFF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fld id="{7A20BD5B-68DD-4FE8-B3BC-E641F973A8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172200" y="6191250"/>
            <a:ext cx="24765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rgbClr val="FFFFFF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fld id="{C2EF44B5-BB6C-4EAB-AD5B-6C4F76147F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 flipV="1">
            <a:off x="68263" y="4683125"/>
            <a:ext cx="9007475" cy="920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263" y="4649788"/>
            <a:ext cx="9007475" cy="46037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263" y="4773613"/>
            <a:ext cx="9007475" cy="47625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172200" y="6191250"/>
            <a:ext cx="24765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886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solidFill>
                  <a:srgbClr val="FFFFFF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fld id="{7B0A06D7-1440-4D57-845C-F25BCB462F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000" b="1">
              <a:solidFill>
                <a:srgbClr val="FF0000"/>
              </a:solidFill>
              <a:cs typeface="Times New Roman" pitchFamily="16" charset="0"/>
            </a:endParaRP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800" b="1">
              <a:solidFill>
                <a:srgbClr val="FF0000"/>
              </a:solidFill>
              <a:cs typeface="Times New Roman" pitchFamily="16" charset="0"/>
            </a:endParaRP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>
                <a:solidFill>
                  <a:srgbClr val="FFFFFF"/>
                </a:solidFill>
                <a:cs typeface="Times New Roman" pitchFamily="16" charset="0"/>
              </a:rPr>
              <a:t>Stark broadening data for spectral lines of rare-earth elements: Nb III</a:t>
            </a: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600">
              <a:solidFill>
                <a:srgbClr val="FF0000"/>
              </a:solidFill>
              <a:cs typeface="Times New Roman" pitchFamily="16" charset="0"/>
            </a:endParaRP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1">
                <a:solidFill>
                  <a:srgbClr val="800000"/>
                </a:solidFill>
                <a:cs typeface="Times New Roman" pitchFamily="16" charset="0"/>
              </a:rPr>
              <a:t>Z. Simić</a:t>
            </a:r>
            <a:r>
              <a:rPr lang="en-US" sz="2600" b="1" baseline="30000">
                <a:solidFill>
                  <a:srgbClr val="800000"/>
                </a:solidFill>
                <a:cs typeface="Times New Roman" pitchFamily="16" charset="0"/>
              </a:rPr>
              <a:t>1</a:t>
            </a:r>
            <a:r>
              <a:rPr lang="en-US" sz="2600" b="1">
                <a:solidFill>
                  <a:srgbClr val="800000"/>
                </a:solidFill>
                <a:cs typeface="Times New Roman" pitchFamily="16" charset="0"/>
              </a:rPr>
              <a:t>, M. S. Dimitrijević</a:t>
            </a:r>
            <a:r>
              <a:rPr lang="en-US" sz="2600" b="1" baseline="30000">
                <a:solidFill>
                  <a:srgbClr val="800000"/>
                </a:solidFill>
                <a:cs typeface="Times New Roman" pitchFamily="16" charset="0"/>
              </a:rPr>
              <a:t>1,2</a:t>
            </a:r>
            <a:r>
              <a:rPr lang="en-US" sz="2600" b="1">
                <a:solidFill>
                  <a:srgbClr val="800000"/>
                </a:solidFill>
                <a:cs typeface="Times New Roman" pitchFamily="16" charset="0"/>
              </a:rPr>
              <a:t>,</a:t>
            </a: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1">
                <a:solidFill>
                  <a:srgbClr val="800000"/>
                </a:solidFill>
                <a:cs typeface="Times New Roman" pitchFamily="16" charset="0"/>
              </a:rPr>
              <a:t>L. Č. Popović</a:t>
            </a:r>
            <a:r>
              <a:rPr lang="en-US" sz="2600" b="1" baseline="30000">
                <a:solidFill>
                  <a:srgbClr val="800000"/>
                </a:solidFill>
                <a:cs typeface="Times New Roman" pitchFamily="16" charset="0"/>
              </a:rPr>
              <a:t>1</a:t>
            </a:r>
            <a:r>
              <a:rPr lang="en-US" sz="2600" b="1">
                <a:solidFill>
                  <a:srgbClr val="800000"/>
                </a:solidFill>
                <a:cs typeface="Times New Roman" pitchFamily="16" charset="0"/>
              </a:rPr>
              <a:t> </a:t>
            </a: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600" b="1">
              <a:solidFill>
                <a:srgbClr val="800000"/>
              </a:solidFill>
              <a:cs typeface="Times New Roman" pitchFamily="16" charset="0"/>
            </a:endParaRP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i="1" baseline="30000">
                <a:solidFill>
                  <a:srgbClr val="800000"/>
                </a:solidFill>
                <a:cs typeface="Times New Roman" pitchFamily="16" charset="0"/>
              </a:rPr>
              <a:t>1</a:t>
            </a:r>
            <a:r>
              <a:rPr lang="en-US" sz="2000" b="1" i="1">
                <a:solidFill>
                  <a:srgbClr val="800000"/>
                </a:solidFill>
                <a:cs typeface="Times New Roman" pitchFamily="16" charset="0"/>
              </a:rPr>
              <a:t>Astronomical Observatory, Volgina 7, 11060 Belgrade, Serbia</a:t>
            </a: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000" b="1" i="1" baseline="30000">
                <a:solidFill>
                  <a:srgbClr val="800000"/>
                </a:solidFill>
                <a:cs typeface="Times New Roman" pitchFamily="16" charset="0"/>
              </a:rPr>
              <a:t>2</a:t>
            </a:r>
            <a:r>
              <a:rPr lang="fr-FR" sz="2000" b="1" i="1">
                <a:solidFill>
                  <a:srgbClr val="800000"/>
                </a:solidFill>
                <a:cs typeface="Times New Roman" pitchFamily="16" charset="0"/>
              </a:rPr>
              <a:t>Observatoire de Paris-Meudon, 92195 Meudon, France</a:t>
            </a: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b="1" i="1">
              <a:solidFill>
                <a:srgbClr val="800000"/>
              </a:solidFill>
              <a:cs typeface="Times New Roman" pitchFamily="16" charset="0"/>
            </a:endParaRPr>
          </a:p>
          <a:p>
            <a:pPr algn="ctr">
              <a:spcBef>
                <a:spcPts val="575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>
                <a:solidFill>
                  <a:srgbClr val="800000"/>
                </a:solidFill>
                <a:cs typeface="Times New Roman" pitchFamily="16" charset="0"/>
              </a:rPr>
              <a:t>   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10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0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6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9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600" b="1" dirty="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1" i="1" dirty="0">
              <a:solidFill>
                <a:srgbClr val="FFFFFF"/>
              </a:solidFill>
              <a:cs typeface="Times New Roman" pitchFamily="16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1" i="1" dirty="0">
              <a:solidFill>
                <a:srgbClr val="FFFFFF"/>
              </a:solidFill>
              <a:cs typeface="Times New Roman" pitchFamily="16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1" i="1" dirty="0">
              <a:solidFill>
                <a:srgbClr val="FFFFFF"/>
              </a:solidFill>
              <a:cs typeface="Times New Roman" pitchFamily="16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1" i="1" dirty="0">
              <a:solidFill>
                <a:srgbClr val="FFFFFF"/>
              </a:solidFill>
              <a:cs typeface="Times New Roman" pitchFamily="16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1" i="1" dirty="0">
              <a:solidFill>
                <a:srgbClr val="FFFFFF"/>
              </a:solidFill>
              <a:cs typeface="Times New Roman" pitchFamily="16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rgbClr val="C00000"/>
                </a:solidFill>
                <a:latin typeface="Perpetua" pitchFamily="16" charset="0"/>
                <a:ea typeface="Droid Sans Fallback" charset="0"/>
                <a:cs typeface="Droid Sans Fallback" charset="0"/>
              </a:rPr>
              <a:t>      </a:t>
            </a: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rgbClr val="C00000"/>
                </a:solidFill>
                <a:latin typeface="Perpetua" pitchFamily="16" charset="0"/>
                <a:ea typeface="Droid Sans Fallback" charset="0"/>
                <a:cs typeface="Droid Sans Fallback" charset="0"/>
              </a:rPr>
              <a:t>    </a:t>
            </a:r>
            <a:r>
              <a:rPr lang="en-US" b="1" dirty="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Due to the lack of </a:t>
            </a:r>
            <a:r>
              <a:rPr lang="en-US" b="1" dirty="0" smtClean="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known </a:t>
            </a:r>
            <a:r>
              <a:rPr lang="en-US" b="1" dirty="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energy levels as well as of reliable</a:t>
            </a: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dirty="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    transition probabilities for rare-earth elements, the</a:t>
            </a: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dirty="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    approximate methods are adequate for Stark broadening</a:t>
            </a: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dirty="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    calculations. Consequently the modified </a:t>
            </a:r>
            <a:r>
              <a:rPr lang="en-US" b="1" dirty="0" err="1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semiempirical</a:t>
            </a:r>
            <a:endParaRPr lang="en-US" b="1" dirty="0">
              <a:solidFill>
                <a:srgbClr val="800000"/>
              </a:solidFill>
              <a:ea typeface="Droid Sans Fallback" charset="0"/>
              <a:cs typeface="Droid Sans Fallback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dirty="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    approach will be applied</a:t>
            </a:r>
            <a:r>
              <a:rPr lang="en-US" b="1" dirty="0">
                <a:solidFill>
                  <a:srgbClr val="800000"/>
                </a:solidFill>
                <a:latin typeface="Perpetua" pitchFamily="16" charset="0"/>
                <a:ea typeface="Droid Sans Fallback" charset="0"/>
                <a:cs typeface="Droid Sans Fallback" charset="0"/>
              </a:rPr>
              <a:t>. </a:t>
            </a:r>
            <a:r>
              <a:rPr lang="en-US" sz="2600" b="1" dirty="0">
                <a:solidFill>
                  <a:srgbClr val="800000"/>
                </a:solidFill>
                <a:latin typeface="Perpetua" pitchFamily="16" charset="0"/>
                <a:ea typeface="Droid Sans Fallback" charset="0"/>
                <a:cs typeface="Droid Sans Fallback" charset="0"/>
              </a:rPr>
              <a:t>   </a:t>
            </a:r>
            <a:r>
              <a:rPr lang="en-US" sz="2600" b="1" dirty="0">
                <a:solidFill>
                  <a:srgbClr val="C00000"/>
                </a:solidFill>
                <a:latin typeface="Perpetua" pitchFamily="16" charset="0"/>
                <a:ea typeface="Droid Sans Fallback" charset="0"/>
                <a:cs typeface="Droid Sans Fallback" charset="0"/>
              </a:rPr>
              <a:t>  </a:t>
            </a: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rgbClr val="C00000"/>
                </a:solidFill>
                <a:cs typeface="Times New Roman" pitchFamily="16" charset="0"/>
              </a:rPr>
              <a:t> </a:t>
            </a: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600" dirty="0">
              <a:solidFill>
                <a:srgbClr val="FFFFFF"/>
              </a:solidFill>
              <a:ea typeface="Droid Sans Fallback" charset="0"/>
              <a:cs typeface="Droid Sans Fallback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600" dirty="0">
              <a:solidFill>
                <a:srgbClr val="FFFFFF"/>
              </a:solidFill>
              <a:ea typeface="Droid Sans Fallback" charset="0"/>
              <a:cs typeface="Droid Sans Fallback" charset="0"/>
            </a:endParaRPr>
          </a:p>
          <a:p>
            <a:pPr marL="273050" indent="-271463"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600" dirty="0">
              <a:solidFill>
                <a:srgbClr val="FFFFFF"/>
              </a:solidFill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1000"/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0" dur="1000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447675" indent="-381000" algn="ctr">
              <a:spcBef>
                <a:spcPts val="575"/>
              </a:spcBef>
              <a:buClrTx/>
              <a:buSzPct val="85000"/>
              <a:buFontTx/>
              <a:buNone/>
              <a:tabLst>
                <a:tab pos="1087438" algn="l"/>
                <a:tab pos="2001838" algn="l"/>
                <a:tab pos="2916238" algn="l"/>
                <a:tab pos="3830638" algn="l"/>
                <a:tab pos="4745038" algn="l"/>
                <a:tab pos="5659438" algn="l"/>
                <a:tab pos="6573838" algn="l"/>
                <a:tab pos="7488238" algn="l"/>
                <a:tab pos="8402638" algn="l"/>
                <a:tab pos="9317038" algn="l"/>
                <a:tab pos="10231438" algn="l"/>
              </a:tabLst>
            </a:pPr>
            <a:endParaRPr lang="en-US" sz="1200">
              <a:solidFill>
                <a:srgbClr val="000000"/>
              </a:solidFill>
              <a:cs typeface="Times New Roman" pitchFamily="16" charset="0"/>
            </a:endParaRPr>
          </a:p>
          <a:p>
            <a:pPr marL="447675" indent="-381000" algn="ctr">
              <a:spcBef>
                <a:spcPts val="575"/>
              </a:spcBef>
              <a:buClrTx/>
              <a:buSzPct val="85000"/>
              <a:buFontTx/>
              <a:buNone/>
              <a:tabLst>
                <a:tab pos="1087438" algn="l"/>
                <a:tab pos="2001838" algn="l"/>
                <a:tab pos="2916238" algn="l"/>
                <a:tab pos="3830638" algn="l"/>
                <a:tab pos="4745038" algn="l"/>
                <a:tab pos="5659438" algn="l"/>
                <a:tab pos="6573838" algn="l"/>
                <a:tab pos="7488238" algn="l"/>
                <a:tab pos="8402638" algn="l"/>
                <a:tab pos="9317038" algn="l"/>
                <a:tab pos="10231438" algn="l"/>
              </a:tabLst>
            </a:pPr>
            <a:endParaRPr lang="en-US" sz="1600">
              <a:solidFill>
                <a:srgbClr val="000000"/>
              </a:solidFill>
              <a:cs typeface="Times New Roman" pitchFamily="16" charset="0"/>
            </a:endParaRPr>
          </a:p>
          <a:p>
            <a:pPr marL="447675" indent="-381000" algn="ctr">
              <a:spcBef>
                <a:spcPts val="575"/>
              </a:spcBef>
              <a:buClrTx/>
              <a:buSzPct val="85000"/>
              <a:buFontTx/>
              <a:buNone/>
              <a:tabLst>
                <a:tab pos="1087438" algn="l"/>
                <a:tab pos="2001838" algn="l"/>
                <a:tab pos="2916238" algn="l"/>
                <a:tab pos="3830638" algn="l"/>
                <a:tab pos="4745038" algn="l"/>
                <a:tab pos="5659438" algn="l"/>
                <a:tab pos="6573838" algn="l"/>
                <a:tab pos="7488238" algn="l"/>
                <a:tab pos="8402638" algn="l"/>
                <a:tab pos="9317038" algn="l"/>
                <a:tab pos="10231438" algn="l"/>
              </a:tabLst>
            </a:pPr>
            <a:r>
              <a:rPr lang="en-US" b="1" u="sng">
                <a:solidFill>
                  <a:srgbClr val="800000"/>
                </a:solidFill>
                <a:cs typeface="Times New Roman" pitchFamily="16" charset="0"/>
              </a:rPr>
              <a:t>MODIFIED SEMIEMPIRICAL THEORY</a:t>
            </a:r>
          </a:p>
          <a:p>
            <a:pPr marL="447675" indent="-381000" algn="ctr">
              <a:spcBef>
                <a:spcPts val="575"/>
              </a:spcBef>
              <a:buClrTx/>
              <a:buSzPct val="85000"/>
              <a:buFontTx/>
              <a:buNone/>
              <a:tabLst>
                <a:tab pos="1087438" algn="l"/>
                <a:tab pos="2001838" algn="l"/>
                <a:tab pos="2916238" algn="l"/>
                <a:tab pos="3830638" algn="l"/>
                <a:tab pos="4745038" algn="l"/>
                <a:tab pos="5659438" algn="l"/>
                <a:tab pos="6573838" algn="l"/>
                <a:tab pos="7488238" algn="l"/>
                <a:tab pos="8402638" algn="l"/>
                <a:tab pos="9317038" algn="l"/>
                <a:tab pos="10231438" algn="l"/>
              </a:tabLst>
            </a:pPr>
            <a:endParaRPr lang="en-US" sz="1200" i="1" u="sng">
              <a:solidFill>
                <a:srgbClr val="000000"/>
              </a:solidFill>
              <a:cs typeface="Times New Roman" pitchFamily="16" charset="0"/>
            </a:endParaRPr>
          </a:p>
          <a:p>
            <a:pPr marL="447675" indent="-381000" algn="ctr">
              <a:spcBef>
                <a:spcPts val="575"/>
              </a:spcBef>
              <a:buClrTx/>
              <a:buSzPct val="85000"/>
              <a:buFontTx/>
              <a:buNone/>
              <a:tabLst>
                <a:tab pos="1087438" algn="l"/>
                <a:tab pos="2001838" algn="l"/>
                <a:tab pos="2916238" algn="l"/>
                <a:tab pos="3830638" algn="l"/>
                <a:tab pos="4745038" algn="l"/>
                <a:tab pos="5659438" algn="l"/>
                <a:tab pos="6573838" algn="l"/>
                <a:tab pos="7488238" algn="l"/>
                <a:tab pos="8402638" algn="l"/>
                <a:tab pos="9317038" algn="l"/>
                <a:tab pos="10231438" algn="l"/>
              </a:tabLst>
            </a:pPr>
            <a:r>
              <a:rPr lang="en-US" i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(Dimitrijevi</a:t>
            </a:r>
            <a:r>
              <a:rPr lang="en-US" i="1">
                <a:solidFill>
                  <a:srgbClr val="000000"/>
                </a:solidFill>
                <a:cs typeface="Times New Roman" pitchFamily="16" charset="0"/>
              </a:rPr>
              <a:t>ć </a:t>
            </a:r>
            <a:r>
              <a:rPr lang="en-US" i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&amp; Konjevi</a:t>
            </a:r>
            <a:r>
              <a:rPr lang="en-US" i="1">
                <a:solidFill>
                  <a:srgbClr val="000000"/>
                </a:solidFill>
                <a:cs typeface="Times New Roman" pitchFamily="16" charset="0"/>
              </a:rPr>
              <a:t>ć</a:t>
            </a:r>
            <a:r>
              <a:rPr lang="en-US" i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, 1980; Dimitrijevi</a:t>
            </a:r>
            <a:r>
              <a:rPr lang="en-US" i="1">
                <a:solidFill>
                  <a:srgbClr val="000000"/>
                </a:solidFill>
                <a:cs typeface="Times New Roman" pitchFamily="16" charset="0"/>
              </a:rPr>
              <a:t>ć</a:t>
            </a:r>
            <a:r>
              <a:rPr lang="en-US" i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&amp; Kr</a:t>
            </a:r>
            <a:r>
              <a:rPr lang="en-US" i="1">
                <a:solidFill>
                  <a:srgbClr val="000000"/>
                </a:solidFill>
                <a:cs typeface="Times New Roman" pitchFamily="16" charset="0"/>
              </a:rPr>
              <a:t>š</a:t>
            </a:r>
            <a:r>
              <a:rPr lang="en-US" i="1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ljanin, 1986)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905000"/>
            <a:ext cx="5008563" cy="160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743325"/>
            <a:ext cx="6151563" cy="2962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1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24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73050" indent="-271463" algn="ctr">
              <a:lnSpc>
                <a:spcPct val="8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1">
              <a:solidFill>
                <a:srgbClr val="FFFFFF"/>
              </a:solidFill>
              <a:ea typeface="Droid Sans Fallback" charset="0"/>
              <a:cs typeface="Droid Sans Fallback" charset="0"/>
            </a:endParaRPr>
          </a:p>
          <a:p>
            <a:pPr marL="273050" indent="-271463" algn="ctr">
              <a:lnSpc>
                <a:spcPct val="8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1">
              <a:solidFill>
                <a:srgbClr val="FFFFFF"/>
              </a:solidFill>
              <a:ea typeface="Droid Sans Fallback" charset="0"/>
              <a:cs typeface="Droid Sans Fallback" charset="0"/>
            </a:endParaRPr>
          </a:p>
          <a:p>
            <a:pPr marL="273050" indent="-271463" algn="ctr">
              <a:lnSpc>
                <a:spcPct val="8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1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 marL="273050" indent="-271463" algn="ctr">
              <a:lnSpc>
                <a:spcPct val="8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1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 marL="273050" indent="-271463" algn="ctr">
              <a:lnSpc>
                <a:spcPct val="8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1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 marL="273050" indent="-271463">
              <a:lnSpc>
                <a:spcPct val="8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>
                <a:solidFill>
                  <a:srgbClr val="000000"/>
                </a:solidFill>
                <a:cs typeface="Times New Roman" pitchFamily="16" charset="0"/>
              </a:rPr>
              <a:t>         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1838" y="731838"/>
            <a:ext cx="7772400" cy="135731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>
                <a:solidFill>
                  <a:srgbClr val="800000"/>
                </a:solidFill>
                <a:latin typeface="Times New Roman" pitchFamily="16" charset="0"/>
              </a:rPr>
              <a:t>List of the ions for which we are going to </a:t>
            </a:r>
            <a:r>
              <a:rPr lang="en-US" sz="2200" dirty="0" smtClean="0">
                <a:solidFill>
                  <a:srgbClr val="800000"/>
                </a:solidFill>
                <a:latin typeface="Times New Roman" pitchFamily="16" charset="0"/>
              </a:rPr>
              <a:t>calculate </a:t>
            </a:r>
            <a:r>
              <a:rPr lang="en-US" sz="2200" dirty="0">
                <a:solidFill>
                  <a:srgbClr val="800000"/>
                </a:solidFill>
                <a:latin typeface="Times New Roman" pitchFamily="16" charset="0"/>
              </a:rPr>
              <a:t>the electron impact broadening parameters (</a:t>
            </a:r>
            <a:r>
              <a:rPr lang="en-US" sz="2200" dirty="0" err="1">
                <a:solidFill>
                  <a:srgbClr val="800000"/>
                </a:solidFill>
                <a:latin typeface="Times New Roman" pitchFamily="16" charset="0"/>
              </a:rPr>
              <a:t>Popovi</a:t>
            </a:r>
            <a:r>
              <a:rPr lang="en-US" sz="2200" dirty="0" err="1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ć</a:t>
            </a:r>
            <a:r>
              <a:rPr lang="en-US" sz="2200" dirty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 and </a:t>
            </a:r>
            <a:r>
              <a:rPr lang="en-US" sz="2200" dirty="0" err="1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Dimitrijević</a:t>
            </a:r>
            <a:r>
              <a:rPr lang="en-US" sz="2200" dirty="0">
                <a:solidFill>
                  <a:srgbClr val="800000"/>
                </a:solidFill>
                <a:latin typeface="Times New Roman" pitchFamily="16" charset="0"/>
                <a:cs typeface="Times New Roman" pitchFamily="16" charset="0"/>
              </a:rPr>
              <a:t>, 1998)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1263" y="2635250"/>
            <a:ext cx="6761162" cy="3122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73688" y="5943600"/>
            <a:ext cx="2673350" cy="395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Added: Nb II and Nb III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296150" y="5795963"/>
            <a:ext cx="695325" cy="731837"/>
          </a:xfrm>
          <a:prstGeom prst="ellipse">
            <a:avLst/>
          </a:prstGeom>
          <a:noFill/>
          <a:ln w="9525">
            <a:solidFill>
              <a:srgbClr val="7E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0" y="92075"/>
            <a:ext cx="9051925" cy="667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     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   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2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    </a:t>
            </a:r>
            <a:r>
              <a:rPr lang="en-US" sz="22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Energy levels are taken from: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       Physica Scripta. Vol. 57, 45-65, 1998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       Spectrum of Doubly Ionized Niobium (Nb III)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       R. R. Gayazov, A. N. Ryabtsev and S. S. Churilov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2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 </a:t>
            </a:r>
            <a:r>
              <a:rPr lang="en-US" sz="22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“The spectrum of doubly ionized Nb is recorded in the region 900-2512 </a:t>
            </a:r>
            <a:r>
              <a:rPr lang="en-US" sz="2200">
                <a:solidFill>
                  <a:srgbClr val="000000"/>
                </a:solidFill>
                <a:cs typeface="Times New Roman" pitchFamily="16" charset="0"/>
              </a:rPr>
              <a:t>Å”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200">
              <a:solidFill>
                <a:srgbClr val="800000"/>
              </a:solidFill>
              <a:cs typeface="Times New Roman" pitchFamily="16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    Here, we calculated Stark widths for 20 Nb III spectral lines, for example: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200">
              <a:solidFill>
                <a:srgbClr val="800000"/>
              </a:solidFill>
              <a:cs typeface="Times New Roman" pitchFamily="16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5s (3F) 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4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F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o</a:t>
            </a:r>
            <a:r>
              <a:rPr lang="en-US" sz="2200" baseline="-33000">
                <a:solidFill>
                  <a:srgbClr val="800000"/>
                </a:solidFill>
                <a:cs typeface="Times New Roman" pitchFamily="16" charset="0"/>
              </a:rPr>
              <a:t>5/2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 - 5p (3F) 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4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D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o</a:t>
            </a:r>
            <a:r>
              <a:rPr lang="en-US" sz="2200" baseline="-33000">
                <a:solidFill>
                  <a:srgbClr val="800000"/>
                </a:solidFill>
                <a:cs typeface="Times New Roman" pitchFamily="16" charset="0"/>
              </a:rPr>
              <a:t>7/2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    2228.832 Å   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5s (3F) 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4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F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o</a:t>
            </a:r>
            <a:r>
              <a:rPr lang="en-US" sz="2200" baseline="-33000">
                <a:solidFill>
                  <a:srgbClr val="800000"/>
                </a:solidFill>
                <a:cs typeface="Times New Roman" pitchFamily="16" charset="0"/>
              </a:rPr>
              <a:t>5/2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 - 5p (3F) 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4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D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o</a:t>
            </a:r>
            <a:r>
              <a:rPr lang="en-US" sz="2200" baseline="-33000">
                <a:solidFill>
                  <a:srgbClr val="800000"/>
                </a:solidFill>
                <a:cs typeface="Times New Roman" pitchFamily="16" charset="0"/>
              </a:rPr>
              <a:t>5/2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    2244.216 Å   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5s (3F) 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4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F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o</a:t>
            </a:r>
            <a:r>
              <a:rPr lang="en-US" sz="2200" baseline="-33000">
                <a:solidFill>
                  <a:srgbClr val="800000"/>
                </a:solidFill>
                <a:cs typeface="Times New Roman" pitchFamily="16" charset="0"/>
              </a:rPr>
              <a:t>5/2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 - 5p (3F) 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4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D</a:t>
            </a:r>
            <a:r>
              <a:rPr lang="en-US" sz="2200" baseline="33000">
                <a:solidFill>
                  <a:srgbClr val="800000"/>
                </a:solidFill>
                <a:cs typeface="Times New Roman" pitchFamily="16" charset="0"/>
              </a:rPr>
              <a:t>o</a:t>
            </a:r>
            <a:r>
              <a:rPr lang="en-US" sz="2200" baseline="-33000">
                <a:solidFill>
                  <a:srgbClr val="800000"/>
                </a:solidFill>
                <a:cs typeface="Times New Roman" pitchFamily="16" charset="0"/>
              </a:rPr>
              <a:t>3/2</a:t>
            </a:r>
            <a:r>
              <a:rPr lang="en-US" sz="2200">
                <a:solidFill>
                  <a:srgbClr val="800000"/>
                </a:solidFill>
                <a:cs typeface="Times New Roman" pitchFamily="16" charset="0"/>
              </a:rPr>
              <a:t>    2275.236 Å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49275" y="593725"/>
            <a:ext cx="8137525" cy="571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</a:t>
            </a: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N=10+17cm-3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            Transition </a:t>
            </a:r>
            <a:r>
              <a:rPr lang="en-US" sz="2000">
                <a:solidFill>
                  <a:srgbClr val="000000"/>
                </a:solidFill>
                <a:cs typeface="Times New Roman" pitchFamily="16" charset="0"/>
              </a:rPr>
              <a:t>(</a:t>
            </a: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2275.9, 2244.9, 2229.5) </a:t>
            </a:r>
            <a:r>
              <a:rPr lang="en-US" sz="2000">
                <a:solidFill>
                  <a:srgbClr val="000000"/>
                </a:solidFill>
                <a:cs typeface="Times New Roman" pitchFamily="16" charset="0"/>
              </a:rPr>
              <a:t>Å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T(K)         w</a:t>
            </a:r>
            <a:r>
              <a:rPr lang="en-US" sz="2000" baseline="-33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2275.9</a:t>
            </a: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(</a:t>
            </a:r>
            <a:r>
              <a:rPr lang="en-US" sz="2000">
                <a:solidFill>
                  <a:srgbClr val="000000"/>
                </a:solidFill>
                <a:cs typeface="Times New Roman" pitchFamily="16" charset="0"/>
              </a:rPr>
              <a:t>Å</a:t>
            </a: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)          w</a:t>
            </a:r>
            <a:r>
              <a:rPr lang="en-US" sz="2000" baseline="-33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2244.9</a:t>
            </a: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(</a:t>
            </a:r>
            <a:r>
              <a:rPr lang="en-US" sz="2000">
                <a:solidFill>
                  <a:srgbClr val="000000"/>
                </a:solidFill>
                <a:cs typeface="Times New Roman" pitchFamily="16" charset="0"/>
              </a:rPr>
              <a:t>Å</a:t>
            </a: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)          w</a:t>
            </a:r>
            <a:r>
              <a:rPr lang="en-US" sz="2000" baseline="-33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2229.5</a:t>
            </a: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(</a:t>
            </a:r>
            <a:r>
              <a:rPr lang="en-US" sz="2000">
                <a:solidFill>
                  <a:srgbClr val="000000"/>
                </a:solidFill>
                <a:cs typeface="Times New Roman" pitchFamily="16" charset="0"/>
              </a:rPr>
              <a:t>Å</a:t>
            </a: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10000     0.7334D-01      0.7145D-01      0.7051D-01           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           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20000     0.5186D-01      0.5053D-01      0.4986D-01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           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50000     0.3280D-01      0.3196D-01      0.3153D-01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           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100000    0.2374D-01      0.2312D-01      0.2282D-01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            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200000    0.1947D-01      0.1896D-01      0.1872D-01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>
              <a:solidFill>
                <a:srgbClr val="000000"/>
              </a:solidFill>
              <a:ea typeface="Droid Sans Fallback" charset="0"/>
              <a:cs typeface="Droid Sans Fallback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 300000    0.1872D-01      0.1823D-01      0.1801D-01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143000" y="1997075"/>
            <a:ext cx="6858000" cy="256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540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Thank you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540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for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5400">
                <a:solidFill>
                  <a:srgbClr val="800000"/>
                </a:solidFill>
                <a:ea typeface="Droid Sans Fallback" charset="0"/>
                <a:cs typeface="Droid Sans Fallback" charset="0"/>
              </a:rPr>
              <a:t>attention!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Franklin Gothic Book"/>
        <a:ea typeface="Droid Sans Fallback"/>
        <a:cs typeface="Droid Sans Fallback"/>
      </a:majorFont>
      <a:minorFont>
        <a:latin typeface="Perpetua"/>
        <a:ea typeface="Droid Sans Fallback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Franklin Gothic Book"/>
        <a:ea typeface="Droid Sans Fallback"/>
        <a:cs typeface="Droid Sans Fallback"/>
      </a:majorFont>
      <a:minorFont>
        <a:latin typeface="Perpetua"/>
        <a:ea typeface="Droid Sans Fallback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Franklin Gothic Book"/>
        <a:ea typeface="Droid Sans Fallback"/>
        <a:cs typeface="Droid Sans Fallback"/>
      </a:majorFont>
      <a:minorFont>
        <a:latin typeface="Perpetua"/>
        <a:ea typeface="Droid Sans Fallback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Franklin Gothic Book"/>
        <a:ea typeface="Droid Sans Fallback"/>
        <a:cs typeface="Droid Sans Fallback"/>
      </a:majorFont>
      <a:minorFont>
        <a:latin typeface="Perpetua"/>
        <a:ea typeface="Droid Sans Fallback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Franklin Gothic Book"/>
        <a:ea typeface="Droid Sans Fallback"/>
        <a:cs typeface="Droid Sans Fallback"/>
      </a:majorFont>
      <a:minorFont>
        <a:latin typeface="Perpetua"/>
        <a:ea typeface="Droid Sans Fallback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3121</TotalTime>
  <Words>318</Words>
  <Application>Microsoft Office PowerPoint</Application>
  <PresentationFormat>On-screen Show (4:3)</PresentationFormat>
  <Paragraphs>72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Office Theme</vt:lpstr>
      <vt:lpstr>Office Theme</vt:lpstr>
      <vt:lpstr>Office Theme</vt:lpstr>
      <vt:lpstr>Office Theme</vt:lpstr>
      <vt:lpstr>Office Theme</vt:lpstr>
      <vt:lpstr>Slide 1</vt:lpstr>
      <vt:lpstr>Slide 2</vt:lpstr>
      <vt:lpstr>Slide 3</vt:lpstr>
      <vt:lpstr>List of the ions for which we are going to calculate the electron impact broadening parameters (Popović and Dimitrijević, 1998)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􀀀                   Uticaj sudara sa naelektrisanim qesticamana profile spektralnih linija texkih metalau spektrima zvezda klase A i belih patuljaka</dc:title>
  <dc:creator>Zoran Simic</dc:creator>
  <cp:lastModifiedBy>milan</cp:lastModifiedBy>
  <cp:revision>283</cp:revision>
  <cp:lastPrinted>1601-01-01T00:00:00Z</cp:lastPrinted>
  <dcterms:created xsi:type="dcterms:W3CDTF">2008-07-01T18:56:01Z</dcterms:created>
  <dcterms:modified xsi:type="dcterms:W3CDTF">2013-06-08T14:34:38Z</dcterms:modified>
</cp:coreProperties>
</file>