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8" r:id="rId1"/>
  </p:sldMasterIdLst>
  <p:sldIdLst>
    <p:sldId id="256" r:id="rId2"/>
    <p:sldId id="257" r:id="rId3"/>
    <p:sldId id="300" r:id="rId4"/>
    <p:sldId id="287" r:id="rId5"/>
    <p:sldId id="317" r:id="rId6"/>
    <p:sldId id="325" r:id="rId7"/>
    <p:sldId id="316" r:id="rId8"/>
    <p:sldId id="32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2"/>
    <a:srgbClr val="000046"/>
    <a:srgbClr val="000066"/>
    <a:srgbClr val="990000"/>
    <a:srgbClr val="460000"/>
    <a:srgbClr val="000048"/>
    <a:srgbClr val="9900CC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2" autoAdjust="0"/>
    <p:restoredTop sz="84500" autoAdjust="0"/>
  </p:normalViewPr>
  <p:slideViewPr>
    <p:cSldViewPr>
      <p:cViewPr varScale="1">
        <p:scale>
          <a:sx n="74" d="100"/>
          <a:sy n="74" d="100"/>
        </p:scale>
        <p:origin x="-4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A5B1B2E-226D-4A44-9757-9AB496D07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AA073-9BFC-4599-9813-206E98466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4CC2D-2708-478A-9148-A862576E7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CA92-AB38-4D7D-AC69-81BDEF218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1BE4579-0A33-4373-9003-7C2F1968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2F0231-D244-4A95-82FE-B284A4A73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F393D0-F564-4CB5-8E64-FA53D11AF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6EA00-6A8F-4343-9381-CC461B157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6DD36DF-1A1A-4AA1-9B4C-B8A7C5C3B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5F0D0-4772-4CBA-8D38-2D2220A55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5339678-3FAE-47B6-9798-910B75DD0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E887C2-CB4D-424F-BB5B-AC23B0C90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91" r:id="rId2"/>
    <p:sldLayoutId id="2147484396" r:id="rId3"/>
    <p:sldLayoutId id="2147484397" r:id="rId4"/>
    <p:sldLayoutId id="2147484398" r:id="rId5"/>
    <p:sldLayoutId id="2147484392" r:id="rId6"/>
    <p:sldLayoutId id="2147484399" r:id="rId7"/>
    <p:sldLayoutId id="2147484393" r:id="rId8"/>
    <p:sldLayoutId id="2147484400" r:id="rId9"/>
    <p:sldLayoutId id="2147484394" r:id="rId10"/>
    <p:sldLayoutId id="2147484401" r:id="rId11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On the Stark broadening of Cr II spectral lines in atmospheres of DB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white dwarfs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Z. Simić</a:t>
            </a:r>
            <a:r>
              <a:rPr lang="en-US" b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M. S. Dimitrijević</a:t>
            </a:r>
            <a:r>
              <a:rPr lang="en-US" b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A. Kovačević</a:t>
            </a:r>
            <a:r>
              <a:rPr lang="en-US" b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S. Sahal-Bréchot</a:t>
            </a:r>
            <a:r>
              <a:rPr lang="en-US" b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en-US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i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Astronomical Observatory, Volgina 7, 11060 Belgrade, Serbia</a:t>
            </a:r>
          </a:p>
          <a:p>
            <a:pPr eaLnBrk="1" hangingPunct="1"/>
            <a:r>
              <a:rPr lang="fr-FR" sz="2000" b="1" i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Observatoire de Paris-Meudon, 92195 Meudon, France</a:t>
            </a:r>
          </a:p>
          <a:p>
            <a:pPr eaLnBrk="1" hangingPunct="1"/>
            <a:r>
              <a:rPr lang="en-US" sz="2000" b="1" i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for Astronomy, Faculty for Mathematics, 11000 Belgrade, Serbia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sz="2400" b="1" i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1600" i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b="1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b="1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b="1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b="1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b="1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b="1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/>
              <a:t>        </a:t>
            </a:r>
            <a:r>
              <a:rPr lang="en-US" sz="2000" b="1" smtClean="0"/>
              <a:t>Data on the Stark broadening of neutral atom and ion lines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        are of interest not only for laboratory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        but also for astrophysical plasma research,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        particularly for stellar spectra synthesis and analysis.</a:t>
            </a:r>
            <a:endParaRPr lang="en-US" sz="2400" b="1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Here, we investigated theoretically the influence of collisions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with charged particles on heavy metal spectral line profiles for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singly charged emitter Cr II in atmospheres of chemically peculiar stars,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especially in DB white dwarfs.</a:t>
            </a:r>
          </a:p>
          <a:p>
            <a:pPr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221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221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221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2211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n-US" sz="1400" i="1" smtClean="0"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endParaRPr lang="en-US" sz="1400" i="1" smtClean="0">
              <a:latin typeface="Times New Roman" pitchFamily="18" charset="0"/>
            </a:endParaRPr>
          </a:p>
          <a:p>
            <a:pPr marL="609600" indent="-609600" algn="ctr" eaLnBrk="1" hangingPunct="1">
              <a:buFont typeface="Wingdings 2" pitchFamily="18" charset="2"/>
              <a:buNone/>
            </a:pPr>
            <a:r>
              <a:rPr lang="en-US" sz="2400" b="1" u="sng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SEMICLASSICAL THEORY</a:t>
            </a:r>
          </a:p>
          <a:p>
            <a:pPr marL="609600" indent="-609600" algn="ctr" eaLnBrk="1" hangingPunct="1">
              <a:buFont typeface="Wingdings 2" pitchFamily="18" charset="2"/>
              <a:buNone/>
            </a:pPr>
            <a:endParaRPr lang="en-US" sz="1400" i="1" u="sng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buFont typeface="Wingdings 2" pitchFamily="18" charset="2"/>
              <a:buNone/>
            </a:pPr>
            <a:endParaRPr lang="en-US" sz="1400" i="1" u="sng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sz="2000" b="1" i="1" smtClean="0">
                <a:latin typeface="Times New Roman" pitchFamily="18" charset="0"/>
              </a:rPr>
              <a:t>(Sahal-Br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2000" b="1" i="1" smtClean="0">
                <a:latin typeface="Times New Roman" pitchFamily="18" charset="0"/>
              </a:rPr>
              <a:t>chot, 1969ab) </a:t>
            </a:r>
          </a:p>
          <a:p>
            <a:pPr marL="609600" indent="-609600" algn="ctr" eaLnBrk="1" hangingPunct="1">
              <a:buFontTx/>
              <a:buNone/>
            </a:pPr>
            <a:r>
              <a:rPr lang="en-US" sz="2000" b="1" i="1" smtClean="0">
                <a:latin typeface="Times New Roman" pitchFamily="18" charset="0"/>
              </a:rPr>
              <a:t>(Sahal-Br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2000" b="1" i="1" smtClean="0">
                <a:latin typeface="Times New Roman" pitchFamily="18" charset="0"/>
              </a:rPr>
              <a:t>chot, 1974; 1991; Fleurier et al. 1977;</a:t>
            </a:r>
          </a:p>
          <a:p>
            <a:pPr marL="609600" indent="-609600" algn="ctr" eaLnBrk="1" hangingPunct="1">
              <a:buFontTx/>
              <a:buNone/>
            </a:pPr>
            <a:r>
              <a:rPr lang="en-US" sz="2000" b="1" i="1" smtClean="0">
                <a:latin typeface="Times New Roman" pitchFamily="18" charset="0"/>
              </a:rPr>
              <a:t> Dimitrijevi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000" b="1" i="1" smtClean="0">
                <a:latin typeface="Times New Roman" pitchFamily="18" charset="0"/>
              </a:rPr>
              <a:t> &amp; Sahal-Br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2000" b="1" i="1" smtClean="0">
                <a:latin typeface="Times New Roman" pitchFamily="18" charset="0"/>
              </a:rPr>
              <a:t>chot, 1984a;1996; Dimitrijevi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ć </a:t>
            </a:r>
            <a:r>
              <a:rPr lang="en-US" sz="2000" b="1" i="1" smtClean="0">
                <a:latin typeface="Times New Roman" pitchFamily="18" charset="0"/>
              </a:rPr>
              <a:t>et al. 1991)</a:t>
            </a:r>
          </a:p>
          <a:p>
            <a:pPr marL="609600" indent="-609600" algn="ctr" eaLnBrk="1" hangingPunct="1">
              <a:buFontTx/>
              <a:buNone/>
            </a:pPr>
            <a:endParaRPr lang="en-US" sz="1800" i="1" smtClean="0"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endParaRPr lang="en-US" sz="1800" i="1" smtClean="0"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endParaRPr lang="en-US" sz="1800" i="1" smtClean="0">
              <a:latin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600200" y="3178175"/>
            <a:ext cx="59055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640013" y="5443538"/>
            <a:ext cx="36845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1981200" y="4343400"/>
            <a:ext cx="51196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0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0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0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0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latin typeface="Times New Roman" pitchFamily="18" charset="0"/>
              </a:rPr>
              <a:t>Cr II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latin typeface="Times New Roman" pitchFamily="18" charset="0"/>
              </a:rPr>
              <a:t>(Z=24) 3d</a:t>
            </a:r>
            <a:r>
              <a:rPr lang="en-US" sz="2400" b="1" baseline="30000" smtClean="0">
                <a:latin typeface="Times New Roman" pitchFamily="18" charset="0"/>
              </a:rPr>
              <a:t>5</a:t>
            </a:r>
            <a:r>
              <a:rPr lang="en-US" sz="2400" b="1" smtClean="0">
                <a:latin typeface="Times New Roman" pitchFamily="18" charset="0"/>
              </a:rPr>
              <a:t> </a:t>
            </a:r>
            <a:r>
              <a:rPr lang="en-US" sz="2400" b="1" baseline="30000" smtClean="0">
                <a:latin typeface="Times New Roman" pitchFamily="18" charset="0"/>
              </a:rPr>
              <a:t>6</a:t>
            </a:r>
            <a:r>
              <a:rPr lang="en-US" sz="2400" b="1" smtClean="0">
                <a:latin typeface="Times New Roman" pitchFamily="18" charset="0"/>
              </a:rPr>
              <a:t>S</a:t>
            </a:r>
            <a:r>
              <a:rPr lang="en-US" sz="2400" b="1" baseline="-25000" smtClean="0">
                <a:latin typeface="Times New Roman" pitchFamily="18" charset="0"/>
              </a:rPr>
              <a:t>5/2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2000" b="1" smtClean="0">
                <a:latin typeface="Times New Roman" pitchFamily="18" charset="0"/>
              </a:rPr>
              <a:t>Adelman &amp; Philip (1996): 7 Sex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       -</a:t>
            </a:r>
            <a:r>
              <a:rPr lang="en-US" sz="2000" b="1" smtClean="0">
                <a:latin typeface="Times New Roman" pitchFamily="18" charset="0"/>
              </a:rPr>
              <a:t> SC theory: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</a:rPr>
              <a:t>        *</a:t>
            </a:r>
            <a:r>
              <a:rPr lang="en-US" sz="2000" b="1" u="sng" smtClean="0">
                <a:latin typeface="Times New Roman" pitchFamily="18" charset="0"/>
              </a:rPr>
              <a:t>7 strongest 4s-4p multiplets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</a:rPr>
              <a:t>                        N=10</a:t>
            </a:r>
            <a:r>
              <a:rPr lang="en-US" sz="2000" b="1" baseline="30000" smtClean="0">
                <a:latin typeface="Times New Roman" pitchFamily="18" charset="0"/>
              </a:rPr>
              <a:t>14</a:t>
            </a:r>
            <a:r>
              <a:rPr lang="en-US" sz="2000" b="1" smtClean="0">
                <a:latin typeface="Times New Roman" pitchFamily="18" charset="0"/>
              </a:rPr>
              <a:t> cm</a:t>
            </a:r>
            <a:r>
              <a:rPr lang="en-US" sz="2000" b="1" baseline="30000" smtClean="0">
                <a:latin typeface="Times New Roman" pitchFamily="18" charset="0"/>
              </a:rPr>
              <a:t>-3</a:t>
            </a:r>
            <a:r>
              <a:rPr lang="en-US" sz="2000" b="1" smtClean="0">
                <a:latin typeface="Times New Roman" pitchFamily="18" charset="0"/>
              </a:rPr>
              <a:t>; T [2500, 100000] 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</a:rPr>
              <a:t>          Rathore et al. (1984): experimental data for Cr II multiplet 5 (4s </a:t>
            </a:r>
            <a:r>
              <a:rPr lang="en-US" sz="2000" b="1" baseline="30000" smtClean="0">
                <a:latin typeface="Times New Roman" pitchFamily="18" charset="0"/>
              </a:rPr>
              <a:t>4</a:t>
            </a:r>
            <a:r>
              <a:rPr lang="en-US" sz="2000" b="1" smtClean="0">
                <a:latin typeface="Times New Roman" pitchFamily="18" charset="0"/>
              </a:rPr>
              <a:t>D-4p </a:t>
            </a:r>
            <a:r>
              <a:rPr lang="en-US" sz="2000" b="1" baseline="30000" smtClean="0">
                <a:latin typeface="Times New Roman" pitchFamily="18" charset="0"/>
              </a:rPr>
              <a:t>4</a:t>
            </a:r>
            <a:r>
              <a:rPr lang="en-US" sz="2000" b="1" smtClean="0">
                <a:latin typeface="Times New Roman" pitchFamily="18" charset="0"/>
              </a:rPr>
              <a:t>F</a:t>
            </a:r>
            <a:r>
              <a:rPr lang="en-US" sz="2000" b="1" baseline="30000" smtClean="0">
                <a:latin typeface="Times New Roman" pitchFamily="18" charset="0"/>
              </a:rPr>
              <a:t>o</a:t>
            </a:r>
            <a:r>
              <a:rPr lang="en-US" sz="2000" b="1" smtClean="0">
                <a:latin typeface="Times New Roman" pitchFamily="18" charset="0"/>
              </a:rPr>
              <a:t>)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</a:rPr>
              <a:t>          </a:t>
            </a:r>
            <a:r>
              <a:rPr lang="en-US" sz="1600" b="1" smtClean="0">
                <a:latin typeface="Times New Roman" pitchFamily="18" charset="0"/>
              </a:rPr>
              <a:t>*</a:t>
            </a:r>
            <a:r>
              <a:rPr lang="en-US" sz="1600" b="1" i="1" smtClean="0">
                <a:latin typeface="Times New Roman" pitchFamily="18" charset="0"/>
              </a:rPr>
              <a:t>Dimitrijevi</a:t>
            </a:r>
            <a:r>
              <a:rPr lang="en-US" sz="1600" b="1" i="1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600" b="1" i="1" smtClean="0">
                <a:latin typeface="Times New Roman" pitchFamily="18" charset="0"/>
              </a:rPr>
              <a:t>, M.S., Ryabchikova, T., Simi</a:t>
            </a:r>
            <a:r>
              <a:rPr lang="en-US" sz="1600" b="1" i="1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600" b="1" i="1" smtClean="0">
                <a:latin typeface="Times New Roman" pitchFamily="18" charset="0"/>
              </a:rPr>
              <a:t>, Z., Popovi</a:t>
            </a:r>
            <a:r>
              <a:rPr lang="en-US" sz="1600" b="1" i="1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600" b="1" i="1" smtClean="0">
                <a:latin typeface="Times New Roman" pitchFamily="18" charset="0"/>
              </a:rPr>
              <a:t>, L.</a:t>
            </a:r>
            <a:r>
              <a:rPr lang="en-US" sz="1600" b="1" i="1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1600" b="1" i="1" smtClean="0">
                <a:latin typeface="Times New Roman" pitchFamily="18" charset="0"/>
              </a:rPr>
              <a:t>., &amp; Da</a:t>
            </a:r>
            <a:r>
              <a:rPr lang="en-US" sz="1600" b="1" i="1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1600" b="1" i="1" smtClean="0">
                <a:latin typeface="Times New Roman" pitchFamily="18" charset="0"/>
              </a:rPr>
              <a:t>i</a:t>
            </a:r>
            <a:r>
              <a:rPr lang="en-US" sz="1600" b="1" i="1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600" b="1" i="1" smtClean="0">
                <a:latin typeface="Times New Roman" pitchFamily="18" charset="0"/>
              </a:rPr>
              <a:t>, M., 2007, A&amp;A, 469, 681.</a:t>
            </a:r>
            <a:r>
              <a:rPr lang="en-US" sz="1600" b="1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</a:rPr>
              <a:t>          </a:t>
            </a:r>
            <a:r>
              <a:rPr lang="en-US" sz="2000" b="1" u="sng" smtClean="0">
                <a:latin typeface="Times New Roman" pitchFamily="18" charset="0"/>
              </a:rPr>
              <a:t>9 resonant 3d</a:t>
            </a:r>
            <a:r>
              <a:rPr lang="en-US" sz="2000" b="1" u="sng" baseline="30000" smtClean="0">
                <a:latin typeface="Times New Roman" pitchFamily="18" charset="0"/>
              </a:rPr>
              <a:t>5</a:t>
            </a:r>
            <a:r>
              <a:rPr lang="en-US" sz="2000" b="1" u="sng" smtClean="0">
                <a:latin typeface="Times New Roman" pitchFamily="18" charset="0"/>
              </a:rPr>
              <a:t>-3d</a:t>
            </a:r>
            <a:r>
              <a:rPr lang="en-US" sz="2000" b="1" u="sng" baseline="30000" smtClean="0">
                <a:latin typeface="Times New Roman" pitchFamily="18" charset="0"/>
              </a:rPr>
              <a:t>4</a:t>
            </a:r>
            <a:r>
              <a:rPr lang="en-US" sz="2000" b="1" u="sng" smtClean="0">
                <a:latin typeface="Times New Roman" pitchFamily="18" charset="0"/>
              </a:rPr>
              <a:t>4p multiplets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</a:rPr>
              <a:t>                         N=10</a:t>
            </a:r>
            <a:r>
              <a:rPr lang="en-US" sz="2000" b="1" baseline="30000" smtClean="0">
                <a:latin typeface="Times New Roman" pitchFamily="18" charset="0"/>
              </a:rPr>
              <a:t>17</a:t>
            </a:r>
            <a:r>
              <a:rPr lang="en-US" sz="2000" b="1" smtClean="0">
                <a:latin typeface="Times New Roman" pitchFamily="18" charset="0"/>
              </a:rPr>
              <a:t> cm</a:t>
            </a:r>
            <a:r>
              <a:rPr lang="en-US" sz="2000" b="1" baseline="30000" smtClean="0">
                <a:latin typeface="Times New Roman" pitchFamily="18" charset="0"/>
              </a:rPr>
              <a:t>-3</a:t>
            </a:r>
            <a:r>
              <a:rPr lang="en-US" sz="2000" b="1" smtClean="0">
                <a:latin typeface="Times New Roman" pitchFamily="18" charset="0"/>
              </a:rPr>
              <a:t>; T [ 2500, 100000] 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20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Resonant Cr II 4588.2 Å line profile - SYNTH code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 a model atmosphere  (</a:t>
            </a:r>
            <a:r>
              <a:rPr lang="en-US" sz="24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8750 K, log </a:t>
            </a:r>
            <a:r>
              <a:rPr lang="en-US" sz="24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=4.0) </a:t>
            </a:r>
          </a:p>
        </p:txBody>
      </p:sp>
      <p:pic>
        <p:nvPicPr>
          <p:cNvPr id="17411" name="Picture 2" descr="f2.eps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2057400"/>
            <a:ext cx="611505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6096000" y="2514600"/>
            <a:ext cx="3048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Comparison of the Cr II 4588.2 Å line profile</a:t>
            </a:r>
          </a:p>
          <a:p>
            <a:r>
              <a:rPr lang="en-US" sz="1800"/>
              <a:t>a: without Stark broadening</a:t>
            </a:r>
          </a:p>
          <a:p>
            <a:r>
              <a:rPr lang="en-US" sz="1800"/>
              <a:t>contribition</a:t>
            </a:r>
          </a:p>
          <a:p>
            <a:r>
              <a:rPr lang="en-US" sz="1800"/>
              <a:t>and with this contribution for different Cr abundances</a:t>
            </a:r>
          </a:p>
          <a:p>
            <a:r>
              <a:rPr lang="pt-BR" sz="1800"/>
              <a:t>log Cr/H :</a:t>
            </a:r>
          </a:p>
          <a:p>
            <a:r>
              <a:rPr lang="pt-BR" sz="1800"/>
              <a:t>b:  Solar one,</a:t>
            </a:r>
          </a:p>
          <a:p>
            <a:r>
              <a:rPr lang="pt-BR" sz="1800"/>
              <a:t>c:  -3.75,</a:t>
            </a:r>
          </a:p>
          <a:p>
            <a:r>
              <a:rPr lang="en-US" sz="1800"/>
              <a:t>d</a:t>
            </a:r>
            <a:r>
              <a:rPr lang="pt-BR" sz="1800"/>
              <a:t>:</a:t>
            </a:r>
            <a:r>
              <a:rPr lang="en-US" sz="1800"/>
              <a:t>  -3.25 ,</a:t>
            </a:r>
          </a:p>
          <a:p>
            <a:r>
              <a:rPr lang="en-US" sz="1800"/>
              <a:t>e:  -2.75.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Thermal Doppler and Stark widths for Cr II multiplets 3d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F-3d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4p 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b="1" i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(5279.6 Å) and</a:t>
            </a:r>
            <a:b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3d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F-3d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4p </a:t>
            </a:r>
            <a:r>
              <a:rPr lang="en-US" sz="1600" b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i="1" baseline="30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(6073.4 Å), for a DB white dwarfs atmosphere model (Wickramasinghe</a:t>
            </a:r>
            <a:b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1972) with </a:t>
            </a:r>
            <a:r>
              <a:rPr lang="en-US" sz="16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Teff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15,000 K and </a:t>
            </a:r>
            <a:r>
              <a:rPr lang="en-US" sz="16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1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g = 8.0, as a function of the optical depth</a:t>
            </a:r>
            <a:r>
              <a:rPr lang="en-US" sz="1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b="1" smtClean="0">
                <a:solidFill>
                  <a:srgbClr val="7030A0"/>
                </a:solidFill>
              </a:rPr>
              <a:t/>
            </a:r>
            <a:br>
              <a:rPr lang="en-US" sz="1400" b="1" smtClean="0">
                <a:solidFill>
                  <a:srgbClr val="7030A0"/>
                </a:solidFill>
              </a:rPr>
            </a:br>
            <a:endParaRPr lang="en-US" sz="1400" b="1" smtClean="0">
              <a:solidFill>
                <a:srgbClr val="7030A0"/>
              </a:solidFill>
            </a:endParaRPr>
          </a:p>
        </p:txBody>
      </p:sp>
      <p:pic>
        <p:nvPicPr>
          <p:cNvPr id="14339" name="Content Placeholder 3" descr="f5.eps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313" y="1708150"/>
            <a:ext cx="6110287" cy="4279900"/>
          </a:xfrm>
        </p:spPr>
      </p:pic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000" y="320040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The Cr II lines analyzed here are particularly suitable for such purpose since they have good clean wings where the influence of Stark broadening is the most important.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43000" y="1985963"/>
            <a:ext cx="68580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5400" b="1"/>
              <a:t>Thank you</a:t>
            </a:r>
          </a:p>
          <a:p>
            <a:pPr algn="ctr"/>
            <a:r>
              <a:rPr lang="en-US" sz="5400" b="1"/>
              <a:t>for</a:t>
            </a:r>
          </a:p>
          <a:p>
            <a:pPr algn="ctr"/>
            <a:r>
              <a:rPr lang="en-US" sz="5400" b="1"/>
              <a:t>attention!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3148</TotalTime>
  <Words>388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Slide 1</vt:lpstr>
      <vt:lpstr>Slide 2</vt:lpstr>
      <vt:lpstr>Slide 3</vt:lpstr>
      <vt:lpstr>Slide 4</vt:lpstr>
      <vt:lpstr>Slide 5</vt:lpstr>
      <vt:lpstr> Thermal Doppler and Stark widths for Cr II multiplets 3d5 4F-3d44p 4Fo (5279.6 Å) and 3d5 4F-3d44p 4Po (6073.4 Å), for a DB white dwarfs atmosphere model (Wickramasinghe 1972) with Teff = 15,000 K and log g = 8.0, as a function of the optical depth. </vt:lpstr>
      <vt:lpstr>Slide 7</vt:lpstr>
      <vt:lpstr>Slide 8</vt:lpstr>
    </vt:vector>
  </TitlesOfParts>
  <Company>AOB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􀀀                   Uticaj sudara sa naelektrisanim qesticamana profile spektralnih linija texkih metalau spektrima zvezda klase A i belih patuljaka</dc:title>
  <dc:creator>Zoran Simic</dc:creator>
  <cp:lastModifiedBy>milan</cp:lastModifiedBy>
  <cp:revision>290</cp:revision>
  <dcterms:created xsi:type="dcterms:W3CDTF">2008-07-01T18:56:01Z</dcterms:created>
  <dcterms:modified xsi:type="dcterms:W3CDTF">2013-06-08T14:37:13Z</dcterms:modified>
</cp:coreProperties>
</file>