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6" r:id="rId1"/>
  </p:sldMasterIdLst>
  <p:notesMasterIdLst>
    <p:notesMasterId r:id="rId31"/>
  </p:notesMasterIdLst>
  <p:sldIdLst>
    <p:sldId id="274" r:id="rId2"/>
    <p:sldId id="313" r:id="rId3"/>
    <p:sldId id="314" r:id="rId4"/>
    <p:sldId id="322" r:id="rId5"/>
    <p:sldId id="327" r:id="rId6"/>
    <p:sldId id="310" r:id="rId7"/>
    <p:sldId id="328" r:id="rId8"/>
    <p:sldId id="276" r:id="rId9"/>
    <p:sldId id="334" r:id="rId10"/>
    <p:sldId id="333" r:id="rId11"/>
    <p:sldId id="297" r:id="rId12"/>
    <p:sldId id="331" r:id="rId13"/>
    <p:sldId id="292" r:id="rId14"/>
    <p:sldId id="288" r:id="rId15"/>
    <p:sldId id="303" r:id="rId16"/>
    <p:sldId id="319" r:id="rId17"/>
    <p:sldId id="278" r:id="rId18"/>
    <p:sldId id="301" r:id="rId19"/>
    <p:sldId id="330" r:id="rId20"/>
    <p:sldId id="329" r:id="rId21"/>
    <p:sldId id="267" r:id="rId22"/>
    <p:sldId id="268" r:id="rId23"/>
    <p:sldId id="325" r:id="rId24"/>
    <p:sldId id="275" r:id="rId25"/>
    <p:sldId id="332" r:id="rId26"/>
    <p:sldId id="284" r:id="rId27"/>
    <p:sldId id="283" r:id="rId28"/>
    <p:sldId id="282" r:id="rId29"/>
    <p:sldId id="285"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F8257"/>
    <a:srgbClr val="000000"/>
    <a:srgbClr val="5D5A3D"/>
  </p:clrMru>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25" autoAdjust="0"/>
    <p:restoredTop sz="89555" autoAdjust="0"/>
  </p:normalViewPr>
  <p:slideViewPr>
    <p:cSldViewPr>
      <p:cViewPr>
        <p:scale>
          <a:sx n="80" d="100"/>
          <a:sy n="80" d="100"/>
        </p:scale>
        <p:origin x="-1806" y="-54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79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uk-U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8AF3A20-8C60-47C3-A25D-64E321058B5B}" type="datetimeFigureOut">
              <a:rPr lang="uk-UA"/>
              <a:pPr>
                <a:defRPr/>
              </a:pPr>
              <a:t>07.06.2013</a:t>
            </a:fld>
            <a:endParaRPr lang="uk-U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uk-U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uk-U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E56C67E-CF55-4C55-BB96-650056FB368C}"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2771"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Тут слід гарно представитись</a:t>
            </a:r>
          </a:p>
        </p:txBody>
      </p:sp>
      <p:sp>
        <p:nvSpPr>
          <p:cNvPr id="32772" name="Місце для номера слайда 3"/>
          <p:cNvSpPr>
            <a:spLocks noGrp="1"/>
          </p:cNvSpPr>
          <p:nvPr>
            <p:ph type="sldNum" sz="quarter" idx="5"/>
          </p:nvPr>
        </p:nvSpPr>
        <p:spPr bwMode="auto">
          <a:noFill/>
          <a:ln>
            <a:miter lim="800000"/>
            <a:headEnd/>
            <a:tailEnd/>
          </a:ln>
        </p:spPr>
        <p:txBody>
          <a:bodyPr/>
          <a:lstStyle/>
          <a:p>
            <a:fld id="{AA23390A-AB7B-4A24-98E6-B87296419E46}" type="slidenum">
              <a:rPr lang="uk-UA" smtClean="0"/>
              <a:pPr/>
              <a:t>1</a:t>
            </a:fld>
            <a:endParaRPr 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1987"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Опис методики</a:t>
            </a:r>
          </a:p>
        </p:txBody>
      </p:sp>
      <p:sp>
        <p:nvSpPr>
          <p:cNvPr id="41988" name="Місце для номера слайда 3"/>
          <p:cNvSpPr>
            <a:spLocks noGrp="1"/>
          </p:cNvSpPr>
          <p:nvPr>
            <p:ph type="sldNum" sz="quarter" idx="5"/>
          </p:nvPr>
        </p:nvSpPr>
        <p:spPr bwMode="auto">
          <a:noFill/>
          <a:ln>
            <a:miter lim="800000"/>
            <a:headEnd/>
            <a:tailEnd/>
          </a:ln>
        </p:spPr>
        <p:txBody>
          <a:bodyPr/>
          <a:lstStyle/>
          <a:p>
            <a:fld id="{7FE71672-B470-4E3F-9EA9-9D0EB0673A94}" type="slidenum">
              <a:rPr lang="uk-UA" smtClean="0"/>
              <a:pPr/>
              <a:t>12</a:t>
            </a:fld>
            <a:endParaRPr 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3011"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Результати обрахунків одного з основних параметру плазми – температури. З графіків можна побачити чи виконується припущення </a:t>
            </a:r>
            <a:r>
              <a:rPr lang="en-US" smtClean="0"/>
              <a:t>LTE </a:t>
            </a:r>
            <a:r>
              <a:rPr lang="uk-UA" smtClean="0"/>
              <a:t>а також, зачепити проблему точності спектроскопічних констант.</a:t>
            </a:r>
          </a:p>
        </p:txBody>
      </p:sp>
      <p:sp>
        <p:nvSpPr>
          <p:cNvPr id="43012" name="Місце для номера слайда 3"/>
          <p:cNvSpPr>
            <a:spLocks noGrp="1"/>
          </p:cNvSpPr>
          <p:nvPr>
            <p:ph type="sldNum" sz="quarter" idx="5"/>
          </p:nvPr>
        </p:nvSpPr>
        <p:spPr bwMode="auto">
          <a:noFill/>
          <a:ln>
            <a:miter lim="800000"/>
            <a:headEnd/>
            <a:tailEnd/>
          </a:ln>
        </p:spPr>
        <p:txBody>
          <a:bodyPr/>
          <a:lstStyle/>
          <a:p>
            <a:fld id="{C451B073-6070-4F41-9298-15ACA16EC7E0}" type="slidenum">
              <a:rPr lang="uk-UA" smtClean="0"/>
              <a:pPr/>
              <a:t>13</a:t>
            </a:fld>
            <a:endParaRPr lang="uk-U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4035"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Опис методики обрахунку рівноважного складу плазми</a:t>
            </a:r>
          </a:p>
        </p:txBody>
      </p:sp>
      <p:sp>
        <p:nvSpPr>
          <p:cNvPr id="44036" name="Місце для номера слайда 3"/>
          <p:cNvSpPr>
            <a:spLocks noGrp="1"/>
          </p:cNvSpPr>
          <p:nvPr>
            <p:ph type="sldNum" sz="quarter" idx="5"/>
          </p:nvPr>
        </p:nvSpPr>
        <p:spPr bwMode="auto">
          <a:noFill/>
          <a:ln>
            <a:miter lim="800000"/>
            <a:headEnd/>
            <a:tailEnd/>
          </a:ln>
        </p:spPr>
        <p:txBody>
          <a:bodyPr/>
          <a:lstStyle/>
          <a:p>
            <a:fld id="{3A25917A-44AF-4228-9564-FF68CFFBFB4A}" type="slidenum">
              <a:rPr lang="uk-UA" smtClean="0"/>
              <a:pPr/>
              <a:t>14</a:t>
            </a:fld>
            <a:endParaRPr lang="uk-U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5059"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Результати обрахунків складу плазми. Звідси видно:</a:t>
            </a:r>
          </a:p>
          <a:p>
            <a:r>
              <a:rPr lang="en-US" smtClean="0"/>
              <a:t>1) </a:t>
            </a:r>
            <a:r>
              <a:rPr lang="uk-UA" smtClean="0"/>
              <a:t>при малому вмісті оксиду цинку (5%) в електродах, вміст парів цинку в міжелектродному проміжку одного порядку з вмістом срібла і на два порядки більше ніж олова при вмісті оксиду олова в електродах 10%;</a:t>
            </a:r>
          </a:p>
          <a:p>
            <a:r>
              <a:rPr lang="uk-UA" smtClean="0"/>
              <a:t>Це можна поснити тим, що в наслідок того, що теплота випаровуваня цинку вдвічі менша за теплоту випаровування срібла і олова, цинк добре виконує роль буферного газу при достатній внесеній енергії.</a:t>
            </a:r>
          </a:p>
          <a:p>
            <a:r>
              <a:rPr lang="uk-UA" smtClean="0"/>
              <a:t>2) розрахунок рівноважного складу плазми показав, що  на відстані більшій, ніж 2мм від осі, вона є не рівноважною (не в </a:t>
            </a:r>
            <a:r>
              <a:rPr lang="en-US" smtClean="0"/>
              <a:t>LTE</a:t>
            </a:r>
            <a:r>
              <a:rPr lang="uk-UA" smtClean="0"/>
              <a:t>);</a:t>
            </a:r>
          </a:p>
          <a:p>
            <a:endParaRPr lang="uk-UA" smtClean="0"/>
          </a:p>
          <a:p>
            <a:r>
              <a:rPr lang="uk-UA" smtClean="0"/>
              <a:t>Цим самим підводимо до даної «підзадачі»</a:t>
            </a:r>
          </a:p>
        </p:txBody>
      </p:sp>
      <p:sp>
        <p:nvSpPr>
          <p:cNvPr id="45060" name="Місце для номера слайда 3"/>
          <p:cNvSpPr>
            <a:spLocks noGrp="1"/>
          </p:cNvSpPr>
          <p:nvPr>
            <p:ph type="sldNum" sz="quarter" idx="5"/>
          </p:nvPr>
        </p:nvSpPr>
        <p:spPr bwMode="auto">
          <a:noFill/>
          <a:ln>
            <a:miter lim="800000"/>
            <a:headEnd/>
            <a:tailEnd/>
          </a:ln>
        </p:spPr>
        <p:txBody>
          <a:bodyPr/>
          <a:lstStyle/>
          <a:p>
            <a:fld id="{CF7073E4-2742-4D1A-BA22-17D026F88313}" type="slidenum">
              <a:rPr lang="uk-UA" smtClean="0"/>
              <a:pPr/>
              <a:t>15</a:t>
            </a:fld>
            <a:endParaRPr lang="uk-U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6083"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Кілька слів про універ і себе</a:t>
            </a:r>
            <a:endParaRPr lang="en-US" smtClean="0"/>
          </a:p>
        </p:txBody>
      </p:sp>
      <p:sp>
        <p:nvSpPr>
          <p:cNvPr id="46084" name="Місце для номера слайда 3"/>
          <p:cNvSpPr>
            <a:spLocks noGrp="1"/>
          </p:cNvSpPr>
          <p:nvPr>
            <p:ph type="sldNum" sz="quarter" idx="5"/>
          </p:nvPr>
        </p:nvSpPr>
        <p:spPr bwMode="auto">
          <a:noFill/>
          <a:ln>
            <a:miter lim="800000"/>
            <a:headEnd/>
            <a:tailEnd/>
          </a:ln>
        </p:spPr>
        <p:txBody>
          <a:bodyPr/>
          <a:lstStyle/>
          <a:p>
            <a:fld id="{945BF1F7-D377-46A2-A7C4-8D2C4827C36D}" type="slidenum">
              <a:rPr lang="uk-UA" smtClean="0"/>
              <a:pPr/>
              <a:t>16</a:t>
            </a:fld>
            <a:endParaRPr lang="uk-U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7107"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Тим дослідженням є лазерна абсорбційна спектроскопія</a:t>
            </a:r>
          </a:p>
          <a:p>
            <a:r>
              <a:rPr lang="uk-UA" smtClean="0"/>
              <a:t>Опис методики</a:t>
            </a:r>
          </a:p>
        </p:txBody>
      </p:sp>
      <p:sp>
        <p:nvSpPr>
          <p:cNvPr id="47108" name="Місце для номера слайда 3"/>
          <p:cNvSpPr>
            <a:spLocks noGrp="1"/>
          </p:cNvSpPr>
          <p:nvPr>
            <p:ph type="sldNum" sz="quarter" idx="5"/>
          </p:nvPr>
        </p:nvSpPr>
        <p:spPr bwMode="auto">
          <a:noFill/>
          <a:ln>
            <a:miter lim="800000"/>
            <a:headEnd/>
            <a:tailEnd/>
          </a:ln>
        </p:spPr>
        <p:txBody>
          <a:bodyPr/>
          <a:lstStyle/>
          <a:p>
            <a:fld id="{88E08D29-A9A8-447F-AE95-F952BA2C3FE3}" type="slidenum">
              <a:rPr lang="uk-UA" smtClean="0"/>
              <a:pPr/>
              <a:t>17</a:t>
            </a:fld>
            <a:endParaRPr lang="uk-U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8131"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Результати обрахунку коефіцієнта поглинання та (маючи його) концентрації атомів міді(лазер на парах міді, тому тільки мідь в розряді поглинає його випромінювання)</a:t>
            </a:r>
          </a:p>
        </p:txBody>
      </p:sp>
      <p:sp>
        <p:nvSpPr>
          <p:cNvPr id="48132" name="Місце для номера слайда 3"/>
          <p:cNvSpPr>
            <a:spLocks noGrp="1"/>
          </p:cNvSpPr>
          <p:nvPr>
            <p:ph type="sldNum" sz="quarter" idx="5"/>
          </p:nvPr>
        </p:nvSpPr>
        <p:spPr bwMode="auto">
          <a:noFill/>
          <a:ln>
            <a:miter lim="800000"/>
            <a:headEnd/>
            <a:tailEnd/>
          </a:ln>
        </p:spPr>
        <p:txBody>
          <a:bodyPr/>
          <a:lstStyle/>
          <a:p>
            <a:fld id="{CF3C5DE3-BEBC-4DE1-905E-322B3B7B459F}" type="slidenum">
              <a:rPr lang="uk-UA" smtClean="0"/>
              <a:pPr/>
              <a:t>18</a:t>
            </a:fld>
            <a:endParaRPr lang="uk-U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9155"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Кілька слів про універ і себе</a:t>
            </a:r>
            <a:endParaRPr lang="en-US" smtClean="0"/>
          </a:p>
        </p:txBody>
      </p:sp>
      <p:sp>
        <p:nvSpPr>
          <p:cNvPr id="49156" name="Місце для номера слайда 3"/>
          <p:cNvSpPr>
            <a:spLocks noGrp="1"/>
          </p:cNvSpPr>
          <p:nvPr>
            <p:ph type="sldNum" sz="quarter" idx="5"/>
          </p:nvPr>
        </p:nvSpPr>
        <p:spPr bwMode="auto">
          <a:noFill/>
          <a:ln>
            <a:miter lim="800000"/>
            <a:headEnd/>
            <a:tailEnd/>
          </a:ln>
        </p:spPr>
        <p:txBody>
          <a:bodyPr/>
          <a:lstStyle/>
          <a:p>
            <a:fld id="{C1A230CA-7ECE-4FBD-990F-650410309A89}" type="slidenum">
              <a:rPr lang="uk-UA" smtClean="0"/>
              <a:pPr/>
              <a:t>20</a:t>
            </a:fld>
            <a:endParaRPr lang="uk-U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50179"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На разі можна сказати, що припущення </a:t>
            </a:r>
            <a:r>
              <a:rPr lang="en-US" smtClean="0"/>
              <a:t>LTE </a:t>
            </a:r>
            <a:r>
              <a:rPr lang="uk-UA" smtClean="0"/>
              <a:t>на відстанях до 2мм може бути застосованим.</a:t>
            </a:r>
          </a:p>
          <a:p>
            <a:r>
              <a:rPr lang="uk-UA" smtClean="0"/>
              <a:t>І дещо передчасно, але, так як в результаті проведених досліджень відібрані (на початку досліджень) константи дають фізичні результати то можна порекомендувати ці константи, з ремаркою того що вони ще піддадуться додатковій апробації.</a:t>
            </a:r>
          </a:p>
        </p:txBody>
      </p:sp>
      <p:sp>
        <p:nvSpPr>
          <p:cNvPr id="50180" name="Місце для номера слайда 3"/>
          <p:cNvSpPr>
            <a:spLocks noGrp="1"/>
          </p:cNvSpPr>
          <p:nvPr>
            <p:ph type="sldNum" sz="quarter" idx="5"/>
          </p:nvPr>
        </p:nvSpPr>
        <p:spPr bwMode="auto">
          <a:noFill/>
          <a:ln>
            <a:miter lim="800000"/>
            <a:headEnd/>
            <a:tailEnd/>
          </a:ln>
        </p:spPr>
        <p:txBody>
          <a:bodyPr/>
          <a:lstStyle/>
          <a:p>
            <a:fld id="{6BF5B475-0258-4240-B8AA-94AB3F1DE978}" type="slidenum">
              <a:rPr lang="uk-UA" smtClean="0"/>
              <a:pPr/>
              <a:t>21</a:t>
            </a:fld>
            <a:endParaRPr lang="uk-U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51203"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Якщо виникне питання щодо методики врахування інтегральності випромінювання, даний слайд допоможе мені розказати про перетворення Абеля, яке вирішує це питання.</a:t>
            </a:r>
          </a:p>
        </p:txBody>
      </p:sp>
      <p:sp>
        <p:nvSpPr>
          <p:cNvPr id="51204" name="Місце для номера слайда 3"/>
          <p:cNvSpPr>
            <a:spLocks noGrp="1"/>
          </p:cNvSpPr>
          <p:nvPr>
            <p:ph type="sldNum" sz="quarter" idx="5"/>
          </p:nvPr>
        </p:nvSpPr>
        <p:spPr bwMode="auto">
          <a:noFill/>
          <a:ln>
            <a:miter lim="800000"/>
            <a:headEnd/>
            <a:tailEnd/>
          </a:ln>
        </p:spPr>
        <p:txBody>
          <a:bodyPr/>
          <a:lstStyle/>
          <a:p>
            <a:fld id="{A6A516AF-DB1D-458D-AFBB-8C23DCF51B44}" type="slidenum">
              <a:rPr lang="uk-UA" smtClean="0"/>
              <a:pPr/>
              <a:t>26</a:t>
            </a:fld>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3795"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Кілька слів про універ і себе</a:t>
            </a:r>
            <a:endParaRPr lang="en-US" smtClean="0"/>
          </a:p>
        </p:txBody>
      </p:sp>
      <p:sp>
        <p:nvSpPr>
          <p:cNvPr id="33796" name="Місце для номера слайда 3"/>
          <p:cNvSpPr>
            <a:spLocks noGrp="1"/>
          </p:cNvSpPr>
          <p:nvPr>
            <p:ph type="sldNum" sz="quarter" idx="5"/>
          </p:nvPr>
        </p:nvSpPr>
        <p:spPr bwMode="auto">
          <a:noFill/>
          <a:ln>
            <a:miter lim="800000"/>
            <a:headEnd/>
            <a:tailEnd/>
          </a:ln>
        </p:spPr>
        <p:txBody>
          <a:bodyPr/>
          <a:lstStyle/>
          <a:p>
            <a:fld id="{52C7ABD0-D0E4-4AA3-8EA8-BA70339E0C61}" type="slidenum">
              <a:rPr lang="uk-UA" smtClean="0"/>
              <a:pPr/>
              <a:t>2</a:t>
            </a:fld>
            <a:endParaRPr lang="uk-U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52227"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В принципі, я думаю, що усної відповіді на питання «Що таке </a:t>
            </a:r>
            <a:r>
              <a:rPr lang="en-US" smtClean="0"/>
              <a:t>LTE?</a:t>
            </a:r>
            <a:r>
              <a:rPr lang="uk-UA" smtClean="0"/>
              <a:t>» буде достатньо, але на всяк пожарний</a:t>
            </a:r>
          </a:p>
        </p:txBody>
      </p:sp>
      <p:sp>
        <p:nvSpPr>
          <p:cNvPr id="52228" name="Місце для номера слайда 3"/>
          <p:cNvSpPr>
            <a:spLocks noGrp="1"/>
          </p:cNvSpPr>
          <p:nvPr>
            <p:ph type="sldNum" sz="quarter" idx="5"/>
          </p:nvPr>
        </p:nvSpPr>
        <p:spPr bwMode="auto">
          <a:noFill/>
          <a:ln>
            <a:miter lim="800000"/>
            <a:headEnd/>
            <a:tailEnd/>
          </a:ln>
        </p:spPr>
        <p:txBody>
          <a:bodyPr/>
          <a:lstStyle/>
          <a:p>
            <a:fld id="{461B039D-4B44-4718-84D2-5A6E6069F052}" type="slidenum">
              <a:rPr lang="uk-UA" smtClean="0"/>
              <a:pPr/>
              <a:t>27</a:t>
            </a:fld>
            <a:endParaRPr lang="uk-U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53251"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Якщо спитають про метод відносних інтенсивностей – узагальнений метод відносних інтенсивностей є метод діаграм Больцмана. Просто можливо виникнуть питання, щодо математичних перетворень (типу «у виразі інтенсивності є концентрація, чому ви її не враховуєте?»)</a:t>
            </a:r>
          </a:p>
        </p:txBody>
      </p:sp>
      <p:sp>
        <p:nvSpPr>
          <p:cNvPr id="53252" name="Місце для номера слайда 3"/>
          <p:cNvSpPr>
            <a:spLocks noGrp="1"/>
          </p:cNvSpPr>
          <p:nvPr>
            <p:ph type="sldNum" sz="quarter" idx="5"/>
          </p:nvPr>
        </p:nvSpPr>
        <p:spPr bwMode="auto">
          <a:noFill/>
          <a:ln>
            <a:miter lim="800000"/>
            <a:headEnd/>
            <a:tailEnd/>
          </a:ln>
        </p:spPr>
        <p:txBody>
          <a:bodyPr/>
          <a:lstStyle/>
          <a:p>
            <a:fld id="{8A801A69-EE79-4815-9A03-4D7A7C05C9E1}" type="slidenum">
              <a:rPr lang="uk-UA" smtClean="0"/>
              <a:pPr/>
              <a:t>28</a:t>
            </a:fld>
            <a:endParaRPr lang="uk-U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54275"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Ну це може і зовсім зайве, але…</a:t>
            </a:r>
          </a:p>
          <a:p>
            <a:r>
              <a:rPr lang="uk-UA" smtClean="0"/>
              <a:t>Даний слайд пояснює методику знаходження електронної концентрації. В даній доповіді конкретно про це не говориться, але контекстно воно є.</a:t>
            </a:r>
          </a:p>
        </p:txBody>
      </p:sp>
      <p:sp>
        <p:nvSpPr>
          <p:cNvPr id="54276" name="Місце для номера слайда 3"/>
          <p:cNvSpPr>
            <a:spLocks noGrp="1"/>
          </p:cNvSpPr>
          <p:nvPr>
            <p:ph type="sldNum" sz="quarter" idx="5"/>
          </p:nvPr>
        </p:nvSpPr>
        <p:spPr bwMode="auto">
          <a:noFill/>
          <a:ln>
            <a:miter lim="800000"/>
            <a:headEnd/>
            <a:tailEnd/>
          </a:ln>
        </p:spPr>
        <p:txBody>
          <a:bodyPr/>
          <a:lstStyle/>
          <a:p>
            <a:fld id="{39ADF9A2-97CE-46AA-921F-57F1F7C12D93}" type="slidenum">
              <a:rPr lang="uk-UA" smtClean="0"/>
              <a:pPr/>
              <a:t>29</a:t>
            </a:fld>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4819"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Кілька слів про універ і себе</a:t>
            </a:r>
            <a:endParaRPr lang="en-US" smtClean="0"/>
          </a:p>
        </p:txBody>
      </p:sp>
      <p:sp>
        <p:nvSpPr>
          <p:cNvPr id="34820" name="Місце для номера слайда 3"/>
          <p:cNvSpPr>
            <a:spLocks noGrp="1"/>
          </p:cNvSpPr>
          <p:nvPr>
            <p:ph type="sldNum" sz="quarter" idx="5"/>
          </p:nvPr>
        </p:nvSpPr>
        <p:spPr bwMode="auto">
          <a:noFill/>
          <a:ln>
            <a:miter lim="800000"/>
            <a:headEnd/>
            <a:tailEnd/>
          </a:ln>
        </p:spPr>
        <p:txBody>
          <a:bodyPr/>
          <a:lstStyle/>
          <a:p>
            <a:fld id="{69C46057-194A-463D-80C9-F377498177DF}" type="slidenum">
              <a:rPr lang="uk-UA" smtClean="0"/>
              <a:pPr/>
              <a:t>3</a:t>
            </a:fld>
            <a:endParaRPr 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5843"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ru-RU" smtClean="0"/>
              <a:t>В вступ</a:t>
            </a:r>
            <a:r>
              <a:rPr lang="uk-UA" smtClean="0"/>
              <a:t>і я розказую про мотивацію глобальної задачі яка була мені поставлена ще на бакалавраті</a:t>
            </a:r>
          </a:p>
        </p:txBody>
      </p:sp>
      <p:sp>
        <p:nvSpPr>
          <p:cNvPr id="35844" name="Місце для номера слайда 3"/>
          <p:cNvSpPr>
            <a:spLocks noGrp="1"/>
          </p:cNvSpPr>
          <p:nvPr>
            <p:ph type="sldNum" sz="quarter" idx="5"/>
          </p:nvPr>
        </p:nvSpPr>
        <p:spPr bwMode="auto">
          <a:noFill/>
          <a:ln>
            <a:miter lim="800000"/>
            <a:headEnd/>
            <a:tailEnd/>
          </a:ln>
        </p:spPr>
        <p:txBody>
          <a:bodyPr/>
          <a:lstStyle/>
          <a:p>
            <a:fld id="{3A10B465-1C17-4B1F-A5B8-E3B441FDFBCC}" type="slidenum">
              <a:rPr lang="uk-UA" smtClean="0"/>
              <a:pPr/>
              <a:t>4</a:t>
            </a:fld>
            <a:endParaRPr 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6867"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Кілька слів про універ і себе</a:t>
            </a:r>
            <a:endParaRPr lang="en-US" smtClean="0"/>
          </a:p>
        </p:txBody>
      </p:sp>
      <p:sp>
        <p:nvSpPr>
          <p:cNvPr id="36868" name="Місце для номера слайда 3"/>
          <p:cNvSpPr>
            <a:spLocks noGrp="1"/>
          </p:cNvSpPr>
          <p:nvPr>
            <p:ph type="sldNum" sz="quarter" idx="5"/>
          </p:nvPr>
        </p:nvSpPr>
        <p:spPr bwMode="auto">
          <a:noFill/>
          <a:ln>
            <a:miter lim="800000"/>
            <a:headEnd/>
            <a:tailEnd/>
          </a:ln>
        </p:spPr>
        <p:txBody>
          <a:bodyPr/>
          <a:lstStyle/>
          <a:p>
            <a:fld id="{55689E99-71EE-4FBF-A8A1-13FA2962C83F}" type="slidenum">
              <a:rPr lang="uk-UA" smtClean="0"/>
              <a:pPr/>
              <a:t>5</a:t>
            </a:fld>
            <a:endParaRPr 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7891"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Так як моя магістерська робота тісно повязана з бакалаврською, слід ввести в курс глобальної задачі вирішенням якої я займаюсь. Що було зроблено і звідки взялась дана «підпроблема»</a:t>
            </a:r>
          </a:p>
        </p:txBody>
      </p:sp>
      <p:sp>
        <p:nvSpPr>
          <p:cNvPr id="37892" name="Місце для номера слайда 3"/>
          <p:cNvSpPr>
            <a:spLocks noGrp="1"/>
          </p:cNvSpPr>
          <p:nvPr>
            <p:ph type="sldNum" sz="quarter" idx="5"/>
          </p:nvPr>
        </p:nvSpPr>
        <p:spPr bwMode="auto">
          <a:noFill/>
          <a:ln>
            <a:miter lim="800000"/>
            <a:headEnd/>
            <a:tailEnd/>
          </a:ln>
        </p:spPr>
        <p:txBody>
          <a:bodyPr/>
          <a:lstStyle/>
          <a:p>
            <a:fld id="{2460A24F-B252-4596-916F-0CDEE77D426E}" type="slidenum">
              <a:rPr lang="uk-UA" smtClean="0"/>
              <a:pPr/>
              <a:t>6</a:t>
            </a:fld>
            <a:endParaRPr 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8915"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Кілька слів про універ і себе</a:t>
            </a:r>
            <a:endParaRPr lang="en-US" smtClean="0"/>
          </a:p>
        </p:txBody>
      </p:sp>
      <p:sp>
        <p:nvSpPr>
          <p:cNvPr id="38916" name="Місце для номера слайда 3"/>
          <p:cNvSpPr>
            <a:spLocks noGrp="1"/>
          </p:cNvSpPr>
          <p:nvPr>
            <p:ph type="sldNum" sz="quarter" idx="5"/>
          </p:nvPr>
        </p:nvSpPr>
        <p:spPr bwMode="auto">
          <a:noFill/>
          <a:ln>
            <a:miter lim="800000"/>
            <a:headEnd/>
            <a:tailEnd/>
          </a:ln>
        </p:spPr>
        <p:txBody>
          <a:bodyPr/>
          <a:lstStyle/>
          <a:p>
            <a:fld id="{405928BA-49DF-4036-805B-9332DA2E11C3}" type="slidenum">
              <a:rPr lang="uk-UA" smtClean="0"/>
              <a:pPr/>
              <a:t>7</a:t>
            </a:fld>
            <a:endParaRPr 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9939"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Опис методики</a:t>
            </a:r>
          </a:p>
        </p:txBody>
      </p:sp>
      <p:sp>
        <p:nvSpPr>
          <p:cNvPr id="39940" name="Місце для номера слайда 3"/>
          <p:cNvSpPr>
            <a:spLocks noGrp="1"/>
          </p:cNvSpPr>
          <p:nvPr>
            <p:ph type="sldNum" sz="quarter" idx="5"/>
          </p:nvPr>
        </p:nvSpPr>
        <p:spPr bwMode="auto">
          <a:noFill/>
          <a:ln>
            <a:miter lim="800000"/>
            <a:headEnd/>
            <a:tailEnd/>
          </a:ln>
        </p:spPr>
        <p:txBody>
          <a:bodyPr/>
          <a:lstStyle/>
          <a:p>
            <a:fld id="{045BEC80-B30C-472F-AA02-90100893CAAC}" type="slidenum">
              <a:rPr lang="uk-UA" smtClean="0"/>
              <a:pPr/>
              <a:t>8</a:t>
            </a:fld>
            <a:endParaRPr 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40963" name="Місце для нотаток 2"/>
          <p:cNvSpPr>
            <a:spLocks noGrp="1"/>
          </p:cNvSpPr>
          <p:nvPr>
            <p:ph type="body" idx="1"/>
          </p:nvPr>
        </p:nvSpPr>
        <p:spPr bwMode="auto">
          <a:noFill/>
        </p:spPr>
        <p:txBody>
          <a:bodyPr wrap="square" numCol="1" anchor="t" anchorCtr="0" compatLnSpc="1">
            <a:prstTxWarp prst="textNoShape">
              <a:avLst/>
            </a:prstTxWarp>
          </a:bodyPr>
          <a:lstStyle/>
          <a:p>
            <a:r>
              <a:rPr lang="uk-UA" smtClean="0"/>
              <a:t>Отримані з тих діаграм температури</a:t>
            </a:r>
          </a:p>
          <a:p>
            <a:r>
              <a:rPr lang="uk-UA" smtClean="0"/>
              <a:t>Після селекції констант чітко видно, розбіжність кривих на периферії, що свідчить про не виконання припущення </a:t>
            </a:r>
            <a:r>
              <a:rPr lang="en-US" smtClean="0"/>
              <a:t>LTE </a:t>
            </a:r>
            <a:r>
              <a:rPr lang="uk-UA" smtClean="0"/>
              <a:t>на периферії.</a:t>
            </a:r>
          </a:p>
          <a:p>
            <a:r>
              <a:rPr lang="uk-UA" smtClean="0"/>
              <a:t>Приходимо до потреби проведення досліджень незалежних від </a:t>
            </a:r>
            <a:r>
              <a:rPr lang="en-US" smtClean="0"/>
              <a:t>LTE</a:t>
            </a:r>
            <a:endParaRPr lang="uk-UA" smtClean="0"/>
          </a:p>
        </p:txBody>
      </p:sp>
      <p:sp>
        <p:nvSpPr>
          <p:cNvPr id="40964" name="Місце для номера слайда 3"/>
          <p:cNvSpPr>
            <a:spLocks noGrp="1"/>
          </p:cNvSpPr>
          <p:nvPr>
            <p:ph type="sldNum" sz="quarter" idx="5"/>
          </p:nvPr>
        </p:nvSpPr>
        <p:spPr bwMode="auto">
          <a:noFill/>
          <a:ln>
            <a:miter lim="800000"/>
            <a:headEnd/>
            <a:tailEnd/>
          </a:ln>
        </p:spPr>
        <p:txBody>
          <a:bodyPr/>
          <a:lstStyle/>
          <a:p>
            <a:fld id="{00C1EFF1-8C59-4F37-A7DB-680B79B5FC43}" type="slidenum">
              <a:rPr lang="uk-UA" smtClean="0"/>
              <a:pPr/>
              <a:t>11</a:t>
            </a:fld>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20DA2223-F51F-4D75-8B09-DD3D72F177D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26AD452C-C345-4645-81CD-F07C864E2BFC}" type="datetime1">
              <a:rPr lang="en-US"/>
              <a:pPr>
                <a:defRPr/>
              </a:pPr>
              <a:t>6/7/2013</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C88D88D-0E8A-4611-8BC3-9A73E7963FD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0C3A9658-74A9-40F4-86CE-32C216A9CC79}" type="datetime1">
              <a:rPr lang="en-US"/>
              <a:pPr>
                <a:defRPr/>
              </a:pPr>
              <a:t>6/7/2013</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5BE23E3-709D-4AD7-9D50-9177C34C825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AF8C4DE3-7816-4B9E-BBEE-99286E6405BA}" type="datetime1">
              <a:rPr lang="en-US"/>
              <a:pPr>
                <a:defRPr/>
              </a:pPr>
              <a:t>6/7/2013</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7F82178-A64A-4CDC-87CD-02DBBA83DC0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BF76E946-31C7-4599-BF52-C89CDBD30E5A}" type="datetime1">
              <a:rPr lang="en-US"/>
              <a:pPr>
                <a:defRPr/>
              </a:pPr>
              <a:t>6/7/2013</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Slide Number Placeholder 5"/>
          <p:cNvSpPr>
            <a:spLocks noGrp="1"/>
          </p:cNvSpPr>
          <p:nvPr>
            <p:ph type="sldNum" sz="quarter" idx="10"/>
          </p:nvPr>
        </p:nvSpPr>
        <p:spPr>
          <a:ln/>
        </p:spPr>
        <p:txBody>
          <a:bodyPr/>
          <a:lstStyle>
            <a:lvl1pPr>
              <a:defRPr/>
            </a:lvl1pPr>
          </a:lstStyle>
          <a:p>
            <a:pPr>
              <a:defRPr/>
            </a:pPr>
            <a:fld id="{ACEF823A-B2D2-4818-9421-97394371D41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C9747CF5-24B3-4E2F-88FF-784B24E02B8B}" type="datetime1">
              <a:rPr lang="en-US"/>
              <a:pPr>
                <a:defRPr/>
              </a:pPr>
              <a:t>6/7/2013</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E6648D0-7506-4D73-AEFB-0E73EA95A08C}"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0600FA93-F105-45F1-93D1-4E307495B725}" type="datetime1">
              <a:rPr lang="en-US"/>
              <a:pPr>
                <a:defRPr/>
              </a:pPr>
              <a:t>6/7/2013</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B06CB9B-66E7-437F-ABEE-63CEFE6C89EE}"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3CCD9C4D-3EA1-4081-8F97-583ABAB8D1E3}" type="datetime1">
              <a:rPr lang="en-US"/>
              <a:pPr>
                <a:defRPr/>
              </a:pPr>
              <a:t>6/7/2013</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D2C870E-D306-49B2-AEAE-C4C85EBE5528}"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C93519FA-26A0-4EB6-BC4F-B0FDEF9612C4}" type="datetime1">
              <a:rPr lang="en-US"/>
              <a:pPr>
                <a:defRPr/>
              </a:pPr>
              <a:t>6/7/2013</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5AAC0AA-1D69-4237-8D5B-F52454B481FA}"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8AAA06C8-5CB5-490F-A55D-A9ABC2B31609}" type="datetime1">
              <a:rPr lang="en-US"/>
              <a:pPr>
                <a:defRPr/>
              </a:pPr>
              <a:t>6/7/2013</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uk-UA" smtClean="0"/>
              <a:t>Зразок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9" name="Content Placeholder 8"/>
          <p:cNvSpPr>
            <a:spLocks noGrp="1"/>
          </p:cNvSpPr>
          <p:nvPr>
            <p:ph sz="quarter" idx="13"/>
          </p:nvPr>
        </p:nvSpPr>
        <p:spPr>
          <a:xfrm>
            <a:off x="304800" y="381000"/>
            <a:ext cx="7772400" cy="494284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4944F30E-D0BE-4467-B1BD-C468E8213FBF}"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C6BB7288-294A-46C8-AD6A-4C8024729582}" type="datetime1">
              <a:rPr lang="en-US"/>
              <a:pPr>
                <a:defRPr/>
              </a:pPr>
              <a:t>6/7/2013</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uk-UA" smtClean="0"/>
              <a:t>Зразок заголовка</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Slide Number Placeholder 5"/>
          <p:cNvSpPr>
            <a:spLocks noGrp="1"/>
          </p:cNvSpPr>
          <p:nvPr>
            <p:ph type="sldNum" sz="quarter" idx="10"/>
          </p:nvPr>
        </p:nvSpPr>
        <p:spPr>
          <a:ln/>
        </p:spPr>
        <p:txBody>
          <a:bodyPr/>
          <a:lstStyle>
            <a:lvl1pPr>
              <a:defRPr/>
            </a:lvl1pPr>
          </a:lstStyle>
          <a:p>
            <a:pPr>
              <a:defRPr/>
            </a:pPr>
            <a:fld id="{A2E4D5B6-2C8C-4B7F-8AC0-8627365826B3}"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2C10F84F-B7D9-4D8F-99D2-58106C8F172C}" type="datetime1">
              <a:rPr lang="en-US"/>
              <a:pPr>
                <a:defRPr/>
              </a:pPr>
              <a:t>6/7/2013</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latin typeface="Arial" charset="0"/>
              </a:defRPr>
            </a:lvl1pPr>
          </a:lstStyle>
          <a:p>
            <a:pPr>
              <a:defRPr/>
            </a:pPr>
            <a:fld id="{58CE5516-52B2-4910-B4AB-33FA2C9374DA}"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charset="0"/>
              </a:defRPr>
            </a:lvl1pPr>
          </a:lstStyle>
          <a:p>
            <a:pPr>
              <a:defRPr/>
            </a:pPr>
            <a:fld id="{C3EE7CDA-E004-41A7-8063-AC325E95A93A}" type="datetime1">
              <a:rPr lang="en-US"/>
              <a:pPr>
                <a:defRPr/>
              </a:pPr>
              <a:t>6/7/2013</a:t>
            </a:fld>
            <a:endParaRPr 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Office_Word_Document2.docx"/><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package" Target="../embeddings/Microsoft_Office_Word_Document5.docx"/><Relationship Id="rId4" Type="http://schemas.openxmlformats.org/officeDocument/2006/relationships/package" Target="../embeddings/Microsoft_Office_Word_Document4.doc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1.xml"/><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2.xml"/><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oleObject" Target="../embeddings/oleObject38.bin"/><Relationship Id="rId10" Type="http://schemas.openxmlformats.org/officeDocument/2006/relationships/oleObject" Target="../embeddings/oleObject43.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323850" y="2062163"/>
            <a:ext cx="8715375" cy="1476375"/>
          </a:xfrm>
          <a:prstGeom prst="rect">
            <a:avLst/>
          </a:prstGeom>
          <a:noFill/>
          <a:ln>
            <a:noFill/>
          </a:ln>
          <a:extLst/>
        </p:spPr>
        <p:txBody>
          <a:bodyPr anchor="ctr">
            <a:spAutoFit/>
          </a:bodyPr>
          <a:lstStyle/>
          <a:p>
            <a:pPr algn="ctr" eaLnBrk="1" hangingPunct="1">
              <a:lnSpc>
                <a:spcPct val="150000"/>
              </a:lnSpc>
              <a:defRPr/>
            </a:pPr>
            <a:r>
              <a:rPr lang="en-US" sz="2000" b="1" cap="all" dirty="0">
                <a:solidFill>
                  <a:schemeClr val="accent5">
                    <a:lumMod val="50000"/>
                  </a:schemeClr>
                </a:solidFill>
              </a:rPr>
              <a:t>Spectroscopy peculiarities of thermal electric arc discharge plasma between </a:t>
            </a:r>
          </a:p>
          <a:p>
            <a:pPr algn="ctr" eaLnBrk="1" hangingPunct="1">
              <a:lnSpc>
                <a:spcPct val="150000"/>
              </a:lnSpc>
              <a:defRPr/>
            </a:pPr>
            <a:r>
              <a:rPr lang="en-US" sz="2000" b="1" cap="all" dirty="0">
                <a:solidFill>
                  <a:schemeClr val="accent5">
                    <a:lumMod val="50000"/>
                  </a:schemeClr>
                </a:solidFill>
              </a:rPr>
              <a:t>composite electrodes A</a:t>
            </a:r>
            <a:r>
              <a:rPr lang="en-US" sz="2000" b="1" dirty="0">
                <a:solidFill>
                  <a:schemeClr val="accent5">
                    <a:lumMod val="50000"/>
                  </a:schemeClr>
                </a:solidFill>
              </a:rPr>
              <a:t>g</a:t>
            </a:r>
            <a:r>
              <a:rPr lang="en-US" sz="2000" b="1" cap="all" dirty="0">
                <a:solidFill>
                  <a:schemeClr val="accent5">
                    <a:lumMod val="50000"/>
                  </a:schemeClr>
                </a:solidFill>
              </a:rPr>
              <a:t>-S</a:t>
            </a:r>
            <a:r>
              <a:rPr lang="en-US" sz="2000" b="1" dirty="0">
                <a:solidFill>
                  <a:schemeClr val="accent5">
                    <a:lumMod val="50000"/>
                  </a:schemeClr>
                </a:solidFill>
              </a:rPr>
              <a:t>n</a:t>
            </a:r>
            <a:r>
              <a:rPr lang="en-US" sz="2000" b="1" cap="all" dirty="0">
                <a:solidFill>
                  <a:schemeClr val="accent5">
                    <a:lumMod val="50000"/>
                  </a:schemeClr>
                </a:solidFill>
              </a:rPr>
              <a:t>O</a:t>
            </a:r>
            <a:r>
              <a:rPr lang="en-US" sz="2000" b="1" cap="all" baseline="-25000" dirty="0">
                <a:solidFill>
                  <a:schemeClr val="accent5">
                    <a:lumMod val="50000"/>
                  </a:schemeClr>
                </a:solidFill>
              </a:rPr>
              <a:t>2</a:t>
            </a:r>
            <a:r>
              <a:rPr lang="en-US" sz="2000" b="1" cap="all" dirty="0">
                <a:solidFill>
                  <a:schemeClr val="accent5">
                    <a:lumMod val="50000"/>
                  </a:schemeClr>
                </a:solidFill>
              </a:rPr>
              <a:t>-Z</a:t>
            </a:r>
            <a:r>
              <a:rPr lang="en-US" sz="2000" b="1" dirty="0">
                <a:solidFill>
                  <a:schemeClr val="accent5">
                    <a:lumMod val="50000"/>
                  </a:schemeClr>
                </a:solidFill>
              </a:rPr>
              <a:t>n</a:t>
            </a:r>
            <a:r>
              <a:rPr lang="en-US" sz="2000" b="1" cap="all" dirty="0">
                <a:solidFill>
                  <a:schemeClr val="accent5">
                    <a:lumMod val="50000"/>
                  </a:schemeClr>
                </a:solidFill>
              </a:rPr>
              <a:t>O</a:t>
            </a:r>
          </a:p>
        </p:txBody>
      </p:sp>
      <p:sp>
        <p:nvSpPr>
          <p:cNvPr id="2051" name="TextBox 1"/>
          <p:cNvSpPr txBox="1">
            <a:spLocks noChangeArrowheads="1"/>
          </p:cNvSpPr>
          <p:nvPr/>
        </p:nvSpPr>
        <p:spPr bwMode="auto">
          <a:xfrm>
            <a:off x="2122488" y="633413"/>
            <a:ext cx="4968875" cy="708025"/>
          </a:xfrm>
          <a:prstGeom prst="rect">
            <a:avLst/>
          </a:prstGeom>
          <a:noFill/>
          <a:ln w="9525">
            <a:noFill/>
            <a:miter lim="800000"/>
            <a:headEnd/>
            <a:tailEnd/>
          </a:ln>
        </p:spPr>
        <p:txBody>
          <a:bodyPr>
            <a:spAutoFit/>
          </a:bodyPr>
          <a:lstStyle/>
          <a:p>
            <a:pPr marL="265113" indent="-265113" algn="ctr" eaLnBrk="1" hangingPunct="1"/>
            <a:r>
              <a:rPr lang="en-US" sz="2000"/>
              <a:t>Radio Physics Faculty of Taras</a:t>
            </a:r>
          </a:p>
          <a:p>
            <a:pPr marL="265113" indent="-265113" algn="ctr" eaLnBrk="1" hangingPunct="1"/>
            <a:r>
              <a:rPr lang="en-US" sz="2000"/>
              <a:t>Schevchenko National University of Kyiv</a:t>
            </a:r>
          </a:p>
        </p:txBody>
      </p:sp>
      <p:pic>
        <p:nvPicPr>
          <p:cNvPr id="5" name="Рисунок 4"/>
          <p:cNvPicPr>
            <a:picLocks noChangeAspect="1"/>
          </p:cNvPicPr>
          <p:nvPr/>
        </p:nvPicPr>
        <p:blipFill>
          <a:blip r:embed="rId3" cstate="print">
            <a:extLst/>
          </a:blip>
          <a:stretch>
            <a:fillRect/>
          </a:stretch>
        </p:blipFill>
        <p:spPr>
          <a:xfrm>
            <a:off x="6857933" y="116632"/>
            <a:ext cx="1890531" cy="1800200"/>
          </a:xfrm>
          <a:prstGeom prst="rect">
            <a:avLst/>
          </a:prstGeom>
          <a:effectLst>
            <a:glow>
              <a:schemeClr val="accent1"/>
            </a:glow>
          </a:effectLst>
        </p:spPr>
      </p:pic>
      <p:sp>
        <p:nvSpPr>
          <p:cNvPr id="2053" name="Rectangle 3"/>
          <p:cNvSpPr txBox="1">
            <a:spLocks noChangeArrowheads="1"/>
          </p:cNvSpPr>
          <p:nvPr/>
        </p:nvSpPr>
        <p:spPr bwMode="auto">
          <a:xfrm>
            <a:off x="5281613" y="4467225"/>
            <a:ext cx="3152775" cy="1355725"/>
          </a:xfrm>
          <a:prstGeom prst="rect">
            <a:avLst/>
          </a:prstGeom>
          <a:noFill/>
          <a:ln w="9525">
            <a:noFill/>
            <a:miter lim="800000"/>
            <a:headEnd/>
            <a:tailEnd/>
          </a:ln>
        </p:spPr>
        <p:txBody>
          <a:bodyPr/>
          <a:lstStyle/>
          <a:p>
            <a:pPr marL="265113" indent="-265113" eaLnBrk="1" hangingPunct="1"/>
            <a:r>
              <a:rPr lang="en-US" sz="2000" u="sng"/>
              <a:t>R. V. Semenyshyn</a:t>
            </a:r>
            <a:r>
              <a:rPr lang="en-US" sz="2000"/>
              <a:t>,</a:t>
            </a:r>
          </a:p>
          <a:p>
            <a:pPr marL="265113" indent="-265113" eaLnBrk="1" hangingPunct="1"/>
            <a:r>
              <a:rPr lang="en-US" sz="2000"/>
              <a:t>I. L. Babich, </a:t>
            </a:r>
          </a:p>
          <a:p>
            <a:pPr marL="265113" indent="-265113" eaLnBrk="1" hangingPunct="1"/>
            <a:r>
              <a:rPr lang="en-US" sz="2000"/>
              <a:t>V. F. Boretskij, </a:t>
            </a:r>
          </a:p>
          <a:p>
            <a:pPr marL="265113" indent="-265113" eaLnBrk="1" hangingPunct="1"/>
            <a:r>
              <a:rPr lang="en-US" sz="2000"/>
              <a:t>A. N. Veklich</a:t>
            </a:r>
          </a:p>
          <a:p>
            <a:pPr marL="265113" indent="-265113" eaLnBrk="1" hangingPunct="1"/>
            <a:endParaRPr lang="ru-RU" sz="2000"/>
          </a:p>
          <a:p>
            <a:pPr marL="265113" indent="-265113" eaLnBrk="1" hangingPunct="1"/>
            <a:r>
              <a:rPr lang="uk-UA" sz="2000"/>
              <a:t> </a:t>
            </a:r>
            <a:r>
              <a:rPr lang="en-US" sz="2000"/>
              <a:t>		</a:t>
            </a:r>
            <a:endParaRPr lang="ru-RU" sz="2000"/>
          </a:p>
        </p:txBody>
      </p:sp>
      <p:sp>
        <p:nvSpPr>
          <p:cNvPr id="2054" name="TextBox 1"/>
          <p:cNvSpPr txBox="1">
            <a:spLocks noChangeArrowheads="1"/>
          </p:cNvSpPr>
          <p:nvPr/>
        </p:nvSpPr>
        <p:spPr bwMode="auto">
          <a:xfrm>
            <a:off x="323850" y="5524500"/>
            <a:ext cx="3600450" cy="1014413"/>
          </a:xfrm>
          <a:prstGeom prst="rect">
            <a:avLst/>
          </a:prstGeom>
          <a:noFill/>
          <a:ln w="9525">
            <a:noFill/>
            <a:miter lim="800000"/>
            <a:headEnd/>
            <a:tailEnd/>
          </a:ln>
        </p:spPr>
        <p:txBody>
          <a:bodyPr>
            <a:spAutoFit/>
          </a:bodyPr>
          <a:lstStyle/>
          <a:p>
            <a:pPr marL="265113" indent="-265113" algn="ctr" eaLnBrk="1" hangingPunct="1"/>
            <a:r>
              <a:rPr lang="en-US" sz="2000"/>
              <a:t>IX Serbian conference on spectral line shapes in astrophysics</a:t>
            </a:r>
          </a:p>
        </p:txBody>
      </p:sp>
      <p:pic>
        <p:nvPicPr>
          <p:cNvPr id="2055" name="Picture 8" descr="http://www.scslsa.matf.bg.ac.rs/logo-banja.jpg"/>
          <p:cNvPicPr>
            <a:picLocks noChangeAspect="1" noChangeArrowheads="1"/>
          </p:cNvPicPr>
          <p:nvPr/>
        </p:nvPicPr>
        <p:blipFill>
          <a:blip r:embed="rId4"/>
          <a:srcRect/>
          <a:stretch>
            <a:fillRect/>
          </a:stretch>
        </p:blipFill>
        <p:spPr bwMode="auto">
          <a:xfrm>
            <a:off x="1292225" y="3478213"/>
            <a:ext cx="1660525" cy="204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Місце для номера слайда 1"/>
          <p:cNvSpPr>
            <a:spLocks noGrp="1"/>
          </p:cNvSpPr>
          <p:nvPr>
            <p:ph type="sldNum" sz="quarter" idx="10"/>
          </p:nvPr>
        </p:nvSpPr>
        <p:spPr bwMode="auto">
          <a:noFill/>
          <a:ln>
            <a:round/>
            <a:headEnd/>
            <a:tailEnd/>
          </a:ln>
        </p:spPr>
        <p:txBody>
          <a:bodyPr/>
          <a:lstStyle/>
          <a:p>
            <a:fld id="{DF071B46-3FE0-4A20-8F20-8DE9EBC155DB}" type="slidenum">
              <a:rPr lang="en-US" smtClean="0"/>
              <a:pPr/>
              <a:t>10</a:t>
            </a:fld>
            <a:endParaRPr lang="en-US" smtClean="0"/>
          </a:p>
        </p:txBody>
      </p:sp>
      <p:sp>
        <p:nvSpPr>
          <p:cNvPr id="11267" name="TextBox 3"/>
          <p:cNvSpPr txBox="1">
            <a:spLocks noChangeArrowheads="1"/>
          </p:cNvSpPr>
          <p:nvPr/>
        </p:nvSpPr>
        <p:spPr bwMode="auto">
          <a:xfrm>
            <a:off x="482600" y="1700213"/>
            <a:ext cx="1352550" cy="400050"/>
          </a:xfrm>
          <a:prstGeom prst="rect">
            <a:avLst/>
          </a:prstGeom>
          <a:noFill/>
          <a:ln w="9525">
            <a:noFill/>
            <a:miter lim="800000"/>
            <a:headEnd/>
            <a:tailEnd/>
          </a:ln>
        </p:spPr>
        <p:txBody>
          <a:bodyPr wrap="none">
            <a:spAutoFit/>
          </a:bodyPr>
          <a:lstStyle/>
          <a:p>
            <a:r>
              <a:rPr lang="en-US" sz="2000" b="1"/>
              <a:t>Problems</a:t>
            </a:r>
            <a:endParaRPr lang="uk-UA" sz="2000" b="1"/>
          </a:p>
        </p:txBody>
      </p:sp>
      <p:graphicFrame>
        <p:nvGraphicFramePr>
          <p:cNvPr id="11268" name="Об'єкт 1"/>
          <p:cNvGraphicFramePr>
            <a:graphicFrameLocks noChangeAspect="1"/>
          </p:cNvGraphicFramePr>
          <p:nvPr/>
        </p:nvGraphicFramePr>
        <p:xfrm>
          <a:off x="4633913" y="1906588"/>
          <a:ext cx="3394075" cy="2370137"/>
        </p:xfrm>
        <a:graphic>
          <a:graphicData uri="http://schemas.openxmlformats.org/presentationml/2006/ole">
            <p:oleObj spid="_x0000_s11268" name="Graph" r:id="rId3" imgW="4276954" imgH="3023616" progId="Origin50.Graph">
              <p:embed/>
            </p:oleObj>
          </a:graphicData>
        </a:graphic>
      </p:graphicFrame>
      <p:sp>
        <p:nvSpPr>
          <p:cNvPr id="11269" name="TextBox 7"/>
          <p:cNvSpPr txBox="1">
            <a:spLocks noChangeArrowheads="1"/>
          </p:cNvSpPr>
          <p:nvPr/>
        </p:nvSpPr>
        <p:spPr bwMode="auto">
          <a:xfrm>
            <a:off x="468313" y="2065338"/>
            <a:ext cx="3887787" cy="2062162"/>
          </a:xfrm>
          <a:prstGeom prst="rect">
            <a:avLst/>
          </a:prstGeom>
          <a:noFill/>
          <a:ln w="9525">
            <a:noFill/>
            <a:miter lim="800000"/>
            <a:headEnd/>
            <a:tailEnd/>
          </a:ln>
        </p:spPr>
        <p:txBody>
          <a:bodyPr>
            <a:spAutoFit/>
          </a:bodyPr>
          <a:lstStyle/>
          <a:p>
            <a:pPr marL="342900" indent="-342900">
              <a:buFont typeface="Wingdings" pitchFamily="2" charset="2"/>
              <a:buChar char="Ø"/>
            </a:pPr>
            <a:r>
              <a:rPr lang="en-US" sz="2000"/>
              <a:t>Significant error</a:t>
            </a:r>
          </a:p>
          <a:p>
            <a:pPr marL="342900" indent="-342900">
              <a:buFont typeface="Wingdings" pitchFamily="2" charset="2"/>
              <a:buChar char="Ø"/>
            </a:pPr>
            <a:endParaRPr lang="uk-UA" sz="800"/>
          </a:p>
          <a:p>
            <a:pPr marL="342900" indent="-342900">
              <a:buFont typeface="Wingdings" pitchFamily="2" charset="2"/>
              <a:buChar char="Ø"/>
            </a:pPr>
            <a:r>
              <a:rPr lang="en-US" sz="2000"/>
              <a:t>Spectroscopy data selection was realized in local thermodynamical equilibrium (LTE) assumption. </a:t>
            </a:r>
            <a:endParaRPr lang="uk-UA" sz="2000"/>
          </a:p>
          <a:p>
            <a:pPr marL="342900" indent="-342900">
              <a:buFont typeface="Wingdings" pitchFamily="2" charset="2"/>
              <a:buChar char="Ø"/>
            </a:pPr>
            <a:endParaRPr lang="en-US" sz="2000"/>
          </a:p>
        </p:txBody>
      </p:sp>
      <p:sp>
        <p:nvSpPr>
          <p:cNvPr id="11270" name="TextBox 8"/>
          <p:cNvSpPr txBox="1">
            <a:spLocks noChangeArrowheads="1"/>
          </p:cNvSpPr>
          <p:nvPr/>
        </p:nvSpPr>
        <p:spPr bwMode="auto">
          <a:xfrm>
            <a:off x="466725" y="4311650"/>
            <a:ext cx="7850188" cy="1754188"/>
          </a:xfrm>
          <a:prstGeom prst="rect">
            <a:avLst/>
          </a:prstGeom>
          <a:noFill/>
          <a:ln w="9525">
            <a:noFill/>
            <a:miter lim="800000"/>
            <a:headEnd/>
            <a:tailEnd/>
          </a:ln>
        </p:spPr>
        <p:txBody>
          <a:bodyPr>
            <a:spAutoFit/>
          </a:bodyPr>
          <a:lstStyle/>
          <a:p>
            <a:pPr marL="342900" indent="-342900">
              <a:buFont typeface="Wingdings" pitchFamily="2" charset="2"/>
              <a:buChar char="Ø"/>
            </a:pPr>
            <a:r>
              <a:rPr lang="en-US" sz="2000"/>
              <a:t>The study electrodes with more significant zinc content for a reliable determination of the zinc spectroscopic data must be realized.</a:t>
            </a:r>
          </a:p>
          <a:p>
            <a:pPr marL="342900" indent="-342900">
              <a:buFont typeface="Wingdings" pitchFamily="2" charset="2"/>
              <a:buChar char="Ø"/>
            </a:pPr>
            <a:endParaRPr lang="en-US" sz="800"/>
          </a:p>
          <a:p>
            <a:pPr marL="342900" indent="-342900">
              <a:buFont typeface="Wingdings" pitchFamily="2" charset="2"/>
              <a:buChar char="Ø"/>
            </a:pPr>
            <a:r>
              <a:rPr lang="en-US" sz="2000"/>
              <a:t>LTE assumption must be approved using laser absorption spectroscopy (LAS). </a:t>
            </a:r>
          </a:p>
        </p:txBody>
      </p:sp>
      <p:sp>
        <p:nvSpPr>
          <p:cNvPr id="7" name="TextBox 6"/>
          <p:cNvSpPr txBox="1"/>
          <p:nvPr/>
        </p:nvSpPr>
        <p:spPr>
          <a:xfrm>
            <a:off x="755650" y="6227763"/>
            <a:ext cx="7416800" cy="368300"/>
          </a:xfrm>
          <a:prstGeom prst="rect">
            <a:avLst/>
          </a:prstGeom>
          <a:noFill/>
        </p:spPr>
        <p:txBody>
          <a:bodyPr>
            <a:spAutoFit/>
          </a:bodyPr>
          <a:lstStyle/>
          <a:p>
            <a:pPr>
              <a:defRPr/>
            </a:pPr>
            <a:r>
              <a:rPr lang="en-US" b="1" dirty="0">
                <a:solidFill>
                  <a:schemeClr val="accent5">
                    <a:lumMod val="75000"/>
                  </a:schemeClr>
                </a:solidFill>
              </a:rPr>
              <a:t>To this point, the brass (an alloy of copper and zinc) was chosen.</a:t>
            </a:r>
            <a:endParaRPr lang="uk-UA" b="1" dirty="0">
              <a:solidFill>
                <a:schemeClr val="accent5">
                  <a:lumMod val="75000"/>
                </a:schemeClr>
              </a:solidFill>
            </a:endParaRPr>
          </a:p>
        </p:txBody>
      </p:sp>
      <p:sp>
        <p:nvSpPr>
          <p:cNvPr id="11272" name="TextBox 3"/>
          <p:cNvSpPr txBox="1">
            <a:spLocks noChangeArrowheads="1"/>
          </p:cNvSpPr>
          <p:nvPr/>
        </p:nvSpPr>
        <p:spPr bwMode="auto">
          <a:xfrm>
            <a:off x="468313" y="3933825"/>
            <a:ext cx="1354137" cy="400050"/>
          </a:xfrm>
          <a:prstGeom prst="rect">
            <a:avLst/>
          </a:prstGeom>
          <a:noFill/>
          <a:ln w="9525">
            <a:noFill/>
            <a:miter lim="800000"/>
            <a:headEnd/>
            <a:tailEnd/>
          </a:ln>
        </p:spPr>
        <p:txBody>
          <a:bodyPr wrap="none">
            <a:spAutoFit/>
          </a:bodyPr>
          <a:lstStyle/>
          <a:p>
            <a:r>
              <a:rPr lang="en-US" sz="2000" b="1"/>
              <a:t>Solutions</a:t>
            </a:r>
            <a:endParaRPr lang="uk-UA" sz="2000" b="1"/>
          </a:p>
        </p:txBody>
      </p:sp>
      <p:sp>
        <p:nvSpPr>
          <p:cNvPr id="9"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1274" name="Picture 7"/>
          <p:cNvPicPr>
            <a:picLocks noChangeAspect="1"/>
          </p:cNvPicPr>
          <p:nvPr/>
        </p:nvPicPr>
        <p:blipFill>
          <a:blip r:embed="rId4"/>
          <a:srcRect/>
          <a:stretch>
            <a:fillRect/>
          </a:stretch>
        </p:blipFill>
        <p:spPr bwMode="auto">
          <a:xfrm>
            <a:off x="3175" y="0"/>
            <a:ext cx="1184275" cy="1147763"/>
          </a:xfrm>
          <a:prstGeom prst="rect">
            <a:avLst/>
          </a:prstGeom>
          <a:noFill/>
          <a:ln w="9525">
            <a:noFill/>
            <a:miter lim="800000"/>
            <a:headEnd/>
            <a:tailEnd/>
          </a:ln>
        </p:spPr>
      </p:pic>
      <p:sp>
        <p:nvSpPr>
          <p:cNvPr id="11275" name="Прямокутник 2"/>
          <p:cNvSpPr>
            <a:spLocks noChangeArrowheads="1"/>
          </p:cNvSpPr>
          <p:nvPr/>
        </p:nvSpPr>
        <p:spPr bwMode="auto">
          <a:xfrm>
            <a:off x="1908175" y="992188"/>
            <a:ext cx="5356225" cy="708025"/>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Arc plasma studies between Ag-SnO</a:t>
            </a:r>
            <a:r>
              <a:rPr lang="en-US" sz="2000" b="1" baseline="-25000">
                <a:solidFill>
                  <a:srgbClr val="0070C0"/>
                </a:solidFill>
              </a:rPr>
              <a:t>2</a:t>
            </a:r>
            <a:r>
              <a:rPr lang="en-US" sz="2000" b="1">
                <a:solidFill>
                  <a:srgbClr val="0070C0"/>
                </a:solidFill>
              </a:rPr>
              <a:t>-ZnO composite electrodes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0" grpId="0"/>
      <p:bldP spid="7" grpId="0"/>
      <p:bldP spid="112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Об'єкт 2"/>
          <p:cNvGraphicFramePr>
            <a:graphicFrameLocks noChangeAspect="1"/>
          </p:cNvGraphicFramePr>
          <p:nvPr/>
        </p:nvGraphicFramePr>
        <p:xfrm>
          <a:off x="-44450" y="1719263"/>
          <a:ext cx="4616450" cy="3244850"/>
        </p:xfrm>
        <a:graphic>
          <a:graphicData uri="http://schemas.openxmlformats.org/presentationml/2006/ole">
            <p:oleObj spid="_x0000_s12290" name="Picture" r:id="rId4" imgW="2645664" imgH="1994916" progId="Word.Picture.8">
              <p:embed/>
            </p:oleObj>
          </a:graphicData>
        </a:graphic>
      </p:graphicFrame>
      <p:graphicFrame>
        <p:nvGraphicFramePr>
          <p:cNvPr id="12291" name="Об'єкт 3"/>
          <p:cNvGraphicFramePr>
            <a:graphicFrameLocks noChangeAspect="1"/>
          </p:cNvGraphicFramePr>
          <p:nvPr/>
        </p:nvGraphicFramePr>
        <p:xfrm>
          <a:off x="4140200" y="1557338"/>
          <a:ext cx="4592638" cy="3405187"/>
        </p:xfrm>
        <a:graphic>
          <a:graphicData uri="http://schemas.openxmlformats.org/presentationml/2006/ole">
            <p:oleObj spid="_x0000_s12291" name="Picture" r:id="rId5" imgW="2645664" imgH="1994916" progId="Word.Picture.8">
              <p:embed/>
            </p:oleObj>
          </a:graphicData>
        </a:graphic>
      </p:graphicFrame>
      <p:sp>
        <p:nvSpPr>
          <p:cNvPr id="12292" name="TextBox 13"/>
          <p:cNvSpPr txBox="1">
            <a:spLocks noChangeArrowheads="1"/>
          </p:cNvSpPr>
          <p:nvPr/>
        </p:nvSpPr>
        <p:spPr bwMode="auto">
          <a:xfrm>
            <a:off x="312738" y="5513388"/>
            <a:ext cx="7704137" cy="1016000"/>
          </a:xfrm>
          <a:prstGeom prst="rect">
            <a:avLst/>
          </a:prstGeom>
          <a:noFill/>
          <a:ln w="9525">
            <a:noFill/>
            <a:miter lim="800000"/>
            <a:headEnd/>
            <a:tailEnd/>
          </a:ln>
        </p:spPr>
        <p:txBody>
          <a:bodyPr>
            <a:spAutoFit/>
          </a:bodyPr>
          <a:lstStyle/>
          <a:p>
            <a:pPr marL="265113" indent="-265113" algn="ctr" eaLnBrk="1" hangingPunct="1"/>
            <a:r>
              <a:rPr lang="en-US" sz="2000" i="1"/>
              <a:t>Radial profiles of temperatures in air plasma of electric arc between brass electrodes </a:t>
            </a:r>
            <a:r>
              <a:rPr lang="en-GB" sz="2000" i="1"/>
              <a:t>obtained</a:t>
            </a:r>
            <a:r>
              <a:rPr lang="en-US" sz="2000" i="1"/>
              <a:t> by CuI lines and ZnI lines, current 3,5 Amps (a) and 30 Amps (b)</a:t>
            </a:r>
            <a:endParaRPr lang="ru-RU" sz="2000"/>
          </a:p>
        </p:txBody>
      </p:sp>
      <p:sp>
        <p:nvSpPr>
          <p:cNvPr id="12293" name="TextBox 5"/>
          <p:cNvSpPr txBox="1">
            <a:spLocks noChangeArrowheads="1"/>
          </p:cNvSpPr>
          <p:nvPr/>
        </p:nvSpPr>
        <p:spPr bwMode="auto">
          <a:xfrm>
            <a:off x="2051050" y="5084763"/>
            <a:ext cx="312738" cy="368300"/>
          </a:xfrm>
          <a:prstGeom prst="rect">
            <a:avLst/>
          </a:prstGeom>
          <a:noFill/>
          <a:ln w="9525">
            <a:noFill/>
            <a:miter lim="800000"/>
            <a:headEnd/>
            <a:tailEnd/>
          </a:ln>
        </p:spPr>
        <p:txBody>
          <a:bodyPr wrap="none">
            <a:spAutoFit/>
          </a:bodyPr>
          <a:lstStyle/>
          <a:p>
            <a:pPr marL="265113" indent="-265113" eaLnBrk="1" hangingPunct="1"/>
            <a:r>
              <a:rPr lang="en-US" i="1"/>
              <a:t>a</a:t>
            </a:r>
            <a:endParaRPr lang="ru-RU"/>
          </a:p>
        </p:txBody>
      </p:sp>
      <p:sp>
        <p:nvSpPr>
          <p:cNvPr id="12294" name="TextBox 6"/>
          <p:cNvSpPr txBox="1">
            <a:spLocks noChangeArrowheads="1"/>
          </p:cNvSpPr>
          <p:nvPr/>
        </p:nvSpPr>
        <p:spPr bwMode="auto">
          <a:xfrm>
            <a:off x="6586538" y="5084763"/>
            <a:ext cx="314325" cy="368300"/>
          </a:xfrm>
          <a:prstGeom prst="rect">
            <a:avLst/>
          </a:prstGeom>
          <a:noFill/>
          <a:ln w="9525">
            <a:noFill/>
            <a:miter lim="800000"/>
            <a:headEnd/>
            <a:tailEnd/>
          </a:ln>
        </p:spPr>
        <p:txBody>
          <a:bodyPr wrap="none">
            <a:spAutoFit/>
          </a:bodyPr>
          <a:lstStyle/>
          <a:p>
            <a:pPr marL="265113" indent="-265113" eaLnBrk="1" hangingPunct="1"/>
            <a:r>
              <a:rPr lang="en-US" i="1"/>
              <a:t>b</a:t>
            </a:r>
            <a:endParaRPr lang="ru-RU"/>
          </a:p>
        </p:txBody>
      </p:sp>
      <p:sp>
        <p:nvSpPr>
          <p:cNvPr id="12295" name="Місце для номера слайда 1"/>
          <p:cNvSpPr>
            <a:spLocks/>
          </p:cNvSpPr>
          <p:nvPr/>
        </p:nvSpPr>
        <p:spPr bwMode="auto">
          <a:xfrm>
            <a:off x="8532813" y="5624513"/>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E33831B0-6DB7-4A42-ACC7-EBA05D616F1A}" type="slidenum">
              <a:rPr lang="en-US">
                <a:solidFill>
                  <a:srgbClr val="FFFFFF"/>
                </a:solidFill>
              </a:rPr>
              <a:pPr algn="ctr"/>
              <a:t>11</a:t>
            </a:fld>
            <a:endParaRPr lang="en-US">
              <a:solidFill>
                <a:srgbClr val="FFFFFF"/>
              </a:solidFill>
            </a:endParaRPr>
          </a:p>
        </p:txBody>
      </p:sp>
      <p:sp>
        <p:nvSpPr>
          <p:cNvPr id="11"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2297" name="Picture 7"/>
          <p:cNvPicPr>
            <a:picLocks noChangeAspect="1"/>
          </p:cNvPicPr>
          <p:nvPr/>
        </p:nvPicPr>
        <p:blipFill>
          <a:blip r:embed="rId6"/>
          <a:srcRect/>
          <a:stretch>
            <a:fillRect/>
          </a:stretch>
        </p:blipFill>
        <p:spPr bwMode="auto">
          <a:xfrm>
            <a:off x="3175" y="0"/>
            <a:ext cx="1184275" cy="1147763"/>
          </a:xfrm>
          <a:prstGeom prst="rect">
            <a:avLst/>
          </a:prstGeom>
          <a:noFill/>
          <a:ln w="9525">
            <a:noFill/>
            <a:miter lim="800000"/>
            <a:headEnd/>
            <a:tailEnd/>
          </a:ln>
        </p:spPr>
      </p:pic>
      <p:sp>
        <p:nvSpPr>
          <p:cNvPr id="12298" name="Прямокутник 2"/>
          <p:cNvSpPr>
            <a:spLocks noChangeArrowheads="1"/>
          </p:cNvSpPr>
          <p:nvPr/>
        </p:nvSpPr>
        <p:spPr bwMode="auto">
          <a:xfrm>
            <a:off x="1820863" y="1012825"/>
            <a:ext cx="5356225" cy="400050"/>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Temperature measurement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кутник 3"/>
          <p:cNvSpPr>
            <a:spLocks noChangeArrowheads="1"/>
          </p:cNvSpPr>
          <p:nvPr/>
        </p:nvSpPr>
        <p:spPr bwMode="auto">
          <a:xfrm>
            <a:off x="2843213" y="765175"/>
            <a:ext cx="3024187" cy="400050"/>
          </a:xfrm>
          <a:prstGeom prst="rect">
            <a:avLst/>
          </a:prstGeom>
          <a:noFill/>
          <a:ln w="9525">
            <a:noFill/>
            <a:miter lim="800000"/>
            <a:headEnd/>
            <a:tailEnd/>
          </a:ln>
        </p:spPr>
        <p:txBody>
          <a:bodyPr>
            <a:spAutoFit/>
          </a:bodyPr>
          <a:lstStyle/>
          <a:p>
            <a:pPr marL="265113" indent="-265113" algn="ctr" eaLnBrk="1" hangingPunct="1"/>
            <a:r>
              <a:rPr lang="en-US" sz="2000"/>
              <a:t>	</a:t>
            </a:r>
            <a:r>
              <a:rPr lang="en-GB" sz="2000"/>
              <a:t> </a:t>
            </a:r>
            <a:r>
              <a:rPr lang="en-US" sz="2000" b="1"/>
              <a:t>Experimental setup</a:t>
            </a:r>
            <a:endParaRPr lang="en-GB" sz="2000" b="1"/>
          </a:p>
        </p:txBody>
      </p:sp>
      <p:cxnSp>
        <p:nvCxnSpPr>
          <p:cNvPr id="5" name="Пряма сполучна лінія 4"/>
          <p:cNvCxnSpPr/>
          <p:nvPr/>
        </p:nvCxnSpPr>
        <p:spPr>
          <a:xfrm>
            <a:off x="323850" y="5732463"/>
            <a:ext cx="8135938" cy="0"/>
          </a:xfrm>
          <a:prstGeom prst="line">
            <a:avLst/>
          </a:prstGeom>
        </p:spPr>
        <p:style>
          <a:lnRef idx="1">
            <a:schemeClr val="accent1"/>
          </a:lnRef>
          <a:fillRef idx="0">
            <a:schemeClr val="accent1"/>
          </a:fillRef>
          <a:effectRef idx="0">
            <a:schemeClr val="accent1"/>
          </a:effectRef>
          <a:fontRef idx="minor">
            <a:schemeClr val="tx1"/>
          </a:fontRef>
        </p:style>
      </p:cxnSp>
      <p:sp>
        <p:nvSpPr>
          <p:cNvPr id="13316" name="Місце для номера слайда 1"/>
          <p:cNvSpPr>
            <a:spLocks/>
          </p:cNvSpPr>
          <p:nvPr/>
        </p:nvSpPr>
        <p:spPr bwMode="auto">
          <a:xfrm>
            <a:off x="8532813" y="5661025"/>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42AE3F8B-39FD-48AB-9FA1-A446B0D07E5E}" type="slidenum">
              <a:rPr lang="en-US">
                <a:solidFill>
                  <a:srgbClr val="FFFFFF"/>
                </a:solidFill>
              </a:rPr>
              <a:pPr algn="ctr"/>
              <a:t>12</a:t>
            </a:fld>
            <a:endParaRPr lang="en-US">
              <a:solidFill>
                <a:srgbClr val="FFFFFF"/>
              </a:solidFill>
            </a:endParaRPr>
          </a:p>
        </p:txBody>
      </p:sp>
      <p:sp>
        <p:nvSpPr>
          <p:cNvPr id="9"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3318" name="Picture 7"/>
          <p:cNvPicPr>
            <a:picLocks noChangeAspect="1"/>
          </p:cNvPicPr>
          <p:nvPr/>
        </p:nvPicPr>
        <p:blipFill>
          <a:blip r:embed="rId4"/>
          <a:srcRect/>
          <a:stretch>
            <a:fillRect/>
          </a:stretch>
        </p:blipFill>
        <p:spPr bwMode="auto">
          <a:xfrm>
            <a:off x="3175" y="0"/>
            <a:ext cx="1184275" cy="1147763"/>
          </a:xfrm>
          <a:prstGeom prst="rect">
            <a:avLst/>
          </a:prstGeom>
          <a:noFill/>
          <a:ln w="9525">
            <a:noFill/>
            <a:miter lim="800000"/>
            <a:headEnd/>
            <a:tailEnd/>
          </a:ln>
        </p:spPr>
      </p:pic>
      <p:pic>
        <p:nvPicPr>
          <p:cNvPr id="13319" name="Picture 2" descr="F:\job\University\publications\conferences\9th SCSLSA Serbia\pictures\Рисунок2.png"/>
          <p:cNvPicPr>
            <a:picLocks noChangeAspect="1" noChangeArrowheads="1"/>
          </p:cNvPicPr>
          <p:nvPr/>
        </p:nvPicPr>
        <p:blipFill>
          <a:blip r:embed="rId5"/>
          <a:srcRect/>
          <a:stretch>
            <a:fillRect/>
          </a:stretch>
        </p:blipFill>
        <p:spPr bwMode="auto">
          <a:xfrm>
            <a:off x="1258888" y="1806575"/>
            <a:ext cx="5976937" cy="2630488"/>
          </a:xfrm>
          <a:prstGeom prst="rect">
            <a:avLst/>
          </a:prstGeom>
          <a:noFill/>
          <a:ln w="9525">
            <a:noFill/>
            <a:miter lim="800000"/>
            <a:headEnd/>
            <a:tailEnd/>
          </a:ln>
        </p:spPr>
      </p:pic>
      <p:sp>
        <p:nvSpPr>
          <p:cNvPr id="13320" name="Прямокутник 3"/>
          <p:cNvSpPr>
            <a:spLocks noChangeArrowheads="1"/>
          </p:cNvSpPr>
          <p:nvPr/>
        </p:nvSpPr>
        <p:spPr bwMode="auto">
          <a:xfrm>
            <a:off x="900113" y="1323975"/>
            <a:ext cx="6985000" cy="400050"/>
          </a:xfrm>
          <a:prstGeom prst="rect">
            <a:avLst/>
          </a:prstGeom>
          <a:noFill/>
          <a:ln w="9525">
            <a:noFill/>
            <a:miter lim="800000"/>
            <a:headEnd/>
            <a:tailEnd/>
          </a:ln>
        </p:spPr>
        <p:txBody>
          <a:bodyPr>
            <a:spAutoFit/>
          </a:bodyPr>
          <a:lstStyle/>
          <a:p>
            <a:pPr marL="265113" indent="-265113" algn="ctr" eaLnBrk="1" hangingPunct="1"/>
            <a:r>
              <a:rPr lang="en-US" sz="2000"/>
              <a:t>Scheme of interferogramm registration</a:t>
            </a:r>
            <a:endParaRPr lang="en-GB" sz="2000" b="1"/>
          </a:p>
        </p:txBody>
      </p:sp>
      <p:graphicFrame>
        <p:nvGraphicFramePr>
          <p:cNvPr id="13321" name="Об'єкт 2"/>
          <p:cNvGraphicFramePr>
            <a:graphicFrameLocks noChangeAspect="1"/>
          </p:cNvGraphicFramePr>
          <p:nvPr/>
        </p:nvGraphicFramePr>
        <p:xfrm>
          <a:off x="-165100" y="4646613"/>
          <a:ext cx="5472113" cy="1393825"/>
        </p:xfrm>
        <a:graphic>
          <a:graphicData uri="http://schemas.openxmlformats.org/presentationml/2006/ole">
            <p:oleObj spid="_x0000_s13321" name="Документ" r:id="rId6" imgW="4642123" imgH="1186289" progId="Word.Document.12">
              <p:embed/>
            </p:oleObj>
          </a:graphicData>
        </a:graphic>
      </p:graphicFrame>
      <p:sp>
        <p:nvSpPr>
          <p:cNvPr id="13322" name="TextBox 4"/>
          <p:cNvSpPr txBox="1">
            <a:spLocks noChangeArrowheads="1"/>
          </p:cNvSpPr>
          <p:nvPr/>
        </p:nvSpPr>
        <p:spPr bwMode="auto">
          <a:xfrm>
            <a:off x="4932363" y="4686300"/>
            <a:ext cx="3024187" cy="830263"/>
          </a:xfrm>
          <a:prstGeom prst="rect">
            <a:avLst/>
          </a:prstGeom>
          <a:noFill/>
          <a:ln w="9525">
            <a:noFill/>
            <a:miter lim="800000"/>
            <a:headEnd/>
            <a:tailEnd/>
          </a:ln>
        </p:spPr>
        <p:txBody>
          <a:bodyPr>
            <a:spAutoFit/>
          </a:bodyPr>
          <a:lstStyle/>
          <a:p>
            <a:pPr algn="ctr" eaLnBrk="1" hangingPunct="1"/>
            <a:r>
              <a:rPr lang="en-US" sz="1600"/>
              <a:t>Table.2. Selected ZnI spectral lines and their atomic data </a:t>
            </a:r>
          </a:p>
          <a:p>
            <a:pPr algn="ctr" eaLnBrk="1" hangingPunct="1"/>
            <a:r>
              <a:rPr lang="en-US" sz="1600"/>
              <a:t>(Stark broadening).</a:t>
            </a:r>
            <a:endParaRPr lang="uk-UA" sz="1600"/>
          </a:p>
        </p:txBody>
      </p:sp>
      <p:sp>
        <p:nvSpPr>
          <p:cNvPr id="13323" name="TextBox 2"/>
          <p:cNvSpPr txBox="1">
            <a:spLocks noChangeArrowheads="1"/>
          </p:cNvSpPr>
          <p:nvPr/>
        </p:nvSpPr>
        <p:spPr bwMode="auto">
          <a:xfrm>
            <a:off x="252413" y="5797550"/>
            <a:ext cx="8135937" cy="1016000"/>
          </a:xfrm>
          <a:prstGeom prst="rect">
            <a:avLst/>
          </a:prstGeom>
          <a:noFill/>
          <a:ln w="9525">
            <a:noFill/>
            <a:miter lim="800000"/>
            <a:headEnd/>
            <a:tailEnd/>
          </a:ln>
        </p:spPr>
        <p:txBody>
          <a:bodyPr>
            <a:spAutoFit/>
          </a:bodyPr>
          <a:lstStyle/>
          <a:p>
            <a:pPr eaLnBrk="1" hangingPunct="1"/>
            <a:r>
              <a:rPr lang="en-US" sz="1400" i="1">
                <a:solidFill>
                  <a:srgbClr val="0070C0"/>
                </a:solidFill>
              </a:rPr>
              <a:t>6. Konjevich R., Konjevich N. Stark broadening and shift of neutral copper spectral lines // Fizika. – 1986. – 18, No. 4. – р. 327-335..</a:t>
            </a:r>
          </a:p>
          <a:p>
            <a:pPr eaLnBrk="1" hangingPunct="1"/>
            <a:endParaRPr lang="en-US" sz="400" i="1">
              <a:solidFill>
                <a:srgbClr val="0070C0"/>
              </a:solidFill>
            </a:endParaRPr>
          </a:p>
          <a:p>
            <a:pPr eaLnBrk="1" hangingPunct="1"/>
            <a:r>
              <a:rPr lang="en-US" sz="1400" i="1">
                <a:solidFill>
                  <a:srgbClr val="0070C0"/>
                </a:solidFill>
              </a:rPr>
              <a:t>7. Meenakshi Raja Rao P., Saraswathy P., Krishnamurty G., Rout R. K. etc. Line broadening studies in low energy plasma focus // J. Phys. – 1989 – vol 32 – 627-639.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Місце для номера слайда 1"/>
          <p:cNvSpPr>
            <a:spLocks/>
          </p:cNvSpPr>
          <p:nvPr/>
        </p:nvSpPr>
        <p:spPr bwMode="auto">
          <a:xfrm>
            <a:off x="8532813" y="5661025"/>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54214BF8-0881-4EFF-AABF-D9B898E57BD0}" type="slidenum">
              <a:rPr lang="en-US">
                <a:solidFill>
                  <a:srgbClr val="FFFFFF"/>
                </a:solidFill>
              </a:rPr>
              <a:pPr algn="ctr"/>
              <a:t>13</a:t>
            </a:fld>
            <a:endParaRPr lang="en-US">
              <a:solidFill>
                <a:srgbClr val="FFFFFF"/>
              </a:solidFill>
            </a:endParaRPr>
          </a:p>
        </p:txBody>
      </p:sp>
      <p:sp>
        <p:nvSpPr>
          <p:cNvPr id="12"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4340" name="Picture 7"/>
          <p:cNvPicPr>
            <a:picLocks noChangeAspect="1"/>
          </p:cNvPicPr>
          <p:nvPr/>
        </p:nvPicPr>
        <p:blipFill>
          <a:blip r:embed="rId4"/>
          <a:srcRect/>
          <a:stretch>
            <a:fillRect/>
          </a:stretch>
        </p:blipFill>
        <p:spPr bwMode="auto">
          <a:xfrm>
            <a:off x="3175" y="0"/>
            <a:ext cx="1184275" cy="1147763"/>
          </a:xfrm>
          <a:prstGeom prst="rect">
            <a:avLst/>
          </a:prstGeom>
          <a:noFill/>
          <a:ln w="9525">
            <a:noFill/>
            <a:miter lim="800000"/>
            <a:headEnd/>
            <a:tailEnd/>
          </a:ln>
        </p:spPr>
      </p:pic>
      <p:sp>
        <p:nvSpPr>
          <p:cNvPr id="14341"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graphicFrame>
        <p:nvGraphicFramePr>
          <p:cNvPr id="14342" name="Об'єкт 2"/>
          <p:cNvGraphicFramePr>
            <a:graphicFrameLocks noChangeAspect="1"/>
          </p:cNvGraphicFramePr>
          <p:nvPr/>
        </p:nvGraphicFramePr>
        <p:xfrm>
          <a:off x="-36513" y="1700213"/>
          <a:ext cx="4403726" cy="3097212"/>
        </p:xfrm>
        <a:graphic>
          <a:graphicData uri="http://schemas.openxmlformats.org/presentationml/2006/ole">
            <p:oleObj spid="_x0000_s14342" name="Graph" r:id="rId5" imgW="4131869" imgH="2901696" progId="Origin50.Graph">
              <p:embed/>
            </p:oleObj>
          </a:graphicData>
        </a:graphic>
      </p:graphicFrame>
      <p:sp>
        <p:nvSpPr>
          <p:cNvPr id="14343"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graphicFrame>
        <p:nvGraphicFramePr>
          <p:cNvPr id="14344" name="Об'єкт 5"/>
          <p:cNvGraphicFramePr>
            <a:graphicFrameLocks noChangeAspect="1"/>
          </p:cNvGraphicFramePr>
          <p:nvPr/>
        </p:nvGraphicFramePr>
        <p:xfrm>
          <a:off x="4067175" y="1628775"/>
          <a:ext cx="4608513" cy="3240088"/>
        </p:xfrm>
        <a:graphic>
          <a:graphicData uri="http://schemas.openxmlformats.org/presentationml/2006/ole">
            <p:oleObj spid="_x0000_s14344" name="Graph" r:id="rId6" imgW="4131869" imgH="2901696" progId="Origin50.Graph">
              <p:embed/>
            </p:oleObj>
          </a:graphicData>
        </a:graphic>
      </p:graphicFrame>
      <p:sp>
        <p:nvSpPr>
          <p:cNvPr id="14345" name="TextBox 6"/>
          <p:cNvSpPr txBox="1">
            <a:spLocks noChangeArrowheads="1"/>
          </p:cNvSpPr>
          <p:nvPr/>
        </p:nvSpPr>
        <p:spPr bwMode="auto">
          <a:xfrm>
            <a:off x="2195513" y="4849813"/>
            <a:ext cx="284162" cy="307975"/>
          </a:xfrm>
          <a:prstGeom prst="rect">
            <a:avLst/>
          </a:prstGeom>
          <a:noFill/>
          <a:ln w="9525">
            <a:noFill/>
            <a:miter lim="800000"/>
            <a:headEnd/>
            <a:tailEnd/>
          </a:ln>
        </p:spPr>
        <p:txBody>
          <a:bodyPr wrap="none">
            <a:spAutoFit/>
          </a:bodyPr>
          <a:lstStyle/>
          <a:p>
            <a:r>
              <a:rPr lang="en-US" sz="1400"/>
              <a:t>a</a:t>
            </a:r>
            <a:endParaRPr lang="uk-UA" sz="1400"/>
          </a:p>
        </p:txBody>
      </p:sp>
      <p:sp>
        <p:nvSpPr>
          <p:cNvPr id="14346" name="TextBox 10"/>
          <p:cNvSpPr txBox="1">
            <a:spLocks noChangeArrowheads="1"/>
          </p:cNvSpPr>
          <p:nvPr/>
        </p:nvSpPr>
        <p:spPr bwMode="auto">
          <a:xfrm>
            <a:off x="6227763" y="4849813"/>
            <a:ext cx="284162" cy="307975"/>
          </a:xfrm>
          <a:prstGeom prst="rect">
            <a:avLst/>
          </a:prstGeom>
          <a:noFill/>
          <a:ln w="9525">
            <a:noFill/>
            <a:miter lim="800000"/>
            <a:headEnd/>
            <a:tailEnd/>
          </a:ln>
        </p:spPr>
        <p:txBody>
          <a:bodyPr wrap="none">
            <a:spAutoFit/>
          </a:bodyPr>
          <a:lstStyle/>
          <a:p>
            <a:r>
              <a:rPr lang="en-US" sz="1400"/>
              <a:t>b</a:t>
            </a:r>
            <a:endParaRPr lang="uk-UA" sz="1400"/>
          </a:p>
        </p:txBody>
      </p:sp>
      <p:sp>
        <p:nvSpPr>
          <p:cNvPr id="14347" name="TextBox 7"/>
          <p:cNvSpPr txBox="1">
            <a:spLocks noChangeArrowheads="1"/>
          </p:cNvSpPr>
          <p:nvPr/>
        </p:nvSpPr>
        <p:spPr bwMode="auto">
          <a:xfrm>
            <a:off x="395288" y="5157788"/>
            <a:ext cx="7713662" cy="368300"/>
          </a:xfrm>
          <a:prstGeom prst="rect">
            <a:avLst/>
          </a:prstGeom>
          <a:noFill/>
          <a:ln w="9525">
            <a:noFill/>
            <a:miter lim="800000"/>
            <a:headEnd/>
            <a:tailEnd/>
          </a:ln>
        </p:spPr>
        <p:txBody>
          <a:bodyPr wrap="none">
            <a:spAutoFit/>
          </a:bodyPr>
          <a:lstStyle/>
          <a:p>
            <a:r>
              <a:rPr lang="en-US"/>
              <a:t>Radial distributions of electron density in arc current 3.5 A (a) and 30 A (b)</a:t>
            </a:r>
            <a:endParaRPr lang="uk-UA"/>
          </a:p>
        </p:txBody>
      </p:sp>
      <p:sp>
        <p:nvSpPr>
          <p:cNvPr id="14348" name="Прямокутник 2"/>
          <p:cNvSpPr>
            <a:spLocks noChangeArrowheads="1"/>
          </p:cNvSpPr>
          <p:nvPr/>
        </p:nvSpPr>
        <p:spPr bwMode="auto">
          <a:xfrm>
            <a:off x="1820863" y="1084263"/>
            <a:ext cx="5356225" cy="400050"/>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Electron density measurement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4"/>
          <p:cNvGraphicFramePr>
            <a:graphicFrameLocks noChangeAspect="1"/>
          </p:cNvGraphicFramePr>
          <p:nvPr/>
        </p:nvGraphicFramePr>
        <p:xfrm>
          <a:off x="1520825" y="1827213"/>
          <a:ext cx="1882775" cy="804862"/>
        </p:xfrm>
        <a:graphic>
          <a:graphicData uri="http://schemas.openxmlformats.org/presentationml/2006/ole">
            <p:oleObj spid="_x0000_s15362" name="Формула" r:id="rId4" imgW="1066800" imgH="457200" progId="Equation.3">
              <p:embed/>
            </p:oleObj>
          </a:graphicData>
        </a:graphic>
      </p:graphicFrame>
      <p:graphicFrame>
        <p:nvGraphicFramePr>
          <p:cNvPr id="14339" name="Object 13"/>
          <p:cNvGraphicFramePr>
            <a:graphicFrameLocks noChangeAspect="1"/>
          </p:cNvGraphicFramePr>
          <p:nvPr/>
        </p:nvGraphicFramePr>
        <p:xfrm>
          <a:off x="5632450" y="2006600"/>
          <a:ext cx="1833563" cy="328613"/>
        </p:xfrm>
        <a:graphic>
          <a:graphicData uri="http://schemas.openxmlformats.org/presentationml/2006/ole">
            <p:oleObj spid="_x0000_s15363" name="Формула" r:id="rId5" imgW="1054100" imgH="190500" progId="Equation.3">
              <p:embed/>
            </p:oleObj>
          </a:graphicData>
        </a:graphic>
      </p:graphicFrame>
      <p:graphicFrame>
        <p:nvGraphicFramePr>
          <p:cNvPr id="14340" name="Object 12"/>
          <p:cNvGraphicFramePr>
            <a:graphicFrameLocks noChangeAspect="1"/>
          </p:cNvGraphicFramePr>
          <p:nvPr/>
        </p:nvGraphicFramePr>
        <p:xfrm>
          <a:off x="1520825" y="2822575"/>
          <a:ext cx="1414463" cy="523875"/>
        </p:xfrm>
        <a:graphic>
          <a:graphicData uri="http://schemas.openxmlformats.org/presentationml/2006/ole">
            <p:oleObj spid="_x0000_s15364" name="Формула" r:id="rId6" imgW="698197" imgH="253890" progId="Equation.3">
              <p:embed/>
            </p:oleObj>
          </a:graphicData>
        </a:graphic>
      </p:graphicFrame>
      <p:graphicFrame>
        <p:nvGraphicFramePr>
          <p:cNvPr id="14341" name="Object 11"/>
          <p:cNvGraphicFramePr>
            <a:graphicFrameLocks noChangeAspect="1"/>
          </p:cNvGraphicFramePr>
          <p:nvPr/>
        </p:nvGraphicFramePr>
        <p:xfrm>
          <a:off x="5618163" y="2938463"/>
          <a:ext cx="1833562" cy="325437"/>
        </p:xfrm>
        <a:graphic>
          <a:graphicData uri="http://schemas.openxmlformats.org/presentationml/2006/ole">
            <p:oleObj spid="_x0000_s15365" name="Формула" r:id="rId7" imgW="1054100" imgH="190500" progId="Equation.3">
              <p:embed/>
            </p:oleObj>
          </a:graphicData>
        </a:graphic>
      </p:graphicFrame>
      <p:graphicFrame>
        <p:nvGraphicFramePr>
          <p:cNvPr id="14342" name="Object 10"/>
          <p:cNvGraphicFramePr>
            <a:graphicFrameLocks noChangeAspect="1"/>
          </p:cNvGraphicFramePr>
          <p:nvPr/>
        </p:nvGraphicFramePr>
        <p:xfrm>
          <a:off x="1520825" y="3703638"/>
          <a:ext cx="3500438" cy="446087"/>
        </p:xfrm>
        <a:graphic>
          <a:graphicData uri="http://schemas.openxmlformats.org/presentationml/2006/ole">
            <p:oleObj spid="_x0000_s15366" name="Формула" r:id="rId8" imgW="1892300" imgH="241300" progId="Equation.3">
              <p:embed/>
            </p:oleObj>
          </a:graphicData>
        </a:graphic>
      </p:graphicFrame>
      <p:graphicFrame>
        <p:nvGraphicFramePr>
          <p:cNvPr id="14343" name="Object 9"/>
          <p:cNvGraphicFramePr>
            <a:graphicFrameLocks noChangeAspect="1"/>
          </p:cNvGraphicFramePr>
          <p:nvPr/>
        </p:nvGraphicFramePr>
        <p:xfrm>
          <a:off x="5653088" y="3654425"/>
          <a:ext cx="1882775" cy="333375"/>
        </p:xfrm>
        <a:graphic>
          <a:graphicData uri="http://schemas.openxmlformats.org/presentationml/2006/ole">
            <p:oleObj spid="_x0000_s15367" name="Формула" r:id="rId9" imgW="1054100" imgH="190500" progId="Equation.3">
              <p:embed/>
            </p:oleObj>
          </a:graphicData>
        </a:graphic>
      </p:graphicFrame>
      <p:graphicFrame>
        <p:nvGraphicFramePr>
          <p:cNvPr id="14344" name="Object 8"/>
          <p:cNvGraphicFramePr>
            <a:graphicFrameLocks noChangeAspect="1"/>
          </p:cNvGraphicFramePr>
          <p:nvPr/>
        </p:nvGraphicFramePr>
        <p:xfrm>
          <a:off x="1530350" y="4367213"/>
          <a:ext cx="2205038" cy="862012"/>
        </p:xfrm>
        <a:graphic>
          <a:graphicData uri="http://schemas.openxmlformats.org/presentationml/2006/ole">
            <p:oleObj spid="_x0000_s15368" name="Формула" r:id="rId10" imgW="1193800" imgH="457200" progId="Equation.3">
              <p:embed/>
            </p:oleObj>
          </a:graphicData>
        </a:graphic>
      </p:graphicFrame>
      <p:graphicFrame>
        <p:nvGraphicFramePr>
          <p:cNvPr id="14345" name="Object 7"/>
          <p:cNvGraphicFramePr>
            <a:graphicFrameLocks noChangeAspect="1"/>
          </p:cNvGraphicFramePr>
          <p:nvPr/>
        </p:nvGraphicFramePr>
        <p:xfrm>
          <a:off x="1663700" y="5422900"/>
          <a:ext cx="1385888" cy="885825"/>
        </p:xfrm>
        <a:graphic>
          <a:graphicData uri="http://schemas.openxmlformats.org/presentationml/2006/ole">
            <p:oleObj spid="_x0000_s15369" name="Формула" r:id="rId11" imgW="748975" imgH="482391" progId="Equation.3">
              <p:embed/>
            </p:oleObj>
          </a:graphicData>
        </a:graphic>
      </p:graphicFrame>
      <p:graphicFrame>
        <p:nvGraphicFramePr>
          <p:cNvPr id="14346" name="Object 6"/>
          <p:cNvGraphicFramePr>
            <a:graphicFrameLocks noChangeAspect="1"/>
          </p:cNvGraphicFramePr>
          <p:nvPr/>
        </p:nvGraphicFramePr>
        <p:xfrm>
          <a:off x="5581650" y="5445125"/>
          <a:ext cx="1368425" cy="428625"/>
        </p:xfrm>
        <a:graphic>
          <a:graphicData uri="http://schemas.openxmlformats.org/presentationml/2006/ole">
            <p:oleObj spid="_x0000_s15370" name="Формула" r:id="rId12" imgW="685502" imgH="215806" progId="Equation.3">
              <p:embed/>
            </p:oleObj>
          </a:graphicData>
        </a:graphic>
      </p:graphicFrame>
      <p:sp>
        <p:nvSpPr>
          <p:cNvPr id="14347" name="Rectangle 15"/>
          <p:cNvSpPr>
            <a:spLocks noChangeArrowheads="1"/>
          </p:cNvSpPr>
          <p:nvPr/>
        </p:nvSpPr>
        <p:spPr bwMode="auto">
          <a:xfrm>
            <a:off x="735013" y="1495425"/>
            <a:ext cx="7397750" cy="461963"/>
          </a:xfrm>
          <a:prstGeom prst="rect">
            <a:avLst/>
          </a:prstGeom>
          <a:noFill/>
          <a:ln w="9525">
            <a:noFill/>
            <a:miter lim="800000"/>
            <a:headEnd/>
            <a:tailEnd/>
          </a:ln>
        </p:spPr>
        <p:txBody>
          <a:bodyPr wrap="none" anchor="ctr">
            <a:spAutoFit/>
          </a:bodyPr>
          <a:lstStyle/>
          <a:p>
            <a:pPr marL="285750" indent="-285750">
              <a:buFont typeface="Wingdings" pitchFamily="2" charset="2"/>
              <a:buChar char="Ø"/>
              <a:tabLst>
                <a:tab pos="571500" algn="l"/>
                <a:tab pos="1489075" algn="l"/>
              </a:tabLst>
            </a:pPr>
            <a:r>
              <a:rPr lang="en-US"/>
              <a:t>Saha equations for four atoms of cooper, zinc, nitrogen and oxygen:</a:t>
            </a:r>
            <a:endParaRPr lang="uk-UA" sz="2400"/>
          </a:p>
        </p:txBody>
      </p:sp>
      <p:sp>
        <p:nvSpPr>
          <p:cNvPr id="14348" name="Rectangle 17"/>
          <p:cNvSpPr>
            <a:spLocks noChangeArrowheads="1"/>
          </p:cNvSpPr>
          <p:nvPr/>
        </p:nvSpPr>
        <p:spPr bwMode="auto">
          <a:xfrm>
            <a:off x="466725" y="2420938"/>
            <a:ext cx="3473450" cy="461962"/>
          </a:xfrm>
          <a:prstGeom prst="rect">
            <a:avLst/>
          </a:prstGeom>
          <a:noFill/>
          <a:ln w="9525">
            <a:noFill/>
            <a:miter lim="800000"/>
            <a:headEnd/>
            <a:tailEnd/>
          </a:ln>
        </p:spPr>
        <p:txBody>
          <a:bodyPr wrap="none" anchor="ctr">
            <a:spAutoFit/>
          </a:bodyPr>
          <a:lstStyle/>
          <a:p>
            <a:pPr marL="550863" indent="-285750">
              <a:buFont typeface="Wingdings" pitchFamily="2" charset="2"/>
              <a:buChar char="Ø"/>
              <a:tabLst>
                <a:tab pos="571500" algn="l"/>
                <a:tab pos="1489075" algn="l"/>
              </a:tabLst>
            </a:pPr>
            <a:r>
              <a:rPr lang="uk-UA"/>
              <a:t> </a:t>
            </a:r>
            <a:r>
              <a:rPr lang="en-US"/>
              <a:t>Electroneutrality equation:</a:t>
            </a:r>
            <a:endParaRPr lang="uk-UA" sz="2400"/>
          </a:p>
        </p:txBody>
      </p:sp>
      <p:sp>
        <p:nvSpPr>
          <p:cNvPr id="18445" name="Rectangle 19"/>
          <p:cNvSpPr>
            <a:spLocks noChangeArrowheads="1"/>
          </p:cNvSpPr>
          <p:nvPr/>
        </p:nvSpPr>
        <p:spPr bwMode="auto">
          <a:xfrm>
            <a:off x="755650" y="3348038"/>
            <a:ext cx="2114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285750" indent="-285750">
              <a:buFont typeface="Wingdings" pitchFamily="2" charset="2"/>
              <a:buChar char="Ø"/>
              <a:tabLst>
                <a:tab pos="571500" algn="l"/>
              </a:tabLst>
              <a:defRPr/>
            </a:pPr>
            <a:r>
              <a:rPr lang="en-US"/>
              <a:t>Perfect gas law:</a:t>
            </a:r>
            <a:endParaRPr lang="uk-UA" sz="1050"/>
          </a:p>
        </p:txBody>
      </p:sp>
      <p:sp>
        <p:nvSpPr>
          <p:cNvPr id="14350" name="Rectangle 21"/>
          <p:cNvSpPr>
            <a:spLocks noChangeArrowheads="1"/>
          </p:cNvSpPr>
          <p:nvPr/>
        </p:nvSpPr>
        <p:spPr bwMode="auto">
          <a:xfrm>
            <a:off x="755650" y="4005263"/>
            <a:ext cx="3263900" cy="460375"/>
          </a:xfrm>
          <a:prstGeom prst="rect">
            <a:avLst/>
          </a:prstGeom>
          <a:noFill/>
          <a:ln w="9525">
            <a:noFill/>
            <a:miter lim="800000"/>
            <a:headEnd/>
            <a:tailEnd/>
          </a:ln>
        </p:spPr>
        <p:txBody>
          <a:bodyPr wrap="none" anchor="ctr">
            <a:spAutoFit/>
          </a:bodyPr>
          <a:lstStyle/>
          <a:p>
            <a:pPr marL="285750" indent="-285750">
              <a:buFont typeface="Wingdings" pitchFamily="2" charset="2"/>
              <a:buChar char="Ø"/>
            </a:pPr>
            <a:r>
              <a:rPr lang="en-US"/>
              <a:t>Value component in the air:</a:t>
            </a:r>
            <a:endParaRPr lang="uk-UA" sz="2400"/>
          </a:p>
        </p:txBody>
      </p:sp>
      <p:sp>
        <p:nvSpPr>
          <p:cNvPr id="14351" name="Rectangle 22"/>
          <p:cNvSpPr>
            <a:spLocks noChangeArrowheads="1"/>
          </p:cNvSpPr>
          <p:nvPr/>
        </p:nvSpPr>
        <p:spPr bwMode="auto">
          <a:xfrm>
            <a:off x="804863" y="5089525"/>
            <a:ext cx="3551237" cy="461963"/>
          </a:xfrm>
          <a:prstGeom prst="rect">
            <a:avLst/>
          </a:prstGeom>
          <a:noFill/>
          <a:ln w="9525">
            <a:noFill/>
            <a:miter lim="800000"/>
            <a:headEnd/>
            <a:tailEnd/>
          </a:ln>
        </p:spPr>
        <p:txBody>
          <a:bodyPr wrap="none" anchor="ctr">
            <a:spAutoFit/>
          </a:bodyPr>
          <a:lstStyle/>
          <a:p>
            <a:pPr marL="285750" indent="-285750" algn="just">
              <a:buFont typeface="Wingdings" pitchFamily="2" charset="2"/>
              <a:buChar char="Ø"/>
              <a:tabLst>
                <a:tab pos="571500" algn="l"/>
              </a:tabLst>
            </a:pPr>
            <a:r>
              <a:rPr lang="en-US"/>
              <a:t>Two equations of dissociation:</a:t>
            </a:r>
            <a:endParaRPr lang="uk-UA" sz="2400"/>
          </a:p>
        </p:txBody>
      </p:sp>
      <p:sp>
        <p:nvSpPr>
          <p:cNvPr id="15376" name="Прямокутник 2"/>
          <p:cNvSpPr>
            <a:spLocks noChangeArrowheads="1"/>
          </p:cNvSpPr>
          <p:nvPr/>
        </p:nvSpPr>
        <p:spPr bwMode="auto">
          <a:xfrm>
            <a:off x="1820863" y="896938"/>
            <a:ext cx="5356225" cy="708025"/>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Calculation of the plasma composition in LTE assumption</a:t>
            </a:r>
          </a:p>
        </p:txBody>
      </p:sp>
      <p:sp>
        <p:nvSpPr>
          <p:cNvPr id="14353" name="Rectangle 22"/>
          <p:cNvSpPr>
            <a:spLocks noChangeArrowheads="1"/>
          </p:cNvSpPr>
          <p:nvPr/>
        </p:nvSpPr>
        <p:spPr bwMode="auto">
          <a:xfrm>
            <a:off x="827088" y="6184900"/>
            <a:ext cx="3475037" cy="460375"/>
          </a:xfrm>
          <a:prstGeom prst="rect">
            <a:avLst/>
          </a:prstGeom>
          <a:noFill/>
          <a:ln w="9525">
            <a:noFill/>
            <a:miter lim="800000"/>
            <a:headEnd/>
            <a:tailEnd/>
          </a:ln>
        </p:spPr>
        <p:txBody>
          <a:bodyPr wrap="none" anchor="ctr">
            <a:spAutoFit/>
          </a:bodyPr>
          <a:lstStyle/>
          <a:p>
            <a:pPr marL="285750" indent="-285750" algn="just">
              <a:buFont typeface="Wingdings" pitchFamily="2" charset="2"/>
              <a:buChar char="Ø"/>
              <a:tabLst>
                <a:tab pos="571500" algn="l"/>
              </a:tabLst>
            </a:pPr>
            <a:r>
              <a:rPr lang="en-US"/>
              <a:t>Ratio of atom concentrations:</a:t>
            </a:r>
            <a:endParaRPr lang="uk-UA" sz="2400"/>
          </a:p>
        </p:txBody>
      </p:sp>
      <p:graphicFrame>
        <p:nvGraphicFramePr>
          <p:cNvPr id="14354" name="Об'єкт 3"/>
          <p:cNvGraphicFramePr>
            <a:graphicFrameLocks noChangeAspect="1"/>
          </p:cNvGraphicFramePr>
          <p:nvPr/>
        </p:nvGraphicFramePr>
        <p:xfrm>
          <a:off x="5510213" y="5984875"/>
          <a:ext cx="1243012" cy="839788"/>
        </p:xfrm>
        <a:graphic>
          <a:graphicData uri="http://schemas.openxmlformats.org/presentationml/2006/ole">
            <p:oleObj spid="_x0000_s15378" name="Формула" r:id="rId13" imgW="672808" imgH="457002" progId="Equation.3">
              <p:embed/>
            </p:oleObj>
          </a:graphicData>
        </a:graphic>
      </p:graphicFrame>
      <p:sp>
        <p:nvSpPr>
          <p:cNvPr id="15379" name="Місце для номера слайда 1"/>
          <p:cNvSpPr>
            <a:spLocks noGrp="1"/>
          </p:cNvSpPr>
          <p:nvPr>
            <p:ph type="sldNum" sz="quarter" idx="10"/>
          </p:nvPr>
        </p:nvSpPr>
        <p:spPr bwMode="auto">
          <a:noFill/>
          <a:ln>
            <a:round/>
            <a:headEnd/>
            <a:tailEnd/>
          </a:ln>
        </p:spPr>
        <p:txBody>
          <a:bodyPr/>
          <a:lstStyle/>
          <a:p>
            <a:pPr marL="265113" indent="-265113"/>
            <a:fld id="{E980CFC0-CAFA-49E1-AEC2-D8FE28C2A0F2}" type="slidenum">
              <a:rPr lang="en-US" smtClean="0">
                <a:solidFill>
                  <a:srgbClr val="A7A399"/>
                </a:solidFill>
              </a:rPr>
              <a:pPr marL="265113" indent="-265113"/>
              <a:t>14</a:t>
            </a:fld>
            <a:endParaRPr lang="en-US" smtClean="0">
              <a:solidFill>
                <a:srgbClr val="A7A399"/>
              </a:solidFill>
            </a:endParaRPr>
          </a:p>
        </p:txBody>
      </p:sp>
      <p:sp>
        <p:nvSpPr>
          <p:cNvPr id="15380" name="Slide Number Placeholder 18"/>
          <p:cNvSpPr txBox="1">
            <a:spLocks/>
          </p:cNvSpPr>
          <p:nvPr/>
        </p:nvSpPr>
        <p:spPr bwMode="auto">
          <a:xfrm>
            <a:off x="8532813" y="5589588"/>
            <a:ext cx="503237" cy="423862"/>
          </a:xfrm>
          <a:prstGeom prst="rect">
            <a:avLst/>
          </a:prstGeom>
          <a:noFill/>
          <a:ln w="9525">
            <a:noFill/>
            <a:miter lim="800000"/>
            <a:headEnd/>
            <a:tailEnd/>
          </a:ln>
        </p:spPr>
        <p:txBody>
          <a:bodyPr anchor="b"/>
          <a:lstStyle/>
          <a:p>
            <a:pPr marL="265113" indent="-265113" algn="r" eaLnBrk="1" hangingPunct="1"/>
            <a:fld id="{50E82744-CDEB-4420-8B00-22918913753A}" type="slidenum">
              <a:rPr lang="en-US">
                <a:solidFill>
                  <a:schemeClr val="bg1"/>
                </a:solidFill>
              </a:rPr>
              <a:pPr marL="265113" indent="-265113" algn="r" eaLnBrk="1" hangingPunct="1"/>
              <a:t>14</a:t>
            </a:fld>
            <a:endParaRPr lang="en-US">
              <a:solidFill>
                <a:schemeClr val="bg1"/>
              </a:solidFill>
            </a:endParaRPr>
          </a:p>
        </p:txBody>
      </p:sp>
      <p:sp>
        <p:nvSpPr>
          <p:cNvPr id="28"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5382" name="Picture 7"/>
          <p:cNvPicPr>
            <a:picLocks noChangeAspect="1"/>
          </p:cNvPicPr>
          <p:nvPr/>
        </p:nvPicPr>
        <p:blipFill>
          <a:blip r:embed="rId14"/>
          <a:srcRect/>
          <a:stretch>
            <a:fillRect/>
          </a:stretch>
        </p:blipFill>
        <p:spPr bwMode="auto">
          <a:xfrm>
            <a:off x="3175" y="0"/>
            <a:ext cx="1184275" cy="1147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3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3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P spid="18445" grpId="0"/>
      <p:bldP spid="14350" grpId="0"/>
      <p:bldP spid="14351" grpId="0"/>
      <p:bldP spid="143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номера слайда 1"/>
          <p:cNvSpPr>
            <a:spLocks/>
          </p:cNvSpPr>
          <p:nvPr/>
        </p:nvSpPr>
        <p:spPr bwMode="auto">
          <a:xfrm>
            <a:off x="8532813" y="5661025"/>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C7080D5B-3917-4ACF-9859-48C0A368CACA}" type="slidenum">
              <a:rPr lang="en-US">
                <a:solidFill>
                  <a:srgbClr val="FFFFFF"/>
                </a:solidFill>
              </a:rPr>
              <a:pPr algn="ctr"/>
              <a:t>15</a:t>
            </a:fld>
            <a:endParaRPr lang="en-US">
              <a:solidFill>
                <a:srgbClr val="FFFFFF"/>
              </a:solidFill>
            </a:endParaRPr>
          </a:p>
        </p:txBody>
      </p:sp>
      <p:sp>
        <p:nvSpPr>
          <p:cNvPr id="12"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6388" name="Picture 7"/>
          <p:cNvPicPr>
            <a:picLocks noChangeAspect="1"/>
          </p:cNvPicPr>
          <p:nvPr/>
        </p:nvPicPr>
        <p:blipFill>
          <a:blip r:embed="rId4"/>
          <a:srcRect/>
          <a:stretch>
            <a:fillRect/>
          </a:stretch>
        </p:blipFill>
        <p:spPr bwMode="auto">
          <a:xfrm>
            <a:off x="3175" y="0"/>
            <a:ext cx="1184275" cy="1147763"/>
          </a:xfrm>
          <a:prstGeom prst="rect">
            <a:avLst/>
          </a:prstGeom>
          <a:noFill/>
          <a:ln w="9525">
            <a:noFill/>
            <a:miter lim="800000"/>
            <a:headEnd/>
            <a:tailEnd/>
          </a:ln>
        </p:spPr>
      </p:pic>
      <p:sp>
        <p:nvSpPr>
          <p:cNvPr id="16389"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graphicFrame>
        <p:nvGraphicFramePr>
          <p:cNvPr id="16390" name="Об'єкт 2"/>
          <p:cNvGraphicFramePr>
            <a:graphicFrameLocks noChangeAspect="1"/>
          </p:cNvGraphicFramePr>
          <p:nvPr/>
        </p:nvGraphicFramePr>
        <p:xfrm>
          <a:off x="107950" y="1439863"/>
          <a:ext cx="4392613" cy="3429000"/>
        </p:xfrm>
        <a:graphic>
          <a:graphicData uri="http://schemas.openxmlformats.org/presentationml/2006/ole">
            <p:oleObj spid="_x0000_s16390" name="Graph" r:id="rId5" imgW="3718560" imgH="2895600" progId="Origin50.Graph">
              <p:embed/>
            </p:oleObj>
          </a:graphicData>
        </a:graphic>
      </p:graphicFrame>
      <p:sp>
        <p:nvSpPr>
          <p:cNvPr id="16391"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graphicFrame>
        <p:nvGraphicFramePr>
          <p:cNvPr id="16392" name="Об'єкт 5"/>
          <p:cNvGraphicFramePr>
            <a:graphicFrameLocks noChangeAspect="1"/>
          </p:cNvGraphicFramePr>
          <p:nvPr/>
        </p:nvGraphicFramePr>
        <p:xfrm>
          <a:off x="4243388" y="1412875"/>
          <a:ext cx="4432300" cy="3463925"/>
        </p:xfrm>
        <a:graphic>
          <a:graphicData uri="http://schemas.openxmlformats.org/presentationml/2006/ole">
            <p:oleObj spid="_x0000_s16392" name="Graph" r:id="rId6" imgW="3718560" imgH="2895600" progId="Origin50.Graph">
              <p:embed/>
            </p:oleObj>
          </a:graphicData>
        </a:graphic>
      </p:graphicFrame>
      <p:sp>
        <p:nvSpPr>
          <p:cNvPr id="16393" name="TextBox 9"/>
          <p:cNvSpPr txBox="1">
            <a:spLocks noChangeArrowheads="1"/>
          </p:cNvSpPr>
          <p:nvPr/>
        </p:nvSpPr>
        <p:spPr bwMode="auto">
          <a:xfrm>
            <a:off x="2195513" y="4849813"/>
            <a:ext cx="284162" cy="307975"/>
          </a:xfrm>
          <a:prstGeom prst="rect">
            <a:avLst/>
          </a:prstGeom>
          <a:noFill/>
          <a:ln w="9525">
            <a:noFill/>
            <a:miter lim="800000"/>
            <a:headEnd/>
            <a:tailEnd/>
          </a:ln>
        </p:spPr>
        <p:txBody>
          <a:bodyPr wrap="none">
            <a:spAutoFit/>
          </a:bodyPr>
          <a:lstStyle/>
          <a:p>
            <a:r>
              <a:rPr lang="en-US" sz="1400"/>
              <a:t>a</a:t>
            </a:r>
            <a:endParaRPr lang="uk-UA" sz="1400"/>
          </a:p>
        </p:txBody>
      </p:sp>
      <p:sp>
        <p:nvSpPr>
          <p:cNvPr id="16394" name="TextBox 10"/>
          <p:cNvSpPr txBox="1">
            <a:spLocks noChangeArrowheads="1"/>
          </p:cNvSpPr>
          <p:nvPr/>
        </p:nvSpPr>
        <p:spPr bwMode="auto">
          <a:xfrm>
            <a:off x="6227763" y="4849813"/>
            <a:ext cx="284162" cy="307975"/>
          </a:xfrm>
          <a:prstGeom prst="rect">
            <a:avLst/>
          </a:prstGeom>
          <a:noFill/>
          <a:ln w="9525">
            <a:noFill/>
            <a:miter lim="800000"/>
            <a:headEnd/>
            <a:tailEnd/>
          </a:ln>
        </p:spPr>
        <p:txBody>
          <a:bodyPr wrap="none">
            <a:spAutoFit/>
          </a:bodyPr>
          <a:lstStyle/>
          <a:p>
            <a:r>
              <a:rPr lang="en-US" sz="1400"/>
              <a:t>b</a:t>
            </a:r>
            <a:endParaRPr lang="uk-UA" sz="1400"/>
          </a:p>
        </p:txBody>
      </p:sp>
      <p:sp>
        <p:nvSpPr>
          <p:cNvPr id="16395" name="TextBox 12"/>
          <p:cNvSpPr txBox="1">
            <a:spLocks noChangeArrowheads="1"/>
          </p:cNvSpPr>
          <p:nvPr/>
        </p:nvSpPr>
        <p:spPr bwMode="auto">
          <a:xfrm>
            <a:off x="395288" y="5157788"/>
            <a:ext cx="7464425" cy="922337"/>
          </a:xfrm>
          <a:prstGeom prst="rect">
            <a:avLst/>
          </a:prstGeom>
          <a:noFill/>
          <a:ln w="9525">
            <a:noFill/>
            <a:miter lim="800000"/>
            <a:headEnd/>
            <a:tailEnd/>
          </a:ln>
        </p:spPr>
        <p:txBody>
          <a:bodyPr>
            <a:spAutoFit/>
          </a:bodyPr>
          <a:lstStyle/>
          <a:p>
            <a:pPr algn="ctr"/>
            <a:r>
              <a:rPr lang="en-US"/>
              <a:t>Radial profiles of equilibrium composition N</a:t>
            </a:r>
            <a:r>
              <a:rPr lang="en-US" baseline="-25000"/>
              <a:t>i</a:t>
            </a:r>
            <a:r>
              <a:rPr lang="en-US"/>
              <a:t> of electric arc discharge plasma between brass electrodes obtained from experimental measured T and N</a:t>
            </a:r>
            <a:r>
              <a:rPr lang="en-US" baseline="-25000"/>
              <a:t>e</a:t>
            </a:r>
            <a:r>
              <a:rPr lang="en-US"/>
              <a:t> at arc currents 3.5 A (a) and 30 A (b)</a:t>
            </a:r>
            <a:endParaRPr lang="uk-UA"/>
          </a:p>
        </p:txBody>
      </p:sp>
      <p:sp>
        <p:nvSpPr>
          <p:cNvPr id="16396" name="Прямокутник 2"/>
          <p:cNvSpPr>
            <a:spLocks noChangeArrowheads="1"/>
          </p:cNvSpPr>
          <p:nvPr/>
        </p:nvSpPr>
        <p:spPr bwMode="auto">
          <a:xfrm>
            <a:off x="1820863" y="896938"/>
            <a:ext cx="5356225" cy="400050"/>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LTE composition</a:t>
            </a:r>
          </a:p>
        </p:txBody>
      </p:sp>
      <p:sp>
        <p:nvSpPr>
          <p:cNvPr id="2" name="Стрілка вправо 1"/>
          <p:cNvSpPr/>
          <p:nvPr/>
        </p:nvSpPr>
        <p:spPr>
          <a:xfrm rot="1713186">
            <a:off x="2640013" y="3130550"/>
            <a:ext cx="288925" cy="4603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6" name="TextBox 5"/>
          <p:cNvSpPr txBox="1">
            <a:spLocks noChangeArrowheads="1"/>
          </p:cNvSpPr>
          <p:nvPr/>
        </p:nvSpPr>
        <p:spPr bwMode="auto">
          <a:xfrm>
            <a:off x="2243138" y="2781300"/>
            <a:ext cx="457200" cy="338138"/>
          </a:xfrm>
          <a:prstGeom prst="rect">
            <a:avLst/>
          </a:prstGeom>
          <a:solidFill>
            <a:schemeClr val="bg1"/>
          </a:solidFill>
          <a:ln w="9525">
            <a:noFill/>
            <a:miter lim="800000"/>
            <a:headEnd/>
            <a:tailEnd/>
          </a:ln>
        </p:spPr>
        <p:txBody>
          <a:bodyPr>
            <a:spAutoFit/>
          </a:bodyPr>
          <a:lstStyle/>
          <a:p>
            <a:r>
              <a:rPr lang="en-US" sz="1600" b="1">
                <a:solidFill>
                  <a:srgbClr val="7030A0"/>
                </a:solidFill>
              </a:rPr>
              <a:t>Cu</a:t>
            </a:r>
            <a:endParaRPr lang="uk-UA" b="1">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Місце для номера слайда 3"/>
          <p:cNvSpPr>
            <a:spLocks noGrp="1"/>
          </p:cNvSpPr>
          <p:nvPr>
            <p:ph type="sldNum" sz="quarter" idx="10"/>
          </p:nvPr>
        </p:nvSpPr>
        <p:spPr bwMode="auto">
          <a:noFill/>
          <a:ln>
            <a:round/>
            <a:headEnd/>
            <a:tailEnd/>
          </a:ln>
        </p:spPr>
        <p:txBody>
          <a:bodyPr/>
          <a:lstStyle/>
          <a:p>
            <a:fld id="{62DDB95B-7349-44C0-8024-9447D688ADA9}" type="slidenum">
              <a:rPr lang="en-US" smtClean="0"/>
              <a:pPr/>
              <a:t>16</a:t>
            </a:fld>
            <a:endParaRPr lang="en-US" smtClean="0"/>
          </a:p>
        </p:txBody>
      </p:sp>
      <p:pic>
        <p:nvPicPr>
          <p:cNvPr id="17411"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7" name="TextBox 3"/>
          <p:cNvSpPr txBox="1">
            <a:spLocks noChangeArrowheads="1"/>
          </p:cNvSpPr>
          <p:nvPr/>
        </p:nvSpPr>
        <p:spPr bwMode="auto">
          <a:xfrm>
            <a:off x="684213" y="2079625"/>
            <a:ext cx="7704137" cy="28622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Font typeface="Wingdings" pitchFamily="2" charset="2"/>
              <a:buChar char="Ø"/>
              <a:defRPr/>
            </a:pPr>
            <a:r>
              <a:rPr lang="en-US" sz="2000" dirty="0" smtClean="0">
                <a:solidFill>
                  <a:schemeClr val="bg1">
                    <a:lumMod val="50000"/>
                  </a:schemeClr>
                </a:solidFill>
              </a:rPr>
              <a:t>Introduction</a:t>
            </a:r>
          </a:p>
          <a:p>
            <a:pPr marL="342900" indent="-342900">
              <a:lnSpc>
                <a:spcPct val="150000"/>
              </a:lnSpc>
              <a:buFont typeface="Wingdings" pitchFamily="2" charset="2"/>
              <a:buChar char="Ø"/>
              <a:defRPr/>
            </a:pPr>
            <a:r>
              <a:rPr lang="en-US" sz="2000" dirty="0" smtClean="0">
                <a:solidFill>
                  <a:schemeClr val="bg1">
                    <a:lumMod val="50000"/>
                  </a:schemeClr>
                </a:solidFill>
              </a:rPr>
              <a:t>Motivation and aim of this study</a:t>
            </a:r>
          </a:p>
          <a:p>
            <a:pPr marL="342900" indent="-342900">
              <a:lnSpc>
                <a:spcPct val="150000"/>
              </a:lnSpc>
              <a:buFont typeface="Wingdings" pitchFamily="2" charset="2"/>
              <a:buChar char="Ø"/>
              <a:defRPr/>
            </a:pPr>
            <a:r>
              <a:rPr lang="en-US" sz="2000" dirty="0" smtClean="0">
                <a:solidFill>
                  <a:srgbClr val="000000"/>
                </a:solidFill>
              </a:rPr>
              <a:t>Results:</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a:t>
            </a:r>
            <a:r>
              <a:rPr lang="en-GB" sz="2000" dirty="0" smtClean="0">
                <a:solidFill>
                  <a:schemeClr val="bg1">
                    <a:lumMod val="50000"/>
                  </a:schemeClr>
                </a:solidFill>
              </a:rPr>
              <a:t>optical emission spectroscopy</a:t>
            </a:r>
          </a:p>
          <a:p>
            <a:pPr marL="1085850" lvl="1" indent="-342900">
              <a:lnSpc>
                <a:spcPct val="150000"/>
              </a:lnSpc>
              <a:buFont typeface="Wingdings" pitchFamily="2" charset="2"/>
              <a:buChar char="Ø"/>
              <a:defRPr/>
            </a:pPr>
            <a:r>
              <a:rPr lang="en-US" sz="2000" dirty="0" smtClean="0">
                <a:solidFill>
                  <a:srgbClr val="000000"/>
                </a:solidFill>
              </a:rPr>
              <a:t>Arc plasma studying by laser absorption spectroscopy</a:t>
            </a:r>
          </a:p>
          <a:p>
            <a:pPr marL="363538" lvl="1" indent="-342900">
              <a:lnSpc>
                <a:spcPct val="150000"/>
              </a:lnSpc>
              <a:buFont typeface="Wingdings" pitchFamily="2" charset="2"/>
              <a:buChar char="Ø"/>
              <a:defRPr/>
            </a:pPr>
            <a:r>
              <a:rPr lang="en-US" sz="2000" dirty="0" smtClean="0">
                <a:solidFill>
                  <a:schemeClr val="bg1">
                    <a:lumMod val="50000"/>
                  </a:schemeClr>
                </a:solidFill>
              </a:rPr>
              <a:t>Conclusions</a:t>
            </a:r>
          </a:p>
        </p:txBody>
      </p:sp>
      <p:sp>
        <p:nvSpPr>
          <p:cNvPr id="6"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Outline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6988" y="1012825"/>
            <a:ext cx="8312150" cy="400050"/>
          </a:xfrm>
          <a:prstGeom prst="rect">
            <a:avLst/>
          </a:prstGeom>
          <a:noFill/>
          <a:ln w="9525">
            <a:noFill/>
            <a:miter lim="800000"/>
            <a:headEnd/>
            <a:tailEnd/>
          </a:ln>
        </p:spPr>
        <p:txBody>
          <a:bodyPr>
            <a:spAutoFit/>
          </a:bodyPr>
          <a:lstStyle/>
          <a:p>
            <a:pPr marL="265113" indent="-265113" algn="ctr" eaLnBrk="1" hangingPunct="1"/>
            <a:r>
              <a:rPr lang="en-US" sz="2000"/>
              <a:t>		</a:t>
            </a:r>
            <a:r>
              <a:rPr lang="en-US" sz="2000" b="1"/>
              <a:t>Experimental setup</a:t>
            </a:r>
          </a:p>
        </p:txBody>
      </p:sp>
      <p:sp>
        <p:nvSpPr>
          <p:cNvPr id="18435" name="Місце для номера слайда 1"/>
          <p:cNvSpPr>
            <a:spLocks/>
          </p:cNvSpPr>
          <p:nvPr/>
        </p:nvSpPr>
        <p:spPr bwMode="auto">
          <a:xfrm>
            <a:off x="8532813" y="5661025"/>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6DDB4B3C-37F9-4964-8F79-F7C762BF9020}" type="slidenum">
              <a:rPr lang="en-US">
                <a:solidFill>
                  <a:srgbClr val="FFFFFF"/>
                </a:solidFill>
              </a:rPr>
              <a:pPr algn="ctr"/>
              <a:t>17</a:t>
            </a:fld>
            <a:endParaRPr lang="en-US">
              <a:solidFill>
                <a:srgbClr val="FFFFFF"/>
              </a:solidFill>
            </a:endParaRPr>
          </a:p>
        </p:txBody>
      </p:sp>
      <p:sp>
        <p:nvSpPr>
          <p:cNvPr id="7" name="TextBox 3"/>
          <p:cNvSpPr txBox="1">
            <a:spLocks noChangeArrowheads="1"/>
          </p:cNvSpPr>
          <p:nvPr/>
        </p:nvSpPr>
        <p:spPr bwMode="auto">
          <a:xfrm>
            <a:off x="1550988" y="296863"/>
            <a:ext cx="6288087"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Laser absorption spectroscopy</a:t>
            </a:r>
          </a:p>
        </p:txBody>
      </p:sp>
      <p:pic>
        <p:nvPicPr>
          <p:cNvPr id="18437" name="Рисунок 1"/>
          <p:cNvPicPr>
            <a:picLocks noChangeAspect="1"/>
          </p:cNvPicPr>
          <p:nvPr/>
        </p:nvPicPr>
        <p:blipFill>
          <a:blip r:embed="rId3"/>
          <a:srcRect/>
          <a:stretch>
            <a:fillRect/>
          </a:stretch>
        </p:blipFill>
        <p:spPr bwMode="auto">
          <a:xfrm>
            <a:off x="323850" y="1481138"/>
            <a:ext cx="6408738" cy="2235200"/>
          </a:xfrm>
          <a:prstGeom prst="rect">
            <a:avLst/>
          </a:prstGeom>
          <a:noFill/>
          <a:ln w="9525">
            <a:noFill/>
            <a:miter lim="800000"/>
            <a:headEnd/>
            <a:tailEnd/>
          </a:ln>
        </p:spPr>
      </p:pic>
      <p:pic>
        <p:nvPicPr>
          <p:cNvPr id="18438" name="Рисунок 3" descr="C:\m\Cu-.jpg"/>
          <p:cNvPicPr>
            <a:picLocks noChangeAspect="1" noChangeArrowheads="1"/>
          </p:cNvPicPr>
          <p:nvPr/>
        </p:nvPicPr>
        <p:blipFill>
          <a:blip r:embed="rId4"/>
          <a:srcRect/>
          <a:stretch>
            <a:fillRect/>
          </a:stretch>
        </p:blipFill>
        <p:spPr bwMode="auto">
          <a:xfrm>
            <a:off x="6804025" y="1660525"/>
            <a:ext cx="1471613" cy="976313"/>
          </a:xfrm>
          <a:prstGeom prst="rect">
            <a:avLst/>
          </a:prstGeom>
          <a:noFill/>
          <a:ln w="9525">
            <a:noFill/>
            <a:miter lim="800000"/>
            <a:headEnd/>
            <a:tailEnd/>
          </a:ln>
        </p:spPr>
      </p:pic>
      <p:pic>
        <p:nvPicPr>
          <p:cNvPr id="18439" name="Рисунок 4" descr="C:\m\Cu+d.jpg"/>
          <p:cNvPicPr>
            <a:picLocks noChangeAspect="1" noChangeArrowheads="1"/>
          </p:cNvPicPr>
          <p:nvPr/>
        </p:nvPicPr>
        <p:blipFill>
          <a:blip r:embed="rId5"/>
          <a:srcRect/>
          <a:stretch>
            <a:fillRect/>
          </a:stretch>
        </p:blipFill>
        <p:spPr bwMode="auto">
          <a:xfrm>
            <a:off x="6823075" y="2773363"/>
            <a:ext cx="1420813" cy="942975"/>
          </a:xfrm>
          <a:prstGeom prst="rect">
            <a:avLst/>
          </a:prstGeom>
          <a:noFill/>
          <a:ln w="9525">
            <a:noFill/>
            <a:miter lim="800000"/>
            <a:headEnd/>
            <a:tailEnd/>
          </a:ln>
        </p:spPr>
      </p:pic>
      <p:sp>
        <p:nvSpPr>
          <p:cNvPr id="17416" name="TextBox 8"/>
          <p:cNvSpPr txBox="1">
            <a:spLocks noChangeArrowheads="1"/>
          </p:cNvSpPr>
          <p:nvPr/>
        </p:nvSpPr>
        <p:spPr bwMode="auto">
          <a:xfrm>
            <a:off x="468313" y="3789363"/>
            <a:ext cx="7693025" cy="369887"/>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electrode diameter was 6 mm.</a:t>
            </a:r>
          </a:p>
        </p:txBody>
      </p:sp>
      <p:pic>
        <p:nvPicPr>
          <p:cNvPr id="18441" name="Picture 7"/>
          <p:cNvPicPr>
            <a:picLocks noChangeAspect="1"/>
          </p:cNvPicPr>
          <p:nvPr/>
        </p:nvPicPr>
        <p:blipFill>
          <a:blip r:embed="rId6"/>
          <a:srcRect/>
          <a:stretch>
            <a:fillRect/>
          </a:stretch>
        </p:blipFill>
        <p:spPr bwMode="auto">
          <a:xfrm>
            <a:off x="3175" y="0"/>
            <a:ext cx="1184275" cy="1147763"/>
          </a:xfrm>
          <a:prstGeom prst="rect">
            <a:avLst/>
          </a:prstGeom>
          <a:noFill/>
          <a:ln w="9525">
            <a:noFill/>
            <a:miter lim="800000"/>
            <a:headEnd/>
            <a:tailEnd/>
          </a:ln>
        </p:spPr>
      </p:pic>
      <p:sp>
        <p:nvSpPr>
          <p:cNvPr id="10" name="TextBox 8"/>
          <p:cNvSpPr txBox="1">
            <a:spLocks noChangeArrowheads="1"/>
          </p:cNvSpPr>
          <p:nvPr/>
        </p:nvSpPr>
        <p:spPr bwMode="auto">
          <a:xfrm>
            <a:off x="468313" y="4211638"/>
            <a:ext cx="7693025" cy="369887"/>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discharge gap </a:t>
            </a:r>
            <a:r>
              <a:rPr lang="uk-UA"/>
              <a:t>і</a:t>
            </a:r>
            <a:r>
              <a:rPr lang="en-US"/>
              <a:t>s 8 mm.</a:t>
            </a:r>
          </a:p>
        </p:txBody>
      </p:sp>
      <p:sp>
        <p:nvSpPr>
          <p:cNvPr id="11" name="TextBox 8"/>
          <p:cNvSpPr txBox="1">
            <a:spLocks noChangeArrowheads="1"/>
          </p:cNvSpPr>
          <p:nvPr/>
        </p:nvSpPr>
        <p:spPr bwMode="auto">
          <a:xfrm>
            <a:off x="468313" y="4654550"/>
            <a:ext cx="7693025" cy="369888"/>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arc current </a:t>
            </a:r>
            <a:r>
              <a:rPr lang="uk-UA"/>
              <a:t>і</a:t>
            </a:r>
            <a:r>
              <a:rPr lang="en-US"/>
              <a:t>s 3.5 Amps.</a:t>
            </a:r>
          </a:p>
        </p:txBody>
      </p:sp>
      <p:sp>
        <p:nvSpPr>
          <p:cNvPr id="12" name="TextBox 8"/>
          <p:cNvSpPr txBox="1">
            <a:spLocks noChangeArrowheads="1"/>
          </p:cNvSpPr>
          <p:nvPr/>
        </p:nvSpPr>
        <p:spPr bwMode="auto">
          <a:xfrm>
            <a:off x="468313" y="5087938"/>
            <a:ext cx="7693025" cy="647700"/>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Copper vapor laser “Kriostat 1” was used as source of probing emission on wavelength 510.5 nm.</a:t>
            </a:r>
          </a:p>
        </p:txBody>
      </p:sp>
      <p:sp>
        <p:nvSpPr>
          <p:cNvPr id="13" name="TextBox 8"/>
          <p:cNvSpPr txBox="1">
            <a:spLocks noChangeArrowheads="1"/>
          </p:cNvSpPr>
          <p:nvPr/>
        </p:nvSpPr>
        <p:spPr bwMode="auto">
          <a:xfrm>
            <a:off x="468313" y="5735638"/>
            <a:ext cx="7693025" cy="646112"/>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Absorption distribution for different spatial points was simultaneously registered by CCD-matrix</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Місце для номера слайда 1"/>
          <p:cNvSpPr>
            <a:spLocks noGrp="1"/>
          </p:cNvSpPr>
          <p:nvPr>
            <p:ph type="sldNum" sz="quarter" idx="10"/>
          </p:nvPr>
        </p:nvSpPr>
        <p:spPr bwMode="auto">
          <a:noFill/>
          <a:ln>
            <a:round/>
            <a:headEnd/>
            <a:tailEnd/>
          </a:ln>
        </p:spPr>
        <p:txBody>
          <a:bodyPr/>
          <a:lstStyle/>
          <a:p>
            <a:pPr marL="265113" indent="-265113"/>
            <a:fld id="{64FB9E8A-87A7-4080-AC87-8B82145BDEBE}" type="slidenum">
              <a:rPr lang="en-US" smtClean="0">
                <a:solidFill>
                  <a:schemeClr val="bg1"/>
                </a:solidFill>
              </a:rPr>
              <a:pPr marL="265113" indent="-265113"/>
              <a:t>18</a:t>
            </a:fld>
            <a:endParaRPr lang="en-US" smtClean="0">
              <a:solidFill>
                <a:schemeClr val="bg1"/>
              </a:solidFill>
            </a:endParaRPr>
          </a:p>
        </p:txBody>
      </p:sp>
      <p:sp>
        <p:nvSpPr>
          <p:cNvPr id="194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sp>
        <p:nvSpPr>
          <p:cNvPr id="194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sp>
        <p:nvSpPr>
          <p:cNvPr id="19461" name="TextBox 9"/>
          <p:cNvSpPr txBox="1">
            <a:spLocks noChangeArrowheads="1"/>
          </p:cNvSpPr>
          <p:nvPr/>
        </p:nvSpPr>
        <p:spPr bwMode="auto">
          <a:xfrm>
            <a:off x="179388" y="5338763"/>
            <a:ext cx="8280400" cy="1014412"/>
          </a:xfrm>
          <a:prstGeom prst="rect">
            <a:avLst/>
          </a:prstGeom>
          <a:noFill/>
          <a:ln w="9525">
            <a:noFill/>
            <a:miter lim="800000"/>
            <a:headEnd/>
            <a:tailEnd/>
          </a:ln>
        </p:spPr>
        <p:txBody>
          <a:bodyPr>
            <a:spAutoFit/>
          </a:bodyPr>
          <a:lstStyle/>
          <a:p>
            <a:pPr marL="265113" indent="-265113" algn="ctr" eaLnBrk="1" hangingPunct="1"/>
            <a:r>
              <a:rPr lang="en-US" sz="2000" i="1"/>
              <a:t>    Radial profiles of</a:t>
            </a:r>
            <a:r>
              <a:rPr lang="en-US" sz="2000"/>
              <a:t> </a:t>
            </a:r>
            <a:r>
              <a:rPr lang="en-US" sz="2000" i="1"/>
              <a:t>local values of absorption coefficient k (a) and cooper atoms density N</a:t>
            </a:r>
            <a:r>
              <a:rPr lang="en-US" sz="2000" i="1" baseline="-25000"/>
              <a:t>Cu</a:t>
            </a:r>
            <a:r>
              <a:rPr lang="en-US" sz="2000" i="1"/>
              <a:t> (b) of electric arc discharge plasma between brass electrodes</a:t>
            </a:r>
            <a:endParaRPr lang="ru-RU" sz="2000"/>
          </a:p>
        </p:txBody>
      </p:sp>
      <p:sp>
        <p:nvSpPr>
          <p:cNvPr id="19462" name="TextBox 12"/>
          <p:cNvSpPr txBox="1">
            <a:spLocks noChangeArrowheads="1"/>
          </p:cNvSpPr>
          <p:nvPr/>
        </p:nvSpPr>
        <p:spPr bwMode="auto">
          <a:xfrm>
            <a:off x="1908175" y="5013325"/>
            <a:ext cx="312738" cy="368300"/>
          </a:xfrm>
          <a:prstGeom prst="rect">
            <a:avLst/>
          </a:prstGeom>
          <a:noFill/>
          <a:ln w="9525">
            <a:noFill/>
            <a:miter lim="800000"/>
            <a:headEnd/>
            <a:tailEnd/>
          </a:ln>
        </p:spPr>
        <p:txBody>
          <a:bodyPr wrap="none">
            <a:spAutoFit/>
          </a:bodyPr>
          <a:lstStyle/>
          <a:p>
            <a:pPr marL="265113" indent="-265113" eaLnBrk="1" hangingPunct="1"/>
            <a:r>
              <a:rPr lang="en-US" i="1"/>
              <a:t>a</a:t>
            </a:r>
            <a:endParaRPr lang="ru-RU"/>
          </a:p>
        </p:txBody>
      </p:sp>
      <p:sp>
        <p:nvSpPr>
          <p:cNvPr id="19463" name="TextBox 13"/>
          <p:cNvSpPr txBox="1">
            <a:spLocks noChangeArrowheads="1"/>
          </p:cNvSpPr>
          <p:nvPr/>
        </p:nvSpPr>
        <p:spPr bwMode="auto">
          <a:xfrm>
            <a:off x="6227763" y="5013325"/>
            <a:ext cx="312737" cy="368300"/>
          </a:xfrm>
          <a:prstGeom prst="rect">
            <a:avLst/>
          </a:prstGeom>
          <a:noFill/>
          <a:ln w="9525">
            <a:noFill/>
            <a:miter lim="800000"/>
            <a:headEnd/>
            <a:tailEnd/>
          </a:ln>
        </p:spPr>
        <p:txBody>
          <a:bodyPr wrap="none">
            <a:spAutoFit/>
          </a:bodyPr>
          <a:lstStyle/>
          <a:p>
            <a:pPr marL="265113" indent="-265113" eaLnBrk="1" hangingPunct="1"/>
            <a:r>
              <a:rPr lang="en-US" i="1"/>
              <a:t>b</a:t>
            </a:r>
            <a:endParaRPr lang="ru-RU"/>
          </a:p>
        </p:txBody>
      </p:sp>
      <p:graphicFrame>
        <p:nvGraphicFramePr>
          <p:cNvPr id="19464" name="Object 2"/>
          <p:cNvGraphicFramePr>
            <a:graphicFrameLocks noChangeAspect="1"/>
          </p:cNvGraphicFramePr>
          <p:nvPr/>
        </p:nvGraphicFramePr>
        <p:xfrm>
          <a:off x="-606425" y="1846263"/>
          <a:ext cx="4818063" cy="3382962"/>
        </p:xfrm>
        <a:graphic>
          <a:graphicData uri="http://schemas.openxmlformats.org/presentationml/2006/ole">
            <p:oleObj spid="_x0000_s19464" name="Graph" r:id="rId4" imgW="4133088" imgH="2900477" progId="Origin50.Graph">
              <p:embed/>
            </p:oleObj>
          </a:graphicData>
        </a:graphic>
      </p:graphicFrame>
      <p:graphicFrame>
        <p:nvGraphicFramePr>
          <p:cNvPr id="19465" name="Object 3"/>
          <p:cNvGraphicFramePr>
            <a:graphicFrameLocks noChangeAspect="1"/>
          </p:cNvGraphicFramePr>
          <p:nvPr/>
        </p:nvGraphicFramePr>
        <p:xfrm>
          <a:off x="3851275" y="1557338"/>
          <a:ext cx="4808538" cy="3743325"/>
        </p:xfrm>
        <a:graphic>
          <a:graphicData uri="http://schemas.openxmlformats.org/presentationml/2006/ole">
            <p:oleObj spid="_x0000_s19465" name="Graph" r:id="rId5" imgW="3718080" imgH="2895840" progId="Origin50.Graph">
              <p:embed/>
            </p:oleObj>
          </a:graphicData>
        </a:graphic>
      </p:graphicFrame>
      <p:sp>
        <p:nvSpPr>
          <p:cNvPr id="15" name="TextBox 3"/>
          <p:cNvSpPr txBox="1">
            <a:spLocks noChangeArrowheads="1"/>
          </p:cNvSpPr>
          <p:nvPr/>
        </p:nvSpPr>
        <p:spPr bwMode="auto">
          <a:xfrm>
            <a:off x="1550988" y="296863"/>
            <a:ext cx="6288087"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Laser absorption spectroscopy</a:t>
            </a:r>
          </a:p>
        </p:txBody>
      </p:sp>
      <p:pic>
        <p:nvPicPr>
          <p:cNvPr id="19467" name="Picture 7"/>
          <p:cNvPicPr>
            <a:picLocks noChangeAspect="1"/>
          </p:cNvPicPr>
          <p:nvPr/>
        </p:nvPicPr>
        <p:blipFill>
          <a:blip r:embed="rId6"/>
          <a:srcRect/>
          <a:stretch>
            <a:fillRect/>
          </a:stretch>
        </p:blipFill>
        <p:spPr bwMode="auto">
          <a:xfrm>
            <a:off x="3175" y="0"/>
            <a:ext cx="1184275" cy="1147763"/>
          </a:xfrm>
          <a:prstGeom prst="rect">
            <a:avLst/>
          </a:prstGeom>
          <a:noFill/>
          <a:ln w="9525">
            <a:noFill/>
            <a:miter lim="800000"/>
            <a:headEnd/>
            <a:tailEnd/>
          </a:ln>
        </p:spPr>
      </p:pic>
      <p:sp>
        <p:nvSpPr>
          <p:cNvPr id="19468" name="Прямокутник 2"/>
          <p:cNvSpPr>
            <a:spLocks noChangeArrowheads="1"/>
          </p:cNvSpPr>
          <p:nvPr/>
        </p:nvSpPr>
        <p:spPr bwMode="auto">
          <a:xfrm>
            <a:off x="1820863" y="896938"/>
            <a:ext cx="5356225" cy="708025"/>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Absorption and copper density measurement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bwMode="auto">
          <a:noFill/>
          <a:ln>
            <a:round/>
            <a:headEnd/>
            <a:tailEnd/>
          </a:ln>
        </p:spPr>
        <p:txBody>
          <a:bodyPr/>
          <a:lstStyle/>
          <a:p>
            <a:fld id="{BCFFE7CF-34A8-4E41-B54E-94775D23B3B1}" type="slidenum">
              <a:rPr lang="en-US" smtClean="0"/>
              <a:pPr/>
              <a:t>19</a:t>
            </a:fld>
            <a:endParaRPr lang="en-US" smtClean="0"/>
          </a:p>
        </p:txBody>
      </p:sp>
      <p:sp>
        <p:nvSpPr>
          <p:cNvPr id="4" name="TextBox 3"/>
          <p:cNvSpPr txBox="1">
            <a:spLocks noChangeArrowheads="1"/>
          </p:cNvSpPr>
          <p:nvPr/>
        </p:nvSpPr>
        <p:spPr bwMode="auto">
          <a:xfrm>
            <a:off x="1550988" y="296863"/>
            <a:ext cx="6288087"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Results</a:t>
            </a:r>
          </a:p>
        </p:txBody>
      </p:sp>
      <p:pic>
        <p:nvPicPr>
          <p:cNvPr id="20484"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20485"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graphicFrame>
        <p:nvGraphicFramePr>
          <p:cNvPr id="20486" name="Об'єкт 2"/>
          <p:cNvGraphicFramePr>
            <a:graphicFrameLocks noChangeAspect="1"/>
          </p:cNvGraphicFramePr>
          <p:nvPr/>
        </p:nvGraphicFramePr>
        <p:xfrm>
          <a:off x="34925" y="1671638"/>
          <a:ext cx="4391025" cy="3097212"/>
        </p:xfrm>
        <a:graphic>
          <a:graphicData uri="http://schemas.openxmlformats.org/presentationml/2006/ole">
            <p:oleObj spid="_x0000_s20486" name="Graph" r:id="rId4" imgW="4131869" imgH="2901696" progId="Origin50.Graph">
              <p:embed/>
            </p:oleObj>
          </a:graphicData>
        </a:graphic>
      </p:graphicFrame>
      <p:sp>
        <p:nvSpPr>
          <p:cNvPr id="20487"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graphicFrame>
        <p:nvGraphicFramePr>
          <p:cNvPr id="20488" name="Об'єкт 6"/>
          <p:cNvGraphicFramePr>
            <a:graphicFrameLocks noChangeAspect="1"/>
          </p:cNvGraphicFramePr>
          <p:nvPr/>
        </p:nvGraphicFramePr>
        <p:xfrm>
          <a:off x="4356100" y="1598613"/>
          <a:ext cx="4518025" cy="3168650"/>
        </p:xfrm>
        <a:graphic>
          <a:graphicData uri="http://schemas.openxmlformats.org/presentationml/2006/ole">
            <p:oleObj spid="_x0000_s20488" name="Graph" r:id="rId5" imgW="4131869" imgH="2901696" progId="Origin50.Graph">
              <p:embed/>
            </p:oleObj>
          </a:graphicData>
        </a:graphic>
      </p:graphicFrame>
      <p:sp>
        <p:nvSpPr>
          <p:cNvPr id="20489" name="TextBox 12"/>
          <p:cNvSpPr txBox="1">
            <a:spLocks noChangeArrowheads="1"/>
          </p:cNvSpPr>
          <p:nvPr/>
        </p:nvSpPr>
        <p:spPr bwMode="auto">
          <a:xfrm>
            <a:off x="1908175" y="4697413"/>
            <a:ext cx="312738" cy="368300"/>
          </a:xfrm>
          <a:prstGeom prst="rect">
            <a:avLst/>
          </a:prstGeom>
          <a:noFill/>
          <a:ln w="9525">
            <a:noFill/>
            <a:miter lim="800000"/>
            <a:headEnd/>
            <a:tailEnd/>
          </a:ln>
        </p:spPr>
        <p:txBody>
          <a:bodyPr wrap="none">
            <a:spAutoFit/>
          </a:bodyPr>
          <a:lstStyle/>
          <a:p>
            <a:pPr marL="265113" indent="-265113" eaLnBrk="1" hangingPunct="1"/>
            <a:r>
              <a:rPr lang="en-US" i="1"/>
              <a:t>a</a:t>
            </a:r>
            <a:endParaRPr lang="ru-RU"/>
          </a:p>
        </p:txBody>
      </p:sp>
      <p:sp>
        <p:nvSpPr>
          <p:cNvPr id="20490" name="TextBox 13"/>
          <p:cNvSpPr txBox="1">
            <a:spLocks noChangeArrowheads="1"/>
          </p:cNvSpPr>
          <p:nvPr/>
        </p:nvSpPr>
        <p:spPr bwMode="auto">
          <a:xfrm>
            <a:off x="6227763" y="4697413"/>
            <a:ext cx="312737" cy="368300"/>
          </a:xfrm>
          <a:prstGeom prst="rect">
            <a:avLst/>
          </a:prstGeom>
          <a:noFill/>
          <a:ln w="9525">
            <a:noFill/>
            <a:miter lim="800000"/>
            <a:headEnd/>
            <a:tailEnd/>
          </a:ln>
        </p:spPr>
        <p:txBody>
          <a:bodyPr wrap="none">
            <a:spAutoFit/>
          </a:bodyPr>
          <a:lstStyle/>
          <a:p>
            <a:pPr marL="265113" indent="-265113" eaLnBrk="1" hangingPunct="1"/>
            <a:r>
              <a:rPr lang="en-US" i="1"/>
              <a:t>b</a:t>
            </a:r>
            <a:endParaRPr lang="ru-RU"/>
          </a:p>
        </p:txBody>
      </p:sp>
      <p:sp>
        <p:nvSpPr>
          <p:cNvPr id="20491" name="TextBox 9"/>
          <p:cNvSpPr txBox="1">
            <a:spLocks noChangeArrowheads="1"/>
          </p:cNvSpPr>
          <p:nvPr/>
        </p:nvSpPr>
        <p:spPr bwMode="auto">
          <a:xfrm>
            <a:off x="179388" y="5129213"/>
            <a:ext cx="8280400" cy="1323975"/>
          </a:xfrm>
          <a:prstGeom prst="rect">
            <a:avLst/>
          </a:prstGeom>
          <a:noFill/>
          <a:ln w="9525">
            <a:noFill/>
            <a:miter lim="800000"/>
            <a:headEnd/>
            <a:tailEnd/>
          </a:ln>
        </p:spPr>
        <p:txBody>
          <a:bodyPr>
            <a:spAutoFit/>
          </a:bodyPr>
          <a:lstStyle/>
          <a:p>
            <a:pPr marL="265113" indent="-265113" algn="ctr" eaLnBrk="1" hangingPunct="1"/>
            <a:r>
              <a:rPr lang="en-US" sz="2000" i="1"/>
              <a:t>    Radial distributions of the population N</a:t>
            </a:r>
            <a:r>
              <a:rPr lang="en-US" sz="2000" i="1" baseline="-25000"/>
              <a:t>k</a:t>
            </a:r>
            <a:r>
              <a:rPr lang="en-US" sz="2000" i="1"/>
              <a:t> of 510.5 nm spectral line lower energy level (a) and of electron density (b) obtained using from experimental measured T and N</a:t>
            </a:r>
            <a:r>
              <a:rPr lang="en-US" sz="2000" i="1" baseline="-25000"/>
              <a:t>e</a:t>
            </a:r>
            <a:r>
              <a:rPr lang="en-US" sz="2000" i="1"/>
              <a:t> (1) and from experimental measured T and N</a:t>
            </a:r>
            <a:r>
              <a:rPr lang="en-US" sz="2000" i="1" baseline="-25000"/>
              <a:t>Cu</a:t>
            </a:r>
            <a:r>
              <a:rPr lang="en-US" sz="2000" i="1"/>
              <a:t> (2) at arc current 3.5 A</a:t>
            </a:r>
            <a:endParaRPr lang="ru-RU" sz="2000"/>
          </a:p>
        </p:txBody>
      </p:sp>
      <p:sp>
        <p:nvSpPr>
          <p:cNvPr id="20492" name="Прямокутник 2"/>
          <p:cNvSpPr>
            <a:spLocks noChangeArrowheads="1"/>
          </p:cNvSpPr>
          <p:nvPr/>
        </p:nvSpPr>
        <p:spPr bwMode="auto">
          <a:xfrm>
            <a:off x="1331913" y="920750"/>
            <a:ext cx="6985000" cy="708025"/>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Comparison of results obtained by two independent techniques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Місце для номера слайда 3"/>
          <p:cNvSpPr>
            <a:spLocks noGrp="1"/>
          </p:cNvSpPr>
          <p:nvPr>
            <p:ph type="sldNum" sz="quarter" idx="10"/>
          </p:nvPr>
        </p:nvSpPr>
        <p:spPr bwMode="auto">
          <a:noFill/>
          <a:ln>
            <a:round/>
            <a:headEnd/>
            <a:tailEnd/>
          </a:ln>
        </p:spPr>
        <p:txBody>
          <a:bodyPr/>
          <a:lstStyle/>
          <a:p>
            <a:fld id="{7114785B-B45F-45B2-9C5C-4E157CEE3066}" type="slidenum">
              <a:rPr lang="en-US" smtClean="0"/>
              <a:pPr/>
              <a:t>2</a:t>
            </a:fld>
            <a:endParaRPr lang="en-US" smtClean="0"/>
          </a:p>
        </p:txBody>
      </p:sp>
      <p:pic>
        <p:nvPicPr>
          <p:cNvPr id="3075"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9" name="TextBox 3"/>
          <p:cNvSpPr txBox="1">
            <a:spLocks noChangeArrowheads="1"/>
          </p:cNvSpPr>
          <p:nvPr/>
        </p:nvSpPr>
        <p:spPr bwMode="auto">
          <a:xfrm>
            <a:off x="684213" y="2079625"/>
            <a:ext cx="7704137" cy="28622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Font typeface="Wingdings" pitchFamily="2" charset="2"/>
              <a:buChar char="Ø"/>
              <a:defRPr/>
            </a:pPr>
            <a:r>
              <a:rPr lang="en-US" sz="2000" dirty="0" smtClean="0">
                <a:solidFill>
                  <a:srgbClr val="000000"/>
                </a:solidFill>
              </a:rPr>
              <a:t>Introduction</a:t>
            </a:r>
          </a:p>
          <a:p>
            <a:pPr marL="342900" indent="-342900">
              <a:lnSpc>
                <a:spcPct val="150000"/>
              </a:lnSpc>
              <a:buFont typeface="Wingdings" pitchFamily="2" charset="2"/>
              <a:buChar char="Ø"/>
              <a:defRPr/>
            </a:pPr>
            <a:r>
              <a:rPr lang="en-US" sz="2000" dirty="0" smtClean="0">
                <a:solidFill>
                  <a:srgbClr val="000000"/>
                </a:solidFill>
              </a:rPr>
              <a:t>Motivation and aim of this study</a:t>
            </a:r>
          </a:p>
          <a:p>
            <a:pPr marL="342900" indent="-342900">
              <a:lnSpc>
                <a:spcPct val="150000"/>
              </a:lnSpc>
              <a:buFont typeface="Wingdings" pitchFamily="2" charset="2"/>
              <a:buChar char="Ø"/>
              <a:defRPr/>
            </a:pPr>
            <a:r>
              <a:rPr lang="en-US" sz="2000" dirty="0" smtClean="0">
                <a:solidFill>
                  <a:srgbClr val="000000"/>
                </a:solidFill>
              </a:rPr>
              <a:t>Results:</a:t>
            </a:r>
          </a:p>
          <a:p>
            <a:pPr marL="1085850" lvl="1" indent="-342900">
              <a:lnSpc>
                <a:spcPct val="150000"/>
              </a:lnSpc>
              <a:buFont typeface="Wingdings" pitchFamily="2" charset="2"/>
              <a:buChar char="Ø"/>
              <a:defRPr/>
            </a:pPr>
            <a:r>
              <a:rPr lang="en-US" sz="2000" dirty="0" smtClean="0">
                <a:solidFill>
                  <a:srgbClr val="000000"/>
                </a:solidFill>
              </a:rPr>
              <a:t>Arc plasma studying by </a:t>
            </a:r>
            <a:r>
              <a:rPr lang="en-GB" sz="2000" dirty="0" smtClean="0">
                <a:solidFill>
                  <a:srgbClr val="000000"/>
                </a:solidFill>
              </a:rPr>
              <a:t>optical emission spectroscopy</a:t>
            </a:r>
          </a:p>
          <a:p>
            <a:pPr marL="1085850" lvl="1" indent="-342900">
              <a:lnSpc>
                <a:spcPct val="150000"/>
              </a:lnSpc>
              <a:buFont typeface="Wingdings" pitchFamily="2" charset="2"/>
              <a:buChar char="Ø"/>
              <a:defRPr/>
            </a:pPr>
            <a:r>
              <a:rPr lang="en-US" sz="2000" dirty="0" smtClean="0">
                <a:solidFill>
                  <a:srgbClr val="000000"/>
                </a:solidFill>
              </a:rPr>
              <a:t>Arc plasma studying by laser absorption spectroscopy</a:t>
            </a:r>
          </a:p>
          <a:p>
            <a:pPr marL="363538" lvl="1" indent="-342900">
              <a:lnSpc>
                <a:spcPct val="150000"/>
              </a:lnSpc>
              <a:buFont typeface="Wingdings" pitchFamily="2" charset="2"/>
              <a:buChar char="Ø"/>
              <a:defRPr/>
            </a:pPr>
            <a:r>
              <a:rPr lang="en-US" sz="2000" dirty="0" smtClean="0">
                <a:solidFill>
                  <a:srgbClr val="000000"/>
                </a:solidFill>
              </a:rPr>
              <a:t>Conclusions</a:t>
            </a:r>
          </a:p>
        </p:txBody>
      </p:sp>
      <p:sp>
        <p:nvSpPr>
          <p:cNvPr id="10"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Місце для номера слайда 3"/>
          <p:cNvSpPr>
            <a:spLocks noGrp="1"/>
          </p:cNvSpPr>
          <p:nvPr>
            <p:ph type="sldNum" sz="quarter" idx="10"/>
          </p:nvPr>
        </p:nvSpPr>
        <p:spPr bwMode="auto">
          <a:noFill/>
          <a:ln>
            <a:round/>
            <a:headEnd/>
            <a:tailEnd/>
          </a:ln>
        </p:spPr>
        <p:txBody>
          <a:bodyPr/>
          <a:lstStyle/>
          <a:p>
            <a:fld id="{27BCA823-E920-419A-A829-272B0AF1BFD1}" type="slidenum">
              <a:rPr lang="en-US" smtClean="0"/>
              <a:pPr/>
              <a:t>20</a:t>
            </a:fld>
            <a:endParaRPr lang="en-US" smtClean="0"/>
          </a:p>
        </p:txBody>
      </p:sp>
      <p:pic>
        <p:nvPicPr>
          <p:cNvPr id="21507"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7" name="TextBox 3"/>
          <p:cNvSpPr txBox="1">
            <a:spLocks noChangeArrowheads="1"/>
          </p:cNvSpPr>
          <p:nvPr/>
        </p:nvSpPr>
        <p:spPr bwMode="auto">
          <a:xfrm>
            <a:off x="684213" y="2079625"/>
            <a:ext cx="7704137" cy="28622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Font typeface="Wingdings" pitchFamily="2" charset="2"/>
              <a:buChar char="Ø"/>
              <a:defRPr/>
            </a:pPr>
            <a:r>
              <a:rPr lang="en-US" sz="2000" dirty="0" smtClean="0">
                <a:solidFill>
                  <a:schemeClr val="bg1">
                    <a:lumMod val="50000"/>
                  </a:schemeClr>
                </a:solidFill>
              </a:rPr>
              <a:t>Introduction</a:t>
            </a:r>
          </a:p>
          <a:p>
            <a:pPr marL="342900" indent="-342900">
              <a:lnSpc>
                <a:spcPct val="150000"/>
              </a:lnSpc>
              <a:buFont typeface="Wingdings" pitchFamily="2" charset="2"/>
              <a:buChar char="Ø"/>
              <a:defRPr/>
            </a:pPr>
            <a:r>
              <a:rPr lang="en-US" sz="2000" dirty="0" smtClean="0">
                <a:solidFill>
                  <a:schemeClr val="bg1">
                    <a:lumMod val="50000"/>
                  </a:schemeClr>
                </a:solidFill>
              </a:rPr>
              <a:t>Motivation and aim of this study</a:t>
            </a:r>
          </a:p>
          <a:p>
            <a:pPr marL="342900" indent="-342900">
              <a:lnSpc>
                <a:spcPct val="150000"/>
              </a:lnSpc>
              <a:buFont typeface="Wingdings" pitchFamily="2" charset="2"/>
              <a:buChar char="Ø"/>
              <a:defRPr/>
            </a:pPr>
            <a:r>
              <a:rPr lang="en-US" sz="2000" dirty="0" smtClean="0">
                <a:solidFill>
                  <a:schemeClr val="bg1">
                    <a:lumMod val="50000"/>
                  </a:schemeClr>
                </a:solidFill>
              </a:rPr>
              <a:t>Results:</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a:t>
            </a:r>
            <a:r>
              <a:rPr lang="en-GB" sz="2000" dirty="0" smtClean="0">
                <a:solidFill>
                  <a:schemeClr val="bg1">
                    <a:lumMod val="50000"/>
                  </a:schemeClr>
                </a:solidFill>
              </a:rPr>
              <a:t>optical emission spectroscopy</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laser absorption spectroscopy</a:t>
            </a:r>
          </a:p>
          <a:p>
            <a:pPr marL="363538" lvl="1" indent="-342900">
              <a:lnSpc>
                <a:spcPct val="150000"/>
              </a:lnSpc>
              <a:buFont typeface="Wingdings" pitchFamily="2" charset="2"/>
              <a:buChar char="Ø"/>
              <a:defRPr/>
            </a:pPr>
            <a:r>
              <a:rPr lang="en-US" sz="2000" dirty="0" smtClean="0">
                <a:solidFill>
                  <a:srgbClr val="000000"/>
                </a:solidFill>
              </a:rPr>
              <a:t>Conclusions</a:t>
            </a:r>
          </a:p>
        </p:txBody>
      </p:sp>
      <p:sp>
        <p:nvSpPr>
          <p:cNvPr id="6"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Outline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757238" y="831850"/>
            <a:ext cx="7816850" cy="708025"/>
          </a:xfrm>
          <a:prstGeom prst="rect">
            <a:avLst/>
          </a:prstGeom>
          <a:noFill/>
          <a:ln w="9525">
            <a:noFill/>
            <a:miter lim="800000"/>
            <a:headEnd/>
            <a:tailEnd/>
          </a:ln>
        </p:spPr>
        <p:txBody>
          <a:bodyPr>
            <a:spAutoFit/>
          </a:bodyPr>
          <a:lstStyle/>
          <a:p>
            <a:pPr marL="265113" indent="-265113" algn="ctr" eaLnBrk="1" hangingPunct="1"/>
            <a:r>
              <a:rPr lang="en-US" sz="4000">
                <a:latin typeface="Calibri" pitchFamily="34" charset="0"/>
              </a:rPr>
              <a:t>Conclusions</a:t>
            </a:r>
          </a:p>
        </p:txBody>
      </p:sp>
      <p:cxnSp>
        <p:nvCxnSpPr>
          <p:cNvPr id="4" name="Пряма сполучна лінія 3"/>
          <p:cNvCxnSpPr/>
          <p:nvPr/>
        </p:nvCxnSpPr>
        <p:spPr>
          <a:xfrm>
            <a:off x="684213" y="6453188"/>
            <a:ext cx="7961312" cy="0"/>
          </a:xfrm>
          <a:prstGeom prst="line">
            <a:avLst/>
          </a:prstGeom>
        </p:spPr>
        <p:style>
          <a:lnRef idx="1">
            <a:schemeClr val="accent1"/>
          </a:lnRef>
          <a:fillRef idx="0">
            <a:schemeClr val="accent1"/>
          </a:fillRef>
          <a:effectRef idx="0">
            <a:schemeClr val="accent1"/>
          </a:effectRef>
          <a:fontRef idx="minor">
            <a:schemeClr val="tx1"/>
          </a:fontRef>
        </p:style>
      </p:cxnSp>
      <p:sp>
        <p:nvSpPr>
          <p:cNvPr id="21508" name="TextBox 1"/>
          <p:cNvSpPr txBox="1">
            <a:spLocks noChangeArrowheads="1"/>
          </p:cNvSpPr>
          <p:nvPr/>
        </p:nvSpPr>
        <p:spPr bwMode="auto">
          <a:xfrm>
            <a:off x="250825" y="1946275"/>
            <a:ext cx="6481763" cy="923925"/>
          </a:xfrm>
          <a:prstGeom prst="rect">
            <a:avLst/>
          </a:prstGeom>
          <a:noFill/>
          <a:ln w="9525">
            <a:noFill/>
            <a:miter lim="800000"/>
            <a:headEnd/>
            <a:tailEnd/>
          </a:ln>
        </p:spPr>
        <p:txBody>
          <a:bodyPr>
            <a:spAutoFit/>
          </a:bodyPr>
          <a:lstStyle/>
          <a:p>
            <a:pPr marL="285750" indent="-285750">
              <a:buFont typeface="Wingdings" pitchFamily="2" charset="2"/>
              <a:buChar char="Ø"/>
            </a:pPr>
            <a:r>
              <a:rPr lang="en-US"/>
              <a:t>two plasma sources with zinc vapour were used to realize spectroscopy diagnostics techniques with the aim of appropriate selection atomic data of this element</a:t>
            </a:r>
          </a:p>
        </p:txBody>
      </p:sp>
      <p:graphicFrame>
        <p:nvGraphicFramePr>
          <p:cNvPr id="21509" name="Об'єкт 2"/>
          <p:cNvGraphicFramePr>
            <a:graphicFrameLocks noChangeAspect="1"/>
          </p:cNvGraphicFramePr>
          <p:nvPr/>
        </p:nvGraphicFramePr>
        <p:xfrm>
          <a:off x="6553200" y="1844675"/>
          <a:ext cx="2555875" cy="1801813"/>
        </p:xfrm>
        <a:graphic>
          <a:graphicData uri="http://schemas.openxmlformats.org/presentationml/2006/ole">
            <p:oleObj spid="_x0000_s22533" name="Graph" r:id="rId4" imgW="4131869" imgH="2901696" progId="Origin50.Graph">
              <p:embed/>
            </p:oleObj>
          </a:graphicData>
        </a:graphic>
      </p:graphicFrame>
      <p:graphicFrame>
        <p:nvGraphicFramePr>
          <p:cNvPr id="21510" name="Об'єкт 4"/>
          <p:cNvGraphicFramePr>
            <a:graphicFrameLocks noChangeAspect="1"/>
          </p:cNvGraphicFramePr>
          <p:nvPr/>
        </p:nvGraphicFramePr>
        <p:xfrm>
          <a:off x="6516688" y="3716338"/>
          <a:ext cx="2503487" cy="1857375"/>
        </p:xfrm>
        <a:graphic>
          <a:graphicData uri="http://schemas.openxmlformats.org/presentationml/2006/ole">
            <p:oleObj spid="_x0000_s22534" name="Picture" r:id="rId5" imgW="2645664" imgH="1994916" progId="Word.Picture.8">
              <p:embed/>
            </p:oleObj>
          </a:graphicData>
        </a:graphic>
      </p:graphicFrame>
      <p:sp>
        <p:nvSpPr>
          <p:cNvPr id="7" name="TextBox 1"/>
          <p:cNvSpPr txBox="1">
            <a:spLocks noChangeArrowheads="1"/>
          </p:cNvSpPr>
          <p:nvPr/>
        </p:nvSpPr>
        <p:spPr bwMode="auto">
          <a:xfrm>
            <a:off x="273050" y="4221163"/>
            <a:ext cx="6481763" cy="1200150"/>
          </a:xfrm>
          <a:prstGeom prst="rect">
            <a:avLst/>
          </a:prstGeom>
          <a:noFill/>
          <a:ln w="9525">
            <a:noFill/>
            <a:miter lim="800000"/>
            <a:headEnd/>
            <a:tailEnd/>
          </a:ln>
        </p:spPr>
        <p:txBody>
          <a:bodyPr>
            <a:spAutoFit/>
          </a:bodyPr>
          <a:lstStyle/>
          <a:p>
            <a:pPr marL="285750" indent="-285750">
              <a:buFont typeface="Wingdings" pitchFamily="2" charset="2"/>
              <a:buChar char="Ø"/>
            </a:pPr>
            <a:r>
              <a:rPr lang="en-US"/>
              <a:t>spectral lines 462.9 nm, 468.0 nm, 472.2 nm, 481.0 nm and 636.2 nm and their atomic data were selected and verified for diagnostics in optical spectroscopy of low temperature air plasma with zinc vapours</a:t>
            </a:r>
            <a:endParaRPr lang="uk-UA"/>
          </a:p>
        </p:txBody>
      </p:sp>
      <p:sp>
        <p:nvSpPr>
          <p:cNvPr id="8" name="TextBox 1"/>
          <p:cNvSpPr txBox="1">
            <a:spLocks noChangeArrowheads="1"/>
          </p:cNvSpPr>
          <p:nvPr/>
        </p:nvSpPr>
        <p:spPr bwMode="auto">
          <a:xfrm>
            <a:off x="269875" y="3211513"/>
            <a:ext cx="6481763" cy="646112"/>
          </a:xfrm>
          <a:prstGeom prst="rect">
            <a:avLst/>
          </a:prstGeom>
          <a:noFill/>
          <a:ln w="9525">
            <a:noFill/>
            <a:miter lim="800000"/>
            <a:headEnd/>
            <a:tailEnd/>
          </a:ln>
        </p:spPr>
        <p:txBody>
          <a:bodyPr>
            <a:spAutoFit/>
          </a:bodyPr>
          <a:lstStyle/>
          <a:p>
            <a:pPr marL="285750" indent="-285750">
              <a:buFont typeface="Wingdings" pitchFamily="2" charset="2"/>
              <a:buChar char="Ø"/>
            </a:pPr>
            <a:r>
              <a:rPr lang="en-US"/>
              <a:t>free burning electric arc plasma between brass electrodes in air is in the local thermodynamic equilibrium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857250" y="1993900"/>
            <a:ext cx="7500938" cy="1754188"/>
          </a:xfrm>
          <a:prstGeom prst="rect">
            <a:avLst/>
          </a:prstGeom>
          <a:noFill/>
          <a:ln w="9525">
            <a:noFill/>
            <a:miter lim="800000"/>
            <a:headEnd/>
            <a:tailEnd/>
          </a:ln>
        </p:spPr>
        <p:txBody>
          <a:bodyPr>
            <a:spAutoFit/>
          </a:bodyPr>
          <a:lstStyle/>
          <a:p>
            <a:pPr marL="265113" indent="-265113" algn="ctr" eaLnBrk="1" hangingPunct="1"/>
            <a:r>
              <a:rPr lang="en-US" sz="5400"/>
              <a:t>Thank you </a:t>
            </a:r>
          </a:p>
          <a:p>
            <a:pPr marL="265113" indent="-265113" algn="ctr" eaLnBrk="1" hangingPunct="1"/>
            <a:r>
              <a:rPr lang="en-US" sz="5400"/>
              <a:t>for your attention</a:t>
            </a:r>
            <a:endParaRPr lang="en-US" sz="54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68313" y="2106613"/>
            <a:ext cx="7500937" cy="1754187"/>
          </a:xfrm>
          <a:prstGeom prst="rect">
            <a:avLst/>
          </a:prstGeom>
          <a:noFill/>
          <a:ln w="9525">
            <a:noFill/>
            <a:miter lim="800000"/>
            <a:headEnd/>
            <a:tailEnd/>
          </a:ln>
        </p:spPr>
        <p:txBody>
          <a:bodyPr>
            <a:spAutoFit/>
          </a:bodyPr>
          <a:lstStyle/>
          <a:p>
            <a:pPr marL="265113" indent="-265113" algn="ctr" eaLnBrk="1" hangingPunct="1"/>
            <a:r>
              <a:rPr lang="en-US" sz="5400"/>
              <a:t>Supplementary information</a:t>
            </a:r>
            <a:endParaRPr lang="en-US" sz="54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348038" y="188913"/>
            <a:ext cx="2663825" cy="646112"/>
          </a:xfrm>
          <a:prstGeom prst="rect">
            <a:avLst/>
          </a:prstGeom>
          <a:noFill/>
          <a:ln w="9525">
            <a:noFill/>
            <a:miter lim="800000"/>
            <a:headEnd/>
            <a:tailEnd/>
          </a:ln>
        </p:spPr>
        <p:txBody>
          <a:bodyPr>
            <a:spAutoFit/>
          </a:bodyPr>
          <a:lstStyle/>
          <a:p>
            <a:pPr marL="265113" indent="-265113" eaLnBrk="1" hangingPunct="1"/>
            <a:r>
              <a:rPr lang="en-US" sz="3600"/>
              <a:t>References</a:t>
            </a:r>
            <a:endParaRPr lang="ru-RU" sz="3600"/>
          </a:p>
        </p:txBody>
      </p:sp>
      <p:sp>
        <p:nvSpPr>
          <p:cNvPr id="25603" name="TextBox 4"/>
          <p:cNvSpPr txBox="1">
            <a:spLocks noChangeArrowheads="1"/>
          </p:cNvSpPr>
          <p:nvPr/>
        </p:nvSpPr>
        <p:spPr bwMode="auto">
          <a:xfrm>
            <a:off x="581025" y="2852738"/>
            <a:ext cx="8137525" cy="3354387"/>
          </a:xfrm>
          <a:prstGeom prst="rect">
            <a:avLst/>
          </a:prstGeom>
          <a:noFill/>
          <a:ln w="9525">
            <a:noFill/>
            <a:miter lim="800000"/>
            <a:headEnd/>
            <a:tailEnd/>
          </a:ln>
        </p:spPr>
        <p:txBody>
          <a:bodyPr>
            <a:spAutoFit/>
          </a:bodyPr>
          <a:lstStyle/>
          <a:p>
            <a:pPr marL="342900" indent="-342900" eaLnBrk="1" hangingPunct="1">
              <a:buFontTx/>
              <a:buAutoNum type="arabicPeriod" startAt="3"/>
            </a:pPr>
            <a:r>
              <a:rPr lang="en-US" i="1"/>
              <a:t>Komarovskiy V.A.,  Shabanova L.N. Private Communication, 1992, http://spectr-http://spectr-w3.snz.ru/splines.phtml, accessed May, 2013.</a:t>
            </a:r>
          </a:p>
          <a:p>
            <a:pPr marL="342900" indent="-342900" eaLnBrk="1" hangingPunct="1">
              <a:buFontTx/>
              <a:buAutoNum type="arabicPeriod" startAt="3"/>
            </a:pPr>
            <a:endParaRPr lang="en-US" sz="800" i="1"/>
          </a:p>
          <a:p>
            <a:pPr marL="342900" indent="-342900" eaLnBrk="1" hangingPunct="1">
              <a:buFontTx/>
              <a:buAutoNum type="arabicPeriod" startAt="3"/>
            </a:pPr>
            <a:r>
              <a:rPr lang="en-US" i="1"/>
              <a:t>Schuttevaer J.W., Smit J.A. The relative probabilities of trancitions in  the zinc atom // Physica X – 1943 – no 7 – 502-512</a:t>
            </a:r>
          </a:p>
          <a:p>
            <a:pPr marL="342900" indent="-342900" eaLnBrk="1" hangingPunct="1">
              <a:buFontTx/>
              <a:buAutoNum type="arabicPeriod" startAt="3"/>
            </a:pPr>
            <a:endParaRPr lang="en-US" sz="800" i="1"/>
          </a:p>
          <a:p>
            <a:pPr marL="342900" indent="-342900" eaLnBrk="1" hangingPunct="1">
              <a:buFontTx/>
              <a:buAutoNum type="arabicPeriod" startAt="3"/>
            </a:pPr>
            <a:r>
              <a:rPr lang="en-US" i="1"/>
              <a:t>Konjevich R., Konjevich N. Stark broadening and shift of neutral copper spectral lines // Fizika. – 1986. – 18, No. 4. – </a:t>
            </a:r>
            <a:r>
              <a:rPr lang="uk-UA" i="1"/>
              <a:t>р. 327-335..</a:t>
            </a:r>
          </a:p>
          <a:p>
            <a:pPr marL="342900" indent="-342900" eaLnBrk="1" hangingPunct="1">
              <a:buFontTx/>
              <a:buAutoNum type="arabicPeriod" startAt="3"/>
            </a:pPr>
            <a:endParaRPr lang="uk-UA" sz="800" i="1"/>
          </a:p>
          <a:p>
            <a:pPr marL="342900" indent="-342900" eaLnBrk="1" hangingPunct="1">
              <a:buFontTx/>
              <a:buAutoNum type="arabicPeriod" startAt="3"/>
            </a:pPr>
            <a:r>
              <a:rPr lang="en-US" i="1"/>
              <a:t>Meenakshi Raja Rao P., Saraswathy P., Krishnamurty G., Rout R. K. etc. Line broadening studies in low energy plasma focus // J. Phys. – 1989 – vol 32 – 627-639.</a:t>
            </a:r>
          </a:p>
          <a:p>
            <a:pPr marL="342900" indent="-342900" eaLnBrk="1" hangingPunct="1">
              <a:buFontTx/>
              <a:buAutoNum type="arabicPeriod" startAt="3"/>
            </a:pPr>
            <a:endParaRPr lang="en-US" i="1"/>
          </a:p>
        </p:txBody>
      </p:sp>
      <p:sp>
        <p:nvSpPr>
          <p:cNvPr id="25604" name="TextBox 2"/>
          <p:cNvSpPr txBox="1">
            <a:spLocks noChangeArrowheads="1"/>
          </p:cNvSpPr>
          <p:nvPr/>
        </p:nvSpPr>
        <p:spPr bwMode="auto">
          <a:xfrm>
            <a:off x="604838" y="908050"/>
            <a:ext cx="7639050" cy="646113"/>
          </a:xfrm>
          <a:prstGeom prst="rect">
            <a:avLst/>
          </a:prstGeom>
          <a:noFill/>
          <a:ln w="9525">
            <a:noFill/>
            <a:miter lim="800000"/>
            <a:headEnd/>
            <a:tailEnd/>
          </a:ln>
        </p:spPr>
        <p:txBody>
          <a:bodyPr>
            <a:spAutoFit/>
          </a:bodyPr>
          <a:lstStyle/>
          <a:p>
            <a:pPr marL="265113" indent="-265113" eaLnBrk="1" hangingPunct="1"/>
            <a:r>
              <a:rPr lang="uk-UA" i="1"/>
              <a:t>1</a:t>
            </a:r>
            <a:r>
              <a:rPr lang="en-US" i="1"/>
              <a:t>. I. L.Babich, V.Ye.Osidach, V.I.Sobovoy, A.N.Veklich  – Czechoslovak Journ. of Physics. – vol.52, Supple­ment D, 2002, pp. D731-D735.</a:t>
            </a:r>
            <a:endParaRPr lang="ru-RU" i="1"/>
          </a:p>
        </p:txBody>
      </p:sp>
      <p:sp>
        <p:nvSpPr>
          <p:cNvPr id="25605" name="TextBox 2"/>
          <p:cNvSpPr txBox="1">
            <a:spLocks noChangeArrowheads="1"/>
          </p:cNvSpPr>
          <p:nvPr/>
        </p:nvSpPr>
        <p:spPr bwMode="auto">
          <a:xfrm>
            <a:off x="604838" y="1628775"/>
            <a:ext cx="7639050" cy="1200150"/>
          </a:xfrm>
          <a:prstGeom prst="rect">
            <a:avLst/>
          </a:prstGeom>
          <a:noFill/>
          <a:ln w="9525">
            <a:noFill/>
            <a:miter lim="800000"/>
            <a:headEnd/>
            <a:tailEnd/>
          </a:ln>
        </p:spPr>
        <p:txBody>
          <a:bodyPr>
            <a:spAutoFit/>
          </a:bodyPr>
          <a:lstStyle/>
          <a:p>
            <a:pPr marL="342900" indent="-342900" eaLnBrk="1" hangingPunct="1">
              <a:buFontTx/>
              <a:buAutoNum type="arabicPeriod" startAt="2"/>
            </a:pPr>
            <a:r>
              <a:rPr lang="en-US" i="1"/>
              <a:t>P.L. Smith, C. Heize, J.R. Esmond, R.L. Kurucz, Atomic spectral line  database from CD-ROM 23 of R.L. Kurucz, http://cfa-www.harvard.edu/amp/ampdata/kurucz23/sekur.html. – accessed May, 2013.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Місце для номера слайда 1"/>
          <p:cNvSpPr>
            <a:spLocks noGrp="1"/>
          </p:cNvSpPr>
          <p:nvPr>
            <p:ph type="sldNum" sz="quarter" idx="10"/>
          </p:nvPr>
        </p:nvSpPr>
        <p:spPr bwMode="auto">
          <a:noFill/>
          <a:ln>
            <a:round/>
            <a:headEnd/>
            <a:tailEnd/>
          </a:ln>
        </p:spPr>
        <p:txBody>
          <a:bodyPr/>
          <a:lstStyle/>
          <a:p>
            <a:pPr marL="265113" indent="-265113"/>
            <a:fld id="{81CDCEA7-046F-4CCC-8FEF-9CF8D8416066}" type="slidenum">
              <a:rPr lang="en-US" smtClean="0">
                <a:solidFill>
                  <a:srgbClr val="A7A399"/>
                </a:solidFill>
              </a:rPr>
              <a:pPr marL="265113" indent="-265113"/>
              <a:t>25</a:t>
            </a:fld>
            <a:endParaRPr lang="en-US" smtClean="0">
              <a:solidFill>
                <a:srgbClr val="A7A399"/>
              </a:solidFill>
            </a:endParaRPr>
          </a:p>
        </p:txBody>
      </p:sp>
      <p:sp>
        <p:nvSpPr>
          <p:cNvPr id="26627" name="TextBox 4"/>
          <p:cNvSpPr txBox="1">
            <a:spLocks noChangeArrowheads="1"/>
          </p:cNvSpPr>
          <p:nvPr/>
        </p:nvSpPr>
        <p:spPr bwMode="auto">
          <a:xfrm>
            <a:off x="-107950" y="2492375"/>
            <a:ext cx="4103688" cy="585788"/>
          </a:xfrm>
          <a:prstGeom prst="rect">
            <a:avLst/>
          </a:prstGeom>
          <a:noFill/>
          <a:ln w="9525">
            <a:noFill/>
            <a:miter lim="800000"/>
            <a:headEnd/>
            <a:tailEnd/>
          </a:ln>
        </p:spPr>
        <p:txBody>
          <a:bodyPr>
            <a:spAutoFit/>
          </a:bodyPr>
          <a:lstStyle/>
          <a:p>
            <a:pPr algn="ctr" eaLnBrk="1" hangingPunct="1"/>
            <a:r>
              <a:rPr lang="en-US" sz="1600"/>
              <a:t>Table.1. Selected CuI spectral lines and their atomic data.</a:t>
            </a:r>
            <a:endParaRPr lang="uk-UA" sz="1600"/>
          </a:p>
        </p:txBody>
      </p:sp>
      <p:graphicFrame>
        <p:nvGraphicFramePr>
          <p:cNvPr id="26628" name="Об'єкт 7"/>
          <p:cNvGraphicFramePr>
            <a:graphicFrameLocks noChangeAspect="1"/>
          </p:cNvGraphicFramePr>
          <p:nvPr/>
        </p:nvGraphicFramePr>
        <p:xfrm>
          <a:off x="-973138" y="123825"/>
          <a:ext cx="5689601" cy="2603500"/>
        </p:xfrm>
        <a:graphic>
          <a:graphicData uri="http://schemas.openxmlformats.org/presentationml/2006/ole">
            <p:oleObj spid="_x0000_s26628" name="Документ" r:id="rId3" imgW="4654720" imgH="2138565" progId="Word.Document.12">
              <p:embed/>
            </p:oleObj>
          </a:graphicData>
        </a:graphic>
      </p:graphicFrame>
      <p:sp>
        <p:nvSpPr>
          <p:cNvPr id="26629" name="TextBox 4"/>
          <p:cNvSpPr txBox="1">
            <a:spLocks noChangeArrowheads="1"/>
          </p:cNvSpPr>
          <p:nvPr/>
        </p:nvSpPr>
        <p:spPr bwMode="auto">
          <a:xfrm>
            <a:off x="4284663" y="2486025"/>
            <a:ext cx="3905250" cy="584200"/>
          </a:xfrm>
          <a:prstGeom prst="rect">
            <a:avLst/>
          </a:prstGeom>
          <a:noFill/>
          <a:ln w="9525">
            <a:noFill/>
            <a:miter lim="800000"/>
            <a:headEnd/>
            <a:tailEnd/>
          </a:ln>
        </p:spPr>
        <p:txBody>
          <a:bodyPr>
            <a:spAutoFit/>
          </a:bodyPr>
          <a:lstStyle/>
          <a:p>
            <a:pPr algn="ctr" eaLnBrk="1" hangingPunct="1"/>
            <a:r>
              <a:rPr lang="en-US" sz="1600"/>
              <a:t>Table.2. Selected AgI spectral lines and their atomic data.</a:t>
            </a:r>
            <a:endParaRPr lang="uk-UA" sz="1600"/>
          </a:p>
        </p:txBody>
      </p:sp>
      <p:graphicFrame>
        <p:nvGraphicFramePr>
          <p:cNvPr id="26630" name="Об'єкт 6"/>
          <p:cNvGraphicFramePr>
            <a:graphicFrameLocks noChangeAspect="1"/>
          </p:cNvGraphicFramePr>
          <p:nvPr/>
        </p:nvGraphicFramePr>
        <p:xfrm>
          <a:off x="3203575" y="320675"/>
          <a:ext cx="5761038" cy="2387600"/>
        </p:xfrm>
        <a:graphic>
          <a:graphicData uri="http://schemas.openxmlformats.org/presentationml/2006/ole">
            <p:oleObj spid="_x0000_s26630" name="Документ" r:id="rId4" imgW="4654720" imgH="1938086" progId="Word.Document.12">
              <p:embed/>
            </p:oleObj>
          </a:graphicData>
        </a:graphic>
      </p:graphicFrame>
      <p:graphicFrame>
        <p:nvGraphicFramePr>
          <p:cNvPr id="26631" name="Об'єкт 1"/>
          <p:cNvGraphicFramePr>
            <a:graphicFrameLocks noChangeAspect="1"/>
          </p:cNvGraphicFramePr>
          <p:nvPr/>
        </p:nvGraphicFramePr>
        <p:xfrm>
          <a:off x="1258888" y="3141663"/>
          <a:ext cx="5976937" cy="1617662"/>
        </p:xfrm>
        <a:graphic>
          <a:graphicData uri="http://schemas.openxmlformats.org/presentationml/2006/ole">
            <p:oleObj spid="_x0000_s26631" name="Документ" r:id="rId5" imgW="4730301" imgH="1281481" progId="Word.Document.12">
              <p:embed/>
            </p:oleObj>
          </a:graphicData>
        </a:graphic>
      </p:graphicFrame>
      <p:sp>
        <p:nvSpPr>
          <p:cNvPr id="26632" name="TextBox 4"/>
          <p:cNvSpPr txBox="1">
            <a:spLocks noChangeArrowheads="1"/>
          </p:cNvSpPr>
          <p:nvPr/>
        </p:nvSpPr>
        <p:spPr bwMode="auto">
          <a:xfrm>
            <a:off x="1533525" y="4508500"/>
            <a:ext cx="5221288" cy="339725"/>
          </a:xfrm>
          <a:prstGeom prst="rect">
            <a:avLst/>
          </a:prstGeom>
          <a:noFill/>
          <a:ln w="9525">
            <a:noFill/>
            <a:miter lim="800000"/>
            <a:headEnd/>
            <a:tailEnd/>
          </a:ln>
        </p:spPr>
        <p:txBody>
          <a:bodyPr>
            <a:spAutoFit/>
          </a:bodyPr>
          <a:lstStyle/>
          <a:p>
            <a:pPr algn="ctr" eaLnBrk="1" hangingPunct="1"/>
            <a:r>
              <a:rPr lang="en-US" sz="1600"/>
              <a:t>Table.3. Stark broadening data.</a:t>
            </a:r>
            <a:endParaRPr lang="uk-UA" sz="1600"/>
          </a:p>
        </p:txBody>
      </p:sp>
      <p:sp>
        <p:nvSpPr>
          <p:cNvPr id="10" name="Rectangle 17"/>
          <p:cNvSpPr>
            <a:spLocks noChangeArrowheads="1"/>
          </p:cNvSpPr>
          <p:nvPr/>
        </p:nvSpPr>
        <p:spPr bwMode="auto">
          <a:xfrm>
            <a:off x="88900" y="4630738"/>
            <a:ext cx="8299450"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5" tIns="44869" rIns="89735" bIns="44869" anchor="ctr">
            <a:spAutoFit/>
          </a:bodyPr>
          <a:lstStyle>
            <a:lvl1pPr defTabSz="293688" eaLnBrk="0" hangingPunct="0">
              <a:defRPr sz="1900">
                <a:solidFill>
                  <a:schemeClr val="tx1"/>
                </a:solidFill>
                <a:latin typeface="Arial" panose="020B0604020202020204" pitchFamily="34" charset="0"/>
              </a:defRPr>
            </a:lvl1pPr>
            <a:lvl2pPr marL="742950" indent="-285750" defTabSz="293688" eaLnBrk="0" hangingPunct="0">
              <a:defRPr sz="1900">
                <a:solidFill>
                  <a:schemeClr val="tx1"/>
                </a:solidFill>
                <a:latin typeface="Arial" panose="020B0604020202020204" pitchFamily="34" charset="0"/>
              </a:defRPr>
            </a:lvl2pPr>
            <a:lvl3pPr marL="1143000" indent="-228600" defTabSz="293688" eaLnBrk="0" hangingPunct="0">
              <a:defRPr sz="1900">
                <a:solidFill>
                  <a:schemeClr val="tx1"/>
                </a:solidFill>
                <a:latin typeface="Arial" panose="020B0604020202020204" pitchFamily="34" charset="0"/>
              </a:defRPr>
            </a:lvl3pPr>
            <a:lvl4pPr marL="1600200" indent="-228600" defTabSz="293688" eaLnBrk="0" hangingPunct="0">
              <a:defRPr sz="1900">
                <a:solidFill>
                  <a:schemeClr val="tx1"/>
                </a:solidFill>
                <a:latin typeface="Arial" panose="020B0604020202020204" pitchFamily="34" charset="0"/>
              </a:defRPr>
            </a:lvl4pPr>
            <a:lvl5pPr marL="2057400" indent="-228600" defTabSz="293688" eaLnBrk="0" hangingPunct="0">
              <a:defRPr sz="1900">
                <a:solidFill>
                  <a:schemeClr val="tx1"/>
                </a:solidFill>
                <a:latin typeface="Arial" panose="020B0604020202020204" pitchFamily="34" charset="0"/>
              </a:defRPr>
            </a:lvl5pPr>
            <a:lvl6pPr marL="2514600" indent="-228600" defTabSz="293688"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293688"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293688"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293688" eaLnBrk="0" fontAlgn="base" hangingPunct="0">
              <a:spcBef>
                <a:spcPct val="0"/>
              </a:spcBef>
              <a:spcAft>
                <a:spcPct val="0"/>
              </a:spcAft>
              <a:defRPr sz="1900">
                <a:solidFill>
                  <a:schemeClr val="tx1"/>
                </a:solidFill>
                <a:latin typeface="Arial" panose="020B0604020202020204" pitchFamily="34" charset="0"/>
              </a:defRPr>
            </a:lvl9pPr>
          </a:lstStyle>
          <a:p>
            <a:pPr algn="just" eaLnBrk="1" hangingPunct="1">
              <a:defRPr/>
            </a:pPr>
            <a:r>
              <a:rPr lang="en-US" sz="1223" b="1" dirty="0" smtClean="0">
                <a:solidFill>
                  <a:srgbClr val="FF0000"/>
                </a:solidFill>
                <a:latin typeface="Times New Roman" panose="02020603050405020304" pitchFamily="18" charset="0"/>
              </a:rPr>
              <a:t>References</a:t>
            </a:r>
            <a:endParaRPr lang="uk-UA" sz="306" dirty="0" smtClean="0">
              <a:latin typeface="Times New Roman" panose="02020603050405020304" pitchFamily="18" charset="0"/>
            </a:endParaRPr>
          </a:p>
          <a:p>
            <a:pPr algn="just" eaLnBrk="1" hangingPunct="1">
              <a:defRPr/>
            </a:pPr>
            <a:r>
              <a:rPr lang="en-US" sz="917" b="1" dirty="0" smtClean="0">
                <a:latin typeface="Times New Roman" panose="02020603050405020304" pitchFamily="18" charset="0"/>
              </a:rPr>
              <a:t>1.</a:t>
            </a:r>
            <a:r>
              <a:rPr lang="en-US" sz="917" dirty="0" smtClean="0">
                <a:latin typeface="Times New Roman" panose="02020603050405020304" pitchFamily="18" charset="0"/>
              </a:rPr>
              <a:t>Kerkhoff Р. </a:t>
            </a:r>
            <a:r>
              <a:rPr lang="en-US" sz="917" dirty="0" err="1" smtClean="0">
                <a:latin typeface="Times New Roman" panose="02020603050405020304" pitchFamily="18" charset="0"/>
              </a:rPr>
              <a:t>Micali</a:t>
            </a:r>
            <a:r>
              <a:rPr lang="en-US" sz="917" dirty="0" smtClean="0">
                <a:latin typeface="Times New Roman" panose="02020603050405020304" pitchFamily="18" charset="0"/>
              </a:rPr>
              <a:t> G., Werner K., Wolf A., and Zimmermann P. </a:t>
            </a:r>
            <a:r>
              <a:rPr lang="en-US" sz="917" dirty="0" err="1" smtClean="0">
                <a:latin typeface="Times New Roman" panose="02020603050405020304" pitchFamily="18" charset="0"/>
              </a:rPr>
              <a:t>Radiative</a:t>
            </a:r>
            <a:r>
              <a:rPr lang="en-US" sz="917" dirty="0" smtClean="0">
                <a:latin typeface="Times New Roman" panose="02020603050405020304" pitchFamily="18" charset="0"/>
              </a:rPr>
              <a:t> decay and </a:t>
            </a:r>
            <a:r>
              <a:rPr lang="en-US" sz="917" dirty="0" err="1" smtClean="0">
                <a:latin typeface="Times New Roman" panose="02020603050405020304" pitchFamily="18" charset="0"/>
              </a:rPr>
              <a:t>autoionization</a:t>
            </a:r>
            <a:r>
              <a:rPr lang="en-US" sz="917" dirty="0" smtClean="0">
                <a:latin typeface="Times New Roman" panose="02020603050405020304" pitchFamily="18" charset="0"/>
              </a:rPr>
              <a:t> in the 4D-States of the 3d94s5s configuration in Cu I / H. </a:t>
            </a:r>
            <a:r>
              <a:rPr lang="en-US" sz="917" dirty="0" err="1" smtClean="0">
                <a:latin typeface="Times New Roman" panose="02020603050405020304" pitchFamily="18" charset="0"/>
              </a:rPr>
              <a:t>Kerkhoff</a:t>
            </a:r>
            <a:r>
              <a:rPr lang="en-US" sz="917" dirty="0" smtClean="0">
                <a:latin typeface="Times New Roman" panose="02020603050405020304" pitchFamily="18" charset="0"/>
              </a:rPr>
              <a:t>, // Z. Phys. A - Atoms and Nuclei – 1981. – 300. – P. 115-118. </a:t>
            </a:r>
            <a:r>
              <a:rPr lang="en-US" sz="917" b="1" dirty="0" smtClean="0">
                <a:latin typeface="Times New Roman" panose="02020603050405020304" pitchFamily="18" charset="0"/>
              </a:rPr>
              <a:t>2.</a:t>
            </a:r>
            <a:r>
              <a:rPr lang="en-US" sz="917" dirty="0" smtClean="0">
                <a:latin typeface="Times New Roman" panose="02020603050405020304" pitchFamily="18" charset="0"/>
              </a:rPr>
              <a:t>Borges F. O., </a:t>
            </a:r>
            <a:r>
              <a:rPr lang="en-US" sz="917" dirty="0" err="1" smtClean="0">
                <a:latin typeface="Times New Roman" panose="02020603050405020304" pitchFamily="18" charset="0"/>
              </a:rPr>
              <a:t>Cavalcanti</a:t>
            </a:r>
            <a:r>
              <a:rPr lang="en-US" sz="917" dirty="0" smtClean="0">
                <a:latin typeface="Times New Roman" panose="02020603050405020304" pitchFamily="18" charset="0"/>
              </a:rPr>
              <a:t> G. H. and </a:t>
            </a:r>
            <a:r>
              <a:rPr lang="en-US" sz="917" dirty="0" err="1" smtClean="0">
                <a:latin typeface="Times New Roman" panose="02020603050405020304" pitchFamily="18" charset="0"/>
              </a:rPr>
              <a:t>Trigueiros</a:t>
            </a:r>
            <a:r>
              <a:rPr lang="en-US" sz="917" dirty="0" smtClean="0">
                <a:latin typeface="Times New Roman" panose="02020603050405020304" pitchFamily="18" charset="0"/>
              </a:rPr>
              <a:t> A. G. Determination of plasma temperature by a semi-empirical method // Brazilian Journal of Physics. – 2004. – 34, No 4B. – P. 1673-1676. </a:t>
            </a:r>
            <a:r>
              <a:rPr lang="en-US" sz="917" b="1" dirty="0" smtClean="0">
                <a:latin typeface="Times New Roman" panose="02020603050405020304" pitchFamily="18" charset="0"/>
              </a:rPr>
              <a:t>3.</a:t>
            </a:r>
            <a:r>
              <a:rPr lang="en-US" sz="917" dirty="0" smtClean="0">
                <a:latin typeface="Times New Roman" panose="02020603050405020304" pitchFamily="18" charset="0"/>
              </a:rPr>
              <a:t>Bielski A. A critical survey of atomic transition probabilities for Cu I // J. Quant. </a:t>
            </a:r>
            <a:r>
              <a:rPr lang="en-US" sz="917" dirty="0" err="1" smtClean="0">
                <a:latin typeface="Times New Roman" panose="02020603050405020304" pitchFamily="18" charset="0"/>
              </a:rPr>
              <a:t>Spectrosc</a:t>
            </a:r>
            <a:r>
              <a:rPr lang="en-US" sz="917" dirty="0" smtClean="0">
                <a:latin typeface="Times New Roman" panose="02020603050405020304" pitchFamily="18" charset="0"/>
              </a:rPr>
              <a:t>. </a:t>
            </a:r>
            <a:r>
              <a:rPr lang="en-US" sz="917" dirty="0" err="1" smtClean="0">
                <a:latin typeface="Times New Roman" panose="02020603050405020304" pitchFamily="18" charset="0"/>
              </a:rPr>
              <a:t>Radiat</a:t>
            </a:r>
            <a:r>
              <a:rPr lang="en-US" sz="917" dirty="0" smtClean="0">
                <a:latin typeface="Times New Roman" panose="02020603050405020304" pitchFamily="18" charset="0"/>
              </a:rPr>
              <a:t>. Transfer. – 1975. – 15. – P. 463-472. </a:t>
            </a:r>
            <a:r>
              <a:rPr lang="en-US" sz="917" b="1" dirty="0" smtClean="0">
                <a:latin typeface="Times New Roman" panose="02020603050405020304" pitchFamily="18" charset="0"/>
              </a:rPr>
              <a:t>4.</a:t>
            </a:r>
            <a:r>
              <a:rPr lang="en-US" sz="917" dirty="0" smtClean="0">
                <a:latin typeface="Times New Roman" panose="02020603050405020304" pitchFamily="18" charset="0"/>
              </a:rPr>
              <a:t>Pichler G. Properties of the oscillator strengths of Cu I and Ag I spectral lines // </a:t>
            </a:r>
            <a:r>
              <a:rPr lang="en-US" sz="917" dirty="0" err="1" smtClean="0">
                <a:latin typeface="Times New Roman" panose="02020603050405020304" pitchFamily="18" charset="0"/>
              </a:rPr>
              <a:t>Fizika</a:t>
            </a:r>
            <a:r>
              <a:rPr lang="en-US" sz="917" dirty="0" smtClean="0">
                <a:latin typeface="Times New Roman" panose="02020603050405020304" pitchFamily="18" charset="0"/>
              </a:rPr>
              <a:t>. – 1972. – 4. – P. 179-188. </a:t>
            </a:r>
            <a:r>
              <a:rPr lang="en-US" sz="917" b="1" dirty="0" smtClean="0">
                <a:latin typeface="Times New Roman" panose="02020603050405020304" pitchFamily="18" charset="0"/>
              </a:rPr>
              <a:t>5.</a:t>
            </a:r>
            <a:r>
              <a:rPr lang="en-US" sz="917" dirty="0" smtClean="0">
                <a:latin typeface="Times New Roman" panose="02020603050405020304" pitchFamily="18" charset="0"/>
              </a:rPr>
              <a:t>Fu K. </a:t>
            </a:r>
            <a:r>
              <a:rPr lang="en-US" sz="917" dirty="0" err="1" smtClean="0">
                <a:latin typeface="Times New Roman" panose="02020603050405020304" pitchFamily="18" charset="0"/>
              </a:rPr>
              <a:t>Jogwich</a:t>
            </a:r>
            <a:r>
              <a:rPr lang="en-US" sz="917" dirty="0" smtClean="0">
                <a:latin typeface="Times New Roman" panose="02020603050405020304" pitchFamily="18" charset="0"/>
              </a:rPr>
              <a:t> M., </a:t>
            </a:r>
            <a:r>
              <a:rPr lang="en-US" sz="917" dirty="0" err="1" smtClean="0">
                <a:latin typeface="Times New Roman" panose="02020603050405020304" pitchFamily="18" charset="0"/>
              </a:rPr>
              <a:t>Knebel</a:t>
            </a:r>
            <a:r>
              <a:rPr lang="en-US" sz="917" dirty="0" smtClean="0">
                <a:latin typeface="Times New Roman" panose="02020603050405020304" pitchFamily="18" charset="0"/>
              </a:rPr>
              <a:t> M., and </a:t>
            </a:r>
            <a:r>
              <a:rPr lang="en-US" sz="917" dirty="0" err="1" smtClean="0">
                <a:latin typeface="Times New Roman" panose="02020603050405020304" pitchFamily="18" charset="0"/>
              </a:rPr>
              <a:t>Wiesemann</a:t>
            </a:r>
            <a:r>
              <a:rPr lang="en-US" sz="917" dirty="0" smtClean="0">
                <a:latin typeface="Times New Roman" panose="02020603050405020304" pitchFamily="18" charset="0"/>
              </a:rPr>
              <a:t> K. Atomic transition probabilities and lifetimes for the </a:t>
            </a:r>
            <a:r>
              <a:rPr lang="en-US" sz="917" dirty="0" err="1" smtClean="0">
                <a:latin typeface="Times New Roman" panose="02020603050405020304" pitchFamily="18" charset="0"/>
              </a:rPr>
              <a:t>CuI</a:t>
            </a:r>
            <a:r>
              <a:rPr lang="en-US" sz="917" dirty="0" smtClean="0">
                <a:latin typeface="Times New Roman" panose="02020603050405020304" pitchFamily="18" charset="0"/>
              </a:rPr>
              <a:t> system // Atomic Data and Nuclear Data Tables – 1995. – 61, No. 1. – P. 1-30. </a:t>
            </a:r>
            <a:r>
              <a:rPr lang="en-US" sz="917" b="1" dirty="0" smtClean="0">
                <a:latin typeface="Times New Roman" panose="02020603050405020304" pitchFamily="18" charset="0"/>
              </a:rPr>
              <a:t>6.</a:t>
            </a:r>
            <a:r>
              <a:rPr lang="de-DE" sz="917" dirty="0" smtClean="0">
                <a:latin typeface="Times New Roman" panose="02020603050405020304" pitchFamily="18" charset="0"/>
              </a:rPr>
              <a:t>Riemann M. Die Messung von relativen und absoluten optischen </a:t>
            </a:r>
            <a:r>
              <a:rPr lang="de-DE" sz="917" dirty="0" err="1" smtClean="0">
                <a:latin typeface="Times New Roman" panose="02020603050405020304" pitchFamily="18" charset="0"/>
              </a:rPr>
              <a:t>Ubergangswahrscheinlichkeiten</a:t>
            </a:r>
            <a:r>
              <a:rPr lang="de-DE" sz="917" dirty="0" smtClean="0">
                <a:latin typeface="Times New Roman" panose="02020603050405020304" pitchFamily="18" charset="0"/>
              </a:rPr>
              <a:t> des </a:t>
            </a:r>
            <a:r>
              <a:rPr lang="de-DE" sz="917" dirty="0" err="1" smtClean="0">
                <a:latin typeface="Times New Roman" panose="02020603050405020304" pitchFamily="18" charset="0"/>
              </a:rPr>
              <a:t>CuI</a:t>
            </a:r>
            <a:r>
              <a:rPr lang="de-DE" sz="917" dirty="0" smtClean="0">
                <a:latin typeface="Times New Roman" panose="02020603050405020304" pitchFamily="18" charset="0"/>
              </a:rPr>
              <a:t> im wandstabilisierten Lichtbogen // Z. Phys. – 1964. – 179. P. 38-51. </a:t>
            </a:r>
            <a:r>
              <a:rPr lang="de-DE" sz="917" b="1" dirty="0" smtClean="0">
                <a:latin typeface="Times New Roman" panose="02020603050405020304" pitchFamily="18" charset="0"/>
              </a:rPr>
              <a:t>7.</a:t>
            </a:r>
            <a:r>
              <a:rPr lang="de-DE" sz="917" dirty="0" smtClean="0">
                <a:latin typeface="Times New Roman" panose="02020603050405020304" pitchFamily="18" charset="0"/>
              </a:rPr>
              <a:t>Migdalek J. </a:t>
            </a:r>
            <a:r>
              <a:rPr lang="de-DE" sz="917" dirty="0" err="1" smtClean="0">
                <a:latin typeface="Times New Roman" panose="02020603050405020304" pitchFamily="18" charset="0"/>
              </a:rPr>
              <a:t>Relativistic</a:t>
            </a:r>
            <a:r>
              <a:rPr lang="de-DE" sz="917" dirty="0" smtClean="0">
                <a:latin typeface="Times New Roman" panose="02020603050405020304" pitchFamily="18" charset="0"/>
              </a:rPr>
              <a:t> </a:t>
            </a:r>
            <a:r>
              <a:rPr lang="de-DE" sz="917" dirty="0" err="1" smtClean="0">
                <a:latin typeface="Times New Roman" panose="02020603050405020304" pitchFamily="18" charset="0"/>
              </a:rPr>
              <a:t>oscillator</a:t>
            </a:r>
            <a:r>
              <a:rPr lang="de-DE" sz="917" dirty="0" smtClean="0">
                <a:latin typeface="Times New Roman" panose="02020603050405020304" pitchFamily="18" charset="0"/>
              </a:rPr>
              <a:t> </a:t>
            </a:r>
            <a:r>
              <a:rPr lang="de-DE" sz="917" dirty="0" err="1" smtClean="0">
                <a:latin typeface="Times New Roman" panose="02020603050405020304" pitchFamily="18" charset="0"/>
              </a:rPr>
              <a:t>strengths</a:t>
            </a:r>
            <a:r>
              <a:rPr lang="de-DE" sz="917" dirty="0" smtClean="0">
                <a:latin typeface="Times New Roman" panose="02020603050405020304" pitchFamily="18" charset="0"/>
              </a:rPr>
              <a:t> </a:t>
            </a:r>
            <a:r>
              <a:rPr lang="de-DE" sz="917" dirty="0" err="1" smtClean="0">
                <a:latin typeface="Times New Roman" panose="02020603050405020304" pitchFamily="18" charset="0"/>
              </a:rPr>
              <a:t>for</a:t>
            </a:r>
            <a:r>
              <a:rPr lang="de-DE" sz="917" dirty="0" smtClean="0">
                <a:latin typeface="Times New Roman" panose="02020603050405020304" pitchFamily="18" charset="0"/>
              </a:rPr>
              <a:t> </a:t>
            </a:r>
            <a:r>
              <a:rPr lang="de-DE" sz="917" dirty="0" err="1" smtClean="0">
                <a:latin typeface="Times New Roman" panose="02020603050405020304" pitchFamily="18" charset="0"/>
              </a:rPr>
              <a:t>some</a:t>
            </a:r>
            <a:r>
              <a:rPr lang="de-DE" sz="917" dirty="0" smtClean="0">
                <a:latin typeface="Times New Roman" panose="02020603050405020304" pitchFamily="18" charset="0"/>
              </a:rPr>
              <a:t> </a:t>
            </a:r>
            <a:r>
              <a:rPr lang="de-DE" sz="917" dirty="0" err="1" smtClean="0">
                <a:latin typeface="Times New Roman" panose="02020603050405020304" pitchFamily="18" charset="0"/>
              </a:rPr>
              <a:t>transitions</a:t>
            </a:r>
            <a:r>
              <a:rPr lang="de-DE" sz="917" dirty="0" smtClean="0">
                <a:latin typeface="Times New Roman" panose="02020603050405020304" pitchFamily="18" charset="0"/>
              </a:rPr>
              <a:t> in </a:t>
            </a:r>
            <a:r>
              <a:rPr lang="de-DE" sz="917" dirty="0" err="1" smtClean="0">
                <a:latin typeface="Times New Roman" panose="02020603050405020304" pitchFamily="18" charset="0"/>
              </a:rPr>
              <a:t>Cu</a:t>
            </a:r>
            <a:r>
              <a:rPr lang="de-DE" sz="917" dirty="0" smtClean="0">
                <a:latin typeface="Times New Roman" panose="02020603050405020304" pitchFamily="18" charset="0"/>
              </a:rPr>
              <a:t>(I), </a:t>
            </a:r>
            <a:r>
              <a:rPr lang="de-DE" sz="917" dirty="0" err="1" smtClean="0">
                <a:latin typeface="Times New Roman" panose="02020603050405020304" pitchFamily="18" charset="0"/>
              </a:rPr>
              <a:t>Ag</a:t>
            </a:r>
            <a:r>
              <a:rPr lang="de-DE" sz="917" dirty="0" smtClean="0">
                <a:latin typeface="Times New Roman" panose="02020603050405020304" pitchFamily="18" charset="0"/>
              </a:rPr>
              <a:t>(I) </a:t>
            </a:r>
            <a:r>
              <a:rPr lang="de-DE" sz="917" dirty="0" err="1" smtClean="0">
                <a:latin typeface="Times New Roman" panose="02020603050405020304" pitchFamily="18" charset="0"/>
              </a:rPr>
              <a:t>and</a:t>
            </a:r>
            <a:r>
              <a:rPr lang="de-DE" sz="917" dirty="0" smtClean="0">
                <a:latin typeface="Times New Roman" panose="02020603050405020304" pitchFamily="18" charset="0"/>
              </a:rPr>
              <a:t> Au(I) // J. Quant. </a:t>
            </a:r>
            <a:r>
              <a:rPr lang="de-DE" sz="917" dirty="0" err="1" smtClean="0">
                <a:latin typeface="Times New Roman" panose="02020603050405020304" pitchFamily="18" charset="0"/>
              </a:rPr>
              <a:t>Spectrosc</a:t>
            </a:r>
            <a:r>
              <a:rPr lang="de-DE" sz="917" dirty="0" smtClean="0">
                <a:latin typeface="Times New Roman" panose="02020603050405020304" pitchFamily="18" charset="0"/>
              </a:rPr>
              <a:t>. </a:t>
            </a:r>
            <a:r>
              <a:rPr lang="de-DE" sz="917" dirty="0" err="1" smtClean="0">
                <a:latin typeface="Times New Roman" panose="02020603050405020304" pitchFamily="18" charset="0"/>
              </a:rPr>
              <a:t>Radiat</a:t>
            </a:r>
            <a:r>
              <a:rPr lang="de-DE" sz="917" dirty="0" smtClean="0">
                <a:latin typeface="Times New Roman" panose="02020603050405020304" pitchFamily="18" charset="0"/>
              </a:rPr>
              <a:t>. Transfer – 1978. – 20, </a:t>
            </a:r>
            <a:r>
              <a:rPr lang="de-DE" sz="917" dirty="0" err="1" smtClean="0">
                <a:latin typeface="Times New Roman" panose="02020603050405020304" pitchFamily="18" charset="0"/>
              </a:rPr>
              <a:t>No</a:t>
            </a:r>
            <a:r>
              <a:rPr lang="de-DE" sz="917" dirty="0" smtClean="0">
                <a:latin typeface="Times New Roman" panose="02020603050405020304" pitchFamily="18" charset="0"/>
              </a:rPr>
              <a:t>. 1. – P. 81-87. </a:t>
            </a:r>
            <a:r>
              <a:rPr lang="de-DE" sz="917" b="1" dirty="0" smtClean="0">
                <a:latin typeface="Times New Roman" panose="02020603050405020304" pitchFamily="18" charset="0"/>
              </a:rPr>
              <a:t>8.</a:t>
            </a:r>
            <a:r>
              <a:rPr lang="en-US" sz="917" dirty="0" smtClean="0">
                <a:latin typeface="Times New Roman" panose="02020603050405020304" pitchFamily="18" charset="0"/>
              </a:rPr>
              <a:t>Lavin С. </a:t>
            </a:r>
            <a:r>
              <a:rPr lang="en-US" sz="917" dirty="0" err="1" smtClean="0">
                <a:latin typeface="Times New Roman" panose="02020603050405020304" pitchFamily="18" charset="0"/>
              </a:rPr>
              <a:t>Almaraz</a:t>
            </a:r>
            <a:r>
              <a:rPr lang="en-US" sz="917" dirty="0" smtClean="0">
                <a:latin typeface="Times New Roman" panose="02020603050405020304" pitchFamily="18" charset="0"/>
              </a:rPr>
              <a:t> M. A., Martin I. Relativistic oscillator strengths for excited state transitions in some ions of the silver isoelectronic sequence // Z. Phys. D – 1995. – 34. – P. 143-149. </a:t>
            </a:r>
            <a:r>
              <a:rPr lang="en-US" sz="917" b="1" dirty="0" smtClean="0">
                <a:latin typeface="Times New Roman" panose="02020603050405020304" pitchFamily="18" charset="0"/>
              </a:rPr>
              <a:t>9</a:t>
            </a:r>
            <a:r>
              <a:rPr lang="ru-RU" sz="917" b="1" dirty="0" smtClean="0">
                <a:latin typeface="Times New Roman" panose="02020603050405020304" pitchFamily="18" charset="0"/>
              </a:rPr>
              <a:t>.</a:t>
            </a:r>
            <a:r>
              <a:rPr lang="en-US" sz="917" dirty="0" smtClean="0">
                <a:latin typeface="Times New Roman" panose="02020603050405020304" pitchFamily="18" charset="0"/>
              </a:rPr>
              <a:t> </a:t>
            </a:r>
            <a:r>
              <a:rPr lang="en-US" sz="917" dirty="0" err="1" smtClean="0">
                <a:latin typeface="Times New Roman" panose="02020603050405020304" pitchFamily="18" charset="0"/>
              </a:rPr>
              <a:t>Plehotkina</a:t>
            </a:r>
            <a:r>
              <a:rPr lang="en-US" sz="917" dirty="0" smtClean="0">
                <a:latin typeface="Times New Roman" panose="02020603050405020304" pitchFamily="18" charset="0"/>
              </a:rPr>
              <a:t> G</a:t>
            </a:r>
            <a:r>
              <a:rPr lang="ru-RU" sz="917" dirty="0" smtClean="0">
                <a:latin typeface="Times New Roman" panose="02020603050405020304" pitchFamily="18" charset="0"/>
              </a:rPr>
              <a:t>. </a:t>
            </a:r>
            <a:r>
              <a:rPr lang="en-US" sz="917" dirty="0" smtClean="0">
                <a:latin typeface="Times New Roman" panose="02020603050405020304" pitchFamily="18" charset="0"/>
              </a:rPr>
              <a:t>L</a:t>
            </a:r>
            <a:r>
              <a:rPr lang="ru-RU" sz="917" dirty="0" smtClean="0">
                <a:latin typeface="Times New Roman" panose="02020603050405020304" pitchFamily="18" charset="0"/>
              </a:rPr>
              <a:t>. </a:t>
            </a:r>
            <a:r>
              <a:rPr lang="en-US" sz="917" dirty="0" err="1" smtClean="0">
                <a:latin typeface="Times New Roman" panose="02020603050405020304" pitchFamily="18" charset="0"/>
              </a:rPr>
              <a:t>Radiative</a:t>
            </a:r>
            <a:r>
              <a:rPr lang="en-US" sz="917" dirty="0" smtClean="0">
                <a:latin typeface="Times New Roman" panose="02020603050405020304" pitchFamily="18" charset="0"/>
              </a:rPr>
              <a:t> lifetimes </a:t>
            </a:r>
            <a:r>
              <a:rPr lang="ru-RU" sz="917" dirty="0" err="1" smtClean="0">
                <a:latin typeface="Times New Roman" panose="02020603050405020304" pitchFamily="18" charset="0"/>
              </a:rPr>
              <a:t>Ag</a:t>
            </a:r>
            <a:r>
              <a:rPr lang="ru-RU" sz="917" dirty="0" smtClean="0">
                <a:latin typeface="Times New Roman" panose="02020603050405020304" pitchFamily="18" charset="0"/>
              </a:rPr>
              <a:t> I, </a:t>
            </a:r>
            <a:r>
              <a:rPr lang="ru-RU" sz="917" dirty="0" err="1" smtClean="0">
                <a:latin typeface="Times New Roman" panose="02020603050405020304" pitchFamily="18" charset="0"/>
              </a:rPr>
              <a:t>Ag</a:t>
            </a:r>
            <a:r>
              <a:rPr lang="ru-RU" sz="917" dirty="0" smtClean="0">
                <a:latin typeface="Times New Roman" panose="02020603050405020304" pitchFamily="18" charset="0"/>
              </a:rPr>
              <a:t> II // </a:t>
            </a:r>
            <a:r>
              <a:rPr lang="en-US" sz="917" dirty="0" smtClean="0">
                <a:latin typeface="Times New Roman" panose="02020603050405020304" pitchFamily="18" charset="0"/>
              </a:rPr>
              <a:t>Optics and Spectroscopy</a:t>
            </a:r>
            <a:r>
              <a:rPr lang="ru-RU" sz="917" dirty="0" smtClean="0">
                <a:latin typeface="Times New Roman" panose="02020603050405020304" pitchFamily="18" charset="0"/>
              </a:rPr>
              <a:t>. – 1981. – 51, № 1. – </a:t>
            </a:r>
            <a:r>
              <a:rPr lang="en-US" sz="917" dirty="0" smtClean="0">
                <a:latin typeface="Times New Roman" panose="02020603050405020304" pitchFamily="18" charset="0"/>
              </a:rPr>
              <a:t>P</a:t>
            </a:r>
            <a:r>
              <a:rPr lang="ru-RU" sz="917" dirty="0" smtClean="0">
                <a:latin typeface="Times New Roman" panose="02020603050405020304" pitchFamily="18" charset="0"/>
              </a:rPr>
              <a:t>. 194-196.</a:t>
            </a:r>
            <a:r>
              <a:rPr lang="en-US" sz="917" dirty="0" smtClean="0">
                <a:latin typeface="Times New Roman" panose="02020603050405020304" pitchFamily="18" charset="0"/>
              </a:rPr>
              <a:t> </a:t>
            </a:r>
            <a:r>
              <a:rPr lang="en-US" sz="917" b="1" dirty="0" smtClean="0">
                <a:latin typeface="Times New Roman" panose="02020603050405020304" pitchFamily="18" charset="0"/>
              </a:rPr>
              <a:t>10.</a:t>
            </a:r>
            <a:r>
              <a:rPr lang="en-US" sz="917" dirty="0" smtClean="0">
                <a:latin typeface="Times New Roman" panose="02020603050405020304" pitchFamily="18" charset="0"/>
              </a:rPr>
              <a:t>Zheng N., Wang T., and Yang R. Transition probability of </a:t>
            </a:r>
            <a:r>
              <a:rPr lang="en-US" sz="917" dirty="0" err="1" smtClean="0">
                <a:latin typeface="Times New Roman" panose="02020603050405020304" pitchFamily="18" charset="0"/>
              </a:rPr>
              <a:t>CuI</a:t>
            </a:r>
            <a:r>
              <a:rPr lang="en-US" sz="917" dirty="0" smtClean="0">
                <a:latin typeface="Times New Roman" panose="02020603050405020304" pitchFamily="18" charset="0"/>
              </a:rPr>
              <a:t>, </a:t>
            </a:r>
            <a:r>
              <a:rPr lang="en-US" sz="917" dirty="0" err="1" smtClean="0">
                <a:latin typeface="Times New Roman" panose="02020603050405020304" pitchFamily="18" charset="0"/>
              </a:rPr>
              <a:t>AgI</a:t>
            </a:r>
            <a:r>
              <a:rPr lang="en-US" sz="917" dirty="0" smtClean="0">
                <a:latin typeface="Times New Roman" panose="02020603050405020304" pitchFamily="18" charset="0"/>
              </a:rPr>
              <a:t>, and </a:t>
            </a:r>
            <a:r>
              <a:rPr lang="en-US" sz="917" dirty="0" err="1" smtClean="0">
                <a:latin typeface="Times New Roman" panose="02020603050405020304" pitchFamily="18" charset="0"/>
              </a:rPr>
              <a:t>AuI</a:t>
            </a:r>
            <a:r>
              <a:rPr lang="en-US" sz="917" dirty="0" smtClean="0">
                <a:latin typeface="Times New Roman" panose="02020603050405020304" pitchFamily="18" charset="0"/>
              </a:rPr>
              <a:t> from weakest bound electron potential model theory // J. of Chem. Phys. – 2000. – 113. – P. 6169-6173. </a:t>
            </a:r>
            <a:r>
              <a:rPr lang="en-US" sz="917" b="1" dirty="0" smtClean="0">
                <a:latin typeface="Times New Roman" panose="02020603050405020304" pitchFamily="18" charset="0"/>
              </a:rPr>
              <a:t>11.</a:t>
            </a:r>
            <a:r>
              <a:rPr lang="en-US" sz="917" dirty="0" smtClean="0">
                <a:latin typeface="Times New Roman" panose="02020603050405020304" pitchFamily="18" charset="0"/>
              </a:rPr>
              <a:t>Migdalek J. and </a:t>
            </a:r>
            <a:r>
              <a:rPr lang="en-US" sz="917" dirty="0" err="1" smtClean="0">
                <a:latin typeface="Times New Roman" panose="02020603050405020304" pitchFamily="18" charset="0"/>
              </a:rPr>
              <a:t>Baylis</a:t>
            </a:r>
            <a:r>
              <a:rPr lang="en-US" sz="917" dirty="0" smtClean="0">
                <a:latin typeface="Times New Roman" panose="02020603050405020304" pitchFamily="18" charset="0"/>
              </a:rPr>
              <a:t> W. E. Influence of atomic core </a:t>
            </a:r>
            <a:r>
              <a:rPr lang="en-US" sz="917" dirty="0" err="1" smtClean="0">
                <a:latin typeface="Times New Roman" panose="02020603050405020304" pitchFamily="18" charset="0"/>
              </a:rPr>
              <a:t>polarisation</a:t>
            </a:r>
            <a:r>
              <a:rPr lang="en-US" sz="917" dirty="0" smtClean="0">
                <a:latin typeface="Times New Roman" panose="02020603050405020304" pitchFamily="18" charset="0"/>
              </a:rPr>
              <a:t> on oscillator strengths for 2S</a:t>
            </a:r>
            <a:r>
              <a:rPr lang="en-US" sz="917" baseline="-25000" dirty="0" smtClean="0">
                <a:latin typeface="Times New Roman" panose="02020603050405020304" pitchFamily="18" charset="0"/>
              </a:rPr>
              <a:t>1/2</a:t>
            </a:r>
            <a:r>
              <a:rPr lang="en-US" sz="917" dirty="0" smtClean="0">
                <a:latin typeface="Times New Roman" panose="02020603050405020304" pitchFamily="18" charset="0"/>
              </a:rPr>
              <a:t>-2P</a:t>
            </a:r>
            <a:r>
              <a:rPr lang="en-US" sz="917" baseline="-25000" dirty="0" smtClean="0">
                <a:latin typeface="Times New Roman" panose="02020603050405020304" pitchFamily="18" charset="0"/>
              </a:rPr>
              <a:t>1/2,3/2</a:t>
            </a:r>
            <a:r>
              <a:rPr lang="en-US" sz="917" dirty="0" smtClean="0">
                <a:latin typeface="Times New Roman" panose="02020603050405020304" pitchFamily="18" charset="0"/>
              </a:rPr>
              <a:t> and 2P</a:t>
            </a:r>
            <a:r>
              <a:rPr lang="en-US" sz="917" baseline="-25000" dirty="0" smtClean="0">
                <a:latin typeface="Times New Roman" panose="02020603050405020304" pitchFamily="18" charset="0"/>
              </a:rPr>
              <a:t>1/2,3/2</a:t>
            </a:r>
            <a:r>
              <a:rPr lang="en-US" sz="917" dirty="0" smtClean="0">
                <a:latin typeface="Times New Roman" panose="02020603050405020304" pitchFamily="18" charset="0"/>
              </a:rPr>
              <a:t>-2D</a:t>
            </a:r>
            <a:r>
              <a:rPr lang="en-US" sz="917" baseline="-25000" dirty="0" smtClean="0">
                <a:latin typeface="Times New Roman" panose="02020603050405020304" pitchFamily="18" charset="0"/>
              </a:rPr>
              <a:t>3/2,5/2</a:t>
            </a:r>
            <a:r>
              <a:rPr lang="en-US" sz="917" dirty="0" smtClean="0">
                <a:latin typeface="Times New Roman" panose="02020603050405020304" pitchFamily="18" charset="0"/>
              </a:rPr>
              <a:t> transitions in Cu I, Ag I and Au I spectra // J. Phys. B: At. Mol. Phys. – 1978. – 11, No. 17. – P. L497-L501. </a:t>
            </a:r>
            <a:r>
              <a:rPr lang="en-US" sz="917" b="1" dirty="0" smtClean="0">
                <a:latin typeface="Times New Roman" panose="02020603050405020304" pitchFamily="18" charset="0"/>
              </a:rPr>
              <a:t>12.</a:t>
            </a:r>
            <a:r>
              <a:rPr lang="en-US" sz="917" dirty="0" smtClean="0">
                <a:latin typeface="Times New Roman" panose="02020603050405020304" pitchFamily="18" charset="0"/>
              </a:rPr>
              <a:t>Terpstra J. and </a:t>
            </a:r>
            <a:r>
              <a:rPr lang="en-US" sz="917" dirty="0" err="1" smtClean="0">
                <a:latin typeface="Times New Roman" panose="02020603050405020304" pitchFamily="18" charset="0"/>
              </a:rPr>
              <a:t>Smit</a:t>
            </a:r>
            <a:r>
              <a:rPr lang="en-US" sz="917" dirty="0" smtClean="0">
                <a:latin typeface="Times New Roman" panose="02020603050405020304" pitchFamily="18" charset="0"/>
              </a:rPr>
              <a:t> J. A. Measurement of “optical” transition probabilities in the silver atom // </a:t>
            </a:r>
            <a:r>
              <a:rPr lang="en-US" sz="917" dirty="0" err="1" smtClean="0">
                <a:latin typeface="Times New Roman" panose="02020603050405020304" pitchFamily="18" charset="0"/>
              </a:rPr>
              <a:t>Physica</a:t>
            </a:r>
            <a:r>
              <a:rPr lang="en-US" sz="917" dirty="0" smtClean="0">
                <a:latin typeface="Times New Roman" panose="02020603050405020304" pitchFamily="18" charset="0"/>
              </a:rPr>
              <a:t>. – 1958. – 24. – P. 937-958. </a:t>
            </a:r>
            <a:r>
              <a:rPr lang="de-DE" sz="917" b="1" dirty="0" smtClean="0">
                <a:latin typeface="Times New Roman" panose="02020603050405020304" pitchFamily="18" charset="0"/>
              </a:rPr>
              <a:t>13.</a:t>
            </a:r>
            <a:r>
              <a:rPr lang="de-DE" sz="917" dirty="0" smtClean="0">
                <a:latin typeface="Times New Roman" panose="02020603050405020304" pitchFamily="18" charset="0"/>
              </a:rPr>
              <a:t>Konjevich R., </a:t>
            </a:r>
            <a:r>
              <a:rPr lang="de-DE" sz="917" dirty="0" err="1" smtClean="0">
                <a:latin typeface="Times New Roman" panose="02020603050405020304" pitchFamily="18" charset="0"/>
              </a:rPr>
              <a:t>Konjevich</a:t>
            </a:r>
            <a:r>
              <a:rPr lang="de-DE" sz="917" dirty="0" smtClean="0">
                <a:latin typeface="Times New Roman" panose="02020603050405020304" pitchFamily="18" charset="0"/>
              </a:rPr>
              <a:t> N. Stark </a:t>
            </a:r>
            <a:r>
              <a:rPr lang="de-DE" sz="917" dirty="0" err="1" smtClean="0">
                <a:latin typeface="Times New Roman" panose="02020603050405020304" pitchFamily="18" charset="0"/>
              </a:rPr>
              <a:t>broadening</a:t>
            </a:r>
            <a:r>
              <a:rPr lang="de-DE" sz="917" dirty="0" smtClean="0">
                <a:latin typeface="Times New Roman" panose="02020603050405020304" pitchFamily="18" charset="0"/>
              </a:rPr>
              <a:t> </a:t>
            </a:r>
            <a:r>
              <a:rPr lang="de-DE" sz="917" dirty="0" err="1" smtClean="0">
                <a:latin typeface="Times New Roman" panose="02020603050405020304" pitchFamily="18" charset="0"/>
              </a:rPr>
              <a:t>and</a:t>
            </a:r>
            <a:r>
              <a:rPr lang="de-DE" sz="917" dirty="0" smtClean="0">
                <a:latin typeface="Times New Roman" panose="02020603050405020304" pitchFamily="18" charset="0"/>
              </a:rPr>
              <a:t> </a:t>
            </a:r>
            <a:r>
              <a:rPr lang="de-DE" sz="917" dirty="0" err="1" smtClean="0">
                <a:latin typeface="Times New Roman" panose="02020603050405020304" pitchFamily="18" charset="0"/>
              </a:rPr>
              <a:t>shift</a:t>
            </a:r>
            <a:r>
              <a:rPr lang="de-DE" sz="917" dirty="0" smtClean="0">
                <a:latin typeface="Times New Roman" panose="02020603050405020304" pitchFamily="18" charset="0"/>
              </a:rPr>
              <a:t> </a:t>
            </a:r>
            <a:r>
              <a:rPr lang="de-DE" sz="917" dirty="0" err="1" smtClean="0">
                <a:latin typeface="Times New Roman" panose="02020603050405020304" pitchFamily="18" charset="0"/>
              </a:rPr>
              <a:t>of</a:t>
            </a:r>
            <a:r>
              <a:rPr lang="de-DE" sz="917" dirty="0" smtClean="0">
                <a:latin typeface="Times New Roman" panose="02020603050405020304" pitchFamily="18" charset="0"/>
              </a:rPr>
              <a:t> neutral </a:t>
            </a:r>
            <a:r>
              <a:rPr lang="de-DE" sz="917" dirty="0" err="1" smtClean="0">
                <a:latin typeface="Times New Roman" panose="02020603050405020304" pitchFamily="18" charset="0"/>
              </a:rPr>
              <a:t>copper</a:t>
            </a:r>
            <a:r>
              <a:rPr lang="de-DE" sz="917" dirty="0" smtClean="0">
                <a:latin typeface="Times New Roman" panose="02020603050405020304" pitchFamily="18" charset="0"/>
              </a:rPr>
              <a:t> </a:t>
            </a:r>
            <a:r>
              <a:rPr lang="de-DE" sz="917" dirty="0" err="1" smtClean="0">
                <a:latin typeface="Times New Roman" panose="02020603050405020304" pitchFamily="18" charset="0"/>
              </a:rPr>
              <a:t>spectral</a:t>
            </a:r>
            <a:r>
              <a:rPr lang="de-DE" sz="917" dirty="0" smtClean="0">
                <a:latin typeface="Times New Roman" panose="02020603050405020304" pitchFamily="18" charset="0"/>
              </a:rPr>
              <a:t> </a:t>
            </a:r>
            <a:r>
              <a:rPr lang="de-DE" sz="917" dirty="0" err="1" smtClean="0">
                <a:latin typeface="Times New Roman" panose="02020603050405020304" pitchFamily="18" charset="0"/>
              </a:rPr>
              <a:t>lines</a:t>
            </a:r>
            <a:r>
              <a:rPr lang="de-DE" sz="917" dirty="0" smtClean="0">
                <a:latin typeface="Times New Roman" panose="02020603050405020304" pitchFamily="18" charset="0"/>
              </a:rPr>
              <a:t> // </a:t>
            </a:r>
            <a:r>
              <a:rPr lang="de-DE" sz="917" dirty="0" err="1" smtClean="0">
                <a:latin typeface="Times New Roman" panose="02020603050405020304" pitchFamily="18" charset="0"/>
              </a:rPr>
              <a:t>Fizika</a:t>
            </a:r>
            <a:r>
              <a:rPr lang="de-DE" sz="917" dirty="0" smtClean="0">
                <a:latin typeface="Times New Roman" panose="02020603050405020304" pitchFamily="18" charset="0"/>
              </a:rPr>
              <a:t>. – 1986. – 18, </a:t>
            </a:r>
            <a:r>
              <a:rPr lang="de-DE" sz="917" dirty="0" err="1" smtClean="0">
                <a:latin typeface="Times New Roman" panose="02020603050405020304" pitchFamily="18" charset="0"/>
              </a:rPr>
              <a:t>No</a:t>
            </a:r>
            <a:r>
              <a:rPr lang="de-DE" sz="917" dirty="0" smtClean="0">
                <a:latin typeface="Times New Roman" panose="02020603050405020304" pitchFamily="18" charset="0"/>
              </a:rPr>
              <a:t>. 4. – </a:t>
            </a:r>
            <a:r>
              <a:rPr lang="uk-UA" sz="917" dirty="0" smtClean="0">
                <a:latin typeface="Times New Roman" panose="02020603050405020304" pitchFamily="18" charset="0"/>
              </a:rPr>
              <a:t>р. 327-335.</a:t>
            </a:r>
            <a:r>
              <a:rPr lang="en-US" sz="917" dirty="0" smtClean="0">
                <a:latin typeface="Times New Roman" panose="02020603050405020304" pitchFamily="18" charset="0"/>
              </a:rPr>
              <a:t> </a:t>
            </a:r>
            <a:r>
              <a:rPr lang="en-US" sz="917" b="1" dirty="0" smtClean="0">
                <a:latin typeface="Times New Roman" panose="02020603050405020304" pitchFamily="18" charset="0"/>
              </a:rPr>
              <a:t>14</a:t>
            </a:r>
            <a:r>
              <a:rPr lang="uk-UA" sz="917" b="1" dirty="0" smtClean="0">
                <a:latin typeface="Times New Roman" panose="02020603050405020304" pitchFamily="18" charset="0"/>
              </a:rPr>
              <a:t>.</a:t>
            </a:r>
            <a:r>
              <a:rPr lang="de-DE" sz="917" dirty="0" smtClean="0">
                <a:latin typeface="Times New Roman" panose="02020603050405020304" pitchFamily="18" charset="0"/>
              </a:rPr>
              <a:t>Dimitrijevic M. S., </a:t>
            </a:r>
            <a:r>
              <a:rPr lang="de-DE" sz="917" dirty="0" err="1" smtClean="0">
                <a:latin typeface="Times New Roman" panose="02020603050405020304" pitchFamily="18" charset="0"/>
              </a:rPr>
              <a:t>Sahal-Brechot</a:t>
            </a:r>
            <a:r>
              <a:rPr lang="de-DE" sz="917" dirty="0" smtClean="0">
                <a:latin typeface="Times New Roman" panose="02020603050405020304" pitchFamily="18" charset="0"/>
              </a:rPr>
              <a:t> S. </a:t>
            </a:r>
            <a:r>
              <a:rPr lang="de-DE" sz="917" dirty="0" err="1" smtClean="0">
                <a:latin typeface="Times New Roman" panose="02020603050405020304" pitchFamily="18" charset="0"/>
              </a:rPr>
              <a:t>Atomic</a:t>
            </a:r>
            <a:r>
              <a:rPr lang="de-DE" sz="917" dirty="0" smtClean="0">
                <a:latin typeface="Times New Roman" panose="02020603050405020304" pitchFamily="18" charset="0"/>
              </a:rPr>
              <a:t> Data </a:t>
            </a:r>
            <a:r>
              <a:rPr lang="de-DE" sz="917" dirty="0" err="1" smtClean="0">
                <a:latin typeface="Times New Roman" panose="02020603050405020304" pitchFamily="18" charset="0"/>
              </a:rPr>
              <a:t>and</a:t>
            </a:r>
            <a:r>
              <a:rPr lang="de-DE" sz="917" dirty="0" smtClean="0">
                <a:latin typeface="Times New Roman" panose="02020603050405020304" pitchFamily="18" charset="0"/>
              </a:rPr>
              <a:t> </a:t>
            </a:r>
            <a:r>
              <a:rPr lang="de-DE" sz="917" dirty="0" err="1" smtClean="0">
                <a:latin typeface="Times New Roman" panose="02020603050405020304" pitchFamily="18" charset="0"/>
              </a:rPr>
              <a:t>Nuclear</a:t>
            </a:r>
            <a:r>
              <a:rPr lang="de-DE" sz="917" dirty="0" smtClean="0">
                <a:latin typeface="Times New Roman" panose="02020603050405020304" pitchFamily="18" charset="0"/>
              </a:rPr>
              <a:t> Data </a:t>
            </a:r>
            <a:r>
              <a:rPr lang="de-DE" sz="917" dirty="0" err="1" smtClean="0">
                <a:latin typeface="Times New Roman" panose="02020603050405020304" pitchFamily="18" charset="0"/>
              </a:rPr>
              <a:t>Tables</a:t>
            </a:r>
            <a:r>
              <a:rPr lang="de-DE" sz="917" dirty="0" smtClean="0">
                <a:latin typeface="Times New Roman" panose="02020603050405020304" pitchFamily="18" charset="0"/>
              </a:rPr>
              <a:t>. – 2003. – 85. – P. 269-290.</a:t>
            </a:r>
            <a:endParaRPr lang="en-US" sz="917"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Місце для номера слайда 1"/>
          <p:cNvSpPr>
            <a:spLocks noGrp="1"/>
          </p:cNvSpPr>
          <p:nvPr>
            <p:ph type="sldNum" sz="quarter" idx="10"/>
          </p:nvPr>
        </p:nvSpPr>
        <p:spPr bwMode="auto">
          <a:noFill/>
          <a:ln>
            <a:round/>
            <a:headEnd/>
            <a:tailEnd/>
          </a:ln>
        </p:spPr>
        <p:txBody>
          <a:bodyPr/>
          <a:lstStyle/>
          <a:p>
            <a:pPr marL="265113" indent="-265113"/>
            <a:fld id="{C41589A8-0028-4F8A-967D-723B8C8FE6CF}" type="slidenum">
              <a:rPr lang="en-US" smtClean="0">
                <a:solidFill>
                  <a:srgbClr val="A7A399"/>
                </a:solidFill>
              </a:rPr>
              <a:pPr marL="265113" indent="-265113"/>
              <a:t>26</a:t>
            </a:fld>
            <a:endParaRPr lang="en-US" smtClean="0">
              <a:solidFill>
                <a:srgbClr val="A7A399"/>
              </a:solidFill>
            </a:endParaRPr>
          </a:p>
        </p:txBody>
      </p:sp>
      <p:sp>
        <p:nvSpPr>
          <p:cNvPr id="27651" name="Rectangle 29"/>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pSp>
        <p:nvGrpSpPr>
          <p:cNvPr id="27652" name="Group 1"/>
          <p:cNvGrpSpPr>
            <a:grpSpLocks noChangeAspect="1"/>
          </p:cNvGrpSpPr>
          <p:nvPr/>
        </p:nvGrpSpPr>
        <p:grpSpPr bwMode="auto">
          <a:xfrm>
            <a:off x="34925" y="457200"/>
            <a:ext cx="4343400" cy="4124325"/>
            <a:chOff x="-180" y="-67"/>
            <a:chExt cx="6840" cy="6495"/>
          </a:xfrm>
        </p:grpSpPr>
        <p:sp>
          <p:nvSpPr>
            <p:cNvPr id="27664" name="AutoShape 28"/>
            <p:cNvSpPr>
              <a:spLocks noChangeAspect="1" noChangeArrowheads="1" noTextEdit="1"/>
            </p:cNvSpPr>
            <p:nvPr/>
          </p:nvSpPr>
          <p:spPr bwMode="auto">
            <a:xfrm>
              <a:off x="-180" y="-67"/>
              <a:ext cx="6840" cy="6495"/>
            </a:xfrm>
            <a:prstGeom prst="rect">
              <a:avLst/>
            </a:prstGeom>
            <a:noFill/>
            <a:ln w="9525">
              <a:noFill/>
              <a:miter lim="800000"/>
              <a:headEnd/>
              <a:tailEnd/>
            </a:ln>
          </p:spPr>
          <p:txBody>
            <a:bodyPr/>
            <a:lstStyle/>
            <a:p>
              <a:endParaRPr lang="en-US"/>
            </a:p>
          </p:txBody>
        </p:sp>
        <p:sp>
          <p:nvSpPr>
            <p:cNvPr id="27665" name="Freeform 27"/>
            <p:cNvSpPr>
              <a:spLocks/>
            </p:cNvSpPr>
            <p:nvPr/>
          </p:nvSpPr>
          <p:spPr bwMode="auto">
            <a:xfrm>
              <a:off x="-67" y="-67"/>
              <a:ext cx="4953" cy="4953"/>
            </a:xfrm>
            <a:custGeom>
              <a:avLst/>
              <a:gdLst>
                <a:gd name="T0" fmla="*/ 0 w 19816"/>
                <a:gd name="T1" fmla="*/ 0 h 19816"/>
                <a:gd name="T2" fmla="*/ 0 w 19816"/>
                <a:gd name="T3" fmla="*/ 0 h 19816"/>
                <a:gd name="T4" fmla="*/ 0 w 19816"/>
                <a:gd name="T5" fmla="*/ 0 h 19816"/>
                <a:gd name="T6" fmla="*/ 0 w 19816"/>
                <a:gd name="T7" fmla="*/ 0 h 19816"/>
                <a:gd name="T8" fmla="*/ 0 w 19816"/>
                <a:gd name="T9" fmla="*/ 0 h 19816"/>
                <a:gd name="T10" fmla="*/ 0 w 19816"/>
                <a:gd name="T11" fmla="*/ 0 h 19816"/>
                <a:gd name="T12" fmla="*/ 0 w 19816"/>
                <a:gd name="T13" fmla="*/ 0 h 19816"/>
                <a:gd name="T14" fmla="*/ 0 w 19816"/>
                <a:gd name="T15" fmla="*/ 0 h 19816"/>
                <a:gd name="T16" fmla="*/ 0 w 19816"/>
                <a:gd name="T17" fmla="*/ 0 h 19816"/>
                <a:gd name="T18" fmla="*/ 0 w 19816"/>
                <a:gd name="T19" fmla="*/ 0 h 19816"/>
                <a:gd name="T20" fmla="*/ 0 w 19816"/>
                <a:gd name="T21" fmla="*/ 0 h 19816"/>
                <a:gd name="T22" fmla="*/ 0 w 19816"/>
                <a:gd name="T23" fmla="*/ 0 h 19816"/>
                <a:gd name="T24" fmla="*/ 0 w 19816"/>
                <a:gd name="T25" fmla="*/ 0 h 19816"/>
                <a:gd name="T26" fmla="*/ 0 w 19816"/>
                <a:gd name="T27" fmla="*/ 0 h 19816"/>
                <a:gd name="T28" fmla="*/ 0 w 19816"/>
                <a:gd name="T29" fmla="*/ 0 h 19816"/>
                <a:gd name="T30" fmla="*/ 0 w 19816"/>
                <a:gd name="T31" fmla="*/ 0 h 19816"/>
                <a:gd name="T32" fmla="*/ 0 w 19816"/>
                <a:gd name="T33" fmla="*/ 0 h 19816"/>
                <a:gd name="T34" fmla="*/ 0 w 19816"/>
                <a:gd name="T35" fmla="*/ 0 h 19816"/>
                <a:gd name="T36" fmla="*/ 0 w 19816"/>
                <a:gd name="T37" fmla="*/ 0 h 19816"/>
                <a:gd name="T38" fmla="*/ 0 w 19816"/>
                <a:gd name="T39" fmla="*/ 0 h 19816"/>
                <a:gd name="T40" fmla="*/ 0 w 19816"/>
                <a:gd name="T41" fmla="*/ 0 h 19816"/>
                <a:gd name="T42" fmla="*/ 0 w 19816"/>
                <a:gd name="T43" fmla="*/ 0 h 19816"/>
                <a:gd name="T44" fmla="*/ 0 w 19816"/>
                <a:gd name="T45" fmla="*/ 0 h 19816"/>
                <a:gd name="T46" fmla="*/ 0 w 19816"/>
                <a:gd name="T47" fmla="*/ 0 h 19816"/>
                <a:gd name="T48" fmla="*/ 0 w 19816"/>
                <a:gd name="T49" fmla="*/ 0 h 19816"/>
                <a:gd name="T50" fmla="*/ 0 w 19816"/>
                <a:gd name="T51" fmla="*/ 0 h 19816"/>
                <a:gd name="T52" fmla="*/ 0 w 19816"/>
                <a:gd name="T53" fmla="*/ 0 h 19816"/>
                <a:gd name="T54" fmla="*/ 0 w 19816"/>
                <a:gd name="T55" fmla="*/ 0 h 19816"/>
                <a:gd name="T56" fmla="*/ 0 w 19816"/>
                <a:gd name="T57" fmla="*/ 0 h 19816"/>
                <a:gd name="T58" fmla="*/ 0 w 19816"/>
                <a:gd name="T59" fmla="*/ 0 h 19816"/>
                <a:gd name="T60" fmla="*/ 0 w 19816"/>
                <a:gd name="T61" fmla="*/ 0 h 19816"/>
                <a:gd name="T62" fmla="*/ 0 w 19816"/>
                <a:gd name="T63" fmla="*/ 0 h 19816"/>
                <a:gd name="T64" fmla="*/ 0 w 19816"/>
                <a:gd name="T65" fmla="*/ 0 h 19816"/>
                <a:gd name="T66" fmla="*/ 0 w 19816"/>
                <a:gd name="T67" fmla="*/ 0 h 19816"/>
                <a:gd name="T68" fmla="*/ 0 w 19816"/>
                <a:gd name="T69" fmla="*/ 0 h 19816"/>
                <a:gd name="T70" fmla="*/ 0 w 19816"/>
                <a:gd name="T71" fmla="*/ 0 h 19816"/>
                <a:gd name="T72" fmla="*/ 0 w 19816"/>
                <a:gd name="T73" fmla="*/ 0 h 19816"/>
                <a:gd name="T74" fmla="*/ 0 w 19816"/>
                <a:gd name="T75" fmla="*/ 0 h 19816"/>
                <a:gd name="T76" fmla="*/ 0 w 19816"/>
                <a:gd name="T77" fmla="*/ 0 h 19816"/>
                <a:gd name="T78" fmla="*/ 0 w 19816"/>
                <a:gd name="T79" fmla="*/ 0 h 19816"/>
                <a:gd name="T80" fmla="*/ 0 w 19816"/>
                <a:gd name="T81" fmla="*/ 0 h 19816"/>
                <a:gd name="T82" fmla="*/ 0 w 19816"/>
                <a:gd name="T83" fmla="*/ 0 h 19816"/>
                <a:gd name="T84" fmla="*/ 0 w 19816"/>
                <a:gd name="T85" fmla="*/ 0 h 198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16"/>
                <a:gd name="T130" fmla="*/ 0 h 19816"/>
                <a:gd name="T131" fmla="*/ 19816 w 19816"/>
                <a:gd name="T132" fmla="*/ 19816 h 198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16" h="19816">
                  <a:moveTo>
                    <a:pt x="9908" y="0"/>
                  </a:moveTo>
                  <a:lnTo>
                    <a:pt x="10418" y="14"/>
                  </a:lnTo>
                  <a:lnTo>
                    <a:pt x="10921" y="52"/>
                  </a:lnTo>
                  <a:lnTo>
                    <a:pt x="11416" y="115"/>
                  </a:lnTo>
                  <a:lnTo>
                    <a:pt x="11904" y="201"/>
                  </a:lnTo>
                  <a:lnTo>
                    <a:pt x="12384" y="313"/>
                  </a:lnTo>
                  <a:lnTo>
                    <a:pt x="12853" y="446"/>
                  </a:lnTo>
                  <a:lnTo>
                    <a:pt x="13314" y="602"/>
                  </a:lnTo>
                  <a:lnTo>
                    <a:pt x="13765" y="780"/>
                  </a:lnTo>
                  <a:lnTo>
                    <a:pt x="14203" y="978"/>
                  </a:lnTo>
                  <a:lnTo>
                    <a:pt x="14630" y="1197"/>
                  </a:lnTo>
                  <a:lnTo>
                    <a:pt x="15044" y="1435"/>
                  </a:lnTo>
                  <a:lnTo>
                    <a:pt x="15446" y="1693"/>
                  </a:lnTo>
                  <a:lnTo>
                    <a:pt x="15835" y="1969"/>
                  </a:lnTo>
                  <a:lnTo>
                    <a:pt x="16210" y="2263"/>
                  </a:lnTo>
                  <a:lnTo>
                    <a:pt x="16569" y="2575"/>
                  </a:lnTo>
                  <a:lnTo>
                    <a:pt x="16914" y="2902"/>
                  </a:lnTo>
                  <a:lnTo>
                    <a:pt x="17241" y="3247"/>
                  </a:lnTo>
                  <a:lnTo>
                    <a:pt x="17553" y="3606"/>
                  </a:lnTo>
                  <a:lnTo>
                    <a:pt x="17847" y="3981"/>
                  </a:lnTo>
                  <a:lnTo>
                    <a:pt x="18123" y="4370"/>
                  </a:lnTo>
                  <a:lnTo>
                    <a:pt x="18381" y="4772"/>
                  </a:lnTo>
                  <a:lnTo>
                    <a:pt x="18619" y="5186"/>
                  </a:lnTo>
                  <a:lnTo>
                    <a:pt x="18838" y="5613"/>
                  </a:lnTo>
                  <a:lnTo>
                    <a:pt x="19036" y="6051"/>
                  </a:lnTo>
                  <a:lnTo>
                    <a:pt x="19214" y="6502"/>
                  </a:lnTo>
                  <a:lnTo>
                    <a:pt x="19370" y="6963"/>
                  </a:lnTo>
                  <a:lnTo>
                    <a:pt x="19503" y="7432"/>
                  </a:lnTo>
                  <a:lnTo>
                    <a:pt x="19615" y="7912"/>
                  </a:lnTo>
                  <a:lnTo>
                    <a:pt x="19701" y="8400"/>
                  </a:lnTo>
                  <a:lnTo>
                    <a:pt x="19764" y="8895"/>
                  </a:lnTo>
                  <a:lnTo>
                    <a:pt x="19802" y="9398"/>
                  </a:lnTo>
                  <a:lnTo>
                    <a:pt x="19816" y="9908"/>
                  </a:lnTo>
                  <a:lnTo>
                    <a:pt x="19802" y="10418"/>
                  </a:lnTo>
                  <a:lnTo>
                    <a:pt x="19764" y="10921"/>
                  </a:lnTo>
                  <a:lnTo>
                    <a:pt x="19701" y="11416"/>
                  </a:lnTo>
                  <a:lnTo>
                    <a:pt x="19615" y="11904"/>
                  </a:lnTo>
                  <a:lnTo>
                    <a:pt x="19503" y="12384"/>
                  </a:lnTo>
                  <a:lnTo>
                    <a:pt x="19370" y="12853"/>
                  </a:lnTo>
                  <a:lnTo>
                    <a:pt x="19214" y="13314"/>
                  </a:lnTo>
                  <a:lnTo>
                    <a:pt x="19036" y="13765"/>
                  </a:lnTo>
                  <a:lnTo>
                    <a:pt x="18838" y="14203"/>
                  </a:lnTo>
                  <a:lnTo>
                    <a:pt x="18619" y="14630"/>
                  </a:lnTo>
                  <a:lnTo>
                    <a:pt x="18381" y="15044"/>
                  </a:lnTo>
                  <a:lnTo>
                    <a:pt x="18123" y="15446"/>
                  </a:lnTo>
                  <a:lnTo>
                    <a:pt x="17847" y="15835"/>
                  </a:lnTo>
                  <a:lnTo>
                    <a:pt x="17553" y="16210"/>
                  </a:lnTo>
                  <a:lnTo>
                    <a:pt x="17241" y="16569"/>
                  </a:lnTo>
                  <a:lnTo>
                    <a:pt x="16914" y="16914"/>
                  </a:lnTo>
                  <a:lnTo>
                    <a:pt x="16569" y="17241"/>
                  </a:lnTo>
                  <a:lnTo>
                    <a:pt x="16210" y="17553"/>
                  </a:lnTo>
                  <a:lnTo>
                    <a:pt x="15835" y="17847"/>
                  </a:lnTo>
                  <a:lnTo>
                    <a:pt x="15446" y="18123"/>
                  </a:lnTo>
                  <a:lnTo>
                    <a:pt x="15044" y="18381"/>
                  </a:lnTo>
                  <a:lnTo>
                    <a:pt x="14630" y="18619"/>
                  </a:lnTo>
                  <a:lnTo>
                    <a:pt x="14203" y="18838"/>
                  </a:lnTo>
                  <a:lnTo>
                    <a:pt x="13765" y="19036"/>
                  </a:lnTo>
                  <a:lnTo>
                    <a:pt x="13314" y="19214"/>
                  </a:lnTo>
                  <a:lnTo>
                    <a:pt x="12853" y="19370"/>
                  </a:lnTo>
                  <a:lnTo>
                    <a:pt x="12384" y="19503"/>
                  </a:lnTo>
                  <a:lnTo>
                    <a:pt x="11904" y="19615"/>
                  </a:lnTo>
                  <a:lnTo>
                    <a:pt x="11416" y="19701"/>
                  </a:lnTo>
                  <a:lnTo>
                    <a:pt x="10921" y="19764"/>
                  </a:lnTo>
                  <a:lnTo>
                    <a:pt x="10418" y="19802"/>
                  </a:lnTo>
                  <a:lnTo>
                    <a:pt x="9908" y="19816"/>
                  </a:lnTo>
                  <a:lnTo>
                    <a:pt x="9398" y="19802"/>
                  </a:lnTo>
                  <a:lnTo>
                    <a:pt x="8895" y="19764"/>
                  </a:lnTo>
                  <a:lnTo>
                    <a:pt x="8400" y="19701"/>
                  </a:lnTo>
                  <a:lnTo>
                    <a:pt x="7912" y="19615"/>
                  </a:lnTo>
                  <a:lnTo>
                    <a:pt x="7432" y="19503"/>
                  </a:lnTo>
                  <a:lnTo>
                    <a:pt x="6963" y="19370"/>
                  </a:lnTo>
                  <a:lnTo>
                    <a:pt x="6502" y="19214"/>
                  </a:lnTo>
                  <a:lnTo>
                    <a:pt x="6051" y="19036"/>
                  </a:lnTo>
                  <a:lnTo>
                    <a:pt x="5613" y="18838"/>
                  </a:lnTo>
                  <a:lnTo>
                    <a:pt x="5186" y="18619"/>
                  </a:lnTo>
                  <a:lnTo>
                    <a:pt x="4772" y="18381"/>
                  </a:lnTo>
                  <a:lnTo>
                    <a:pt x="4370" y="18123"/>
                  </a:lnTo>
                  <a:lnTo>
                    <a:pt x="3981" y="17847"/>
                  </a:lnTo>
                  <a:lnTo>
                    <a:pt x="3606" y="17553"/>
                  </a:lnTo>
                  <a:lnTo>
                    <a:pt x="3247" y="17241"/>
                  </a:lnTo>
                  <a:lnTo>
                    <a:pt x="2902" y="16914"/>
                  </a:lnTo>
                  <a:lnTo>
                    <a:pt x="2575" y="16569"/>
                  </a:lnTo>
                  <a:lnTo>
                    <a:pt x="2263" y="16210"/>
                  </a:lnTo>
                  <a:lnTo>
                    <a:pt x="1969" y="15835"/>
                  </a:lnTo>
                  <a:lnTo>
                    <a:pt x="1693" y="15446"/>
                  </a:lnTo>
                  <a:lnTo>
                    <a:pt x="1435" y="15044"/>
                  </a:lnTo>
                  <a:lnTo>
                    <a:pt x="1197" y="14630"/>
                  </a:lnTo>
                  <a:lnTo>
                    <a:pt x="978" y="14203"/>
                  </a:lnTo>
                  <a:lnTo>
                    <a:pt x="780" y="13765"/>
                  </a:lnTo>
                  <a:lnTo>
                    <a:pt x="602" y="13314"/>
                  </a:lnTo>
                  <a:lnTo>
                    <a:pt x="446" y="12853"/>
                  </a:lnTo>
                  <a:lnTo>
                    <a:pt x="313" y="12384"/>
                  </a:lnTo>
                  <a:lnTo>
                    <a:pt x="201" y="11904"/>
                  </a:lnTo>
                  <a:lnTo>
                    <a:pt x="115" y="11416"/>
                  </a:lnTo>
                  <a:lnTo>
                    <a:pt x="52" y="10921"/>
                  </a:lnTo>
                  <a:lnTo>
                    <a:pt x="14" y="10418"/>
                  </a:lnTo>
                  <a:lnTo>
                    <a:pt x="0" y="9908"/>
                  </a:lnTo>
                  <a:lnTo>
                    <a:pt x="14" y="9398"/>
                  </a:lnTo>
                  <a:lnTo>
                    <a:pt x="52" y="8895"/>
                  </a:lnTo>
                  <a:lnTo>
                    <a:pt x="115" y="8400"/>
                  </a:lnTo>
                  <a:lnTo>
                    <a:pt x="201" y="7912"/>
                  </a:lnTo>
                  <a:lnTo>
                    <a:pt x="313" y="7432"/>
                  </a:lnTo>
                  <a:lnTo>
                    <a:pt x="446" y="6963"/>
                  </a:lnTo>
                  <a:lnTo>
                    <a:pt x="602" y="6502"/>
                  </a:lnTo>
                  <a:lnTo>
                    <a:pt x="780" y="6051"/>
                  </a:lnTo>
                  <a:lnTo>
                    <a:pt x="978" y="5613"/>
                  </a:lnTo>
                  <a:lnTo>
                    <a:pt x="1197" y="5186"/>
                  </a:lnTo>
                  <a:lnTo>
                    <a:pt x="1435" y="4772"/>
                  </a:lnTo>
                  <a:lnTo>
                    <a:pt x="1693" y="4370"/>
                  </a:lnTo>
                  <a:lnTo>
                    <a:pt x="1969" y="3981"/>
                  </a:lnTo>
                  <a:lnTo>
                    <a:pt x="2263" y="3606"/>
                  </a:lnTo>
                  <a:lnTo>
                    <a:pt x="2575" y="3247"/>
                  </a:lnTo>
                  <a:lnTo>
                    <a:pt x="2902" y="2902"/>
                  </a:lnTo>
                  <a:lnTo>
                    <a:pt x="3247" y="2575"/>
                  </a:lnTo>
                  <a:lnTo>
                    <a:pt x="3606" y="2263"/>
                  </a:lnTo>
                  <a:lnTo>
                    <a:pt x="3981" y="1969"/>
                  </a:lnTo>
                  <a:lnTo>
                    <a:pt x="4370" y="1693"/>
                  </a:lnTo>
                  <a:lnTo>
                    <a:pt x="4772" y="1435"/>
                  </a:lnTo>
                  <a:lnTo>
                    <a:pt x="5186" y="1197"/>
                  </a:lnTo>
                  <a:lnTo>
                    <a:pt x="5613" y="978"/>
                  </a:lnTo>
                  <a:lnTo>
                    <a:pt x="6051" y="780"/>
                  </a:lnTo>
                  <a:lnTo>
                    <a:pt x="6502" y="602"/>
                  </a:lnTo>
                  <a:lnTo>
                    <a:pt x="6963" y="446"/>
                  </a:lnTo>
                  <a:lnTo>
                    <a:pt x="7432" y="313"/>
                  </a:lnTo>
                  <a:lnTo>
                    <a:pt x="7912" y="201"/>
                  </a:lnTo>
                  <a:lnTo>
                    <a:pt x="8400" y="115"/>
                  </a:lnTo>
                  <a:lnTo>
                    <a:pt x="8895" y="52"/>
                  </a:lnTo>
                  <a:lnTo>
                    <a:pt x="9398" y="14"/>
                  </a:lnTo>
                  <a:lnTo>
                    <a:pt x="9908" y="0"/>
                  </a:lnTo>
                  <a:close/>
                </a:path>
              </a:pathLst>
            </a:custGeom>
            <a:solidFill>
              <a:srgbClr val="999999"/>
            </a:solidFill>
            <a:ln w="9525">
              <a:noFill/>
              <a:round/>
              <a:headEnd/>
              <a:tailEnd/>
            </a:ln>
          </p:spPr>
          <p:txBody>
            <a:bodyPr/>
            <a:lstStyle/>
            <a:p>
              <a:endParaRPr lang="en-US"/>
            </a:p>
          </p:txBody>
        </p:sp>
        <p:sp>
          <p:nvSpPr>
            <p:cNvPr id="27666" name="Freeform 26"/>
            <p:cNvSpPr>
              <a:spLocks/>
            </p:cNvSpPr>
            <p:nvPr/>
          </p:nvSpPr>
          <p:spPr bwMode="auto">
            <a:xfrm>
              <a:off x="-67" y="-67"/>
              <a:ext cx="4953" cy="4953"/>
            </a:xfrm>
            <a:custGeom>
              <a:avLst/>
              <a:gdLst>
                <a:gd name="T0" fmla="*/ 0 w 19816"/>
                <a:gd name="T1" fmla="*/ 0 h 19816"/>
                <a:gd name="T2" fmla="*/ 0 w 19816"/>
                <a:gd name="T3" fmla="*/ 0 h 19816"/>
                <a:gd name="T4" fmla="*/ 0 w 19816"/>
                <a:gd name="T5" fmla="*/ 0 h 19816"/>
                <a:gd name="T6" fmla="*/ 0 w 19816"/>
                <a:gd name="T7" fmla="*/ 0 h 19816"/>
                <a:gd name="T8" fmla="*/ 0 w 19816"/>
                <a:gd name="T9" fmla="*/ 0 h 19816"/>
                <a:gd name="T10" fmla="*/ 0 w 19816"/>
                <a:gd name="T11" fmla="*/ 0 h 19816"/>
                <a:gd name="T12" fmla="*/ 0 w 19816"/>
                <a:gd name="T13" fmla="*/ 0 h 19816"/>
                <a:gd name="T14" fmla="*/ 0 w 19816"/>
                <a:gd name="T15" fmla="*/ 0 h 19816"/>
                <a:gd name="T16" fmla="*/ 0 w 19816"/>
                <a:gd name="T17" fmla="*/ 0 h 19816"/>
                <a:gd name="T18" fmla="*/ 0 w 19816"/>
                <a:gd name="T19" fmla="*/ 0 h 19816"/>
                <a:gd name="T20" fmla="*/ 0 w 19816"/>
                <a:gd name="T21" fmla="*/ 0 h 19816"/>
                <a:gd name="T22" fmla="*/ 0 w 19816"/>
                <a:gd name="T23" fmla="*/ 0 h 19816"/>
                <a:gd name="T24" fmla="*/ 0 w 19816"/>
                <a:gd name="T25" fmla="*/ 0 h 19816"/>
                <a:gd name="T26" fmla="*/ 0 w 19816"/>
                <a:gd name="T27" fmla="*/ 0 h 19816"/>
                <a:gd name="T28" fmla="*/ 0 w 19816"/>
                <a:gd name="T29" fmla="*/ 0 h 19816"/>
                <a:gd name="T30" fmla="*/ 0 w 19816"/>
                <a:gd name="T31" fmla="*/ 0 h 19816"/>
                <a:gd name="T32" fmla="*/ 0 w 19816"/>
                <a:gd name="T33" fmla="*/ 0 h 19816"/>
                <a:gd name="T34" fmla="*/ 0 w 19816"/>
                <a:gd name="T35" fmla="*/ 0 h 19816"/>
                <a:gd name="T36" fmla="*/ 0 w 19816"/>
                <a:gd name="T37" fmla="*/ 0 h 19816"/>
                <a:gd name="T38" fmla="*/ 0 w 19816"/>
                <a:gd name="T39" fmla="*/ 0 h 19816"/>
                <a:gd name="T40" fmla="*/ 0 w 19816"/>
                <a:gd name="T41" fmla="*/ 0 h 19816"/>
                <a:gd name="T42" fmla="*/ 0 w 19816"/>
                <a:gd name="T43" fmla="*/ 0 h 19816"/>
                <a:gd name="T44" fmla="*/ 0 w 19816"/>
                <a:gd name="T45" fmla="*/ 0 h 19816"/>
                <a:gd name="T46" fmla="*/ 0 w 19816"/>
                <a:gd name="T47" fmla="*/ 0 h 19816"/>
                <a:gd name="T48" fmla="*/ 0 w 19816"/>
                <a:gd name="T49" fmla="*/ 0 h 19816"/>
                <a:gd name="T50" fmla="*/ 0 w 19816"/>
                <a:gd name="T51" fmla="*/ 0 h 19816"/>
                <a:gd name="T52" fmla="*/ 0 w 19816"/>
                <a:gd name="T53" fmla="*/ 0 h 19816"/>
                <a:gd name="T54" fmla="*/ 0 w 19816"/>
                <a:gd name="T55" fmla="*/ 0 h 19816"/>
                <a:gd name="T56" fmla="*/ 0 w 19816"/>
                <a:gd name="T57" fmla="*/ 0 h 19816"/>
                <a:gd name="T58" fmla="*/ 0 w 19816"/>
                <a:gd name="T59" fmla="*/ 0 h 19816"/>
                <a:gd name="T60" fmla="*/ 0 w 19816"/>
                <a:gd name="T61" fmla="*/ 0 h 19816"/>
                <a:gd name="T62" fmla="*/ 0 w 19816"/>
                <a:gd name="T63" fmla="*/ 0 h 19816"/>
                <a:gd name="T64" fmla="*/ 0 w 19816"/>
                <a:gd name="T65" fmla="*/ 0 h 19816"/>
                <a:gd name="T66" fmla="*/ 0 w 19816"/>
                <a:gd name="T67" fmla="*/ 0 h 19816"/>
                <a:gd name="T68" fmla="*/ 0 w 19816"/>
                <a:gd name="T69" fmla="*/ 0 h 19816"/>
                <a:gd name="T70" fmla="*/ 0 w 19816"/>
                <a:gd name="T71" fmla="*/ 0 h 19816"/>
                <a:gd name="T72" fmla="*/ 0 w 19816"/>
                <a:gd name="T73" fmla="*/ 0 h 19816"/>
                <a:gd name="T74" fmla="*/ 0 w 19816"/>
                <a:gd name="T75" fmla="*/ 0 h 19816"/>
                <a:gd name="T76" fmla="*/ 0 w 19816"/>
                <a:gd name="T77" fmla="*/ 0 h 19816"/>
                <a:gd name="T78" fmla="*/ 0 w 19816"/>
                <a:gd name="T79" fmla="*/ 0 h 19816"/>
                <a:gd name="T80" fmla="*/ 0 w 19816"/>
                <a:gd name="T81" fmla="*/ 0 h 19816"/>
                <a:gd name="T82" fmla="*/ 0 w 19816"/>
                <a:gd name="T83" fmla="*/ 0 h 19816"/>
                <a:gd name="T84" fmla="*/ 0 w 19816"/>
                <a:gd name="T85" fmla="*/ 0 h 198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16"/>
                <a:gd name="T130" fmla="*/ 0 h 19816"/>
                <a:gd name="T131" fmla="*/ 19816 w 19816"/>
                <a:gd name="T132" fmla="*/ 19816 h 198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16" h="19816">
                  <a:moveTo>
                    <a:pt x="9908" y="0"/>
                  </a:moveTo>
                  <a:lnTo>
                    <a:pt x="10418" y="14"/>
                  </a:lnTo>
                  <a:lnTo>
                    <a:pt x="10921" y="52"/>
                  </a:lnTo>
                  <a:lnTo>
                    <a:pt x="11416" y="115"/>
                  </a:lnTo>
                  <a:lnTo>
                    <a:pt x="11904" y="201"/>
                  </a:lnTo>
                  <a:lnTo>
                    <a:pt x="12384" y="313"/>
                  </a:lnTo>
                  <a:lnTo>
                    <a:pt x="12853" y="446"/>
                  </a:lnTo>
                  <a:lnTo>
                    <a:pt x="13314" y="602"/>
                  </a:lnTo>
                  <a:lnTo>
                    <a:pt x="13765" y="780"/>
                  </a:lnTo>
                  <a:lnTo>
                    <a:pt x="14203" y="978"/>
                  </a:lnTo>
                  <a:lnTo>
                    <a:pt x="14630" y="1197"/>
                  </a:lnTo>
                  <a:lnTo>
                    <a:pt x="15044" y="1435"/>
                  </a:lnTo>
                  <a:lnTo>
                    <a:pt x="15446" y="1693"/>
                  </a:lnTo>
                  <a:lnTo>
                    <a:pt x="15835" y="1969"/>
                  </a:lnTo>
                  <a:lnTo>
                    <a:pt x="16210" y="2263"/>
                  </a:lnTo>
                  <a:lnTo>
                    <a:pt x="16569" y="2575"/>
                  </a:lnTo>
                  <a:lnTo>
                    <a:pt x="16914" y="2902"/>
                  </a:lnTo>
                  <a:lnTo>
                    <a:pt x="17241" y="3247"/>
                  </a:lnTo>
                  <a:lnTo>
                    <a:pt x="17553" y="3606"/>
                  </a:lnTo>
                  <a:lnTo>
                    <a:pt x="17847" y="3981"/>
                  </a:lnTo>
                  <a:lnTo>
                    <a:pt x="18123" y="4370"/>
                  </a:lnTo>
                  <a:lnTo>
                    <a:pt x="18381" y="4772"/>
                  </a:lnTo>
                  <a:lnTo>
                    <a:pt x="18619" y="5186"/>
                  </a:lnTo>
                  <a:lnTo>
                    <a:pt x="18838" y="5613"/>
                  </a:lnTo>
                  <a:lnTo>
                    <a:pt x="19036" y="6051"/>
                  </a:lnTo>
                  <a:lnTo>
                    <a:pt x="19214" y="6502"/>
                  </a:lnTo>
                  <a:lnTo>
                    <a:pt x="19370" y="6963"/>
                  </a:lnTo>
                  <a:lnTo>
                    <a:pt x="19503" y="7432"/>
                  </a:lnTo>
                  <a:lnTo>
                    <a:pt x="19615" y="7912"/>
                  </a:lnTo>
                  <a:lnTo>
                    <a:pt x="19701" y="8400"/>
                  </a:lnTo>
                  <a:lnTo>
                    <a:pt x="19764" y="8895"/>
                  </a:lnTo>
                  <a:lnTo>
                    <a:pt x="19802" y="9398"/>
                  </a:lnTo>
                  <a:lnTo>
                    <a:pt x="19816" y="9908"/>
                  </a:lnTo>
                  <a:lnTo>
                    <a:pt x="19802" y="10418"/>
                  </a:lnTo>
                  <a:lnTo>
                    <a:pt x="19764" y="10921"/>
                  </a:lnTo>
                  <a:lnTo>
                    <a:pt x="19701" y="11416"/>
                  </a:lnTo>
                  <a:lnTo>
                    <a:pt x="19615" y="11904"/>
                  </a:lnTo>
                  <a:lnTo>
                    <a:pt x="19503" y="12384"/>
                  </a:lnTo>
                  <a:lnTo>
                    <a:pt x="19370" y="12853"/>
                  </a:lnTo>
                  <a:lnTo>
                    <a:pt x="19214" y="13314"/>
                  </a:lnTo>
                  <a:lnTo>
                    <a:pt x="19036" y="13765"/>
                  </a:lnTo>
                  <a:lnTo>
                    <a:pt x="18838" y="14203"/>
                  </a:lnTo>
                  <a:lnTo>
                    <a:pt x="18619" y="14630"/>
                  </a:lnTo>
                  <a:lnTo>
                    <a:pt x="18381" y="15044"/>
                  </a:lnTo>
                  <a:lnTo>
                    <a:pt x="18123" y="15446"/>
                  </a:lnTo>
                  <a:lnTo>
                    <a:pt x="17847" y="15835"/>
                  </a:lnTo>
                  <a:lnTo>
                    <a:pt x="17553" y="16210"/>
                  </a:lnTo>
                  <a:lnTo>
                    <a:pt x="17241" y="16569"/>
                  </a:lnTo>
                  <a:lnTo>
                    <a:pt x="16914" y="16914"/>
                  </a:lnTo>
                  <a:lnTo>
                    <a:pt x="16569" y="17241"/>
                  </a:lnTo>
                  <a:lnTo>
                    <a:pt x="16210" y="17553"/>
                  </a:lnTo>
                  <a:lnTo>
                    <a:pt x="15835" y="17847"/>
                  </a:lnTo>
                  <a:lnTo>
                    <a:pt x="15446" y="18123"/>
                  </a:lnTo>
                  <a:lnTo>
                    <a:pt x="15044" y="18381"/>
                  </a:lnTo>
                  <a:lnTo>
                    <a:pt x="14630" y="18619"/>
                  </a:lnTo>
                  <a:lnTo>
                    <a:pt x="14203" y="18838"/>
                  </a:lnTo>
                  <a:lnTo>
                    <a:pt x="13765" y="19036"/>
                  </a:lnTo>
                  <a:lnTo>
                    <a:pt x="13314" y="19214"/>
                  </a:lnTo>
                  <a:lnTo>
                    <a:pt x="12853" y="19370"/>
                  </a:lnTo>
                  <a:lnTo>
                    <a:pt x="12384" y="19503"/>
                  </a:lnTo>
                  <a:lnTo>
                    <a:pt x="11904" y="19615"/>
                  </a:lnTo>
                  <a:lnTo>
                    <a:pt x="11416" y="19701"/>
                  </a:lnTo>
                  <a:lnTo>
                    <a:pt x="10921" y="19764"/>
                  </a:lnTo>
                  <a:lnTo>
                    <a:pt x="10418" y="19802"/>
                  </a:lnTo>
                  <a:lnTo>
                    <a:pt x="9908" y="19816"/>
                  </a:lnTo>
                  <a:lnTo>
                    <a:pt x="9398" y="19802"/>
                  </a:lnTo>
                  <a:lnTo>
                    <a:pt x="8895" y="19764"/>
                  </a:lnTo>
                  <a:lnTo>
                    <a:pt x="8400" y="19701"/>
                  </a:lnTo>
                  <a:lnTo>
                    <a:pt x="7912" y="19615"/>
                  </a:lnTo>
                  <a:lnTo>
                    <a:pt x="7432" y="19503"/>
                  </a:lnTo>
                  <a:lnTo>
                    <a:pt x="6963" y="19370"/>
                  </a:lnTo>
                  <a:lnTo>
                    <a:pt x="6502" y="19214"/>
                  </a:lnTo>
                  <a:lnTo>
                    <a:pt x="6051" y="19036"/>
                  </a:lnTo>
                  <a:lnTo>
                    <a:pt x="5613" y="18838"/>
                  </a:lnTo>
                  <a:lnTo>
                    <a:pt x="5186" y="18619"/>
                  </a:lnTo>
                  <a:lnTo>
                    <a:pt x="4772" y="18381"/>
                  </a:lnTo>
                  <a:lnTo>
                    <a:pt x="4370" y="18123"/>
                  </a:lnTo>
                  <a:lnTo>
                    <a:pt x="3981" y="17847"/>
                  </a:lnTo>
                  <a:lnTo>
                    <a:pt x="3606" y="17553"/>
                  </a:lnTo>
                  <a:lnTo>
                    <a:pt x="3247" y="17241"/>
                  </a:lnTo>
                  <a:lnTo>
                    <a:pt x="2902" y="16914"/>
                  </a:lnTo>
                  <a:lnTo>
                    <a:pt x="2575" y="16569"/>
                  </a:lnTo>
                  <a:lnTo>
                    <a:pt x="2263" y="16210"/>
                  </a:lnTo>
                  <a:lnTo>
                    <a:pt x="1969" y="15835"/>
                  </a:lnTo>
                  <a:lnTo>
                    <a:pt x="1693" y="15446"/>
                  </a:lnTo>
                  <a:lnTo>
                    <a:pt x="1435" y="15044"/>
                  </a:lnTo>
                  <a:lnTo>
                    <a:pt x="1197" y="14630"/>
                  </a:lnTo>
                  <a:lnTo>
                    <a:pt x="978" y="14203"/>
                  </a:lnTo>
                  <a:lnTo>
                    <a:pt x="780" y="13765"/>
                  </a:lnTo>
                  <a:lnTo>
                    <a:pt x="602" y="13314"/>
                  </a:lnTo>
                  <a:lnTo>
                    <a:pt x="446" y="12853"/>
                  </a:lnTo>
                  <a:lnTo>
                    <a:pt x="313" y="12384"/>
                  </a:lnTo>
                  <a:lnTo>
                    <a:pt x="201" y="11904"/>
                  </a:lnTo>
                  <a:lnTo>
                    <a:pt x="115" y="11416"/>
                  </a:lnTo>
                  <a:lnTo>
                    <a:pt x="52" y="10921"/>
                  </a:lnTo>
                  <a:lnTo>
                    <a:pt x="14" y="10418"/>
                  </a:lnTo>
                  <a:lnTo>
                    <a:pt x="0" y="9908"/>
                  </a:lnTo>
                  <a:lnTo>
                    <a:pt x="14" y="9398"/>
                  </a:lnTo>
                  <a:lnTo>
                    <a:pt x="52" y="8895"/>
                  </a:lnTo>
                  <a:lnTo>
                    <a:pt x="115" y="8400"/>
                  </a:lnTo>
                  <a:lnTo>
                    <a:pt x="201" y="7912"/>
                  </a:lnTo>
                  <a:lnTo>
                    <a:pt x="313" y="7432"/>
                  </a:lnTo>
                  <a:lnTo>
                    <a:pt x="446" y="6963"/>
                  </a:lnTo>
                  <a:lnTo>
                    <a:pt x="602" y="6502"/>
                  </a:lnTo>
                  <a:lnTo>
                    <a:pt x="780" y="6051"/>
                  </a:lnTo>
                  <a:lnTo>
                    <a:pt x="978" y="5613"/>
                  </a:lnTo>
                  <a:lnTo>
                    <a:pt x="1197" y="5186"/>
                  </a:lnTo>
                  <a:lnTo>
                    <a:pt x="1435" y="4772"/>
                  </a:lnTo>
                  <a:lnTo>
                    <a:pt x="1693" y="4370"/>
                  </a:lnTo>
                  <a:lnTo>
                    <a:pt x="1969" y="3981"/>
                  </a:lnTo>
                  <a:lnTo>
                    <a:pt x="2263" y="3606"/>
                  </a:lnTo>
                  <a:lnTo>
                    <a:pt x="2575" y="3247"/>
                  </a:lnTo>
                  <a:lnTo>
                    <a:pt x="2902" y="2902"/>
                  </a:lnTo>
                  <a:lnTo>
                    <a:pt x="3247" y="2575"/>
                  </a:lnTo>
                  <a:lnTo>
                    <a:pt x="3606" y="2263"/>
                  </a:lnTo>
                  <a:lnTo>
                    <a:pt x="3981" y="1969"/>
                  </a:lnTo>
                  <a:lnTo>
                    <a:pt x="4370" y="1693"/>
                  </a:lnTo>
                  <a:lnTo>
                    <a:pt x="4772" y="1435"/>
                  </a:lnTo>
                  <a:lnTo>
                    <a:pt x="5186" y="1197"/>
                  </a:lnTo>
                  <a:lnTo>
                    <a:pt x="5613" y="978"/>
                  </a:lnTo>
                  <a:lnTo>
                    <a:pt x="6051" y="780"/>
                  </a:lnTo>
                  <a:lnTo>
                    <a:pt x="6502" y="602"/>
                  </a:lnTo>
                  <a:lnTo>
                    <a:pt x="6963" y="446"/>
                  </a:lnTo>
                  <a:lnTo>
                    <a:pt x="7432" y="313"/>
                  </a:lnTo>
                  <a:lnTo>
                    <a:pt x="7912" y="201"/>
                  </a:lnTo>
                  <a:lnTo>
                    <a:pt x="8400" y="115"/>
                  </a:lnTo>
                  <a:lnTo>
                    <a:pt x="8895" y="52"/>
                  </a:lnTo>
                  <a:lnTo>
                    <a:pt x="9398" y="14"/>
                  </a:lnTo>
                  <a:lnTo>
                    <a:pt x="9908" y="0"/>
                  </a:lnTo>
                  <a:close/>
                </a:path>
              </a:pathLst>
            </a:custGeom>
            <a:noFill/>
            <a:ln w="6985">
              <a:solidFill>
                <a:srgbClr val="1F1A17"/>
              </a:solidFill>
              <a:round/>
              <a:headEnd/>
              <a:tailEnd/>
            </a:ln>
          </p:spPr>
          <p:txBody>
            <a:bodyPr/>
            <a:lstStyle/>
            <a:p>
              <a:endParaRPr lang="en-US"/>
            </a:p>
          </p:txBody>
        </p:sp>
        <p:sp>
          <p:nvSpPr>
            <p:cNvPr id="27667" name="Freeform 25"/>
            <p:cNvSpPr>
              <a:spLocks/>
            </p:cNvSpPr>
            <p:nvPr/>
          </p:nvSpPr>
          <p:spPr bwMode="auto">
            <a:xfrm>
              <a:off x="180" y="180"/>
              <a:ext cx="4459" cy="4459"/>
            </a:xfrm>
            <a:custGeom>
              <a:avLst/>
              <a:gdLst>
                <a:gd name="T0" fmla="*/ 0 w 17834"/>
                <a:gd name="T1" fmla="*/ 0 h 17834"/>
                <a:gd name="T2" fmla="*/ 0 w 17834"/>
                <a:gd name="T3" fmla="*/ 0 h 17834"/>
                <a:gd name="T4" fmla="*/ 0 w 17834"/>
                <a:gd name="T5" fmla="*/ 0 h 17834"/>
                <a:gd name="T6" fmla="*/ 0 w 17834"/>
                <a:gd name="T7" fmla="*/ 0 h 17834"/>
                <a:gd name="T8" fmla="*/ 0 w 17834"/>
                <a:gd name="T9" fmla="*/ 0 h 17834"/>
                <a:gd name="T10" fmla="*/ 0 w 17834"/>
                <a:gd name="T11" fmla="*/ 0 h 17834"/>
                <a:gd name="T12" fmla="*/ 0 w 17834"/>
                <a:gd name="T13" fmla="*/ 0 h 17834"/>
                <a:gd name="T14" fmla="*/ 0 w 17834"/>
                <a:gd name="T15" fmla="*/ 0 h 17834"/>
                <a:gd name="T16" fmla="*/ 0 w 17834"/>
                <a:gd name="T17" fmla="*/ 0 h 17834"/>
                <a:gd name="T18" fmla="*/ 0 w 17834"/>
                <a:gd name="T19" fmla="*/ 0 h 17834"/>
                <a:gd name="T20" fmla="*/ 0 w 17834"/>
                <a:gd name="T21" fmla="*/ 0 h 17834"/>
                <a:gd name="T22" fmla="*/ 0 w 17834"/>
                <a:gd name="T23" fmla="*/ 0 h 17834"/>
                <a:gd name="T24" fmla="*/ 0 w 17834"/>
                <a:gd name="T25" fmla="*/ 0 h 17834"/>
                <a:gd name="T26" fmla="*/ 0 w 17834"/>
                <a:gd name="T27" fmla="*/ 0 h 17834"/>
                <a:gd name="T28" fmla="*/ 0 w 17834"/>
                <a:gd name="T29" fmla="*/ 0 h 17834"/>
                <a:gd name="T30" fmla="*/ 0 w 17834"/>
                <a:gd name="T31" fmla="*/ 0 h 17834"/>
                <a:gd name="T32" fmla="*/ 0 w 17834"/>
                <a:gd name="T33" fmla="*/ 0 h 17834"/>
                <a:gd name="T34" fmla="*/ 0 w 17834"/>
                <a:gd name="T35" fmla="*/ 0 h 17834"/>
                <a:gd name="T36" fmla="*/ 0 w 17834"/>
                <a:gd name="T37" fmla="*/ 0 h 17834"/>
                <a:gd name="T38" fmla="*/ 0 w 17834"/>
                <a:gd name="T39" fmla="*/ 0 h 17834"/>
                <a:gd name="T40" fmla="*/ 0 w 17834"/>
                <a:gd name="T41" fmla="*/ 0 h 17834"/>
                <a:gd name="T42" fmla="*/ 0 w 17834"/>
                <a:gd name="T43" fmla="*/ 0 h 17834"/>
                <a:gd name="T44" fmla="*/ 0 w 17834"/>
                <a:gd name="T45" fmla="*/ 0 h 17834"/>
                <a:gd name="T46" fmla="*/ 0 w 17834"/>
                <a:gd name="T47" fmla="*/ 0 h 17834"/>
                <a:gd name="T48" fmla="*/ 0 w 17834"/>
                <a:gd name="T49" fmla="*/ 0 h 17834"/>
                <a:gd name="T50" fmla="*/ 0 w 17834"/>
                <a:gd name="T51" fmla="*/ 0 h 17834"/>
                <a:gd name="T52" fmla="*/ 0 w 17834"/>
                <a:gd name="T53" fmla="*/ 0 h 17834"/>
                <a:gd name="T54" fmla="*/ 0 w 17834"/>
                <a:gd name="T55" fmla="*/ 0 h 17834"/>
                <a:gd name="T56" fmla="*/ 0 w 17834"/>
                <a:gd name="T57" fmla="*/ 0 h 17834"/>
                <a:gd name="T58" fmla="*/ 0 w 17834"/>
                <a:gd name="T59" fmla="*/ 0 h 17834"/>
                <a:gd name="T60" fmla="*/ 0 w 17834"/>
                <a:gd name="T61" fmla="*/ 0 h 17834"/>
                <a:gd name="T62" fmla="*/ 0 w 17834"/>
                <a:gd name="T63" fmla="*/ 0 h 17834"/>
                <a:gd name="T64" fmla="*/ 0 w 17834"/>
                <a:gd name="T65" fmla="*/ 0 h 17834"/>
                <a:gd name="T66" fmla="*/ 0 w 17834"/>
                <a:gd name="T67" fmla="*/ 0 h 17834"/>
                <a:gd name="T68" fmla="*/ 0 w 17834"/>
                <a:gd name="T69" fmla="*/ 0 h 17834"/>
                <a:gd name="T70" fmla="*/ 0 w 17834"/>
                <a:gd name="T71" fmla="*/ 0 h 17834"/>
                <a:gd name="T72" fmla="*/ 0 w 17834"/>
                <a:gd name="T73" fmla="*/ 0 h 17834"/>
                <a:gd name="T74" fmla="*/ 0 w 17834"/>
                <a:gd name="T75" fmla="*/ 0 h 17834"/>
                <a:gd name="T76" fmla="*/ 0 w 17834"/>
                <a:gd name="T77" fmla="*/ 0 h 17834"/>
                <a:gd name="T78" fmla="*/ 0 w 17834"/>
                <a:gd name="T79" fmla="*/ 0 h 17834"/>
                <a:gd name="T80" fmla="*/ 0 w 17834"/>
                <a:gd name="T81" fmla="*/ 0 h 17834"/>
                <a:gd name="T82" fmla="*/ 0 w 17834"/>
                <a:gd name="T83" fmla="*/ 0 h 17834"/>
                <a:gd name="T84" fmla="*/ 0 w 17834"/>
                <a:gd name="T85" fmla="*/ 0 h 178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34"/>
                <a:gd name="T130" fmla="*/ 0 h 17834"/>
                <a:gd name="T131" fmla="*/ 17834 w 17834"/>
                <a:gd name="T132" fmla="*/ 17834 h 178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34" h="17834">
                  <a:moveTo>
                    <a:pt x="8917" y="0"/>
                  </a:moveTo>
                  <a:lnTo>
                    <a:pt x="9376" y="12"/>
                  </a:lnTo>
                  <a:lnTo>
                    <a:pt x="9828" y="47"/>
                  </a:lnTo>
                  <a:lnTo>
                    <a:pt x="10275" y="103"/>
                  </a:lnTo>
                  <a:lnTo>
                    <a:pt x="10714" y="181"/>
                  </a:lnTo>
                  <a:lnTo>
                    <a:pt x="11145" y="282"/>
                  </a:lnTo>
                  <a:lnTo>
                    <a:pt x="11568" y="401"/>
                  </a:lnTo>
                  <a:lnTo>
                    <a:pt x="11983" y="541"/>
                  </a:lnTo>
                  <a:lnTo>
                    <a:pt x="12388" y="701"/>
                  </a:lnTo>
                  <a:lnTo>
                    <a:pt x="12782" y="880"/>
                  </a:lnTo>
                  <a:lnTo>
                    <a:pt x="13167" y="1077"/>
                  </a:lnTo>
                  <a:lnTo>
                    <a:pt x="13541" y="1292"/>
                  </a:lnTo>
                  <a:lnTo>
                    <a:pt x="13902" y="1523"/>
                  </a:lnTo>
                  <a:lnTo>
                    <a:pt x="14252" y="1772"/>
                  </a:lnTo>
                  <a:lnTo>
                    <a:pt x="14588" y="2037"/>
                  </a:lnTo>
                  <a:lnTo>
                    <a:pt x="14912" y="2317"/>
                  </a:lnTo>
                  <a:lnTo>
                    <a:pt x="15221" y="2613"/>
                  </a:lnTo>
                  <a:lnTo>
                    <a:pt x="15517" y="2922"/>
                  </a:lnTo>
                  <a:lnTo>
                    <a:pt x="15797" y="3246"/>
                  </a:lnTo>
                  <a:lnTo>
                    <a:pt x="16062" y="3582"/>
                  </a:lnTo>
                  <a:lnTo>
                    <a:pt x="16311" y="3932"/>
                  </a:lnTo>
                  <a:lnTo>
                    <a:pt x="16542" y="4293"/>
                  </a:lnTo>
                  <a:lnTo>
                    <a:pt x="16757" y="4667"/>
                  </a:lnTo>
                  <a:lnTo>
                    <a:pt x="16954" y="5052"/>
                  </a:lnTo>
                  <a:lnTo>
                    <a:pt x="17133" y="5446"/>
                  </a:lnTo>
                  <a:lnTo>
                    <a:pt x="17293" y="5851"/>
                  </a:lnTo>
                  <a:lnTo>
                    <a:pt x="17433" y="6266"/>
                  </a:lnTo>
                  <a:lnTo>
                    <a:pt x="17552" y="6689"/>
                  </a:lnTo>
                  <a:lnTo>
                    <a:pt x="17653" y="7120"/>
                  </a:lnTo>
                  <a:lnTo>
                    <a:pt x="17731" y="7559"/>
                  </a:lnTo>
                  <a:lnTo>
                    <a:pt x="17787" y="8006"/>
                  </a:lnTo>
                  <a:lnTo>
                    <a:pt x="17822" y="8458"/>
                  </a:lnTo>
                  <a:lnTo>
                    <a:pt x="17834" y="8917"/>
                  </a:lnTo>
                  <a:lnTo>
                    <a:pt x="17822" y="9376"/>
                  </a:lnTo>
                  <a:lnTo>
                    <a:pt x="17787" y="9828"/>
                  </a:lnTo>
                  <a:lnTo>
                    <a:pt x="17731" y="10275"/>
                  </a:lnTo>
                  <a:lnTo>
                    <a:pt x="17653" y="10714"/>
                  </a:lnTo>
                  <a:lnTo>
                    <a:pt x="17552" y="11145"/>
                  </a:lnTo>
                  <a:lnTo>
                    <a:pt x="17433" y="11568"/>
                  </a:lnTo>
                  <a:lnTo>
                    <a:pt x="17293" y="11983"/>
                  </a:lnTo>
                  <a:lnTo>
                    <a:pt x="17133" y="12388"/>
                  </a:lnTo>
                  <a:lnTo>
                    <a:pt x="16954" y="12782"/>
                  </a:lnTo>
                  <a:lnTo>
                    <a:pt x="16757" y="13167"/>
                  </a:lnTo>
                  <a:lnTo>
                    <a:pt x="16542" y="13541"/>
                  </a:lnTo>
                  <a:lnTo>
                    <a:pt x="16311" y="13902"/>
                  </a:lnTo>
                  <a:lnTo>
                    <a:pt x="16062" y="14252"/>
                  </a:lnTo>
                  <a:lnTo>
                    <a:pt x="15797" y="14588"/>
                  </a:lnTo>
                  <a:lnTo>
                    <a:pt x="15517" y="14912"/>
                  </a:lnTo>
                  <a:lnTo>
                    <a:pt x="15221" y="15221"/>
                  </a:lnTo>
                  <a:lnTo>
                    <a:pt x="14912" y="15517"/>
                  </a:lnTo>
                  <a:lnTo>
                    <a:pt x="14588" y="15797"/>
                  </a:lnTo>
                  <a:lnTo>
                    <a:pt x="14252" y="16062"/>
                  </a:lnTo>
                  <a:lnTo>
                    <a:pt x="13902" y="16311"/>
                  </a:lnTo>
                  <a:lnTo>
                    <a:pt x="13541" y="16542"/>
                  </a:lnTo>
                  <a:lnTo>
                    <a:pt x="13167" y="16757"/>
                  </a:lnTo>
                  <a:lnTo>
                    <a:pt x="12782" y="16954"/>
                  </a:lnTo>
                  <a:lnTo>
                    <a:pt x="12388" y="17133"/>
                  </a:lnTo>
                  <a:lnTo>
                    <a:pt x="11983" y="17293"/>
                  </a:lnTo>
                  <a:lnTo>
                    <a:pt x="11568" y="17433"/>
                  </a:lnTo>
                  <a:lnTo>
                    <a:pt x="11145" y="17552"/>
                  </a:lnTo>
                  <a:lnTo>
                    <a:pt x="10714" y="17653"/>
                  </a:lnTo>
                  <a:lnTo>
                    <a:pt x="10275" y="17731"/>
                  </a:lnTo>
                  <a:lnTo>
                    <a:pt x="9828" y="17787"/>
                  </a:lnTo>
                  <a:lnTo>
                    <a:pt x="9376" y="17822"/>
                  </a:lnTo>
                  <a:lnTo>
                    <a:pt x="8917" y="17834"/>
                  </a:lnTo>
                  <a:lnTo>
                    <a:pt x="8458" y="17822"/>
                  </a:lnTo>
                  <a:lnTo>
                    <a:pt x="8006" y="17787"/>
                  </a:lnTo>
                  <a:lnTo>
                    <a:pt x="7559" y="17731"/>
                  </a:lnTo>
                  <a:lnTo>
                    <a:pt x="7120" y="17653"/>
                  </a:lnTo>
                  <a:lnTo>
                    <a:pt x="6689" y="17552"/>
                  </a:lnTo>
                  <a:lnTo>
                    <a:pt x="6266" y="17433"/>
                  </a:lnTo>
                  <a:lnTo>
                    <a:pt x="5851" y="17293"/>
                  </a:lnTo>
                  <a:lnTo>
                    <a:pt x="5446" y="17133"/>
                  </a:lnTo>
                  <a:lnTo>
                    <a:pt x="5052" y="16954"/>
                  </a:lnTo>
                  <a:lnTo>
                    <a:pt x="4667" y="16757"/>
                  </a:lnTo>
                  <a:lnTo>
                    <a:pt x="4293" y="16542"/>
                  </a:lnTo>
                  <a:lnTo>
                    <a:pt x="3932" y="16311"/>
                  </a:lnTo>
                  <a:lnTo>
                    <a:pt x="3582" y="16062"/>
                  </a:lnTo>
                  <a:lnTo>
                    <a:pt x="3246" y="15797"/>
                  </a:lnTo>
                  <a:lnTo>
                    <a:pt x="2922" y="15517"/>
                  </a:lnTo>
                  <a:lnTo>
                    <a:pt x="2613" y="15221"/>
                  </a:lnTo>
                  <a:lnTo>
                    <a:pt x="2317" y="14912"/>
                  </a:lnTo>
                  <a:lnTo>
                    <a:pt x="2037" y="14588"/>
                  </a:lnTo>
                  <a:lnTo>
                    <a:pt x="1772" y="14252"/>
                  </a:lnTo>
                  <a:lnTo>
                    <a:pt x="1523" y="13902"/>
                  </a:lnTo>
                  <a:lnTo>
                    <a:pt x="1292" y="13541"/>
                  </a:lnTo>
                  <a:lnTo>
                    <a:pt x="1077" y="13167"/>
                  </a:lnTo>
                  <a:lnTo>
                    <a:pt x="880" y="12782"/>
                  </a:lnTo>
                  <a:lnTo>
                    <a:pt x="701" y="12388"/>
                  </a:lnTo>
                  <a:lnTo>
                    <a:pt x="541" y="11983"/>
                  </a:lnTo>
                  <a:lnTo>
                    <a:pt x="401" y="11568"/>
                  </a:lnTo>
                  <a:lnTo>
                    <a:pt x="282" y="11145"/>
                  </a:lnTo>
                  <a:lnTo>
                    <a:pt x="181" y="10714"/>
                  </a:lnTo>
                  <a:lnTo>
                    <a:pt x="103" y="10275"/>
                  </a:lnTo>
                  <a:lnTo>
                    <a:pt x="47" y="9828"/>
                  </a:lnTo>
                  <a:lnTo>
                    <a:pt x="12" y="9376"/>
                  </a:lnTo>
                  <a:lnTo>
                    <a:pt x="0" y="8917"/>
                  </a:lnTo>
                  <a:lnTo>
                    <a:pt x="12" y="8458"/>
                  </a:lnTo>
                  <a:lnTo>
                    <a:pt x="47" y="8006"/>
                  </a:lnTo>
                  <a:lnTo>
                    <a:pt x="103" y="7559"/>
                  </a:lnTo>
                  <a:lnTo>
                    <a:pt x="181" y="7120"/>
                  </a:lnTo>
                  <a:lnTo>
                    <a:pt x="282" y="6689"/>
                  </a:lnTo>
                  <a:lnTo>
                    <a:pt x="401" y="6266"/>
                  </a:lnTo>
                  <a:lnTo>
                    <a:pt x="541" y="5851"/>
                  </a:lnTo>
                  <a:lnTo>
                    <a:pt x="701" y="5446"/>
                  </a:lnTo>
                  <a:lnTo>
                    <a:pt x="880" y="5052"/>
                  </a:lnTo>
                  <a:lnTo>
                    <a:pt x="1077" y="4667"/>
                  </a:lnTo>
                  <a:lnTo>
                    <a:pt x="1292" y="4293"/>
                  </a:lnTo>
                  <a:lnTo>
                    <a:pt x="1523" y="3932"/>
                  </a:lnTo>
                  <a:lnTo>
                    <a:pt x="1772" y="3582"/>
                  </a:lnTo>
                  <a:lnTo>
                    <a:pt x="2037" y="3246"/>
                  </a:lnTo>
                  <a:lnTo>
                    <a:pt x="2317" y="2922"/>
                  </a:lnTo>
                  <a:lnTo>
                    <a:pt x="2613" y="2613"/>
                  </a:lnTo>
                  <a:lnTo>
                    <a:pt x="2922" y="2317"/>
                  </a:lnTo>
                  <a:lnTo>
                    <a:pt x="3246" y="2037"/>
                  </a:lnTo>
                  <a:lnTo>
                    <a:pt x="3582" y="1772"/>
                  </a:lnTo>
                  <a:lnTo>
                    <a:pt x="3932" y="1523"/>
                  </a:lnTo>
                  <a:lnTo>
                    <a:pt x="4293" y="1292"/>
                  </a:lnTo>
                  <a:lnTo>
                    <a:pt x="4667" y="1077"/>
                  </a:lnTo>
                  <a:lnTo>
                    <a:pt x="5052" y="880"/>
                  </a:lnTo>
                  <a:lnTo>
                    <a:pt x="5446" y="701"/>
                  </a:lnTo>
                  <a:lnTo>
                    <a:pt x="5851" y="541"/>
                  </a:lnTo>
                  <a:lnTo>
                    <a:pt x="6266" y="401"/>
                  </a:lnTo>
                  <a:lnTo>
                    <a:pt x="6689" y="282"/>
                  </a:lnTo>
                  <a:lnTo>
                    <a:pt x="7120" y="181"/>
                  </a:lnTo>
                  <a:lnTo>
                    <a:pt x="7559" y="103"/>
                  </a:lnTo>
                  <a:lnTo>
                    <a:pt x="8006" y="47"/>
                  </a:lnTo>
                  <a:lnTo>
                    <a:pt x="8458" y="12"/>
                  </a:lnTo>
                  <a:lnTo>
                    <a:pt x="8917" y="0"/>
                  </a:lnTo>
                  <a:close/>
                </a:path>
              </a:pathLst>
            </a:custGeom>
            <a:solidFill>
              <a:srgbClr val="B2B2B2"/>
            </a:solidFill>
            <a:ln w="9525">
              <a:noFill/>
              <a:round/>
              <a:headEnd/>
              <a:tailEnd/>
            </a:ln>
          </p:spPr>
          <p:txBody>
            <a:bodyPr/>
            <a:lstStyle/>
            <a:p>
              <a:endParaRPr lang="en-US"/>
            </a:p>
          </p:txBody>
        </p:sp>
        <p:sp>
          <p:nvSpPr>
            <p:cNvPr id="27668" name="Freeform 24"/>
            <p:cNvSpPr>
              <a:spLocks/>
            </p:cNvSpPr>
            <p:nvPr/>
          </p:nvSpPr>
          <p:spPr bwMode="auto">
            <a:xfrm>
              <a:off x="180" y="180"/>
              <a:ext cx="4459" cy="4459"/>
            </a:xfrm>
            <a:custGeom>
              <a:avLst/>
              <a:gdLst>
                <a:gd name="T0" fmla="*/ 0 w 17834"/>
                <a:gd name="T1" fmla="*/ 0 h 17834"/>
                <a:gd name="T2" fmla="*/ 0 w 17834"/>
                <a:gd name="T3" fmla="*/ 0 h 17834"/>
                <a:gd name="T4" fmla="*/ 0 w 17834"/>
                <a:gd name="T5" fmla="*/ 0 h 17834"/>
                <a:gd name="T6" fmla="*/ 0 w 17834"/>
                <a:gd name="T7" fmla="*/ 0 h 17834"/>
                <a:gd name="T8" fmla="*/ 0 w 17834"/>
                <a:gd name="T9" fmla="*/ 0 h 17834"/>
                <a:gd name="T10" fmla="*/ 0 w 17834"/>
                <a:gd name="T11" fmla="*/ 0 h 17834"/>
                <a:gd name="T12" fmla="*/ 0 w 17834"/>
                <a:gd name="T13" fmla="*/ 0 h 17834"/>
                <a:gd name="T14" fmla="*/ 0 w 17834"/>
                <a:gd name="T15" fmla="*/ 0 h 17834"/>
                <a:gd name="T16" fmla="*/ 0 w 17834"/>
                <a:gd name="T17" fmla="*/ 0 h 17834"/>
                <a:gd name="T18" fmla="*/ 0 w 17834"/>
                <a:gd name="T19" fmla="*/ 0 h 17834"/>
                <a:gd name="T20" fmla="*/ 0 w 17834"/>
                <a:gd name="T21" fmla="*/ 0 h 17834"/>
                <a:gd name="T22" fmla="*/ 0 w 17834"/>
                <a:gd name="T23" fmla="*/ 0 h 17834"/>
                <a:gd name="T24" fmla="*/ 0 w 17834"/>
                <a:gd name="T25" fmla="*/ 0 h 17834"/>
                <a:gd name="T26" fmla="*/ 0 w 17834"/>
                <a:gd name="T27" fmla="*/ 0 h 17834"/>
                <a:gd name="T28" fmla="*/ 0 w 17834"/>
                <a:gd name="T29" fmla="*/ 0 h 17834"/>
                <a:gd name="T30" fmla="*/ 0 w 17834"/>
                <a:gd name="T31" fmla="*/ 0 h 17834"/>
                <a:gd name="T32" fmla="*/ 0 w 17834"/>
                <a:gd name="T33" fmla="*/ 0 h 17834"/>
                <a:gd name="T34" fmla="*/ 0 w 17834"/>
                <a:gd name="T35" fmla="*/ 0 h 17834"/>
                <a:gd name="T36" fmla="*/ 0 w 17834"/>
                <a:gd name="T37" fmla="*/ 0 h 17834"/>
                <a:gd name="T38" fmla="*/ 0 w 17834"/>
                <a:gd name="T39" fmla="*/ 0 h 17834"/>
                <a:gd name="T40" fmla="*/ 0 w 17834"/>
                <a:gd name="T41" fmla="*/ 0 h 17834"/>
                <a:gd name="T42" fmla="*/ 0 w 17834"/>
                <a:gd name="T43" fmla="*/ 0 h 17834"/>
                <a:gd name="T44" fmla="*/ 0 w 17834"/>
                <a:gd name="T45" fmla="*/ 0 h 17834"/>
                <a:gd name="T46" fmla="*/ 0 w 17834"/>
                <a:gd name="T47" fmla="*/ 0 h 17834"/>
                <a:gd name="T48" fmla="*/ 0 w 17834"/>
                <a:gd name="T49" fmla="*/ 0 h 17834"/>
                <a:gd name="T50" fmla="*/ 0 w 17834"/>
                <a:gd name="T51" fmla="*/ 0 h 17834"/>
                <a:gd name="T52" fmla="*/ 0 w 17834"/>
                <a:gd name="T53" fmla="*/ 0 h 17834"/>
                <a:gd name="T54" fmla="*/ 0 w 17834"/>
                <a:gd name="T55" fmla="*/ 0 h 17834"/>
                <a:gd name="T56" fmla="*/ 0 w 17834"/>
                <a:gd name="T57" fmla="*/ 0 h 17834"/>
                <a:gd name="T58" fmla="*/ 0 w 17834"/>
                <a:gd name="T59" fmla="*/ 0 h 17834"/>
                <a:gd name="T60" fmla="*/ 0 w 17834"/>
                <a:gd name="T61" fmla="*/ 0 h 17834"/>
                <a:gd name="T62" fmla="*/ 0 w 17834"/>
                <a:gd name="T63" fmla="*/ 0 h 17834"/>
                <a:gd name="T64" fmla="*/ 0 w 17834"/>
                <a:gd name="T65" fmla="*/ 0 h 17834"/>
                <a:gd name="T66" fmla="*/ 0 w 17834"/>
                <a:gd name="T67" fmla="*/ 0 h 17834"/>
                <a:gd name="T68" fmla="*/ 0 w 17834"/>
                <a:gd name="T69" fmla="*/ 0 h 17834"/>
                <a:gd name="T70" fmla="*/ 0 w 17834"/>
                <a:gd name="T71" fmla="*/ 0 h 17834"/>
                <a:gd name="T72" fmla="*/ 0 w 17834"/>
                <a:gd name="T73" fmla="*/ 0 h 17834"/>
                <a:gd name="T74" fmla="*/ 0 w 17834"/>
                <a:gd name="T75" fmla="*/ 0 h 17834"/>
                <a:gd name="T76" fmla="*/ 0 w 17834"/>
                <a:gd name="T77" fmla="*/ 0 h 17834"/>
                <a:gd name="T78" fmla="*/ 0 w 17834"/>
                <a:gd name="T79" fmla="*/ 0 h 17834"/>
                <a:gd name="T80" fmla="*/ 0 w 17834"/>
                <a:gd name="T81" fmla="*/ 0 h 17834"/>
                <a:gd name="T82" fmla="*/ 0 w 17834"/>
                <a:gd name="T83" fmla="*/ 0 h 17834"/>
                <a:gd name="T84" fmla="*/ 0 w 17834"/>
                <a:gd name="T85" fmla="*/ 0 h 178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34"/>
                <a:gd name="T130" fmla="*/ 0 h 17834"/>
                <a:gd name="T131" fmla="*/ 17834 w 17834"/>
                <a:gd name="T132" fmla="*/ 17834 h 178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34" h="17834">
                  <a:moveTo>
                    <a:pt x="8917" y="0"/>
                  </a:moveTo>
                  <a:lnTo>
                    <a:pt x="9376" y="12"/>
                  </a:lnTo>
                  <a:lnTo>
                    <a:pt x="9828" y="47"/>
                  </a:lnTo>
                  <a:lnTo>
                    <a:pt x="10275" y="103"/>
                  </a:lnTo>
                  <a:lnTo>
                    <a:pt x="10714" y="181"/>
                  </a:lnTo>
                  <a:lnTo>
                    <a:pt x="11145" y="282"/>
                  </a:lnTo>
                  <a:lnTo>
                    <a:pt x="11568" y="401"/>
                  </a:lnTo>
                  <a:lnTo>
                    <a:pt x="11983" y="541"/>
                  </a:lnTo>
                  <a:lnTo>
                    <a:pt x="12388" y="701"/>
                  </a:lnTo>
                  <a:lnTo>
                    <a:pt x="12782" y="880"/>
                  </a:lnTo>
                  <a:lnTo>
                    <a:pt x="13167" y="1077"/>
                  </a:lnTo>
                  <a:lnTo>
                    <a:pt x="13541" y="1292"/>
                  </a:lnTo>
                  <a:lnTo>
                    <a:pt x="13902" y="1523"/>
                  </a:lnTo>
                  <a:lnTo>
                    <a:pt x="14252" y="1772"/>
                  </a:lnTo>
                  <a:lnTo>
                    <a:pt x="14588" y="2037"/>
                  </a:lnTo>
                  <a:lnTo>
                    <a:pt x="14912" y="2317"/>
                  </a:lnTo>
                  <a:lnTo>
                    <a:pt x="15221" y="2613"/>
                  </a:lnTo>
                  <a:lnTo>
                    <a:pt x="15517" y="2922"/>
                  </a:lnTo>
                  <a:lnTo>
                    <a:pt x="15797" y="3246"/>
                  </a:lnTo>
                  <a:lnTo>
                    <a:pt x="16062" y="3582"/>
                  </a:lnTo>
                  <a:lnTo>
                    <a:pt x="16311" y="3932"/>
                  </a:lnTo>
                  <a:lnTo>
                    <a:pt x="16542" y="4293"/>
                  </a:lnTo>
                  <a:lnTo>
                    <a:pt x="16757" y="4667"/>
                  </a:lnTo>
                  <a:lnTo>
                    <a:pt x="16954" y="5052"/>
                  </a:lnTo>
                  <a:lnTo>
                    <a:pt x="17133" y="5446"/>
                  </a:lnTo>
                  <a:lnTo>
                    <a:pt x="17293" y="5851"/>
                  </a:lnTo>
                  <a:lnTo>
                    <a:pt x="17433" y="6266"/>
                  </a:lnTo>
                  <a:lnTo>
                    <a:pt x="17552" y="6689"/>
                  </a:lnTo>
                  <a:lnTo>
                    <a:pt x="17653" y="7120"/>
                  </a:lnTo>
                  <a:lnTo>
                    <a:pt x="17731" y="7559"/>
                  </a:lnTo>
                  <a:lnTo>
                    <a:pt x="17787" y="8006"/>
                  </a:lnTo>
                  <a:lnTo>
                    <a:pt x="17822" y="8458"/>
                  </a:lnTo>
                  <a:lnTo>
                    <a:pt x="17834" y="8917"/>
                  </a:lnTo>
                  <a:lnTo>
                    <a:pt x="17822" y="9376"/>
                  </a:lnTo>
                  <a:lnTo>
                    <a:pt x="17787" y="9828"/>
                  </a:lnTo>
                  <a:lnTo>
                    <a:pt x="17731" y="10275"/>
                  </a:lnTo>
                  <a:lnTo>
                    <a:pt x="17653" y="10714"/>
                  </a:lnTo>
                  <a:lnTo>
                    <a:pt x="17552" y="11145"/>
                  </a:lnTo>
                  <a:lnTo>
                    <a:pt x="17433" y="11568"/>
                  </a:lnTo>
                  <a:lnTo>
                    <a:pt x="17293" y="11983"/>
                  </a:lnTo>
                  <a:lnTo>
                    <a:pt x="17133" y="12388"/>
                  </a:lnTo>
                  <a:lnTo>
                    <a:pt x="16954" y="12782"/>
                  </a:lnTo>
                  <a:lnTo>
                    <a:pt x="16757" y="13167"/>
                  </a:lnTo>
                  <a:lnTo>
                    <a:pt x="16542" y="13541"/>
                  </a:lnTo>
                  <a:lnTo>
                    <a:pt x="16311" y="13902"/>
                  </a:lnTo>
                  <a:lnTo>
                    <a:pt x="16062" y="14252"/>
                  </a:lnTo>
                  <a:lnTo>
                    <a:pt x="15797" y="14588"/>
                  </a:lnTo>
                  <a:lnTo>
                    <a:pt x="15517" y="14912"/>
                  </a:lnTo>
                  <a:lnTo>
                    <a:pt x="15221" y="15221"/>
                  </a:lnTo>
                  <a:lnTo>
                    <a:pt x="14912" y="15517"/>
                  </a:lnTo>
                  <a:lnTo>
                    <a:pt x="14588" y="15797"/>
                  </a:lnTo>
                  <a:lnTo>
                    <a:pt x="14252" y="16062"/>
                  </a:lnTo>
                  <a:lnTo>
                    <a:pt x="13902" y="16311"/>
                  </a:lnTo>
                  <a:lnTo>
                    <a:pt x="13541" y="16542"/>
                  </a:lnTo>
                  <a:lnTo>
                    <a:pt x="13167" y="16757"/>
                  </a:lnTo>
                  <a:lnTo>
                    <a:pt x="12782" y="16954"/>
                  </a:lnTo>
                  <a:lnTo>
                    <a:pt x="12388" y="17133"/>
                  </a:lnTo>
                  <a:lnTo>
                    <a:pt x="11983" y="17293"/>
                  </a:lnTo>
                  <a:lnTo>
                    <a:pt x="11568" y="17433"/>
                  </a:lnTo>
                  <a:lnTo>
                    <a:pt x="11145" y="17552"/>
                  </a:lnTo>
                  <a:lnTo>
                    <a:pt x="10714" y="17653"/>
                  </a:lnTo>
                  <a:lnTo>
                    <a:pt x="10275" y="17731"/>
                  </a:lnTo>
                  <a:lnTo>
                    <a:pt x="9828" y="17787"/>
                  </a:lnTo>
                  <a:lnTo>
                    <a:pt x="9376" y="17822"/>
                  </a:lnTo>
                  <a:lnTo>
                    <a:pt x="8917" y="17834"/>
                  </a:lnTo>
                  <a:lnTo>
                    <a:pt x="8458" y="17822"/>
                  </a:lnTo>
                  <a:lnTo>
                    <a:pt x="8006" y="17787"/>
                  </a:lnTo>
                  <a:lnTo>
                    <a:pt x="7559" y="17731"/>
                  </a:lnTo>
                  <a:lnTo>
                    <a:pt x="7120" y="17653"/>
                  </a:lnTo>
                  <a:lnTo>
                    <a:pt x="6689" y="17552"/>
                  </a:lnTo>
                  <a:lnTo>
                    <a:pt x="6266" y="17433"/>
                  </a:lnTo>
                  <a:lnTo>
                    <a:pt x="5851" y="17293"/>
                  </a:lnTo>
                  <a:lnTo>
                    <a:pt x="5446" y="17133"/>
                  </a:lnTo>
                  <a:lnTo>
                    <a:pt x="5052" y="16954"/>
                  </a:lnTo>
                  <a:lnTo>
                    <a:pt x="4667" y="16757"/>
                  </a:lnTo>
                  <a:lnTo>
                    <a:pt x="4293" y="16542"/>
                  </a:lnTo>
                  <a:lnTo>
                    <a:pt x="3932" y="16311"/>
                  </a:lnTo>
                  <a:lnTo>
                    <a:pt x="3582" y="16062"/>
                  </a:lnTo>
                  <a:lnTo>
                    <a:pt x="3246" y="15797"/>
                  </a:lnTo>
                  <a:lnTo>
                    <a:pt x="2922" y="15517"/>
                  </a:lnTo>
                  <a:lnTo>
                    <a:pt x="2613" y="15221"/>
                  </a:lnTo>
                  <a:lnTo>
                    <a:pt x="2317" y="14912"/>
                  </a:lnTo>
                  <a:lnTo>
                    <a:pt x="2037" y="14588"/>
                  </a:lnTo>
                  <a:lnTo>
                    <a:pt x="1772" y="14252"/>
                  </a:lnTo>
                  <a:lnTo>
                    <a:pt x="1523" y="13902"/>
                  </a:lnTo>
                  <a:lnTo>
                    <a:pt x="1292" y="13541"/>
                  </a:lnTo>
                  <a:lnTo>
                    <a:pt x="1077" y="13167"/>
                  </a:lnTo>
                  <a:lnTo>
                    <a:pt x="880" y="12782"/>
                  </a:lnTo>
                  <a:lnTo>
                    <a:pt x="701" y="12388"/>
                  </a:lnTo>
                  <a:lnTo>
                    <a:pt x="541" y="11983"/>
                  </a:lnTo>
                  <a:lnTo>
                    <a:pt x="401" y="11568"/>
                  </a:lnTo>
                  <a:lnTo>
                    <a:pt x="282" y="11145"/>
                  </a:lnTo>
                  <a:lnTo>
                    <a:pt x="181" y="10714"/>
                  </a:lnTo>
                  <a:lnTo>
                    <a:pt x="103" y="10275"/>
                  </a:lnTo>
                  <a:lnTo>
                    <a:pt x="47" y="9828"/>
                  </a:lnTo>
                  <a:lnTo>
                    <a:pt x="12" y="9376"/>
                  </a:lnTo>
                  <a:lnTo>
                    <a:pt x="0" y="8917"/>
                  </a:lnTo>
                  <a:lnTo>
                    <a:pt x="12" y="8458"/>
                  </a:lnTo>
                  <a:lnTo>
                    <a:pt x="47" y="8006"/>
                  </a:lnTo>
                  <a:lnTo>
                    <a:pt x="103" y="7559"/>
                  </a:lnTo>
                  <a:lnTo>
                    <a:pt x="181" y="7120"/>
                  </a:lnTo>
                  <a:lnTo>
                    <a:pt x="282" y="6689"/>
                  </a:lnTo>
                  <a:lnTo>
                    <a:pt x="401" y="6266"/>
                  </a:lnTo>
                  <a:lnTo>
                    <a:pt x="541" y="5851"/>
                  </a:lnTo>
                  <a:lnTo>
                    <a:pt x="701" y="5446"/>
                  </a:lnTo>
                  <a:lnTo>
                    <a:pt x="880" y="5052"/>
                  </a:lnTo>
                  <a:lnTo>
                    <a:pt x="1077" y="4667"/>
                  </a:lnTo>
                  <a:lnTo>
                    <a:pt x="1292" y="4293"/>
                  </a:lnTo>
                  <a:lnTo>
                    <a:pt x="1523" y="3932"/>
                  </a:lnTo>
                  <a:lnTo>
                    <a:pt x="1772" y="3582"/>
                  </a:lnTo>
                  <a:lnTo>
                    <a:pt x="2037" y="3246"/>
                  </a:lnTo>
                  <a:lnTo>
                    <a:pt x="2317" y="2922"/>
                  </a:lnTo>
                  <a:lnTo>
                    <a:pt x="2613" y="2613"/>
                  </a:lnTo>
                  <a:lnTo>
                    <a:pt x="2922" y="2317"/>
                  </a:lnTo>
                  <a:lnTo>
                    <a:pt x="3246" y="2037"/>
                  </a:lnTo>
                  <a:lnTo>
                    <a:pt x="3582" y="1772"/>
                  </a:lnTo>
                  <a:lnTo>
                    <a:pt x="3932" y="1523"/>
                  </a:lnTo>
                  <a:lnTo>
                    <a:pt x="4293" y="1292"/>
                  </a:lnTo>
                  <a:lnTo>
                    <a:pt x="4667" y="1077"/>
                  </a:lnTo>
                  <a:lnTo>
                    <a:pt x="5052" y="880"/>
                  </a:lnTo>
                  <a:lnTo>
                    <a:pt x="5446" y="701"/>
                  </a:lnTo>
                  <a:lnTo>
                    <a:pt x="5851" y="541"/>
                  </a:lnTo>
                  <a:lnTo>
                    <a:pt x="6266" y="401"/>
                  </a:lnTo>
                  <a:lnTo>
                    <a:pt x="6689" y="282"/>
                  </a:lnTo>
                  <a:lnTo>
                    <a:pt x="7120" y="181"/>
                  </a:lnTo>
                  <a:lnTo>
                    <a:pt x="7559" y="103"/>
                  </a:lnTo>
                  <a:lnTo>
                    <a:pt x="8006" y="47"/>
                  </a:lnTo>
                  <a:lnTo>
                    <a:pt x="8458" y="12"/>
                  </a:lnTo>
                  <a:lnTo>
                    <a:pt x="8917" y="0"/>
                  </a:lnTo>
                  <a:close/>
                </a:path>
              </a:pathLst>
            </a:custGeom>
            <a:noFill/>
            <a:ln w="6985">
              <a:solidFill>
                <a:srgbClr val="1F1A17"/>
              </a:solidFill>
              <a:round/>
              <a:headEnd/>
              <a:tailEnd/>
            </a:ln>
          </p:spPr>
          <p:txBody>
            <a:bodyPr/>
            <a:lstStyle/>
            <a:p>
              <a:endParaRPr lang="en-US"/>
            </a:p>
          </p:txBody>
        </p:sp>
        <p:sp>
          <p:nvSpPr>
            <p:cNvPr id="27669" name="Freeform 23"/>
            <p:cNvSpPr>
              <a:spLocks/>
            </p:cNvSpPr>
            <p:nvPr/>
          </p:nvSpPr>
          <p:spPr bwMode="auto">
            <a:xfrm>
              <a:off x="428" y="428"/>
              <a:ext cx="3963" cy="3963"/>
            </a:xfrm>
            <a:custGeom>
              <a:avLst/>
              <a:gdLst>
                <a:gd name="T0" fmla="*/ 0 w 15850"/>
                <a:gd name="T1" fmla="*/ 0 h 15850"/>
                <a:gd name="T2" fmla="*/ 0 w 15850"/>
                <a:gd name="T3" fmla="*/ 0 h 15850"/>
                <a:gd name="T4" fmla="*/ 0 w 15850"/>
                <a:gd name="T5" fmla="*/ 0 h 15850"/>
                <a:gd name="T6" fmla="*/ 0 w 15850"/>
                <a:gd name="T7" fmla="*/ 0 h 15850"/>
                <a:gd name="T8" fmla="*/ 0 w 15850"/>
                <a:gd name="T9" fmla="*/ 0 h 15850"/>
                <a:gd name="T10" fmla="*/ 0 w 15850"/>
                <a:gd name="T11" fmla="*/ 0 h 15850"/>
                <a:gd name="T12" fmla="*/ 0 w 15850"/>
                <a:gd name="T13" fmla="*/ 0 h 15850"/>
                <a:gd name="T14" fmla="*/ 0 w 15850"/>
                <a:gd name="T15" fmla="*/ 0 h 15850"/>
                <a:gd name="T16" fmla="*/ 0 w 15850"/>
                <a:gd name="T17" fmla="*/ 0 h 15850"/>
                <a:gd name="T18" fmla="*/ 0 w 15850"/>
                <a:gd name="T19" fmla="*/ 0 h 15850"/>
                <a:gd name="T20" fmla="*/ 0 w 15850"/>
                <a:gd name="T21" fmla="*/ 0 h 15850"/>
                <a:gd name="T22" fmla="*/ 0 w 15850"/>
                <a:gd name="T23" fmla="*/ 0 h 15850"/>
                <a:gd name="T24" fmla="*/ 0 w 15850"/>
                <a:gd name="T25" fmla="*/ 0 h 15850"/>
                <a:gd name="T26" fmla="*/ 0 w 15850"/>
                <a:gd name="T27" fmla="*/ 0 h 15850"/>
                <a:gd name="T28" fmla="*/ 0 w 15850"/>
                <a:gd name="T29" fmla="*/ 0 h 15850"/>
                <a:gd name="T30" fmla="*/ 0 w 15850"/>
                <a:gd name="T31" fmla="*/ 0 h 15850"/>
                <a:gd name="T32" fmla="*/ 0 w 15850"/>
                <a:gd name="T33" fmla="*/ 0 h 15850"/>
                <a:gd name="T34" fmla="*/ 0 w 15850"/>
                <a:gd name="T35" fmla="*/ 0 h 15850"/>
                <a:gd name="T36" fmla="*/ 0 w 15850"/>
                <a:gd name="T37" fmla="*/ 0 h 15850"/>
                <a:gd name="T38" fmla="*/ 0 w 15850"/>
                <a:gd name="T39" fmla="*/ 0 h 15850"/>
                <a:gd name="T40" fmla="*/ 0 w 15850"/>
                <a:gd name="T41" fmla="*/ 0 h 15850"/>
                <a:gd name="T42" fmla="*/ 0 w 15850"/>
                <a:gd name="T43" fmla="*/ 0 h 15850"/>
                <a:gd name="T44" fmla="*/ 0 w 15850"/>
                <a:gd name="T45" fmla="*/ 0 h 15850"/>
                <a:gd name="T46" fmla="*/ 0 w 15850"/>
                <a:gd name="T47" fmla="*/ 0 h 15850"/>
                <a:gd name="T48" fmla="*/ 0 w 15850"/>
                <a:gd name="T49" fmla="*/ 0 h 15850"/>
                <a:gd name="T50" fmla="*/ 0 w 15850"/>
                <a:gd name="T51" fmla="*/ 0 h 15850"/>
                <a:gd name="T52" fmla="*/ 0 w 15850"/>
                <a:gd name="T53" fmla="*/ 0 h 15850"/>
                <a:gd name="T54" fmla="*/ 0 w 15850"/>
                <a:gd name="T55" fmla="*/ 0 h 15850"/>
                <a:gd name="T56" fmla="*/ 0 w 15850"/>
                <a:gd name="T57" fmla="*/ 0 h 15850"/>
                <a:gd name="T58" fmla="*/ 0 w 15850"/>
                <a:gd name="T59" fmla="*/ 0 h 15850"/>
                <a:gd name="T60" fmla="*/ 0 w 15850"/>
                <a:gd name="T61" fmla="*/ 0 h 15850"/>
                <a:gd name="T62" fmla="*/ 0 w 15850"/>
                <a:gd name="T63" fmla="*/ 0 h 15850"/>
                <a:gd name="T64" fmla="*/ 0 w 15850"/>
                <a:gd name="T65" fmla="*/ 0 h 15850"/>
                <a:gd name="T66" fmla="*/ 0 w 15850"/>
                <a:gd name="T67" fmla="*/ 0 h 15850"/>
                <a:gd name="T68" fmla="*/ 0 w 15850"/>
                <a:gd name="T69" fmla="*/ 0 h 15850"/>
                <a:gd name="T70" fmla="*/ 0 w 15850"/>
                <a:gd name="T71" fmla="*/ 0 h 15850"/>
                <a:gd name="T72" fmla="*/ 0 w 15850"/>
                <a:gd name="T73" fmla="*/ 0 h 15850"/>
                <a:gd name="T74" fmla="*/ 0 w 15850"/>
                <a:gd name="T75" fmla="*/ 0 h 15850"/>
                <a:gd name="T76" fmla="*/ 0 w 15850"/>
                <a:gd name="T77" fmla="*/ 0 h 15850"/>
                <a:gd name="T78" fmla="*/ 0 w 15850"/>
                <a:gd name="T79" fmla="*/ 0 h 15850"/>
                <a:gd name="T80" fmla="*/ 0 w 15850"/>
                <a:gd name="T81" fmla="*/ 0 h 15850"/>
                <a:gd name="T82" fmla="*/ 0 w 15850"/>
                <a:gd name="T83" fmla="*/ 0 h 15850"/>
                <a:gd name="T84" fmla="*/ 0 w 15850"/>
                <a:gd name="T85" fmla="*/ 0 h 15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50"/>
                <a:gd name="T130" fmla="*/ 0 h 15850"/>
                <a:gd name="T131" fmla="*/ 15850 w 15850"/>
                <a:gd name="T132" fmla="*/ 15850 h 15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50" h="15850">
                  <a:moveTo>
                    <a:pt x="7925" y="0"/>
                  </a:moveTo>
                  <a:lnTo>
                    <a:pt x="8333" y="10"/>
                  </a:lnTo>
                  <a:lnTo>
                    <a:pt x="8736" y="41"/>
                  </a:lnTo>
                  <a:lnTo>
                    <a:pt x="9131" y="90"/>
                  </a:lnTo>
                  <a:lnTo>
                    <a:pt x="9522" y="160"/>
                  </a:lnTo>
                  <a:lnTo>
                    <a:pt x="9906" y="249"/>
                  </a:lnTo>
                  <a:lnTo>
                    <a:pt x="10282" y="356"/>
                  </a:lnTo>
                  <a:lnTo>
                    <a:pt x="10650" y="480"/>
                  </a:lnTo>
                  <a:lnTo>
                    <a:pt x="11010" y="621"/>
                  </a:lnTo>
                  <a:lnTo>
                    <a:pt x="11361" y="780"/>
                  </a:lnTo>
                  <a:lnTo>
                    <a:pt x="11702" y="955"/>
                  </a:lnTo>
                  <a:lnTo>
                    <a:pt x="12035" y="1147"/>
                  </a:lnTo>
                  <a:lnTo>
                    <a:pt x="12356" y="1353"/>
                  </a:lnTo>
                  <a:lnTo>
                    <a:pt x="12667" y="1574"/>
                  </a:lnTo>
                  <a:lnTo>
                    <a:pt x="12966" y="1809"/>
                  </a:lnTo>
                  <a:lnTo>
                    <a:pt x="13254" y="2059"/>
                  </a:lnTo>
                  <a:lnTo>
                    <a:pt x="13529" y="2321"/>
                  </a:lnTo>
                  <a:lnTo>
                    <a:pt x="13791" y="2596"/>
                  </a:lnTo>
                  <a:lnTo>
                    <a:pt x="14041" y="2884"/>
                  </a:lnTo>
                  <a:lnTo>
                    <a:pt x="14276" y="3183"/>
                  </a:lnTo>
                  <a:lnTo>
                    <a:pt x="14497" y="3494"/>
                  </a:lnTo>
                  <a:lnTo>
                    <a:pt x="14703" y="3815"/>
                  </a:lnTo>
                  <a:lnTo>
                    <a:pt x="14895" y="4148"/>
                  </a:lnTo>
                  <a:lnTo>
                    <a:pt x="15070" y="4489"/>
                  </a:lnTo>
                  <a:lnTo>
                    <a:pt x="15229" y="4840"/>
                  </a:lnTo>
                  <a:lnTo>
                    <a:pt x="15370" y="5200"/>
                  </a:lnTo>
                  <a:lnTo>
                    <a:pt x="15494" y="5568"/>
                  </a:lnTo>
                  <a:lnTo>
                    <a:pt x="15601" y="5944"/>
                  </a:lnTo>
                  <a:lnTo>
                    <a:pt x="15690" y="6328"/>
                  </a:lnTo>
                  <a:lnTo>
                    <a:pt x="15760" y="6719"/>
                  </a:lnTo>
                  <a:lnTo>
                    <a:pt x="15809" y="7114"/>
                  </a:lnTo>
                  <a:lnTo>
                    <a:pt x="15840" y="7517"/>
                  </a:lnTo>
                  <a:lnTo>
                    <a:pt x="15850" y="7925"/>
                  </a:lnTo>
                  <a:lnTo>
                    <a:pt x="15840" y="8333"/>
                  </a:lnTo>
                  <a:lnTo>
                    <a:pt x="15809" y="8736"/>
                  </a:lnTo>
                  <a:lnTo>
                    <a:pt x="15760" y="9131"/>
                  </a:lnTo>
                  <a:lnTo>
                    <a:pt x="15690" y="9522"/>
                  </a:lnTo>
                  <a:lnTo>
                    <a:pt x="15601" y="9906"/>
                  </a:lnTo>
                  <a:lnTo>
                    <a:pt x="15494" y="10282"/>
                  </a:lnTo>
                  <a:lnTo>
                    <a:pt x="15370" y="10650"/>
                  </a:lnTo>
                  <a:lnTo>
                    <a:pt x="15229" y="11010"/>
                  </a:lnTo>
                  <a:lnTo>
                    <a:pt x="15070" y="11361"/>
                  </a:lnTo>
                  <a:lnTo>
                    <a:pt x="14895" y="11702"/>
                  </a:lnTo>
                  <a:lnTo>
                    <a:pt x="14703" y="12035"/>
                  </a:lnTo>
                  <a:lnTo>
                    <a:pt x="14497" y="12356"/>
                  </a:lnTo>
                  <a:lnTo>
                    <a:pt x="14276" y="12667"/>
                  </a:lnTo>
                  <a:lnTo>
                    <a:pt x="14041" y="12966"/>
                  </a:lnTo>
                  <a:lnTo>
                    <a:pt x="13791" y="13254"/>
                  </a:lnTo>
                  <a:lnTo>
                    <a:pt x="13529" y="13529"/>
                  </a:lnTo>
                  <a:lnTo>
                    <a:pt x="13254" y="13791"/>
                  </a:lnTo>
                  <a:lnTo>
                    <a:pt x="12966" y="14041"/>
                  </a:lnTo>
                  <a:lnTo>
                    <a:pt x="12667" y="14276"/>
                  </a:lnTo>
                  <a:lnTo>
                    <a:pt x="12356" y="14497"/>
                  </a:lnTo>
                  <a:lnTo>
                    <a:pt x="12035" y="14703"/>
                  </a:lnTo>
                  <a:lnTo>
                    <a:pt x="11702" y="14895"/>
                  </a:lnTo>
                  <a:lnTo>
                    <a:pt x="11361" y="15070"/>
                  </a:lnTo>
                  <a:lnTo>
                    <a:pt x="11010" y="15229"/>
                  </a:lnTo>
                  <a:lnTo>
                    <a:pt x="10650" y="15370"/>
                  </a:lnTo>
                  <a:lnTo>
                    <a:pt x="10282" y="15494"/>
                  </a:lnTo>
                  <a:lnTo>
                    <a:pt x="9906" y="15601"/>
                  </a:lnTo>
                  <a:lnTo>
                    <a:pt x="9522" y="15690"/>
                  </a:lnTo>
                  <a:lnTo>
                    <a:pt x="9131" y="15760"/>
                  </a:lnTo>
                  <a:lnTo>
                    <a:pt x="8736" y="15809"/>
                  </a:lnTo>
                  <a:lnTo>
                    <a:pt x="8333" y="15840"/>
                  </a:lnTo>
                  <a:lnTo>
                    <a:pt x="7925" y="15850"/>
                  </a:lnTo>
                  <a:lnTo>
                    <a:pt x="7517" y="15840"/>
                  </a:lnTo>
                  <a:lnTo>
                    <a:pt x="7114" y="15809"/>
                  </a:lnTo>
                  <a:lnTo>
                    <a:pt x="6719" y="15760"/>
                  </a:lnTo>
                  <a:lnTo>
                    <a:pt x="6328" y="15690"/>
                  </a:lnTo>
                  <a:lnTo>
                    <a:pt x="5944" y="15601"/>
                  </a:lnTo>
                  <a:lnTo>
                    <a:pt x="5568" y="15494"/>
                  </a:lnTo>
                  <a:lnTo>
                    <a:pt x="5200" y="15370"/>
                  </a:lnTo>
                  <a:lnTo>
                    <a:pt x="4840" y="15229"/>
                  </a:lnTo>
                  <a:lnTo>
                    <a:pt x="4489" y="15070"/>
                  </a:lnTo>
                  <a:lnTo>
                    <a:pt x="4148" y="14895"/>
                  </a:lnTo>
                  <a:lnTo>
                    <a:pt x="3815" y="14703"/>
                  </a:lnTo>
                  <a:lnTo>
                    <a:pt x="3494" y="14497"/>
                  </a:lnTo>
                  <a:lnTo>
                    <a:pt x="3183" y="14276"/>
                  </a:lnTo>
                  <a:lnTo>
                    <a:pt x="2884" y="14041"/>
                  </a:lnTo>
                  <a:lnTo>
                    <a:pt x="2596" y="13791"/>
                  </a:lnTo>
                  <a:lnTo>
                    <a:pt x="2321" y="13529"/>
                  </a:lnTo>
                  <a:lnTo>
                    <a:pt x="2059" y="13254"/>
                  </a:lnTo>
                  <a:lnTo>
                    <a:pt x="1809" y="12966"/>
                  </a:lnTo>
                  <a:lnTo>
                    <a:pt x="1574" y="12667"/>
                  </a:lnTo>
                  <a:lnTo>
                    <a:pt x="1353" y="12356"/>
                  </a:lnTo>
                  <a:lnTo>
                    <a:pt x="1147" y="12035"/>
                  </a:lnTo>
                  <a:lnTo>
                    <a:pt x="955" y="11702"/>
                  </a:lnTo>
                  <a:lnTo>
                    <a:pt x="780" y="11361"/>
                  </a:lnTo>
                  <a:lnTo>
                    <a:pt x="621" y="11010"/>
                  </a:lnTo>
                  <a:lnTo>
                    <a:pt x="480" y="10650"/>
                  </a:lnTo>
                  <a:lnTo>
                    <a:pt x="356" y="10282"/>
                  </a:lnTo>
                  <a:lnTo>
                    <a:pt x="249" y="9906"/>
                  </a:lnTo>
                  <a:lnTo>
                    <a:pt x="160" y="9522"/>
                  </a:lnTo>
                  <a:lnTo>
                    <a:pt x="90" y="9131"/>
                  </a:lnTo>
                  <a:lnTo>
                    <a:pt x="41" y="8736"/>
                  </a:lnTo>
                  <a:lnTo>
                    <a:pt x="10" y="8333"/>
                  </a:lnTo>
                  <a:lnTo>
                    <a:pt x="0" y="7925"/>
                  </a:lnTo>
                  <a:lnTo>
                    <a:pt x="10" y="7517"/>
                  </a:lnTo>
                  <a:lnTo>
                    <a:pt x="41" y="7114"/>
                  </a:lnTo>
                  <a:lnTo>
                    <a:pt x="90" y="6719"/>
                  </a:lnTo>
                  <a:lnTo>
                    <a:pt x="160" y="6328"/>
                  </a:lnTo>
                  <a:lnTo>
                    <a:pt x="249" y="5944"/>
                  </a:lnTo>
                  <a:lnTo>
                    <a:pt x="356" y="5568"/>
                  </a:lnTo>
                  <a:lnTo>
                    <a:pt x="480" y="5200"/>
                  </a:lnTo>
                  <a:lnTo>
                    <a:pt x="621" y="4840"/>
                  </a:lnTo>
                  <a:lnTo>
                    <a:pt x="780" y="4489"/>
                  </a:lnTo>
                  <a:lnTo>
                    <a:pt x="955" y="4148"/>
                  </a:lnTo>
                  <a:lnTo>
                    <a:pt x="1147" y="3815"/>
                  </a:lnTo>
                  <a:lnTo>
                    <a:pt x="1353" y="3494"/>
                  </a:lnTo>
                  <a:lnTo>
                    <a:pt x="1574" y="3183"/>
                  </a:lnTo>
                  <a:lnTo>
                    <a:pt x="1809" y="2884"/>
                  </a:lnTo>
                  <a:lnTo>
                    <a:pt x="2059" y="2596"/>
                  </a:lnTo>
                  <a:lnTo>
                    <a:pt x="2321" y="2321"/>
                  </a:lnTo>
                  <a:lnTo>
                    <a:pt x="2596" y="2059"/>
                  </a:lnTo>
                  <a:lnTo>
                    <a:pt x="2884" y="1809"/>
                  </a:lnTo>
                  <a:lnTo>
                    <a:pt x="3183" y="1574"/>
                  </a:lnTo>
                  <a:lnTo>
                    <a:pt x="3494" y="1353"/>
                  </a:lnTo>
                  <a:lnTo>
                    <a:pt x="3815" y="1147"/>
                  </a:lnTo>
                  <a:lnTo>
                    <a:pt x="4148" y="955"/>
                  </a:lnTo>
                  <a:lnTo>
                    <a:pt x="4489" y="780"/>
                  </a:lnTo>
                  <a:lnTo>
                    <a:pt x="4840" y="621"/>
                  </a:lnTo>
                  <a:lnTo>
                    <a:pt x="5200" y="480"/>
                  </a:lnTo>
                  <a:lnTo>
                    <a:pt x="5568" y="356"/>
                  </a:lnTo>
                  <a:lnTo>
                    <a:pt x="5944" y="249"/>
                  </a:lnTo>
                  <a:lnTo>
                    <a:pt x="6328" y="160"/>
                  </a:lnTo>
                  <a:lnTo>
                    <a:pt x="6719" y="90"/>
                  </a:lnTo>
                  <a:lnTo>
                    <a:pt x="7114" y="41"/>
                  </a:lnTo>
                  <a:lnTo>
                    <a:pt x="7517" y="10"/>
                  </a:lnTo>
                  <a:lnTo>
                    <a:pt x="7925" y="0"/>
                  </a:lnTo>
                  <a:close/>
                </a:path>
              </a:pathLst>
            </a:custGeom>
            <a:solidFill>
              <a:srgbClr val="CCCCCC"/>
            </a:solidFill>
            <a:ln w="9525">
              <a:noFill/>
              <a:round/>
              <a:headEnd/>
              <a:tailEnd/>
            </a:ln>
          </p:spPr>
          <p:txBody>
            <a:bodyPr/>
            <a:lstStyle/>
            <a:p>
              <a:endParaRPr lang="en-US"/>
            </a:p>
          </p:txBody>
        </p:sp>
        <p:sp>
          <p:nvSpPr>
            <p:cNvPr id="27670" name="Freeform 22"/>
            <p:cNvSpPr>
              <a:spLocks/>
            </p:cNvSpPr>
            <p:nvPr/>
          </p:nvSpPr>
          <p:spPr bwMode="auto">
            <a:xfrm>
              <a:off x="428" y="428"/>
              <a:ext cx="3963" cy="3963"/>
            </a:xfrm>
            <a:custGeom>
              <a:avLst/>
              <a:gdLst>
                <a:gd name="T0" fmla="*/ 0 w 15850"/>
                <a:gd name="T1" fmla="*/ 0 h 15850"/>
                <a:gd name="T2" fmla="*/ 0 w 15850"/>
                <a:gd name="T3" fmla="*/ 0 h 15850"/>
                <a:gd name="T4" fmla="*/ 0 w 15850"/>
                <a:gd name="T5" fmla="*/ 0 h 15850"/>
                <a:gd name="T6" fmla="*/ 0 w 15850"/>
                <a:gd name="T7" fmla="*/ 0 h 15850"/>
                <a:gd name="T8" fmla="*/ 0 w 15850"/>
                <a:gd name="T9" fmla="*/ 0 h 15850"/>
                <a:gd name="T10" fmla="*/ 0 w 15850"/>
                <a:gd name="T11" fmla="*/ 0 h 15850"/>
                <a:gd name="T12" fmla="*/ 0 w 15850"/>
                <a:gd name="T13" fmla="*/ 0 h 15850"/>
                <a:gd name="T14" fmla="*/ 0 w 15850"/>
                <a:gd name="T15" fmla="*/ 0 h 15850"/>
                <a:gd name="T16" fmla="*/ 0 w 15850"/>
                <a:gd name="T17" fmla="*/ 0 h 15850"/>
                <a:gd name="T18" fmla="*/ 0 w 15850"/>
                <a:gd name="T19" fmla="*/ 0 h 15850"/>
                <a:gd name="T20" fmla="*/ 0 w 15850"/>
                <a:gd name="T21" fmla="*/ 0 h 15850"/>
                <a:gd name="T22" fmla="*/ 0 w 15850"/>
                <a:gd name="T23" fmla="*/ 0 h 15850"/>
                <a:gd name="T24" fmla="*/ 0 w 15850"/>
                <a:gd name="T25" fmla="*/ 0 h 15850"/>
                <a:gd name="T26" fmla="*/ 0 w 15850"/>
                <a:gd name="T27" fmla="*/ 0 h 15850"/>
                <a:gd name="T28" fmla="*/ 0 w 15850"/>
                <a:gd name="T29" fmla="*/ 0 h 15850"/>
                <a:gd name="T30" fmla="*/ 0 w 15850"/>
                <a:gd name="T31" fmla="*/ 0 h 15850"/>
                <a:gd name="T32" fmla="*/ 0 w 15850"/>
                <a:gd name="T33" fmla="*/ 0 h 15850"/>
                <a:gd name="T34" fmla="*/ 0 w 15850"/>
                <a:gd name="T35" fmla="*/ 0 h 15850"/>
                <a:gd name="T36" fmla="*/ 0 w 15850"/>
                <a:gd name="T37" fmla="*/ 0 h 15850"/>
                <a:gd name="T38" fmla="*/ 0 w 15850"/>
                <a:gd name="T39" fmla="*/ 0 h 15850"/>
                <a:gd name="T40" fmla="*/ 0 w 15850"/>
                <a:gd name="T41" fmla="*/ 0 h 15850"/>
                <a:gd name="T42" fmla="*/ 0 w 15850"/>
                <a:gd name="T43" fmla="*/ 0 h 15850"/>
                <a:gd name="T44" fmla="*/ 0 w 15850"/>
                <a:gd name="T45" fmla="*/ 0 h 15850"/>
                <a:gd name="T46" fmla="*/ 0 w 15850"/>
                <a:gd name="T47" fmla="*/ 0 h 15850"/>
                <a:gd name="T48" fmla="*/ 0 w 15850"/>
                <a:gd name="T49" fmla="*/ 0 h 15850"/>
                <a:gd name="T50" fmla="*/ 0 w 15850"/>
                <a:gd name="T51" fmla="*/ 0 h 15850"/>
                <a:gd name="T52" fmla="*/ 0 w 15850"/>
                <a:gd name="T53" fmla="*/ 0 h 15850"/>
                <a:gd name="T54" fmla="*/ 0 w 15850"/>
                <a:gd name="T55" fmla="*/ 0 h 15850"/>
                <a:gd name="T56" fmla="*/ 0 w 15850"/>
                <a:gd name="T57" fmla="*/ 0 h 15850"/>
                <a:gd name="T58" fmla="*/ 0 w 15850"/>
                <a:gd name="T59" fmla="*/ 0 h 15850"/>
                <a:gd name="T60" fmla="*/ 0 w 15850"/>
                <a:gd name="T61" fmla="*/ 0 h 15850"/>
                <a:gd name="T62" fmla="*/ 0 w 15850"/>
                <a:gd name="T63" fmla="*/ 0 h 15850"/>
                <a:gd name="T64" fmla="*/ 0 w 15850"/>
                <a:gd name="T65" fmla="*/ 0 h 15850"/>
                <a:gd name="T66" fmla="*/ 0 w 15850"/>
                <a:gd name="T67" fmla="*/ 0 h 15850"/>
                <a:gd name="T68" fmla="*/ 0 w 15850"/>
                <a:gd name="T69" fmla="*/ 0 h 15850"/>
                <a:gd name="T70" fmla="*/ 0 w 15850"/>
                <a:gd name="T71" fmla="*/ 0 h 15850"/>
                <a:gd name="T72" fmla="*/ 0 w 15850"/>
                <a:gd name="T73" fmla="*/ 0 h 15850"/>
                <a:gd name="T74" fmla="*/ 0 w 15850"/>
                <a:gd name="T75" fmla="*/ 0 h 15850"/>
                <a:gd name="T76" fmla="*/ 0 w 15850"/>
                <a:gd name="T77" fmla="*/ 0 h 15850"/>
                <a:gd name="T78" fmla="*/ 0 w 15850"/>
                <a:gd name="T79" fmla="*/ 0 h 15850"/>
                <a:gd name="T80" fmla="*/ 0 w 15850"/>
                <a:gd name="T81" fmla="*/ 0 h 15850"/>
                <a:gd name="T82" fmla="*/ 0 w 15850"/>
                <a:gd name="T83" fmla="*/ 0 h 15850"/>
                <a:gd name="T84" fmla="*/ 0 w 15850"/>
                <a:gd name="T85" fmla="*/ 0 h 15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50"/>
                <a:gd name="T130" fmla="*/ 0 h 15850"/>
                <a:gd name="T131" fmla="*/ 15850 w 15850"/>
                <a:gd name="T132" fmla="*/ 15850 h 15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50" h="15850">
                  <a:moveTo>
                    <a:pt x="7925" y="0"/>
                  </a:moveTo>
                  <a:lnTo>
                    <a:pt x="8333" y="10"/>
                  </a:lnTo>
                  <a:lnTo>
                    <a:pt x="8736" y="41"/>
                  </a:lnTo>
                  <a:lnTo>
                    <a:pt x="9131" y="90"/>
                  </a:lnTo>
                  <a:lnTo>
                    <a:pt x="9522" y="160"/>
                  </a:lnTo>
                  <a:lnTo>
                    <a:pt x="9906" y="249"/>
                  </a:lnTo>
                  <a:lnTo>
                    <a:pt x="10282" y="356"/>
                  </a:lnTo>
                  <a:lnTo>
                    <a:pt x="10650" y="480"/>
                  </a:lnTo>
                  <a:lnTo>
                    <a:pt x="11010" y="621"/>
                  </a:lnTo>
                  <a:lnTo>
                    <a:pt x="11361" y="780"/>
                  </a:lnTo>
                  <a:lnTo>
                    <a:pt x="11702" y="955"/>
                  </a:lnTo>
                  <a:lnTo>
                    <a:pt x="12035" y="1147"/>
                  </a:lnTo>
                  <a:lnTo>
                    <a:pt x="12356" y="1353"/>
                  </a:lnTo>
                  <a:lnTo>
                    <a:pt x="12667" y="1574"/>
                  </a:lnTo>
                  <a:lnTo>
                    <a:pt x="12966" y="1809"/>
                  </a:lnTo>
                  <a:lnTo>
                    <a:pt x="13254" y="2059"/>
                  </a:lnTo>
                  <a:lnTo>
                    <a:pt x="13529" y="2321"/>
                  </a:lnTo>
                  <a:lnTo>
                    <a:pt x="13791" y="2596"/>
                  </a:lnTo>
                  <a:lnTo>
                    <a:pt x="14041" y="2884"/>
                  </a:lnTo>
                  <a:lnTo>
                    <a:pt x="14276" y="3183"/>
                  </a:lnTo>
                  <a:lnTo>
                    <a:pt x="14497" y="3494"/>
                  </a:lnTo>
                  <a:lnTo>
                    <a:pt x="14703" y="3815"/>
                  </a:lnTo>
                  <a:lnTo>
                    <a:pt x="14895" y="4148"/>
                  </a:lnTo>
                  <a:lnTo>
                    <a:pt x="15070" y="4489"/>
                  </a:lnTo>
                  <a:lnTo>
                    <a:pt x="15229" y="4840"/>
                  </a:lnTo>
                  <a:lnTo>
                    <a:pt x="15370" y="5200"/>
                  </a:lnTo>
                  <a:lnTo>
                    <a:pt x="15494" y="5568"/>
                  </a:lnTo>
                  <a:lnTo>
                    <a:pt x="15601" y="5944"/>
                  </a:lnTo>
                  <a:lnTo>
                    <a:pt x="15690" y="6328"/>
                  </a:lnTo>
                  <a:lnTo>
                    <a:pt x="15760" y="6719"/>
                  </a:lnTo>
                  <a:lnTo>
                    <a:pt x="15809" y="7114"/>
                  </a:lnTo>
                  <a:lnTo>
                    <a:pt x="15840" y="7517"/>
                  </a:lnTo>
                  <a:lnTo>
                    <a:pt x="15850" y="7925"/>
                  </a:lnTo>
                  <a:lnTo>
                    <a:pt x="15840" y="8333"/>
                  </a:lnTo>
                  <a:lnTo>
                    <a:pt x="15809" y="8736"/>
                  </a:lnTo>
                  <a:lnTo>
                    <a:pt x="15760" y="9131"/>
                  </a:lnTo>
                  <a:lnTo>
                    <a:pt x="15690" y="9522"/>
                  </a:lnTo>
                  <a:lnTo>
                    <a:pt x="15601" y="9906"/>
                  </a:lnTo>
                  <a:lnTo>
                    <a:pt x="15494" y="10282"/>
                  </a:lnTo>
                  <a:lnTo>
                    <a:pt x="15370" y="10650"/>
                  </a:lnTo>
                  <a:lnTo>
                    <a:pt x="15229" y="11010"/>
                  </a:lnTo>
                  <a:lnTo>
                    <a:pt x="15070" y="11361"/>
                  </a:lnTo>
                  <a:lnTo>
                    <a:pt x="14895" y="11702"/>
                  </a:lnTo>
                  <a:lnTo>
                    <a:pt x="14703" y="12035"/>
                  </a:lnTo>
                  <a:lnTo>
                    <a:pt x="14497" y="12356"/>
                  </a:lnTo>
                  <a:lnTo>
                    <a:pt x="14276" y="12667"/>
                  </a:lnTo>
                  <a:lnTo>
                    <a:pt x="14041" y="12966"/>
                  </a:lnTo>
                  <a:lnTo>
                    <a:pt x="13791" y="13254"/>
                  </a:lnTo>
                  <a:lnTo>
                    <a:pt x="13529" y="13529"/>
                  </a:lnTo>
                  <a:lnTo>
                    <a:pt x="13254" y="13791"/>
                  </a:lnTo>
                  <a:lnTo>
                    <a:pt x="12966" y="14041"/>
                  </a:lnTo>
                  <a:lnTo>
                    <a:pt x="12667" y="14276"/>
                  </a:lnTo>
                  <a:lnTo>
                    <a:pt x="12356" y="14497"/>
                  </a:lnTo>
                  <a:lnTo>
                    <a:pt x="12035" y="14703"/>
                  </a:lnTo>
                  <a:lnTo>
                    <a:pt x="11702" y="14895"/>
                  </a:lnTo>
                  <a:lnTo>
                    <a:pt x="11361" y="15070"/>
                  </a:lnTo>
                  <a:lnTo>
                    <a:pt x="11010" y="15229"/>
                  </a:lnTo>
                  <a:lnTo>
                    <a:pt x="10650" y="15370"/>
                  </a:lnTo>
                  <a:lnTo>
                    <a:pt x="10282" y="15494"/>
                  </a:lnTo>
                  <a:lnTo>
                    <a:pt x="9906" y="15601"/>
                  </a:lnTo>
                  <a:lnTo>
                    <a:pt x="9522" y="15690"/>
                  </a:lnTo>
                  <a:lnTo>
                    <a:pt x="9131" y="15760"/>
                  </a:lnTo>
                  <a:lnTo>
                    <a:pt x="8736" y="15809"/>
                  </a:lnTo>
                  <a:lnTo>
                    <a:pt x="8333" y="15840"/>
                  </a:lnTo>
                  <a:lnTo>
                    <a:pt x="7925" y="15850"/>
                  </a:lnTo>
                  <a:lnTo>
                    <a:pt x="7517" y="15840"/>
                  </a:lnTo>
                  <a:lnTo>
                    <a:pt x="7114" y="15809"/>
                  </a:lnTo>
                  <a:lnTo>
                    <a:pt x="6719" y="15760"/>
                  </a:lnTo>
                  <a:lnTo>
                    <a:pt x="6328" y="15690"/>
                  </a:lnTo>
                  <a:lnTo>
                    <a:pt x="5944" y="15601"/>
                  </a:lnTo>
                  <a:lnTo>
                    <a:pt x="5568" y="15494"/>
                  </a:lnTo>
                  <a:lnTo>
                    <a:pt x="5200" y="15370"/>
                  </a:lnTo>
                  <a:lnTo>
                    <a:pt x="4840" y="15229"/>
                  </a:lnTo>
                  <a:lnTo>
                    <a:pt x="4489" y="15070"/>
                  </a:lnTo>
                  <a:lnTo>
                    <a:pt x="4148" y="14895"/>
                  </a:lnTo>
                  <a:lnTo>
                    <a:pt x="3815" y="14703"/>
                  </a:lnTo>
                  <a:lnTo>
                    <a:pt x="3494" y="14497"/>
                  </a:lnTo>
                  <a:lnTo>
                    <a:pt x="3183" y="14276"/>
                  </a:lnTo>
                  <a:lnTo>
                    <a:pt x="2884" y="14041"/>
                  </a:lnTo>
                  <a:lnTo>
                    <a:pt x="2596" y="13791"/>
                  </a:lnTo>
                  <a:lnTo>
                    <a:pt x="2321" y="13529"/>
                  </a:lnTo>
                  <a:lnTo>
                    <a:pt x="2059" y="13254"/>
                  </a:lnTo>
                  <a:lnTo>
                    <a:pt x="1809" y="12966"/>
                  </a:lnTo>
                  <a:lnTo>
                    <a:pt x="1574" y="12667"/>
                  </a:lnTo>
                  <a:lnTo>
                    <a:pt x="1353" y="12356"/>
                  </a:lnTo>
                  <a:lnTo>
                    <a:pt x="1147" y="12035"/>
                  </a:lnTo>
                  <a:lnTo>
                    <a:pt x="955" y="11702"/>
                  </a:lnTo>
                  <a:lnTo>
                    <a:pt x="780" y="11361"/>
                  </a:lnTo>
                  <a:lnTo>
                    <a:pt x="621" y="11010"/>
                  </a:lnTo>
                  <a:lnTo>
                    <a:pt x="480" y="10650"/>
                  </a:lnTo>
                  <a:lnTo>
                    <a:pt x="356" y="10282"/>
                  </a:lnTo>
                  <a:lnTo>
                    <a:pt x="249" y="9906"/>
                  </a:lnTo>
                  <a:lnTo>
                    <a:pt x="160" y="9522"/>
                  </a:lnTo>
                  <a:lnTo>
                    <a:pt x="90" y="9131"/>
                  </a:lnTo>
                  <a:lnTo>
                    <a:pt x="41" y="8736"/>
                  </a:lnTo>
                  <a:lnTo>
                    <a:pt x="10" y="8333"/>
                  </a:lnTo>
                  <a:lnTo>
                    <a:pt x="0" y="7925"/>
                  </a:lnTo>
                  <a:lnTo>
                    <a:pt x="10" y="7517"/>
                  </a:lnTo>
                  <a:lnTo>
                    <a:pt x="41" y="7114"/>
                  </a:lnTo>
                  <a:lnTo>
                    <a:pt x="90" y="6719"/>
                  </a:lnTo>
                  <a:lnTo>
                    <a:pt x="160" y="6328"/>
                  </a:lnTo>
                  <a:lnTo>
                    <a:pt x="249" y="5944"/>
                  </a:lnTo>
                  <a:lnTo>
                    <a:pt x="356" y="5568"/>
                  </a:lnTo>
                  <a:lnTo>
                    <a:pt x="480" y="5200"/>
                  </a:lnTo>
                  <a:lnTo>
                    <a:pt x="621" y="4840"/>
                  </a:lnTo>
                  <a:lnTo>
                    <a:pt x="780" y="4489"/>
                  </a:lnTo>
                  <a:lnTo>
                    <a:pt x="955" y="4148"/>
                  </a:lnTo>
                  <a:lnTo>
                    <a:pt x="1147" y="3815"/>
                  </a:lnTo>
                  <a:lnTo>
                    <a:pt x="1353" y="3494"/>
                  </a:lnTo>
                  <a:lnTo>
                    <a:pt x="1574" y="3183"/>
                  </a:lnTo>
                  <a:lnTo>
                    <a:pt x="1809" y="2884"/>
                  </a:lnTo>
                  <a:lnTo>
                    <a:pt x="2059" y="2596"/>
                  </a:lnTo>
                  <a:lnTo>
                    <a:pt x="2321" y="2321"/>
                  </a:lnTo>
                  <a:lnTo>
                    <a:pt x="2596" y="2059"/>
                  </a:lnTo>
                  <a:lnTo>
                    <a:pt x="2884" y="1809"/>
                  </a:lnTo>
                  <a:lnTo>
                    <a:pt x="3183" y="1574"/>
                  </a:lnTo>
                  <a:lnTo>
                    <a:pt x="3494" y="1353"/>
                  </a:lnTo>
                  <a:lnTo>
                    <a:pt x="3815" y="1147"/>
                  </a:lnTo>
                  <a:lnTo>
                    <a:pt x="4148" y="955"/>
                  </a:lnTo>
                  <a:lnTo>
                    <a:pt x="4489" y="780"/>
                  </a:lnTo>
                  <a:lnTo>
                    <a:pt x="4840" y="621"/>
                  </a:lnTo>
                  <a:lnTo>
                    <a:pt x="5200" y="480"/>
                  </a:lnTo>
                  <a:lnTo>
                    <a:pt x="5568" y="356"/>
                  </a:lnTo>
                  <a:lnTo>
                    <a:pt x="5944" y="249"/>
                  </a:lnTo>
                  <a:lnTo>
                    <a:pt x="6328" y="160"/>
                  </a:lnTo>
                  <a:lnTo>
                    <a:pt x="6719" y="90"/>
                  </a:lnTo>
                  <a:lnTo>
                    <a:pt x="7114" y="41"/>
                  </a:lnTo>
                  <a:lnTo>
                    <a:pt x="7517" y="10"/>
                  </a:lnTo>
                  <a:lnTo>
                    <a:pt x="7925" y="0"/>
                  </a:lnTo>
                  <a:close/>
                </a:path>
              </a:pathLst>
            </a:custGeom>
            <a:noFill/>
            <a:ln w="6985">
              <a:solidFill>
                <a:srgbClr val="1F1A17"/>
              </a:solidFill>
              <a:round/>
              <a:headEnd/>
              <a:tailEnd/>
            </a:ln>
          </p:spPr>
          <p:txBody>
            <a:bodyPr/>
            <a:lstStyle/>
            <a:p>
              <a:endParaRPr lang="en-US"/>
            </a:p>
          </p:txBody>
        </p:sp>
        <p:sp>
          <p:nvSpPr>
            <p:cNvPr id="27671" name="Freeform 21"/>
            <p:cNvSpPr>
              <a:spLocks/>
            </p:cNvSpPr>
            <p:nvPr/>
          </p:nvSpPr>
          <p:spPr bwMode="auto">
            <a:xfrm>
              <a:off x="676" y="676"/>
              <a:ext cx="3467" cy="3467"/>
            </a:xfrm>
            <a:custGeom>
              <a:avLst/>
              <a:gdLst>
                <a:gd name="T0" fmla="*/ 0 w 13870"/>
                <a:gd name="T1" fmla="*/ 0 h 13870"/>
                <a:gd name="T2" fmla="*/ 0 w 13870"/>
                <a:gd name="T3" fmla="*/ 0 h 13870"/>
                <a:gd name="T4" fmla="*/ 0 w 13870"/>
                <a:gd name="T5" fmla="*/ 0 h 13870"/>
                <a:gd name="T6" fmla="*/ 0 w 13870"/>
                <a:gd name="T7" fmla="*/ 0 h 13870"/>
                <a:gd name="T8" fmla="*/ 0 w 13870"/>
                <a:gd name="T9" fmla="*/ 0 h 13870"/>
                <a:gd name="T10" fmla="*/ 0 w 13870"/>
                <a:gd name="T11" fmla="*/ 0 h 13870"/>
                <a:gd name="T12" fmla="*/ 0 w 13870"/>
                <a:gd name="T13" fmla="*/ 0 h 13870"/>
                <a:gd name="T14" fmla="*/ 0 w 13870"/>
                <a:gd name="T15" fmla="*/ 0 h 13870"/>
                <a:gd name="T16" fmla="*/ 0 w 13870"/>
                <a:gd name="T17" fmla="*/ 0 h 13870"/>
                <a:gd name="T18" fmla="*/ 0 w 13870"/>
                <a:gd name="T19" fmla="*/ 0 h 13870"/>
                <a:gd name="T20" fmla="*/ 0 w 13870"/>
                <a:gd name="T21" fmla="*/ 0 h 13870"/>
                <a:gd name="T22" fmla="*/ 0 w 13870"/>
                <a:gd name="T23" fmla="*/ 0 h 13870"/>
                <a:gd name="T24" fmla="*/ 0 w 13870"/>
                <a:gd name="T25" fmla="*/ 0 h 13870"/>
                <a:gd name="T26" fmla="*/ 0 w 13870"/>
                <a:gd name="T27" fmla="*/ 0 h 13870"/>
                <a:gd name="T28" fmla="*/ 0 w 13870"/>
                <a:gd name="T29" fmla="*/ 0 h 13870"/>
                <a:gd name="T30" fmla="*/ 0 w 13870"/>
                <a:gd name="T31" fmla="*/ 0 h 13870"/>
                <a:gd name="T32" fmla="*/ 0 w 13870"/>
                <a:gd name="T33" fmla="*/ 0 h 13870"/>
                <a:gd name="T34" fmla="*/ 0 w 13870"/>
                <a:gd name="T35" fmla="*/ 0 h 13870"/>
                <a:gd name="T36" fmla="*/ 0 w 13870"/>
                <a:gd name="T37" fmla="*/ 0 h 13870"/>
                <a:gd name="T38" fmla="*/ 0 w 13870"/>
                <a:gd name="T39" fmla="*/ 0 h 13870"/>
                <a:gd name="T40" fmla="*/ 0 w 13870"/>
                <a:gd name="T41" fmla="*/ 0 h 13870"/>
                <a:gd name="T42" fmla="*/ 0 w 13870"/>
                <a:gd name="T43" fmla="*/ 0 h 13870"/>
                <a:gd name="T44" fmla="*/ 0 w 13870"/>
                <a:gd name="T45" fmla="*/ 0 h 13870"/>
                <a:gd name="T46" fmla="*/ 0 w 13870"/>
                <a:gd name="T47" fmla="*/ 0 h 13870"/>
                <a:gd name="T48" fmla="*/ 0 w 13870"/>
                <a:gd name="T49" fmla="*/ 0 h 13870"/>
                <a:gd name="T50" fmla="*/ 0 w 13870"/>
                <a:gd name="T51" fmla="*/ 0 h 13870"/>
                <a:gd name="T52" fmla="*/ 0 w 13870"/>
                <a:gd name="T53" fmla="*/ 0 h 13870"/>
                <a:gd name="T54" fmla="*/ 0 w 13870"/>
                <a:gd name="T55" fmla="*/ 0 h 13870"/>
                <a:gd name="T56" fmla="*/ 0 w 13870"/>
                <a:gd name="T57" fmla="*/ 0 h 13870"/>
                <a:gd name="T58" fmla="*/ 0 w 13870"/>
                <a:gd name="T59" fmla="*/ 0 h 13870"/>
                <a:gd name="T60" fmla="*/ 0 w 13870"/>
                <a:gd name="T61" fmla="*/ 0 h 13870"/>
                <a:gd name="T62" fmla="*/ 0 w 13870"/>
                <a:gd name="T63" fmla="*/ 0 h 13870"/>
                <a:gd name="T64" fmla="*/ 0 w 13870"/>
                <a:gd name="T65" fmla="*/ 0 h 13870"/>
                <a:gd name="T66" fmla="*/ 0 w 13870"/>
                <a:gd name="T67" fmla="*/ 0 h 13870"/>
                <a:gd name="T68" fmla="*/ 0 w 13870"/>
                <a:gd name="T69" fmla="*/ 0 h 13870"/>
                <a:gd name="T70" fmla="*/ 0 w 13870"/>
                <a:gd name="T71" fmla="*/ 0 h 13870"/>
                <a:gd name="T72" fmla="*/ 0 w 13870"/>
                <a:gd name="T73" fmla="*/ 0 h 13870"/>
                <a:gd name="T74" fmla="*/ 0 w 13870"/>
                <a:gd name="T75" fmla="*/ 0 h 13870"/>
                <a:gd name="T76" fmla="*/ 0 w 13870"/>
                <a:gd name="T77" fmla="*/ 0 h 13870"/>
                <a:gd name="T78" fmla="*/ 0 w 13870"/>
                <a:gd name="T79" fmla="*/ 0 h 13870"/>
                <a:gd name="T80" fmla="*/ 0 w 13870"/>
                <a:gd name="T81" fmla="*/ 0 h 13870"/>
                <a:gd name="T82" fmla="*/ 0 w 13870"/>
                <a:gd name="T83" fmla="*/ 0 h 13870"/>
                <a:gd name="T84" fmla="*/ 0 w 13870"/>
                <a:gd name="T85" fmla="*/ 0 h 138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70"/>
                <a:gd name="T130" fmla="*/ 0 h 13870"/>
                <a:gd name="T131" fmla="*/ 13870 w 13870"/>
                <a:gd name="T132" fmla="*/ 13870 h 138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70" h="13870">
                  <a:moveTo>
                    <a:pt x="6935" y="0"/>
                  </a:moveTo>
                  <a:lnTo>
                    <a:pt x="7291" y="9"/>
                  </a:lnTo>
                  <a:lnTo>
                    <a:pt x="7644" y="36"/>
                  </a:lnTo>
                  <a:lnTo>
                    <a:pt x="7991" y="80"/>
                  </a:lnTo>
                  <a:lnTo>
                    <a:pt x="8333" y="140"/>
                  </a:lnTo>
                  <a:lnTo>
                    <a:pt x="8668" y="219"/>
                  </a:lnTo>
                  <a:lnTo>
                    <a:pt x="8997" y="312"/>
                  </a:lnTo>
                  <a:lnTo>
                    <a:pt x="9319" y="421"/>
                  </a:lnTo>
                  <a:lnTo>
                    <a:pt x="9635" y="545"/>
                  </a:lnTo>
                  <a:lnTo>
                    <a:pt x="9941" y="684"/>
                  </a:lnTo>
                  <a:lnTo>
                    <a:pt x="10240" y="837"/>
                  </a:lnTo>
                  <a:lnTo>
                    <a:pt x="10531" y="1004"/>
                  </a:lnTo>
                  <a:lnTo>
                    <a:pt x="10813" y="1184"/>
                  </a:lnTo>
                  <a:lnTo>
                    <a:pt x="11084" y="1378"/>
                  </a:lnTo>
                  <a:lnTo>
                    <a:pt x="11346" y="1584"/>
                  </a:lnTo>
                  <a:lnTo>
                    <a:pt x="11597" y="1801"/>
                  </a:lnTo>
                  <a:lnTo>
                    <a:pt x="11839" y="2031"/>
                  </a:lnTo>
                  <a:lnTo>
                    <a:pt x="12069" y="2273"/>
                  </a:lnTo>
                  <a:lnTo>
                    <a:pt x="12286" y="2524"/>
                  </a:lnTo>
                  <a:lnTo>
                    <a:pt x="12492" y="2786"/>
                  </a:lnTo>
                  <a:lnTo>
                    <a:pt x="12686" y="3057"/>
                  </a:lnTo>
                  <a:lnTo>
                    <a:pt x="12866" y="3339"/>
                  </a:lnTo>
                  <a:lnTo>
                    <a:pt x="13033" y="3630"/>
                  </a:lnTo>
                  <a:lnTo>
                    <a:pt x="13186" y="3929"/>
                  </a:lnTo>
                  <a:lnTo>
                    <a:pt x="13325" y="4235"/>
                  </a:lnTo>
                  <a:lnTo>
                    <a:pt x="13449" y="4551"/>
                  </a:lnTo>
                  <a:lnTo>
                    <a:pt x="13558" y="4873"/>
                  </a:lnTo>
                  <a:lnTo>
                    <a:pt x="13651" y="5202"/>
                  </a:lnTo>
                  <a:lnTo>
                    <a:pt x="13730" y="5537"/>
                  </a:lnTo>
                  <a:lnTo>
                    <a:pt x="13790" y="5879"/>
                  </a:lnTo>
                  <a:lnTo>
                    <a:pt x="13834" y="6226"/>
                  </a:lnTo>
                  <a:lnTo>
                    <a:pt x="13861" y="6579"/>
                  </a:lnTo>
                  <a:lnTo>
                    <a:pt x="13870" y="6935"/>
                  </a:lnTo>
                  <a:lnTo>
                    <a:pt x="13861" y="7291"/>
                  </a:lnTo>
                  <a:lnTo>
                    <a:pt x="13834" y="7644"/>
                  </a:lnTo>
                  <a:lnTo>
                    <a:pt x="13790" y="7991"/>
                  </a:lnTo>
                  <a:lnTo>
                    <a:pt x="13730" y="8333"/>
                  </a:lnTo>
                  <a:lnTo>
                    <a:pt x="13651" y="8668"/>
                  </a:lnTo>
                  <a:lnTo>
                    <a:pt x="13558" y="8997"/>
                  </a:lnTo>
                  <a:lnTo>
                    <a:pt x="13449" y="9319"/>
                  </a:lnTo>
                  <a:lnTo>
                    <a:pt x="13325" y="9635"/>
                  </a:lnTo>
                  <a:lnTo>
                    <a:pt x="13186" y="9941"/>
                  </a:lnTo>
                  <a:lnTo>
                    <a:pt x="13033" y="10240"/>
                  </a:lnTo>
                  <a:lnTo>
                    <a:pt x="12866" y="10531"/>
                  </a:lnTo>
                  <a:lnTo>
                    <a:pt x="12686" y="10813"/>
                  </a:lnTo>
                  <a:lnTo>
                    <a:pt x="12492" y="11084"/>
                  </a:lnTo>
                  <a:lnTo>
                    <a:pt x="12286" y="11346"/>
                  </a:lnTo>
                  <a:lnTo>
                    <a:pt x="12069" y="11597"/>
                  </a:lnTo>
                  <a:lnTo>
                    <a:pt x="11839" y="11839"/>
                  </a:lnTo>
                  <a:lnTo>
                    <a:pt x="11597" y="12069"/>
                  </a:lnTo>
                  <a:lnTo>
                    <a:pt x="11346" y="12286"/>
                  </a:lnTo>
                  <a:lnTo>
                    <a:pt x="11084" y="12492"/>
                  </a:lnTo>
                  <a:lnTo>
                    <a:pt x="10813" y="12686"/>
                  </a:lnTo>
                  <a:lnTo>
                    <a:pt x="10531" y="12866"/>
                  </a:lnTo>
                  <a:lnTo>
                    <a:pt x="10240" y="13033"/>
                  </a:lnTo>
                  <a:lnTo>
                    <a:pt x="9941" y="13186"/>
                  </a:lnTo>
                  <a:lnTo>
                    <a:pt x="9635" y="13325"/>
                  </a:lnTo>
                  <a:lnTo>
                    <a:pt x="9319" y="13449"/>
                  </a:lnTo>
                  <a:lnTo>
                    <a:pt x="8997" y="13558"/>
                  </a:lnTo>
                  <a:lnTo>
                    <a:pt x="8668" y="13651"/>
                  </a:lnTo>
                  <a:lnTo>
                    <a:pt x="8333" y="13730"/>
                  </a:lnTo>
                  <a:lnTo>
                    <a:pt x="7991" y="13790"/>
                  </a:lnTo>
                  <a:lnTo>
                    <a:pt x="7644" y="13834"/>
                  </a:lnTo>
                  <a:lnTo>
                    <a:pt x="7291" y="13861"/>
                  </a:lnTo>
                  <a:lnTo>
                    <a:pt x="6935" y="13870"/>
                  </a:lnTo>
                  <a:lnTo>
                    <a:pt x="6579" y="13861"/>
                  </a:lnTo>
                  <a:lnTo>
                    <a:pt x="6226" y="13834"/>
                  </a:lnTo>
                  <a:lnTo>
                    <a:pt x="5879" y="13790"/>
                  </a:lnTo>
                  <a:lnTo>
                    <a:pt x="5537" y="13730"/>
                  </a:lnTo>
                  <a:lnTo>
                    <a:pt x="5202" y="13651"/>
                  </a:lnTo>
                  <a:lnTo>
                    <a:pt x="4873" y="13558"/>
                  </a:lnTo>
                  <a:lnTo>
                    <a:pt x="4551" y="13449"/>
                  </a:lnTo>
                  <a:lnTo>
                    <a:pt x="4235" y="13325"/>
                  </a:lnTo>
                  <a:lnTo>
                    <a:pt x="3929" y="13186"/>
                  </a:lnTo>
                  <a:lnTo>
                    <a:pt x="3630" y="13033"/>
                  </a:lnTo>
                  <a:lnTo>
                    <a:pt x="3339" y="12866"/>
                  </a:lnTo>
                  <a:lnTo>
                    <a:pt x="3057" y="12686"/>
                  </a:lnTo>
                  <a:lnTo>
                    <a:pt x="2786" y="12492"/>
                  </a:lnTo>
                  <a:lnTo>
                    <a:pt x="2524" y="12286"/>
                  </a:lnTo>
                  <a:lnTo>
                    <a:pt x="2273" y="12069"/>
                  </a:lnTo>
                  <a:lnTo>
                    <a:pt x="2031" y="11839"/>
                  </a:lnTo>
                  <a:lnTo>
                    <a:pt x="1801" y="11597"/>
                  </a:lnTo>
                  <a:lnTo>
                    <a:pt x="1584" y="11346"/>
                  </a:lnTo>
                  <a:lnTo>
                    <a:pt x="1378" y="11084"/>
                  </a:lnTo>
                  <a:lnTo>
                    <a:pt x="1184" y="10813"/>
                  </a:lnTo>
                  <a:lnTo>
                    <a:pt x="1004" y="10531"/>
                  </a:lnTo>
                  <a:lnTo>
                    <a:pt x="837" y="10240"/>
                  </a:lnTo>
                  <a:lnTo>
                    <a:pt x="684" y="9941"/>
                  </a:lnTo>
                  <a:lnTo>
                    <a:pt x="545" y="9635"/>
                  </a:lnTo>
                  <a:lnTo>
                    <a:pt x="421" y="9319"/>
                  </a:lnTo>
                  <a:lnTo>
                    <a:pt x="312" y="8997"/>
                  </a:lnTo>
                  <a:lnTo>
                    <a:pt x="219" y="8668"/>
                  </a:lnTo>
                  <a:lnTo>
                    <a:pt x="140" y="8333"/>
                  </a:lnTo>
                  <a:lnTo>
                    <a:pt x="80" y="7991"/>
                  </a:lnTo>
                  <a:lnTo>
                    <a:pt x="36" y="7644"/>
                  </a:lnTo>
                  <a:lnTo>
                    <a:pt x="9" y="7291"/>
                  </a:lnTo>
                  <a:lnTo>
                    <a:pt x="0" y="6935"/>
                  </a:lnTo>
                  <a:lnTo>
                    <a:pt x="9" y="6579"/>
                  </a:lnTo>
                  <a:lnTo>
                    <a:pt x="36" y="6226"/>
                  </a:lnTo>
                  <a:lnTo>
                    <a:pt x="80" y="5879"/>
                  </a:lnTo>
                  <a:lnTo>
                    <a:pt x="140" y="5537"/>
                  </a:lnTo>
                  <a:lnTo>
                    <a:pt x="219" y="5202"/>
                  </a:lnTo>
                  <a:lnTo>
                    <a:pt x="312" y="4873"/>
                  </a:lnTo>
                  <a:lnTo>
                    <a:pt x="421" y="4551"/>
                  </a:lnTo>
                  <a:lnTo>
                    <a:pt x="545" y="4235"/>
                  </a:lnTo>
                  <a:lnTo>
                    <a:pt x="684" y="3929"/>
                  </a:lnTo>
                  <a:lnTo>
                    <a:pt x="837" y="3630"/>
                  </a:lnTo>
                  <a:lnTo>
                    <a:pt x="1004" y="3339"/>
                  </a:lnTo>
                  <a:lnTo>
                    <a:pt x="1184" y="3057"/>
                  </a:lnTo>
                  <a:lnTo>
                    <a:pt x="1378" y="2786"/>
                  </a:lnTo>
                  <a:lnTo>
                    <a:pt x="1584" y="2524"/>
                  </a:lnTo>
                  <a:lnTo>
                    <a:pt x="1801" y="2273"/>
                  </a:lnTo>
                  <a:lnTo>
                    <a:pt x="2031" y="2031"/>
                  </a:lnTo>
                  <a:lnTo>
                    <a:pt x="2273" y="1801"/>
                  </a:lnTo>
                  <a:lnTo>
                    <a:pt x="2524" y="1584"/>
                  </a:lnTo>
                  <a:lnTo>
                    <a:pt x="2786" y="1378"/>
                  </a:lnTo>
                  <a:lnTo>
                    <a:pt x="3057" y="1184"/>
                  </a:lnTo>
                  <a:lnTo>
                    <a:pt x="3339" y="1004"/>
                  </a:lnTo>
                  <a:lnTo>
                    <a:pt x="3630" y="837"/>
                  </a:lnTo>
                  <a:lnTo>
                    <a:pt x="3929" y="684"/>
                  </a:lnTo>
                  <a:lnTo>
                    <a:pt x="4235" y="545"/>
                  </a:lnTo>
                  <a:lnTo>
                    <a:pt x="4551" y="421"/>
                  </a:lnTo>
                  <a:lnTo>
                    <a:pt x="4873" y="312"/>
                  </a:lnTo>
                  <a:lnTo>
                    <a:pt x="5202" y="219"/>
                  </a:lnTo>
                  <a:lnTo>
                    <a:pt x="5537" y="140"/>
                  </a:lnTo>
                  <a:lnTo>
                    <a:pt x="5879" y="80"/>
                  </a:lnTo>
                  <a:lnTo>
                    <a:pt x="6226" y="36"/>
                  </a:lnTo>
                  <a:lnTo>
                    <a:pt x="6579" y="9"/>
                  </a:lnTo>
                  <a:lnTo>
                    <a:pt x="6935" y="0"/>
                  </a:lnTo>
                  <a:close/>
                </a:path>
              </a:pathLst>
            </a:custGeom>
            <a:solidFill>
              <a:srgbClr val="CCCCCC"/>
            </a:solidFill>
            <a:ln w="9525">
              <a:noFill/>
              <a:round/>
              <a:headEnd/>
              <a:tailEnd/>
            </a:ln>
          </p:spPr>
          <p:txBody>
            <a:bodyPr/>
            <a:lstStyle/>
            <a:p>
              <a:endParaRPr lang="en-US"/>
            </a:p>
          </p:txBody>
        </p:sp>
        <p:sp>
          <p:nvSpPr>
            <p:cNvPr id="27672" name="Freeform 20"/>
            <p:cNvSpPr>
              <a:spLocks/>
            </p:cNvSpPr>
            <p:nvPr/>
          </p:nvSpPr>
          <p:spPr bwMode="auto">
            <a:xfrm>
              <a:off x="676" y="676"/>
              <a:ext cx="3467" cy="3467"/>
            </a:xfrm>
            <a:custGeom>
              <a:avLst/>
              <a:gdLst>
                <a:gd name="T0" fmla="*/ 0 w 13870"/>
                <a:gd name="T1" fmla="*/ 0 h 13870"/>
                <a:gd name="T2" fmla="*/ 0 w 13870"/>
                <a:gd name="T3" fmla="*/ 0 h 13870"/>
                <a:gd name="T4" fmla="*/ 0 w 13870"/>
                <a:gd name="T5" fmla="*/ 0 h 13870"/>
                <a:gd name="T6" fmla="*/ 0 w 13870"/>
                <a:gd name="T7" fmla="*/ 0 h 13870"/>
                <a:gd name="T8" fmla="*/ 0 w 13870"/>
                <a:gd name="T9" fmla="*/ 0 h 13870"/>
                <a:gd name="T10" fmla="*/ 0 w 13870"/>
                <a:gd name="T11" fmla="*/ 0 h 13870"/>
                <a:gd name="T12" fmla="*/ 0 w 13870"/>
                <a:gd name="T13" fmla="*/ 0 h 13870"/>
                <a:gd name="T14" fmla="*/ 0 w 13870"/>
                <a:gd name="T15" fmla="*/ 0 h 13870"/>
                <a:gd name="T16" fmla="*/ 0 w 13870"/>
                <a:gd name="T17" fmla="*/ 0 h 13870"/>
                <a:gd name="T18" fmla="*/ 0 w 13870"/>
                <a:gd name="T19" fmla="*/ 0 h 13870"/>
                <a:gd name="T20" fmla="*/ 0 w 13870"/>
                <a:gd name="T21" fmla="*/ 0 h 13870"/>
                <a:gd name="T22" fmla="*/ 0 w 13870"/>
                <a:gd name="T23" fmla="*/ 0 h 13870"/>
                <a:gd name="T24" fmla="*/ 0 w 13870"/>
                <a:gd name="T25" fmla="*/ 0 h 13870"/>
                <a:gd name="T26" fmla="*/ 0 w 13870"/>
                <a:gd name="T27" fmla="*/ 0 h 13870"/>
                <a:gd name="T28" fmla="*/ 0 w 13870"/>
                <a:gd name="T29" fmla="*/ 0 h 13870"/>
                <a:gd name="T30" fmla="*/ 0 w 13870"/>
                <a:gd name="T31" fmla="*/ 0 h 13870"/>
                <a:gd name="T32" fmla="*/ 0 w 13870"/>
                <a:gd name="T33" fmla="*/ 0 h 13870"/>
                <a:gd name="T34" fmla="*/ 0 w 13870"/>
                <a:gd name="T35" fmla="*/ 0 h 13870"/>
                <a:gd name="T36" fmla="*/ 0 w 13870"/>
                <a:gd name="T37" fmla="*/ 0 h 13870"/>
                <a:gd name="T38" fmla="*/ 0 w 13870"/>
                <a:gd name="T39" fmla="*/ 0 h 13870"/>
                <a:gd name="T40" fmla="*/ 0 w 13870"/>
                <a:gd name="T41" fmla="*/ 0 h 13870"/>
                <a:gd name="T42" fmla="*/ 0 w 13870"/>
                <a:gd name="T43" fmla="*/ 0 h 13870"/>
                <a:gd name="T44" fmla="*/ 0 w 13870"/>
                <a:gd name="T45" fmla="*/ 0 h 13870"/>
                <a:gd name="T46" fmla="*/ 0 w 13870"/>
                <a:gd name="T47" fmla="*/ 0 h 13870"/>
                <a:gd name="T48" fmla="*/ 0 w 13870"/>
                <a:gd name="T49" fmla="*/ 0 h 13870"/>
                <a:gd name="T50" fmla="*/ 0 w 13870"/>
                <a:gd name="T51" fmla="*/ 0 h 13870"/>
                <a:gd name="T52" fmla="*/ 0 w 13870"/>
                <a:gd name="T53" fmla="*/ 0 h 13870"/>
                <a:gd name="T54" fmla="*/ 0 w 13870"/>
                <a:gd name="T55" fmla="*/ 0 h 13870"/>
                <a:gd name="T56" fmla="*/ 0 w 13870"/>
                <a:gd name="T57" fmla="*/ 0 h 13870"/>
                <a:gd name="T58" fmla="*/ 0 w 13870"/>
                <a:gd name="T59" fmla="*/ 0 h 13870"/>
                <a:gd name="T60" fmla="*/ 0 w 13870"/>
                <a:gd name="T61" fmla="*/ 0 h 13870"/>
                <a:gd name="T62" fmla="*/ 0 w 13870"/>
                <a:gd name="T63" fmla="*/ 0 h 13870"/>
                <a:gd name="T64" fmla="*/ 0 w 13870"/>
                <a:gd name="T65" fmla="*/ 0 h 13870"/>
                <a:gd name="T66" fmla="*/ 0 w 13870"/>
                <a:gd name="T67" fmla="*/ 0 h 13870"/>
                <a:gd name="T68" fmla="*/ 0 w 13870"/>
                <a:gd name="T69" fmla="*/ 0 h 13870"/>
                <a:gd name="T70" fmla="*/ 0 w 13870"/>
                <a:gd name="T71" fmla="*/ 0 h 13870"/>
                <a:gd name="T72" fmla="*/ 0 w 13870"/>
                <a:gd name="T73" fmla="*/ 0 h 13870"/>
                <a:gd name="T74" fmla="*/ 0 w 13870"/>
                <a:gd name="T75" fmla="*/ 0 h 13870"/>
                <a:gd name="T76" fmla="*/ 0 w 13870"/>
                <a:gd name="T77" fmla="*/ 0 h 13870"/>
                <a:gd name="T78" fmla="*/ 0 w 13870"/>
                <a:gd name="T79" fmla="*/ 0 h 13870"/>
                <a:gd name="T80" fmla="*/ 0 w 13870"/>
                <a:gd name="T81" fmla="*/ 0 h 13870"/>
                <a:gd name="T82" fmla="*/ 0 w 13870"/>
                <a:gd name="T83" fmla="*/ 0 h 13870"/>
                <a:gd name="T84" fmla="*/ 0 w 13870"/>
                <a:gd name="T85" fmla="*/ 0 h 138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70"/>
                <a:gd name="T130" fmla="*/ 0 h 13870"/>
                <a:gd name="T131" fmla="*/ 13870 w 13870"/>
                <a:gd name="T132" fmla="*/ 13870 h 138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70" h="13870">
                  <a:moveTo>
                    <a:pt x="6935" y="0"/>
                  </a:moveTo>
                  <a:lnTo>
                    <a:pt x="7291" y="9"/>
                  </a:lnTo>
                  <a:lnTo>
                    <a:pt x="7644" y="36"/>
                  </a:lnTo>
                  <a:lnTo>
                    <a:pt x="7991" y="80"/>
                  </a:lnTo>
                  <a:lnTo>
                    <a:pt x="8333" y="140"/>
                  </a:lnTo>
                  <a:lnTo>
                    <a:pt x="8668" y="219"/>
                  </a:lnTo>
                  <a:lnTo>
                    <a:pt x="8997" y="312"/>
                  </a:lnTo>
                  <a:lnTo>
                    <a:pt x="9319" y="421"/>
                  </a:lnTo>
                  <a:lnTo>
                    <a:pt x="9635" y="545"/>
                  </a:lnTo>
                  <a:lnTo>
                    <a:pt x="9941" y="684"/>
                  </a:lnTo>
                  <a:lnTo>
                    <a:pt x="10240" y="837"/>
                  </a:lnTo>
                  <a:lnTo>
                    <a:pt x="10531" y="1004"/>
                  </a:lnTo>
                  <a:lnTo>
                    <a:pt x="10813" y="1184"/>
                  </a:lnTo>
                  <a:lnTo>
                    <a:pt x="11084" y="1378"/>
                  </a:lnTo>
                  <a:lnTo>
                    <a:pt x="11346" y="1584"/>
                  </a:lnTo>
                  <a:lnTo>
                    <a:pt x="11597" y="1801"/>
                  </a:lnTo>
                  <a:lnTo>
                    <a:pt x="11839" y="2031"/>
                  </a:lnTo>
                  <a:lnTo>
                    <a:pt x="12069" y="2273"/>
                  </a:lnTo>
                  <a:lnTo>
                    <a:pt x="12286" y="2524"/>
                  </a:lnTo>
                  <a:lnTo>
                    <a:pt x="12492" y="2786"/>
                  </a:lnTo>
                  <a:lnTo>
                    <a:pt x="12686" y="3057"/>
                  </a:lnTo>
                  <a:lnTo>
                    <a:pt x="12866" y="3339"/>
                  </a:lnTo>
                  <a:lnTo>
                    <a:pt x="13033" y="3630"/>
                  </a:lnTo>
                  <a:lnTo>
                    <a:pt x="13186" y="3929"/>
                  </a:lnTo>
                  <a:lnTo>
                    <a:pt x="13325" y="4235"/>
                  </a:lnTo>
                  <a:lnTo>
                    <a:pt x="13449" y="4551"/>
                  </a:lnTo>
                  <a:lnTo>
                    <a:pt x="13558" y="4873"/>
                  </a:lnTo>
                  <a:lnTo>
                    <a:pt x="13651" y="5202"/>
                  </a:lnTo>
                  <a:lnTo>
                    <a:pt x="13730" y="5537"/>
                  </a:lnTo>
                  <a:lnTo>
                    <a:pt x="13790" y="5879"/>
                  </a:lnTo>
                  <a:lnTo>
                    <a:pt x="13834" y="6226"/>
                  </a:lnTo>
                  <a:lnTo>
                    <a:pt x="13861" y="6579"/>
                  </a:lnTo>
                  <a:lnTo>
                    <a:pt x="13870" y="6935"/>
                  </a:lnTo>
                  <a:lnTo>
                    <a:pt x="13861" y="7291"/>
                  </a:lnTo>
                  <a:lnTo>
                    <a:pt x="13834" y="7644"/>
                  </a:lnTo>
                  <a:lnTo>
                    <a:pt x="13790" y="7991"/>
                  </a:lnTo>
                  <a:lnTo>
                    <a:pt x="13730" y="8333"/>
                  </a:lnTo>
                  <a:lnTo>
                    <a:pt x="13651" y="8668"/>
                  </a:lnTo>
                  <a:lnTo>
                    <a:pt x="13558" y="8997"/>
                  </a:lnTo>
                  <a:lnTo>
                    <a:pt x="13449" y="9319"/>
                  </a:lnTo>
                  <a:lnTo>
                    <a:pt x="13325" y="9635"/>
                  </a:lnTo>
                  <a:lnTo>
                    <a:pt x="13186" y="9941"/>
                  </a:lnTo>
                  <a:lnTo>
                    <a:pt x="13033" y="10240"/>
                  </a:lnTo>
                  <a:lnTo>
                    <a:pt x="12866" y="10531"/>
                  </a:lnTo>
                  <a:lnTo>
                    <a:pt x="12686" y="10813"/>
                  </a:lnTo>
                  <a:lnTo>
                    <a:pt x="12492" y="11084"/>
                  </a:lnTo>
                  <a:lnTo>
                    <a:pt x="12286" y="11346"/>
                  </a:lnTo>
                  <a:lnTo>
                    <a:pt x="12069" y="11597"/>
                  </a:lnTo>
                  <a:lnTo>
                    <a:pt x="11839" y="11839"/>
                  </a:lnTo>
                  <a:lnTo>
                    <a:pt x="11597" y="12069"/>
                  </a:lnTo>
                  <a:lnTo>
                    <a:pt x="11346" y="12286"/>
                  </a:lnTo>
                  <a:lnTo>
                    <a:pt x="11084" y="12492"/>
                  </a:lnTo>
                  <a:lnTo>
                    <a:pt x="10813" y="12686"/>
                  </a:lnTo>
                  <a:lnTo>
                    <a:pt x="10531" y="12866"/>
                  </a:lnTo>
                  <a:lnTo>
                    <a:pt x="10240" y="13033"/>
                  </a:lnTo>
                  <a:lnTo>
                    <a:pt x="9941" y="13186"/>
                  </a:lnTo>
                  <a:lnTo>
                    <a:pt x="9635" y="13325"/>
                  </a:lnTo>
                  <a:lnTo>
                    <a:pt x="9319" y="13449"/>
                  </a:lnTo>
                  <a:lnTo>
                    <a:pt x="8997" y="13558"/>
                  </a:lnTo>
                  <a:lnTo>
                    <a:pt x="8668" y="13651"/>
                  </a:lnTo>
                  <a:lnTo>
                    <a:pt x="8333" y="13730"/>
                  </a:lnTo>
                  <a:lnTo>
                    <a:pt x="7991" y="13790"/>
                  </a:lnTo>
                  <a:lnTo>
                    <a:pt x="7644" y="13834"/>
                  </a:lnTo>
                  <a:lnTo>
                    <a:pt x="7291" y="13861"/>
                  </a:lnTo>
                  <a:lnTo>
                    <a:pt x="6935" y="13870"/>
                  </a:lnTo>
                  <a:lnTo>
                    <a:pt x="6579" y="13861"/>
                  </a:lnTo>
                  <a:lnTo>
                    <a:pt x="6226" y="13834"/>
                  </a:lnTo>
                  <a:lnTo>
                    <a:pt x="5879" y="13790"/>
                  </a:lnTo>
                  <a:lnTo>
                    <a:pt x="5537" y="13730"/>
                  </a:lnTo>
                  <a:lnTo>
                    <a:pt x="5202" y="13651"/>
                  </a:lnTo>
                  <a:lnTo>
                    <a:pt x="4873" y="13558"/>
                  </a:lnTo>
                  <a:lnTo>
                    <a:pt x="4551" y="13449"/>
                  </a:lnTo>
                  <a:lnTo>
                    <a:pt x="4235" y="13325"/>
                  </a:lnTo>
                  <a:lnTo>
                    <a:pt x="3929" y="13186"/>
                  </a:lnTo>
                  <a:lnTo>
                    <a:pt x="3630" y="13033"/>
                  </a:lnTo>
                  <a:lnTo>
                    <a:pt x="3339" y="12866"/>
                  </a:lnTo>
                  <a:lnTo>
                    <a:pt x="3057" y="12686"/>
                  </a:lnTo>
                  <a:lnTo>
                    <a:pt x="2786" y="12492"/>
                  </a:lnTo>
                  <a:lnTo>
                    <a:pt x="2524" y="12286"/>
                  </a:lnTo>
                  <a:lnTo>
                    <a:pt x="2273" y="12069"/>
                  </a:lnTo>
                  <a:lnTo>
                    <a:pt x="2031" y="11839"/>
                  </a:lnTo>
                  <a:lnTo>
                    <a:pt x="1801" y="11597"/>
                  </a:lnTo>
                  <a:lnTo>
                    <a:pt x="1584" y="11346"/>
                  </a:lnTo>
                  <a:lnTo>
                    <a:pt x="1378" y="11084"/>
                  </a:lnTo>
                  <a:lnTo>
                    <a:pt x="1184" y="10813"/>
                  </a:lnTo>
                  <a:lnTo>
                    <a:pt x="1004" y="10531"/>
                  </a:lnTo>
                  <a:lnTo>
                    <a:pt x="837" y="10240"/>
                  </a:lnTo>
                  <a:lnTo>
                    <a:pt x="684" y="9941"/>
                  </a:lnTo>
                  <a:lnTo>
                    <a:pt x="545" y="9635"/>
                  </a:lnTo>
                  <a:lnTo>
                    <a:pt x="421" y="9319"/>
                  </a:lnTo>
                  <a:lnTo>
                    <a:pt x="312" y="8997"/>
                  </a:lnTo>
                  <a:lnTo>
                    <a:pt x="219" y="8668"/>
                  </a:lnTo>
                  <a:lnTo>
                    <a:pt x="140" y="8333"/>
                  </a:lnTo>
                  <a:lnTo>
                    <a:pt x="80" y="7991"/>
                  </a:lnTo>
                  <a:lnTo>
                    <a:pt x="36" y="7644"/>
                  </a:lnTo>
                  <a:lnTo>
                    <a:pt x="9" y="7291"/>
                  </a:lnTo>
                  <a:lnTo>
                    <a:pt x="0" y="6935"/>
                  </a:lnTo>
                  <a:lnTo>
                    <a:pt x="9" y="6579"/>
                  </a:lnTo>
                  <a:lnTo>
                    <a:pt x="36" y="6226"/>
                  </a:lnTo>
                  <a:lnTo>
                    <a:pt x="80" y="5879"/>
                  </a:lnTo>
                  <a:lnTo>
                    <a:pt x="140" y="5537"/>
                  </a:lnTo>
                  <a:lnTo>
                    <a:pt x="219" y="5202"/>
                  </a:lnTo>
                  <a:lnTo>
                    <a:pt x="312" y="4873"/>
                  </a:lnTo>
                  <a:lnTo>
                    <a:pt x="421" y="4551"/>
                  </a:lnTo>
                  <a:lnTo>
                    <a:pt x="545" y="4235"/>
                  </a:lnTo>
                  <a:lnTo>
                    <a:pt x="684" y="3929"/>
                  </a:lnTo>
                  <a:lnTo>
                    <a:pt x="837" y="3630"/>
                  </a:lnTo>
                  <a:lnTo>
                    <a:pt x="1004" y="3339"/>
                  </a:lnTo>
                  <a:lnTo>
                    <a:pt x="1184" y="3057"/>
                  </a:lnTo>
                  <a:lnTo>
                    <a:pt x="1378" y="2786"/>
                  </a:lnTo>
                  <a:lnTo>
                    <a:pt x="1584" y="2524"/>
                  </a:lnTo>
                  <a:lnTo>
                    <a:pt x="1801" y="2273"/>
                  </a:lnTo>
                  <a:lnTo>
                    <a:pt x="2031" y="2031"/>
                  </a:lnTo>
                  <a:lnTo>
                    <a:pt x="2273" y="1801"/>
                  </a:lnTo>
                  <a:lnTo>
                    <a:pt x="2524" y="1584"/>
                  </a:lnTo>
                  <a:lnTo>
                    <a:pt x="2786" y="1378"/>
                  </a:lnTo>
                  <a:lnTo>
                    <a:pt x="3057" y="1184"/>
                  </a:lnTo>
                  <a:lnTo>
                    <a:pt x="3339" y="1004"/>
                  </a:lnTo>
                  <a:lnTo>
                    <a:pt x="3630" y="837"/>
                  </a:lnTo>
                  <a:lnTo>
                    <a:pt x="3929" y="684"/>
                  </a:lnTo>
                  <a:lnTo>
                    <a:pt x="4235" y="545"/>
                  </a:lnTo>
                  <a:lnTo>
                    <a:pt x="4551" y="421"/>
                  </a:lnTo>
                  <a:lnTo>
                    <a:pt x="4873" y="312"/>
                  </a:lnTo>
                  <a:lnTo>
                    <a:pt x="5202" y="219"/>
                  </a:lnTo>
                  <a:lnTo>
                    <a:pt x="5537" y="140"/>
                  </a:lnTo>
                  <a:lnTo>
                    <a:pt x="5879" y="80"/>
                  </a:lnTo>
                  <a:lnTo>
                    <a:pt x="6226" y="36"/>
                  </a:lnTo>
                  <a:lnTo>
                    <a:pt x="6579" y="9"/>
                  </a:lnTo>
                  <a:lnTo>
                    <a:pt x="6935" y="0"/>
                  </a:lnTo>
                  <a:close/>
                </a:path>
              </a:pathLst>
            </a:custGeom>
            <a:noFill/>
            <a:ln w="6985">
              <a:solidFill>
                <a:srgbClr val="1F1A17"/>
              </a:solidFill>
              <a:round/>
              <a:headEnd/>
              <a:tailEnd/>
            </a:ln>
          </p:spPr>
          <p:txBody>
            <a:bodyPr/>
            <a:lstStyle/>
            <a:p>
              <a:endParaRPr lang="en-US"/>
            </a:p>
          </p:txBody>
        </p:sp>
        <p:sp>
          <p:nvSpPr>
            <p:cNvPr id="27673" name="Freeform 19"/>
            <p:cNvSpPr>
              <a:spLocks/>
            </p:cNvSpPr>
            <p:nvPr/>
          </p:nvSpPr>
          <p:spPr bwMode="auto">
            <a:xfrm>
              <a:off x="923" y="923"/>
              <a:ext cx="2973" cy="2973"/>
            </a:xfrm>
            <a:custGeom>
              <a:avLst/>
              <a:gdLst>
                <a:gd name="T0" fmla="*/ 0 w 11888"/>
                <a:gd name="T1" fmla="*/ 0 h 11888"/>
                <a:gd name="T2" fmla="*/ 0 w 11888"/>
                <a:gd name="T3" fmla="*/ 0 h 11888"/>
                <a:gd name="T4" fmla="*/ 0 w 11888"/>
                <a:gd name="T5" fmla="*/ 0 h 11888"/>
                <a:gd name="T6" fmla="*/ 0 w 11888"/>
                <a:gd name="T7" fmla="*/ 0 h 11888"/>
                <a:gd name="T8" fmla="*/ 0 w 11888"/>
                <a:gd name="T9" fmla="*/ 0 h 11888"/>
                <a:gd name="T10" fmla="*/ 0 w 11888"/>
                <a:gd name="T11" fmla="*/ 0 h 11888"/>
                <a:gd name="T12" fmla="*/ 0 w 11888"/>
                <a:gd name="T13" fmla="*/ 0 h 11888"/>
                <a:gd name="T14" fmla="*/ 0 w 11888"/>
                <a:gd name="T15" fmla="*/ 0 h 11888"/>
                <a:gd name="T16" fmla="*/ 0 w 11888"/>
                <a:gd name="T17" fmla="*/ 0 h 11888"/>
                <a:gd name="T18" fmla="*/ 0 w 11888"/>
                <a:gd name="T19" fmla="*/ 0 h 11888"/>
                <a:gd name="T20" fmla="*/ 0 w 11888"/>
                <a:gd name="T21" fmla="*/ 0 h 11888"/>
                <a:gd name="T22" fmla="*/ 0 w 11888"/>
                <a:gd name="T23" fmla="*/ 0 h 11888"/>
                <a:gd name="T24" fmla="*/ 0 w 11888"/>
                <a:gd name="T25" fmla="*/ 0 h 11888"/>
                <a:gd name="T26" fmla="*/ 0 w 11888"/>
                <a:gd name="T27" fmla="*/ 0 h 11888"/>
                <a:gd name="T28" fmla="*/ 0 w 11888"/>
                <a:gd name="T29" fmla="*/ 0 h 11888"/>
                <a:gd name="T30" fmla="*/ 0 w 11888"/>
                <a:gd name="T31" fmla="*/ 0 h 11888"/>
                <a:gd name="T32" fmla="*/ 0 w 11888"/>
                <a:gd name="T33" fmla="*/ 0 h 11888"/>
                <a:gd name="T34" fmla="*/ 0 w 11888"/>
                <a:gd name="T35" fmla="*/ 0 h 11888"/>
                <a:gd name="T36" fmla="*/ 0 w 11888"/>
                <a:gd name="T37" fmla="*/ 0 h 11888"/>
                <a:gd name="T38" fmla="*/ 0 w 11888"/>
                <a:gd name="T39" fmla="*/ 0 h 11888"/>
                <a:gd name="T40" fmla="*/ 0 w 11888"/>
                <a:gd name="T41" fmla="*/ 0 h 11888"/>
                <a:gd name="T42" fmla="*/ 0 w 11888"/>
                <a:gd name="T43" fmla="*/ 0 h 11888"/>
                <a:gd name="T44" fmla="*/ 0 w 11888"/>
                <a:gd name="T45" fmla="*/ 0 h 11888"/>
                <a:gd name="T46" fmla="*/ 0 w 11888"/>
                <a:gd name="T47" fmla="*/ 0 h 11888"/>
                <a:gd name="T48" fmla="*/ 0 w 11888"/>
                <a:gd name="T49" fmla="*/ 0 h 11888"/>
                <a:gd name="T50" fmla="*/ 0 w 11888"/>
                <a:gd name="T51" fmla="*/ 0 h 11888"/>
                <a:gd name="T52" fmla="*/ 0 w 11888"/>
                <a:gd name="T53" fmla="*/ 0 h 11888"/>
                <a:gd name="T54" fmla="*/ 0 w 11888"/>
                <a:gd name="T55" fmla="*/ 0 h 11888"/>
                <a:gd name="T56" fmla="*/ 0 w 11888"/>
                <a:gd name="T57" fmla="*/ 0 h 11888"/>
                <a:gd name="T58" fmla="*/ 0 w 11888"/>
                <a:gd name="T59" fmla="*/ 0 h 11888"/>
                <a:gd name="T60" fmla="*/ 0 w 11888"/>
                <a:gd name="T61" fmla="*/ 0 h 11888"/>
                <a:gd name="T62" fmla="*/ 0 w 11888"/>
                <a:gd name="T63" fmla="*/ 0 h 11888"/>
                <a:gd name="T64" fmla="*/ 0 w 11888"/>
                <a:gd name="T65" fmla="*/ 0 h 11888"/>
                <a:gd name="T66" fmla="*/ 0 w 11888"/>
                <a:gd name="T67" fmla="*/ 0 h 11888"/>
                <a:gd name="T68" fmla="*/ 0 w 11888"/>
                <a:gd name="T69" fmla="*/ 0 h 11888"/>
                <a:gd name="T70" fmla="*/ 0 w 11888"/>
                <a:gd name="T71" fmla="*/ 0 h 11888"/>
                <a:gd name="T72" fmla="*/ 0 w 11888"/>
                <a:gd name="T73" fmla="*/ 0 h 11888"/>
                <a:gd name="T74" fmla="*/ 0 w 11888"/>
                <a:gd name="T75" fmla="*/ 0 h 11888"/>
                <a:gd name="T76" fmla="*/ 0 w 11888"/>
                <a:gd name="T77" fmla="*/ 0 h 11888"/>
                <a:gd name="T78" fmla="*/ 0 w 11888"/>
                <a:gd name="T79" fmla="*/ 0 h 11888"/>
                <a:gd name="T80" fmla="*/ 0 w 11888"/>
                <a:gd name="T81" fmla="*/ 0 h 11888"/>
                <a:gd name="T82" fmla="*/ 0 w 11888"/>
                <a:gd name="T83" fmla="*/ 0 h 11888"/>
                <a:gd name="T84" fmla="*/ 0 w 11888"/>
                <a:gd name="T85" fmla="*/ 0 h 118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88"/>
                <a:gd name="T130" fmla="*/ 0 h 11888"/>
                <a:gd name="T131" fmla="*/ 11888 w 11888"/>
                <a:gd name="T132" fmla="*/ 11888 h 118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88" h="11888">
                  <a:moveTo>
                    <a:pt x="5944" y="0"/>
                  </a:moveTo>
                  <a:lnTo>
                    <a:pt x="6249" y="7"/>
                  </a:lnTo>
                  <a:lnTo>
                    <a:pt x="6552" y="31"/>
                  </a:lnTo>
                  <a:lnTo>
                    <a:pt x="6849" y="68"/>
                  </a:lnTo>
                  <a:lnTo>
                    <a:pt x="7142" y="120"/>
                  </a:lnTo>
                  <a:lnTo>
                    <a:pt x="7430" y="187"/>
                  </a:lnTo>
                  <a:lnTo>
                    <a:pt x="7712" y="267"/>
                  </a:lnTo>
                  <a:lnTo>
                    <a:pt x="7987" y="361"/>
                  </a:lnTo>
                  <a:lnTo>
                    <a:pt x="8258" y="466"/>
                  </a:lnTo>
                  <a:lnTo>
                    <a:pt x="8521" y="586"/>
                  </a:lnTo>
                  <a:lnTo>
                    <a:pt x="8778" y="717"/>
                  </a:lnTo>
                  <a:lnTo>
                    <a:pt x="9026" y="860"/>
                  </a:lnTo>
                  <a:lnTo>
                    <a:pt x="9267" y="1015"/>
                  </a:lnTo>
                  <a:lnTo>
                    <a:pt x="9500" y="1181"/>
                  </a:lnTo>
                  <a:lnTo>
                    <a:pt x="9725" y="1358"/>
                  </a:lnTo>
                  <a:lnTo>
                    <a:pt x="9941" y="1544"/>
                  </a:lnTo>
                  <a:lnTo>
                    <a:pt x="10147" y="1741"/>
                  </a:lnTo>
                  <a:lnTo>
                    <a:pt x="10344" y="1947"/>
                  </a:lnTo>
                  <a:lnTo>
                    <a:pt x="10530" y="2163"/>
                  </a:lnTo>
                  <a:lnTo>
                    <a:pt x="10707" y="2388"/>
                  </a:lnTo>
                  <a:lnTo>
                    <a:pt x="10873" y="2621"/>
                  </a:lnTo>
                  <a:lnTo>
                    <a:pt x="11028" y="2862"/>
                  </a:lnTo>
                  <a:lnTo>
                    <a:pt x="11171" y="3110"/>
                  </a:lnTo>
                  <a:lnTo>
                    <a:pt x="11302" y="3367"/>
                  </a:lnTo>
                  <a:lnTo>
                    <a:pt x="11422" y="3630"/>
                  </a:lnTo>
                  <a:lnTo>
                    <a:pt x="11527" y="3901"/>
                  </a:lnTo>
                  <a:lnTo>
                    <a:pt x="11621" y="4176"/>
                  </a:lnTo>
                  <a:lnTo>
                    <a:pt x="11701" y="4458"/>
                  </a:lnTo>
                  <a:lnTo>
                    <a:pt x="11768" y="4746"/>
                  </a:lnTo>
                  <a:lnTo>
                    <a:pt x="11820" y="5039"/>
                  </a:lnTo>
                  <a:lnTo>
                    <a:pt x="11857" y="5336"/>
                  </a:lnTo>
                  <a:lnTo>
                    <a:pt x="11881" y="5639"/>
                  </a:lnTo>
                  <a:lnTo>
                    <a:pt x="11888" y="5944"/>
                  </a:lnTo>
                  <a:lnTo>
                    <a:pt x="11881" y="6249"/>
                  </a:lnTo>
                  <a:lnTo>
                    <a:pt x="11857" y="6552"/>
                  </a:lnTo>
                  <a:lnTo>
                    <a:pt x="11820" y="6849"/>
                  </a:lnTo>
                  <a:lnTo>
                    <a:pt x="11768" y="7142"/>
                  </a:lnTo>
                  <a:lnTo>
                    <a:pt x="11701" y="7430"/>
                  </a:lnTo>
                  <a:lnTo>
                    <a:pt x="11621" y="7712"/>
                  </a:lnTo>
                  <a:lnTo>
                    <a:pt x="11527" y="7987"/>
                  </a:lnTo>
                  <a:lnTo>
                    <a:pt x="11422" y="8258"/>
                  </a:lnTo>
                  <a:lnTo>
                    <a:pt x="11302" y="8521"/>
                  </a:lnTo>
                  <a:lnTo>
                    <a:pt x="11171" y="8778"/>
                  </a:lnTo>
                  <a:lnTo>
                    <a:pt x="11028" y="9026"/>
                  </a:lnTo>
                  <a:lnTo>
                    <a:pt x="10873" y="9267"/>
                  </a:lnTo>
                  <a:lnTo>
                    <a:pt x="10707" y="9500"/>
                  </a:lnTo>
                  <a:lnTo>
                    <a:pt x="10530" y="9725"/>
                  </a:lnTo>
                  <a:lnTo>
                    <a:pt x="10344" y="9941"/>
                  </a:lnTo>
                  <a:lnTo>
                    <a:pt x="10147" y="10147"/>
                  </a:lnTo>
                  <a:lnTo>
                    <a:pt x="9941" y="10344"/>
                  </a:lnTo>
                  <a:lnTo>
                    <a:pt x="9725" y="10530"/>
                  </a:lnTo>
                  <a:lnTo>
                    <a:pt x="9500" y="10707"/>
                  </a:lnTo>
                  <a:lnTo>
                    <a:pt x="9267" y="10873"/>
                  </a:lnTo>
                  <a:lnTo>
                    <a:pt x="9026" y="11028"/>
                  </a:lnTo>
                  <a:lnTo>
                    <a:pt x="8778" y="11171"/>
                  </a:lnTo>
                  <a:lnTo>
                    <a:pt x="8521" y="11302"/>
                  </a:lnTo>
                  <a:lnTo>
                    <a:pt x="8258" y="11422"/>
                  </a:lnTo>
                  <a:lnTo>
                    <a:pt x="7987" y="11527"/>
                  </a:lnTo>
                  <a:lnTo>
                    <a:pt x="7712" y="11621"/>
                  </a:lnTo>
                  <a:lnTo>
                    <a:pt x="7430" y="11701"/>
                  </a:lnTo>
                  <a:lnTo>
                    <a:pt x="7142" y="11768"/>
                  </a:lnTo>
                  <a:lnTo>
                    <a:pt x="6849" y="11820"/>
                  </a:lnTo>
                  <a:lnTo>
                    <a:pt x="6552" y="11857"/>
                  </a:lnTo>
                  <a:lnTo>
                    <a:pt x="6249" y="11881"/>
                  </a:lnTo>
                  <a:lnTo>
                    <a:pt x="5944" y="11888"/>
                  </a:lnTo>
                  <a:lnTo>
                    <a:pt x="5639" y="11881"/>
                  </a:lnTo>
                  <a:lnTo>
                    <a:pt x="5336" y="11857"/>
                  </a:lnTo>
                  <a:lnTo>
                    <a:pt x="5039" y="11820"/>
                  </a:lnTo>
                  <a:lnTo>
                    <a:pt x="4746" y="11768"/>
                  </a:lnTo>
                  <a:lnTo>
                    <a:pt x="4458" y="11701"/>
                  </a:lnTo>
                  <a:lnTo>
                    <a:pt x="4176" y="11621"/>
                  </a:lnTo>
                  <a:lnTo>
                    <a:pt x="3901" y="11527"/>
                  </a:lnTo>
                  <a:lnTo>
                    <a:pt x="3630" y="11422"/>
                  </a:lnTo>
                  <a:lnTo>
                    <a:pt x="3367" y="11302"/>
                  </a:lnTo>
                  <a:lnTo>
                    <a:pt x="3110" y="11171"/>
                  </a:lnTo>
                  <a:lnTo>
                    <a:pt x="2862" y="11028"/>
                  </a:lnTo>
                  <a:lnTo>
                    <a:pt x="2621" y="10873"/>
                  </a:lnTo>
                  <a:lnTo>
                    <a:pt x="2388" y="10707"/>
                  </a:lnTo>
                  <a:lnTo>
                    <a:pt x="2163" y="10530"/>
                  </a:lnTo>
                  <a:lnTo>
                    <a:pt x="1947" y="10344"/>
                  </a:lnTo>
                  <a:lnTo>
                    <a:pt x="1741" y="10147"/>
                  </a:lnTo>
                  <a:lnTo>
                    <a:pt x="1544" y="9941"/>
                  </a:lnTo>
                  <a:lnTo>
                    <a:pt x="1358" y="9725"/>
                  </a:lnTo>
                  <a:lnTo>
                    <a:pt x="1181" y="9500"/>
                  </a:lnTo>
                  <a:lnTo>
                    <a:pt x="1015" y="9267"/>
                  </a:lnTo>
                  <a:lnTo>
                    <a:pt x="860" y="9026"/>
                  </a:lnTo>
                  <a:lnTo>
                    <a:pt x="717" y="8778"/>
                  </a:lnTo>
                  <a:lnTo>
                    <a:pt x="586" y="8521"/>
                  </a:lnTo>
                  <a:lnTo>
                    <a:pt x="466" y="8258"/>
                  </a:lnTo>
                  <a:lnTo>
                    <a:pt x="361" y="7987"/>
                  </a:lnTo>
                  <a:lnTo>
                    <a:pt x="267" y="7712"/>
                  </a:lnTo>
                  <a:lnTo>
                    <a:pt x="187" y="7430"/>
                  </a:lnTo>
                  <a:lnTo>
                    <a:pt x="120" y="7142"/>
                  </a:lnTo>
                  <a:lnTo>
                    <a:pt x="68" y="6849"/>
                  </a:lnTo>
                  <a:lnTo>
                    <a:pt x="31" y="6552"/>
                  </a:lnTo>
                  <a:lnTo>
                    <a:pt x="7" y="6249"/>
                  </a:lnTo>
                  <a:lnTo>
                    <a:pt x="0" y="5944"/>
                  </a:lnTo>
                  <a:lnTo>
                    <a:pt x="7" y="5639"/>
                  </a:lnTo>
                  <a:lnTo>
                    <a:pt x="31" y="5336"/>
                  </a:lnTo>
                  <a:lnTo>
                    <a:pt x="68" y="5039"/>
                  </a:lnTo>
                  <a:lnTo>
                    <a:pt x="120" y="4746"/>
                  </a:lnTo>
                  <a:lnTo>
                    <a:pt x="187" y="4458"/>
                  </a:lnTo>
                  <a:lnTo>
                    <a:pt x="267" y="4176"/>
                  </a:lnTo>
                  <a:lnTo>
                    <a:pt x="361" y="3901"/>
                  </a:lnTo>
                  <a:lnTo>
                    <a:pt x="466" y="3630"/>
                  </a:lnTo>
                  <a:lnTo>
                    <a:pt x="586" y="3367"/>
                  </a:lnTo>
                  <a:lnTo>
                    <a:pt x="717" y="3110"/>
                  </a:lnTo>
                  <a:lnTo>
                    <a:pt x="860" y="2862"/>
                  </a:lnTo>
                  <a:lnTo>
                    <a:pt x="1015" y="2621"/>
                  </a:lnTo>
                  <a:lnTo>
                    <a:pt x="1181" y="2388"/>
                  </a:lnTo>
                  <a:lnTo>
                    <a:pt x="1358" y="2163"/>
                  </a:lnTo>
                  <a:lnTo>
                    <a:pt x="1544" y="1947"/>
                  </a:lnTo>
                  <a:lnTo>
                    <a:pt x="1741" y="1741"/>
                  </a:lnTo>
                  <a:lnTo>
                    <a:pt x="1947" y="1544"/>
                  </a:lnTo>
                  <a:lnTo>
                    <a:pt x="2163" y="1358"/>
                  </a:lnTo>
                  <a:lnTo>
                    <a:pt x="2388" y="1181"/>
                  </a:lnTo>
                  <a:lnTo>
                    <a:pt x="2621" y="1015"/>
                  </a:lnTo>
                  <a:lnTo>
                    <a:pt x="2862" y="860"/>
                  </a:lnTo>
                  <a:lnTo>
                    <a:pt x="3110" y="717"/>
                  </a:lnTo>
                  <a:lnTo>
                    <a:pt x="3367" y="586"/>
                  </a:lnTo>
                  <a:lnTo>
                    <a:pt x="3630" y="466"/>
                  </a:lnTo>
                  <a:lnTo>
                    <a:pt x="3901" y="361"/>
                  </a:lnTo>
                  <a:lnTo>
                    <a:pt x="4176" y="267"/>
                  </a:lnTo>
                  <a:lnTo>
                    <a:pt x="4458" y="187"/>
                  </a:lnTo>
                  <a:lnTo>
                    <a:pt x="4746" y="120"/>
                  </a:lnTo>
                  <a:lnTo>
                    <a:pt x="5039" y="68"/>
                  </a:lnTo>
                  <a:lnTo>
                    <a:pt x="5336" y="31"/>
                  </a:lnTo>
                  <a:lnTo>
                    <a:pt x="5639" y="7"/>
                  </a:lnTo>
                  <a:lnTo>
                    <a:pt x="5944" y="0"/>
                  </a:lnTo>
                  <a:close/>
                </a:path>
              </a:pathLst>
            </a:custGeom>
            <a:noFill/>
            <a:ln w="6985">
              <a:solidFill>
                <a:srgbClr val="1F1A17"/>
              </a:solidFill>
              <a:round/>
              <a:headEnd/>
              <a:tailEnd/>
            </a:ln>
          </p:spPr>
          <p:txBody>
            <a:bodyPr/>
            <a:lstStyle/>
            <a:p>
              <a:endParaRPr lang="en-US"/>
            </a:p>
          </p:txBody>
        </p:sp>
        <p:sp>
          <p:nvSpPr>
            <p:cNvPr id="27674" name="Freeform 18"/>
            <p:cNvSpPr>
              <a:spLocks/>
            </p:cNvSpPr>
            <p:nvPr/>
          </p:nvSpPr>
          <p:spPr bwMode="auto">
            <a:xfrm>
              <a:off x="1171" y="1171"/>
              <a:ext cx="2477" cy="2477"/>
            </a:xfrm>
            <a:custGeom>
              <a:avLst/>
              <a:gdLst>
                <a:gd name="T0" fmla="*/ 0 w 9908"/>
                <a:gd name="T1" fmla="*/ 0 h 9908"/>
                <a:gd name="T2" fmla="*/ 0 w 9908"/>
                <a:gd name="T3" fmla="*/ 0 h 9908"/>
                <a:gd name="T4" fmla="*/ 0 w 9908"/>
                <a:gd name="T5" fmla="*/ 0 h 9908"/>
                <a:gd name="T6" fmla="*/ 0 w 9908"/>
                <a:gd name="T7" fmla="*/ 0 h 9908"/>
                <a:gd name="T8" fmla="*/ 0 w 9908"/>
                <a:gd name="T9" fmla="*/ 0 h 9908"/>
                <a:gd name="T10" fmla="*/ 0 w 9908"/>
                <a:gd name="T11" fmla="*/ 0 h 9908"/>
                <a:gd name="T12" fmla="*/ 0 w 9908"/>
                <a:gd name="T13" fmla="*/ 0 h 9908"/>
                <a:gd name="T14" fmla="*/ 0 w 9908"/>
                <a:gd name="T15" fmla="*/ 0 h 9908"/>
                <a:gd name="T16" fmla="*/ 0 w 9908"/>
                <a:gd name="T17" fmla="*/ 0 h 9908"/>
                <a:gd name="T18" fmla="*/ 0 w 9908"/>
                <a:gd name="T19" fmla="*/ 0 h 9908"/>
                <a:gd name="T20" fmla="*/ 0 w 9908"/>
                <a:gd name="T21" fmla="*/ 0 h 9908"/>
                <a:gd name="T22" fmla="*/ 0 w 9908"/>
                <a:gd name="T23" fmla="*/ 0 h 9908"/>
                <a:gd name="T24" fmla="*/ 0 w 9908"/>
                <a:gd name="T25" fmla="*/ 0 h 9908"/>
                <a:gd name="T26" fmla="*/ 0 w 9908"/>
                <a:gd name="T27" fmla="*/ 0 h 9908"/>
                <a:gd name="T28" fmla="*/ 0 w 9908"/>
                <a:gd name="T29" fmla="*/ 0 h 9908"/>
                <a:gd name="T30" fmla="*/ 0 w 9908"/>
                <a:gd name="T31" fmla="*/ 0 h 9908"/>
                <a:gd name="T32" fmla="*/ 0 w 9908"/>
                <a:gd name="T33" fmla="*/ 0 h 9908"/>
                <a:gd name="T34" fmla="*/ 0 w 9908"/>
                <a:gd name="T35" fmla="*/ 0 h 9908"/>
                <a:gd name="T36" fmla="*/ 0 w 9908"/>
                <a:gd name="T37" fmla="*/ 0 h 9908"/>
                <a:gd name="T38" fmla="*/ 0 w 9908"/>
                <a:gd name="T39" fmla="*/ 0 h 9908"/>
                <a:gd name="T40" fmla="*/ 0 w 9908"/>
                <a:gd name="T41" fmla="*/ 0 h 9908"/>
                <a:gd name="T42" fmla="*/ 0 w 9908"/>
                <a:gd name="T43" fmla="*/ 0 h 9908"/>
                <a:gd name="T44" fmla="*/ 0 w 9908"/>
                <a:gd name="T45" fmla="*/ 0 h 9908"/>
                <a:gd name="T46" fmla="*/ 0 w 9908"/>
                <a:gd name="T47" fmla="*/ 0 h 9908"/>
                <a:gd name="T48" fmla="*/ 0 w 9908"/>
                <a:gd name="T49" fmla="*/ 0 h 9908"/>
                <a:gd name="T50" fmla="*/ 0 w 9908"/>
                <a:gd name="T51" fmla="*/ 0 h 9908"/>
                <a:gd name="T52" fmla="*/ 0 w 9908"/>
                <a:gd name="T53" fmla="*/ 0 h 9908"/>
                <a:gd name="T54" fmla="*/ 0 w 9908"/>
                <a:gd name="T55" fmla="*/ 0 h 9908"/>
                <a:gd name="T56" fmla="*/ 0 w 9908"/>
                <a:gd name="T57" fmla="*/ 0 h 9908"/>
                <a:gd name="T58" fmla="*/ 0 w 9908"/>
                <a:gd name="T59" fmla="*/ 0 h 9908"/>
                <a:gd name="T60" fmla="*/ 0 w 9908"/>
                <a:gd name="T61" fmla="*/ 0 h 9908"/>
                <a:gd name="T62" fmla="*/ 0 w 9908"/>
                <a:gd name="T63" fmla="*/ 0 h 9908"/>
                <a:gd name="T64" fmla="*/ 0 w 9908"/>
                <a:gd name="T65" fmla="*/ 0 h 9908"/>
                <a:gd name="T66" fmla="*/ 0 w 9908"/>
                <a:gd name="T67" fmla="*/ 0 h 9908"/>
                <a:gd name="T68" fmla="*/ 0 w 9908"/>
                <a:gd name="T69" fmla="*/ 0 h 9908"/>
                <a:gd name="T70" fmla="*/ 0 w 9908"/>
                <a:gd name="T71" fmla="*/ 0 h 9908"/>
                <a:gd name="T72" fmla="*/ 0 w 9908"/>
                <a:gd name="T73" fmla="*/ 0 h 9908"/>
                <a:gd name="T74" fmla="*/ 0 w 9908"/>
                <a:gd name="T75" fmla="*/ 0 h 9908"/>
                <a:gd name="T76" fmla="*/ 0 w 9908"/>
                <a:gd name="T77" fmla="*/ 0 h 9908"/>
                <a:gd name="T78" fmla="*/ 0 w 9908"/>
                <a:gd name="T79" fmla="*/ 0 h 9908"/>
                <a:gd name="T80" fmla="*/ 0 w 9908"/>
                <a:gd name="T81" fmla="*/ 0 h 9908"/>
                <a:gd name="T82" fmla="*/ 0 w 9908"/>
                <a:gd name="T83" fmla="*/ 0 h 9908"/>
                <a:gd name="T84" fmla="*/ 0 w 9908"/>
                <a:gd name="T85" fmla="*/ 0 h 99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08"/>
                <a:gd name="T130" fmla="*/ 0 h 9908"/>
                <a:gd name="T131" fmla="*/ 9908 w 9908"/>
                <a:gd name="T132" fmla="*/ 9908 h 99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08" h="9908">
                  <a:moveTo>
                    <a:pt x="4954" y="0"/>
                  </a:moveTo>
                  <a:lnTo>
                    <a:pt x="5208" y="6"/>
                  </a:lnTo>
                  <a:lnTo>
                    <a:pt x="5460" y="26"/>
                  </a:lnTo>
                  <a:lnTo>
                    <a:pt x="5709" y="57"/>
                  </a:lnTo>
                  <a:lnTo>
                    <a:pt x="5952" y="101"/>
                  </a:lnTo>
                  <a:lnTo>
                    <a:pt x="6192" y="157"/>
                  </a:lnTo>
                  <a:lnTo>
                    <a:pt x="6427" y="224"/>
                  </a:lnTo>
                  <a:lnTo>
                    <a:pt x="6657" y="301"/>
                  </a:lnTo>
                  <a:lnTo>
                    <a:pt x="6882" y="390"/>
                  </a:lnTo>
                  <a:lnTo>
                    <a:pt x="7101" y="489"/>
                  </a:lnTo>
                  <a:lnTo>
                    <a:pt x="7315" y="598"/>
                  </a:lnTo>
                  <a:lnTo>
                    <a:pt x="7522" y="718"/>
                  </a:lnTo>
                  <a:lnTo>
                    <a:pt x="7723" y="847"/>
                  </a:lnTo>
                  <a:lnTo>
                    <a:pt x="7918" y="984"/>
                  </a:lnTo>
                  <a:lnTo>
                    <a:pt x="8104" y="1132"/>
                  </a:lnTo>
                  <a:lnTo>
                    <a:pt x="8284" y="1287"/>
                  </a:lnTo>
                  <a:lnTo>
                    <a:pt x="8457" y="1451"/>
                  </a:lnTo>
                  <a:lnTo>
                    <a:pt x="8621" y="1624"/>
                  </a:lnTo>
                  <a:lnTo>
                    <a:pt x="8776" y="1804"/>
                  </a:lnTo>
                  <a:lnTo>
                    <a:pt x="8924" y="1990"/>
                  </a:lnTo>
                  <a:lnTo>
                    <a:pt x="9061" y="2185"/>
                  </a:lnTo>
                  <a:lnTo>
                    <a:pt x="9190" y="2386"/>
                  </a:lnTo>
                  <a:lnTo>
                    <a:pt x="9310" y="2593"/>
                  </a:lnTo>
                  <a:lnTo>
                    <a:pt x="9419" y="2807"/>
                  </a:lnTo>
                  <a:lnTo>
                    <a:pt x="9518" y="3026"/>
                  </a:lnTo>
                  <a:lnTo>
                    <a:pt x="9607" y="3251"/>
                  </a:lnTo>
                  <a:lnTo>
                    <a:pt x="9684" y="3481"/>
                  </a:lnTo>
                  <a:lnTo>
                    <a:pt x="9751" y="3716"/>
                  </a:lnTo>
                  <a:lnTo>
                    <a:pt x="9807" y="3956"/>
                  </a:lnTo>
                  <a:lnTo>
                    <a:pt x="9851" y="4199"/>
                  </a:lnTo>
                  <a:lnTo>
                    <a:pt x="9882" y="4448"/>
                  </a:lnTo>
                  <a:lnTo>
                    <a:pt x="9902" y="4700"/>
                  </a:lnTo>
                  <a:lnTo>
                    <a:pt x="9908" y="4954"/>
                  </a:lnTo>
                  <a:lnTo>
                    <a:pt x="9902" y="5208"/>
                  </a:lnTo>
                  <a:lnTo>
                    <a:pt x="9882" y="5460"/>
                  </a:lnTo>
                  <a:lnTo>
                    <a:pt x="9851" y="5709"/>
                  </a:lnTo>
                  <a:lnTo>
                    <a:pt x="9807" y="5952"/>
                  </a:lnTo>
                  <a:lnTo>
                    <a:pt x="9751" y="6192"/>
                  </a:lnTo>
                  <a:lnTo>
                    <a:pt x="9684" y="6427"/>
                  </a:lnTo>
                  <a:lnTo>
                    <a:pt x="9607" y="6657"/>
                  </a:lnTo>
                  <a:lnTo>
                    <a:pt x="9518" y="6882"/>
                  </a:lnTo>
                  <a:lnTo>
                    <a:pt x="9419" y="7101"/>
                  </a:lnTo>
                  <a:lnTo>
                    <a:pt x="9310" y="7315"/>
                  </a:lnTo>
                  <a:lnTo>
                    <a:pt x="9190" y="7522"/>
                  </a:lnTo>
                  <a:lnTo>
                    <a:pt x="9061" y="7723"/>
                  </a:lnTo>
                  <a:lnTo>
                    <a:pt x="8924" y="7918"/>
                  </a:lnTo>
                  <a:lnTo>
                    <a:pt x="8776" y="8104"/>
                  </a:lnTo>
                  <a:lnTo>
                    <a:pt x="8621" y="8284"/>
                  </a:lnTo>
                  <a:lnTo>
                    <a:pt x="8457" y="8457"/>
                  </a:lnTo>
                  <a:lnTo>
                    <a:pt x="8284" y="8621"/>
                  </a:lnTo>
                  <a:lnTo>
                    <a:pt x="8104" y="8776"/>
                  </a:lnTo>
                  <a:lnTo>
                    <a:pt x="7918" y="8924"/>
                  </a:lnTo>
                  <a:lnTo>
                    <a:pt x="7723" y="9061"/>
                  </a:lnTo>
                  <a:lnTo>
                    <a:pt x="7522" y="9190"/>
                  </a:lnTo>
                  <a:lnTo>
                    <a:pt x="7315" y="9310"/>
                  </a:lnTo>
                  <a:lnTo>
                    <a:pt x="7101" y="9419"/>
                  </a:lnTo>
                  <a:lnTo>
                    <a:pt x="6882" y="9518"/>
                  </a:lnTo>
                  <a:lnTo>
                    <a:pt x="6657" y="9607"/>
                  </a:lnTo>
                  <a:lnTo>
                    <a:pt x="6427" y="9684"/>
                  </a:lnTo>
                  <a:lnTo>
                    <a:pt x="6192" y="9751"/>
                  </a:lnTo>
                  <a:lnTo>
                    <a:pt x="5952" y="9807"/>
                  </a:lnTo>
                  <a:lnTo>
                    <a:pt x="5709" y="9851"/>
                  </a:lnTo>
                  <a:lnTo>
                    <a:pt x="5460" y="9882"/>
                  </a:lnTo>
                  <a:lnTo>
                    <a:pt x="5208" y="9902"/>
                  </a:lnTo>
                  <a:lnTo>
                    <a:pt x="4954" y="9908"/>
                  </a:lnTo>
                  <a:lnTo>
                    <a:pt x="4700" y="9902"/>
                  </a:lnTo>
                  <a:lnTo>
                    <a:pt x="4448" y="9882"/>
                  </a:lnTo>
                  <a:lnTo>
                    <a:pt x="4199" y="9851"/>
                  </a:lnTo>
                  <a:lnTo>
                    <a:pt x="3956" y="9807"/>
                  </a:lnTo>
                  <a:lnTo>
                    <a:pt x="3716" y="9751"/>
                  </a:lnTo>
                  <a:lnTo>
                    <a:pt x="3481" y="9684"/>
                  </a:lnTo>
                  <a:lnTo>
                    <a:pt x="3251" y="9607"/>
                  </a:lnTo>
                  <a:lnTo>
                    <a:pt x="3026" y="9518"/>
                  </a:lnTo>
                  <a:lnTo>
                    <a:pt x="2807" y="9419"/>
                  </a:lnTo>
                  <a:lnTo>
                    <a:pt x="2593" y="9310"/>
                  </a:lnTo>
                  <a:lnTo>
                    <a:pt x="2386" y="9190"/>
                  </a:lnTo>
                  <a:lnTo>
                    <a:pt x="2185" y="9061"/>
                  </a:lnTo>
                  <a:lnTo>
                    <a:pt x="1990" y="8924"/>
                  </a:lnTo>
                  <a:lnTo>
                    <a:pt x="1804" y="8776"/>
                  </a:lnTo>
                  <a:lnTo>
                    <a:pt x="1624" y="8621"/>
                  </a:lnTo>
                  <a:lnTo>
                    <a:pt x="1451" y="8457"/>
                  </a:lnTo>
                  <a:lnTo>
                    <a:pt x="1287" y="8284"/>
                  </a:lnTo>
                  <a:lnTo>
                    <a:pt x="1132" y="8104"/>
                  </a:lnTo>
                  <a:lnTo>
                    <a:pt x="984" y="7918"/>
                  </a:lnTo>
                  <a:lnTo>
                    <a:pt x="847" y="7723"/>
                  </a:lnTo>
                  <a:lnTo>
                    <a:pt x="718" y="7522"/>
                  </a:lnTo>
                  <a:lnTo>
                    <a:pt x="598" y="7315"/>
                  </a:lnTo>
                  <a:lnTo>
                    <a:pt x="489" y="7101"/>
                  </a:lnTo>
                  <a:lnTo>
                    <a:pt x="390" y="6882"/>
                  </a:lnTo>
                  <a:lnTo>
                    <a:pt x="301" y="6657"/>
                  </a:lnTo>
                  <a:lnTo>
                    <a:pt x="224" y="6427"/>
                  </a:lnTo>
                  <a:lnTo>
                    <a:pt x="157" y="6192"/>
                  </a:lnTo>
                  <a:lnTo>
                    <a:pt x="101" y="5952"/>
                  </a:lnTo>
                  <a:lnTo>
                    <a:pt x="57" y="5709"/>
                  </a:lnTo>
                  <a:lnTo>
                    <a:pt x="26" y="5460"/>
                  </a:lnTo>
                  <a:lnTo>
                    <a:pt x="6" y="5208"/>
                  </a:lnTo>
                  <a:lnTo>
                    <a:pt x="0" y="4954"/>
                  </a:lnTo>
                  <a:lnTo>
                    <a:pt x="6" y="4700"/>
                  </a:lnTo>
                  <a:lnTo>
                    <a:pt x="26" y="4448"/>
                  </a:lnTo>
                  <a:lnTo>
                    <a:pt x="57" y="4199"/>
                  </a:lnTo>
                  <a:lnTo>
                    <a:pt x="101" y="3956"/>
                  </a:lnTo>
                  <a:lnTo>
                    <a:pt x="157" y="3716"/>
                  </a:lnTo>
                  <a:lnTo>
                    <a:pt x="224" y="3481"/>
                  </a:lnTo>
                  <a:lnTo>
                    <a:pt x="301" y="3251"/>
                  </a:lnTo>
                  <a:lnTo>
                    <a:pt x="390" y="3026"/>
                  </a:lnTo>
                  <a:lnTo>
                    <a:pt x="489" y="2807"/>
                  </a:lnTo>
                  <a:lnTo>
                    <a:pt x="598" y="2593"/>
                  </a:lnTo>
                  <a:lnTo>
                    <a:pt x="718" y="2386"/>
                  </a:lnTo>
                  <a:lnTo>
                    <a:pt x="847" y="2185"/>
                  </a:lnTo>
                  <a:lnTo>
                    <a:pt x="984" y="1990"/>
                  </a:lnTo>
                  <a:lnTo>
                    <a:pt x="1132" y="1804"/>
                  </a:lnTo>
                  <a:lnTo>
                    <a:pt x="1287" y="1624"/>
                  </a:lnTo>
                  <a:lnTo>
                    <a:pt x="1451" y="1451"/>
                  </a:lnTo>
                  <a:lnTo>
                    <a:pt x="1624" y="1287"/>
                  </a:lnTo>
                  <a:lnTo>
                    <a:pt x="1804" y="1132"/>
                  </a:lnTo>
                  <a:lnTo>
                    <a:pt x="1990" y="984"/>
                  </a:lnTo>
                  <a:lnTo>
                    <a:pt x="2185" y="847"/>
                  </a:lnTo>
                  <a:lnTo>
                    <a:pt x="2386" y="718"/>
                  </a:lnTo>
                  <a:lnTo>
                    <a:pt x="2593" y="598"/>
                  </a:lnTo>
                  <a:lnTo>
                    <a:pt x="2807" y="489"/>
                  </a:lnTo>
                  <a:lnTo>
                    <a:pt x="3026" y="390"/>
                  </a:lnTo>
                  <a:lnTo>
                    <a:pt x="3251" y="301"/>
                  </a:lnTo>
                  <a:lnTo>
                    <a:pt x="3481" y="224"/>
                  </a:lnTo>
                  <a:lnTo>
                    <a:pt x="3716" y="157"/>
                  </a:lnTo>
                  <a:lnTo>
                    <a:pt x="3956" y="101"/>
                  </a:lnTo>
                  <a:lnTo>
                    <a:pt x="4199" y="57"/>
                  </a:lnTo>
                  <a:lnTo>
                    <a:pt x="4448" y="26"/>
                  </a:lnTo>
                  <a:lnTo>
                    <a:pt x="4700" y="6"/>
                  </a:lnTo>
                  <a:lnTo>
                    <a:pt x="4954" y="0"/>
                  </a:lnTo>
                  <a:close/>
                </a:path>
              </a:pathLst>
            </a:custGeom>
            <a:solidFill>
              <a:srgbClr val="FFFFFF"/>
            </a:solidFill>
            <a:ln w="9525">
              <a:noFill/>
              <a:round/>
              <a:headEnd/>
              <a:tailEnd/>
            </a:ln>
          </p:spPr>
          <p:txBody>
            <a:bodyPr/>
            <a:lstStyle/>
            <a:p>
              <a:endParaRPr lang="en-US"/>
            </a:p>
          </p:txBody>
        </p:sp>
        <p:sp>
          <p:nvSpPr>
            <p:cNvPr id="27675" name="Freeform 17"/>
            <p:cNvSpPr>
              <a:spLocks/>
            </p:cNvSpPr>
            <p:nvPr/>
          </p:nvSpPr>
          <p:spPr bwMode="auto">
            <a:xfrm>
              <a:off x="1171" y="1171"/>
              <a:ext cx="2477" cy="2477"/>
            </a:xfrm>
            <a:custGeom>
              <a:avLst/>
              <a:gdLst>
                <a:gd name="T0" fmla="*/ 0 w 9908"/>
                <a:gd name="T1" fmla="*/ 0 h 9908"/>
                <a:gd name="T2" fmla="*/ 0 w 9908"/>
                <a:gd name="T3" fmla="*/ 0 h 9908"/>
                <a:gd name="T4" fmla="*/ 0 w 9908"/>
                <a:gd name="T5" fmla="*/ 0 h 9908"/>
                <a:gd name="T6" fmla="*/ 0 w 9908"/>
                <a:gd name="T7" fmla="*/ 0 h 9908"/>
                <a:gd name="T8" fmla="*/ 0 w 9908"/>
                <a:gd name="T9" fmla="*/ 0 h 9908"/>
                <a:gd name="T10" fmla="*/ 0 w 9908"/>
                <a:gd name="T11" fmla="*/ 0 h 9908"/>
                <a:gd name="T12" fmla="*/ 0 w 9908"/>
                <a:gd name="T13" fmla="*/ 0 h 9908"/>
                <a:gd name="T14" fmla="*/ 0 w 9908"/>
                <a:gd name="T15" fmla="*/ 0 h 9908"/>
                <a:gd name="T16" fmla="*/ 0 w 9908"/>
                <a:gd name="T17" fmla="*/ 0 h 9908"/>
                <a:gd name="T18" fmla="*/ 0 w 9908"/>
                <a:gd name="T19" fmla="*/ 0 h 9908"/>
                <a:gd name="T20" fmla="*/ 0 w 9908"/>
                <a:gd name="T21" fmla="*/ 0 h 9908"/>
                <a:gd name="T22" fmla="*/ 0 w 9908"/>
                <a:gd name="T23" fmla="*/ 0 h 9908"/>
                <a:gd name="T24" fmla="*/ 0 w 9908"/>
                <a:gd name="T25" fmla="*/ 0 h 9908"/>
                <a:gd name="T26" fmla="*/ 0 w 9908"/>
                <a:gd name="T27" fmla="*/ 0 h 9908"/>
                <a:gd name="T28" fmla="*/ 0 w 9908"/>
                <a:gd name="T29" fmla="*/ 0 h 9908"/>
                <a:gd name="T30" fmla="*/ 0 w 9908"/>
                <a:gd name="T31" fmla="*/ 0 h 9908"/>
                <a:gd name="T32" fmla="*/ 0 w 9908"/>
                <a:gd name="T33" fmla="*/ 0 h 9908"/>
                <a:gd name="T34" fmla="*/ 0 w 9908"/>
                <a:gd name="T35" fmla="*/ 0 h 9908"/>
                <a:gd name="T36" fmla="*/ 0 w 9908"/>
                <a:gd name="T37" fmla="*/ 0 h 9908"/>
                <a:gd name="T38" fmla="*/ 0 w 9908"/>
                <a:gd name="T39" fmla="*/ 0 h 9908"/>
                <a:gd name="T40" fmla="*/ 0 w 9908"/>
                <a:gd name="T41" fmla="*/ 0 h 9908"/>
                <a:gd name="T42" fmla="*/ 0 w 9908"/>
                <a:gd name="T43" fmla="*/ 0 h 9908"/>
                <a:gd name="T44" fmla="*/ 0 w 9908"/>
                <a:gd name="T45" fmla="*/ 0 h 9908"/>
                <a:gd name="T46" fmla="*/ 0 w 9908"/>
                <a:gd name="T47" fmla="*/ 0 h 9908"/>
                <a:gd name="T48" fmla="*/ 0 w 9908"/>
                <a:gd name="T49" fmla="*/ 0 h 9908"/>
                <a:gd name="T50" fmla="*/ 0 w 9908"/>
                <a:gd name="T51" fmla="*/ 0 h 9908"/>
                <a:gd name="T52" fmla="*/ 0 w 9908"/>
                <a:gd name="T53" fmla="*/ 0 h 9908"/>
                <a:gd name="T54" fmla="*/ 0 w 9908"/>
                <a:gd name="T55" fmla="*/ 0 h 9908"/>
                <a:gd name="T56" fmla="*/ 0 w 9908"/>
                <a:gd name="T57" fmla="*/ 0 h 9908"/>
                <a:gd name="T58" fmla="*/ 0 w 9908"/>
                <a:gd name="T59" fmla="*/ 0 h 9908"/>
                <a:gd name="T60" fmla="*/ 0 w 9908"/>
                <a:gd name="T61" fmla="*/ 0 h 9908"/>
                <a:gd name="T62" fmla="*/ 0 w 9908"/>
                <a:gd name="T63" fmla="*/ 0 h 9908"/>
                <a:gd name="T64" fmla="*/ 0 w 9908"/>
                <a:gd name="T65" fmla="*/ 0 h 9908"/>
                <a:gd name="T66" fmla="*/ 0 w 9908"/>
                <a:gd name="T67" fmla="*/ 0 h 9908"/>
                <a:gd name="T68" fmla="*/ 0 w 9908"/>
                <a:gd name="T69" fmla="*/ 0 h 9908"/>
                <a:gd name="T70" fmla="*/ 0 w 9908"/>
                <a:gd name="T71" fmla="*/ 0 h 9908"/>
                <a:gd name="T72" fmla="*/ 0 w 9908"/>
                <a:gd name="T73" fmla="*/ 0 h 9908"/>
                <a:gd name="T74" fmla="*/ 0 w 9908"/>
                <a:gd name="T75" fmla="*/ 0 h 9908"/>
                <a:gd name="T76" fmla="*/ 0 w 9908"/>
                <a:gd name="T77" fmla="*/ 0 h 9908"/>
                <a:gd name="T78" fmla="*/ 0 w 9908"/>
                <a:gd name="T79" fmla="*/ 0 h 9908"/>
                <a:gd name="T80" fmla="*/ 0 w 9908"/>
                <a:gd name="T81" fmla="*/ 0 h 9908"/>
                <a:gd name="T82" fmla="*/ 0 w 9908"/>
                <a:gd name="T83" fmla="*/ 0 h 9908"/>
                <a:gd name="T84" fmla="*/ 0 w 9908"/>
                <a:gd name="T85" fmla="*/ 0 h 99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08"/>
                <a:gd name="T130" fmla="*/ 0 h 9908"/>
                <a:gd name="T131" fmla="*/ 9908 w 9908"/>
                <a:gd name="T132" fmla="*/ 9908 h 99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08" h="9908">
                  <a:moveTo>
                    <a:pt x="4954" y="0"/>
                  </a:moveTo>
                  <a:lnTo>
                    <a:pt x="5208" y="6"/>
                  </a:lnTo>
                  <a:lnTo>
                    <a:pt x="5460" y="26"/>
                  </a:lnTo>
                  <a:lnTo>
                    <a:pt x="5709" y="57"/>
                  </a:lnTo>
                  <a:lnTo>
                    <a:pt x="5952" y="101"/>
                  </a:lnTo>
                  <a:lnTo>
                    <a:pt x="6192" y="157"/>
                  </a:lnTo>
                  <a:lnTo>
                    <a:pt x="6427" y="224"/>
                  </a:lnTo>
                  <a:lnTo>
                    <a:pt x="6657" y="301"/>
                  </a:lnTo>
                  <a:lnTo>
                    <a:pt x="6882" y="390"/>
                  </a:lnTo>
                  <a:lnTo>
                    <a:pt x="7101" y="489"/>
                  </a:lnTo>
                  <a:lnTo>
                    <a:pt x="7315" y="598"/>
                  </a:lnTo>
                  <a:lnTo>
                    <a:pt x="7522" y="718"/>
                  </a:lnTo>
                  <a:lnTo>
                    <a:pt x="7723" y="847"/>
                  </a:lnTo>
                  <a:lnTo>
                    <a:pt x="7918" y="984"/>
                  </a:lnTo>
                  <a:lnTo>
                    <a:pt x="8104" y="1132"/>
                  </a:lnTo>
                  <a:lnTo>
                    <a:pt x="8284" y="1287"/>
                  </a:lnTo>
                  <a:lnTo>
                    <a:pt x="8457" y="1451"/>
                  </a:lnTo>
                  <a:lnTo>
                    <a:pt x="8621" y="1624"/>
                  </a:lnTo>
                  <a:lnTo>
                    <a:pt x="8776" y="1804"/>
                  </a:lnTo>
                  <a:lnTo>
                    <a:pt x="8924" y="1990"/>
                  </a:lnTo>
                  <a:lnTo>
                    <a:pt x="9061" y="2185"/>
                  </a:lnTo>
                  <a:lnTo>
                    <a:pt x="9190" y="2386"/>
                  </a:lnTo>
                  <a:lnTo>
                    <a:pt x="9310" y="2593"/>
                  </a:lnTo>
                  <a:lnTo>
                    <a:pt x="9419" y="2807"/>
                  </a:lnTo>
                  <a:lnTo>
                    <a:pt x="9518" y="3026"/>
                  </a:lnTo>
                  <a:lnTo>
                    <a:pt x="9607" y="3251"/>
                  </a:lnTo>
                  <a:lnTo>
                    <a:pt x="9684" y="3481"/>
                  </a:lnTo>
                  <a:lnTo>
                    <a:pt x="9751" y="3716"/>
                  </a:lnTo>
                  <a:lnTo>
                    <a:pt x="9807" y="3956"/>
                  </a:lnTo>
                  <a:lnTo>
                    <a:pt x="9851" y="4199"/>
                  </a:lnTo>
                  <a:lnTo>
                    <a:pt x="9882" y="4448"/>
                  </a:lnTo>
                  <a:lnTo>
                    <a:pt x="9902" y="4700"/>
                  </a:lnTo>
                  <a:lnTo>
                    <a:pt x="9908" y="4954"/>
                  </a:lnTo>
                  <a:lnTo>
                    <a:pt x="9902" y="5208"/>
                  </a:lnTo>
                  <a:lnTo>
                    <a:pt x="9882" y="5460"/>
                  </a:lnTo>
                  <a:lnTo>
                    <a:pt x="9851" y="5709"/>
                  </a:lnTo>
                  <a:lnTo>
                    <a:pt x="9807" y="5952"/>
                  </a:lnTo>
                  <a:lnTo>
                    <a:pt x="9751" y="6192"/>
                  </a:lnTo>
                  <a:lnTo>
                    <a:pt x="9684" y="6427"/>
                  </a:lnTo>
                  <a:lnTo>
                    <a:pt x="9607" y="6657"/>
                  </a:lnTo>
                  <a:lnTo>
                    <a:pt x="9518" y="6882"/>
                  </a:lnTo>
                  <a:lnTo>
                    <a:pt x="9419" y="7101"/>
                  </a:lnTo>
                  <a:lnTo>
                    <a:pt x="9310" y="7315"/>
                  </a:lnTo>
                  <a:lnTo>
                    <a:pt x="9190" y="7522"/>
                  </a:lnTo>
                  <a:lnTo>
                    <a:pt x="9061" y="7723"/>
                  </a:lnTo>
                  <a:lnTo>
                    <a:pt x="8924" y="7918"/>
                  </a:lnTo>
                  <a:lnTo>
                    <a:pt x="8776" y="8104"/>
                  </a:lnTo>
                  <a:lnTo>
                    <a:pt x="8621" y="8284"/>
                  </a:lnTo>
                  <a:lnTo>
                    <a:pt x="8457" y="8457"/>
                  </a:lnTo>
                  <a:lnTo>
                    <a:pt x="8284" y="8621"/>
                  </a:lnTo>
                  <a:lnTo>
                    <a:pt x="8104" y="8776"/>
                  </a:lnTo>
                  <a:lnTo>
                    <a:pt x="7918" y="8924"/>
                  </a:lnTo>
                  <a:lnTo>
                    <a:pt x="7723" y="9061"/>
                  </a:lnTo>
                  <a:lnTo>
                    <a:pt x="7522" y="9190"/>
                  </a:lnTo>
                  <a:lnTo>
                    <a:pt x="7315" y="9310"/>
                  </a:lnTo>
                  <a:lnTo>
                    <a:pt x="7101" y="9419"/>
                  </a:lnTo>
                  <a:lnTo>
                    <a:pt x="6882" y="9518"/>
                  </a:lnTo>
                  <a:lnTo>
                    <a:pt x="6657" y="9607"/>
                  </a:lnTo>
                  <a:lnTo>
                    <a:pt x="6427" y="9684"/>
                  </a:lnTo>
                  <a:lnTo>
                    <a:pt x="6192" y="9751"/>
                  </a:lnTo>
                  <a:lnTo>
                    <a:pt x="5952" y="9807"/>
                  </a:lnTo>
                  <a:lnTo>
                    <a:pt x="5709" y="9851"/>
                  </a:lnTo>
                  <a:lnTo>
                    <a:pt x="5460" y="9882"/>
                  </a:lnTo>
                  <a:lnTo>
                    <a:pt x="5208" y="9902"/>
                  </a:lnTo>
                  <a:lnTo>
                    <a:pt x="4954" y="9908"/>
                  </a:lnTo>
                  <a:lnTo>
                    <a:pt x="4700" y="9902"/>
                  </a:lnTo>
                  <a:lnTo>
                    <a:pt x="4448" y="9882"/>
                  </a:lnTo>
                  <a:lnTo>
                    <a:pt x="4199" y="9851"/>
                  </a:lnTo>
                  <a:lnTo>
                    <a:pt x="3956" y="9807"/>
                  </a:lnTo>
                  <a:lnTo>
                    <a:pt x="3716" y="9751"/>
                  </a:lnTo>
                  <a:lnTo>
                    <a:pt x="3481" y="9684"/>
                  </a:lnTo>
                  <a:lnTo>
                    <a:pt x="3251" y="9607"/>
                  </a:lnTo>
                  <a:lnTo>
                    <a:pt x="3026" y="9518"/>
                  </a:lnTo>
                  <a:lnTo>
                    <a:pt x="2807" y="9419"/>
                  </a:lnTo>
                  <a:lnTo>
                    <a:pt x="2593" y="9310"/>
                  </a:lnTo>
                  <a:lnTo>
                    <a:pt x="2386" y="9190"/>
                  </a:lnTo>
                  <a:lnTo>
                    <a:pt x="2185" y="9061"/>
                  </a:lnTo>
                  <a:lnTo>
                    <a:pt x="1990" y="8924"/>
                  </a:lnTo>
                  <a:lnTo>
                    <a:pt x="1804" y="8776"/>
                  </a:lnTo>
                  <a:lnTo>
                    <a:pt x="1624" y="8621"/>
                  </a:lnTo>
                  <a:lnTo>
                    <a:pt x="1451" y="8457"/>
                  </a:lnTo>
                  <a:lnTo>
                    <a:pt x="1287" y="8284"/>
                  </a:lnTo>
                  <a:lnTo>
                    <a:pt x="1132" y="8104"/>
                  </a:lnTo>
                  <a:lnTo>
                    <a:pt x="984" y="7918"/>
                  </a:lnTo>
                  <a:lnTo>
                    <a:pt x="847" y="7723"/>
                  </a:lnTo>
                  <a:lnTo>
                    <a:pt x="718" y="7522"/>
                  </a:lnTo>
                  <a:lnTo>
                    <a:pt x="598" y="7315"/>
                  </a:lnTo>
                  <a:lnTo>
                    <a:pt x="489" y="7101"/>
                  </a:lnTo>
                  <a:lnTo>
                    <a:pt x="390" y="6882"/>
                  </a:lnTo>
                  <a:lnTo>
                    <a:pt x="301" y="6657"/>
                  </a:lnTo>
                  <a:lnTo>
                    <a:pt x="224" y="6427"/>
                  </a:lnTo>
                  <a:lnTo>
                    <a:pt x="157" y="6192"/>
                  </a:lnTo>
                  <a:lnTo>
                    <a:pt x="101" y="5952"/>
                  </a:lnTo>
                  <a:lnTo>
                    <a:pt x="57" y="5709"/>
                  </a:lnTo>
                  <a:lnTo>
                    <a:pt x="26" y="5460"/>
                  </a:lnTo>
                  <a:lnTo>
                    <a:pt x="6" y="5208"/>
                  </a:lnTo>
                  <a:lnTo>
                    <a:pt x="0" y="4954"/>
                  </a:lnTo>
                  <a:lnTo>
                    <a:pt x="6" y="4700"/>
                  </a:lnTo>
                  <a:lnTo>
                    <a:pt x="26" y="4448"/>
                  </a:lnTo>
                  <a:lnTo>
                    <a:pt x="57" y="4199"/>
                  </a:lnTo>
                  <a:lnTo>
                    <a:pt x="101" y="3956"/>
                  </a:lnTo>
                  <a:lnTo>
                    <a:pt x="157" y="3716"/>
                  </a:lnTo>
                  <a:lnTo>
                    <a:pt x="224" y="3481"/>
                  </a:lnTo>
                  <a:lnTo>
                    <a:pt x="301" y="3251"/>
                  </a:lnTo>
                  <a:lnTo>
                    <a:pt x="390" y="3026"/>
                  </a:lnTo>
                  <a:lnTo>
                    <a:pt x="489" y="2807"/>
                  </a:lnTo>
                  <a:lnTo>
                    <a:pt x="598" y="2593"/>
                  </a:lnTo>
                  <a:lnTo>
                    <a:pt x="718" y="2386"/>
                  </a:lnTo>
                  <a:lnTo>
                    <a:pt x="847" y="2185"/>
                  </a:lnTo>
                  <a:lnTo>
                    <a:pt x="984" y="1990"/>
                  </a:lnTo>
                  <a:lnTo>
                    <a:pt x="1132" y="1804"/>
                  </a:lnTo>
                  <a:lnTo>
                    <a:pt x="1287" y="1624"/>
                  </a:lnTo>
                  <a:lnTo>
                    <a:pt x="1451" y="1451"/>
                  </a:lnTo>
                  <a:lnTo>
                    <a:pt x="1624" y="1287"/>
                  </a:lnTo>
                  <a:lnTo>
                    <a:pt x="1804" y="1132"/>
                  </a:lnTo>
                  <a:lnTo>
                    <a:pt x="1990" y="984"/>
                  </a:lnTo>
                  <a:lnTo>
                    <a:pt x="2185" y="847"/>
                  </a:lnTo>
                  <a:lnTo>
                    <a:pt x="2386" y="718"/>
                  </a:lnTo>
                  <a:lnTo>
                    <a:pt x="2593" y="598"/>
                  </a:lnTo>
                  <a:lnTo>
                    <a:pt x="2807" y="489"/>
                  </a:lnTo>
                  <a:lnTo>
                    <a:pt x="3026" y="390"/>
                  </a:lnTo>
                  <a:lnTo>
                    <a:pt x="3251" y="301"/>
                  </a:lnTo>
                  <a:lnTo>
                    <a:pt x="3481" y="224"/>
                  </a:lnTo>
                  <a:lnTo>
                    <a:pt x="3716" y="157"/>
                  </a:lnTo>
                  <a:lnTo>
                    <a:pt x="3956" y="101"/>
                  </a:lnTo>
                  <a:lnTo>
                    <a:pt x="4199" y="57"/>
                  </a:lnTo>
                  <a:lnTo>
                    <a:pt x="4448" y="26"/>
                  </a:lnTo>
                  <a:lnTo>
                    <a:pt x="4700" y="6"/>
                  </a:lnTo>
                  <a:lnTo>
                    <a:pt x="4954" y="0"/>
                  </a:lnTo>
                  <a:close/>
                </a:path>
              </a:pathLst>
            </a:custGeom>
            <a:noFill/>
            <a:ln w="6985">
              <a:solidFill>
                <a:srgbClr val="1F1A17"/>
              </a:solidFill>
              <a:round/>
              <a:headEnd/>
              <a:tailEnd/>
            </a:ln>
          </p:spPr>
          <p:txBody>
            <a:bodyPr/>
            <a:lstStyle/>
            <a:p>
              <a:endParaRPr lang="en-US"/>
            </a:p>
          </p:txBody>
        </p:sp>
        <p:sp>
          <p:nvSpPr>
            <p:cNvPr id="27676" name="Freeform 16"/>
            <p:cNvSpPr>
              <a:spLocks/>
            </p:cNvSpPr>
            <p:nvPr/>
          </p:nvSpPr>
          <p:spPr bwMode="auto">
            <a:xfrm>
              <a:off x="1419" y="1419"/>
              <a:ext cx="1981" cy="1981"/>
            </a:xfrm>
            <a:custGeom>
              <a:avLst/>
              <a:gdLst>
                <a:gd name="T0" fmla="*/ 0 w 7926"/>
                <a:gd name="T1" fmla="*/ 0 h 7926"/>
                <a:gd name="T2" fmla="*/ 0 w 7926"/>
                <a:gd name="T3" fmla="*/ 0 h 7926"/>
                <a:gd name="T4" fmla="*/ 0 w 7926"/>
                <a:gd name="T5" fmla="*/ 0 h 7926"/>
                <a:gd name="T6" fmla="*/ 0 w 7926"/>
                <a:gd name="T7" fmla="*/ 0 h 7926"/>
                <a:gd name="T8" fmla="*/ 0 w 7926"/>
                <a:gd name="T9" fmla="*/ 0 h 7926"/>
                <a:gd name="T10" fmla="*/ 0 w 7926"/>
                <a:gd name="T11" fmla="*/ 0 h 7926"/>
                <a:gd name="T12" fmla="*/ 0 w 7926"/>
                <a:gd name="T13" fmla="*/ 0 h 7926"/>
                <a:gd name="T14" fmla="*/ 0 w 7926"/>
                <a:gd name="T15" fmla="*/ 0 h 7926"/>
                <a:gd name="T16" fmla="*/ 0 w 7926"/>
                <a:gd name="T17" fmla="*/ 0 h 7926"/>
                <a:gd name="T18" fmla="*/ 0 w 7926"/>
                <a:gd name="T19" fmla="*/ 0 h 7926"/>
                <a:gd name="T20" fmla="*/ 0 w 7926"/>
                <a:gd name="T21" fmla="*/ 0 h 7926"/>
                <a:gd name="T22" fmla="*/ 0 w 7926"/>
                <a:gd name="T23" fmla="*/ 0 h 7926"/>
                <a:gd name="T24" fmla="*/ 0 w 7926"/>
                <a:gd name="T25" fmla="*/ 0 h 7926"/>
                <a:gd name="T26" fmla="*/ 0 w 7926"/>
                <a:gd name="T27" fmla="*/ 0 h 7926"/>
                <a:gd name="T28" fmla="*/ 0 w 7926"/>
                <a:gd name="T29" fmla="*/ 0 h 7926"/>
                <a:gd name="T30" fmla="*/ 0 w 7926"/>
                <a:gd name="T31" fmla="*/ 0 h 7926"/>
                <a:gd name="T32" fmla="*/ 0 w 7926"/>
                <a:gd name="T33" fmla="*/ 0 h 7926"/>
                <a:gd name="T34" fmla="*/ 0 w 7926"/>
                <a:gd name="T35" fmla="*/ 0 h 7926"/>
                <a:gd name="T36" fmla="*/ 0 w 7926"/>
                <a:gd name="T37" fmla="*/ 0 h 7926"/>
                <a:gd name="T38" fmla="*/ 0 w 7926"/>
                <a:gd name="T39" fmla="*/ 0 h 7926"/>
                <a:gd name="T40" fmla="*/ 0 w 7926"/>
                <a:gd name="T41" fmla="*/ 0 h 7926"/>
                <a:gd name="T42" fmla="*/ 0 w 7926"/>
                <a:gd name="T43" fmla="*/ 0 h 7926"/>
                <a:gd name="T44" fmla="*/ 0 w 7926"/>
                <a:gd name="T45" fmla="*/ 0 h 7926"/>
                <a:gd name="T46" fmla="*/ 0 w 7926"/>
                <a:gd name="T47" fmla="*/ 0 h 7926"/>
                <a:gd name="T48" fmla="*/ 0 w 7926"/>
                <a:gd name="T49" fmla="*/ 0 h 7926"/>
                <a:gd name="T50" fmla="*/ 0 w 7926"/>
                <a:gd name="T51" fmla="*/ 0 h 7926"/>
                <a:gd name="T52" fmla="*/ 0 w 7926"/>
                <a:gd name="T53" fmla="*/ 0 h 7926"/>
                <a:gd name="T54" fmla="*/ 0 w 7926"/>
                <a:gd name="T55" fmla="*/ 0 h 7926"/>
                <a:gd name="T56" fmla="*/ 0 w 7926"/>
                <a:gd name="T57" fmla="*/ 0 h 7926"/>
                <a:gd name="T58" fmla="*/ 0 w 7926"/>
                <a:gd name="T59" fmla="*/ 0 h 7926"/>
                <a:gd name="T60" fmla="*/ 0 w 7926"/>
                <a:gd name="T61" fmla="*/ 0 h 7926"/>
                <a:gd name="T62" fmla="*/ 0 w 7926"/>
                <a:gd name="T63" fmla="*/ 0 h 7926"/>
                <a:gd name="T64" fmla="*/ 0 w 7926"/>
                <a:gd name="T65" fmla="*/ 0 h 7926"/>
                <a:gd name="T66" fmla="*/ 0 w 7926"/>
                <a:gd name="T67" fmla="*/ 0 h 7926"/>
                <a:gd name="T68" fmla="*/ 0 w 7926"/>
                <a:gd name="T69" fmla="*/ 0 h 7926"/>
                <a:gd name="T70" fmla="*/ 0 w 7926"/>
                <a:gd name="T71" fmla="*/ 0 h 7926"/>
                <a:gd name="T72" fmla="*/ 0 w 7926"/>
                <a:gd name="T73" fmla="*/ 0 h 7926"/>
                <a:gd name="T74" fmla="*/ 0 w 7926"/>
                <a:gd name="T75" fmla="*/ 0 h 7926"/>
                <a:gd name="T76" fmla="*/ 0 w 7926"/>
                <a:gd name="T77" fmla="*/ 0 h 7926"/>
                <a:gd name="T78" fmla="*/ 0 w 7926"/>
                <a:gd name="T79" fmla="*/ 0 h 7926"/>
                <a:gd name="T80" fmla="*/ 0 w 7926"/>
                <a:gd name="T81" fmla="*/ 0 h 7926"/>
                <a:gd name="T82" fmla="*/ 0 w 7926"/>
                <a:gd name="T83" fmla="*/ 0 h 7926"/>
                <a:gd name="T84" fmla="*/ 0 w 7926"/>
                <a:gd name="T85" fmla="*/ 0 h 79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26"/>
                <a:gd name="T130" fmla="*/ 0 h 7926"/>
                <a:gd name="T131" fmla="*/ 7926 w 7926"/>
                <a:gd name="T132" fmla="*/ 7926 h 79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26" h="7926">
                  <a:moveTo>
                    <a:pt x="3963" y="0"/>
                  </a:moveTo>
                  <a:lnTo>
                    <a:pt x="4167" y="5"/>
                  </a:lnTo>
                  <a:lnTo>
                    <a:pt x="4368" y="21"/>
                  </a:lnTo>
                  <a:lnTo>
                    <a:pt x="4566" y="46"/>
                  </a:lnTo>
                  <a:lnTo>
                    <a:pt x="4761" y="80"/>
                  </a:lnTo>
                  <a:lnTo>
                    <a:pt x="4954" y="125"/>
                  </a:lnTo>
                  <a:lnTo>
                    <a:pt x="5141" y="178"/>
                  </a:lnTo>
                  <a:lnTo>
                    <a:pt x="5326" y="240"/>
                  </a:lnTo>
                  <a:lnTo>
                    <a:pt x="5506" y="311"/>
                  </a:lnTo>
                  <a:lnTo>
                    <a:pt x="5681" y="391"/>
                  </a:lnTo>
                  <a:lnTo>
                    <a:pt x="5852" y="479"/>
                  </a:lnTo>
                  <a:lnTo>
                    <a:pt x="6017" y="574"/>
                  </a:lnTo>
                  <a:lnTo>
                    <a:pt x="6179" y="677"/>
                  </a:lnTo>
                  <a:lnTo>
                    <a:pt x="6334" y="788"/>
                  </a:lnTo>
                  <a:lnTo>
                    <a:pt x="6484" y="905"/>
                  </a:lnTo>
                  <a:lnTo>
                    <a:pt x="6628" y="1030"/>
                  </a:lnTo>
                  <a:lnTo>
                    <a:pt x="6765" y="1161"/>
                  </a:lnTo>
                  <a:lnTo>
                    <a:pt x="6896" y="1298"/>
                  </a:lnTo>
                  <a:lnTo>
                    <a:pt x="7021" y="1442"/>
                  </a:lnTo>
                  <a:lnTo>
                    <a:pt x="7138" y="1592"/>
                  </a:lnTo>
                  <a:lnTo>
                    <a:pt x="7249" y="1747"/>
                  </a:lnTo>
                  <a:lnTo>
                    <a:pt x="7352" y="1909"/>
                  </a:lnTo>
                  <a:lnTo>
                    <a:pt x="7447" y="2074"/>
                  </a:lnTo>
                  <a:lnTo>
                    <a:pt x="7535" y="2245"/>
                  </a:lnTo>
                  <a:lnTo>
                    <a:pt x="7615" y="2420"/>
                  </a:lnTo>
                  <a:lnTo>
                    <a:pt x="7686" y="2600"/>
                  </a:lnTo>
                  <a:lnTo>
                    <a:pt x="7748" y="2785"/>
                  </a:lnTo>
                  <a:lnTo>
                    <a:pt x="7801" y="2972"/>
                  </a:lnTo>
                  <a:lnTo>
                    <a:pt x="7846" y="3165"/>
                  </a:lnTo>
                  <a:lnTo>
                    <a:pt x="7880" y="3360"/>
                  </a:lnTo>
                  <a:lnTo>
                    <a:pt x="7905" y="3558"/>
                  </a:lnTo>
                  <a:lnTo>
                    <a:pt x="7921" y="3759"/>
                  </a:lnTo>
                  <a:lnTo>
                    <a:pt x="7926" y="3963"/>
                  </a:lnTo>
                  <a:lnTo>
                    <a:pt x="7921" y="4167"/>
                  </a:lnTo>
                  <a:lnTo>
                    <a:pt x="7905" y="4368"/>
                  </a:lnTo>
                  <a:lnTo>
                    <a:pt x="7880" y="4566"/>
                  </a:lnTo>
                  <a:lnTo>
                    <a:pt x="7846" y="4761"/>
                  </a:lnTo>
                  <a:lnTo>
                    <a:pt x="7801" y="4954"/>
                  </a:lnTo>
                  <a:lnTo>
                    <a:pt x="7748" y="5141"/>
                  </a:lnTo>
                  <a:lnTo>
                    <a:pt x="7686" y="5326"/>
                  </a:lnTo>
                  <a:lnTo>
                    <a:pt x="7615" y="5506"/>
                  </a:lnTo>
                  <a:lnTo>
                    <a:pt x="7535" y="5681"/>
                  </a:lnTo>
                  <a:lnTo>
                    <a:pt x="7447" y="5852"/>
                  </a:lnTo>
                  <a:lnTo>
                    <a:pt x="7352" y="6017"/>
                  </a:lnTo>
                  <a:lnTo>
                    <a:pt x="7249" y="6179"/>
                  </a:lnTo>
                  <a:lnTo>
                    <a:pt x="7138" y="6334"/>
                  </a:lnTo>
                  <a:lnTo>
                    <a:pt x="7021" y="6484"/>
                  </a:lnTo>
                  <a:lnTo>
                    <a:pt x="6896" y="6628"/>
                  </a:lnTo>
                  <a:lnTo>
                    <a:pt x="6765" y="6765"/>
                  </a:lnTo>
                  <a:lnTo>
                    <a:pt x="6628" y="6896"/>
                  </a:lnTo>
                  <a:lnTo>
                    <a:pt x="6484" y="7021"/>
                  </a:lnTo>
                  <a:lnTo>
                    <a:pt x="6334" y="7138"/>
                  </a:lnTo>
                  <a:lnTo>
                    <a:pt x="6179" y="7249"/>
                  </a:lnTo>
                  <a:lnTo>
                    <a:pt x="6017" y="7352"/>
                  </a:lnTo>
                  <a:lnTo>
                    <a:pt x="5852" y="7447"/>
                  </a:lnTo>
                  <a:lnTo>
                    <a:pt x="5681" y="7535"/>
                  </a:lnTo>
                  <a:lnTo>
                    <a:pt x="5506" y="7615"/>
                  </a:lnTo>
                  <a:lnTo>
                    <a:pt x="5326" y="7686"/>
                  </a:lnTo>
                  <a:lnTo>
                    <a:pt x="5141" y="7748"/>
                  </a:lnTo>
                  <a:lnTo>
                    <a:pt x="4954" y="7801"/>
                  </a:lnTo>
                  <a:lnTo>
                    <a:pt x="4761" y="7846"/>
                  </a:lnTo>
                  <a:lnTo>
                    <a:pt x="4566" y="7880"/>
                  </a:lnTo>
                  <a:lnTo>
                    <a:pt x="4368" y="7905"/>
                  </a:lnTo>
                  <a:lnTo>
                    <a:pt x="4167" y="7921"/>
                  </a:lnTo>
                  <a:lnTo>
                    <a:pt x="3963" y="7926"/>
                  </a:lnTo>
                  <a:lnTo>
                    <a:pt x="3759" y="7921"/>
                  </a:lnTo>
                  <a:lnTo>
                    <a:pt x="3558" y="7905"/>
                  </a:lnTo>
                  <a:lnTo>
                    <a:pt x="3360" y="7880"/>
                  </a:lnTo>
                  <a:lnTo>
                    <a:pt x="3165" y="7846"/>
                  </a:lnTo>
                  <a:lnTo>
                    <a:pt x="2972" y="7801"/>
                  </a:lnTo>
                  <a:lnTo>
                    <a:pt x="2785" y="7748"/>
                  </a:lnTo>
                  <a:lnTo>
                    <a:pt x="2600" y="7686"/>
                  </a:lnTo>
                  <a:lnTo>
                    <a:pt x="2420" y="7615"/>
                  </a:lnTo>
                  <a:lnTo>
                    <a:pt x="2245" y="7535"/>
                  </a:lnTo>
                  <a:lnTo>
                    <a:pt x="2074" y="7447"/>
                  </a:lnTo>
                  <a:lnTo>
                    <a:pt x="1909" y="7352"/>
                  </a:lnTo>
                  <a:lnTo>
                    <a:pt x="1747" y="7249"/>
                  </a:lnTo>
                  <a:lnTo>
                    <a:pt x="1592" y="7138"/>
                  </a:lnTo>
                  <a:lnTo>
                    <a:pt x="1442" y="7021"/>
                  </a:lnTo>
                  <a:lnTo>
                    <a:pt x="1298" y="6896"/>
                  </a:lnTo>
                  <a:lnTo>
                    <a:pt x="1161" y="6765"/>
                  </a:lnTo>
                  <a:lnTo>
                    <a:pt x="1030" y="6628"/>
                  </a:lnTo>
                  <a:lnTo>
                    <a:pt x="905" y="6484"/>
                  </a:lnTo>
                  <a:lnTo>
                    <a:pt x="788" y="6334"/>
                  </a:lnTo>
                  <a:lnTo>
                    <a:pt x="677" y="6179"/>
                  </a:lnTo>
                  <a:lnTo>
                    <a:pt x="574" y="6017"/>
                  </a:lnTo>
                  <a:lnTo>
                    <a:pt x="479" y="5852"/>
                  </a:lnTo>
                  <a:lnTo>
                    <a:pt x="391" y="5681"/>
                  </a:lnTo>
                  <a:lnTo>
                    <a:pt x="311" y="5506"/>
                  </a:lnTo>
                  <a:lnTo>
                    <a:pt x="240" y="5326"/>
                  </a:lnTo>
                  <a:lnTo>
                    <a:pt x="178" y="5141"/>
                  </a:lnTo>
                  <a:lnTo>
                    <a:pt x="125" y="4954"/>
                  </a:lnTo>
                  <a:lnTo>
                    <a:pt x="80" y="4761"/>
                  </a:lnTo>
                  <a:lnTo>
                    <a:pt x="46" y="4566"/>
                  </a:lnTo>
                  <a:lnTo>
                    <a:pt x="21" y="4368"/>
                  </a:lnTo>
                  <a:lnTo>
                    <a:pt x="5" y="4167"/>
                  </a:lnTo>
                  <a:lnTo>
                    <a:pt x="0" y="3963"/>
                  </a:lnTo>
                  <a:lnTo>
                    <a:pt x="5" y="3759"/>
                  </a:lnTo>
                  <a:lnTo>
                    <a:pt x="21" y="3558"/>
                  </a:lnTo>
                  <a:lnTo>
                    <a:pt x="46" y="3360"/>
                  </a:lnTo>
                  <a:lnTo>
                    <a:pt x="80" y="3165"/>
                  </a:lnTo>
                  <a:lnTo>
                    <a:pt x="125" y="2972"/>
                  </a:lnTo>
                  <a:lnTo>
                    <a:pt x="178" y="2785"/>
                  </a:lnTo>
                  <a:lnTo>
                    <a:pt x="240" y="2600"/>
                  </a:lnTo>
                  <a:lnTo>
                    <a:pt x="311" y="2420"/>
                  </a:lnTo>
                  <a:lnTo>
                    <a:pt x="391" y="2245"/>
                  </a:lnTo>
                  <a:lnTo>
                    <a:pt x="479" y="2074"/>
                  </a:lnTo>
                  <a:lnTo>
                    <a:pt x="574" y="1909"/>
                  </a:lnTo>
                  <a:lnTo>
                    <a:pt x="677" y="1747"/>
                  </a:lnTo>
                  <a:lnTo>
                    <a:pt x="788" y="1592"/>
                  </a:lnTo>
                  <a:lnTo>
                    <a:pt x="905" y="1442"/>
                  </a:lnTo>
                  <a:lnTo>
                    <a:pt x="1030" y="1298"/>
                  </a:lnTo>
                  <a:lnTo>
                    <a:pt x="1161" y="1161"/>
                  </a:lnTo>
                  <a:lnTo>
                    <a:pt x="1298" y="1030"/>
                  </a:lnTo>
                  <a:lnTo>
                    <a:pt x="1442" y="905"/>
                  </a:lnTo>
                  <a:lnTo>
                    <a:pt x="1592" y="788"/>
                  </a:lnTo>
                  <a:lnTo>
                    <a:pt x="1747" y="677"/>
                  </a:lnTo>
                  <a:lnTo>
                    <a:pt x="1909" y="574"/>
                  </a:lnTo>
                  <a:lnTo>
                    <a:pt x="2074" y="479"/>
                  </a:lnTo>
                  <a:lnTo>
                    <a:pt x="2245" y="391"/>
                  </a:lnTo>
                  <a:lnTo>
                    <a:pt x="2420" y="311"/>
                  </a:lnTo>
                  <a:lnTo>
                    <a:pt x="2600" y="240"/>
                  </a:lnTo>
                  <a:lnTo>
                    <a:pt x="2785" y="178"/>
                  </a:lnTo>
                  <a:lnTo>
                    <a:pt x="2972" y="125"/>
                  </a:lnTo>
                  <a:lnTo>
                    <a:pt x="3165" y="80"/>
                  </a:lnTo>
                  <a:lnTo>
                    <a:pt x="3360" y="46"/>
                  </a:lnTo>
                  <a:lnTo>
                    <a:pt x="3558" y="21"/>
                  </a:lnTo>
                  <a:lnTo>
                    <a:pt x="3759" y="5"/>
                  </a:lnTo>
                  <a:lnTo>
                    <a:pt x="3963" y="0"/>
                  </a:lnTo>
                  <a:close/>
                </a:path>
              </a:pathLst>
            </a:custGeom>
            <a:noFill/>
            <a:ln w="6985">
              <a:solidFill>
                <a:srgbClr val="1F1A17"/>
              </a:solidFill>
              <a:round/>
              <a:headEnd/>
              <a:tailEnd/>
            </a:ln>
          </p:spPr>
          <p:txBody>
            <a:bodyPr/>
            <a:lstStyle/>
            <a:p>
              <a:endParaRPr lang="en-US"/>
            </a:p>
          </p:txBody>
        </p:sp>
        <p:sp>
          <p:nvSpPr>
            <p:cNvPr id="27677" name="Freeform 15"/>
            <p:cNvSpPr>
              <a:spLocks/>
            </p:cNvSpPr>
            <p:nvPr/>
          </p:nvSpPr>
          <p:spPr bwMode="auto">
            <a:xfrm>
              <a:off x="1666" y="1666"/>
              <a:ext cx="1487" cy="1487"/>
            </a:xfrm>
            <a:custGeom>
              <a:avLst/>
              <a:gdLst>
                <a:gd name="T0" fmla="*/ 0 w 5946"/>
                <a:gd name="T1" fmla="*/ 0 h 5946"/>
                <a:gd name="T2" fmla="*/ 0 w 5946"/>
                <a:gd name="T3" fmla="*/ 0 h 5946"/>
                <a:gd name="T4" fmla="*/ 0 w 5946"/>
                <a:gd name="T5" fmla="*/ 0 h 5946"/>
                <a:gd name="T6" fmla="*/ 0 w 5946"/>
                <a:gd name="T7" fmla="*/ 0 h 5946"/>
                <a:gd name="T8" fmla="*/ 0 w 5946"/>
                <a:gd name="T9" fmla="*/ 0 h 5946"/>
                <a:gd name="T10" fmla="*/ 0 w 5946"/>
                <a:gd name="T11" fmla="*/ 0 h 5946"/>
                <a:gd name="T12" fmla="*/ 0 w 5946"/>
                <a:gd name="T13" fmla="*/ 0 h 5946"/>
                <a:gd name="T14" fmla="*/ 0 w 5946"/>
                <a:gd name="T15" fmla="*/ 0 h 5946"/>
                <a:gd name="T16" fmla="*/ 0 w 5946"/>
                <a:gd name="T17" fmla="*/ 0 h 5946"/>
                <a:gd name="T18" fmla="*/ 0 w 5946"/>
                <a:gd name="T19" fmla="*/ 0 h 5946"/>
                <a:gd name="T20" fmla="*/ 0 w 5946"/>
                <a:gd name="T21" fmla="*/ 0 h 5946"/>
                <a:gd name="T22" fmla="*/ 0 w 5946"/>
                <a:gd name="T23" fmla="*/ 0 h 5946"/>
                <a:gd name="T24" fmla="*/ 0 w 5946"/>
                <a:gd name="T25" fmla="*/ 0 h 5946"/>
                <a:gd name="T26" fmla="*/ 0 w 5946"/>
                <a:gd name="T27" fmla="*/ 0 h 5946"/>
                <a:gd name="T28" fmla="*/ 0 w 5946"/>
                <a:gd name="T29" fmla="*/ 0 h 5946"/>
                <a:gd name="T30" fmla="*/ 0 w 5946"/>
                <a:gd name="T31" fmla="*/ 0 h 5946"/>
                <a:gd name="T32" fmla="*/ 0 w 5946"/>
                <a:gd name="T33" fmla="*/ 0 h 5946"/>
                <a:gd name="T34" fmla="*/ 0 w 5946"/>
                <a:gd name="T35" fmla="*/ 0 h 5946"/>
                <a:gd name="T36" fmla="*/ 0 w 5946"/>
                <a:gd name="T37" fmla="*/ 0 h 5946"/>
                <a:gd name="T38" fmla="*/ 0 w 5946"/>
                <a:gd name="T39" fmla="*/ 0 h 5946"/>
                <a:gd name="T40" fmla="*/ 0 w 5946"/>
                <a:gd name="T41" fmla="*/ 0 h 5946"/>
                <a:gd name="T42" fmla="*/ 0 w 5946"/>
                <a:gd name="T43" fmla="*/ 0 h 5946"/>
                <a:gd name="T44" fmla="*/ 0 w 5946"/>
                <a:gd name="T45" fmla="*/ 0 h 5946"/>
                <a:gd name="T46" fmla="*/ 0 w 5946"/>
                <a:gd name="T47" fmla="*/ 0 h 5946"/>
                <a:gd name="T48" fmla="*/ 0 w 5946"/>
                <a:gd name="T49" fmla="*/ 0 h 5946"/>
                <a:gd name="T50" fmla="*/ 0 w 5946"/>
                <a:gd name="T51" fmla="*/ 0 h 5946"/>
                <a:gd name="T52" fmla="*/ 0 w 5946"/>
                <a:gd name="T53" fmla="*/ 0 h 5946"/>
                <a:gd name="T54" fmla="*/ 0 w 5946"/>
                <a:gd name="T55" fmla="*/ 0 h 5946"/>
                <a:gd name="T56" fmla="*/ 0 w 5946"/>
                <a:gd name="T57" fmla="*/ 0 h 5946"/>
                <a:gd name="T58" fmla="*/ 0 w 5946"/>
                <a:gd name="T59" fmla="*/ 0 h 5946"/>
                <a:gd name="T60" fmla="*/ 0 w 5946"/>
                <a:gd name="T61" fmla="*/ 0 h 5946"/>
                <a:gd name="T62" fmla="*/ 0 w 5946"/>
                <a:gd name="T63" fmla="*/ 0 h 5946"/>
                <a:gd name="T64" fmla="*/ 0 w 5946"/>
                <a:gd name="T65" fmla="*/ 0 h 5946"/>
                <a:gd name="T66" fmla="*/ 0 w 5946"/>
                <a:gd name="T67" fmla="*/ 0 h 5946"/>
                <a:gd name="T68" fmla="*/ 0 w 5946"/>
                <a:gd name="T69" fmla="*/ 0 h 5946"/>
                <a:gd name="T70" fmla="*/ 0 w 5946"/>
                <a:gd name="T71" fmla="*/ 0 h 5946"/>
                <a:gd name="T72" fmla="*/ 0 w 5946"/>
                <a:gd name="T73" fmla="*/ 0 h 5946"/>
                <a:gd name="T74" fmla="*/ 0 w 5946"/>
                <a:gd name="T75" fmla="*/ 0 h 5946"/>
                <a:gd name="T76" fmla="*/ 0 w 5946"/>
                <a:gd name="T77" fmla="*/ 0 h 5946"/>
                <a:gd name="T78" fmla="*/ 0 w 5946"/>
                <a:gd name="T79" fmla="*/ 0 h 5946"/>
                <a:gd name="T80" fmla="*/ 0 w 5946"/>
                <a:gd name="T81" fmla="*/ 0 h 5946"/>
                <a:gd name="T82" fmla="*/ 0 w 5946"/>
                <a:gd name="T83" fmla="*/ 0 h 5946"/>
                <a:gd name="T84" fmla="*/ 0 w 5946"/>
                <a:gd name="T85" fmla="*/ 0 h 59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6"/>
                <a:gd name="T130" fmla="*/ 0 h 5946"/>
                <a:gd name="T131" fmla="*/ 5946 w 5946"/>
                <a:gd name="T132" fmla="*/ 5946 h 59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6" h="5946">
                  <a:moveTo>
                    <a:pt x="2973" y="0"/>
                  </a:moveTo>
                  <a:lnTo>
                    <a:pt x="3126" y="5"/>
                  </a:lnTo>
                  <a:lnTo>
                    <a:pt x="3277" y="16"/>
                  </a:lnTo>
                  <a:lnTo>
                    <a:pt x="3426" y="35"/>
                  </a:lnTo>
                  <a:lnTo>
                    <a:pt x="3573" y="61"/>
                  </a:lnTo>
                  <a:lnTo>
                    <a:pt x="3715" y="95"/>
                  </a:lnTo>
                  <a:lnTo>
                    <a:pt x="3857" y="134"/>
                  </a:lnTo>
                  <a:lnTo>
                    <a:pt x="3995" y="181"/>
                  </a:lnTo>
                  <a:lnTo>
                    <a:pt x="4130" y="235"/>
                  </a:lnTo>
                  <a:lnTo>
                    <a:pt x="4261" y="294"/>
                  </a:lnTo>
                  <a:lnTo>
                    <a:pt x="4389" y="360"/>
                  </a:lnTo>
                  <a:lnTo>
                    <a:pt x="4515" y="431"/>
                  </a:lnTo>
                  <a:lnTo>
                    <a:pt x="4635" y="508"/>
                  </a:lnTo>
                  <a:lnTo>
                    <a:pt x="4752" y="591"/>
                  </a:lnTo>
                  <a:lnTo>
                    <a:pt x="4863" y="679"/>
                  </a:lnTo>
                  <a:lnTo>
                    <a:pt x="4971" y="774"/>
                  </a:lnTo>
                  <a:lnTo>
                    <a:pt x="5074" y="872"/>
                  </a:lnTo>
                  <a:lnTo>
                    <a:pt x="5172" y="975"/>
                  </a:lnTo>
                  <a:lnTo>
                    <a:pt x="5267" y="1083"/>
                  </a:lnTo>
                  <a:lnTo>
                    <a:pt x="5355" y="1194"/>
                  </a:lnTo>
                  <a:lnTo>
                    <a:pt x="5438" y="1311"/>
                  </a:lnTo>
                  <a:lnTo>
                    <a:pt x="5515" y="1431"/>
                  </a:lnTo>
                  <a:lnTo>
                    <a:pt x="5586" y="1557"/>
                  </a:lnTo>
                  <a:lnTo>
                    <a:pt x="5652" y="1685"/>
                  </a:lnTo>
                  <a:lnTo>
                    <a:pt x="5711" y="1816"/>
                  </a:lnTo>
                  <a:lnTo>
                    <a:pt x="5765" y="1951"/>
                  </a:lnTo>
                  <a:lnTo>
                    <a:pt x="5812" y="2089"/>
                  </a:lnTo>
                  <a:lnTo>
                    <a:pt x="5851" y="2231"/>
                  </a:lnTo>
                  <a:lnTo>
                    <a:pt x="5885" y="2373"/>
                  </a:lnTo>
                  <a:lnTo>
                    <a:pt x="5911" y="2520"/>
                  </a:lnTo>
                  <a:lnTo>
                    <a:pt x="5930" y="2669"/>
                  </a:lnTo>
                  <a:lnTo>
                    <a:pt x="5941" y="2820"/>
                  </a:lnTo>
                  <a:lnTo>
                    <a:pt x="5946" y="2973"/>
                  </a:lnTo>
                  <a:lnTo>
                    <a:pt x="5941" y="3126"/>
                  </a:lnTo>
                  <a:lnTo>
                    <a:pt x="5930" y="3277"/>
                  </a:lnTo>
                  <a:lnTo>
                    <a:pt x="5911" y="3426"/>
                  </a:lnTo>
                  <a:lnTo>
                    <a:pt x="5885" y="3573"/>
                  </a:lnTo>
                  <a:lnTo>
                    <a:pt x="5851" y="3715"/>
                  </a:lnTo>
                  <a:lnTo>
                    <a:pt x="5812" y="3857"/>
                  </a:lnTo>
                  <a:lnTo>
                    <a:pt x="5765" y="3995"/>
                  </a:lnTo>
                  <a:lnTo>
                    <a:pt x="5711" y="4130"/>
                  </a:lnTo>
                  <a:lnTo>
                    <a:pt x="5652" y="4261"/>
                  </a:lnTo>
                  <a:lnTo>
                    <a:pt x="5586" y="4389"/>
                  </a:lnTo>
                  <a:lnTo>
                    <a:pt x="5515" y="4515"/>
                  </a:lnTo>
                  <a:lnTo>
                    <a:pt x="5438" y="4635"/>
                  </a:lnTo>
                  <a:lnTo>
                    <a:pt x="5355" y="4752"/>
                  </a:lnTo>
                  <a:lnTo>
                    <a:pt x="5267" y="4863"/>
                  </a:lnTo>
                  <a:lnTo>
                    <a:pt x="5172" y="4971"/>
                  </a:lnTo>
                  <a:lnTo>
                    <a:pt x="5074" y="5074"/>
                  </a:lnTo>
                  <a:lnTo>
                    <a:pt x="4971" y="5172"/>
                  </a:lnTo>
                  <a:lnTo>
                    <a:pt x="4863" y="5267"/>
                  </a:lnTo>
                  <a:lnTo>
                    <a:pt x="4752" y="5355"/>
                  </a:lnTo>
                  <a:lnTo>
                    <a:pt x="4635" y="5438"/>
                  </a:lnTo>
                  <a:lnTo>
                    <a:pt x="4515" y="5515"/>
                  </a:lnTo>
                  <a:lnTo>
                    <a:pt x="4389" y="5586"/>
                  </a:lnTo>
                  <a:lnTo>
                    <a:pt x="4261" y="5652"/>
                  </a:lnTo>
                  <a:lnTo>
                    <a:pt x="4130" y="5711"/>
                  </a:lnTo>
                  <a:lnTo>
                    <a:pt x="3995" y="5765"/>
                  </a:lnTo>
                  <a:lnTo>
                    <a:pt x="3857" y="5812"/>
                  </a:lnTo>
                  <a:lnTo>
                    <a:pt x="3715" y="5851"/>
                  </a:lnTo>
                  <a:lnTo>
                    <a:pt x="3573" y="5885"/>
                  </a:lnTo>
                  <a:lnTo>
                    <a:pt x="3426" y="5911"/>
                  </a:lnTo>
                  <a:lnTo>
                    <a:pt x="3277" y="5930"/>
                  </a:lnTo>
                  <a:lnTo>
                    <a:pt x="3126" y="5941"/>
                  </a:lnTo>
                  <a:lnTo>
                    <a:pt x="2973" y="5946"/>
                  </a:lnTo>
                  <a:lnTo>
                    <a:pt x="2820" y="5941"/>
                  </a:lnTo>
                  <a:lnTo>
                    <a:pt x="2669" y="5930"/>
                  </a:lnTo>
                  <a:lnTo>
                    <a:pt x="2520" y="5911"/>
                  </a:lnTo>
                  <a:lnTo>
                    <a:pt x="2373" y="5885"/>
                  </a:lnTo>
                  <a:lnTo>
                    <a:pt x="2231" y="5851"/>
                  </a:lnTo>
                  <a:lnTo>
                    <a:pt x="2089" y="5812"/>
                  </a:lnTo>
                  <a:lnTo>
                    <a:pt x="1951" y="5765"/>
                  </a:lnTo>
                  <a:lnTo>
                    <a:pt x="1816" y="5711"/>
                  </a:lnTo>
                  <a:lnTo>
                    <a:pt x="1685" y="5652"/>
                  </a:lnTo>
                  <a:lnTo>
                    <a:pt x="1557" y="5586"/>
                  </a:lnTo>
                  <a:lnTo>
                    <a:pt x="1431" y="5515"/>
                  </a:lnTo>
                  <a:lnTo>
                    <a:pt x="1311" y="5438"/>
                  </a:lnTo>
                  <a:lnTo>
                    <a:pt x="1194" y="5355"/>
                  </a:lnTo>
                  <a:lnTo>
                    <a:pt x="1083" y="5267"/>
                  </a:lnTo>
                  <a:lnTo>
                    <a:pt x="975" y="5172"/>
                  </a:lnTo>
                  <a:lnTo>
                    <a:pt x="872" y="5074"/>
                  </a:lnTo>
                  <a:lnTo>
                    <a:pt x="774" y="4971"/>
                  </a:lnTo>
                  <a:lnTo>
                    <a:pt x="679" y="4863"/>
                  </a:lnTo>
                  <a:lnTo>
                    <a:pt x="591" y="4752"/>
                  </a:lnTo>
                  <a:lnTo>
                    <a:pt x="508" y="4635"/>
                  </a:lnTo>
                  <a:lnTo>
                    <a:pt x="431" y="4515"/>
                  </a:lnTo>
                  <a:lnTo>
                    <a:pt x="360" y="4389"/>
                  </a:lnTo>
                  <a:lnTo>
                    <a:pt x="294" y="4261"/>
                  </a:lnTo>
                  <a:lnTo>
                    <a:pt x="235" y="4130"/>
                  </a:lnTo>
                  <a:lnTo>
                    <a:pt x="181" y="3995"/>
                  </a:lnTo>
                  <a:lnTo>
                    <a:pt x="134" y="3857"/>
                  </a:lnTo>
                  <a:lnTo>
                    <a:pt x="95" y="3715"/>
                  </a:lnTo>
                  <a:lnTo>
                    <a:pt x="61" y="3573"/>
                  </a:lnTo>
                  <a:lnTo>
                    <a:pt x="35" y="3426"/>
                  </a:lnTo>
                  <a:lnTo>
                    <a:pt x="16" y="3277"/>
                  </a:lnTo>
                  <a:lnTo>
                    <a:pt x="5" y="3126"/>
                  </a:lnTo>
                  <a:lnTo>
                    <a:pt x="0" y="2973"/>
                  </a:lnTo>
                  <a:lnTo>
                    <a:pt x="5" y="2820"/>
                  </a:lnTo>
                  <a:lnTo>
                    <a:pt x="16" y="2669"/>
                  </a:lnTo>
                  <a:lnTo>
                    <a:pt x="35" y="2520"/>
                  </a:lnTo>
                  <a:lnTo>
                    <a:pt x="61" y="2373"/>
                  </a:lnTo>
                  <a:lnTo>
                    <a:pt x="95" y="2231"/>
                  </a:lnTo>
                  <a:lnTo>
                    <a:pt x="134" y="2089"/>
                  </a:lnTo>
                  <a:lnTo>
                    <a:pt x="181" y="1951"/>
                  </a:lnTo>
                  <a:lnTo>
                    <a:pt x="235" y="1816"/>
                  </a:lnTo>
                  <a:lnTo>
                    <a:pt x="294" y="1685"/>
                  </a:lnTo>
                  <a:lnTo>
                    <a:pt x="360" y="1557"/>
                  </a:lnTo>
                  <a:lnTo>
                    <a:pt x="431" y="1431"/>
                  </a:lnTo>
                  <a:lnTo>
                    <a:pt x="508" y="1311"/>
                  </a:lnTo>
                  <a:lnTo>
                    <a:pt x="591" y="1194"/>
                  </a:lnTo>
                  <a:lnTo>
                    <a:pt x="679" y="1083"/>
                  </a:lnTo>
                  <a:lnTo>
                    <a:pt x="774" y="975"/>
                  </a:lnTo>
                  <a:lnTo>
                    <a:pt x="872" y="872"/>
                  </a:lnTo>
                  <a:lnTo>
                    <a:pt x="975" y="774"/>
                  </a:lnTo>
                  <a:lnTo>
                    <a:pt x="1083" y="679"/>
                  </a:lnTo>
                  <a:lnTo>
                    <a:pt x="1194" y="591"/>
                  </a:lnTo>
                  <a:lnTo>
                    <a:pt x="1311" y="508"/>
                  </a:lnTo>
                  <a:lnTo>
                    <a:pt x="1431" y="431"/>
                  </a:lnTo>
                  <a:lnTo>
                    <a:pt x="1557" y="360"/>
                  </a:lnTo>
                  <a:lnTo>
                    <a:pt x="1685" y="294"/>
                  </a:lnTo>
                  <a:lnTo>
                    <a:pt x="1816" y="235"/>
                  </a:lnTo>
                  <a:lnTo>
                    <a:pt x="1951" y="181"/>
                  </a:lnTo>
                  <a:lnTo>
                    <a:pt x="2089" y="134"/>
                  </a:lnTo>
                  <a:lnTo>
                    <a:pt x="2231" y="95"/>
                  </a:lnTo>
                  <a:lnTo>
                    <a:pt x="2373" y="61"/>
                  </a:lnTo>
                  <a:lnTo>
                    <a:pt x="2520" y="35"/>
                  </a:lnTo>
                  <a:lnTo>
                    <a:pt x="2669" y="16"/>
                  </a:lnTo>
                  <a:lnTo>
                    <a:pt x="2820" y="5"/>
                  </a:lnTo>
                  <a:lnTo>
                    <a:pt x="2973" y="0"/>
                  </a:lnTo>
                  <a:close/>
                </a:path>
              </a:pathLst>
            </a:custGeom>
            <a:solidFill>
              <a:srgbClr val="FFFFFF"/>
            </a:solidFill>
            <a:ln w="9525">
              <a:noFill/>
              <a:round/>
              <a:headEnd/>
              <a:tailEnd/>
            </a:ln>
          </p:spPr>
          <p:txBody>
            <a:bodyPr/>
            <a:lstStyle/>
            <a:p>
              <a:endParaRPr lang="en-US"/>
            </a:p>
          </p:txBody>
        </p:sp>
        <p:sp>
          <p:nvSpPr>
            <p:cNvPr id="27678" name="Freeform 14"/>
            <p:cNvSpPr>
              <a:spLocks/>
            </p:cNvSpPr>
            <p:nvPr/>
          </p:nvSpPr>
          <p:spPr bwMode="auto">
            <a:xfrm>
              <a:off x="1666" y="1666"/>
              <a:ext cx="1487" cy="1487"/>
            </a:xfrm>
            <a:custGeom>
              <a:avLst/>
              <a:gdLst>
                <a:gd name="T0" fmla="*/ 0 w 5946"/>
                <a:gd name="T1" fmla="*/ 0 h 5946"/>
                <a:gd name="T2" fmla="*/ 0 w 5946"/>
                <a:gd name="T3" fmla="*/ 0 h 5946"/>
                <a:gd name="T4" fmla="*/ 0 w 5946"/>
                <a:gd name="T5" fmla="*/ 0 h 5946"/>
                <a:gd name="T6" fmla="*/ 0 w 5946"/>
                <a:gd name="T7" fmla="*/ 0 h 5946"/>
                <a:gd name="T8" fmla="*/ 0 w 5946"/>
                <a:gd name="T9" fmla="*/ 0 h 5946"/>
                <a:gd name="T10" fmla="*/ 0 w 5946"/>
                <a:gd name="T11" fmla="*/ 0 h 5946"/>
                <a:gd name="T12" fmla="*/ 0 w 5946"/>
                <a:gd name="T13" fmla="*/ 0 h 5946"/>
                <a:gd name="T14" fmla="*/ 0 w 5946"/>
                <a:gd name="T15" fmla="*/ 0 h 5946"/>
                <a:gd name="T16" fmla="*/ 0 w 5946"/>
                <a:gd name="T17" fmla="*/ 0 h 5946"/>
                <a:gd name="T18" fmla="*/ 0 w 5946"/>
                <a:gd name="T19" fmla="*/ 0 h 5946"/>
                <a:gd name="T20" fmla="*/ 0 w 5946"/>
                <a:gd name="T21" fmla="*/ 0 h 5946"/>
                <a:gd name="T22" fmla="*/ 0 w 5946"/>
                <a:gd name="T23" fmla="*/ 0 h 5946"/>
                <a:gd name="T24" fmla="*/ 0 w 5946"/>
                <a:gd name="T25" fmla="*/ 0 h 5946"/>
                <a:gd name="T26" fmla="*/ 0 w 5946"/>
                <a:gd name="T27" fmla="*/ 0 h 5946"/>
                <a:gd name="T28" fmla="*/ 0 w 5946"/>
                <a:gd name="T29" fmla="*/ 0 h 5946"/>
                <a:gd name="T30" fmla="*/ 0 w 5946"/>
                <a:gd name="T31" fmla="*/ 0 h 5946"/>
                <a:gd name="T32" fmla="*/ 0 w 5946"/>
                <a:gd name="T33" fmla="*/ 0 h 5946"/>
                <a:gd name="T34" fmla="*/ 0 w 5946"/>
                <a:gd name="T35" fmla="*/ 0 h 5946"/>
                <a:gd name="T36" fmla="*/ 0 w 5946"/>
                <a:gd name="T37" fmla="*/ 0 h 5946"/>
                <a:gd name="T38" fmla="*/ 0 w 5946"/>
                <a:gd name="T39" fmla="*/ 0 h 5946"/>
                <a:gd name="T40" fmla="*/ 0 w 5946"/>
                <a:gd name="T41" fmla="*/ 0 h 5946"/>
                <a:gd name="T42" fmla="*/ 0 w 5946"/>
                <a:gd name="T43" fmla="*/ 0 h 5946"/>
                <a:gd name="T44" fmla="*/ 0 w 5946"/>
                <a:gd name="T45" fmla="*/ 0 h 5946"/>
                <a:gd name="T46" fmla="*/ 0 w 5946"/>
                <a:gd name="T47" fmla="*/ 0 h 5946"/>
                <a:gd name="T48" fmla="*/ 0 w 5946"/>
                <a:gd name="T49" fmla="*/ 0 h 5946"/>
                <a:gd name="T50" fmla="*/ 0 w 5946"/>
                <a:gd name="T51" fmla="*/ 0 h 5946"/>
                <a:gd name="T52" fmla="*/ 0 w 5946"/>
                <a:gd name="T53" fmla="*/ 0 h 5946"/>
                <a:gd name="T54" fmla="*/ 0 w 5946"/>
                <a:gd name="T55" fmla="*/ 0 h 5946"/>
                <a:gd name="T56" fmla="*/ 0 w 5946"/>
                <a:gd name="T57" fmla="*/ 0 h 5946"/>
                <a:gd name="T58" fmla="*/ 0 w 5946"/>
                <a:gd name="T59" fmla="*/ 0 h 5946"/>
                <a:gd name="T60" fmla="*/ 0 w 5946"/>
                <a:gd name="T61" fmla="*/ 0 h 5946"/>
                <a:gd name="T62" fmla="*/ 0 w 5946"/>
                <a:gd name="T63" fmla="*/ 0 h 5946"/>
                <a:gd name="T64" fmla="*/ 0 w 5946"/>
                <a:gd name="T65" fmla="*/ 0 h 5946"/>
                <a:gd name="T66" fmla="*/ 0 w 5946"/>
                <a:gd name="T67" fmla="*/ 0 h 5946"/>
                <a:gd name="T68" fmla="*/ 0 w 5946"/>
                <a:gd name="T69" fmla="*/ 0 h 5946"/>
                <a:gd name="T70" fmla="*/ 0 w 5946"/>
                <a:gd name="T71" fmla="*/ 0 h 5946"/>
                <a:gd name="T72" fmla="*/ 0 w 5946"/>
                <a:gd name="T73" fmla="*/ 0 h 5946"/>
                <a:gd name="T74" fmla="*/ 0 w 5946"/>
                <a:gd name="T75" fmla="*/ 0 h 5946"/>
                <a:gd name="T76" fmla="*/ 0 w 5946"/>
                <a:gd name="T77" fmla="*/ 0 h 5946"/>
                <a:gd name="T78" fmla="*/ 0 w 5946"/>
                <a:gd name="T79" fmla="*/ 0 h 5946"/>
                <a:gd name="T80" fmla="*/ 0 w 5946"/>
                <a:gd name="T81" fmla="*/ 0 h 5946"/>
                <a:gd name="T82" fmla="*/ 0 w 5946"/>
                <a:gd name="T83" fmla="*/ 0 h 5946"/>
                <a:gd name="T84" fmla="*/ 0 w 5946"/>
                <a:gd name="T85" fmla="*/ 0 h 59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6"/>
                <a:gd name="T130" fmla="*/ 0 h 5946"/>
                <a:gd name="T131" fmla="*/ 5946 w 5946"/>
                <a:gd name="T132" fmla="*/ 5946 h 59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6" h="5946">
                  <a:moveTo>
                    <a:pt x="2973" y="0"/>
                  </a:moveTo>
                  <a:lnTo>
                    <a:pt x="3126" y="5"/>
                  </a:lnTo>
                  <a:lnTo>
                    <a:pt x="3277" y="16"/>
                  </a:lnTo>
                  <a:lnTo>
                    <a:pt x="3426" y="35"/>
                  </a:lnTo>
                  <a:lnTo>
                    <a:pt x="3573" y="61"/>
                  </a:lnTo>
                  <a:lnTo>
                    <a:pt x="3715" y="95"/>
                  </a:lnTo>
                  <a:lnTo>
                    <a:pt x="3857" y="134"/>
                  </a:lnTo>
                  <a:lnTo>
                    <a:pt x="3995" y="181"/>
                  </a:lnTo>
                  <a:lnTo>
                    <a:pt x="4130" y="235"/>
                  </a:lnTo>
                  <a:lnTo>
                    <a:pt x="4261" y="294"/>
                  </a:lnTo>
                  <a:lnTo>
                    <a:pt x="4389" y="360"/>
                  </a:lnTo>
                  <a:lnTo>
                    <a:pt x="4515" y="431"/>
                  </a:lnTo>
                  <a:lnTo>
                    <a:pt x="4635" y="508"/>
                  </a:lnTo>
                  <a:lnTo>
                    <a:pt x="4752" y="591"/>
                  </a:lnTo>
                  <a:lnTo>
                    <a:pt x="4863" y="679"/>
                  </a:lnTo>
                  <a:lnTo>
                    <a:pt x="4971" y="774"/>
                  </a:lnTo>
                  <a:lnTo>
                    <a:pt x="5074" y="872"/>
                  </a:lnTo>
                  <a:lnTo>
                    <a:pt x="5172" y="975"/>
                  </a:lnTo>
                  <a:lnTo>
                    <a:pt x="5267" y="1083"/>
                  </a:lnTo>
                  <a:lnTo>
                    <a:pt x="5355" y="1194"/>
                  </a:lnTo>
                  <a:lnTo>
                    <a:pt x="5438" y="1311"/>
                  </a:lnTo>
                  <a:lnTo>
                    <a:pt x="5515" y="1431"/>
                  </a:lnTo>
                  <a:lnTo>
                    <a:pt x="5586" y="1557"/>
                  </a:lnTo>
                  <a:lnTo>
                    <a:pt x="5652" y="1685"/>
                  </a:lnTo>
                  <a:lnTo>
                    <a:pt x="5711" y="1816"/>
                  </a:lnTo>
                  <a:lnTo>
                    <a:pt x="5765" y="1951"/>
                  </a:lnTo>
                  <a:lnTo>
                    <a:pt x="5812" y="2089"/>
                  </a:lnTo>
                  <a:lnTo>
                    <a:pt x="5851" y="2231"/>
                  </a:lnTo>
                  <a:lnTo>
                    <a:pt x="5885" y="2373"/>
                  </a:lnTo>
                  <a:lnTo>
                    <a:pt x="5911" y="2520"/>
                  </a:lnTo>
                  <a:lnTo>
                    <a:pt x="5930" y="2669"/>
                  </a:lnTo>
                  <a:lnTo>
                    <a:pt x="5941" y="2820"/>
                  </a:lnTo>
                  <a:lnTo>
                    <a:pt x="5946" y="2973"/>
                  </a:lnTo>
                  <a:lnTo>
                    <a:pt x="5941" y="3126"/>
                  </a:lnTo>
                  <a:lnTo>
                    <a:pt x="5930" y="3277"/>
                  </a:lnTo>
                  <a:lnTo>
                    <a:pt x="5911" y="3426"/>
                  </a:lnTo>
                  <a:lnTo>
                    <a:pt x="5885" y="3573"/>
                  </a:lnTo>
                  <a:lnTo>
                    <a:pt x="5851" y="3715"/>
                  </a:lnTo>
                  <a:lnTo>
                    <a:pt x="5812" y="3857"/>
                  </a:lnTo>
                  <a:lnTo>
                    <a:pt x="5765" y="3995"/>
                  </a:lnTo>
                  <a:lnTo>
                    <a:pt x="5711" y="4130"/>
                  </a:lnTo>
                  <a:lnTo>
                    <a:pt x="5652" y="4261"/>
                  </a:lnTo>
                  <a:lnTo>
                    <a:pt x="5586" y="4389"/>
                  </a:lnTo>
                  <a:lnTo>
                    <a:pt x="5515" y="4515"/>
                  </a:lnTo>
                  <a:lnTo>
                    <a:pt x="5438" y="4635"/>
                  </a:lnTo>
                  <a:lnTo>
                    <a:pt x="5355" y="4752"/>
                  </a:lnTo>
                  <a:lnTo>
                    <a:pt x="5267" y="4863"/>
                  </a:lnTo>
                  <a:lnTo>
                    <a:pt x="5172" y="4971"/>
                  </a:lnTo>
                  <a:lnTo>
                    <a:pt x="5074" y="5074"/>
                  </a:lnTo>
                  <a:lnTo>
                    <a:pt x="4971" y="5172"/>
                  </a:lnTo>
                  <a:lnTo>
                    <a:pt x="4863" y="5267"/>
                  </a:lnTo>
                  <a:lnTo>
                    <a:pt x="4752" y="5355"/>
                  </a:lnTo>
                  <a:lnTo>
                    <a:pt x="4635" y="5438"/>
                  </a:lnTo>
                  <a:lnTo>
                    <a:pt x="4515" y="5515"/>
                  </a:lnTo>
                  <a:lnTo>
                    <a:pt x="4389" y="5586"/>
                  </a:lnTo>
                  <a:lnTo>
                    <a:pt x="4261" y="5652"/>
                  </a:lnTo>
                  <a:lnTo>
                    <a:pt x="4130" y="5711"/>
                  </a:lnTo>
                  <a:lnTo>
                    <a:pt x="3995" y="5765"/>
                  </a:lnTo>
                  <a:lnTo>
                    <a:pt x="3857" y="5812"/>
                  </a:lnTo>
                  <a:lnTo>
                    <a:pt x="3715" y="5851"/>
                  </a:lnTo>
                  <a:lnTo>
                    <a:pt x="3573" y="5885"/>
                  </a:lnTo>
                  <a:lnTo>
                    <a:pt x="3426" y="5911"/>
                  </a:lnTo>
                  <a:lnTo>
                    <a:pt x="3277" y="5930"/>
                  </a:lnTo>
                  <a:lnTo>
                    <a:pt x="3126" y="5941"/>
                  </a:lnTo>
                  <a:lnTo>
                    <a:pt x="2973" y="5946"/>
                  </a:lnTo>
                  <a:lnTo>
                    <a:pt x="2820" y="5941"/>
                  </a:lnTo>
                  <a:lnTo>
                    <a:pt x="2669" y="5930"/>
                  </a:lnTo>
                  <a:lnTo>
                    <a:pt x="2520" y="5911"/>
                  </a:lnTo>
                  <a:lnTo>
                    <a:pt x="2373" y="5885"/>
                  </a:lnTo>
                  <a:lnTo>
                    <a:pt x="2231" y="5851"/>
                  </a:lnTo>
                  <a:lnTo>
                    <a:pt x="2089" y="5812"/>
                  </a:lnTo>
                  <a:lnTo>
                    <a:pt x="1951" y="5765"/>
                  </a:lnTo>
                  <a:lnTo>
                    <a:pt x="1816" y="5711"/>
                  </a:lnTo>
                  <a:lnTo>
                    <a:pt x="1685" y="5652"/>
                  </a:lnTo>
                  <a:lnTo>
                    <a:pt x="1557" y="5586"/>
                  </a:lnTo>
                  <a:lnTo>
                    <a:pt x="1431" y="5515"/>
                  </a:lnTo>
                  <a:lnTo>
                    <a:pt x="1311" y="5438"/>
                  </a:lnTo>
                  <a:lnTo>
                    <a:pt x="1194" y="5355"/>
                  </a:lnTo>
                  <a:lnTo>
                    <a:pt x="1083" y="5267"/>
                  </a:lnTo>
                  <a:lnTo>
                    <a:pt x="975" y="5172"/>
                  </a:lnTo>
                  <a:lnTo>
                    <a:pt x="872" y="5074"/>
                  </a:lnTo>
                  <a:lnTo>
                    <a:pt x="774" y="4971"/>
                  </a:lnTo>
                  <a:lnTo>
                    <a:pt x="679" y="4863"/>
                  </a:lnTo>
                  <a:lnTo>
                    <a:pt x="591" y="4752"/>
                  </a:lnTo>
                  <a:lnTo>
                    <a:pt x="508" y="4635"/>
                  </a:lnTo>
                  <a:lnTo>
                    <a:pt x="431" y="4515"/>
                  </a:lnTo>
                  <a:lnTo>
                    <a:pt x="360" y="4389"/>
                  </a:lnTo>
                  <a:lnTo>
                    <a:pt x="294" y="4261"/>
                  </a:lnTo>
                  <a:lnTo>
                    <a:pt x="235" y="4130"/>
                  </a:lnTo>
                  <a:lnTo>
                    <a:pt x="181" y="3995"/>
                  </a:lnTo>
                  <a:lnTo>
                    <a:pt x="134" y="3857"/>
                  </a:lnTo>
                  <a:lnTo>
                    <a:pt x="95" y="3715"/>
                  </a:lnTo>
                  <a:lnTo>
                    <a:pt x="61" y="3573"/>
                  </a:lnTo>
                  <a:lnTo>
                    <a:pt x="35" y="3426"/>
                  </a:lnTo>
                  <a:lnTo>
                    <a:pt x="16" y="3277"/>
                  </a:lnTo>
                  <a:lnTo>
                    <a:pt x="5" y="3126"/>
                  </a:lnTo>
                  <a:lnTo>
                    <a:pt x="0" y="2973"/>
                  </a:lnTo>
                  <a:lnTo>
                    <a:pt x="5" y="2820"/>
                  </a:lnTo>
                  <a:lnTo>
                    <a:pt x="16" y="2669"/>
                  </a:lnTo>
                  <a:lnTo>
                    <a:pt x="35" y="2520"/>
                  </a:lnTo>
                  <a:lnTo>
                    <a:pt x="61" y="2373"/>
                  </a:lnTo>
                  <a:lnTo>
                    <a:pt x="95" y="2231"/>
                  </a:lnTo>
                  <a:lnTo>
                    <a:pt x="134" y="2089"/>
                  </a:lnTo>
                  <a:lnTo>
                    <a:pt x="181" y="1951"/>
                  </a:lnTo>
                  <a:lnTo>
                    <a:pt x="235" y="1816"/>
                  </a:lnTo>
                  <a:lnTo>
                    <a:pt x="294" y="1685"/>
                  </a:lnTo>
                  <a:lnTo>
                    <a:pt x="360" y="1557"/>
                  </a:lnTo>
                  <a:lnTo>
                    <a:pt x="431" y="1431"/>
                  </a:lnTo>
                  <a:lnTo>
                    <a:pt x="508" y="1311"/>
                  </a:lnTo>
                  <a:lnTo>
                    <a:pt x="591" y="1194"/>
                  </a:lnTo>
                  <a:lnTo>
                    <a:pt x="679" y="1083"/>
                  </a:lnTo>
                  <a:lnTo>
                    <a:pt x="774" y="975"/>
                  </a:lnTo>
                  <a:lnTo>
                    <a:pt x="872" y="872"/>
                  </a:lnTo>
                  <a:lnTo>
                    <a:pt x="975" y="774"/>
                  </a:lnTo>
                  <a:lnTo>
                    <a:pt x="1083" y="679"/>
                  </a:lnTo>
                  <a:lnTo>
                    <a:pt x="1194" y="591"/>
                  </a:lnTo>
                  <a:lnTo>
                    <a:pt x="1311" y="508"/>
                  </a:lnTo>
                  <a:lnTo>
                    <a:pt x="1431" y="431"/>
                  </a:lnTo>
                  <a:lnTo>
                    <a:pt x="1557" y="360"/>
                  </a:lnTo>
                  <a:lnTo>
                    <a:pt x="1685" y="294"/>
                  </a:lnTo>
                  <a:lnTo>
                    <a:pt x="1816" y="235"/>
                  </a:lnTo>
                  <a:lnTo>
                    <a:pt x="1951" y="181"/>
                  </a:lnTo>
                  <a:lnTo>
                    <a:pt x="2089" y="134"/>
                  </a:lnTo>
                  <a:lnTo>
                    <a:pt x="2231" y="95"/>
                  </a:lnTo>
                  <a:lnTo>
                    <a:pt x="2373" y="61"/>
                  </a:lnTo>
                  <a:lnTo>
                    <a:pt x="2520" y="35"/>
                  </a:lnTo>
                  <a:lnTo>
                    <a:pt x="2669" y="16"/>
                  </a:lnTo>
                  <a:lnTo>
                    <a:pt x="2820" y="5"/>
                  </a:lnTo>
                  <a:lnTo>
                    <a:pt x="2973" y="0"/>
                  </a:lnTo>
                  <a:close/>
                </a:path>
              </a:pathLst>
            </a:custGeom>
            <a:noFill/>
            <a:ln w="6985">
              <a:solidFill>
                <a:srgbClr val="1F1A17"/>
              </a:solidFill>
              <a:round/>
              <a:headEnd/>
              <a:tailEnd/>
            </a:ln>
          </p:spPr>
          <p:txBody>
            <a:bodyPr/>
            <a:lstStyle/>
            <a:p>
              <a:endParaRPr lang="en-US"/>
            </a:p>
          </p:txBody>
        </p:sp>
        <p:sp>
          <p:nvSpPr>
            <p:cNvPr id="27679" name="Freeform 13"/>
            <p:cNvSpPr>
              <a:spLocks/>
            </p:cNvSpPr>
            <p:nvPr/>
          </p:nvSpPr>
          <p:spPr bwMode="auto">
            <a:xfrm>
              <a:off x="1914" y="1914"/>
              <a:ext cx="991" cy="991"/>
            </a:xfrm>
            <a:custGeom>
              <a:avLst/>
              <a:gdLst>
                <a:gd name="T0" fmla="*/ 0 w 3962"/>
                <a:gd name="T1" fmla="*/ 0 h 3962"/>
                <a:gd name="T2" fmla="*/ 0 w 3962"/>
                <a:gd name="T3" fmla="*/ 0 h 3962"/>
                <a:gd name="T4" fmla="*/ 0 w 3962"/>
                <a:gd name="T5" fmla="*/ 0 h 3962"/>
                <a:gd name="T6" fmla="*/ 0 w 3962"/>
                <a:gd name="T7" fmla="*/ 0 h 3962"/>
                <a:gd name="T8" fmla="*/ 0 w 3962"/>
                <a:gd name="T9" fmla="*/ 0 h 3962"/>
                <a:gd name="T10" fmla="*/ 0 w 3962"/>
                <a:gd name="T11" fmla="*/ 0 h 3962"/>
                <a:gd name="T12" fmla="*/ 0 w 3962"/>
                <a:gd name="T13" fmla="*/ 0 h 3962"/>
                <a:gd name="T14" fmla="*/ 0 w 3962"/>
                <a:gd name="T15" fmla="*/ 0 h 3962"/>
                <a:gd name="T16" fmla="*/ 0 w 3962"/>
                <a:gd name="T17" fmla="*/ 0 h 3962"/>
                <a:gd name="T18" fmla="*/ 0 w 3962"/>
                <a:gd name="T19" fmla="*/ 0 h 3962"/>
                <a:gd name="T20" fmla="*/ 0 w 3962"/>
                <a:gd name="T21" fmla="*/ 0 h 3962"/>
                <a:gd name="T22" fmla="*/ 0 w 3962"/>
                <a:gd name="T23" fmla="*/ 0 h 3962"/>
                <a:gd name="T24" fmla="*/ 0 w 3962"/>
                <a:gd name="T25" fmla="*/ 0 h 3962"/>
                <a:gd name="T26" fmla="*/ 0 w 3962"/>
                <a:gd name="T27" fmla="*/ 0 h 3962"/>
                <a:gd name="T28" fmla="*/ 0 w 3962"/>
                <a:gd name="T29" fmla="*/ 0 h 3962"/>
                <a:gd name="T30" fmla="*/ 0 w 3962"/>
                <a:gd name="T31" fmla="*/ 0 h 3962"/>
                <a:gd name="T32" fmla="*/ 0 w 3962"/>
                <a:gd name="T33" fmla="*/ 0 h 3962"/>
                <a:gd name="T34" fmla="*/ 0 w 3962"/>
                <a:gd name="T35" fmla="*/ 0 h 3962"/>
                <a:gd name="T36" fmla="*/ 0 w 3962"/>
                <a:gd name="T37" fmla="*/ 0 h 3962"/>
                <a:gd name="T38" fmla="*/ 0 w 3962"/>
                <a:gd name="T39" fmla="*/ 0 h 3962"/>
                <a:gd name="T40" fmla="*/ 0 w 3962"/>
                <a:gd name="T41" fmla="*/ 0 h 3962"/>
                <a:gd name="T42" fmla="*/ 0 w 3962"/>
                <a:gd name="T43" fmla="*/ 0 h 3962"/>
                <a:gd name="T44" fmla="*/ 0 w 3962"/>
                <a:gd name="T45" fmla="*/ 0 h 3962"/>
                <a:gd name="T46" fmla="*/ 0 w 3962"/>
                <a:gd name="T47" fmla="*/ 0 h 3962"/>
                <a:gd name="T48" fmla="*/ 0 w 3962"/>
                <a:gd name="T49" fmla="*/ 0 h 3962"/>
                <a:gd name="T50" fmla="*/ 0 w 3962"/>
                <a:gd name="T51" fmla="*/ 0 h 3962"/>
                <a:gd name="T52" fmla="*/ 0 w 3962"/>
                <a:gd name="T53" fmla="*/ 0 h 3962"/>
                <a:gd name="T54" fmla="*/ 0 w 3962"/>
                <a:gd name="T55" fmla="*/ 0 h 3962"/>
                <a:gd name="T56" fmla="*/ 0 w 3962"/>
                <a:gd name="T57" fmla="*/ 0 h 3962"/>
                <a:gd name="T58" fmla="*/ 0 w 3962"/>
                <a:gd name="T59" fmla="*/ 0 h 3962"/>
                <a:gd name="T60" fmla="*/ 0 w 3962"/>
                <a:gd name="T61" fmla="*/ 0 h 3962"/>
                <a:gd name="T62" fmla="*/ 0 w 3962"/>
                <a:gd name="T63" fmla="*/ 0 h 3962"/>
                <a:gd name="T64" fmla="*/ 0 w 3962"/>
                <a:gd name="T65" fmla="*/ 0 h 3962"/>
                <a:gd name="T66" fmla="*/ 0 w 3962"/>
                <a:gd name="T67" fmla="*/ 0 h 3962"/>
                <a:gd name="T68" fmla="*/ 0 w 3962"/>
                <a:gd name="T69" fmla="*/ 0 h 3962"/>
                <a:gd name="T70" fmla="*/ 0 w 3962"/>
                <a:gd name="T71" fmla="*/ 0 h 3962"/>
                <a:gd name="T72" fmla="*/ 0 w 3962"/>
                <a:gd name="T73" fmla="*/ 0 h 3962"/>
                <a:gd name="T74" fmla="*/ 0 w 3962"/>
                <a:gd name="T75" fmla="*/ 0 h 3962"/>
                <a:gd name="T76" fmla="*/ 0 w 3962"/>
                <a:gd name="T77" fmla="*/ 0 h 3962"/>
                <a:gd name="T78" fmla="*/ 0 w 3962"/>
                <a:gd name="T79" fmla="*/ 0 h 3962"/>
                <a:gd name="T80" fmla="*/ 0 w 3962"/>
                <a:gd name="T81" fmla="*/ 0 h 3962"/>
                <a:gd name="T82" fmla="*/ 0 w 3962"/>
                <a:gd name="T83" fmla="*/ 0 h 3962"/>
                <a:gd name="T84" fmla="*/ 0 w 3962"/>
                <a:gd name="T85" fmla="*/ 0 h 39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2"/>
                <a:gd name="T130" fmla="*/ 0 h 3962"/>
                <a:gd name="T131" fmla="*/ 3962 w 3962"/>
                <a:gd name="T132" fmla="*/ 3962 h 39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2" h="3962">
                  <a:moveTo>
                    <a:pt x="1981" y="0"/>
                  </a:moveTo>
                  <a:lnTo>
                    <a:pt x="2083" y="2"/>
                  </a:lnTo>
                  <a:lnTo>
                    <a:pt x="2183" y="10"/>
                  </a:lnTo>
                  <a:lnTo>
                    <a:pt x="2283" y="22"/>
                  </a:lnTo>
                  <a:lnTo>
                    <a:pt x="2381" y="40"/>
                  </a:lnTo>
                  <a:lnTo>
                    <a:pt x="2476" y="62"/>
                  </a:lnTo>
                  <a:lnTo>
                    <a:pt x="2571" y="88"/>
                  </a:lnTo>
                  <a:lnTo>
                    <a:pt x="2662" y="120"/>
                  </a:lnTo>
                  <a:lnTo>
                    <a:pt x="2752" y="155"/>
                  </a:lnTo>
                  <a:lnTo>
                    <a:pt x="2840" y="195"/>
                  </a:lnTo>
                  <a:lnTo>
                    <a:pt x="2926" y="238"/>
                  </a:lnTo>
                  <a:lnTo>
                    <a:pt x="3009" y="287"/>
                  </a:lnTo>
                  <a:lnTo>
                    <a:pt x="3088" y="338"/>
                  </a:lnTo>
                  <a:lnTo>
                    <a:pt x="3166" y="393"/>
                  </a:lnTo>
                  <a:lnTo>
                    <a:pt x="3241" y="452"/>
                  </a:lnTo>
                  <a:lnTo>
                    <a:pt x="3313" y="514"/>
                  </a:lnTo>
                  <a:lnTo>
                    <a:pt x="3382" y="580"/>
                  </a:lnTo>
                  <a:lnTo>
                    <a:pt x="3448" y="649"/>
                  </a:lnTo>
                  <a:lnTo>
                    <a:pt x="3510" y="721"/>
                  </a:lnTo>
                  <a:lnTo>
                    <a:pt x="3569" y="796"/>
                  </a:lnTo>
                  <a:lnTo>
                    <a:pt x="3624" y="874"/>
                  </a:lnTo>
                  <a:lnTo>
                    <a:pt x="3675" y="953"/>
                  </a:lnTo>
                  <a:lnTo>
                    <a:pt x="3724" y="1036"/>
                  </a:lnTo>
                  <a:lnTo>
                    <a:pt x="3767" y="1122"/>
                  </a:lnTo>
                  <a:lnTo>
                    <a:pt x="3807" y="1210"/>
                  </a:lnTo>
                  <a:lnTo>
                    <a:pt x="3842" y="1300"/>
                  </a:lnTo>
                  <a:lnTo>
                    <a:pt x="3874" y="1391"/>
                  </a:lnTo>
                  <a:lnTo>
                    <a:pt x="3900" y="1486"/>
                  </a:lnTo>
                  <a:lnTo>
                    <a:pt x="3922" y="1581"/>
                  </a:lnTo>
                  <a:lnTo>
                    <a:pt x="3940" y="1679"/>
                  </a:lnTo>
                  <a:lnTo>
                    <a:pt x="3952" y="1779"/>
                  </a:lnTo>
                  <a:lnTo>
                    <a:pt x="3960" y="1879"/>
                  </a:lnTo>
                  <a:lnTo>
                    <a:pt x="3962" y="1981"/>
                  </a:lnTo>
                  <a:lnTo>
                    <a:pt x="3960" y="2083"/>
                  </a:lnTo>
                  <a:lnTo>
                    <a:pt x="3952" y="2183"/>
                  </a:lnTo>
                  <a:lnTo>
                    <a:pt x="3940" y="2283"/>
                  </a:lnTo>
                  <a:lnTo>
                    <a:pt x="3922" y="2381"/>
                  </a:lnTo>
                  <a:lnTo>
                    <a:pt x="3900" y="2476"/>
                  </a:lnTo>
                  <a:lnTo>
                    <a:pt x="3874" y="2571"/>
                  </a:lnTo>
                  <a:lnTo>
                    <a:pt x="3842" y="2662"/>
                  </a:lnTo>
                  <a:lnTo>
                    <a:pt x="3807" y="2752"/>
                  </a:lnTo>
                  <a:lnTo>
                    <a:pt x="3767" y="2840"/>
                  </a:lnTo>
                  <a:lnTo>
                    <a:pt x="3724" y="2926"/>
                  </a:lnTo>
                  <a:lnTo>
                    <a:pt x="3675" y="3009"/>
                  </a:lnTo>
                  <a:lnTo>
                    <a:pt x="3624" y="3088"/>
                  </a:lnTo>
                  <a:lnTo>
                    <a:pt x="3569" y="3166"/>
                  </a:lnTo>
                  <a:lnTo>
                    <a:pt x="3510" y="3241"/>
                  </a:lnTo>
                  <a:lnTo>
                    <a:pt x="3448" y="3313"/>
                  </a:lnTo>
                  <a:lnTo>
                    <a:pt x="3382" y="3382"/>
                  </a:lnTo>
                  <a:lnTo>
                    <a:pt x="3313" y="3448"/>
                  </a:lnTo>
                  <a:lnTo>
                    <a:pt x="3241" y="3510"/>
                  </a:lnTo>
                  <a:lnTo>
                    <a:pt x="3166" y="3569"/>
                  </a:lnTo>
                  <a:lnTo>
                    <a:pt x="3088" y="3624"/>
                  </a:lnTo>
                  <a:lnTo>
                    <a:pt x="3009" y="3675"/>
                  </a:lnTo>
                  <a:lnTo>
                    <a:pt x="2926" y="3724"/>
                  </a:lnTo>
                  <a:lnTo>
                    <a:pt x="2840" y="3767"/>
                  </a:lnTo>
                  <a:lnTo>
                    <a:pt x="2752" y="3807"/>
                  </a:lnTo>
                  <a:lnTo>
                    <a:pt x="2662" y="3842"/>
                  </a:lnTo>
                  <a:lnTo>
                    <a:pt x="2571" y="3874"/>
                  </a:lnTo>
                  <a:lnTo>
                    <a:pt x="2476" y="3900"/>
                  </a:lnTo>
                  <a:lnTo>
                    <a:pt x="2381" y="3922"/>
                  </a:lnTo>
                  <a:lnTo>
                    <a:pt x="2283" y="3940"/>
                  </a:lnTo>
                  <a:lnTo>
                    <a:pt x="2183" y="3952"/>
                  </a:lnTo>
                  <a:lnTo>
                    <a:pt x="2083" y="3960"/>
                  </a:lnTo>
                  <a:lnTo>
                    <a:pt x="1981" y="3962"/>
                  </a:lnTo>
                  <a:lnTo>
                    <a:pt x="1879" y="3960"/>
                  </a:lnTo>
                  <a:lnTo>
                    <a:pt x="1779" y="3952"/>
                  </a:lnTo>
                  <a:lnTo>
                    <a:pt x="1679" y="3940"/>
                  </a:lnTo>
                  <a:lnTo>
                    <a:pt x="1581" y="3922"/>
                  </a:lnTo>
                  <a:lnTo>
                    <a:pt x="1486" y="3900"/>
                  </a:lnTo>
                  <a:lnTo>
                    <a:pt x="1391" y="3874"/>
                  </a:lnTo>
                  <a:lnTo>
                    <a:pt x="1300" y="3842"/>
                  </a:lnTo>
                  <a:lnTo>
                    <a:pt x="1210" y="3807"/>
                  </a:lnTo>
                  <a:lnTo>
                    <a:pt x="1122" y="3767"/>
                  </a:lnTo>
                  <a:lnTo>
                    <a:pt x="1036" y="3724"/>
                  </a:lnTo>
                  <a:lnTo>
                    <a:pt x="953" y="3675"/>
                  </a:lnTo>
                  <a:lnTo>
                    <a:pt x="874" y="3624"/>
                  </a:lnTo>
                  <a:lnTo>
                    <a:pt x="796" y="3569"/>
                  </a:lnTo>
                  <a:lnTo>
                    <a:pt x="721" y="3510"/>
                  </a:lnTo>
                  <a:lnTo>
                    <a:pt x="649" y="3448"/>
                  </a:lnTo>
                  <a:lnTo>
                    <a:pt x="580" y="3382"/>
                  </a:lnTo>
                  <a:lnTo>
                    <a:pt x="514" y="3313"/>
                  </a:lnTo>
                  <a:lnTo>
                    <a:pt x="452" y="3241"/>
                  </a:lnTo>
                  <a:lnTo>
                    <a:pt x="393" y="3166"/>
                  </a:lnTo>
                  <a:lnTo>
                    <a:pt x="338" y="3088"/>
                  </a:lnTo>
                  <a:lnTo>
                    <a:pt x="287" y="3009"/>
                  </a:lnTo>
                  <a:lnTo>
                    <a:pt x="238" y="2926"/>
                  </a:lnTo>
                  <a:lnTo>
                    <a:pt x="195" y="2840"/>
                  </a:lnTo>
                  <a:lnTo>
                    <a:pt x="155" y="2752"/>
                  </a:lnTo>
                  <a:lnTo>
                    <a:pt x="120" y="2662"/>
                  </a:lnTo>
                  <a:lnTo>
                    <a:pt x="88" y="2571"/>
                  </a:lnTo>
                  <a:lnTo>
                    <a:pt x="62" y="2476"/>
                  </a:lnTo>
                  <a:lnTo>
                    <a:pt x="40" y="2381"/>
                  </a:lnTo>
                  <a:lnTo>
                    <a:pt x="22" y="2283"/>
                  </a:lnTo>
                  <a:lnTo>
                    <a:pt x="10" y="2183"/>
                  </a:lnTo>
                  <a:lnTo>
                    <a:pt x="2" y="2083"/>
                  </a:lnTo>
                  <a:lnTo>
                    <a:pt x="0" y="1981"/>
                  </a:lnTo>
                  <a:lnTo>
                    <a:pt x="2" y="1879"/>
                  </a:lnTo>
                  <a:lnTo>
                    <a:pt x="10" y="1779"/>
                  </a:lnTo>
                  <a:lnTo>
                    <a:pt x="22" y="1679"/>
                  </a:lnTo>
                  <a:lnTo>
                    <a:pt x="40" y="1581"/>
                  </a:lnTo>
                  <a:lnTo>
                    <a:pt x="62" y="1486"/>
                  </a:lnTo>
                  <a:lnTo>
                    <a:pt x="88" y="1391"/>
                  </a:lnTo>
                  <a:lnTo>
                    <a:pt x="120" y="1300"/>
                  </a:lnTo>
                  <a:lnTo>
                    <a:pt x="155" y="1210"/>
                  </a:lnTo>
                  <a:lnTo>
                    <a:pt x="195" y="1122"/>
                  </a:lnTo>
                  <a:lnTo>
                    <a:pt x="238" y="1036"/>
                  </a:lnTo>
                  <a:lnTo>
                    <a:pt x="287" y="953"/>
                  </a:lnTo>
                  <a:lnTo>
                    <a:pt x="338" y="874"/>
                  </a:lnTo>
                  <a:lnTo>
                    <a:pt x="393" y="796"/>
                  </a:lnTo>
                  <a:lnTo>
                    <a:pt x="452" y="721"/>
                  </a:lnTo>
                  <a:lnTo>
                    <a:pt x="514" y="649"/>
                  </a:lnTo>
                  <a:lnTo>
                    <a:pt x="580" y="580"/>
                  </a:lnTo>
                  <a:lnTo>
                    <a:pt x="649" y="514"/>
                  </a:lnTo>
                  <a:lnTo>
                    <a:pt x="721" y="452"/>
                  </a:lnTo>
                  <a:lnTo>
                    <a:pt x="796" y="393"/>
                  </a:lnTo>
                  <a:lnTo>
                    <a:pt x="874" y="338"/>
                  </a:lnTo>
                  <a:lnTo>
                    <a:pt x="953" y="287"/>
                  </a:lnTo>
                  <a:lnTo>
                    <a:pt x="1036" y="238"/>
                  </a:lnTo>
                  <a:lnTo>
                    <a:pt x="1122" y="195"/>
                  </a:lnTo>
                  <a:lnTo>
                    <a:pt x="1210" y="155"/>
                  </a:lnTo>
                  <a:lnTo>
                    <a:pt x="1300" y="120"/>
                  </a:lnTo>
                  <a:lnTo>
                    <a:pt x="1391" y="88"/>
                  </a:lnTo>
                  <a:lnTo>
                    <a:pt x="1486" y="62"/>
                  </a:lnTo>
                  <a:lnTo>
                    <a:pt x="1581" y="40"/>
                  </a:lnTo>
                  <a:lnTo>
                    <a:pt x="1679" y="22"/>
                  </a:lnTo>
                  <a:lnTo>
                    <a:pt x="1779" y="10"/>
                  </a:lnTo>
                  <a:lnTo>
                    <a:pt x="1879" y="2"/>
                  </a:lnTo>
                  <a:lnTo>
                    <a:pt x="1981" y="0"/>
                  </a:lnTo>
                  <a:close/>
                </a:path>
              </a:pathLst>
            </a:custGeom>
            <a:solidFill>
              <a:srgbClr val="FFFFFF"/>
            </a:solidFill>
            <a:ln w="9525">
              <a:noFill/>
              <a:round/>
              <a:headEnd/>
              <a:tailEnd/>
            </a:ln>
          </p:spPr>
          <p:txBody>
            <a:bodyPr/>
            <a:lstStyle/>
            <a:p>
              <a:endParaRPr lang="en-US"/>
            </a:p>
          </p:txBody>
        </p:sp>
        <p:sp>
          <p:nvSpPr>
            <p:cNvPr id="27680" name="Freeform 12"/>
            <p:cNvSpPr>
              <a:spLocks/>
            </p:cNvSpPr>
            <p:nvPr/>
          </p:nvSpPr>
          <p:spPr bwMode="auto">
            <a:xfrm>
              <a:off x="1914" y="1914"/>
              <a:ext cx="991" cy="991"/>
            </a:xfrm>
            <a:custGeom>
              <a:avLst/>
              <a:gdLst>
                <a:gd name="T0" fmla="*/ 0 w 3962"/>
                <a:gd name="T1" fmla="*/ 0 h 3962"/>
                <a:gd name="T2" fmla="*/ 0 w 3962"/>
                <a:gd name="T3" fmla="*/ 0 h 3962"/>
                <a:gd name="T4" fmla="*/ 0 w 3962"/>
                <a:gd name="T5" fmla="*/ 0 h 3962"/>
                <a:gd name="T6" fmla="*/ 0 w 3962"/>
                <a:gd name="T7" fmla="*/ 0 h 3962"/>
                <a:gd name="T8" fmla="*/ 0 w 3962"/>
                <a:gd name="T9" fmla="*/ 0 h 3962"/>
                <a:gd name="T10" fmla="*/ 0 w 3962"/>
                <a:gd name="T11" fmla="*/ 0 h 3962"/>
                <a:gd name="T12" fmla="*/ 0 w 3962"/>
                <a:gd name="T13" fmla="*/ 0 h 3962"/>
                <a:gd name="T14" fmla="*/ 0 w 3962"/>
                <a:gd name="T15" fmla="*/ 0 h 3962"/>
                <a:gd name="T16" fmla="*/ 0 w 3962"/>
                <a:gd name="T17" fmla="*/ 0 h 3962"/>
                <a:gd name="T18" fmla="*/ 0 w 3962"/>
                <a:gd name="T19" fmla="*/ 0 h 3962"/>
                <a:gd name="T20" fmla="*/ 0 w 3962"/>
                <a:gd name="T21" fmla="*/ 0 h 3962"/>
                <a:gd name="T22" fmla="*/ 0 w 3962"/>
                <a:gd name="T23" fmla="*/ 0 h 3962"/>
                <a:gd name="T24" fmla="*/ 0 w 3962"/>
                <a:gd name="T25" fmla="*/ 0 h 3962"/>
                <a:gd name="T26" fmla="*/ 0 w 3962"/>
                <a:gd name="T27" fmla="*/ 0 h 3962"/>
                <a:gd name="T28" fmla="*/ 0 w 3962"/>
                <a:gd name="T29" fmla="*/ 0 h 3962"/>
                <a:gd name="T30" fmla="*/ 0 w 3962"/>
                <a:gd name="T31" fmla="*/ 0 h 3962"/>
                <a:gd name="T32" fmla="*/ 0 w 3962"/>
                <a:gd name="T33" fmla="*/ 0 h 3962"/>
                <a:gd name="T34" fmla="*/ 0 w 3962"/>
                <a:gd name="T35" fmla="*/ 0 h 3962"/>
                <a:gd name="T36" fmla="*/ 0 w 3962"/>
                <a:gd name="T37" fmla="*/ 0 h 3962"/>
                <a:gd name="T38" fmla="*/ 0 w 3962"/>
                <a:gd name="T39" fmla="*/ 0 h 3962"/>
                <a:gd name="T40" fmla="*/ 0 w 3962"/>
                <a:gd name="T41" fmla="*/ 0 h 3962"/>
                <a:gd name="T42" fmla="*/ 0 w 3962"/>
                <a:gd name="T43" fmla="*/ 0 h 3962"/>
                <a:gd name="T44" fmla="*/ 0 w 3962"/>
                <a:gd name="T45" fmla="*/ 0 h 3962"/>
                <a:gd name="T46" fmla="*/ 0 w 3962"/>
                <a:gd name="T47" fmla="*/ 0 h 3962"/>
                <a:gd name="T48" fmla="*/ 0 w 3962"/>
                <a:gd name="T49" fmla="*/ 0 h 3962"/>
                <a:gd name="T50" fmla="*/ 0 w 3962"/>
                <a:gd name="T51" fmla="*/ 0 h 3962"/>
                <a:gd name="T52" fmla="*/ 0 w 3962"/>
                <a:gd name="T53" fmla="*/ 0 h 3962"/>
                <a:gd name="T54" fmla="*/ 0 w 3962"/>
                <a:gd name="T55" fmla="*/ 0 h 3962"/>
                <a:gd name="T56" fmla="*/ 0 w 3962"/>
                <a:gd name="T57" fmla="*/ 0 h 3962"/>
                <a:gd name="T58" fmla="*/ 0 w 3962"/>
                <a:gd name="T59" fmla="*/ 0 h 3962"/>
                <a:gd name="T60" fmla="*/ 0 w 3962"/>
                <a:gd name="T61" fmla="*/ 0 h 3962"/>
                <a:gd name="T62" fmla="*/ 0 w 3962"/>
                <a:gd name="T63" fmla="*/ 0 h 3962"/>
                <a:gd name="T64" fmla="*/ 0 w 3962"/>
                <a:gd name="T65" fmla="*/ 0 h 3962"/>
                <a:gd name="T66" fmla="*/ 0 w 3962"/>
                <a:gd name="T67" fmla="*/ 0 h 3962"/>
                <a:gd name="T68" fmla="*/ 0 w 3962"/>
                <a:gd name="T69" fmla="*/ 0 h 3962"/>
                <a:gd name="T70" fmla="*/ 0 w 3962"/>
                <a:gd name="T71" fmla="*/ 0 h 3962"/>
                <a:gd name="T72" fmla="*/ 0 w 3962"/>
                <a:gd name="T73" fmla="*/ 0 h 3962"/>
                <a:gd name="T74" fmla="*/ 0 w 3962"/>
                <a:gd name="T75" fmla="*/ 0 h 3962"/>
                <a:gd name="T76" fmla="*/ 0 w 3962"/>
                <a:gd name="T77" fmla="*/ 0 h 3962"/>
                <a:gd name="T78" fmla="*/ 0 w 3962"/>
                <a:gd name="T79" fmla="*/ 0 h 3962"/>
                <a:gd name="T80" fmla="*/ 0 w 3962"/>
                <a:gd name="T81" fmla="*/ 0 h 3962"/>
                <a:gd name="T82" fmla="*/ 0 w 3962"/>
                <a:gd name="T83" fmla="*/ 0 h 3962"/>
                <a:gd name="T84" fmla="*/ 0 w 3962"/>
                <a:gd name="T85" fmla="*/ 0 h 39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2"/>
                <a:gd name="T130" fmla="*/ 0 h 3962"/>
                <a:gd name="T131" fmla="*/ 3962 w 3962"/>
                <a:gd name="T132" fmla="*/ 3962 h 39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2" h="3962">
                  <a:moveTo>
                    <a:pt x="1981" y="0"/>
                  </a:moveTo>
                  <a:lnTo>
                    <a:pt x="2083" y="2"/>
                  </a:lnTo>
                  <a:lnTo>
                    <a:pt x="2183" y="10"/>
                  </a:lnTo>
                  <a:lnTo>
                    <a:pt x="2283" y="22"/>
                  </a:lnTo>
                  <a:lnTo>
                    <a:pt x="2381" y="40"/>
                  </a:lnTo>
                  <a:lnTo>
                    <a:pt x="2476" y="62"/>
                  </a:lnTo>
                  <a:lnTo>
                    <a:pt x="2571" y="88"/>
                  </a:lnTo>
                  <a:lnTo>
                    <a:pt x="2662" y="120"/>
                  </a:lnTo>
                  <a:lnTo>
                    <a:pt x="2752" y="155"/>
                  </a:lnTo>
                  <a:lnTo>
                    <a:pt x="2840" y="195"/>
                  </a:lnTo>
                  <a:lnTo>
                    <a:pt x="2926" y="238"/>
                  </a:lnTo>
                  <a:lnTo>
                    <a:pt x="3009" y="287"/>
                  </a:lnTo>
                  <a:lnTo>
                    <a:pt x="3088" y="338"/>
                  </a:lnTo>
                  <a:lnTo>
                    <a:pt x="3166" y="393"/>
                  </a:lnTo>
                  <a:lnTo>
                    <a:pt x="3241" y="452"/>
                  </a:lnTo>
                  <a:lnTo>
                    <a:pt x="3313" y="514"/>
                  </a:lnTo>
                  <a:lnTo>
                    <a:pt x="3382" y="580"/>
                  </a:lnTo>
                  <a:lnTo>
                    <a:pt x="3448" y="649"/>
                  </a:lnTo>
                  <a:lnTo>
                    <a:pt x="3510" y="721"/>
                  </a:lnTo>
                  <a:lnTo>
                    <a:pt x="3569" y="796"/>
                  </a:lnTo>
                  <a:lnTo>
                    <a:pt x="3624" y="874"/>
                  </a:lnTo>
                  <a:lnTo>
                    <a:pt x="3675" y="953"/>
                  </a:lnTo>
                  <a:lnTo>
                    <a:pt x="3724" y="1036"/>
                  </a:lnTo>
                  <a:lnTo>
                    <a:pt x="3767" y="1122"/>
                  </a:lnTo>
                  <a:lnTo>
                    <a:pt x="3807" y="1210"/>
                  </a:lnTo>
                  <a:lnTo>
                    <a:pt x="3842" y="1300"/>
                  </a:lnTo>
                  <a:lnTo>
                    <a:pt x="3874" y="1391"/>
                  </a:lnTo>
                  <a:lnTo>
                    <a:pt x="3900" y="1486"/>
                  </a:lnTo>
                  <a:lnTo>
                    <a:pt x="3922" y="1581"/>
                  </a:lnTo>
                  <a:lnTo>
                    <a:pt x="3940" y="1679"/>
                  </a:lnTo>
                  <a:lnTo>
                    <a:pt x="3952" y="1779"/>
                  </a:lnTo>
                  <a:lnTo>
                    <a:pt x="3960" y="1879"/>
                  </a:lnTo>
                  <a:lnTo>
                    <a:pt x="3962" y="1981"/>
                  </a:lnTo>
                  <a:lnTo>
                    <a:pt x="3960" y="2083"/>
                  </a:lnTo>
                  <a:lnTo>
                    <a:pt x="3952" y="2183"/>
                  </a:lnTo>
                  <a:lnTo>
                    <a:pt x="3940" y="2283"/>
                  </a:lnTo>
                  <a:lnTo>
                    <a:pt x="3922" y="2381"/>
                  </a:lnTo>
                  <a:lnTo>
                    <a:pt x="3900" y="2476"/>
                  </a:lnTo>
                  <a:lnTo>
                    <a:pt x="3874" y="2571"/>
                  </a:lnTo>
                  <a:lnTo>
                    <a:pt x="3842" y="2662"/>
                  </a:lnTo>
                  <a:lnTo>
                    <a:pt x="3807" y="2752"/>
                  </a:lnTo>
                  <a:lnTo>
                    <a:pt x="3767" y="2840"/>
                  </a:lnTo>
                  <a:lnTo>
                    <a:pt x="3724" y="2926"/>
                  </a:lnTo>
                  <a:lnTo>
                    <a:pt x="3675" y="3009"/>
                  </a:lnTo>
                  <a:lnTo>
                    <a:pt x="3624" y="3088"/>
                  </a:lnTo>
                  <a:lnTo>
                    <a:pt x="3569" y="3166"/>
                  </a:lnTo>
                  <a:lnTo>
                    <a:pt x="3510" y="3241"/>
                  </a:lnTo>
                  <a:lnTo>
                    <a:pt x="3448" y="3313"/>
                  </a:lnTo>
                  <a:lnTo>
                    <a:pt x="3382" y="3382"/>
                  </a:lnTo>
                  <a:lnTo>
                    <a:pt x="3313" y="3448"/>
                  </a:lnTo>
                  <a:lnTo>
                    <a:pt x="3241" y="3510"/>
                  </a:lnTo>
                  <a:lnTo>
                    <a:pt x="3166" y="3569"/>
                  </a:lnTo>
                  <a:lnTo>
                    <a:pt x="3088" y="3624"/>
                  </a:lnTo>
                  <a:lnTo>
                    <a:pt x="3009" y="3675"/>
                  </a:lnTo>
                  <a:lnTo>
                    <a:pt x="2926" y="3724"/>
                  </a:lnTo>
                  <a:lnTo>
                    <a:pt x="2840" y="3767"/>
                  </a:lnTo>
                  <a:lnTo>
                    <a:pt x="2752" y="3807"/>
                  </a:lnTo>
                  <a:lnTo>
                    <a:pt x="2662" y="3842"/>
                  </a:lnTo>
                  <a:lnTo>
                    <a:pt x="2571" y="3874"/>
                  </a:lnTo>
                  <a:lnTo>
                    <a:pt x="2476" y="3900"/>
                  </a:lnTo>
                  <a:lnTo>
                    <a:pt x="2381" y="3922"/>
                  </a:lnTo>
                  <a:lnTo>
                    <a:pt x="2283" y="3940"/>
                  </a:lnTo>
                  <a:lnTo>
                    <a:pt x="2183" y="3952"/>
                  </a:lnTo>
                  <a:lnTo>
                    <a:pt x="2083" y="3960"/>
                  </a:lnTo>
                  <a:lnTo>
                    <a:pt x="1981" y="3962"/>
                  </a:lnTo>
                  <a:lnTo>
                    <a:pt x="1879" y="3960"/>
                  </a:lnTo>
                  <a:lnTo>
                    <a:pt x="1779" y="3952"/>
                  </a:lnTo>
                  <a:lnTo>
                    <a:pt x="1679" y="3940"/>
                  </a:lnTo>
                  <a:lnTo>
                    <a:pt x="1581" y="3922"/>
                  </a:lnTo>
                  <a:lnTo>
                    <a:pt x="1486" y="3900"/>
                  </a:lnTo>
                  <a:lnTo>
                    <a:pt x="1391" y="3874"/>
                  </a:lnTo>
                  <a:lnTo>
                    <a:pt x="1300" y="3842"/>
                  </a:lnTo>
                  <a:lnTo>
                    <a:pt x="1210" y="3807"/>
                  </a:lnTo>
                  <a:lnTo>
                    <a:pt x="1122" y="3767"/>
                  </a:lnTo>
                  <a:lnTo>
                    <a:pt x="1036" y="3724"/>
                  </a:lnTo>
                  <a:lnTo>
                    <a:pt x="953" y="3675"/>
                  </a:lnTo>
                  <a:lnTo>
                    <a:pt x="874" y="3624"/>
                  </a:lnTo>
                  <a:lnTo>
                    <a:pt x="796" y="3569"/>
                  </a:lnTo>
                  <a:lnTo>
                    <a:pt x="721" y="3510"/>
                  </a:lnTo>
                  <a:lnTo>
                    <a:pt x="649" y="3448"/>
                  </a:lnTo>
                  <a:lnTo>
                    <a:pt x="580" y="3382"/>
                  </a:lnTo>
                  <a:lnTo>
                    <a:pt x="514" y="3313"/>
                  </a:lnTo>
                  <a:lnTo>
                    <a:pt x="452" y="3241"/>
                  </a:lnTo>
                  <a:lnTo>
                    <a:pt x="393" y="3166"/>
                  </a:lnTo>
                  <a:lnTo>
                    <a:pt x="338" y="3088"/>
                  </a:lnTo>
                  <a:lnTo>
                    <a:pt x="287" y="3009"/>
                  </a:lnTo>
                  <a:lnTo>
                    <a:pt x="238" y="2926"/>
                  </a:lnTo>
                  <a:lnTo>
                    <a:pt x="195" y="2840"/>
                  </a:lnTo>
                  <a:lnTo>
                    <a:pt x="155" y="2752"/>
                  </a:lnTo>
                  <a:lnTo>
                    <a:pt x="120" y="2662"/>
                  </a:lnTo>
                  <a:lnTo>
                    <a:pt x="88" y="2571"/>
                  </a:lnTo>
                  <a:lnTo>
                    <a:pt x="62" y="2476"/>
                  </a:lnTo>
                  <a:lnTo>
                    <a:pt x="40" y="2381"/>
                  </a:lnTo>
                  <a:lnTo>
                    <a:pt x="22" y="2283"/>
                  </a:lnTo>
                  <a:lnTo>
                    <a:pt x="10" y="2183"/>
                  </a:lnTo>
                  <a:lnTo>
                    <a:pt x="2" y="2083"/>
                  </a:lnTo>
                  <a:lnTo>
                    <a:pt x="0" y="1981"/>
                  </a:lnTo>
                  <a:lnTo>
                    <a:pt x="2" y="1879"/>
                  </a:lnTo>
                  <a:lnTo>
                    <a:pt x="10" y="1779"/>
                  </a:lnTo>
                  <a:lnTo>
                    <a:pt x="22" y="1679"/>
                  </a:lnTo>
                  <a:lnTo>
                    <a:pt x="40" y="1581"/>
                  </a:lnTo>
                  <a:lnTo>
                    <a:pt x="62" y="1486"/>
                  </a:lnTo>
                  <a:lnTo>
                    <a:pt x="88" y="1391"/>
                  </a:lnTo>
                  <a:lnTo>
                    <a:pt x="120" y="1300"/>
                  </a:lnTo>
                  <a:lnTo>
                    <a:pt x="155" y="1210"/>
                  </a:lnTo>
                  <a:lnTo>
                    <a:pt x="195" y="1122"/>
                  </a:lnTo>
                  <a:lnTo>
                    <a:pt x="238" y="1036"/>
                  </a:lnTo>
                  <a:lnTo>
                    <a:pt x="287" y="953"/>
                  </a:lnTo>
                  <a:lnTo>
                    <a:pt x="338" y="874"/>
                  </a:lnTo>
                  <a:lnTo>
                    <a:pt x="393" y="796"/>
                  </a:lnTo>
                  <a:lnTo>
                    <a:pt x="452" y="721"/>
                  </a:lnTo>
                  <a:lnTo>
                    <a:pt x="514" y="649"/>
                  </a:lnTo>
                  <a:lnTo>
                    <a:pt x="580" y="580"/>
                  </a:lnTo>
                  <a:lnTo>
                    <a:pt x="649" y="514"/>
                  </a:lnTo>
                  <a:lnTo>
                    <a:pt x="721" y="452"/>
                  </a:lnTo>
                  <a:lnTo>
                    <a:pt x="796" y="393"/>
                  </a:lnTo>
                  <a:lnTo>
                    <a:pt x="874" y="338"/>
                  </a:lnTo>
                  <a:lnTo>
                    <a:pt x="953" y="287"/>
                  </a:lnTo>
                  <a:lnTo>
                    <a:pt x="1036" y="238"/>
                  </a:lnTo>
                  <a:lnTo>
                    <a:pt x="1122" y="195"/>
                  </a:lnTo>
                  <a:lnTo>
                    <a:pt x="1210" y="155"/>
                  </a:lnTo>
                  <a:lnTo>
                    <a:pt x="1300" y="120"/>
                  </a:lnTo>
                  <a:lnTo>
                    <a:pt x="1391" y="88"/>
                  </a:lnTo>
                  <a:lnTo>
                    <a:pt x="1486" y="62"/>
                  </a:lnTo>
                  <a:lnTo>
                    <a:pt x="1581" y="40"/>
                  </a:lnTo>
                  <a:lnTo>
                    <a:pt x="1679" y="22"/>
                  </a:lnTo>
                  <a:lnTo>
                    <a:pt x="1779" y="10"/>
                  </a:lnTo>
                  <a:lnTo>
                    <a:pt x="1879" y="2"/>
                  </a:lnTo>
                  <a:lnTo>
                    <a:pt x="1981" y="0"/>
                  </a:lnTo>
                  <a:close/>
                </a:path>
              </a:pathLst>
            </a:custGeom>
            <a:noFill/>
            <a:ln w="6985">
              <a:solidFill>
                <a:srgbClr val="1F1A17"/>
              </a:solidFill>
              <a:round/>
              <a:headEnd/>
              <a:tailEnd/>
            </a:ln>
          </p:spPr>
          <p:txBody>
            <a:bodyPr/>
            <a:lstStyle/>
            <a:p>
              <a:endParaRPr lang="en-US"/>
            </a:p>
          </p:txBody>
        </p:sp>
        <p:sp>
          <p:nvSpPr>
            <p:cNvPr id="27681" name="Freeform 11"/>
            <p:cNvSpPr>
              <a:spLocks/>
            </p:cNvSpPr>
            <p:nvPr/>
          </p:nvSpPr>
          <p:spPr bwMode="auto">
            <a:xfrm>
              <a:off x="2162" y="2162"/>
              <a:ext cx="495" cy="495"/>
            </a:xfrm>
            <a:custGeom>
              <a:avLst/>
              <a:gdLst>
                <a:gd name="T0" fmla="*/ 0 w 1982"/>
                <a:gd name="T1" fmla="*/ 0 h 1982"/>
                <a:gd name="T2" fmla="*/ 0 w 1982"/>
                <a:gd name="T3" fmla="*/ 0 h 1982"/>
                <a:gd name="T4" fmla="*/ 0 w 1982"/>
                <a:gd name="T5" fmla="*/ 0 h 1982"/>
                <a:gd name="T6" fmla="*/ 0 w 1982"/>
                <a:gd name="T7" fmla="*/ 0 h 1982"/>
                <a:gd name="T8" fmla="*/ 0 w 1982"/>
                <a:gd name="T9" fmla="*/ 0 h 1982"/>
                <a:gd name="T10" fmla="*/ 0 w 1982"/>
                <a:gd name="T11" fmla="*/ 0 h 1982"/>
                <a:gd name="T12" fmla="*/ 0 w 1982"/>
                <a:gd name="T13" fmla="*/ 0 h 1982"/>
                <a:gd name="T14" fmla="*/ 0 w 1982"/>
                <a:gd name="T15" fmla="*/ 0 h 1982"/>
                <a:gd name="T16" fmla="*/ 0 w 1982"/>
                <a:gd name="T17" fmla="*/ 0 h 1982"/>
                <a:gd name="T18" fmla="*/ 0 w 1982"/>
                <a:gd name="T19" fmla="*/ 0 h 1982"/>
                <a:gd name="T20" fmla="*/ 0 w 1982"/>
                <a:gd name="T21" fmla="*/ 0 h 1982"/>
                <a:gd name="T22" fmla="*/ 0 w 1982"/>
                <a:gd name="T23" fmla="*/ 0 h 1982"/>
                <a:gd name="T24" fmla="*/ 0 w 1982"/>
                <a:gd name="T25" fmla="*/ 0 h 1982"/>
                <a:gd name="T26" fmla="*/ 0 w 1982"/>
                <a:gd name="T27" fmla="*/ 0 h 1982"/>
                <a:gd name="T28" fmla="*/ 0 w 1982"/>
                <a:gd name="T29" fmla="*/ 0 h 1982"/>
                <a:gd name="T30" fmla="*/ 0 w 1982"/>
                <a:gd name="T31" fmla="*/ 0 h 1982"/>
                <a:gd name="T32" fmla="*/ 0 w 1982"/>
                <a:gd name="T33" fmla="*/ 0 h 1982"/>
                <a:gd name="T34" fmla="*/ 0 w 1982"/>
                <a:gd name="T35" fmla="*/ 0 h 1982"/>
                <a:gd name="T36" fmla="*/ 0 w 1982"/>
                <a:gd name="T37" fmla="*/ 0 h 1982"/>
                <a:gd name="T38" fmla="*/ 0 w 1982"/>
                <a:gd name="T39" fmla="*/ 0 h 1982"/>
                <a:gd name="T40" fmla="*/ 0 w 1982"/>
                <a:gd name="T41" fmla="*/ 0 h 1982"/>
                <a:gd name="T42" fmla="*/ 0 w 1982"/>
                <a:gd name="T43" fmla="*/ 0 h 1982"/>
                <a:gd name="T44" fmla="*/ 0 w 1982"/>
                <a:gd name="T45" fmla="*/ 0 h 1982"/>
                <a:gd name="T46" fmla="*/ 0 w 1982"/>
                <a:gd name="T47" fmla="*/ 0 h 1982"/>
                <a:gd name="T48" fmla="*/ 0 w 1982"/>
                <a:gd name="T49" fmla="*/ 0 h 1982"/>
                <a:gd name="T50" fmla="*/ 0 w 1982"/>
                <a:gd name="T51" fmla="*/ 0 h 1982"/>
                <a:gd name="T52" fmla="*/ 0 w 1982"/>
                <a:gd name="T53" fmla="*/ 0 h 1982"/>
                <a:gd name="T54" fmla="*/ 0 w 1982"/>
                <a:gd name="T55" fmla="*/ 0 h 1982"/>
                <a:gd name="T56" fmla="*/ 0 w 1982"/>
                <a:gd name="T57" fmla="*/ 0 h 1982"/>
                <a:gd name="T58" fmla="*/ 0 w 1982"/>
                <a:gd name="T59" fmla="*/ 0 h 1982"/>
                <a:gd name="T60" fmla="*/ 0 w 1982"/>
                <a:gd name="T61" fmla="*/ 0 h 1982"/>
                <a:gd name="T62" fmla="*/ 0 w 1982"/>
                <a:gd name="T63" fmla="*/ 0 h 1982"/>
                <a:gd name="T64" fmla="*/ 0 w 1982"/>
                <a:gd name="T65" fmla="*/ 0 h 1982"/>
                <a:gd name="T66" fmla="*/ 0 w 1982"/>
                <a:gd name="T67" fmla="*/ 0 h 1982"/>
                <a:gd name="T68" fmla="*/ 0 w 1982"/>
                <a:gd name="T69" fmla="*/ 0 h 1982"/>
                <a:gd name="T70" fmla="*/ 0 w 1982"/>
                <a:gd name="T71" fmla="*/ 0 h 1982"/>
                <a:gd name="T72" fmla="*/ 0 w 1982"/>
                <a:gd name="T73" fmla="*/ 0 h 1982"/>
                <a:gd name="T74" fmla="*/ 0 w 1982"/>
                <a:gd name="T75" fmla="*/ 0 h 1982"/>
                <a:gd name="T76" fmla="*/ 0 w 1982"/>
                <a:gd name="T77" fmla="*/ 0 h 1982"/>
                <a:gd name="T78" fmla="*/ 0 w 1982"/>
                <a:gd name="T79" fmla="*/ 0 h 1982"/>
                <a:gd name="T80" fmla="*/ 0 w 1982"/>
                <a:gd name="T81" fmla="*/ 0 h 1982"/>
                <a:gd name="T82" fmla="*/ 0 w 1982"/>
                <a:gd name="T83" fmla="*/ 0 h 1982"/>
                <a:gd name="T84" fmla="*/ 0 w 1982"/>
                <a:gd name="T85" fmla="*/ 0 h 19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2"/>
                <a:gd name="T130" fmla="*/ 0 h 1982"/>
                <a:gd name="T131" fmla="*/ 1982 w 1982"/>
                <a:gd name="T132" fmla="*/ 1982 h 19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2" h="1982">
                  <a:moveTo>
                    <a:pt x="991" y="0"/>
                  </a:moveTo>
                  <a:lnTo>
                    <a:pt x="1042" y="2"/>
                  </a:lnTo>
                  <a:lnTo>
                    <a:pt x="1093" y="5"/>
                  </a:lnTo>
                  <a:lnTo>
                    <a:pt x="1142" y="12"/>
                  </a:lnTo>
                  <a:lnTo>
                    <a:pt x="1191" y="20"/>
                  </a:lnTo>
                  <a:lnTo>
                    <a:pt x="1238" y="32"/>
                  </a:lnTo>
                  <a:lnTo>
                    <a:pt x="1285" y="45"/>
                  </a:lnTo>
                  <a:lnTo>
                    <a:pt x="1331" y="60"/>
                  </a:lnTo>
                  <a:lnTo>
                    <a:pt x="1377" y="79"/>
                  </a:lnTo>
                  <a:lnTo>
                    <a:pt x="1420" y="99"/>
                  </a:lnTo>
                  <a:lnTo>
                    <a:pt x="1463" y="120"/>
                  </a:lnTo>
                  <a:lnTo>
                    <a:pt x="1505" y="143"/>
                  </a:lnTo>
                  <a:lnTo>
                    <a:pt x="1545" y="169"/>
                  </a:lnTo>
                  <a:lnTo>
                    <a:pt x="1584" y="197"/>
                  </a:lnTo>
                  <a:lnTo>
                    <a:pt x="1622" y="226"/>
                  </a:lnTo>
                  <a:lnTo>
                    <a:pt x="1658" y="257"/>
                  </a:lnTo>
                  <a:lnTo>
                    <a:pt x="1691" y="291"/>
                  </a:lnTo>
                  <a:lnTo>
                    <a:pt x="1725" y="324"/>
                  </a:lnTo>
                  <a:lnTo>
                    <a:pt x="1756" y="360"/>
                  </a:lnTo>
                  <a:lnTo>
                    <a:pt x="1785" y="398"/>
                  </a:lnTo>
                  <a:lnTo>
                    <a:pt x="1813" y="437"/>
                  </a:lnTo>
                  <a:lnTo>
                    <a:pt x="1839" y="477"/>
                  </a:lnTo>
                  <a:lnTo>
                    <a:pt x="1862" y="519"/>
                  </a:lnTo>
                  <a:lnTo>
                    <a:pt x="1883" y="562"/>
                  </a:lnTo>
                  <a:lnTo>
                    <a:pt x="1903" y="605"/>
                  </a:lnTo>
                  <a:lnTo>
                    <a:pt x="1922" y="651"/>
                  </a:lnTo>
                  <a:lnTo>
                    <a:pt x="1937" y="697"/>
                  </a:lnTo>
                  <a:lnTo>
                    <a:pt x="1950" y="744"/>
                  </a:lnTo>
                  <a:lnTo>
                    <a:pt x="1962" y="791"/>
                  </a:lnTo>
                  <a:lnTo>
                    <a:pt x="1970" y="840"/>
                  </a:lnTo>
                  <a:lnTo>
                    <a:pt x="1977" y="889"/>
                  </a:lnTo>
                  <a:lnTo>
                    <a:pt x="1980" y="940"/>
                  </a:lnTo>
                  <a:lnTo>
                    <a:pt x="1982" y="991"/>
                  </a:lnTo>
                  <a:lnTo>
                    <a:pt x="1980" y="1042"/>
                  </a:lnTo>
                  <a:lnTo>
                    <a:pt x="1977" y="1093"/>
                  </a:lnTo>
                  <a:lnTo>
                    <a:pt x="1970" y="1142"/>
                  </a:lnTo>
                  <a:lnTo>
                    <a:pt x="1962" y="1191"/>
                  </a:lnTo>
                  <a:lnTo>
                    <a:pt x="1950" y="1238"/>
                  </a:lnTo>
                  <a:lnTo>
                    <a:pt x="1937" y="1285"/>
                  </a:lnTo>
                  <a:lnTo>
                    <a:pt x="1922" y="1331"/>
                  </a:lnTo>
                  <a:lnTo>
                    <a:pt x="1903" y="1377"/>
                  </a:lnTo>
                  <a:lnTo>
                    <a:pt x="1883" y="1420"/>
                  </a:lnTo>
                  <a:lnTo>
                    <a:pt x="1862" y="1463"/>
                  </a:lnTo>
                  <a:lnTo>
                    <a:pt x="1839" y="1505"/>
                  </a:lnTo>
                  <a:lnTo>
                    <a:pt x="1813" y="1545"/>
                  </a:lnTo>
                  <a:lnTo>
                    <a:pt x="1785" y="1584"/>
                  </a:lnTo>
                  <a:lnTo>
                    <a:pt x="1756" y="1622"/>
                  </a:lnTo>
                  <a:lnTo>
                    <a:pt x="1725" y="1658"/>
                  </a:lnTo>
                  <a:lnTo>
                    <a:pt x="1691" y="1691"/>
                  </a:lnTo>
                  <a:lnTo>
                    <a:pt x="1658" y="1725"/>
                  </a:lnTo>
                  <a:lnTo>
                    <a:pt x="1622" y="1756"/>
                  </a:lnTo>
                  <a:lnTo>
                    <a:pt x="1584" y="1785"/>
                  </a:lnTo>
                  <a:lnTo>
                    <a:pt x="1545" y="1813"/>
                  </a:lnTo>
                  <a:lnTo>
                    <a:pt x="1505" y="1839"/>
                  </a:lnTo>
                  <a:lnTo>
                    <a:pt x="1463" y="1862"/>
                  </a:lnTo>
                  <a:lnTo>
                    <a:pt x="1420" y="1883"/>
                  </a:lnTo>
                  <a:lnTo>
                    <a:pt x="1377" y="1903"/>
                  </a:lnTo>
                  <a:lnTo>
                    <a:pt x="1331" y="1922"/>
                  </a:lnTo>
                  <a:lnTo>
                    <a:pt x="1285" y="1937"/>
                  </a:lnTo>
                  <a:lnTo>
                    <a:pt x="1238" y="1950"/>
                  </a:lnTo>
                  <a:lnTo>
                    <a:pt x="1191" y="1962"/>
                  </a:lnTo>
                  <a:lnTo>
                    <a:pt x="1142" y="1970"/>
                  </a:lnTo>
                  <a:lnTo>
                    <a:pt x="1093" y="1977"/>
                  </a:lnTo>
                  <a:lnTo>
                    <a:pt x="1042" y="1980"/>
                  </a:lnTo>
                  <a:lnTo>
                    <a:pt x="991" y="1982"/>
                  </a:lnTo>
                  <a:lnTo>
                    <a:pt x="940" y="1980"/>
                  </a:lnTo>
                  <a:lnTo>
                    <a:pt x="889" y="1977"/>
                  </a:lnTo>
                  <a:lnTo>
                    <a:pt x="840" y="1970"/>
                  </a:lnTo>
                  <a:lnTo>
                    <a:pt x="791" y="1962"/>
                  </a:lnTo>
                  <a:lnTo>
                    <a:pt x="744" y="1950"/>
                  </a:lnTo>
                  <a:lnTo>
                    <a:pt x="697" y="1937"/>
                  </a:lnTo>
                  <a:lnTo>
                    <a:pt x="651" y="1922"/>
                  </a:lnTo>
                  <a:lnTo>
                    <a:pt x="605" y="1903"/>
                  </a:lnTo>
                  <a:lnTo>
                    <a:pt x="562" y="1883"/>
                  </a:lnTo>
                  <a:lnTo>
                    <a:pt x="519" y="1862"/>
                  </a:lnTo>
                  <a:lnTo>
                    <a:pt x="477" y="1839"/>
                  </a:lnTo>
                  <a:lnTo>
                    <a:pt x="437" y="1813"/>
                  </a:lnTo>
                  <a:lnTo>
                    <a:pt x="398" y="1785"/>
                  </a:lnTo>
                  <a:lnTo>
                    <a:pt x="360" y="1756"/>
                  </a:lnTo>
                  <a:lnTo>
                    <a:pt x="324" y="1725"/>
                  </a:lnTo>
                  <a:lnTo>
                    <a:pt x="291" y="1691"/>
                  </a:lnTo>
                  <a:lnTo>
                    <a:pt x="257" y="1658"/>
                  </a:lnTo>
                  <a:lnTo>
                    <a:pt x="226" y="1622"/>
                  </a:lnTo>
                  <a:lnTo>
                    <a:pt x="197" y="1584"/>
                  </a:lnTo>
                  <a:lnTo>
                    <a:pt x="169" y="1545"/>
                  </a:lnTo>
                  <a:lnTo>
                    <a:pt x="143" y="1505"/>
                  </a:lnTo>
                  <a:lnTo>
                    <a:pt x="120" y="1463"/>
                  </a:lnTo>
                  <a:lnTo>
                    <a:pt x="99" y="1420"/>
                  </a:lnTo>
                  <a:lnTo>
                    <a:pt x="79" y="1377"/>
                  </a:lnTo>
                  <a:lnTo>
                    <a:pt x="60" y="1331"/>
                  </a:lnTo>
                  <a:lnTo>
                    <a:pt x="45" y="1285"/>
                  </a:lnTo>
                  <a:lnTo>
                    <a:pt x="32" y="1238"/>
                  </a:lnTo>
                  <a:lnTo>
                    <a:pt x="20" y="1191"/>
                  </a:lnTo>
                  <a:lnTo>
                    <a:pt x="12" y="1142"/>
                  </a:lnTo>
                  <a:lnTo>
                    <a:pt x="5" y="1093"/>
                  </a:lnTo>
                  <a:lnTo>
                    <a:pt x="2" y="1042"/>
                  </a:lnTo>
                  <a:lnTo>
                    <a:pt x="0" y="991"/>
                  </a:lnTo>
                  <a:lnTo>
                    <a:pt x="2" y="940"/>
                  </a:lnTo>
                  <a:lnTo>
                    <a:pt x="5" y="889"/>
                  </a:lnTo>
                  <a:lnTo>
                    <a:pt x="12" y="840"/>
                  </a:lnTo>
                  <a:lnTo>
                    <a:pt x="20" y="791"/>
                  </a:lnTo>
                  <a:lnTo>
                    <a:pt x="32" y="744"/>
                  </a:lnTo>
                  <a:lnTo>
                    <a:pt x="45" y="697"/>
                  </a:lnTo>
                  <a:lnTo>
                    <a:pt x="60" y="651"/>
                  </a:lnTo>
                  <a:lnTo>
                    <a:pt x="79" y="605"/>
                  </a:lnTo>
                  <a:lnTo>
                    <a:pt x="99" y="562"/>
                  </a:lnTo>
                  <a:lnTo>
                    <a:pt x="120" y="519"/>
                  </a:lnTo>
                  <a:lnTo>
                    <a:pt x="143" y="477"/>
                  </a:lnTo>
                  <a:lnTo>
                    <a:pt x="169" y="437"/>
                  </a:lnTo>
                  <a:lnTo>
                    <a:pt x="197" y="398"/>
                  </a:lnTo>
                  <a:lnTo>
                    <a:pt x="226" y="360"/>
                  </a:lnTo>
                  <a:lnTo>
                    <a:pt x="257" y="324"/>
                  </a:lnTo>
                  <a:lnTo>
                    <a:pt x="291" y="291"/>
                  </a:lnTo>
                  <a:lnTo>
                    <a:pt x="324" y="257"/>
                  </a:lnTo>
                  <a:lnTo>
                    <a:pt x="360" y="226"/>
                  </a:lnTo>
                  <a:lnTo>
                    <a:pt x="398" y="197"/>
                  </a:lnTo>
                  <a:lnTo>
                    <a:pt x="437" y="169"/>
                  </a:lnTo>
                  <a:lnTo>
                    <a:pt x="477" y="143"/>
                  </a:lnTo>
                  <a:lnTo>
                    <a:pt x="519" y="120"/>
                  </a:lnTo>
                  <a:lnTo>
                    <a:pt x="562" y="99"/>
                  </a:lnTo>
                  <a:lnTo>
                    <a:pt x="605" y="79"/>
                  </a:lnTo>
                  <a:lnTo>
                    <a:pt x="651" y="60"/>
                  </a:lnTo>
                  <a:lnTo>
                    <a:pt x="697" y="45"/>
                  </a:lnTo>
                  <a:lnTo>
                    <a:pt x="744" y="32"/>
                  </a:lnTo>
                  <a:lnTo>
                    <a:pt x="791" y="20"/>
                  </a:lnTo>
                  <a:lnTo>
                    <a:pt x="840" y="12"/>
                  </a:lnTo>
                  <a:lnTo>
                    <a:pt x="889" y="5"/>
                  </a:lnTo>
                  <a:lnTo>
                    <a:pt x="940" y="2"/>
                  </a:lnTo>
                  <a:lnTo>
                    <a:pt x="991" y="0"/>
                  </a:lnTo>
                  <a:close/>
                </a:path>
              </a:pathLst>
            </a:custGeom>
            <a:solidFill>
              <a:srgbClr val="FBF9F9"/>
            </a:solidFill>
            <a:ln w="9525">
              <a:noFill/>
              <a:round/>
              <a:headEnd/>
              <a:tailEnd/>
            </a:ln>
          </p:spPr>
          <p:txBody>
            <a:bodyPr/>
            <a:lstStyle/>
            <a:p>
              <a:endParaRPr lang="en-US"/>
            </a:p>
          </p:txBody>
        </p:sp>
        <p:sp>
          <p:nvSpPr>
            <p:cNvPr id="27682" name="Freeform 10"/>
            <p:cNvSpPr>
              <a:spLocks/>
            </p:cNvSpPr>
            <p:nvPr/>
          </p:nvSpPr>
          <p:spPr bwMode="auto">
            <a:xfrm>
              <a:off x="2162" y="2162"/>
              <a:ext cx="495" cy="495"/>
            </a:xfrm>
            <a:custGeom>
              <a:avLst/>
              <a:gdLst>
                <a:gd name="T0" fmla="*/ 0 w 1982"/>
                <a:gd name="T1" fmla="*/ 0 h 1982"/>
                <a:gd name="T2" fmla="*/ 0 w 1982"/>
                <a:gd name="T3" fmla="*/ 0 h 1982"/>
                <a:gd name="T4" fmla="*/ 0 w 1982"/>
                <a:gd name="T5" fmla="*/ 0 h 1982"/>
                <a:gd name="T6" fmla="*/ 0 w 1982"/>
                <a:gd name="T7" fmla="*/ 0 h 1982"/>
                <a:gd name="T8" fmla="*/ 0 w 1982"/>
                <a:gd name="T9" fmla="*/ 0 h 1982"/>
                <a:gd name="T10" fmla="*/ 0 w 1982"/>
                <a:gd name="T11" fmla="*/ 0 h 1982"/>
                <a:gd name="T12" fmla="*/ 0 w 1982"/>
                <a:gd name="T13" fmla="*/ 0 h 1982"/>
                <a:gd name="T14" fmla="*/ 0 w 1982"/>
                <a:gd name="T15" fmla="*/ 0 h 1982"/>
                <a:gd name="T16" fmla="*/ 0 w 1982"/>
                <a:gd name="T17" fmla="*/ 0 h 1982"/>
                <a:gd name="T18" fmla="*/ 0 w 1982"/>
                <a:gd name="T19" fmla="*/ 0 h 1982"/>
                <a:gd name="T20" fmla="*/ 0 w 1982"/>
                <a:gd name="T21" fmla="*/ 0 h 1982"/>
                <a:gd name="T22" fmla="*/ 0 w 1982"/>
                <a:gd name="T23" fmla="*/ 0 h 1982"/>
                <a:gd name="T24" fmla="*/ 0 w 1982"/>
                <a:gd name="T25" fmla="*/ 0 h 1982"/>
                <a:gd name="T26" fmla="*/ 0 w 1982"/>
                <a:gd name="T27" fmla="*/ 0 h 1982"/>
                <a:gd name="T28" fmla="*/ 0 w 1982"/>
                <a:gd name="T29" fmla="*/ 0 h 1982"/>
                <a:gd name="T30" fmla="*/ 0 w 1982"/>
                <a:gd name="T31" fmla="*/ 0 h 1982"/>
                <a:gd name="T32" fmla="*/ 0 w 1982"/>
                <a:gd name="T33" fmla="*/ 0 h 1982"/>
                <a:gd name="T34" fmla="*/ 0 w 1982"/>
                <a:gd name="T35" fmla="*/ 0 h 1982"/>
                <a:gd name="T36" fmla="*/ 0 w 1982"/>
                <a:gd name="T37" fmla="*/ 0 h 1982"/>
                <a:gd name="T38" fmla="*/ 0 w 1982"/>
                <a:gd name="T39" fmla="*/ 0 h 1982"/>
                <a:gd name="T40" fmla="*/ 0 w 1982"/>
                <a:gd name="T41" fmla="*/ 0 h 1982"/>
                <a:gd name="T42" fmla="*/ 0 w 1982"/>
                <a:gd name="T43" fmla="*/ 0 h 1982"/>
                <a:gd name="T44" fmla="*/ 0 w 1982"/>
                <a:gd name="T45" fmla="*/ 0 h 1982"/>
                <a:gd name="T46" fmla="*/ 0 w 1982"/>
                <a:gd name="T47" fmla="*/ 0 h 1982"/>
                <a:gd name="T48" fmla="*/ 0 w 1982"/>
                <a:gd name="T49" fmla="*/ 0 h 1982"/>
                <a:gd name="T50" fmla="*/ 0 w 1982"/>
                <a:gd name="T51" fmla="*/ 0 h 1982"/>
                <a:gd name="T52" fmla="*/ 0 w 1982"/>
                <a:gd name="T53" fmla="*/ 0 h 1982"/>
                <a:gd name="T54" fmla="*/ 0 w 1982"/>
                <a:gd name="T55" fmla="*/ 0 h 1982"/>
                <a:gd name="T56" fmla="*/ 0 w 1982"/>
                <a:gd name="T57" fmla="*/ 0 h 1982"/>
                <a:gd name="T58" fmla="*/ 0 w 1982"/>
                <a:gd name="T59" fmla="*/ 0 h 1982"/>
                <a:gd name="T60" fmla="*/ 0 w 1982"/>
                <a:gd name="T61" fmla="*/ 0 h 1982"/>
                <a:gd name="T62" fmla="*/ 0 w 1982"/>
                <a:gd name="T63" fmla="*/ 0 h 1982"/>
                <a:gd name="T64" fmla="*/ 0 w 1982"/>
                <a:gd name="T65" fmla="*/ 0 h 1982"/>
                <a:gd name="T66" fmla="*/ 0 w 1982"/>
                <a:gd name="T67" fmla="*/ 0 h 1982"/>
                <a:gd name="T68" fmla="*/ 0 w 1982"/>
                <a:gd name="T69" fmla="*/ 0 h 1982"/>
                <a:gd name="T70" fmla="*/ 0 w 1982"/>
                <a:gd name="T71" fmla="*/ 0 h 1982"/>
                <a:gd name="T72" fmla="*/ 0 w 1982"/>
                <a:gd name="T73" fmla="*/ 0 h 1982"/>
                <a:gd name="T74" fmla="*/ 0 w 1982"/>
                <a:gd name="T75" fmla="*/ 0 h 1982"/>
                <a:gd name="T76" fmla="*/ 0 w 1982"/>
                <a:gd name="T77" fmla="*/ 0 h 1982"/>
                <a:gd name="T78" fmla="*/ 0 w 1982"/>
                <a:gd name="T79" fmla="*/ 0 h 1982"/>
                <a:gd name="T80" fmla="*/ 0 w 1982"/>
                <a:gd name="T81" fmla="*/ 0 h 1982"/>
                <a:gd name="T82" fmla="*/ 0 w 1982"/>
                <a:gd name="T83" fmla="*/ 0 h 1982"/>
                <a:gd name="T84" fmla="*/ 0 w 1982"/>
                <a:gd name="T85" fmla="*/ 0 h 19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2"/>
                <a:gd name="T130" fmla="*/ 0 h 1982"/>
                <a:gd name="T131" fmla="*/ 1982 w 1982"/>
                <a:gd name="T132" fmla="*/ 1982 h 19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2" h="1982">
                  <a:moveTo>
                    <a:pt x="991" y="0"/>
                  </a:moveTo>
                  <a:lnTo>
                    <a:pt x="1042" y="2"/>
                  </a:lnTo>
                  <a:lnTo>
                    <a:pt x="1093" y="5"/>
                  </a:lnTo>
                  <a:lnTo>
                    <a:pt x="1142" y="12"/>
                  </a:lnTo>
                  <a:lnTo>
                    <a:pt x="1191" y="20"/>
                  </a:lnTo>
                  <a:lnTo>
                    <a:pt x="1238" y="32"/>
                  </a:lnTo>
                  <a:lnTo>
                    <a:pt x="1285" y="45"/>
                  </a:lnTo>
                  <a:lnTo>
                    <a:pt x="1331" y="60"/>
                  </a:lnTo>
                  <a:lnTo>
                    <a:pt x="1377" y="79"/>
                  </a:lnTo>
                  <a:lnTo>
                    <a:pt x="1420" y="99"/>
                  </a:lnTo>
                  <a:lnTo>
                    <a:pt x="1463" y="120"/>
                  </a:lnTo>
                  <a:lnTo>
                    <a:pt x="1505" y="143"/>
                  </a:lnTo>
                  <a:lnTo>
                    <a:pt x="1545" y="169"/>
                  </a:lnTo>
                  <a:lnTo>
                    <a:pt x="1584" y="197"/>
                  </a:lnTo>
                  <a:lnTo>
                    <a:pt x="1622" y="226"/>
                  </a:lnTo>
                  <a:lnTo>
                    <a:pt x="1658" y="257"/>
                  </a:lnTo>
                  <a:lnTo>
                    <a:pt x="1691" y="291"/>
                  </a:lnTo>
                  <a:lnTo>
                    <a:pt x="1725" y="324"/>
                  </a:lnTo>
                  <a:lnTo>
                    <a:pt x="1756" y="360"/>
                  </a:lnTo>
                  <a:lnTo>
                    <a:pt x="1785" y="398"/>
                  </a:lnTo>
                  <a:lnTo>
                    <a:pt x="1813" y="437"/>
                  </a:lnTo>
                  <a:lnTo>
                    <a:pt x="1839" y="477"/>
                  </a:lnTo>
                  <a:lnTo>
                    <a:pt x="1862" y="519"/>
                  </a:lnTo>
                  <a:lnTo>
                    <a:pt x="1883" y="562"/>
                  </a:lnTo>
                  <a:lnTo>
                    <a:pt x="1903" y="605"/>
                  </a:lnTo>
                  <a:lnTo>
                    <a:pt x="1922" y="651"/>
                  </a:lnTo>
                  <a:lnTo>
                    <a:pt x="1937" y="697"/>
                  </a:lnTo>
                  <a:lnTo>
                    <a:pt x="1950" y="744"/>
                  </a:lnTo>
                  <a:lnTo>
                    <a:pt x="1962" y="791"/>
                  </a:lnTo>
                  <a:lnTo>
                    <a:pt x="1970" y="840"/>
                  </a:lnTo>
                  <a:lnTo>
                    <a:pt x="1977" y="889"/>
                  </a:lnTo>
                  <a:lnTo>
                    <a:pt x="1980" y="940"/>
                  </a:lnTo>
                  <a:lnTo>
                    <a:pt x="1982" y="991"/>
                  </a:lnTo>
                  <a:lnTo>
                    <a:pt x="1980" y="1042"/>
                  </a:lnTo>
                  <a:lnTo>
                    <a:pt x="1977" y="1093"/>
                  </a:lnTo>
                  <a:lnTo>
                    <a:pt x="1970" y="1142"/>
                  </a:lnTo>
                  <a:lnTo>
                    <a:pt x="1962" y="1191"/>
                  </a:lnTo>
                  <a:lnTo>
                    <a:pt x="1950" y="1238"/>
                  </a:lnTo>
                  <a:lnTo>
                    <a:pt x="1937" y="1285"/>
                  </a:lnTo>
                  <a:lnTo>
                    <a:pt x="1922" y="1331"/>
                  </a:lnTo>
                  <a:lnTo>
                    <a:pt x="1903" y="1377"/>
                  </a:lnTo>
                  <a:lnTo>
                    <a:pt x="1883" y="1420"/>
                  </a:lnTo>
                  <a:lnTo>
                    <a:pt x="1862" y="1463"/>
                  </a:lnTo>
                  <a:lnTo>
                    <a:pt x="1839" y="1505"/>
                  </a:lnTo>
                  <a:lnTo>
                    <a:pt x="1813" y="1545"/>
                  </a:lnTo>
                  <a:lnTo>
                    <a:pt x="1785" y="1584"/>
                  </a:lnTo>
                  <a:lnTo>
                    <a:pt x="1756" y="1622"/>
                  </a:lnTo>
                  <a:lnTo>
                    <a:pt x="1725" y="1658"/>
                  </a:lnTo>
                  <a:lnTo>
                    <a:pt x="1691" y="1691"/>
                  </a:lnTo>
                  <a:lnTo>
                    <a:pt x="1658" y="1725"/>
                  </a:lnTo>
                  <a:lnTo>
                    <a:pt x="1622" y="1756"/>
                  </a:lnTo>
                  <a:lnTo>
                    <a:pt x="1584" y="1785"/>
                  </a:lnTo>
                  <a:lnTo>
                    <a:pt x="1545" y="1813"/>
                  </a:lnTo>
                  <a:lnTo>
                    <a:pt x="1505" y="1839"/>
                  </a:lnTo>
                  <a:lnTo>
                    <a:pt x="1463" y="1862"/>
                  </a:lnTo>
                  <a:lnTo>
                    <a:pt x="1420" y="1883"/>
                  </a:lnTo>
                  <a:lnTo>
                    <a:pt x="1377" y="1903"/>
                  </a:lnTo>
                  <a:lnTo>
                    <a:pt x="1331" y="1922"/>
                  </a:lnTo>
                  <a:lnTo>
                    <a:pt x="1285" y="1937"/>
                  </a:lnTo>
                  <a:lnTo>
                    <a:pt x="1238" y="1950"/>
                  </a:lnTo>
                  <a:lnTo>
                    <a:pt x="1191" y="1962"/>
                  </a:lnTo>
                  <a:lnTo>
                    <a:pt x="1142" y="1970"/>
                  </a:lnTo>
                  <a:lnTo>
                    <a:pt x="1093" y="1977"/>
                  </a:lnTo>
                  <a:lnTo>
                    <a:pt x="1042" y="1980"/>
                  </a:lnTo>
                  <a:lnTo>
                    <a:pt x="991" y="1982"/>
                  </a:lnTo>
                  <a:lnTo>
                    <a:pt x="940" y="1980"/>
                  </a:lnTo>
                  <a:lnTo>
                    <a:pt x="889" y="1977"/>
                  </a:lnTo>
                  <a:lnTo>
                    <a:pt x="840" y="1970"/>
                  </a:lnTo>
                  <a:lnTo>
                    <a:pt x="791" y="1962"/>
                  </a:lnTo>
                  <a:lnTo>
                    <a:pt x="744" y="1950"/>
                  </a:lnTo>
                  <a:lnTo>
                    <a:pt x="697" y="1937"/>
                  </a:lnTo>
                  <a:lnTo>
                    <a:pt x="651" y="1922"/>
                  </a:lnTo>
                  <a:lnTo>
                    <a:pt x="605" y="1903"/>
                  </a:lnTo>
                  <a:lnTo>
                    <a:pt x="562" y="1883"/>
                  </a:lnTo>
                  <a:lnTo>
                    <a:pt x="519" y="1862"/>
                  </a:lnTo>
                  <a:lnTo>
                    <a:pt x="477" y="1839"/>
                  </a:lnTo>
                  <a:lnTo>
                    <a:pt x="437" y="1813"/>
                  </a:lnTo>
                  <a:lnTo>
                    <a:pt x="398" y="1785"/>
                  </a:lnTo>
                  <a:lnTo>
                    <a:pt x="360" y="1756"/>
                  </a:lnTo>
                  <a:lnTo>
                    <a:pt x="324" y="1725"/>
                  </a:lnTo>
                  <a:lnTo>
                    <a:pt x="291" y="1691"/>
                  </a:lnTo>
                  <a:lnTo>
                    <a:pt x="257" y="1658"/>
                  </a:lnTo>
                  <a:lnTo>
                    <a:pt x="226" y="1622"/>
                  </a:lnTo>
                  <a:lnTo>
                    <a:pt x="197" y="1584"/>
                  </a:lnTo>
                  <a:lnTo>
                    <a:pt x="169" y="1545"/>
                  </a:lnTo>
                  <a:lnTo>
                    <a:pt x="143" y="1505"/>
                  </a:lnTo>
                  <a:lnTo>
                    <a:pt x="120" y="1463"/>
                  </a:lnTo>
                  <a:lnTo>
                    <a:pt x="99" y="1420"/>
                  </a:lnTo>
                  <a:lnTo>
                    <a:pt x="79" y="1377"/>
                  </a:lnTo>
                  <a:lnTo>
                    <a:pt x="60" y="1331"/>
                  </a:lnTo>
                  <a:lnTo>
                    <a:pt x="45" y="1285"/>
                  </a:lnTo>
                  <a:lnTo>
                    <a:pt x="32" y="1238"/>
                  </a:lnTo>
                  <a:lnTo>
                    <a:pt x="20" y="1191"/>
                  </a:lnTo>
                  <a:lnTo>
                    <a:pt x="12" y="1142"/>
                  </a:lnTo>
                  <a:lnTo>
                    <a:pt x="5" y="1093"/>
                  </a:lnTo>
                  <a:lnTo>
                    <a:pt x="2" y="1042"/>
                  </a:lnTo>
                  <a:lnTo>
                    <a:pt x="0" y="991"/>
                  </a:lnTo>
                  <a:lnTo>
                    <a:pt x="2" y="940"/>
                  </a:lnTo>
                  <a:lnTo>
                    <a:pt x="5" y="889"/>
                  </a:lnTo>
                  <a:lnTo>
                    <a:pt x="12" y="840"/>
                  </a:lnTo>
                  <a:lnTo>
                    <a:pt x="20" y="791"/>
                  </a:lnTo>
                  <a:lnTo>
                    <a:pt x="32" y="744"/>
                  </a:lnTo>
                  <a:lnTo>
                    <a:pt x="45" y="697"/>
                  </a:lnTo>
                  <a:lnTo>
                    <a:pt x="60" y="651"/>
                  </a:lnTo>
                  <a:lnTo>
                    <a:pt x="79" y="605"/>
                  </a:lnTo>
                  <a:lnTo>
                    <a:pt x="99" y="562"/>
                  </a:lnTo>
                  <a:lnTo>
                    <a:pt x="120" y="519"/>
                  </a:lnTo>
                  <a:lnTo>
                    <a:pt x="143" y="477"/>
                  </a:lnTo>
                  <a:lnTo>
                    <a:pt x="169" y="437"/>
                  </a:lnTo>
                  <a:lnTo>
                    <a:pt x="197" y="398"/>
                  </a:lnTo>
                  <a:lnTo>
                    <a:pt x="226" y="360"/>
                  </a:lnTo>
                  <a:lnTo>
                    <a:pt x="257" y="324"/>
                  </a:lnTo>
                  <a:lnTo>
                    <a:pt x="291" y="291"/>
                  </a:lnTo>
                  <a:lnTo>
                    <a:pt x="324" y="257"/>
                  </a:lnTo>
                  <a:lnTo>
                    <a:pt x="360" y="226"/>
                  </a:lnTo>
                  <a:lnTo>
                    <a:pt x="398" y="197"/>
                  </a:lnTo>
                  <a:lnTo>
                    <a:pt x="437" y="169"/>
                  </a:lnTo>
                  <a:lnTo>
                    <a:pt x="477" y="143"/>
                  </a:lnTo>
                  <a:lnTo>
                    <a:pt x="519" y="120"/>
                  </a:lnTo>
                  <a:lnTo>
                    <a:pt x="562" y="99"/>
                  </a:lnTo>
                  <a:lnTo>
                    <a:pt x="605" y="79"/>
                  </a:lnTo>
                  <a:lnTo>
                    <a:pt x="651" y="60"/>
                  </a:lnTo>
                  <a:lnTo>
                    <a:pt x="697" y="45"/>
                  </a:lnTo>
                  <a:lnTo>
                    <a:pt x="744" y="32"/>
                  </a:lnTo>
                  <a:lnTo>
                    <a:pt x="791" y="20"/>
                  </a:lnTo>
                  <a:lnTo>
                    <a:pt x="840" y="12"/>
                  </a:lnTo>
                  <a:lnTo>
                    <a:pt x="889" y="5"/>
                  </a:lnTo>
                  <a:lnTo>
                    <a:pt x="940" y="2"/>
                  </a:lnTo>
                  <a:lnTo>
                    <a:pt x="991" y="0"/>
                  </a:lnTo>
                  <a:close/>
                </a:path>
              </a:pathLst>
            </a:custGeom>
            <a:noFill/>
            <a:ln w="6985">
              <a:solidFill>
                <a:srgbClr val="1F1A17"/>
              </a:solidFill>
              <a:round/>
              <a:headEnd/>
              <a:tailEnd/>
            </a:ln>
          </p:spPr>
          <p:txBody>
            <a:bodyPr/>
            <a:lstStyle/>
            <a:p>
              <a:endParaRPr lang="en-US"/>
            </a:p>
          </p:txBody>
        </p:sp>
        <p:sp>
          <p:nvSpPr>
            <p:cNvPr id="27683" name="Line 9"/>
            <p:cNvSpPr>
              <a:spLocks noChangeShapeType="1"/>
            </p:cNvSpPr>
            <p:nvPr/>
          </p:nvSpPr>
          <p:spPr bwMode="auto">
            <a:xfrm>
              <a:off x="2427" y="2427"/>
              <a:ext cx="43" cy="3417"/>
            </a:xfrm>
            <a:prstGeom prst="line">
              <a:avLst/>
            </a:prstGeom>
            <a:noFill/>
            <a:ln w="9525">
              <a:solidFill>
                <a:srgbClr val="000000"/>
              </a:solidFill>
              <a:round/>
              <a:headEnd/>
              <a:tailEnd type="triangle" w="med" len="med"/>
            </a:ln>
          </p:spPr>
          <p:txBody>
            <a:bodyPr/>
            <a:lstStyle/>
            <a:p>
              <a:endParaRPr lang="en-US"/>
            </a:p>
          </p:txBody>
        </p:sp>
        <p:cxnSp>
          <p:nvCxnSpPr>
            <p:cNvPr id="27684" name="AutoShape 8"/>
            <p:cNvCxnSpPr>
              <a:cxnSpLocks noChangeShapeType="1"/>
            </p:cNvCxnSpPr>
            <p:nvPr/>
          </p:nvCxnSpPr>
          <p:spPr bwMode="auto">
            <a:xfrm>
              <a:off x="2427" y="2427"/>
              <a:ext cx="3420" cy="1"/>
            </a:xfrm>
            <a:prstGeom prst="straightConnector1">
              <a:avLst/>
            </a:prstGeom>
            <a:noFill/>
            <a:ln w="9525">
              <a:solidFill>
                <a:srgbClr val="000000"/>
              </a:solidFill>
              <a:round/>
              <a:headEnd/>
              <a:tailEnd type="triangle" w="med" len="med"/>
            </a:ln>
          </p:spPr>
        </p:cxnSp>
        <p:sp>
          <p:nvSpPr>
            <p:cNvPr id="27685" name="Line 7"/>
            <p:cNvSpPr>
              <a:spLocks noChangeShapeType="1"/>
            </p:cNvSpPr>
            <p:nvPr/>
          </p:nvSpPr>
          <p:spPr bwMode="auto">
            <a:xfrm>
              <a:off x="467" y="107"/>
              <a:ext cx="1" cy="5760"/>
            </a:xfrm>
            <a:prstGeom prst="line">
              <a:avLst/>
            </a:prstGeom>
            <a:noFill/>
            <a:ln w="9525">
              <a:solidFill>
                <a:srgbClr val="000000"/>
              </a:solidFill>
              <a:round/>
              <a:headEnd/>
              <a:tailEnd/>
            </a:ln>
          </p:spPr>
          <p:txBody>
            <a:bodyPr/>
            <a:lstStyle/>
            <a:p>
              <a:endParaRPr lang="en-US"/>
            </a:p>
          </p:txBody>
        </p:sp>
        <p:sp>
          <p:nvSpPr>
            <p:cNvPr id="27686" name="Line 6"/>
            <p:cNvSpPr>
              <a:spLocks noChangeShapeType="1"/>
            </p:cNvSpPr>
            <p:nvPr/>
          </p:nvSpPr>
          <p:spPr bwMode="auto">
            <a:xfrm>
              <a:off x="832" y="108"/>
              <a:ext cx="1" cy="5760"/>
            </a:xfrm>
            <a:prstGeom prst="line">
              <a:avLst/>
            </a:prstGeom>
            <a:noFill/>
            <a:ln w="9525">
              <a:solidFill>
                <a:srgbClr val="000000"/>
              </a:solidFill>
              <a:round/>
              <a:headEnd/>
              <a:tailEnd/>
            </a:ln>
          </p:spPr>
          <p:txBody>
            <a:bodyPr/>
            <a:lstStyle/>
            <a:p>
              <a:endParaRPr lang="en-US"/>
            </a:p>
          </p:txBody>
        </p:sp>
        <p:sp>
          <p:nvSpPr>
            <p:cNvPr id="27687" name="Line 5"/>
            <p:cNvSpPr>
              <a:spLocks noChangeShapeType="1"/>
            </p:cNvSpPr>
            <p:nvPr/>
          </p:nvSpPr>
          <p:spPr bwMode="auto">
            <a:xfrm>
              <a:off x="647" y="4787"/>
              <a:ext cx="1" cy="1080"/>
            </a:xfrm>
            <a:prstGeom prst="line">
              <a:avLst/>
            </a:prstGeom>
            <a:noFill/>
            <a:ln w="9525">
              <a:solidFill>
                <a:srgbClr val="000000"/>
              </a:solidFill>
              <a:round/>
              <a:headEnd/>
              <a:tailEnd type="triangle" w="med" len="med"/>
            </a:ln>
          </p:spPr>
          <p:txBody>
            <a:bodyPr/>
            <a:lstStyle/>
            <a:p>
              <a:endParaRPr lang="en-US"/>
            </a:p>
          </p:txBody>
        </p:sp>
        <p:sp>
          <p:nvSpPr>
            <p:cNvPr id="27688" name="Text Box 4"/>
            <p:cNvSpPr txBox="1">
              <a:spLocks noChangeArrowheads="1"/>
            </p:cNvSpPr>
            <p:nvPr/>
          </p:nvSpPr>
          <p:spPr bwMode="auto">
            <a:xfrm>
              <a:off x="2627" y="5327"/>
              <a:ext cx="540" cy="540"/>
            </a:xfrm>
            <a:prstGeom prst="rect">
              <a:avLst/>
            </a:prstGeom>
            <a:noFill/>
            <a:ln w="9525">
              <a:noFill/>
              <a:miter lim="800000"/>
              <a:headEnd/>
              <a:tailEnd/>
            </a:ln>
          </p:spPr>
          <p:txBody>
            <a:bodyPr/>
            <a:lstStyle/>
            <a:p>
              <a:pPr marL="265113" indent="-265113"/>
              <a:r>
                <a:rPr lang="en-US" sz="1400" b="1">
                  <a:cs typeface="Times New Roman" pitchFamily="18" charset="0"/>
                </a:rPr>
                <a:t>X</a:t>
              </a:r>
              <a:endParaRPr lang="en-US"/>
            </a:p>
          </p:txBody>
        </p:sp>
        <p:sp>
          <p:nvSpPr>
            <p:cNvPr id="27689" name="Text Box 3"/>
            <p:cNvSpPr txBox="1">
              <a:spLocks noChangeArrowheads="1"/>
            </p:cNvSpPr>
            <p:nvPr/>
          </p:nvSpPr>
          <p:spPr bwMode="auto">
            <a:xfrm>
              <a:off x="5867" y="2087"/>
              <a:ext cx="540" cy="540"/>
            </a:xfrm>
            <a:prstGeom prst="rect">
              <a:avLst/>
            </a:prstGeom>
            <a:noFill/>
            <a:ln w="9525">
              <a:noFill/>
              <a:miter lim="800000"/>
              <a:headEnd/>
              <a:tailEnd/>
            </a:ln>
          </p:spPr>
          <p:txBody>
            <a:bodyPr/>
            <a:lstStyle/>
            <a:p>
              <a:pPr marL="265113" indent="-265113"/>
              <a:r>
                <a:rPr lang="en-US" sz="1400" b="1">
                  <a:cs typeface="Times New Roman" pitchFamily="18" charset="0"/>
                </a:rPr>
                <a:t>Y</a:t>
              </a:r>
              <a:endParaRPr lang="en-US"/>
            </a:p>
          </p:txBody>
        </p:sp>
      </p:grpSp>
      <p:sp>
        <p:nvSpPr>
          <p:cNvPr id="27653"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7654" name="Об'єкт 32"/>
          <p:cNvGraphicFramePr>
            <a:graphicFrameLocks noChangeAspect="1"/>
          </p:cNvGraphicFramePr>
          <p:nvPr/>
        </p:nvGraphicFramePr>
        <p:xfrm>
          <a:off x="4311650" y="1335088"/>
          <a:ext cx="4103688" cy="1022350"/>
        </p:xfrm>
        <a:graphic>
          <a:graphicData uri="http://schemas.openxmlformats.org/presentationml/2006/ole">
            <p:oleObj spid="_x0000_s27654" name="Формула" r:id="rId4" imgW="2247900" imgH="558800" progId="Equation.3">
              <p:embed/>
            </p:oleObj>
          </a:graphicData>
        </a:graphic>
      </p:graphicFrame>
      <p:sp>
        <p:nvSpPr>
          <p:cNvPr id="27655" name="Прямокутник 34"/>
          <p:cNvSpPr>
            <a:spLocks noChangeArrowheads="1"/>
          </p:cNvSpPr>
          <p:nvPr/>
        </p:nvSpPr>
        <p:spPr bwMode="auto">
          <a:xfrm>
            <a:off x="4321175" y="2266950"/>
            <a:ext cx="2816225" cy="369888"/>
          </a:xfrm>
          <a:prstGeom prst="rect">
            <a:avLst/>
          </a:prstGeom>
          <a:noFill/>
          <a:ln w="9525">
            <a:noFill/>
            <a:miter lim="800000"/>
            <a:headEnd/>
            <a:tailEnd/>
          </a:ln>
        </p:spPr>
        <p:txBody>
          <a:bodyPr>
            <a:spAutoFit/>
          </a:bodyPr>
          <a:lstStyle/>
          <a:p>
            <a:pPr marL="265113" indent="-265113" eaLnBrk="1" hangingPunct="1"/>
            <a:r>
              <a:rPr lang="uk-UA" i="1"/>
              <a:t>ε</a:t>
            </a:r>
            <a:r>
              <a:rPr lang="en-US" i="1"/>
              <a:t>(r) – local emissivity</a:t>
            </a:r>
            <a:endParaRPr lang="ru-RU"/>
          </a:p>
        </p:txBody>
      </p:sp>
      <p:sp>
        <p:nvSpPr>
          <p:cNvPr id="27656" name="TextBox 35"/>
          <p:cNvSpPr txBox="1">
            <a:spLocks noChangeArrowheads="1"/>
          </p:cNvSpPr>
          <p:nvPr/>
        </p:nvSpPr>
        <p:spPr bwMode="auto">
          <a:xfrm>
            <a:off x="4321175" y="623888"/>
            <a:ext cx="2940050" cy="461962"/>
          </a:xfrm>
          <a:prstGeom prst="rect">
            <a:avLst/>
          </a:prstGeom>
          <a:noFill/>
          <a:ln w="9525">
            <a:noFill/>
            <a:miter lim="800000"/>
            <a:headEnd/>
            <a:tailEnd/>
          </a:ln>
        </p:spPr>
        <p:txBody>
          <a:bodyPr wrap="none">
            <a:spAutoFit/>
          </a:bodyPr>
          <a:lstStyle/>
          <a:p>
            <a:pPr marL="265113" indent="-265113" eaLnBrk="1" hangingPunct="1"/>
            <a:r>
              <a:rPr lang="en-US" sz="2400"/>
              <a:t>Abel transformation:</a:t>
            </a:r>
            <a:endParaRPr lang="ru-RU" sz="2400"/>
          </a:p>
        </p:txBody>
      </p:sp>
      <p:sp>
        <p:nvSpPr>
          <p:cNvPr id="27657"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7658" name="Об'єкт 37"/>
          <p:cNvGraphicFramePr>
            <a:graphicFrameLocks noChangeAspect="1"/>
          </p:cNvGraphicFramePr>
          <p:nvPr/>
        </p:nvGraphicFramePr>
        <p:xfrm>
          <a:off x="4370388" y="3140075"/>
          <a:ext cx="3581400" cy="1009650"/>
        </p:xfrm>
        <a:graphic>
          <a:graphicData uri="http://schemas.openxmlformats.org/presentationml/2006/ole">
            <p:oleObj spid="_x0000_s27658" name="Формула" r:id="rId5" imgW="1778000" imgH="508000" progId="Equation.3">
              <p:embed/>
            </p:oleObj>
          </a:graphicData>
        </a:graphic>
      </p:graphicFrame>
      <p:sp>
        <p:nvSpPr>
          <p:cNvPr id="27659"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7660" name="Об'єкт 39"/>
          <p:cNvGraphicFramePr>
            <a:graphicFrameLocks noChangeAspect="1"/>
          </p:cNvGraphicFramePr>
          <p:nvPr/>
        </p:nvGraphicFramePr>
        <p:xfrm>
          <a:off x="2589213" y="4652963"/>
          <a:ext cx="2797175" cy="1023937"/>
        </p:xfrm>
        <a:graphic>
          <a:graphicData uri="http://schemas.openxmlformats.org/presentationml/2006/ole">
            <p:oleObj spid="_x0000_s27660" name="Формула" r:id="rId6" imgW="1167893" imgH="431613" progId="Equation.3">
              <p:embed/>
            </p:oleObj>
          </a:graphicData>
        </a:graphic>
      </p:graphicFrame>
      <p:sp>
        <p:nvSpPr>
          <p:cNvPr id="27661" name="Прямокутник 40"/>
          <p:cNvSpPr>
            <a:spLocks noChangeArrowheads="1"/>
          </p:cNvSpPr>
          <p:nvPr/>
        </p:nvSpPr>
        <p:spPr bwMode="auto">
          <a:xfrm>
            <a:off x="90488" y="4332288"/>
            <a:ext cx="8320087" cy="646112"/>
          </a:xfrm>
          <a:prstGeom prst="rect">
            <a:avLst/>
          </a:prstGeom>
          <a:noFill/>
          <a:ln w="9525">
            <a:noFill/>
            <a:miter lim="800000"/>
            <a:headEnd/>
            <a:tailEnd/>
          </a:ln>
        </p:spPr>
        <p:txBody>
          <a:bodyPr>
            <a:spAutoFit/>
          </a:bodyPr>
          <a:lstStyle/>
          <a:p>
            <a:pPr marL="265113" indent="-265113" eaLnBrk="1" hangingPunct="1"/>
            <a:r>
              <a:rPr lang="en-US"/>
              <a:t>[*] proposed a method of representation of the this integral equation as a system of linear equations</a:t>
            </a:r>
            <a:endParaRPr lang="ru-RU"/>
          </a:p>
        </p:txBody>
      </p:sp>
      <p:cxnSp>
        <p:nvCxnSpPr>
          <p:cNvPr id="43" name="Пряма сполучна лінія 42"/>
          <p:cNvCxnSpPr/>
          <p:nvPr/>
        </p:nvCxnSpPr>
        <p:spPr>
          <a:xfrm>
            <a:off x="298450" y="5661025"/>
            <a:ext cx="8112125" cy="0"/>
          </a:xfrm>
          <a:prstGeom prst="line">
            <a:avLst/>
          </a:prstGeom>
        </p:spPr>
        <p:style>
          <a:lnRef idx="1">
            <a:schemeClr val="accent1"/>
          </a:lnRef>
          <a:fillRef idx="0">
            <a:schemeClr val="accent1"/>
          </a:fillRef>
          <a:effectRef idx="0">
            <a:schemeClr val="accent1"/>
          </a:effectRef>
          <a:fontRef idx="minor">
            <a:schemeClr val="tx1"/>
          </a:fontRef>
        </p:style>
      </p:cxnSp>
      <p:sp>
        <p:nvSpPr>
          <p:cNvPr id="27663" name="Прямокутник 43"/>
          <p:cNvSpPr>
            <a:spLocks noChangeArrowheads="1"/>
          </p:cNvSpPr>
          <p:nvPr/>
        </p:nvSpPr>
        <p:spPr bwMode="auto">
          <a:xfrm>
            <a:off x="395288" y="5818188"/>
            <a:ext cx="7813675" cy="923925"/>
          </a:xfrm>
          <a:prstGeom prst="rect">
            <a:avLst/>
          </a:prstGeom>
          <a:noFill/>
          <a:ln w="9525">
            <a:noFill/>
            <a:miter lim="800000"/>
            <a:headEnd/>
            <a:tailEnd/>
          </a:ln>
        </p:spPr>
        <p:txBody>
          <a:bodyPr>
            <a:spAutoFit/>
          </a:bodyPr>
          <a:lstStyle/>
          <a:p>
            <a:pPr marL="265113" indent="-265113" eaLnBrk="1" hangingPunct="1"/>
            <a:r>
              <a:rPr lang="en-US" i="1"/>
              <a:t>*  Bockasten K. Transformation of Observed Radiances into Radial Distribution of the Emission of a Plasma // Journal of the optical society of America.­­ – 1961. </a:t>
            </a:r>
            <a:r>
              <a:rPr lang="ru-RU" i="1"/>
              <a:t>− </a:t>
            </a:r>
            <a:r>
              <a:rPr lang="en-US" i="1"/>
              <a:t>V</a:t>
            </a:r>
            <a:r>
              <a:rPr lang="ru-RU" i="1"/>
              <a:t>.</a:t>
            </a:r>
            <a:r>
              <a:rPr lang="en-US" i="1"/>
              <a:t> </a:t>
            </a:r>
            <a:r>
              <a:rPr lang="ru-RU" i="1"/>
              <a:t>51,  − </a:t>
            </a:r>
            <a:r>
              <a:rPr lang="en-US" i="1"/>
              <a:t>P</a:t>
            </a:r>
            <a:r>
              <a:rPr lang="ru-RU" i="1"/>
              <a:t>. 943-947</a:t>
            </a:r>
            <a:r>
              <a:rPr lang="en-US" i="1"/>
              <a:t>.</a:t>
            </a:r>
            <a:endParaRPr lang="ru-RU" i="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Місце для номера слайда 1"/>
          <p:cNvSpPr>
            <a:spLocks noGrp="1"/>
          </p:cNvSpPr>
          <p:nvPr>
            <p:ph type="sldNum" sz="quarter" idx="10"/>
          </p:nvPr>
        </p:nvSpPr>
        <p:spPr bwMode="auto">
          <a:noFill/>
          <a:ln>
            <a:round/>
            <a:headEnd/>
            <a:tailEnd/>
          </a:ln>
        </p:spPr>
        <p:txBody>
          <a:bodyPr/>
          <a:lstStyle/>
          <a:p>
            <a:pPr marL="265113" indent="-265113"/>
            <a:fld id="{88C8A7FD-4A2D-40FF-87FE-3B7537F4A180}" type="slidenum">
              <a:rPr lang="en-US" smtClean="0">
                <a:solidFill>
                  <a:srgbClr val="A7A399"/>
                </a:solidFill>
              </a:rPr>
              <a:pPr marL="265113" indent="-265113"/>
              <a:t>27</a:t>
            </a:fld>
            <a:endParaRPr lang="en-US" smtClean="0">
              <a:solidFill>
                <a:srgbClr val="A7A399"/>
              </a:solidFill>
            </a:endParaRPr>
          </a:p>
        </p:txBody>
      </p:sp>
      <p:graphicFrame>
        <p:nvGraphicFramePr>
          <p:cNvPr id="28675" name="Об'єкт 2"/>
          <p:cNvGraphicFramePr>
            <a:graphicFrameLocks noChangeAspect="1"/>
          </p:cNvGraphicFramePr>
          <p:nvPr/>
        </p:nvGraphicFramePr>
        <p:xfrm>
          <a:off x="-36513" y="1268413"/>
          <a:ext cx="5268913" cy="1008062"/>
        </p:xfrm>
        <a:graphic>
          <a:graphicData uri="http://schemas.openxmlformats.org/presentationml/2006/ole">
            <p:oleObj spid="_x0000_s28675" name="Формула" r:id="rId4" imgW="2628900" imgH="508000" progId="Equation.3">
              <p:embed/>
            </p:oleObj>
          </a:graphicData>
        </a:graphic>
      </p:graphicFrame>
      <p:sp>
        <p:nvSpPr>
          <p:cNvPr id="28676" name="TextBox 3"/>
          <p:cNvSpPr txBox="1">
            <a:spLocks noChangeArrowheads="1"/>
          </p:cNvSpPr>
          <p:nvPr/>
        </p:nvSpPr>
        <p:spPr bwMode="auto">
          <a:xfrm>
            <a:off x="466725" y="404813"/>
            <a:ext cx="7059613" cy="646112"/>
          </a:xfrm>
          <a:prstGeom prst="rect">
            <a:avLst/>
          </a:prstGeom>
          <a:noFill/>
          <a:ln w="9525">
            <a:noFill/>
            <a:miter lim="800000"/>
            <a:headEnd/>
            <a:tailEnd/>
          </a:ln>
        </p:spPr>
        <p:txBody>
          <a:bodyPr wrap="none">
            <a:spAutoFit/>
          </a:bodyPr>
          <a:lstStyle/>
          <a:p>
            <a:pPr marL="265113" indent="-265113" eaLnBrk="1" hangingPunct="1"/>
            <a:r>
              <a:rPr lang="en-US" sz="3600"/>
              <a:t>Model of local thermal equilibrium</a:t>
            </a:r>
            <a:endParaRPr lang="ru-RU" sz="3600"/>
          </a:p>
        </p:txBody>
      </p:sp>
      <p:sp>
        <p:nvSpPr>
          <p:cNvPr id="286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8678" name="Об'єкт 5"/>
          <p:cNvGraphicFramePr>
            <a:graphicFrameLocks noChangeAspect="1"/>
          </p:cNvGraphicFramePr>
          <p:nvPr/>
        </p:nvGraphicFramePr>
        <p:xfrm>
          <a:off x="34925" y="2924175"/>
          <a:ext cx="2801938" cy="1009650"/>
        </p:xfrm>
        <a:graphic>
          <a:graphicData uri="http://schemas.openxmlformats.org/presentationml/2006/ole">
            <p:oleObj spid="_x0000_s28678" name="Формула" r:id="rId5" imgW="1346200" imgH="482600" progId="Equation.3">
              <p:embed/>
            </p:oleObj>
          </a:graphicData>
        </a:graphic>
      </p:graphicFrame>
      <p:graphicFrame>
        <p:nvGraphicFramePr>
          <p:cNvPr id="28679" name="Об'єкт 6"/>
          <p:cNvGraphicFramePr>
            <a:graphicFrameLocks noChangeAspect="1"/>
          </p:cNvGraphicFramePr>
          <p:nvPr/>
        </p:nvGraphicFramePr>
        <p:xfrm>
          <a:off x="34925" y="4724400"/>
          <a:ext cx="5145088" cy="1008063"/>
        </p:xfrm>
        <a:graphic>
          <a:graphicData uri="http://schemas.openxmlformats.org/presentationml/2006/ole">
            <p:oleObj spid="_x0000_s28679" name="Формула" r:id="rId6" imgW="2527300" imgH="495300" progId="Equation.3">
              <p:embed/>
            </p:oleObj>
          </a:graphicData>
        </a:graphic>
      </p:graphicFrame>
      <p:sp>
        <p:nvSpPr>
          <p:cNvPr id="28680" name="TextBox 7"/>
          <p:cNvSpPr txBox="1">
            <a:spLocks noChangeArrowheads="1"/>
          </p:cNvSpPr>
          <p:nvPr/>
        </p:nvSpPr>
        <p:spPr bwMode="auto">
          <a:xfrm>
            <a:off x="5148263" y="4986338"/>
            <a:ext cx="3421062" cy="1322387"/>
          </a:xfrm>
          <a:prstGeom prst="rect">
            <a:avLst/>
          </a:prstGeom>
          <a:noFill/>
          <a:ln w="9525">
            <a:noFill/>
            <a:miter lim="800000"/>
            <a:headEnd/>
            <a:tailEnd/>
          </a:ln>
        </p:spPr>
        <p:txBody>
          <a:bodyPr>
            <a:spAutoFit/>
          </a:bodyPr>
          <a:lstStyle/>
          <a:p>
            <a:pPr marL="265113" indent="-265113" eaLnBrk="1" hangingPunct="1"/>
            <a:r>
              <a:rPr lang="en-US" sz="2000"/>
              <a:t>- concentrations of plasma components (electrons, atoms and ions) linked Saha equation of ionization</a:t>
            </a:r>
            <a:endParaRPr lang="ru-RU" sz="2000"/>
          </a:p>
        </p:txBody>
      </p:sp>
      <p:sp>
        <p:nvSpPr>
          <p:cNvPr id="28681" name="TextBox 8"/>
          <p:cNvSpPr txBox="1">
            <a:spLocks noChangeArrowheads="1"/>
          </p:cNvSpPr>
          <p:nvPr/>
        </p:nvSpPr>
        <p:spPr bwMode="auto">
          <a:xfrm>
            <a:off x="5148263" y="1562100"/>
            <a:ext cx="3492500" cy="1323975"/>
          </a:xfrm>
          <a:prstGeom prst="rect">
            <a:avLst/>
          </a:prstGeom>
          <a:noFill/>
          <a:ln w="9525">
            <a:noFill/>
            <a:miter lim="800000"/>
            <a:headEnd/>
            <a:tailEnd/>
          </a:ln>
        </p:spPr>
        <p:txBody>
          <a:bodyPr>
            <a:spAutoFit/>
          </a:bodyPr>
          <a:lstStyle/>
          <a:p>
            <a:pPr marL="265113" indent="-265113" eaLnBrk="1" hangingPunct="1"/>
            <a:r>
              <a:rPr lang="en-US" sz="2000"/>
              <a:t>- distribution law of velocities of plasma particles (atoms, molecules, ions) is subordinate to Maxwell</a:t>
            </a:r>
            <a:endParaRPr lang="ru-RU" sz="2000"/>
          </a:p>
        </p:txBody>
      </p:sp>
      <p:sp>
        <p:nvSpPr>
          <p:cNvPr id="28682" name="TextBox 9"/>
          <p:cNvSpPr txBox="1">
            <a:spLocks noChangeArrowheads="1"/>
          </p:cNvSpPr>
          <p:nvPr/>
        </p:nvSpPr>
        <p:spPr bwMode="auto">
          <a:xfrm>
            <a:off x="3132138" y="3141663"/>
            <a:ext cx="5400675" cy="706437"/>
          </a:xfrm>
          <a:prstGeom prst="rect">
            <a:avLst/>
          </a:prstGeom>
          <a:noFill/>
          <a:ln w="9525">
            <a:noFill/>
            <a:miter lim="800000"/>
            <a:headEnd/>
            <a:tailEnd/>
          </a:ln>
        </p:spPr>
        <p:txBody>
          <a:bodyPr>
            <a:spAutoFit/>
          </a:bodyPr>
          <a:lstStyle/>
          <a:p>
            <a:pPr marL="265113" indent="-265113" eaLnBrk="1" hangingPunct="1"/>
            <a:r>
              <a:rPr lang="en-US" sz="2000"/>
              <a:t>- value of concentrations of particles in the i-th and k-th state are from the Boltzmann formula</a:t>
            </a:r>
            <a:endParaRPr lang="ru-RU"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Місце для номера слайда 1"/>
          <p:cNvSpPr>
            <a:spLocks noGrp="1"/>
          </p:cNvSpPr>
          <p:nvPr>
            <p:ph type="sldNum" sz="quarter" idx="10"/>
          </p:nvPr>
        </p:nvSpPr>
        <p:spPr bwMode="auto">
          <a:noFill/>
          <a:ln>
            <a:round/>
            <a:headEnd/>
            <a:tailEnd/>
          </a:ln>
        </p:spPr>
        <p:txBody>
          <a:bodyPr/>
          <a:lstStyle/>
          <a:p>
            <a:pPr marL="265113" indent="-265113"/>
            <a:fld id="{C04B3BAF-DE70-4D6D-86A2-E547CBA6D871}" type="slidenum">
              <a:rPr lang="en-US" smtClean="0">
                <a:solidFill>
                  <a:srgbClr val="A7A399"/>
                </a:solidFill>
              </a:rPr>
              <a:pPr marL="265113" indent="-265113"/>
              <a:t>28</a:t>
            </a:fld>
            <a:endParaRPr lang="en-US" smtClean="0">
              <a:solidFill>
                <a:srgbClr val="A7A399"/>
              </a:solidFill>
            </a:endParaRPr>
          </a:p>
        </p:txBody>
      </p:sp>
      <p:sp>
        <p:nvSpPr>
          <p:cNvPr id="296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9701" name="Об'єкт 5"/>
          <p:cNvGraphicFramePr>
            <a:graphicFrameLocks noChangeAspect="1"/>
          </p:cNvGraphicFramePr>
          <p:nvPr/>
        </p:nvGraphicFramePr>
        <p:xfrm>
          <a:off x="755650" y="5084763"/>
          <a:ext cx="4000500" cy="1439862"/>
        </p:xfrm>
        <a:graphic>
          <a:graphicData uri="http://schemas.openxmlformats.org/presentationml/2006/ole">
            <p:oleObj spid="_x0000_s29701" name="Формула" r:id="rId4" imgW="1905000" imgH="685800" progId="Equation.3">
              <p:embed/>
            </p:oleObj>
          </a:graphicData>
        </a:graphic>
      </p:graphicFrame>
      <p:sp>
        <p:nvSpPr>
          <p:cNvPr id="297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sp>
        <p:nvSpPr>
          <p:cNvPr id="29703" name="Rectangle 10"/>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sp>
        <p:nvSpPr>
          <p:cNvPr id="2970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sp>
        <p:nvSpPr>
          <p:cNvPr id="29705" name="TextBox 14"/>
          <p:cNvSpPr txBox="1">
            <a:spLocks noChangeArrowheads="1"/>
          </p:cNvSpPr>
          <p:nvPr/>
        </p:nvSpPr>
        <p:spPr bwMode="auto">
          <a:xfrm>
            <a:off x="5364163" y="5529263"/>
            <a:ext cx="3311525" cy="923925"/>
          </a:xfrm>
          <a:prstGeom prst="rect">
            <a:avLst/>
          </a:prstGeom>
          <a:noFill/>
          <a:ln w="9525">
            <a:noFill/>
            <a:miter lim="800000"/>
            <a:headEnd/>
            <a:tailEnd/>
          </a:ln>
        </p:spPr>
        <p:txBody>
          <a:bodyPr>
            <a:spAutoFit/>
          </a:bodyPr>
          <a:lstStyle/>
          <a:p>
            <a:pPr marL="265113" indent="-265113" eaLnBrk="1" hangingPunct="1"/>
            <a:r>
              <a:rPr lang="en-US"/>
              <a:t>- temperature of plasma from method of relative intensities of spectral lines</a:t>
            </a:r>
            <a:endParaRPr lang="ru-RU"/>
          </a:p>
        </p:txBody>
      </p:sp>
      <p:sp>
        <p:nvSpPr>
          <p:cNvPr id="29706"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9707" name="Об'єкт 16"/>
          <p:cNvGraphicFramePr>
            <a:graphicFrameLocks noChangeAspect="1"/>
          </p:cNvGraphicFramePr>
          <p:nvPr/>
        </p:nvGraphicFramePr>
        <p:xfrm>
          <a:off x="684213" y="981075"/>
          <a:ext cx="1852612" cy="431800"/>
        </p:xfrm>
        <a:graphic>
          <a:graphicData uri="http://schemas.openxmlformats.org/presentationml/2006/ole">
            <p:oleObj spid="_x0000_s29707" name="Формула" r:id="rId5" imgW="977900" imgH="228600" progId="Equation.3">
              <p:embed/>
            </p:oleObj>
          </a:graphicData>
        </a:graphic>
      </p:graphicFrame>
      <p:sp>
        <p:nvSpPr>
          <p:cNvPr id="29708" name="TextBox 17"/>
          <p:cNvSpPr txBox="1">
            <a:spLocks noChangeArrowheads="1"/>
          </p:cNvSpPr>
          <p:nvPr/>
        </p:nvSpPr>
        <p:spPr bwMode="auto">
          <a:xfrm>
            <a:off x="755650" y="260350"/>
            <a:ext cx="7783513" cy="523875"/>
          </a:xfrm>
          <a:prstGeom prst="rect">
            <a:avLst/>
          </a:prstGeom>
          <a:noFill/>
          <a:ln w="9525">
            <a:noFill/>
            <a:miter lim="800000"/>
            <a:headEnd/>
            <a:tailEnd/>
          </a:ln>
        </p:spPr>
        <p:txBody>
          <a:bodyPr wrap="none">
            <a:spAutoFit/>
          </a:bodyPr>
          <a:lstStyle/>
          <a:p>
            <a:pPr marL="265113" indent="-265113" eaLnBrk="1" hangingPunct="1"/>
            <a:r>
              <a:rPr lang="en-US" sz="2800"/>
              <a:t>Technique of relative intensities of spectral lines</a:t>
            </a:r>
            <a:endParaRPr lang="ru-RU" sz="2800"/>
          </a:p>
        </p:txBody>
      </p:sp>
      <p:sp>
        <p:nvSpPr>
          <p:cNvPr id="29709"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9710" name="Об'єкт 19"/>
          <p:cNvGraphicFramePr>
            <a:graphicFrameLocks noChangeAspect="1"/>
          </p:cNvGraphicFramePr>
          <p:nvPr/>
        </p:nvGraphicFramePr>
        <p:xfrm>
          <a:off x="684213" y="1628775"/>
          <a:ext cx="4305300" cy="863600"/>
        </p:xfrm>
        <a:graphic>
          <a:graphicData uri="http://schemas.openxmlformats.org/presentationml/2006/ole">
            <p:oleObj spid="_x0000_s29710" name="Формула" r:id="rId6" imgW="2425700" imgH="482600" progId="Equation.3">
              <p:embed/>
            </p:oleObj>
          </a:graphicData>
        </a:graphic>
      </p:graphicFrame>
      <p:sp>
        <p:nvSpPr>
          <p:cNvPr id="29711"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9712" name="Об'єкт 21"/>
          <p:cNvGraphicFramePr>
            <a:graphicFrameLocks noChangeAspect="1"/>
          </p:cNvGraphicFramePr>
          <p:nvPr/>
        </p:nvGraphicFramePr>
        <p:xfrm>
          <a:off x="755650" y="2781300"/>
          <a:ext cx="4229100" cy="935038"/>
        </p:xfrm>
        <a:graphic>
          <a:graphicData uri="http://schemas.openxmlformats.org/presentationml/2006/ole">
            <p:oleObj spid="_x0000_s29712" name="Формула" r:id="rId7" imgW="2260600" imgH="508000" progId="Equation.3">
              <p:embed/>
            </p:oleObj>
          </a:graphicData>
        </a:graphic>
      </p:graphicFrame>
      <p:sp>
        <p:nvSpPr>
          <p:cNvPr id="29713"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29714" name="Об'єкт 23"/>
          <p:cNvGraphicFramePr>
            <a:graphicFrameLocks noChangeAspect="1"/>
          </p:cNvGraphicFramePr>
          <p:nvPr/>
        </p:nvGraphicFramePr>
        <p:xfrm>
          <a:off x="755650" y="3933825"/>
          <a:ext cx="4067175" cy="1079500"/>
        </p:xfrm>
        <a:graphic>
          <a:graphicData uri="http://schemas.openxmlformats.org/presentationml/2006/ole">
            <p:oleObj spid="_x0000_s29714" name="Формула" r:id="rId8" imgW="1816100" imgH="482600" progId="Equation.3">
              <p:embed/>
            </p:oleObj>
          </a:graphicData>
        </a:graphic>
      </p:graphicFrame>
      <p:sp>
        <p:nvSpPr>
          <p:cNvPr id="29715" name="TextBox 25"/>
          <p:cNvSpPr txBox="1">
            <a:spLocks noChangeArrowheads="1"/>
          </p:cNvSpPr>
          <p:nvPr/>
        </p:nvSpPr>
        <p:spPr bwMode="auto">
          <a:xfrm>
            <a:off x="2987675" y="1027113"/>
            <a:ext cx="2852738" cy="369887"/>
          </a:xfrm>
          <a:prstGeom prst="rect">
            <a:avLst/>
          </a:prstGeom>
          <a:noFill/>
          <a:ln w="9525">
            <a:noFill/>
            <a:miter lim="800000"/>
            <a:headEnd/>
            <a:tailEnd/>
          </a:ln>
        </p:spPr>
        <p:txBody>
          <a:bodyPr wrap="none">
            <a:spAutoFit/>
          </a:bodyPr>
          <a:lstStyle/>
          <a:p>
            <a:pPr marL="265113" indent="-265113" eaLnBrk="1" hangingPunct="1"/>
            <a:r>
              <a:rPr lang="en-US"/>
              <a:t>- Intensity of spectral lines</a:t>
            </a:r>
            <a:endParaRPr lang="ru-RU"/>
          </a:p>
        </p:txBody>
      </p:sp>
      <p:sp>
        <p:nvSpPr>
          <p:cNvPr id="29716" name="TextBox 26"/>
          <p:cNvSpPr txBox="1">
            <a:spLocks noChangeArrowheads="1"/>
          </p:cNvSpPr>
          <p:nvPr/>
        </p:nvSpPr>
        <p:spPr bwMode="auto">
          <a:xfrm>
            <a:off x="5219700" y="1773238"/>
            <a:ext cx="3673475" cy="646112"/>
          </a:xfrm>
          <a:prstGeom prst="rect">
            <a:avLst/>
          </a:prstGeom>
          <a:noFill/>
          <a:ln w="9525">
            <a:noFill/>
            <a:miter lim="800000"/>
            <a:headEnd/>
            <a:tailEnd/>
          </a:ln>
        </p:spPr>
        <p:txBody>
          <a:bodyPr>
            <a:spAutoFit/>
          </a:bodyPr>
          <a:lstStyle/>
          <a:p>
            <a:pPr marL="265113" indent="-265113" eaLnBrk="1" hangingPunct="1"/>
            <a:r>
              <a:rPr lang="en-US"/>
              <a:t>- for optically thin plasma the intensity of spectral lines</a:t>
            </a:r>
            <a:endParaRPr lang="ru-RU"/>
          </a:p>
        </p:txBody>
      </p:sp>
      <p:sp>
        <p:nvSpPr>
          <p:cNvPr id="29717" name="TextBox 27"/>
          <p:cNvSpPr txBox="1">
            <a:spLocks noChangeArrowheads="1"/>
          </p:cNvSpPr>
          <p:nvPr/>
        </p:nvSpPr>
        <p:spPr bwMode="auto">
          <a:xfrm>
            <a:off x="5292725" y="2924175"/>
            <a:ext cx="3743325" cy="647700"/>
          </a:xfrm>
          <a:prstGeom prst="rect">
            <a:avLst/>
          </a:prstGeom>
          <a:noFill/>
          <a:ln w="9525">
            <a:noFill/>
            <a:miter lim="800000"/>
            <a:headEnd/>
            <a:tailEnd/>
          </a:ln>
        </p:spPr>
        <p:txBody>
          <a:bodyPr>
            <a:spAutoFit/>
          </a:bodyPr>
          <a:lstStyle/>
          <a:p>
            <a:pPr marL="265113" indent="-265113" eaLnBrk="1" hangingPunct="1"/>
            <a:r>
              <a:rPr lang="en-US"/>
              <a:t>- the ratio of intensities of two spectral lines</a:t>
            </a:r>
            <a:endParaRPr lang="ru-RU"/>
          </a:p>
        </p:txBody>
      </p:sp>
      <p:sp>
        <p:nvSpPr>
          <p:cNvPr id="29718" name="TextBox 28"/>
          <p:cNvSpPr txBox="1">
            <a:spLocks noChangeArrowheads="1"/>
          </p:cNvSpPr>
          <p:nvPr/>
        </p:nvSpPr>
        <p:spPr bwMode="auto">
          <a:xfrm>
            <a:off x="5364163" y="4149725"/>
            <a:ext cx="3384550" cy="646113"/>
          </a:xfrm>
          <a:prstGeom prst="rect">
            <a:avLst/>
          </a:prstGeom>
          <a:noFill/>
          <a:ln w="9525">
            <a:noFill/>
            <a:miter lim="800000"/>
            <a:headEnd/>
            <a:tailEnd/>
          </a:ln>
        </p:spPr>
        <p:txBody>
          <a:bodyPr>
            <a:spAutoFit/>
          </a:bodyPr>
          <a:lstStyle/>
          <a:p>
            <a:pPr marL="265113" indent="-265113" eaLnBrk="1" hangingPunct="1"/>
            <a:r>
              <a:rPr lang="en-US"/>
              <a:t>- if two lines belong to the same atom or ion</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23" name="Об'єкт 3"/>
          <p:cNvGraphicFramePr>
            <a:graphicFrameLocks noChangeAspect="1"/>
          </p:cNvGraphicFramePr>
          <p:nvPr/>
        </p:nvGraphicFramePr>
        <p:xfrm>
          <a:off x="169863" y="1042988"/>
          <a:ext cx="1347787" cy="404812"/>
        </p:xfrm>
        <a:graphic>
          <a:graphicData uri="http://schemas.openxmlformats.org/presentationml/2006/ole">
            <p:oleObj spid="_x0000_s30723" name="Формула" r:id="rId4" imgW="761669" imgH="228501" progId="Equation.3">
              <p:embed/>
            </p:oleObj>
          </a:graphicData>
        </a:graphic>
      </p:graphicFrame>
      <p:sp>
        <p:nvSpPr>
          <p:cNvPr id="30724" name="TextBox 4"/>
          <p:cNvSpPr txBox="1">
            <a:spLocks noChangeArrowheads="1"/>
          </p:cNvSpPr>
          <p:nvPr/>
        </p:nvSpPr>
        <p:spPr bwMode="auto">
          <a:xfrm>
            <a:off x="144463" y="1487488"/>
            <a:ext cx="8351837" cy="646112"/>
          </a:xfrm>
          <a:prstGeom prst="rect">
            <a:avLst/>
          </a:prstGeom>
          <a:noFill/>
          <a:ln w="9525">
            <a:noFill/>
            <a:miter lim="800000"/>
            <a:headEnd/>
            <a:tailEnd/>
          </a:ln>
        </p:spPr>
        <p:txBody>
          <a:bodyPr>
            <a:spAutoFit/>
          </a:bodyPr>
          <a:lstStyle/>
          <a:p>
            <a:pPr marL="265113" indent="-265113" eaLnBrk="1" hangingPunct="1"/>
            <a:r>
              <a:rPr lang="en-US" i="1"/>
              <a:t>K</a:t>
            </a:r>
            <a:r>
              <a:rPr lang="uk-UA"/>
              <a:t> – </a:t>
            </a:r>
            <a:r>
              <a:rPr lang="en-US"/>
              <a:t>proportionality coefficient, which reflects the electrons density normalized to the half-width of the spectral line</a:t>
            </a:r>
            <a:endParaRPr lang="ru-RU"/>
          </a:p>
        </p:txBody>
      </p:sp>
      <p:sp>
        <p:nvSpPr>
          <p:cNvPr id="30725" name="TextBox 5"/>
          <p:cNvSpPr txBox="1">
            <a:spLocks noChangeArrowheads="1"/>
          </p:cNvSpPr>
          <p:nvPr/>
        </p:nvSpPr>
        <p:spPr bwMode="auto">
          <a:xfrm>
            <a:off x="49213" y="366713"/>
            <a:ext cx="8447087" cy="830262"/>
          </a:xfrm>
          <a:prstGeom prst="rect">
            <a:avLst/>
          </a:prstGeom>
          <a:noFill/>
          <a:ln w="9525">
            <a:noFill/>
            <a:miter lim="800000"/>
            <a:headEnd/>
            <a:tailEnd/>
          </a:ln>
        </p:spPr>
        <p:txBody>
          <a:bodyPr>
            <a:spAutoFit/>
          </a:bodyPr>
          <a:lstStyle/>
          <a:p>
            <a:pPr marL="265113" indent="-265113" algn="ctr" eaLnBrk="1" hangingPunct="1"/>
            <a:r>
              <a:rPr lang="en-US" sz="2400"/>
              <a:t>Electron density in case of dominating Stark broadening of spectral lines</a:t>
            </a:r>
            <a:endParaRPr lang="ru-RU" sz="2400"/>
          </a:p>
        </p:txBody>
      </p:sp>
      <p:sp>
        <p:nvSpPr>
          <p:cNvPr id="30726" name="Rectangle 4"/>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27" name="Об'єкт 7"/>
          <p:cNvGraphicFramePr>
            <a:graphicFrameLocks noChangeAspect="1"/>
          </p:cNvGraphicFramePr>
          <p:nvPr/>
        </p:nvGraphicFramePr>
        <p:xfrm>
          <a:off x="287338" y="3249613"/>
          <a:ext cx="1390650" cy="474662"/>
        </p:xfrm>
        <a:graphic>
          <a:graphicData uri="http://schemas.openxmlformats.org/presentationml/2006/ole">
            <p:oleObj spid="_x0000_s30727" name="Формула" r:id="rId5" imgW="736280" imgH="253890" progId="Equation.3">
              <p:embed/>
            </p:oleObj>
          </a:graphicData>
        </a:graphic>
      </p:graphicFrame>
      <p:sp>
        <p:nvSpPr>
          <p:cNvPr id="30728" name="TextBox 8"/>
          <p:cNvSpPr txBox="1">
            <a:spLocks noChangeArrowheads="1"/>
          </p:cNvSpPr>
          <p:nvPr/>
        </p:nvSpPr>
        <p:spPr bwMode="auto">
          <a:xfrm>
            <a:off x="1812925" y="2492375"/>
            <a:ext cx="5422900" cy="831850"/>
          </a:xfrm>
          <a:prstGeom prst="rect">
            <a:avLst/>
          </a:prstGeom>
          <a:noFill/>
          <a:ln w="9525">
            <a:noFill/>
            <a:miter lim="800000"/>
            <a:headEnd/>
            <a:tailEnd/>
          </a:ln>
        </p:spPr>
        <p:txBody>
          <a:bodyPr wrap="none">
            <a:spAutoFit/>
          </a:bodyPr>
          <a:lstStyle/>
          <a:p>
            <a:pPr marL="265113" indent="-265113" algn="ctr" eaLnBrk="1" hangingPunct="1"/>
            <a:r>
              <a:rPr lang="en-US" sz="2400"/>
              <a:t>Method of calculation electron density </a:t>
            </a:r>
          </a:p>
          <a:p>
            <a:pPr marL="265113" indent="-265113" algn="ctr" eaLnBrk="1" hangingPunct="1"/>
            <a:r>
              <a:rPr lang="en-US" sz="2400"/>
              <a:t>in case with current 3.5A</a:t>
            </a:r>
            <a:endParaRPr lang="ru-RU" sz="2400"/>
          </a:p>
        </p:txBody>
      </p:sp>
      <p:sp>
        <p:nvSpPr>
          <p:cNvPr id="30729" name="Rectangle 6"/>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30" name="Об'єкт 10"/>
          <p:cNvGraphicFramePr>
            <a:graphicFrameLocks noChangeAspect="1"/>
          </p:cNvGraphicFramePr>
          <p:nvPr/>
        </p:nvGraphicFramePr>
        <p:xfrm>
          <a:off x="215900" y="3719513"/>
          <a:ext cx="4379913" cy="933450"/>
        </p:xfrm>
        <a:graphic>
          <a:graphicData uri="http://schemas.openxmlformats.org/presentationml/2006/ole">
            <p:oleObj spid="_x0000_s30730" name="Формула" r:id="rId6" imgW="2260600" imgH="482600" progId="Equation.3">
              <p:embed/>
            </p:oleObj>
          </a:graphicData>
        </a:graphic>
      </p:graphicFrame>
      <p:graphicFrame>
        <p:nvGraphicFramePr>
          <p:cNvPr id="30731" name="Об'єкт 11"/>
          <p:cNvGraphicFramePr>
            <a:graphicFrameLocks noChangeAspect="1"/>
          </p:cNvGraphicFramePr>
          <p:nvPr/>
        </p:nvGraphicFramePr>
        <p:xfrm>
          <a:off x="2555875" y="3368675"/>
          <a:ext cx="1878013" cy="347663"/>
        </p:xfrm>
        <a:graphic>
          <a:graphicData uri="http://schemas.openxmlformats.org/presentationml/2006/ole">
            <p:oleObj spid="_x0000_s30731" name="Формула" r:id="rId7" imgW="1079032" imgH="203112" progId="Equation.3">
              <p:embed/>
            </p:oleObj>
          </a:graphicData>
        </a:graphic>
      </p:graphicFrame>
      <p:sp>
        <p:nvSpPr>
          <p:cNvPr id="30732" name="Rectangle 16"/>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33" name="Об'єкт 14"/>
          <p:cNvGraphicFramePr>
            <a:graphicFrameLocks noChangeAspect="1"/>
          </p:cNvGraphicFramePr>
          <p:nvPr/>
        </p:nvGraphicFramePr>
        <p:xfrm>
          <a:off x="4243388" y="4011613"/>
          <a:ext cx="4108450" cy="865187"/>
        </p:xfrm>
        <a:graphic>
          <a:graphicData uri="http://schemas.openxmlformats.org/presentationml/2006/ole">
            <p:oleObj spid="_x0000_s30733" name="Формула" r:id="rId8" imgW="2400300" imgH="508000" progId="Equation.3">
              <p:embed/>
            </p:oleObj>
          </a:graphicData>
        </a:graphic>
      </p:graphicFrame>
      <p:sp>
        <p:nvSpPr>
          <p:cNvPr id="30734" name="Rectangle 20"/>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35" name="Об'єкт 17"/>
          <p:cNvGraphicFramePr>
            <a:graphicFrameLocks noChangeAspect="1"/>
          </p:cNvGraphicFramePr>
          <p:nvPr/>
        </p:nvGraphicFramePr>
        <p:xfrm>
          <a:off x="96838" y="4948238"/>
          <a:ext cx="4813300" cy="1008062"/>
        </p:xfrm>
        <a:graphic>
          <a:graphicData uri="http://schemas.openxmlformats.org/presentationml/2006/ole">
            <p:oleObj spid="_x0000_s30735" name="Формула" r:id="rId9" imgW="2413000" imgH="508000" progId="Equation.3">
              <p:embed/>
            </p:oleObj>
          </a:graphicData>
        </a:graphic>
      </p:graphicFrame>
      <p:sp>
        <p:nvSpPr>
          <p:cNvPr id="30736" name="Rectangle 22"/>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37" name="Об'єкт 19"/>
          <p:cNvGraphicFramePr>
            <a:graphicFrameLocks noChangeAspect="1"/>
          </p:cNvGraphicFramePr>
          <p:nvPr/>
        </p:nvGraphicFramePr>
        <p:xfrm>
          <a:off x="77788" y="6078538"/>
          <a:ext cx="3810000" cy="576262"/>
        </p:xfrm>
        <a:graphic>
          <a:graphicData uri="http://schemas.openxmlformats.org/presentationml/2006/ole">
            <p:oleObj spid="_x0000_s30737" name="Формула" r:id="rId10" imgW="1701800" imgH="254000" progId="Equation.3">
              <p:embed/>
            </p:oleObj>
          </a:graphicData>
        </a:graphic>
      </p:graphicFrame>
      <p:sp>
        <p:nvSpPr>
          <p:cNvPr id="30738" name="TextBox 22"/>
          <p:cNvSpPr txBox="1">
            <a:spLocks noChangeArrowheads="1"/>
          </p:cNvSpPr>
          <p:nvPr/>
        </p:nvSpPr>
        <p:spPr bwMode="auto">
          <a:xfrm>
            <a:off x="1582738" y="3289300"/>
            <a:ext cx="249237" cy="369888"/>
          </a:xfrm>
          <a:prstGeom prst="rect">
            <a:avLst/>
          </a:prstGeom>
          <a:noFill/>
          <a:ln w="9525">
            <a:noFill/>
            <a:miter lim="800000"/>
            <a:headEnd/>
            <a:tailEnd/>
          </a:ln>
        </p:spPr>
        <p:txBody>
          <a:bodyPr wrap="none">
            <a:spAutoFit/>
          </a:bodyPr>
          <a:lstStyle/>
          <a:p>
            <a:pPr marL="265113" indent="-265113" eaLnBrk="1" hangingPunct="1"/>
            <a:r>
              <a:rPr lang="en-US"/>
              <a:t>;</a:t>
            </a:r>
            <a:endParaRPr lang="ru-RU"/>
          </a:p>
        </p:txBody>
      </p:sp>
      <p:sp>
        <p:nvSpPr>
          <p:cNvPr id="30739" name="Rectangle 24"/>
          <p:cNvSpPr>
            <a:spLocks noChangeArrowheads="1"/>
          </p:cNvSpPr>
          <p:nvPr/>
        </p:nvSpPr>
        <p:spPr bwMode="auto">
          <a:xfrm>
            <a:off x="-323850" y="0"/>
            <a:ext cx="9144000" cy="0"/>
          </a:xfrm>
          <a:prstGeom prst="rect">
            <a:avLst/>
          </a:prstGeom>
          <a:noFill/>
          <a:ln w="9525">
            <a:noFill/>
            <a:miter lim="800000"/>
            <a:headEnd/>
            <a:tailEnd/>
          </a:ln>
        </p:spPr>
        <p:txBody>
          <a:bodyPr wrap="none" anchor="ctr">
            <a:spAutoFit/>
          </a:bodyPr>
          <a:lstStyle/>
          <a:p>
            <a:pPr marL="265113" indent="-265113" eaLnBrk="1" hangingPunct="1"/>
            <a:endParaRPr lang="ru-RU"/>
          </a:p>
        </p:txBody>
      </p:sp>
      <p:graphicFrame>
        <p:nvGraphicFramePr>
          <p:cNvPr id="30740" name="Об'єкт 24"/>
          <p:cNvGraphicFramePr>
            <a:graphicFrameLocks noChangeAspect="1"/>
          </p:cNvGraphicFramePr>
          <p:nvPr/>
        </p:nvGraphicFramePr>
        <p:xfrm>
          <a:off x="4992688" y="5430838"/>
          <a:ext cx="3387725" cy="1055687"/>
        </p:xfrm>
        <a:graphic>
          <a:graphicData uri="http://schemas.openxmlformats.org/presentationml/2006/ole">
            <p:oleObj spid="_x0000_s30740" name="Формула" r:id="rId11" imgW="1701800" imgH="533400" progId="Equation.3">
              <p:embed/>
            </p:oleObj>
          </a:graphicData>
        </a:graphic>
      </p:graphicFrame>
      <p:cxnSp>
        <p:nvCxnSpPr>
          <p:cNvPr id="30" name="Пряма сполучна лінія 29"/>
          <p:cNvCxnSpPr/>
          <p:nvPr/>
        </p:nvCxnSpPr>
        <p:spPr>
          <a:xfrm>
            <a:off x="49213" y="4948238"/>
            <a:ext cx="84026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 сполучна лінія 31"/>
          <p:cNvCxnSpPr/>
          <p:nvPr/>
        </p:nvCxnSpPr>
        <p:spPr>
          <a:xfrm>
            <a:off x="49213" y="4948238"/>
            <a:ext cx="0" cy="1684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 сполучна лінія 33"/>
          <p:cNvCxnSpPr/>
          <p:nvPr/>
        </p:nvCxnSpPr>
        <p:spPr>
          <a:xfrm>
            <a:off x="49213" y="6604000"/>
            <a:ext cx="8432800" cy="57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 сполучна лінія 35"/>
          <p:cNvCxnSpPr/>
          <p:nvPr/>
        </p:nvCxnSpPr>
        <p:spPr>
          <a:xfrm>
            <a:off x="8451850" y="4948238"/>
            <a:ext cx="0" cy="1712912"/>
          </a:xfrm>
          <a:prstGeom prst="line">
            <a:avLst/>
          </a:prstGeom>
        </p:spPr>
        <p:style>
          <a:lnRef idx="1">
            <a:schemeClr val="accent1"/>
          </a:lnRef>
          <a:fillRef idx="0">
            <a:schemeClr val="accent1"/>
          </a:fillRef>
          <a:effectRef idx="0">
            <a:schemeClr val="accent1"/>
          </a:effectRef>
          <a:fontRef idx="minor">
            <a:schemeClr val="tx1"/>
          </a:fontRef>
        </p:style>
      </p:cxnSp>
      <p:sp>
        <p:nvSpPr>
          <p:cNvPr id="30745" name="Місце для номера слайда 1"/>
          <p:cNvSpPr>
            <a:spLocks noGrp="1"/>
          </p:cNvSpPr>
          <p:nvPr>
            <p:ph type="sldNum" sz="quarter" idx="10"/>
          </p:nvPr>
        </p:nvSpPr>
        <p:spPr bwMode="auto">
          <a:noFill/>
          <a:ln>
            <a:round/>
            <a:headEnd/>
            <a:tailEnd/>
          </a:ln>
        </p:spPr>
        <p:txBody>
          <a:bodyPr/>
          <a:lstStyle/>
          <a:p>
            <a:pPr marL="265113" indent="-265113"/>
            <a:fld id="{84F46095-C5FF-481F-AFE4-FD8245D8D973}" type="slidenum">
              <a:rPr lang="en-US" smtClean="0">
                <a:solidFill>
                  <a:srgbClr val="A7A399"/>
                </a:solidFill>
              </a:rPr>
              <a:pPr marL="265113" indent="-265113"/>
              <a:t>29</a:t>
            </a:fld>
            <a:endParaRPr lang="en-US" smtClean="0">
              <a:solidFill>
                <a:srgbClr val="A7A3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Місце для номера слайда 3"/>
          <p:cNvSpPr>
            <a:spLocks noGrp="1"/>
          </p:cNvSpPr>
          <p:nvPr>
            <p:ph type="sldNum" sz="quarter" idx="10"/>
          </p:nvPr>
        </p:nvSpPr>
        <p:spPr bwMode="auto">
          <a:noFill/>
          <a:ln>
            <a:round/>
            <a:headEnd/>
            <a:tailEnd/>
          </a:ln>
        </p:spPr>
        <p:txBody>
          <a:bodyPr/>
          <a:lstStyle/>
          <a:p>
            <a:fld id="{627D953C-8AE8-4114-9F66-34FE57290219}" type="slidenum">
              <a:rPr lang="en-US" smtClean="0"/>
              <a:pPr/>
              <a:t>3</a:t>
            </a:fld>
            <a:endParaRPr lang="en-US" smtClean="0"/>
          </a:p>
        </p:txBody>
      </p:sp>
      <p:pic>
        <p:nvPicPr>
          <p:cNvPr id="4099"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7" name="TextBox 3"/>
          <p:cNvSpPr txBox="1">
            <a:spLocks noChangeArrowheads="1"/>
          </p:cNvSpPr>
          <p:nvPr/>
        </p:nvSpPr>
        <p:spPr bwMode="auto">
          <a:xfrm>
            <a:off x="684213" y="2079625"/>
            <a:ext cx="7704137" cy="28622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Font typeface="Wingdings" pitchFamily="2" charset="2"/>
              <a:buChar char="Ø"/>
              <a:defRPr/>
            </a:pPr>
            <a:r>
              <a:rPr lang="en-US" sz="2000" dirty="0" smtClean="0">
                <a:solidFill>
                  <a:srgbClr val="000000"/>
                </a:solidFill>
              </a:rPr>
              <a:t>Introduction</a:t>
            </a:r>
          </a:p>
          <a:p>
            <a:pPr marL="342900" indent="-342900">
              <a:lnSpc>
                <a:spcPct val="150000"/>
              </a:lnSpc>
              <a:buFont typeface="Wingdings" pitchFamily="2" charset="2"/>
              <a:buChar char="Ø"/>
              <a:defRPr/>
            </a:pPr>
            <a:r>
              <a:rPr lang="en-US" sz="2000" dirty="0" smtClean="0">
                <a:solidFill>
                  <a:schemeClr val="bg1">
                    <a:lumMod val="50000"/>
                  </a:schemeClr>
                </a:solidFill>
              </a:rPr>
              <a:t>Motivation and aim of this study</a:t>
            </a:r>
          </a:p>
          <a:p>
            <a:pPr marL="342900" indent="-342900">
              <a:lnSpc>
                <a:spcPct val="150000"/>
              </a:lnSpc>
              <a:buFont typeface="Wingdings" pitchFamily="2" charset="2"/>
              <a:buChar char="Ø"/>
              <a:defRPr/>
            </a:pPr>
            <a:r>
              <a:rPr lang="en-US" sz="2000" dirty="0" smtClean="0">
                <a:solidFill>
                  <a:schemeClr val="bg1">
                    <a:lumMod val="50000"/>
                  </a:schemeClr>
                </a:solidFill>
              </a:rPr>
              <a:t>Results:</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a:t>
            </a:r>
            <a:r>
              <a:rPr lang="en-GB" sz="2000" dirty="0" smtClean="0">
                <a:solidFill>
                  <a:schemeClr val="bg1">
                    <a:lumMod val="50000"/>
                  </a:schemeClr>
                </a:solidFill>
              </a:rPr>
              <a:t>optical emission spectroscopy</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laser absorption spectroscopy</a:t>
            </a:r>
          </a:p>
          <a:p>
            <a:pPr marL="363538" lvl="1" indent="-342900">
              <a:lnSpc>
                <a:spcPct val="150000"/>
              </a:lnSpc>
              <a:buFont typeface="Wingdings" pitchFamily="2" charset="2"/>
              <a:buChar char="Ø"/>
              <a:defRPr/>
            </a:pPr>
            <a:r>
              <a:rPr lang="en-US" sz="2000" dirty="0" smtClean="0">
                <a:solidFill>
                  <a:schemeClr val="bg1">
                    <a:lumMod val="50000"/>
                  </a:schemeClr>
                </a:solidFill>
              </a:rPr>
              <a:t>Conclusions</a:t>
            </a:r>
          </a:p>
        </p:txBody>
      </p:sp>
      <p:sp>
        <p:nvSpPr>
          <p:cNvPr id="6"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Outline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Прямокутник 1"/>
          <p:cNvSpPr>
            <a:spLocks noChangeArrowheads="1"/>
          </p:cNvSpPr>
          <p:nvPr/>
        </p:nvSpPr>
        <p:spPr bwMode="auto">
          <a:xfrm>
            <a:off x="468313" y="3297238"/>
            <a:ext cx="7708900" cy="708025"/>
          </a:xfrm>
          <a:prstGeom prst="rect">
            <a:avLst/>
          </a:prstGeom>
          <a:noFill/>
          <a:ln>
            <a:noFill/>
          </a:ln>
          <a:extLst/>
        </p:spPr>
        <p:txBody>
          <a:bodyPr>
            <a:spAutoFit/>
          </a:bodyPr>
          <a:lstStyle/>
          <a:p>
            <a:pPr marL="180975" indent="-180975" eaLnBrk="1" hangingPunct="1">
              <a:buFont typeface="Wingdings" pitchFamily="2" charset="2"/>
              <a:buChar char="Ø"/>
              <a:defRPr/>
            </a:pPr>
            <a:r>
              <a:rPr lang="en-US" sz="2000" dirty="0"/>
              <a:t>  Knowledge of plasma parameters helps to optimize such  </a:t>
            </a:r>
          </a:p>
          <a:p>
            <a:pPr eaLnBrk="1" hangingPunct="1">
              <a:defRPr/>
            </a:pPr>
            <a:r>
              <a:rPr lang="en-US" sz="2000" dirty="0"/>
              <a:t>     technological devices.</a:t>
            </a:r>
          </a:p>
        </p:txBody>
      </p:sp>
      <p:sp>
        <p:nvSpPr>
          <p:cNvPr id="5123" name="Місце для номера слайда 1"/>
          <p:cNvSpPr>
            <a:spLocks/>
          </p:cNvSpPr>
          <p:nvPr/>
        </p:nvSpPr>
        <p:spPr bwMode="auto">
          <a:xfrm>
            <a:off x="8532813" y="5661025"/>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A18E307F-9E6C-4C0D-9D68-FB8A806FB9B9}" type="slidenum">
              <a:rPr lang="en-US">
                <a:solidFill>
                  <a:srgbClr val="FFFFFF"/>
                </a:solidFill>
              </a:rPr>
              <a:pPr algn="ctr"/>
              <a:t>4</a:t>
            </a:fld>
            <a:endParaRPr lang="en-US">
              <a:solidFill>
                <a:srgbClr val="FFFFFF"/>
              </a:solidFill>
            </a:endParaRPr>
          </a:p>
        </p:txBody>
      </p:sp>
      <p:pic>
        <p:nvPicPr>
          <p:cNvPr id="5124" name="Picture 7" descr="http://www.ntomeda.com/en/images/cp09s.jpg"/>
          <p:cNvPicPr>
            <a:picLocks noChangeAspect="1" noChangeArrowheads="1"/>
          </p:cNvPicPr>
          <p:nvPr/>
        </p:nvPicPr>
        <p:blipFill>
          <a:blip r:embed="rId3"/>
          <a:srcRect/>
          <a:stretch>
            <a:fillRect/>
          </a:stretch>
        </p:blipFill>
        <p:spPr bwMode="auto">
          <a:xfrm>
            <a:off x="4643438" y="1412875"/>
            <a:ext cx="3533775" cy="1752600"/>
          </a:xfrm>
          <a:prstGeom prst="rect">
            <a:avLst/>
          </a:prstGeom>
          <a:noFill/>
          <a:ln w="9525">
            <a:noFill/>
            <a:miter lim="800000"/>
            <a:headEnd/>
            <a:tailEnd/>
          </a:ln>
        </p:spPr>
      </p:pic>
      <p:sp>
        <p:nvSpPr>
          <p:cNvPr id="7" name="Прямокутник 1"/>
          <p:cNvSpPr>
            <a:spLocks noChangeArrowheads="1"/>
          </p:cNvSpPr>
          <p:nvPr/>
        </p:nvSpPr>
        <p:spPr bwMode="auto">
          <a:xfrm>
            <a:off x="468313" y="4292600"/>
            <a:ext cx="7708900" cy="708025"/>
          </a:xfrm>
          <a:prstGeom prst="rect">
            <a:avLst/>
          </a:prstGeom>
          <a:noFill/>
          <a:ln w="9525">
            <a:noFill/>
            <a:miter lim="800000"/>
            <a:headEnd/>
            <a:tailEnd/>
          </a:ln>
        </p:spPr>
        <p:txBody>
          <a:bodyPr>
            <a:spAutoFit/>
          </a:bodyPr>
          <a:lstStyle/>
          <a:p>
            <a:pPr marL="342900" indent="-342900" algn="just" eaLnBrk="1" hangingPunct="1">
              <a:buFont typeface="Wingdings" pitchFamily="2" charset="2"/>
              <a:buChar char="Ø"/>
            </a:pPr>
            <a:r>
              <a:rPr lang="en-US" sz="2000"/>
              <a:t>The investigations of plasma parameters allow to reach the perfect erosion properties of composite electrodes</a:t>
            </a:r>
            <a:r>
              <a:rPr lang="uk-UA" sz="2000"/>
              <a:t>.</a:t>
            </a:r>
            <a:r>
              <a:rPr lang="en-US" sz="2000"/>
              <a:t>        </a:t>
            </a:r>
          </a:p>
        </p:txBody>
      </p:sp>
      <p:sp>
        <p:nvSpPr>
          <p:cNvPr id="10" name="Прямокутник 1"/>
          <p:cNvSpPr>
            <a:spLocks noChangeArrowheads="1"/>
          </p:cNvSpPr>
          <p:nvPr/>
        </p:nvSpPr>
        <p:spPr bwMode="auto">
          <a:xfrm>
            <a:off x="468313" y="1601788"/>
            <a:ext cx="3854450" cy="1323975"/>
          </a:xfrm>
          <a:prstGeom prst="rect">
            <a:avLst/>
          </a:prstGeom>
          <a:noFill/>
          <a:ln>
            <a:noFill/>
          </a:ln>
          <a:extLst/>
        </p:spPr>
        <p:txBody>
          <a:bodyPr>
            <a:spAutoFit/>
          </a:bodyPr>
          <a:lstStyle/>
          <a:p>
            <a:pPr marL="265113" indent="-265113" algn="ctr" eaLnBrk="1" hangingPunct="1">
              <a:defRPr/>
            </a:pPr>
            <a:endParaRPr lang="ru-RU" sz="2000" b="1" dirty="0"/>
          </a:p>
          <a:p>
            <a:pPr marL="180975" indent="-180975" eaLnBrk="1" hangingPunct="1">
              <a:buFont typeface="Wingdings" pitchFamily="2" charset="2"/>
              <a:buChar char="Ø"/>
              <a:defRPr/>
            </a:pPr>
            <a:r>
              <a:rPr lang="en-US" sz="2000" dirty="0"/>
              <a:t>  Electric arc discharge </a:t>
            </a:r>
          </a:p>
          <a:p>
            <a:pPr eaLnBrk="1" hangingPunct="1">
              <a:defRPr/>
            </a:pPr>
            <a:r>
              <a:rPr lang="en-US" sz="2000" dirty="0"/>
              <a:t>     appears in switching devices </a:t>
            </a:r>
          </a:p>
          <a:p>
            <a:pPr eaLnBrk="1" hangingPunct="1">
              <a:defRPr/>
            </a:pPr>
            <a:r>
              <a:rPr lang="en-US" sz="2000" dirty="0"/>
              <a:t>     during their wok.</a:t>
            </a:r>
          </a:p>
        </p:txBody>
      </p:sp>
      <p:sp>
        <p:nvSpPr>
          <p:cNvPr id="12"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Introduction</a:t>
            </a:r>
            <a:endParaRPr lang="en-US" sz="2400" b="1" dirty="0">
              <a:solidFill>
                <a:schemeClr val="bg1">
                  <a:lumMod val="50000"/>
                </a:schemeClr>
              </a:solidFill>
            </a:endParaRPr>
          </a:p>
        </p:txBody>
      </p:sp>
      <p:pic>
        <p:nvPicPr>
          <p:cNvPr id="5128" name="Picture 7"/>
          <p:cNvPicPr>
            <a:picLocks noChangeAspect="1"/>
          </p:cNvPicPr>
          <p:nvPr/>
        </p:nvPicPr>
        <p:blipFill>
          <a:blip r:embed="rId4"/>
          <a:srcRect/>
          <a:stretch>
            <a:fillRect/>
          </a:stretch>
        </p:blipFill>
        <p:spPr bwMode="auto">
          <a:xfrm>
            <a:off x="3175" y="0"/>
            <a:ext cx="1184275" cy="1147763"/>
          </a:xfrm>
          <a:prstGeom prst="rect">
            <a:avLst/>
          </a:prstGeom>
          <a:noFill/>
          <a:ln w="9525">
            <a:noFill/>
            <a:miter lim="800000"/>
            <a:headEnd/>
            <a:tailEnd/>
          </a:ln>
        </p:spPr>
      </p:pic>
      <p:sp>
        <p:nvSpPr>
          <p:cNvPr id="9" name="Прямокутник 1"/>
          <p:cNvSpPr>
            <a:spLocks noChangeArrowheads="1"/>
          </p:cNvSpPr>
          <p:nvPr/>
        </p:nvSpPr>
        <p:spPr bwMode="auto">
          <a:xfrm>
            <a:off x="468313" y="5243513"/>
            <a:ext cx="7708900" cy="708025"/>
          </a:xfrm>
          <a:prstGeom prst="rect">
            <a:avLst/>
          </a:prstGeom>
          <a:noFill/>
          <a:ln w="9525">
            <a:noFill/>
            <a:miter lim="800000"/>
            <a:headEnd/>
            <a:tailEnd/>
          </a:ln>
        </p:spPr>
        <p:txBody>
          <a:bodyPr>
            <a:spAutoFit/>
          </a:bodyPr>
          <a:lstStyle/>
          <a:p>
            <a:pPr marL="342900" indent="-342900" algn="just" eaLnBrk="1" hangingPunct="1">
              <a:buFont typeface="Wingdings" pitchFamily="2" charset="2"/>
              <a:buChar char="Ø"/>
            </a:pPr>
            <a:r>
              <a:rPr lang="en-US" sz="2000"/>
              <a:t>Optical spectroscopy techniques are used to determine plasma parameters.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7"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Місце для номера слайда 3"/>
          <p:cNvSpPr>
            <a:spLocks noGrp="1"/>
          </p:cNvSpPr>
          <p:nvPr>
            <p:ph type="sldNum" sz="quarter" idx="10"/>
          </p:nvPr>
        </p:nvSpPr>
        <p:spPr bwMode="auto">
          <a:noFill/>
          <a:ln>
            <a:round/>
            <a:headEnd/>
            <a:tailEnd/>
          </a:ln>
        </p:spPr>
        <p:txBody>
          <a:bodyPr/>
          <a:lstStyle/>
          <a:p>
            <a:fld id="{CF7D2F0E-2672-4F7E-B160-64F0D31946D0}" type="slidenum">
              <a:rPr lang="en-US" smtClean="0"/>
              <a:pPr/>
              <a:t>5</a:t>
            </a:fld>
            <a:endParaRPr lang="en-US" smtClean="0"/>
          </a:p>
        </p:txBody>
      </p:sp>
      <p:pic>
        <p:nvPicPr>
          <p:cNvPr id="6147"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7" name="TextBox 3"/>
          <p:cNvSpPr txBox="1">
            <a:spLocks noChangeArrowheads="1"/>
          </p:cNvSpPr>
          <p:nvPr/>
        </p:nvSpPr>
        <p:spPr bwMode="auto">
          <a:xfrm>
            <a:off x="684213" y="2079625"/>
            <a:ext cx="7704137" cy="28622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Font typeface="Wingdings" pitchFamily="2" charset="2"/>
              <a:buChar char="Ø"/>
              <a:defRPr/>
            </a:pPr>
            <a:r>
              <a:rPr lang="en-US" sz="2000" dirty="0" smtClean="0">
                <a:solidFill>
                  <a:schemeClr val="bg1">
                    <a:lumMod val="50000"/>
                  </a:schemeClr>
                </a:solidFill>
              </a:rPr>
              <a:t>Introduction</a:t>
            </a:r>
          </a:p>
          <a:p>
            <a:pPr marL="342900" indent="-342900">
              <a:lnSpc>
                <a:spcPct val="150000"/>
              </a:lnSpc>
              <a:buFont typeface="Wingdings" pitchFamily="2" charset="2"/>
              <a:buChar char="Ø"/>
              <a:defRPr/>
            </a:pPr>
            <a:r>
              <a:rPr lang="en-US" sz="2000" dirty="0" smtClean="0">
                <a:solidFill>
                  <a:srgbClr val="000000"/>
                </a:solidFill>
              </a:rPr>
              <a:t>Motivation and aim of this study</a:t>
            </a:r>
          </a:p>
          <a:p>
            <a:pPr marL="342900" indent="-342900">
              <a:lnSpc>
                <a:spcPct val="150000"/>
              </a:lnSpc>
              <a:buFont typeface="Wingdings" pitchFamily="2" charset="2"/>
              <a:buChar char="Ø"/>
              <a:defRPr/>
            </a:pPr>
            <a:r>
              <a:rPr lang="en-US" sz="2000" dirty="0" smtClean="0">
                <a:solidFill>
                  <a:schemeClr val="bg1">
                    <a:lumMod val="50000"/>
                  </a:schemeClr>
                </a:solidFill>
              </a:rPr>
              <a:t>Results:</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a:t>
            </a:r>
            <a:r>
              <a:rPr lang="en-GB" sz="2000" dirty="0" smtClean="0">
                <a:solidFill>
                  <a:schemeClr val="bg1">
                    <a:lumMod val="50000"/>
                  </a:schemeClr>
                </a:solidFill>
              </a:rPr>
              <a:t>optical emission spectroscopy</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laser absorption spectroscopy</a:t>
            </a:r>
          </a:p>
          <a:p>
            <a:pPr marL="363538" lvl="1" indent="-342900">
              <a:lnSpc>
                <a:spcPct val="150000"/>
              </a:lnSpc>
              <a:buFont typeface="Wingdings" pitchFamily="2" charset="2"/>
              <a:buChar char="Ø"/>
              <a:defRPr/>
            </a:pPr>
            <a:r>
              <a:rPr lang="en-US" sz="2000" dirty="0" smtClean="0">
                <a:solidFill>
                  <a:schemeClr val="bg1">
                    <a:lumMod val="50000"/>
                  </a:schemeClr>
                </a:solidFill>
              </a:rPr>
              <a:t>Conclusions</a:t>
            </a:r>
          </a:p>
        </p:txBody>
      </p:sp>
      <p:sp>
        <p:nvSpPr>
          <p:cNvPr id="6"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Outline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Місце для номера слайда 1"/>
          <p:cNvSpPr>
            <a:spLocks noGrp="1"/>
          </p:cNvSpPr>
          <p:nvPr>
            <p:ph type="sldNum" sz="quarter" idx="10"/>
          </p:nvPr>
        </p:nvSpPr>
        <p:spPr bwMode="auto">
          <a:noFill/>
          <a:ln>
            <a:round/>
            <a:headEnd/>
            <a:tailEnd/>
          </a:ln>
        </p:spPr>
        <p:txBody>
          <a:bodyPr/>
          <a:lstStyle/>
          <a:p>
            <a:fld id="{EFED9C94-9CE6-45F7-9FCD-156E3032472E}" type="slidenum">
              <a:rPr lang="en-US" smtClean="0"/>
              <a:pPr/>
              <a:t>6</a:t>
            </a:fld>
            <a:endParaRPr lang="en-US" smtClean="0"/>
          </a:p>
        </p:txBody>
      </p:sp>
      <p:sp>
        <p:nvSpPr>
          <p:cNvPr id="11270" name="Прямокутник 1"/>
          <p:cNvSpPr>
            <a:spLocks noChangeArrowheads="1"/>
          </p:cNvSpPr>
          <p:nvPr/>
        </p:nvSpPr>
        <p:spPr bwMode="auto">
          <a:xfrm>
            <a:off x="323850" y="2909888"/>
            <a:ext cx="532765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eaLnBrk="1" hangingPunct="1">
              <a:buFont typeface="Wingdings" pitchFamily="2" charset="2"/>
              <a:buChar char="Ø"/>
              <a:defRPr/>
            </a:pPr>
            <a:r>
              <a:rPr lang="en-US" sz="2000" dirty="0"/>
              <a:t>The experimental attempt to verify the atomic data of </a:t>
            </a:r>
            <a:r>
              <a:rPr lang="en-US" sz="2000" dirty="0" err="1"/>
              <a:t>ZnI</a:t>
            </a:r>
            <a:r>
              <a:rPr lang="en-US" sz="2000" dirty="0"/>
              <a:t> spectral lines using free burning arc between </a:t>
            </a:r>
          </a:p>
          <a:p>
            <a:pPr marL="800100" indent="-342900" algn="just" eaLnBrk="1" hangingPunct="1">
              <a:buFont typeface="Arial" pitchFamily="34" charset="0"/>
              <a:buChar char="•"/>
              <a:defRPr/>
            </a:pPr>
            <a:r>
              <a:rPr lang="en-US" sz="2000" dirty="0"/>
              <a:t>the composite Ag-SnO</a:t>
            </a:r>
            <a:r>
              <a:rPr lang="en-US" sz="2000" baseline="-25000" dirty="0"/>
              <a:t>2</a:t>
            </a:r>
            <a:r>
              <a:rPr lang="en-US" sz="2000" dirty="0"/>
              <a:t>-ZnO electrodes</a:t>
            </a:r>
            <a:endParaRPr lang="en-US" sz="800" dirty="0"/>
          </a:p>
          <a:p>
            <a:pPr marL="800100" indent="-342900" algn="just" eaLnBrk="1" hangingPunct="1">
              <a:buFont typeface="Arial" pitchFamily="34" charset="0"/>
              <a:buChar char="•"/>
              <a:defRPr/>
            </a:pPr>
            <a:r>
              <a:rPr lang="en-US" sz="2000" dirty="0"/>
              <a:t>brass electrodes</a:t>
            </a:r>
            <a:endParaRPr lang="en-US" sz="2000" dirty="0">
              <a:solidFill>
                <a:srgbClr val="FF0000"/>
              </a:solidFill>
            </a:endParaRPr>
          </a:p>
          <a:p>
            <a:pPr algn="just" eaLnBrk="1" hangingPunct="1">
              <a:defRPr/>
            </a:pPr>
            <a:r>
              <a:rPr lang="en-US" sz="2000" dirty="0"/>
              <a:t>     as plasma sources.</a:t>
            </a:r>
          </a:p>
        </p:txBody>
      </p:sp>
      <p:sp>
        <p:nvSpPr>
          <p:cNvPr id="8" name="Rechteck 7"/>
          <p:cNvSpPr/>
          <p:nvPr/>
        </p:nvSpPr>
        <p:spPr bwMode="auto">
          <a:xfrm>
            <a:off x="490538" y="5397500"/>
            <a:ext cx="7610475" cy="1200150"/>
          </a:xfrm>
          <a:prstGeom prst="rect">
            <a:avLst/>
          </a:prstGeom>
          <a:noFill/>
          <a:ln>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nSpc>
                <a:spcPts val="2600"/>
              </a:lnSpc>
              <a:buFontTx/>
              <a:buChar char="-"/>
              <a:defRPr/>
            </a:pPr>
            <a:endParaRPr lang="de-DE">
              <a:solidFill>
                <a:schemeClr val="tx1"/>
              </a:solidFill>
              <a:latin typeface="Times New Roman" pitchFamily="18" charset="0"/>
            </a:endParaRPr>
          </a:p>
        </p:txBody>
      </p:sp>
      <p:sp>
        <p:nvSpPr>
          <p:cNvPr id="9" name="Rectangle 34"/>
          <p:cNvSpPr>
            <a:spLocks noChangeArrowheads="1"/>
          </p:cNvSpPr>
          <p:nvPr/>
        </p:nvSpPr>
        <p:spPr bwMode="auto">
          <a:xfrm>
            <a:off x="495300" y="5487988"/>
            <a:ext cx="838200" cy="400050"/>
          </a:xfrm>
          <a:prstGeom prst="rect">
            <a:avLst/>
          </a:prstGeom>
          <a:noFill/>
          <a:ln w="9525">
            <a:noFill/>
            <a:miter lim="800000"/>
            <a:headEnd/>
            <a:tailEnd/>
          </a:ln>
        </p:spPr>
        <p:txBody>
          <a:bodyPr wrap="none">
            <a:spAutoFit/>
          </a:bodyPr>
          <a:lstStyle/>
          <a:p>
            <a:pPr>
              <a:lnSpc>
                <a:spcPts val="2600"/>
              </a:lnSpc>
            </a:pPr>
            <a:r>
              <a:rPr lang="en-US" sz="2000" b="1" u="sng">
                <a:solidFill>
                  <a:srgbClr val="0070C0"/>
                </a:solidFill>
              </a:rPr>
              <a:t>Goal</a:t>
            </a:r>
            <a:r>
              <a:rPr lang="en-US" sz="2000" b="1">
                <a:solidFill>
                  <a:srgbClr val="0070C0"/>
                </a:solidFill>
              </a:rPr>
              <a:t>:</a:t>
            </a:r>
          </a:p>
        </p:txBody>
      </p:sp>
      <p:sp>
        <p:nvSpPr>
          <p:cNvPr id="7174" name="TextBox 1"/>
          <p:cNvSpPr txBox="1">
            <a:spLocks noChangeArrowheads="1"/>
          </p:cNvSpPr>
          <p:nvPr/>
        </p:nvSpPr>
        <p:spPr bwMode="auto">
          <a:xfrm>
            <a:off x="1211263" y="5510213"/>
            <a:ext cx="6889750" cy="708025"/>
          </a:xfrm>
          <a:prstGeom prst="rect">
            <a:avLst/>
          </a:prstGeom>
          <a:noFill/>
          <a:ln w="9525">
            <a:noFill/>
            <a:miter lim="800000"/>
            <a:headEnd/>
            <a:tailEnd/>
          </a:ln>
        </p:spPr>
        <p:txBody>
          <a:bodyPr>
            <a:spAutoFit/>
          </a:bodyPr>
          <a:lstStyle/>
          <a:p>
            <a:r>
              <a:rPr lang="en-US" sz="2000">
                <a:solidFill>
                  <a:srgbClr val="EF8257"/>
                </a:solidFill>
              </a:rPr>
              <a:t>the selection of ZnI spectral lines and appropriate spectroscopic data. </a:t>
            </a:r>
            <a:endParaRPr lang="uk-UA" sz="2000">
              <a:solidFill>
                <a:srgbClr val="EF8257"/>
              </a:solidFill>
            </a:endParaRPr>
          </a:p>
        </p:txBody>
      </p:sp>
      <p:pic>
        <p:nvPicPr>
          <p:cNvPr id="7175" name="Picture 10"/>
          <p:cNvPicPr>
            <a:picLocks noChangeAspect="1" noChangeArrowheads="1"/>
          </p:cNvPicPr>
          <p:nvPr/>
        </p:nvPicPr>
        <p:blipFill>
          <a:blip r:embed="rId3"/>
          <a:srcRect/>
          <a:stretch>
            <a:fillRect/>
          </a:stretch>
        </p:blipFill>
        <p:spPr bwMode="auto">
          <a:xfrm>
            <a:off x="5678488" y="1843088"/>
            <a:ext cx="2781300" cy="2881312"/>
          </a:xfrm>
          <a:prstGeom prst="rect">
            <a:avLst/>
          </a:prstGeom>
          <a:noFill/>
          <a:ln w="9525">
            <a:noFill/>
            <a:miter lim="800000"/>
            <a:headEnd/>
            <a:tailEnd/>
          </a:ln>
        </p:spPr>
      </p:pic>
      <p:sp>
        <p:nvSpPr>
          <p:cNvPr id="12"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a:solidFill>
                  <a:schemeClr val="bg1">
                    <a:lumMod val="50000"/>
                  </a:schemeClr>
                </a:solidFill>
              </a:rPr>
              <a:t>Motivation and aim of </a:t>
            </a:r>
            <a:r>
              <a:rPr lang="en-US" sz="2400" b="1" dirty="0" smtClean="0">
                <a:solidFill>
                  <a:schemeClr val="bg1">
                    <a:lumMod val="50000"/>
                  </a:schemeClr>
                </a:solidFill>
              </a:rPr>
              <a:t>this </a:t>
            </a:r>
            <a:r>
              <a:rPr lang="en-US" sz="2400" b="1" dirty="0">
                <a:solidFill>
                  <a:schemeClr val="bg1">
                    <a:lumMod val="50000"/>
                  </a:schemeClr>
                </a:solidFill>
              </a:rPr>
              <a:t>study</a:t>
            </a:r>
          </a:p>
        </p:txBody>
      </p:sp>
      <p:pic>
        <p:nvPicPr>
          <p:cNvPr id="7177" name="Picture 7"/>
          <p:cNvPicPr>
            <a:picLocks noChangeAspect="1"/>
          </p:cNvPicPr>
          <p:nvPr/>
        </p:nvPicPr>
        <p:blipFill>
          <a:blip r:embed="rId4"/>
          <a:srcRect/>
          <a:stretch>
            <a:fillRect/>
          </a:stretch>
        </p:blipFill>
        <p:spPr bwMode="auto">
          <a:xfrm>
            <a:off x="3175" y="0"/>
            <a:ext cx="1184275" cy="1147763"/>
          </a:xfrm>
          <a:prstGeom prst="rect">
            <a:avLst/>
          </a:prstGeom>
          <a:noFill/>
          <a:ln w="9525">
            <a:noFill/>
            <a:miter lim="800000"/>
            <a:headEnd/>
            <a:tailEnd/>
          </a:ln>
        </p:spPr>
      </p:pic>
      <p:sp>
        <p:nvSpPr>
          <p:cNvPr id="10" name="Прямокутник 1"/>
          <p:cNvSpPr>
            <a:spLocks noChangeArrowheads="1"/>
          </p:cNvSpPr>
          <p:nvPr/>
        </p:nvSpPr>
        <p:spPr bwMode="auto">
          <a:xfrm>
            <a:off x="323850" y="1312863"/>
            <a:ext cx="5327650" cy="1323975"/>
          </a:xfrm>
          <a:prstGeom prst="rect">
            <a:avLst/>
          </a:prstGeom>
          <a:noFill/>
          <a:ln w="9525">
            <a:noFill/>
            <a:miter lim="800000"/>
            <a:headEnd/>
            <a:tailEnd/>
          </a:ln>
        </p:spPr>
        <p:txBody>
          <a:bodyPr>
            <a:spAutoFit/>
          </a:bodyPr>
          <a:lstStyle/>
          <a:p>
            <a:pPr marL="342900" indent="-342900" algn="just" eaLnBrk="1" hangingPunct="1">
              <a:buFont typeface="Wingdings" pitchFamily="2" charset="2"/>
              <a:buChar char="Ø"/>
            </a:pPr>
            <a:r>
              <a:rPr lang="en-US" sz="2000"/>
              <a:t>The utilization optical spectroscopy techniques is impossible without careful selection of emitted spectral lines and their atomic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wipe(down)">
                                      <p:cBhvr>
                                        <p:cTn id="2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8" grpId="0" animBg="1"/>
      <p:bldP spid="9" grpId="0"/>
      <p:bldP spid="717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Місце для номера слайда 3"/>
          <p:cNvSpPr>
            <a:spLocks noGrp="1"/>
          </p:cNvSpPr>
          <p:nvPr>
            <p:ph type="sldNum" sz="quarter" idx="10"/>
          </p:nvPr>
        </p:nvSpPr>
        <p:spPr bwMode="auto">
          <a:noFill/>
          <a:ln>
            <a:round/>
            <a:headEnd/>
            <a:tailEnd/>
          </a:ln>
        </p:spPr>
        <p:txBody>
          <a:bodyPr/>
          <a:lstStyle/>
          <a:p>
            <a:fld id="{9165A27F-DDD0-4F71-9FD2-AD9CB86C216B}" type="slidenum">
              <a:rPr lang="en-US" smtClean="0"/>
              <a:pPr/>
              <a:t>7</a:t>
            </a:fld>
            <a:endParaRPr lang="en-US" smtClean="0"/>
          </a:p>
        </p:txBody>
      </p:sp>
      <p:pic>
        <p:nvPicPr>
          <p:cNvPr id="8195"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sp>
        <p:nvSpPr>
          <p:cNvPr id="7" name="TextBox 3"/>
          <p:cNvSpPr txBox="1">
            <a:spLocks noChangeArrowheads="1"/>
          </p:cNvSpPr>
          <p:nvPr/>
        </p:nvSpPr>
        <p:spPr bwMode="auto">
          <a:xfrm>
            <a:off x="684213" y="2079625"/>
            <a:ext cx="7704137" cy="286226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Font typeface="Wingdings" pitchFamily="2" charset="2"/>
              <a:buChar char="Ø"/>
              <a:defRPr/>
            </a:pPr>
            <a:r>
              <a:rPr lang="en-US" sz="2000" dirty="0" smtClean="0">
                <a:solidFill>
                  <a:schemeClr val="bg1">
                    <a:lumMod val="50000"/>
                  </a:schemeClr>
                </a:solidFill>
              </a:rPr>
              <a:t>Introduction</a:t>
            </a:r>
          </a:p>
          <a:p>
            <a:pPr marL="342900" indent="-342900">
              <a:lnSpc>
                <a:spcPct val="150000"/>
              </a:lnSpc>
              <a:buFont typeface="Wingdings" pitchFamily="2" charset="2"/>
              <a:buChar char="Ø"/>
              <a:defRPr/>
            </a:pPr>
            <a:r>
              <a:rPr lang="en-US" sz="2000" dirty="0" smtClean="0">
                <a:solidFill>
                  <a:schemeClr val="bg1">
                    <a:lumMod val="50000"/>
                  </a:schemeClr>
                </a:solidFill>
              </a:rPr>
              <a:t>Motivation and aim of this study</a:t>
            </a:r>
          </a:p>
          <a:p>
            <a:pPr marL="342900" indent="-342900">
              <a:lnSpc>
                <a:spcPct val="150000"/>
              </a:lnSpc>
              <a:buFont typeface="Wingdings" pitchFamily="2" charset="2"/>
              <a:buChar char="Ø"/>
              <a:defRPr/>
            </a:pPr>
            <a:r>
              <a:rPr lang="en-US" sz="2000" dirty="0" smtClean="0">
                <a:solidFill>
                  <a:srgbClr val="000000"/>
                </a:solidFill>
              </a:rPr>
              <a:t>Results:</a:t>
            </a:r>
          </a:p>
          <a:p>
            <a:pPr marL="1085850" lvl="1" indent="-342900">
              <a:lnSpc>
                <a:spcPct val="150000"/>
              </a:lnSpc>
              <a:buFont typeface="Wingdings" pitchFamily="2" charset="2"/>
              <a:buChar char="Ø"/>
              <a:defRPr/>
            </a:pPr>
            <a:r>
              <a:rPr lang="en-US" sz="2000" dirty="0" smtClean="0">
                <a:solidFill>
                  <a:srgbClr val="000000"/>
                </a:solidFill>
              </a:rPr>
              <a:t>Arc plasma studying by </a:t>
            </a:r>
            <a:r>
              <a:rPr lang="en-GB" sz="2000" dirty="0" smtClean="0">
                <a:solidFill>
                  <a:srgbClr val="000000"/>
                </a:solidFill>
              </a:rPr>
              <a:t>optical emission spectroscopy</a:t>
            </a:r>
          </a:p>
          <a:p>
            <a:pPr marL="1085850" lvl="1" indent="-342900">
              <a:lnSpc>
                <a:spcPct val="150000"/>
              </a:lnSpc>
              <a:buFont typeface="Wingdings" pitchFamily="2" charset="2"/>
              <a:buChar char="Ø"/>
              <a:defRPr/>
            </a:pPr>
            <a:r>
              <a:rPr lang="en-US" sz="2000" dirty="0" smtClean="0">
                <a:solidFill>
                  <a:schemeClr val="bg1">
                    <a:lumMod val="50000"/>
                  </a:schemeClr>
                </a:solidFill>
              </a:rPr>
              <a:t>Arc plasma studying by laser absorption spectroscopy</a:t>
            </a:r>
          </a:p>
          <a:p>
            <a:pPr marL="363538" lvl="1" indent="-342900">
              <a:lnSpc>
                <a:spcPct val="150000"/>
              </a:lnSpc>
              <a:buFont typeface="Wingdings" pitchFamily="2" charset="2"/>
              <a:buChar char="Ø"/>
              <a:defRPr/>
            </a:pPr>
            <a:r>
              <a:rPr lang="en-US" sz="2000" dirty="0" smtClean="0">
                <a:solidFill>
                  <a:schemeClr val="bg1">
                    <a:lumMod val="50000"/>
                  </a:schemeClr>
                </a:solidFill>
              </a:rPr>
              <a:t>Conclusions</a:t>
            </a:r>
          </a:p>
        </p:txBody>
      </p:sp>
      <p:sp>
        <p:nvSpPr>
          <p:cNvPr id="6"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Outline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кутник 3"/>
          <p:cNvSpPr>
            <a:spLocks noChangeArrowheads="1"/>
          </p:cNvSpPr>
          <p:nvPr/>
        </p:nvSpPr>
        <p:spPr bwMode="auto">
          <a:xfrm>
            <a:off x="2843213" y="765175"/>
            <a:ext cx="3024187" cy="400050"/>
          </a:xfrm>
          <a:prstGeom prst="rect">
            <a:avLst/>
          </a:prstGeom>
          <a:noFill/>
          <a:ln w="9525">
            <a:noFill/>
            <a:miter lim="800000"/>
            <a:headEnd/>
            <a:tailEnd/>
          </a:ln>
        </p:spPr>
        <p:txBody>
          <a:bodyPr>
            <a:spAutoFit/>
          </a:bodyPr>
          <a:lstStyle/>
          <a:p>
            <a:pPr marL="265113" indent="-265113" algn="ctr" eaLnBrk="1" hangingPunct="1"/>
            <a:r>
              <a:rPr lang="en-US" sz="2000"/>
              <a:t>	</a:t>
            </a:r>
            <a:r>
              <a:rPr lang="en-GB" sz="2000"/>
              <a:t> </a:t>
            </a:r>
            <a:r>
              <a:rPr lang="en-US" sz="2000" b="1"/>
              <a:t>Experimental setup</a:t>
            </a:r>
            <a:endParaRPr lang="en-GB" sz="2000" b="1"/>
          </a:p>
        </p:txBody>
      </p:sp>
      <p:sp>
        <p:nvSpPr>
          <p:cNvPr id="9219" name="TextBox 2"/>
          <p:cNvSpPr txBox="1">
            <a:spLocks noChangeArrowheads="1"/>
          </p:cNvSpPr>
          <p:nvPr/>
        </p:nvSpPr>
        <p:spPr bwMode="auto">
          <a:xfrm>
            <a:off x="323850" y="6289675"/>
            <a:ext cx="8135938" cy="523875"/>
          </a:xfrm>
          <a:prstGeom prst="rect">
            <a:avLst/>
          </a:prstGeom>
          <a:noFill/>
          <a:ln w="9525">
            <a:noFill/>
            <a:miter lim="800000"/>
            <a:headEnd/>
            <a:tailEnd/>
          </a:ln>
        </p:spPr>
        <p:txBody>
          <a:bodyPr>
            <a:spAutoFit/>
          </a:bodyPr>
          <a:lstStyle/>
          <a:p>
            <a:pPr marL="265113" indent="-265113" eaLnBrk="1" hangingPunct="1"/>
            <a:r>
              <a:rPr lang="en-US" sz="1400" i="1">
                <a:solidFill>
                  <a:srgbClr val="0070C0"/>
                </a:solidFill>
              </a:rPr>
              <a:t>1. I. L.Babich, V.Ye.Osidach, V.I.Sobovoy, A.N.Veklich  – Czechoslovak Journ. of Physics. – vol.52, Supple­ment D, 2002, D731</a:t>
            </a:r>
            <a:endParaRPr lang="ru-RU" i="1">
              <a:solidFill>
                <a:srgbClr val="0070C0"/>
              </a:solidFill>
            </a:endParaRPr>
          </a:p>
        </p:txBody>
      </p:sp>
      <p:cxnSp>
        <p:nvCxnSpPr>
          <p:cNvPr id="5" name="Пряма сполучна лінія 4"/>
          <p:cNvCxnSpPr/>
          <p:nvPr/>
        </p:nvCxnSpPr>
        <p:spPr>
          <a:xfrm>
            <a:off x="323850" y="6237288"/>
            <a:ext cx="8135938" cy="0"/>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Місце для номера слайда 1"/>
          <p:cNvSpPr>
            <a:spLocks/>
          </p:cNvSpPr>
          <p:nvPr/>
        </p:nvSpPr>
        <p:spPr bwMode="auto">
          <a:xfrm>
            <a:off x="8532813" y="5661025"/>
            <a:ext cx="547687" cy="396875"/>
          </a:xfrm>
          <a:prstGeom prst="bracketPair">
            <a:avLst>
              <a:gd name="adj" fmla="val 17949"/>
            </a:avLst>
          </a:prstGeom>
          <a:noFill/>
          <a:ln w="19050">
            <a:solidFill>
              <a:srgbClr val="FFFFFF"/>
            </a:solidFill>
            <a:round/>
            <a:headEnd/>
            <a:tailEnd/>
          </a:ln>
        </p:spPr>
        <p:txBody>
          <a:bodyPr lIns="0" tIns="0" rIns="0" bIns="0" anchor="ctr"/>
          <a:lstStyle/>
          <a:p>
            <a:pPr algn="ctr"/>
            <a:fld id="{B283D776-98DA-49E8-A4F4-7EF333BEEE9F}" type="slidenum">
              <a:rPr lang="en-US">
                <a:solidFill>
                  <a:srgbClr val="FFFFFF"/>
                </a:solidFill>
              </a:rPr>
              <a:pPr algn="ctr"/>
              <a:t>8</a:t>
            </a:fld>
            <a:endParaRPr lang="en-US">
              <a:solidFill>
                <a:srgbClr val="FFFFFF"/>
              </a:solidFill>
            </a:endParaRPr>
          </a:p>
        </p:txBody>
      </p:sp>
      <p:sp>
        <p:nvSpPr>
          <p:cNvPr id="9"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sp>
        <p:nvSpPr>
          <p:cNvPr id="9223" name="TextBox 1"/>
          <p:cNvSpPr txBox="1">
            <a:spLocks noChangeArrowheads="1"/>
          </p:cNvSpPr>
          <p:nvPr/>
        </p:nvSpPr>
        <p:spPr bwMode="auto">
          <a:xfrm>
            <a:off x="595313" y="4321175"/>
            <a:ext cx="7694612" cy="369888"/>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electrode diameter was 6 mm; the discharge gap </a:t>
            </a:r>
            <a:r>
              <a:rPr lang="uk-UA"/>
              <a:t>і</a:t>
            </a:r>
            <a:r>
              <a:rPr lang="en-US"/>
              <a:t>s 8 mm.</a:t>
            </a:r>
          </a:p>
        </p:txBody>
      </p:sp>
      <p:pic>
        <p:nvPicPr>
          <p:cNvPr id="9224" name="Picture 7"/>
          <p:cNvPicPr>
            <a:picLocks noChangeAspect="1"/>
          </p:cNvPicPr>
          <p:nvPr/>
        </p:nvPicPr>
        <p:blipFill>
          <a:blip r:embed="rId3"/>
          <a:srcRect/>
          <a:stretch>
            <a:fillRect/>
          </a:stretch>
        </p:blipFill>
        <p:spPr bwMode="auto">
          <a:xfrm>
            <a:off x="3175" y="0"/>
            <a:ext cx="1184275" cy="1147763"/>
          </a:xfrm>
          <a:prstGeom prst="rect">
            <a:avLst/>
          </a:prstGeom>
          <a:noFill/>
          <a:ln w="9525">
            <a:noFill/>
            <a:miter lim="800000"/>
            <a:headEnd/>
            <a:tailEnd/>
          </a:ln>
        </p:spPr>
      </p:pic>
      <p:pic>
        <p:nvPicPr>
          <p:cNvPr id="9225" name="Picture 10" descr="F:\job\University\publications\conferences\9th SCSLSA Serbia\pictures\Рисунок1.png"/>
          <p:cNvPicPr>
            <a:picLocks noChangeAspect="1" noChangeArrowheads="1"/>
          </p:cNvPicPr>
          <p:nvPr/>
        </p:nvPicPr>
        <p:blipFill>
          <a:blip r:embed="rId4"/>
          <a:srcRect/>
          <a:stretch>
            <a:fillRect/>
          </a:stretch>
        </p:blipFill>
        <p:spPr bwMode="auto">
          <a:xfrm>
            <a:off x="1042988" y="1779588"/>
            <a:ext cx="6624637" cy="2657475"/>
          </a:xfrm>
          <a:prstGeom prst="rect">
            <a:avLst/>
          </a:prstGeom>
          <a:noFill/>
          <a:ln w="9525">
            <a:noFill/>
            <a:miter lim="800000"/>
            <a:headEnd/>
            <a:tailEnd/>
          </a:ln>
        </p:spPr>
      </p:pic>
      <p:sp>
        <p:nvSpPr>
          <p:cNvPr id="10" name="TextBox 1"/>
          <p:cNvSpPr txBox="1">
            <a:spLocks noChangeArrowheads="1"/>
          </p:cNvSpPr>
          <p:nvPr/>
        </p:nvSpPr>
        <p:spPr bwMode="auto">
          <a:xfrm>
            <a:off x="595313" y="4708525"/>
            <a:ext cx="7694612" cy="368300"/>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arc current </a:t>
            </a:r>
            <a:r>
              <a:rPr lang="uk-UA"/>
              <a:t>і</a:t>
            </a:r>
            <a:r>
              <a:rPr lang="en-US"/>
              <a:t>s 3.5 and 30 Amps.</a:t>
            </a:r>
          </a:p>
        </p:txBody>
      </p:sp>
      <p:sp>
        <p:nvSpPr>
          <p:cNvPr id="11" name="TextBox 1"/>
          <p:cNvSpPr txBox="1">
            <a:spLocks noChangeArrowheads="1"/>
          </p:cNvSpPr>
          <p:nvPr/>
        </p:nvSpPr>
        <p:spPr bwMode="auto">
          <a:xfrm>
            <a:off x="611188" y="5151438"/>
            <a:ext cx="7694612" cy="646112"/>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method of one-pass tomographic recording by CCD linear image sensor</a:t>
            </a:r>
            <a:r>
              <a:rPr lang="en-US" baseline="30000"/>
              <a:t>1</a:t>
            </a:r>
            <a:r>
              <a:rPr lang="en-US" b="1"/>
              <a:t> </a:t>
            </a:r>
            <a:r>
              <a:rPr lang="en-US"/>
              <a:t>was used.</a:t>
            </a:r>
          </a:p>
        </p:txBody>
      </p:sp>
      <p:sp>
        <p:nvSpPr>
          <p:cNvPr id="12" name="TextBox 1"/>
          <p:cNvSpPr txBox="1">
            <a:spLocks noChangeArrowheads="1"/>
          </p:cNvSpPr>
          <p:nvPr/>
        </p:nvSpPr>
        <p:spPr bwMode="auto">
          <a:xfrm>
            <a:off x="611188" y="5797550"/>
            <a:ext cx="7694612" cy="368300"/>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Ø"/>
            </a:pPr>
            <a:r>
              <a:rPr lang="en-US"/>
              <a:t>The free burning arc was used as the thermal plasma source</a:t>
            </a:r>
            <a:r>
              <a:rPr lang="uk-UA"/>
              <a:t>.</a:t>
            </a:r>
          </a:p>
        </p:txBody>
      </p:sp>
      <p:sp>
        <p:nvSpPr>
          <p:cNvPr id="9229" name="Прямокутник 3"/>
          <p:cNvSpPr>
            <a:spLocks noChangeArrowheads="1"/>
          </p:cNvSpPr>
          <p:nvPr/>
        </p:nvSpPr>
        <p:spPr bwMode="auto">
          <a:xfrm>
            <a:off x="900113" y="1323975"/>
            <a:ext cx="6985000" cy="400050"/>
          </a:xfrm>
          <a:prstGeom prst="rect">
            <a:avLst/>
          </a:prstGeom>
          <a:noFill/>
          <a:ln w="9525">
            <a:noFill/>
            <a:miter lim="800000"/>
            <a:headEnd/>
            <a:tailEnd/>
          </a:ln>
        </p:spPr>
        <p:txBody>
          <a:bodyPr>
            <a:spAutoFit/>
          </a:bodyPr>
          <a:lstStyle/>
          <a:p>
            <a:pPr marL="265113" indent="-265113" algn="ctr" eaLnBrk="1" hangingPunct="1"/>
            <a:r>
              <a:rPr lang="en-US" sz="2000"/>
              <a:t>Scheme of intensity radial distributions measurement</a:t>
            </a:r>
            <a:endParaRPr lang="en-GB"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Місце для номера слайда 1"/>
          <p:cNvSpPr>
            <a:spLocks noGrp="1"/>
          </p:cNvSpPr>
          <p:nvPr>
            <p:ph type="sldNum" sz="quarter" idx="10"/>
          </p:nvPr>
        </p:nvSpPr>
        <p:spPr bwMode="auto">
          <a:noFill/>
          <a:ln>
            <a:round/>
            <a:headEnd/>
            <a:tailEnd/>
          </a:ln>
        </p:spPr>
        <p:txBody>
          <a:bodyPr/>
          <a:lstStyle/>
          <a:p>
            <a:fld id="{A2D723C0-E6CC-4F99-8123-6858DB65950E}" type="slidenum">
              <a:rPr lang="en-US" smtClean="0"/>
              <a:pPr/>
              <a:t>9</a:t>
            </a:fld>
            <a:endParaRPr lang="en-US" smtClean="0"/>
          </a:p>
        </p:txBody>
      </p:sp>
      <p:graphicFrame>
        <p:nvGraphicFramePr>
          <p:cNvPr id="10243" name="Об'єкт 2"/>
          <p:cNvGraphicFramePr>
            <a:graphicFrameLocks noChangeAspect="1"/>
          </p:cNvGraphicFramePr>
          <p:nvPr/>
        </p:nvGraphicFramePr>
        <p:xfrm>
          <a:off x="4951413" y="1590675"/>
          <a:ext cx="4652962" cy="1357313"/>
        </p:xfrm>
        <a:graphic>
          <a:graphicData uri="http://schemas.openxmlformats.org/presentationml/2006/ole">
            <p:oleObj spid="_x0000_s10243" name="Документ" r:id="rId3" imgW="4642123" imgH="1200351" progId="Word.Document.12">
              <p:embed/>
            </p:oleObj>
          </a:graphicData>
        </a:graphic>
      </p:graphicFrame>
      <p:sp>
        <p:nvSpPr>
          <p:cNvPr id="10244" name="TextBox 2"/>
          <p:cNvSpPr txBox="1">
            <a:spLocks noChangeArrowheads="1"/>
          </p:cNvSpPr>
          <p:nvPr/>
        </p:nvSpPr>
        <p:spPr bwMode="auto">
          <a:xfrm>
            <a:off x="252413" y="5373688"/>
            <a:ext cx="8135937" cy="1508125"/>
          </a:xfrm>
          <a:prstGeom prst="rect">
            <a:avLst/>
          </a:prstGeom>
          <a:noFill/>
          <a:ln w="9525">
            <a:noFill/>
            <a:miter lim="800000"/>
            <a:headEnd/>
            <a:tailEnd/>
          </a:ln>
        </p:spPr>
        <p:txBody>
          <a:bodyPr>
            <a:spAutoFit/>
          </a:bodyPr>
          <a:lstStyle/>
          <a:p>
            <a:pPr eaLnBrk="1" hangingPunct="1"/>
            <a:r>
              <a:rPr lang="en-US" sz="1400" i="1">
                <a:solidFill>
                  <a:srgbClr val="0070C0"/>
                </a:solidFill>
              </a:rPr>
              <a:t>2. P.L. Smith, C. Heize, J.R. Esmond, R.L. Kurucz, Atomic spectral line database from CD-ROM 23 of R.L. Kurucz, http://cfa-www.harvard.edu/amp/ampdata/kurucz23/sekur.html. – accessed May, 2013.</a:t>
            </a:r>
          </a:p>
          <a:p>
            <a:pPr eaLnBrk="1" hangingPunct="1"/>
            <a:endParaRPr lang="en-US" sz="400" i="1">
              <a:solidFill>
                <a:srgbClr val="0070C0"/>
              </a:solidFill>
            </a:endParaRPr>
          </a:p>
          <a:p>
            <a:pPr eaLnBrk="1" hangingPunct="1"/>
            <a:r>
              <a:rPr lang="en-US" sz="1400" i="1">
                <a:solidFill>
                  <a:srgbClr val="0070C0"/>
                </a:solidFill>
              </a:rPr>
              <a:t>3. Komarovskiy V.A.,  Shabanova L.N. Private Communication, 1992, http://spectr-http://spectr-w3.snz.ru/splines.phtml, accessed May, 2013.</a:t>
            </a:r>
          </a:p>
          <a:p>
            <a:pPr eaLnBrk="1" hangingPunct="1"/>
            <a:endParaRPr lang="en-US" sz="400" i="1">
              <a:solidFill>
                <a:srgbClr val="0070C0"/>
              </a:solidFill>
            </a:endParaRPr>
          </a:p>
          <a:p>
            <a:pPr eaLnBrk="1" hangingPunct="1"/>
            <a:r>
              <a:rPr lang="en-US" sz="1400" i="1">
                <a:solidFill>
                  <a:srgbClr val="0070C0"/>
                </a:solidFill>
              </a:rPr>
              <a:t>4. Schuttevaer J.W., Smit J.A. The relative probabilities of trancitions in  the zinc atom // Physica X – 1943 – no 7 – 502-512</a:t>
            </a:r>
            <a:endParaRPr lang="ru-RU" i="1">
              <a:solidFill>
                <a:srgbClr val="0070C0"/>
              </a:solidFill>
            </a:endParaRPr>
          </a:p>
        </p:txBody>
      </p:sp>
      <p:sp>
        <p:nvSpPr>
          <p:cNvPr id="10245" name="TextBox 4"/>
          <p:cNvSpPr txBox="1">
            <a:spLocks noChangeArrowheads="1"/>
          </p:cNvSpPr>
          <p:nvPr/>
        </p:nvSpPr>
        <p:spPr bwMode="auto">
          <a:xfrm>
            <a:off x="6156325" y="2743200"/>
            <a:ext cx="2447925" cy="830263"/>
          </a:xfrm>
          <a:prstGeom prst="rect">
            <a:avLst/>
          </a:prstGeom>
          <a:noFill/>
          <a:ln w="9525">
            <a:noFill/>
            <a:miter lim="800000"/>
            <a:headEnd/>
            <a:tailEnd/>
          </a:ln>
        </p:spPr>
        <p:txBody>
          <a:bodyPr>
            <a:spAutoFit/>
          </a:bodyPr>
          <a:lstStyle/>
          <a:p>
            <a:pPr algn="ctr" eaLnBrk="1" hangingPunct="1"/>
            <a:r>
              <a:rPr lang="en-US" sz="1600"/>
              <a:t>Table.1. Selected ZnI spectral lines and their atomic data.</a:t>
            </a:r>
            <a:endParaRPr lang="uk-UA" sz="1600"/>
          </a:p>
        </p:txBody>
      </p:sp>
      <p:cxnSp>
        <p:nvCxnSpPr>
          <p:cNvPr id="6" name="Пряма сполучна лінія 5"/>
          <p:cNvCxnSpPr/>
          <p:nvPr/>
        </p:nvCxnSpPr>
        <p:spPr>
          <a:xfrm>
            <a:off x="323850" y="5373688"/>
            <a:ext cx="813593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47" name="Об'єкт 3"/>
          <p:cNvGraphicFramePr>
            <a:graphicFrameLocks noChangeAspect="1"/>
          </p:cNvGraphicFramePr>
          <p:nvPr/>
        </p:nvGraphicFramePr>
        <p:xfrm>
          <a:off x="3062288" y="1587500"/>
          <a:ext cx="3741737" cy="2641600"/>
        </p:xfrm>
        <a:graphic>
          <a:graphicData uri="http://schemas.openxmlformats.org/presentationml/2006/ole">
            <p:oleObj spid="_x0000_s10247" name="Graph" r:id="rId4" imgW="4276954" imgH="3023616" progId="Origin50.Graph">
              <p:embed/>
            </p:oleObj>
          </a:graphicData>
        </a:graphic>
      </p:graphicFrame>
      <p:sp>
        <p:nvSpPr>
          <p:cNvPr id="10248" name="TextBox 5"/>
          <p:cNvSpPr txBox="1">
            <a:spLocks noChangeArrowheads="1"/>
          </p:cNvSpPr>
          <p:nvPr/>
        </p:nvSpPr>
        <p:spPr bwMode="auto">
          <a:xfrm>
            <a:off x="179388" y="4213225"/>
            <a:ext cx="6461125" cy="1016000"/>
          </a:xfrm>
          <a:prstGeom prst="rect">
            <a:avLst/>
          </a:prstGeom>
          <a:noFill/>
          <a:ln w="9525">
            <a:noFill/>
            <a:miter lim="800000"/>
            <a:headEnd/>
            <a:tailEnd/>
          </a:ln>
        </p:spPr>
        <p:txBody>
          <a:bodyPr>
            <a:spAutoFit/>
          </a:bodyPr>
          <a:lstStyle/>
          <a:p>
            <a:pPr marL="265113" indent="-265113" algn="ctr" eaLnBrk="1" hangingPunct="1"/>
            <a:r>
              <a:rPr lang="en-US" sz="2000" i="1"/>
              <a:t>Boltzmann plots of electric arc between Ag-SnO</a:t>
            </a:r>
            <a:r>
              <a:rPr lang="en-US" sz="2000" i="1" baseline="-25000"/>
              <a:t>2</a:t>
            </a:r>
            <a:r>
              <a:rPr lang="en-US" sz="2000" i="1"/>
              <a:t>-ZnO electrodes o</a:t>
            </a:r>
            <a:r>
              <a:rPr lang="en-GB" sz="2000" i="1"/>
              <a:t>btained</a:t>
            </a:r>
            <a:r>
              <a:rPr lang="en-US" sz="2000" i="1"/>
              <a:t> by CuI lines and ZnI lines, current 3,5 Amps (a) 30 Amps (b), r = 0mm</a:t>
            </a:r>
            <a:endParaRPr lang="uk-UA" sz="2000"/>
          </a:p>
        </p:txBody>
      </p:sp>
      <p:sp>
        <p:nvSpPr>
          <p:cNvPr id="10249" name="TextBox 6"/>
          <p:cNvSpPr txBox="1">
            <a:spLocks noChangeArrowheads="1"/>
          </p:cNvSpPr>
          <p:nvPr/>
        </p:nvSpPr>
        <p:spPr bwMode="auto">
          <a:xfrm>
            <a:off x="1441450" y="3924300"/>
            <a:ext cx="312738" cy="368300"/>
          </a:xfrm>
          <a:prstGeom prst="rect">
            <a:avLst/>
          </a:prstGeom>
          <a:noFill/>
          <a:ln w="9525">
            <a:noFill/>
            <a:miter lim="800000"/>
            <a:headEnd/>
            <a:tailEnd/>
          </a:ln>
        </p:spPr>
        <p:txBody>
          <a:bodyPr wrap="none">
            <a:spAutoFit/>
          </a:bodyPr>
          <a:lstStyle/>
          <a:p>
            <a:pPr marL="265113" indent="-265113" eaLnBrk="1" hangingPunct="1"/>
            <a:r>
              <a:rPr lang="en-US" i="1"/>
              <a:t>a</a:t>
            </a:r>
            <a:endParaRPr lang="ru-RU"/>
          </a:p>
        </p:txBody>
      </p:sp>
      <p:sp>
        <p:nvSpPr>
          <p:cNvPr id="10250" name="TextBox 7"/>
          <p:cNvSpPr txBox="1">
            <a:spLocks noChangeArrowheads="1"/>
          </p:cNvSpPr>
          <p:nvPr/>
        </p:nvSpPr>
        <p:spPr bwMode="auto">
          <a:xfrm>
            <a:off x="4972050" y="3924300"/>
            <a:ext cx="314325" cy="368300"/>
          </a:xfrm>
          <a:prstGeom prst="rect">
            <a:avLst/>
          </a:prstGeom>
          <a:noFill/>
          <a:ln w="9525">
            <a:noFill/>
            <a:miter lim="800000"/>
            <a:headEnd/>
            <a:tailEnd/>
          </a:ln>
        </p:spPr>
        <p:txBody>
          <a:bodyPr wrap="none">
            <a:spAutoFit/>
          </a:bodyPr>
          <a:lstStyle/>
          <a:p>
            <a:pPr marL="265113" indent="-265113" eaLnBrk="1" hangingPunct="1"/>
            <a:r>
              <a:rPr lang="en-US" i="1"/>
              <a:t>b</a:t>
            </a:r>
            <a:endParaRPr lang="ru-RU"/>
          </a:p>
        </p:txBody>
      </p:sp>
      <p:graphicFrame>
        <p:nvGraphicFramePr>
          <p:cNvPr id="10251" name="Об'єкт 1"/>
          <p:cNvGraphicFramePr>
            <a:graphicFrameLocks noChangeAspect="1"/>
          </p:cNvGraphicFramePr>
          <p:nvPr/>
        </p:nvGraphicFramePr>
        <p:xfrm>
          <a:off x="-252413" y="1516063"/>
          <a:ext cx="3800476" cy="2687637"/>
        </p:xfrm>
        <a:graphic>
          <a:graphicData uri="http://schemas.openxmlformats.org/presentationml/2006/ole">
            <p:oleObj spid="_x0000_s10251" name="Graph" r:id="rId5" imgW="4276954" imgH="3023616" progId="Origin50.Graph">
              <p:embed/>
            </p:oleObj>
          </a:graphicData>
        </a:graphic>
      </p:graphicFrame>
      <p:sp>
        <p:nvSpPr>
          <p:cNvPr id="12" name="TextBox 3"/>
          <p:cNvSpPr txBox="1">
            <a:spLocks noChangeArrowheads="1"/>
          </p:cNvSpPr>
          <p:nvPr/>
        </p:nvSpPr>
        <p:spPr bwMode="auto">
          <a:xfrm>
            <a:off x="1571625" y="284163"/>
            <a:ext cx="6288088" cy="46196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dirty="0" smtClean="0">
                <a:solidFill>
                  <a:schemeClr val="bg1">
                    <a:lumMod val="50000"/>
                  </a:schemeClr>
                </a:solidFill>
              </a:rPr>
              <a:t>Optical emission spectroscopy</a:t>
            </a:r>
          </a:p>
        </p:txBody>
      </p:sp>
      <p:pic>
        <p:nvPicPr>
          <p:cNvPr id="10253" name="Picture 7"/>
          <p:cNvPicPr>
            <a:picLocks noChangeAspect="1"/>
          </p:cNvPicPr>
          <p:nvPr/>
        </p:nvPicPr>
        <p:blipFill>
          <a:blip r:embed="rId6"/>
          <a:srcRect/>
          <a:stretch>
            <a:fillRect/>
          </a:stretch>
        </p:blipFill>
        <p:spPr bwMode="auto">
          <a:xfrm>
            <a:off x="3175" y="0"/>
            <a:ext cx="1184275" cy="1147763"/>
          </a:xfrm>
          <a:prstGeom prst="rect">
            <a:avLst/>
          </a:prstGeom>
          <a:noFill/>
          <a:ln w="9525">
            <a:noFill/>
            <a:miter lim="800000"/>
            <a:headEnd/>
            <a:tailEnd/>
          </a:ln>
        </p:spPr>
      </p:pic>
      <p:sp>
        <p:nvSpPr>
          <p:cNvPr id="10254" name="Прямокутник 2"/>
          <p:cNvSpPr>
            <a:spLocks noChangeArrowheads="1"/>
          </p:cNvSpPr>
          <p:nvPr/>
        </p:nvSpPr>
        <p:spPr bwMode="auto">
          <a:xfrm>
            <a:off x="1808163" y="849313"/>
            <a:ext cx="5356225" cy="708025"/>
          </a:xfrm>
          <a:prstGeom prst="rect">
            <a:avLst/>
          </a:prstGeom>
          <a:noFill/>
          <a:ln w="9525">
            <a:noFill/>
            <a:miter lim="800000"/>
            <a:headEnd/>
            <a:tailEnd/>
          </a:ln>
        </p:spPr>
        <p:txBody>
          <a:bodyPr>
            <a:spAutoFit/>
          </a:bodyPr>
          <a:lstStyle/>
          <a:p>
            <a:pPr marL="265113" indent="-265113" algn="ctr" eaLnBrk="1" hangingPunct="1"/>
            <a:r>
              <a:rPr lang="en-US" sz="2000" b="1">
                <a:solidFill>
                  <a:srgbClr val="0070C0"/>
                </a:solidFill>
              </a:rPr>
              <a:t>Arc plasma studies between Ag-SnO</a:t>
            </a:r>
            <a:r>
              <a:rPr lang="en-US" sz="2000" b="1" baseline="-25000">
                <a:solidFill>
                  <a:srgbClr val="0070C0"/>
                </a:solidFill>
              </a:rPr>
              <a:t>2</a:t>
            </a:r>
            <a:r>
              <a:rPr lang="en-US" sz="2000" b="1">
                <a:solidFill>
                  <a:srgbClr val="0070C0"/>
                </a:solidFill>
              </a:rPr>
              <a:t>-ZnO composite electrodes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уміжність">
  <a:themeElements>
    <a:clrScheme name="Суміжність">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уміжність">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5999</TotalTime>
  <Words>2597</Words>
  <Application>Microsoft Office PowerPoint</Application>
  <PresentationFormat>On-screen Show (4:3)</PresentationFormat>
  <Paragraphs>271</Paragraphs>
  <Slides>29</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29</vt:i4>
      </vt:variant>
    </vt:vector>
  </HeadingPairs>
  <TitlesOfParts>
    <vt:vector size="39" baseType="lpstr">
      <vt:lpstr>Arial</vt:lpstr>
      <vt:lpstr>Cambria</vt:lpstr>
      <vt:lpstr>Calibri</vt:lpstr>
      <vt:lpstr>Wingdings</vt:lpstr>
      <vt:lpstr>Times New Roman</vt:lpstr>
      <vt:lpstr>Суміжність</vt:lpstr>
      <vt:lpstr>Microsoft Word Document</vt:lpstr>
      <vt:lpstr>Origin Graph</vt:lpstr>
      <vt:lpstr>Microsoft Word Picture</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Free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Virtual PC</dc:creator>
  <cp:lastModifiedBy>Milan S. Dimitrijevi</cp:lastModifiedBy>
  <cp:revision>414</cp:revision>
  <dcterms:created xsi:type="dcterms:W3CDTF">2010-06-17T15:11:26Z</dcterms:created>
  <dcterms:modified xsi:type="dcterms:W3CDTF">2013-06-07T14:02:41Z</dcterms:modified>
</cp:coreProperties>
</file>