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126" r:id="rId1"/>
  </p:sldMasterIdLst>
  <p:notesMasterIdLst>
    <p:notesMasterId r:id="rId19"/>
  </p:notesMasterIdLst>
  <p:sldIdLst>
    <p:sldId id="274" r:id="rId2"/>
    <p:sldId id="334" r:id="rId3"/>
    <p:sldId id="336" r:id="rId4"/>
    <p:sldId id="335" r:id="rId5"/>
    <p:sldId id="337" r:id="rId6"/>
    <p:sldId id="297" r:id="rId7"/>
    <p:sldId id="292" r:id="rId8"/>
    <p:sldId id="301" r:id="rId9"/>
    <p:sldId id="267" r:id="rId10"/>
    <p:sldId id="268" r:id="rId11"/>
    <p:sldId id="275" r:id="rId12"/>
    <p:sldId id="325" r:id="rId13"/>
    <p:sldId id="332" r:id="rId14"/>
    <p:sldId id="284" r:id="rId15"/>
    <p:sldId id="283" r:id="rId16"/>
    <p:sldId id="282" r:id="rId17"/>
    <p:sldId id="285" r:id="rId1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EF8257"/>
    <a:srgbClr val="000000"/>
    <a:srgbClr val="5D5A3D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059" autoAdjust="0"/>
    <p:restoredTop sz="89555" autoAdjust="0"/>
  </p:normalViewPr>
  <p:slideViewPr>
    <p:cSldViewPr>
      <p:cViewPr>
        <p:scale>
          <a:sx n="33" d="100"/>
          <a:sy n="33" d="100"/>
        </p:scale>
        <p:origin x="-3156" y="-15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30" d="100"/>
        <a:sy n="130" d="100"/>
      </p:scale>
      <p:origin x="0" y="794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Relationship Id="rId5" Type="http://schemas.openxmlformats.org/officeDocument/2006/relationships/image" Target="../media/image29.wmf"/><Relationship Id="rId4" Type="http://schemas.openxmlformats.org/officeDocument/2006/relationships/image" Target="../media/image28.wmf"/></Relationships>
</file>

<file path=ppt/drawings/_rels/vmlDrawing11.v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3" Type="http://schemas.openxmlformats.org/officeDocument/2006/relationships/image" Target="../media/image32.wmf"/><Relationship Id="rId7" Type="http://schemas.openxmlformats.org/officeDocument/2006/relationships/image" Target="../media/image36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Relationship Id="rId6" Type="http://schemas.openxmlformats.org/officeDocument/2006/relationships/image" Target="../media/image35.wmf"/><Relationship Id="rId5" Type="http://schemas.openxmlformats.org/officeDocument/2006/relationships/image" Target="../media/image34.wmf"/><Relationship Id="rId4" Type="http://schemas.openxmlformats.org/officeDocument/2006/relationships/image" Target="../media/image3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3.emf"/><Relationship Id="rId1" Type="http://schemas.openxmlformats.org/officeDocument/2006/relationships/image" Target="../media/image16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8.emf"/><Relationship Id="rId1" Type="http://schemas.openxmlformats.org/officeDocument/2006/relationships/image" Target="../media/image4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63F97D6D-BC3A-46B7-A626-FB7FC4D9726D}" type="datetimeFigureOut">
              <a:rPr lang="uk-UA"/>
              <a:pPr>
                <a:defRPr/>
              </a:pPr>
              <a:t>07.06.2013</a:t>
            </a:fld>
            <a:endParaRPr lang="uk-U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uk-UA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uk-UA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0CE3FC79-B10B-4771-9A4A-507897CF36B5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Місце для зображення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Місце для нотаток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uk-UA" smtClean="0"/>
              <a:t>Тут слід гарно представитись</a:t>
            </a:r>
          </a:p>
        </p:txBody>
      </p:sp>
      <p:sp>
        <p:nvSpPr>
          <p:cNvPr id="20484" name="Місце для номера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533A149-9F2E-437D-87E1-6C3DA561B0AD}" type="slidenum">
              <a:rPr lang="uk-UA" smtClean="0"/>
              <a:pPr/>
              <a:t>1</a:t>
            </a:fld>
            <a:endParaRPr lang="uk-UA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Місце для зображення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Місце для нотаток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uk-UA" smtClean="0"/>
              <a:t>Отримані з тих діаграм температури</a:t>
            </a:r>
          </a:p>
          <a:p>
            <a:r>
              <a:rPr lang="uk-UA" smtClean="0"/>
              <a:t>Після селекції констант чітко видно, розбіжність кривих на периферії, що свідчить про не виконання припущення </a:t>
            </a:r>
            <a:r>
              <a:rPr lang="en-US" smtClean="0"/>
              <a:t>LTE </a:t>
            </a:r>
            <a:r>
              <a:rPr lang="uk-UA" smtClean="0"/>
              <a:t>на периферії.</a:t>
            </a:r>
          </a:p>
          <a:p>
            <a:r>
              <a:rPr lang="uk-UA" smtClean="0"/>
              <a:t>Приходимо до потреби проведення досліджень незалежних від </a:t>
            </a:r>
            <a:r>
              <a:rPr lang="en-US" smtClean="0"/>
              <a:t>LTE</a:t>
            </a:r>
            <a:endParaRPr lang="uk-UA" smtClean="0"/>
          </a:p>
        </p:txBody>
      </p:sp>
      <p:sp>
        <p:nvSpPr>
          <p:cNvPr id="21508" name="Місце для номера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87AF66B-EDDE-49E1-A2C9-43F1A04F303F}" type="slidenum">
              <a:rPr lang="uk-UA" smtClean="0"/>
              <a:pPr/>
              <a:t>6</a:t>
            </a:fld>
            <a:endParaRPr lang="uk-UA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Місце для зображення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Місце для нотаток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uk-UA" smtClean="0"/>
              <a:t>Результати обрахунків одного з основних параметру плазми – температури. З графіків можна побачити чи виконується припущення </a:t>
            </a:r>
            <a:r>
              <a:rPr lang="en-US" smtClean="0"/>
              <a:t>LTE </a:t>
            </a:r>
            <a:r>
              <a:rPr lang="uk-UA" smtClean="0"/>
              <a:t>а також, зачепити проблему точності спектроскопічних констант.</a:t>
            </a:r>
          </a:p>
        </p:txBody>
      </p:sp>
      <p:sp>
        <p:nvSpPr>
          <p:cNvPr id="22532" name="Місце для номера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FF51E1E-99A4-4C72-86AB-E5D8CAEFA80B}" type="slidenum">
              <a:rPr lang="uk-UA" smtClean="0"/>
              <a:pPr/>
              <a:t>7</a:t>
            </a:fld>
            <a:endParaRPr lang="uk-UA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Місце для зображення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Місце для нотаток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uk-UA" smtClean="0"/>
              <a:t>Результати обрахунку коефіцієнта поглинання та (маючи його) концентрації атомів міді(лазер на парах міді, тому тільки мідь в розряді поглинає його випромінювання)</a:t>
            </a:r>
          </a:p>
        </p:txBody>
      </p:sp>
      <p:sp>
        <p:nvSpPr>
          <p:cNvPr id="23556" name="Місце для номера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EFAA04A-6C26-4E6A-B24B-63EA2283EB56}" type="slidenum">
              <a:rPr lang="uk-UA" smtClean="0"/>
              <a:pPr/>
              <a:t>8</a:t>
            </a:fld>
            <a:endParaRPr lang="uk-UA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Місце для зображення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Місце для нотаток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uk-UA" smtClean="0"/>
              <a:t>На разі можна сказати, що припущення </a:t>
            </a:r>
            <a:r>
              <a:rPr lang="en-US" smtClean="0"/>
              <a:t>LTE </a:t>
            </a:r>
            <a:r>
              <a:rPr lang="uk-UA" smtClean="0"/>
              <a:t>на відстанях до 2мм може бути застосованим.</a:t>
            </a:r>
          </a:p>
          <a:p>
            <a:r>
              <a:rPr lang="uk-UA" smtClean="0"/>
              <a:t>І дещо передчасно, але, так як в результаті проведених досліджень відібрані (на початку досліджень) константи дають фізичні результати то можна порекомендувати ці константи, з ремаркою того що вони ще піддадуться додатковій апробації.</a:t>
            </a:r>
          </a:p>
        </p:txBody>
      </p:sp>
      <p:sp>
        <p:nvSpPr>
          <p:cNvPr id="24580" name="Місце для номера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D85ADC2-9C8E-49C5-947A-7E1224BD48C7}" type="slidenum">
              <a:rPr lang="uk-UA" smtClean="0"/>
              <a:pPr/>
              <a:t>9</a:t>
            </a:fld>
            <a:endParaRPr lang="uk-UA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Місце для зображення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Місце для нотаток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uk-UA" smtClean="0"/>
              <a:t>Якщо виникне питання щодо методики врахування інтегральності випромінювання, даний слайд допоможе мені розказати про перетворення Абеля, яке вирішує це питання.</a:t>
            </a:r>
          </a:p>
        </p:txBody>
      </p:sp>
      <p:sp>
        <p:nvSpPr>
          <p:cNvPr id="25604" name="Місце для номера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AF09F67-8BBC-4F26-8283-B8D923317254}" type="slidenum">
              <a:rPr lang="uk-UA" smtClean="0"/>
              <a:pPr/>
              <a:t>14</a:t>
            </a:fld>
            <a:endParaRPr lang="uk-UA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Місце для зображення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Місце для нотаток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uk-UA" smtClean="0"/>
              <a:t>В принципі, я думаю, що усної відповіді на питання «Що таке </a:t>
            </a:r>
            <a:r>
              <a:rPr lang="en-US" smtClean="0"/>
              <a:t>LTE?</a:t>
            </a:r>
            <a:r>
              <a:rPr lang="uk-UA" smtClean="0"/>
              <a:t>» буде достатньо, але на всяк пожарний</a:t>
            </a:r>
          </a:p>
        </p:txBody>
      </p:sp>
      <p:sp>
        <p:nvSpPr>
          <p:cNvPr id="26628" name="Місце для номера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78A003E-BE45-4A08-8302-FF6CF22413ED}" type="slidenum">
              <a:rPr lang="uk-UA" smtClean="0"/>
              <a:pPr/>
              <a:t>15</a:t>
            </a:fld>
            <a:endParaRPr lang="uk-UA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Місце для зображення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Місце для нотаток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uk-UA" smtClean="0"/>
              <a:t>Якщо спитають про метод відносних інтенсивностей – узагальнений метод відносних інтенсивностей є метод діаграм Больцмана. Просто можливо виникнуть питання, щодо математичних перетворень (типу «у виразі інтенсивності є концентрація, чому ви її не враховуєте?»)</a:t>
            </a:r>
          </a:p>
        </p:txBody>
      </p:sp>
      <p:sp>
        <p:nvSpPr>
          <p:cNvPr id="27652" name="Місце для номера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4F003F3-057B-46E4-A487-1EBAFB1915A0}" type="slidenum">
              <a:rPr lang="uk-UA" smtClean="0"/>
              <a:pPr/>
              <a:t>16</a:t>
            </a:fld>
            <a:endParaRPr lang="uk-UA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Місце для зображення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Місце для нотаток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uk-UA" smtClean="0"/>
              <a:t>Ну це може і зовсім зайве, але…</a:t>
            </a:r>
          </a:p>
          <a:p>
            <a:r>
              <a:rPr lang="uk-UA" smtClean="0"/>
              <a:t>Даний слайд пояснює методику знаходження електронної концентрації. В даній доповіді конкретно про це не говориться, але контекстно воно є.</a:t>
            </a:r>
          </a:p>
        </p:txBody>
      </p:sp>
      <p:sp>
        <p:nvSpPr>
          <p:cNvPr id="28676" name="Місце для номера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E278B92-1CE6-44D5-B6C0-C19F3C46B0B9}" type="slidenum">
              <a:rPr lang="uk-UA" smtClean="0"/>
              <a:pPr/>
              <a:t>17</a:t>
            </a:fld>
            <a:endParaRPr lang="uk-UA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ADC46B-1BD3-44DF-B9D0-9A3693DA06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DE39D8-751B-4CA4-97D6-1F6EC7359FCF}" type="datetime1">
              <a:rPr lang="en-US"/>
              <a:pPr>
                <a:defRPr/>
              </a:pPr>
              <a:t>6/7/2013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BF9FC4-915B-4F8D-B516-B33C47932C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7D80E3-1A96-489B-B4BD-931252A09EEF}" type="datetime1">
              <a:rPr lang="en-US"/>
              <a:pPr>
                <a:defRPr/>
              </a:pPr>
              <a:t>6/7/2013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812939-8EDB-42E2-BD71-813D6FE00F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7D5DB2-7A24-4CFD-99A8-C7CB476425E9}" type="datetime1">
              <a:rPr lang="en-US"/>
              <a:pPr>
                <a:defRPr/>
              </a:pPr>
              <a:t>6/7/2013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6A3D53-585F-4E1D-90C8-A646C41F93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B705D0-0190-4DCD-8B7B-418CC7792260}" type="datetime1">
              <a:rPr lang="en-US"/>
              <a:pPr>
                <a:defRPr/>
              </a:pPr>
              <a:t>6/7/2013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923F63-1833-4725-88E4-D418712D8D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719F29-6C76-4334-876B-332626082356}" type="datetime1">
              <a:rPr lang="en-US"/>
              <a:pPr>
                <a:defRPr/>
              </a:pPr>
              <a:t>6/7/2013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28AB3F-FBAA-4647-BBAA-DDED793C3D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332CFF-1074-4559-87E3-5CBA8A40E568}" type="datetime1">
              <a:rPr lang="en-US"/>
              <a:pPr>
                <a:defRPr/>
              </a:pPr>
              <a:t>6/7/2013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E8D469-2BFF-4E48-B9CE-F2D8F940E3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647CE6-67A5-4AB1-9B92-A8CEEC128288}" type="datetime1">
              <a:rPr lang="en-US"/>
              <a:pPr>
                <a:defRPr/>
              </a:pPr>
              <a:t>6/7/2013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BB3AE7-918E-4861-ACED-A0BBCFF263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1FF340-4450-47DE-A044-98D8443F9121}" type="datetime1">
              <a:rPr lang="en-US"/>
              <a:pPr>
                <a:defRPr/>
              </a:pPr>
              <a:t>6/7/2013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8642AE-DCEC-44FE-A041-373E1BDA13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87F97B-90FA-4F41-81D0-829055357FF1}" type="datetime1">
              <a:rPr lang="en-US"/>
              <a:pPr>
                <a:defRPr/>
              </a:pPr>
              <a:t>6/7/2013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B2E309-1FCE-4FC9-9C20-816739DB12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6441DC-01DE-48BB-B81B-F5FFB2601D4A}" type="datetime1">
              <a:rPr lang="en-US"/>
              <a:pPr>
                <a:defRPr/>
              </a:pPr>
              <a:t>6/7/2013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uk-UA" noProof="0" smtClean="0"/>
              <a:t>Клацніть піктограму, щоб додати зображення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12CCF4-DF40-4D77-B2F3-4797B7A06C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B62EA2-6F17-4797-8EC7-9888125DD01F}" type="datetime1">
              <a:rPr lang="en-US"/>
              <a:pPr>
                <a:defRPr/>
              </a:pPr>
              <a:t>6/7/2013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6200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smtClean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225" y="5648325"/>
            <a:ext cx="549275" cy="396875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>
                <a:solidFill>
                  <a:srgbClr val="FFFFFF"/>
                </a:solidFill>
                <a:latin typeface="Arial" charset="0"/>
              </a:defRPr>
            </a:lvl1pPr>
          </a:lstStyle>
          <a:p>
            <a:pPr>
              <a:defRPr/>
            </a:pPr>
            <a:fld id="{FFE2169C-3437-46F1-8711-DCC1844566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7456" y="4048919"/>
            <a:ext cx="23669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738" y="1646237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  <a:latin typeface="Arial" charset="0"/>
              </a:defRPr>
            </a:lvl1pPr>
          </a:lstStyle>
          <a:p>
            <a:pPr>
              <a:defRPr/>
            </a:pPr>
            <a:fld id="{B6DED59A-E891-498D-B86E-F0C8AD344B39}" type="datetime1">
              <a:rPr lang="en-US"/>
              <a:pPr>
                <a:defRPr/>
              </a:pPr>
              <a:t>6/7/2013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7" r:id="rId1"/>
    <p:sldLayoutId id="2147484128" r:id="rId2"/>
    <p:sldLayoutId id="2147484129" r:id="rId3"/>
    <p:sldLayoutId id="2147484130" r:id="rId4"/>
    <p:sldLayoutId id="2147484131" r:id="rId5"/>
    <p:sldLayoutId id="2147484132" r:id="rId6"/>
    <p:sldLayoutId id="2147484133" r:id="rId7"/>
    <p:sldLayoutId id="2147484134" r:id="rId8"/>
    <p:sldLayoutId id="2147484135" r:id="rId9"/>
    <p:sldLayoutId id="2147484136" r:id="rId10"/>
    <p:sldLayoutId id="2147484137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kern="1200" spc="-1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9pPr>
    </p:titleStyle>
    <p:bodyStyle>
      <a:lvl1pPr marL="3429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ct val="20000"/>
        </a:spcBef>
        <a:spcAft>
          <a:spcPct val="0"/>
        </a:spcAft>
        <a:buClr>
          <a:srgbClr val="D2CB6C"/>
        </a:buClr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ct val="20000"/>
        </a:spcBef>
        <a:spcAft>
          <a:spcPct val="0"/>
        </a:spcAft>
        <a:buClr>
          <a:srgbClr val="95A39D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ct val="20000"/>
        </a:spcBef>
        <a:spcAft>
          <a:spcPct val="0"/>
        </a:spcAft>
        <a:buClr>
          <a:srgbClr val="C89F5D"/>
        </a:buClr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Document9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5" Type="http://schemas.openxmlformats.org/officeDocument/2006/relationships/package" Target="../embeddings/Microsoft_Office_Word_Document11.docx"/><Relationship Id="rId4" Type="http://schemas.openxmlformats.org/officeDocument/2006/relationships/package" Target="../embeddings/Microsoft_Office_Word_Document10.docx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6.bin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notesSlide" Target="../notesSlides/notesSlide8.xml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9.bin"/><Relationship Id="rId5" Type="http://schemas.openxmlformats.org/officeDocument/2006/relationships/oleObject" Target="../embeddings/oleObject8.bin"/><Relationship Id="rId4" Type="http://schemas.openxmlformats.org/officeDocument/2006/relationships/oleObject" Target="../embeddings/oleObject7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3" Type="http://schemas.openxmlformats.org/officeDocument/2006/relationships/notesSlide" Target="../notesSlides/notesSlide9.xml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14.bin"/><Relationship Id="rId11" Type="http://schemas.openxmlformats.org/officeDocument/2006/relationships/oleObject" Target="../embeddings/oleObject19.bin"/><Relationship Id="rId5" Type="http://schemas.openxmlformats.org/officeDocument/2006/relationships/oleObject" Target="../embeddings/oleObject13.bin"/><Relationship Id="rId10" Type="http://schemas.openxmlformats.org/officeDocument/2006/relationships/oleObject" Target="../embeddings/oleObject18.bin"/><Relationship Id="rId4" Type="http://schemas.openxmlformats.org/officeDocument/2006/relationships/oleObject" Target="../embeddings/oleObject12.bin"/><Relationship Id="rId9" Type="http://schemas.openxmlformats.org/officeDocument/2006/relationships/oleObject" Target="../embeddings/oleObject17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package" Target="../embeddings/Microsoft_Office_Word_Document1.docx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package" Target="../embeddings/Microsoft_Office_Word_Document2.docx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package" Target="../embeddings/Microsoft_Office_Word_Document3.docx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package" Target="../embeddings/Microsoft_Office_Word_Document4.docx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5.png"/><Relationship Id="rId5" Type="http://schemas.openxmlformats.org/officeDocument/2006/relationships/package" Target="../embeddings/Microsoft_Office_Word_Document5.docx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package" Target="../embeddings/Microsoft_Office_Word_Document8.docx"/><Relationship Id="rId5" Type="http://schemas.openxmlformats.org/officeDocument/2006/relationships/package" Target="../embeddings/Microsoft_Office_Word_Document7.docx"/><Relationship Id="rId4" Type="http://schemas.openxmlformats.org/officeDocument/2006/relationships/package" Target="../embeddings/Microsoft_Office_Word_Document6.docx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323850" y="2320925"/>
            <a:ext cx="8715375" cy="958850"/>
          </a:xfrm>
          <a:prstGeom prst="rect">
            <a:avLst/>
          </a:prstGeom>
          <a:noFill/>
          <a:ln>
            <a:noFill/>
          </a:ln>
          <a:extLst/>
        </p:spPr>
        <p:txBody>
          <a:bodyPr anchor="ctr">
            <a:spAutoFit/>
          </a:bodyPr>
          <a:lstStyle/>
          <a:p>
            <a:pPr algn="ctr" eaLnBrk="1" hangingPunct="1">
              <a:lnSpc>
                <a:spcPct val="150000"/>
              </a:lnSpc>
              <a:defRPr/>
            </a:pPr>
            <a:r>
              <a:rPr lang="en-US" sz="2000" b="1" cap="all" dirty="0">
                <a:solidFill>
                  <a:schemeClr val="accent5">
                    <a:lumMod val="50000"/>
                  </a:schemeClr>
                </a:solidFill>
              </a:rPr>
              <a:t>ATOMIC DATA AND STARK BROADENING OF </a:t>
            </a:r>
          </a:p>
          <a:p>
            <a:pPr algn="ctr" eaLnBrk="1" hangingPunct="1">
              <a:lnSpc>
                <a:spcPct val="150000"/>
              </a:lnSpc>
              <a:defRPr/>
            </a:pPr>
            <a:r>
              <a:rPr lang="en-US" sz="2000" b="1" cap="all" dirty="0" err="1">
                <a:solidFill>
                  <a:schemeClr val="accent5">
                    <a:lumMod val="50000"/>
                  </a:schemeClr>
                </a:solidFill>
              </a:rPr>
              <a:t>C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</a:rPr>
              <a:t>u</a:t>
            </a:r>
            <a:r>
              <a:rPr lang="en-US" sz="2000" b="1" cap="all" dirty="0" err="1">
                <a:solidFill>
                  <a:schemeClr val="accent5">
                    <a:lumMod val="50000"/>
                  </a:schemeClr>
                </a:solidFill>
              </a:rPr>
              <a:t>I</a:t>
            </a:r>
            <a:r>
              <a:rPr lang="en-US" sz="2000" b="1" cap="all" dirty="0">
                <a:solidFill>
                  <a:schemeClr val="accent5">
                    <a:lumMod val="50000"/>
                  </a:schemeClr>
                </a:solidFill>
              </a:rPr>
              <a:t> AND </a:t>
            </a:r>
            <a:r>
              <a:rPr lang="en-US" sz="2000" b="1" cap="all" dirty="0" err="1">
                <a:solidFill>
                  <a:schemeClr val="accent5">
                    <a:lumMod val="50000"/>
                  </a:schemeClr>
                </a:solidFill>
              </a:rPr>
              <a:t>A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</a:rPr>
              <a:t>g</a:t>
            </a:r>
            <a:r>
              <a:rPr lang="en-US" sz="2000" b="1" cap="all" dirty="0" err="1">
                <a:solidFill>
                  <a:schemeClr val="accent5">
                    <a:lumMod val="50000"/>
                  </a:schemeClr>
                </a:solidFill>
              </a:rPr>
              <a:t>I</a:t>
            </a:r>
            <a:r>
              <a:rPr lang="en-US" sz="2000" b="1" cap="all" dirty="0">
                <a:solidFill>
                  <a:schemeClr val="accent5">
                    <a:lumMod val="50000"/>
                  </a:schemeClr>
                </a:solidFill>
              </a:rPr>
              <a:t> SPECTRAL LINES: SELECTION AND ANALYSIS</a:t>
            </a:r>
          </a:p>
        </p:txBody>
      </p:sp>
      <p:sp>
        <p:nvSpPr>
          <p:cNvPr id="2051" name="TextBox 1"/>
          <p:cNvSpPr txBox="1">
            <a:spLocks noChangeArrowheads="1"/>
          </p:cNvSpPr>
          <p:nvPr/>
        </p:nvSpPr>
        <p:spPr bwMode="auto">
          <a:xfrm>
            <a:off x="2122488" y="633413"/>
            <a:ext cx="49688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5113" indent="-265113" algn="ctr" eaLnBrk="1" hangingPunct="1"/>
            <a:r>
              <a:rPr lang="en-US" sz="2000"/>
              <a:t>Radio Physics Faculty of Taras</a:t>
            </a:r>
          </a:p>
          <a:p>
            <a:pPr marL="265113" indent="-265113" algn="ctr" eaLnBrk="1" hangingPunct="1"/>
            <a:r>
              <a:rPr lang="en-US" sz="2000"/>
              <a:t>Schevchenko National University of Kyiv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6857933" y="116632"/>
            <a:ext cx="1890531" cy="1800200"/>
          </a:xfrm>
          <a:prstGeom prst="rect">
            <a:avLst/>
          </a:prstGeom>
          <a:effectLst>
            <a:glow>
              <a:schemeClr val="accent1"/>
            </a:glow>
          </a:effectLst>
        </p:spPr>
      </p:pic>
      <p:sp>
        <p:nvSpPr>
          <p:cNvPr id="2053" name="Rectangle 3"/>
          <p:cNvSpPr txBox="1">
            <a:spLocks noChangeArrowheads="1"/>
          </p:cNvSpPr>
          <p:nvPr/>
        </p:nvSpPr>
        <p:spPr bwMode="auto">
          <a:xfrm>
            <a:off x="5281613" y="4467225"/>
            <a:ext cx="3152775" cy="135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65113" indent="-265113" eaLnBrk="1" hangingPunct="1"/>
            <a:r>
              <a:rPr lang="en-US" sz="2000" u="sng"/>
              <a:t>R. V. Semenyshyn</a:t>
            </a:r>
            <a:r>
              <a:rPr lang="en-US" sz="2000"/>
              <a:t>,</a:t>
            </a:r>
          </a:p>
          <a:p>
            <a:pPr marL="265113" indent="-265113" eaLnBrk="1" hangingPunct="1"/>
            <a:r>
              <a:rPr lang="en-US" sz="2000"/>
              <a:t>I. L. Babich, </a:t>
            </a:r>
          </a:p>
          <a:p>
            <a:pPr marL="265113" indent="-265113" eaLnBrk="1" hangingPunct="1"/>
            <a:r>
              <a:rPr lang="en-US" sz="2000"/>
              <a:t>V. F. Boretskij, </a:t>
            </a:r>
          </a:p>
          <a:p>
            <a:pPr marL="265113" indent="-265113" eaLnBrk="1" hangingPunct="1"/>
            <a:r>
              <a:rPr lang="en-US" sz="2000"/>
              <a:t>A. N. Veklich</a:t>
            </a:r>
          </a:p>
          <a:p>
            <a:pPr marL="265113" indent="-265113" eaLnBrk="1" hangingPunct="1"/>
            <a:endParaRPr lang="ru-RU" sz="2000"/>
          </a:p>
          <a:p>
            <a:pPr marL="265113" indent="-265113" eaLnBrk="1" hangingPunct="1"/>
            <a:r>
              <a:rPr lang="uk-UA" sz="2000"/>
              <a:t> </a:t>
            </a:r>
            <a:r>
              <a:rPr lang="en-US" sz="2000"/>
              <a:t>		</a:t>
            </a:r>
            <a:endParaRPr lang="ru-RU" sz="2000"/>
          </a:p>
        </p:txBody>
      </p:sp>
      <p:sp>
        <p:nvSpPr>
          <p:cNvPr id="2054" name="TextBox 1"/>
          <p:cNvSpPr txBox="1">
            <a:spLocks noChangeArrowheads="1"/>
          </p:cNvSpPr>
          <p:nvPr/>
        </p:nvSpPr>
        <p:spPr bwMode="auto">
          <a:xfrm>
            <a:off x="323850" y="5524500"/>
            <a:ext cx="3600450" cy="101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5113" indent="-265113" algn="ctr" eaLnBrk="1" hangingPunct="1"/>
            <a:r>
              <a:rPr lang="en-US" sz="2000"/>
              <a:t>IX Serbian conference on spectral line shapes in astrophysics</a:t>
            </a:r>
          </a:p>
        </p:txBody>
      </p:sp>
      <p:pic>
        <p:nvPicPr>
          <p:cNvPr id="2055" name="Picture 8" descr="http://www.scslsa.matf.bg.ac.rs/logo-banj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92225" y="3478213"/>
            <a:ext cx="1660525" cy="204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1"/>
          <p:cNvSpPr txBox="1">
            <a:spLocks noChangeArrowheads="1"/>
          </p:cNvSpPr>
          <p:nvPr/>
        </p:nvSpPr>
        <p:spPr bwMode="auto">
          <a:xfrm>
            <a:off x="857250" y="1746250"/>
            <a:ext cx="7500938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5113" indent="-265113" algn="ctr" eaLnBrk="1" hangingPunct="1"/>
            <a:r>
              <a:rPr lang="en-US" sz="5400"/>
              <a:t>Thank you </a:t>
            </a:r>
          </a:p>
          <a:p>
            <a:pPr marL="265113" indent="-265113" algn="ctr" eaLnBrk="1" hangingPunct="1"/>
            <a:r>
              <a:rPr lang="en-US" sz="5400"/>
              <a:t>for your attention</a:t>
            </a:r>
            <a:endParaRPr lang="en-US" sz="5400">
              <a:latin typeface="Calibri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71550" y="4460875"/>
            <a:ext cx="7561263" cy="1477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More detailed information concerning experiment organization and measurement techniques will be described during report</a:t>
            </a:r>
            <a:r>
              <a:rPr lang="uk-UA" dirty="0">
                <a:solidFill>
                  <a:schemeClr val="accent5">
                    <a:lumMod val="75000"/>
                  </a:schemeClr>
                </a:solidFill>
              </a:rPr>
              <a:t>:</a:t>
            </a:r>
          </a:p>
          <a:p>
            <a:pPr algn="ctr">
              <a:defRPr/>
            </a:pPr>
            <a:r>
              <a:rPr lang="en-US" dirty="0">
                <a:solidFill>
                  <a:srgbClr val="7030A0"/>
                </a:solidFill>
              </a:rPr>
              <a:t>“Spectroscopy peculiarities of thermal electric arc discharge </a:t>
            </a:r>
          </a:p>
          <a:p>
            <a:pPr algn="ctr">
              <a:defRPr/>
            </a:pPr>
            <a:r>
              <a:rPr lang="en-US" dirty="0">
                <a:solidFill>
                  <a:srgbClr val="7030A0"/>
                </a:solidFill>
              </a:rPr>
              <a:t>plasma between composite electrodes Ag-SnO</a:t>
            </a:r>
            <a:r>
              <a:rPr lang="en-US" baseline="-25000" dirty="0">
                <a:solidFill>
                  <a:srgbClr val="7030A0"/>
                </a:solidFill>
              </a:rPr>
              <a:t>2</a:t>
            </a:r>
            <a:r>
              <a:rPr lang="en-US" dirty="0">
                <a:solidFill>
                  <a:srgbClr val="7030A0"/>
                </a:solidFill>
              </a:rPr>
              <a:t>-ZnO”</a:t>
            </a:r>
            <a:r>
              <a:rPr lang="uk-UA" dirty="0">
                <a:solidFill>
                  <a:srgbClr val="7030A0"/>
                </a:solidFill>
              </a:rPr>
              <a:t> </a:t>
            </a:r>
            <a:endParaRPr lang="en-US" dirty="0">
              <a:solidFill>
                <a:srgbClr val="7030A0"/>
              </a:solidFill>
            </a:endParaRPr>
          </a:p>
          <a:p>
            <a:pPr algn="ctr">
              <a:defRPr/>
            </a:pPr>
            <a:r>
              <a:rPr lang="uk-UA" dirty="0">
                <a:solidFill>
                  <a:srgbClr val="7030A0"/>
                </a:solidFill>
              </a:rPr>
              <a:t>(15.40 </a:t>
            </a:r>
            <a:r>
              <a:rPr lang="en-US" dirty="0">
                <a:solidFill>
                  <a:srgbClr val="7030A0"/>
                </a:solidFill>
              </a:rPr>
              <a:t>p.m.,</a:t>
            </a:r>
            <a:r>
              <a:rPr lang="uk-UA" dirty="0">
                <a:solidFill>
                  <a:srgbClr val="7030A0"/>
                </a:solidFill>
              </a:rPr>
              <a:t> 16</a:t>
            </a:r>
            <a:r>
              <a:rPr lang="en-US" baseline="30000" dirty="0" err="1">
                <a:solidFill>
                  <a:srgbClr val="7030A0"/>
                </a:solidFill>
              </a:rPr>
              <a:t>th</a:t>
            </a:r>
            <a:r>
              <a:rPr lang="en-US" dirty="0">
                <a:solidFill>
                  <a:srgbClr val="7030A0"/>
                </a:solidFill>
              </a:rPr>
              <a:t> of May</a:t>
            </a:r>
            <a:r>
              <a:rPr lang="uk-UA" dirty="0">
                <a:solidFill>
                  <a:srgbClr val="7030A0"/>
                </a:solidFill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1"/>
          <p:cNvSpPr txBox="1">
            <a:spLocks noChangeArrowheads="1"/>
          </p:cNvSpPr>
          <p:nvPr/>
        </p:nvSpPr>
        <p:spPr bwMode="auto">
          <a:xfrm>
            <a:off x="3348038" y="119063"/>
            <a:ext cx="26638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5113" indent="-265113" eaLnBrk="1" hangingPunct="1"/>
            <a:r>
              <a:rPr lang="en-US" sz="3600"/>
              <a:t>References</a:t>
            </a:r>
            <a:endParaRPr lang="ru-RU" sz="3600"/>
          </a:p>
        </p:txBody>
      </p:sp>
      <p:sp>
        <p:nvSpPr>
          <p:cNvPr id="12291" name="Rectangle 17"/>
          <p:cNvSpPr>
            <a:spLocks noChangeArrowheads="1"/>
          </p:cNvSpPr>
          <p:nvPr/>
        </p:nvSpPr>
        <p:spPr bwMode="auto">
          <a:xfrm>
            <a:off x="395288" y="620713"/>
            <a:ext cx="8299450" cy="6122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735" tIns="44869" rIns="89735" bIns="44869" anchor="ctr">
            <a:spAutoFit/>
          </a:bodyPr>
          <a:lstStyle/>
          <a:p>
            <a:pPr algn="just" defTabSz="293688" eaLnBrk="1" hangingPunct="1"/>
            <a:r>
              <a:rPr lang="en-US" sz="1400" b="1">
                <a:latin typeface="Times New Roman" pitchFamily="18" charset="0"/>
              </a:rPr>
              <a:t>1.</a:t>
            </a:r>
            <a:r>
              <a:rPr lang="uk-UA" sz="1400" b="1">
                <a:latin typeface="Times New Roman" pitchFamily="18" charset="0"/>
              </a:rPr>
              <a:t> </a:t>
            </a:r>
            <a:r>
              <a:rPr lang="en-US" sz="1400">
                <a:latin typeface="Times New Roman" pitchFamily="18" charset="0"/>
              </a:rPr>
              <a:t>Kerkhoff Р. Micali G., Werner K., Wolf A., and Zimmermann P. Radiative decay and autoionization in the 4D-States of the 3d94s5s configuration in Cu I / H. Kerkhoff, // Z. Phys. A - Atoms and Nuclei – 1981. – 300. – P. 115-118. </a:t>
            </a:r>
            <a:endParaRPr lang="uk-UA" sz="1400">
              <a:latin typeface="Times New Roman" pitchFamily="18" charset="0"/>
            </a:endParaRPr>
          </a:p>
          <a:p>
            <a:pPr algn="just" defTabSz="293688" eaLnBrk="1" hangingPunct="1"/>
            <a:r>
              <a:rPr lang="en-US" sz="1400" b="1">
                <a:latin typeface="Times New Roman" pitchFamily="18" charset="0"/>
              </a:rPr>
              <a:t>2.</a:t>
            </a:r>
            <a:r>
              <a:rPr lang="uk-UA" sz="1400" b="1">
                <a:latin typeface="Times New Roman" pitchFamily="18" charset="0"/>
              </a:rPr>
              <a:t> </a:t>
            </a:r>
            <a:r>
              <a:rPr lang="en-US" sz="1400">
                <a:latin typeface="Times New Roman" pitchFamily="18" charset="0"/>
              </a:rPr>
              <a:t>Borges F. O., Cavalcanti G. H. and Trigueiros A. G. Determination of plasma temperature by a semi-empirical method // Brazilian Journal of Physics. – 2004. – 34, No 4B. – P. 1673-1676. </a:t>
            </a:r>
            <a:endParaRPr lang="uk-UA" sz="1400">
              <a:latin typeface="Times New Roman" pitchFamily="18" charset="0"/>
            </a:endParaRPr>
          </a:p>
          <a:p>
            <a:pPr algn="just" defTabSz="293688" eaLnBrk="1" hangingPunct="1"/>
            <a:r>
              <a:rPr lang="en-US" sz="1400" b="1">
                <a:latin typeface="Times New Roman" pitchFamily="18" charset="0"/>
              </a:rPr>
              <a:t>3.</a:t>
            </a:r>
            <a:r>
              <a:rPr lang="uk-UA" sz="1400" b="1">
                <a:latin typeface="Times New Roman" pitchFamily="18" charset="0"/>
              </a:rPr>
              <a:t> </a:t>
            </a:r>
            <a:r>
              <a:rPr lang="en-US" sz="1400">
                <a:latin typeface="Times New Roman" pitchFamily="18" charset="0"/>
              </a:rPr>
              <a:t>Bielski A. A critical survey of atomic transition probabilities for Cu I // J. Quant. Spectrosc. Radiat. Transfer. – 1975. – 15. – P. 463-472. </a:t>
            </a:r>
            <a:endParaRPr lang="uk-UA" sz="1400">
              <a:latin typeface="Times New Roman" pitchFamily="18" charset="0"/>
            </a:endParaRPr>
          </a:p>
          <a:p>
            <a:pPr algn="just" defTabSz="293688" eaLnBrk="1" hangingPunct="1"/>
            <a:r>
              <a:rPr lang="en-US" sz="1400" b="1">
                <a:latin typeface="Times New Roman" pitchFamily="18" charset="0"/>
              </a:rPr>
              <a:t>4.</a:t>
            </a:r>
            <a:r>
              <a:rPr lang="uk-UA" sz="1400" b="1">
                <a:latin typeface="Times New Roman" pitchFamily="18" charset="0"/>
              </a:rPr>
              <a:t> </a:t>
            </a:r>
            <a:r>
              <a:rPr lang="en-US" sz="1400">
                <a:latin typeface="Times New Roman" pitchFamily="18" charset="0"/>
              </a:rPr>
              <a:t>Pichler G. Properties of the oscillator strengths of Cu I and Ag I spectral lines // Fizika. – 1972. – 4. – P. 179-188. </a:t>
            </a:r>
            <a:endParaRPr lang="uk-UA" sz="1400">
              <a:latin typeface="Times New Roman" pitchFamily="18" charset="0"/>
            </a:endParaRPr>
          </a:p>
          <a:p>
            <a:pPr algn="just" defTabSz="293688" eaLnBrk="1" hangingPunct="1"/>
            <a:r>
              <a:rPr lang="en-US" sz="1400" b="1">
                <a:latin typeface="Times New Roman" pitchFamily="18" charset="0"/>
              </a:rPr>
              <a:t>5.</a:t>
            </a:r>
            <a:r>
              <a:rPr lang="uk-UA" sz="1400" b="1">
                <a:latin typeface="Times New Roman" pitchFamily="18" charset="0"/>
              </a:rPr>
              <a:t> </a:t>
            </a:r>
            <a:r>
              <a:rPr lang="en-US" sz="1400">
                <a:latin typeface="Times New Roman" pitchFamily="18" charset="0"/>
              </a:rPr>
              <a:t>Fu K. Jogwich M., Knebel M., and Wiesemann K. Atomic transition probabilities and lifetimes for the CuI system // Atomic Data and Nuclear Data Tables – 1995. – 61, No. 1. – P. 1-30. </a:t>
            </a:r>
            <a:endParaRPr lang="uk-UA" sz="1400">
              <a:latin typeface="Times New Roman" pitchFamily="18" charset="0"/>
            </a:endParaRPr>
          </a:p>
          <a:p>
            <a:pPr algn="just" defTabSz="293688" eaLnBrk="1" hangingPunct="1"/>
            <a:r>
              <a:rPr lang="en-US" sz="1400" b="1">
                <a:latin typeface="Times New Roman" pitchFamily="18" charset="0"/>
              </a:rPr>
              <a:t>6.</a:t>
            </a:r>
            <a:r>
              <a:rPr lang="uk-UA" sz="1400" b="1">
                <a:latin typeface="Times New Roman" pitchFamily="18" charset="0"/>
              </a:rPr>
              <a:t> </a:t>
            </a:r>
            <a:r>
              <a:rPr lang="de-DE" sz="1400">
                <a:latin typeface="Times New Roman" pitchFamily="18" charset="0"/>
              </a:rPr>
              <a:t>Riemann M. Die Messung von relativen und absoluten optischen Ubergangswahrscheinlichkeiten des CuI im wandstabilisierten Lichtbogen // Z. Phys. – 1964. – 179. P. 38-51. </a:t>
            </a:r>
            <a:endParaRPr lang="uk-UA" sz="1400">
              <a:latin typeface="Times New Roman" pitchFamily="18" charset="0"/>
            </a:endParaRPr>
          </a:p>
          <a:p>
            <a:pPr algn="just" defTabSz="293688" eaLnBrk="1" hangingPunct="1"/>
            <a:r>
              <a:rPr lang="de-DE" sz="1400" b="1">
                <a:latin typeface="Times New Roman" pitchFamily="18" charset="0"/>
              </a:rPr>
              <a:t>7.</a:t>
            </a:r>
            <a:r>
              <a:rPr lang="uk-UA" sz="1400" b="1">
                <a:latin typeface="Times New Roman" pitchFamily="18" charset="0"/>
              </a:rPr>
              <a:t> </a:t>
            </a:r>
            <a:r>
              <a:rPr lang="de-DE" sz="1400">
                <a:latin typeface="Times New Roman" pitchFamily="18" charset="0"/>
              </a:rPr>
              <a:t>Migdalek J. Relativistic oscillator strengths for some transitions in Cu(I), Ag(I) and Au(I) // J. Quant. Spectrosc. Radiat. Transfer – 1978. – 20, No. 1. – P. 81-87. </a:t>
            </a:r>
            <a:endParaRPr lang="uk-UA" sz="1400">
              <a:latin typeface="Times New Roman" pitchFamily="18" charset="0"/>
            </a:endParaRPr>
          </a:p>
          <a:p>
            <a:pPr algn="just" defTabSz="293688" eaLnBrk="1" hangingPunct="1"/>
            <a:r>
              <a:rPr lang="de-DE" sz="1400" b="1">
                <a:latin typeface="Times New Roman" pitchFamily="18" charset="0"/>
              </a:rPr>
              <a:t>8.</a:t>
            </a:r>
            <a:r>
              <a:rPr lang="uk-UA" sz="1400" b="1">
                <a:latin typeface="Times New Roman" pitchFamily="18" charset="0"/>
              </a:rPr>
              <a:t> </a:t>
            </a:r>
            <a:r>
              <a:rPr lang="en-US" sz="1400">
                <a:latin typeface="Times New Roman" pitchFamily="18" charset="0"/>
              </a:rPr>
              <a:t>Lavin С. Almaraz M. A., Martin I. Relativistic oscillator strengths for excited state transitions in some ions of the silver isoelectronic sequence // Z. Phys. D – 1995. – 34. – P. 143-149. </a:t>
            </a:r>
            <a:endParaRPr lang="uk-UA" sz="1400">
              <a:latin typeface="Times New Roman" pitchFamily="18" charset="0"/>
            </a:endParaRPr>
          </a:p>
          <a:p>
            <a:pPr algn="just" defTabSz="293688" eaLnBrk="1" hangingPunct="1"/>
            <a:r>
              <a:rPr lang="en-US" sz="1400" b="1">
                <a:latin typeface="Times New Roman" pitchFamily="18" charset="0"/>
              </a:rPr>
              <a:t>9</a:t>
            </a:r>
            <a:r>
              <a:rPr lang="ru-RU" sz="1400" b="1">
                <a:latin typeface="Times New Roman" pitchFamily="18" charset="0"/>
              </a:rPr>
              <a:t>.</a:t>
            </a:r>
            <a:r>
              <a:rPr lang="en-US" sz="1400">
                <a:latin typeface="Times New Roman" pitchFamily="18" charset="0"/>
              </a:rPr>
              <a:t> Plehotkina G</a:t>
            </a:r>
            <a:r>
              <a:rPr lang="ru-RU" sz="1400">
                <a:latin typeface="Times New Roman" pitchFamily="18" charset="0"/>
              </a:rPr>
              <a:t>. </a:t>
            </a:r>
            <a:r>
              <a:rPr lang="en-US" sz="1400">
                <a:latin typeface="Times New Roman" pitchFamily="18" charset="0"/>
              </a:rPr>
              <a:t>L</a:t>
            </a:r>
            <a:r>
              <a:rPr lang="ru-RU" sz="1400">
                <a:latin typeface="Times New Roman" pitchFamily="18" charset="0"/>
              </a:rPr>
              <a:t>. </a:t>
            </a:r>
            <a:r>
              <a:rPr lang="en-US" sz="1400">
                <a:latin typeface="Times New Roman" pitchFamily="18" charset="0"/>
              </a:rPr>
              <a:t>Radiative lifetimes </a:t>
            </a:r>
            <a:r>
              <a:rPr lang="ru-RU" sz="1400">
                <a:latin typeface="Times New Roman" pitchFamily="18" charset="0"/>
              </a:rPr>
              <a:t>Ag I, Ag II // </a:t>
            </a:r>
            <a:r>
              <a:rPr lang="en-US" sz="1400">
                <a:latin typeface="Times New Roman" pitchFamily="18" charset="0"/>
              </a:rPr>
              <a:t>Optics and Spectroscopy</a:t>
            </a:r>
            <a:r>
              <a:rPr lang="ru-RU" sz="1400">
                <a:latin typeface="Times New Roman" pitchFamily="18" charset="0"/>
              </a:rPr>
              <a:t>. – 1981. – 51, № 1. – </a:t>
            </a:r>
            <a:r>
              <a:rPr lang="en-US" sz="1400">
                <a:latin typeface="Times New Roman" pitchFamily="18" charset="0"/>
              </a:rPr>
              <a:t>P</a:t>
            </a:r>
            <a:r>
              <a:rPr lang="ru-RU" sz="1400">
                <a:latin typeface="Times New Roman" pitchFamily="18" charset="0"/>
              </a:rPr>
              <a:t>. 194-196.</a:t>
            </a:r>
            <a:r>
              <a:rPr lang="en-US" sz="1400">
                <a:latin typeface="Times New Roman" pitchFamily="18" charset="0"/>
              </a:rPr>
              <a:t> </a:t>
            </a:r>
            <a:endParaRPr lang="uk-UA" sz="1400">
              <a:latin typeface="Times New Roman" pitchFamily="18" charset="0"/>
            </a:endParaRPr>
          </a:p>
          <a:p>
            <a:pPr algn="just" defTabSz="293688" eaLnBrk="1" hangingPunct="1"/>
            <a:r>
              <a:rPr lang="en-US" sz="1400" b="1">
                <a:latin typeface="Times New Roman" pitchFamily="18" charset="0"/>
              </a:rPr>
              <a:t>10.</a:t>
            </a:r>
            <a:r>
              <a:rPr lang="uk-UA" sz="1400" b="1">
                <a:latin typeface="Times New Roman" pitchFamily="18" charset="0"/>
              </a:rPr>
              <a:t> </a:t>
            </a:r>
            <a:r>
              <a:rPr lang="en-US" sz="1400">
                <a:latin typeface="Times New Roman" pitchFamily="18" charset="0"/>
              </a:rPr>
              <a:t>Zheng N., Wang T., and Yang R. Transition probability of CuI, AgI, and AuI from weakest bound electron potential model theory // J. of Chem. Phys. – 2000. – 113. – P. 6169-6173. </a:t>
            </a:r>
            <a:endParaRPr lang="uk-UA" sz="1400">
              <a:latin typeface="Times New Roman" pitchFamily="18" charset="0"/>
            </a:endParaRPr>
          </a:p>
          <a:p>
            <a:pPr algn="just" defTabSz="293688" eaLnBrk="1" hangingPunct="1"/>
            <a:r>
              <a:rPr lang="en-US" sz="1400" b="1">
                <a:latin typeface="Times New Roman" pitchFamily="18" charset="0"/>
              </a:rPr>
              <a:t>11.</a:t>
            </a:r>
            <a:r>
              <a:rPr lang="uk-UA" sz="1400" b="1">
                <a:latin typeface="Times New Roman" pitchFamily="18" charset="0"/>
              </a:rPr>
              <a:t> </a:t>
            </a:r>
            <a:r>
              <a:rPr lang="en-US" sz="1400">
                <a:latin typeface="Times New Roman" pitchFamily="18" charset="0"/>
              </a:rPr>
              <a:t>Migdalek J. and Baylis W. E. Influence of atomic core polarisation on oscillator strengths for 2S</a:t>
            </a:r>
            <a:r>
              <a:rPr lang="en-US" sz="1400" baseline="-25000">
                <a:latin typeface="Times New Roman" pitchFamily="18" charset="0"/>
              </a:rPr>
              <a:t>1/2</a:t>
            </a:r>
            <a:r>
              <a:rPr lang="en-US" sz="1400">
                <a:latin typeface="Times New Roman" pitchFamily="18" charset="0"/>
              </a:rPr>
              <a:t>-2P</a:t>
            </a:r>
            <a:r>
              <a:rPr lang="en-US" sz="1400" baseline="-25000">
                <a:latin typeface="Times New Roman" pitchFamily="18" charset="0"/>
              </a:rPr>
              <a:t>1/2,3/2</a:t>
            </a:r>
            <a:r>
              <a:rPr lang="en-US" sz="1400">
                <a:latin typeface="Times New Roman" pitchFamily="18" charset="0"/>
              </a:rPr>
              <a:t> and 2P</a:t>
            </a:r>
            <a:r>
              <a:rPr lang="en-US" sz="1400" baseline="-25000">
                <a:latin typeface="Times New Roman" pitchFamily="18" charset="0"/>
              </a:rPr>
              <a:t>1/2,3/2</a:t>
            </a:r>
            <a:r>
              <a:rPr lang="en-US" sz="1400">
                <a:latin typeface="Times New Roman" pitchFamily="18" charset="0"/>
              </a:rPr>
              <a:t>-2D</a:t>
            </a:r>
            <a:r>
              <a:rPr lang="en-US" sz="1400" baseline="-25000">
                <a:latin typeface="Times New Roman" pitchFamily="18" charset="0"/>
              </a:rPr>
              <a:t>3/2,5/2</a:t>
            </a:r>
            <a:r>
              <a:rPr lang="en-US" sz="1400">
                <a:latin typeface="Times New Roman" pitchFamily="18" charset="0"/>
              </a:rPr>
              <a:t> transitions in Cu I, Ag I and Au I spectra // J. Phys. B: At. Mol. Phys. – 1978. – 11, No. 17. – P. L497-L501. </a:t>
            </a:r>
            <a:endParaRPr lang="uk-UA" sz="1400">
              <a:latin typeface="Times New Roman" pitchFamily="18" charset="0"/>
            </a:endParaRPr>
          </a:p>
          <a:p>
            <a:pPr algn="just" defTabSz="293688" eaLnBrk="1" hangingPunct="1"/>
            <a:r>
              <a:rPr lang="en-US" sz="1400" b="1">
                <a:latin typeface="Times New Roman" pitchFamily="18" charset="0"/>
              </a:rPr>
              <a:t>12.</a:t>
            </a:r>
            <a:r>
              <a:rPr lang="uk-UA" sz="1400" b="1">
                <a:latin typeface="Times New Roman" pitchFamily="18" charset="0"/>
              </a:rPr>
              <a:t> </a:t>
            </a:r>
            <a:r>
              <a:rPr lang="en-US" sz="1400">
                <a:latin typeface="Times New Roman" pitchFamily="18" charset="0"/>
              </a:rPr>
              <a:t>Terpstra J. and Smit J. A. Measurement of “optical” transition probabilities in the silver atom // Physica. – 1958. – 24. – P. 937-958. </a:t>
            </a:r>
            <a:endParaRPr lang="uk-UA" sz="1400">
              <a:latin typeface="Times New Roman" pitchFamily="18" charset="0"/>
            </a:endParaRPr>
          </a:p>
          <a:p>
            <a:pPr algn="just" defTabSz="293688" eaLnBrk="1" hangingPunct="1"/>
            <a:r>
              <a:rPr lang="de-DE" sz="1400" b="1">
                <a:latin typeface="Times New Roman" pitchFamily="18" charset="0"/>
              </a:rPr>
              <a:t>13.</a:t>
            </a:r>
            <a:r>
              <a:rPr lang="uk-UA" sz="1400" b="1">
                <a:latin typeface="Times New Roman" pitchFamily="18" charset="0"/>
              </a:rPr>
              <a:t> </a:t>
            </a:r>
            <a:r>
              <a:rPr lang="de-DE" sz="1400">
                <a:latin typeface="Times New Roman" pitchFamily="18" charset="0"/>
              </a:rPr>
              <a:t>Konjevich R., Konjevich N. Stark broadening and shift of neutral copper spectral lines // Fizika. – 1986. – 18, No. 4. – </a:t>
            </a:r>
            <a:r>
              <a:rPr lang="uk-UA" sz="1400">
                <a:latin typeface="Times New Roman" pitchFamily="18" charset="0"/>
              </a:rPr>
              <a:t>р. 327-335.</a:t>
            </a:r>
            <a:r>
              <a:rPr lang="en-US" sz="1400">
                <a:latin typeface="Times New Roman" pitchFamily="18" charset="0"/>
              </a:rPr>
              <a:t> </a:t>
            </a:r>
            <a:endParaRPr lang="uk-UA" sz="1400">
              <a:latin typeface="Times New Roman" pitchFamily="18" charset="0"/>
            </a:endParaRPr>
          </a:p>
          <a:p>
            <a:pPr algn="just" defTabSz="293688" eaLnBrk="1" hangingPunct="1"/>
            <a:r>
              <a:rPr lang="en-US" sz="1400" b="1">
                <a:latin typeface="Times New Roman" pitchFamily="18" charset="0"/>
              </a:rPr>
              <a:t>14</a:t>
            </a:r>
            <a:r>
              <a:rPr lang="uk-UA" sz="1400" b="1">
                <a:latin typeface="Times New Roman" pitchFamily="18" charset="0"/>
              </a:rPr>
              <a:t>. </a:t>
            </a:r>
            <a:r>
              <a:rPr lang="de-DE" sz="1400">
                <a:latin typeface="Times New Roman" pitchFamily="18" charset="0"/>
              </a:rPr>
              <a:t>Dimitrijevic M. S., Sahal-Brechot S. Atomic Data and Nuclear Data Tables. – 2003. – 85. – P. 269-290.</a:t>
            </a:r>
            <a:endParaRPr lang="en-US" sz="140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1"/>
          <p:cNvSpPr txBox="1">
            <a:spLocks noChangeArrowheads="1"/>
          </p:cNvSpPr>
          <p:nvPr/>
        </p:nvSpPr>
        <p:spPr bwMode="auto">
          <a:xfrm>
            <a:off x="468313" y="2106613"/>
            <a:ext cx="7500937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5113" indent="-265113" algn="ctr" eaLnBrk="1" hangingPunct="1"/>
            <a:r>
              <a:rPr lang="en-US" sz="5400"/>
              <a:t>Supplementary information</a:t>
            </a:r>
            <a:endParaRPr lang="en-US" sz="54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Місце для номера слайда 1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round/>
            <a:headEnd/>
            <a:tailEnd/>
          </a:ln>
        </p:spPr>
        <p:txBody>
          <a:bodyPr/>
          <a:lstStyle/>
          <a:p>
            <a:pPr marL="265113" indent="-265113"/>
            <a:fld id="{9FB51B76-5567-4D46-ADCF-A5DC569F5250}" type="slidenum">
              <a:rPr lang="en-US" smtClean="0">
                <a:solidFill>
                  <a:srgbClr val="A7A399"/>
                </a:solidFill>
              </a:rPr>
              <a:pPr marL="265113" indent="-265113"/>
              <a:t>13</a:t>
            </a:fld>
            <a:endParaRPr lang="en-US" smtClean="0">
              <a:solidFill>
                <a:srgbClr val="A7A399"/>
              </a:solidFill>
            </a:endParaRPr>
          </a:p>
        </p:txBody>
      </p:sp>
      <p:sp>
        <p:nvSpPr>
          <p:cNvPr id="14339" name="TextBox 4"/>
          <p:cNvSpPr txBox="1">
            <a:spLocks noChangeArrowheads="1"/>
          </p:cNvSpPr>
          <p:nvPr/>
        </p:nvSpPr>
        <p:spPr bwMode="auto">
          <a:xfrm>
            <a:off x="-107950" y="2492375"/>
            <a:ext cx="4103688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1600"/>
              <a:t>Table.1. Selected CuI spectral lines and their atomic data.</a:t>
            </a:r>
            <a:endParaRPr lang="uk-UA" sz="1600"/>
          </a:p>
        </p:txBody>
      </p:sp>
      <p:graphicFrame>
        <p:nvGraphicFramePr>
          <p:cNvPr id="14340" name="Об'єкт 7"/>
          <p:cNvGraphicFramePr>
            <a:graphicFrameLocks noChangeAspect="1"/>
          </p:cNvGraphicFramePr>
          <p:nvPr/>
        </p:nvGraphicFramePr>
        <p:xfrm>
          <a:off x="-973138" y="123825"/>
          <a:ext cx="5689601" cy="2603500"/>
        </p:xfrm>
        <a:graphic>
          <a:graphicData uri="http://schemas.openxmlformats.org/presentationml/2006/ole">
            <p:oleObj spid="_x0000_s14340" name="Документ" r:id="rId3" imgW="4654720" imgH="2138565" progId="Word.Document.12">
              <p:embed/>
            </p:oleObj>
          </a:graphicData>
        </a:graphic>
      </p:graphicFrame>
      <p:sp>
        <p:nvSpPr>
          <p:cNvPr id="14341" name="TextBox 4"/>
          <p:cNvSpPr txBox="1">
            <a:spLocks noChangeArrowheads="1"/>
          </p:cNvSpPr>
          <p:nvPr/>
        </p:nvSpPr>
        <p:spPr bwMode="auto">
          <a:xfrm>
            <a:off x="4284663" y="2486025"/>
            <a:ext cx="39052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1600"/>
              <a:t>Table.2. Selected AgI spectral lines and their atomic data.</a:t>
            </a:r>
            <a:endParaRPr lang="uk-UA" sz="1600"/>
          </a:p>
        </p:txBody>
      </p:sp>
      <p:graphicFrame>
        <p:nvGraphicFramePr>
          <p:cNvPr id="14342" name="Об'єкт 6"/>
          <p:cNvGraphicFramePr>
            <a:graphicFrameLocks noChangeAspect="1"/>
          </p:cNvGraphicFramePr>
          <p:nvPr/>
        </p:nvGraphicFramePr>
        <p:xfrm>
          <a:off x="3203575" y="320675"/>
          <a:ext cx="5761038" cy="2387600"/>
        </p:xfrm>
        <a:graphic>
          <a:graphicData uri="http://schemas.openxmlformats.org/presentationml/2006/ole">
            <p:oleObj spid="_x0000_s14342" name="Документ" r:id="rId4" imgW="4654720" imgH="1938086" progId="Word.Document.12">
              <p:embed/>
            </p:oleObj>
          </a:graphicData>
        </a:graphic>
      </p:graphicFrame>
      <p:graphicFrame>
        <p:nvGraphicFramePr>
          <p:cNvPr id="14343" name="Об'єкт 1"/>
          <p:cNvGraphicFramePr>
            <a:graphicFrameLocks noChangeAspect="1"/>
          </p:cNvGraphicFramePr>
          <p:nvPr/>
        </p:nvGraphicFramePr>
        <p:xfrm>
          <a:off x="1258888" y="3141663"/>
          <a:ext cx="5976937" cy="1617662"/>
        </p:xfrm>
        <a:graphic>
          <a:graphicData uri="http://schemas.openxmlformats.org/presentationml/2006/ole">
            <p:oleObj spid="_x0000_s14343" name="Документ" r:id="rId5" imgW="4730301" imgH="1281481" progId="Word.Document.12">
              <p:embed/>
            </p:oleObj>
          </a:graphicData>
        </a:graphic>
      </p:graphicFrame>
      <p:sp>
        <p:nvSpPr>
          <p:cNvPr id="14344" name="TextBox 4"/>
          <p:cNvSpPr txBox="1">
            <a:spLocks noChangeArrowheads="1"/>
          </p:cNvSpPr>
          <p:nvPr/>
        </p:nvSpPr>
        <p:spPr bwMode="auto">
          <a:xfrm>
            <a:off x="1533525" y="4508500"/>
            <a:ext cx="5221288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1600"/>
              <a:t>Table.3. Stark broadening data.</a:t>
            </a:r>
            <a:endParaRPr lang="uk-UA" sz="1600"/>
          </a:p>
        </p:txBody>
      </p:sp>
      <p:sp>
        <p:nvSpPr>
          <p:cNvPr id="10" name="Rectangle 17"/>
          <p:cNvSpPr>
            <a:spLocks noChangeArrowheads="1"/>
          </p:cNvSpPr>
          <p:nvPr/>
        </p:nvSpPr>
        <p:spPr bwMode="auto">
          <a:xfrm>
            <a:off x="88900" y="4630738"/>
            <a:ext cx="8299450" cy="225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735" tIns="44869" rIns="89735" bIns="44869" anchor="ctr">
            <a:spAutoFit/>
          </a:bodyPr>
          <a:lstStyle>
            <a:lvl1pPr defTabSz="293688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93688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93688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93688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93688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93688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93688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93688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93688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defRPr/>
            </a:pPr>
            <a:r>
              <a:rPr lang="en-US" sz="1223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References</a:t>
            </a:r>
            <a:endParaRPr lang="uk-UA" sz="306" dirty="0" smtClean="0">
              <a:latin typeface="Times New Roman" panose="02020603050405020304" pitchFamily="18" charset="0"/>
            </a:endParaRPr>
          </a:p>
          <a:p>
            <a:pPr algn="just" eaLnBrk="1" hangingPunct="1">
              <a:defRPr/>
            </a:pPr>
            <a:r>
              <a:rPr lang="en-US" sz="917" b="1" dirty="0" smtClean="0">
                <a:latin typeface="Times New Roman" panose="02020603050405020304" pitchFamily="18" charset="0"/>
              </a:rPr>
              <a:t>1.</a:t>
            </a:r>
            <a:r>
              <a:rPr lang="en-US" sz="917" dirty="0" smtClean="0">
                <a:latin typeface="Times New Roman" panose="02020603050405020304" pitchFamily="18" charset="0"/>
              </a:rPr>
              <a:t>Kerkhoff Р. </a:t>
            </a:r>
            <a:r>
              <a:rPr lang="en-US" sz="917" dirty="0" err="1" smtClean="0">
                <a:latin typeface="Times New Roman" panose="02020603050405020304" pitchFamily="18" charset="0"/>
              </a:rPr>
              <a:t>Micali</a:t>
            </a:r>
            <a:r>
              <a:rPr lang="en-US" sz="917" dirty="0" smtClean="0">
                <a:latin typeface="Times New Roman" panose="02020603050405020304" pitchFamily="18" charset="0"/>
              </a:rPr>
              <a:t> G., Werner K., Wolf A., and Zimmermann P. </a:t>
            </a:r>
            <a:r>
              <a:rPr lang="en-US" sz="917" dirty="0" err="1" smtClean="0">
                <a:latin typeface="Times New Roman" panose="02020603050405020304" pitchFamily="18" charset="0"/>
              </a:rPr>
              <a:t>Radiative</a:t>
            </a:r>
            <a:r>
              <a:rPr lang="en-US" sz="917" dirty="0" smtClean="0">
                <a:latin typeface="Times New Roman" panose="02020603050405020304" pitchFamily="18" charset="0"/>
              </a:rPr>
              <a:t> decay and </a:t>
            </a:r>
            <a:r>
              <a:rPr lang="en-US" sz="917" dirty="0" err="1" smtClean="0">
                <a:latin typeface="Times New Roman" panose="02020603050405020304" pitchFamily="18" charset="0"/>
              </a:rPr>
              <a:t>autoionization</a:t>
            </a:r>
            <a:r>
              <a:rPr lang="en-US" sz="917" dirty="0" smtClean="0">
                <a:latin typeface="Times New Roman" panose="02020603050405020304" pitchFamily="18" charset="0"/>
              </a:rPr>
              <a:t> in the 4D-States of the 3d94s5s configuration in Cu I / H. </a:t>
            </a:r>
            <a:r>
              <a:rPr lang="en-US" sz="917" dirty="0" err="1" smtClean="0">
                <a:latin typeface="Times New Roman" panose="02020603050405020304" pitchFamily="18" charset="0"/>
              </a:rPr>
              <a:t>Kerkhoff</a:t>
            </a:r>
            <a:r>
              <a:rPr lang="en-US" sz="917" dirty="0" smtClean="0">
                <a:latin typeface="Times New Roman" panose="02020603050405020304" pitchFamily="18" charset="0"/>
              </a:rPr>
              <a:t>, // Z. Phys. A - Atoms and Nuclei – 1981. – 300. – P. 115-118. </a:t>
            </a:r>
            <a:r>
              <a:rPr lang="en-US" sz="917" b="1" dirty="0" smtClean="0">
                <a:latin typeface="Times New Roman" panose="02020603050405020304" pitchFamily="18" charset="0"/>
              </a:rPr>
              <a:t>2.</a:t>
            </a:r>
            <a:r>
              <a:rPr lang="en-US" sz="917" dirty="0" smtClean="0">
                <a:latin typeface="Times New Roman" panose="02020603050405020304" pitchFamily="18" charset="0"/>
              </a:rPr>
              <a:t>Borges F. O., </a:t>
            </a:r>
            <a:r>
              <a:rPr lang="en-US" sz="917" dirty="0" err="1" smtClean="0">
                <a:latin typeface="Times New Roman" panose="02020603050405020304" pitchFamily="18" charset="0"/>
              </a:rPr>
              <a:t>Cavalcanti</a:t>
            </a:r>
            <a:r>
              <a:rPr lang="en-US" sz="917" dirty="0" smtClean="0">
                <a:latin typeface="Times New Roman" panose="02020603050405020304" pitchFamily="18" charset="0"/>
              </a:rPr>
              <a:t> G. H. and </a:t>
            </a:r>
            <a:r>
              <a:rPr lang="en-US" sz="917" dirty="0" err="1" smtClean="0">
                <a:latin typeface="Times New Roman" panose="02020603050405020304" pitchFamily="18" charset="0"/>
              </a:rPr>
              <a:t>Trigueiros</a:t>
            </a:r>
            <a:r>
              <a:rPr lang="en-US" sz="917" dirty="0" smtClean="0">
                <a:latin typeface="Times New Roman" panose="02020603050405020304" pitchFamily="18" charset="0"/>
              </a:rPr>
              <a:t> A. G. Determination of plasma temperature by a semi-empirical method // Brazilian Journal of Physics. – 2004. – 34, No 4B. – P. 1673-1676. </a:t>
            </a:r>
            <a:r>
              <a:rPr lang="en-US" sz="917" b="1" dirty="0" smtClean="0">
                <a:latin typeface="Times New Roman" panose="02020603050405020304" pitchFamily="18" charset="0"/>
              </a:rPr>
              <a:t>3.</a:t>
            </a:r>
            <a:r>
              <a:rPr lang="en-US" sz="917" dirty="0" smtClean="0">
                <a:latin typeface="Times New Roman" panose="02020603050405020304" pitchFamily="18" charset="0"/>
              </a:rPr>
              <a:t>Bielski A. A critical survey of atomic transition probabilities for Cu I // J. Quant. </a:t>
            </a:r>
            <a:r>
              <a:rPr lang="en-US" sz="917" dirty="0" err="1" smtClean="0">
                <a:latin typeface="Times New Roman" panose="02020603050405020304" pitchFamily="18" charset="0"/>
              </a:rPr>
              <a:t>Spectrosc</a:t>
            </a:r>
            <a:r>
              <a:rPr lang="en-US" sz="917" dirty="0" smtClean="0">
                <a:latin typeface="Times New Roman" panose="02020603050405020304" pitchFamily="18" charset="0"/>
              </a:rPr>
              <a:t>. </a:t>
            </a:r>
            <a:r>
              <a:rPr lang="en-US" sz="917" dirty="0" err="1" smtClean="0">
                <a:latin typeface="Times New Roman" panose="02020603050405020304" pitchFamily="18" charset="0"/>
              </a:rPr>
              <a:t>Radiat</a:t>
            </a:r>
            <a:r>
              <a:rPr lang="en-US" sz="917" dirty="0" smtClean="0">
                <a:latin typeface="Times New Roman" panose="02020603050405020304" pitchFamily="18" charset="0"/>
              </a:rPr>
              <a:t>. Transfer. – 1975. – 15. – P. 463-472. </a:t>
            </a:r>
            <a:r>
              <a:rPr lang="en-US" sz="917" b="1" dirty="0" smtClean="0">
                <a:latin typeface="Times New Roman" panose="02020603050405020304" pitchFamily="18" charset="0"/>
              </a:rPr>
              <a:t>4.</a:t>
            </a:r>
            <a:r>
              <a:rPr lang="en-US" sz="917" dirty="0" smtClean="0">
                <a:latin typeface="Times New Roman" panose="02020603050405020304" pitchFamily="18" charset="0"/>
              </a:rPr>
              <a:t>Pichler G. Properties of the oscillator strengths of Cu I and Ag I spectral lines // </a:t>
            </a:r>
            <a:r>
              <a:rPr lang="en-US" sz="917" dirty="0" err="1" smtClean="0">
                <a:latin typeface="Times New Roman" panose="02020603050405020304" pitchFamily="18" charset="0"/>
              </a:rPr>
              <a:t>Fizika</a:t>
            </a:r>
            <a:r>
              <a:rPr lang="en-US" sz="917" dirty="0" smtClean="0">
                <a:latin typeface="Times New Roman" panose="02020603050405020304" pitchFamily="18" charset="0"/>
              </a:rPr>
              <a:t>. – 1972. – 4. – P. 179-188. </a:t>
            </a:r>
            <a:r>
              <a:rPr lang="en-US" sz="917" b="1" dirty="0" smtClean="0">
                <a:latin typeface="Times New Roman" panose="02020603050405020304" pitchFamily="18" charset="0"/>
              </a:rPr>
              <a:t>5.</a:t>
            </a:r>
            <a:r>
              <a:rPr lang="en-US" sz="917" dirty="0" smtClean="0">
                <a:latin typeface="Times New Roman" panose="02020603050405020304" pitchFamily="18" charset="0"/>
              </a:rPr>
              <a:t>Fu K. </a:t>
            </a:r>
            <a:r>
              <a:rPr lang="en-US" sz="917" dirty="0" err="1" smtClean="0">
                <a:latin typeface="Times New Roman" panose="02020603050405020304" pitchFamily="18" charset="0"/>
              </a:rPr>
              <a:t>Jogwich</a:t>
            </a:r>
            <a:r>
              <a:rPr lang="en-US" sz="917" dirty="0" smtClean="0">
                <a:latin typeface="Times New Roman" panose="02020603050405020304" pitchFamily="18" charset="0"/>
              </a:rPr>
              <a:t> M., </a:t>
            </a:r>
            <a:r>
              <a:rPr lang="en-US" sz="917" dirty="0" err="1" smtClean="0">
                <a:latin typeface="Times New Roman" panose="02020603050405020304" pitchFamily="18" charset="0"/>
              </a:rPr>
              <a:t>Knebel</a:t>
            </a:r>
            <a:r>
              <a:rPr lang="en-US" sz="917" dirty="0" smtClean="0">
                <a:latin typeface="Times New Roman" panose="02020603050405020304" pitchFamily="18" charset="0"/>
              </a:rPr>
              <a:t> M., and </a:t>
            </a:r>
            <a:r>
              <a:rPr lang="en-US" sz="917" dirty="0" err="1" smtClean="0">
                <a:latin typeface="Times New Roman" panose="02020603050405020304" pitchFamily="18" charset="0"/>
              </a:rPr>
              <a:t>Wiesemann</a:t>
            </a:r>
            <a:r>
              <a:rPr lang="en-US" sz="917" dirty="0" smtClean="0">
                <a:latin typeface="Times New Roman" panose="02020603050405020304" pitchFamily="18" charset="0"/>
              </a:rPr>
              <a:t> K. Atomic transition probabilities and lifetimes for the </a:t>
            </a:r>
            <a:r>
              <a:rPr lang="en-US" sz="917" dirty="0" err="1" smtClean="0">
                <a:latin typeface="Times New Roman" panose="02020603050405020304" pitchFamily="18" charset="0"/>
              </a:rPr>
              <a:t>CuI</a:t>
            </a:r>
            <a:r>
              <a:rPr lang="en-US" sz="917" dirty="0" smtClean="0">
                <a:latin typeface="Times New Roman" panose="02020603050405020304" pitchFamily="18" charset="0"/>
              </a:rPr>
              <a:t> system // Atomic Data and Nuclear Data Tables – 1995. – 61, No. 1. – P. 1-30. </a:t>
            </a:r>
            <a:r>
              <a:rPr lang="en-US" sz="917" b="1" dirty="0" smtClean="0">
                <a:latin typeface="Times New Roman" panose="02020603050405020304" pitchFamily="18" charset="0"/>
              </a:rPr>
              <a:t>6.</a:t>
            </a:r>
            <a:r>
              <a:rPr lang="de-DE" sz="917" dirty="0" smtClean="0">
                <a:latin typeface="Times New Roman" panose="02020603050405020304" pitchFamily="18" charset="0"/>
              </a:rPr>
              <a:t>Riemann M. Die Messung von relativen und absoluten optischen </a:t>
            </a:r>
            <a:r>
              <a:rPr lang="de-DE" sz="917" dirty="0" err="1" smtClean="0">
                <a:latin typeface="Times New Roman" panose="02020603050405020304" pitchFamily="18" charset="0"/>
              </a:rPr>
              <a:t>Ubergangswahrscheinlichkeiten</a:t>
            </a:r>
            <a:r>
              <a:rPr lang="de-DE" sz="917" dirty="0" smtClean="0">
                <a:latin typeface="Times New Roman" panose="02020603050405020304" pitchFamily="18" charset="0"/>
              </a:rPr>
              <a:t> des </a:t>
            </a:r>
            <a:r>
              <a:rPr lang="de-DE" sz="917" dirty="0" err="1" smtClean="0">
                <a:latin typeface="Times New Roman" panose="02020603050405020304" pitchFamily="18" charset="0"/>
              </a:rPr>
              <a:t>CuI</a:t>
            </a:r>
            <a:r>
              <a:rPr lang="de-DE" sz="917" dirty="0" smtClean="0">
                <a:latin typeface="Times New Roman" panose="02020603050405020304" pitchFamily="18" charset="0"/>
              </a:rPr>
              <a:t> im wandstabilisierten Lichtbogen // Z. Phys. – 1964. – 179. P. 38-51. </a:t>
            </a:r>
            <a:r>
              <a:rPr lang="de-DE" sz="917" b="1" dirty="0" smtClean="0">
                <a:latin typeface="Times New Roman" panose="02020603050405020304" pitchFamily="18" charset="0"/>
              </a:rPr>
              <a:t>7.</a:t>
            </a:r>
            <a:r>
              <a:rPr lang="de-DE" sz="917" dirty="0" smtClean="0">
                <a:latin typeface="Times New Roman" panose="02020603050405020304" pitchFamily="18" charset="0"/>
              </a:rPr>
              <a:t>Migdalek J. </a:t>
            </a:r>
            <a:r>
              <a:rPr lang="de-DE" sz="917" dirty="0" err="1" smtClean="0">
                <a:latin typeface="Times New Roman" panose="02020603050405020304" pitchFamily="18" charset="0"/>
              </a:rPr>
              <a:t>Relativistic</a:t>
            </a:r>
            <a:r>
              <a:rPr lang="de-DE" sz="917" dirty="0" smtClean="0">
                <a:latin typeface="Times New Roman" panose="02020603050405020304" pitchFamily="18" charset="0"/>
              </a:rPr>
              <a:t> </a:t>
            </a:r>
            <a:r>
              <a:rPr lang="de-DE" sz="917" dirty="0" err="1" smtClean="0">
                <a:latin typeface="Times New Roman" panose="02020603050405020304" pitchFamily="18" charset="0"/>
              </a:rPr>
              <a:t>oscillator</a:t>
            </a:r>
            <a:r>
              <a:rPr lang="de-DE" sz="917" dirty="0" smtClean="0">
                <a:latin typeface="Times New Roman" panose="02020603050405020304" pitchFamily="18" charset="0"/>
              </a:rPr>
              <a:t> </a:t>
            </a:r>
            <a:r>
              <a:rPr lang="de-DE" sz="917" dirty="0" err="1" smtClean="0">
                <a:latin typeface="Times New Roman" panose="02020603050405020304" pitchFamily="18" charset="0"/>
              </a:rPr>
              <a:t>strengths</a:t>
            </a:r>
            <a:r>
              <a:rPr lang="de-DE" sz="917" dirty="0" smtClean="0">
                <a:latin typeface="Times New Roman" panose="02020603050405020304" pitchFamily="18" charset="0"/>
              </a:rPr>
              <a:t> </a:t>
            </a:r>
            <a:r>
              <a:rPr lang="de-DE" sz="917" dirty="0" err="1" smtClean="0">
                <a:latin typeface="Times New Roman" panose="02020603050405020304" pitchFamily="18" charset="0"/>
              </a:rPr>
              <a:t>for</a:t>
            </a:r>
            <a:r>
              <a:rPr lang="de-DE" sz="917" dirty="0" smtClean="0">
                <a:latin typeface="Times New Roman" panose="02020603050405020304" pitchFamily="18" charset="0"/>
              </a:rPr>
              <a:t> </a:t>
            </a:r>
            <a:r>
              <a:rPr lang="de-DE" sz="917" dirty="0" err="1" smtClean="0">
                <a:latin typeface="Times New Roman" panose="02020603050405020304" pitchFamily="18" charset="0"/>
              </a:rPr>
              <a:t>some</a:t>
            </a:r>
            <a:r>
              <a:rPr lang="de-DE" sz="917" dirty="0" smtClean="0">
                <a:latin typeface="Times New Roman" panose="02020603050405020304" pitchFamily="18" charset="0"/>
              </a:rPr>
              <a:t> </a:t>
            </a:r>
            <a:r>
              <a:rPr lang="de-DE" sz="917" dirty="0" err="1" smtClean="0">
                <a:latin typeface="Times New Roman" panose="02020603050405020304" pitchFamily="18" charset="0"/>
              </a:rPr>
              <a:t>transitions</a:t>
            </a:r>
            <a:r>
              <a:rPr lang="de-DE" sz="917" dirty="0" smtClean="0">
                <a:latin typeface="Times New Roman" panose="02020603050405020304" pitchFamily="18" charset="0"/>
              </a:rPr>
              <a:t> in </a:t>
            </a:r>
            <a:r>
              <a:rPr lang="de-DE" sz="917" dirty="0" err="1" smtClean="0">
                <a:latin typeface="Times New Roman" panose="02020603050405020304" pitchFamily="18" charset="0"/>
              </a:rPr>
              <a:t>Cu</a:t>
            </a:r>
            <a:r>
              <a:rPr lang="de-DE" sz="917" dirty="0" smtClean="0">
                <a:latin typeface="Times New Roman" panose="02020603050405020304" pitchFamily="18" charset="0"/>
              </a:rPr>
              <a:t>(I), </a:t>
            </a:r>
            <a:r>
              <a:rPr lang="de-DE" sz="917" dirty="0" err="1" smtClean="0">
                <a:latin typeface="Times New Roman" panose="02020603050405020304" pitchFamily="18" charset="0"/>
              </a:rPr>
              <a:t>Ag</a:t>
            </a:r>
            <a:r>
              <a:rPr lang="de-DE" sz="917" dirty="0" smtClean="0">
                <a:latin typeface="Times New Roman" panose="02020603050405020304" pitchFamily="18" charset="0"/>
              </a:rPr>
              <a:t>(I) </a:t>
            </a:r>
            <a:r>
              <a:rPr lang="de-DE" sz="917" dirty="0" err="1" smtClean="0">
                <a:latin typeface="Times New Roman" panose="02020603050405020304" pitchFamily="18" charset="0"/>
              </a:rPr>
              <a:t>and</a:t>
            </a:r>
            <a:r>
              <a:rPr lang="de-DE" sz="917" dirty="0" smtClean="0">
                <a:latin typeface="Times New Roman" panose="02020603050405020304" pitchFamily="18" charset="0"/>
              </a:rPr>
              <a:t> Au(I) // J. Quant. </a:t>
            </a:r>
            <a:r>
              <a:rPr lang="de-DE" sz="917" dirty="0" err="1" smtClean="0">
                <a:latin typeface="Times New Roman" panose="02020603050405020304" pitchFamily="18" charset="0"/>
              </a:rPr>
              <a:t>Spectrosc</a:t>
            </a:r>
            <a:r>
              <a:rPr lang="de-DE" sz="917" dirty="0" smtClean="0">
                <a:latin typeface="Times New Roman" panose="02020603050405020304" pitchFamily="18" charset="0"/>
              </a:rPr>
              <a:t>. </a:t>
            </a:r>
            <a:r>
              <a:rPr lang="de-DE" sz="917" dirty="0" err="1" smtClean="0">
                <a:latin typeface="Times New Roman" panose="02020603050405020304" pitchFamily="18" charset="0"/>
              </a:rPr>
              <a:t>Radiat</a:t>
            </a:r>
            <a:r>
              <a:rPr lang="de-DE" sz="917" dirty="0" smtClean="0">
                <a:latin typeface="Times New Roman" panose="02020603050405020304" pitchFamily="18" charset="0"/>
              </a:rPr>
              <a:t>. Transfer – 1978. – 20, </a:t>
            </a:r>
            <a:r>
              <a:rPr lang="de-DE" sz="917" dirty="0" err="1" smtClean="0">
                <a:latin typeface="Times New Roman" panose="02020603050405020304" pitchFamily="18" charset="0"/>
              </a:rPr>
              <a:t>No</a:t>
            </a:r>
            <a:r>
              <a:rPr lang="de-DE" sz="917" dirty="0" smtClean="0">
                <a:latin typeface="Times New Roman" panose="02020603050405020304" pitchFamily="18" charset="0"/>
              </a:rPr>
              <a:t>. 1. – P. 81-87. </a:t>
            </a:r>
            <a:r>
              <a:rPr lang="de-DE" sz="917" b="1" dirty="0" smtClean="0">
                <a:latin typeface="Times New Roman" panose="02020603050405020304" pitchFamily="18" charset="0"/>
              </a:rPr>
              <a:t>8.</a:t>
            </a:r>
            <a:r>
              <a:rPr lang="en-US" sz="917" dirty="0" smtClean="0">
                <a:latin typeface="Times New Roman" panose="02020603050405020304" pitchFamily="18" charset="0"/>
              </a:rPr>
              <a:t>Lavin С. </a:t>
            </a:r>
            <a:r>
              <a:rPr lang="en-US" sz="917" dirty="0" err="1" smtClean="0">
                <a:latin typeface="Times New Roman" panose="02020603050405020304" pitchFamily="18" charset="0"/>
              </a:rPr>
              <a:t>Almaraz</a:t>
            </a:r>
            <a:r>
              <a:rPr lang="en-US" sz="917" dirty="0" smtClean="0">
                <a:latin typeface="Times New Roman" panose="02020603050405020304" pitchFamily="18" charset="0"/>
              </a:rPr>
              <a:t> M. A., Martin I. Relativistic oscillator strengths for excited state transitions in some ions of the silver isoelectronic sequence // Z. Phys. D – 1995. – 34. – P. 143-149. </a:t>
            </a:r>
            <a:r>
              <a:rPr lang="en-US" sz="917" b="1" dirty="0" smtClean="0">
                <a:latin typeface="Times New Roman" panose="02020603050405020304" pitchFamily="18" charset="0"/>
              </a:rPr>
              <a:t>9</a:t>
            </a:r>
            <a:r>
              <a:rPr lang="ru-RU" sz="917" b="1" dirty="0" smtClean="0">
                <a:latin typeface="Times New Roman" panose="02020603050405020304" pitchFamily="18" charset="0"/>
              </a:rPr>
              <a:t>.</a:t>
            </a:r>
            <a:r>
              <a:rPr lang="en-US" sz="917" dirty="0" smtClean="0">
                <a:latin typeface="Times New Roman" panose="02020603050405020304" pitchFamily="18" charset="0"/>
              </a:rPr>
              <a:t> </a:t>
            </a:r>
            <a:r>
              <a:rPr lang="en-US" sz="917" dirty="0" err="1" smtClean="0">
                <a:latin typeface="Times New Roman" panose="02020603050405020304" pitchFamily="18" charset="0"/>
              </a:rPr>
              <a:t>Plehotkina</a:t>
            </a:r>
            <a:r>
              <a:rPr lang="en-US" sz="917" dirty="0" smtClean="0">
                <a:latin typeface="Times New Roman" panose="02020603050405020304" pitchFamily="18" charset="0"/>
              </a:rPr>
              <a:t> G</a:t>
            </a:r>
            <a:r>
              <a:rPr lang="ru-RU" sz="917" dirty="0" smtClean="0">
                <a:latin typeface="Times New Roman" panose="02020603050405020304" pitchFamily="18" charset="0"/>
              </a:rPr>
              <a:t>. </a:t>
            </a:r>
            <a:r>
              <a:rPr lang="en-US" sz="917" dirty="0" smtClean="0">
                <a:latin typeface="Times New Roman" panose="02020603050405020304" pitchFamily="18" charset="0"/>
              </a:rPr>
              <a:t>L</a:t>
            </a:r>
            <a:r>
              <a:rPr lang="ru-RU" sz="917" dirty="0" smtClean="0">
                <a:latin typeface="Times New Roman" panose="02020603050405020304" pitchFamily="18" charset="0"/>
              </a:rPr>
              <a:t>. </a:t>
            </a:r>
            <a:r>
              <a:rPr lang="en-US" sz="917" dirty="0" err="1" smtClean="0">
                <a:latin typeface="Times New Roman" panose="02020603050405020304" pitchFamily="18" charset="0"/>
              </a:rPr>
              <a:t>Radiative</a:t>
            </a:r>
            <a:r>
              <a:rPr lang="en-US" sz="917" dirty="0" smtClean="0">
                <a:latin typeface="Times New Roman" panose="02020603050405020304" pitchFamily="18" charset="0"/>
              </a:rPr>
              <a:t> lifetimes </a:t>
            </a:r>
            <a:r>
              <a:rPr lang="ru-RU" sz="917" dirty="0" err="1" smtClean="0">
                <a:latin typeface="Times New Roman" panose="02020603050405020304" pitchFamily="18" charset="0"/>
              </a:rPr>
              <a:t>Ag</a:t>
            </a:r>
            <a:r>
              <a:rPr lang="ru-RU" sz="917" dirty="0" smtClean="0">
                <a:latin typeface="Times New Roman" panose="02020603050405020304" pitchFamily="18" charset="0"/>
              </a:rPr>
              <a:t> I, </a:t>
            </a:r>
            <a:r>
              <a:rPr lang="ru-RU" sz="917" dirty="0" err="1" smtClean="0">
                <a:latin typeface="Times New Roman" panose="02020603050405020304" pitchFamily="18" charset="0"/>
              </a:rPr>
              <a:t>Ag</a:t>
            </a:r>
            <a:r>
              <a:rPr lang="ru-RU" sz="917" dirty="0" smtClean="0">
                <a:latin typeface="Times New Roman" panose="02020603050405020304" pitchFamily="18" charset="0"/>
              </a:rPr>
              <a:t> II // </a:t>
            </a:r>
            <a:r>
              <a:rPr lang="en-US" sz="917" dirty="0" smtClean="0">
                <a:latin typeface="Times New Roman" panose="02020603050405020304" pitchFamily="18" charset="0"/>
              </a:rPr>
              <a:t>Optics and Spectroscopy</a:t>
            </a:r>
            <a:r>
              <a:rPr lang="ru-RU" sz="917" dirty="0" smtClean="0">
                <a:latin typeface="Times New Roman" panose="02020603050405020304" pitchFamily="18" charset="0"/>
              </a:rPr>
              <a:t>. – 1981. – 51, № 1. – </a:t>
            </a:r>
            <a:r>
              <a:rPr lang="en-US" sz="917" dirty="0" smtClean="0">
                <a:latin typeface="Times New Roman" panose="02020603050405020304" pitchFamily="18" charset="0"/>
              </a:rPr>
              <a:t>P</a:t>
            </a:r>
            <a:r>
              <a:rPr lang="ru-RU" sz="917" dirty="0" smtClean="0">
                <a:latin typeface="Times New Roman" panose="02020603050405020304" pitchFamily="18" charset="0"/>
              </a:rPr>
              <a:t>. 194-196.</a:t>
            </a:r>
            <a:r>
              <a:rPr lang="en-US" sz="917" dirty="0" smtClean="0">
                <a:latin typeface="Times New Roman" panose="02020603050405020304" pitchFamily="18" charset="0"/>
              </a:rPr>
              <a:t> </a:t>
            </a:r>
            <a:r>
              <a:rPr lang="en-US" sz="917" b="1" dirty="0" smtClean="0">
                <a:latin typeface="Times New Roman" panose="02020603050405020304" pitchFamily="18" charset="0"/>
              </a:rPr>
              <a:t>10.</a:t>
            </a:r>
            <a:r>
              <a:rPr lang="en-US" sz="917" dirty="0" smtClean="0">
                <a:latin typeface="Times New Roman" panose="02020603050405020304" pitchFamily="18" charset="0"/>
              </a:rPr>
              <a:t>Zheng N., Wang T., and Yang R. Transition probability of </a:t>
            </a:r>
            <a:r>
              <a:rPr lang="en-US" sz="917" dirty="0" err="1" smtClean="0">
                <a:latin typeface="Times New Roman" panose="02020603050405020304" pitchFamily="18" charset="0"/>
              </a:rPr>
              <a:t>CuI</a:t>
            </a:r>
            <a:r>
              <a:rPr lang="en-US" sz="917" dirty="0" smtClean="0">
                <a:latin typeface="Times New Roman" panose="02020603050405020304" pitchFamily="18" charset="0"/>
              </a:rPr>
              <a:t>, </a:t>
            </a:r>
            <a:r>
              <a:rPr lang="en-US" sz="917" dirty="0" err="1" smtClean="0">
                <a:latin typeface="Times New Roman" panose="02020603050405020304" pitchFamily="18" charset="0"/>
              </a:rPr>
              <a:t>AgI</a:t>
            </a:r>
            <a:r>
              <a:rPr lang="en-US" sz="917" dirty="0" smtClean="0">
                <a:latin typeface="Times New Roman" panose="02020603050405020304" pitchFamily="18" charset="0"/>
              </a:rPr>
              <a:t>, and </a:t>
            </a:r>
            <a:r>
              <a:rPr lang="en-US" sz="917" dirty="0" err="1" smtClean="0">
                <a:latin typeface="Times New Roman" panose="02020603050405020304" pitchFamily="18" charset="0"/>
              </a:rPr>
              <a:t>AuI</a:t>
            </a:r>
            <a:r>
              <a:rPr lang="en-US" sz="917" dirty="0" smtClean="0">
                <a:latin typeface="Times New Roman" panose="02020603050405020304" pitchFamily="18" charset="0"/>
              </a:rPr>
              <a:t> from weakest bound electron potential model theory // J. of Chem. Phys. – 2000. – 113. – P. 6169-6173. </a:t>
            </a:r>
            <a:r>
              <a:rPr lang="en-US" sz="917" b="1" dirty="0" smtClean="0">
                <a:latin typeface="Times New Roman" panose="02020603050405020304" pitchFamily="18" charset="0"/>
              </a:rPr>
              <a:t>11.</a:t>
            </a:r>
            <a:r>
              <a:rPr lang="en-US" sz="917" dirty="0" smtClean="0">
                <a:latin typeface="Times New Roman" panose="02020603050405020304" pitchFamily="18" charset="0"/>
              </a:rPr>
              <a:t>Migdalek J. and </a:t>
            </a:r>
            <a:r>
              <a:rPr lang="en-US" sz="917" dirty="0" err="1" smtClean="0">
                <a:latin typeface="Times New Roman" panose="02020603050405020304" pitchFamily="18" charset="0"/>
              </a:rPr>
              <a:t>Baylis</a:t>
            </a:r>
            <a:r>
              <a:rPr lang="en-US" sz="917" dirty="0" smtClean="0">
                <a:latin typeface="Times New Roman" panose="02020603050405020304" pitchFamily="18" charset="0"/>
              </a:rPr>
              <a:t> W. E. Influence of atomic core </a:t>
            </a:r>
            <a:r>
              <a:rPr lang="en-US" sz="917" dirty="0" err="1" smtClean="0">
                <a:latin typeface="Times New Roman" panose="02020603050405020304" pitchFamily="18" charset="0"/>
              </a:rPr>
              <a:t>polarisation</a:t>
            </a:r>
            <a:r>
              <a:rPr lang="en-US" sz="917" dirty="0" smtClean="0">
                <a:latin typeface="Times New Roman" panose="02020603050405020304" pitchFamily="18" charset="0"/>
              </a:rPr>
              <a:t> on oscillator strengths for 2S</a:t>
            </a:r>
            <a:r>
              <a:rPr lang="en-US" sz="917" baseline="-25000" dirty="0" smtClean="0">
                <a:latin typeface="Times New Roman" panose="02020603050405020304" pitchFamily="18" charset="0"/>
              </a:rPr>
              <a:t>1/2</a:t>
            </a:r>
            <a:r>
              <a:rPr lang="en-US" sz="917" dirty="0" smtClean="0">
                <a:latin typeface="Times New Roman" panose="02020603050405020304" pitchFamily="18" charset="0"/>
              </a:rPr>
              <a:t>-2P</a:t>
            </a:r>
            <a:r>
              <a:rPr lang="en-US" sz="917" baseline="-25000" dirty="0" smtClean="0">
                <a:latin typeface="Times New Roman" panose="02020603050405020304" pitchFamily="18" charset="0"/>
              </a:rPr>
              <a:t>1/2,3/2</a:t>
            </a:r>
            <a:r>
              <a:rPr lang="en-US" sz="917" dirty="0" smtClean="0">
                <a:latin typeface="Times New Roman" panose="02020603050405020304" pitchFamily="18" charset="0"/>
              </a:rPr>
              <a:t> and 2P</a:t>
            </a:r>
            <a:r>
              <a:rPr lang="en-US" sz="917" baseline="-25000" dirty="0" smtClean="0">
                <a:latin typeface="Times New Roman" panose="02020603050405020304" pitchFamily="18" charset="0"/>
              </a:rPr>
              <a:t>1/2,3/2</a:t>
            </a:r>
            <a:r>
              <a:rPr lang="en-US" sz="917" dirty="0" smtClean="0">
                <a:latin typeface="Times New Roman" panose="02020603050405020304" pitchFamily="18" charset="0"/>
              </a:rPr>
              <a:t>-2D</a:t>
            </a:r>
            <a:r>
              <a:rPr lang="en-US" sz="917" baseline="-25000" dirty="0" smtClean="0">
                <a:latin typeface="Times New Roman" panose="02020603050405020304" pitchFamily="18" charset="0"/>
              </a:rPr>
              <a:t>3/2,5/2</a:t>
            </a:r>
            <a:r>
              <a:rPr lang="en-US" sz="917" dirty="0" smtClean="0">
                <a:latin typeface="Times New Roman" panose="02020603050405020304" pitchFamily="18" charset="0"/>
              </a:rPr>
              <a:t> transitions in Cu I, Ag I and Au I spectra // J. Phys. B: At. Mol. Phys. – 1978. – 11, No. 17. – P. L497-L501. </a:t>
            </a:r>
            <a:r>
              <a:rPr lang="en-US" sz="917" b="1" dirty="0" smtClean="0">
                <a:latin typeface="Times New Roman" panose="02020603050405020304" pitchFamily="18" charset="0"/>
              </a:rPr>
              <a:t>12.</a:t>
            </a:r>
            <a:r>
              <a:rPr lang="en-US" sz="917" dirty="0" smtClean="0">
                <a:latin typeface="Times New Roman" panose="02020603050405020304" pitchFamily="18" charset="0"/>
              </a:rPr>
              <a:t>Terpstra J. and </a:t>
            </a:r>
            <a:r>
              <a:rPr lang="en-US" sz="917" dirty="0" err="1" smtClean="0">
                <a:latin typeface="Times New Roman" panose="02020603050405020304" pitchFamily="18" charset="0"/>
              </a:rPr>
              <a:t>Smit</a:t>
            </a:r>
            <a:r>
              <a:rPr lang="en-US" sz="917" dirty="0" smtClean="0">
                <a:latin typeface="Times New Roman" panose="02020603050405020304" pitchFamily="18" charset="0"/>
              </a:rPr>
              <a:t> J. A. Measurement of “optical” transition probabilities in the silver atom // </a:t>
            </a:r>
            <a:r>
              <a:rPr lang="en-US" sz="917" dirty="0" err="1" smtClean="0">
                <a:latin typeface="Times New Roman" panose="02020603050405020304" pitchFamily="18" charset="0"/>
              </a:rPr>
              <a:t>Physica</a:t>
            </a:r>
            <a:r>
              <a:rPr lang="en-US" sz="917" dirty="0" smtClean="0">
                <a:latin typeface="Times New Roman" panose="02020603050405020304" pitchFamily="18" charset="0"/>
              </a:rPr>
              <a:t>. – 1958. – 24. – P. 937-958. </a:t>
            </a:r>
            <a:r>
              <a:rPr lang="de-DE" sz="917" b="1" dirty="0" smtClean="0">
                <a:latin typeface="Times New Roman" panose="02020603050405020304" pitchFamily="18" charset="0"/>
              </a:rPr>
              <a:t>13.</a:t>
            </a:r>
            <a:r>
              <a:rPr lang="de-DE" sz="917" dirty="0" smtClean="0">
                <a:latin typeface="Times New Roman" panose="02020603050405020304" pitchFamily="18" charset="0"/>
              </a:rPr>
              <a:t>Konjevich R., </a:t>
            </a:r>
            <a:r>
              <a:rPr lang="de-DE" sz="917" dirty="0" err="1" smtClean="0">
                <a:latin typeface="Times New Roman" panose="02020603050405020304" pitchFamily="18" charset="0"/>
              </a:rPr>
              <a:t>Konjevich</a:t>
            </a:r>
            <a:r>
              <a:rPr lang="de-DE" sz="917" dirty="0" smtClean="0">
                <a:latin typeface="Times New Roman" panose="02020603050405020304" pitchFamily="18" charset="0"/>
              </a:rPr>
              <a:t> N. Stark </a:t>
            </a:r>
            <a:r>
              <a:rPr lang="de-DE" sz="917" dirty="0" err="1" smtClean="0">
                <a:latin typeface="Times New Roman" panose="02020603050405020304" pitchFamily="18" charset="0"/>
              </a:rPr>
              <a:t>broadening</a:t>
            </a:r>
            <a:r>
              <a:rPr lang="de-DE" sz="917" dirty="0" smtClean="0">
                <a:latin typeface="Times New Roman" panose="02020603050405020304" pitchFamily="18" charset="0"/>
              </a:rPr>
              <a:t> </a:t>
            </a:r>
            <a:r>
              <a:rPr lang="de-DE" sz="917" dirty="0" err="1" smtClean="0">
                <a:latin typeface="Times New Roman" panose="02020603050405020304" pitchFamily="18" charset="0"/>
              </a:rPr>
              <a:t>and</a:t>
            </a:r>
            <a:r>
              <a:rPr lang="de-DE" sz="917" dirty="0" smtClean="0">
                <a:latin typeface="Times New Roman" panose="02020603050405020304" pitchFamily="18" charset="0"/>
              </a:rPr>
              <a:t> </a:t>
            </a:r>
            <a:r>
              <a:rPr lang="de-DE" sz="917" dirty="0" err="1" smtClean="0">
                <a:latin typeface="Times New Roman" panose="02020603050405020304" pitchFamily="18" charset="0"/>
              </a:rPr>
              <a:t>shift</a:t>
            </a:r>
            <a:r>
              <a:rPr lang="de-DE" sz="917" dirty="0" smtClean="0">
                <a:latin typeface="Times New Roman" panose="02020603050405020304" pitchFamily="18" charset="0"/>
              </a:rPr>
              <a:t> </a:t>
            </a:r>
            <a:r>
              <a:rPr lang="de-DE" sz="917" dirty="0" err="1" smtClean="0">
                <a:latin typeface="Times New Roman" panose="02020603050405020304" pitchFamily="18" charset="0"/>
              </a:rPr>
              <a:t>of</a:t>
            </a:r>
            <a:r>
              <a:rPr lang="de-DE" sz="917" dirty="0" smtClean="0">
                <a:latin typeface="Times New Roman" panose="02020603050405020304" pitchFamily="18" charset="0"/>
              </a:rPr>
              <a:t> neutral </a:t>
            </a:r>
            <a:r>
              <a:rPr lang="de-DE" sz="917" dirty="0" err="1" smtClean="0">
                <a:latin typeface="Times New Roman" panose="02020603050405020304" pitchFamily="18" charset="0"/>
              </a:rPr>
              <a:t>copper</a:t>
            </a:r>
            <a:r>
              <a:rPr lang="de-DE" sz="917" dirty="0" smtClean="0">
                <a:latin typeface="Times New Roman" panose="02020603050405020304" pitchFamily="18" charset="0"/>
              </a:rPr>
              <a:t> </a:t>
            </a:r>
            <a:r>
              <a:rPr lang="de-DE" sz="917" dirty="0" err="1" smtClean="0">
                <a:latin typeface="Times New Roman" panose="02020603050405020304" pitchFamily="18" charset="0"/>
              </a:rPr>
              <a:t>spectral</a:t>
            </a:r>
            <a:r>
              <a:rPr lang="de-DE" sz="917" dirty="0" smtClean="0">
                <a:latin typeface="Times New Roman" panose="02020603050405020304" pitchFamily="18" charset="0"/>
              </a:rPr>
              <a:t> </a:t>
            </a:r>
            <a:r>
              <a:rPr lang="de-DE" sz="917" dirty="0" err="1" smtClean="0">
                <a:latin typeface="Times New Roman" panose="02020603050405020304" pitchFamily="18" charset="0"/>
              </a:rPr>
              <a:t>lines</a:t>
            </a:r>
            <a:r>
              <a:rPr lang="de-DE" sz="917" dirty="0" smtClean="0">
                <a:latin typeface="Times New Roman" panose="02020603050405020304" pitchFamily="18" charset="0"/>
              </a:rPr>
              <a:t> // </a:t>
            </a:r>
            <a:r>
              <a:rPr lang="de-DE" sz="917" dirty="0" err="1" smtClean="0">
                <a:latin typeface="Times New Roman" panose="02020603050405020304" pitchFamily="18" charset="0"/>
              </a:rPr>
              <a:t>Fizika</a:t>
            </a:r>
            <a:r>
              <a:rPr lang="de-DE" sz="917" dirty="0" smtClean="0">
                <a:latin typeface="Times New Roman" panose="02020603050405020304" pitchFamily="18" charset="0"/>
              </a:rPr>
              <a:t>. – 1986. – 18, </a:t>
            </a:r>
            <a:r>
              <a:rPr lang="de-DE" sz="917" dirty="0" err="1" smtClean="0">
                <a:latin typeface="Times New Roman" panose="02020603050405020304" pitchFamily="18" charset="0"/>
              </a:rPr>
              <a:t>No</a:t>
            </a:r>
            <a:r>
              <a:rPr lang="de-DE" sz="917" dirty="0" smtClean="0">
                <a:latin typeface="Times New Roman" panose="02020603050405020304" pitchFamily="18" charset="0"/>
              </a:rPr>
              <a:t>. 4. – </a:t>
            </a:r>
            <a:r>
              <a:rPr lang="uk-UA" sz="917" dirty="0" smtClean="0">
                <a:latin typeface="Times New Roman" panose="02020603050405020304" pitchFamily="18" charset="0"/>
              </a:rPr>
              <a:t>р. 327-335.</a:t>
            </a:r>
            <a:r>
              <a:rPr lang="en-US" sz="917" dirty="0" smtClean="0">
                <a:latin typeface="Times New Roman" panose="02020603050405020304" pitchFamily="18" charset="0"/>
              </a:rPr>
              <a:t> </a:t>
            </a:r>
            <a:r>
              <a:rPr lang="en-US" sz="917" b="1" dirty="0" smtClean="0">
                <a:latin typeface="Times New Roman" panose="02020603050405020304" pitchFamily="18" charset="0"/>
              </a:rPr>
              <a:t>14</a:t>
            </a:r>
            <a:r>
              <a:rPr lang="uk-UA" sz="917" b="1" dirty="0" smtClean="0">
                <a:latin typeface="Times New Roman" panose="02020603050405020304" pitchFamily="18" charset="0"/>
              </a:rPr>
              <a:t>.</a:t>
            </a:r>
            <a:r>
              <a:rPr lang="de-DE" sz="917" dirty="0" smtClean="0">
                <a:latin typeface="Times New Roman" panose="02020603050405020304" pitchFamily="18" charset="0"/>
              </a:rPr>
              <a:t>Dimitrijevic M. S., </a:t>
            </a:r>
            <a:r>
              <a:rPr lang="de-DE" sz="917" dirty="0" err="1" smtClean="0">
                <a:latin typeface="Times New Roman" panose="02020603050405020304" pitchFamily="18" charset="0"/>
              </a:rPr>
              <a:t>Sahal-Brechot</a:t>
            </a:r>
            <a:r>
              <a:rPr lang="de-DE" sz="917" dirty="0" smtClean="0">
                <a:latin typeface="Times New Roman" panose="02020603050405020304" pitchFamily="18" charset="0"/>
              </a:rPr>
              <a:t> S. </a:t>
            </a:r>
            <a:r>
              <a:rPr lang="de-DE" sz="917" dirty="0" err="1" smtClean="0">
                <a:latin typeface="Times New Roman" panose="02020603050405020304" pitchFamily="18" charset="0"/>
              </a:rPr>
              <a:t>Atomic</a:t>
            </a:r>
            <a:r>
              <a:rPr lang="de-DE" sz="917" dirty="0" smtClean="0">
                <a:latin typeface="Times New Roman" panose="02020603050405020304" pitchFamily="18" charset="0"/>
              </a:rPr>
              <a:t> Data </a:t>
            </a:r>
            <a:r>
              <a:rPr lang="de-DE" sz="917" dirty="0" err="1" smtClean="0">
                <a:latin typeface="Times New Roman" panose="02020603050405020304" pitchFamily="18" charset="0"/>
              </a:rPr>
              <a:t>and</a:t>
            </a:r>
            <a:r>
              <a:rPr lang="de-DE" sz="917" dirty="0" smtClean="0">
                <a:latin typeface="Times New Roman" panose="02020603050405020304" pitchFamily="18" charset="0"/>
              </a:rPr>
              <a:t> </a:t>
            </a:r>
            <a:r>
              <a:rPr lang="de-DE" sz="917" dirty="0" err="1" smtClean="0">
                <a:latin typeface="Times New Roman" panose="02020603050405020304" pitchFamily="18" charset="0"/>
              </a:rPr>
              <a:t>Nuclear</a:t>
            </a:r>
            <a:r>
              <a:rPr lang="de-DE" sz="917" dirty="0" smtClean="0">
                <a:latin typeface="Times New Roman" panose="02020603050405020304" pitchFamily="18" charset="0"/>
              </a:rPr>
              <a:t> Data </a:t>
            </a:r>
            <a:r>
              <a:rPr lang="de-DE" sz="917" dirty="0" err="1" smtClean="0">
                <a:latin typeface="Times New Roman" panose="02020603050405020304" pitchFamily="18" charset="0"/>
              </a:rPr>
              <a:t>Tables</a:t>
            </a:r>
            <a:r>
              <a:rPr lang="de-DE" sz="917" dirty="0" smtClean="0">
                <a:latin typeface="Times New Roman" panose="02020603050405020304" pitchFamily="18" charset="0"/>
              </a:rPr>
              <a:t>. – 2003. – 85. – P. 269-290.</a:t>
            </a:r>
            <a:endParaRPr lang="en-US" sz="917" dirty="0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Місце для номера слайда 1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round/>
            <a:headEnd/>
            <a:tailEnd/>
          </a:ln>
        </p:spPr>
        <p:txBody>
          <a:bodyPr/>
          <a:lstStyle/>
          <a:p>
            <a:pPr marL="265113" indent="-265113"/>
            <a:fld id="{ED1ADD08-8591-4002-91FF-3EADC570C4CB}" type="slidenum">
              <a:rPr lang="en-US" smtClean="0">
                <a:solidFill>
                  <a:srgbClr val="A7A399"/>
                </a:solidFill>
              </a:rPr>
              <a:pPr marL="265113" indent="-265113"/>
              <a:t>14</a:t>
            </a:fld>
            <a:endParaRPr lang="en-US" smtClean="0">
              <a:solidFill>
                <a:srgbClr val="A7A399"/>
              </a:solidFill>
            </a:endParaRPr>
          </a:p>
        </p:txBody>
      </p:sp>
      <p:sp>
        <p:nvSpPr>
          <p:cNvPr id="15363" name="Rectangle 29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265113" indent="-265113" eaLnBrk="1" hangingPunct="1"/>
            <a:endParaRPr lang="ru-RU"/>
          </a:p>
        </p:txBody>
      </p:sp>
      <p:grpSp>
        <p:nvGrpSpPr>
          <p:cNvPr id="15364" name="Group 1"/>
          <p:cNvGrpSpPr>
            <a:grpSpLocks noChangeAspect="1"/>
          </p:cNvGrpSpPr>
          <p:nvPr/>
        </p:nvGrpSpPr>
        <p:grpSpPr bwMode="auto">
          <a:xfrm>
            <a:off x="34925" y="457200"/>
            <a:ext cx="4343400" cy="4124325"/>
            <a:chOff x="-180" y="-67"/>
            <a:chExt cx="6840" cy="6495"/>
          </a:xfrm>
        </p:grpSpPr>
        <p:sp>
          <p:nvSpPr>
            <p:cNvPr id="15376" name="AutoShape 28"/>
            <p:cNvSpPr>
              <a:spLocks noChangeAspect="1" noChangeArrowheads="1" noTextEdit="1"/>
            </p:cNvSpPr>
            <p:nvPr/>
          </p:nvSpPr>
          <p:spPr bwMode="auto">
            <a:xfrm>
              <a:off x="-180" y="-67"/>
              <a:ext cx="6840" cy="64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77" name="Freeform 27"/>
            <p:cNvSpPr>
              <a:spLocks/>
            </p:cNvSpPr>
            <p:nvPr/>
          </p:nvSpPr>
          <p:spPr bwMode="auto">
            <a:xfrm>
              <a:off x="-67" y="-67"/>
              <a:ext cx="4953" cy="4953"/>
            </a:xfrm>
            <a:custGeom>
              <a:avLst/>
              <a:gdLst>
                <a:gd name="T0" fmla="*/ 0 w 19816"/>
                <a:gd name="T1" fmla="*/ 0 h 19816"/>
                <a:gd name="T2" fmla="*/ 0 w 19816"/>
                <a:gd name="T3" fmla="*/ 0 h 19816"/>
                <a:gd name="T4" fmla="*/ 0 w 19816"/>
                <a:gd name="T5" fmla="*/ 0 h 19816"/>
                <a:gd name="T6" fmla="*/ 0 w 19816"/>
                <a:gd name="T7" fmla="*/ 0 h 19816"/>
                <a:gd name="T8" fmla="*/ 0 w 19816"/>
                <a:gd name="T9" fmla="*/ 0 h 19816"/>
                <a:gd name="T10" fmla="*/ 0 w 19816"/>
                <a:gd name="T11" fmla="*/ 0 h 19816"/>
                <a:gd name="T12" fmla="*/ 0 w 19816"/>
                <a:gd name="T13" fmla="*/ 0 h 19816"/>
                <a:gd name="T14" fmla="*/ 0 w 19816"/>
                <a:gd name="T15" fmla="*/ 0 h 19816"/>
                <a:gd name="T16" fmla="*/ 0 w 19816"/>
                <a:gd name="T17" fmla="*/ 0 h 19816"/>
                <a:gd name="T18" fmla="*/ 0 w 19816"/>
                <a:gd name="T19" fmla="*/ 0 h 19816"/>
                <a:gd name="T20" fmla="*/ 0 w 19816"/>
                <a:gd name="T21" fmla="*/ 0 h 19816"/>
                <a:gd name="T22" fmla="*/ 0 w 19816"/>
                <a:gd name="T23" fmla="*/ 0 h 19816"/>
                <a:gd name="T24" fmla="*/ 0 w 19816"/>
                <a:gd name="T25" fmla="*/ 0 h 19816"/>
                <a:gd name="T26" fmla="*/ 0 w 19816"/>
                <a:gd name="T27" fmla="*/ 0 h 19816"/>
                <a:gd name="T28" fmla="*/ 0 w 19816"/>
                <a:gd name="T29" fmla="*/ 0 h 19816"/>
                <a:gd name="T30" fmla="*/ 0 w 19816"/>
                <a:gd name="T31" fmla="*/ 0 h 19816"/>
                <a:gd name="T32" fmla="*/ 0 w 19816"/>
                <a:gd name="T33" fmla="*/ 0 h 19816"/>
                <a:gd name="T34" fmla="*/ 0 w 19816"/>
                <a:gd name="T35" fmla="*/ 0 h 19816"/>
                <a:gd name="T36" fmla="*/ 0 w 19816"/>
                <a:gd name="T37" fmla="*/ 0 h 19816"/>
                <a:gd name="T38" fmla="*/ 0 w 19816"/>
                <a:gd name="T39" fmla="*/ 0 h 19816"/>
                <a:gd name="T40" fmla="*/ 0 w 19816"/>
                <a:gd name="T41" fmla="*/ 0 h 19816"/>
                <a:gd name="T42" fmla="*/ 0 w 19816"/>
                <a:gd name="T43" fmla="*/ 0 h 19816"/>
                <a:gd name="T44" fmla="*/ 0 w 19816"/>
                <a:gd name="T45" fmla="*/ 0 h 19816"/>
                <a:gd name="T46" fmla="*/ 0 w 19816"/>
                <a:gd name="T47" fmla="*/ 0 h 19816"/>
                <a:gd name="T48" fmla="*/ 0 w 19816"/>
                <a:gd name="T49" fmla="*/ 0 h 19816"/>
                <a:gd name="T50" fmla="*/ 0 w 19816"/>
                <a:gd name="T51" fmla="*/ 0 h 19816"/>
                <a:gd name="T52" fmla="*/ 0 w 19816"/>
                <a:gd name="T53" fmla="*/ 0 h 19816"/>
                <a:gd name="T54" fmla="*/ 0 w 19816"/>
                <a:gd name="T55" fmla="*/ 0 h 19816"/>
                <a:gd name="T56" fmla="*/ 0 w 19816"/>
                <a:gd name="T57" fmla="*/ 0 h 19816"/>
                <a:gd name="T58" fmla="*/ 0 w 19816"/>
                <a:gd name="T59" fmla="*/ 0 h 19816"/>
                <a:gd name="T60" fmla="*/ 0 w 19816"/>
                <a:gd name="T61" fmla="*/ 0 h 19816"/>
                <a:gd name="T62" fmla="*/ 0 w 19816"/>
                <a:gd name="T63" fmla="*/ 0 h 19816"/>
                <a:gd name="T64" fmla="*/ 0 w 19816"/>
                <a:gd name="T65" fmla="*/ 0 h 19816"/>
                <a:gd name="T66" fmla="*/ 0 w 19816"/>
                <a:gd name="T67" fmla="*/ 0 h 19816"/>
                <a:gd name="T68" fmla="*/ 0 w 19816"/>
                <a:gd name="T69" fmla="*/ 0 h 19816"/>
                <a:gd name="T70" fmla="*/ 0 w 19816"/>
                <a:gd name="T71" fmla="*/ 0 h 19816"/>
                <a:gd name="T72" fmla="*/ 0 w 19816"/>
                <a:gd name="T73" fmla="*/ 0 h 19816"/>
                <a:gd name="T74" fmla="*/ 0 w 19816"/>
                <a:gd name="T75" fmla="*/ 0 h 19816"/>
                <a:gd name="T76" fmla="*/ 0 w 19816"/>
                <a:gd name="T77" fmla="*/ 0 h 19816"/>
                <a:gd name="T78" fmla="*/ 0 w 19816"/>
                <a:gd name="T79" fmla="*/ 0 h 19816"/>
                <a:gd name="T80" fmla="*/ 0 w 19816"/>
                <a:gd name="T81" fmla="*/ 0 h 19816"/>
                <a:gd name="T82" fmla="*/ 0 w 19816"/>
                <a:gd name="T83" fmla="*/ 0 h 19816"/>
                <a:gd name="T84" fmla="*/ 0 w 19816"/>
                <a:gd name="T85" fmla="*/ 0 h 1981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9816"/>
                <a:gd name="T130" fmla="*/ 0 h 19816"/>
                <a:gd name="T131" fmla="*/ 19816 w 19816"/>
                <a:gd name="T132" fmla="*/ 19816 h 1981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9816" h="19816">
                  <a:moveTo>
                    <a:pt x="9908" y="0"/>
                  </a:moveTo>
                  <a:lnTo>
                    <a:pt x="10418" y="14"/>
                  </a:lnTo>
                  <a:lnTo>
                    <a:pt x="10921" y="52"/>
                  </a:lnTo>
                  <a:lnTo>
                    <a:pt x="11416" y="115"/>
                  </a:lnTo>
                  <a:lnTo>
                    <a:pt x="11904" y="201"/>
                  </a:lnTo>
                  <a:lnTo>
                    <a:pt x="12384" y="313"/>
                  </a:lnTo>
                  <a:lnTo>
                    <a:pt x="12853" y="446"/>
                  </a:lnTo>
                  <a:lnTo>
                    <a:pt x="13314" y="602"/>
                  </a:lnTo>
                  <a:lnTo>
                    <a:pt x="13765" y="780"/>
                  </a:lnTo>
                  <a:lnTo>
                    <a:pt x="14203" y="978"/>
                  </a:lnTo>
                  <a:lnTo>
                    <a:pt x="14630" y="1197"/>
                  </a:lnTo>
                  <a:lnTo>
                    <a:pt x="15044" y="1435"/>
                  </a:lnTo>
                  <a:lnTo>
                    <a:pt x="15446" y="1693"/>
                  </a:lnTo>
                  <a:lnTo>
                    <a:pt x="15835" y="1969"/>
                  </a:lnTo>
                  <a:lnTo>
                    <a:pt x="16210" y="2263"/>
                  </a:lnTo>
                  <a:lnTo>
                    <a:pt x="16569" y="2575"/>
                  </a:lnTo>
                  <a:lnTo>
                    <a:pt x="16914" y="2902"/>
                  </a:lnTo>
                  <a:lnTo>
                    <a:pt x="17241" y="3247"/>
                  </a:lnTo>
                  <a:lnTo>
                    <a:pt x="17553" y="3606"/>
                  </a:lnTo>
                  <a:lnTo>
                    <a:pt x="17847" y="3981"/>
                  </a:lnTo>
                  <a:lnTo>
                    <a:pt x="18123" y="4370"/>
                  </a:lnTo>
                  <a:lnTo>
                    <a:pt x="18381" y="4772"/>
                  </a:lnTo>
                  <a:lnTo>
                    <a:pt x="18619" y="5186"/>
                  </a:lnTo>
                  <a:lnTo>
                    <a:pt x="18838" y="5613"/>
                  </a:lnTo>
                  <a:lnTo>
                    <a:pt x="19036" y="6051"/>
                  </a:lnTo>
                  <a:lnTo>
                    <a:pt x="19214" y="6502"/>
                  </a:lnTo>
                  <a:lnTo>
                    <a:pt x="19370" y="6963"/>
                  </a:lnTo>
                  <a:lnTo>
                    <a:pt x="19503" y="7432"/>
                  </a:lnTo>
                  <a:lnTo>
                    <a:pt x="19615" y="7912"/>
                  </a:lnTo>
                  <a:lnTo>
                    <a:pt x="19701" y="8400"/>
                  </a:lnTo>
                  <a:lnTo>
                    <a:pt x="19764" y="8895"/>
                  </a:lnTo>
                  <a:lnTo>
                    <a:pt x="19802" y="9398"/>
                  </a:lnTo>
                  <a:lnTo>
                    <a:pt x="19816" y="9908"/>
                  </a:lnTo>
                  <a:lnTo>
                    <a:pt x="19802" y="10418"/>
                  </a:lnTo>
                  <a:lnTo>
                    <a:pt x="19764" y="10921"/>
                  </a:lnTo>
                  <a:lnTo>
                    <a:pt x="19701" y="11416"/>
                  </a:lnTo>
                  <a:lnTo>
                    <a:pt x="19615" y="11904"/>
                  </a:lnTo>
                  <a:lnTo>
                    <a:pt x="19503" y="12384"/>
                  </a:lnTo>
                  <a:lnTo>
                    <a:pt x="19370" y="12853"/>
                  </a:lnTo>
                  <a:lnTo>
                    <a:pt x="19214" y="13314"/>
                  </a:lnTo>
                  <a:lnTo>
                    <a:pt x="19036" y="13765"/>
                  </a:lnTo>
                  <a:lnTo>
                    <a:pt x="18838" y="14203"/>
                  </a:lnTo>
                  <a:lnTo>
                    <a:pt x="18619" y="14630"/>
                  </a:lnTo>
                  <a:lnTo>
                    <a:pt x="18381" y="15044"/>
                  </a:lnTo>
                  <a:lnTo>
                    <a:pt x="18123" y="15446"/>
                  </a:lnTo>
                  <a:lnTo>
                    <a:pt x="17847" y="15835"/>
                  </a:lnTo>
                  <a:lnTo>
                    <a:pt x="17553" y="16210"/>
                  </a:lnTo>
                  <a:lnTo>
                    <a:pt x="17241" y="16569"/>
                  </a:lnTo>
                  <a:lnTo>
                    <a:pt x="16914" y="16914"/>
                  </a:lnTo>
                  <a:lnTo>
                    <a:pt x="16569" y="17241"/>
                  </a:lnTo>
                  <a:lnTo>
                    <a:pt x="16210" y="17553"/>
                  </a:lnTo>
                  <a:lnTo>
                    <a:pt x="15835" y="17847"/>
                  </a:lnTo>
                  <a:lnTo>
                    <a:pt x="15446" y="18123"/>
                  </a:lnTo>
                  <a:lnTo>
                    <a:pt x="15044" y="18381"/>
                  </a:lnTo>
                  <a:lnTo>
                    <a:pt x="14630" y="18619"/>
                  </a:lnTo>
                  <a:lnTo>
                    <a:pt x="14203" y="18838"/>
                  </a:lnTo>
                  <a:lnTo>
                    <a:pt x="13765" y="19036"/>
                  </a:lnTo>
                  <a:lnTo>
                    <a:pt x="13314" y="19214"/>
                  </a:lnTo>
                  <a:lnTo>
                    <a:pt x="12853" y="19370"/>
                  </a:lnTo>
                  <a:lnTo>
                    <a:pt x="12384" y="19503"/>
                  </a:lnTo>
                  <a:lnTo>
                    <a:pt x="11904" y="19615"/>
                  </a:lnTo>
                  <a:lnTo>
                    <a:pt x="11416" y="19701"/>
                  </a:lnTo>
                  <a:lnTo>
                    <a:pt x="10921" y="19764"/>
                  </a:lnTo>
                  <a:lnTo>
                    <a:pt x="10418" y="19802"/>
                  </a:lnTo>
                  <a:lnTo>
                    <a:pt x="9908" y="19816"/>
                  </a:lnTo>
                  <a:lnTo>
                    <a:pt x="9398" y="19802"/>
                  </a:lnTo>
                  <a:lnTo>
                    <a:pt x="8895" y="19764"/>
                  </a:lnTo>
                  <a:lnTo>
                    <a:pt x="8400" y="19701"/>
                  </a:lnTo>
                  <a:lnTo>
                    <a:pt x="7912" y="19615"/>
                  </a:lnTo>
                  <a:lnTo>
                    <a:pt x="7432" y="19503"/>
                  </a:lnTo>
                  <a:lnTo>
                    <a:pt x="6963" y="19370"/>
                  </a:lnTo>
                  <a:lnTo>
                    <a:pt x="6502" y="19214"/>
                  </a:lnTo>
                  <a:lnTo>
                    <a:pt x="6051" y="19036"/>
                  </a:lnTo>
                  <a:lnTo>
                    <a:pt x="5613" y="18838"/>
                  </a:lnTo>
                  <a:lnTo>
                    <a:pt x="5186" y="18619"/>
                  </a:lnTo>
                  <a:lnTo>
                    <a:pt x="4772" y="18381"/>
                  </a:lnTo>
                  <a:lnTo>
                    <a:pt x="4370" y="18123"/>
                  </a:lnTo>
                  <a:lnTo>
                    <a:pt x="3981" y="17847"/>
                  </a:lnTo>
                  <a:lnTo>
                    <a:pt x="3606" y="17553"/>
                  </a:lnTo>
                  <a:lnTo>
                    <a:pt x="3247" y="17241"/>
                  </a:lnTo>
                  <a:lnTo>
                    <a:pt x="2902" y="16914"/>
                  </a:lnTo>
                  <a:lnTo>
                    <a:pt x="2575" y="16569"/>
                  </a:lnTo>
                  <a:lnTo>
                    <a:pt x="2263" y="16210"/>
                  </a:lnTo>
                  <a:lnTo>
                    <a:pt x="1969" y="15835"/>
                  </a:lnTo>
                  <a:lnTo>
                    <a:pt x="1693" y="15446"/>
                  </a:lnTo>
                  <a:lnTo>
                    <a:pt x="1435" y="15044"/>
                  </a:lnTo>
                  <a:lnTo>
                    <a:pt x="1197" y="14630"/>
                  </a:lnTo>
                  <a:lnTo>
                    <a:pt x="978" y="14203"/>
                  </a:lnTo>
                  <a:lnTo>
                    <a:pt x="780" y="13765"/>
                  </a:lnTo>
                  <a:lnTo>
                    <a:pt x="602" y="13314"/>
                  </a:lnTo>
                  <a:lnTo>
                    <a:pt x="446" y="12853"/>
                  </a:lnTo>
                  <a:lnTo>
                    <a:pt x="313" y="12384"/>
                  </a:lnTo>
                  <a:lnTo>
                    <a:pt x="201" y="11904"/>
                  </a:lnTo>
                  <a:lnTo>
                    <a:pt x="115" y="11416"/>
                  </a:lnTo>
                  <a:lnTo>
                    <a:pt x="52" y="10921"/>
                  </a:lnTo>
                  <a:lnTo>
                    <a:pt x="14" y="10418"/>
                  </a:lnTo>
                  <a:lnTo>
                    <a:pt x="0" y="9908"/>
                  </a:lnTo>
                  <a:lnTo>
                    <a:pt x="14" y="9398"/>
                  </a:lnTo>
                  <a:lnTo>
                    <a:pt x="52" y="8895"/>
                  </a:lnTo>
                  <a:lnTo>
                    <a:pt x="115" y="8400"/>
                  </a:lnTo>
                  <a:lnTo>
                    <a:pt x="201" y="7912"/>
                  </a:lnTo>
                  <a:lnTo>
                    <a:pt x="313" y="7432"/>
                  </a:lnTo>
                  <a:lnTo>
                    <a:pt x="446" y="6963"/>
                  </a:lnTo>
                  <a:lnTo>
                    <a:pt x="602" y="6502"/>
                  </a:lnTo>
                  <a:lnTo>
                    <a:pt x="780" y="6051"/>
                  </a:lnTo>
                  <a:lnTo>
                    <a:pt x="978" y="5613"/>
                  </a:lnTo>
                  <a:lnTo>
                    <a:pt x="1197" y="5186"/>
                  </a:lnTo>
                  <a:lnTo>
                    <a:pt x="1435" y="4772"/>
                  </a:lnTo>
                  <a:lnTo>
                    <a:pt x="1693" y="4370"/>
                  </a:lnTo>
                  <a:lnTo>
                    <a:pt x="1969" y="3981"/>
                  </a:lnTo>
                  <a:lnTo>
                    <a:pt x="2263" y="3606"/>
                  </a:lnTo>
                  <a:lnTo>
                    <a:pt x="2575" y="3247"/>
                  </a:lnTo>
                  <a:lnTo>
                    <a:pt x="2902" y="2902"/>
                  </a:lnTo>
                  <a:lnTo>
                    <a:pt x="3247" y="2575"/>
                  </a:lnTo>
                  <a:lnTo>
                    <a:pt x="3606" y="2263"/>
                  </a:lnTo>
                  <a:lnTo>
                    <a:pt x="3981" y="1969"/>
                  </a:lnTo>
                  <a:lnTo>
                    <a:pt x="4370" y="1693"/>
                  </a:lnTo>
                  <a:lnTo>
                    <a:pt x="4772" y="1435"/>
                  </a:lnTo>
                  <a:lnTo>
                    <a:pt x="5186" y="1197"/>
                  </a:lnTo>
                  <a:lnTo>
                    <a:pt x="5613" y="978"/>
                  </a:lnTo>
                  <a:lnTo>
                    <a:pt x="6051" y="780"/>
                  </a:lnTo>
                  <a:lnTo>
                    <a:pt x="6502" y="602"/>
                  </a:lnTo>
                  <a:lnTo>
                    <a:pt x="6963" y="446"/>
                  </a:lnTo>
                  <a:lnTo>
                    <a:pt x="7432" y="313"/>
                  </a:lnTo>
                  <a:lnTo>
                    <a:pt x="7912" y="201"/>
                  </a:lnTo>
                  <a:lnTo>
                    <a:pt x="8400" y="115"/>
                  </a:lnTo>
                  <a:lnTo>
                    <a:pt x="8895" y="52"/>
                  </a:lnTo>
                  <a:lnTo>
                    <a:pt x="9398" y="14"/>
                  </a:lnTo>
                  <a:lnTo>
                    <a:pt x="9908" y="0"/>
                  </a:lnTo>
                  <a:close/>
                </a:path>
              </a:pathLst>
            </a:custGeom>
            <a:solidFill>
              <a:srgbClr val="99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78" name="Freeform 26"/>
            <p:cNvSpPr>
              <a:spLocks/>
            </p:cNvSpPr>
            <p:nvPr/>
          </p:nvSpPr>
          <p:spPr bwMode="auto">
            <a:xfrm>
              <a:off x="-67" y="-67"/>
              <a:ext cx="4953" cy="4953"/>
            </a:xfrm>
            <a:custGeom>
              <a:avLst/>
              <a:gdLst>
                <a:gd name="T0" fmla="*/ 0 w 19816"/>
                <a:gd name="T1" fmla="*/ 0 h 19816"/>
                <a:gd name="T2" fmla="*/ 0 w 19816"/>
                <a:gd name="T3" fmla="*/ 0 h 19816"/>
                <a:gd name="T4" fmla="*/ 0 w 19816"/>
                <a:gd name="T5" fmla="*/ 0 h 19816"/>
                <a:gd name="T6" fmla="*/ 0 w 19816"/>
                <a:gd name="T7" fmla="*/ 0 h 19816"/>
                <a:gd name="T8" fmla="*/ 0 w 19816"/>
                <a:gd name="T9" fmla="*/ 0 h 19816"/>
                <a:gd name="T10" fmla="*/ 0 w 19816"/>
                <a:gd name="T11" fmla="*/ 0 h 19816"/>
                <a:gd name="T12" fmla="*/ 0 w 19816"/>
                <a:gd name="T13" fmla="*/ 0 h 19816"/>
                <a:gd name="T14" fmla="*/ 0 w 19816"/>
                <a:gd name="T15" fmla="*/ 0 h 19816"/>
                <a:gd name="T16" fmla="*/ 0 w 19816"/>
                <a:gd name="T17" fmla="*/ 0 h 19816"/>
                <a:gd name="T18" fmla="*/ 0 w 19816"/>
                <a:gd name="T19" fmla="*/ 0 h 19816"/>
                <a:gd name="T20" fmla="*/ 0 w 19816"/>
                <a:gd name="T21" fmla="*/ 0 h 19816"/>
                <a:gd name="T22" fmla="*/ 0 w 19816"/>
                <a:gd name="T23" fmla="*/ 0 h 19816"/>
                <a:gd name="T24" fmla="*/ 0 w 19816"/>
                <a:gd name="T25" fmla="*/ 0 h 19816"/>
                <a:gd name="T26" fmla="*/ 0 w 19816"/>
                <a:gd name="T27" fmla="*/ 0 h 19816"/>
                <a:gd name="T28" fmla="*/ 0 w 19816"/>
                <a:gd name="T29" fmla="*/ 0 h 19816"/>
                <a:gd name="T30" fmla="*/ 0 w 19816"/>
                <a:gd name="T31" fmla="*/ 0 h 19816"/>
                <a:gd name="T32" fmla="*/ 0 w 19816"/>
                <a:gd name="T33" fmla="*/ 0 h 19816"/>
                <a:gd name="T34" fmla="*/ 0 w 19816"/>
                <a:gd name="T35" fmla="*/ 0 h 19816"/>
                <a:gd name="T36" fmla="*/ 0 w 19816"/>
                <a:gd name="T37" fmla="*/ 0 h 19816"/>
                <a:gd name="T38" fmla="*/ 0 w 19816"/>
                <a:gd name="T39" fmla="*/ 0 h 19816"/>
                <a:gd name="T40" fmla="*/ 0 w 19816"/>
                <a:gd name="T41" fmla="*/ 0 h 19816"/>
                <a:gd name="T42" fmla="*/ 0 w 19816"/>
                <a:gd name="T43" fmla="*/ 0 h 19816"/>
                <a:gd name="T44" fmla="*/ 0 w 19816"/>
                <a:gd name="T45" fmla="*/ 0 h 19816"/>
                <a:gd name="T46" fmla="*/ 0 w 19816"/>
                <a:gd name="T47" fmla="*/ 0 h 19816"/>
                <a:gd name="T48" fmla="*/ 0 w 19816"/>
                <a:gd name="T49" fmla="*/ 0 h 19816"/>
                <a:gd name="T50" fmla="*/ 0 w 19816"/>
                <a:gd name="T51" fmla="*/ 0 h 19816"/>
                <a:gd name="T52" fmla="*/ 0 w 19816"/>
                <a:gd name="T53" fmla="*/ 0 h 19816"/>
                <a:gd name="T54" fmla="*/ 0 w 19816"/>
                <a:gd name="T55" fmla="*/ 0 h 19816"/>
                <a:gd name="T56" fmla="*/ 0 w 19816"/>
                <a:gd name="T57" fmla="*/ 0 h 19816"/>
                <a:gd name="T58" fmla="*/ 0 w 19816"/>
                <a:gd name="T59" fmla="*/ 0 h 19816"/>
                <a:gd name="T60" fmla="*/ 0 w 19816"/>
                <a:gd name="T61" fmla="*/ 0 h 19816"/>
                <a:gd name="T62" fmla="*/ 0 w 19816"/>
                <a:gd name="T63" fmla="*/ 0 h 19816"/>
                <a:gd name="T64" fmla="*/ 0 w 19816"/>
                <a:gd name="T65" fmla="*/ 0 h 19816"/>
                <a:gd name="T66" fmla="*/ 0 w 19816"/>
                <a:gd name="T67" fmla="*/ 0 h 19816"/>
                <a:gd name="T68" fmla="*/ 0 w 19816"/>
                <a:gd name="T69" fmla="*/ 0 h 19816"/>
                <a:gd name="T70" fmla="*/ 0 w 19816"/>
                <a:gd name="T71" fmla="*/ 0 h 19816"/>
                <a:gd name="T72" fmla="*/ 0 w 19816"/>
                <a:gd name="T73" fmla="*/ 0 h 19816"/>
                <a:gd name="T74" fmla="*/ 0 w 19816"/>
                <a:gd name="T75" fmla="*/ 0 h 19816"/>
                <a:gd name="T76" fmla="*/ 0 w 19816"/>
                <a:gd name="T77" fmla="*/ 0 h 19816"/>
                <a:gd name="T78" fmla="*/ 0 w 19816"/>
                <a:gd name="T79" fmla="*/ 0 h 19816"/>
                <a:gd name="T80" fmla="*/ 0 w 19816"/>
                <a:gd name="T81" fmla="*/ 0 h 19816"/>
                <a:gd name="T82" fmla="*/ 0 w 19816"/>
                <a:gd name="T83" fmla="*/ 0 h 19816"/>
                <a:gd name="T84" fmla="*/ 0 w 19816"/>
                <a:gd name="T85" fmla="*/ 0 h 1981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9816"/>
                <a:gd name="T130" fmla="*/ 0 h 19816"/>
                <a:gd name="T131" fmla="*/ 19816 w 19816"/>
                <a:gd name="T132" fmla="*/ 19816 h 1981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9816" h="19816">
                  <a:moveTo>
                    <a:pt x="9908" y="0"/>
                  </a:moveTo>
                  <a:lnTo>
                    <a:pt x="10418" y="14"/>
                  </a:lnTo>
                  <a:lnTo>
                    <a:pt x="10921" y="52"/>
                  </a:lnTo>
                  <a:lnTo>
                    <a:pt x="11416" y="115"/>
                  </a:lnTo>
                  <a:lnTo>
                    <a:pt x="11904" y="201"/>
                  </a:lnTo>
                  <a:lnTo>
                    <a:pt x="12384" y="313"/>
                  </a:lnTo>
                  <a:lnTo>
                    <a:pt x="12853" y="446"/>
                  </a:lnTo>
                  <a:lnTo>
                    <a:pt x="13314" y="602"/>
                  </a:lnTo>
                  <a:lnTo>
                    <a:pt x="13765" y="780"/>
                  </a:lnTo>
                  <a:lnTo>
                    <a:pt x="14203" y="978"/>
                  </a:lnTo>
                  <a:lnTo>
                    <a:pt x="14630" y="1197"/>
                  </a:lnTo>
                  <a:lnTo>
                    <a:pt x="15044" y="1435"/>
                  </a:lnTo>
                  <a:lnTo>
                    <a:pt x="15446" y="1693"/>
                  </a:lnTo>
                  <a:lnTo>
                    <a:pt x="15835" y="1969"/>
                  </a:lnTo>
                  <a:lnTo>
                    <a:pt x="16210" y="2263"/>
                  </a:lnTo>
                  <a:lnTo>
                    <a:pt x="16569" y="2575"/>
                  </a:lnTo>
                  <a:lnTo>
                    <a:pt x="16914" y="2902"/>
                  </a:lnTo>
                  <a:lnTo>
                    <a:pt x="17241" y="3247"/>
                  </a:lnTo>
                  <a:lnTo>
                    <a:pt x="17553" y="3606"/>
                  </a:lnTo>
                  <a:lnTo>
                    <a:pt x="17847" y="3981"/>
                  </a:lnTo>
                  <a:lnTo>
                    <a:pt x="18123" y="4370"/>
                  </a:lnTo>
                  <a:lnTo>
                    <a:pt x="18381" y="4772"/>
                  </a:lnTo>
                  <a:lnTo>
                    <a:pt x="18619" y="5186"/>
                  </a:lnTo>
                  <a:lnTo>
                    <a:pt x="18838" y="5613"/>
                  </a:lnTo>
                  <a:lnTo>
                    <a:pt x="19036" y="6051"/>
                  </a:lnTo>
                  <a:lnTo>
                    <a:pt x="19214" y="6502"/>
                  </a:lnTo>
                  <a:lnTo>
                    <a:pt x="19370" y="6963"/>
                  </a:lnTo>
                  <a:lnTo>
                    <a:pt x="19503" y="7432"/>
                  </a:lnTo>
                  <a:lnTo>
                    <a:pt x="19615" y="7912"/>
                  </a:lnTo>
                  <a:lnTo>
                    <a:pt x="19701" y="8400"/>
                  </a:lnTo>
                  <a:lnTo>
                    <a:pt x="19764" y="8895"/>
                  </a:lnTo>
                  <a:lnTo>
                    <a:pt x="19802" y="9398"/>
                  </a:lnTo>
                  <a:lnTo>
                    <a:pt x="19816" y="9908"/>
                  </a:lnTo>
                  <a:lnTo>
                    <a:pt x="19802" y="10418"/>
                  </a:lnTo>
                  <a:lnTo>
                    <a:pt x="19764" y="10921"/>
                  </a:lnTo>
                  <a:lnTo>
                    <a:pt x="19701" y="11416"/>
                  </a:lnTo>
                  <a:lnTo>
                    <a:pt x="19615" y="11904"/>
                  </a:lnTo>
                  <a:lnTo>
                    <a:pt x="19503" y="12384"/>
                  </a:lnTo>
                  <a:lnTo>
                    <a:pt x="19370" y="12853"/>
                  </a:lnTo>
                  <a:lnTo>
                    <a:pt x="19214" y="13314"/>
                  </a:lnTo>
                  <a:lnTo>
                    <a:pt x="19036" y="13765"/>
                  </a:lnTo>
                  <a:lnTo>
                    <a:pt x="18838" y="14203"/>
                  </a:lnTo>
                  <a:lnTo>
                    <a:pt x="18619" y="14630"/>
                  </a:lnTo>
                  <a:lnTo>
                    <a:pt x="18381" y="15044"/>
                  </a:lnTo>
                  <a:lnTo>
                    <a:pt x="18123" y="15446"/>
                  </a:lnTo>
                  <a:lnTo>
                    <a:pt x="17847" y="15835"/>
                  </a:lnTo>
                  <a:lnTo>
                    <a:pt x="17553" y="16210"/>
                  </a:lnTo>
                  <a:lnTo>
                    <a:pt x="17241" y="16569"/>
                  </a:lnTo>
                  <a:lnTo>
                    <a:pt x="16914" y="16914"/>
                  </a:lnTo>
                  <a:lnTo>
                    <a:pt x="16569" y="17241"/>
                  </a:lnTo>
                  <a:lnTo>
                    <a:pt x="16210" y="17553"/>
                  </a:lnTo>
                  <a:lnTo>
                    <a:pt x="15835" y="17847"/>
                  </a:lnTo>
                  <a:lnTo>
                    <a:pt x="15446" y="18123"/>
                  </a:lnTo>
                  <a:lnTo>
                    <a:pt x="15044" y="18381"/>
                  </a:lnTo>
                  <a:lnTo>
                    <a:pt x="14630" y="18619"/>
                  </a:lnTo>
                  <a:lnTo>
                    <a:pt x="14203" y="18838"/>
                  </a:lnTo>
                  <a:lnTo>
                    <a:pt x="13765" y="19036"/>
                  </a:lnTo>
                  <a:lnTo>
                    <a:pt x="13314" y="19214"/>
                  </a:lnTo>
                  <a:lnTo>
                    <a:pt x="12853" y="19370"/>
                  </a:lnTo>
                  <a:lnTo>
                    <a:pt x="12384" y="19503"/>
                  </a:lnTo>
                  <a:lnTo>
                    <a:pt x="11904" y="19615"/>
                  </a:lnTo>
                  <a:lnTo>
                    <a:pt x="11416" y="19701"/>
                  </a:lnTo>
                  <a:lnTo>
                    <a:pt x="10921" y="19764"/>
                  </a:lnTo>
                  <a:lnTo>
                    <a:pt x="10418" y="19802"/>
                  </a:lnTo>
                  <a:lnTo>
                    <a:pt x="9908" y="19816"/>
                  </a:lnTo>
                  <a:lnTo>
                    <a:pt x="9398" y="19802"/>
                  </a:lnTo>
                  <a:lnTo>
                    <a:pt x="8895" y="19764"/>
                  </a:lnTo>
                  <a:lnTo>
                    <a:pt x="8400" y="19701"/>
                  </a:lnTo>
                  <a:lnTo>
                    <a:pt x="7912" y="19615"/>
                  </a:lnTo>
                  <a:lnTo>
                    <a:pt x="7432" y="19503"/>
                  </a:lnTo>
                  <a:lnTo>
                    <a:pt x="6963" y="19370"/>
                  </a:lnTo>
                  <a:lnTo>
                    <a:pt x="6502" y="19214"/>
                  </a:lnTo>
                  <a:lnTo>
                    <a:pt x="6051" y="19036"/>
                  </a:lnTo>
                  <a:lnTo>
                    <a:pt x="5613" y="18838"/>
                  </a:lnTo>
                  <a:lnTo>
                    <a:pt x="5186" y="18619"/>
                  </a:lnTo>
                  <a:lnTo>
                    <a:pt x="4772" y="18381"/>
                  </a:lnTo>
                  <a:lnTo>
                    <a:pt x="4370" y="18123"/>
                  </a:lnTo>
                  <a:lnTo>
                    <a:pt x="3981" y="17847"/>
                  </a:lnTo>
                  <a:lnTo>
                    <a:pt x="3606" y="17553"/>
                  </a:lnTo>
                  <a:lnTo>
                    <a:pt x="3247" y="17241"/>
                  </a:lnTo>
                  <a:lnTo>
                    <a:pt x="2902" y="16914"/>
                  </a:lnTo>
                  <a:lnTo>
                    <a:pt x="2575" y="16569"/>
                  </a:lnTo>
                  <a:lnTo>
                    <a:pt x="2263" y="16210"/>
                  </a:lnTo>
                  <a:lnTo>
                    <a:pt x="1969" y="15835"/>
                  </a:lnTo>
                  <a:lnTo>
                    <a:pt x="1693" y="15446"/>
                  </a:lnTo>
                  <a:lnTo>
                    <a:pt x="1435" y="15044"/>
                  </a:lnTo>
                  <a:lnTo>
                    <a:pt x="1197" y="14630"/>
                  </a:lnTo>
                  <a:lnTo>
                    <a:pt x="978" y="14203"/>
                  </a:lnTo>
                  <a:lnTo>
                    <a:pt x="780" y="13765"/>
                  </a:lnTo>
                  <a:lnTo>
                    <a:pt x="602" y="13314"/>
                  </a:lnTo>
                  <a:lnTo>
                    <a:pt x="446" y="12853"/>
                  </a:lnTo>
                  <a:lnTo>
                    <a:pt x="313" y="12384"/>
                  </a:lnTo>
                  <a:lnTo>
                    <a:pt x="201" y="11904"/>
                  </a:lnTo>
                  <a:lnTo>
                    <a:pt x="115" y="11416"/>
                  </a:lnTo>
                  <a:lnTo>
                    <a:pt x="52" y="10921"/>
                  </a:lnTo>
                  <a:lnTo>
                    <a:pt x="14" y="10418"/>
                  </a:lnTo>
                  <a:lnTo>
                    <a:pt x="0" y="9908"/>
                  </a:lnTo>
                  <a:lnTo>
                    <a:pt x="14" y="9398"/>
                  </a:lnTo>
                  <a:lnTo>
                    <a:pt x="52" y="8895"/>
                  </a:lnTo>
                  <a:lnTo>
                    <a:pt x="115" y="8400"/>
                  </a:lnTo>
                  <a:lnTo>
                    <a:pt x="201" y="7912"/>
                  </a:lnTo>
                  <a:lnTo>
                    <a:pt x="313" y="7432"/>
                  </a:lnTo>
                  <a:lnTo>
                    <a:pt x="446" y="6963"/>
                  </a:lnTo>
                  <a:lnTo>
                    <a:pt x="602" y="6502"/>
                  </a:lnTo>
                  <a:lnTo>
                    <a:pt x="780" y="6051"/>
                  </a:lnTo>
                  <a:lnTo>
                    <a:pt x="978" y="5613"/>
                  </a:lnTo>
                  <a:lnTo>
                    <a:pt x="1197" y="5186"/>
                  </a:lnTo>
                  <a:lnTo>
                    <a:pt x="1435" y="4772"/>
                  </a:lnTo>
                  <a:lnTo>
                    <a:pt x="1693" y="4370"/>
                  </a:lnTo>
                  <a:lnTo>
                    <a:pt x="1969" y="3981"/>
                  </a:lnTo>
                  <a:lnTo>
                    <a:pt x="2263" y="3606"/>
                  </a:lnTo>
                  <a:lnTo>
                    <a:pt x="2575" y="3247"/>
                  </a:lnTo>
                  <a:lnTo>
                    <a:pt x="2902" y="2902"/>
                  </a:lnTo>
                  <a:lnTo>
                    <a:pt x="3247" y="2575"/>
                  </a:lnTo>
                  <a:lnTo>
                    <a:pt x="3606" y="2263"/>
                  </a:lnTo>
                  <a:lnTo>
                    <a:pt x="3981" y="1969"/>
                  </a:lnTo>
                  <a:lnTo>
                    <a:pt x="4370" y="1693"/>
                  </a:lnTo>
                  <a:lnTo>
                    <a:pt x="4772" y="1435"/>
                  </a:lnTo>
                  <a:lnTo>
                    <a:pt x="5186" y="1197"/>
                  </a:lnTo>
                  <a:lnTo>
                    <a:pt x="5613" y="978"/>
                  </a:lnTo>
                  <a:lnTo>
                    <a:pt x="6051" y="780"/>
                  </a:lnTo>
                  <a:lnTo>
                    <a:pt x="6502" y="602"/>
                  </a:lnTo>
                  <a:lnTo>
                    <a:pt x="6963" y="446"/>
                  </a:lnTo>
                  <a:lnTo>
                    <a:pt x="7432" y="313"/>
                  </a:lnTo>
                  <a:lnTo>
                    <a:pt x="7912" y="201"/>
                  </a:lnTo>
                  <a:lnTo>
                    <a:pt x="8400" y="115"/>
                  </a:lnTo>
                  <a:lnTo>
                    <a:pt x="8895" y="52"/>
                  </a:lnTo>
                  <a:lnTo>
                    <a:pt x="9398" y="14"/>
                  </a:lnTo>
                  <a:lnTo>
                    <a:pt x="9908" y="0"/>
                  </a:lnTo>
                  <a:close/>
                </a:path>
              </a:pathLst>
            </a:custGeom>
            <a:noFill/>
            <a:ln w="698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79" name="Freeform 25"/>
            <p:cNvSpPr>
              <a:spLocks/>
            </p:cNvSpPr>
            <p:nvPr/>
          </p:nvSpPr>
          <p:spPr bwMode="auto">
            <a:xfrm>
              <a:off x="180" y="180"/>
              <a:ext cx="4459" cy="4459"/>
            </a:xfrm>
            <a:custGeom>
              <a:avLst/>
              <a:gdLst>
                <a:gd name="T0" fmla="*/ 0 w 17834"/>
                <a:gd name="T1" fmla="*/ 0 h 17834"/>
                <a:gd name="T2" fmla="*/ 0 w 17834"/>
                <a:gd name="T3" fmla="*/ 0 h 17834"/>
                <a:gd name="T4" fmla="*/ 0 w 17834"/>
                <a:gd name="T5" fmla="*/ 0 h 17834"/>
                <a:gd name="T6" fmla="*/ 0 w 17834"/>
                <a:gd name="T7" fmla="*/ 0 h 17834"/>
                <a:gd name="T8" fmla="*/ 0 w 17834"/>
                <a:gd name="T9" fmla="*/ 0 h 17834"/>
                <a:gd name="T10" fmla="*/ 0 w 17834"/>
                <a:gd name="T11" fmla="*/ 0 h 17834"/>
                <a:gd name="T12" fmla="*/ 0 w 17834"/>
                <a:gd name="T13" fmla="*/ 0 h 17834"/>
                <a:gd name="T14" fmla="*/ 0 w 17834"/>
                <a:gd name="T15" fmla="*/ 0 h 17834"/>
                <a:gd name="T16" fmla="*/ 0 w 17834"/>
                <a:gd name="T17" fmla="*/ 0 h 17834"/>
                <a:gd name="T18" fmla="*/ 0 w 17834"/>
                <a:gd name="T19" fmla="*/ 0 h 17834"/>
                <a:gd name="T20" fmla="*/ 0 w 17834"/>
                <a:gd name="T21" fmla="*/ 0 h 17834"/>
                <a:gd name="T22" fmla="*/ 0 w 17834"/>
                <a:gd name="T23" fmla="*/ 0 h 17834"/>
                <a:gd name="T24" fmla="*/ 0 w 17834"/>
                <a:gd name="T25" fmla="*/ 0 h 17834"/>
                <a:gd name="T26" fmla="*/ 0 w 17834"/>
                <a:gd name="T27" fmla="*/ 0 h 17834"/>
                <a:gd name="T28" fmla="*/ 0 w 17834"/>
                <a:gd name="T29" fmla="*/ 0 h 17834"/>
                <a:gd name="T30" fmla="*/ 0 w 17834"/>
                <a:gd name="T31" fmla="*/ 0 h 17834"/>
                <a:gd name="T32" fmla="*/ 0 w 17834"/>
                <a:gd name="T33" fmla="*/ 0 h 17834"/>
                <a:gd name="T34" fmla="*/ 0 w 17834"/>
                <a:gd name="T35" fmla="*/ 0 h 17834"/>
                <a:gd name="T36" fmla="*/ 0 w 17834"/>
                <a:gd name="T37" fmla="*/ 0 h 17834"/>
                <a:gd name="T38" fmla="*/ 0 w 17834"/>
                <a:gd name="T39" fmla="*/ 0 h 17834"/>
                <a:gd name="T40" fmla="*/ 0 w 17834"/>
                <a:gd name="T41" fmla="*/ 0 h 17834"/>
                <a:gd name="T42" fmla="*/ 0 w 17834"/>
                <a:gd name="T43" fmla="*/ 0 h 17834"/>
                <a:gd name="T44" fmla="*/ 0 w 17834"/>
                <a:gd name="T45" fmla="*/ 0 h 17834"/>
                <a:gd name="T46" fmla="*/ 0 w 17834"/>
                <a:gd name="T47" fmla="*/ 0 h 17834"/>
                <a:gd name="T48" fmla="*/ 0 w 17834"/>
                <a:gd name="T49" fmla="*/ 0 h 17834"/>
                <a:gd name="T50" fmla="*/ 0 w 17834"/>
                <a:gd name="T51" fmla="*/ 0 h 17834"/>
                <a:gd name="T52" fmla="*/ 0 w 17834"/>
                <a:gd name="T53" fmla="*/ 0 h 17834"/>
                <a:gd name="T54" fmla="*/ 0 w 17834"/>
                <a:gd name="T55" fmla="*/ 0 h 17834"/>
                <a:gd name="T56" fmla="*/ 0 w 17834"/>
                <a:gd name="T57" fmla="*/ 0 h 17834"/>
                <a:gd name="T58" fmla="*/ 0 w 17834"/>
                <a:gd name="T59" fmla="*/ 0 h 17834"/>
                <a:gd name="T60" fmla="*/ 0 w 17834"/>
                <a:gd name="T61" fmla="*/ 0 h 17834"/>
                <a:gd name="T62" fmla="*/ 0 w 17834"/>
                <a:gd name="T63" fmla="*/ 0 h 17834"/>
                <a:gd name="T64" fmla="*/ 0 w 17834"/>
                <a:gd name="T65" fmla="*/ 0 h 17834"/>
                <a:gd name="T66" fmla="*/ 0 w 17834"/>
                <a:gd name="T67" fmla="*/ 0 h 17834"/>
                <a:gd name="T68" fmla="*/ 0 w 17834"/>
                <a:gd name="T69" fmla="*/ 0 h 17834"/>
                <a:gd name="T70" fmla="*/ 0 w 17834"/>
                <a:gd name="T71" fmla="*/ 0 h 17834"/>
                <a:gd name="T72" fmla="*/ 0 w 17834"/>
                <a:gd name="T73" fmla="*/ 0 h 17834"/>
                <a:gd name="T74" fmla="*/ 0 w 17834"/>
                <a:gd name="T75" fmla="*/ 0 h 17834"/>
                <a:gd name="T76" fmla="*/ 0 w 17834"/>
                <a:gd name="T77" fmla="*/ 0 h 17834"/>
                <a:gd name="T78" fmla="*/ 0 w 17834"/>
                <a:gd name="T79" fmla="*/ 0 h 17834"/>
                <a:gd name="T80" fmla="*/ 0 w 17834"/>
                <a:gd name="T81" fmla="*/ 0 h 17834"/>
                <a:gd name="T82" fmla="*/ 0 w 17834"/>
                <a:gd name="T83" fmla="*/ 0 h 17834"/>
                <a:gd name="T84" fmla="*/ 0 w 17834"/>
                <a:gd name="T85" fmla="*/ 0 h 1783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7834"/>
                <a:gd name="T130" fmla="*/ 0 h 17834"/>
                <a:gd name="T131" fmla="*/ 17834 w 17834"/>
                <a:gd name="T132" fmla="*/ 17834 h 1783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7834" h="17834">
                  <a:moveTo>
                    <a:pt x="8917" y="0"/>
                  </a:moveTo>
                  <a:lnTo>
                    <a:pt x="9376" y="12"/>
                  </a:lnTo>
                  <a:lnTo>
                    <a:pt x="9828" y="47"/>
                  </a:lnTo>
                  <a:lnTo>
                    <a:pt x="10275" y="103"/>
                  </a:lnTo>
                  <a:lnTo>
                    <a:pt x="10714" y="181"/>
                  </a:lnTo>
                  <a:lnTo>
                    <a:pt x="11145" y="282"/>
                  </a:lnTo>
                  <a:lnTo>
                    <a:pt x="11568" y="401"/>
                  </a:lnTo>
                  <a:lnTo>
                    <a:pt x="11983" y="541"/>
                  </a:lnTo>
                  <a:lnTo>
                    <a:pt x="12388" y="701"/>
                  </a:lnTo>
                  <a:lnTo>
                    <a:pt x="12782" y="880"/>
                  </a:lnTo>
                  <a:lnTo>
                    <a:pt x="13167" y="1077"/>
                  </a:lnTo>
                  <a:lnTo>
                    <a:pt x="13541" y="1292"/>
                  </a:lnTo>
                  <a:lnTo>
                    <a:pt x="13902" y="1523"/>
                  </a:lnTo>
                  <a:lnTo>
                    <a:pt x="14252" y="1772"/>
                  </a:lnTo>
                  <a:lnTo>
                    <a:pt x="14588" y="2037"/>
                  </a:lnTo>
                  <a:lnTo>
                    <a:pt x="14912" y="2317"/>
                  </a:lnTo>
                  <a:lnTo>
                    <a:pt x="15221" y="2613"/>
                  </a:lnTo>
                  <a:lnTo>
                    <a:pt x="15517" y="2922"/>
                  </a:lnTo>
                  <a:lnTo>
                    <a:pt x="15797" y="3246"/>
                  </a:lnTo>
                  <a:lnTo>
                    <a:pt x="16062" y="3582"/>
                  </a:lnTo>
                  <a:lnTo>
                    <a:pt x="16311" y="3932"/>
                  </a:lnTo>
                  <a:lnTo>
                    <a:pt x="16542" y="4293"/>
                  </a:lnTo>
                  <a:lnTo>
                    <a:pt x="16757" y="4667"/>
                  </a:lnTo>
                  <a:lnTo>
                    <a:pt x="16954" y="5052"/>
                  </a:lnTo>
                  <a:lnTo>
                    <a:pt x="17133" y="5446"/>
                  </a:lnTo>
                  <a:lnTo>
                    <a:pt x="17293" y="5851"/>
                  </a:lnTo>
                  <a:lnTo>
                    <a:pt x="17433" y="6266"/>
                  </a:lnTo>
                  <a:lnTo>
                    <a:pt x="17552" y="6689"/>
                  </a:lnTo>
                  <a:lnTo>
                    <a:pt x="17653" y="7120"/>
                  </a:lnTo>
                  <a:lnTo>
                    <a:pt x="17731" y="7559"/>
                  </a:lnTo>
                  <a:lnTo>
                    <a:pt x="17787" y="8006"/>
                  </a:lnTo>
                  <a:lnTo>
                    <a:pt x="17822" y="8458"/>
                  </a:lnTo>
                  <a:lnTo>
                    <a:pt x="17834" y="8917"/>
                  </a:lnTo>
                  <a:lnTo>
                    <a:pt x="17822" y="9376"/>
                  </a:lnTo>
                  <a:lnTo>
                    <a:pt x="17787" y="9828"/>
                  </a:lnTo>
                  <a:lnTo>
                    <a:pt x="17731" y="10275"/>
                  </a:lnTo>
                  <a:lnTo>
                    <a:pt x="17653" y="10714"/>
                  </a:lnTo>
                  <a:lnTo>
                    <a:pt x="17552" y="11145"/>
                  </a:lnTo>
                  <a:lnTo>
                    <a:pt x="17433" y="11568"/>
                  </a:lnTo>
                  <a:lnTo>
                    <a:pt x="17293" y="11983"/>
                  </a:lnTo>
                  <a:lnTo>
                    <a:pt x="17133" y="12388"/>
                  </a:lnTo>
                  <a:lnTo>
                    <a:pt x="16954" y="12782"/>
                  </a:lnTo>
                  <a:lnTo>
                    <a:pt x="16757" y="13167"/>
                  </a:lnTo>
                  <a:lnTo>
                    <a:pt x="16542" y="13541"/>
                  </a:lnTo>
                  <a:lnTo>
                    <a:pt x="16311" y="13902"/>
                  </a:lnTo>
                  <a:lnTo>
                    <a:pt x="16062" y="14252"/>
                  </a:lnTo>
                  <a:lnTo>
                    <a:pt x="15797" y="14588"/>
                  </a:lnTo>
                  <a:lnTo>
                    <a:pt x="15517" y="14912"/>
                  </a:lnTo>
                  <a:lnTo>
                    <a:pt x="15221" y="15221"/>
                  </a:lnTo>
                  <a:lnTo>
                    <a:pt x="14912" y="15517"/>
                  </a:lnTo>
                  <a:lnTo>
                    <a:pt x="14588" y="15797"/>
                  </a:lnTo>
                  <a:lnTo>
                    <a:pt x="14252" y="16062"/>
                  </a:lnTo>
                  <a:lnTo>
                    <a:pt x="13902" y="16311"/>
                  </a:lnTo>
                  <a:lnTo>
                    <a:pt x="13541" y="16542"/>
                  </a:lnTo>
                  <a:lnTo>
                    <a:pt x="13167" y="16757"/>
                  </a:lnTo>
                  <a:lnTo>
                    <a:pt x="12782" y="16954"/>
                  </a:lnTo>
                  <a:lnTo>
                    <a:pt x="12388" y="17133"/>
                  </a:lnTo>
                  <a:lnTo>
                    <a:pt x="11983" y="17293"/>
                  </a:lnTo>
                  <a:lnTo>
                    <a:pt x="11568" y="17433"/>
                  </a:lnTo>
                  <a:lnTo>
                    <a:pt x="11145" y="17552"/>
                  </a:lnTo>
                  <a:lnTo>
                    <a:pt x="10714" y="17653"/>
                  </a:lnTo>
                  <a:lnTo>
                    <a:pt x="10275" y="17731"/>
                  </a:lnTo>
                  <a:lnTo>
                    <a:pt x="9828" y="17787"/>
                  </a:lnTo>
                  <a:lnTo>
                    <a:pt x="9376" y="17822"/>
                  </a:lnTo>
                  <a:lnTo>
                    <a:pt x="8917" y="17834"/>
                  </a:lnTo>
                  <a:lnTo>
                    <a:pt x="8458" y="17822"/>
                  </a:lnTo>
                  <a:lnTo>
                    <a:pt x="8006" y="17787"/>
                  </a:lnTo>
                  <a:lnTo>
                    <a:pt x="7559" y="17731"/>
                  </a:lnTo>
                  <a:lnTo>
                    <a:pt x="7120" y="17653"/>
                  </a:lnTo>
                  <a:lnTo>
                    <a:pt x="6689" y="17552"/>
                  </a:lnTo>
                  <a:lnTo>
                    <a:pt x="6266" y="17433"/>
                  </a:lnTo>
                  <a:lnTo>
                    <a:pt x="5851" y="17293"/>
                  </a:lnTo>
                  <a:lnTo>
                    <a:pt x="5446" y="17133"/>
                  </a:lnTo>
                  <a:lnTo>
                    <a:pt x="5052" y="16954"/>
                  </a:lnTo>
                  <a:lnTo>
                    <a:pt x="4667" y="16757"/>
                  </a:lnTo>
                  <a:lnTo>
                    <a:pt x="4293" y="16542"/>
                  </a:lnTo>
                  <a:lnTo>
                    <a:pt x="3932" y="16311"/>
                  </a:lnTo>
                  <a:lnTo>
                    <a:pt x="3582" y="16062"/>
                  </a:lnTo>
                  <a:lnTo>
                    <a:pt x="3246" y="15797"/>
                  </a:lnTo>
                  <a:lnTo>
                    <a:pt x="2922" y="15517"/>
                  </a:lnTo>
                  <a:lnTo>
                    <a:pt x="2613" y="15221"/>
                  </a:lnTo>
                  <a:lnTo>
                    <a:pt x="2317" y="14912"/>
                  </a:lnTo>
                  <a:lnTo>
                    <a:pt x="2037" y="14588"/>
                  </a:lnTo>
                  <a:lnTo>
                    <a:pt x="1772" y="14252"/>
                  </a:lnTo>
                  <a:lnTo>
                    <a:pt x="1523" y="13902"/>
                  </a:lnTo>
                  <a:lnTo>
                    <a:pt x="1292" y="13541"/>
                  </a:lnTo>
                  <a:lnTo>
                    <a:pt x="1077" y="13167"/>
                  </a:lnTo>
                  <a:lnTo>
                    <a:pt x="880" y="12782"/>
                  </a:lnTo>
                  <a:lnTo>
                    <a:pt x="701" y="12388"/>
                  </a:lnTo>
                  <a:lnTo>
                    <a:pt x="541" y="11983"/>
                  </a:lnTo>
                  <a:lnTo>
                    <a:pt x="401" y="11568"/>
                  </a:lnTo>
                  <a:lnTo>
                    <a:pt x="282" y="11145"/>
                  </a:lnTo>
                  <a:lnTo>
                    <a:pt x="181" y="10714"/>
                  </a:lnTo>
                  <a:lnTo>
                    <a:pt x="103" y="10275"/>
                  </a:lnTo>
                  <a:lnTo>
                    <a:pt x="47" y="9828"/>
                  </a:lnTo>
                  <a:lnTo>
                    <a:pt x="12" y="9376"/>
                  </a:lnTo>
                  <a:lnTo>
                    <a:pt x="0" y="8917"/>
                  </a:lnTo>
                  <a:lnTo>
                    <a:pt x="12" y="8458"/>
                  </a:lnTo>
                  <a:lnTo>
                    <a:pt x="47" y="8006"/>
                  </a:lnTo>
                  <a:lnTo>
                    <a:pt x="103" y="7559"/>
                  </a:lnTo>
                  <a:lnTo>
                    <a:pt x="181" y="7120"/>
                  </a:lnTo>
                  <a:lnTo>
                    <a:pt x="282" y="6689"/>
                  </a:lnTo>
                  <a:lnTo>
                    <a:pt x="401" y="6266"/>
                  </a:lnTo>
                  <a:lnTo>
                    <a:pt x="541" y="5851"/>
                  </a:lnTo>
                  <a:lnTo>
                    <a:pt x="701" y="5446"/>
                  </a:lnTo>
                  <a:lnTo>
                    <a:pt x="880" y="5052"/>
                  </a:lnTo>
                  <a:lnTo>
                    <a:pt x="1077" y="4667"/>
                  </a:lnTo>
                  <a:lnTo>
                    <a:pt x="1292" y="4293"/>
                  </a:lnTo>
                  <a:lnTo>
                    <a:pt x="1523" y="3932"/>
                  </a:lnTo>
                  <a:lnTo>
                    <a:pt x="1772" y="3582"/>
                  </a:lnTo>
                  <a:lnTo>
                    <a:pt x="2037" y="3246"/>
                  </a:lnTo>
                  <a:lnTo>
                    <a:pt x="2317" y="2922"/>
                  </a:lnTo>
                  <a:lnTo>
                    <a:pt x="2613" y="2613"/>
                  </a:lnTo>
                  <a:lnTo>
                    <a:pt x="2922" y="2317"/>
                  </a:lnTo>
                  <a:lnTo>
                    <a:pt x="3246" y="2037"/>
                  </a:lnTo>
                  <a:lnTo>
                    <a:pt x="3582" y="1772"/>
                  </a:lnTo>
                  <a:lnTo>
                    <a:pt x="3932" y="1523"/>
                  </a:lnTo>
                  <a:lnTo>
                    <a:pt x="4293" y="1292"/>
                  </a:lnTo>
                  <a:lnTo>
                    <a:pt x="4667" y="1077"/>
                  </a:lnTo>
                  <a:lnTo>
                    <a:pt x="5052" y="880"/>
                  </a:lnTo>
                  <a:lnTo>
                    <a:pt x="5446" y="701"/>
                  </a:lnTo>
                  <a:lnTo>
                    <a:pt x="5851" y="541"/>
                  </a:lnTo>
                  <a:lnTo>
                    <a:pt x="6266" y="401"/>
                  </a:lnTo>
                  <a:lnTo>
                    <a:pt x="6689" y="282"/>
                  </a:lnTo>
                  <a:lnTo>
                    <a:pt x="7120" y="181"/>
                  </a:lnTo>
                  <a:lnTo>
                    <a:pt x="7559" y="103"/>
                  </a:lnTo>
                  <a:lnTo>
                    <a:pt x="8006" y="47"/>
                  </a:lnTo>
                  <a:lnTo>
                    <a:pt x="8458" y="12"/>
                  </a:lnTo>
                  <a:lnTo>
                    <a:pt x="8917" y="0"/>
                  </a:lnTo>
                  <a:close/>
                </a:path>
              </a:pathLst>
            </a:custGeom>
            <a:solidFill>
              <a:srgbClr val="B2B2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80" name="Freeform 24"/>
            <p:cNvSpPr>
              <a:spLocks/>
            </p:cNvSpPr>
            <p:nvPr/>
          </p:nvSpPr>
          <p:spPr bwMode="auto">
            <a:xfrm>
              <a:off x="180" y="180"/>
              <a:ext cx="4459" cy="4459"/>
            </a:xfrm>
            <a:custGeom>
              <a:avLst/>
              <a:gdLst>
                <a:gd name="T0" fmla="*/ 0 w 17834"/>
                <a:gd name="T1" fmla="*/ 0 h 17834"/>
                <a:gd name="T2" fmla="*/ 0 w 17834"/>
                <a:gd name="T3" fmla="*/ 0 h 17834"/>
                <a:gd name="T4" fmla="*/ 0 w 17834"/>
                <a:gd name="T5" fmla="*/ 0 h 17834"/>
                <a:gd name="T6" fmla="*/ 0 w 17834"/>
                <a:gd name="T7" fmla="*/ 0 h 17834"/>
                <a:gd name="T8" fmla="*/ 0 w 17834"/>
                <a:gd name="T9" fmla="*/ 0 h 17834"/>
                <a:gd name="T10" fmla="*/ 0 w 17834"/>
                <a:gd name="T11" fmla="*/ 0 h 17834"/>
                <a:gd name="T12" fmla="*/ 0 w 17834"/>
                <a:gd name="T13" fmla="*/ 0 h 17834"/>
                <a:gd name="T14" fmla="*/ 0 w 17834"/>
                <a:gd name="T15" fmla="*/ 0 h 17834"/>
                <a:gd name="T16" fmla="*/ 0 w 17834"/>
                <a:gd name="T17" fmla="*/ 0 h 17834"/>
                <a:gd name="T18" fmla="*/ 0 w 17834"/>
                <a:gd name="T19" fmla="*/ 0 h 17834"/>
                <a:gd name="T20" fmla="*/ 0 w 17834"/>
                <a:gd name="T21" fmla="*/ 0 h 17834"/>
                <a:gd name="T22" fmla="*/ 0 w 17834"/>
                <a:gd name="T23" fmla="*/ 0 h 17834"/>
                <a:gd name="T24" fmla="*/ 0 w 17834"/>
                <a:gd name="T25" fmla="*/ 0 h 17834"/>
                <a:gd name="T26" fmla="*/ 0 w 17834"/>
                <a:gd name="T27" fmla="*/ 0 h 17834"/>
                <a:gd name="T28" fmla="*/ 0 w 17834"/>
                <a:gd name="T29" fmla="*/ 0 h 17834"/>
                <a:gd name="T30" fmla="*/ 0 w 17834"/>
                <a:gd name="T31" fmla="*/ 0 h 17834"/>
                <a:gd name="T32" fmla="*/ 0 w 17834"/>
                <a:gd name="T33" fmla="*/ 0 h 17834"/>
                <a:gd name="T34" fmla="*/ 0 w 17834"/>
                <a:gd name="T35" fmla="*/ 0 h 17834"/>
                <a:gd name="T36" fmla="*/ 0 w 17834"/>
                <a:gd name="T37" fmla="*/ 0 h 17834"/>
                <a:gd name="T38" fmla="*/ 0 w 17834"/>
                <a:gd name="T39" fmla="*/ 0 h 17834"/>
                <a:gd name="T40" fmla="*/ 0 w 17834"/>
                <a:gd name="T41" fmla="*/ 0 h 17834"/>
                <a:gd name="T42" fmla="*/ 0 w 17834"/>
                <a:gd name="T43" fmla="*/ 0 h 17834"/>
                <a:gd name="T44" fmla="*/ 0 w 17834"/>
                <a:gd name="T45" fmla="*/ 0 h 17834"/>
                <a:gd name="T46" fmla="*/ 0 w 17834"/>
                <a:gd name="T47" fmla="*/ 0 h 17834"/>
                <a:gd name="T48" fmla="*/ 0 w 17834"/>
                <a:gd name="T49" fmla="*/ 0 h 17834"/>
                <a:gd name="T50" fmla="*/ 0 w 17834"/>
                <a:gd name="T51" fmla="*/ 0 h 17834"/>
                <a:gd name="T52" fmla="*/ 0 w 17834"/>
                <a:gd name="T53" fmla="*/ 0 h 17834"/>
                <a:gd name="T54" fmla="*/ 0 w 17834"/>
                <a:gd name="T55" fmla="*/ 0 h 17834"/>
                <a:gd name="T56" fmla="*/ 0 w 17834"/>
                <a:gd name="T57" fmla="*/ 0 h 17834"/>
                <a:gd name="T58" fmla="*/ 0 w 17834"/>
                <a:gd name="T59" fmla="*/ 0 h 17834"/>
                <a:gd name="T60" fmla="*/ 0 w 17834"/>
                <a:gd name="T61" fmla="*/ 0 h 17834"/>
                <a:gd name="T62" fmla="*/ 0 w 17834"/>
                <a:gd name="T63" fmla="*/ 0 h 17834"/>
                <a:gd name="T64" fmla="*/ 0 w 17834"/>
                <a:gd name="T65" fmla="*/ 0 h 17834"/>
                <a:gd name="T66" fmla="*/ 0 w 17834"/>
                <a:gd name="T67" fmla="*/ 0 h 17834"/>
                <a:gd name="T68" fmla="*/ 0 w 17834"/>
                <a:gd name="T69" fmla="*/ 0 h 17834"/>
                <a:gd name="T70" fmla="*/ 0 w 17834"/>
                <a:gd name="T71" fmla="*/ 0 h 17834"/>
                <a:gd name="T72" fmla="*/ 0 w 17834"/>
                <a:gd name="T73" fmla="*/ 0 h 17834"/>
                <a:gd name="T74" fmla="*/ 0 w 17834"/>
                <a:gd name="T75" fmla="*/ 0 h 17834"/>
                <a:gd name="T76" fmla="*/ 0 w 17834"/>
                <a:gd name="T77" fmla="*/ 0 h 17834"/>
                <a:gd name="T78" fmla="*/ 0 w 17834"/>
                <a:gd name="T79" fmla="*/ 0 h 17834"/>
                <a:gd name="T80" fmla="*/ 0 w 17834"/>
                <a:gd name="T81" fmla="*/ 0 h 17834"/>
                <a:gd name="T82" fmla="*/ 0 w 17834"/>
                <a:gd name="T83" fmla="*/ 0 h 17834"/>
                <a:gd name="T84" fmla="*/ 0 w 17834"/>
                <a:gd name="T85" fmla="*/ 0 h 1783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7834"/>
                <a:gd name="T130" fmla="*/ 0 h 17834"/>
                <a:gd name="T131" fmla="*/ 17834 w 17834"/>
                <a:gd name="T132" fmla="*/ 17834 h 1783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7834" h="17834">
                  <a:moveTo>
                    <a:pt x="8917" y="0"/>
                  </a:moveTo>
                  <a:lnTo>
                    <a:pt x="9376" y="12"/>
                  </a:lnTo>
                  <a:lnTo>
                    <a:pt x="9828" y="47"/>
                  </a:lnTo>
                  <a:lnTo>
                    <a:pt x="10275" y="103"/>
                  </a:lnTo>
                  <a:lnTo>
                    <a:pt x="10714" y="181"/>
                  </a:lnTo>
                  <a:lnTo>
                    <a:pt x="11145" y="282"/>
                  </a:lnTo>
                  <a:lnTo>
                    <a:pt x="11568" y="401"/>
                  </a:lnTo>
                  <a:lnTo>
                    <a:pt x="11983" y="541"/>
                  </a:lnTo>
                  <a:lnTo>
                    <a:pt x="12388" y="701"/>
                  </a:lnTo>
                  <a:lnTo>
                    <a:pt x="12782" y="880"/>
                  </a:lnTo>
                  <a:lnTo>
                    <a:pt x="13167" y="1077"/>
                  </a:lnTo>
                  <a:lnTo>
                    <a:pt x="13541" y="1292"/>
                  </a:lnTo>
                  <a:lnTo>
                    <a:pt x="13902" y="1523"/>
                  </a:lnTo>
                  <a:lnTo>
                    <a:pt x="14252" y="1772"/>
                  </a:lnTo>
                  <a:lnTo>
                    <a:pt x="14588" y="2037"/>
                  </a:lnTo>
                  <a:lnTo>
                    <a:pt x="14912" y="2317"/>
                  </a:lnTo>
                  <a:lnTo>
                    <a:pt x="15221" y="2613"/>
                  </a:lnTo>
                  <a:lnTo>
                    <a:pt x="15517" y="2922"/>
                  </a:lnTo>
                  <a:lnTo>
                    <a:pt x="15797" y="3246"/>
                  </a:lnTo>
                  <a:lnTo>
                    <a:pt x="16062" y="3582"/>
                  </a:lnTo>
                  <a:lnTo>
                    <a:pt x="16311" y="3932"/>
                  </a:lnTo>
                  <a:lnTo>
                    <a:pt x="16542" y="4293"/>
                  </a:lnTo>
                  <a:lnTo>
                    <a:pt x="16757" y="4667"/>
                  </a:lnTo>
                  <a:lnTo>
                    <a:pt x="16954" y="5052"/>
                  </a:lnTo>
                  <a:lnTo>
                    <a:pt x="17133" y="5446"/>
                  </a:lnTo>
                  <a:lnTo>
                    <a:pt x="17293" y="5851"/>
                  </a:lnTo>
                  <a:lnTo>
                    <a:pt x="17433" y="6266"/>
                  </a:lnTo>
                  <a:lnTo>
                    <a:pt x="17552" y="6689"/>
                  </a:lnTo>
                  <a:lnTo>
                    <a:pt x="17653" y="7120"/>
                  </a:lnTo>
                  <a:lnTo>
                    <a:pt x="17731" y="7559"/>
                  </a:lnTo>
                  <a:lnTo>
                    <a:pt x="17787" y="8006"/>
                  </a:lnTo>
                  <a:lnTo>
                    <a:pt x="17822" y="8458"/>
                  </a:lnTo>
                  <a:lnTo>
                    <a:pt x="17834" y="8917"/>
                  </a:lnTo>
                  <a:lnTo>
                    <a:pt x="17822" y="9376"/>
                  </a:lnTo>
                  <a:lnTo>
                    <a:pt x="17787" y="9828"/>
                  </a:lnTo>
                  <a:lnTo>
                    <a:pt x="17731" y="10275"/>
                  </a:lnTo>
                  <a:lnTo>
                    <a:pt x="17653" y="10714"/>
                  </a:lnTo>
                  <a:lnTo>
                    <a:pt x="17552" y="11145"/>
                  </a:lnTo>
                  <a:lnTo>
                    <a:pt x="17433" y="11568"/>
                  </a:lnTo>
                  <a:lnTo>
                    <a:pt x="17293" y="11983"/>
                  </a:lnTo>
                  <a:lnTo>
                    <a:pt x="17133" y="12388"/>
                  </a:lnTo>
                  <a:lnTo>
                    <a:pt x="16954" y="12782"/>
                  </a:lnTo>
                  <a:lnTo>
                    <a:pt x="16757" y="13167"/>
                  </a:lnTo>
                  <a:lnTo>
                    <a:pt x="16542" y="13541"/>
                  </a:lnTo>
                  <a:lnTo>
                    <a:pt x="16311" y="13902"/>
                  </a:lnTo>
                  <a:lnTo>
                    <a:pt x="16062" y="14252"/>
                  </a:lnTo>
                  <a:lnTo>
                    <a:pt x="15797" y="14588"/>
                  </a:lnTo>
                  <a:lnTo>
                    <a:pt x="15517" y="14912"/>
                  </a:lnTo>
                  <a:lnTo>
                    <a:pt x="15221" y="15221"/>
                  </a:lnTo>
                  <a:lnTo>
                    <a:pt x="14912" y="15517"/>
                  </a:lnTo>
                  <a:lnTo>
                    <a:pt x="14588" y="15797"/>
                  </a:lnTo>
                  <a:lnTo>
                    <a:pt x="14252" y="16062"/>
                  </a:lnTo>
                  <a:lnTo>
                    <a:pt x="13902" y="16311"/>
                  </a:lnTo>
                  <a:lnTo>
                    <a:pt x="13541" y="16542"/>
                  </a:lnTo>
                  <a:lnTo>
                    <a:pt x="13167" y="16757"/>
                  </a:lnTo>
                  <a:lnTo>
                    <a:pt x="12782" y="16954"/>
                  </a:lnTo>
                  <a:lnTo>
                    <a:pt x="12388" y="17133"/>
                  </a:lnTo>
                  <a:lnTo>
                    <a:pt x="11983" y="17293"/>
                  </a:lnTo>
                  <a:lnTo>
                    <a:pt x="11568" y="17433"/>
                  </a:lnTo>
                  <a:lnTo>
                    <a:pt x="11145" y="17552"/>
                  </a:lnTo>
                  <a:lnTo>
                    <a:pt x="10714" y="17653"/>
                  </a:lnTo>
                  <a:lnTo>
                    <a:pt x="10275" y="17731"/>
                  </a:lnTo>
                  <a:lnTo>
                    <a:pt x="9828" y="17787"/>
                  </a:lnTo>
                  <a:lnTo>
                    <a:pt x="9376" y="17822"/>
                  </a:lnTo>
                  <a:lnTo>
                    <a:pt x="8917" y="17834"/>
                  </a:lnTo>
                  <a:lnTo>
                    <a:pt x="8458" y="17822"/>
                  </a:lnTo>
                  <a:lnTo>
                    <a:pt x="8006" y="17787"/>
                  </a:lnTo>
                  <a:lnTo>
                    <a:pt x="7559" y="17731"/>
                  </a:lnTo>
                  <a:lnTo>
                    <a:pt x="7120" y="17653"/>
                  </a:lnTo>
                  <a:lnTo>
                    <a:pt x="6689" y="17552"/>
                  </a:lnTo>
                  <a:lnTo>
                    <a:pt x="6266" y="17433"/>
                  </a:lnTo>
                  <a:lnTo>
                    <a:pt x="5851" y="17293"/>
                  </a:lnTo>
                  <a:lnTo>
                    <a:pt x="5446" y="17133"/>
                  </a:lnTo>
                  <a:lnTo>
                    <a:pt x="5052" y="16954"/>
                  </a:lnTo>
                  <a:lnTo>
                    <a:pt x="4667" y="16757"/>
                  </a:lnTo>
                  <a:lnTo>
                    <a:pt x="4293" y="16542"/>
                  </a:lnTo>
                  <a:lnTo>
                    <a:pt x="3932" y="16311"/>
                  </a:lnTo>
                  <a:lnTo>
                    <a:pt x="3582" y="16062"/>
                  </a:lnTo>
                  <a:lnTo>
                    <a:pt x="3246" y="15797"/>
                  </a:lnTo>
                  <a:lnTo>
                    <a:pt x="2922" y="15517"/>
                  </a:lnTo>
                  <a:lnTo>
                    <a:pt x="2613" y="15221"/>
                  </a:lnTo>
                  <a:lnTo>
                    <a:pt x="2317" y="14912"/>
                  </a:lnTo>
                  <a:lnTo>
                    <a:pt x="2037" y="14588"/>
                  </a:lnTo>
                  <a:lnTo>
                    <a:pt x="1772" y="14252"/>
                  </a:lnTo>
                  <a:lnTo>
                    <a:pt x="1523" y="13902"/>
                  </a:lnTo>
                  <a:lnTo>
                    <a:pt x="1292" y="13541"/>
                  </a:lnTo>
                  <a:lnTo>
                    <a:pt x="1077" y="13167"/>
                  </a:lnTo>
                  <a:lnTo>
                    <a:pt x="880" y="12782"/>
                  </a:lnTo>
                  <a:lnTo>
                    <a:pt x="701" y="12388"/>
                  </a:lnTo>
                  <a:lnTo>
                    <a:pt x="541" y="11983"/>
                  </a:lnTo>
                  <a:lnTo>
                    <a:pt x="401" y="11568"/>
                  </a:lnTo>
                  <a:lnTo>
                    <a:pt x="282" y="11145"/>
                  </a:lnTo>
                  <a:lnTo>
                    <a:pt x="181" y="10714"/>
                  </a:lnTo>
                  <a:lnTo>
                    <a:pt x="103" y="10275"/>
                  </a:lnTo>
                  <a:lnTo>
                    <a:pt x="47" y="9828"/>
                  </a:lnTo>
                  <a:lnTo>
                    <a:pt x="12" y="9376"/>
                  </a:lnTo>
                  <a:lnTo>
                    <a:pt x="0" y="8917"/>
                  </a:lnTo>
                  <a:lnTo>
                    <a:pt x="12" y="8458"/>
                  </a:lnTo>
                  <a:lnTo>
                    <a:pt x="47" y="8006"/>
                  </a:lnTo>
                  <a:lnTo>
                    <a:pt x="103" y="7559"/>
                  </a:lnTo>
                  <a:lnTo>
                    <a:pt x="181" y="7120"/>
                  </a:lnTo>
                  <a:lnTo>
                    <a:pt x="282" y="6689"/>
                  </a:lnTo>
                  <a:lnTo>
                    <a:pt x="401" y="6266"/>
                  </a:lnTo>
                  <a:lnTo>
                    <a:pt x="541" y="5851"/>
                  </a:lnTo>
                  <a:lnTo>
                    <a:pt x="701" y="5446"/>
                  </a:lnTo>
                  <a:lnTo>
                    <a:pt x="880" y="5052"/>
                  </a:lnTo>
                  <a:lnTo>
                    <a:pt x="1077" y="4667"/>
                  </a:lnTo>
                  <a:lnTo>
                    <a:pt x="1292" y="4293"/>
                  </a:lnTo>
                  <a:lnTo>
                    <a:pt x="1523" y="3932"/>
                  </a:lnTo>
                  <a:lnTo>
                    <a:pt x="1772" y="3582"/>
                  </a:lnTo>
                  <a:lnTo>
                    <a:pt x="2037" y="3246"/>
                  </a:lnTo>
                  <a:lnTo>
                    <a:pt x="2317" y="2922"/>
                  </a:lnTo>
                  <a:lnTo>
                    <a:pt x="2613" y="2613"/>
                  </a:lnTo>
                  <a:lnTo>
                    <a:pt x="2922" y="2317"/>
                  </a:lnTo>
                  <a:lnTo>
                    <a:pt x="3246" y="2037"/>
                  </a:lnTo>
                  <a:lnTo>
                    <a:pt x="3582" y="1772"/>
                  </a:lnTo>
                  <a:lnTo>
                    <a:pt x="3932" y="1523"/>
                  </a:lnTo>
                  <a:lnTo>
                    <a:pt x="4293" y="1292"/>
                  </a:lnTo>
                  <a:lnTo>
                    <a:pt x="4667" y="1077"/>
                  </a:lnTo>
                  <a:lnTo>
                    <a:pt x="5052" y="880"/>
                  </a:lnTo>
                  <a:lnTo>
                    <a:pt x="5446" y="701"/>
                  </a:lnTo>
                  <a:lnTo>
                    <a:pt x="5851" y="541"/>
                  </a:lnTo>
                  <a:lnTo>
                    <a:pt x="6266" y="401"/>
                  </a:lnTo>
                  <a:lnTo>
                    <a:pt x="6689" y="282"/>
                  </a:lnTo>
                  <a:lnTo>
                    <a:pt x="7120" y="181"/>
                  </a:lnTo>
                  <a:lnTo>
                    <a:pt x="7559" y="103"/>
                  </a:lnTo>
                  <a:lnTo>
                    <a:pt x="8006" y="47"/>
                  </a:lnTo>
                  <a:lnTo>
                    <a:pt x="8458" y="12"/>
                  </a:lnTo>
                  <a:lnTo>
                    <a:pt x="8917" y="0"/>
                  </a:lnTo>
                  <a:close/>
                </a:path>
              </a:pathLst>
            </a:custGeom>
            <a:noFill/>
            <a:ln w="698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81" name="Freeform 23"/>
            <p:cNvSpPr>
              <a:spLocks/>
            </p:cNvSpPr>
            <p:nvPr/>
          </p:nvSpPr>
          <p:spPr bwMode="auto">
            <a:xfrm>
              <a:off x="428" y="428"/>
              <a:ext cx="3963" cy="3963"/>
            </a:xfrm>
            <a:custGeom>
              <a:avLst/>
              <a:gdLst>
                <a:gd name="T0" fmla="*/ 0 w 15850"/>
                <a:gd name="T1" fmla="*/ 0 h 15850"/>
                <a:gd name="T2" fmla="*/ 0 w 15850"/>
                <a:gd name="T3" fmla="*/ 0 h 15850"/>
                <a:gd name="T4" fmla="*/ 0 w 15850"/>
                <a:gd name="T5" fmla="*/ 0 h 15850"/>
                <a:gd name="T6" fmla="*/ 0 w 15850"/>
                <a:gd name="T7" fmla="*/ 0 h 15850"/>
                <a:gd name="T8" fmla="*/ 0 w 15850"/>
                <a:gd name="T9" fmla="*/ 0 h 15850"/>
                <a:gd name="T10" fmla="*/ 0 w 15850"/>
                <a:gd name="T11" fmla="*/ 0 h 15850"/>
                <a:gd name="T12" fmla="*/ 0 w 15850"/>
                <a:gd name="T13" fmla="*/ 0 h 15850"/>
                <a:gd name="T14" fmla="*/ 0 w 15850"/>
                <a:gd name="T15" fmla="*/ 0 h 15850"/>
                <a:gd name="T16" fmla="*/ 0 w 15850"/>
                <a:gd name="T17" fmla="*/ 0 h 15850"/>
                <a:gd name="T18" fmla="*/ 0 w 15850"/>
                <a:gd name="T19" fmla="*/ 0 h 15850"/>
                <a:gd name="T20" fmla="*/ 0 w 15850"/>
                <a:gd name="T21" fmla="*/ 0 h 15850"/>
                <a:gd name="T22" fmla="*/ 0 w 15850"/>
                <a:gd name="T23" fmla="*/ 0 h 15850"/>
                <a:gd name="T24" fmla="*/ 0 w 15850"/>
                <a:gd name="T25" fmla="*/ 0 h 15850"/>
                <a:gd name="T26" fmla="*/ 0 w 15850"/>
                <a:gd name="T27" fmla="*/ 0 h 15850"/>
                <a:gd name="T28" fmla="*/ 0 w 15850"/>
                <a:gd name="T29" fmla="*/ 0 h 15850"/>
                <a:gd name="T30" fmla="*/ 0 w 15850"/>
                <a:gd name="T31" fmla="*/ 0 h 15850"/>
                <a:gd name="T32" fmla="*/ 0 w 15850"/>
                <a:gd name="T33" fmla="*/ 0 h 15850"/>
                <a:gd name="T34" fmla="*/ 0 w 15850"/>
                <a:gd name="T35" fmla="*/ 0 h 15850"/>
                <a:gd name="T36" fmla="*/ 0 w 15850"/>
                <a:gd name="T37" fmla="*/ 0 h 15850"/>
                <a:gd name="T38" fmla="*/ 0 w 15850"/>
                <a:gd name="T39" fmla="*/ 0 h 15850"/>
                <a:gd name="T40" fmla="*/ 0 w 15850"/>
                <a:gd name="T41" fmla="*/ 0 h 15850"/>
                <a:gd name="T42" fmla="*/ 0 w 15850"/>
                <a:gd name="T43" fmla="*/ 0 h 15850"/>
                <a:gd name="T44" fmla="*/ 0 w 15850"/>
                <a:gd name="T45" fmla="*/ 0 h 15850"/>
                <a:gd name="T46" fmla="*/ 0 w 15850"/>
                <a:gd name="T47" fmla="*/ 0 h 15850"/>
                <a:gd name="T48" fmla="*/ 0 w 15850"/>
                <a:gd name="T49" fmla="*/ 0 h 15850"/>
                <a:gd name="T50" fmla="*/ 0 w 15850"/>
                <a:gd name="T51" fmla="*/ 0 h 15850"/>
                <a:gd name="T52" fmla="*/ 0 w 15850"/>
                <a:gd name="T53" fmla="*/ 0 h 15850"/>
                <a:gd name="T54" fmla="*/ 0 w 15850"/>
                <a:gd name="T55" fmla="*/ 0 h 15850"/>
                <a:gd name="T56" fmla="*/ 0 w 15850"/>
                <a:gd name="T57" fmla="*/ 0 h 15850"/>
                <a:gd name="T58" fmla="*/ 0 w 15850"/>
                <a:gd name="T59" fmla="*/ 0 h 15850"/>
                <a:gd name="T60" fmla="*/ 0 w 15850"/>
                <a:gd name="T61" fmla="*/ 0 h 15850"/>
                <a:gd name="T62" fmla="*/ 0 w 15850"/>
                <a:gd name="T63" fmla="*/ 0 h 15850"/>
                <a:gd name="T64" fmla="*/ 0 w 15850"/>
                <a:gd name="T65" fmla="*/ 0 h 15850"/>
                <a:gd name="T66" fmla="*/ 0 w 15850"/>
                <a:gd name="T67" fmla="*/ 0 h 15850"/>
                <a:gd name="T68" fmla="*/ 0 w 15850"/>
                <a:gd name="T69" fmla="*/ 0 h 15850"/>
                <a:gd name="T70" fmla="*/ 0 w 15850"/>
                <a:gd name="T71" fmla="*/ 0 h 15850"/>
                <a:gd name="T72" fmla="*/ 0 w 15850"/>
                <a:gd name="T73" fmla="*/ 0 h 15850"/>
                <a:gd name="T74" fmla="*/ 0 w 15850"/>
                <a:gd name="T75" fmla="*/ 0 h 15850"/>
                <a:gd name="T76" fmla="*/ 0 w 15850"/>
                <a:gd name="T77" fmla="*/ 0 h 15850"/>
                <a:gd name="T78" fmla="*/ 0 w 15850"/>
                <a:gd name="T79" fmla="*/ 0 h 15850"/>
                <a:gd name="T80" fmla="*/ 0 w 15850"/>
                <a:gd name="T81" fmla="*/ 0 h 15850"/>
                <a:gd name="T82" fmla="*/ 0 w 15850"/>
                <a:gd name="T83" fmla="*/ 0 h 15850"/>
                <a:gd name="T84" fmla="*/ 0 w 15850"/>
                <a:gd name="T85" fmla="*/ 0 h 1585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5850"/>
                <a:gd name="T130" fmla="*/ 0 h 15850"/>
                <a:gd name="T131" fmla="*/ 15850 w 15850"/>
                <a:gd name="T132" fmla="*/ 15850 h 1585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5850" h="15850">
                  <a:moveTo>
                    <a:pt x="7925" y="0"/>
                  </a:moveTo>
                  <a:lnTo>
                    <a:pt x="8333" y="10"/>
                  </a:lnTo>
                  <a:lnTo>
                    <a:pt x="8736" y="41"/>
                  </a:lnTo>
                  <a:lnTo>
                    <a:pt x="9131" y="90"/>
                  </a:lnTo>
                  <a:lnTo>
                    <a:pt x="9522" y="160"/>
                  </a:lnTo>
                  <a:lnTo>
                    <a:pt x="9906" y="249"/>
                  </a:lnTo>
                  <a:lnTo>
                    <a:pt x="10282" y="356"/>
                  </a:lnTo>
                  <a:lnTo>
                    <a:pt x="10650" y="480"/>
                  </a:lnTo>
                  <a:lnTo>
                    <a:pt x="11010" y="621"/>
                  </a:lnTo>
                  <a:lnTo>
                    <a:pt x="11361" y="780"/>
                  </a:lnTo>
                  <a:lnTo>
                    <a:pt x="11702" y="955"/>
                  </a:lnTo>
                  <a:lnTo>
                    <a:pt x="12035" y="1147"/>
                  </a:lnTo>
                  <a:lnTo>
                    <a:pt x="12356" y="1353"/>
                  </a:lnTo>
                  <a:lnTo>
                    <a:pt x="12667" y="1574"/>
                  </a:lnTo>
                  <a:lnTo>
                    <a:pt x="12966" y="1809"/>
                  </a:lnTo>
                  <a:lnTo>
                    <a:pt x="13254" y="2059"/>
                  </a:lnTo>
                  <a:lnTo>
                    <a:pt x="13529" y="2321"/>
                  </a:lnTo>
                  <a:lnTo>
                    <a:pt x="13791" y="2596"/>
                  </a:lnTo>
                  <a:lnTo>
                    <a:pt x="14041" y="2884"/>
                  </a:lnTo>
                  <a:lnTo>
                    <a:pt x="14276" y="3183"/>
                  </a:lnTo>
                  <a:lnTo>
                    <a:pt x="14497" y="3494"/>
                  </a:lnTo>
                  <a:lnTo>
                    <a:pt x="14703" y="3815"/>
                  </a:lnTo>
                  <a:lnTo>
                    <a:pt x="14895" y="4148"/>
                  </a:lnTo>
                  <a:lnTo>
                    <a:pt x="15070" y="4489"/>
                  </a:lnTo>
                  <a:lnTo>
                    <a:pt x="15229" y="4840"/>
                  </a:lnTo>
                  <a:lnTo>
                    <a:pt x="15370" y="5200"/>
                  </a:lnTo>
                  <a:lnTo>
                    <a:pt x="15494" y="5568"/>
                  </a:lnTo>
                  <a:lnTo>
                    <a:pt x="15601" y="5944"/>
                  </a:lnTo>
                  <a:lnTo>
                    <a:pt x="15690" y="6328"/>
                  </a:lnTo>
                  <a:lnTo>
                    <a:pt x="15760" y="6719"/>
                  </a:lnTo>
                  <a:lnTo>
                    <a:pt x="15809" y="7114"/>
                  </a:lnTo>
                  <a:lnTo>
                    <a:pt x="15840" y="7517"/>
                  </a:lnTo>
                  <a:lnTo>
                    <a:pt x="15850" y="7925"/>
                  </a:lnTo>
                  <a:lnTo>
                    <a:pt x="15840" y="8333"/>
                  </a:lnTo>
                  <a:lnTo>
                    <a:pt x="15809" y="8736"/>
                  </a:lnTo>
                  <a:lnTo>
                    <a:pt x="15760" y="9131"/>
                  </a:lnTo>
                  <a:lnTo>
                    <a:pt x="15690" y="9522"/>
                  </a:lnTo>
                  <a:lnTo>
                    <a:pt x="15601" y="9906"/>
                  </a:lnTo>
                  <a:lnTo>
                    <a:pt x="15494" y="10282"/>
                  </a:lnTo>
                  <a:lnTo>
                    <a:pt x="15370" y="10650"/>
                  </a:lnTo>
                  <a:lnTo>
                    <a:pt x="15229" y="11010"/>
                  </a:lnTo>
                  <a:lnTo>
                    <a:pt x="15070" y="11361"/>
                  </a:lnTo>
                  <a:lnTo>
                    <a:pt x="14895" y="11702"/>
                  </a:lnTo>
                  <a:lnTo>
                    <a:pt x="14703" y="12035"/>
                  </a:lnTo>
                  <a:lnTo>
                    <a:pt x="14497" y="12356"/>
                  </a:lnTo>
                  <a:lnTo>
                    <a:pt x="14276" y="12667"/>
                  </a:lnTo>
                  <a:lnTo>
                    <a:pt x="14041" y="12966"/>
                  </a:lnTo>
                  <a:lnTo>
                    <a:pt x="13791" y="13254"/>
                  </a:lnTo>
                  <a:lnTo>
                    <a:pt x="13529" y="13529"/>
                  </a:lnTo>
                  <a:lnTo>
                    <a:pt x="13254" y="13791"/>
                  </a:lnTo>
                  <a:lnTo>
                    <a:pt x="12966" y="14041"/>
                  </a:lnTo>
                  <a:lnTo>
                    <a:pt x="12667" y="14276"/>
                  </a:lnTo>
                  <a:lnTo>
                    <a:pt x="12356" y="14497"/>
                  </a:lnTo>
                  <a:lnTo>
                    <a:pt x="12035" y="14703"/>
                  </a:lnTo>
                  <a:lnTo>
                    <a:pt x="11702" y="14895"/>
                  </a:lnTo>
                  <a:lnTo>
                    <a:pt x="11361" y="15070"/>
                  </a:lnTo>
                  <a:lnTo>
                    <a:pt x="11010" y="15229"/>
                  </a:lnTo>
                  <a:lnTo>
                    <a:pt x="10650" y="15370"/>
                  </a:lnTo>
                  <a:lnTo>
                    <a:pt x="10282" y="15494"/>
                  </a:lnTo>
                  <a:lnTo>
                    <a:pt x="9906" y="15601"/>
                  </a:lnTo>
                  <a:lnTo>
                    <a:pt x="9522" y="15690"/>
                  </a:lnTo>
                  <a:lnTo>
                    <a:pt x="9131" y="15760"/>
                  </a:lnTo>
                  <a:lnTo>
                    <a:pt x="8736" y="15809"/>
                  </a:lnTo>
                  <a:lnTo>
                    <a:pt x="8333" y="15840"/>
                  </a:lnTo>
                  <a:lnTo>
                    <a:pt x="7925" y="15850"/>
                  </a:lnTo>
                  <a:lnTo>
                    <a:pt x="7517" y="15840"/>
                  </a:lnTo>
                  <a:lnTo>
                    <a:pt x="7114" y="15809"/>
                  </a:lnTo>
                  <a:lnTo>
                    <a:pt x="6719" y="15760"/>
                  </a:lnTo>
                  <a:lnTo>
                    <a:pt x="6328" y="15690"/>
                  </a:lnTo>
                  <a:lnTo>
                    <a:pt x="5944" y="15601"/>
                  </a:lnTo>
                  <a:lnTo>
                    <a:pt x="5568" y="15494"/>
                  </a:lnTo>
                  <a:lnTo>
                    <a:pt x="5200" y="15370"/>
                  </a:lnTo>
                  <a:lnTo>
                    <a:pt x="4840" y="15229"/>
                  </a:lnTo>
                  <a:lnTo>
                    <a:pt x="4489" y="15070"/>
                  </a:lnTo>
                  <a:lnTo>
                    <a:pt x="4148" y="14895"/>
                  </a:lnTo>
                  <a:lnTo>
                    <a:pt x="3815" y="14703"/>
                  </a:lnTo>
                  <a:lnTo>
                    <a:pt x="3494" y="14497"/>
                  </a:lnTo>
                  <a:lnTo>
                    <a:pt x="3183" y="14276"/>
                  </a:lnTo>
                  <a:lnTo>
                    <a:pt x="2884" y="14041"/>
                  </a:lnTo>
                  <a:lnTo>
                    <a:pt x="2596" y="13791"/>
                  </a:lnTo>
                  <a:lnTo>
                    <a:pt x="2321" y="13529"/>
                  </a:lnTo>
                  <a:lnTo>
                    <a:pt x="2059" y="13254"/>
                  </a:lnTo>
                  <a:lnTo>
                    <a:pt x="1809" y="12966"/>
                  </a:lnTo>
                  <a:lnTo>
                    <a:pt x="1574" y="12667"/>
                  </a:lnTo>
                  <a:lnTo>
                    <a:pt x="1353" y="12356"/>
                  </a:lnTo>
                  <a:lnTo>
                    <a:pt x="1147" y="12035"/>
                  </a:lnTo>
                  <a:lnTo>
                    <a:pt x="955" y="11702"/>
                  </a:lnTo>
                  <a:lnTo>
                    <a:pt x="780" y="11361"/>
                  </a:lnTo>
                  <a:lnTo>
                    <a:pt x="621" y="11010"/>
                  </a:lnTo>
                  <a:lnTo>
                    <a:pt x="480" y="10650"/>
                  </a:lnTo>
                  <a:lnTo>
                    <a:pt x="356" y="10282"/>
                  </a:lnTo>
                  <a:lnTo>
                    <a:pt x="249" y="9906"/>
                  </a:lnTo>
                  <a:lnTo>
                    <a:pt x="160" y="9522"/>
                  </a:lnTo>
                  <a:lnTo>
                    <a:pt x="90" y="9131"/>
                  </a:lnTo>
                  <a:lnTo>
                    <a:pt x="41" y="8736"/>
                  </a:lnTo>
                  <a:lnTo>
                    <a:pt x="10" y="8333"/>
                  </a:lnTo>
                  <a:lnTo>
                    <a:pt x="0" y="7925"/>
                  </a:lnTo>
                  <a:lnTo>
                    <a:pt x="10" y="7517"/>
                  </a:lnTo>
                  <a:lnTo>
                    <a:pt x="41" y="7114"/>
                  </a:lnTo>
                  <a:lnTo>
                    <a:pt x="90" y="6719"/>
                  </a:lnTo>
                  <a:lnTo>
                    <a:pt x="160" y="6328"/>
                  </a:lnTo>
                  <a:lnTo>
                    <a:pt x="249" y="5944"/>
                  </a:lnTo>
                  <a:lnTo>
                    <a:pt x="356" y="5568"/>
                  </a:lnTo>
                  <a:lnTo>
                    <a:pt x="480" y="5200"/>
                  </a:lnTo>
                  <a:lnTo>
                    <a:pt x="621" y="4840"/>
                  </a:lnTo>
                  <a:lnTo>
                    <a:pt x="780" y="4489"/>
                  </a:lnTo>
                  <a:lnTo>
                    <a:pt x="955" y="4148"/>
                  </a:lnTo>
                  <a:lnTo>
                    <a:pt x="1147" y="3815"/>
                  </a:lnTo>
                  <a:lnTo>
                    <a:pt x="1353" y="3494"/>
                  </a:lnTo>
                  <a:lnTo>
                    <a:pt x="1574" y="3183"/>
                  </a:lnTo>
                  <a:lnTo>
                    <a:pt x="1809" y="2884"/>
                  </a:lnTo>
                  <a:lnTo>
                    <a:pt x="2059" y="2596"/>
                  </a:lnTo>
                  <a:lnTo>
                    <a:pt x="2321" y="2321"/>
                  </a:lnTo>
                  <a:lnTo>
                    <a:pt x="2596" y="2059"/>
                  </a:lnTo>
                  <a:lnTo>
                    <a:pt x="2884" y="1809"/>
                  </a:lnTo>
                  <a:lnTo>
                    <a:pt x="3183" y="1574"/>
                  </a:lnTo>
                  <a:lnTo>
                    <a:pt x="3494" y="1353"/>
                  </a:lnTo>
                  <a:lnTo>
                    <a:pt x="3815" y="1147"/>
                  </a:lnTo>
                  <a:lnTo>
                    <a:pt x="4148" y="955"/>
                  </a:lnTo>
                  <a:lnTo>
                    <a:pt x="4489" y="780"/>
                  </a:lnTo>
                  <a:lnTo>
                    <a:pt x="4840" y="621"/>
                  </a:lnTo>
                  <a:lnTo>
                    <a:pt x="5200" y="480"/>
                  </a:lnTo>
                  <a:lnTo>
                    <a:pt x="5568" y="356"/>
                  </a:lnTo>
                  <a:lnTo>
                    <a:pt x="5944" y="249"/>
                  </a:lnTo>
                  <a:lnTo>
                    <a:pt x="6328" y="160"/>
                  </a:lnTo>
                  <a:lnTo>
                    <a:pt x="6719" y="90"/>
                  </a:lnTo>
                  <a:lnTo>
                    <a:pt x="7114" y="41"/>
                  </a:lnTo>
                  <a:lnTo>
                    <a:pt x="7517" y="10"/>
                  </a:lnTo>
                  <a:lnTo>
                    <a:pt x="7925" y="0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82" name="Freeform 22"/>
            <p:cNvSpPr>
              <a:spLocks/>
            </p:cNvSpPr>
            <p:nvPr/>
          </p:nvSpPr>
          <p:spPr bwMode="auto">
            <a:xfrm>
              <a:off x="428" y="428"/>
              <a:ext cx="3963" cy="3963"/>
            </a:xfrm>
            <a:custGeom>
              <a:avLst/>
              <a:gdLst>
                <a:gd name="T0" fmla="*/ 0 w 15850"/>
                <a:gd name="T1" fmla="*/ 0 h 15850"/>
                <a:gd name="T2" fmla="*/ 0 w 15850"/>
                <a:gd name="T3" fmla="*/ 0 h 15850"/>
                <a:gd name="T4" fmla="*/ 0 w 15850"/>
                <a:gd name="T5" fmla="*/ 0 h 15850"/>
                <a:gd name="T6" fmla="*/ 0 w 15850"/>
                <a:gd name="T7" fmla="*/ 0 h 15850"/>
                <a:gd name="T8" fmla="*/ 0 w 15850"/>
                <a:gd name="T9" fmla="*/ 0 h 15850"/>
                <a:gd name="T10" fmla="*/ 0 w 15850"/>
                <a:gd name="T11" fmla="*/ 0 h 15850"/>
                <a:gd name="T12" fmla="*/ 0 w 15850"/>
                <a:gd name="T13" fmla="*/ 0 h 15850"/>
                <a:gd name="T14" fmla="*/ 0 w 15850"/>
                <a:gd name="T15" fmla="*/ 0 h 15850"/>
                <a:gd name="T16" fmla="*/ 0 w 15850"/>
                <a:gd name="T17" fmla="*/ 0 h 15850"/>
                <a:gd name="T18" fmla="*/ 0 w 15850"/>
                <a:gd name="T19" fmla="*/ 0 h 15850"/>
                <a:gd name="T20" fmla="*/ 0 w 15850"/>
                <a:gd name="T21" fmla="*/ 0 h 15850"/>
                <a:gd name="T22" fmla="*/ 0 w 15850"/>
                <a:gd name="T23" fmla="*/ 0 h 15850"/>
                <a:gd name="T24" fmla="*/ 0 w 15850"/>
                <a:gd name="T25" fmla="*/ 0 h 15850"/>
                <a:gd name="T26" fmla="*/ 0 w 15850"/>
                <a:gd name="T27" fmla="*/ 0 h 15850"/>
                <a:gd name="T28" fmla="*/ 0 w 15850"/>
                <a:gd name="T29" fmla="*/ 0 h 15850"/>
                <a:gd name="T30" fmla="*/ 0 w 15850"/>
                <a:gd name="T31" fmla="*/ 0 h 15850"/>
                <a:gd name="T32" fmla="*/ 0 w 15850"/>
                <a:gd name="T33" fmla="*/ 0 h 15850"/>
                <a:gd name="T34" fmla="*/ 0 w 15850"/>
                <a:gd name="T35" fmla="*/ 0 h 15850"/>
                <a:gd name="T36" fmla="*/ 0 w 15850"/>
                <a:gd name="T37" fmla="*/ 0 h 15850"/>
                <a:gd name="T38" fmla="*/ 0 w 15850"/>
                <a:gd name="T39" fmla="*/ 0 h 15850"/>
                <a:gd name="T40" fmla="*/ 0 w 15850"/>
                <a:gd name="T41" fmla="*/ 0 h 15850"/>
                <a:gd name="T42" fmla="*/ 0 w 15850"/>
                <a:gd name="T43" fmla="*/ 0 h 15850"/>
                <a:gd name="T44" fmla="*/ 0 w 15850"/>
                <a:gd name="T45" fmla="*/ 0 h 15850"/>
                <a:gd name="T46" fmla="*/ 0 w 15850"/>
                <a:gd name="T47" fmla="*/ 0 h 15850"/>
                <a:gd name="T48" fmla="*/ 0 w 15850"/>
                <a:gd name="T49" fmla="*/ 0 h 15850"/>
                <a:gd name="T50" fmla="*/ 0 w 15850"/>
                <a:gd name="T51" fmla="*/ 0 h 15850"/>
                <a:gd name="T52" fmla="*/ 0 w 15850"/>
                <a:gd name="T53" fmla="*/ 0 h 15850"/>
                <a:gd name="T54" fmla="*/ 0 w 15850"/>
                <a:gd name="T55" fmla="*/ 0 h 15850"/>
                <a:gd name="T56" fmla="*/ 0 w 15850"/>
                <a:gd name="T57" fmla="*/ 0 h 15850"/>
                <a:gd name="T58" fmla="*/ 0 w 15850"/>
                <a:gd name="T59" fmla="*/ 0 h 15850"/>
                <a:gd name="T60" fmla="*/ 0 w 15850"/>
                <a:gd name="T61" fmla="*/ 0 h 15850"/>
                <a:gd name="T62" fmla="*/ 0 w 15850"/>
                <a:gd name="T63" fmla="*/ 0 h 15850"/>
                <a:gd name="T64" fmla="*/ 0 w 15850"/>
                <a:gd name="T65" fmla="*/ 0 h 15850"/>
                <a:gd name="T66" fmla="*/ 0 w 15850"/>
                <a:gd name="T67" fmla="*/ 0 h 15850"/>
                <a:gd name="T68" fmla="*/ 0 w 15850"/>
                <a:gd name="T69" fmla="*/ 0 h 15850"/>
                <a:gd name="T70" fmla="*/ 0 w 15850"/>
                <a:gd name="T71" fmla="*/ 0 h 15850"/>
                <a:gd name="T72" fmla="*/ 0 w 15850"/>
                <a:gd name="T73" fmla="*/ 0 h 15850"/>
                <a:gd name="T74" fmla="*/ 0 w 15850"/>
                <a:gd name="T75" fmla="*/ 0 h 15850"/>
                <a:gd name="T76" fmla="*/ 0 w 15850"/>
                <a:gd name="T77" fmla="*/ 0 h 15850"/>
                <a:gd name="T78" fmla="*/ 0 w 15850"/>
                <a:gd name="T79" fmla="*/ 0 h 15850"/>
                <a:gd name="T80" fmla="*/ 0 w 15850"/>
                <a:gd name="T81" fmla="*/ 0 h 15850"/>
                <a:gd name="T82" fmla="*/ 0 w 15850"/>
                <a:gd name="T83" fmla="*/ 0 h 15850"/>
                <a:gd name="T84" fmla="*/ 0 w 15850"/>
                <a:gd name="T85" fmla="*/ 0 h 1585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5850"/>
                <a:gd name="T130" fmla="*/ 0 h 15850"/>
                <a:gd name="T131" fmla="*/ 15850 w 15850"/>
                <a:gd name="T132" fmla="*/ 15850 h 1585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5850" h="15850">
                  <a:moveTo>
                    <a:pt x="7925" y="0"/>
                  </a:moveTo>
                  <a:lnTo>
                    <a:pt x="8333" y="10"/>
                  </a:lnTo>
                  <a:lnTo>
                    <a:pt x="8736" y="41"/>
                  </a:lnTo>
                  <a:lnTo>
                    <a:pt x="9131" y="90"/>
                  </a:lnTo>
                  <a:lnTo>
                    <a:pt x="9522" y="160"/>
                  </a:lnTo>
                  <a:lnTo>
                    <a:pt x="9906" y="249"/>
                  </a:lnTo>
                  <a:lnTo>
                    <a:pt x="10282" y="356"/>
                  </a:lnTo>
                  <a:lnTo>
                    <a:pt x="10650" y="480"/>
                  </a:lnTo>
                  <a:lnTo>
                    <a:pt x="11010" y="621"/>
                  </a:lnTo>
                  <a:lnTo>
                    <a:pt x="11361" y="780"/>
                  </a:lnTo>
                  <a:lnTo>
                    <a:pt x="11702" y="955"/>
                  </a:lnTo>
                  <a:lnTo>
                    <a:pt x="12035" y="1147"/>
                  </a:lnTo>
                  <a:lnTo>
                    <a:pt x="12356" y="1353"/>
                  </a:lnTo>
                  <a:lnTo>
                    <a:pt x="12667" y="1574"/>
                  </a:lnTo>
                  <a:lnTo>
                    <a:pt x="12966" y="1809"/>
                  </a:lnTo>
                  <a:lnTo>
                    <a:pt x="13254" y="2059"/>
                  </a:lnTo>
                  <a:lnTo>
                    <a:pt x="13529" y="2321"/>
                  </a:lnTo>
                  <a:lnTo>
                    <a:pt x="13791" y="2596"/>
                  </a:lnTo>
                  <a:lnTo>
                    <a:pt x="14041" y="2884"/>
                  </a:lnTo>
                  <a:lnTo>
                    <a:pt x="14276" y="3183"/>
                  </a:lnTo>
                  <a:lnTo>
                    <a:pt x="14497" y="3494"/>
                  </a:lnTo>
                  <a:lnTo>
                    <a:pt x="14703" y="3815"/>
                  </a:lnTo>
                  <a:lnTo>
                    <a:pt x="14895" y="4148"/>
                  </a:lnTo>
                  <a:lnTo>
                    <a:pt x="15070" y="4489"/>
                  </a:lnTo>
                  <a:lnTo>
                    <a:pt x="15229" y="4840"/>
                  </a:lnTo>
                  <a:lnTo>
                    <a:pt x="15370" y="5200"/>
                  </a:lnTo>
                  <a:lnTo>
                    <a:pt x="15494" y="5568"/>
                  </a:lnTo>
                  <a:lnTo>
                    <a:pt x="15601" y="5944"/>
                  </a:lnTo>
                  <a:lnTo>
                    <a:pt x="15690" y="6328"/>
                  </a:lnTo>
                  <a:lnTo>
                    <a:pt x="15760" y="6719"/>
                  </a:lnTo>
                  <a:lnTo>
                    <a:pt x="15809" y="7114"/>
                  </a:lnTo>
                  <a:lnTo>
                    <a:pt x="15840" y="7517"/>
                  </a:lnTo>
                  <a:lnTo>
                    <a:pt x="15850" y="7925"/>
                  </a:lnTo>
                  <a:lnTo>
                    <a:pt x="15840" y="8333"/>
                  </a:lnTo>
                  <a:lnTo>
                    <a:pt x="15809" y="8736"/>
                  </a:lnTo>
                  <a:lnTo>
                    <a:pt x="15760" y="9131"/>
                  </a:lnTo>
                  <a:lnTo>
                    <a:pt x="15690" y="9522"/>
                  </a:lnTo>
                  <a:lnTo>
                    <a:pt x="15601" y="9906"/>
                  </a:lnTo>
                  <a:lnTo>
                    <a:pt x="15494" y="10282"/>
                  </a:lnTo>
                  <a:lnTo>
                    <a:pt x="15370" y="10650"/>
                  </a:lnTo>
                  <a:lnTo>
                    <a:pt x="15229" y="11010"/>
                  </a:lnTo>
                  <a:lnTo>
                    <a:pt x="15070" y="11361"/>
                  </a:lnTo>
                  <a:lnTo>
                    <a:pt x="14895" y="11702"/>
                  </a:lnTo>
                  <a:lnTo>
                    <a:pt x="14703" y="12035"/>
                  </a:lnTo>
                  <a:lnTo>
                    <a:pt x="14497" y="12356"/>
                  </a:lnTo>
                  <a:lnTo>
                    <a:pt x="14276" y="12667"/>
                  </a:lnTo>
                  <a:lnTo>
                    <a:pt x="14041" y="12966"/>
                  </a:lnTo>
                  <a:lnTo>
                    <a:pt x="13791" y="13254"/>
                  </a:lnTo>
                  <a:lnTo>
                    <a:pt x="13529" y="13529"/>
                  </a:lnTo>
                  <a:lnTo>
                    <a:pt x="13254" y="13791"/>
                  </a:lnTo>
                  <a:lnTo>
                    <a:pt x="12966" y="14041"/>
                  </a:lnTo>
                  <a:lnTo>
                    <a:pt x="12667" y="14276"/>
                  </a:lnTo>
                  <a:lnTo>
                    <a:pt x="12356" y="14497"/>
                  </a:lnTo>
                  <a:lnTo>
                    <a:pt x="12035" y="14703"/>
                  </a:lnTo>
                  <a:lnTo>
                    <a:pt x="11702" y="14895"/>
                  </a:lnTo>
                  <a:lnTo>
                    <a:pt x="11361" y="15070"/>
                  </a:lnTo>
                  <a:lnTo>
                    <a:pt x="11010" y="15229"/>
                  </a:lnTo>
                  <a:lnTo>
                    <a:pt x="10650" y="15370"/>
                  </a:lnTo>
                  <a:lnTo>
                    <a:pt x="10282" y="15494"/>
                  </a:lnTo>
                  <a:lnTo>
                    <a:pt x="9906" y="15601"/>
                  </a:lnTo>
                  <a:lnTo>
                    <a:pt x="9522" y="15690"/>
                  </a:lnTo>
                  <a:lnTo>
                    <a:pt x="9131" y="15760"/>
                  </a:lnTo>
                  <a:lnTo>
                    <a:pt x="8736" y="15809"/>
                  </a:lnTo>
                  <a:lnTo>
                    <a:pt x="8333" y="15840"/>
                  </a:lnTo>
                  <a:lnTo>
                    <a:pt x="7925" y="15850"/>
                  </a:lnTo>
                  <a:lnTo>
                    <a:pt x="7517" y="15840"/>
                  </a:lnTo>
                  <a:lnTo>
                    <a:pt x="7114" y="15809"/>
                  </a:lnTo>
                  <a:lnTo>
                    <a:pt x="6719" y="15760"/>
                  </a:lnTo>
                  <a:lnTo>
                    <a:pt x="6328" y="15690"/>
                  </a:lnTo>
                  <a:lnTo>
                    <a:pt x="5944" y="15601"/>
                  </a:lnTo>
                  <a:lnTo>
                    <a:pt x="5568" y="15494"/>
                  </a:lnTo>
                  <a:lnTo>
                    <a:pt x="5200" y="15370"/>
                  </a:lnTo>
                  <a:lnTo>
                    <a:pt x="4840" y="15229"/>
                  </a:lnTo>
                  <a:lnTo>
                    <a:pt x="4489" y="15070"/>
                  </a:lnTo>
                  <a:lnTo>
                    <a:pt x="4148" y="14895"/>
                  </a:lnTo>
                  <a:lnTo>
                    <a:pt x="3815" y="14703"/>
                  </a:lnTo>
                  <a:lnTo>
                    <a:pt x="3494" y="14497"/>
                  </a:lnTo>
                  <a:lnTo>
                    <a:pt x="3183" y="14276"/>
                  </a:lnTo>
                  <a:lnTo>
                    <a:pt x="2884" y="14041"/>
                  </a:lnTo>
                  <a:lnTo>
                    <a:pt x="2596" y="13791"/>
                  </a:lnTo>
                  <a:lnTo>
                    <a:pt x="2321" y="13529"/>
                  </a:lnTo>
                  <a:lnTo>
                    <a:pt x="2059" y="13254"/>
                  </a:lnTo>
                  <a:lnTo>
                    <a:pt x="1809" y="12966"/>
                  </a:lnTo>
                  <a:lnTo>
                    <a:pt x="1574" y="12667"/>
                  </a:lnTo>
                  <a:lnTo>
                    <a:pt x="1353" y="12356"/>
                  </a:lnTo>
                  <a:lnTo>
                    <a:pt x="1147" y="12035"/>
                  </a:lnTo>
                  <a:lnTo>
                    <a:pt x="955" y="11702"/>
                  </a:lnTo>
                  <a:lnTo>
                    <a:pt x="780" y="11361"/>
                  </a:lnTo>
                  <a:lnTo>
                    <a:pt x="621" y="11010"/>
                  </a:lnTo>
                  <a:lnTo>
                    <a:pt x="480" y="10650"/>
                  </a:lnTo>
                  <a:lnTo>
                    <a:pt x="356" y="10282"/>
                  </a:lnTo>
                  <a:lnTo>
                    <a:pt x="249" y="9906"/>
                  </a:lnTo>
                  <a:lnTo>
                    <a:pt x="160" y="9522"/>
                  </a:lnTo>
                  <a:lnTo>
                    <a:pt x="90" y="9131"/>
                  </a:lnTo>
                  <a:lnTo>
                    <a:pt x="41" y="8736"/>
                  </a:lnTo>
                  <a:lnTo>
                    <a:pt x="10" y="8333"/>
                  </a:lnTo>
                  <a:lnTo>
                    <a:pt x="0" y="7925"/>
                  </a:lnTo>
                  <a:lnTo>
                    <a:pt x="10" y="7517"/>
                  </a:lnTo>
                  <a:lnTo>
                    <a:pt x="41" y="7114"/>
                  </a:lnTo>
                  <a:lnTo>
                    <a:pt x="90" y="6719"/>
                  </a:lnTo>
                  <a:lnTo>
                    <a:pt x="160" y="6328"/>
                  </a:lnTo>
                  <a:lnTo>
                    <a:pt x="249" y="5944"/>
                  </a:lnTo>
                  <a:lnTo>
                    <a:pt x="356" y="5568"/>
                  </a:lnTo>
                  <a:lnTo>
                    <a:pt x="480" y="5200"/>
                  </a:lnTo>
                  <a:lnTo>
                    <a:pt x="621" y="4840"/>
                  </a:lnTo>
                  <a:lnTo>
                    <a:pt x="780" y="4489"/>
                  </a:lnTo>
                  <a:lnTo>
                    <a:pt x="955" y="4148"/>
                  </a:lnTo>
                  <a:lnTo>
                    <a:pt x="1147" y="3815"/>
                  </a:lnTo>
                  <a:lnTo>
                    <a:pt x="1353" y="3494"/>
                  </a:lnTo>
                  <a:lnTo>
                    <a:pt x="1574" y="3183"/>
                  </a:lnTo>
                  <a:lnTo>
                    <a:pt x="1809" y="2884"/>
                  </a:lnTo>
                  <a:lnTo>
                    <a:pt x="2059" y="2596"/>
                  </a:lnTo>
                  <a:lnTo>
                    <a:pt x="2321" y="2321"/>
                  </a:lnTo>
                  <a:lnTo>
                    <a:pt x="2596" y="2059"/>
                  </a:lnTo>
                  <a:lnTo>
                    <a:pt x="2884" y="1809"/>
                  </a:lnTo>
                  <a:lnTo>
                    <a:pt x="3183" y="1574"/>
                  </a:lnTo>
                  <a:lnTo>
                    <a:pt x="3494" y="1353"/>
                  </a:lnTo>
                  <a:lnTo>
                    <a:pt x="3815" y="1147"/>
                  </a:lnTo>
                  <a:lnTo>
                    <a:pt x="4148" y="955"/>
                  </a:lnTo>
                  <a:lnTo>
                    <a:pt x="4489" y="780"/>
                  </a:lnTo>
                  <a:lnTo>
                    <a:pt x="4840" y="621"/>
                  </a:lnTo>
                  <a:lnTo>
                    <a:pt x="5200" y="480"/>
                  </a:lnTo>
                  <a:lnTo>
                    <a:pt x="5568" y="356"/>
                  </a:lnTo>
                  <a:lnTo>
                    <a:pt x="5944" y="249"/>
                  </a:lnTo>
                  <a:lnTo>
                    <a:pt x="6328" y="160"/>
                  </a:lnTo>
                  <a:lnTo>
                    <a:pt x="6719" y="90"/>
                  </a:lnTo>
                  <a:lnTo>
                    <a:pt x="7114" y="41"/>
                  </a:lnTo>
                  <a:lnTo>
                    <a:pt x="7517" y="10"/>
                  </a:lnTo>
                  <a:lnTo>
                    <a:pt x="7925" y="0"/>
                  </a:lnTo>
                  <a:close/>
                </a:path>
              </a:pathLst>
            </a:custGeom>
            <a:noFill/>
            <a:ln w="698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83" name="Freeform 21"/>
            <p:cNvSpPr>
              <a:spLocks/>
            </p:cNvSpPr>
            <p:nvPr/>
          </p:nvSpPr>
          <p:spPr bwMode="auto">
            <a:xfrm>
              <a:off x="676" y="676"/>
              <a:ext cx="3467" cy="3467"/>
            </a:xfrm>
            <a:custGeom>
              <a:avLst/>
              <a:gdLst>
                <a:gd name="T0" fmla="*/ 0 w 13870"/>
                <a:gd name="T1" fmla="*/ 0 h 13870"/>
                <a:gd name="T2" fmla="*/ 0 w 13870"/>
                <a:gd name="T3" fmla="*/ 0 h 13870"/>
                <a:gd name="T4" fmla="*/ 0 w 13870"/>
                <a:gd name="T5" fmla="*/ 0 h 13870"/>
                <a:gd name="T6" fmla="*/ 0 w 13870"/>
                <a:gd name="T7" fmla="*/ 0 h 13870"/>
                <a:gd name="T8" fmla="*/ 0 w 13870"/>
                <a:gd name="T9" fmla="*/ 0 h 13870"/>
                <a:gd name="T10" fmla="*/ 0 w 13870"/>
                <a:gd name="T11" fmla="*/ 0 h 13870"/>
                <a:gd name="T12" fmla="*/ 0 w 13870"/>
                <a:gd name="T13" fmla="*/ 0 h 13870"/>
                <a:gd name="T14" fmla="*/ 0 w 13870"/>
                <a:gd name="T15" fmla="*/ 0 h 13870"/>
                <a:gd name="T16" fmla="*/ 0 w 13870"/>
                <a:gd name="T17" fmla="*/ 0 h 13870"/>
                <a:gd name="T18" fmla="*/ 0 w 13870"/>
                <a:gd name="T19" fmla="*/ 0 h 13870"/>
                <a:gd name="T20" fmla="*/ 0 w 13870"/>
                <a:gd name="T21" fmla="*/ 0 h 13870"/>
                <a:gd name="T22" fmla="*/ 0 w 13870"/>
                <a:gd name="T23" fmla="*/ 0 h 13870"/>
                <a:gd name="T24" fmla="*/ 0 w 13870"/>
                <a:gd name="T25" fmla="*/ 0 h 13870"/>
                <a:gd name="T26" fmla="*/ 0 w 13870"/>
                <a:gd name="T27" fmla="*/ 0 h 13870"/>
                <a:gd name="T28" fmla="*/ 0 w 13870"/>
                <a:gd name="T29" fmla="*/ 0 h 13870"/>
                <a:gd name="T30" fmla="*/ 0 w 13870"/>
                <a:gd name="T31" fmla="*/ 0 h 13870"/>
                <a:gd name="T32" fmla="*/ 0 w 13870"/>
                <a:gd name="T33" fmla="*/ 0 h 13870"/>
                <a:gd name="T34" fmla="*/ 0 w 13870"/>
                <a:gd name="T35" fmla="*/ 0 h 13870"/>
                <a:gd name="T36" fmla="*/ 0 w 13870"/>
                <a:gd name="T37" fmla="*/ 0 h 13870"/>
                <a:gd name="T38" fmla="*/ 0 w 13870"/>
                <a:gd name="T39" fmla="*/ 0 h 13870"/>
                <a:gd name="T40" fmla="*/ 0 w 13870"/>
                <a:gd name="T41" fmla="*/ 0 h 13870"/>
                <a:gd name="T42" fmla="*/ 0 w 13870"/>
                <a:gd name="T43" fmla="*/ 0 h 13870"/>
                <a:gd name="T44" fmla="*/ 0 w 13870"/>
                <a:gd name="T45" fmla="*/ 0 h 13870"/>
                <a:gd name="T46" fmla="*/ 0 w 13870"/>
                <a:gd name="T47" fmla="*/ 0 h 13870"/>
                <a:gd name="T48" fmla="*/ 0 w 13870"/>
                <a:gd name="T49" fmla="*/ 0 h 13870"/>
                <a:gd name="T50" fmla="*/ 0 w 13870"/>
                <a:gd name="T51" fmla="*/ 0 h 13870"/>
                <a:gd name="T52" fmla="*/ 0 w 13870"/>
                <a:gd name="T53" fmla="*/ 0 h 13870"/>
                <a:gd name="T54" fmla="*/ 0 w 13870"/>
                <a:gd name="T55" fmla="*/ 0 h 13870"/>
                <a:gd name="T56" fmla="*/ 0 w 13870"/>
                <a:gd name="T57" fmla="*/ 0 h 13870"/>
                <a:gd name="T58" fmla="*/ 0 w 13870"/>
                <a:gd name="T59" fmla="*/ 0 h 13870"/>
                <a:gd name="T60" fmla="*/ 0 w 13870"/>
                <a:gd name="T61" fmla="*/ 0 h 13870"/>
                <a:gd name="T62" fmla="*/ 0 w 13870"/>
                <a:gd name="T63" fmla="*/ 0 h 13870"/>
                <a:gd name="T64" fmla="*/ 0 w 13870"/>
                <a:gd name="T65" fmla="*/ 0 h 13870"/>
                <a:gd name="T66" fmla="*/ 0 w 13870"/>
                <a:gd name="T67" fmla="*/ 0 h 13870"/>
                <a:gd name="T68" fmla="*/ 0 w 13870"/>
                <a:gd name="T69" fmla="*/ 0 h 13870"/>
                <a:gd name="T70" fmla="*/ 0 w 13870"/>
                <a:gd name="T71" fmla="*/ 0 h 13870"/>
                <a:gd name="T72" fmla="*/ 0 w 13870"/>
                <a:gd name="T73" fmla="*/ 0 h 13870"/>
                <a:gd name="T74" fmla="*/ 0 w 13870"/>
                <a:gd name="T75" fmla="*/ 0 h 13870"/>
                <a:gd name="T76" fmla="*/ 0 w 13870"/>
                <a:gd name="T77" fmla="*/ 0 h 13870"/>
                <a:gd name="T78" fmla="*/ 0 w 13870"/>
                <a:gd name="T79" fmla="*/ 0 h 13870"/>
                <a:gd name="T80" fmla="*/ 0 w 13870"/>
                <a:gd name="T81" fmla="*/ 0 h 13870"/>
                <a:gd name="T82" fmla="*/ 0 w 13870"/>
                <a:gd name="T83" fmla="*/ 0 h 13870"/>
                <a:gd name="T84" fmla="*/ 0 w 13870"/>
                <a:gd name="T85" fmla="*/ 0 h 1387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3870"/>
                <a:gd name="T130" fmla="*/ 0 h 13870"/>
                <a:gd name="T131" fmla="*/ 13870 w 13870"/>
                <a:gd name="T132" fmla="*/ 13870 h 1387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3870" h="13870">
                  <a:moveTo>
                    <a:pt x="6935" y="0"/>
                  </a:moveTo>
                  <a:lnTo>
                    <a:pt x="7291" y="9"/>
                  </a:lnTo>
                  <a:lnTo>
                    <a:pt x="7644" y="36"/>
                  </a:lnTo>
                  <a:lnTo>
                    <a:pt x="7991" y="80"/>
                  </a:lnTo>
                  <a:lnTo>
                    <a:pt x="8333" y="140"/>
                  </a:lnTo>
                  <a:lnTo>
                    <a:pt x="8668" y="219"/>
                  </a:lnTo>
                  <a:lnTo>
                    <a:pt x="8997" y="312"/>
                  </a:lnTo>
                  <a:lnTo>
                    <a:pt x="9319" y="421"/>
                  </a:lnTo>
                  <a:lnTo>
                    <a:pt x="9635" y="545"/>
                  </a:lnTo>
                  <a:lnTo>
                    <a:pt x="9941" y="684"/>
                  </a:lnTo>
                  <a:lnTo>
                    <a:pt x="10240" y="837"/>
                  </a:lnTo>
                  <a:lnTo>
                    <a:pt x="10531" y="1004"/>
                  </a:lnTo>
                  <a:lnTo>
                    <a:pt x="10813" y="1184"/>
                  </a:lnTo>
                  <a:lnTo>
                    <a:pt x="11084" y="1378"/>
                  </a:lnTo>
                  <a:lnTo>
                    <a:pt x="11346" y="1584"/>
                  </a:lnTo>
                  <a:lnTo>
                    <a:pt x="11597" y="1801"/>
                  </a:lnTo>
                  <a:lnTo>
                    <a:pt x="11839" y="2031"/>
                  </a:lnTo>
                  <a:lnTo>
                    <a:pt x="12069" y="2273"/>
                  </a:lnTo>
                  <a:lnTo>
                    <a:pt x="12286" y="2524"/>
                  </a:lnTo>
                  <a:lnTo>
                    <a:pt x="12492" y="2786"/>
                  </a:lnTo>
                  <a:lnTo>
                    <a:pt x="12686" y="3057"/>
                  </a:lnTo>
                  <a:lnTo>
                    <a:pt x="12866" y="3339"/>
                  </a:lnTo>
                  <a:lnTo>
                    <a:pt x="13033" y="3630"/>
                  </a:lnTo>
                  <a:lnTo>
                    <a:pt x="13186" y="3929"/>
                  </a:lnTo>
                  <a:lnTo>
                    <a:pt x="13325" y="4235"/>
                  </a:lnTo>
                  <a:lnTo>
                    <a:pt x="13449" y="4551"/>
                  </a:lnTo>
                  <a:lnTo>
                    <a:pt x="13558" y="4873"/>
                  </a:lnTo>
                  <a:lnTo>
                    <a:pt x="13651" y="5202"/>
                  </a:lnTo>
                  <a:lnTo>
                    <a:pt x="13730" y="5537"/>
                  </a:lnTo>
                  <a:lnTo>
                    <a:pt x="13790" y="5879"/>
                  </a:lnTo>
                  <a:lnTo>
                    <a:pt x="13834" y="6226"/>
                  </a:lnTo>
                  <a:lnTo>
                    <a:pt x="13861" y="6579"/>
                  </a:lnTo>
                  <a:lnTo>
                    <a:pt x="13870" y="6935"/>
                  </a:lnTo>
                  <a:lnTo>
                    <a:pt x="13861" y="7291"/>
                  </a:lnTo>
                  <a:lnTo>
                    <a:pt x="13834" y="7644"/>
                  </a:lnTo>
                  <a:lnTo>
                    <a:pt x="13790" y="7991"/>
                  </a:lnTo>
                  <a:lnTo>
                    <a:pt x="13730" y="8333"/>
                  </a:lnTo>
                  <a:lnTo>
                    <a:pt x="13651" y="8668"/>
                  </a:lnTo>
                  <a:lnTo>
                    <a:pt x="13558" y="8997"/>
                  </a:lnTo>
                  <a:lnTo>
                    <a:pt x="13449" y="9319"/>
                  </a:lnTo>
                  <a:lnTo>
                    <a:pt x="13325" y="9635"/>
                  </a:lnTo>
                  <a:lnTo>
                    <a:pt x="13186" y="9941"/>
                  </a:lnTo>
                  <a:lnTo>
                    <a:pt x="13033" y="10240"/>
                  </a:lnTo>
                  <a:lnTo>
                    <a:pt x="12866" y="10531"/>
                  </a:lnTo>
                  <a:lnTo>
                    <a:pt x="12686" y="10813"/>
                  </a:lnTo>
                  <a:lnTo>
                    <a:pt x="12492" y="11084"/>
                  </a:lnTo>
                  <a:lnTo>
                    <a:pt x="12286" y="11346"/>
                  </a:lnTo>
                  <a:lnTo>
                    <a:pt x="12069" y="11597"/>
                  </a:lnTo>
                  <a:lnTo>
                    <a:pt x="11839" y="11839"/>
                  </a:lnTo>
                  <a:lnTo>
                    <a:pt x="11597" y="12069"/>
                  </a:lnTo>
                  <a:lnTo>
                    <a:pt x="11346" y="12286"/>
                  </a:lnTo>
                  <a:lnTo>
                    <a:pt x="11084" y="12492"/>
                  </a:lnTo>
                  <a:lnTo>
                    <a:pt x="10813" y="12686"/>
                  </a:lnTo>
                  <a:lnTo>
                    <a:pt x="10531" y="12866"/>
                  </a:lnTo>
                  <a:lnTo>
                    <a:pt x="10240" y="13033"/>
                  </a:lnTo>
                  <a:lnTo>
                    <a:pt x="9941" y="13186"/>
                  </a:lnTo>
                  <a:lnTo>
                    <a:pt x="9635" y="13325"/>
                  </a:lnTo>
                  <a:lnTo>
                    <a:pt x="9319" y="13449"/>
                  </a:lnTo>
                  <a:lnTo>
                    <a:pt x="8997" y="13558"/>
                  </a:lnTo>
                  <a:lnTo>
                    <a:pt x="8668" y="13651"/>
                  </a:lnTo>
                  <a:lnTo>
                    <a:pt x="8333" y="13730"/>
                  </a:lnTo>
                  <a:lnTo>
                    <a:pt x="7991" y="13790"/>
                  </a:lnTo>
                  <a:lnTo>
                    <a:pt x="7644" y="13834"/>
                  </a:lnTo>
                  <a:lnTo>
                    <a:pt x="7291" y="13861"/>
                  </a:lnTo>
                  <a:lnTo>
                    <a:pt x="6935" y="13870"/>
                  </a:lnTo>
                  <a:lnTo>
                    <a:pt x="6579" y="13861"/>
                  </a:lnTo>
                  <a:lnTo>
                    <a:pt x="6226" y="13834"/>
                  </a:lnTo>
                  <a:lnTo>
                    <a:pt x="5879" y="13790"/>
                  </a:lnTo>
                  <a:lnTo>
                    <a:pt x="5537" y="13730"/>
                  </a:lnTo>
                  <a:lnTo>
                    <a:pt x="5202" y="13651"/>
                  </a:lnTo>
                  <a:lnTo>
                    <a:pt x="4873" y="13558"/>
                  </a:lnTo>
                  <a:lnTo>
                    <a:pt x="4551" y="13449"/>
                  </a:lnTo>
                  <a:lnTo>
                    <a:pt x="4235" y="13325"/>
                  </a:lnTo>
                  <a:lnTo>
                    <a:pt x="3929" y="13186"/>
                  </a:lnTo>
                  <a:lnTo>
                    <a:pt x="3630" y="13033"/>
                  </a:lnTo>
                  <a:lnTo>
                    <a:pt x="3339" y="12866"/>
                  </a:lnTo>
                  <a:lnTo>
                    <a:pt x="3057" y="12686"/>
                  </a:lnTo>
                  <a:lnTo>
                    <a:pt x="2786" y="12492"/>
                  </a:lnTo>
                  <a:lnTo>
                    <a:pt x="2524" y="12286"/>
                  </a:lnTo>
                  <a:lnTo>
                    <a:pt x="2273" y="12069"/>
                  </a:lnTo>
                  <a:lnTo>
                    <a:pt x="2031" y="11839"/>
                  </a:lnTo>
                  <a:lnTo>
                    <a:pt x="1801" y="11597"/>
                  </a:lnTo>
                  <a:lnTo>
                    <a:pt x="1584" y="11346"/>
                  </a:lnTo>
                  <a:lnTo>
                    <a:pt x="1378" y="11084"/>
                  </a:lnTo>
                  <a:lnTo>
                    <a:pt x="1184" y="10813"/>
                  </a:lnTo>
                  <a:lnTo>
                    <a:pt x="1004" y="10531"/>
                  </a:lnTo>
                  <a:lnTo>
                    <a:pt x="837" y="10240"/>
                  </a:lnTo>
                  <a:lnTo>
                    <a:pt x="684" y="9941"/>
                  </a:lnTo>
                  <a:lnTo>
                    <a:pt x="545" y="9635"/>
                  </a:lnTo>
                  <a:lnTo>
                    <a:pt x="421" y="9319"/>
                  </a:lnTo>
                  <a:lnTo>
                    <a:pt x="312" y="8997"/>
                  </a:lnTo>
                  <a:lnTo>
                    <a:pt x="219" y="8668"/>
                  </a:lnTo>
                  <a:lnTo>
                    <a:pt x="140" y="8333"/>
                  </a:lnTo>
                  <a:lnTo>
                    <a:pt x="80" y="7991"/>
                  </a:lnTo>
                  <a:lnTo>
                    <a:pt x="36" y="7644"/>
                  </a:lnTo>
                  <a:lnTo>
                    <a:pt x="9" y="7291"/>
                  </a:lnTo>
                  <a:lnTo>
                    <a:pt x="0" y="6935"/>
                  </a:lnTo>
                  <a:lnTo>
                    <a:pt x="9" y="6579"/>
                  </a:lnTo>
                  <a:lnTo>
                    <a:pt x="36" y="6226"/>
                  </a:lnTo>
                  <a:lnTo>
                    <a:pt x="80" y="5879"/>
                  </a:lnTo>
                  <a:lnTo>
                    <a:pt x="140" y="5537"/>
                  </a:lnTo>
                  <a:lnTo>
                    <a:pt x="219" y="5202"/>
                  </a:lnTo>
                  <a:lnTo>
                    <a:pt x="312" y="4873"/>
                  </a:lnTo>
                  <a:lnTo>
                    <a:pt x="421" y="4551"/>
                  </a:lnTo>
                  <a:lnTo>
                    <a:pt x="545" y="4235"/>
                  </a:lnTo>
                  <a:lnTo>
                    <a:pt x="684" y="3929"/>
                  </a:lnTo>
                  <a:lnTo>
                    <a:pt x="837" y="3630"/>
                  </a:lnTo>
                  <a:lnTo>
                    <a:pt x="1004" y="3339"/>
                  </a:lnTo>
                  <a:lnTo>
                    <a:pt x="1184" y="3057"/>
                  </a:lnTo>
                  <a:lnTo>
                    <a:pt x="1378" y="2786"/>
                  </a:lnTo>
                  <a:lnTo>
                    <a:pt x="1584" y="2524"/>
                  </a:lnTo>
                  <a:lnTo>
                    <a:pt x="1801" y="2273"/>
                  </a:lnTo>
                  <a:lnTo>
                    <a:pt x="2031" y="2031"/>
                  </a:lnTo>
                  <a:lnTo>
                    <a:pt x="2273" y="1801"/>
                  </a:lnTo>
                  <a:lnTo>
                    <a:pt x="2524" y="1584"/>
                  </a:lnTo>
                  <a:lnTo>
                    <a:pt x="2786" y="1378"/>
                  </a:lnTo>
                  <a:lnTo>
                    <a:pt x="3057" y="1184"/>
                  </a:lnTo>
                  <a:lnTo>
                    <a:pt x="3339" y="1004"/>
                  </a:lnTo>
                  <a:lnTo>
                    <a:pt x="3630" y="837"/>
                  </a:lnTo>
                  <a:lnTo>
                    <a:pt x="3929" y="684"/>
                  </a:lnTo>
                  <a:lnTo>
                    <a:pt x="4235" y="545"/>
                  </a:lnTo>
                  <a:lnTo>
                    <a:pt x="4551" y="421"/>
                  </a:lnTo>
                  <a:lnTo>
                    <a:pt x="4873" y="312"/>
                  </a:lnTo>
                  <a:lnTo>
                    <a:pt x="5202" y="219"/>
                  </a:lnTo>
                  <a:lnTo>
                    <a:pt x="5537" y="140"/>
                  </a:lnTo>
                  <a:lnTo>
                    <a:pt x="5879" y="80"/>
                  </a:lnTo>
                  <a:lnTo>
                    <a:pt x="6226" y="36"/>
                  </a:lnTo>
                  <a:lnTo>
                    <a:pt x="6579" y="9"/>
                  </a:lnTo>
                  <a:lnTo>
                    <a:pt x="6935" y="0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84" name="Freeform 20"/>
            <p:cNvSpPr>
              <a:spLocks/>
            </p:cNvSpPr>
            <p:nvPr/>
          </p:nvSpPr>
          <p:spPr bwMode="auto">
            <a:xfrm>
              <a:off x="676" y="676"/>
              <a:ext cx="3467" cy="3467"/>
            </a:xfrm>
            <a:custGeom>
              <a:avLst/>
              <a:gdLst>
                <a:gd name="T0" fmla="*/ 0 w 13870"/>
                <a:gd name="T1" fmla="*/ 0 h 13870"/>
                <a:gd name="T2" fmla="*/ 0 w 13870"/>
                <a:gd name="T3" fmla="*/ 0 h 13870"/>
                <a:gd name="T4" fmla="*/ 0 w 13870"/>
                <a:gd name="T5" fmla="*/ 0 h 13870"/>
                <a:gd name="T6" fmla="*/ 0 w 13870"/>
                <a:gd name="T7" fmla="*/ 0 h 13870"/>
                <a:gd name="T8" fmla="*/ 0 w 13870"/>
                <a:gd name="T9" fmla="*/ 0 h 13870"/>
                <a:gd name="T10" fmla="*/ 0 w 13870"/>
                <a:gd name="T11" fmla="*/ 0 h 13870"/>
                <a:gd name="T12" fmla="*/ 0 w 13870"/>
                <a:gd name="T13" fmla="*/ 0 h 13870"/>
                <a:gd name="T14" fmla="*/ 0 w 13870"/>
                <a:gd name="T15" fmla="*/ 0 h 13870"/>
                <a:gd name="T16" fmla="*/ 0 w 13870"/>
                <a:gd name="T17" fmla="*/ 0 h 13870"/>
                <a:gd name="T18" fmla="*/ 0 w 13870"/>
                <a:gd name="T19" fmla="*/ 0 h 13870"/>
                <a:gd name="T20" fmla="*/ 0 w 13870"/>
                <a:gd name="T21" fmla="*/ 0 h 13870"/>
                <a:gd name="T22" fmla="*/ 0 w 13870"/>
                <a:gd name="T23" fmla="*/ 0 h 13870"/>
                <a:gd name="T24" fmla="*/ 0 w 13870"/>
                <a:gd name="T25" fmla="*/ 0 h 13870"/>
                <a:gd name="T26" fmla="*/ 0 w 13870"/>
                <a:gd name="T27" fmla="*/ 0 h 13870"/>
                <a:gd name="T28" fmla="*/ 0 w 13870"/>
                <a:gd name="T29" fmla="*/ 0 h 13870"/>
                <a:gd name="T30" fmla="*/ 0 w 13870"/>
                <a:gd name="T31" fmla="*/ 0 h 13870"/>
                <a:gd name="T32" fmla="*/ 0 w 13870"/>
                <a:gd name="T33" fmla="*/ 0 h 13870"/>
                <a:gd name="T34" fmla="*/ 0 w 13870"/>
                <a:gd name="T35" fmla="*/ 0 h 13870"/>
                <a:gd name="T36" fmla="*/ 0 w 13870"/>
                <a:gd name="T37" fmla="*/ 0 h 13870"/>
                <a:gd name="T38" fmla="*/ 0 w 13870"/>
                <a:gd name="T39" fmla="*/ 0 h 13870"/>
                <a:gd name="T40" fmla="*/ 0 w 13870"/>
                <a:gd name="T41" fmla="*/ 0 h 13870"/>
                <a:gd name="T42" fmla="*/ 0 w 13870"/>
                <a:gd name="T43" fmla="*/ 0 h 13870"/>
                <a:gd name="T44" fmla="*/ 0 w 13870"/>
                <a:gd name="T45" fmla="*/ 0 h 13870"/>
                <a:gd name="T46" fmla="*/ 0 w 13870"/>
                <a:gd name="T47" fmla="*/ 0 h 13870"/>
                <a:gd name="T48" fmla="*/ 0 w 13870"/>
                <a:gd name="T49" fmla="*/ 0 h 13870"/>
                <a:gd name="T50" fmla="*/ 0 w 13870"/>
                <a:gd name="T51" fmla="*/ 0 h 13870"/>
                <a:gd name="T52" fmla="*/ 0 w 13870"/>
                <a:gd name="T53" fmla="*/ 0 h 13870"/>
                <a:gd name="T54" fmla="*/ 0 w 13870"/>
                <a:gd name="T55" fmla="*/ 0 h 13870"/>
                <a:gd name="T56" fmla="*/ 0 w 13870"/>
                <a:gd name="T57" fmla="*/ 0 h 13870"/>
                <a:gd name="T58" fmla="*/ 0 w 13870"/>
                <a:gd name="T59" fmla="*/ 0 h 13870"/>
                <a:gd name="T60" fmla="*/ 0 w 13870"/>
                <a:gd name="T61" fmla="*/ 0 h 13870"/>
                <a:gd name="T62" fmla="*/ 0 w 13870"/>
                <a:gd name="T63" fmla="*/ 0 h 13870"/>
                <a:gd name="T64" fmla="*/ 0 w 13870"/>
                <a:gd name="T65" fmla="*/ 0 h 13870"/>
                <a:gd name="T66" fmla="*/ 0 w 13870"/>
                <a:gd name="T67" fmla="*/ 0 h 13870"/>
                <a:gd name="T68" fmla="*/ 0 w 13870"/>
                <a:gd name="T69" fmla="*/ 0 h 13870"/>
                <a:gd name="T70" fmla="*/ 0 w 13870"/>
                <a:gd name="T71" fmla="*/ 0 h 13870"/>
                <a:gd name="T72" fmla="*/ 0 w 13870"/>
                <a:gd name="T73" fmla="*/ 0 h 13870"/>
                <a:gd name="T74" fmla="*/ 0 w 13870"/>
                <a:gd name="T75" fmla="*/ 0 h 13870"/>
                <a:gd name="T76" fmla="*/ 0 w 13870"/>
                <a:gd name="T77" fmla="*/ 0 h 13870"/>
                <a:gd name="T78" fmla="*/ 0 w 13870"/>
                <a:gd name="T79" fmla="*/ 0 h 13870"/>
                <a:gd name="T80" fmla="*/ 0 w 13870"/>
                <a:gd name="T81" fmla="*/ 0 h 13870"/>
                <a:gd name="T82" fmla="*/ 0 w 13870"/>
                <a:gd name="T83" fmla="*/ 0 h 13870"/>
                <a:gd name="T84" fmla="*/ 0 w 13870"/>
                <a:gd name="T85" fmla="*/ 0 h 1387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3870"/>
                <a:gd name="T130" fmla="*/ 0 h 13870"/>
                <a:gd name="T131" fmla="*/ 13870 w 13870"/>
                <a:gd name="T132" fmla="*/ 13870 h 1387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3870" h="13870">
                  <a:moveTo>
                    <a:pt x="6935" y="0"/>
                  </a:moveTo>
                  <a:lnTo>
                    <a:pt x="7291" y="9"/>
                  </a:lnTo>
                  <a:lnTo>
                    <a:pt x="7644" y="36"/>
                  </a:lnTo>
                  <a:lnTo>
                    <a:pt x="7991" y="80"/>
                  </a:lnTo>
                  <a:lnTo>
                    <a:pt x="8333" y="140"/>
                  </a:lnTo>
                  <a:lnTo>
                    <a:pt x="8668" y="219"/>
                  </a:lnTo>
                  <a:lnTo>
                    <a:pt x="8997" y="312"/>
                  </a:lnTo>
                  <a:lnTo>
                    <a:pt x="9319" y="421"/>
                  </a:lnTo>
                  <a:lnTo>
                    <a:pt x="9635" y="545"/>
                  </a:lnTo>
                  <a:lnTo>
                    <a:pt x="9941" y="684"/>
                  </a:lnTo>
                  <a:lnTo>
                    <a:pt x="10240" y="837"/>
                  </a:lnTo>
                  <a:lnTo>
                    <a:pt x="10531" y="1004"/>
                  </a:lnTo>
                  <a:lnTo>
                    <a:pt x="10813" y="1184"/>
                  </a:lnTo>
                  <a:lnTo>
                    <a:pt x="11084" y="1378"/>
                  </a:lnTo>
                  <a:lnTo>
                    <a:pt x="11346" y="1584"/>
                  </a:lnTo>
                  <a:lnTo>
                    <a:pt x="11597" y="1801"/>
                  </a:lnTo>
                  <a:lnTo>
                    <a:pt x="11839" y="2031"/>
                  </a:lnTo>
                  <a:lnTo>
                    <a:pt x="12069" y="2273"/>
                  </a:lnTo>
                  <a:lnTo>
                    <a:pt x="12286" y="2524"/>
                  </a:lnTo>
                  <a:lnTo>
                    <a:pt x="12492" y="2786"/>
                  </a:lnTo>
                  <a:lnTo>
                    <a:pt x="12686" y="3057"/>
                  </a:lnTo>
                  <a:lnTo>
                    <a:pt x="12866" y="3339"/>
                  </a:lnTo>
                  <a:lnTo>
                    <a:pt x="13033" y="3630"/>
                  </a:lnTo>
                  <a:lnTo>
                    <a:pt x="13186" y="3929"/>
                  </a:lnTo>
                  <a:lnTo>
                    <a:pt x="13325" y="4235"/>
                  </a:lnTo>
                  <a:lnTo>
                    <a:pt x="13449" y="4551"/>
                  </a:lnTo>
                  <a:lnTo>
                    <a:pt x="13558" y="4873"/>
                  </a:lnTo>
                  <a:lnTo>
                    <a:pt x="13651" y="5202"/>
                  </a:lnTo>
                  <a:lnTo>
                    <a:pt x="13730" y="5537"/>
                  </a:lnTo>
                  <a:lnTo>
                    <a:pt x="13790" y="5879"/>
                  </a:lnTo>
                  <a:lnTo>
                    <a:pt x="13834" y="6226"/>
                  </a:lnTo>
                  <a:lnTo>
                    <a:pt x="13861" y="6579"/>
                  </a:lnTo>
                  <a:lnTo>
                    <a:pt x="13870" y="6935"/>
                  </a:lnTo>
                  <a:lnTo>
                    <a:pt x="13861" y="7291"/>
                  </a:lnTo>
                  <a:lnTo>
                    <a:pt x="13834" y="7644"/>
                  </a:lnTo>
                  <a:lnTo>
                    <a:pt x="13790" y="7991"/>
                  </a:lnTo>
                  <a:lnTo>
                    <a:pt x="13730" y="8333"/>
                  </a:lnTo>
                  <a:lnTo>
                    <a:pt x="13651" y="8668"/>
                  </a:lnTo>
                  <a:lnTo>
                    <a:pt x="13558" y="8997"/>
                  </a:lnTo>
                  <a:lnTo>
                    <a:pt x="13449" y="9319"/>
                  </a:lnTo>
                  <a:lnTo>
                    <a:pt x="13325" y="9635"/>
                  </a:lnTo>
                  <a:lnTo>
                    <a:pt x="13186" y="9941"/>
                  </a:lnTo>
                  <a:lnTo>
                    <a:pt x="13033" y="10240"/>
                  </a:lnTo>
                  <a:lnTo>
                    <a:pt x="12866" y="10531"/>
                  </a:lnTo>
                  <a:lnTo>
                    <a:pt x="12686" y="10813"/>
                  </a:lnTo>
                  <a:lnTo>
                    <a:pt x="12492" y="11084"/>
                  </a:lnTo>
                  <a:lnTo>
                    <a:pt x="12286" y="11346"/>
                  </a:lnTo>
                  <a:lnTo>
                    <a:pt x="12069" y="11597"/>
                  </a:lnTo>
                  <a:lnTo>
                    <a:pt x="11839" y="11839"/>
                  </a:lnTo>
                  <a:lnTo>
                    <a:pt x="11597" y="12069"/>
                  </a:lnTo>
                  <a:lnTo>
                    <a:pt x="11346" y="12286"/>
                  </a:lnTo>
                  <a:lnTo>
                    <a:pt x="11084" y="12492"/>
                  </a:lnTo>
                  <a:lnTo>
                    <a:pt x="10813" y="12686"/>
                  </a:lnTo>
                  <a:lnTo>
                    <a:pt x="10531" y="12866"/>
                  </a:lnTo>
                  <a:lnTo>
                    <a:pt x="10240" y="13033"/>
                  </a:lnTo>
                  <a:lnTo>
                    <a:pt x="9941" y="13186"/>
                  </a:lnTo>
                  <a:lnTo>
                    <a:pt x="9635" y="13325"/>
                  </a:lnTo>
                  <a:lnTo>
                    <a:pt x="9319" y="13449"/>
                  </a:lnTo>
                  <a:lnTo>
                    <a:pt x="8997" y="13558"/>
                  </a:lnTo>
                  <a:lnTo>
                    <a:pt x="8668" y="13651"/>
                  </a:lnTo>
                  <a:lnTo>
                    <a:pt x="8333" y="13730"/>
                  </a:lnTo>
                  <a:lnTo>
                    <a:pt x="7991" y="13790"/>
                  </a:lnTo>
                  <a:lnTo>
                    <a:pt x="7644" y="13834"/>
                  </a:lnTo>
                  <a:lnTo>
                    <a:pt x="7291" y="13861"/>
                  </a:lnTo>
                  <a:lnTo>
                    <a:pt x="6935" y="13870"/>
                  </a:lnTo>
                  <a:lnTo>
                    <a:pt x="6579" y="13861"/>
                  </a:lnTo>
                  <a:lnTo>
                    <a:pt x="6226" y="13834"/>
                  </a:lnTo>
                  <a:lnTo>
                    <a:pt x="5879" y="13790"/>
                  </a:lnTo>
                  <a:lnTo>
                    <a:pt x="5537" y="13730"/>
                  </a:lnTo>
                  <a:lnTo>
                    <a:pt x="5202" y="13651"/>
                  </a:lnTo>
                  <a:lnTo>
                    <a:pt x="4873" y="13558"/>
                  </a:lnTo>
                  <a:lnTo>
                    <a:pt x="4551" y="13449"/>
                  </a:lnTo>
                  <a:lnTo>
                    <a:pt x="4235" y="13325"/>
                  </a:lnTo>
                  <a:lnTo>
                    <a:pt x="3929" y="13186"/>
                  </a:lnTo>
                  <a:lnTo>
                    <a:pt x="3630" y="13033"/>
                  </a:lnTo>
                  <a:lnTo>
                    <a:pt x="3339" y="12866"/>
                  </a:lnTo>
                  <a:lnTo>
                    <a:pt x="3057" y="12686"/>
                  </a:lnTo>
                  <a:lnTo>
                    <a:pt x="2786" y="12492"/>
                  </a:lnTo>
                  <a:lnTo>
                    <a:pt x="2524" y="12286"/>
                  </a:lnTo>
                  <a:lnTo>
                    <a:pt x="2273" y="12069"/>
                  </a:lnTo>
                  <a:lnTo>
                    <a:pt x="2031" y="11839"/>
                  </a:lnTo>
                  <a:lnTo>
                    <a:pt x="1801" y="11597"/>
                  </a:lnTo>
                  <a:lnTo>
                    <a:pt x="1584" y="11346"/>
                  </a:lnTo>
                  <a:lnTo>
                    <a:pt x="1378" y="11084"/>
                  </a:lnTo>
                  <a:lnTo>
                    <a:pt x="1184" y="10813"/>
                  </a:lnTo>
                  <a:lnTo>
                    <a:pt x="1004" y="10531"/>
                  </a:lnTo>
                  <a:lnTo>
                    <a:pt x="837" y="10240"/>
                  </a:lnTo>
                  <a:lnTo>
                    <a:pt x="684" y="9941"/>
                  </a:lnTo>
                  <a:lnTo>
                    <a:pt x="545" y="9635"/>
                  </a:lnTo>
                  <a:lnTo>
                    <a:pt x="421" y="9319"/>
                  </a:lnTo>
                  <a:lnTo>
                    <a:pt x="312" y="8997"/>
                  </a:lnTo>
                  <a:lnTo>
                    <a:pt x="219" y="8668"/>
                  </a:lnTo>
                  <a:lnTo>
                    <a:pt x="140" y="8333"/>
                  </a:lnTo>
                  <a:lnTo>
                    <a:pt x="80" y="7991"/>
                  </a:lnTo>
                  <a:lnTo>
                    <a:pt x="36" y="7644"/>
                  </a:lnTo>
                  <a:lnTo>
                    <a:pt x="9" y="7291"/>
                  </a:lnTo>
                  <a:lnTo>
                    <a:pt x="0" y="6935"/>
                  </a:lnTo>
                  <a:lnTo>
                    <a:pt x="9" y="6579"/>
                  </a:lnTo>
                  <a:lnTo>
                    <a:pt x="36" y="6226"/>
                  </a:lnTo>
                  <a:lnTo>
                    <a:pt x="80" y="5879"/>
                  </a:lnTo>
                  <a:lnTo>
                    <a:pt x="140" y="5537"/>
                  </a:lnTo>
                  <a:lnTo>
                    <a:pt x="219" y="5202"/>
                  </a:lnTo>
                  <a:lnTo>
                    <a:pt x="312" y="4873"/>
                  </a:lnTo>
                  <a:lnTo>
                    <a:pt x="421" y="4551"/>
                  </a:lnTo>
                  <a:lnTo>
                    <a:pt x="545" y="4235"/>
                  </a:lnTo>
                  <a:lnTo>
                    <a:pt x="684" y="3929"/>
                  </a:lnTo>
                  <a:lnTo>
                    <a:pt x="837" y="3630"/>
                  </a:lnTo>
                  <a:lnTo>
                    <a:pt x="1004" y="3339"/>
                  </a:lnTo>
                  <a:lnTo>
                    <a:pt x="1184" y="3057"/>
                  </a:lnTo>
                  <a:lnTo>
                    <a:pt x="1378" y="2786"/>
                  </a:lnTo>
                  <a:lnTo>
                    <a:pt x="1584" y="2524"/>
                  </a:lnTo>
                  <a:lnTo>
                    <a:pt x="1801" y="2273"/>
                  </a:lnTo>
                  <a:lnTo>
                    <a:pt x="2031" y="2031"/>
                  </a:lnTo>
                  <a:lnTo>
                    <a:pt x="2273" y="1801"/>
                  </a:lnTo>
                  <a:lnTo>
                    <a:pt x="2524" y="1584"/>
                  </a:lnTo>
                  <a:lnTo>
                    <a:pt x="2786" y="1378"/>
                  </a:lnTo>
                  <a:lnTo>
                    <a:pt x="3057" y="1184"/>
                  </a:lnTo>
                  <a:lnTo>
                    <a:pt x="3339" y="1004"/>
                  </a:lnTo>
                  <a:lnTo>
                    <a:pt x="3630" y="837"/>
                  </a:lnTo>
                  <a:lnTo>
                    <a:pt x="3929" y="684"/>
                  </a:lnTo>
                  <a:lnTo>
                    <a:pt x="4235" y="545"/>
                  </a:lnTo>
                  <a:lnTo>
                    <a:pt x="4551" y="421"/>
                  </a:lnTo>
                  <a:lnTo>
                    <a:pt x="4873" y="312"/>
                  </a:lnTo>
                  <a:lnTo>
                    <a:pt x="5202" y="219"/>
                  </a:lnTo>
                  <a:lnTo>
                    <a:pt x="5537" y="140"/>
                  </a:lnTo>
                  <a:lnTo>
                    <a:pt x="5879" y="80"/>
                  </a:lnTo>
                  <a:lnTo>
                    <a:pt x="6226" y="36"/>
                  </a:lnTo>
                  <a:lnTo>
                    <a:pt x="6579" y="9"/>
                  </a:lnTo>
                  <a:lnTo>
                    <a:pt x="6935" y="0"/>
                  </a:lnTo>
                  <a:close/>
                </a:path>
              </a:pathLst>
            </a:custGeom>
            <a:noFill/>
            <a:ln w="698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85" name="Freeform 19"/>
            <p:cNvSpPr>
              <a:spLocks/>
            </p:cNvSpPr>
            <p:nvPr/>
          </p:nvSpPr>
          <p:spPr bwMode="auto">
            <a:xfrm>
              <a:off x="923" y="923"/>
              <a:ext cx="2973" cy="2973"/>
            </a:xfrm>
            <a:custGeom>
              <a:avLst/>
              <a:gdLst>
                <a:gd name="T0" fmla="*/ 0 w 11888"/>
                <a:gd name="T1" fmla="*/ 0 h 11888"/>
                <a:gd name="T2" fmla="*/ 0 w 11888"/>
                <a:gd name="T3" fmla="*/ 0 h 11888"/>
                <a:gd name="T4" fmla="*/ 0 w 11888"/>
                <a:gd name="T5" fmla="*/ 0 h 11888"/>
                <a:gd name="T6" fmla="*/ 0 w 11888"/>
                <a:gd name="T7" fmla="*/ 0 h 11888"/>
                <a:gd name="T8" fmla="*/ 0 w 11888"/>
                <a:gd name="T9" fmla="*/ 0 h 11888"/>
                <a:gd name="T10" fmla="*/ 0 w 11888"/>
                <a:gd name="T11" fmla="*/ 0 h 11888"/>
                <a:gd name="T12" fmla="*/ 0 w 11888"/>
                <a:gd name="T13" fmla="*/ 0 h 11888"/>
                <a:gd name="T14" fmla="*/ 0 w 11888"/>
                <a:gd name="T15" fmla="*/ 0 h 11888"/>
                <a:gd name="T16" fmla="*/ 0 w 11888"/>
                <a:gd name="T17" fmla="*/ 0 h 11888"/>
                <a:gd name="T18" fmla="*/ 0 w 11888"/>
                <a:gd name="T19" fmla="*/ 0 h 11888"/>
                <a:gd name="T20" fmla="*/ 0 w 11888"/>
                <a:gd name="T21" fmla="*/ 0 h 11888"/>
                <a:gd name="T22" fmla="*/ 0 w 11888"/>
                <a:gd name="T23" fmla="*/ 0 h 11888"/>
                <a:gd name="T24" fmla="*/ 0 w 11888"/>
                <a:gd name="T25" fmla="*/ 0 h 11888"/>
                <a:gd name="T26" fmla="*/ 0 w 11888"/>
                <a:gd name="T27" fmla="*/ 0 h 11888"/>
                <a:gd name="T28" fmla="*/ 0 w 11888"/>
                <a:gd name="T29" fmla="*/ 0 h 11888"/>
                <a:gd name="T30" fmla="*/ 0 w 11888"/>
                <a:gd name="T31" fmla="*/ 0 h 11888"/>
                <a:gd name="T32" fmla="*/ 0 w 11888"/>
                <a:gd name="T33" fmla="*/ 0 h 11888"/>
                <a:gd name="T34" fmla="*/ 0 w 11888"/>
                <a:gd name="T35" fmla="*/ 0 h 11888"/>
                <a:gd name="T36" fmla="*/ 0 w 11888"/>
                <a:gd name="T37" fmla="*/ 0 h 11888"/>
                <a:gd name="T38" fmla="*/ 0 w 11888"/>
                <a:gd name="T39" fmla="*/ 0 h 11888"/>
                <a:gd name="T40" fmla="*/ 0 w 11888"/>
                <a:gd name="T41" fmla="*/ 0 h 11888"/>
                <a:gd name="T42" fmla="*/ 0 w 11888"/>
                <a:gd name="T43" fmla="*/ 0 h 11888"/>
                <a:gd name="T44" fmla="*/ 0 w 11888"/>
                <a:gd name="T45" fmla="*/ 0 h 11888"/>
                <a:gd name="T46" fmla="*/ 0 w 11888"/>
                <a:gd name="T47" fmla="*/ 0 h 11888"/>
                <a:gd name="T48" fmla="*/ 0 w 11888"/>
                <a:gd name="T49" fmla="*/ 0 h 11888"/>
                <a:gd name="T50" fmla="*/ 0 w 11888"/>
                <a:gd name="T51" fmla="*/ 0 h 11888"/>
                <a:gd name="T52" fmla="*/ 0 w 11888"/>
                <a:gd name="T53" fmla="*/ 0 h 11888"/>
                <a:gd name="T54" fmla="*/ 0 w 11888"/>
                <a:gd name="T55" fmla="*/ 0 h 11888"/>
                <a:gd name="T56" fmla="*/ 0 w 11888"/>
                <a:gd name="T57" fmla="*/ 0 h 11888"/>
                <a:gd name="T58" fmla="*/ 0 w 11888"/>
                <a:gd name="T59" fmla="*/ 0 h 11888"/>
                <a:gd name="T60" fmla="*/ 0 w 11888"/>
                <a:gd name="T61" fmla="*/ 0 h 11888"/>
                <a:gd name="T62" fmla="*/ 0 w 11888"/>
                <a:gd name="T63" fmla="*/ 0 h 11888"/>
                <a:gd name="T64" fmla="*/ 0 w 11888"/>
                <a:gd name="T65" fmla="*/ 0 h 11888"/>
                <a:gd name="T66" fmla="*/ 0 w 11888"/>
                <a:gd name="T67" fmla="*/ 0 h 11888"/>
                <a:gd name="T68" fmla="*/ 0 w 11888"/>
                <a:gd name="T69" fmla="*/ 0 h 11888"/>
                <a:gd name="T70" fmla="*/ 0 w 11888"/>
                <a:gd name="T71" fmla="*/ 0 h 11888"/>
                <a:gd name="T72" fmla="*/ 0 w 11888"/>
                <a:gd name="T73" fmla="*/ 0 h 11888"/>
                <a:gd name="T74" fmla="*/ 0 w 11888"/>
                <a:gd name="T75" fmla="*/ 0 h 11888"/>
                <a:gd name="T76" fmla="*/ 0 w 11888"/>
                <a:gd name="T77" fmla="*/ 0 h 11888"/>
                <a:gd name="T78" fmla="*/ 0 w 11888"/>
                <a:gd name="T79" fmla="*/ 0 h 11888"/>
                <a:gd name="T80" fmla="*/ 0 w 11888"/>
                <a:gd name="T81" fmla="*/ 0 h 11888"/>
                <a:gd name="T82" fmla="*/ 0 w 11888"/>
                <a:gd name="T83" fmla="*/ 0 h 11888"/>
                <a:gd name="T84" fmla="*/ 0 w 11888"/>
                <a:gd name="T85" fmla="*/ 0 h 1188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1888"/>
                <a:gd name="T130" fmla="*/ 0 h 11888"/>
                <a:gd name="T131" fmla="*/ 11888 w 11888"/>
                <a:gd name="T132" fmla="*/ 11888 h 1188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1888" h="11888">
                  <a:moveTo>
                    <a:pt x="5944" y="0"/>
                  </a:moveTo>
                  <a:lnTo>
                    <a:pt x="6249" y="7"/>
                  </a:lnTo>
                  <a:lnTo>
                    <a:pt x="6552" y="31"/>
                  </a:lnTo>
                  <a:lnTo>
                    <a:pt x="6849" y="68"/>
                  </a:lnTo>
                  <a:lnTo>
                    <a:pt x="7142" y="120"/>
                  </a:lnTo>
                  <a:lnTo>
                    <a:pt x="7430" y="187"/>
                  </a:lnTo>
                  <a:lnTo>
                    <a:pt x="7712" y="267"/>
                  </a:lnTo>
                  <a:lnTo>
                    <a:pt x="7987" y="361"/>
                  </a:lnTo>
                  <a:lnTo>
                    <a:pt x="8258" y="466"/>
                  </a:lnTo>
                  <a:lnTo>
                    <a:pt x="8521" y="586"/>
                  </a:lnTo>
                  <a:lnTo>
                    <a:pt x="8778" y="717"/>
                  </a:lnTo>
                  <a:lnTo>
                    <a:pt x="9026" y="860"/>
                  </a:lnTo>
                  <a:lnTo>
                    <a:pt x="9267" y="1015"/>
                  </a:lnTo>
                  <a:lnTo>
                    <a:pt x="9500" y="1181"/>
                  </a:lnTo>
                  <a:lnTo>
                    <a:pt x="9725" y="1358"/>
                  </a:lnTo>
                  <a:lnTo>
                    <a:pt x="9941" y="1544"/>
                  </a:lnTo>
                  <a:lnTo>
                    <a:pt x="10147" y="1741"/>
                  </a:lnTo>
                  <a:lnTo>
                    <a:pt x="10344" y="1947"/>
                  </a:lnTo>
                  <a:lnTo>
                    <a:pt x="10530" y="2163"/>
                  </a:lnTo>
                  <a:lnTo>
                    <a:pt x="10707" y="2388"/>
                  </a:lnTo>
                  <a:lnTo>
                    <a:pt x="10873" y="2621"/>
                  </a:lnTo>
                  <a:lnTo>
                    <a:pt x="11028" y="2862"/>
                  </a:lnTo>
                  <a:lnTo>
                    <a:pt x="11171" y="3110"/>
                  </a:lnTo>
                  <a:lnTo>
                    <a:pt x="11302" y="3367"/>
                  </a:lnTo>
                  <a:lnTo>
                    <a:pt x="11422" y="3630"/>
                  </a:lnTo>
                  <a:lnTo>
                    <a:pt x="11527" y="3901"/>
                  </a:lnTo>
                  <a:lnTo>
                    <a:pt x="11621" y="4176"/>
                  </a:lnTo>
                  <a:lnTo>
                    <a:pt x="11701" y="4458"/>
                  </a:lnTo>
                  <a:lnTo>
                    <a:pt x="11768" y="4746"/>
                  </a:lnTo>
                  <a:lnTo>
                    <a:pt x="11820" y="5039"/>
                  </a:lnTo>
                  <a:lnTo>
                    <a:pt x="11857" y="5336"/>
                  </a:lnTo>
                  <a:lnTo>
                    <a:pt x="11881" y="5639"/>
                  </a:lnTo>
                  <a:lnTo>
                    <a:pt x="11888" y="5944"/>
                  </a:lnTo>
                  <a:lnTo>
                    <a:pt x="11881" y="6249"/>
                  </a:lnTo>
                  <a:lnTo>
                    <a:pt x="11857" y="6552"/>
                  </a:lnTo>
                  <a:lnTo>
                    <a:pt x="11820" y="6849"/>
                  </a:lnTo>
                  <a:lnTo>
                    <a:pt x="11768" y="7142"/>
                  </a:lnTo>
                  <a:lnTo>
                    <a:pt x="11701" y="7430"/>
                  </a:lnTo>
                  <a:lnTo>
                    <a:pt x="11621" y="7712"/>
                  </a:lnTo>
                  <a:lnTo>
                    <a:pt x="11527" y="7987"/>
                  </a:lnTo>
                  <a:lnTo>
                    <a:pt x="11422" y="8258"/>
                  </a:lnTo>
                  <a:lnTo>
                    <a:pt x="11302" y="8521"/>
                  </a:lnTo>
                  <a:lnTo>
                    <a:pt x="11171" y="8778"/>
                  </a:lnTo>
                  <a:lnTo>
                    <a:pt x="11028" y="9026"/>
                  </a:lnTo>
                  <a:lnTo>
                    <a:pt x="10873" y="9267"/>
                  </a:lnTo>
                  <a:lnTo>
                    <a:pt x="10707" y="9500"/>
                  </a:lnTo>
                  <a:lnTo>
                    <a:pt x="10530" y="9725"/>
                  </a:lnTo>
                  <a:lnTo>
                    <a:pt x="10344" y="9941"/>
                  </a:lnTo>
                  <a:lnTo>
                    <a:pt x="10147" y="10147"/>
                  </a:lnTo>
                  <a:lnTo>
                    <a:pt x="9941" y="10344"/>
                  </a:lnTo>
                  <a:lnTo>
                    <a:pt x="9725" y="10530"/>
                  </a:lnTo>
                  <a:lnTo>
                    <a:pt x="9500" y="10707"/>
                  </a:lnTo>
                  <a:lnTo>
                    <a:pt x="9267" y="10873"/>
                  </a:lnTo>
                  <a:lnTo>
                    <a:pt x="9026" y="11028"/>
                  </a:lnTo>
                  <a:lnTo>
                    <a:pt x="8778" y="11171"/>
                  </a:lnTo>
                  <a:lnTo>
                    <a:pt x="8521" y="11302"/>
                  </a:lnTo>
                  <a:lnTo>
                    <a:pt x="8258" y="11422"/>
                  </a:lnTo>
                  <a:lnTo>
                    <a:pt x="7987" y="11527"/>
                  </a:lnTo>
                  <a:lnTo>
                    <a:pt x="7712" y="11621"/>
                  </a:lnTo>
                  <a:lnTo>
                    <a:pt x="7430" y="11701"/>
                  </a:lnTo>
                  <a:lnTo>
                    <a:pt x="7142" y="11768"/>
                  </a:lnTo>
                  <a:lnTo>
                    <a:pt x="6849" y="11820"/>
                  </a:lnTo>
                  <a:lnTo>
                    <a:pt x="6552" y="11857"/>
                  </a:lnTo>
                  <a:lnTo>
                    <a:pt x="6249" y="11881"/>
                  </a:lnTo>
                  <a:lnTo>
                    <a:pt x="5944" y="11888"/>
                  </a:lnTo>
                  <a:lnTo>
                    <a:pt x="5639" y="11881"/>
                  </a:lnTo>
                  <a:lnTo>
                    <a:pt x="5336" y="11857"/>
                  </a:lnTo>
                  <a:lnTo>
                    <a:pt x="5039" y="11820"/>
                  </a:lnTo>
                  <a:lnTo>
                    <a:pt x="4746" y="11768"/>
                  </a:lnTo>
                  <a:lnTo>
                    <a:pt x="4458" y="11701"/>
                  </a:lnTo>
                  <a:lnTo>
                    <a:pt x="4176" y="11621"/>
                  </a:lnTo>
                  <a:lnTo>
                    <a:pt x="3901" y="11527"/>
                  </a:lnTo>
                  <a:lnTo>
                    <a:pt x="3630" y="11422"/>
                  </a:lnTo>
                  <a:lnTo>
                    <a:pt x="3367" y="11302"/>
                  </a:lnTo>
                  <a:lnTo>
                    <a:pt x="3110" y="11171"/>
                  </a:lnTo>
                  <a:lnTo>
                    <a:pt x="2862" y="11028"/>
                  </a:lnTo>
                  <a:lnTo>
                    <a:pt x="2621" y="10873"/>
                  </a:lnTo>
                  <a:lnTo>
                    <a:pt x="2388" y="10707"/>
                  </a:lnTo>
                  <a:lnTo>
                    <a:pt x="2163" y="10530"/>
                  </a:lnTo>
                  <a:lnTo>
                    <a:pt x="1947" y="10344"/>
                  </a:lnTo>
                  <a:lnTo>
                    <a:pt x="1741" y="10147"/>
                  </a:lnTo>
                  <a:lnTo>
                    <a:pt x="1544" y="9941"/>
                  </a:lnTo>
                  <a:lnTo>
                    <a:pt x="1358" y="9725"/>
                  </a:lnTo>
                  <a:lnTo>
                    <a:pt x="1181" y="9500"/>
                  </a:lnTo>
                  <a:lnTo>
                    <a:pt x="1015" y="9267"/>
                  </a:lnTo>
                  <a:lnTo>
                    <a:pt x="860" y="9026"/>
                  </a:lnTo>
                  <a:lnTo>
                    <a:pt x="717" y="8778"/>
                  </a:lnTo>
                  <a:lnTo>
                    <a:pt x="586" y="8521"/>
                  </a:lnTo>
                  <a:lnTo>
                    <a:pt x="466" y="8258"/>
                  </a:lnTo>
                  <a:lnTo>
                    <a:pt x="361" y="7987"/>
                  </a:lnTo>
                  <a:lnTo>
                    <a:pt x="267" y="7712"/>
                  </a:lnTo>
                  <a:lnTo>
                    <a:pt x="187" y="7430"/>
                  </a:lnTo>
                  <a:lnTo>
                    <a:pt x="120" y="7142"/>
                  </a:lnTo>
                  <a:lnTo>
                    <a:pt x="68" y="6849"/>
                  </a:lnTo>
                  <a:lnTo>
                    <a:pt x="31" y="6552"/>
                  </a:lnTo>
                  <a:lnTo>
                    <a:pt x="7" y="6249"/>
                  </a:lnTo>
                  <a:lnTo>
                    <a:pt x="0" y="5944"/>
                  </a:lnTo>
                  <a:lnTo>
                    <a:pt x="7" y="5639"/>
                  </a:lnTo>
                  <a:lnTo>
                    <a:pt x="31" y="5336"/>
                  </a:lnTo>
                  <a:lnTo>
                    <a:pt x="68" y="5039"/>
                  </a:lnTo>
                  <a:lnTo>
                    <a:pt x="120" y="4746"/>
                  </a:lnTo>
                  <a:lnTo>
                    <a:pt x="187" y="4458"/>
                  </a:lnTo>
                  <a:lnTo>
                    <a:pt x="267" y="4176"/>
                  </a:lnTo>
                  <a:lnTo>
                    <a:pt x="361" y="3901"/>
                  </a:lnTo>
                  <a:lnTo>
                    <a:pt x="466" y="3630"/>
                  </a:lnTo>
                  <a:lnTo>
                    <a:pt x="586" y="3367"/>
                  </a:lnTo>
                  <a:lnTo>
                    <a:pt x="717" y="3110"/>
                  </a:lnTo>
                  <a:lnTo>
                    <a:pt x="860" y="2862"/>
                  </a:lnTo>
                  <a:lnTo>
                    <a:pt x="1015" y="2621"/>
                  </a:lnTo>
                  <a:lnTo>
                    <a:pt x="1181" y="2388"/>
                  </a:lnTo>
                  <a:lnTo>
                    <a:pt x="1358" y="2163"/>
                  </a:lnTo>
                  <a:lnTo>
                    <a:pt x="1544" y="1947"/>
                  </a:lnTo>
                  <a:lnTo>
                    <a:pt x="1741" y="1741"/>
                  </a:lnTo>
                  <a:lnTo>
                    <a:pt x="1947" y="1544"/>
                  </a:lnTo>
                  <a:lnTo>
                    <a:pt x="2163" y="1358"/>
                  </a:lnTo>
                  <a:lnTo>
                    <a:pt x="2388" y="1181"/>
                  </a:lnTo>
                  <a:lnTo>
                    <a:pt x="2621" y="1015"/>
                  </a:lnTo>
                  <a:lnTo>
                    <a:pt x="2862" y="860"/>
                  </a:lnTo>
                  <a:lnTo>
                    <a:pt x="3110" y="717"/>
                  </a:lnTo>
                  <a:lnTo>
                    <a:pt x="3367" y="586"/>
                  </a:lnTo>
                  <a:lnTo>
                    <a:pt x="3630" y="466"/>
                  </a:lnTo>
                  <a:lnTo>
                    <a:pt x="3901" y="361"/>
                  </a:lnTo>
                  <a:lnTo>
                    <a:pt x="4176" y="267"/>
                  </a:lnTo>
                  <a:lnTo>
                    <a:pt x="4458" y="187"/>
                  </a:lnTo>
                  <a:lnTo>
                    <a:pt x="4746" y="120"/>
                  </a:lnTo>
                  <a:lnTo>
                    <a:pt x="5039" y="68"/>
                  </a:lnTo>
                  <a:lnTo>
                    <a:pt x="5336" y="31"/>
                  </a:lnTo>
                  <a:lnTo>
                    <a:pt x="5639" y="7"/>
                  </a:lnTo>
                  <a:lnTo>
                    <a:pt x="5944" y="0"/>
                  </a:lnTo>
                  <a:close/>
                </a:path>
              </a:pathLst>
            </a:custGeom>
            <a:noFill/>
            <a:ln w="698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86" name="Freeform 18"/>
            <p:cNvSpPr>
              <a:spLocks/>
            </p:cNvSpPr>
            <p:nvPr/>
          </p:nvSpPr>
          <p:spPr bwMode="auto">
            <a:xfrm>
              <a:off x="1171" y="1171"/>
              <a:ext cx="2477" cy="2477"/>
            </a:xfrm>
            <a:custGeom>
              <a:avLst/>
              <a:gdLst>
                <a:gd name="T0" fmla="*/ 0 w 9908"/>
                <a:gd name="T1" fmla="*/ 0 h 9908"/>
                <a:gd name="T2" fmla="*/ 0 w 9908"/>
                <a:gd name="T3" fmla="*/ 0 h 9908"/>
                <a:gd name="T4" fmla="*/ 0 w 9908"/>
                <a:gd name="T5" fmla="*/ 0 h 9908"/>
                <a:gd name="T6" fmla="*/ 0 w 9908"/>
                <a:gd name="T7" fmla="*/ 0 h 9908"/>
                <a:gd name="T8" fmla="*/ 0 w 9908"/>
                <a:gd name="T9" fmla="*/ 0 h 9908"/>
                <a:gd name="T10" fmla="*/ 0 w 9908"/>
                <a:gd name="T11" fmla="*/ 0 h 9908"/>
                <a:gd name="T12" fmla="*/ 0 w 9908"/>
                <a:gd name="T13" fmla="*/ 0 h 9908"/>
                <a:gd name="T14" fmla="*/ 0 w 9908"/>
                <a:gd name="T15" fmla="*/ 0 h 9908"/>
                <a:gd name="T16" fmla="*/ 0 w 9908"/>
                <a:gd name="T17" fmla="*/ 0 h 9908"/>
                <a:gd name="T18" fmla="*/ 0 w 9908"/>
                <a:gd name="T19" fmla="*/ 0 h 9908"/>
                <a:gd name="T20" fmla="*/ 0 w 9908"/>
                <a:gd name="T21" fmla="*/ 0 h 9908"/>
                <a:gd name="T22" fmla="*/ 0 w 9908"/>
                <a:gd name="T23" fmla="*/ 0 h 9908"/>
                <a:gd name="T24" fmla="*/ 0 w 9908"/>
                <a:gd name="T25" fmla="*/ 0 h 9908"/>
                <a:gd name="T26" fmla="*/ 0 w 9908"/>
                <a:gd name="T27" fmla="*/ 0 h 9908"/>
                <a:gd name="T28" fmla="*/ 0 w 9908"/>
                <a:gd name="T29" fmla="*/ 0 h 9908"/>
                <a:gd name="T30" fmla="*/ 0 w 9908"/>
                <a:gd name="T31" fmla="*/ 0 h 9908"/>
                <a:gd name="T32" fmla="*/ 0 w 9908"/>
                <a:gd name="T33" fmla="*/ 0 h 9908"/>
                <a:gd name="T34" fmla="*/ 0 w 9908"/>
                <a:gd name="T35" fmla="*/ 0 h 9908"/>
                <a:gd name="T36" fmla="*/ 0 w 9908"/>
                <a:gd name="T37" fmla="*/ 0 h 9908"/>
                <a:gd name="T38" fmla="*/ 0 w 9908"/>
                <a:gd name="T39" fmla="*/ 0 h 9908"/>
                <a:gd name="T40" fmla="*/ 0 w 9908"/>
                <a:gd name="T41" fmla="*/ 0 h 9908"/>
                <a:gd name="T42" fmla="*/ 0 w 9908"/>
                <a:gd name="T43" fmla="*/ 0 h 9908"/>
                <a:gd name="T44" fmla="*/ 0 w 9908"/>
                <a:gd name="T45" fmla="*/ 0 h 9908"/>
                <a:gd name="T46" fmla="*/ 0 w 9908"/>
                <a:gd name="T47" fmla="*/ 0 h 9908"/>
                <a:gd name="T48" fmla="*/ 0 w 9908"/>
                <a:gd name="T49" fmla="*/ 0 h 9908"/>
                <a:gd name="T50" fmla="*/ 0 w 9908"/>
                <a:gd name="T51" fmla="*/ 0 h 9908"/>
                <a:gd name="T52" fmla="*/ 0 w 9908"/>
                <a:gd name="T53" fmla="*/ 0 h 9908"/>
                <a:gd name="T54" fmla="*/ 0 w 9908"/>
                <a:gd name="T55" fmla="*/ 0 h 9908"/>
                <a:gd name="T56" fmla="*/ 0 w 9908"/>
                <a:gd name="T57" fmla="*/ 0 h 9908"/>
                <a:gd name="T58" fmla="*/ 0 w 9908"/>
                <a:gd name="T59" fmla="*/ 0 h 9908"/>
                <a:gd name="T60" fmla="*/ 0 w 9908"/>
                <a:gd name="T61" fmla="*/ 0 h 9908"/>
                <a:gd name="T62" fmla="*/ 0 w 9908"/>
                <a:gd name="T63" fmla="*/ 0 h 9908"/>
                <a:gd name="T64" fmla="*/ 0 w 9908"/>
                <a:gd name="T65" fmla="*/ 0 h 9908"/>
                <a:gd name="T66" fmla="*/ 0 w 9908"/>
                <a:gd name="T67" fmla="*/ 0 h 9908"/>
                <a:gd name="T68" fmla="*/ 0 w 9908"/>
                <a:gd name="T69" fmla="*/ 0 h 9908"/>
                <a:gd name="T70" fmla="*/ 0 w 9908"/>
                <a:gd name="T71" fmla="*/ 0 h 9908"/>
                <a:gd name="T72" fmla="*/ 0 w 9908"/>
                <a:gd name="T73" fmla="*/ 0 h 9908"/>
                <a:gd name="T74" fmla="*/ 0 w 9908"/>
                <a:gd name="T75" fmla="*/ 0 h 9908"/>
                <a:gd name="T76" fmla="*/ 0 w 9908"/>
                <a:gd name="T77" fmla="*/ 0 h 9908"/>
                <a:gd name="T78" fmla="*/ 0 w 9908"/>
                <a:gd name="T79" fmla="*/ 0 h 9908"/>
                <a:gd name="T80" fmla="*/ 0 w 9908"/>
                <a:gd name="T81" fmla="*/ 0 h 9908"/>
                <a:gd name="T82" fmla="*/ 0 w 9908"/>
                <a:gd name="T83" fmla="*/ 0 h 9908"/>
                <a:gd name="T84" fmla="*/ 0 w 9908"/>
                <a:gd name="T85" fmla="*/ 0 h 990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9908"/>
                <a:gd name="T130" fmla="*/ 0 h 9908"/>
                <a:gd name="T131" fmla="*/ 9908 w 9908"/>
                <a:gd name="T132" fmla="*/ 9908 h 990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9908" h="9908">
                  <a:moveTo>
                    <a:pt x="4954" y="0"/>
                  </a:moveTo>
                  <a:lnTo>
                    <a:pt x="5208" y="6"/>
                  </a:lnTo>
                  <a:lnTo>
                    <a:pt x="5460" y="26"/>
                  </a:lnTo>
                  <a:lnTo>
                    <a:pt x="5709" y="57"/>
                  </a:lnTo>
                  <a:lnTo>
                    <a:pt x="5952" y="101"/>
                  </a:lnTo>
                  <a:lnTo>
                    <a:pt x="6192" y="157"/>
                  </a:lnTo>
                  <a:lnTo>
                    <a:pt x="6427" y="224"/>
                  </a:lnTo>
                  <a:lnTo>
                    <a:pt x="6657" y="301"/>
                  </a:lnTo>
                  <a:lnTo>
                    <a:pt x="6882" y="390"/>
                  </a:lnTo>
                  <a:lnTo>
                    <a:pt x="7101" y="489"/>
                  </a:lnTo>
                  <a:lnTo>
                    <a:pt x="7315" y="598"/>
                  </a:lnTo>
                  <a:lnTo>
                    <a:pt x="7522" y="718"/>
                  </a:lnTo>
                  <a:lnTo>
                    <a:pt x="7723" y="847"/>
                  </a:lnTo>
                  <a:lnTo>
                    <a:pt x="7918" y="984"/>
                  </a:lnTo>
                  <a:lnTo>
                    <a:pt x="8104" y="1132"/>
                  </a:lnTo>
                  <a:lnTo>
                    <a:pt x="8284" y="1287"/>
                  </a:lnTo>
                  <a:lnTo>
                    <a:pt x="8457" y="1451"/>
                  </a:lnTo>
                  <a:lnTo>
                    <a:pt x="8621" y="1624"/>
                  </a:lnTo>
                  <a:lnTo>
                    <a:pt x="8776" y="1804"/>
                  </a:lnTo>
                  <a:lnTo>
                    <a:pt x="8924" y="1990"/>
                  </a:lnTo>
                  <a:lnTo>
                    <a:pt x="9061" y="2185"/>
                  </a:lnTo>
                  <a:lnTo>
                    <a:pt x="9190" y="2386"/>
                  </a:lnTo>
                  <a:lnTo>
                    <a:pt x="9310" y="2593"/>
                  </a:lnTo>
                  <a:lnTo>
                    <a:pt x="9419" y="2807"/>
                  </a:lnTo>
                  <a:lnTo>
                    <a:pt x="9518" y="3026"/>
                  </a:lnTo>
                  <a:lnTo>
                    <a:pt x="9607" y="3251"/>
                  </a:lnTo>
                  <a:lnTo>
                    <a:pt x="9684" y="3481"/>
                  </a:lnTo>
                  <a:lnTo>
                    <a:pt x="9751" y="3716"/>
                  </a:lnTo>
                  <a:lnTo>
                    <a:pt x="9807" y="3956"/>
                  </a:lnTo>
                  <a:lnTo>
                    <a:pt x="9851" y="4199"/>
                  </a:lnTo>
                  <a:lnTo>
                    <a:pt x="9882" y="4448"/>
                  </a:lnTo>
                  <a:lnTo>
                    <a:pt x="9902" y="4700"/>
                  </a:lnTo>
                  <a:lnTo>
                    <a:pt x="9908" y="4954"/>
                  </a:lnTo>
                  <a:lnTo>
                    <a:pt x="9902" y="5208"/>
                  </a:lnTo>
                  <a:lnTo>
                    <a:pt x="9882" y="5460"/>
                  </a:lnTo>
                  <a:lnTo>
                    <a:pt x="9851" y="5709"/>
                  </a:lnTo>
                  <a:lnTo>
                    <a:pt x="9807" y="5952"/>
                  </a:lnTo>
                  <a:lnTo>
                    <a:pt x="9751" y="6192"/>
                  </a:lnTo>
                  <a:lnTo>
                    <a:pt x="9684" y="6427"/>
                  </a:lnTo>
                  <a:lnTo>
                    <a:pt x="9607" y="6657"/>
                  </a:lnTo>
                  <a:lnTo>
                    <a:pt x="9518" y="6882"/>
                  </a:lnTo>
                  <a:lnTo>
                    <a:pt x="9419" y="7101"/>
                  </a:lnTo>
                  <a:lnTo>
                    <a:pt x="9310" y="7315"/>
                  </a:lnTo>
                  <a:lnTo>
                    <a:pt x="9190" y="7522"/>
                  </a:lnTo>
                  <a:lnTo>
                    <a:pt x="9061" y="7723"/>
                  </a:lnTo>
                  <a:lnTo>
                    <a:pt x="8924" y="7918"/>
                  </a:lnTo>
                  <a:lnTo>
                    <a:pt x="8776" y="8104"/>
                  </a:lnTo>
                  <a:lnTo>
                    <a:pt x="8621" y="8284"/>
                  </a:lnTo>
                  <a:lnTo>
                    <a:pt x="8457" y="8457"/>
                  </a:lnTo>
                  <a:lnTo>
                    <a:pt x="8284" y="8621"/>
                  </a:lnTo>
                  <a:lnTo>
                    <a:pt x="8104" y="8776"/>
                  </a:lnTo>
                  <a:lnTo>
                    <a:pt x="7918" y="8924"/>
                  </a:lnTo>
                  <a:lnTo>
                    <a:pt x="7723" y="9061"/>
                  </a:lnTo>
                  <a:lnTo>
                    <a:pt x="7522" y="9190"/>
                  </a:lnTo>
                  <a:lnTo>
                    <a:pt x="7315" y="9310"/>
                  </a:lnTo>
                  <a:lnTo>
                    <a:pt x="7101" y="9419"/>
                  </a:lnTo>
                  <a:lnTo>
                    <a:pt x="6882" y="9518"/>
                  </a:lnTo>
                  <a:lnTo>
                    <a:pt x="6657" y="9607"/>
                  </a:lnTo>
                  <a:lnTo>
                    <a:pt x="6427" y="9684"/>
                  </a:lnTo>
                  <a:lnTo>
                    <a:pt x="6192" y="9751"/>
                  </a:lnTo>
                  <a:lnTo>
                    <a:pt x="5952" y="9807"/>
                  </a:lnTo>
                  <a:lnTo>
                    <a:pt x="5709" y="9851"/>
                  </a:lnTo>
                  <a:lnTo>
                    <a:pt x="5460" y="9882"/>
                  </a:lnTo>
                  <a:lnTo>
                    <a:pt x="5208" y="9902"/>
                  </a:lnTo>
                  <a:lnTo>
                    <a:pt x="4954" y="9908"/>
                  </a:lnTo>
                  <a:lnTo>
                    <a:pt x="4700" y="9902"/>
                  </a:lnTo>
                  <a:lnTo>
                    <a:pt x="4448" y="9882"/>
                  </a:lnTo>
                  <a:lnTo>
                    <a:pt x="4199" y="9851"/>
                  </a:lnTo>
                  <a:lnTo>
                    <a:pt x="3956" y="9807"/>
                  </a:lnTo>
                  <a:lnTo>
                    <a:pt x="3716" y="9751"/>
                  </a:lnTo>
                  <a:lnTo>
                    <a:pt x="3481" y="9684"/>
                  </a:lnTo>
                  <a:lnTo>
                    <a:pt x="3251" y="9607"/>
                  </a:lnTo>
                  <a:lnTo>
                    <a:pt x="3026" y="9518"/>
                  </a:lnTo>
                  <a:lnTo>
                    <a:pt x="2807" y="9419"/>
                  </a:lnTo>
                  <a:lnTo>
                    <a:pt x="2593" y="9310"/>
                  </a:lnTo>
                  <a:lnTo>
                    <a:pt x="2386" y="9190"/>
                  </a:lnTo>
                  <a:lnTo>
                    <a:pt x="2185" y="9061"/>
                  </a:lnTo>
                  <a:lnTo>
                    <a:pt x="1990" y="8924"/>
                  </a:lnTo>
                  <a:lnTo>
                    <a:pt x="1804" y="8776"/>
                  </a:lnTo>
                  <a:lnTo>
                    <a:pt x="1624" y="8621"/>
                  </a:lnTo>
                  <a:lnTo>
                    <a:pt x="1451" y="8457"/>
                  </a:lnTo>
                  <a:lnTo>
                    <a:pt x="1287" y="8284"/>
                  </a:lnTo>
                  <a:lnTo>
                    <a:pt x="1132" y="8104"/>
                  </a:lnTo>
                  <a:lnTo>
                    <a:pt x="984" y="7918"/>
                  </a:lnTo>
                  <a:lnTo>
                    <a:pt x="847" y="7723"/>
                  </a:lnTo>
                  <a:lnTo>
                    <a:pt x="718" y="7522"/>
                  </a:lnTo>
                  <a:lnTo>
                    <a:pt x="598" y="7315"/>
                  </a:lnTo>
                  <a:lnTo>
                    <a:pt x="489" y="7101"/>
                  </a:lnTo>
                  <a:lnTo>
                    <a:pt x="390" y="6882"/>
                  </a:lnTo>
                  <a:lnTo>
                    <a:pt x="301" y="6657"/>
                  </a:lnTo>
                  <a:lnTo>
                    <a:pt x="224" y="6427"/>
                  </a:lnTo>
                  <a:lnTo>
                    <a:pt x="157" y="6192"/>
                  </a:lnTo>
                  <a:lnTo>
                    <a:pt x="101" y="5952"/>
                  </a:lnTo>
                  <a:lnTo>
                    <a:pt x="57" y="5709"/>
                  </a:lnTo>
                  <a:lnTo>
                    <a:pt x="26" y="5460"/>
                  </a:lnTo>
                  <a:lnTo>
                    <a:pt x="6" y="5208"/>
                  </a:lnTo>
                  <a:lnTo>
                    <a:pt x="0" y="4954"/>
                  </a:lnTo>
                  <a:lnTo>
                    <a:pt x="6" y="4700"/>
                  </a:lnTo>
                  <a:lnTo>
                    <a:pt x="26" y="4448"/>
                  </a:lnTo>
                  <a:lnTo>
                    <a:pt x="57" y="4199"/>
                  </a:lnTo>
                  <a:lnTo>
                    <a:pt x="101" y="3956"/>
                  </a:lnTo>
                  <a:lnTo>
                    <a:pt x="157" y="3716"/>
                  </a:lnTo>
                  <a:lnTo>
                    <a:pt x="224" y="3481"/>
                  </a:lnTo>
                  <a:lnTo>
                    <a:pt x="301" y="3251"/>
                  </a:lnTo>
                  <a:lnTo>
                    <a:pt x="390" y="3026"/>
                  </a:lnTo>
                  <a:lnTo>
                    <a:pt x="489" y="2807"/>
                  </a:lnTo>
                  <a:lnTo>
                    <a:pt x="598" y="2593"/>
                  </a:lnTo>
                  <a:lnTo>
                    <a:pt x="718" y="2386"/>
                  </a:lnTo>
                  <a:lnTo>
                    <a:pt x="847" y="2185"/>
                  </a:lnTo>
                  <a:lnTo>
                    <a:pt x="984" y="1990"/>
                  </a:lnTo>
                  <a:lnTo>
                    <a:pt x="1132" y="1804"/>
                  </a:lnTo>
                  <a:lnTo>
                    <a:pt x="1287" y="1624"/>
                  </a:lnTo>
                  <a:lnTo>
                    <a:pt x="1451" y="1451"/>
                  </a:lnTo>
                  <a:lnTo>
                    <a:pt x="1624" y="1287"/>
                  </a:lnTo>
                  <a:lnTo>
                    <a:pt x="1804" y="1132"/>
                  </a:lnTo>
                  <a:lnTo>
                    <a:pt x="1990" y="984"/>
                  </a:lnTo>
                  <a:lnTo>
                    <a:pt x="2185" y="847"/>
                  </a:lnTo>
                  <a:lnTo>
                    <a:pt x="2386" y="718"/>
                  </a:lnTo>
                  <a:lnTo>
                    <a:pt x="2593" y="598"/>
                  </a:lnTo>
                  <a:lnTo>
                    <a:pt x="2807" y="489"/>
                  </a:lnTo>
                  <a:lnTo>
                    <a:pt x="3026" y="390"/>
                  </a:lnTo>
                  <a:lnTo>
                    <a:pt x="3251" y="301"/>
                  </a:lnTo>
                  <a:lnTo>
                    <a:pt x="3481" y="224"/>
                  </a:lnTo>
                  <a:lnTo>
                    <a:pt x="3716" y="157"/>
                  </a:lnTo>
                  <a:lnTo>
                    <a:pt x="3956" y="101"/>
                  </a:lnTo>
                  <a:lnTo>
                    <a:pt x="4199" y="57"/>
                  </a:lnTo>
                  <a:lnTo>
                    <a:pt x="4448" y="26"/>
                  </a:lnTo>
                  <a:lnTo>
                    <a:pt x="4700" y="6"/>
                  </a:lnTo>
                  <a:lnTo>
                    <a:pt x="495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87" name="Freeform 17"/>
            <p:cNvSpPr>
              <a:spLocks/>
            </p:cNvSpPr>
            <p:nvPr/>
          </p:nvSpPr>
          <p:spPr bwMode="auto">
            <a:xfrm>
              <a:off x="1171" y="1171"/>
              <a:ext cx="2477" cy="2477"/>
            </a:xfrm>
            <a:custGeom>
              <a:avLst/>
              <a:gdLst>
                <a:gd name="T0" fmla="*/ 0 w 9908"/>
                <a:gd name="T1" fmla="*/ 0 h 9908"/>
                <a:gd name="T2" fmla="*/ 0 w 9908"/>
                <a:gd name="T3" fmla="*/ 0 h 9908"/>
                <a:gd name="T4" fmla="*/ 0 w 9908"/>
                <a:gd name="T5" fmla="*/ 0 h 9908"/>
                <a:gd name="T6" fmla="*/ 0 w 9908"/>
                <a:gd name="T7" fmla="*/ 0 h 9908"/>
                <a:gd name="T8" fmla="*/ 0 w 9908"/>
                <a:gd name="T9" fmla="*/ 0 h 9908"/>
                <a:gd name="T10" fmla="*/ 0 w 9908"/>
                <a:gd name="T11" fmla="*/ 0 h 9908"/>
                <a:gd name="T12" fmla="*/ 0 w 9908"/>
                <a:gd name="T13" fmla="*/ 0 h 9908"/>
                <a:gd name="T14" fmla="*/ 0 w 9908"/>
                <a:gd name="T15" fmla="*/ 0 h 9908"/>
                <a:gd name="T16" fmla="*/ 0 w 9908"/>
                <a:gd name="T17" fmla="*/ 0 h 9908"/>
                <a:gd name="T18" fmla="*/ 0 w 9908"/>
                <a:gd name="T19" fmla="*/ 0 h 9908"/>
                <a:gd name="T20" fmla="*/ 0 w 9908"/>
                <a:gd name="T21" fmla="*/ 0 h 9908"/>
                <a:gd name="T22" fmla="*/ 0 w 9908"/>
                <a:gd name="T23" fmla="*/ 0 h 9908"/>
                <a:gd name="T24" fmla="*/ 0 w 9908"/>
                <a:gd name="T25" fmla="*/ 0 h 9908"/>
                <a:gd name="T26" fmla="*/ 0 w 9908"/>
                <a:gd name="T27" fmla="*/ 0 h 9908"/>
                <a:gd name="T28" fmla="*/ 0 w 9908"/>
                <a:gd name="T29" fmla="*/ 0 h 9908"/>
                <a:gd name="T30" fmla="*/ 0 w 9908"/>
                <a:gd name="T31" fmla="*/ 0 h 9908"/>
                <a:gd name="T32" fmla="*/ 0 w 9908"/>
                <a:gd name="T33" fmla="*/ 0 h 9908"/>
                <a:gd name="T34" fmla="*/ 0 w 9908"/>
                <a:gd name="T35" fmla="*/ 0 h 9908"/>
                <a:gd name="T36" fmla="*/ 0 w 9908"/>
                <a:gd name="T37" fmla="*/ 0 h 9908"/>
                <a:gd name="T38" fmla="*/ 0 w 9908"/>
                <a:gd name="T39" fmla="*/ 0 h 9908"/>
                <a:gd name="T40" fmla="*/ 0 w 9908"/>
                <a:gd name="T41" fmla="*/ 0 h 9908"/>
                <a:gd name="T42" fmla="*/ 0 w 9908"/>
                <a:gd name="T43" fmla="*/ 0 h 9908"/>
                <a:gd name="T44" fmla="*/ 0 w 9908"/>
                <a:gd name="T45" fmla="*/ 0 h 9908"/>
                <a:gd name="T46" fmla="*/ 0 w 9908"/>
                <a:gd name="T47" fmla="*/ 0 h 9908"/>
                <a:gd name="T48" fmla="*/ 0 w 9908"/>
                <a:gd name="T49" fmla="*/ 0 h 9908"/>
                <a:gd name="T50" fmla="*/ 0 w 9908"/>
                <a:gd name="T51" fmla="*/ 0 h 9908"/>
                <a:gd name="T52" fmla="*/ 0 w 9908"/>
                <a:gd name="T53" fmla="*/ 0 h 9908"/>
                <a:gd name="T54" fmla="*/ 0 w 9908"/>
                <a:gd name="T55" fmla="*/ 0 h 9908"/>
                <a:gd name="T56" fmla="*/ 0 w 9908"/>
                <a:gd name="T57" fmla="*/ 0 h 9908"/>
                <a:gd name="T58" fmla="*/ 0 w 9908"/>
                <a:gd name="T59" fmla="*/ 0 h 9908"/>
                <a:gd name="T60" fmla="*/ 0 w 9908"/>
                <a:gd name="T61" fmla="*/ 0 h 9908"/>
                <a:gd name="T62" fmla="*/ 0 w 9908"/>
                <a:gd name="T63" fmla="*/ 0 h 9908"/>
                <a:gd name="T64" fmla="*/ 0 w 9908"/>
                <a:gd name="T65" fmla="*/ 0 h 9908"/>
                <a:gd name="T66" fmla="*/ 0 w 9908"/>
                <a:gd name="T67" fmla="*/ 0 h 9908"/>
                <a:gd name="T68" fmla="*/ 0 w 9908"/>
                <a:gd name="T69" fmla="*/ 0 h 9908"/>
                <a:gd name="T70" fmla="*/ 0 w 9908"/>
                <a:gd name="T71" fmla="*/ 0 h 9908"/>
                <a:gd name="T72" fmla="*/ 0 w 9908"/>
                <a:gd name="T73" fmla="*/ 0 h 9908"/>
                <a:gd name="T74" fmla="*/ 0 w 9908"/>
                <a:gd name="T75" fmla="*/ 0 h 9908"/>
                <a:gd name="T76" fmla="*/ 0 w 9908"/>
                <a:gd name="T77" fmla="*/ 0 h 9908"/>
                <a:gd name="T78" fmla="*/ 0 w 9908"/>
                <a:gd name="T79" fmla="*/ 0 h 9908"/>
                <a:gd name="T80" fmla="*/ 0 w 9908"/>
                <a:gd name="T81" fmla="*/ 0 h 9908"/>
                <a:gd name="T82" fmla="*/ 0 w 9908"/>
                <a:gd name="T83" fmla="*/ 0 h 9908"/>
                <a:gd name="T84" fmla="*/ 0 w 9908"/>
                <a:gd name="T85" fmla="*/ 0 h 990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9908"/>
                <a:gd name="T130" fmla="*/ 0 h 9908"/>
                <a:gd name="T131" fmla="*/ 9908 w 9908"/>
                <a:gd name="T132" fmla="*/ 9908 h 990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9908" h="9908">
                  <a:moveTo>
                    <a:pt x="4954" y="0"/>
                  </a:moveTo>
                  <a:lnTo>
                    <a:pt x="5208" y="6"/>
                  </a:lnTo>
                  <a:lnTo>
                    <a:pt x="5460" y="26"/>
                  </a:lnTo>
                  <a:lnTo>
                    <a:pt x="5709" y="57"/>
                  </a:lnTo>
                  <a:lnTo>
                    <a:pt x="5952" y="101"/>
                  </a:lnTo>
                  <a:lnTo>
                    <a:pt x="6192" y="157"/>
                  </a:lnTo>
                  <a:lnTo>
                    <a:pt x="6427" y="224"/>
                  </a:lnTo>
                  <a:lnTo>
                    <a:pt x="6657" y="301"/>
                  </a:lnTo>
                  <a:lnTo>
                    <a:pt x="6882" y="390"/>
                  </a:lnTo>
                  <a:lnTo>
                    <a:pt x="7101" y="489"/>
                  </a:lnTo>
                  <a:lnTo>
                    <a:pt x="7315" y="598"/>
                  </a:lnTo>
                  <a:lnTo>
                    <a:pt x="7522" y="718"/>
                  </a:lnTo>
                  <a:lnTo>
                    <a:pt x="7723" y="847"/>
                  </a:lnTo>
                  <a:lnTo>
                    <a:pt x="7918" y="984"/>
                  </a:lnTo>
                  <a:lnTo>
                    <a:pt x="8104" y="1132"/>
                  </a:lnTo>
                  <a:lnTo>
                    <a:pt x="8284" y="1287"/>
                  </a:lnTo>
                  <a:lnTo>
                    <a:pt x="8457" y="1451"/>
                  </a:lnTo>
                  <a:lnTo>
                    <a:pt x="8621" y="1624"/>
                  </a:lnTo>
                  <a:lnTo>
                    <a:pt x="8776" y="1804"/>
                  </a:lnTo>
                  <a:lnTo>
                    <a:pt x="8924" y="1990"/>
                  </a:lnTo>
                  <a:lnTo>
                    <a:pt x="9061" y="2185"/>
                  </a:lnTo>
                  <a:lnTo>
                    <a:pt x="9190" y="2386"/>
                  </a:lnTo>
                  <a:lnTo>
                    <a:pt x="9310" y="2593"/>
                  </a:lnTo>
                  <a:lnTo>
                    <a:pt x="9419" y="2807"/>
                  </a:lnTo>
                  <a:lnTo>
                    <a:pt x="9518" y="3026"/>
                  </a:lnTo>
                  <a:lnTo>
                    <a:pt x="9607" y="3251"/>
                  </a:lnTo>
                  <a:lnTo>
                    <a:pt x="9684" y="3481"/>
                  </a:lnTo>
                  <a:lnTo>
                    <a:pt x="9751" y="3716"/>
                  </a:lnTo>
                  <a:lnTo>
                    <a:pt x="9807" y="3956"/>
                  </a:lnTo>
                  <a:lnTo>
                    <a:pt x="9851" y="4199"/>
                  </a:lnTo>
                  <a:lnTo>
                    <a:pt x="9882" y="4448"/>
                  </a:lnTo>
                  <a:lnTo>
                    <a:pt x="9902" y="4700"/>
                  </a:lnTo>
                  <a:lnTo>
                    <a:pt x="9908" y="4954"/>
                  </a:lnTo>
                  <a:lnTo>
                    <a:pt x="9902" y="5208"/>
                  </a:lnTo>
                  <a:lnTo>
                    <a:pt x="9882" y="5460"/>
                  </a:lnTo>
                  <a:lnTo>
                    <a:pt x="9851" y="5709"/>
                  </a:lnTo>
                  <a:lnTo>
                    <a:pt x="9807" y="5952"/>
                  </a:lnTo>
                  <a:lnTo>
                    <a:pt x="9751" y="6192"/>
                  </a:lnTo>
                  <a:lnTo>
                    <a:pt x="9684" y="6427"/>
                  </a:lnTo>
                  <a:lnTo>
                    <a:pt x="9607" y="6657"/>
                  </a:lnTo>
                  <a:lnTo>
                    <a:pt x="9518" y="6882"/>
                  </a:lnTo>
                  <a:lnTo>
                    <a:pt x="9419" y="7101"/>
                  </a:lnTo>
                  <a:lnTo>
                    <a:pt x="9310" y="7315"/>
                  </a:lnTo>
                  <a:lnTo>
                    <a:pt x="9190" y="7522"/>
                  </a:lnTo>
                  <a:lnTo>
                    <a:pt x="9061" y="7723"/>
                  </a:lnTo>
                  <a:lnTo>
                    <a:pt x="8924" y="7918"/>
                  </a:lnTo>
                  <a:lnTo>
                    <a:pt x="8776" y="8104"/>
                  </a:lnTo>
                  <a:lnTo>
                    <a:pt x="8621" y="8284"/>
                  </a:lnTo>
                  <a:lnTo>
                    <a:pt x="8457" y="8457"/>
                  </a:lnTo>
                  <a:lnTo>
                    <a:pt x="8284" y="8621"/>
                  </a:lnTo>
                  <a:lnTo>
                    <a:pt x="8104" y="8776"/>
                  </a:lnTo>
                  <a:lnTo>
                    <a:pt x="7918" y="8924"/>
                  </a:lnTo>
                  <a:lnTo>
                    <a:pt x="7723" y="9061"/>
                  </a:lnTo>
                  <a:lnTo>
                    <a:pt x="7522" y="9190"/>
                  </a:lnTo>
                  <a:lnTo>
                    <a:pt x="7315" y="9310"/>
                  </a:lnTo>
                  <a:lnTo>
                    <a:pt x="7101" y="9419"/>
                  </a:lnTo>
                  <a:lnTo>
                    <a:pt x="6882" y="9518"/>
                  </a:lnTo>
                  <a:lnTo>
                    <a:pt x="6657" y="9607"/>
                  </a:lnTo>
                  <a:lnTo>
                    <a:pt x="6427" y="9684"/>
                  </a:lnTo>
                  <a:lnTo>
                    <a:pt x="6192" y="9751"/>
                  </a:lnTo>
                  <a:lnTo>
                    <a:pt x="5952" y="9807"/>
                  </a:lnTo>
                  <a:lnTo>
                    <a:pt x="5709" y="9851"/>
                  </a:lnTo>
                  <a:lnTo>
                    <a:pt x="5460" y="9882"/>
                  </a:lnTo>
                  <a:lnTo>
                    <a:pt x="5208" y="9902"/>
                  </a:lnTo>
                  <a:lnTo>
                    <a:pt x="4954" y="9908"/>
                  </a:lnTo>
                  <a:lnTo>
                    <a:pt x="4700" y="9902"/>
                  </a:lnTo>
                  <a:lnTo>
                    <a:pt x="4448" y="9882"/>
                  </a:lnTo>
                  <a:lnTo>
                    <a:pt x="4199" y="9851"/>
                  </a:lnTo>
                  <a:lnTo>
                    <a:pt x="3956" y="9807"/>
                  </a:lnTo>
                  <a:lnTo>
                    <a:pt x="3716" y="9751"/>
                  </a:lnTo>
                  <a:lnTo>
                    <a:pt x="3481" y="9684"/>
                  </a:lnTo>
                  <a:lnTo>
                    <a:pt x="3251" y="9607"/>
                  </a:lnTo>
                  <a:lnTo>
                    <a:pt x="3026" y="9518"/>
                  </a:lnTo>
                  <a:lnTo>
                    <a:pt x="2807" y="9419"/>
                  </a:lnTo>
                  <a:lnTo>
                    <a:pt x="2593" y="9310"/>
                  </a:lnTo>
                  <a:lnTo>
                    <a:pt x="2386" y="9190"/>
                  </a:lnTo>
                  <a:lnTo>
                    <a:pt x="2185" y="9061"/>
                  </a:lnTo>
                  <a:lnTo>
                    <a:pt x="1990" y="8924"/>
                  </a:lnTo>
                  <a:lnTo>
                    <a:pt x="1804" y="8776"/>
                  </a:lnTo>
                  <a:lnTo>
                    <a:pt x="1624" y="8621"/>
                  </a:lnTo>
                  <a:lnTo>
                    <a:pt x="1451" y="8457"/>
                  </a:lnTo>
                  <a:lnTo>
                    <a:pt x="1287" y="8284"/>
                  </a:lnTo>
                  <a:lnTo>
                    <a:pt x="1132" y="8104"/>
                  </a:lnTo>
                  <a:lnTo>
                    <a:pt x="984" y="7918"/>
                  </a:lnTo>
                  <a:lnTo>
                    <a:pt x="847" y="7723"/>
                  </a:lnTo>
                  <a:lnTo>
                    <a:pt x="718" y="7522"/>
                  </a:lnTo>
                  <a:lnTo>
                    <a:pt x="598" y="7315"/>
                  </a:lnTo>
                  <a:lnTo>
                    <a:pt x="489" y="7101"/>
                  </a:lnTo>
                  <a:lnTo>
                    <a:pt x="390" y="6882"/>
                  </a:lnTo>
                  <a:lnTo>
                    <a:pt x="301" y="6657"/>
                  </a:lnTo>
                  <a:lnTo>
                    <a:pt x="224" y="6427"/>
                  </a:lnTo>
                  <a:lnTo>
                    <a:pt x="157" y="6192"/>
                  </a:lnTo>
                  <a:lnTo>
                    <a:pt x="101" y="5952"/>
                  </a:lnTo>
                  <a:lnTo>
                    <a:pt x="57" y="5709"/>
                  </a:lnTo>
                  <a:lnTo>
                    <a:pt x="26" y="5460"/>
                  </a:lnTo>
                  <a:lnTo>
                    <a:pt x="6" y="5208"/>
                  </a:lnTo>
                  <a:lnTo>
                    <a:pt x="0" y="4954"/>
                  </a:lnTo>
                  <a:lnTo>
                    <a:pt x="6" y="4700"/>
                  </a:lnTo>
                  <a:lnTo>
                    <a:pt x="26" y="4448"/>
                  </a:lnTo>
                  <a:lnTo>
                    <a:pt x="57" y="4199"/>
                  </a:lnTo>
                  <a:lnTo>
                    <a:pt x="101" y="3956"/>
                  </a:lnTo>
                  <a:lnTo>
                    <a:pt x="157" y="3716"/>
                  </a:lnTo>
                  <a:lnTo>
                    <a:pt x="224" y="3481"/>
                  </a:lnTo>
                  <a:lnTo>
                    <a:pt x="301" y="3251"/>
                  </a:lnTo>
                  <a:lnTo>
                    <a:pt x="390" y="3026"/>
                  </a:lnTo>
                  <a:lnTo>
                    <a:pt x="489" y="2807"/>
                  </a:lnTo>
                  <a:lnTo>
                    <a:pt x="598" y="2593"/>
                  </a:lnTo>
                  <a:lnTo>
                    <a:pt x="718" y="2386"/>
                  </a:lnTo>
                  <a:lnTo>
                    <a:pt x="847" y="2185"/>
                  </a:lnTo>
                  <a:lnTo>
                    <a:pt x="984" y="1990"/>
                  </a:lnTo>
                  <a:lnTo>
                    <a:pt x="1132" y="1804"/>
                  </a:lnTo>
                  <a:lnTo>
                    <a:pt x="1287" y="1624"/>
                  </a:lnTo>
                  <a:lnTo>
                    <a:pt x="1451" y="1451"/>
                  </a:lnTo>
                  <a:lnTo>
                    <a:pt x="1624" y="1287"/>
                  </a:lnTo>
                  <a:lnTo>
                    <a:pt x="1804" y="1132"/>
                  </a:lnTo>
                  <a:lnTo>
                    <a:pt x="1990" y="984"/>
                  </a:lnTo>
                  <a:lnTo>
                    <a:pt x="2185" y="847"/>
                  </a:lnTo>
                  <a:lnTo>
                    <a:pt x="2386" y="718"/>
                  </a:lnTo>
                  <a:lnTo>
                    <a:pt x="2593" y="598"/>
                  </a:lnTo>
                  <a:lnTo>
                    <a:pt x="2807" y="489"/>
                  </a:lnTo>
                  <a:lnTo>
                    <a:pt x="3026" y="390"/>
                  </a:lnTo>
                  <a:lnTo>
                    <a:pt x="3251" y="301"/>
                  </a:lnTo>
                  <a:lnTo>
                    <a:pt x="3481" y="224"/>
                  </a:lnTo>
                  <a:lnTo>
                    <a:pt x="3716" y="157"/>
                  </a:lnTo>
                  <a:lnTo>
                    <a:pt x="3956" y="101"/>
                  </a:lnTo>
                  <a:lnTo>
                    <a:pt x="4199" y="57"/>
                  </a:lnTo>
                  <a:lnTo>
                    <a:pt x="4448" y="26"/>
                  </a:lnTo>
                  <a:lnTo>
                    <a:pt x="4700" y="6"/>
                  </a:lnTo>
                  <a:lnTo>
                    <a:pt x="4954" y="0"/>
                  </a:lnTo>
                  <a:close/>
                </a:path>
              </a:pathLst>
            </a:custGeom>
            <a:noFill/>
            <a:ln w="698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88" name="Freeform 16"/>
            <p:cNvSpPr>
              <a:spLocks/>
            </p:cNvSpPr>
            <p:nvPr/>
          </p:nvSpPr>
          <p:spPr bwMode="auto">
            <a:xfrm>
              <a:off x="1419" y="1419"/>
              <a:ext cx="1981" cy="1981"/>
            </a:xfrm>
            <a:custGeom>
              <a:avLst/>
              <a:gdLst>
                <a:gd name="T0" fmla="*/ 0 w 7926"/>
                <a:gd name="T1" fmla="*/ 0 h 7926"/>
                <a:gd name="T2" fmla="*/ 0 w 7926"/>
                <a:gd name="T3" fmla="*/ 0 h 7926"/>
                <a:gd name="T4" fmla="*/ 0 w 7926"/>
                <a:gd name="T5" fmla="*/ 0 h 7926"/>
                <a:gd name="T6" fmla="*/ 0 w 7926"/>
                <a:gd name="T7" fmla="*/ 0 h 7926"/>
                <a:gd name="T8" fmla="*/ 0 w 7926"/>
                <a:gd name="T9" fmla="*/ 0 h 7926"/>
                <a:gd name="T10" fmla="*/ 0 w 7926"/>
                <a:gd name="T11" fmla="*/ 0 h 7926"/>
                <a:gd name="T12" fmla="*/ 0 w 7926"/>
                <a:gd name="T13" fmla="*/ 0 h 7926"/>
                <a:gd name="T14" fmla="*/ 0 w 7926"/>
                <a:gd name="T15" fmla="*/ 0 h 7926"/>
                <a:gd name="T16" fmla="*/ 0 w 7926"/>
                <a:gd name="T17" fmla="*/ 0 h 7926"/>
                <a:gd name="T18" fmla="*/ 0 w 7926"/>
                <a:gd name="T19" fmla="*/ 0 h 7926"/>
                <a:gd name="T20" fmla="*/ 0 w 7926"/>
                <a:gd name="T21" fmla="*/ 0 h 7926"/>
                <a:gd name="T22" fmla="*/ 0 w 7926"/>
                <a:gd name="T23" fmla="*/ 0 h 7926"/>
                <a:gd name="T24" fmla="*/ 0 w 7926"/>
                <a:gd name="T25" fmla="*/ 0 h 7926"/>
                <a:gd name="T26" fmla="*/ 0 w 7926"/>
                <a:gd name="T27" fmla="*/ 0 h 7926"/>
                <a:gd name="T28" fmla="*/ 0 w 7926"/>
                <a:gd name="T29" fmla="*/ 0 h 7926"/>
                <a:gd name="T30" fmla="*/ 0 w 7926"/>
                <a:gd name="T31" fmla="*/ 0 h 7926"/>
                <a:gd name="T32" fmla="*/ 0 w 7926"/>
                <a:gd name="T33" fmla="*/ 0 h 7926"/>
                <a:gd name="T34" fmla="*/ 0 w 7926"/>
                <a:gd name="T35" fmla="*/ 0 h 7926"/>
                <a:gd name="T36" fmla="*/ 0 w 7926"/>
                <a:gd name="T37" fmla="*/ 0 h 7926"/>
                <a:gd name="T38" fmla="*/ 0 w 7926"/>
                <a:gd name="T39" fmla="*/ 0 h 7926"/>
                <a:gd name="T40" fmla="*/ 0 w 7926"/>
                <a:gd name="T41" fmla="*/ 0 h 7926"/>
                <a:gd name="T42" fmla="*/ 0 w 7926"/>
                <a:gd name="T43" fmla="*/ 0 h 7926"/>
                <a:gd name="T44" fmla="*/ 0 w 7926"/>
                <a:gd name="T45" fmla="*/ 0 h 7926"/>
                <a:gd name="T46" fmla="*/ 0 w 7926"/>
                <a:gd name="T47" fmla="*/ 0 h 7926"/>
                <a:gd name="T48" fmla="*/ 0 w 7926"/>
                <a:gd name="T49" fmla="*/ 0 h 7926"/>
                <a:gd name="T50" fmla="*/ 0 w 7926"/>
                <a:gd name="T51" fmla="*/ 0 h 7926"/>
                <a:gd name="T52" fmla="*/ 0 w 7926"/>
                <a:gd name="T53" fmla="*/ 0 h 7926"/>
                <a:gd name="T54" fmla="*/ 0 w 7926"/>
                <a:gd name="T55" fmla="*/ 0 h 7926"/>
                <a:gd name="T56" fmla="*/ 0 w 7926"/>
                <a:gd name="T57" fmla="*/ 0 h 7926"/>
                <a:gd name="T58" fmla="*/ 0 w 7926"/>
                <a:gd name="T59" fmla="*/ 0 h 7926"/>
                <a:gd name="T60" fmla="*/ 0 w 7926"/>
                <a:gd name="T61" fmla="*/ 0 h 7926"/>
                <a:gd name="T62" fmla="*/ 0 w 7926"/>
                <a:gd name="T63" fmla="*/ 0 h 7926"/>
                <a:gd name="T64" fmla="*/ 0 w 7926"/>
                <a:gd name="T65" fmla="*/ 0 h 7926"/>
                <a:gd name="T66" fmla="*/ 0 w 7926"/>
                <a:gd name="T67" fmla="*/ 0 h 7926"/>
                <a:gd name="T68" fmla="*/ 0 w 7926"/>
                <a:gd name="T69" fmla="*/ 0 h 7926"/>
                <a:gd name="T70" fmla="*/ 0 w 7926"/>
                <a:gd name="T71" fmla="*/ 0 h 7926"/>
                <a:gd name="T72" fmla="*/ 0 w 7926"/>
                <a:gd name="T73" fmla="*/ 0 h 7926"/>
                <a:gd name="T74" fmla="*/ 0 w 7926"/>
                <a:gd name="T75" fmla="*/ 0 h 7926"/>
                <a:gd name="T76" fmla="*/ 0 w 7926"/>
                <a:gd name="T77" fmla="*/ 0 h 7926"/>
                <a:gd name="T78" fmla="*/ 0 w 7926"/>
                <a:gd name="T79" fmla="*/ 0 h 7926"/>
                <a:gd name="T80" fmla="*/ 0 w 7926"/>
                <a:gd name="T81" fmla="*/ 0 h 7926"/>
                <a:gd name="T82" fmla="*/ 0 w 7926"/>
                <a:gd name="T83" fmla="*/ 0 h 7926"/>
                <a:gd name="T84" fmla="*/ 0 w 7926"/>
                <a:gd name="T85" fmla="*/ 0 h 792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7926"/>
                <a:gd name="T130" fmla="*/ 0 h 7926"/>
                <a:gd name="T131" fmla="*/ 7926 w 7926"/>
                <a:gd name="T132" fmla="*/ 7926 h 792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7926" h="7926">
                  <a:moveTo>
                    <a:pt x="3963" y="0"/>
                  </a:moveTo>
                  <a:lnTo>
                    <a:pt x="4167" y="5"/>
                  </a:lnTo>
                  <a:lnTo>
                    <a:pt x="4368" y="21"/>
                  </a:lnTo>
                  <a:lnTo>
                    <a:pt x="4566" y="46"/>
                  </a:lnTo>
                  <a:lnTo>
                    <a:pt x="4761" y="80"/>
                  </a:lnTo>
                  <a:lnTo>
                    <a:pt x="4954" y="125"/>
                  </a:lnTo>
                  <a:lnTo>
                    <a:pt x="5141" y="178"/>
                  </a:lnTo>
                  <a:lnTo>
                    <a:pt x="5326" y="240"/>
                  </a:lnTo>
                  <a:lnTo>
                    <a:pt x="5506" y="311"/>
                  </a:lnTo>
                  <a:lnTo>
                    <a:pt x="5681" y="391"/>
                  </a:lnTo>
                  <a:lnTo>
                    <a:pt x="5852" y="479"/>
                  </a:lnTo>
                  <a:lnTo>
                    <a:pt x="6017" y="574"/>
                  </a:lnTo>
                  <a:lnTo>
                    <a:pt x="6179" y="677"/>
                  </a:lnTo>
                  <a:lnTo>
                    <a:pt x="6334" y="788"/>
                  </a:lnTo>
                  <a:lnTo>
                    <a:pt x="6484" y="905"/>
                  </a:lnTo>
                  <a:lnTo>
                    <a:pt x="6628" y="1030"/>
                  </a:lnTo>
                  <a:lnTo>
                    <a:pt x="6765" y="1161"/>
                  </a:lnTo>
                  <a:lnTo>
                    <a:pt x="6896" y="1298"/>
                  </a:lnTo>
                  <a:lnTo>
                    <a:pt x="7021" y="1442"/>
                  </a:lnTo>
                  <a:lnTo>
                    <a:pt x="7138" y="1592"/>
                  </a:lnTo>
                  <a:lnTo>
                    <a:pt x="7249" y="1747"/>
                  </a:lnTo>
                  <a:lnTo>
                    <a:pt x="7352" y="1909"/>
                  </a:lnTo>
                  <a:lnTo>
                    <a:pt x="7447" y="2074"/>
                  </a:lnTo>
                  <a:lnTo>
                    <a:pt x="7535" y="2245"/>
                  </a:lnTo>
                  <a:lnTo>
                    <a:pt x="7615" y="2420"/>
                  </a:lnTo>
                  <a:lnTo>
                    <a:pt x="7686" y="2600"/>
                  </a:lnTo>
                  <a:lnTo>
                    <a:pt x="7748" y="2785"/>
                  </a:lnTo>
                  <a:lnTo>
                    <a:pt x="7801" y="2972"/>
                  </a:lnTo>
                  <a:lnTo>
                    <a:pt x="7846" y="3165"/>
                  </a:lnTo>
                  <a:lnTo>
                    <a:pt x="7880" y="3360"/>
                  </a:lnTo>
                  <a:lnTo>
                    <a:pt x="7905" y="3558"/>
                  </a:lnTo>
                  <a:lnTo>
                    <a:pt x="7921" y="3759"/>
                  </a:lnTo>
                  <a:lnTo>
                    <a:pt x="7926" y="3963"/>
                  </a:lnTo>
                  <a:lnTo>
                    <a:pt x="7921" y="4167"/>
                  </a:lnTo>
                  <a:lnTo>
                    <a:pt x="7905" y="4368"/>
                  </a:lnTo>
                  <a:lnTo>
                    <a:pt x="7880" y="4566"/>
                  </a:lnTo>
                  <a:lnTo>
                    <a:pt x="7846" y="4761"/>
                  </a:lnTo>
                  <a:lnTo>
                    <a:pt x="7801" y="4954"/>
                  </a:lnTo>
                  <a:lnTo>
                    <a:pt x="7748" y="5141"/>
                  </a:lnTo>
                  <a:lnTo>
                    <a:pt x="7686" y="5326"/>
                  </a:lnTo>
                  <a:lnTo>
                    <a:pt x="7615" y="5506"/>
                  </a:lnTo>
                  <a:lnTo>
                    <a:pt x="7535" y="5681"/>
                  </a:lnTo>
                  <a:lnTo>
                    <a:pt x="7447" y="5852"/>
                  </a:lnTo>
                  <a:lnTo>
                    <a:pt x="7352" y="6017"/>
                  </a:lnTo>
                  <a:lnTo>
                    <a:pt x="7249" y="6179"/>
                  </a:lnTo>
                  <a:lnTo>
                    <a:pt x="7138" y="6334"/>
                  </a:lnTo>
                  <a:lnTo>
                    <a:pt x="7021" y="6484"/>
                  </a:lnTo>
                  <a:lnTo>
                    <a:pt x="6896" y="6628"/>
                  </a:lnTo>
                  <a:lnTo>
                    <a:pt x="6765" y="6765"/>
                  </a:lnTo>
                  <a:lnTo>
                    <a:pt x="6628" y="6896"/>
                  </a:lnTo>
                  <a:lnTo>
                    <a:pt x="6484" y="7021"/>
                  </a:lnTo>
                  <a:lnTo>
                    <a:pt x="6334" y="7138"/>
                  </a:lnTo>
                  <a:lnTo>
                    <a:pt x="6179" y="7249"/>
                  </a:lnTo>
                  <a:lnTo>
                    <a:pt x="6017" y="7352"/>
                  </a:lnTo>
                  <a:lnTo>
                    <a:pt x="5852" y="7447"/>
                  </a:lnTo>
                  <a:lnTo>
                    <a:pt x="5681" y="7535"/>
                  </a:lnTo>
                  <a:lnTo>
                    <a:pt x="5506" y="7615"/>
                  </a:lnTo>
                  <a:lnTo>
                    <a:pt x="5326" y="7686"/>
                  </a:lnTo>
                  <a:lnTo>
                    <a:pt x="5141" y="7748"/>
                  </a:lnTo>
                  <a:lnTo>
                    <a:pt x="4954" y="7801"/>
                  </a:lnTo>
                  <a:lnTo>
                    <a:pt x="4761" y="7846"/>
                  </a:lnTo>
                  <a:lnTo>
                    <a:pt x="4566" y="7880"/>
                  </a:lnTo>
                  <a:lnTo>
                    <a:pt x="4368" y="7905"/>
                  </a:lnTo>
                  <a:lnTo>
                    <a:pt x="4167" y="7921"/>
                  </a:lnTo>
                  <a:lnTo>
                    <a:pt x="3963" y="7926"/>
                  </a:lnTo>
                  <a:lnTo>
                    <a:pt x="3759" y="7921"/>
                  </a:lnTo>
                  <a:lnTo>
                    <a:pt x="3558" y="7905"/>
                  </a:lnTo>
                  <a:lnTo>
                    <a:pt x="3360" y="7880"/>
                  </a:lnTo>
                  <a:lnTo>
                    <a:pt x="3165" y="7846"/>
                  </a:lnTo>
                  <a:lnTo>
                    <a:pt x="2972" y="7801"/>
                  </a:lnTo>
                  <a:lnTo>
                    <a:pt x="2785" y="7748"/>
                  </a:lnTo>
                  <a:lnTo>
                    <a:pt x="2600" y="7686"/>
                  </a:lnTo>
                  <a:lnTo>
                    <a:pt x="2420" y="7615"/>
                  </a:lnTo>
                  <a:lnTo>
                    <a:pt x="2245" y="7535"/>
                  </a:lnTo>
                  <a:lnTo>
                    <a:pt x="2074" y="7447"/>
                  </a:lnTo>
                  <a:lnTo>
                    <a:pt x="1909" y="7352"/>
                  </a:lnTo>
                  <a:lnTo>
                    <a:pt x="1747" y="7249"/>
                  </a:lnTo>
                  <a:lnTo>
                    <a:pt x="1592" y="7138"/>
                  </a:lnTo>
                  <a:lnTo>
                    <a:pt x="1442" y="7021"/>
                  </a:lnTo>
                  <a:lnTo>
                    <a:pt x="1298" y="6896"/>
                  </a:lnTo>
                  <a:lnTo>
                    <a:pt x="1161" y="6765"/>
                  </a:lnTo>
                  <a:lnTo>
                    <a:pt x="1030" y="6628"/>
                  </a:lnTo>
                  <a:lnTo>
                    <a:pt x="905" y="6484"/>
                  </a:lnTo>
                  <a:lnTo>
                    <a:pt x="788" y="6334"/>
                  </a:lnTo>
                  <a:lnTo>
                    <a:pt x="677" y="6179"/>
                  </a:lnTo>
                  <a:lnTo>
                    <a:pt x="574" y="6017"/>
                  </a:lnTo>
                  <a:lnTo>
                    <a:pt x="479" y="5852"/>
                  </a:lnTo>
                  <a:lnTo>
                    <a:pt x="391" y="5681"/>
                  </a:lnTo>
                  <a:lnTo>
                    <a:pt x="311" y="5506"/>
                  </a:lnTo>
                  <a:lnTo>
                    <a:pt x="240" y="5326"/>
                  </a:lnTo>
                  <a:lnTo>
                    <a:pt x="178" y="5141"/>
                  </a:lnTo>
                  <a:lnTo>
                    <a:pt x="125" y="4954"/>
                  </a:lnTo>
                  <a:lnTo>
                    <a:pt x="80" y="4761"/>
                  </a:lnTo>
                  <a:lnTo>
                    <a:pt x="46" y="4566"/>
                  </a:lnTo>
                  <a:lnTo>
                    <a:pt x="21" y="4368"/>
                  </a:lnTo>
                  <a:lnTo>
                    <a:pt x="5" y="4167"/>
                  </a:lnTo>
                  <a:lnTo>
                    <a:pt x="0" y="3963"/>
                  </a:lnTo>
                  <a:lnTo>
                    <a:pt x="5" y="3759"/>
                  </a:lnTo>
                  <a:lnTo>
                    <a:pt x="21" y="3558"/>
                  </a:lnTo>
                  <a:lnTo>
                    <a:pt x="46" y="3360"/>
                  </a:lnTo>
                  <a:lnTo>
                    <a:pt x="80" y="3165"/>
                  </a:lnTo>
                  <a:lnTo>
                    <a:pt x="125" y="2972"/>
                  </a:lnTo>
                  <a:lnTo>
                    <a:pt x="178" y="2785"/>
                  </a:lnTo>
                  <a:lnTo>
                    <a:pt x="240" y="2600"/>
                  </a:lnTo>
                  <a:lnTo>
                    <a:pt x="311" y="2420"/>
                  </a:lnTo>
                  <a:lnTo>
                    <a:pt x="391" y="2245"/>
                  </a:lnTo>
                  <a:lnTo>
                    <a:pt x="479" y="2074"/>
                  </a:lnTo>
                  <a:lnTo>
                    <a:pt x="574" y="1909"/>
                  </a:lnTo>
                  <a:lnTo>
                    <a:pt x="677" y="1747"/>
                  </a:lnTo>
                  <a:lnTo>
                    <a:pt x="788" y="1592"/>
                  </a:lnTo>
                  <a:lnTo>
                    <a:pt x="905" y="1442"/>
                  </a:lnTo>
                  <a:lnTo>
                    <a:pt x="1030" y="1298"/>
                  </a:lnTo>
                  <a:lnTo>
                    <a:pt x="1161" y="1161"/>
                  </a:lnTo>
                  <a:lnTo>
                    <a:pt x="1298" y="1030"/>
                  </a:lnTo>
                  <a:lnTo>
                    <a:pt x="1442" y="905"/>
                  </a:lnTo>
                  <a:lnTo>
                    <a:pt x="1592" y="788"/>
                  </a:lnTo>
                  <a:lnTo>
                    <a:pt x="1747" y="677"/>
                  </a:lnTo>
                  <a:lnTo>
                    <a:pt x="1909" y="574"/>
                  </a:lnTo>
                  <a:lnTo>
                    <a:pt x="2074" y="479"/>
                  </a:lnTo>
                  <a:lnTo>
                    <a:pt x="2245" y="391"/>
                  </a:lnTo>
                  <a:lnTo>
                    <a:pt x="2420" y="311"/>
                  </a:lnTo>
                  <a:lnTo>
                    <a:pt x="2600" y="240"/>
                  </a:lnTo>
                  <a:lnTo>
                    <a:pt x="2785" y="178"/>
                  </a:lnTo>
                  <a:lnTo>
                    <a:pt x="2972" y="125"/>
                  </a:lnTo>
                  <a:lnTo>
                    <a:pt x="3165" y="80"/>
                  </a:lnTo>
                  <a:lnTo>
                    <a:pt x="3360" y="46"/>
                  </a:lnTo>
                  <a:lnTo>
                    <a:pt x="3558" y="21"/>
                  </a:lnTo>
                  <a:lnTo>
                    <a:pt x="3759" y="5"/>
                  </a:lnTo>
                  <a:lnTo>
                    <a:pt x="3963" y="0"/>
                  </a:lnTo>
                  <a:close/>
                </a:path>
              </a:pathLst>
            </a:custGeom>
            <a:noFill/>
            <a:ln w="698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89" name="Freeform 15"/>
            <p:cNvSpPr>
              <a:spLocks/>
            </p:cNvSpPr>
            <p:nvPr/>
          </p:nvSpPr>
          <p:spPr bwMode="auto">
            <a:xfrm>
              <a:off x="1666" y="1666"/>
              <a:ext cx="1487" cy="1487"/>
            </a:xfrm>
            <a:custGeom>
              <a:avLst/>
              <a:gdLst>
                <a:gd name="T0" fmla="*/ 0 w 5946"/>
                <a:gd name="T1" fmla="*/ 0 h 5946"/>
                <a:gd name="T2" fmla="*/ 0 w 5946"/>
                <a:gd name="T3" fmla="*/ 0 h 5946"/>
                <a:gd name="T4" fmla="*/ 0 w 5946"/>
                <a:gd name="T5" fmla="*/ 0 h 5946"/>
                <a:gd name="T6" fmla="*/ 0 w 5946"/>
                <a:gd name="T7" fmla="*/ 0 h 5946"/>
                <a:gd name="T8" fmla="*/ 0 w 5946"/>
                <a:gd name="T9" fmla="*/ 0 h 5946"/>
                <a:gd name="T10" fmla="*/ 0 w 5946"/>
                <a:gd name="T11" fmla="*/ 0 h 5946"/>
                <a:gd name="T12" fmla="*/ 0 w 5946"/>
                <a:gd name="T13" fmla="*/ 0 h 5946"/>
                <a:gd name="T14" fmla="*/ 0 w 5946"/>
                <a:gd name="T15" fmla="*/ 0 h 5946"/>
                <a:gd name="T16" fmla="*/ 0 w 5946"/>
                <a:gd name="T17" fmla="*/ 0 h 5946"/>
                <a:gd name="T18" fmla="*/ 0 w 5946"/>
                <a:gd name="T19" fmla="*/ 0 h 5946"/>
                <a:gd name="T20" fmla="*/ 0 w 5946"/>
                <a:gd name="T21" fmla="*/ 0 h 5946"/>
                <a:gd name="T22" fmla="*/ 0 w 5946"/>
                <a:gd name="T23" fmla="*/ 0 h 5946"/>
                <a:gd name="T24" fmla="*/ 0 w 5946"/>
                <a:gd name="T25" fmla="*/ 0 h 5946"/>
                <a:gd name="T26" fmla="*/ 0 w 5946"/>
                <a:gd name="T27" fmla="*/ 0 h 5946"/>
                <a:gd name="T28" fmla="*/ 0 w 5946"/>
                <a:gd name="T29" fmla="*/ 0 h 5946"/>
                <a:gd name="T30" fmla="*/ 0 w 5946"/>
                <a:gd name="T31" fmla="*/ 0 h 5946"/>
                <a:gd name="T32" fmla="*/ 0 w 5946"/>
                <a:gd name="T33" fmla="*/ 0 h 5946"/>
                <a:gd name="T34" fmla="*/ 0 w 5946"/>
                <a:gd name="T35" fmla="*/ 0 h 5946"/>
                <a:gd name="T36" fmla="*/ 0 w 5946"/>
                <a:gd name="T37" fmla="*/ 0 h 5946"/>
                <a:gd name="T38" fmla="*/ 0 w 5946"/>
                <a:gd name="T39" fmla="*/ 0 h 5946"/>
                <a:gd name="T40" fmla="*/ 0 w 5946"/>
                <a:gd name="T41" fmla="*/ 0 h 5946"/>
                <a:gd name="T42" fmla="*/ 0 w 5946"/>
                <a:gd name="T43" fmla="*/ 0 h 5946"/>
                <a:gd name="T44" fmla="*/ 0 w 5946"/>
                <a:gd name="T45" fmla="*/ 0 h 5946"/>
                <a:gd name="T46" fmla="*/ 0 w 5946"/>
                <a:gd name="T47" fmla="*/ 0 h 5946"/>
                <a:gd name="T48" fmla="*/ 0 w 5946"/>
                <a:gd name="T49" fmla="*/ 0 h 5946"/>
                <a:gd name="T50" fmla="*/ 0 w 5946"/>
                <a:gd name="T51" fmla="*/ 0 h 5946"/>
                <a:gd name="T52" fmla="*/ 0 w 5946"/>
                <a:gd name="T53" fmla="*/ 0 h 5946"/>
                <a:gd name="T54" fmla="*/ 0 w 5946"/>
                <a:gd name="T55" fmla="*/ 0 h 5946"/>
                <a:gd name="T56" fmla="*/ 0 w 5946"/>
                <a:gd name="T57" fmla="*/ 0 h 5946"/>
                <a:gd name="T58" fmla="*/ 0 w 5946"/>
                <a:gd name="T59" fmla="*/ 0 h 5946"/>
                <a:gd name="T60" fmla="*/ 0 w 5946"/>
                <a:gd name="T61" fmla="*/ 0 h 5946"/>
                <a:gd name="T62" fmla="*/ 0 w 5946"/>
                <a:gd name="T63" fmla="*/ 0 h 5946"/>
                <a:gd name="T64" fmla="*/ 0 w 5946"/>
                <a:gd name="T65" fmla="*/ 0 h 5946"/>
                <a:gd name="T66" fmla="*/ 0 w 5946"/>
                <a:gd name="T67" fmla="*/ 0 h 5946"/>
                <a:gd name="T68" fmla="*/ 0 w 5946"/>
                <a:gd name="T69" fmla="*/ 0 h 5946"/>
                <a:gd name="T70" fmla="*/ 0 w 5946"/>
                <a:gd name="T71" fmla="*/ 0 h 5946"/>
                <a:gd name="T72" fmla="*/ 0 w 5946"/>
                <a:gd name="T73" fmla="*/ 0 h 5946"/>
                <a:gd name="T74" fmla="*/ 0 w 5946"/>
                <a:gd name="T75" fmla="*/ 0 h 5946"/>
                <a:gd name="T76" fmla="*/ 0 w 5946"/>
                <a:gd name="T77" fmla="*/ 0 h 5946"/>
                <a:gd name="T78" fmla="*/ 0 w 5946"/>
                <a:gd name="T79" fmla="*/ 0 h 5946"/>
                <a:gd name="T80" fmla="*/ 0 w 5946"/>
                <a:gd name="T81" fmla="*/ 0 h 5946"/>
                <a:gd name="T82" fmla="*/ 0 w 5946"/>
                <a:gd name="T83" fmla="*/ 0 h 5946"/>
                <a:gd name="T84" fmla="*/ 0 w 5946"/>
                <a:gd name="T85" fmla="*/ 0 h 594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5946"/>
                <a:gd name="T130" fmla="*/ 0 h 5946"/>
                <a:gd name="T131" fmla="*/ 5946 w 5946"/>
                <a:gd name="T132" fmla="*/ 5946 h 594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5946" h="5946">
                  <a:moveTo>
                    <a:pt x="2973" y="0"/>
                  </a:moveTo>
                  <a:lnTo>
                    <a:pt x="3126" y="5"/>
                  </a:lnTo>
                  <a:lnTo>
                    <a:pt x="3277" y="16"/>
                  </a:lnTo>
                  <a:lnTo>
                    <a:pt x="3426" y="35"/>
                  </a:lnTo>
                  <a:lnTo>
                    <a:pt x="3573" y="61"/>
                  </a:lnTo>
                  <a:lnTo>
                    <a:pt x="3715" y="95"/>
                  </a:lnTo>
                  <a:lnTo>
                    <a:pt x="3857" y="134"/>
                  </a:lnTo>
                  <a:lnTo>
                    <a:pt x="3995" y="181"/>
                  </a:lnTo>
                  <a:lnTo>
                    <a:pt x="4130" y="235"/>
                  </a:lnTo>
                  <a:lnTo>
                    <a:pt x="4261" y="294"/>
                  </a:lnTo>
                  <a:lnTo>
                    <a:pt x="4389" y="360"/>
                  </a:lnTo>
                  <a:lnTo>
                    <a:pt x="4515" y="431"/>
                  </a:lnTo>
                  <a:lnTo>
                    <a:pt x="4635" y="508"/>
                  </a:lnTo>
                  <a:lnTo>
                    <a:pt x="4752" y="591"/>
                  </a:lnTo>
                  <a:lnTo>
                    <a:pt x="4863" y="679"/>
                  </a:lnTo>
                  <a:lnTo>
                    <a:pt x="4971" y="774"/>
                  </a:lnTo>
                  <a:lnTo>
                    <a:pt x="5074" y="872"/>
                  </a:lnTo>
                  <a:lnTo>
                    <a:pt x="5172" y="975"/>
                  </a:lnTo>
                  <a:lnTo>
                    <a:pt x="5267" y="1083"/>
                  </a:lnTo>
                  <a:lnTo>
                    <a:pt x="5355" y="1194"/>
                  </a:lnTo>
                  <a:lnTo>
                    <a:pt x="5438" y="1311"/>
                  </a:lnTo>
                  <a:lnTo>
                    <a:pt x="5515" y="1431"/>
                  </a:lnTo>
                  <a:lnTo>
                    <a:pt x="5586" y="1557"/>
                  </a:lnTo>
                  <a:lnTo>
                    <a:pt x="5652" y="1685"/>
                  </a:lnTo>
                  <a:lnTo>
                    <a:pt x="5711" y="1816"/>
                  </a:lnTo>
                  <a:lnTo>
                    <a:pt x="5765" y="1951"/>
                  </a:lnTo>
                  <a:lnTo>
                    <a:pt x="5812" y="2089"/>
                  </a:lnTo>
                  <a:lnTo>
                    <a:pt x="5851" y="2231"/>
                  </a:lnTo>
                  <a:lnTo>
                    <a:pt x="5885" y="2373"/>
                  </a:lnTo>
                  <a:lnTo>
                    <a:pt x="5911" y="2520"/>
                  </a:lnTo>
                  <a:lnTo>
                    <a:pt x="5930" y="2669"/>
                  </a:lnTo>
                  <a:lnTo>
                    <a:pt x="5941" y="2820"/>
                  </a:lnTo>
                  <a:lnTo>
                    <a:pt x="5946" y="2973"/>
                  </a:lnTo>
                  <a:lnTo>
                    <a:pt x="5941" y="3126"/>
                  </a:lnTo>
                  <a:lnTo>
                    <a:pt x="5930" y="3277"/>
                  </a:lnTo>
                  <a:lnTo>
                    <a:pt x="5911" y="3426"/>
                  </a:lnTo>
                  <a:lnTo>
                    <a:pt x="5885" y="3573"/>
                  </a:lnTo>
                  <a:lnTo>
                    <a:pt x="5851" y="3715"/>
                  </a:lnTo>
                  <a:lnTo>
                    <a:pt x="5812" y="3857"/>
                  </a:lnTo>
                  <a:lnTo>
                    <a:pt x="5765" y="3995"/>
                  </a:lnTo>
                  <a:lnTo>
                    <a:pt x="5711" y="4130"/>
                  </a:lnTo>
                  <a:lnTo>
                    <a:pt x="5652" y="4261"/>
                  </a:lnTo>
                  <a:lnTo>
                    <a:pt x="5586" y="4389"/>
                  </a:lnTo>
                  <a:lnTo>
                    <a:pt x="5515" y="4515"/>
                  </a:lnTo>
                  <a:lnTo>
                    <a:pt x="5438" y="4635"/>
                  </a:lnTo>
                  <a:lnTo>
                    <a:pt x="5355" y="4752"/>
                  </a:lnTo>
                  <a:lnTo>
                    <a:pt x="5267" y="4863"/>
                  </a:lnTo>
                  <a:lnTo>
                    <a:pt x="5172" y="4971"/>
                  </a:lnTo>
                  <a:lnTo>
                    <a:pt x="5074" y="5074"/>
                  </a:lnTo>
                  <a:lnTo>
                    <a:pt x="4971" y="5172"/>
                  </a:lnTo>
                  <a:lnTo>
                    <a:pt x="4863" y="5267"/>
                  </a:lnTo>
                  <a:lnTo>
                    <a:pt x="4752" y="5355"/>
                  </a:lnTo>
                  <a:lnTo>
                    <a:pt x="4635" y="5438"/>
                  </a:lnTo>
                  <a:lnTo>
                    <a:pt x="4515" y="5515"/>
                  </a:lnTo>
                  <a:lnTo>
                    <a:pt x="4389" y="5586"/>
                  </a:lnTo>
                  <a:lnTo>
                    <a:pt x="4261" y="5652"/>
                  </a:lnTo>
                  <a:lnTo>
                    <a:pt x="4130" y="5711"/>
                  </a:lnTo>
                  <a:lnTo>
                    <a:pt x="3995" y="5765"/>
                  </a:lnTo>
                  <a:lnTo>
                    <a:pt x="3857" y="5812"/>
                  </a:lnTo>
                  <a:lnTo>
                    <a:pt x="3715" y="5851"/>
                  </a:lnTo>
                  <a:lnTo>
                    <a:pt x="3573" y="5885"/>
                  </a:lnTo>
                  <a:lnTo>
                    <a:pt x="3426" y="5911"/>
                  </a:lnTo>
                  <a:lnTo>
                    <a:pt x="3277" y="5930"/>
                  </a:lnTo>
                  <a:lnTo>
                    <a:pt x="3126" y="5941"/>
                  </a:lnTo>
                  <a:lnTo>
                    <a:pt x="2973" y="5946"/>
                  </a:lnTo>
                  <a:lnTo>
                    <a:pt x="2820" y="5941"/>
                  </a:lnTo>
                  <a:lnTo>
                    <a:pt x="2669" y="5930"/>
                  </a:lnTo>
                  <a:lnTo>
                    <a:pt x="2520" y="5911"/>
                  </a:lnTo>
                  <a:lnTo>
                    <a:pt x="2373" y="5885"/>
                  </a:lnTo>
                  <a:lnTo>
                    <a:pt x="2231" y="5851"/>
                  </a:lnTo>
                  <a:lnTo>
                    <a:pt x="2089" y="5812"/>
                  </a:lnTo>
                  <a:lnTo>
                    <a:pt x="1951" y="5765"/>
                  </a:lnTo>
                  <a:lnTo>
                    <a:pt x="1816" y="5711"/>
                  </a:lnTo>
                  <a:lnTo>
                    <a:pt x="1685" y="5652"/>
                  </a:lnTo>
                  <a:lnTo>
                    <a:pt x="1557" y="5586"/>
                  </a:lnTo>
                  <a:lnTo>
                    <a:pt x="1431" y="5515"/>
                  </a:lnTo>
                  <a:lnTo>
                    <a:pt x="1311" y="5438"/>
                  </a:lnTo>
                  <a:lnTo>
                    <a:pt x="1194" y="5355"/>
                  </a:lnTo>
                  <a:lnTo>
                    <a:pt x="1083" y="5267"/>
                  </a:lnTo>
                  <a:lnTo>
                    <a:pt x="975" y="5172"/>
                  </a:lnTo>
                  <a:lnTo>
                    <a:pt x="872" y="5074"/>
                  </a:lnTo>
                  <a:lnTo>
                    <a:pt x="774" y="4971"/>
                  </a:lnTo>
                  <a:lnTo>
                    <a:pt x="679" y="4863"/>
                  </a:lnTo>
                  <a:lnTo>
                    <a:pt x="591" y="4752"/>
                  </a:lnTo>
                  <a:lnTo>
                    <a:pt x="508" y="4635"/>
                  </a:lnTo>
                  <a:lnTo>
                    <a:pt x="431" y="4515"/>
                  </a:lnTo>
                  <a:lnTo>
                    <a:pt x="360" y="4389"/>
                  </a:lnTo>
                  <a:lnTo>
                    <a:pt x="294" y="4261"/>
                  </a:lnTo>
                  <a:lnTo>
                    <a:pt x="235" y="4130"/>
                  </a:lnTo>
                  <a:lnTo>
                    <a:pt x="181" y="3995"/>
                  </a:lnTo>
                  <a:lnTo>
                    <a:pt x="134" y="3857"/>
                  </a:lnTo>
                  <a:lnTo>
                    <a:pt x="95" y="3715"/>
                  </a:lnTo>
                  <a:lnTo>
                    <a:pt x="61" y="3573"/>
                  </a:lnTo>
                  <a:lnTo>
                    <a:pt x="35" y="3426"/>
                  </a:lnTo>
                  <a:lnTo>
                    <a:pt x="16" y="3277"/>
                  </a:lnTo>
                  <a:lnTo>
                    <a:pt x="5" y="3126"/>
                  </a:lnTo>
                  <a:lnTo>
                    <a:pt x="0" y="2973"/>
                  </a:lnTo>
                  <a:lnTo>
                    <a:pt x="5" y="2820"/>
                  </a:lnTo>
                  <a:lnTo>
                    <a:pt x="16" y="2669"/>
                  </a:lnTo>
                  <a:lnTo>
                    <a:pt x="35" y="2520"/>
                  </a:lnTo>
                  <a:lnTo>
                    <a:pt x="61" y="2373"/>
                  </a:lnTo>
                  <a:lnTo>
                    <a:pt x="95" y="2231"/>
                  </a:lnTo>
                  <a:lnTo>
                    <a:pt x="134" y="2089"/>
                  </a:lnTo>
                  <a:lnTo>
                    <a:pt x="181" y="1951"/>
                  </a:lnTo>
                  <a:lnTo>
                    <a:pt x="235" y="1816"/>
                  </a:lnTo>
                  <a:lnTo>
                    <a:pt x="294" y="1685"/>
                  </a:lnTo>
                  <a:lnTo>
                    <a:pt x="360" y="1557"/>
                  </a:lnTo>
                  <a:lnTo>
                    <a:pt x="431" y="1431"/>
                  </a:lnTo>
                  <a:lnTo>
                    <a:pt x="508" y="1311"/>
                  </a:lnTo>
                  <a:lnTo>
                    <a:pt x="591" y="1194"/>
                  </a:lnTo>
                  <a:lnTo>
                    <a:pt x="679" y="1083"/>
                  </a:lnTo>
                  <a:lnTo>
                    <a:pt x="774" y="975"/>
                  </a:lnTo>
                  <a:lnTo>
                    <a:pt x="872" y="872"/>
                  </a:lnTo>
                  <a:lnTo>
                    <a:pt x="975" y="774"/>
                  </a:lnTo>
                  <a:lnTo>
                    <a:pt x="1083" y="679"/>
                  </a:lnTo>
                  <a:lnTo>
                    <a:pt x="1194" y="591"/>
                  </a:lnTo>
                  <a:lnTo>
                    <a:pt x="1311" y="508"/>
                  </a:lnTo>
                  <a:lnTo>
                    <a:pt x="1431" y="431"/>
                  </a:lnTo>
                  <a:lnTo>
                    <a:pt x="1557" y="360"/>
                  </a:lnTo>
                  <a:lnTo>
                    <a:pt x="1685" y="294"/>
                  </a:lnTo>
                  <a:lnTo>
                    <a:pt x="1816" y="235"/>
                  </a:lnTo>
                  <a:lnTo>
                    <a:pt x="1951" y="181"/>
                  </a:lnTo>
                  <a:lnTo>
                    <a:pt x="2089" y="134"/>
                  </a:lnTo>
                  <a:lnTo>
                    <a:pt x="2231" y="95"/>
                  </a:lnTo>
                  <a:lnTo>
                    <a:pt x="2373" y="61"/>
                  </a:lnTo>
                  <a:lnTo>
                    <a:pt x="2520" y="35"/>
                  </a:lnTo>
                  <a:lnTo>
                    <a:pt x="2669" y="16"/>
                  </a:lnTo>
                  <a:lnTo>
                    <a:pt x="2820" y="5"/>
                  </a:lnTo>
                  <a:lnTo>
                    <a:pt x="297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90" name="Freeform 14"/>
            <p:cNvSpPr>
              <a:spLocks/>
            </p:cNvSpPr>
            <p:nvPr/>
          </p:nvSpPr>
          <p:spPr bwMode="auto">
            <a:xfrm>
              <a:off x="1666" y="1666"/>
              <a:ext cx="1487" cy="1487"/>
            </a:xfrm>
            <a:custGeom>
              <a:avLst/>
              <a:gdLst>
                <a:gd name="T0" fmla="*/ 0 w 5946"/>
                <a:gd name="T1" fmla="*/ 0 h 5946"/>
                <a:gd name="T2" fmla="*/ 0 w 5946"/>
                <a:gd name="T3" fmla="*/ 0 h 5946"/>
                <a:gd name="T4" fmla="*/ 0 w 5946"/>
                <a:gd name="T5" fmla="*/ 0 h 5946"/>
                <a:gd name="T6" fmla="*/ 0 w 5946"/>
                <a:gd name="T7" fmla="*/ 0 h 5946"/>
                <a:gd name="T8" fmla="*/ 0 w 5946"/>
                <a:gd name="T9" fmla="*/ 0 h 5946"/>
                <a:gd name="T10" fmla="*/ 0 w 5946"/>
                <a:gd name="T11" fmla="*/ 0 h 5946"/>
                <a:gd name="T12" fmla="*/ 0 w 5946"/>
                <a:gd name="T13" fmla="*/ 0 h 5946"/>
                <a:gd name="T14" fmla="*/ 0 w 5946"/>
                <a:gd name="T15" fmla="*/ 0 h 5946"/>
                <a:gd name="T16" fmla="*/ 0 w 5946"/>
                <a:gd name="T17" fmla="*/ 0 h 5946"/>
                <a:gd name="T18" fmla="*/ 0 w 5946"/>
                <a:gd name="T19" fmla="*/ 0 h 5946"/>
                <a:gd name="T20" fmla="*/ 0 w 5946"/>
                <a:gd name="T21" fmla="*/ 0 h 5946"/>
                <a:gd name="T22" fmla="*/ 0 w 5946"/>
                <a:gd name="T23" fmla="*/ 0 h 5946"/>
                <a:gd name="T24" fmla="*/ 0 w 5946"/>
                <a:gd name="T25" fmla="*/ 0 h 5946"/>
                <a:gd name="T26" fmla="*/ 0 w 5946"/>
                <a:gd name="T27" fmla="*/ 0 h 5946"/>
                <a:gd name="T28" fmla="*/ 0 w 5946"/>
                <a:gd name="T29" fmla="*/ 0 h 5946"/>
                <a:gd name="T30" fmla="*/ 0 w 5946"/>
                <a:gd name="T31" fmla="*/ 0 h 5946"/>
                <a:gd name="T32" fmla="*/ 0 w 5946"/>
                <a:gd name="T33" fmla="*/ 0 h 5946"/>
                <a:gd name="T34" fmla="*/ 0 w 5946"/>
                <a:gd name="T35" fmla="*/ 0 h 5946"/>
                <a:gd name="T36" fmla="*/ 0 w 5946"/>
                <a:gd name="T37" fmla="*/ 0 h 5946"/>
                <a:gd name="T38" fmla="*/ 0 w 5946"/>
                <a:gd name="T39" fmla="*/ 0 h 5946"/>
                <a:gd name="T40" fmla="*/ 0 w 5946"/>
                <a:gd name="T41" fmla="*/ 0 h 5946"/>
                <a:gd name="T42" fmla="*/ 0 w 5946"/>
                <a:gd name="T43" fmla="*/ 0 h 5946"/>
                <a:gd name="T44" fmla="*/ 0 w 5946"/>
                <a:gd name="T45" fmla="*/ 0 h 5946"/>
                <a:gd name="T46" fmla="*/ 0 w 5946"/>
                <a:gd name="T47" fmla="*/ 0 h 5946"/>
                <a:gd name="T48" fmla="*/ 0 w 5946"/>
                <a:gd name="T49" fmla="*/ 0 h 5946"/>
                <a:gd name="T50" fmla="*/ 0 w 5946"/>
                <a:gd name="T51" fmla="*/ 0 h 5946"/>
                <a:gd name="T52" fmla="*/ 0 w 5946"/>
                <a:gd name="T53" fmla="*/ 0 h 5946"/>
                <a:gd name="T54" fmla="*/ 0 w 5946"/>
                <a:gd name="T55" fmla="*/ 0 h 5946"/>
                <a:gd name="T56" fmla="*/ 0 w 5946"/>
                <a:gd name="T57" fmla="*/ 0 h 5946"/>
                <a:gd name="T58" fmla="*/ 0 w 5946"/>
                <a:gd name="T59" fmla="*/ 0 h 5946"/>
                <a:gd name="T60" fmla="*/ 0 w 5946"/>
                <a:gd name="T61" fmla="*/ 0 h 5946"/>
                <a:gd name="T62" fmla="*/ 0 w 5946"/>
                <a:gd name="T63" fmla="*/ 0 h 5946"/>
                <a:gd name="T64" fmla="*/ 0 w 5946"/>
                <a:gd name="T65" fmla="*/ 0 h 5946"/>
                <a:gd name="T66" fmla="*/ 0 w 5946"/>
                <a:gd name="T67" fmla="*/ 0 h 5946"/>
                <a:gd name="T68" fmla="*/ 0 w 5946"/>
                <a:gd name="T69" fmla="*/ 0 h 5946"/>
                <a:gd name="T70" fmla="*/ 0 w 5946"/>
                <a:gd name="T71" fmla="*/ 0 h 5946"/>
                <a:gd name="T72" fmla="*/ 0 w 5946"/>
                <a:gd name="T73" fmla="*/ 0 h 5946"/>
                <a:gd name="T74" fmla="*/ 0 w 5946"/>
                <a:gd name="T75" fmla="*/ 0 h 5946"/>
                <a:gd name="T76" fmla="*/ 0 w 5946"/>
                <a:gd name="T77" fmla="*/ 0 h 5946"/>
                <a:gd name="T78" fmla="*/ 0 w 5946"/>
                <a:gd name="T79" fmla="*/ 0 h 5946"/>
                <a:gd name="T80" fmla="*/ 0 w 5946"/>
                <a:gd name="T81" fmla="*/ 0 h 5946"/>
                <a:gd name="T82" fmla="*/ 0 w 5946"/>
                <a:gd name="T83" fmla="*/ 0 h 5946"/>
                <a:gd name="T84" fmla="*/ 0 w 5946"/>
                <a:gd name="T85" fmla="*/ 0 h 594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5946"/>
                <a:gd name="T130" fmla="*/ 0 h 5946"/>
                <a:gd name="T131" fmla="*/ 5946 w 5946"/>
                <a:gd name="T132" fmla="*/ 5946 h 594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5946" h="5946">
                  <a:moveTo>
                    <a:pt x="2973" y="0"/>
                  </a:moveTo>
                  <a:lnTo>
                    <a:pt x="3126" y="5"/>
                  </a:lnTo>
                  <a:lnTo>
                    <a:pt x="3277" y="16"/>
                  </a:lnTo>
                  <a:lnTo>
                    <a:pt x="3426" y="35"/>
                  </a:lnTo>
                  <a:lnTo>
                    <a:pt x="3573" y="61"/>
                  </a:lnTo>
                  <a:lnTo>
                    <a:pt x="3715" y="95"/>
                  </a:lnTo>
                  <a:lnTo>
                    <a:pt x="3857" y="134"/>
                  </a:lnTo>
                  <a:lnTo>
                    <a:pt x="3995" y="181"/>
                  </a:lnTo>
                  <a:lnTo>
                    <a:pt x="4130" y="235"/>
                  </a:lnTo>
                  <a:lnTo>
                    <a:pt x="4261" y="294"/>
                  </a:lnTo>
                  <a:lnTo>
                    <a:pt x="4389" y="360"/>
                  </a:lnTo>
                  <a:lnTo>
                    <a:pt x="4515" y="431"/>
                  </a:lnTo>
                  <a:lnTo>
                    <a:pt x="4635" y="508"/>
                  </a:lnTo>
                  <a:lnTo>
                    <a:pt x="4752" y="591"/>
                  </a:lnTo>
                  <a:lnTo>
                    <a:pt x="4863" y="679"/>
                  </a:lnTo>
                  <a:lnTo>
                    <a:pt x="4971" y="774"/>
                  </a:lnTo>
                  <a:lnTo>
                    <a:pt x="5074" y="872"/>
                  </a:lnTo>
                  <a:lnTo>
                    <a:pt x="5172" y="975"/>
                  </a:lnTo>
                  <a:lnTo>
                    <a:pt x="5267" y="1083"/>
                  </a:lnTo>
                  <a:lnTo>
                    <a:pt x="5355" y="1194"/>
                  </a:lnTo>
                  <a:lnTo>
                    <a:pt x="5438" y="1311"/>
                  </a:lnTo>
                  <a:lnTo>
                    <a:pt x="5515" y="1431"/>
                  </a:lnTo>
                  <a:lnTo>
                    <a:pt x="5586" y="1557"/>
                  </a:lnTo>
                  <a:lnTo>
                    <a:pt x="5652" y="1685"/>
                  </a:lnTo>
                  <a:lnTo>
                    <a:pt x="5711" y="1816"/>
                  </a:lnTo>
                  <a:lnTo>
                    <a:pt x="5765" y="1951"/>
                  </a:lnTo>
                  <a:lnTo>
                    <a:pt x="5812" y="2089"/>
                  </a:lnTo>
                  <a:lnTo>
                    <a:pt x="5851" y="2231"/>
                  </a:lnTo>
                  <a:lnTo>
                    <a:pt x="5885" y="2373"/>
                  </a:lnTo>
                  <a:lnTo>
                    <a:pt x="5911" y="2520"/>
                  </a:lnTo>
                  <a:lnTo>
                    <a:pt x="5930" y="2669"/>
                  </a:lnTo>
                  <a:lnTo>
                    <a:pt x="5941" y="2820"/>
                  </a:lnTo>
                  <a:lnTo>
                    <a:pt x="5946" y="2973"/>
                  </a:lnTo>
                  <a:lnTo>
                    <a:pt x="5941" y="3126"/>
                  </a:lnTo>
                  <a:lnTo>
                    <a:pt x="5930" y="3277"/>
                  </a:lnTo>
                  <a:lnTo>
                    <a:pt x="5911" y="3426"/>
                  </a:lnTo>
                  <a:lnTo>
                    <a:pt x="5885" y="3573"/>
                  </a:lnTo>
                  <a:lnTo>
                    <a:pt x="5851" y="3715"/>
                  </a:lnTo>
                  <a:lnTo>
                    <a:pt x="5812" y="3857"/>
                  </a:lnTo>
                  <a:lnTo>
                    <a:pt x="5765" y="3995"/>
                  </a:lnTo>
                  <a:lnTo>
                    <a:pt x="5711" y="4130"/>
                  </a:lnTo>
                  <a:lnTo>
                    <a:pt x="5652" y="4261"/>
                  </a:lnTo>
                  <a:lnTo>
                    <a:pt x="5586" y="4389"/>
                  </a:lnTo>
                  <a:lnTo>
                    <a:pt x="5515" y="4515"/>
                  </a:lnTo>
                  <a:lnTo>
                    <a:pt x="5438" y="4635"/>
                  </a:lnTo>
                  <a:lnTo>
                    <a:pt x="5355" y="4752"/>
                  </a:lnTo>
                  <a:lnTo>
                    <a:pt x="5267" y="4863"/>
                  </a:lnTo>
                  <a:lnTo>
                    <a:pt x="5172" y="4971"/>
                  </a:lnTo>
                  <a:lnTo>
                    <a:pt x="5074" y="5074"/>
                  </a:lnTo>
                  <a:lnTo>
                    <a:pt x="4971" y="5172"/>
                  </a:lnTo>
                  <a:lnTo>
                    <a:pt x="4863" y="5267"/>
                  </a:lnTo>
                  <a:lnTo>
                    <a:pt x="4752" y="5355"/>
                  </a:lnTo>
                  <a:lnTo>
                    <a:pt x="4635" y="5438"/>
                  </a:lnTo>
                  <a:lnTo>
                    <a:pt x="4515" y="5515"/>
                  </a:lnTo>
                  <a:lnTo>
                    <a:pt x="4389" y="5586"/>
                  </a:lnTo>
                  <a:lnTo>
                    <a:pt x="4261" y="5652"/>
                  </a:lnTo>
                  <a:lnTo>
                    <a:pt x="4130" y="5711"/>
                  </a:lnTo>
                  <a:lnTo>
                    <a:pt x="3995" y="5765"/>
                  </a:lnTo>
                  <a:lnTo>
                    <a:pt x="3857" y="5812"/>
                  </a:lnTo>
                  <a:lnTo>
                    <a:pt x="3715" y="5851"/>
                  </a:lnTo>
                  <a:lnTo>
                    <a:pt x="3573" y="5885"/>
                  </a:lnTo>
                  <a:lnTo>
                    <a:pt x="3426" y="5911"/>
                  </a:lnTo>
                  <a:lnTo>
                    <a:pt x="3277" y="5930"/>
                  </a:lnTo>
                  <a:lnTo>
                    <a:pt x="3126" y="5941"/>
                  </a:lnTo>
                  <a:lnTo>
                    <a:pt x="2973" y="5946"/>
                  </a:lnTo>
                  <a:lnTo>
                    <a:pt x="2820" y="5941"/>
                  </a:lnTo>
                  <a:lnTo>
                    <a:pt x="2669" y="5930"/>
                  </a:lnTo>
                  <a:lnTo>
                    <a:pt x="2520" y="5911"/>
                  </a:lnTo>
                  <a:lnTo>
                    <a:pt x="2373" y="5885"/>
                  </a:lnTo>
                  <a:lnTo>
                    <a:pt x="2231" y="5851"/>
                  </a:lnTo>
                  <a:lnTo>
                    <a:pt x="2089" y="5812"/>
                  </a:lnTo>
                  <a:lnTo>
                    <a:pt x="1951" y="5765"/>
                  </a:lnTo>
                  <a:lnTo>
                    <a:pt x="1816" y="5711"/>
                  </a:lnTo>
                  <a:lnTo>
                    <a:pt x="1685" y="5652"/>
                  </a:lnTo>
                  <a:lnTo>
                    <a:pt x="1557" y="5586"/>
                  </a:lnTo>
                  <a:lnTo>
                    <a:pt x="1431" y="5515"/>
                  </a:lnTo>
                  <a:lnTo>
                    <a:pt x="1311" y="5438"/>
                  </a:lnTo>
                  <a:lnTo>
                    <a:pt x="1194" y="5355"/>
                  </a:lnTo>
                  <a:lnTo>
                    <a:pt x="1083" y="5267"/>
                  </a:lnTo>
                  <a:lnTo>
                    <a:pt x="975" y="5172"/>
                  </a:lnTo>
                  <a:lnTo>
                    <a:pt x="872" y="5074"/>
                  </a:lnTo>
                  <a:lnTo>
                    <a:pt x="774" y="4971"/>
                  </a:lnTo>
                  <a:lnTo>
                    <a:pt x="679" y="4863"/>
                  </a:lnTo>
                  <a:lnTo>
                    <a:pt x="591" y="4752"/>
                  </a:lnTo>
                  <a:lnTo>
                    <a:pt x="508" y="4635"/>
                  </a:lnTo>
                  <a:lnTo>
                    <a:pt x="431" y="4515"/>
                  </a:lnTo>
                  <a:lnTo>
                    <a:pt x="360" y="4389"/>
                  </a:lnTo>
                  <a:lnTo>
                    <a:pt x="294" y="4261"/>
                  </a:lnTo>
                  <a:lnTo>
                    <a:pt x="235" y="4130"/>
                  </a:lnTo>
                  <a:lnTo>
                    <a:pt x="181" y="3995"/>
                  </a:lnTo>
                  <a:lnTo>
                    <a:pt x="134" y="3857"/>
                  </a:lnTo>
                  <a:lnTo>
                    <a:pt x="95" y="3715"/>
                  </a:lnTo>
                  <a:lnTo>
                    <a:pt x="61" y="3573"/>
                  </a:lnTo>
                  <a:lnTo>
                    <a:pt x="35" y="3426"/>
                  </a:lnTo>
                  <a:lnTo>
                    <a:pt x="16" y="3277"/>
                  </a:lnTo>
                  <a:lnTo>
                    <a:pt x="5" y="3126"/>
                  </a:lnTo>
                  <a:lnTo>
                    <a:pt x="0" y="2973"/>
                  </a:lnTo>
                  <a:lnTo>
                    <a:pt x="5" y="2820"/>
                  </a:lnTo>
                  <a:lnTo>
                    <a:pt x="16" y="2669"/>
                  </a:lnTo>
                  <a:lnTo>
                    <a:pt x="35" y="2520"/>
                  </a:lnTo>
                  <a:lnTo>
                    <a:pt x="61" y="2373"/>
                  </a:lnTo>
                  <a:lnTo>
                    <a:pt x="95" y="2231"/>
                  </a:lnTo>
                  <a:lnTo>
                    <a:pt x="134" y="2089"/>
                  </a:lnTo>
                  <a:lnTo>
                    <a:pt x="181" y="1951"/>
                  </a:lnTo>
                  <a:lnTo>
                    <a:pt x="235" y="1816"/>
                  </a:lnTo>
                  <a:lnTo>
                    <a:pt x="294" y="1685"/>
                  </a:lnTo>
                  <a:lnTo>
                    <a:pt x="360" y="1557"/>
                  </a:lnTo>
                  <a:lnTo>
                    <a:pt x="431" y="1431"/>
                  </a:lnTo>
                  <a:lnTo>
                    <a:pt x="508" y="1311"/>
                  </a:lnTo>
                  <a:lnTo>
                    <a:pt x="591" y="1194"/>
                  </a:lnTo>
                  <a:lnTo>
                    <a:pt x="679" y="1083"/>
                  </a:lnTo>
                  <a:lnTo>
                    <a:pt x="774" y="975"/>
                  </a:lnTo>
                  <a:lnTo>
                    <a:pt x="872" y="872"/>
                  </a:lnTo>
                  <a:lnTo>
                    <a:pt x="975" y="774"/>
                  </a:lnTo>
                  <a:lnTo>
                    <a:pt x="1083" y="679"/>
                  </a:lnTo>
                  <a:lnTo>
                    <a:pt x="1194" y="591"/>
                  </a:lnTo>
                  <a:lnTo>
                    <a:pt x="1311" y="508"/>
                  </a:lnTo>
                  <a:lnTo>
                    <a:pt x="1431" y="431"/>
                  </a:lnTo>
                  <a:lnTo>
                    <a:pt x="1557" y="360"/>
                  </a:lnTo>
                  <a:lnTo>
                    <a:pt x="1685" y="294"/>
                  </a:lnTo>
                  <a:lnTo>
                    <a:pt x="1816" y="235"/>
                  </a:lnTo>
                  <a:lnTo>
                    <a:pt x="1951" y="181"/>
                  </a:lnTo>
                  <a:lnTo>
                    <a:pt x="2089" y="134"/>
                  </a:lnTo>
                  <a:lnTo>
                    <a:pt x="2231" y="95"/>
                  </a:lnTo>
                  <a:lnTo>
                    <a:pt x="2373" y="61"/>
                  </a:lnTo>
                  <a:lnTo>
                    <a:pt x="2520" y="35"/>
                  </a:lnTo>
                  <a:lnTo>
                    <a:pt x="2669" y="16"/>
                  </a:lnTo>
                  <a:lnTo>
                    <a:pt x="2820" y="5"/>
                  </a:lnTo>
                  <a:lnTo>
                    <a:pt x="2973" y="0"/>
                  </a:lnTo>
                  <a:close/>
                </a:path>
              </a:pathLst>
            </a:custGeom>
            <a:noFill/>
            <a:ln w="698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91" name="Freeform 13"/>
            <p:cNvSpPr>
              <a:spLocks/>
            </p:cNvSpPr>
            <p:nvPr/>
          </p:nvSpPr>
          <p:spPr bwMode="auto">
            <a:xfrm>
              <a:off x="1914" y="1914"/>
              <a:ext cx="991" cy="991"/>
            </a:xfrm>
            <a:custGeom>
              <a:avLst/>
              <a:gdLst>
                <a:gd name="T0" fmla="*/ 0 w 3962"/>
                <a:gd name="T1" fmla="*/ 0 h 3962"/>
                <a:gd name="T2" fmla="*/ 0 w 3962"/>
                <a:gd name="T3" fmla="*/ 0 h 3962"/>
                <a:gd name="T4" fmla="*/ 0 w 3962"/>
                <a:gd name="T5" fmla="*/ 0 h 3962"/>
                <a:gd name="T6" fmla="*/ 0 w 3962"/>
                <a:gd name="T7" fmla="*/ 0 h 3962"/>
                <a:gd name="T8" fmla="*/ 0 w 3962"/>
                <a:gd name="T9" fmla="*/ 0 h 3962"/>
                <a:gd name="T10" fmla="*/ 0 w 3962"/>
                <a:gd name="T11" fmla="*/ 0 h 3962"/>
                <a:gd name="T12" fmla="*/ 0 w 3962"/>
                <a:gd name="T13" fmla="*/ 0 h 3962"/>
                <a:gd name="T14" fmla="*/ 0 w 3962"/>
                <a:gd name="T15" fmla="*/ 0 h 3962"/>
                <a:gd name="T16" fmla="*/ 0 w 3962"/>
                <a:gd name="T17" fmla="*/ 0 h 3962"/>
                <a:gd name="T18" fmla="*/ 0 w 3962"/>
                <a:gd name="T19" fmla="*/ 0 h 3962"/>
                <a:gd name="T20" fmla="*/ 0 w 3962"/>
                <a:gd name="T21" fmla="*/ 0 h 3962"/>
                <a:gd name="T22" fmla="*/ 0 w 3962"/>
                <a:gd name="T23" fmla="*/ 0 h 3962"/>
                <a:gd name="T24" fmla="*/ 0 w 3962"/>
                <a:gd name="T25" fmla="*/ 0 h 3962"/>
                <a:gd name="T26" fmla="*/ 0 w 3962"/>
                <a:gd name="T27" fmla="*/ 0 h 3962"/>
                <a:gd name="T28" fmla="*/ 0 w 3962"/>
                <a:gd name="T29" fmla="*/ 0 h 3962"/>
                <a:gd name="T30" fmla="*/ 0 w 3962"/>
                <a:gd name="T31" fmla="*/ 0 h 3962"/>
                <a:gd name="T32" fmla="*/ 0 w 3962"/>
                <a:gd name="T33" fmla="*/ 0 h 3962"/>
                <a:gd name="T34" fmla="*/ 0 w 3962"/>
                <a:gd name="T35" fmla="*/ 0 h 3962"/>
                <a:gd name="T36" fmla="*/ 0 w 3962"/>
                <a:gd name="T37" fmla="*/ 0 h 3962"/>
                <a:gd name="T38" fmla="*/ 0 w 3962"/>
                <a:gd name="T39" fmla="*/ 0 h 3962"/>
                <a:gd name="T40" fmla="*/ 0 w 3962"/>
                <a:gd name="T41" fmla="*/ 0 h 3962"/>
                <a:gd name="T42" fmla="*/ 0 w 3962"/>
                <a:gd name="T43" fmla="*/ 0 h 3962"/>
                <a:gd name="T44" fmla="*/ 0 w 3962"/>
                <a:gd name="T45" fmla="*/ 0 h 3962"/>
                <a:gd name="T46" fmla="*/ 0 w 3962"/>
                <a:gd name="T47" fmla="*/ 0 h 3962"/>
                <a:gd name="T48" fmla="*/ 0 w 3962"/>
                <a:gd name="T49" fmla="*/ 0 h 3962"/>
                <a:gd name="T50" fmla="*/ 0 w 3962"/>
                <a:gd name="T51" fmla="*/ 0 h 3962"/>
                <a:gd name="T52" fmla="*/ 0 w 3962"/>
                <a:gd name="T53" fmla="*/ 0 h 3962"/>
                <a:gd name="T54" fmla="*/ 0 w 3962"/>
                <a:gd name="T55" fmla="*/ 0 h 3962"/>
                <a:gd name="T56" fmla="*/ 0 w 3962"/>
                <a:gd name="T57" fmla="*/ 0 h 3962"/>
                <a:gd name="T58" fmla="*/ 0 w 3962"/>
                <a:gd name="T59" fmla="*/ 0 h 3962"/>
                <a:gd name="T60" fmla="*/ 0 w 3962"/>
                <a:gd name="T61" fmla="*/ 0 h 3962"/>
                <a:gd name="T62" fmla="*/ 0 w 3962"/>
                <a:gd name="T63" fmla="*/ 0 h 3962"/>
                <a:gd name="T64" fmla="*/ 0 w 3962"/>
                <a:gd name="T65" fmla="*/ 0 h 3962"/>
                <a:gd name="T66" fmla="*/ 0 w 3962"/>
                <a:gd name="T67" fmla="*/ 0 h 3962"/>
                <a:gd name="T68" fmla="*/ 0 w 3962"/>
                <a:gd name="T69" fmla="*/ 0 h 3962"/>
                <a:gd name="T70" fmla="*/ 0 w 3962"/>
                <a:gd name="T71" fmla="*/ 0 h 3962"/>
                <a:gd name="T72" fmla="*/ 0 w 3962"/>
                <a:gd name="T73" fmla="*/ 0 h 3962"/>
                <a:gd name="T74" fmla="*/ 0 w 3962"/>
                <a:gd name="T75" fmla="*/ 0 h 3962"/>
                <a:gd name="T76" fmla="*/ 0 w 3962"/>
                <a:gd name="T77" fmla="*/ 0 h 3962"/>
                <a:gd name="T78" fmla="*/ 0 w 3962"/>
                <a:gd name="T79" fmla="*/ 0 h 3962"/>
                <a:gd name="T80" fmla="*/ 0 w 3962"/>
                <a:gd name="T81" fmla="*/ 0 h 3962"/>
                <a:gd name="T82" fmla="*/ 0 w 3962"/>
                <a:gd name="T83" fmla="*/ 0 h 3962"/>
                <a:gd name="T84" fmla="*/ 0 w 3962"/>
                <a:gd name="T85" fmla="*/ 0 h 396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962"/>
                <a:gd name="T130" fmla="*/ 0 h 3962"/>
                <a:gd name="T131" fmla="*/ 3962 w 3962"/>
                <a:gd name="T132" fmla="*/ 3962 h 396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962" h="3962">
                  <a:moveTo>
                    <a:pt x="1981" y="0"/>
                  </a:moveTo>
                  <a:lnTo>
                    <a:pt x="2083" y="2"/>
                  </a:lnTo>
                  <a:lnTo>
                    <a:pt x="2183" y="10"/>
                  </a:lnTo>
                  <a:lnTo>
                    <a:pt x="2283" y="22"/>
                  </a:lnTo>
                  <a:lnTo>
                    <a:pt x="2381" y="40"/>
                  </a:lnTo>
                  <a:lnTo>
                    <a:pt x="2476" y="62"/>
                  </a:lnTo>
                  <a:lnTo>
                    <a:pt x="2571" y="88"/>
                  </a:lnTo>
                  <a:lnTo>
                    <a:pt x="2662" y="120"/>
                  </a:lnTo>
                  <a:lnTo>
                    <a:pt x="2752" y="155"/>
                  </a:lnTo>
                  <a:lnTo>
                    <a:pt x="2840" y="195"/>
                  </a:lnTo>
                  <a:lnTo>
                    <a:pt x="2926" y="238"/>
                  </a:lnTo>
                  <a:lnTo>
                    <a:pt x="3009" y="287"/>
                  </a:lnTo>
                  <a:lnTo>
                    <a:pt x="3088" y="338"/>
                  </a:lnTo>
                  <a:lnTo>
                    <a:pt x="3166" y="393"/>
                  </a:lnTo>
                  <a:lnTo>
                    <a:pt x="3241" y="452"/>
                  </a:lnTo>
                  <a:lnTo>
                    <a:pt x="3313" y="514"/>
                  </a:lnTo>
                  <a:lnTo>
                    <a:pt x="3382" y="580"/>
                  </a:lnTo>
                  <a:lnTo>
                    <a:pt x="3448" y="649"/>
                  </a:lnTo>
                  <a:lnTo>
                    <a:pt x="3510" y="721"/>
                  </a:lnTo>
                  <a:lnTo>
                    <a:pt x="3569" y="796"/>
                  </a:lnTo>
                  <a:lnTo>
                    <a:pt x="3624" y="874"/>
                  </a:lnTo>
                  <a:lnTo>
                    <a:pt x="3675" y="953"/>
                  </a:lnTo>
                  <a:lnTo>
                    <a:pt x="3724" y="1036"/>
                  </a:lnTo>
                  <a:lnTo>
                    <a:pt x="3767" y="1122"/>
                  </a:lnTo>
                  <a:lnTo>
                    <a:pt x="3807" y="1210"/>
                  </a:lnTo>
                  <a:lnTo>
                    <a:pt x="3842" y="1300"/>
                  </a:lnTo>
                  <a:lnTo>
                    <a:pt x="3874" y="1391"/>
                  </a:lnTo>
                  <a:lnTo>
                    <a:pt x="3900" y="1486"/>
                  </a:lnTo>
                  <a:lnTo>
                    <a:pt x="3922" y="1581"/>
                  </a:lnTo>
                  <a:lnTo>
                    <a:pt x="3940" y="1679"/>
                  </a:lnTo>
                  <a:lnTo>
                    <a:pt x="3952" y="1779"/>
                  </a:lnTo>
                  <a:lnTo>
                    <a:pt x="3960" y="1879"/>
                  </a:lnTo>
                  <a:lnTo>
                    <a:pt x="3962" y="1981"/>
                  </a:lnTo>
                  <a:lnTo>
                    <a:pt x="3960" y="2083"/>
                  </a:lnTo>
                  <a:lnTo>
                    <a:pt x="3952" y="2183"/>
                  </a:lnTo>
                  <a:lnTo>
                    <a:pt x="3940" y="2283"/>
                  </a:lnTo>
                  <a:lnTo>
                    <a:pt x="3922" y="2381"/>
                  </a:lnTo>
                  <a:lnTo>
                    <a:pt x="3900" y="2476"/>
                  </a:lnTo>
                  <a:lnTo>
                    <a:pt x="3874" y="2571"/>
                  </a:lnTo>
                  <a:lnTo>
                    <a:pt x="3842" y="2662"/>
                  </a:lnTo>
                  <a:lnTo>
                    <a:pt x="3807" y="2752"/>
                  </a:lnTo>
                  <a:lnTo>
                    <a:pt x="3767" y="2840"/>
                  </a:lnTo>
                  <a:lnTo>
                    <a:pt x="3724" y="2926"/>
                  </a:lnTo>
                  <a:lnTo>
                    <a:pt x="3675" y="3009"/>
                  </a:lnTo>
                  <a:lnTo>
                    <a:pt x="3624" y="3088"/>
                  </a:lnTo>
                  <a:lnTo>
                    <a:pt x="3569" y="3166"/>
                  </a:lnTo>
                  <a:lnTo>
                    <a:pt x="3510" y="3241"/>
                  </a:lnTo>
                  <a:lnTo>
                    <a:pt x="3448" y="3313"/>
                  </a:lnTo>
                  <a:lnTo>
                    <a:pt x="3382" y="3382"/>
                  </a:lnTo>
                  <a:lnTo>
                    <a:pt x="3313" y="3448"/>
                  </a:lnTo>
                  <a:lnTo>
                    <a:pt x="3241" y="3510"/>
                  </a:lnTo>
                  <a:lnTo>
                    <a:pt x="3166" y="3569"/>
                  </a:lnTo>
                  <a:lnTo>
                    <a:pt x="3088" y="3624"/>
                  </a:lnTo>
                  <a:lnTo>
                    <a:pt x="3009" y="3675"/>
                  </a:lnTo>
                  <a:lnTo>
                    <a:pt x="2926" y="3724"/>
                  </a:lnTo>
                  <a:lnTo>
                    <a:pt x="2840" y="3767"/>
                  </a:lnTo>
                  <a:lnTo>
                    <a:pt x="2752" y="3807"/>
                  </a:lnTo>
                  <a:lnTo>
                    <a:pt x="2662" y="3842"/>
                  </a:lnTo>
                  <a:lnTo>
                    <a:pt x="2571" y="3874"/>
                  </a:lnTo>
                  <a:lnTo>
                    <a:pt x="2476" y="3900"/>
                  </a:lnTo>
                  <a:lnTo>
                    <a:pt x="2381" y="3922"/>
                  </a:lnTo>
                  <a:lnTo>
                    <a:pt x="2283" y="3940"/>
                  </a:lnTo>
                  <a:lnTo>
                    <a:pt x="2183" y="3952"/>
                  </a:lnTo>
                  <a:lnTo>
                    <a:pt x="2083" y="3960"/>
                  </a:lnTo>
                  <a:lnTo>
                    <a:pt x="1981" y="3962"/>
                  </a:lnTo>
                  <a:lnTo>
                    <a:pt x="1879" y="3960"/>
                  </a:lnTo>
                  <a:lnTo>
                    <a:pt x="1779" y="3952"/>
                  </a:lnTo>
                  <a:lnTo>
                    <a:pt x="1679" y="3940"/>
                  </a:lnTo>
                  <a:lnTo>
                    <a:pt x="1581" y="3922"/>
                  </a:lnTo>
                  <a:lnTo>
                    <a:pt x="1486" y="3900"/>
                  </a:lnTo>
                  <a:lnTo>
                    <a:pt x="1391" y="3874"/>
                  </a:lnTo>
                  <a:lnTo>
                    <a:pt x="1300" y="3842"/>
                  </a:lnTo>
                  <a:lnTo>
                    <a:pt x="1210" y="3807"/>
                  </a:lnTo>
                  <a:lnTo>
                    <a:pt x="1122" y="3767"/>
                  </a:lnTo>
                  <a:lnTo>
                    <a:pt x="1036" y="3724"/>
                  </a:lnTo>
                  <a:lnTo>
                    <a:pt x="953" y="3675"/>
                  </a:lnTo>
                  <a:lnTo>
                    <a:pt x="874" y="3624"/>
                  </a:lnTo>
                  <a:lnTo>
                    <a:pt x="796" y="3569"/>
                  </a:lnTo>
                  <a:lnTo>
                    <a:pt x="721" y="3510"/>
                  </a:lnTo>
                  <a:lnTo>
                    <a:pt x="649" y="3448"/>
                  </a:lnTo>
                  <a:lnTo>
                    <a:pt x="580" y="3382"/>
                  </a:lnTo>
                  <a:lnTo>
                    <a:pt x="514" y="3313"/>
                  </a:lnTo>
                  <a:lnTo>
                    <a:pt x="452" y="3241"/>
                  </a:lnTo>
                  <a:lnTo>
                    <a:pt x="393" y="3166"/>
                  </a:lnTo>
                  <a:lnTo>
                    <a:pt x="338" y="3088"/>
                  </a:lnTo>
                  <a:lnTo>
                    <a:pt x="287" y="3009"/>
                  </a:lnTo>
                  <a:lnTo>
                    <a:pt x="238" y="2926"/>
                  </a:lnTo>
                  <a:lnTo>
                    <a:pt x="195" y="2840"/>
                  </a:lnTo>
                  <a:lnTo>
                    <a:pt x="155" y="2752"/>
                  </a:lnTo>
                  <a:lnTo>
                    <a:pt x="120" y="2662"/>
                  </a:lnTo>
                  <a:lnTo>
                    <a:pt x="88" y="2571"/>
                  </a:lnTo>
                  <a:lnTo>
                    <a:pt x="62" y="2476"/>
                  </a:lnTo>
                  <a:lnTo>
                    <a:pt x="40" y="2381"/>
                  </a:lnTo>
                  <a:lnTo>
                    <a:pt x="22" y="2283"/>
                  </a:lnTo>
                  <a:lnTo>
                    <a:pt x="10" y="2183"/>
                  </a:lnTo>
                  <a:lnTo>
                    <a:pt x="2" y="2083"/>
                  </a:lnTo>
                  <a:lnTo>
                    <a:pt x="0" y="1981"/>
                  </a:lnTo>
                  <a:lnTo>
                    <a:pt x="2" y="1879"/>
                  </a:lnTo>
                  <a:lnTo>
                    <a:pt x="10" y="1779"/>
                  </a:lnTo>
                  <a:lnTo>
                    <a:pt x="22" y="1679"/>
                  </a:lnTo>
                  <a:lnTo>
                    <a:pt x="40" y="1581"/>
                  </a:lnTo>
                  <a:lnTo>
                    <a:pt x="62" y="1486"/>
                  </a:lnTo>
                  <a:lnTo>
                    <a:pt x="88" y="1391"/>
                  </a:lnTo>
                  <a:lnTo>
                    <a:pt x="120" y="1300"/>
                  </a:lnTo>
                  <a:lnTo>
                    <a:pt x="155" y="1210"/>
                  </a:lnTo>
                  <a:lnTo>
                    <a:pt x="195" y="1122"/>
                  </a:lnTo>
                  <a:lnTo>
                    <a:pt x="238" y="1036"/>
                  </a:lnTo>
                  <a:lnTo>
                    <a:pt x="287" y="953"/>
                  </a:lnTo>
                  <a:lnTo>
                    <a:pt x="338" y="874"/>
                  </a:lnTo>
                  <a:lnTo>
                    <a:pt x="393" y="796"/>
                  </a:lnTo>
                  <a:lnTo>
                    <a:pt x="452" y="721"/>
                  </a:lnTo>
                  <a:lnTo>
                    <a:pt x="514" y="649"/>
                  </a:lnTo>
                  <a:lnTo>
                    <a:pt x="580" y="580"/>
                  </a:lnTo>
                  <a:lnTo>
                    <a:pt x="649" y="514"/>
                  </a:lnTo>
                  <a:lnTo>
                    <a:pt x="721" y="452"/>
                  </a:lnTo>
                  <a:lnTo>
                    <a:pt x="796" y="393"/>
                  </a:lnTo>
                  <a:lnTo>
                    <a:pt x="874" y="338"/>
                  </a:lnTo>
                  <a:lnTo>
                    <a:pt x="953" y="287"/>
                  </a:lnTo>
                  <a:lnTo>
                    <a:pt x="1036" y="238"/>
                  </a:lnTo>
                  <a:lnTo>
                    <a:pt x="1122" y="195"/>
                  </a:lnTo>
                  <a:lnTo>
                    <a:pt x="1210" y="155"/>
                  </a:lnTo>
                  <a:lnTo>
                    <a:pt x="1300" y="120"/>
                  </a:lnTo>
                  <a:lnTo>
                    <a:pt x="1391" y="88"/>
                  </a:lnTo>
                  <a:lnTo>
                    <a:pt x="1486" y="62"/>
                  </a:lnTo>
                  <a:lnTo>
                    <a:pt x="1581" y="40"/>
                  </a:lnTo>
                  <a:lnTo>
                    <a:pt x="1679" y="22"/>
                  </a:lnTo>
                  <a:lnTo>
                    <a:pt x="1779" y="10"/>
                  </a:lnTo>
                  <a:lnTo>
                    <a:pt x="1879" y="2"/>
                  </a:lnTo>
                  <a:lnTo>
                    <a:pt x="198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92" name="Freeform 12"/>
            <p:cNvSpPr>
              <a:spLocks/>
            </p:cNvSpPr>
            <p:nvPr/>
          </p:nvSpPr>
          <p:spPr bwMode="auto">
            <a:xfrm>
              <a:off x="1914" y="1914"/>
              <a:ext cx="991" cy="991"/>
            </a:xfrm>
            <a:custGeom>
              <a:avLst/>
              <a:gdLst>
                <a:gd name="T0" fmla="*/ 0 w 3962"/>
                <a:gd name="T1" fmla="*/ 0 h 3962"/>
                <a:gd name="T2" fmla="*/ 0 w 3962"/>
                <a:gd name="T3" fmla="*/ 0 h 3962"/>
                <a:gd name="T4" fmla="*/ 0 w 3962"/>
                <a:gd name="T5" fmla="*/ 0 h 3962"/>
                <a:gd name="T6" fmla="*/ 0 w 3962"/>
                <a:gd name="T7" fmla="*/ 0 h 3962"/>
                <a:gd name="T8" fmla="*/ 0 w 3962"/>
                <a:gd name="T9" fmla="*/ 0 h 3962"/>
                <a:gd name="T10" fmla="*/ 0 w 3962"/>
                <a:gd name="T11" fmla="*/ 0 h 3962"/>
                <a:gd name="T12" fmla="*/ 0 w 3962"/>
                <a:gd name="T13" fmla="*/ 0 h 3962"/>
                <a:gd name="T14" fmla="*/ 0 w 3962"/>
                <a:gd name="T15" fmla="*/ 0 h 3962"/>
                <a:gd name="T16" fmla="*/ 0 w 3962"/>
                <a:gd name="T17" fmla="*/ 0 h 3962"/>
                <a:gd name="T18" fmla="*/ 0 w 3962"/>
                <a:gd name="T19" fmla="*/ 0 h 3962"/>
                <a:gd name="T20" fmla="*/ 0 w 3962"/>
                <a:gd name="T21" fmla="*/ 0 h 3962"/>
                <a:gd name="T22" fmla="*/ 0 w 3962"/>
                <a:gd name="T23" fmla="*/ 0 h 3962"/>
                <a:gd name="T24" fmla="*/ 0 w 3962"/>
                <a:gd name="T25" fmla="*/ 0 h 3962"/>
                <a:gd name="T26" fmla="*/ 0 w 3962"/>
                <a:gd name="T27" fmla="*/ 0 h 3962"/>
                <a:gd name="T28" fmla="*/ 0 w 3962"/>
                <a:gd name="T29" fmla="*/ 0 h 3962"/>
                <a:gd name="T30" fmla="*/ 0 w 3962"/>
                <a:gd name="T31" fmla="*/ 0 h 3962"/>
                <a:gd name="T32" fmla="*/ 0 w 3962"/>
                <a:gd name="T33" fmla="*/ 0 h 3962"/>
                <a:gd name="T34" fmla="*/ 0 w 3962"/>
                <a:gd name="T35" fmla="*/ 0 h 3962"/>
                <a:gd name="T36" fmla="*/ 0 w 3962"/>
                <a:gd name="T37" fmla="*/ 0 h 3962"/>
                <a:gd name="T38" fmla="*/ 0 w 3962"/>
                <a:gd name="T39" fmla="*/ 0 h 3962"/>
                <a:gd name="T40" fmla="*/ 0 w 3962"/>
                <a:gd name="T41" fmla="*/ 0 h 3962"/>
                <a:gd name="T42" fmla="*/ 0 w 3962"/>
                <a:gd name="T43" fmla="*/ 0 h 3962"/>
                <a:gd name="T44" fmla="*/ 0 w 3962"/>
                <a:gd name="T45" fmla="*/ 0 h 3962"/>
                <a:gd name="T46" fmla="*/ 0 w 3962"/>
                <a:gd name="T47" fmla="*/ 0 h 3962"/>
                <a:gd name="T48" fmla="*/ 0 w 3962"/>
                <a:gd name="T49" fmla="*/ 0 h 3962"/>
                <a:gd name="T50" fmla="*/ 0 w 3962"/>
                <a:gd name="T51" fmla="*/ 0 h 3962"/>
                <a:gd name="T52" fmla="*/ 0 w 3962"/>
                <a:gd name="T53" fmla="*/ 0 h 3962"/>
                <a:gd name="T54" fmla="*/ 0 w 3962"/>
                <a:gd name="T55" fmla="*/ 0 h 3962"/>
                <a:gd name="T56" fmla="*/ 0 w 3962"/>
                <a:gd name="T57" fmla="*/ 0 h 3962"/>
                <a:gd name="T58" fmla="*/ 0 w 3962"/>
                <a:gd name="T59" fmla="*/ 0 h 3962"/>
                <a:gd name="T60" fmla="*/ 0 w 3962"/>
                <a:gd name="T61" fmla="*/ 0 h 3962"/>
                <a:gd name="T62" fmla="*/ 0 w 3962"/>
                <a:gd name="T63" fmla="*/ 0 h 3962"/>
                <a:gd name="T64" fmla="*/ 0 w 3962"/>
                <a:gd name="T65" fmla="*/ 0 h 3962"/>
                <a:gd name="T66" fmla="*/ 0 w 3962"/>
                <a:gd name="T67" fmla="*/ 0 h 3962"/>
                <a:gd name="T68" fmla="*/ 0 w 3962"/>
                <a:gd name="T69" fmla="*/ 0 h 3962"/>
                <a:gd name="T70" fmla="*/ 0 w 3962"/>
                <a:gd name="T71" fmla="*/ 0 h 3962"/>
                <a:gd name="T72" fmla="*/ 0 w 3962"/>
                <a:gd name="T73" fmla="*/ 0 h 3962"/>
                <a:gd name="T74" fmla="*/ 0 w 3962"/>
                <a:gd name="T75" fmla="*/ 0 h 3962"/>
                <a:gd name="T76" fmla="*/ 0 w 3962"/>
                <a:gd name="T77" fmla="*/ 0 h 3962"/>
                <a:gd name="T78" fmla="*/ 0 w 3962"/>
                <a:gd name="T79" fmla="*/ 0 h 3962"/>
                <a:gd name="T80" fmla="*/ 0 w 3962"/>
                <a:gd name="T81" fmla="*/ 0 h 3962"/>
                <a:gd name="T82" fmla="*/ 0 w 3962"/>
                <a:gd name="T83" fmla="*/ 0 h 3962"/>
                <a:gd name="T84" fmla="*/ 0 w 3962"/>
                <a:gd name="T85" fmla="*/ 0 h 396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962"/>
                <a:gd name="T130" fmla="*/ 0 h 3962"/>
                <a:gd name="T131" fmla="*/ 3962 w 3962"/>
                <a:gd name="T132" fmla="*/ 3962 h 396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962" h="3962">
                  <a:moveTo>
                    <a:pt x="1981" y="0"/>
                  </a:moveTo>
                  <a:lnTo>
                    <a:pt x="2083" y="2"/>
                  </a:lnTo>
                  <a:lnTo>
                    <a:pt x="2183" y="10"/>
                  </a:lnTo>
                  <a:lnTo>
                    <a:pt x="2283" y="22"/>
                  </a:lnTo>
                  <a:lnTo>
                    <a:pt x="2381" y="40"/>
                  </a:lnTo>
                  <a:lnTo>
                    <a:pt x="2476" y="62"/>
                  </a:lnTo>
                  <a:lnTo>
                    <a:pt x="2571" y="88"/>
                  </a:lnTo>
                  <a:lnTo>
                    <a:pt x="2662" y="120"/>
                  </a:lnTo>
                  <a:lnTo>
                    <a:pt x="2752" y="155"/>
                  </a:lnTo>
                  <a:lnTo>
                    <a:pt x="2840" y="195"/>
                  </a:lnTo>
                  <a:lnTo>
                    <a:pt x="2926" y="238"/>
                  </a:lnTo>
                  <a:lnTo>
                    <a:pt x="3009" y="287"/>
                  </a:lnTo>
                  <a:lnTo>
                    <a:pt x="3088" y="338"/>
                  </a:lnTo>
                  <a:lnTo>
                    <a:pt x="3166" y="393"/>
                  </a:lnTo>
                  <a:lnTo>
                    <a:pt x="3241" y="452"/>
                  </a:lnTo>
                  <a:lnTo>
                    <a:pt x="3313" y="514"/>
                  </a:lnTo>
                  <a:lnTo>
                    <a:pt x="3382" y="580"/>
                  </a:lnTo>
                  <a:lnTo>
                    <a:pt x="3448" y="649"/>
                  </a:lnTo>
                  <a:lnTo>
                    <a:pt x="3510" y="721"/>
                  </a:lnTo>
                  <a:lnTo>
                    <a:pt x="3569" y="796"/>
                  </a:lnTo>
                  <a:lnTo>
                    <a:pt x="3624" y="874"/>
                  </a:lnTo>
                  <a:lnTo>
                    <a:pt x="3675" y="953"/>
                  </a:lnTo>
                  <a:lnTo>
                    <a:pt x="3724" y="1036"/>
                  </a:lnTo>
                  <a:lnTo>
                    <a:pt x="3767" y="1122"/>
                  </a:lnTo>
                  <a:lnTo>
                    <a:pt x="3807" y="1210"/>
                  </a:lnTo>
                  <a:lnTo>
                    <a:pt x="3842" y="1300"/>
                  </a:lnTo>
                  <a:lnTo>
                    <a:pt x="3874" y="1391"/>
                  </a:lnTo>
                  <a:lnTo>
                    <a:pt x="3900" y="1486"/>
                  </a:lnTo>
                  <a:lnTo>
                    <a:pt x="3922" y="1581"/>
                  </a:lnTo>
                  <a:lnTo>
                    <a:pt x="3940" y="1679"/>
                  </a:lnTo>
                  <a:lnTo>
                    <a:pt x="3952" y="1779"/>
                  </a:lnTo>
                  <a:lnTo>
                    <a:pt x="3960" y="1879"/>
                  </a:lnTo>
                  <a:lnTo>
                    <a:pt x="3962" y="1981"/>
                  </a:lnTo>
                  <a:lnTo>
                    <a:pt x="3960" y="2083"/>
                  </a:lnTo>
                  <a:lnTo>
                    <a:pt x="3952" y="2183"/>
                  </a:lnTo>
                  <a:lnTo>
                    <a:pt x="3940" y="2283"/>
                  </a:lnTo>
                  <a:lnTo>
                    <a:pt x="3922" y="2381"/>
                  </a:lnTo>
                  <a:lnTo>
                    <a:pt x="3900" y="2476"/>
                  </a:lnTo>
                  <a:lnTo>
                    <a:pt x="3874" y="2571"/>
                  </a:lnTo>
                  <a:lnTo>
                    <a:pt x="3842" y="2662"/>
                  </a:lnTo>
                  <a:lnTo>
                    <a:pt x="3807" y="2752"/>
                  </a:lnTo>
                  <a:lnTo>
                    <a:pt x="3767" y="2840"/>
                  </a:lnTo>
                  <a:lnTo>
                    <a:pt x="3724" y="2926"/>
                  </a:lnTo>
                  <a:lnTo>
                    <a:pt x="3675" y="3009"/>
                  </a:lnTo>
                  <a:lnTo>
                    <a:pt x="3624" y="3088"/>
                  </a:lnTo>
                  <a:lnTo>
                    <a:pt x="3569" y="3166"/>
                  </a:lnTo>
                  <a:lnTo>
                    <a:pt x="3510" y="3241"/>
                  </a:lnTo>
                  <a:lnTo>
                    <a:pt x="3448" y="3313"/>
                  </a:lnTo>
                  <a:lnTo>
                    <a:pt x="3382" y="3382"/>
                  </a:lnTo>
                  <a:lnTo>
                    <a:pt x="3313" y="3448"/>
                  </a:lnTo>
                  <a:lnTo>
                    <a:pt x="3241" y="3510"/>
                  </a:lnTo>
                  <a:lnTo>
                    <a:pt x="3166" y="3569"/>
                  </a:lnTo>
                  <a:lnTo>
                    <a:pt x="3088" y="3624"/>
                  </a:lnTo>
                  <a:lnTo>
                    <a:pt x="3009" y="3675"/>
                  </a:lnTo>
                  <a:lnTo>
                    <a:pt x="2926" y="3724"/>
                  </a:lnTo>
                  <a:lnTo>
                    <a:pt x="2840" y="3767"/>
                  </a:lnTo>
                  <a:lnTo>
                    <a:pt x="2752" y="3807"/>
                  </a:lnTo>
                  <a:lnTo>
                    <a:pt x="2662" y="3842"/>
                  </a:lnTo>
                  <a:lnTo>
                    <a:pt x="2571" y="3874"/>
                  </a:lnTo>
                  <a:lnTo>
                    <a:pt x="2476" y="3900"/>
                  </a:lnTo>
                  <a:lnTo>
                    <a:pt x="2381" y="3922"/>
                  </a:lnTo>
                  <a:lnTo>
                    <a:pt x="2283" y="3940"/>
                  </a:lnTo>
                  <a:lnTo>
                    <a:pt x="2183" y="3952"/>
                  </a:lnTo>
                  <a:lnTo>
                    <a:pt x="2083" y="3960"/>
                  </a:lnTo>
                  <a:lnTo>
                    <a:pt x="1981" y="3962"/>
                  </a:lnTo>
                  <a:lnTo>
                    <a:pt x="1879" y="3960"/>
                  </a:lnTo>
                  <a:lnTo>
                    <a:pt x="1779" y="3952"/>
                  </a:lnTo>
                  <a:lnTo>
                    <a:pt x="1679" y="3940"/>
                  </a:lnTo>
                  <a:lnTo>
                    <a:pt x="1581" y="3922"/>
                  </a:lnTo>
                  <a:lnTo>
                    <a:pt x="1486" y="3900"/>
                  </a:lnTo>
                  <a:lnTo>
                    <a:pt x="1391" y="3874"/>
                  </a:lnTo>
                  <a:lnTo>
                    <a:pt x="1300" y="3842"/>
                  </a:lnTo>
                  <a:lnTo>
                    <a:pt x="1210" y="3807"/>
                  </a:lnTo>
                  <a:lnTo>
                    <a:pt x="1122" y="3767"/>
                  </a:lnTo>
                  <a:lnTo>
                    <a:pt x="1036" y="3724"/>
                  </a:lnTo>
                  <a:lnTo>
                    <a:pt x="953" y="3675"/>
                  </a:lnTo>
                  <a:lnTo>
                    <a:pt x="874" y="3624"/>
                  </a:lnTo>
                  <a:lnTo>
                    <a:pt x="796" y="3569"/>
                  </a:lnTo>
                  <a:lnTo>
                    <a:pt x="721" y="3510"/>
                  </a:lnTo>
                  <a:lnTo>
                    <a:pt x="649" y="3448"/>
                  </a:lnTo>
                  <a:lnTo>
                    <a:pt x="580" y="3382"/>
                  </a:lnTo>
                  <a:lnTo>
                    <a:pt x="514" y="3313"/>
                  </a:lnTo>
                  <a:lnTo>
                    <a:pt x="452" y="3241"/>
                  </a:lnTo>
                  <a:lnTo>
                    <a:pt x="393" y="3166"/>
                  </a:lnTo>
                  <a:lnTo>
                    <a:pt x="338" y="3088"/>
                  </a:lnTo>
                  <a:lnTo>
                    <a:pt x="287" y="3009"/>
                  </a:lnTo>
                  <a:lnTo>
                    <a:pt x="238" y="2926"/>
                  </a:lnTo>
                  <a:lnTo>
                    <a:pt x="195" y="2840"/>
                  </a:lnTo>
                  <a:lnTo>
                    <a:pt x="155" y="2752"/>
                  </a:lnTo>
                  <a:lnTo>
                    <a:pt x="120" y="2662"/>
                  </a:lnTo>
                  <a:lnTo>
                    <a:pt x="88" y="2571"/>
                  </a:lnTo>
                  <a:lnTo>
                    <a:pt x="62" y="2476"/>
                  </a:lnTo>
                  <a:lnTo>
                    <a:pt x="40" y="2381"/>
                  </a:lnTo>
                  <a:lnTo>
                    <a:pt x="22" y="2283"/>
                  </a:lnTo>
                  <a:lnTo>
                    <a:pt x="10" y="2183"/>
                  </a:lnTo>
                  <a:lnTo>
                    <a:pt x="2" y="2083"/>
                  </a:lnTo>
                  <a:lnTo>
                    <a:pt x="0" y="1981"/>
                  </a:lnTo>
                  <a:lnTo>
                    <a:pt x="2" y="1879"/>
                  </a:lnTo>
                  <a:lnTo>
                    <a:pt x="10" y="1779"/>
                  </a:lnTo>
                  <a:lnTo>
                    <a:pt x="22" y="1679"/>
                  </a:lnTo>
                  <a:lnTo>
                    <a:pt x="40" y="1581"/>
                  </a:lnTo>
                  <a:lnTo>
                    <a:pt x="62" y="1486"/>
                  </a:lnTo>
                  <a:lnTo>
                    <a:pt x="88" y="1391"/>
                  </a:lnTo>
                  <a:lnTo>
                    <a:pt x="120" y="1300"/>
                  </a:lnTo>
                  <a:lnTo>
                    <a:pt x="155" y="1210"/>
                  </a:lnTo>
                  <a:lnTo>
                    <a:pt x="195" y="1122"/>
                  </a:lnTo>
                  <a:lnTo>
                    <a:pt x="238" y="1036"/>
                  </a:lnTo>
                  <a:lnTo>
                    <a:pt x="287" y="953"/>
                  </a:lnTo>
                  <a:lnTo>
                    <a:pt x="338" y="874"/>
                  </a:lnTo>
                  <a:lnTo>
                    <a:pt x="393" y="796"/>
                  </a:lnTo>
                  <a:lnTo>
                    <a:pt x="452" y="721"/>
                  </a:lnTo>
                  <a:lnTo>
                    <a:pt x="514" y="649"/>
                  </a:lnTo>
                  <a:lnTo>
                    <a:pt x="580" y="580"/>
                  </a:lnTo>
                  <a:lnTo>
                    <a:pt x="649" y="514"/>
                  </a:lnTo>
                  <a:lnTo>
                    <a:pt x="721" y="452"/>
                  </a:lnTo>
                  <a:lnTo>
                    <a:pt x="796" y="393"/>
                  </a:lnTo>
                  <a:lnTo>
                    <a:pt x="874" y="338"/>
                  </a:lnTo>
                  <a:lnTo>
                    <a:pt x="953" y="287"/>
                  </a:lnTo>
                  <a:lnTo>
                    <a:pt x="1036" y="238"/>
                  </a:lnTo>
                  <a:lnTo>
                    <a:pt x="1122" y="195"/>
                  </a:lnTo>
                  <a:lnTo>
                    <a:pt x="1210" y="155"/>
                  </a:lnTo>
                  <a:lnTo>
                    <a:pt x="1300" y="120"/>
                  </a:lnTo>
                  <a:lnTo>
                    <a:pt x="1391" y="88"/>
                  </a:lnTo>
                  <a:lnTo>
                    <a:pt x="1486" y="62"/>
                  </a:lnTo>
                  <a:lnTo>
                    <a:pt x="1581" y="40"/>
                  </a:lnTo>
                  <a:lnTo>
                    <a:pt x="1679" y="22"/>
                  </a:lnTo>
                  <a:lnTo>
                    <a:pt x="1779" y="10"/>
                  </a:lnTo>
                  <a:lnTo>
                    <a:pt x="1879" y="2"/>
                  </a:lnTo>
                  <a:lnTo>
                    <a:pt x="1981" y="0"/>
                  </a:lnTo>
                  <a:close/>
                </a:path>
              </a:pathLst>
            </a:custGeom>
            <a:noFill/>
            <a:ln w="698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93" name="Freeform 11"/>
            <p:cNvSpPr>
              <a:spLocks/>
            </p:cNvSpPr>
            <p:nvPr/>
          </p:nvSpPr>
          <p:spPr bwMode="auto">
            <a:xfrm>
              <a:off x="2162" y="2162"/>
              <a:ext cx="495" cy="495"/>
            </a:xfrm>
            <a:custGeom>
              <a:avLst/>
              <a:gdLst>
                <a:gd name="T0" fmla="*/ 0 w 1982"/>
                <a:gd name="T1" fmla="*/ 0 h 1982"/>
                <a:gd name="T2" fmla="*/ 0 w 1982"/>
                <a:gd name="T3" fmla="*/ 0 h 1982"/>
                <a:gd name="T4" fmla="*/ 0 w 1982"/>
                <a:gd name="T5" fmla="*/ 0 h 1982"/>
                <a:gd name="T6" fmla="*/ 0 w 1982"/>
                <a:gd name="T7" fmla="*/ 0 h 1982"/>
                <a:gd name="T8" fmla="*/ 0 w 1982"/>
                <a:gd name="T9" fmla="*/ 0 h 1982"/>
                <a:gd name="T10" fmla="*/ 0 w 1982"/>
                <a:gd name="T11" fmla="*/ 0 h 1982"/>
                <a:gd name="T12" fmla="*/ 0 w 1982"/>
                <a:gd name="T13" fmla="*/ 0 h 1982"/>
                <a:gd name="T14" fmla="*/ 0 w 1982"/>
                <a:gd name="T15" fmla="*/ 0 h 1982"/>
                <a:gd name="T16" fmla="*/ 0 w 1982"/>
                <a:gd name="T17" fmla="*/ 0 h 1982"/>
                <a:gd name="T18" fmla="*/ 0 w 1982"/>
                <a:gd name="T19" fmla="*/ 0 h 1982"/>
                <a:gd name="T20" fmla="*/ 0 w 1982"/>
                <a:gd name="T21" fmla="*/ 0 h 1982"/>
                <a:gd name="T22" fmla="*/ 0 w 1982"/>
                <a:gd name="T23" fmla="*/ 0 h 1982"/>
                <a:gd name="T24" fmla="*/ 0 w 1982"/>
                <a:gd name="T25" fmla="*/ 0 h 1982"/>
                <a:gd name="T26" fmla="*/ 0 w 1982"/>
                <a:gd name="T27" fmla="*/ 0 h 1982"/>
                <a:gd name="T28" fmla="*/ 0 w 1982"/>
                <a:gd name="T29" fmla="*/ 0 h 1982"/>
                <a:gd name="T30" fmla="*/ 0 w 1982"/>
                <a:gd name="T31" fmla="*/ 0 h 1982"/>
                <a:gd name="T32" fmla="*/ 0 w 1982"/>
                <a:gd name="T33" fmla="*/ 0 h 1982"/>
                <a:gd name="T34" fmla="*/ 0 w 1982"/>
                <a:gd name="T35" fmla="*/ 0 h 1982"/>
                <a:gd name="T36" fmla="*/ 0 w 1982"/>
                <a:gd name="T37" fmla="*/ 0 h 1982"/>
                <a:gd name="T38" fmla="*/ 0 w 1982"/>
                <a:gd name="T39" fmla="*/ 0 h 1982"/>
                <a:gd name="T40" fmla="*/ 0 w 1982"/>
                <a:gd name="T41" fmla="*/ 0 h 1982"/>
                <a:gd name="T42" fmla="*/ 0 w 1982"/>
                <a:gd name="T43" fmla="*/ 0 h 1982"/>
                <a:gd name="T44" fmla="*/ 0 w 1982"/>
                <a:gd name="T45" fmla="*/ 0 h 1982"/>
                <a:gd name="T46" fmla="*/ 0 w 1982"/>
                <a:gd name="T47" fmla="*/ 0 h 1982"/>
                <a:gd name="T48" fmla="*/ 0 w 1982"/>
                <a:gd name="T49" fmla="*/ 0 h 1982"/>
                <a:gd name="T50" fmla="*/ 0 w 1982"/>
                <a:gd name="T51" fmla="*/ 0 h 1982"/>
                <a:gd name="T52" fmla="*/ 0 w 1982"/>
                <a:gd name="T53" fmla="*/ 0 h 1982"/>
                <a:gd name="T54" fmla="*/ 0 w 1982"/>
                <a:gd name="T55" fmla="*/ 0 h 1982"/>
                <a:gd name="T56" fmla="*/ 0 w 1982"/>
                <a:gd name="T57" fmla="*/ 0 h 1982"/>
                <a:gd name="T58" fmla="*/ 0 w 1982"/>
                <a:gd name="T59" fmla="*/ 0 h 1982"/>
                <a:gd name="T60" fmla="*/ 0 w 1982"/>
                <a:gd name="T61" fmla="*/ 0 h 1982"/>
                <a:gd name="T62" fmla="*/ 0 w 1982"/>
                <a:gd name="T63" fmla="*/ 0 h 1982"/>
                <a:gd name="T64" fmla="*/ 0 w 1982"/>
                <a:gd name="T65" fmla="*/ 0 h 1982"/>
                <a:gd name="T66" fmla="*/ 0 w 1982"/>
                <a:gd name="T67" fmla="*/ 0 h 1982"/>
                <a:gd name="T68" fmla="*/ 0 w 1982"/>
                <a:gd name="T69" fmla="*/ 0 h 1982"/>
                <a:gd name="T70" fmla="*/ 0 w 1982"/>
                <a:gd name="T71" fmla="*/ 0 h 1982"/>
                <a:gd name="T72" fmla="*/ 0 w 1982"/>
                <a:gd name="T73" fmla="*/ 0 h 1982"/>
                <a:gd name="T74" fmla="*/ 0 w 1982"/>
                <a:gd name="T75" fmla="*/ 0 h 1982"/>
                <a:gd name="T76" fmla="*/ 0 w 1982"/>
                <a:gd name="T77" fmla="*/ 0 h 1982"/>
                <a:gd name="T78" fmla="*/ 0 w 1982"/>
                <a:gd name="T79" fmla="*/ 0 h 1982"/>
                <a:gd name="T80" fmla="*/ 0 w 1982"/>
                <a:gd name="T81" fmla="*/ 0 h 1982"/>
                <a:gd name="T82" fmla="*/ 0 w 1982"/>
                <a:gd name="T83" fmla="*/ 0 h 1982"/>
                <a:gd name="T84" fmla="*/ 0 w 1982"/>
                <a:gd name="T85" fmla="*/ 0 h 198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982"/>
                <a:gd name="T130" fmla="*/ 0 h 1982"/>
                <a:gd name="T131" fmla="*/ 1982 w 1982"/>
                <a:gd name="T132" fmla="*/ 1982 h 198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982" h="1982">
                  <a:moveTo>
                    <a:pt x="991" y="0"/>
                  </a:moveTo>
                  <a:lnTo>
                    <a:pt x="1042" y="2"/>
                  </a:lnTo>
                  <a:lnTo>
                    <a:pt x="1093" y="5"/>
                  </a:lnTo>
                  <a:lnTo>
                    <a:pt x="1142" y="12"/>
                  </a:lnTo>
                  <a:lnTo>
                    <a:pt x="1191" y="20"/>
                  </a:lnTo>
                  <a:lnTo>
                    <a:pt x="1238" y="32"/>
                  </a:lnTo>
                  <a:lnTo>
                    <a:pt x="1285" y="45"/>
                  </a:lnTo>
                  <a:lnTo>
                    <a:pt x="1331" y="60"/>
                  </a:lnTo>
                  <a:lnTo>
                    <a:pt x="1377" y="79"/>
                  </a:lnTo>
                  <a:lnTo>
                    <a:pt x="1420" y="99"/>
                  </a:lnTo>
                  <a:lnTo>
                    <a:pt x="1463" y="120"/>
                  </a:lnTo>
                  <a:lnTo>
                    <a:pt x="1505" y="143"/>
                  </a:lnTo>
                  <a:lnTo>
                    <a:pt x="1545" y="169"/>
                  </a:lnTo>
                  <a:lnTo>
                    <a:pt x="1584" y="197"/>
                  </a:lnTo>
                  <a:lnTo>
                    <a:pt x="1622" y="226"/>
                  </a:lnTo>
                  <a:lnTo>
                    <a:pt x="1658" y="257"/>
                  </a:lnTo>
                  <a:lnTo>
                    <a:pt x="1691" y="291"/>
                  </a:lnTo>
                  <a:lnTo>
                    <a:pt x="1725" y="324"/>
                  </a:lnTo>
                  <a:lnTo>
                    <a:pt x="1756" y="360"/>
                  </a:lnTo>
                  <a:lnTo>
                    <a:pt x="1785" y="398"/>
                  </a:lnTo>
                  <a:lnTo>
                    <a:pt x="1813" y="437"/>
                  </a:lnTo>
                  <a:lnTo>
                    <a:pt x="1839" y="477"/>
                  </a:lnTo>
                  <a:lnTo>
                    <a:pt x="1862" y="519"/>
                  </a:lnTo>
                  <a:lnTo>
                    <a:pt x="1883" y="562"/>
                  </a:lnTo>
                  <a:lnTo>
                    <a:pt x="1903" y="605"/>
                  </a:lnTo>
                  <a:lnTo>
                    <a:pt x="1922" y="651"/>
                  </a:lnTo>
                  <a:lnTo>
                    <a:pt x="1937" y="697"/>
                  </a:lnTo>
                  <a:lnTo>
                    <a:pt x="1950" y="744"/>
                  </a:lnTo>
                  <a:lnTo>
                    <a:pt x="1962" y="791"/>
                  </a:lnTo>
                  <a:lnTo>
                    <a:pt x="1970" y="840"/>
                  </a:lnTo>
                  <a:lnTo>
                    <a:pt x="1977" y="889"/>
                  </a:lnTo>
                  <a:lnTo>
                    <a:pt x="1980" y="940"/>
                  </a:lnTo>
                  <a:lnTo>
                    <a:pt x="1982" y="991"/>
                  </a:lnTo>
                  <a:lnTo>
                    <a:pt x="1980" y="1042"/>
                  </a:lnTo>
                  <a:lnTo>
                    <a:pt x="1977" y="1093"/>
                  </a:lnTo>
                  <a:lnTo>
                    <a:pt x="1970" y="1142"/>
                  </a:lnTo>
                  <a:lnTo>
                    <a:pt x="1962" y="1191"/>
                  </a:lnTo>
                  <a:lnTo>
                    <a:pt x="1950" y="1238"/>
                  </a:lnTo>
                  <a:lnTo>
                    <a:pt x="1937" y="1285"/>
                  </a:lnTo>
                  <a:lnTo>
                    <a:pt x="1922" y="1331"/>
                  </a:lnTo>
                  <a:lnTo>
                    <a:pt x="1903" y="1377"/>
                  </a:lnTo>
                  <a:lnTo>
                    <a:pt x="1883" y="1420"/>
                  </a:lnTo>
                  <a:lnTo>
                    <a:pt x="1862" y="1463"/>
                  </a:lnTo>
                  <a:lnTo>
                    <a:pt x="1839" y="1505"/>
                  </a:lnTo>
                  <a:lnTo>
                    <a:pt x="1813" y="1545"/>
                  </a:lnTo>
                  <a:lnTo>
                    <a:pt x="1785" y="1584"/>
                  </a:lnTo>
                  <a:lnTo>
                    <a:pt x="1756" y="1622"/>
                  </a:lnTo>
                  <a:lnTo>
                    <a:pt x="1725" y="1658"/>
                  </a:lnTo>
                  <a:lnTo>
                    <a:pt x="1691" y="1691"/>
                  </a:lnTo>
                  <a:lnTo>
                    <a:pt x="1658" y="1725"/>
                  </a:lnTo>
                  <a:lnTo>
                    <a:pt x="1622" y="1756"/>
                  </a:lnTo>
                  <a:lnTo>
                    <a:pt x="1584" y="1785"/>
                  </a:lnTo>
                  <a:lnTo>
                    <a:pt x="1545" y="1813"/>
                  </a:lnTo>
                  <a:lnTo>
                    <a:pt x="1505" y="1839"/>
                  </a:lnTo>
                  <a:lnTo>
                    <a:pt x="1463" y="1862"/>
                  </a:lnTo>
                  <a:lnTo>
                    <a:pt x="1420" y="1883"/>
                  </a:lnTo>
                  <a:lnTo>
                    <a:pt x="1377" y="1903"/>
                  </a:lnTo>
                  <a:lnTo>
                    <a:pt x="1331" y="1922"/>
                  </a:lnTo>
                  <a:lnTo>
                    <a:pt x="1285" y="1937"/>
                  </a:lnTo>
                  <a:lnTo>
                    <a:pt x="1238" y="1950"/>
                  </a:lnTo>
                  <a:lnTo>
                    <a:pt x="1191" y="1962"/>
                  </a:lnTo>
                  <a:lnTo>
                    <a:pt x="1142" y="1970"/>
                  </a:lnTo>
                  <a:lnTo>
                    <a:pt x="1093" y="1977"/>
                  </a:lnTo>
                  <a:lnTo>
                    <a:pt x="1042" y="1980"/>
                  </a:lnTo>
                  <a:lnTo>
                    <a:pt x="991" y="1982"/>
                  </a:lnTo>
                  <a:lnTo>
                    <a:pt x="940" y="1980"/>
                  </a:lnTo>
                  <a:lnTo>
                    <a:pt x="889" y="1977"/>
                  </a:lnTo>
                  <a:lnTo>
                    <a:pt x="840" y="1970"/>
                  </a:lnTo>
                  <a:lnTo>
                    <a:pt x="791" y="1962"/>
                  </a:lnTo>
                  <a:lnTo>
                    <a:pt x="744" y="1950"/>
                  </a:lnTo>
                  <a:lnTo>
                    <a:pt x="697" y="1937"/>
                  </a:lnTo>
                  <a:lnTo>
                    <a:pt x="651" y="1922"/>
                  </a:lnTo>
                  <a:lnTo>
                    <a:pt x="605" y="1903"/>
                  </a:lnTo>
                  <a:lnTo>
                    <a:pt x="562" y="1883"/>
                  </a:lnTo>
                  <a:lnTo>
                    <a:pt x="519" y="1862"/>
                  </a:lnTo>
                  <a:lnTo>
                    <a:pt x="477" y="1839"/>
                  </a:lnTo>
                  <a:lnTo>
                    <a:pt x="437" y="1813"/>
                  </a:lnTo>
                  <a:lnTo>
                    <a:pt x="398" y="1785"/>
                  </a:lnTo>
                  <a:lnTo>
                    <a:pt x="360" y="1756"/>
                  </a:lnTo>
                  <a:lnTo>
                    <a:pt x="324" y="1725"/>
                  </a:lnTo>
                  <a:lnTo>
                    <a:pt x="291" y="1691"/>
                  </a:lnTo>
                  <a:lnTo>
                    <a:pt x="257" y="1658"/>
                  </a:lnTo>
                  <a:lnTo>
                    <a:pt x="226" y="1622"/>
                  </a:lnTo>
                  <a:lnTo>
                    <a:pt x="197" y="1584"/>
                  </a:lnTo>
                  <a:lnTo>
                    <a:pt x="169" y="1545"/>
                  </a:lnTo>
                  <a:lnTo>
                    <a:pt x="143" y="1505"/>
                  </a:lnTo>
                  <a:lnTo>
                    <a:pt x="120" y="1463"/>
                  </a:lnTo>
                  <a:lnTo>
                    <a:pt x="99" y="1420"/>
                  </a:lnTo>
                  <a:lnTo>
                    <a:pt x="79" y="1377"/>
                  </a:lnTo>
                  <a:lnTo>
                    <a:pt x="60" y="1331"/>
                  </a:lnTo>
                  <a:lnTo>
                    <a:pt x="45" y="1285"/>
                  </a:lnTo>
                  <a:lnTo>
                    <a:pt x="32" y="1238"/>
                  </a:lnTo>
                  <a:lnTo>
                    <a:pt x="20" y="1191"/>
                  </a:lnTo>
                  <a:lnTo>
                    <a:pt x="12" y="1142"/>
                  </a:lnTo>
                  <a:lnTo>
                    <a:pt x="5" y="1093"/>
                  </a:lnTo>
                  <a:lnTo>
                    <a:pt x="2" y="1042"/>
                  </a:lnTo>
                  <a:lnTo>
                    <a:pt x="0" y="991"/>
                  </a:lnTo>
                  <a:lnTo>
                    <a:pt x="2" y="940"/>
                  </a:lnTo>
                  <a:lnTo>
                    <a:pt x="5" y="889"/>
                  </a:lnTo>
                  <a:lnTo>
                    <a:pt x="12" y="840"/>
                  </a:lnTo>
                  <a:lnTo>
                    <a:pt x="20" y="791"/>
                  </a:lnTo>
                  <a:lnTo>
                    <a:pt x="32" y="744"/>
                  </a:lnTo>
                  <a:lnTo>
                    <a:pt x="45" y="697"/>
                  </a:lnTo>
                  <a:lnTo>
                    <a:pt x="60" y="651"/>
                  </a:lnTo>
                  <a:lnTo>
                    <a:pt x="79" y="605"/>
                  </a:lnTo>
                  <a:lnTo>
                    <a:pt x="99" y="562"/>
                  </a:lnTo>
                  <a:lnTo>
                    <a:pt x="120" y="519"/>
                  </a:lnTo>
                  <a:lnTo>
                    <a:pt x="143" y="477"/>
                  </a:lnTo>
                  <a:lnTo>
                    <a:pt x="169" y="437"/>
                  </a:lnTo>
                  <a:lnTo>
                    <a:pt x="197" y="398"/>
                  </a:lnTo>
                  <a:lnTo>
                    <a:pt x="226" y="360"/>
                  </a:lnTo>
                  <a:lnTo>
                    <a:pt x="257" y="324"/>
                  </a:lnTo>
                  <a:lnTo>
                    <a:pt x="291" y="291"/>
                  </a:lnTo>
                  <a:lnTo>
                    <a:pt x="324" y="257"/>
                  </a:lnTo>
                  <a:lnTo>
                    <a:pt x="360" y="226"/>
                  </a:lnTo>
                  <a:lnTo>
                    <a:pt x="398" y="197"/>
                  </a:lnTo>
                  <a:lnTo>
                    <a:pt x="437" y="169"/>
                  </a:lnTo>
                  <a:lnTo>
                    <a:pt x="477" y="143"/>
                  </a:lnTo>
                  <a:lnTo>
                    <a:pt x="519" y="120"/>
                  </a:lnTo>
                  <a:lnTo>
                    <a:pt x="562" y="99"/>
                  </a:lnTo>
                  <a:lnTo>
                    <a:pt x="605" y="79"/>
                  </a:lnTo>
                  <a:lnTo>
                    <a:pt x="651" y="60"/>
                  </a:lnTo>
                  <a:lnTo>
                    <a:pt x="697" y="45"/>
                  </a:lnTo>
                  <a:lnTo>
                    <a:pt x="744" y="32"/>
                  </a:lnTo>
                  <a:lnTo>
                    <a:pt x="791" y="20"/>
                  </a:lnTo>
                  <a:lnTo>
                    <a:pt x="840" y="12"/>
                  </a:lnTo>
                  <a:lnTo>
                    <a:pt x="889" y="5"/>
                  </a:lnTo>
                  <a:lnTo>
                    <a:pt x="940" y="2"/>
                  </a:lnTo>
                  <a:lnTo>
                    <a:pt x="991" y="0"/>
                  </a:lnTo>
                  <a:close/>
                </a:path>
              </a:pathLst>
            </a:custGeom>
            <a:solidFill>
              <a:srgbClr val="FBF9F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94" name="Freeform 10"/>
            <p:cNvSpPr>
              <a:spLocks/>
            </p:cNvSpPr>
            <p:nvPr/>
          </p:nvSpPr>
          <p:spPr bwMode="auto">
            <a:xfrm>
              <a:off x="2162" y="2162"/>
              <a:ext cx="495" cy="495"/>
            </a:xfrm>
            <a:custGeom>
              <a:avLst/>
              <a:gdLst>
                <a:gd name="T0" fmla="*/ 0 w 1982"/>
                <a:gd name="T1" fmla="*/ 0 h 1982"/>
                <a:gd name="T2" fmla="*/ 0 w 1982"/>
                <a:gd name="T3" fmla="*/ 0 h 1982"/>
                <a:gd name="T4" fmla="*/ 0 w 1982"/>
                <a:gd name="T5" fmla="*/ 0 h 1982"/>
                <a:gd name="T6" fmla="*/ 0 w 1982"/>
                <a:gd name="T7" fmla="*/ 0 h 1982"/>
                <a:gd name="T8" fmla="*/ 0 w 1982"/>
                <a:gd name="T9" fmla="*/ 0 h 1982"/>
                <a:gd name="T10" fmla="*/ 0 w 1982"/>
                <a:gd name="T11" fmla="*/ 0 h 1982"/>
                <a:gd name="T12" fmla="*/ 0 w 1982"/>
                <a:gd name="T13" fmla="*/ 0 h 1982"/>
                <a:gd name="T14" fmla="*/ 0 w 1982"/>
                <a:gd name="T15" fmla="*/ 0 h 1982"/>
                <a:gd name="T16" fmla="*/ 0 w 1982"/>
                <a:gd name="T17" fmla="*/ 0 h 1982"/>
                <a:gd name="T18" fmla="*/ 0 w 1982"/>
                <a:gd name="T19" fmla="*/ 0 h 1982"/>
                <a:gd name="T20" fmla="*/ 0 w 1982"/>
                <a:gd name="T21" fmla="*/ 0 h 1982"/>
                <a:gd name="T22" fmla="*/ 0 w 1982"/>
                <a:gd name="T23" fmla="*/ 0 h 1982"/>
                <a:gd name="T24" fmla="*/ 0 w 1982"/>
                <a:gd name="T25" fmla="*/ 0 h 1982"/>
                <a:gd name="T26" fmla="*/ 0 w 1982"/>
                <a:gd name="T27" fmla="*/ 0 h 1982"/>
                <a:gd name="T28" fmla="*/ 0 w 1982"/>
                <a:gd name="T29" fmla="*/ 0 h 1982"/>
                <a:gd name="T30" fmla="*/ 0 w 1982"/>
                <a:gd name="T31" fmla="*/ 0 h 1982"/>
                <a:gd name="T32" fmla="*/ 0 w 1982"/>
                <a:gd name="T33" fmla="*/ 0 h 1982"/>
                <a:gd name="T34" fmla="*/ 0 w 1982"/>
                <a:gd name="T35" fmla="*/ 0 h 1982"/>
                <a:gd name="T36" fmla="*/ 0 w 1982"/>
                <a:gd name="T37" fmla="*/ 0 h 1982"/>
                <a:gd name="T38" fmla="*/ 0 w 1982"/>
                <a:gd name="T39" fmla="*/ 0 h 1982"/>
                <a:gd name="T40" fmla="*/ 0 w 1982"/>
                <a:gd name="T41" fmla="*/ 0 h 1982"/>
                <a:gd name="T42" fmla="*/ 0 w 1982"/>
                <a:gd name="T43" fmla="*/ 0 h 1982"/>
                <a:gd name="T44" fmla="*/ 0 w 1982"/>
                <a:gd name="T45" fmla="*/ 0 h 1982"/>
                <a:gd name="T46" fmla="*/ 0 w 1982"/>
                <a:gd name="T47" fmla="*/ 0 h 1982"/>
                <a:gd name="T48" fmla="*/ 0 w 1982"/>
                <a:gd name="T49" fmla="*/ 0 h 1982"/>
                <a:gd name="T50" fmla="*/ 0 w 1982"/>
                <a:gd name="T51" fmla="*/ 0 h 1982"/>
                <a:gd name="T52" fmla="*/ 0 w 1982"/>
                <a:gd name="T53" fmla="*/ 0 h 1982"/>
                <a:gd name="T54" fmla="*/ 0 w 1982"/>
                <a:gd name="T55" fmla="*/ 0 h 1982"/>
                <a:gd name="T56" fmla="*/ 0 w 1982"/>
                <a:gd name="T57" fmla="*/ 0 h 1982"/>
                <a:gd name="T58" fmla="*/ 0 w 1982"/>
                <a:gd name="T59" fmla="*/ 0 h 1982"/>
                <a:gd name="T60" fmla="*/ 0 w 1982"/>
                <a:gd name="T61" fmla="*/ 0 h 1982"/>
                <a:gd name="T62" fmla="*/ 0 w 1982"/>
                <a:gd name="T63" fmla="*/ 0 h 1982"/>
                <a:gd name="T64" fmla="*/ 0 w 1982"/>
                <a:gd name="T65" fmla="*/ 0 h 1982"/>
                <a:gd name="T66" fmla="*/ 0 w 1982"/>
                <a:gd name="T67" fmla="*/ 0 h 1982"/>
                <a:gd name="T68" fmla="*/ 0 w 1982"/>
                <a:gd name="T69" fmla="*/ 0 h 1982"/>
                <a:gd name="T70" fmla="*/ 0 w 1982"/>
                <a:gd name="T71" fmla="*/ 0 h 1982"/>
                <a:gd name="T72" fmla="*/ 0 w 1982"/>
                <a:gd name="T73" fmla="*/ 0 h 1982"/>
                <a:gd name="T74" fmla="*/ 0 w 1982"/>
                <a:gd name="T75" fmla="*/ 0 h 1982"/>
                <a:gd name="T76" fmla="*/ 0 w 1982"/>
                <a:gd name="T77" fmla="*/ 0 h 1982"/>
                <a:gd name="T78" fmla="*/ 0 w 1982"/>
                <a:gd name="T79" fmla="*/ 0 h 1982"/>
                <a:gd name="T80" fmla="*/ 0 w 1982"/>
                <a:gd name="T81" fmla="*/ 0 h 1982"/>
                <a:gd name="T82" fmla="*/ 0 w 1982"/>
                <a:gd name="T83" fmla="*/ 0 h 1982"/>
                <a:gd name="T84" fmla="*/ 0 w 1982"/>
                <a:gd name="T85" fmla="*/ 0 h 198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982"/>
                <a:gd name="T130" fmla="*/ 0 h 1982"/>
                <a:gd name="T131" fmla="*/ 1982 w 1982"/>
                <a:gd name="T132" fmla="*/ 1982 h 198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982" h="1982">
                  <a:moveTo>
                    <a:pt x="991" y="0"/>
                  </a:moveTo>
                  <a:lnTo>
                    <a:pt x="1042" y="2"/>
                  </a:lnTo>
                  <a:lnTo>
                    <a:pt x="1093" y="5"/>
                  </a:lnTo>
                  <a:lnTo>
                    <a:pt x="1142" y="12"/>
                  </a:lnTo>
                  <a:lnTo>
                    <a:pt x="1191" y="20"/>
                  </a:lnTo>
                  <a:lnTo>
                    <a:pt x="1238" y="32"/>
                  </a:lnTo>
                  <a:lnTo>
                    <a:pt x="1285" y="45"/>
                  </a:lnTo>
                  <a:lnTo>
                    <a:pt x="1331" y="60"/>
                  </a:lnTo>
                  <a:lnTo>
                    <a:pt x="1377" y="79"/>
                  </a:lnTo>
                  <a:lnTo>
                    <a:pt x="1420" y="99"/>
                  </a:lnTo>
                  <a:lnTo>
                    <a:pt x="1463" y="120"/>
                  </a:lnTo>
                  <a:lnTo>
                    <a:pt x="1505" y="143"/>
                  </a:lnTo>
                  <a:lnTo>
                    <a:pt x="1545" y="169"/>
                  </a:lnTo>
                  <a:lnTo>
                    <a:pt x="1584" y="197"/>
                  </a:lnTo>
                  <a:lnTo>
                    <a:pt x="1622" y="226"/>
                  </a:lnTo>
                  <a:lnTo>
                    <a:pt x="1658" y="257"/>
                  </a:lnTo>
                  <a:lnTo>
                    <a:pt x="1691" y="291"/>
                  </a:lnTo>
                  <a:lnTo>
                    <a:pt x="1725" y="324"/>
                  </a:lnTo>
                  <a:lnTo>
                    <a:pt x="1756" y="360"/>
                  </a:lnTo>
                  <a:lnTo>
                    <a:pt x="1785" y="398"/>
                  </a:lnTo>
                  <a:lnTo>
                    <a:pt x="1813" y="437"/>
                  </a:lnTo>
                  <a:lnTo>
                    <a:pt x="1839" y="477"/>
                  </a:lnTo>
                  <a:lnTo>
                    <a:pt x="1862" y="519"/>
                  </a:lnTo>
                  <a:lnTo>
                    <a:pt x="1883" y="562"/>
                  </a:lnTo>
                  <a:lnTo>
                    <a:pt x="1903" y="605"/>
                  </a:lnTo>
                  <a:lnTo>
                    <a:pt x="1922" y="651"/>
                  </a:lnTo>
                  <a:lnTo>
                    <a:pt x="1937" y="697"/>
                  </a:lnTo>
                  <a:lnTo>
                    <a:pt x="1950" y="744"/>
                  </a:lnTo>
                  <a:lnTo>
                    <a:pt x="1962" y="791"/>
                  </a:lnTo>
                  <a:lnTo>
                    <a:pt x="1970" y="840"/>
                  </a:lnTo>
                  <a:lnTo>
                    <a:pt x="1977" y="889"/>
                  </a:lnTo>
                  <a:lnTo>
                    <a:pt x="1980" y="940"/>
                  </a:lnTo>
                  <a:lnTo>
                    <a:pt x="1982" y="991"/>
                  </a:lnTo>
                  <a:lnTo>
                    <a:pt x="1980" y="1042"/>
                  </a:lnTo>
                  <a:lnTo>
                    <a:pt x="1977" y="1093"/>
                  </a:lnTo>
                  <a:lnTo>
                    <a:pt x="1970" y="1142"/>
                  </a:lnTo>
                  <a:lnTo>
                    <a:pt x="1962" y="1191"/>
                  </a:lnTo>
                  <a:lnTo>
                    <a:pt x="1950" y="1238"/>
                  </a:lnTo>
                  <a:lnTo>
                    <a:pt x="1937" y="1285"/>
                  </a:lnTo>
                  <a:lnTo>
                    <a:pt x="1922" y="1331"/>
                  </a:lnTo>
                  <a:lnTo>
                    <a:pt x="1903" y="1377"/>
                  </a:lnTo>
                  <a:lnTo>
                    <a:pt x="1883" y="1420"/>
                  </a:lnTo>
                  <a:lnTo>
                    <a:pt x="1862" y="1463"/>
                  </a:lnTo>
                  <a:lnTo>
                    <a:pt x="1839" y="1505"/>
                  </a:lnTo>
                  <a:lnTo>
                    <a:pt x="1813" y="1545"/>
                  </a:lnTo>
                  <a:lnTo>
                    <a:pt x="1785" y="1584"/>
                  </a:lnTo>
                  <a:lnTo>
                    <a:pt x="1756" y="1622"/>
                  </a:lnTo>
                  <a:lnTo>
                    <a:pt x="1725" y="1658"/>
                  </a:lnTo>
                  <a:lnTo>
                    <a:pt x="1691" y="1691"/>
                  </a:lnTo>
                  <a:lnTo>
                    <a:pt x="1658" y="1725"/>
                  </a:lnTo>
                  <a:lnTo>
                    <a:pt x="1622" y="1756"/>
                  </a:lnTo>
                  <a:lnTo>
                    <a:pt x="1584" y="1785"/>
                  </a:lnTo>
                  <a:lnTo>
                    <a:pt x="1545" y="1813"/>
                  </a:lnTo>
                  <a:lnTo>
                    <a:pt x="1505" y="1839"/>
                  </a:lnTo>
                  <a:lnTo>
                    <a:pt x="1463" y="1862"/>
                  </a:lnTo>
                  <a:lnTo>
                    <a:pt x="1420" y="1883"/>
                  </a:lnTo>
                  <a:lnTo>
                    <a:pt x="1377" y="1903"/>
                  </a:lnTo>
                  <a:lnTo>
                    <a:pt x="1331" y="1922"/>
                  </a:lnTo>
                  <a:lnTo>
                    <a:pt x="1285" y="1937"/>
                  </a:lnTo>
                  <a:lnTo>
                    <a:pt x="1238" y="1950"/>
                  </a:lnTo>
                  <a:lnTo>
                    <a:pt x="1191" y="1962"/>
                  </a:lnTo>
                  <a:lnTo>
                    <a:pt x="1142" y="1970"/>
                  </a:lnTo>
                  <a:lnTo>
                    <a:pt x="1093" y="1977"/>
                  </a:lnTo>
                  <a:lnTo>
                    <a:pt x="1042" y="1980"/>
                  </a:lnTo>
                  <a:lnTo>
                    <a:pt x="991" y="1982"/>
                  </a:lnTo>
                  <a:lnTo>
                    <a:pt x="940" y="1980"/>
                  </a:lnTo>
                  <a:lnTo>
                    <a:pt x="889" y="1977"/>
                  </a:lnTo>
                  <a:lnTo>
                    <a:pt x="840" y="1970"/>
                  </a:lnTo>
                  <a:lnTo>
                    <a:pt x="791" y="1962"/>
                  </a:lnTo>
                  <a:lnTo>
                    <a:pt x="744" y="1950"/>
                  </a:lnTo>
                  <a:lnTo>
                    <a:pt x="697" y="1937"/>
                  </a:lnTo>
                  <a:lnTo>
                    <a:pt x="651" y="1922"/>
                  </a:lnTo>
                  <a:lnTo>
                    <a:pt x="605" y="1903"/>
                  </a:lnTo>
                  <a:lnTo>
                    <a:pt x="562" y="1883"/>
                  </a:lnTo>
                  <a:lnTo>
                    <a:pt x="519" y="1862"/>
                  </a:lnTo>
                  <a:lnTo>
                    <a:pt x="477" y="1839"/>
                  </a:lnTo>
                  <a:lnTo>
                    <a:pt x="437" y="1813"/>
                  </a:lnTo>
                  <a:lnTo>
                    <a:pt x="398" y="1785"/>
                  </a:lnTo>
                  <a:lnTo>
                    <a:pt x="360" y="1756"/>
                  </a:lnTo>
                  <a:lnTo>
                    <a:pt x="324" y="1725"/>
                  </a:lnTo>
                  <a:lnTo>
                    <a:pt x="291" y="1691"/>
                  </a:lnTo>
                  <a:lnTo>
                    <a:pt x="257" y="1658"/>
                  </a:lnTo>
                  <a:lnTo>
                    <a:pt x="226" y="1622"/>
                  </a:lnTo>
                  <a:lnTo>
                    <a:pt x="197" y="1584"/>
                  </a:lnTo>
                  <a:lnTo>
                    <a:pt x="169" y="1545"/>
                  </a:lnTo>
                  <a:lnTo>
                    <a:pt x="143" y="1505"/>
                  </a:lnTo>
                  <a:lnTo>
                    <a:pt x="120" y="1463"/>
                  </a:lnTo>
                  <a:lnTo>
                    <a:pt x="99" y="1420"/>
                  </a:lnTo>
                  <a:lnTo>
                    <a:pt x="79" y="1377"/>
                  </a:lnTo>
                  <a:lnTo>
                    <a:pt x="60" y="1331"/>
                  </a:lnTo>
                  <a:lnTo>
                    <a:pt x="45" y="1285"/>
                  </a:lnTo>
                  <a:lnTo>
                    <a:pt x="32" y="1238"/>
                  </a:lnTo>
                  <a:lnTo>
                    <a:pt x="20" y="1191"/>
                  </a:lnTo>
                  <a:lnTo>
                    <a:pt x="12" y="1142"/>
                  </a:lnTo>
                  <a:lnTo>
                    <a:pt x="5" y="1093"/>
                  </a:lnTo>
                  <a:lnTo>
                    <a:pt x="2" y="1042"/>
                  </a:lnTo>
                  <a:lnTo>
                    <a:pt x="0" y="991"/>
                  </a:lnTo>
                  <a:lnTo>
                    <a:pt x="2" y="940"/>
                  </a:lnTo>
                  <a:lnTo>
                    <a:pt x="5" y="889"/>
                  </a:lnTo>
                  <a:lnTo>
                    <a:pt x="12" y="840"/>
                  </a:lnTo>
                  <a:lnTo>
                    <a:pt x="20" y="791"/>
                  </a:lnTo>
                  <a:lnTo>
                    <a:pt x="32" y="744"/>
                  </a:lnTo>
                  <a:lnTo>
                    <a:pt x="45" y="697"/>
                  </a:lnTo>
                  <a:lnTo>
                    <a:pt x="60" y="651"/>
                  </a:lnTo>
                  <a:lnTo>
                    <a:pt x="79" y="605"/>
                  </a:lnTo>
                  <a:lnTo>
                    <a:pt x="99" y="562"/>
                  </a:lnTo>
                  <a:lnTo>
                    <a:pt x="120" y="519"/>
                  </a:lnTo>
                  <a:lnTo>
                    <a:pt x="143" y="477"/>
                  </a:lnTo>
                  <a:lnTo>
                    <a:pt x="169" y="437"/>
                  </a:lnTo>
                  <a:lnTo>
                    <a:pt x="197" y="398"/>
                  </a:lnTo>
                  <a:lnTo>
                    <a:pt x="226" y="360"/>
                  </a:lnTo>
                  <a:lnTo>
                    <a:pt x="257" y="324"/>
                  </a:lnTo>
                  <a:lnTo>
                    <a:pt x="291" y="291"/>
                  </a:lnTo>
                  <a:lnTo>
                    <a:pt x="324" y="257"/>
                  </a:lnTo>
                  <a:lnTo>
                    <a:pt x="360" y="226"/>
                  </a:lnTo>
                  <a:lnTo>
                    <a:pt x="398" y="197"/>
                  </a:lnTo>
                  <a:lnTo>
                    <a:pt x="437" y="169"/>
                  </a:lnTo>
                  <a:lnTo>
                    <a:pt x="477" y="143"/>
                  </a:lnTo>
                  <a:lnTo>
                    <a:pt x="519" y="120"/>
                  </a:lnTo>
                  <a:lnTo>
                    <a:pt x="562" y="99"/>
                  </a:lnTo>
                  <a:lnTo>
                    <a:pt x="605" y="79"/>
                  </a:lnTo>
                  <a:lnTo>
                    <a:pt x="651" y="60"/>
                  </a:lnTo>
                  <a:lnTo>
                    <a:pt x="697" y="45"/>
                  </a:lnTo>
                  <a:lnTo>
                    <a:pt x="744" y="32"/>
                  </a:lnTo>
                  <a:lnTo>
                    <a:pt x="791" y="20"/>
                  </a:lnTo>
                  <a:lnTo>
                    <a:pt x="840" y="12"/>
                  </a:lnTo>
                  <a:lnTo>
                    <a:pt x="889" y="5"/>
                  </a:lnTo>
                  <a:lnTo>
                    <a:pt x="940" y="2"/>
                  </a:lnTo>
                  <a:lnTo>
                    <a:pt x="991" y="0"/>
                  </a:lnTo>
                  <a:close/>
                </a:path>
              </a:pathLst>
            </a:custGeom>
            <a:noFill/>
            <a:ln w="698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95" name="Line 9"/>
            <p:cNvSpPr>
              <a:spLocks noChangeShapeType="1"/>
            </p:cNvSpPr>
            <p:nvPr/>
          </p:nvSpPr>
          <p:spPr bwMode="auto">
            <a:xfrm>
              <a:off x="2427" y="2427"/>
              <a:ext cx="43" cy="341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cxnSp>
          <p:nvCxnSpPr>
            <p:cNvPr id="15396" name="AutoShape 8"/>
            <p:cNvCxnSpPr>
              <a:cxnSpLocks noChangeShapeType="1"/>
            </p:cNvCxnSpPr>
            <p:nvPr/>
          </p:nvCxnSpPr>
          <p:spPr bwMode="auto">
            <a:xfrm>
              <a:off x="2427" y="2427"/>
              <a:ext cx="3420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15397" name="Line 7"/>
            <p:cNvSpPr>
              <a:spLocks noChangeShapeType="1"/>
            </p:cNvSpPr>
            <p:nvPr/>
          </p:nvSpPr>
          <p:spPr bwMode="auto">
            <a:xfrm>
              <a:off x="467" y="107"/>
              <a:ext cx="1" cy="57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98" name="Line 6"/>
            <p:cNvSpPr>
              <a:spLocks noChangeShapeType="1"/>
            </p:cNvSpPr>
            <p:nvPr/>
          </p:nvSpPr>
          <p:spPr bwMode="auto">
            <a:xfrm>
              <a:off x="832" y="108"/>
              <a:ext cx="1" cy="57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99" name="Line 5"/>
            <p:cNvSpPr>
              <a:spLocks noChangeShapeType="1"/>
            </p:cNvSpPr>
            <p:nvPr/>
          </p:nvSpPr>
          <p:spPr bwMode="auto">
            <a:xfrm>
              <a:off x="647" y="4787"/>
              <a:ext cx="1" cy="10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00" name="Text Box 4"/>
            <p:cNvSpPr txBox="1">
              <a:spLocks noChangeArrowheads="1"/>
            </p:cNvSpPr>
            <p:nvPr/>
          </p:nvSpPr>
          <p:spPr bwMode="auto">
            <a:xfrm>
              <a:off x="2627" y="5327"/>
              <a:ext cx="540" cy="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265113" indent="-265113"/>
              <a:r>
                <a:rPr lang="en-US" sz="1400" b="1">
                  <a:cs typeface="Times New Roman" pitchFamily="18" charset="0"/>
                </a:rPr>
                <a:t>X</a:t>
              </a:r>
              <a:endParaRPr lang="en-US"/>
            </a:p>
          </p:txBody>
        </p:sp>
        <p:sp>
          <p:nvSpPr>
            <p:cNvPr id="15401" name="Text Box 3"/>
            <p:cNvSpPr txBox="1">
              <a:spLocks noChangeArrowheads="1"/>
            </p:cNvSpPr>
            <p:nvPr/>
          </p:nvSpPr>
          <p:spPr bwMode="auto">
            <a:xfrm>
              <a:off x="5867" y="2087"/>
              <a:ext cx="540" cy="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265113" indent="-265113"/>
              <a:r>
                <a:rPr lang="en-US" sz="1400" b="1">
                  <a:cs typeface="Times New Roman" pitchFamily="18" charset="0"/>
                </a:rPr>
                <a:t>Y</a:t>
              </a:r>
              <a:endParaRPr lang="en-US"/>
            </a:p>
          </p:txBody>
        </p:sp>
      </p:grpSp>
      <p:sp>
        <p:nvSpPr>
          <p:cNvPr id="15365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265113" indent="-265113" eaLnBrk="1" hangingPunct="1"/>
            <a:endParaRPr lang="ru-RU"/>
          </a:p>
        </p:txBody>
      </p:sp>
      <p:graphicFrame>
        <p:nvGraphicFramePr>
          <p:cNvPr id="15366" name="Об'єкт 32"/>
          <p:cNvGraphicFramePr>
            <a:graphicFrameLocks noChangeAspect="1"/>
          </p:cNvGraphicFramePr>
          <p:nvPr/>
        </p:nvGraphicFramePr>
        <p:xfrm>
          <a:off x="4311650" y="1335088"/>
          <a:ext cx="4103688" cy="1022350"/>
        </p:xfrm>
        <a:graphic>
          <a:graphicData uri="http://schemas.openxmlformats.org/presentationml/2006/ole">
            <p:oleObj spid="_x0000_s15366" name="Формула" r:id="rId4" imgW="2247900" imgH="558800" progId="Equation.3">
              <p:embed/>
            </p:oleObj>
          </a:graphicData>
        </a:graphic>
      </p:graphicFrame>
      <p:sp>
        <p:nvSpPr>
          <p:cNvPr id="15367" name="Прямокутник 34"/>
          <p:cNvSpPr>
            <a:spLocks noChangeArrowheads="1"/>
          </p:cNvSpPr>
          <p:nvPr/>
        </p:nvSpPr>
        <p:spPr bwMode="auto">
          <a:xfrm>
            <a:off x="4321175" y="2266950"/>
            <a:ext cx="28162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5113" indent="-265113" eaLnBrk="1" hangingPunct="1"/>
            <a:r>
              <a:rPr lang="uk-UA" i="1"/>
              <a:t>ε</a:t>
            </a:r>
            <a:r>
              <a:rPr lang="en-US" i="1"/>
              <a:t>(r) – local emissivity</a:t>
            </a:r>
            <a:endParaRPr lang="ru-RU"/>
          </a:p>
        </p:txBody>
      </p:sp>
      <p:sp>
        <p:nvSpPr>
          <p:cNvPr id="15368" name="TextBox 35"/>
          <p:cNvSpPr txBox="1">
            <a:spLocks noChangeArrowheads="1"/>
          </p:cNvSpPr>
          <p:nvPr/>
        </p:nvSpPr>
        <p:spPr bwMode="auto">
          <a:xfrm>
            <a:off x="4321175" y="623888"/>
            <a:ext cx="29400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265113" indent="-265113" eaLnBrk="1" hangingPunct="1"/>
            <a:r>
              <a:rPr lang="en-US" sz="2400"/>
              <a:t>Abel transformation:</a:t>
            </a:r>
            <a:endParaRPr lang="ru-RU" sz="2400"/>
          </a:p>
        </p:txBody>
      </p:sp>
      <p:sp>
        <p:nvSpPr>
          <p:cNvPr id="15369" name="Rectangle 3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265113" indent="-265113" eaLnBrk="1" hangingPunct="1"/>
            <a:endParaRPr lang="ru-RU"/>
          </a:p>
        </p:txBody>
      </p:sp>
      <p:graphicFrame>
        <p:nvGraphicFramePr>
          <p:cNvPr id="15370" name="Об'єкт 37"/>
          <p:cNvGraphicFramePr>
            <a:graphicFrameLocks noChangeAspect="1"/>
          </p:cNvGraphicFramePr>
          <p:nvPr/>
        </p:nvGraphicFramePr>
        <p:xfrm>
          <a:off x="4370388" y="3140075"/>
          <a:ext cx="3581400" cy="1009650"/>
        </p:xfrm>
        <a:graphic>
          <a:graphicData uri="http://schemas.openxmlformats.org/presentationml/2006/ole">
            <p:oleObj spid="_x0000_s15370" name="Формула" r:id="rId5" imgW="1778000" imgH="508000" progId="Equation.3">
              <p:embed/>
            </p:oleObj>
          </a:graphicData>
        </a:graphic>
      </p:graphicFrame>
      <p:sp>
        <p:nvSpPr>
          <p:cNvPr id="15371" name="Rectangle 3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265113" indent="-265113" eaLnBrk="1" hangingPunct="1"/>
            <a:endParaRPr lang="ru-RU"/>
          </a:p>
        </p:txBody>
      </p:sp>
      <p:graphicFrame>
        <p:nvGraphicFramePr>
          <p:cNvPr id="15372" name="Об'єкт 39"/>
          <p:cNvGraphicFramePr>
            <a:graphicFrameLocks noChangeAspect="1"/>
          </p:cNvGraphicFramePr>
          <p:nvPr/>
        </p:nvGraphicFramePr>
        <p:xfrm>
          <a:off x="2589213" y="4652963"/>
          <a:ext cx="2797175" cy="1023937"/>
        </p:xfrm>
        <a:graphic>
          <a:graphicData uri="http://schemas.openxmlformats.org/presentationml/2006/ole">
            <p:oleObj spid="_x0000_s15372" name="Формула" r:id="rId6" imgW="1167893" imgH="431613" progId="Equation.3">
              <p:embed/>
            </p:oleObj>
          </a:graphicData>
        </a:graphic>
      </p:graphicFrame>
      <p:sp>
        <p:nvSpPr>
          <p:cNvPr id="15373" name="Прямокутник 40"/>
          <p:cNvSpPr>
            <a:spLocks noChangeArrowheads="1"/>
          </p:cNvSpPr>
          <p:nvPr/>
        </p:nvSpPr>
        <p:spPr bwMode="auto">
          <a:xfrm>
            <a:off x="90488" y="4332288"/>
            <a:ext cx="832008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5113" indent="-265113" eaLnBrk="1" hangingPunct="1"/>
            <a:r>
              <a:rPr lang="en-US"/>
              <a:t>[*] proposed a method of representation of the this integral equation as a system of linear equations</a:t>
            </a:r>
            <a:endParaRPr lang="ru-RU"/>
          </a:p>
        </p:txBody>
      </p:sp>
      <p:cxnSp>
        <p:nvCxnSpPr>
          <p:cNvPr id="43" name="Пряма сполучна лінія 42"/>
          <p:cNvCxnSpPr/>
          <p:nvPr/>
        </p:nvCxnSpPr>
        <p:spPr>
          <a:xfrm>
            <a:off x="298450" y="5661025"/>
            <a:ext cx="81121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75" name="Прямокутник 43"/>
          <p:cNvSpPr>
            <a:spLocks noChangeArrowheads="1"/>
          </p:cNvSpPr>
          <p:nvPr/>
        </p:nvSpPr>
        <p:spPr bwMode="auto">
          <a:xfrm>
            <a:off x="395288" y="5818188"/>
            <a:ext cx="78136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5113" indent="-265113" eaLnBrk="1" hangingPunct="1"/>
            <a:r>
              <a:rPr lang="en-US" i="1"/>
              <a:t>*  Bockasten K. Transformation of Observed Radiances into Radial Distribution of the Emission of a Plasma // Journal of the optical society of America.­­ – 1961. </a:t>
            </a:r>
            <a:r>
              <a:rPr lang="ru-RU" i="1"/>
              <a:t>− </a:t>
            </a:r>
            <a:r>
              <a:rPr lang="en-US" i="1"/>
              <a:t>V</a:t>
            </a:r>
            <a:r>
              <a:rPr lang="ru-RU" i="1"/>
              <a:t>.</a:t>
            </a:r>
            <a:r>
              <a:rPr lang="en-US" i="1"/>
              <a:t> </a:t>
            </a:r>
            <a:r>
              <a:rPr lang="ru-RU" i="1"/>
              <a:t>51,  − </a:t>
            </a:r>
            <a:r>
              <a:rPr lang="en-US" i="1"/>
              <a:t>P</a:t>
            </a:r>
            <a:r>
              <a:rPr lang="ru-RU" i="1"/>
              <a:t>. 943-947</a:t>
            </a:r>
            <a:r>
              <a:rPr lang="en-US" i="1"/>
              <a:t>.</a:t>
            </a:r>
            <a:endParaRPr lang="ru-RU" i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Місце для номера слайда 1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round/>
            <a:headEnd/>
            <a:tailEnd/>
          </a:ln>
        </p:spPr>
        <p:txBody>
          <a:bodyPr/>
          <a:lstStyle/>
          <a:p>
            <a:pPr marL="265113" indent="-265113"/>
            <a:fld id="{D9017681-CC01-4B3A-9EFA-9DD880C8F5CD}" type="slidenum">
              <a:rPr lang="en-US" smtClean="0">
                <a:solidFill>
                  <a:srgbClr val="A7A399"/>
                </a:solidFill>
              </a:rPr>
              <a:pPr marL="265113" indent="-265113"/>
              <a:t>15</a:t>
            </a:fld>
            <a:endParaRPr lang="en-US" smtClean="0">
              <a:solidFill>
                <a:srgbClr val="A7A399"/>
              </a:solidFill>
            </a:endParaRPr>
          </a:p>
        </p:txBody>
      </p:sp>
      <p:graphicFrame>
        <p:nvGraphicFramePr>
          <p:cNvPr id="16387" name="Об'єкт 2"/>
          <p:cNvGraphicFramePr>
            <a:graphicFrameLocks noChangeAspect="1"/>
          </p:cNvGraphicFramePr>
          <p:nvPr/>
        </p:nvGraphicFramePr>
        <p:xfrm>
          <a:off x="-36513" y="1268413"/>
          <a:ext cx="5268913" cy="1008062"/>
        </p:xfrm>
        <a:graphic>
          <a:graphicData uri="http://schemas.openxmlformats.org/presentationml/2006/ole">
            <p:oleObj spid="_x0000_s16387" name="Формула" r:id="rId4" imgW="2628900" imgH="508000" progId="Equation.3">
              <p:embed/>
            </p:oleObj>
          </a:graphicData>
        </a:graphic>
      </p:graphicFrame>
      <p:sp>
        <p:nvSpPr>
          <p:cNvPr id="16388" name="TextBox 3"/>
          <p:cNvSpPr txBox="1">
            <a:spLocks noChangeArrowheads="1"/>
          </p:cNvSpPr>
          <p:nvPr/>
        </p:nvSpPr>
        <p:spPr bwMode="auto">
          <a:xfrm>
            <a:off x="466725" y="404813"/>
            <a:ext cx="705961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265113" indent="-265113" eaLnBrk="1" hangingPunct="1"/>
            <a:r>
              <a:rPr lang="en-US" sz="3600"/>
              <a:t>Model of local thermal equilibrium</a:t>
            </a:r>
            <a:endParaRPr lang="ru-RU" sz="3600"/>
          </a:p>
        </p:txBody>
      </p:sp>
      <p:sp>
        <p:nvSpPr>
          <p:cNvPr id="1638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265113" indent="-265113" eaLnBrk="1" hangingPunct="1"/>
            <a:endParaRPr lang="ru-RU"/>
          </a:p>
        </p:txBody>
      </p:sp>
      <p:graphicFrame>
        <p:nvGraphicFramePr>
          <p:cNvPr id="16390" name="Об'єкт 5"/>
          <p:cNvGraphicFramePr>
            <a:graphicFrameLocks noChangeAspect="1"/>
          </p:cNvGraphicFramePr>
          <p:nvPr/>
        </p:nvGraphicFramePr>
        <p:xfrm>
          <a:off x="34925" y="2924175"/>
          <a:ext cx="2801938" cy="1009650"/>
        </p:xfrm>
        <a:graphic>
          <a:graphicData uri="http://schemas.openxmlformats.org/presentationml/2006/ole">
            <p:oleObj spid="_x0000_s16390" name="Формула" r:id="rId5" imgW="1346200" imgH="482600" progId="Equation.3">
              <p:embed/>
            </p:oleObj>
          </a:graphicData>
        </a:graphic>
      </p:graphicFrame>
      <p:graphicFrame>
        <p:nvGraphicFramePr>
          <p:cNvPr id="16391" name="Об'єкт 6"/>
          <p:cNvGraphicFramePr>
            <a:graphicFrameLocks noChangeAspect="1"/>
          </p:cNvGraphicFramePr>
          <p:nvPr/>
        </p:nvGraphicFramePr>
        <p:xfrm>
          <a:off x="34925" y="4724400"/>
          <a:ext cx="5145088" cy="1008063"/>
        </p:xfrm>
        <a:graphic>
          <a:graphicData uri="http://schemas.openxmlformats.org/presentationml/2006/ole">
            <p:oleObj spid="_x0000_s16391" name="Формула" r:id="rId6" imgW="2527300" imgH="495300" progId="Equation.3">
              <p:embed/>
            </p:oleObj>
          </a:graphicData>
        </a:graphic>
      </p:graphicFrame>
      <p:sp>
        <p:nvSpPr>
          <p:cNvPr id="16392" name="TextBox 7"/>
          <p:cNvSpPr txBox="1">
            <a:spLocks noChangeArrowheads="1"/>
          </p:cNvSpPr>
          <p:nvPr/>
        </p:nvSpPr>
        <p:spPr bwMode="auto">
          <a:xfrm>
            <a:off x="5148263" y="4986338"/>
            <a:ext cx="3421062" cy="132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5113" indent="-265113" eaLnBrk="1" hangingPunct="1"/>
            <a:r>
              <a:rPr lang="en-US" sz="2000"/>
              <a:t>- concentrations of plasma components (electrons, atoms and ions) linked Saha equation of ionization</a:t>
            </a:r>
            <a:endParaRPr lang="ru-RU" sz="2000"/>
          </a:p>
        </p:txBody>
      </p:sp>
      <p:sp>
        <p:nvSpPr>
          <p:cNvPr id="16393" name="TextBox 8"/>
          <p:cNvSpPr txBox="1">
            <a:spLocks noChangeArrowheads="1"/>
          </p:cNvSpPr>
          <p:nvPr/>
        </p:nvSpPr>
        <p:spPr bwMode="auto">
          <a:xfrm>
            <a:off x="5148263" y="1562100"/>
            <a:ext cx="34925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5113" indent="-265113" eaLnBrk="1" hangingPunct="1"/>
            <a:r>
              <a:rPr lang="en-US" sz="2000"/>
              <a:t>- distribution law of velocities of plasma particles (atoms, molecules, ions) is subordinate to Maxwell</a:t>
            </a:r>
            <a:endParaRPr lang="ru-RU" sz="2000"/>
          </a:p>
        </p:txBody>
      </p:sp>
      <p:sp>
        <p:nvSpPr>
          <p:cNvPr id="16394" name="TextBox 9"/>
          <p:cNvSpPr txBox="1">
            <a:spLocks noChangeArrowheads="1"/>
          </p:cNvSpPr>
          <p:nvPr/>
        </p:nvSpPr>
        <p:spPr bwMode="auto">
          <a:xfrm>
            <a:off x="3132138" y="3141663"/>
            <a:ext cx="5400675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5113" indent="-265113" eaLnBrk="1" hangingPunct="1"/>
            <a:r>
              <a:rPr lang="en-US" sz="2000"/>
              <a:t>- value of concentrations of particles in the i-th and k-th state are from the Boltzmann formula</a:t>
            </a:r>
            <a:endParaRPr lang="ru-RU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Місце для номера слайда 1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round/>
            <a:headEnd/>
            <a:tailEnd/>
          </a:ln>
        </p:spPr>
        <p:txBody>
          <a:bodyPr/>
          <a:lstStyle/>
          <a:p>
            <a:pPr marL="265113" indent="-265113"/>
            <a:fld id="{7A69C15F-C2FF-4D19-8E70-FD5ABE9C46A1}" type="slidenum">
              <a:rPr lang="en-US" smtClean="0">
                <a:solidFill>
                  <a:srgbClr val="A7A399"/>
                </a:solidFill>
              </a:rPr>
              <a:pPr marL="265113" indent="-265113"/>
              <a:t>16</a:t>
            </a:fld>
            <a:endParaRPr lang="en-US" smtClean="0">
              <a:solidFill>
                <a:srgbClr val="A7A399"/>
              </a:solidFill>
            </a:endParaRPr>
          </a:p>
        </p:txBody>
      </p:sp>
      <p:sp>
        <p:nvSpPr>
          <p:cNvPr id="1741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265113" indent="-265113" eaLnBrk="1" hangingPunct="1"/>
            <a:endParaRPr lang="ru-RU"/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265113" indent="-265113" eaLnBrk="1" hangingPunct="1"/>
            <a:endParaRPr lang="ru-RU"/>
          </a:p>
        </p:txBody>
      </p:sp>
      <p:graphicFrame>
        <p:nvGraphicFramePr>
          <p:cNvPr id="17413" name="Об'єкт 5"/>
          <p:cNvGraphicFramePr>
            <a:graphicFrameLocks noChangeAspect="1"/>
          </p:cNvGraphicFramePr>
          <p:nvPr/>
        </p:nvGraphicFramePr>
        <p:xfrm>
          <a:off x="755650" y="5084763"/>
          <a:ext cx="4000500" cy="1439862"/>
        </p:xfrm>
        <a:graphic>
          <a:graphicData uri="http://schemas.openxmlformats.org/presentationml/2006/ole">
            <p:oleObj spid="_x0000_s17413" name="Формула" r:id="rId4" imgW="1905000" imgH="685800" progId="Equation.3">
              <p:embed/>
            </p:oleObj>
          </a:graphicData>
        </a:graphic>
      </p:graphicFrame>
      <p:sp>
        <p:nvSpPr>
          <p:cNvPr id="1741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265113" indent="-265113" eaLnBrk="1" hangingPunct="1"/>
            <a:endParaRPr lang="ru-RU"/>
          </a:p>
        </p:txBody>
      </p:sp>
      <p:sp>
        <p:nvSpPr>
          <p:cNvPr id="17415" name="Rectangle 10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265113" indent="-265113" eaLnBrk="1" hangingPunct="1"/>
            <a:endParaRPr lang="ru-RU"/>
          </a:p>
        </p:txBody>
      </p:sp>
      <p:sp>
        <p:nvSpPr>
          <p:cNvPr id="17416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265113" indent="-265113" eaLnBrk="1" hangingPunct="1"/>
            <a:endParaRPr lang="ru-RU"/>
          </a:p>
        </p:txBody>
      </p:sp>
      <p:sp>
        <p:nvSpPr>
          <p:cNvPr id="17417" name="TextBox 14"/>
          <p:cNvSpPr txBox="1">
            <a:spLocks noChangeArrowheads="1"/>
          </p:cNvSpPr>
          <p:nvPr/>
        </p:nvSpPr>
        <p:spPr bwMode="auto">
          <a:xfrm>
            <a:off x="5364163" y="5529263"/>
            <a:ext cx="33115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5113" indent="-265113" eaLnBrk="1" hangingPunct="1"/>
            <a:r>
              <a:rPr lang="en-US"/>
              <a:t>- temperature of plasma from method of relative intensities of spectral lines</a:t>
            </a:r>
            <a:endParaRPr lang="ru-RU"/>
          </a:p>
        </p:txBody>
      </p:sp>
      <p:sp>
        <p:nvSpPr>
          <p:cNvPr id="17418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265113" indent="-265113" eaLnBrk="1" hangingPunct="1"/>
            <a:endParaRPr lang="ru-RU"/>
          </a:p>
        </p:txBody>
      </p:sp>
      <p:graphicFrame>
        <p:nvGraphicFramePr>
          <p:cNvPr id="17419" name="Об'єкт 16"/>
          <p:cNvGraphicFramePr>
            <a:graphicFrameLocks noChangeAspect="1"/>
          </p:cNvGraphicFramePr>
          <p:nvPr/>
        </p:nvGraphicFramePr>
        <p:xfrm>
          <a:off x="684213" y="981075"/>
          <a:ext cx="1852612" cy="431800"/>
        </p:xfrm>
        <a:graphic>
          <a:graphicData uri="http://schemas.openxmlformats.org/presentationml/2006/ole">
            <p:oleObj spid="_x0000_s17419" name="Формула" r:id="rId5" imgW="977900" imgH="228600" progId="Equation.3">
              <p:embed/>
            </p:oleObj>
          </a:graphicData>
        </a:graphic>
      </p:graphicFrame>
      <p:sp>
        <p:nvSpPr>
          <p:cNvPr id="17420" name="TextBox 17"/>
          <p:cNvSpPr txBox="1">
            <a:spLocks noChangeArrowheads="1"/>
          </p:cNvSpPr>
          <p:nvPr/>
        </p:nvSpPr>
        <p:spPr bwMode="auto">
          <a:xfrm>
            <a:off x="755650" y="260350"/>
            <a:ext cx="77835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265113" indent="-265113" eaLnBrk="1" hangingPunct="1"/>
            <a:r>
              <a:rPr lang="en-US" sz="2800"/>
              <a:t>Technique of relative intensities of spectral lines</a:t>
            </a:r>
            <a:endParaRPr lang="ru-RU" sz="2800"/>
          </a:p>
        </p:txBody>
      </p:sp>
      <p:sp>
        <p:nvSpPr>
          <p:cNvPr id="17421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265113" indent="-265113" eaLnBrk="1" hangingPunct="1"/>
            <a:endParaRPr lang="ru-RU"/>
          </a:p>
        </p:txBody>
      </p:sp>
      <p:graphicFrame>
        <p:nvGraphicFramePr>
          <p:cNvPr id="17422" name="Об'єкт 19"/>
          <p:cNvGraphicFramePr>
            <a:graphicFrameLocks noChangeAspect="1"/>
          </p:cNvGraphicFramePr>
          <p:nvPr/>
        </p:nvGraphicFramePr>
        <p:xfrm>
          <a:off x="684213" y="1628775"/>
          <a:ext cx="4305300" cy="863600"/>
        </p:xfrm>
        <a:graphic>
          <a:graphicData uri="http://schemas.openxmlformats.org/presentationml/2006/ole">
            <p:oleObj spid="_x0000_s17422" name="Формула" r:id="rId6" imgW="2425700" imgH="482600" progId="Equation.3">
              <p:embed/>
            </p:oleObj>
          </a:graphicData>
        </a:graphic>
      </p:graphicFrame>
      <p:sp>
        <p:nvSpPr>
          <p:cNvPr id="17423" name="Rectangle 3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265113" indent="-265113" eaLnBrk="1" hangingPunct="1"/>
            <a:endParaRPr lang="ru-RU"/>
          </a:p>
        </p:txBody>
      </p:sp>
      <p:graphicFrame>
        <p:nvGraphicFramePr>
          <p:cNvPr id="17424" name="Об'єкт 21"/>
          <p:cNvGraphicFramePr>
            <a:graphicFrameLocks noChangeAspect="1"/>
          </p:cNvGraphicFramePr>
          <p:nvPr/>
        </p:nvGraphicFramePr>
        <p:xfrm>
          <a:off x="755650" y="2781300"/>
          <a:ext cx="4229100" cy="935038"/>
        </p:xfrm>
        <a:graphic>
          <a:graphicData uri="http://schemas.openxmlformats.org/presentationml/2006/ole">
            <p:oleObj spid="_x0000_s17424" name="Формула" r:id="rId7" imgW="2260600" imgH="508000" progId="Equation.3">
              <p:embed/>
            </p:oleObj>
          </a:graphicData>
        </a:graphic>
      </p:graphicFrame>
      <p:sp>
        <p:nvSpPr>
          <p:cNvPr id="17425" name="Rectangle 3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265113" indent="-265113" eaLnBrk="1" hangingPunct="1"/>
            <a:endParaRPr lang="ru-RU"/>
          </a:p>
        </p:txBody>
      </p:sp>
      <p:graphicFrame>
        <p:nvGraphicFramePr>
          <p:cNvPr id="17426" name="Об'єкт 23"/>
          <p:cNvGraphicFramePr>
            <a:graphicFrameLocks noChangeAspect="1"/>
          </p:cNvGraphicFramePr>
          <p:nvPr/>
        </p:nvGraphicFramePr>
        <p:xfrm>
          <a:off x="755650" y="3933825"/>
          <a:ext cx="4067175" cy="1079500"/>
        </p:xfrm>
        <a:graphic>
          <a:graphicData uri="http://schemas.openxmlformats.org/presentationml/2006/ole">
            <p:oleObj spid="_x0000_s17426" name="Формула" r:id="rId8" imgW="1816100" imgH="482600" progId="Equation.3">
              <p:embed/>
            </p:oleObj>
          </a:graphicData>
        </a:graphic>
      </p:graphicFrame>
      <p:sp>
        <p:nvSpPr>
          <p:cNvPr id="17427" name="TextBox 25"/>
          <p:cNvSpPr txBox="1">
            <a:spLocks noChangeArrowheads="1"/>
          </p:cNvSpPr>
          <p:nvPr/>
        </p:nvSpPr>
        <p:spPr bwMode="auto">
          <a:xfrm>
            <a:off x="2987675" y="1027113"/>
            <a:ext cx="28527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265113" indent="-265113" eaLnBrk="1" hangingPunct="1"/>
            <a:r>
              <a:rPr lang="en-US"/>
              <a:t>- Intensity of spectral lines</a:t>
            </a:r>
            <a:endParaRPr lang="ru-RU"/>
          </a:p>
        </p:txBody>
      </p:sp>
      <p:sp>
        <p:nvSpPr>
          <p:cNvPr id="17428" name="TextBox 26"/>
          <p:cNvSpPr txBox="1">
            <a:spLocks noChangeArrowheads="1"/>
          </p:cNvSpPr>
          <p:nvPr/>
        </p:nvSpPr>
        <p:spPr bwMode="auto">
          <a:xfrm>
            <a:off x="5219700" y="1773238"/>
            <a:ext cx="36734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5113" indent="-265113" eaLnBrk="1" hangingPunct="1"/>
            <a:r>
              <a:rPr lang="en-US"/>
              <a:t>- for optically thin plasma the intensity of spectral lines</a:t>
            </a:r>
            <a:endParaRPr lang="ru-RU"/>
          </a:p>
        </p:txBody>
      </p:sp>
      <p:sp>
        <p:nvSpPr>
          <p:cNvPr id="17429" name="TextBox 27"/>
          <p:cNvSpPr txBox="1">
            <a:spLocks noChangeArrowheads="1"/>
          </p:cNvSpPr>
          <p:nvPr/>
        </p:nvSpPr>
        <p:spPr bwMode="auto">
          <a:xfrm>
            <a:off x="5292725" y="2924175"/>
            <a:ext cx="37433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5113" indent="-265113" eaLnBrk="1" hangingPunct="1"/>
            <a:r>
              <a:rPr lang="en-US"/>
              <a:t>- the ratio of intensities of two spectral lines</a:t>
            </a:r>
            <a:endParaRPr lang="ru-RU"/>
          </a:p>
        </p:txBody>
      </p:sp>
      <p:sp>
        <p:nvSpPr>
          <p:cNvPr id="17430" name="TextBox 28"/>
          <p:cNvSpPr txBox="1">
            <a:spLocks noChangeArrowheads="1"/>
          </p:cNvSpPr>
          <p:nvPr/>
        </p:nvSpPr>
        <p:spPr bwMode="auto">
          <a:xfrm>
            <a:off x="5364163" y="4149725"/>
            <a:ext cx="33845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5113" indent="-265113" eaLnBrk="1" hangingPunct="1"/>
            <a:r>
              <a:rPr lang="en-US"/>
              <a:t>- if two lines belong to the same atom or ion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-32385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265113" indent="-265113" eaLnBrk="1" hangingPunct="1"/>
            <a:endParaRPr lang="ru-RU"/>
          </a:p>
        </p:txBody>
      </p:sp>
      <p:graphicFrame>
        <p:nvGraphicFramePr>
          <p:cNvPr id="18435" name="Об'єкт 3"/>
          <p:cNvGraphicFramePr>
            <a:graphicFrameLocks noChangeAspect="1"/>
          </p:cNvGraphicFramePr>
          <p:nvPr/>
        </p:nvGraphicFramePr>
        <p:xfrm>
          <a:off x="169863" y="1042988"/>
          <a:ext cx="1347787" cy="404812"/>
        </p:xfrm>
        <a:graphic>
          <a:graphicData uri="http://schemas.openxmlformats.org/presentationml/2006/ole">
            <p:oleObj spid="_x0000_s18435" name="Формула" r:id="rId4" imgW="761669" imgH="228501" progId="Equation.3">
              <p:embed/>
            </p:oleObj>
          </a:graphicData>
        </a:graphic>
      </p:graphicFrame>
      <p:sp>
        <p:nvSpPr>
          <p:cNvPr id="18436" name="TextBox 4"/>
          <p:cNvSpPr txBox="1">
            <a:spLocks noChangeArrowheads="1"/>
          </p:cNvSpPr>
          <p:nvPr/>
        </p:nvSpPr>
        <p:spPr bwMode="auto">
          <a:xfrm>
            <a:off x="144463" y="1487488"/>
            <a:ext cx="835183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5113" indent="-265113" eaLnBrk="1" hangingPunct="1"/>
            <a:r>
              <a:rPr lang="en-US" i="1"/>
              <a:t>K</a:t>
            </a:r>
            <a:r>
              <a:rPr lang="uk-UA"/>
              <a:t> – </a:t>
            </a:r>
            <a:r>
              <a:rPr lang="en-US"/>
              <a:t>proportionality coefficient, which reflects the electrons density normalized to the half-width of the spectral line</a:t>
            </a:r>
            <a:endParaRPr lang="ru-RU"/>
          </a:p>
        </p:txBody>
      </p:sp>
      <p:sp>
        <p:nvSpPr>
          <p:cNvPr id="18437" name="TextBox 5"/>
          <p:cNvSpPr txBox="1">
            <a:spLocks noChangeArrowheads="1"/>
          </p:cNvSpPr>
          <p:nvPr/>
        </p:nvSpPr>
        <p:spPr bwMode="auto">
          <a:xfrm>
            <a:off x="49213" y="366713"/>
            <a:ext cx="8447087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5113" indent="-265113" algn="ctr" eaLnBrk="1" hangingPunct="1"/>
            <a:r>
              <a:rPr lang="en-US" sz="2400"/>
              <a:t>Electron density in case of dominating Stark broadening of spectral lines</a:t>
            </a:r>
            <a:endParaRPr lang="ru-RU" sz="2400"/>
          </a:p>
        </p:txBody>
      </p:sp>
      <p:sp>
        <p:nvSpPr>
          <p:cNvPr id="18438" name="Rectangle 4"/>
          <p:cNvSpPr>
            <a:spLocks noChangeArrowheads="1"/>
          </p:cNvSpPr>
          <p:nvPr/>
        </p:nvSpPr>
        <p:spPr bwMode="auto">
          <a:xfrm>
            <a:off x="-32385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265113" indent="-265113" eaLnBrk="1" hangingPunct="1"/>
            <a:endParaRPr lang="ru-RU"/>
          </a:p>
        </p:txBody>
      </p:sp>
      <p:graphicFrame>
        <p:nvGraphicFramePr>
          <p:cNvPr id="18439" name="Об'єкт 7"/>
          <p:cNvGraphicFramePr>
            <a:graphicFrameLocks noChangeAspect="1"/>
          </p:cNvGraphicFramePr>
          <p:nvPr/>
        </p:nvGraphicFramePr>
        <p:xfrm>
          <a:off x="287338" y="3249613"/>
          <a:ext cx="1390650" cy="474662"/>
        </p:xfrm>
        <a:graphic>
          <a:graphicData uri="http://schemas.openxmlformats.org/presentationml/2006/ole">
            <p:oleObj spid="_x0000_s18439" name="Формула" r:id="rId5" imgW="736280" imgH="253890" progId="Equation.3">
              <p:embed/>
            </p:oleObj>
          </a:graphicData>
        </a:graphic>
      </p:graphicFrame>
      <p:sp>
        <p:nvSpPr>
          <p:cNvPr id="18440" name="TextBox 8"/>
          <p:cNvSpPr txBox="1">
            <a:spLocks noChangeArrowheads="1"/>
          </p:cNvSpPr>
          <p:nvPr/>
        </p:nvSpPr>
        <p:spPr bwMode="auto">
          <a:xfrm>
            <a:off x="1812925" y="2492375"/>
            <a:ext cx="54229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265113" indent="-265113" algn="ctr" eaLnBrk="1" hangingPunct="1"/>
            <a:r>
              <a:rPr lang="en-US" sz="2400"/>
              <a:t>Method of calculation electron density </a:t>
            </a:r>
          </a:p>
          <a:p>
            <a:pPr marL="265113" indent="-265113" algn="ctr" eaLnBrk="1" hangingPunct="1"/>
            <a:r>
              <a:rPr lang="en-US" sz="2400"/>
              <a:t>in case with current 3.5A</a:t>
            </a:r>
            <a:endParaRPr lang="ru-RU" sz="2400"/>
          </a:p>
        </p:txBody>
      </p:sp>
      <p:sp>
        <p:nvSpPr>
          <p:cNvPr id="18441" name="Rectangle 6"/>
          <p:cNvSpPr>
            <a:spLocks noChangeArrowheads="1"/>
          </p:cNvSpPr>
          <p:nvPr/>
        </p:nvSpPr>
        <p:spPr bwMode="auto">
          <a:xfrm>
            <a:off x="-32385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265113" indent="-265113" eaLnBrk="1" hangingPunct="1"/>
            <a:endParaRPr lang="ru-RU"/>
          </a:p>
        </p:txBody>
      </p:sp>
      <p:graphicFrame>
        <p:nvGraphicFramePr>
          <p:cNvPr id="18442" name="Об'єкт 10"/>
          <p:cNvGraphicFramePr>
            <a:graphicFrameLocks noChangeAspect="1"/>
          </p:cNvGraphicFramePr>
          <p:nvPr/>
        </p:nvGraphicFramePr>
        <p:xfrm>
          <a:off x="215900" y="3719513"/>
          <a:ext cx="4379913" cy="933450"/>
        </p:xfrm>
        <a:graphic>
          <a:graphicData uri="http://schemas.openxmlformats.org/presentationml/2006/ole">
            <p:oleObj spid="_x0000_s18442" name="Формула" r:id="rId6" imgW="2260600" imgH="482600" progId="Equation.3">
              <p:embed/>
            </p:oleObj>
          </a:graphicData>
        </a:graphic>
      </p:graphicFrame>
      <p:graphicFrame>
        <p:nvGraphicFramePr>
          <p:cNvPr id="18443" name="Об'єкт 11"/>
          <p:cNvGraphicFramePr>
            <a:graphicFrameLocks noChangeAspect="1"/>
          </p:cNvGraphicFramePr>
          <p:nvPr/>
        </p:nvGraphicFramePr>
        <p:xfrm>
          <a:off x="2555875" y="3368675"/>
          <a:ext cx="1878013" cy="347663"/>
        </p:xfrm>
        <a:graphic>
          <a:graphicData uri="http://schemas.openxmlformats.org/presentationml/2006/ole">
            <p:oleObj spid="_x0000_s18443" name="Формула" r:id="rId7" imgW="1079032" imgH="203112" progId="Equation.3">
              <p:embed/>
            </p:oleObj>
          </a:graphicData>
        </a:graphic>
      </p:graphicFrame>
      <p:sp>
        <p:nvSpPr>
          <p:cNvPr id="18444" name="Rectangle 16"/>
          <p:cNvSpPr>
            <a:spLocks noChangeArrowheads="1"/>
          </p:cNvSpPr>
          <p:nvPr/>
        </p:nvSpPr>
        <p:spPr bwMode="auto">
          <a:xfrm>
            <a:off x="-32385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265113" indent="-265113" eaLnBrk="1" hangingPunct="1"/>
            <a:endParaRPr lang="ru-RU"/>
          </a:p>
        </p:txBody>
      </p:sp>
      <p:graphicFrame>
        <p:nvGraphicFramePr>
          <p:cNvPr id="18445" name="Об'єкт 14"/>
          <p:cNvGraphicFramePr>
            <a:graphicFrameLocks noChangeAspect="1"/>
          </p:cNvGraphicFramePr>
          <p:nvPr/>
        </p:nvGraphicFramePr>
        <p:xfrm>
          <a:off x="4243388" y="4011613"/>
          <a:ext cx="4108450" cy="865187"/>
        </p:xfrm>
        <a:graphic>
          <a:graphicData uri="http://schemas.openxmlformats.org/presentationml/2006/ole">
            <p:oleObj spid="_x0000_s18445" name="Формула" r:id="rId8" imgW="2400300" imgH="508000" progId="Equation.3">
              <p:embed/>
            </p:oleObj>
          </a:graphicData>
        </a:graphic>
      </p:graphicFrame>
      <p:sp>
        <p:nvSpPr>
          <p:cNvPr id="18446" name="Rectangle 20"/>
          <p:cNvSpPr>
            <a:spLocks noChangeArrowheads="1"/>
          </p:cNvSpPr>
          <p:nvPr/>
        </p:nvSpPr>
        <p:spPr bwMode="auto">
          <a:xfrm>
            <a:off x="-32385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265113" indent="-265113" eaLnBrk="1" hangingPunct="1"/>
            <a:endParaRPr lang="ru-RU"/>
          </a:p>
        </p:txBody>
      </p:sp>
      <p:graphicFrame>
        <p:nvGraphicFramePr>
          <p:cNvPr id="18447" name="Об'єкт 17"/>
          <p:cNvGraphicFramePr>
            <a:graphicFrameLocks noChangeAspect="1"/>
          </p:cNvGraphicFramePr>
          <p:nvPr/>
        </p:nvGraphicFramePr>
        <p:xfrm>
          <a:off x="96838" y="4948238"/>
          <a:ext cx="4813300" cy="1008062"/>
        </p:xfrm>
        <a:graphic>
          <a:graphicData uri="http://schemas.openxmlformats.org/presentationml/2006/ole">
            <p:oleObj spid="_x0000_s18447" name="Формула" r:id="rId9" imgW="2413000" imgH="508000" progId="Equation.3">
              <p:embed/>
            </p:oleObj>
          </a:graphicData>
        </a:graphic>
      </p:graphicFrame>
      <p:sp>
        <p:nvSpPr>
          <p:cNvPr id="18448" name="Rectangle 22"/>
          <p:cNvSpPr>
            <a:spLocks noChangeArrowheads="1"/>
          </p:cNvSpPr>
          <p:nvPr/>
        </p:nvSpPr>
        <p:spPr bwMode="auto">
          <a:xfrm>
            <a:off x="-32385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265113" indent="-265113" eaLnBrk="1" hangingPunct="1"/>
            <a:endParaRPr lang="ru-RU"/>
          </a:p>
        </p:txBody>
      </p:sp>
      <p:graphicFrame>
        <p:nvGraphicFramePr>
          <p:cNvPr id="18449" name="Об'єкт 19"/>
          <p:cNvGraphicFramePr>
            <a:graphicFrameLocks noChangeAspect="1"/>
          </p:cNvGraphicFramePr>
          <p:nvPr/>
        </p:nvGraphicFramePr>
        <p:xfrm>
          <a:off x="77788" y="6078538"/>
          <a:ext cx="3810000" cy="576262"/>
        </p:xfrm>
        <a:graphic>
          <a:graphicData uri="http://schemas.openxmlformats.org/presentationml/2006/ole">
            <p:oleObj spid="_x0000_s18449" name="Формула" r:id="rId10" imgW="1701800" imgH="254000" progId="Equation.3">
              <p:embed/>
            </p:oleObj>
          </a:graphicData>
        </a:graphic>
      </p:graphicFrame>
      <p:sp>
        <p:nvSpPr>
          <p:cNvPr id="18450" name="TextBox 22"/>
          <p:cNvSpPr txBox="1">
            <a:spLocks noChangeArrowheads="1"/>
          </p:cNvSpPr>
          <p:nvPr/>
        </p:nvSpPr>
        <p:spPr bwMode="auto">
          <a:xfrm>
            <a:off x="1582738" y="3289300"/>
            <a:ext cx="2492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265113" indent="-265113" eaLnBrk="1" hangingPunct="1"/>
            <a:r>
              <a:rPr lang="en-US"/>
              <a:t>;</a:t>
            </a:r>
            <a:endParaRPr lang="ru-RU"/>
          </a:p>
        </p:txBody>
      </p:sp>
      <p:sp>
        <p:nvSpPr>
          <p:cNvPr id="18451" name="Rectangle 24"/>
          <p:cNvSpPr>
            <a:spLocks noChangeArrowheads="1"/>
          </p:cNvSpPr>
          <p:nvPr/>
        </p:nvSpPr>
        <p:spPr bwMode="auto">
          <a:xfrm>
            <a:off x="-32385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265113" indent="-265113" eaLnBrk="1" hangingPunct="1"/>
            <a:endParaRPr lang="ru-RU"/>
          </a:p>
        </p:txBody>
      </p:sp>
      <p:graphicFrame>
        <p:nvGraphicFramePr>
          <p:cNvPr id="18452" name="Об'єкт 24"/>
          <p:cNvGraphicFramePr>
            <a:graphicFrameLocks noChangeAspect="1"/>
          </p:cNvGraphicFramePr>
          <p:nvPr/>
        </p:nvGraphicFramePr>
        <p:xfrm>
          <a:off x="4992688" y="5430838"/>
          <a:ext cx="3387725" cy="1055687"/>
        </p:xfrm>
        <a:graphic>
          <a:graphicData uri="http://schemas.openxmlformats.org/presentationml/2006/ole">
            <p:oleObj spid="_x0000_s18452" name="Формула" r:id="rId11" imgW="1701800" imgH="533400" progId="Equation.3">
              <p:embed/>
            </p:oleObj>
          </a:graphicData>
        </a:graphic>
      </p:graphicFrame>
      <p:cxnSp>
        <p:nvCxnSpPr>
          <p:cNvPr id="30" name="Пряма сполучна лінія 29"/>
          <p:cNvCxnSpPr/>
          <p:nvPr/>
        </p:nvCxnSpPr>
        <p:spPr>
          <a:xfrm>
            <a:off x="49213" y="4948238"/>
            <a:ext cx="84026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 сполучна лінія 31"/>
          <p:cNvCxnSpPr/>
          <p:nvPr/>
        </p:nvCxnSpPr>
        <p:spPr>
          <a:xfrm>
            <a:off x="49213" y="4948238"/>
            <a:ext cx="0" cy="16843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 сполучна лінія 33"/>
          <p:cNvCxnSpPr/>
          <p:nvPr/>
        </p:nvCxnSpPr>
        <p:spPr>
          <a:xfrm>
            <a:off x="49213" y="6604000"/>
            <a:ext cx="8432800" cy="571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 сполучна лінія 35"/>
          <p:cNvCxnSpPr/>
          <p:nvPr/>
        </p:nvCxnSpPr>
        <p:spPr>
          <a:xfrm>
            <a:off x="8451850" y="4948238"/>
            <a:ext cx="0" cy="17129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57" name="Місце для номера слайда 1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round/>
            <a:headEnd/>
            <a:tailEnd/>
          </a:ln>
        </p:spPr>
        <p:txBody>
          <a:bodyPr/>
          <a:lstStyle/>
          <a:p>
            <a:pPr marL="265113" indent="-265113"/>
            <a:fld id="{E8FBD30E-2049-4D7E-B850-0D37D6681803}" type="slidenum">
              <a:rPr lang="en-US" smtClean="0">
                <a:solidFill>
                  <a:srgbClr val="A7A399"/>
                </a:solidFill>
              </a:rPr>
              <a:pPr marL="265113" indent="-265113"/>
              <a:t>17</a:t>
            </a:fld>
            <a:endParaRPr lang="en-US" smtClean="0">
              <a:solidFill>
                <a:srgbClr val="A7A3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Місце для номера слайда 1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round/>
            <a:headEnd/>
            <a:tailEnd/>
          </a:ln>
        </p:spPr>
        <p:txBody>
          <a:bodyPr/>
          <a:lstStyle/>
          <a:p>
            <a:fld id="{388344ED-8EA8-44CD-90D7-44B6946B9CB7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3075" name="TextBox 4"/>
          <p:cNvSpPr txBox="1">
            <a:spLocks noChangeArrowheads="1"/>
          </p:cNvSpPr>
          <p:nvPr/>
        </p:nvSpPr>
        <p:spPr bwMode="auto">
          <a:xfrm>
            <a:off x="5292725" y="3789363"/>
            <a:ext cx="316706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/>
              <a:t>Selected CuI spectral lines and their atomic data.</a:t>
            </a:r>
            <a:endParaRPr lang="uk-UA"/>
          </a:p>
        </p:txBody>
      </p:sp>
      <p:sp>
        <p:nvSpPr>
          <p:cNvPr id="3076" name="TextBox 5"/>
          <p:cNvSpPr txBox="1">
            <a:spLocks noChangeArrowheads="1"/>
          </p:cNvSpPr>
          <p:nvPr/>
        </p:nvSpPr>
        <p:spPr bwMode="auto">
          <a:xfrm>
            <a:off x="-180975" y="3573463"/>
            <a:ext cx="4608513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5113" indent="-265113" algn="ctr" eaLnBrk="1" hangingPunct="1"/>
            <a:r>
              <a:rPr lang="en-US" i="1"/>
              <a:t>Boltzmann plot obtained by CuI spectral lines at arc current 3.5 A using large variety of up-to-date</a:t>
            </a:r>
            <a:r>
              <a:rPr lang="uk-UA" i="1"/>
              <a:t> </a:t>
            </a:r>
            <a:r>
              <a:rPr lang="en-US" i="1"/>
              <a:t>atomic data. </a:t>
            </a:r>
          </a:p>
        </p:txBody>
      </p:sp>
      <p:sp>
        <p:nvSpPr>
          <p:cNvPr id="12" name="TextBox 3"/>
          <p:cNvSpPr txBox="1">
            <a:spLocks noChangeArrowheads="1"/>
          </p:cNvSpPr>
          <p:nvPr/>
        </p:nvSpPr>
        <p:spPr bwMode="auto">
          <a:xfrm>
            <a:off x="1571625" y="284163"/>
            <a:ext cx="6288088" cy="46196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</a:rPr>
              <a:t>Optical emission spectroscopy</a:t>
            </a:r>
          </a:p>
        </p:txBody>
      </p:sp>
      <p:pic>
        <p:nvPicPr>
          <p:cNvPr id="3078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75" y="0"/>
            <a:ext cx="1184275" cy="114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9" name="Прямокутник 2"/>
          <p:cNvSpPr>
            <a:spLocks noChangeArrowheads="1"/>
          </p:cNvSpPr>
          <p:nvPr/>
        </p:nvSpPr>
        <p:spPr bwMode="auto">
          <a:xfrm>
            <a:off x="1808163" y="849313"/>
            <a:ext cx="53562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5113" indent="-265113" algn="ctr" eaLnBrk="1" hangingPunct="1"/>
            <a:r>
              <a:rPr lang="en-US" sz="2000" b="1">
                <a:solidFill>
                  <a:srgbClr val="0070C0"/>
                </a:solidFill>
              </a:rPr>
              <a:t>Selection of CuI spectral lines and their atomic data</a:t>
            </a:r>
          </a:p>
        </p:txBody>
      </p:sp>
      <p:pic>
        <p:nvPicPr>
          <p:cNvPr id="3080" name="Picture 40" descr="F:\job\University\publications\conferences\9th SCSLSA Serbia\pictures\All_CuI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9750" y="1268413"/>
            <a:ext cx="3455988" cy="243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081" name="Об'єкт 1"/>
          <p:cNvGraphicFramePr>
            <a:graphicFrameLocks noChangeAspect="1"/>
          </p:cNvGraphicFramePr>
          <p:nvPr/>
        </p:nvGraphicFramePr>
        <p:xfrm>
          <a:off x="3924300" y="1366838"/>
          <a:ext cx="5764213" cy="2638425"/>
        </p:xfrm>
        <a:graphic>
          <a:graphicData uri="http://schemas.openxmlformats.org/presentationml/2006/ole">
            <p:oleObj spid="_x0000_s3081" name="Документ" r:id="rId5" imgW="4654720" imgH="2138565" progId="Word.Document.12">
              <p:embed/>
            </p:oleObj>
          </a:graphicData>
        </a:graphic>
      </p:graphicFrame>
      <p:sp>
        <p:nvSpPr>
          <p:cNvPr id="3082" name="TextBox 2"/>
          <p:cNvSpPr txBox="1">
            <a:spLocks noChangeArrowheads="1"/>
          </p:cNvSpPr>
          <p:nvPr/>
        </p:nvSpPr>
        <p:spPr bwMode="auto">
          <a:xfrm>
            <a:off x="-68263" y="4443413"/>
            <a:ext cx="8601076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1200" i="1">
                <a:solidFill>
                  <a:srgbClr val="0070C0"/>
                </a:solidFill>
              </a:rPr>
              <a:t>1. Kerkhoff </a:t>
            </a:r>
            <a:r>
              <a:rPr lang="uk-UA" sz="1200" i="1">
                <a:solidFill>
                  <a:srgbClr val="0070C0"/>
                </a:solidFill>
              </a:rPr>
              <a:t>Р. </a:t>
            </a:r>
            <a:r>
              <a:rPr lang="en-US" sz="1200" i="1">
                <a:solidFill>
                  <a:srgbClr val="0070C0"/>
                </a:solidFill>
              </a:rPr>
              <a:t>Micali G., Werner K., Wolf A., and Zimmermann P. Radiative decay and autoionization in the 4D-States of the 3d94s5s configuration in Cu I / H. Kerkhoff, // Z. Phys. A - Atoms and Nuclei – 1981. – 300. – P. 115-118. </a:t>
            </a:r>
          </a:p>
          <a:p>
            <a:pPr eaLnBrk="1" hangingPunct="1"/>
            <a:r>
              <a:rPr lang="en-US" sz="1200" i="1">
                <a:solidFill>
                  <a:srgbClr val="0070C0"/>
                </a:solidFill>
              </a:rPr>
              <a:t>2. Borges F. O., Cavalcanti G. H. and Trigueiros A. G. Determination of plasma temperature by a semi-empirical method // Brazilian Journal of Physics. – 2004. – 34, No 4B. – P. 1673-1676. </a:t>
            </a:r>
          </a:p>
          <a:p>
            <a:pPr eaLnBrk="1" hangingPunct="1"/>
            <a:r>
              <a:rPr lang="en-US" sz="1200" i="1">
                <a:solidFill>
                  <a:srgbClr val="0070C0"/>
                </a:solidFill>
              </a:rPr>
              <a:t>3. Bielski A. A critical survey of atomic transition probabilities for Cu I // J. Quant. Spectrosc. Radiat. Transfer. – 1975. – 15. – P. 463-472. </a:t>
            </a:r>
          </a:p>
          <a:p>
            <a:pPr eaLnBrk="1" hangingPunct="1"/>
            <a:r>
              <a:rPr lang="en-US" sz="1200" i="1">
                <a:solidFill>
                  <a:srgbClr val="0070C0"/>
                </a:solidFill>
              </a:rPr>
              <a:t>4. Pichler G. Properties of the oscillator strengths of Cu I and Ag I spectral lines // Fizika. – 1972. – 4. – P. 179-188. </a:t>
            </a:r>
          </a:p>
          <a:p>
            <a:pPr eaLnBrk="1" hangingPunct="1"/>
            <a:r>
              <a:rPr lang="en-US" sz="1200" i="1">
                <a:solidFill>
                  <a:srgbClr val="0070C0"/>
                </a:solidFill>
              </a:rPr>
              <a:t>5. Fu K. Jogwich M., Knebel M., and Wiesemann K. Atomic transition probabilities and lifetimes for the CuI system // Atomic Data and Nuclear Data Tables – 1995. – 61, No. 1. – P. 1-30. </a:t>
            </a:r>
          </a:p>
          <a:p>
            <a:pPr eaLnBrk="1" hangingPunct="1"/>
            <a:r>
              <a:rPr lang="en-US" sz="1200" i="1">
                <a:solidFill>
                  <a:srgbClr val="0070C0"/>
                </a:solidFill>
              </a:rPr>
              <a:t>6. Riemann M. Die Messung von relativen und absoluten optischen Ubergangswahrscheinlichkeiten des CuI im wandstabilisierten Lichtbogen // Z. Phys. – 1964. – 179. P. 38-51. </a:t>
            </a:r>
          </a:p>
          <a:p>
            <a:pPr eaLnBrk="1" hangingPunct="1"/>
            <a:r>
              <a:rPr lang="en-US" sz="1200" i="1">
                <a:solidFill>
                  <a:srgbClr val="0070C0"/>
                </a:solidFill>
              </a:rPr>
              <a:t>7. Migdalek J. Relativistic oscillator strengths for some transitions in Cu(I), Ag(I) and Au(I) // J. Quant. Spectrosc. Radiat. Transfer – 1978. – 20, No. 1. – P. 81-87. </a:t>
            </a:r>
          </a:p>
        </p:txBody>
      </p:sp>
      <p:cxnSp>
        <p:nvCxnSpPr>
          <p:cNvPr id="14" name="Пряма сполучна лінія 13"/>
          <p:cNvCxnSpPr/>
          <p:nvPr/>
        </p:nvCxnSpPr>
        <p:spPr>
          <a:xfrm>
            <a:off x="-107950" y="4437063"/>
            <a:ext cx="856773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Місце для номера слайда 1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round/>
            <a:headEnd/>
            <a:tailEnd/>
          </a:ln>
        </p:spPr>
        <p:txBody>
          <a:bodyPr/>
          <a:lstStyle/>
          <a:p>
            <a:fld id="{32F2347C-3912-49A1-B9AF-34C99880B1B2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4099" name="TextBox 5"/>
          <p:cNvSpPr txBox="1">
            <a:spLocks noChangeArrowheads="1"/>
          </p:cNvSpPr>
          <p:nvPr/>
        </p:nvSpPr>
        <p:spPr bwMode="auto">
          <a:xfrm>
            <a:off x="107950" y="4935538"/>
            <a:ext cx="4608513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5113" indent="-265113" algn="ctr" eaLnBrk="1" hangingPunct="1"/>
            <a:r>
              <a:rPr lang="en-US" i="1"/>
              <a:t>Boltzmann plot obtained by CuI spectral lines at arc current 3.5 A using selected</a:t>
            </a:r>
            <a:r>
              <a:rPr lang="uk-UA" i="1"/>
              <a:t> </a:t>
            </a:r>
            <a:r>
              <a:rPr lang="en-US" i="1"/>
              <a:t>atomic data. </a:t>
            </a:r>
          </a:p>
        </p:txBody>
      </p:sp>
      <p:sp>
        <p:nvSpPr>
          <p:cNvPr id="12" name="TextBox 3"/>
          <p:cNvSpPr txBox="1">
            <a:spLocks noChangeArrowheads="1"/>
          </p:cNvSpPr>
          <p:nvPr/>
        </p:nvSpPr>
        <p:spPr bwMode="auto">
          <a:xfrm>
            <a:off x="1571625" y="284163"/>
            <a:ext cx="6288088" cy="46196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</a:rPr>
              <a:t>Optical emission spectroscopy</a:t>
            </a:r>
          </a:p>
        </p:txBody>
      </p:sp>
      <p:pic>
        <p:nvPicPr>
          <p:cNvPr id="4101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75" y="0"/>
            <a:ext cx="1184275" cy="114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2" name="Прямокутник 2"/>
          <p:cNvSpPr>
            <a:spLocks noChangeArrowheads="1"/>
          </p:cNvSpPr>
          <p:nvPr/>
        </p:nvSpPr>
        <p:spPr bwMode="auto">
          <a:xfrm>
            <a:off x="1808163" y="1065213"/>
            <a:ext cx="53562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5113" indent="-265113" algn="ctr" eaLnBrk="1" hangingPunct="1"/>
            <a:r>
              <a:rPr lang="en-US" sz="2000" b="1">
                <a:solidFill>
                  <a:srgbClr val="0070C0"/>
                </a:solidFill>
              </a:rPr>
              <a:t>Selection of CuI spectral lines and their atomic data</a:t>
            </a:r>
          </a:p>
        </p:txBody>
      </p:sp>
      <p:pic>
        <p:nvPicPr>
          <p:cNvPr id="4103" name="Picture 58" descr="F:\job\University\publications\conferences\9th SCSLSA Serbia\pictures\CI_selected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950" y="1268413"/>
            <a:ext cx="5114925" cy="359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4" name="TextBox 4"/>
          <p:cNvSpPr txBox="1">
            <a:spLocks noChangeArrowheads="1"/>
          </p:cNvSpPr>
          <p:nvPr/>
        </p:nvSpPr>
        <p:spPr bwMode="auto">
          <a:xfrm>
            <a:off x="5724525" y="4652963"/>
            <a:ext cx="24479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/>
              <a:t>Selected CuI spectral lines and their atomic data.</a:t>
            </a:r>
            <a:endParaRPr lang="uk-UA"/>
          </a:p>
        </p:txBody>
      </p:sp>
      <p:graphicFrame>
        <p:nvGraphicFramePr>
          <p:cNvPr id="4105" name="Об'єкт 1"/>
          <p:cNvGraphicFramePr>
            <a:graphicFrameLocks noChangeAspect="1"/>
          </p:cNvGraphicFramePr>
          <p:nvPr/>
        </p:nvGraphicFramePr>
        <p:xfrm>
          <a:off x="3848100" y="2060575"/>
          <a:ext cx="5764213" cy="2638425"/>
        </p:xfrm>
        <a:graphic>
          <a:graphicData uri="http://schemas.openxmlformats.org/presentationml/2006/ole">
            <p:oleObj spid="_x0000_s4105" name="Документ" r:id="rId5" imgW="4654720" imgH="2138565" progId="Word.Document.12">
              <p:embed/>
            </p:oleObj>
          </a:graphicData>
        </a:graphic>
      </p:graphicFrame>
      <p:sp>
        <p:nvSpPr>
          <p:cNvPr id="4106" name="TextBox 2"/>
          <p:cNvSpPr txBox="1">
            <a:spLocks noChangeArrowheads="1"/>
          </p:cNvSpPr>
          <p:nvPr/>
        </p:nvSpPr>
        <p:spPr bwMode="auto">
          <a:xfrm>
            <a:off x="539750" y="5981700"/>
            <a:ext cx="8135938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1200" i="1">
                <a:solidFill>
                  <a:srgbClr val="0070C0"/>
                </a:solidFill>
              </a:rPr>
              <a:t>Babich, I.L., Boretskij, V.F., Veklich, A.N., Ivanisik, A.</a:t>
            </a:r>
            <a:r>
              <a:rPr lang="uk-UA" sz="1200" i="1">
                <a:solidFill>
                  <a:srgbClr val="0070C0"/>
                </a:solidFill>
              </a:rPr>
              <a:t>І., </a:t>
            </a:r>
            <a:r>
              <a:rPr lang="en-US" sz="1200" i="1">
                <a:solidFill>
                  <a:srgbClr val="0070C0"/>
                </a:solidFill>
              </a:rPr>
              <a:t>Semenyshyn, R.V., Kryachko, L.A., Minakova, R.V., Spectroscopy of electric arc plasma between composite electrodes Ag-CuO // Electrical contacts and electrodes / Kiev: “Frantsevich Institute for Problems of Materials Science”. 2010, p. 82-115 (in Ukrainian) // http://dspace.nbuv.gov.ua/bitstream/handle/123456789/28892/12-Babich.pdf – accessed May </a:t>
            </a:r>
            <a:r>
              <a:rPr lang="uk-UA" sz="1200" i="1">
                <a:solidFill>
                  <a:srgbClr val="0070C0"/>
                </a:solidFill>
              </a:rPr>
              <a:t> 14</a:t>
            </a:r>
            <a:r>
              <a:rPr lang="en-US" sz="1200" i="1">
                <a:solidFill>
                  <a:srgbClr val="0070C0"/>
                </a:solidFill>
              </a:rPr>
              <a:t>, 2013. </a:t>
            </a:r>
          </a:p>
        </p:txBody>
      </p:sp>
      <p:cxnSp>
        <p:nvCxnSpPr>
          <p:cNvPr id="11" name="Пряма сполучна лінія 10"/>
          <p:cNvCxnSpPr/>
          <p:nvPr/>
        </p:nvCxnSpPr>
        <p:spPr>
          <a:xfrm>
            <a:off x="323850" y="5949950"/>
            <a:ext cx="813593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Місце для номера слайда 1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round/>
            <a:headEnd/>
            <a:tailEnd/>
          </a:ln>
        </p:spPr>
        <p:txBody>
          <a:bodyPr/>
          <a:lstStyle/>
          <a:p>
            <a:fld id="{6F6447AE-CB33-4F11-A791-CF97A4536668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12" name="TextBox 3"/>
          <p:cNvSpPr txBox="1">
            <a:spLocks noChangeArrowheads="1"/>
          </p:cNvSpPr>
          <p:nvPr/>
        </p:nvSpPr>
        <p:spPr bwMode="auto">
          <a:xfrm>
            <a:off x="1571625" y="284163"/>
            <a:ext cx="6288088" cy="46196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</a:rPr>
              <a:t>Optical emission spectroscopy</a:t>
            </a:r>
          </a:p>
        </p:txBody>
      </p:sp>
      <p:pic>
        <p:nvPicPr>
          <p:cNvPr id="5124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75" y="0"/>
            <a:ext cx="1184275" cy="114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5" name="Прямокутник 2"/>
          <p:cNvSpPr>
            <a:spLocks noChangeArrowheads="1"/>
          </p:cNvSpPr>
          <p:nvPr/>
        </p:nvSpPr>
        <p:spPr bwMode="auto">
          <a:xfrm>
            <a:off x="1808163" y="849313"/>
            <a:ext cx="53562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5113" indent="-265113" algn="ctr" eaLnBrk="1" hangingPunct="1"/>
            <a:r>
              <a:rPr lang="en-US" sz="2000" b="1">
                <a:solidFill>
                  <a:srgbClr val="0070C0"/>
                </a:solidFill>
              </a:rPr>
              <a:t>Selection of AgI spectral lines and their atomic data</a:t>
            </a:r>
          </a:p>
        </p:txBody>
      </p:sp>
      <p:pic>
        <p:nvPicPr>
          <p:cNvPr id="5126" name="Picture 60" descr="F:\job\University\publications\conferences\9th SCSLSA Serbia\pictures\All_AgI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1268413"/>
            <a:ext cx="4033838" cy="283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127" name="Об'єкт 2"/>
          <p:cNvGraphicFramePr>
            <a:graphicFrameLocks noChangeAspect="1"/>
          </p:cNvGraphicFramePr>
          <p:nvPr/>
        </p:nvGraphicFramePr>
        <p:xfrm>
          <a:off x="3763963" y="1804988"/>
          <a:ext cx="6137275" cy="2544762"/>
        </p:xfrm>
        <a:graphic>
          <a:graphicData uri="http://schemas.openxmlformats.org/presentationml/2006/ole">
            <p:oleObj spid="_x0000_s5127" name="Документ" r:id="rId5" imgW="4654720" imgH="1941331" progId="Word.Document.12">
              <p:embed/>
            </p:oleObj>
          </a:graphicData>
        </a:graphic>
      </p:graphicFrame>
      <p:sp>
        <p:nvSpPr>
          <p:cNvPr id="5128" name="TextBox 5"/>
          <p:cNvSpPr txBox="1">
            <a:spLocks noChangeArrowheads="1"/>
          </p:cNvSpPr>
          <p:nvPr/>
        </p:nvSpPr>
        <p:spPr bwMode="auto">
          <a:xfrm>
            <a:off x="-107950" y="4005263"/>
            <a:ext cx="51847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5113" indent="-265113" algn="ctr" eaLnBrk="1" hangingPunct="1"/>
            <a:r>
              <a:rPr lang="en-US" i="1"/>
              <a:t>Boltzmann plot obtained by AgI spectral lines at arc current 3.5 A using large variety of up-to-date</a:t>
            </a:r>
            <a:r>
              <a:rPr lang="uk-UA" i="1"/>
              <a:t> </a:t>
            </a:r>
            <a:r>
              <a:rPr lang="en-US" i="1"/>
              <a:t>atomic data. </a:t>
            </a:r>
          </a:p>
        </p:txBody>
      </p:sp>
      <p:sp>
        <p:nvSpPr>
          <p:cNvPr id="5129" name="TextBox 4"/>
          <p:cNvSpPr txBox="1">
            <a:spLocks noChangeArrowheads="1"/>
          </p:cNvSpPr>
          <p:nvPr/>
        </p:nvSpPr>
        <p:spPr bwMode="auto">
          <a:xfrm>
            <a:off x="5076825" y="4149725"/>
            <a:ext cx="33115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/>
              <a:t>Selected AgI spectral lines and their atomic data.</a:t>
            </a:r>
            <a:endParaRPr lang="uk-UA"/>
          </a:p>
        </p:txBody>
      </p:sp>
      <p:sp>
        <p:nvSpPr>
          <p:cNvPr id="5130" name="TextBox 2"/>
          <p:cNvSpPr txBox="1">
            <a:spLocks noChangeArrowheads="1"/>
          </p:cNvSpPr>
          <p:nvPr/>
        </p:nvSpPr>
        <p:spPr bwMode="auto">
          <a:xfrm>
            <a:off x="-68263" y="4946650"/>
            <a:ext cx="8601076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1200" i="1">
                <a:solidFill>
                  <a:srgbClr val="0070C0"/>
                </a:solidFill>
              </a:rPr>
              <a:t>8. Lavin </a:t>
            </a:r>
            <a:r>
              <a:rPr lang="uk-UA" sz="1200" i="1">
                <a:solidFill>
                  <a:srgbClr val="0070C0"/>
                </a:solidFill>
              </a:rPr>
              <a:t>С. </a:t>
            </a:r>
            <a:r>
              <a:rPr lang="en-US" sz="1200" i="1">
                <a:solidFill>
                  <a:srgbClr val="0070C0"/>
                </a:solidFill>
              </a:rPr>
              <a:t>Almaraz M. A., Martin I. Relativistic oscillator strengths for excited state transitions in some ions of the silver isoelectronic sequence // Z. Phys. D – 1995. – 34. – P. 143-149. </a:t>
            </a:r>
          </a:p>
          <a:p>
            <a:pPr eaLnBrk="1" hangingPunct="1"/>
            <a:r>
              <a:rPr lang="en-US" sz="1200" i="1">
                <a:solidFill>
                  <a:srgbClr val="0070C0"/>
                </a:solidFill>
              </a:rPr>
              <a:t>9. Plehotkina G. L. Radiative lifetimes Ag I, Ag II // Optics and Spectroscopy. – 1981. – 51, № 1. – P. 194-196. </a:t>
            </a:r>
          </a:p>
          <a:p>
            <a:pPr eaLnBrk="1" hangingPunct="1"/>
            <a:r>
              <a:rPr lang="en-US" sz="1200" i="1">
                <a:solidFill>
                  <a:srgbClr val="0070C0"/>
                </a:solidFill>
              </a:rPr>
              <a:t>10. Zheng N., Wang T., and Yang R. Transition probability of CuI, AgI, and AuI from weakest bound electron potential model theory // J. of Chem. Phys. – 2000. – 113. – P. 6169-6173. </a:t>
            </a:r>
          </a:p>
          <a:p>
            <a:pPr eaLnBrk="1" hangingPunct="1"/>
            <a:r>
              <a:rPr lang="en-US" sz="1200" i="1">
                <a:solidFill>
                  <a:srgbClr val="0070C0"/>
                </a:solidFill>
              </a:rPr>
              <a:t>11. Migdalek J. and Baylis W. E. Influence of atomic core polarisation on oscillator strengths for 2S1/2-2P1/2,3/2 and 2P1/2,3/2-2D3/2,5/2 transitions in Cu I, Ag I and Au I spectra // J. Phys. B: At. Mol. Phys. – 1978. – 11, No. 17. – P. L497-L501. </a:t>
            </a:r>
          </a:p>
          <a:p>
            <a:pPr eaLnBrk="1" hangingPunct="1"/>
            <a:r>
              <a:rPr lang="en-US" sz="1200" i="1">
                <a:solidFill>
                  <a:srgbClr val="0070C0"/>
                </a:solidFill>
              </a:rPr>
              <a:t>12. Terpstra J. and Smit J. A. Measurement of “optical” transition probabilities in the silver atom // Physica. – 1958. – 24. – P. 937-958. </a:t>
            </a:r>
          </a:p>
        </p:txBody>
      </p:sp>
      <p:cxnSp>
        <p:nvCxnSpPr>
          <p:cNvPr id="11" name="Пряма сполучна лінія 10"/>
          <p:cNvCxnSpPr/>
          <p:nvPr/>
        </p:nvCxnSpPr>
        <p:spPr>
          <a:xfrm>
            <a:off x="-107950" y="4940300"/>
            <a:ext cx="856773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Місце для номера слайда 1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round/>
            <a:headEnd/>
            <a:tailEnd/>
          </a:ln>
        </p:spPr>
        <p:txBody>
          <a:bodyPr/>
          <a:lstStyle/>
          <a:p>
            <a:fld id="{2ED85CAC-AC61-475B-9B9F-12F92FF2DF30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12" name="TextBox 3"/>
          <p:cNvSpPr txBox="1">
            <a:spLocks noChangeArrowheads="1"/>
          </p:cNvSpPr>
          <p:nvPr/>
        </p:nvSpPr>
        <p:spPr bwMode="auto">
          <a:xfrm>
            <a:off x="1571625" y="284163"/>
            <a:ext cx="6288088" cy="46196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</a:rPr>
              <a:t>Optical emission spectroscopy</a:t>
            </a:r>
          </a:p>
        </p:txBody>
      </p:sp>
      <p:pic>
        <p:nvPicPr>
          <p:cNvPr id="6148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75" y="0"/>
            <a:ext cx="1184275" cy="114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9" name="Прямокутник 2"/>
          <p:cNvSpPr>
            <a:spLocks noChangeArrowheads="1"/>
          </p:cNvSpPr>
          <p:nvPr/>
        </p:nvSpPr>
        <p:spPr bwMode="auto">
          <a:xfrm>
            <a:off x="1808163" y="849313"/>
            <a:ext cx="53562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5113" indent="-265113" algn="ctr" eaLnBrk="1" hangingPunct="1"/>
            <a:r>
              <a:rPr lang="en-US" sz="2000" b="1">
                <a:solidFill>
                  <a:srgbClr val="0070C0"/>
                </a:solidFill>
              </a:rPr>
              <a:t>Selection of AgI spectral lines and their atomic data</a:t>
            </a:r>
          </a:p>
        </p:txBody>
      </p:sp>
      <p:pic>
        <p:nvPicPr>
          <p:cNvPr id="6150" name="Picture 61" descr="F:\job\University\publications\conferences\9th SCSLSA Serbia\pictures\AgI_selected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950" y="1852613"/>
            <a:ext cx="5040313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151" name="Об'єкт 2"/>
          <p:cNvGraphicFramePr>
            <a:graphicFrameLocks noChangeAspect="1"/>
          </p:cNvGraphicFramePr>
          <p:nvPr/>
        </p:nvGraphicFramePr>
        <p:xfrm>
          <a:off x="3763963" y="2647950"/>
          <a:ext cx="6137275" cy="2544763"/>
        </p:xfrm>
        <a:graphic>
          <a:graphicData uri="http://schemas.openxmlformats.org/presentationml/2006/ole">
            <p:oleObj spid="_x0000_s6151" name="Документ" r:id="rId5" imgW="4654720" imgH="1941331" progId="Word.Document.12">
              <p:embed/>
            </p:oleObj>
          </a:graphicData>
        </a:graphic>
      </p:graphicFrame>
      <p:sp>
        <p:nvSpPr>
          <p:cNvPr id="6152" name="TextBox 4"/>
          <p:cNvSpPr txBox="1">
            <a:spLocks noChangeArrowheads="1"/>
          </p:cNvSpPr>
          <p:nvPr/>
        </p:nvSpPr>
        <p:spPr bwMode="auto">
          <a:xfrm>
            <a:off x="5724525" y="5240338"/>
            <a:ext cx="24479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/>
              <a:t>Selected AgI spectral lines and their atomic data.</a:t>
            </a:r>
            <a:endParaRPr lang="uk-UA"/>
          </a:p>
        </p:txBody>
      </p:sp>
      <p:sp>
        <p:nvSpPr>
          <p:cNvPr id="6153" name="TextBox 5"/>
          <p:cNvSpPr txBox="1">
            <a:spLocks noChangeArrowheads="1"/>
          </p:cNvSpPr>
          <p:nvPr/>
        </p:nvSpPr>
        <p:spPr bwMode="auto">
          <a:xfrm>
            <a:off x="107950" y="5313363"/>
            <a:ext cx="460851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5113" indent="-265113" algn="ctr" eaLnBrk="1" hangingPunct="1"/>
            <a:r>
              <a:rPr lang="en-US" i="1"/>
              <a:t>Boltzmann plot obtained by AgI spectral lines at arc current 3.5 A using selected</a:t>
            </a:r>
            <a:r>
              <a:rPr lang="uk-UA" i="1"/>
              <a:t> </a:t>
            </a:r>
            <a:r>
              <a:rPr lang="en-US" i="1"/>
              <a:t>atomic data.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13"/>
          <p:cNvSpPr txBox="1">
            <a:spLocks noChangeArrowheads="1"/>
          </p:cNvSpPr>
          <p:nvPr/>
        </p:nvSpPr>
        <p:spPr bwMode="auto">
          <a:xfrm>
            <a:off x="312738" y="5513388"/>
            <a:ext cx="770413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5113" indent="-265113" algn="ctr" eaLnBrk="1" hangingPunct="1"/>
            <a:r>
              <a:rPr lang="en-US" i="1"/>
              <a:t>Radial profiles of electric arc plasma temperatures in air, obtained by Boltzmann plot technique using CuI (■), AgI (○) spectral lines and by relative intensities of AgI 405.5 – 768.8nm (▲), arc currents 3.5 A (a) and 30 A (b). </a:t>
            </a:r>
          </a:p>
        </p:txBody>
      </p:sp>
      <p:sp>
        <p:nvSpPr>
          <p:cNvPr id="7171" name="TextBox 5"/>
          <p:cNvSpPr txBox="1">
            <a:spLocks noChangeArrowheads="1"/>
          </p:cNvSpPr>
          <p:nvPr/>
        </p:nvSpPr>
        <p:spPr bwMode="auto">
          <a:xfrm>
            <a:off x="2051050" y="5084763"/>
            <a:ext cx="3127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265113" indent="-265113" eaLnBrk="1" hangingPunct="1"/>
            <a:r>
              <a:rPr lang="en-US" i="1"/>
              <a:t>a</a:t>
            </a:r>
            <a:endParaRPr lang="ru-RU"/>
          </a:p>
        </p:txBody>
      </p:sp>
      <p:sp>
        <p:nvSpPr>
          <p:cNvPr id="7172" name="TextBox 6"/>
          <p:cNvSpPr txBox="1">
            <a:spLocks noChangeArrowheads="1"/>
          </p:cNvSpPr>
          <p:nvPr/>
        </p:nvSpPr>
        <p:spPr bwMode="auto">
          <a:xfrm>
            <a:off x="6586538" y="5084763"/>
            <a:ext cx="3143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265113" indent="-265113" eaLnBrk="1" hangingPunct="1"/>
            <a:r>
              <a:rPr lang="en-US" i="1"/>
              <a:t>b</a:t>
            </a:r>
            <a:endParaRPr lang="ru-RU"/>
          </a:p>
        </p:txBody>
      </p:sp>
      <p:sp>
        <p:nvSpPr>
          <p:cNvPr id="7173" name="Місце для номера слайда 1"/>
          <p:cNvSpPr>
            <a:spLocks/>
          </p:cNvSpPr>
          <p:nvPr/>
        </p:nvSpPr>
        <p:spPr bwMode="auto">
          <a:xfrm>
            <a:off x="8532813" y="5624513"/>
            <a:ext cx="547687" cy="396875"/>
          </a:xfrm>
          <a:prstGeom prst="bracketPair">
            <a:avLst>
              <a:gd name="adj" fmla="val 17949"/>
            </a:avLst>
          </a:prstGeom>
          <a:noFill/>
          <a:ln w="19050">
            <a:solidFill>
              <a:srgbClr val="FFFFFF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fld id="{A2B0A743-1653-4DCD-95A5-B5A5A10ABB96}" type="slidenum">
              <a:rPr lang="en-US">
                <a:solidFill>
                  <a:srgbClr val="FFFFFF"/>
                </a:solidFill>
              </a:rPr>
              <a:pPr algn="ctr"/>
              <a:t>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TextBox 3"/>
          <p:cNvSpPr txBox="1">
            <a:spLocks noChangeArrowheads="1"/>
          </p:cNvSpPr>
          <p:nvPr/>
        </p:nvSpPr>
        <p:spPr bwMode="auto">
          <a:xfrm>
            <a:off x="1571625" y="284163"/>
            <a:ext cx="6288088" cy="46196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</a:rPr>
              <a:t>Optical emission spectroscopy</a:t>
            </a:r>
          </a:p>
        </p:txBody>
      </p:sp>
      <p:pic>
        <p:nvPicPr>
          <p:cNvPr id="7175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75" y="0"/>
            <a:ext cx="1184275" cy="114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6" name="Прямокутник 2"/>
          <p:cNvSpPr>
            <a:spLocks noChangeArrowheads="1"/>
          </p:cNvSpPr>
          <p:nvPr/>
        </p:nvSpPr>
        <p:spPr bwMode="auto">
          <a:xfrm>
            <a:off x="1820863" y="1300163"/>
            <a:ext cx="53562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5113" indent="-265113" algn="ctr" eaLnBrk="1" hangingPunct="1"/>
            <a:r>
              <a:rPr lang="en-US" sz="2000" b="1">
                <a:solidFill>
                  <a:srgbClr val="0070C0"/>
                </a:solidFill>
              </a:rPr>
              <a:t>Temperature measurement</a:t>
            </a:r>
          </a:p>
        </p:txBody>
      </p:sp>
      <p:pic>
        <p:nvPicPr>
          <p:cNvPr id="7177" name="Picture 70" descr="F:\job\University\publications\conferences\9th SCSLSA Serbia\pictures\T_3.5A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36513" y="2057400"/>
            <a:ext cx="4378326" cy="307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8" name="Picture 54" descr="F:\job\University\publications\conferences\9th SCSLSA Serbia\pictures\T_30A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41813" y="2159000"/>
            <a:ext cx="4262437" cy="299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Місце для номера слайда 1"/>
          <p:cNvSpPr>
            <a:spLocks/>
          </p:cNvSpPr>
          <p:nvPr/>
        </p:nvSpPr>
        <p:spPr bwMode="auto">
          <a:xfrm>
            <a:off x="8532813" y="5661025"/>
            <a:ext cx="547687" cy="396875"/>
          </a:xfrm>
          <a:prstGeom prst="bracketPair">
            <a:avLst>
              <a:gd name="adj" fmla="val 17949"/>
            </a:avLst>
          </a:prstGeom>
          <a:noFill/>
          <a:ln w="19050">
            <a:solidFill>
              <a:srgbClr val="FFFFFF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fld id="{07A72C91-DB89-4282-B937-02AC3AE3C300}" type="slidenum">
              <a:rPr lang="en-US">
                <a:solidFill>
                  <a:srgbClr val="FFFFFF"/>
                </a:solidFill>
              </a:rPr>
              <a:pPr algn="ctr"/>
              <a:t>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TextBox 3"/>
          <p:cNvSpPr txBox="1">
            <a:spLocks noChangeArrowheads="1"/>
          </p:cNvSpPr>
          <p:nvPr/>
        </p:nvSpPr>
        <p:spPr bwMode="auto">
          <a:xfrm>
            <a:off x="1571625" y="284163"/>
            <a:ext cx="6288088" cy="46196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</a:rPr>
              <a:t>Optical emission spectroscopy</a:t>
            </a:r>
          </a:p>
        </p:txBody>
      </p:sp>
      <p:sp>
        <p:nvSpPr>
          <p:cNvPr id="819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uk-UA"/>
          </a:p>
        </p:txBody>
      </p:sp>
      <p:sp>
        <p:nvSpPr>
          <p:cNvPr id="8197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uk-UA"/>
          </a:p>
        </p:txBody>
      </p:sp>
      <p:sp>
        <p:nvSpPr>
          <p:cNvPr id="8198" name="TextBox 7"/>
          <p:cNvSpPr txBox="1">
            <a:spLocks noChangeArrowheads="1"/>
          </p:cNvSpPr>
          <p:nvPr/>
        </p:nvSpPr>
        <p:spPr bwMode="auto">
          <a:xfrm>
            <a:off x="5292725" y="4175125"/>
            <a:ext cx="3095625" cy="175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Radial distributions of electron density</a:t>
            </a:r>
            <a:r>
              <a:rPr lang="uk-UA"/>
              <a:t> </a:t>
            </a:r>
            <a:r>
              <a:rPr lang="en-US"/>
              <a:t>obtained by </a:t>
            </a:r>
            <a:r>
              <a:rPr lang="it-IT"/>
              <a:t>AgI 447.7 (■), AgI 466.8 (▲), CuI 448.0 (○) and </a:t>
            </a:r>
          </a:p>
          <a:p>
            <a:r>
              <a:rPr lang="it-IT"/>
              <a:t>CuI 515.3 (   )</a:t>
            </a:r>
            <a:r>
              <a:rPr lang="en-US"/>
              <a:t> nm </a:t>
            </a:r>
          </a:p>
          <a:p>
            <a:r>
              <a:rPr lang="en-US"/>
              <a:t>in arc current 30 A</a:t>
            </a:r>
            <a:endParaRPr lang="uk-UA"/>
          </a:p>
        </p:txBody>
      </p:sp>
      <p:sp>
        <p:nvSpPr>
          <p:cNvPr id="8199" name="Прямокутник 2"/>
          <p:cNvSpPr>
            <a:spLocks noChangeArrowheads="1"/>
          </p:cNvSpPr>
          <p:nvPr/>
        </p:nvSpPr>
        <p:spPr bwMode="auto">
          <a:xfrm>
            <a:off x="1820863" y="981075"/>
            <a:ext cx="53562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5113" indent="-265113" algn="ctr" eaLnBrk="1" hangingPunct="1"/>
            <a:r>
              <a:rPr lang="en-US" sz="2000" b="1">
                <a:solidFill>
                  <a:srgbClr val="0070C0"/>
                </a:solidFill>
              </a:rPr>
              <a:t>Electron density measurement</a:t>
            </a:r>
          </a:p>
        </p:txBody>
      </p:sp>
      <p:pic>
        <p:nvPicPr>
          <p:cNvPr id="8200" name="Picture 55" descr="F:\job\University\publications\conferences\9th SCSLSA Serbia\pictures\Ne_30A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75" y="2371725"/>
            <a:ext cx="5289550" cy="372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201" name="Об'єкт 1"/>
          <p:cNvGraphicFramePr>
            <a:graphicFrameLocks noChangeAspect="1"/>
          </p:cNvGraphicFramePr>
          <p:nvPr/>
        </p:nvGraphicFramePr>
        <p:xfrm>
          <a:off x="2627313" y="1470025"/>
          <a:ext cx="5730875" cy="1552575"/>
        </p:xfrm>
        <a:graphic>
          <a:graphicData uri="http://schemas.openxmlformats.org/presentationml/2006/ole">
            <p:oleObj spid="_x0000_s8201" name="Документ" r:id="rId5" imgW="4730301" imgH="1281481" progId="Word.Document.12">
              <p:embed/>
            </p:oleObj>
          </a:graphicData>
        </a:graphic>
      </p:graphicFrame>
      <p:sp>
        <p:nvSpPr>
          <p:cNvPr id="8202" name="TextBox 4"/>
          <p:cNvSpPr txBox="1">
            <a:spLocks noChangeArrowheads="1"/>
          </p:cNvSpPr>
          <p:nvPr/>
        </p:nvSpPr>
        <p:spPr bwMode="auto">
          <a:xfrm>
            <a:off x="4067175" y="2838450"/>
            <a:ext cx="3675063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/>
              <a:t>Stark broadening data.</a:t>
            </a:r>
            <a:endParaRPr lang="uk-UA"/>
          </a:p>
        </p:txBody>
      </p:sp>
      <p:sp>
        <p:nvSpPr>
          <p:cNvPr id="8203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uk-UA"/>
          </a:p>
        </p:txBody>
      </p:sp>
      <p:sp>
        <p:nvSpPr>
          <p:cNvPr id="8204" name="Freeform 770"/>
          <p:cNvSpPr>
            <a:spLocks/>
          </p:cNvSpPr>
          <p:nvPr/>
        </p:nvSpPr>
        <p:spPr bwMode="auto">
          <a:xfrm>
            <a:off x="6516688" y="5445125"/>
            <a:ext cx="142875" cy="123825"/>
          </a:xfrm>
          <a:custGeom>
            <a:avLst/>
            <a:gdLst>
              <a:gd name="T0" fmla="*/ 2147483647 w 98"/>
              <a:gd name="T1" fmla="*/ 0 h 83"/>
              <a:gd name="T2" fmla="*/ 2147483647 w 98"/>
              <a:gd name="T3" fmla="*/ 2147483647 h 83"/>
              <a:gd name="T4" fmla="*/ 0 w 98"/>
              <a:gd name="T5" fmla="*/ 0 h 83"/>
              <a:gd name="T6" fmla="*/ 2147483647 w 98"/>
              <a:gd name="T7" fmla="*/ 0 h 83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98" h="83">
                <a:moveTo>
                  <a:pt x="98" y="0"/>
                </a:moveTo>
                <a:lnTo>
                  <a:pt x="50" y="83"/>
                </a:lnTo>
                <a:lnTo>
                  <a:pt x="0" y="0"/>
                </a:lnTo>
                <a:lnTo>
                  <a:pt x="98" y="0"/>
                </a:lnTo>
                <a:close/>
              </a:path>
            </a:pathLst>
          </a:custGeom>
          <a:solidFill>
            <a:srgbClr val="FFFFFF"/>
          </a:solidFill>
          <a:ln w="6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8205" name="Picture 7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75" y="0"/>
            <a:ext cx="1184275" cy="114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6" name="TextBox 2"/>
          <p:cNvSpPr txBox="1">
            <a:spLocks noChangeArrowheads="1"/>
          </p:cNvSpPr>
          <p:nvPr/>
        </p:nvSpPr>
        <p:spPr bwMode="auto">
          <a:xfrm>
            <a:off x="323850" y="6167438"/>
            <a:ext cx="813593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1200" i="1">
                <a:solidFill>
                  <a:srgbClr val="0070C0"/>
                </a:solidFill>
              </a:rPr>
              <a:t>13. Konjevich R., Konjevich N. Stark broadening and shift of neutral copper spectral lines // Fizika. – 1986. – 18, No. 4. – </a:t>
            </a:r>
            <a:r>
              <a:rPr lang="uk-UA" sz="1200" i="1">
                <a:solidFill>
                  <a:srgbClr val="0070C0"/>
                </a:solidFill>
              </a:rPr>
              <a:t>р. 327-335. </a:t>
            </a:r>
          </a:p>
          <a:p>
            <a:pPr eaLnBrk="1" hangingPunct="1"/>
            <a:r>
              <a:rPr lang="uk-UA" sz="1200" i="1">
                <a:solidFill>
                  <a:srgbClr val="0070C0"/>
                </a:solidFill>
              </a:rPr>
              <a:t>14. </a:t>
            </a:r>
            <a:r>
              <a:rPr lang="en-US" sz="1200" i="1">
                <a:solidFill>
                  <a:srgbClr val="0070C0"/>
                </a:solidFill>
              </a:rPr>
              <a:t>Dimitrijevic M. S., Sahal-Brechot S. Atomic Data and Nuclear Data Tables. – 2003. – 85. – P. 269-290.</a:t>
            </a:r>
          </a:p>
        </p:txBody>
      </p:sp>
      <p:cxnSp>
        <p:nvCxnSpPr>
          <p:cNvPr id="15" name="Пряма сполучна лінія 14"/>
          <p:cNvCxnSpPr/>
          <p:nvPr/>
        </p:nvCxnSpPr>
        <p:spPr>
          <a:xfrm>
            <a:off x="323850" y="6092825"/>
            <a:ext cx="813593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Місце для номера слайда 1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round/>
            <a:headEnd/>
            <a:tailEnd/>
          </a:ln>
        </p:spPr>
        <p:txBody>
          <a:bodyPr/>
          <a:lstStyle/>
          <a:p>
            <a:pPr marL="265113" indent="-265113"/>
            <a:fld id="{5EF2D5D3-6F85-4B8A-BFB7-802FD1023DA4}" type="slidenum">
              <a:rPr lang="en-US" smtClean="0">
                <a:solidFill>
                  <a:schemeClr val="bg1"/>
                </a:solidFill>
              </a:rPr>
              <a:pPr marL="265113" indent="-265113"/>
              <a:t>8</a:t>
            </a:fld>
            <a:endParaRPr lang="en-US" smtClean="0">
              <a:solidFill>
                <a:schemeClr val="bg1"/>
              </a:solidFill>
            </a:endParaRPr>
          </a:p>
        </p:txBody>
      </p:sp>
      <p:sp>
        <p:nvSpPr>
          <p:cNvPr id="921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265113" indent="-265113" eaLnBrk="1" hangingPunct="1"/>
            <a:endParaRPr lang="ru-RU"/>
          </a:p>
        </p:txBody>
      </p:sp>
      <p:sp>
        <p:nvSpPr>
          <p:cNvPr id="922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265113" indent="-265113" eaLnBrk="1" hangingPunct="1"/>
            <a:endParaRPr lang="ru-RU"/>
          </a:p>
        </p:txBody>
      </p:sp>
      <p:sp>
        <p:nvSpPr>
          <p:cNvPr id="9221" name="TextBox 9"/>
          <p:cNvSpPr txBox="1">
            <a:spLocks noChangeArrowheads="1"/>
          </p:cNvSpPr>
          <p:nvPr/>
        </p:nvSpPr>
        <p:spPr bwMode="auto">
          <a:xfrm>
            <a:off x="34925" y="5338763"/>
            <a:ext cx="82804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5113" indent="-265113" algn="ctr" eaLnBrk="1" hangingPunct="1"/>
            <a:r>
              <a:rPr lang="en-US" i="1"/>
              <a:t>    Radial profiles of cooper atoms density of electric arc discharge plasma obtained using OES</a:t>
            </a:r>
            <a:r>
              <a:rPr lang="uk-UA" i="1"/>
              <a:t> (■)</a:t>
            </a:r>
            <a:r>
              <a:rPr lang="en-US" i="1"/>
              <a:t> and LAS</a:t>
            </a:r>
            <a:r>
              <a:rPr lang="uk-UA" i="1"/>
              <a:t>(○)</a:t>
            </a:r>
            <a:r>
              <a:rPr lang="en-US" i="1"/>
              <a:t>, arc current 3.5 A.</a:t>
            </a:r>
          </a:p>
        </p:txBody>
      </p:sp>
      <p:sp>
        <p:nvSpPr>
          <p:cNvPr id="15" name="TextBox 3"/>
          <p:cNvSpPr txBox="1">
            <a:spLocks noChangeArrowheads="1"/>
          </p:cNvSpPr>
          <p:nvPr/>
        </p:nvSpPr>
        <p:spPr bwMode="auto">
          <a:xfrm>
            <a:off x="1550988" y="296863"/>
            <a:ext cx="6288087" cy="46196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</a:rPr>
              <a:t>Laser absorption spectroscopy</a:t>
            </a:r>
          </a:p>
        </p:txBody>
      </p:sp>
      <p:pic>
        <p:nvPicPr>
          <p:cNvPr id="9223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75" y="0"/>
            <a:ext cx="1184275" cy="114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4" name="Прямокутник 2"/>
          <p:cNvSpPr>
            <a:spLocks noChangeArrowheads="1"/>
          </p:cNvSpPr>
          <p:nvPr/>
        </p:nvSpPr>
        <p:spPr bwMode="auto">
          <a:xfrm>
            <a:off x="1820863" y="1065213"/>
            <a:ext cx="53562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5113" indent="-265113" algn="ctr" eaLnBrk="1" hangingPunct="1"/>
            <a:r>
              <a:rPr lang="en-US" sz="2000" b="1">
                <a:solidFill>
                  <a:srgbClr val="0070C0"/>
                </a:solidFill>
              </a:rPr>
              <a:t>Comparison of copper density measurement</a:t>
            </a:r>
          </a:p>
        </p:txBody>
      </p:sp>
      <p:pic>
        <p:nvPicPr>
          <p:cNvPr id="9225" name="Picture 76" descr="F:\job\University\publications\conferences\9th SCSLSA Serbia\pictures\Ncu_3.5A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66938" y="2081213"/>
            <a:ext cx="3773487" cy="314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1"/>
          <p:cNvSpPr txBox="1">
            <a:spLocks noChangeArrowheads="1"/>
          </p:cNvSpPr>
          <p:nvPr/>
        </p:nvSpPr>
        <p:spPr bwMode="auto">
          <a:xfrm>
            <a:off x="757238" y="620713"/>
            <a:ext cx="78168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5113" indent="-265113" algn="ctr" eaLnBrk="1" hangingPunct="1"/>
            <a:r>
              <a:rPr lang="en-US" sz="4000">
                <a:latin typeface="Calibri" pitchFamily="34" charset="0"/>
              </a:rPr>
              <a:t>Conclusions</a:t>
            </a:r>
          </a:p>
        </p:txBody>
      </p:sp>
      <p:cxnSp>
        <p:nvCxnSpPr>
          <p:cNvPr id="4" name="Пряма сполучна лінія 3"/>
          <p:cNvCxnSpPr/>
          <p:nvPr/>
        </p:nvCxnSpPr>
        <p:spPr>
          <a:xfrm>
            <a:off x="684213" y="6453188"/>
            <a:ext cx="79613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08" name="TextBox 1"/>
          <p:cNvSpPr txBox="1">
            <a:spLocks noChangeArrowheads="1"/>
          </p:cNvSpPr>
          <p:nvPr/>
        </p:nvSpPr>
        <p:spPr bwMode="auto">
          <a:xfrm>
            <a:off x="611188" y="1652588"/>
            <a:ext cx="5545137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/>
              <a:t>Atomic data of CuI and AgI spectral lines were carefully analyzed and selected. Namely, oscillator strength of these elements are recommended for spectroscopic diagnostics of plasma sources with copper and/or silver vapours. </a:t>
            </a:r>
          </a:p>
        </p:txBody>
      </p:sp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611188" y="3933825"/>
            <a:ext cx="539908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/>
              <a:t>Stark broadening of CuI and AgI spectral lines and parameters of this mechanism are testified. </a:t>
            </a:r>
          </a:p>
        </p:txBody>
      </p:sp>
      <p:graphicFrame>
        <p:nvGraphicFramePr>
          <p:cNvPr id="2" name="Об'єкт 1"/>
          <p:cNvGraphicFramePr>
            <a:graphicFrameLocks noChangeAspect="1"/>
          </p:cNvGraphicFramePr>
          <p:nvPr/>
        </p:nvGraphicFramePr>
        <p:xfrm>
          <a:off x="4584700" y="1484313"/>
          <a:ext cx="5672138" cy="2603500"/>
        </p:xfrm>
        <a:graphic>
          <a:graphicData uri="http://schemas.openxmlformats.org/presentationml/2006/ole">
            <p:oleObj spid="_x0000_s10246" name="Документ" r:id="rId4" imgW="4654720" imgH="2141811" progId="Word.Document.12">
              <p:embed/>
            </p:oleObj>
          </a:graphicData>
        </a:graphic>
      </p:graphicFrame>
      <p:graphicFrame>
        <p:nvGraphicFramePr>
          <p:cNvPr id="3" name="Об'єкт 2"/>
          <p:cNvGraphicFramePr>
            <a:graphicFrameLocks noChangeAspect="1"/>
          </p:cNvGraphicFramePr>
          <p:nvPr/>
        </p:nvGraphicFramePr>
        <p:xfrm>
          <a:off x="612775" y="4652963"/>
          <a:ext cx="5327650" cy="1443037"/>
        </p:xfrm>
        <a:graphic>
          <a:graphicData uri="http://schemas.openxmlformats.org/presentationml/2006/ole">
            <p:oleObj spid="_x0000_s10247" name="Документ" r:id="rId5" imgW="4730301" imgH="1281481" progId="Word.Document.12">
              <p:embed/>
            </p:oleObj>
          </a:graphicData>
        </a:graphic>
      </p:graphicFrame>
      <p:graphicFrame>
        <p:nvGraphicFramePr>
          <p:cNvPr id="5" name="Об'єкт 4"/>
          <p:cNvGraphicFramePr>
            <a:graphicFrameLocks noChangeAspect="1"/>
          </p:cNvGraphicFramePr>
          <p:nvPr/>
        </p:nvGraphicFramePr>
        <p:xfrm>
          <a:off x="4497388" y="4219575"/>
          <a:ext cx="5907087" cy="2449513"/>
        </p:xfrm>
        <a:graphic>
          <a:graphicData uri="http://schemas.openxmlformats.org/presentationml/2006/ole">
            <p:oleObj spid="_x0000_s10248" name="Документ" r:id="rId6" imgW="4654720" imgH="1944576" progId="Word.Document.12">
              <p:embed/>
            </p:oleObj>
          </a:graphicData>
        </a:graphic>
      </p:graphicFrame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297613" y="1144588"/>
            <a:ext cx="6064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CuI:</a:t>
            </a:r>
            <a:endParaRPr lang="uk-UA"/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297613" y="3886200"/>
            <a:ext cx="5937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AgI:</a:t>
            </a:r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/>
      <p:bldP spid="7" grpId="0"/>
      <p:bldP spid="6" grpId="0"/>
      <p:bldP spid="10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уміжність">
  <a:themeElements>
    <a:clrScheme name="Суміжність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Стандартна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уміжність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7128</TotalTime>
  <Words>2777</Words>
  <Application>Microsoft Office PowerPoint</Application>
  <PresentationFormat>On-screen Show (4:3)</PresentationFormat>
  <Paragraphs>143</Paragraphs>
  <Slides>17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Cambria</vt:lpstr>
      <vt:lpstr>Calibri</vt:lpstr>
      <vt:lpstr>Wingdings</vt:lpstr>
      <vt:lpstr>Times New Roman</vt:lpstr>
      <vt:lpstr>Суміжність</vt:lpstr>
      <vt:lpstr>Microsoft Word Document</vt:lpstr>
      <vt:lpstr>Microsoft Equation 3.0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Company>Free Software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Virtual PC</dc:creator>
  <cp:lastModifiedBy>Milan S. Dimitrijevi</cp:lastModifiedBy>
  <cp:revision>436</cp:revision>
  <dcterms:created xsi:type="dcterms:W3CDTF">2010-06-17T15:11:26Z</dcterms:created>
  <dcterms:modified xsi:type="dcterms:W3CDTF">2013-06-07T14:14:10Z</dcterms:modified>
</cp:coreProperties>
</file>