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7" r:id="rId4"/>
    <p:sldId id="270" r:id="rId5"/>
    <p:sldId id="325" r:id="rId6"/>
    <p:sldId id="323" r:id="rId7"/>
    <p:sldId id="277" r:id="rId8"/>
    <p:sldId id="267" r:id="rId9"/>
    <p:sldId id="259" r:id="rId10"/>
    <p:sldId id="311" r:id="rId11"/>
    <p:sldId id="312" r:id="rId12"/>
    <p:sldId id="266" r:id="rId13"/>
    <p:sldId id="268" r:id="rId14"/>
    <p:sldId id="280" r:id="rId15"/>
    <p:sldId id="278" r:id="rId16"/>
    <p:sldId id="313" r:id="rId17"/>
    <p:sldId id="314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89" r:id="rId28"/>
    <p:sldId id="291" r:id="rId29"/>
    <p:sldId id="292" r:id="rId30"/>
    <p:sldId id="293" r:id="rId31"/>
    <p:sldId id="315" r:id="rId32"/>
    <p:sldId id="295" r:id="rId33"/>
    <p:sldId id="296" r:id="rId34"/>
    <p:sldId id="279" r:id="rId35"/>
    <p:sldId id="297" r:id="rId36"/>
    <p:sldId id="316" r:id="rId37"/>
    <p:sldId id="31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18" r:id="rId48"/>
    <p:sldId id="308" r:id="rId49"/>
    <p:sldId id="319" r:id="rId50"/>
    <p:sldId id="320" r:id="rId51"/>
    <p:sldId id="321" r:id="rId52"/>
    <p:sldId id="322" r:id="rId53"/>
    <p:sldId id="310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FFEE"/>
    <a:srgbClr val="F0FFFF"/>
    <a:srgbClr val="FFF6F2"/>
    <a:srgbClr val="FFF0FE"/>
    <a:srgbClr val="FFFFC5"/>
    <a:srgbClr val="FCFFA6"/>
    <a:srgbClr val="DDFFFF"/>
    <a:srgbClr val="A6B4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333" autoAdjust="0"/>
    <p:restoredTop sz="92373" autoAdjust="0"/>
  </p:normalViewPr>
  <p:slideViewPr>
    <p:cSldViewPr snapToGrid="0" snapToObjects="1">
      <p:cViewPr>
        <p:scale>
          <a:sx n="100" d="100"/>
          <a:sy n="100" d="100"/>
        </p:scale>
        <p:origin x="-122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9E25F-2783-B44F-8C7B-DB7F9B632DF5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6ACE3-4DCF-7648-97F4-AD5D31F8912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97538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12C6F-19C3-3B4C-BFF9-AF8993587DB5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4B884-54C6-AC4C-8EFB-4D1975E28A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8802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Arbre_enracin%C3%A9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fr.wikipedia.org/wiki/Interop%C3%A9rabilit%C3%A9_informatique" TargetMode="External"/><Relationship Id="rId4" Type="http://schemas.openxmlformats.org/officeDocument/2006/relationships/hyperlink" Target="http://fr.wikipedia.org/wiki/Syst%C3%A8me_d'information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3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68E7F-043A-664A-AB3C-6C400A7E113E}" type="slidenum">
              <a:rPr lang="fr-FR"/>
              <a:pPr/>
              <a:t>12</a:t>
            </a:fld>
            <a:endParaRPr lang="fr-FR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68E7F-043A-664A-AB3C-6C400A7E113E}" type="slidenum">
              <a:rPr lang="fr-FR"/>
              <a:pPr/>
              <a:t>13</a:t>
            </a:fld>
            <a:endParaRPr lang="fr-FR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XML : </a:t>
            </a:r>
            <a:r>
              <a:rPr lang="fr-FR" i="1" dirty="0" smtClean="0"/>
              <a:t>Extensible </a:t>
            </a:r>
            <a:r>
              <a:rPr lang="fr-FR" i="1" dirty="0" err="1" smtClean="0"/>
              <a:t>Markup</a:t>
            </a:r>
            <a:r>
              <a:rPr lang="fr-FR" i="1" dirty="0" smtClean="0"/>
              <a:t> </a:t>
            </a:r>
            <a:r>
              <a:rPr lang="fr-FR" i="1" dirty="0" err="1" smtClean="0"/>
              <a:t>Language</a:t>
            </a:r>
            <a:r>
              <a:rPr lang="fr-FR" dirty="0" smtClean="0"/>
              <a:t>, « langage de balisage extensible ») mettre en forme des documents grâce à des balises (</a:t>
            </a:r>
            <a:r>
              <a:rPr lang="fr-FR" dirty="0" err="1" smtClean="0"/>
              <a:t>markup</a:t>
            </a:r>
            <a:r>
              <a:rPr lang="fr-FR" dirty="0" smtClean="0"/>
              <a:t>) faciliter l'échange automatisé de contenus complexes (</a:t>
            </a:r>
            <a:r>
              <a:rPr lang="fr-FR" dirty="0" smtClean="0">
                <a:hlinkClick r:id="rId3" tooltip="Arbre enraciné"/>
              </a:rPr>
              <a:t>arbres</a:t>
            </a:r>
            <a:r>
              <a:rPr lang="fr-FR" dirty="0" smtClean="0"/>
              <a:t>, texte riche…) entre </a:t>
            </a:r>
            <a:r>
              <a:rPr lang="fr-FR" dirty="0" smtClean="0">
                <a:hlinkClick r:id="rId4" tooltip="Système d'information"/>
              </a:rPr>
              <a:t>systèmes d'informations</a:t>
            </a:r>
            <a:r>
              <a:rPr lang="fr-FR" dirty="0" smtClean="0"/>
              <a:t> hétérogènes (</a:t>
            </a:r>
            <a:r>
              <a:rPr lang="fr-FR" dirty="0" smtClean="0">
                <a:hlinkClick r:id="rId5" tooltip="Interopérabilité informatique"/>
              </a:rPr>
              <a:t>interopérabilité</a:t>
            </a:r>
            <a:r>
              <a:rPr lang="fr-FR" dirty="0" smtClean="0"/>
              <a:t>).</a:t>
            </a:r>
          </a:p>
          <a:p>
            <a:r>
              <a:rPr lang="fr-FR" i="0" dirty="0" smtClean="0">
                <a:effectLst/>
              </a:rPr>
              <a:t>XSAMS: XML-</a:t>
            </a:r>
            <a:r>
              <a:rPr lang="fr-FR" i="0" dirty="0" err="1" smtClean="0">
                <a:effectLst/>
              </a:rPr>
              <a:t>based</a:t>
            </a:r>
            <a:r>
              <a:rPr lang="fr-FR" i="0" dirty="0" smtClean="0">
                <a:effectLst/>
              </a:rPr>
              <a:t> standard for exchange of </a:t>
            </a:r>
            <a:r>
              <a:rPr lang="fr-FR" i="0" dirty="0" err="1" smtClean="0">
                <a:effectLst/>
              </a:rPr>
              <a:t>atomic</a:t>
            </a:r>
            <a:r>
              <a:rPr lang="fr-FR" i="0" dirty="0" smtClean="0">
                <a:effectLst/>
              </a:rPr>
              <a:t>, </a:t>
            </a:r>
            <a:r>
              <a:rPr lang="fr-FR" i="0" dirty="0" err="1" smtClean="0">
                <a:effectLst/>
              </a:rPr>
              <a:t>molecular</a:t>
            </a:r>
            <a:r>
              <a:rPr lang="fr-FR" i="0" dirty="0" smtClean="0">
                <a:effectLst/>
              </a:rPr>
              <a:t>, and </a:t>
            </a:r>
            <a:r>
              <a:rPr lang="fr-FR" i="0" dirty="0" err="1" smtClean="0">
                <a:effectLst/>
              </a:rPr>
              <a:t>particle</a:t>
            </a:r>
            <a:r>
              <a:rPr lang="fr-FR" i="0" dirty="0" smtClean="0">
                <a:effectLst/>
              </a:rPr>
              <a:t>-</a:t>
            </a:r>
            <a:r>
              <a:rPr lang="fr-FR" i="0" dirty="0" err="1" smtClean="0">
                <a:effectLst/>
              </a:rPr>
              <a:t>solid</a:t>
            </a:r>
            <a:r>
              <a:rPr lang="fr-FR" i="0" dirty="0" smtClean="0">
                <a:effectLst/>
              </a:rPr>
              <a:t>-interaction data </a:t>
            </a:r>
            <a:r>
              <a:rPr lang="fr-FR" i="0" dirty="0" err="1" smtClean="0">
                <a:effectLst/>
              </a:rPr>
              <a:t>was</a:t>
            </a:r>
            <a:r>
              <a:rPr lang="fr-FR" i="0" dirty="0" smtClean="0">
                <a:effectLst/>
              </a:rPr>
              <a:t> </a:t>
            </a:r>
            <a:r>
              <a:rPr lang="fr-FR" i="0" dirty="0" err="1" smtClean="0">
                <a:effectLst/>
              </a:rPr>
              <a:t>proposed</a:t>
            </a:r>
            <a:r>
              <a:rPr lang="fr-FR" i="0" dirty="0" smtClean="0">
                <a:effectLst/>
              </a:rPr>
              <a:t> </a:t>
            </a:r>
            <a:r>
              <a:rPr lang="fr-FR" i="0" dirty="0" err="1" smtClean="0">
                <a:effectLst/>
              </a:rPr>
              <a:t>at</a:t>
            </a:r>
            <a:r>
              <a:rPr lang="fr-FR" i="0" dirty="0" smtClean="0">
                <a:effectLst/>
              </a:rPr>
              <a:t> the IAEA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4B884-54C6-AC4C-8EFB-4D1975E28AC6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1921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4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5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6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Fusion </a:t>
            </a:r>
            <a:r>
              <a:rPr lang="fr-FR" dirty="0" err="1" smtClean="0"/>
              <a:t>devices</a:t>
            </a:r>
            <a:r>
              <a:rPr lang="fr-FR" dirty="0" smtClean="0"/>
              <a:t>: </a:t>
            </a:r>
            <a:r>
              <a:rPr lang="fr-FR" dirty="0" err="1" smtClean="0"/>
              <a:t>Impurities</a:t>
            </a:r>
            <a:r>
              <a:rPr lang="fr-FR" baseline="0" dirty="0" smtClean="0"/>
              <a:t> are important for </a:t>
            </a:r>
            <a:r>
              <a:rPr lang="fr-FR" baseline="0" dirty="0" err="1" smtClean="0"/>
              <a:t>modfying</a:t>
            </a:r>
            <a:r>
              <a:rPr lang="fr-FR" baseline="0" dirty="0" smtClean="0"/>
              <a:t> th </a:t>
            </a:r>
            <a:r>
              <a:rPr lang="fr-FR" baseline="0" dirty="0" err="1" smtClean="0"/>
              <a:t>electronic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Stark </a:t>
            </a:r>
            <a:r>
              <a:rPr lang="fr-FR" baseline="0" dirty="0" err="1" smtClean="0"/>
              <a:t>parameters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are important for initial </a:t>
            </a:r>
            <a:r>
              <a:rPr lang="fr-FR" baseline="0" dirty="0" err="1" smtClean="0"/>
              <a:t>stae</a:t>
            </a:r>
            <a:r>
              <a:rPr lang="fr-FR" baseline="0" dirty="0" smtClean="0"/>
              <a:t> diagnostics</a:t>
            </a: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90362084-44B2-0C4E-A306-BE21A45A1D04}" type="slidenum">
              <a:rPr lang="fr-FR" sz="1200" b="0">
                <a:latin typeface="Arial" charset="0"/>
              </a:rPr>
              <a:pPr/>
              <a:t>7</a:t>
            </a:fld>
            <a:endParaRPr lang="fr-FR" sz="1200" b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8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9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10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Word_97_-_2003_Document2.doc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D18D-1231-4146-9C30-E3B2BE8E01EC}" type="datetime1">
              <a:rPr lang="fr-FR" smtClean="0"/>
              <a:pPr/>
              <a:t>07/06/2013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4285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42852"/>
                </a:solidFill>
              </a:defRPr>
            </a:lvl1pPr>
          </a:lstStyle>
          <a:p>
            <a:fld id="{5E28C8ED-23A0-DA4D-B975-9AE439648108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5236" y="6312090"/>
            <a:ext cx="438558" cy="438558"/>
          </a:xfrm>
          <a:prstGeom prst="rect">
            <a:avLst/>
          </a:prstGeom>
        </p:spPr>
      </p:pic>
      <p:graphicFrame>
        <p:nvGraphicFramePr>
          <p:cNvPr id="6" name="Objec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628753375"/>
              </p:ext>
            </p:extLst>
          </p:nvPr>
        </p:nvGraphicFramePr>
        <p:xfrm>
          <a:off x="1715709" y="6308725"/>
          <a:ext cx="1219221" cy="508079"/>
        </p:xfrm>
        <a:graphic>
          <a:graphicData uri="http://schemas.openxmlformats.org/presentationml/2006/ole">
            <p:oleObj spid="_x0000_s1207" name="Document" r:id="rId4" imgW="22222222" imgH="6666667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0673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2531-B7E1-6F4F-A96E-3A7DC4295DEA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339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4129-688D-1D48-81B1-78E9DC1CBA98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493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7631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903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7866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7305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7321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73805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69579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837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9C56-8F88-C849-9C73-FF2A50D405EB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31548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154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132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537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D992-9CFF-7C4B-9AF8-CEFA41ED4313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804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5EB1-F826-3C4E-96C3-336AA860A0F8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4490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7E63-7174-F340-9A93-DAB06FD0CEED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0940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2C3A-B993-E647-9335-858F14C4AA4E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2105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EFD-BB4B-4343-9EE3-9F1A640BFE06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6582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8905-4F5F-8141-9397-346B8AE9EAB1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148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10FC-62DF-F84C-85BD-174AD5904E09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3908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oleObject" Target="/Users/sylviesahal/Desktop/!OLE_LINK1" TargetMode="Externa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Microsoft_Office_Word_97_-_2003_Document1.doc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/Users/sylviesahal/Desktop/!OLE_LINK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1604" y="645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9BF5-EA7B-CB4A-AD32-2FE89878BE65}" type="datetime1">
              <a:rPr lang="fr-FR" smtClean="0"/>
              <a:pPr/>
              <a:t>07/06/2013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3FDB-1A7B-E94F-A6DF-E2821737FED2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32802" y="6432532"/>
            <a:ext cx="8129534" cy="425468"/>
            <a:chOff x="132802" y="6432532"/>
            <a:chExt cx="8129534" cy="425468"/>
          </a:xfrm>
        </p:grpSpPr>
        <p:sp>
          <p:nvSpPr>
            <p:cNvPr id="15" name="ZoneTexte 14"/>
            <p:cNvSpPr txBox="1">
              <a:spLocks noChangeAspect="1" noChangeArrowheads="1"/>
            </p:cNvSpPr>
            <p:nvPr userDrawn="1"/>
          </p:nvSpPr>
          <p:spPr bwMode="auto">
            <a:xfrm>
              <a:off x="2784781" y="6461125"/>
              <a:ext cx="397161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0" i="1" dirty="0" smtClean="0"/>
                <a:t>9th SCSLSA</a:t>
              </a:r>
              <a:r>
                <a:rPr lang="fr-FR" sz="1200" b="0" i="1" dirty="0" smtClean="0">
                  <a:latin typeface="+mn-lt"/>
                </a:rPr>
                <a:t>, Banja </a:t>
              </a:r>
              <a:r>
                <a:rPr lang="fr-FR" sz="1200" b="0" i="1" dirty="0" err="1" smtClean="0">
                  <a:latin typeface="+mn-lt"/>
                </a:rPr>
                <a:t>Koviljaca</a:t>
              </a:r>
              <a:r>
                <a:rPr lang="fr-FR" sz="1200" b="0" i="1" dirty="0" smtClean="0">
                  <a:latin typeface="+mn-lt"/>
                </a:rPr>
                <a:t>, </a:t>
              </a:r>
              <a:r>
                <a:rPr lang="fr-FR" sz="1200" b="0" i="1" dirty="0" err="1" smtClean="0">
                  <a:latin typeface="+mn-lt"/>
                </a:rPr>
                <a:t>Serbia</a:t>
              </a:r>
              <a:r>
                <a:rPr lang="fr-FR" sz="1200" b="0" i="1" dirty="0" smtClean="0">
                  <a:latin typeface="+mn-lt"/>
                </a:rPr>
                <a:t>, 2013 May 13-19</a:t>
              </a:r>
            </a:p>
          </p:txBody>
        </p:sp>
        <p:grpSp>
          <p:nvGrpSpPr>
            <p:cNvPr id="16" name="Group 16"/>
            <p:cNvGrpSpPr>
              <a:grpSpLocks/>
            </p:cNvGrpSpPr>
            <p:nvPr userDrawn="1"/>
          </p:nvGrpSpPr>
          <p:grpSpPr bwMode="auto">
            <a:xfrm>
              <a:off x="132802" y="6461125"/>
              <a:ext cx="8129534" cy="396875"/>
              <a:chOff x="393" y="3888"/>
              <a:chExt cx="4730" cy="250"/>
            </a:xfrm>
          </p:grpSpPr>
          <p:graphicFrame>
            <p:nvGraphicFramePr>
              <p:cNvPr id="17" name="Object 5"/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xmlns="" val="2868148024"/>
                  </p:ext>
                </p:extLst>
              </p:nvPr>
            </p:nvGraphicFramePr>
            <p:xfrm>
              <a:off x="4443" y="3888"/>
              <a:ext cx="680" cy="232"/>
            </p:xfrm>
            <a:graphic>
              <a:graphicData uri="http://schemas.openxmlformats.org/presentationml/2006/ole">
                <p:oleObj spid="_x0000_s18674" name="Document" r:id="rId15" imgW="4317460" imgH="1473016" progId="Word.Document.12">
                  <p:link updateAutomatic="1"/>
                </p:oleObj>
              </a:graphicData>
            </a:graphic>
          </p:graphicFrame>
          <p:grpSp>
            <p:nvGrpSpPr>
              <p:cNvPr id="18" name="Group 15"/>
              <p:cNvGrpSpPr>
                <a:grpSpLocks/>
              </p:cNvGrpSpPr>
              <p:nvPr userDrawn="1"/>
            </p:nvGrpSpPr>
            <p:grpSpPr bwMode="auto">
              <a:xfrm>
                <a:off x="393" y="3888"/>
                <a:ext cx="1336" cy="250"/>
                <a:chOff x="393" y="3888"/>
                <a:chExt cx="1336" cy="250"/>
              </a:xfrm>
            </p:grpSpPr>
            <p:grpSp>
              <p:nvGrpSpPr>
                <p:cNvPr id="19" name="Grouper 10"/>
                <p:cNvGrpSpPr>
                  <a:grpSpLocks/>
                </p:cNvGrpSpPr>
                <p:nvPr userDrawn="1"/>
              </p:nvGrpSpPr>
              <p:grpSpPr bwMode="auto">
                <a:xfrm>
                  <a:off x="393" y="3888"/>
                  <a:ext cx="1336" cy="232"/>
                  <a:chOff x="5223748" y="6324600"/>
                  <a:chExt cx="2115358" cy="368300"/>
                </a:xfrm>
              </p:grpSpPr>
              <p:graphicFrame>
                <p:nvGraphicFramePr>
                  <p:cNvPr id="21" name="Object 2"/>
                  <p:cNvGraphicFramePr>
                    <a:graphicFrameLocks noChangeAspect="1"/>
                  </p:cNvGraphicFramePr>
                  <p:nvPr userDrawn="1">
                    <p:extLst>
                      <p:ext uri="{D42A27DB-BD31-4B8C-83A1-F6EECF244321}">
                        <p14:modId xmlns:p14="http://schemas.microsoft.com/office/powerpoint/2010/main" xmlns="" val="765700777"/>
                      </p:ext>
                    </p:extLst>
                  </p:nvPr>
                </p:nvGraphicFramePr>
                <p:xfrm>
                  <a:off x="5223748" y="6326187"/>
                  <a:ext cx="1219200" cy="366713"/>
                </p:xfrm>
                <a:graphic>
                  <a:graphicData uri="http://schemas.openxmlformats.org/presentationml/2006/ole">
                    <p:oleObj spid="_x0000_s18675" name="Document" r:id="rId16" imgW="22222222" imgH="6666667" progId="Word.Document.8">
                      <p:embed/>
                    </p:oleObj>
                  </a:graphicData>
                </a:graphic>
              </p:graphicFrame>
              <p:graphicFrame>
                <p:nvGraphicFramePr>
                  <p:cNvPr id="22" name="Object 3"/>
                  <p:cNvGraphicFramePr>
                    <a:graphicFrameLocks noChangeAspect="1"/>
                  </p:cNvGraphicFramePr>
                  <p:nvPr userDrawn="1"/>
                </p:nvGraphicFramePr>
                <p:xfrm>
                  <a:off x="6477000" y="6324600"/>
                  <a:ext cx="862106" cy="360000"/>
                </p:xfrm>
                <a:graphic>
                  <a:graphicData uri="http://schemas.openxmlformats.org/presentationml/2006/ole">
                    <p:oleObj spid="_x0000_s18676" name="Document" r:id="rId17" imgW="4622222" imgH="1930159" progId="Word.Document.12">
                      <p:link updateAutomatic="1"/>
                    </p:oleObj>
                  </a:graphicData>
                </a:graphic>
              </p:graphicFrame>
            </p:grpSp>
            <p:sp>
              <p:nvSpPr>
                <p:cNvPr id="20" name="Text Box 14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1131" y="4032"/>
                  <a:ext cx="597" cy="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500" b="0">
                      <a:latin typeface="Abadi MT Condensed Light" charset="0"/>
                    </a:rPr>
                    <a:t>Astronomical Observatory, Belgrade</a:t>
                  </a:r>
                  <a:endParaRPr lang="fr-FR" sz="500">
                    <a:latin typeface="Abadi MT Condensed Light" charset="0"/>
                  </a:endParaRPr>
                </a:p>
              </p:txBody>
            </p:sp>
          </p:grpSp>
        </p:grp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424425" y="6432532"/>
              <a:ext cx="364961" cy="337098"/>
            </a:xfrm>
            <a:prstGeom prst="rect">
              <a:avLst/>
            </a:prstGeom>
          </p:spPr>
        </p:pic>
      </p:grpSp>
      <p:pic>
        <p:nvPicPr>
          <p:cNvPr id="5" name="Image 4" descr="logo-banja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6396" y="6417112"/>
            <a:ext cx="32121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5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5D6E-303F-B643-907E-A9216A8BBB4A}" type="datetimeFigureOut">
              <a:rPr lang="fr-FR" smtClean="0"/>
              <a:pPr/>
              <a:t>07/06/2013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5608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stark-b.obspm.fr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mdc.org" TargetMode="External"/><Relationship Id="rId3" Type="http://schemas.openxmlformats.org/officeDocument/2006/relationships/hyperlink" Target="http://www.vamdc.org/links/48-links/4-europlanet-idis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amdc.org/links/48-links/2-astrogrid" TargetMode="External"/><Relationship Id="rId5" Type="http://schemas.openxmlformats.org/officeDocument/2006/relationships/hyperlink" Target="http://www.vamdc.org/links/48-links/3-euro-vo" TargetMode="External"/><Relationship Id="rId4" Type="http://schemas.openxmlformats.org/officeDocument/2006/relationships/hyperlink" Target="http://www.vamdc.org/links/48-links/1-ivo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mdc.e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ervo.aob.rs/~darko/" TargetMode="External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hyperlink" Target="http://stark-b.obspm.f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jpe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3138490"/>
            <a:ext cx="9144000" cy="1471739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A63212"/>
            </a:solidFill>
          </a:ln>
        </p:spPr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S.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Sahal</a:t>
            </a:r>
            <a:r>
              <a:rPr lang="fr-FR" sz="6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Bréchot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M.S.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Dimitrijević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(2,1</a:t>
            </a:r>
            <a:r>
              <a:rPr lang="fr-FR" sz="6000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N. Moreau</a:t>
            </a:r>
            <a:r>
              <a:rPr lang="fr-FR" sz="6000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</a:p>
          <a:p>
            <a:pPr>
              <a:defRPr/>
            </a:pPr>
            <a:r>
              <a:rPr lang="fr-FR" sz="42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N. Ben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Nessib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(3)</a:t>
            </a:r>
            <a:endParaRPr lang="fr-FR" sz="6000" dirty="0" smtClean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 Observatoire </a:t>
            </a:r>
            <a:r>
              <a:rPr lang="fr-FR" sz="34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 Paris, LERMA CNRS UMR 8112, </a:t>
            </a:r>
            <a:r>
              <a:rPr lang="fr-FR" sz="3400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France</a:t>
            </a: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</a:rPr>
              <a:t>(2) </a:t>
            </a:r>
            <a:r>
              <a:rPr lang="fr-FR" sz="3400" i="1" dirty="0" err="1" smtClean="0">
                <a:solidFill>
                  <a:srgbClr val="000090"/>
                </a:solidFill>
              </a:rPr>
              <a:t>Astronomical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Observatory</a:t>
            </a:r>
            <a:r>
              <a:rPr lang="fr-FR" sz="3400" i="1" dirty="0">
                <a:solidFill>
                  <a:srgbClr val="000090"/>
                </a:solidFill>
              </a:rPr>
              <a:t>, </a:t>
            </a:r>
            <a:r>
              <a:rPr lang="fr-FR" sz="3400" i="1" dirty="0" err="1">
                <a:solidFill>
                  <a:srgbClr val="000090"/>
                </a:solidFill>
              </a:rPr>
              <a:t>Volgina</a:t>
            </a:r>
            <a:r>
              <a:rPr lang="fr-FR" sz="3400" i="1" dirty="0">
                <a:solidFill>
                  <a:srgbClr val="000090"/>
                </a:solidFill>
              </a:rPr>
              <a:t> 7, 11060 Belgrade 38, </a:t>
            </a:r>
            <a:r>
              <a:rPr lang="fr-FR" sz="3400" i="1" dirty="0" err="1" smtClean="0">
                <a:solidFill>
                  <a:srgbClr val="000090"/>
                </a:solidFill>
              </a:rPr>
              <a:t>Serbia</a:t>
            </a:r>
            <a:endParaRPr lang="fr-FR" sz="3400" i="1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</a:rPr>
              <a:t>(3) </a:t>
            </a:r>
            <a:r>
              <a:rPr lang="fr-FR" sz="3400" i="1" dirty="0" err="1" smtClean="0">
                <a:solidFill>
                  <a:srgbClr val="000090"/>
                </a:solidFill>
              </a:rPr>
              <a:t>Department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>
                <a:solidFill>
                  <a:srgbClr val="000090"/>
                </a:solidFill>
              </a:rPr>
              <a:t>of </a:t>
            </a:r>
            <a:r>
              <a:rPr lang="fr-FR" sz="3400" i="1" dirty="0" err="1">
                <a:solidFill>
                  <a:srgbClr val="000090"/>
                </a:solidFill>
              </a:rPr>
              <a:t>Physics</a:t>
            </a:r>
            <a:r>
              <a:rPr lang="fr-FR" sz="3400" i="1" dirty="0">
                <a:solidFill>
                  <a:srgbClr val="000090"/>
                </a:solidFill>
              </a:rPr>
              <a:t> and </a:t>
            </a:r>
            <a:r>
              <a:rPr lang="fr-FR" sz="3400" i="1" dirty="0" err="1">
                <a:solidFill>
                  <a:srgbClr val="000090"/>
                </a:solidFill>
              </a:rPr>
              <a:t>Astronomy</a:t>
            </a:r>
            <a:r>
              <a:rPr lang="fr-FR" sz="3400" i="1" dirty="0">
                <a:solidFill>
                  <a:srgbClr val="000090"/>
                </a:solidFill>
              </a:rPr>
              <a:t>, </a:t>
            </a:r>
            <a:r>
              <a:rPr lang="fr-FR" sz="3400" i="1" dirty="0" err="1">
                <a:solidFill>
                  <a:srgbClr val="000090"/>
                </a:solidFill>
              </a:rPr>
              <a:t>College</a:t>
            </a:r>
            <a:r>
              <a:rPr lang="fr-FR" sz="3400" i="1" dirty="0">
                <a:solidFill>
                  <a:srgbClr val="000090"/>
                </a:solidFill>
              </a:rPr>
              <a:t> of Science, King </a:t>
            </a:r>
            <a:r>
              <a:rPr lang="fr-FR" sz="3400" i="1" dirty="0" err="1">
                <a:solidFill>
                  <a:srgbClr val="000090"/>
                </a:solidFill>
              </a:rPr>
              <a:t>Saud</a:t>
            </a:r>
            <a:r>
              <a:rPr lang="fr-FR" sz="3400" i="1" dirty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University</a:t>
            </a:r>
            <a:r>
              <a:rPr lang="fr-FR" sz="3400" i="1" dirty="0">
                <a:solidFill>
                  <a:srgbClr val="000090"/>
                </a:solidFill>
              </a:rPr>
              <a:t>. </a:t>
            </a:r>
            <a:r>
              <a:rPr lang="fr-FR" sz="3400" i="1" dirty="0" err="1" smtClean="0">
                <a:solidFill>
                  <a:srgbClr val="000090"/>
                </a:solidFill>
              </a:rPr>
              <a:t>Riyadh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>
                <a:solidFill>
                  <a:srgbClr val="000090"/>
                </a:solidFill>
              </a:rPr>
              <a:t>11451, </a:t>
            </a:r>
            <a:r>
              <a:rPr lang="fr-FR" sz="3400" i="1" dirty="0" err="1">
                <a:solidFill>
                  <a:srgbClr val="000090"/>
                </a:solidFill>
              </a:rPr>
              <a:t>Saudi</a:t>
            </a:r>
            <a:r>
              <a:rPr lang="fr-FR" sz="3400" i="1" dirty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Arabia</a:t>
            </a:r>
            <a:endParaRPr lang="fr-FR" sz="3400" i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fr-FR" sz="3400" i="1" dirty="0" smtClean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sz="3400" dirty="0">
              <a:solidFill>
                <a:srgbClr val="000090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389" y="194733"/>
            <a:ext cx="8857212" cy="2819400"/>
          </a:xfrm>
          <a:solidFill>
            <a:srgbClr val="FFFFC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fr-FR" sz="3200" dirty="0" smtClean="0"/>
              <a:t>The </a:t>
            </a:r>
            <a:r>
              <a:rPr lang="fr-FR" sz="3200" b="1" dirty="0" smtClean="0">
                <a:solidFill>
                  <a:srgbClr val="0000FF"/>
                </a:solidFill>
              </a:rPr>
              <a:t>STARK</a:t>
            </a:r>
            <a:r>
              <a:rPr lang="fr-FR" sz="3200" b="1" dirty="0">
                <a:solidFill>
                  <a:srgbClr val="0000FF"/>
                </a:solidFill>
              </a:rPr>
              <a:t>-B</a:t>
            </a:r>
            <a:r>
              <a:rPr lang="fr-FR" sz="3200" dirty="0"/>
              <a:t> </a:t>
            </a:r>
            <a:r>
              <a:rPr lang="fr-FR" sz="3200" dirty="0" err="1" smtClean="0"/>
              <a:t>database</a:t>
            </a:r>
            <a:r>
              <a:rPr lang="fr-FR" sz="3200" dirty="0" smtClean="0"/>
              <a:t> as a </a:t>
            </a:r>
            <a:r>
              <a:rPr lang="fr-FR" sz="3200" dirty="0" err="1" smtClean="0"/>
              <a:t>resource</a:t>
            </a:r>
            <a:r>
              <a:rPr lang="fr-FR" sz="3200" dirty="0" smtClean="0"/>
              <a:t> for </a:t>
            </a:r>
            <a:r>
              <a:rPr lang="fr-FR" sz="3200" dirty="0"/>
              <a:t>“STARK” </a:t>
            </a:r>
            <a:r>
              <a:rPr lang="fr-FR" sz="3200" dirty="0" err="1" smtClean="0"/>
              <a:t>widths</a:t>
            </a:r>
            <a:r>
              <a:rPr lang="fr-FR" sz="3200" dirty="0" smtClean="0"/>
              <a:t> and shifts data:</a:t>
            </a:r>
            <a:br>
              <a:rPr lang="fr-FR" sz="3200" dirty="0" smtClean="0"/>
            </a:br>
            <a:r>
              <a:rPr lang="fr-FR" sz="2800" dirty="0"/>
              <a:t>S</a:t>
            </a:r>
            <a:r>
              <a:rPr lang="fr-FR" sz="2800" dirty="0" smtClean="0"/>
              <a:t>tate of </a:t>
            </a:r>
            <a:r>
              <a:rPr lang="fr-FR" sz="2800" dirty="0" err="1" smtClean="0"/>
              <a:t>advancement</a:t>
            </a:r>
            <a:r>
              <a:rPr lang="fr-FR" sz="2800" dirty="0" smtClean="0"/>
              <a:t> and program of </a:t>
            </a:r>
            <a:r>
              <a:rPr lang="fr-FR" sz="2800" dirty="0" err="1" smtClean="0"/>
              <a:t>development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000" i="1" dirty="0"/>
              <a:t>in the </a:t>
            </a:r>
            <a:r>
              <a:rPr lang="fr-FR" sz="2000" i="1" dirty="0" err="1" smtClean="0"/>
              <a:t>framework</a:t>
            </a:r>
            <a:r>
              <a:rPr lang="fr-FR" sz="2000" i="1" dirty="0" smtClean="0"/>
              <a:t> of the</a:t>
            </a:r>
            <a:r>
              <a:rPr lang="fr-FR" sz="2000" i="1" dirty="0"/>
              <a:t/>
            </a:r>
            <a:br>
              <a:rPr lang="fr-FR" sz="2000" i="1" dirty="0"/>
            </a:br>
            <a:r>
              <a:rPr lang="fr-FR" sz="3200" dirty="0"/>
              <a:t> </a:t>
            </a:r>
            <a:r>
              <a:rPr lang="fr-FR" sz="3200" dirty="0" err="1" smtClean="0"/>
              <a:t>European</a:t>
            </a:r>
            <a:r>
              <a:rPr lang="fr-FR" sz="3200" dirty="0" smtClean="0"/>
              <a:t> </a:t>
            </a:r>
            <a:r>
              <a:rPr lang="fr-FR" sz="3200" dirty="0"/>
              <a:t>C</a:t>
            </a:r>
            <a:r>
              <a:rPr lang="fr-FR" sz="3200" dirty="0" smtClean="0"/>
              <a:t>onsortium </a:t>
            </a:r>
            <a:r>
              <a:rPr lang="fr-FR" sz="3200" b="1" dirty="0">
                <a:solidFill>
                  <a:srgbClr val="0000FF"/>
                </a:solidFill>
              </a:rPr>
              <a:t>VAMDC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2000" i="1" dirty="0"/>
              <a:t>(Virtual </a:t>
            </a:r>
            <a:r>
              <a:rPr lang="fr-FR" sz="2000" i="1" dirty="0" err="1"/>
              <a:t>Atomic</a:t>
            </a:r>
            <a:r>
              <a:rPr lang="fr-FR" sz="2000" i="1" dirty="0"/>
              <a:t> and </a:t>
            </a:r>
            <a:r>
              <a:rPr lang="fr-FR" sz="2000" i="1" dirty="0" err="1"/>
              <a:t>Molecular</a:t>
            </a:r>
            <a:r>
              <a:rPr lang="fr-FR" sz="2000" i="1" dirty="0"/>
              <a:t> Data </a:t>
            </a:r>
            <a:r>
              <a:rPr lang="fr-FR" sz="2000" i="1" dirty="0" smtClean="0"/>
              <a:t>Center)</a:t>
            </a:r>
            <a:endParaRPr lang="fr-FR" sz="3200" b="1" dirty="0"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6549775" y="4876929"/>
            <a:ext cx="2404003" cy="1190376"/>
            <a:chOff x="6406895" y="5353210"/>
            <a:chExt cx="2404003" cy="1190376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5" descr="VAMD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814258" y="6207062"/>
              <a:ext cx="1533525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/>
                <a:t>http://</a:t>
              </a:r>
              <a:r>
                <a:rPr lang="fr-FR" sz="1100" b="0" dirty="0" err="1"/>
                <a:t>www.vamdc.org</a:t>
              </a:r>
              <a:endParaRPr lang="fr-FR" b="0" dirty="0">
                <a:latin typeface="Times" charset="0"/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99826" y="4686429"/>
            <a:ext cx="1556599" cy="1697125"/>
            <a:chOff x="398286" y="5024349"/>
            <a:chExt cx="1556599" cy="1697125"/>
          </a:xfrm>
        </p:grpSpPr>
        <p:sp>
          <p:nvSpPr>
            <p:cNvPr id="13" name="Rectangle 12"/>
            <p:cNvSpPr/>
            <p:nvPr/>
          </p:nvSpPr>
          <p:spPr>
            <a:xfrm>
              <a:off x="398286" y="5024349"/>
              <a:ext cx="1556599" cy="1697125"/>
            </a:xfrm>
            <a:prstGeom prst="rect">
              <a:avLst/>
            </a:prstGeom>
            <a:solidFill>
              <a:srgbClr val="FFFF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r 14"/>
            <p:cNvGrpSpPr/>
            <p:nvPr/>
          </p:nvGrpSpPr>
          <p:grpSpPr>
            <a:xfrm>
              <a:off x="398286" y="5115070"/>
              <a:ext cx="1556599" cy="1565386"/>
              <a:chOff x="398286" y="5115070"/>
              <a:chExt cx="1556599" cy="1565386"/>
            </a:xfrm>
          </p:grpSpPr>
          <p:pic>
            <p:nvPicPr>
              <p:cNvPr id="7" name="Picture 4" descr="lorentz profile20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810" y="5115070"/>
                <a:ext cx="1257393" cy="129239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rgbClr val="EE1C27"/>
                </a:solidFill>
                <a:miter lim="800000"/>
                <a:headEnd/>
                <a:tailEnd/>
              </a:ln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398286" y="6418846"/>
                <a:ext cx="1556599" cy="261610"/>
              </a:xfrm>
              <a:prstGeom prst="rect">
                <a:avLst/>
              </a:prstGeom>
              <a:solidFill>
                <a:srgbClr val="FFFFC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/>
                  <a:t>http://</a:t>
                </a:r>
                <a:r>
                  <a:rPr lang="fr-FR" sz="1100" dirty="0" err="1" smtClean="0"/>
                  <a:t>stark-b.obspm.fr</a:t>
                </a:r>
                <a:endParaRPr lang="fr-FR" sz="1100" dirty="0"/>
              </a:p>
            </p:txBody>
          </p:sp>
        </p:grpSp>
      </p:grpSp>
      <p:pic>
        <p:nvPicPr>
          <p:cNvPr id="5" name="Image 4" descr="logo ObsAstrobelgrade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5977" y="4876929"/>
            <a:ext cx="1270000" cy="1257300"/>
          </a:xfrm>
          <a:prstGeom prst="rect">
            <a:avLst/>
          </a:prstGeom>
        </p:spPr>
      </p:pic>
      <p:pic>
        <p:nvPicPr>
          <p:cNvPr id="8" name="Image 7" descr="logo_LERMA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4520" y="4876929"/>
            <a:ext cx="2261096" cy="12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003" y="4923457"/>
            <a:ext cx="1198072" cy="11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10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10</a:t>
            </a:fld>
            <a:endParaRPr lang="fr-FR" sz="1400" b="0">
              <a:latin typeface="Times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need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to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calculate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and cross-sections for the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width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6" name="ZoneTexte 4"/>
          <p:cNvSpPr txBox="1">
            <a:spLocks noChangeArrowheads="1"/>
          </p:cNvSpPr>
          <p:nvPr/>
        </p:nvSpPr>
        <p:spPr bwMode="auto">
          <a:xfrm>
            <a:off x="165104" y="1303338"/>
            <a:ext cx="534651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dirty="0" err="1"/>
              <a:t>With</a:t>
            </a:r>
            <a:r>
              <a:rPr lang="fr-FR" sz="1800" dirty="0"/>
              <a:t> the </a:t>
            </a:r>
            <a:r>
              <a:rPr lang="fr-FR" sz="1800" i="1" dirty="0" err="1"/>
              <a:t>T</a:t>
            </a:r>
            <a:r>
              <a:rPr lang="fr-FR" sz="1800" dirty="0"/>
              <a:t> matrix: </a:t>
            </a:r>
            <a:r>
              <a:rPr lang="fr-FR" sz="1800" i="1" dirty="0" err="1"/>
              <a:t>T</a:t>
            </a:r>
            <a:r>
              <a:rPr lang="fr-FR" sz="1800" dirty="0"/>
              <a:t>=1-</a:t>
            </a:r>
            <a:r>
              <a:rPr lang="fr-FR" sz="1800" i="1" dirty="0"/>
              <a:t>S, </a:t>
            </a:r>
            <a:r>
              <a:rPr lang="fr-FR" sz="1800" dirty="0"/>
              <a:t>and </a:t>
            </a:r>
            <a:r>
              <a:rPr lang="fr-FR" sz="1800" dirty="0" err="1"/>
              <a:t>using</a:t>
            </a:r>
            <a:r>
              <a:rPr lang="fr-FR" sz="1800" dirty="0"/>
              <a:t> </a:t>
            </a:r>
            <a:r>
              <a:rPr lang="fr-FR" sz="1800" i="1" dirty="0" err="1"/>
              <a:t>T</a:t>
            </a:r>
            <a:r>
              <a:rPr lang="fr-FR" sz="1800" i="1" dirty="0"/>
              <a:t>*</a:t>
            </a:r>
            <a:r>
              <a:rPr lang="fr-FR" sz="1800" i="1" dirty="0" err="1"/>
              <a:t>T</a:t>
            </a:r>
            <a:r>
              <a:rPr lang="fr-FR" sz="1800" i="1" dirty="0"/>
              <a:t>= 2 </a:t>
            </a:r>
            <a:r>
              <a:rPr lang="fr-FR" sz="1800" dirty="0" err="1"/>
              <a:t>R</a:t>
            </a:r>
            <a:r>
              <a:rPr lang="fr-FR" sz="1800" i="1" dirty="0" err="1"/>
              <a:t>e</a:t>
            </a:r>
            <a:r>
              <a:rPr lang="fr-FR" sz="1800" i="1" dirty="0"/>
              <a:t> (</a:t>
            </a:r>
            <a:r>
              <a:rPr lang="fr-FR" sz="1800" i="1" dirty="0" err="1"/>
              <a:t>T</a:t>
            </a:r>
            <a:r>
              <a:rPr lang="fr-FR" sz="1800" i="1" dirty="0" smtClean="0"/>
              <a:t>)</a:t>
            </a:r>
          </a:p>
          <a:p>
            <a:r>
              <a:rPr lang="fr-FR" sz="1800" dirty="0" smtClean="0"/>
              <a:t>(2 </a:t>
            </a:r>
            <a:r>
              <a:rPr lang="fr-FR" sz="1800" i="1" dirty="0" smtClean="0"/>
              <a:t>l</a:t>
            </a:r>
            <a:r>
              <a:rPr lang="fr-FR" sz="1800" dirty="0" smtClean="0"/>
              <a:t>+1) </a:t>
            </a:r>
            <a:r>
              <a:rPr lang="fr-FR" sz="1800" dirty="0" smtClean="0">
                <a:latin typeface="Symbol" charset="2"/>
                <a:cs typeface="Symbol" charset="2"/>
              </a:rPr>
              <a:t>π/</a:t>
            </a:r>
            <a:r>
              <a:rPr lang="fr-FR" sz="1800" i="1" dirty="0" smtClean="0">
                <a:latin typeface="Symbol" charset="2"/>
                <a:cs typeface="Symbol" charset="2"/>
              </a:rPr>
              <a:t>k</a:t>
            </a:r>
            <a:r>
              <a:rPr lang="fr-FR" sz="1800" baseline="30000" dirty="0" smtClean="0">
                <a:latin typeface="Symbol" charset="2"/>
                <a:cs typeface="Symbol" charset="2"/>
              </a:rPr>
              <a:t>2  </a:t>
            </a:r>
            <a:r>
              <a:rPr lang="fr-FR" sz="1800" dirty="0" smtClean="0">
                <a:latin typeface="Symbol" charset="2"/>
                <a:cs typeface="Symbol" charset="2"/>
              </a:rPr>
              <a:t>=  </a:t>
            </a:r>
            <a:r>
              <a:rPr lang="fr-FR" sz="1800" dirty="0" smtClean="0"/>
              <a:t>2 </a:t>
            </a:r>
            <a:r>
              <a:rPr lang="fr-FR" sz="1800" i="1" dirty="0">
                <a:latin typeface="Symbol" charset="2"/>
                <a:cs typeface="Symbol" charset="2"/>
              </a:rPr>
              <a:t>π </a:t>
            </a:r>
            <a:r>
              <a:rPr lang="fr-FR" sz="1800" i="1" dirty="0" err="1">
                <a:latin typeface="Symbol" charset="2"/>
                <a:cs typeface="Symbol" charset="2"/>
              </a:rPr>
              <a:t>ρ</a:t>
            </a:r>
            <a:r>
              <a:rPr lang="fr-FR" sz="1800" i="1" dirty="0">
                <a:latin typeface="Symbol" charset="2"/>
                <a:cs typeface="Symbol" charset="2"/>
              </a:rPr>
              <a:t> </a:t>
            </a:r>
            <a:r>
              <a:rPr lang="fr-FR" sz="1800" dirty="0" err="1" smtClean="0"/>
              <a:t>d</a:t>
            </a:r>
            <a:r>
              <a:rPr lang="fr-FR" sz="1800" i="1" dirty="0" err="1" smtClean="0">
                <a:latin typeface="Symbol" charset="2"/>
                <a:cs typeface="Symbol" charset="2"/>
              </a:rPr>
              <a:t>ρ</a:t>
            </a:r>
            <a:r>
              <a:rPr lang="fr-FR" sz="1800" dirty="0" smtClean="0"/>
              <a:t> </a:t>
            </a:r>
            <a:endParaRPr lang="fr-FR" sz="1800" dirty="0" smtClean="0">
              <a:latin typeface="Symbol" charset="2"/>
              <a:cs typeface="Symbol" charset="2"/>
            </a:endParaRPr>
          </a:p>
          <a:p>
            <a:endParaRPr lang="fr-FR" sz="1800" dirty="0" smtClean="0">
              <a:latin typeface="Symbol" charset="2"/>
              <a:cs typeface="Symbol" charset="2"/>
            </a:endParaRPr>
          </a:p>
          <a:p>
            <a:endParaRPr lang="fr-FR" sz="1800" dirty="0"/>
          </a:p>
        </p:txBody>
      </p:sp>
      <p:graphicFrame>
        <p:nvGraphicFramePr>
          <p:cNvPr id="37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35772676"/>
              </p:ext>
            </p:extLst>
          </p:nvPr>
        </p:nvGraphicFramePr>
        <p:xfrm>
          <a:off x="165104" y="2616994"/>
          <a:ext cx="8541298" cy="2016173"/>
        </p:xfrm>
        <a:graphic>
          <a:graphicData uri="http://schemas.openxmlformats.org/presentationml/2006/ole">
            <p:oleObj spid="_x0000_s21766" name="Equation" r:id="rId4" imgW="6555240" imgH="1535760" progId="">
              <p:embed/>
            </p:oleObj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7293025"/>
              </p:ext>
            </p:extLst>
          </p:nvPr>
        </p:nvGraphicFramePr>
        <p:xfrm>
          <a:off x="165104" y="4940761"/>
          <a:ext cx="4483096" cy="594146"/>
        </p:xfrm>
        <a:graphic>
          <a:graphicData uri="http://schemas.openxmlformats.org/presentationml/2006/ole">
            <p:oleObj spid="_x0000_s21767" name="Equation" r:id="rId5" imgW="3153960" imgH="411120" progId="">
              <p:embed/>
            </p:oleObj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830970"/>
              </p:ext>
            </p:extLst>
          </p:nvPr>
        </p:nvGraphicFramePr>
        <p:xfrm>
          <a:off x="165104" y="5829300"/>
          <a:ext cx="3581396" cy="602990"/>
        </p:xfrm>
        <a:graphic>
          <a:graphicData uri="http://schemas.openxmlformats.org/presentationml/2006/ole">
            <p:oleObj spid="_x0000_s21768" name="Equation" r:id="rId6" imgW="2477520" imgH="411120" progId="">
              <p:embed/>
            </p:oleObj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8105" y="5499100"/>
            <a:ext cx="910589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P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transition </a:t>
            </a:r>
            <a:r>
              <a:rPr lang="fr-FR" sz="1600" dirty="0" err="1" smtClean="0"/>
              <a:t>probability</a:t>
            </a:r>
            <a:r>
              <a:rPr lang="fr-FR" sz="1600" dirty="0" smtClean="0"/>
              <a:t> for a </a:t>
            </a:r>
            <a:r>
              <a:rPr lang="fr-FR" sz="1600" dirty="0" err="1" smtClean="0"/>
              <a:t>given</a:t>
            </a:r>
            <a:r>
              <a:rPr lang="fr-FR" sz="1600" dirty="0" smtClean="0"/>
              <a:t> impact </a:t>
            </a:r>
            <a:r>
              <a:rPr lang="fr-FR" sz="1600" dirty="0" err="1" smtClean="0"/>
              <a:t>parameter</a:t>
            </a:r>
            <a:r>
              <a:rPr lang="fr-FR" sz="1600" dirty="0" smtClean="0"/>
              <a:t> </a:t>
            </a:r>
            <a:r>
              <a:rPr lang="fr-FR" sz="1600" i="1" dirty="0" err="1" smtClean="0">
                <a:latin typeface="Symbol" charset="2"/>
                <a:cs typeface="Symbol" charset="2"/>
              </a:rPr>
              <a:t>ρ</a:t>
            </a:r>
            <a:r>
              <a:rPr lang="fr-FR" sz="1600" dirty="0" smtClean="0">
                <a:latin typeface="Symbol" charset="2"/>
                <a:cs typeface="Symbol" charset="2"/>
              </a:rPr>
              <a:t> (</a:t>
            </a:r>
            <a:r>
              <a:rPr lang="fr-FR" sz="1600" dirty="0" smtClean="0">
                <a:cs typeface="Symbol" charset="2"/>
              </a:rPr>
              <a:t>or a </a:t>
            </a:r>
            <a:r>
              <a:rPr lang="fr-FR" sz="1600" dirty="0" err="1" smtClean="0">
                <a:cs typeface="Symbol" charset="2"/>
              </a:rPr>
              <a:t>given</a:t>
            </a:r>
            <a:r>
              <a:rPr lang="fr-FR" sz="1600" dirty="0" smtClean="0">
                <a:cs typeface="Symbol" charset="2"/>
              </a:rPr>
              <a:t> orbital </a:t>
            </a:r>
            <a:r>
              <a:rPr lang="fr-FR" sz="1600" dirty="0" err="1" smtClean="0">
                <a:cs typeface="Symbol" charset="2"/>
              </a:rPr>
              <a:t>angular</a:t>
            </a:r>
            <a:r>
              <a:rPr lang="fr-FR" sz="1600" dirty="0" smtClean="0">
                <a:cs typeface="Symbol" charset="2"/>
              </a:rPr>
              <a:t> </a:t>
            </a:r>
            <a:r>
              <a:rPr lang="fr-FR" sz="1600" dirty="0" err="1" smtClean="0">
                <a:cs typeface="Symbol" charset="2"/>
              </a:rPr>
              <a:t>momentum</a:t>
            </a:r>
            <a:r>
              <a:rPr lang="fr-FR" sz="1600" dirty="0" smtClean="0">
                <a:cs typeface="Symbol" charset="2"/>
              </a:rPr>
              <a:t> </a:t>
            </a:r>
            <a:r>
              <a:rPr lang="fr-FR" sz="1600" i="1" dirty="0" smtClean="0">
                <a:cs typeface="Symbol" charset="2"/>
              </a:rPr>
              <a:t>l)</a:t>
            </a:r>
            <a:endParaRPr lang="fr-FR" sz="1600" i="1" dirty="0">
              <a:cs typeface="Symbol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804" y="4622800"/>
            <a:ext cx="394567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σ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cross-section for a </a:t>
            </a:r>
            <a:r>
              <a:rPr lang="fr-FR" sz="1600" dirty="0" err="1" smtClean="0"/>
              <a:t>given</a:t>
            </a:r>
            <a:r>
              <a:rPr lang="fr-FR" sz="1600" dirty="0" smtClean="0"/>
              <a:t> </a:t>
            </a:r>
            <a:r>
              <a:rPr lang="fr-FR" sz="1600" dirty="0" err="1" smtClean="0"/>
              <a:t>velocity</a:t>
            </a:r>
            <a:r>
              <a:rPr lang="fr-FR" sz="1600" dirty="0" smtClean="0"/>
              <a:t>:</a:t>
            </a:r>
            <a:endParaRPr lang="fr-FR" sz="16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88380270"/>
              </p:ext>
            </p:extLst>
          </p:nvPr>
        </p:nvGraphicFramePr>
        <p:xfrm>
          <a:off x="259037" y="1916250"/>
          <a:ext cx="781050" cy="620835"/>
        </p:xfrm>
        <a:graphic>
          <a:graphicData uri="http://schemas.openxmlformats.org/presentationml/2006/ole">
            <p:oleObj spid="_x0000_s21769" name="Equation" r:id="rId7" imgW="484560" imgH="383760" progId="">
              <p:embed/>
            </p:oleObj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5468757" y="1244903"/>
            <a:ext cx="3598863" cy="1477059"/>
            <a:chOff x="2621990" y="1228041"/>
            <a:chExt cx="3598863" cy="1477059"/>
          </a:xfrm>
        </p:grpSpPr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621990" y="1228041"/>
              <a:ext cx="3598863" cy="1477059"/>
            </a:xfrm>
            <a:prstGeom prst="rect">
              <a:avLst/>
            </a:prstGeom>
            <a:solidFill>
              <a:srgbClr val="FFF6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fr-FR" sz="2800" b="0" dirty="0">
                <a:latin typeface="Arial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fr-FR" sz="2800" b="0" dirty="0">
                <a:solidFill>
                  <a:srgbClr val="D1130F"/>
                </a:solidFill>
                <a:latin typeface="Arial" charset="0"/>
              </a:endParaRPr>
            </a:p>
          </p:txBody>
        </p: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2745022" y="1334085"/>
              <a:ext cx="2533650" cy="1230032"/>
              <a:chOff x="912" y="705"/>
              <a:chExt cx="1596" cy="1014"/>
            </a:xfrm>
            <a:solidFill>
              <a:srgbClr val="FFF6F2"/>
            </a:solidFill>
          </p:grpSpPr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>
                <a:off x="1104" y="960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>
                <a:off x="1344" y="81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1344" y="105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>
                <a:off x="1344" y="1632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>
                <a:off x="1104" y="1488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H="1">
                <a:off x="1152" y="960"/>
                <a:ext cx="96" cy="52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28"/>
              <p:cNvSpPr>
                <a:spLocks noChangeShapeType="1"/>
              </p:cNvSpPr>
              <p:nvPr/>
            </p:nvSpPr>
            <p:spPr bwMode="auto">
              <a:xfrm>
                <a:off x="1920" y="960"/>
                <a:ext cx="48" cy="96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29"/>
              <p:cNvSpPr>
                <a:spLocks noChangeShapeType="1"/>
              </p:cNvSpPr>
              <p:nvPr/>
            </p:nvSpPr>
            <p:spPr bwMode="auto">
              <a:xfrm flipV="1">
                <a:off x="1872" y="816"/>
                <a:ext cx="48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 flipV="1">
                <a:off x="1824" y="1296"/>
                <a:ext cx="96" cy="1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44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912" y="849"/>
                <a:ext cx="156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i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960" y="1359"/>
                <a:ext cx="16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f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28" name="Text Box 34"/>
              <p:cNvSpPr txBox="1">
                <a:spLocks noChangeArrowheads="1"/>
              </p:cNvSpPr>
              <p:nvPr/>
            </p:nvSpPr>
            <p:spPr bwMode="auto">
              <a:xfrm>
                <a:off x="2198" y="705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29" name="Text Box 35"/>
              <p:cNvSpPr txBox="1">
                <a:spLocks noChangeArrowheads="1"/>
              </p:cNvSpPr>
              <p:nvPr/>
            </p:nvSpPr>
            <p:spPr bwMode="auto">
              <a:xfrm>
                <a:off x="2304" y="912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 dirty="0">
                    <a:latin typeface="Times" charset="0"/>
                  </a:rPr>
                  <a:t>i</a:t>
                </a:r>
                <a:r>
                  <a:rPr lang="ja-JP" altLang="fr-FR" sz="1800" i="1" dirty="0">
                    <a:latin typeface="Times" charset="0"/>
                  </a:rPr>
                  <a:t>’</a:t>
                </a:r>
                <a:endParaRPr lang="fr-FR" sz="1800" i="1" dirty="0">
                  <a:latin typeface="Times" charset="0"/>
                </a:endParaRPr>
              </a:p>
            </p:txBody>
          </p:sp>
          <p:sp>
            <p:nvSpPr>
              <p:cNvPr id="30" name="Rectangle 36"/>
              <p:cNvSpPr>
                <a:spLocks noChangeArrowheads="1"/>
              </p:cNvSpPr>
              <p:nvPr/>
            </p:nvSpPr>
            <p:spPr bwMode="auto">
              <a:xfrm>
                <a:off x="2236" y="1488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  <p:sp>
            <p:nvSpPr>
              <p:cNvPr id="31" name="Rectangle 37"/>
              <p:cNvSpPr>
                <a:spLocks noChangeArrowheads="1"/>
              </p:cNvSpPr>
              <p:nvPr/>
            </p:nvSpPr>
            <p:spPr bwMode="auto">
              <a:xfrm>
                <a:off x="2208" y="1152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3803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693102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1400" b="0" dirty="0" smtClean="0">
                <a:latin typeface="Times" charset="0"/>
              </a:rPr>
              <a:t>			</a:t>
            </a:r>
            <a:fld id="{2F9860B4-E882-9646-893A-E55993D972BE}" type="slidenum">
              <a:rPr lang="fr-FR" sz="1400" b="0" smtClean="0">
                <a:latin typeface="Times" charset="0"/>
              </a:rPr>
              <a:pPr/>
              <a:t>11</a:t>
            </a:fld>
            <a:endParaRPr lang="fr-FR" sz="1400" b="0" dirty="0">
              <a:latin typeface="Times" charset="0"/>
            </a:endParaRPr>
          </a:p>
        </p:txBody>
      </p:sp>
      <p:sp>
        <p:nvSpPr>
          <p:cNvPr id="44034" name="Rectangle 1026"/>
          <p:cNvSpPr>
            <a:spLocks noChangeArrowheads="1"/>
          </p:cNvSpPr>
          <p:nvPr/>
        </p:nvSpPr>
        <p:spPr bwMode="auto">
          <a:xfrm>
            <a:off x="259802" y="181444"/>
            <a:ext cx="8604798" cy="1761655"/>
          </a:xfrm>
          <a:prstGeom prst="rect">
            <a:avLst/>
          </a:prstGeom>
          <a:solidFill>
            <a:srgbClr val="FFF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STARK-B</a:t>
            </a:r>
          </a:p>
          <a:p>
            <a:pPr algn="ctr" eaLnBrk="1" hangingPunct="1"/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Methods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b="0" dirty="0">
                <a:solidFill>
                  <a:srgbClr val="FF1B15"/>
                </a:solidFill>
                <a:latin typeface="Arial" charset="0"/>
              </a:rPr>
              <a:t>of </a:t>
            </a:r>
            <a:r>
              <a:rPr lang="fr-FR" sz="2800" b="0" dirty="0" err="1">
                <a:solidFill>
                  <a:srgbClr val="FF1B15"/>
                </a:solidFill>
                <a:latin typeface="Arial" charset="0"/>
              </a:rPr>
              <a:t>calculations</a:t>
            </a:r>
            <a:r>
              <a:rPr lang="fr-FR" sz="2800" b="0" dirty="0">
                <a:solidFill>
                  <a:srgbClr val="FF1B15"/>
                </a:solidFill>
                <a:latin typeface="Arial" charset="0"/>
              </a:rPr>
              <a:t> of the 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data</a:t>
            </a:r>
            <a:endParaRPr lang="fr-FR" sz="2800" b="0" dirty="0">
              <a:solidFill>
                <a:srgbClr val="FF1B15"/>
              </a:solidFill>
              <a:latin typeface="Arial" charset="0"/>
            </a:endParaRPr>
          </a:p>
          <a:p>
            <a:pPr algn="ctr" eaLnBrk="1" hangingPunct="1"/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1 - The </a:t>
            </a:r>
            <a:r>
              <a:rPr lang="fr-FR" sz="2800" dirty="0" err="1">
                <a:solidFill>
                  <a:srgbClr val="FF1B15"/>
                </a:solidFill>
                <a:latin typeface="Arial" charset="0"/>
              </a:rPr>
              <a:t>atomic</a:t>
            </a:r>
            <a:r>
              <a:rPr lang="fr-FR" sz="2800" dirty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structure </a:t>
            </a:r>
          </a:p>
          <a:p>
            <a:pPr algn="ctr" eaLnBrk="1" hangingPunct="1"/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(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wave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functions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,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levels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 and line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strengths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)</a:t>
            </a:r>
            <a:endParaRPr lang="fr-FR" sz="2800" dirty="0">
              <a:solidFill>
                <a:srgbClr val="FF1B15"/>
              </a:solidFill>
              <a:latin typeface="Arial" charset="0"/>
            </a:endParaRPr>
          </a:p>
        </p:txBody>
      </p:sp>
      <p:sp>
        <p:nvSpPr>
          <p:cNvPr id="44035" name="Rectangle 1027"/>
          <p:cNvSpPr>
            <a:spLocks noChangeArrowheads="1"/>
          </p:cNvSpPr>
          <p:nvPr/>
        </p:nvSpPr>
        <p:spPr bwMode="auto">
          <a:xfrm>
            <a:off x="68040" y="2138645"/>
            <a:ext cx="8991600" cy="3769607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xtLst/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Coulomb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approximation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quantum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defect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i="1" dirty="0">
                <a:solidFill>
                  <a:srgbClr val="000000"/>
                </a:solidFill>
                <a:latin typeface="Arial" charset="0"/>
              </a:rPr>
              <a:t>(Bates &amp; Damgaard 1949</a:t>
            </a:r>
            <a:r>
              <a:rPr lang="fr-FR" sz="2000" b="0" i="1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levels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taken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tables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dirty="0">
                <a:solidFill>
                  <a:srgbClr val="000090"/>
                </a:solidFill>
                <a:latin typeface="Arial" charset="0"/>
              </a:rPr>
              <a:t>NIST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atomic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data: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levels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and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strengths</a:t>
            </a:r>
            <a:endParaRPr lang="fr-FR" sz="2000" dirty="0" smtClean="0">
              <a:solidFill>
                <a:srgbClr val="00009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VALD 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(Vienna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Atomic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Database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of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levels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and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strengths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)</a:t>
            </a:r>
            <a:endParaRPr lang="fr-FR" sz="2000" dirty="0">
              <a:solidFill>
                <a:srgbClr val="000090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TOPbase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(R-matrix in LS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coupling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Cowan code (HFS multi-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conf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exchange and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relativistic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effects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perturbations)</a:t>
            </a: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SUPERSTRUCTURE (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scaled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Thomas-Fermi-Dirac-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Amaldi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potential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relativistic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effects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by perturbations(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Breit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-Pauli)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fr-FR" sz="2000" b="0" dirty="0">
                <a:solidFill>
                  <a:schemeClr val="hlink"/>
                </a:solidFill>
                <a:latin typeface="Arial" charset="0"/>
              </a:rPr>
              <a:t>	</a:t>
            </a:r>
          </a:p>
          <a:p>
            <a:pPr marL="1162050" lvl="2" indent="-228600" eaLnBrk="1" hangingPunct="1">
              <a:spcBef>
                <a:spcPct val="20000"/>
              </a:spcBef>
              <a:buFontTx/>
              <a:buChar char="•"/>
            </a:pPr>
            <a:endParaRPr lang="fr-FR" sz="1400" b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1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2F98-16A3-0A49-9B2C-5DD86582DBE4}" type="slidenum">
              <a:rPr lang="fr-FR"/>
              <a:pPr/>
              <a:t>12</a:t>
            </a:fld>
            <a:endParaRPr lang="fr-FR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223619"/>
            <a:ext cx="8816975" cy="133896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Methods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of </a:t>
            </a:r>
            <a:r>
              <a:rPr lang="fr-FR" sz="2800" dirty="0" err="1">
                <a:solidFill>
                  <a:srgbClr val="FF0000"/>
                </a:solidFill>
              </a:rPr>
              <a:t>calculations</a:t>
            </a:r>
            <a:r>
              <a:rPr lang="fr-FR" sz="2800" dirty="0">
                <a:solidFill>
                  <a:srgbClr val="FF0000"/>
                </a:solidFill>
              </a:rPr>
              <a:t> of the </a:t>
            </a:r>
            <a:r>
              <a:rPr lang="fr-FR" sz="2800" dirty="0" smtClean="0">
                <a:solidFill>
                  <a:srgbClr val="FF0000"/>
                </a:solidFill>
              </a:rPr>
              <a:t>data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2. The </a:t>
            </a:r>
            <a:r>
              <a:rPr lang="fr-FR" sz="2800" dirty="0" err="1" smtClean="0">
                <a:solidFill>
                  <a:srgbClr val="FF0000"/>
                </a:solidFill>
              </a:rPr>
              <a:t>scattering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S-</a:t>
            </a:r>
            <a:r>
              <a:rPr lang="fr-FR" sz="2800" dirty="0" smtClean="0">
                <a:solidFill>
                  <a:srgbClr val="FF0000"/>
                </a:solidFill>
              </a:rPr>
              <a:t>matrix and the cross-sections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004840"/>
            <a:ext cx="8801100" cy="297180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r>
              <a:rPr lang="fr-FR" sz="2000" b="1" dirty="0" smtClean="0"/>
              <a:t>SCP: Semi</a:t>
            </a:r>
            <a:r>
              <a:rPr lang="fr-FR" sz="2000" b="1" dirty="0"/>
              <a:t>-</a:t>
            </a:r>
            <a:r>
              <a:rPr lang="fr-FR" sz="2000" b="1" dirty="0" err="1"/>
              <a:t>Classical</a:t>
            </a:r>
            <a:r>
              <a:rPr lang="fr-FR" sz="2000" dirty="0"/>
              <a:t> : </a:t>
            </a:r>
            <a:r>
              <a:rPr lang="fr-FR" sz="2000" dirty="0" err="1"/>
              <a:t>atom</a:t>
            </a:r>
            <a:r>
              <a:rPr lang="fr-FR" sz="2000" dirty="0"/>
              <a:t> = quantum description (</a:t>
            </a:r>
            <a:r>
              <a:rPr lang="fr-FR" sz="2000" dirty="0" err="1"/>
              <a:t>atomic</a:t>
            </a:r>
            <a:r>
              <a:rPr lang="fr-FR" sz="2000" dirty="0"/>
              <a:t> structure), </a:t>
            </a:r>
          </a:p>
          <a:p>
            <a:pPr marL="2868613" lvl="4" indent="-1130300">
              <a:lnSpc>
                <a:spcPct val="70000"/>
              </a:lnSpc>
              <a:buFontTx/>
              <a:buNone/>
            </a:pPr>
            <a:r>
              <a:rPr lang="fr-FR" sz="1800" dirty="0"/>
              <a:t>	   </a:t>
            </a:r>
            <a:r>
              <a:rPr lang="fr-FR" sz="2000" dirty="0"/>
              <a:t>perturber= </a:t>
            </a:r>
            <a:r>
              <a:rPr lang="fr-FR" sz="2000" dirty="0" err="1"/>
              <a:t>particle</a:t>
            </a:r>
            <a:r>
              <a:rPr lang="fr-FR" sz="2000" dirty="0"/>
              <a:t> </a:t>
            </a:r>
            <a:r>
              <a:rPr lang="fr-FR" sz="2000" dirty="0" err="1"/>
              <a:t>moving</a:t>
            </a:r>
            <a:r>
              <a:rPr lang="fr-FR" sz="2000" dirty="0"/>
              <a:t> on a </a:t>
            </a:r>
            <a:r>
              <a:rPr lang="fr-FR" sz="2000" dirty="0" err="1"/>
              <a:t>classical</a:t>
            </a:r>
            <a:r>
              <a:rPr lang="fr-FR" sz="2000" dirty="0"/>
              <a:t> </a:t>
            </a:r>
            <a:r>
              <a:rPr lang="fr-FR" sz="2000" dirty="0" err="1"/>
              <a:t>path</a:t>
            </a:r>
            <a:endParaRPr lang="fr-FR" dirty="0"/>
          </a:p>
          <a:p>
            <a:pPr marL="0" indent="0">
              <a:buNone/>
            </a:pPr>
            <a:r>
              <a:rPr lang="fr-FR" sz="2000" dirty="0" smtClean="0"/>
              <a:t>		+ </a:t>
            </a:r>
            <a:r>
              <a:rPr lang="fr-FR" sz="2000" b="1" dirty="0"/>
              <a:t>Perturbation </a:t>
            </a:r>
            <a:r>
              <a:rPr lang="fr-FR" sz="2000" b="1" dirty="0" err="1" smtClean="0"/>
              <a:t>theory</a:t>
            </a:r>
            <a:r>
              <a:rPr lang="fr-FR" sz="2000" b="1" dirty="0" smtClean="0"/>
              <a:t> (2</a:t>
            </a:r>
            <a:r>
              <a:rPr lang="fr-FR" sz="2000" b="1" baseline="30000" dirty="0" smtClean="0"/>
              <a:t>nd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order</a:t>
            </a:r>
            <a:r>
              <a:rPr lang="fr-FR" sz="2000" b="1" dirty="0" smtClean="0"/>
              <a:t>)</a:t>
            </a:r>
            <a:endParaRPr lang="fr-FR" sz="2000" dirty="0"/>
          </a:p>
          <a:p>
            <a:pPr marL="714375" lvl="1" indent="-350838"/>
            <a:r>
              <a:rPr lang="fr-FR" sz="1800" dirty="0">
                <a:sym typeface="Symbol" charset="0"/>
              </a:rPr>
              <a:t>  </a:t>
            </a:r>
            <a:r>
              <a:rPr lang="fr-FR" sz="1600" dirty="0" smtClean="0">
                <a:solidFill>
                  <a:srgbClr val="000090"/>
                </a:solidFill>
              </a:rPr>
              <a:t>(</a:t>
            </a:r>
            <a:r>
              <a:rPr lang="fr-FR" sz="1600" dirty="0" err="1">
                <a:solidFill>
                  <a:srgbClr val="000090"/>
                </a:solidFill>
              </a:rPr>
              <a:t>Sahal-</a:t>
            </a:r>
            <a:r>
              <a:rPr lang="fr-FR" sz="1600" dirty="0" err="1" smtClean="0">
                <a:solidFill>
                  <a:srgbClr val="000090"/>
                </a:solidFill>
              </a:rPr>
              <a:t>Bréchot</a:t>
            </a:r>
            <a:r>
              <a:rPr lang="fr-FR" sz="1600" dirty="0" smtClean="0">
                <a:solidFill>
                  <a:srgbClr val="000090"/>
                </a:solidFill>
              </a:rPr>
              <a:t> (SSB), </a:t>
            </a:r>
            <a:r>
              <a:rPr lang="fr-FR" sz="1600" dirty="0">
                <a:solidFill>
                  <a:srgbClr val="000090"/>
                </a:solidFill>
              </a:rPr>
              <a:t>A&amp;A1970 and </a:t>
            </a:r>
            <a:r>
              <a:rPr lang="fr-FR" sz="1600" dirty="0" err="1">
                <a:solidFill>
                  <a:srgbClr val="000090"/>
                </a:solidFill>
              </a:rPr>
              <a:t>further</a:t>
            </a:r>
            <a:r>
              <a:rPr lang="fr-FR" sz="1600" dirty="0">
                <a:solidFill>
                  <a:srgbClr val="000090"/>
                </a:solidFill>
              </a:rPr>
              <a:t> </a:t>
            </a:r>
            <a:r>
              <a:rPr lang="fr-FR" sz="1600" dirty="0" err="1">
                <a:solidFill>
                  <a:srgbClr val="000090"/>
                </a:solidFill>
              </a:rPr>
              <a:t>papers</a:t>
            </a:r>
            <a:r>
              <a:rPr lang="fr-FR" sz="1600" dirty="0">
                <a:solidFill>
                  <a:srgbClr val="000090"/>
                </a:solidFill>
              </a:rPr>
              <a:t>, 6-8 basic </a:t>
            </a:r>
            <a:r>
              <a:rPr lang="fr-FR" sz="1600" dirty="0" err="1">
                <a:solidFill>
                  <a:srgbClr val="000090"/>
                </a:solidFill>
              </a:rPr>
              <a:t>papers</a:t>
            </a:r>
            <a:r>
              <a:rPr lang="fr-FR" sz="1600" dirty="0" smtClean="0">
                <a:solidFill>
                  <a:srgbClr val="000090"/>
                </a:solidFill>
              </a:rPr>
              <a:t>)</a:t>
            </a:r>
          </a:p>
          <a:p>
            <a:pPr lvl="2"/>
            <a:r>
              <a:rPr lang="fr-FR" sz="1400" dirty="0" err="1" smtClean="0">
                <a:solidFill>
                  <a:srgbClr val="008000"/>
                </a:solidFill>
              </a:rPr>
              <a:t>unitarity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>
                <a:solidFill>
                  <a:srgbClr val="008000"/>
                </a:solidFill>
              </a:rPr>
              <a:t>and </a:t>
            </a:r>
            <a:r>
              <a:rPr lang="fr-FR" sz="1400" dirty="0" err="1">
                <a:solidFill>
                  <a:srgbClr val="008000"/>
                </a:solidFill>
              </a:rPr>
              <a:t>symmetrization</a:t>
            </a:r>
            <a:r>
              <a:rPr lang="fr-FR" sz="1400" dirty="0">
                <a:solidFill>
                  <a:srgbClr val="008000"/>
                </a:solidFill>
              </a:rPr>
              <a:t> of the S-matrix, </a:t>
            </a:r>
            <a:r>
              <a:rPr lang="fr-FR" sz="1400" dirty="0" err="1">
                <a:solidFill>
                  <a:srgbClr val="008000"/>
                </a:solidFill>
              </a:rPr>
              <a:t>adequate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cut-offs</a:t>
            </a:r>
            <a:endParaRPr lang="fr-FR" sz="1400" dirty="0">
              <a:solidFill>
                <a:srgbClr val="008000"/>
              </a:solidFill>
            </a:endParaRP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hyperbolae</a:t>
            </a:r>
            <a:r>
              <a:rPr lang="fr-FR" sz="1400" dirty="0">
                <a:solidFill>
                  <a:srgbClr val="008000"/>
                </a:solidFill>
              </a:rPr>
              <a:t> for ion-</a:t>
            </a:r>
            <a:r>
              <a:rPr lang="fr-FR" sz="1400" dirty="0" err="1">
                <a:solidFill>
                  <a:srgbClr val="008000"/>
                </a:solidFill>
              </a:rPr>
              <a:t>electron</a:t>
            </a:r>
            <a:r>
              <a:rPr lang="fr-FR" sz="1400" dirty="0">
                <a:solidFill>
                  <a:srgbClr val="008000"/>
                </a:solidFill>
              </a:rPr>
              <a:t> and ion-ion </a:t>
            </a:r>
            <a:r>
              <a:rPr lang="fr-FR" sz="1400" dirty="0" smtClean="0">
                <a:solidFill>
                  <a:srgbClr val="008000"/>
                </a:solidFill>
              </a:rPr>
              <a:t>(SSB 1970</a:t>
            </a:r>
            <a:r>
              <a:rPr lang="fr-FR" sz="1400" dirty="0">
                <a:solidFill>
                  <a:srgbClr val="008000"/>
                </a:solidFill>
              </a:rPr>
              <a:t>), </a:t>
            </a: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complex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atoms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smtClean="0">
                <a:solidFill>
                  <a:srgbClr val="008000"/>
                </a:solidFill>
              </a:rPr>
              <a:t>(SSB 1974</a:t>
            </a:r>
            <a:r>
              <a:rPr lang="fr-FR" sz="1400" dirty="0">
                <a:solidFill>
                  <a:srgbClr val="008000"/>
                </a:solidFill>
              </a:rPr>
              <a:t>), </a:t>
            </a:r>
            <a:r>
              <a:rPr lang="fr-FR" sz="1400" dirty="0" err="1">
                <a:solidFill>
                  <a:srgbClr val="008000"/>
                </a:solidFill>
              </a:rPr>
              <a:t>very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complex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smtClean="0">
                <a:solidFill>
                  <a:srgbClr val="008000"/>
                </a:solidFill>
              </a:rPr>
              <a:t>(</a:t>
            </a:r>
            <a:r>
              <a:rPr lang="fr-FR" sz="1400" dirty="0" err="1" smtClean="0">
                <a:solidFill>
                  <a:srgbClr val="008000"/>
                </a:solidFill>
              </a:rPr>
              <a:t>Mahmoudi</a:t>
            </a:r>
            <a:r>
              <a:rPr lang="fr-FR" sz="1400" dirty="0" smtClean="0">
                <a:solidFill>
                  <a:srgbClr val="008000"/>
                </a:solidFill>
              </a:rPr>
              <a:t>, Ben </a:t>
            </a:r>
            <a:r>
              <a:rPr lang="fr-FR" sz="1400" dirty="0" err="1" smtClean="0">
                <a:solidFill>
                  <a:srgbClr val="008000"/>
                </a:solidFill>
              </a:rPr>
              <a:t>Nessib</a:t>
            </a:r>
            <a:r>
              <a:rPr lang="fr-FR" sz="1400" dirty="0" smtClean="0">
                <a:solidFill>
                  <a:srgbClr val="008000"/>
                </a:solidFill>
              </a:rPr>
              <a:t> &amp; SSB 2008</a:t>
            </a:r>
            <a:r>
              <a:rPr lang="fr-FR" sz="1400" dirty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Feshbach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resonances</a:t>
            </a:r>
            <a:r>
              <a:rPr lang="fr-FR" sz="1400" dirty="0">
                <a:solidFill>
                  <a:srgbClr val="008000"/>
                </a:solidFill>
              </a:rPr>
              <a:t> for ion-</a:t>
            </a:r>
            <a:r>
              <a:rPr lang="fr-FR" sz="1400" dirty="0" err="1">
                <a:solidFill>
                  <a:srgbClr val="008000"/>
                </a:solidFill>
              </a:rPr>
              <a:t>electron</a:t>
            </a:r>
            <a:r>
              <a:rPr lang="fr-FR" sz="1400" dirty="0">
                <a:solidFill>
                  <a:srgbClr val="008000"/>
                </a:solidFill>
              </a:rPr>
              <a:t> collisions </a:t>
            </a:r>
            <a:r>
              <a:rPr lang="fr-FR" sz="1400" dirty="0" smtClean="0">
                <a:solidFill>
                  <a:srgbClr val="008000"/>
                </a:solidFill>
              </a:rPr>
              <a:t>(</a:t>
            </a:r>
            <a:r>
              <a:rPr lang="fr-FR" sz="1400" dirty="0" err="1" smtClean="0">
                <a:solidFill>
                  <a:srgbClr val="008000"/>
                </a:solidFill>
              </a:rPr>
              <a:t>Fleurier</a:t>
            </a:r>
            <a:r>
              <a:rPr lang="fr-FR" sz="1400" dirty="0" smtClean="0">
                <a:solidFill>
                  <a:srgbClr val="008000"/>
                </a:solidFill>
              </a:rPr>
              <a:t>, SSB 1977</a:t>
            </a:r>
            <a:r>
              <a:rPr lang="fr-FR" sz="1400" dirty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fr-FR" sz="1400" dirty="0" err="1">
                <a:solidFill>
                  <a:srgbClr val="0000FF"/>
                </a:solidFill>
              </a:rPr>
              <a:t>Updated</a:t>
            </a:r>
            <a:r>
              <a:rPr lang="fr-FR" sz="1400" dirty="0">
                <a:solidFill>
                  <a:srgbClr val="0000FF"/>
                </a:solidFill>
              </a:rPr>
              <a:t> and </a:t>
            </a:r>
            <a:r>
              <a:rPr lang="fr-FR" sz="1400" dirty="0" err="1">
                <a:solidFill>
                  <a:srgbClr val="0000FF"/>
                </a:solidFill>
              </a:rPr>
              <a:t>operated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with</a:t>
            </a:r>
            <a:r>
              <a:rPr lang="fr-FR" sz="1400" dirty="0">
                <a:solidFill>
                  <a:srgbClr val="0000FF"/>
                </a:solidFill>
              </a:rPr>
              <a:t> MS. </a:t>
            </a:r>
            <a:r>
              <a:rPr lang="fr-FR" sz="1400" dirty="0" err="1">
                <a:solidFill>
                  <a:srgbClr val="0000FF"/>
                </a:solidFill>
              </a:rPr>
              <a:t>Dimitrijević</a:t>
            </a:r>
            <a:r>
              <a:rPr lang="fr-FR" sz="1400" dirty="0">
                <a:solidFill>
                  <a:srgbClr val="0000FF"/>
                </a:solidFill>
              </a:rPr>
              <a:t> (1984 and </a:t>
            </a:r>
            <a:r>
              <a:rPr lang="fr-FR" sz="1400" dirty="0" err="1">
                <a:solidFill>
                  <a:srgbClr val="0000FF"/>
                </a:solidFill>
              </a:rPr>
              <a:t>after</a:t>
            </a:r>
            <a:r>
              <a:rPr lang="fr-FR" sz="1400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accuracy</a:t>
            </a:r>
            <a:r>
              <a:rPr lang="fr-FR" sz="1400" dirty="0">
                <a:solidFill>
                  <a:srgbClr val="0000FF"/>
                </a:solidFill>
              </a:rPr>
              <a:t>: 20%, </a:t>
            </a:r>
            <a:r>
              <a:rPr lang="fr-FR" sz="1400" dirty="0" err="1">
                <a:solidFill>
                  <a:srgbClr val="0000FF"/>
                </a:solidFill>
              </a:rPr>
              <a:t>sometimes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better</a:t>
            </a:r>
            <a:r>
              <a:rPr lang="fr-FR" sz="1400" dirty="0">
                <a:solidFill>
                  <a:srgbClr val="0000FF"/>
                </a:solidFill>
              </a:rPr>
              <a:t>, </a:t>
            </a:r>
            <a:r>
              <a:rPr lang="fr-FR" sz="1400" dirty="0" err="1">
                <a:solidFill>
                  <a:srgbClr val="0000FF"/>
                </a:solidFill>
              </a:rPr>
              <a:t>sometimes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worse</a:t>
            </a:r>
            <a:endParaRPr lang="fr-FR" sz="1400" dirty="0">
              <a:solidFill>
                <a:srgbClr val="0000FF"/>
              </a:solidFill>
            </a:endParaRPr>
          </a:p>
          <a:p>
            <a:pPr lvl="2"/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114300" y="5393040"/>
            <a:ext cx="8816975" cy="838200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ffectLst/>
          <a:extLst/>
        </p:spPr>
        <p:txBody>
          <a:bodyPr/>
          <a:lstStyle/>
          <a:p>
            <a:pPr marL="292100" indent="-292100" eaLnBrk="1" hangingPunct="1">
              <a:spcBef>
                <a:spcPct val="20000"/>
              </a:spcBef>
              <a:buFontTx/>
              <a:buChar char="•"/>
              <a:tabLst>
                <a:tab pos="381000" algn="l"/>
              </a:tabLst>
            </a:pPr>
            <a:r>
              <a:rPr lang="fr-FR" sz="2000" b="1" dirty="0" smtClean="0"/>
              <a:t>MSE: </a:t>
            </a:r>
            <a:r>
              <a:rPr lang="fr-FR" sz="2000" b="1" dirty="0" err="1" smtClean="0"/>
              <a:t>Modified</a:t>
            </a:r>
            <a:r>
              <a:rPr lang="fr-FR" sz="2000" b="1" dirty="0" smtClean="0"/>
              <a:t> </a:t>
            </a:r>
            <a:r>
              <a:rPr lang="fr-FR" sz="2000" b="1" dirty="0"/>
              <a:t>Semi-</a:t>
            </a:r>
            <a:r>
              <a:rPr lang="fr-FR" sz="2000" b="1" dirty="0" err="1"/>
              <a:t>Empirical</a:t>
            </a:r>
            <a:r>
              <a:rPr lang="fr-FR" dirty="0"/>
              <a:t> </a:t>
            </a:r>
            <a:r>
              <a:rPr lang="fr-FR" b="0" dirty="0"/>
              <a:t>: </a:t>
            </a:r>
            <a:r>
              <a:rPr lang="fr-FR" b="0" dirty="0" err="1"/>
              <a:t>atom</a:t>
            </a:r>
            <a:r>
              <a:rPr lang="fr-FR" b="0" dirty="0"/>
              <a:t> = </a:t>
            </a:r>
            <a:r>
              <a:rPr lang="fr-FR" b="0" dirty="0" err="1"/>
              <a:t>simplified</a:t>
            </a:r>
            <a:r>
              <a:rPr lang="fr-FR" b="0" dirty="0"/>
              <a:t> quantum description </a:t>
            </a:r>
            <a:r>
              <a:rPr lang="fr-FR" sz="1600" b="0" dirty="0"/>
              <a:t>	</a:t>
            </a:r>
            <a:r>
              <a:rPr lang="fr-FR" sz="1600" b="0" dirty="0" err="1" smtClean="0">
                <a:solidFill>
                  <a:srgbClr val="000090"/>
                </a:solidFill>
              </a:rPr>
              <a:t>Dimitrijević</a:t>
            </a:r>
            <a:r>
              <a:rPr lang="fr-FR" sz="1600" b="0" dirty="0" smtClean="0">
                <a:solidFill>
                  <a:srgbClr val="000090"/>
                </a:solidFill>
              </a:rPr>
              <a:t> </a:t>
            </a:r>
            <a:r>
              <a:rPr lang="fr-FR" sz="1600" b="0" dirty="0">
                <a:solidFill>
                  <a:srgbClr val="000090"/>
                </a:solidFill>
              </a:rPr>
              <a:t>and </a:t>
            </a:r>
            <a:r>
              <a:rPr lang="fr-FR" sz="1600" b="0" dirty="0" err="1">
                <a:solidFill>
                  <a:srgbClr val="000090"/>
                </a:solidFill>
              </a:rPr>
              <a:t>colleagues</a:t>
            </a:r>
            <a:r>
              <a:rPr lang="fr-FR" sz="1600" b="0" dirty="0">
                <a:solidFill>
                  <a:srgbClr val="000090"/>
                </a:solidFill>
              </a:rPr>
              <a:t>, JQSRT1980 and </a:t>
            </a:r>
            <a:r>
              <a:rPr lang="fr-FR" sz="1600" b="0" dirty="0" err="1">
                <a:solidFill>
                  <a:srgbClr val="000090"/>
                </a:solidFill>
              </a:rPr>
              <a:t>further</a:t>
            </a:r>
            <a:r>
              <a:rPr lang="fr-FR" sz="1600" b="0" dirty="0">
                <a:solidFill>
                  <a:srgbClr val="000090"/>
                </a:solidFill>
              </a:rPr>
              <a:t> A&amp;A </a:t>
            </a:r>
            <a:r>
              <a:rPr lang="fr-FR" sz="1600" b="0" dirty="0" err="1">
                <a:solidFill>
                  <a:srgbClr val="000090"/>
                </a:solidFill>
              </a:rPr>
              <a:t>papers</a:t>
            </a:r>
            <a:r>
              <a:rPr lang="fr-FR" sz="1600" b="0" dirty="0">
                <a:solidFill>
                  <a:srgbClr val="000090"/>
                </a:solidFill>
              </a:rPr>
              <a:t>)</a:t>
            </a:r>
            <a:r>
              <a:rPr lang="fr-FR" b="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473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2F98-16A3-0A49-9B2C-5DD86582DBE4}" type="slidenum">
              <a:rPr lang="fr-FR"/>
              <a:pPr/>
              <a:t>13</a:t>
            </a:fld>
            <a:endParaRPr lang="fr-FR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113399"/>
            <a:ext cx="8816975" cy="152400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Methods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of </a:t>
            </a:r>
            <a:r>
              <a:rPr lang="fr-FR" sz="2800" dirty="0" err="1">
                <a:solidFill>
                  <a:srgbClr val="FF0000"/>
                </a:solidFill>
              </a:rPr>
              <a:t>calculations</a:t>
            </a:r>
            <a:r>
              <a:rPr lang="fr-FR" sz="2800" dirty="0">
                <a:solidFill>
                  <a:srgbClr val="FF0000"/>
                </a:solidFill>
              </a:rPr>
              <a:t> of the </a:t>
            </a:r>
            <a:r>
              <a:rPr lang="fr-FR" sz="2800" dirty="0" smtClean="0">
                <a:solidFill>
                  <a:srgbClr val="FF0000"/>
                </a:solidFill>
              </a:rPr>
              <a:t>data</a:t>
            </a:r>
            <a:r>
              <a:rPr lang="fr-FR" sz="2800" dirty="0">
                <a:solidFill>
                  <a:srgbClr val="FF0000"/>
                </a:solidFill>
              </a:rPr>
              <a:t/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3. </a:t>
            </a:r>
            <a:r>
              <a:rPr lang="fr-FR" sz="2800" dirty="0" err="1">
                <a:solidFill>
                  <a:srgbClr val="FF0000"/>
                </a:solidFill>
              </a:rPr>
              <a:t>C</a:t>
            </a:r>
            <a:r>
              <a:rPr lang="fr-FR" sz="2800" dirty="0" err="1" smtClean="0">
                <a:solidFill>
                  <a:srgbClr val="FF0000"/>
                </a:solidFill>
              </a:rPr>
              <a:t>alculations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leading</a:t>
            </a:r>
            <a:r>
              <a:rPr lang="fr-FR" sz="2800" dirty="0" smtClean="0">
                <a:solidFill>
                  <a:srgbClr val="FF0000"/>
                </a:solidFill>
              </a:rPr>
              <a:t> to a </a:t>
            </a:r>
            <a:r>
              <a:rPr lang="fr-FR" sz="2800" dirty="0" err="1" smtClean="0">
                <a:solidFill>
                  <a:srgbClr val="FF0000"/>
                </a:solidFill>
              </a:rPr>
              <a:t>great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number</a:t>
            </a:r>
            <a:r>
              <a:rPr lang="fr-FR" sz="2800" dirty="0" smtClean="0">
                <a:solidFill>
                  <a:srgbClr val="FF0000"/>
                </a:solidFill>
              </a:rPr>
              <a:t> of data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776" y="1803399"/>
            <a:ext cx="8294023" cy="4557713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pPr marL="0" lvl="1" indent="0">
              <a:spcAft>
                <a:spcPts val="1200"/>
              </a:spcAft>
              <a:buNone/>
            </a:pP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Atomic</a:t>
            </a:r>
            <a:r>
              <a:rPr lang="fr-FR" sz="2600" dirty="0">
                <a:solidFill>
                  <a:srgbClr val="000000"/>
                </a:solidFill>
                <a:latin typeface="Arial" charset="0"/>
              </a:rPr>
              <a:t> structure </a:t>
            </a: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coupled</a:t>
            </a:r>
            <a:r>
              <a:rPr lang="fr-FR" sz="2600" dirty="0">
                <a:solidFill>
                  <a:srgbClr val="000000"/>
                </a:solidFill>
                <a:latin typeface="Arial" charset="0"/>
              </a:rPr>
              <a:t> to the S-matrix </a:t>
            </a: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calculatio</a:t>
            </a:r>
            <a:r>
              <a:rPr lang="fr-FR" sz="24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pPr marL="0" lvl="1" indent="0">
              <a:spcAft>
                <a:spcPts val="1200"/>
              </a:spcAft>
              <a:buNone/>
            </a:pP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Many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widths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and shifts for a set of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several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temperatures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and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densities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in a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same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run</a:t>
            </a:r>
            <a:endParaRPr lang="fr-FR" sz="1700" i="1" dirty="0">
              <a:solidFill>
                <a:srgbClr val="FF6600"/>
              </a:solidFill>
              <a:latin typeface="Arial" charset="0"/>
            </a:endParaRPr>
          </a:p>
          <a:p>
            <a:pPr marL="457200" lvl="1" indent="-101600">
              <a:spcAft>
                <a:spcPts val="600"/>
              </a:spcAft>
              <a:buNone/>
            </a:pPr>
            <a:r>
              <a:rPr lang="fr-FR" sz="2600" dirty="0" smtClean="0">
                <a:latin typeface="Arial" charset="0"/>
              </a:rPr>
              <a:t>Ab </a:t>
            </a:r>
            <a:r>
              <a:rPr lang="fr-FR" sz="2600" dirty="0" err="1">
                <a:latin typeface="Arial" charset="0"/>
              </a:rPr>
              <a:t>initio</a:t>
            </a:r>
            <a:r>
              <a:rPr lang="fr-FR" sz="2600" dirty="0">
                <a:latin typeface="Arial" charset="0"/>
              </a:rPr>
              <a:t> </a:t>
            </a:r>
            <a:r>
              <a:rPr lang="fr-FR" sz="2600" dirty="0" err="1" smtClean="0">
                <a:latin typeface="Arial" charset="0"/>
              </a:rPr>
              <a:t>calculations</a:t>
            </a:r>
            <a:r>
              <a:rPr lang="fr-FR" sz="2600" dirty="0" smtClean="0">
                <a:latin typeface="Arial" charset="0"/>
              </a:rPr>
              <a:t>: </a:t>
            </a:r>
            <a:r>
              <a:rPr lang="fr-FR" sz="2600" dirty="0">
                <a:latin typeface="Arial" charset="0"/>
              </a:rPr>
              <a:t>no </a:t>
            </a:r>
            <a:r>
              <a:rPr lang="fr-FR" sz="2600" dirty="0" err="1">
                <a:latin typeface="Arial" charset="0"/>
              </a:rPr>
              <a:t>external</a:t>
            </a:r>
            <a:r>
              <a:rPr lang="fr-FR" sz="2600" dirty="0">
                <a:latin typeface="Arial" charset="0"/>
              </a:rPr>
              <a:t> data </a:t>
            </a:r>
            <a:r>
              <a:rPr lang="fr-FR" sz="2600" dirty="0" smtClean="0">
                <a:latin typeface="Arial" charset="0"/>
              </a:rPr>
              <a:t>insertion</a:t>
            </a:r>
          </a:p>
          <a:p>
            <a:pPr lvl="1">
              <a:spcBef>
                <a:spcPts val="1224"/>
              </a:spcBef>
              <a:buFont typeface="Lucida Grande"/>
              <a:buChar char="-"/>
            </a:pP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Coupling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 to </a:t>
            </a: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atomic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 structure codes and </a:t>
            </a: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databases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marL="457200" lvl="1" indent="533400">
              <a:spcBef>
                <a:spcPts val="1224"/>
              </a:spcBef>
              <a:buNone/>
            </a:pPr>
            <a:r>
              <a:rPr lang="fr-FR" sz="2000" dirty="0" smtClean="0">
                <a:solidFill>
                  <a:srgbClr val="000090"/>
                </a:solidFill>
              </a:rPr>
              <a:t> 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data for </a:t>
            </a:r>
            <a:r>
              <a:rPr lang="fr-FR" sz="2000" dirty="0" smtClean="0">
                <a:solidFill>
                  <a:srgbClr val="008000"/>
                </a:solidFill>
                <a:latin typeface="Arial" charset="0"/>
              </a:rPr>
              <a:t>100-150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lines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 and more in a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same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run</a:t>
            </a:r>
            <a:endParaRPr lang="fr-FR" sz="1400" dirty="0">
              <a:solidFill>
                <a:srgbClr val="008000"/>
              </a:solidFill>
              <a:latin typeface="Arial" charset="0"/>
            </a:endParaRP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 err="1" smtClean="0">
                <a:solidFill>
                  <a:srgbClr val="008000"/>
                </a:solidFill>
              </a:rPr>
              <a:t>TopBase</a:t>
            </a:r>
            <a:r>
              <a:rPr lang="fr-FR" sz="2000" dirty="0" smtClean="0">
                <a:solidFill>
                  <a:srgbClr val="008000"/>
                </a:solidFill>
              </a:rPr>
              <a:t> + SCP</a:t>
            </a: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>
                <a:solidFill>
                  <a:srgbClr val="008000"/>
                </a:solidFill>
                <a:latin typeface="Arial" charset="0"/>
              </a:rPr>
              <a:t>SST + </a:t>
            </a:r>
            <a:r>
              <a:rPr lang="fr-FR" sz="2000" dirty="0" smtClean="0">
                <a:solidFill>
                  <a:srgbClr val="008000"/>
                </a:solidFill>
                <a:latin typeface="Arial" charset="0"/>
              </a:rPr>
              <a:t>SCP  </a:t>
            </a: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 smtClean="0">
                <a:solidFill>
                  <a:srgbClr val="008000"/>
                </a:solidFill>
              </a:rPr>
              <a:t>Cowan code + SCP</a:t>
            </a:r>
            <a:r>
              <a:rPr lang="fr-FR" sz="2000" dirty="0" smtClean="0">
                <a:solidFill>
                  <a:srgbClr val="000090"/>
                </a:solidFill>
              </a:rPr>
              <a:t>  </a:t>
            </a:r>
          </a:p>
          <a:p>
            <a:pPr marL="812800" lvl="2" indent="-368300">
              <a:spcBef>
                <a:spcPts val="1224"/>
              </a:spcBef>
              <a:buFont typeface="Lucida Grande"/>
              <a:buChar char="-"/>
            </a:pPr>
            <a:r>
              <a:rPr lang="fr-FR" sz="1900" dirty="0" err="1" smtClean="0">
                <a:solidFill>
                  <a:srgbClr val="000090"/>
                </a:solidFill>
              </a:rPr>
              <a:t>Coupling</a:t>
            </a:r>
            <a:r>
              <a:rPr lang="fr-FR" sz="1900" dirty="0" smtClean="0">
                <a:solidFill>
                  <a:srgbClr val="000090"/>
                </a:solidFill>
              </a:rPr>
              <a:t> to VALD: 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data for </a:t>
            </a:r>
            <a:r>
              <a:rPr lang="fr-FR" sz="1900" dirty="0" smtClean="0">
                <a:solidFill>
                  <a:srgbClr val="000090"/>
                </a:solidFill>
              </a:rPr>
              <a:t>more </a:t>
            </a:r>
            <a:r>
              <a:rPr lang="fr-FR" sz="1900" dirty="0" err="1" smtClean="0">
                <a:solidFill>
                  <a:srgbClr val="000090"/>
                </a:solidFill>
              </a:rPr>
              <a:t>than</a:t>
            </a:r>
            <a:r>
              <a:rPr lang="fr-FR" sz="1900" dirty="0" smtClean="0">
                <a:solidFill>
                  <a:srgbClr val="000090"/>
                </a:solidFill>
              </a:rPr>
              <a:t> 1000 </a:t>
            </a:r>
            <a:r>
              <a:rPr lang="fr-FR" sz="1900" dirty="0" err="1" smtClean="0">
                <a:solidFill>
                  <a:srgbClr val="000090"/>
                </a:solidFill>
              </a:rPr>
              <a:t>lines</a:t>
            </a:r>
            <a:r>
              <a:rPr lang="fr-FR" sz="1900" dirty="0" smtClean="0">
                <a:solidFill>
                  <a:srgbClr val="000090"/>
                </a:solidFill>
              </a:rPr>
              <a:t> </a:t>
            </a:r>
            <a:r>
              <a:rPr lang="fr-FR" sz="1900" dirty="0" smtClean="0">
                <a:solidFill>
                  <a:srgbClr val="000090"/>
                </a:solidFill>
                <a:latin typeface="Arial" charset="0"/>
              </a:rPr>
              <a:t>in 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a </a:t>
            </a:r>
            <a:r>
              <a:rPr lang="fr-FR" sz="1900" dirty="0" err="1">
                <a:solidFill>
                  <a:srgbClr val="000090"/>
                </a:solidFill>
                <a:latin typeface="Arial" charset="0"/>
              </a:rPr>
              <a:t>same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900" dirty="0" err="1" smtClean="0">
                <a:solidFill>
                  <a:srgbClr val="000090"/>
                </a:solidFill>
                <a:latin typeface="Arial" charset="0"/>
              </a:rPr>
              <a:t>run</a:t>
            </a:r>
            <a:endParaRPr lang="fr-FR" sz="19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9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02" y="39021"/>
            <a:ext cx="8807998" cy="1216097"/>
          </a:xfrm>
          <a:solidFill>
            <a:srgbClr val="FFFFC5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2012: </a:t>
            </a:r>
            <a:r>
              <a:rPr lang="fr-FR" sz="2800" b="1" dirty="0" smtClean="0">
                <a:solidFill>
                  <a:srgbClr val="FF0000"/>
                </a:solidFill>
              </a:rPr>
              <a:t>SCP</a:t>
            </a: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d</a:t>
            </a:r>
            <a:r>
              <a:rPr lang="fr-FR" sz="2800" dirty="0" smtClean="0">
                <a:solidFill>
                  <a:srgbClr val="FF0000"/>
                </a:solidFill>
              </a:rPr>
              <a:t>ata </a:t>
            </a:r>
            <a:r>
              <a:rPr lang="fr-FR" sz="2800" b="1" dirty="0" err="1" smtClean="0">
                <a:solidFill>
                  <a:srgbClr val="FF0000"/>
                </a:solidFill>
              </a:rPr>
              <a:t>inserted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for 114 </a:t>
            </a:r>
            <a:r>
              <a:rPr lang="fr-FR" sz="2800" dirty="0" err="1" smtClean="0">
                <a:solidFill>
                  <a:srgbClr val="FF0000"/>
                </a:solidFill>
              </a:rPr>
              <a:t>neutral</a:t>
            </a:r>
            <a:r>
              <a:rPr lang="fr-FR" sz="2800" dirty="0" smtClean="0">
                <a:solidFill>
                  <a:srgbClr val="FF0000"/>
                </a:solidFill>
              </a:rPr>
              <a:t> and </a:t>
            </a:r>
            <a:r>
              <a:rPr lang="fr-FR" sz="2800" dirty="0" err="1" smtClean="0">
                <a:solidFill>
                  <a:srgbClr val="FF0000"/>
                </a:solidFill>
              </a:rPr>
              <a:t>ionized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atoms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400" dirty="0" smtClean="0">
                <a:solidFill>
                  <a:srgbClr val="FF0000"/>
                </a:solidFill>
              </a:rPr>
              <a:t>(</a:t>
            </a:r>
            <a:r>
              <a:rPr lang="fr-FR" sz="2400" i="1" dirty="0" smtClean="0">
                <a:solidFill>
                  <a:srgbClr val="FF0000"/>
                </a:solidFill>
              </a:rPr>
              <a:t>more </a:t>
            </a:r>
            <a:r>
              <a:rPr lang="fr-FR" sz="2400" i="1" dirty="0" err="1" smtClean="0">
                <a:solidFill>
                  <a:srgbClr val="FF0000"/>
                </a:solidFill>
              </a:rPr>
              <a:t>than</a:t>
            </a:r>
            <a:r>
              <a:rPr lang="fr-FR" sz="2400" i="1" dirty="0" smtClean="0">
                <a:solidFill>
                  <a:srgbClr val="FF0000"/>
                </a:solidFill>
              </a:rPr>
              <a:t> 150 publications)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5955" y="1255119"/>
            <a:ext cx="3422694" cy="5262978"/>
          </a:xfrm>
          <a:prstGeom prst="rect">
            <a:avLst/>
          </a:prstGeom>
          <a:solidFill>
            <a:srgbClr val="FFF6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90"/>
                </a:solidFill>
              </a:rPr>
              <a:t>Ag I,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Al I, Al III, Al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II</a:t>
            </a:r>
            <a:r>
              <a:rPr lang="en-GB" sz="1400" dirty="0" smtClean="0">
                <a:solidFill>
                  <a:srgbClr val="000090"/>
                </a:solidFill>
              </a:rPr>
              <a:t>, </a:t>
            </a:r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Au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 II, B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Ba I, Ba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Be I, Be II, Be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Br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 II, C III, C IV, C V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II,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V,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IX,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X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Cd I, Cd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Cl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Cl</a:t>
            </a:r>
            <a:r>
              <a:rPr lang="en-GB" sz="1400" dirty="0">
                <a:solidFill>
                  <a:srgbClr val="000090"/>
                </a:solidFill>
              </a:rPr>
              <a:t>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Cr I, Cr </a:t>
            </a:r>
            <a:r>
              <a:rPr lang="en-GB" sz="1400" dirty="0" smtClean="0">
                <a:solidFill>
                  <a:srgbClr val="000090"/>
                </a:solidFill>
              </a:rPr>
              <a:t>II,+ </a:t>
            </a:r>
            <a:r>
              <a:rPr lang="en-GB" sz="1400" i="1" dirty="0">
                <a:solidFill>
                  <a:srgbClr val="0000FF"/>
                </a:solidFill>
              </a:rPr>
              <a:t>Cr II  (MNRAS</a:t>
            </a:r>
            <a:r>
              <a:rPr lang="en-GB" sz="1400" i="1" dirty="0" smtClean="0">
                <a:solidFill>
                  <a:srgbClr val="0000FF"/>
                </a:solidFill>
              </a:rPr>
              <a:t>,2013 ,</a:t>
            </a:r>
            <a:r>
              <a:rPr lang="en-GB" sz="1400" i="1" dirty="0">
                <a:solidFill>
                  <a:srgbClr val="0000FF"/>
                </a:solidFill>
              </a:rPr>
              <a:t> </a:t>
            </a:r>
            <a:r>
              <a:rPr lang="en-GB" sz="1400" i="1" dirty="0" smtClean="0">
                <a:solidFill>
                  <a:srgbClr val="0000FF"/>
                </a:solidFill>
              </a:rPr>
              <a:t>new </a:t>
            </a:r>
            <a:r>
              <a:rPr lang="en-GB" sz="1400" i="1" dirty="0">
                <a:solidFill>
                  <a:srgbClr val="0000FF"/>
                </a:solidFill>
              </a:rPr>
              <a:t>results to be </a:t>
            </a:r>
            <a:r>
              <a:rPr lang="en-GB" sz="1400" i="1" dirty="0" smtClean="0">
                <a:solidFill>
                  <a:srgbClr val="0000FF"/>
                </a:solidFill>
              </a:rPr>
              <a:t>inserted)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Cu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F I, F II, F III ,F IV, F V, F VI, F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Fe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Ga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Ge</a:t>
            </a:r>
            <a:r>
              <a:rPr lang="en-GB" sz="1400" dirty="0">
                <a:solidFill>
                  <a:srgbClr val="000090"/>
                </a:solidFill>
              </a:rPr>
              <a:t> </a:t>
            </a:r>
            <a:r>
              <a:rPr lang="en-GB" sz="1400" dirty="0" smtClean="0">
                <a:solidFill>
                  <a:srgbClr val="000090"/>
                </a:solidFill>
              </a:rPr>
              <a:t>I</a:t>
            </a:r>
          </a:p>
          <a:p>
            <a:r>
              <a:rPr lang="en-GB" sz="1400" dirty="0">
                <a:solidFill>
                  <a:srgbClr val="000090"/>
                </a:solidFill>
              </a:rPr>
              <a:t>He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Hg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I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In II, In </a:t>
            </a:r>
            <a:r>
              <a:rPr lang="en-GB" sz="1400" dirty="0" smtClean="0">
                <a:solidFill>
                  <a:srgbClr val="000090"/>
                </a:solidFill>
              </a:rPr>
              <a:t>III</a:t>
            </a:r>
          </a:p>
          <a:p>
            <a:r>
              <a:rPr lang="en-GB" sz="1400" dirty="0">
                <a:solidFill>
                  <a:srgbClr val="000090"/>
                </a:solidFill>
              </a:rPr>
              <a:t>K I, K VIII, K </a:t>
            </a:r>
            <a:r>
              <a:rPr lang="en-GB" sz="1400" dirty="0" smtClean="0">
                <a:solidFill>
                  <a:srgbClr val="000090"/>
                </a:solidFill>
              </a:rPr>
              <a:t>IX</a:t>
            </a:r>
            <a:endParaRPr lang="fr-FR" sz="1400" dirty="0">
              <a:solidFill>
                <a:srgbClr val="00009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68649" y="1255119"/>
            <a:ext cx="4951380" cy="5262978"/>
          </a:xfrm>
          <a:prstGeom prst="rect">
            <a:avLst/>
          </a:prstGeom>
          <a:solidFill>
            <a:srgbClr val="FFF6F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90"/>
                </a:solidFill>
              </a:rPr>
              <a:t>Kr I, Kr II, Kr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smtClean="0">
                <a:solidFill>
                  <a:srgbClr val="000090"/>
                </a:solidFill>
              </a:rPr>
              <a:t>Li </a:t>
            </a:r>
            <a:r>
              <a:rPr lang="en-GB" sz="1400" dirty="0">
                <a:solidFill>
                  <a:srgbClr val="000090"/>
                </a:solidFill>
              </a:rPr>
              <a:t>I, Li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Mg I, Mg II, Mg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Mn</a:t>
            </a:r>
            <a:r>
              <a:rPr lang="en-GB" sz="1400" dirty="0">
                <a:solidFill>
                  <a:srgbClr val="000090"/>
                </a:solidFill>
              </a:rPr>
              <a:t>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smtClean="0">
                <a:solidFill>
                  <a:srgbClr val="000090"/>
                </a:solidFill>
              </a:rPr>
              <a:t>N </a:t>
            </a:r>
            <a:r>
              <a:rPr lang="en-GB" sz="1400" dirty="0">
                <a:solidFill>
                  <a:srgbClr val="000090"/>
                </a:solidFill>
              </a:rPr>
              <a:t>I, N II, N III, N IV, N V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Na I, Na X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Ne I, Ne II, Ne II, Ne III, Ne IV, Ne V, Ne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Ni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O I,</a:t>
            </a:r>
            <a:r>
              <a:rPr lang="en-GB" sz="1400" dirty="0" smtClean="0">
                <a:solidFill>
                  <a:srgbClr val="000090"/>
                </a:solidFill>
              </a:rPr>
              <a:t> O II, O III , </a:t>
            </a:r>
            <a:r>
              <a:rPr lang="en-GB" sz="1400" dirty="0">
                <a:solidFill>
                  <a:srgbClr val="000090"/>
                </a:solidFill>
              </a:rPr>
              <a:t>O IV, O V, O VI; O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P IV, P </a:t>
            </a:r>
            <a:r>
              <a:rPr lang="en-GB" sz="1400" dirty="0" smtClean="0">
                <a:solidFill>
                  <a:srgbClr val="000090"/>
                </a:solidFill>
              </a:rPr>
              <a:t>V</a:t>
            </a:r>
            <a:endParaRPr lang="fr-FR" sz="1400" dirty="0" smtClean="0">
              <a:solidFill>
                <a:srgbClr val="000090"/>
              </a:solidFill>
            </a:endParaRPr>
          </a:p>
          <a:p>
            <a:r>
              <a:rPr lang="en-GB" sz="1400" dirty="0" err="1" smtClean="0">
                <a:solidFill>
                  <a:srgbClr val="000090"/>
                </a:solidFill>
              </a:rPr>
              <a:t>Pb</a:t>
            </a:r>
            <a:r>
              <a:rPr lang="en-GB" sz="1400" dirty="0" smtClean="0">
                <a:solidFill>
                  <a:srgbClr val="000090"/>
                </a:solidFill>
              </a:rPr>
              <a:t> IV,</a:t>
            </a:r>
            <a:r>
              <a:rPr lang="en-GB" sz="1400" i="1" dirty="0" smtClean="0">
                <a:solidFill>
                  <a:srgbClr val="0000FF"/>
                </a:solidFill>
              </a:rPr>
              <a:t>+ </a:t>
            </a:r>
            <a:r>
              <a:rPr lang="en-GB" sz="1400" i="1" dirty="0" err="1" smtClean="0">
                <a:solidFill>
                  <a:srgbClr val="0000FF"/>
                </a:solidFill>
              </a:rPr>
              <a:t>Pb</a:t>
            </a:r>
            <a:r>
              <a:rPr lang="en-GB" sz="1400" i="1" dirty="0" smtClean="0">
                <a:solidFill>
                  <a:srgbClr val="0000FF"/>
                </a:solidFill>
              </a:rPr>
              <a:t> IV (MNRAS, 2013, new results to be inserted)</a:t>
            </a:r>
            <a:endParaRPr lang="fr-FR" sz="1400" i="1" dirty="0" smtClean="0">
              <a:solidFill>
                <a:srgbClr val="0000FF"/>
              </a:solidFill>
            </a:endParaRPr>
          </a:p>
          <a:p>
            <a:r>
              <a:rPr lang="en-GB" sz="1400" dirty="0" err="1" smtClean="0">
                <a:solidFill>
                  <a:srgbClr val="000090"/>
                </a:solidFill>
              </a:rPr>
              <a:t>Pd</a:t>
            </a:r>
            <a:r>
              <a:rPr lang="en-GB" sz="1400" dirty="0" smtClean="0">
                <a:solidFill>
                  <a:srgbClr val="000090"/>
                </a:solidFill>
              </a:rPr>
              <a:t> </a:t>
            </a:r>
            <a:r>
              <a:rPr lang="en-GB" sz="1400" dirty="0">
                <a:solidFill>
                  <a:srgbClr val="000090"/>
                </a:solidFill>
              </a:rPr>
              <a:t>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Rb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 III, S IV, S V, S VI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III, </a:t>
            </a:r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X, </a:t>
            </a:r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Se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Si I, Si II, Si IV, Si IV, Si V, Si VI, Si XI, Si XII, Si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Sr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Te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Ti IV, Ti XII, Ti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Tl</a:t>
            </a:r>
            <a:r>
              <a:rPr lang="en-GB" sz="1400" dirty="0">
                <a:solidFill>
                  <a:srgbClr val="000090"/>
                </a:solidFill>
              </a:rPr>
              <a:t>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V V, V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Y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Zn </a:t>
            </a:r>
            <a:r>
              <a:rPr lang="en-GB" sz="1400" dirty="0" smtClean="0">
                <a:solidFill>
                  <a:srgbClr val="000090"/>
                </a:solidFill>
              </a:rPr>
              <a:t>I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9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28600" y="147638"/>
            <a:ext cx="8712200" cy="1147762"/>
          </a:xfrm>
          <a:solidFill>
            <a:srgbClr val="FFFFC5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7D260E"/>
                </a:solidFill>
              </a:rPr>
              <a:t>2013: </a:t>
            </a:r>
            <a:r>
              <a:rPr lang="fr-FR" sz="2800" dirty="0" smtClean="0">
                <a:solidFill>
                  <a:srgbClr val="FF0000"/>
                </a:solidFill>
              </a:rPr>
              <a:t>New </a:t>
            </a:r>
            <a:r>
              <a:rPr lang="fr-FR" sz="2800" dirty="0" err="1" smtClean="0">
                <a:solidFill>
                  <a:srgbClr val="FF0000"/>
                </a:solidFill>
              </a:rPr>
              <a:t>step</a:t>
            </a:r>
            <a:r>
              <a:rPr lang="fr-FR" sz="2800" dirty="0" smtClean="0">
                <a:solidFill>
                  <a:srgbClr val="FF0000"/>
                </a:solidFill>
              </a:rPr>
              <a:t> for insertion of </a:t>
            </a:r>
            <a:r>
              <a:rPr lang="fr-FR" sz="2800" dirty="0" err="1" smtClean="0">
                <a:solidFill>
                  <a:srgbClr val="FF0000"/>
                </a:solidFill>
              </a:rPr>
              <a:t>widths</a:t>
            </a:r>
            <a:r>
              <a:rPr lang="fr-FR" sz="2800" dirty="0" smtClean="0">
                <a:solidFill>
                  <a:srgbClr val="FF0000"/>
                </a:solidFill>
              </a:rPr>
              <a:t> and shifts data: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the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MSE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(</a:t>
            </a:r>
            <a:r>
              <a:rPr lang="fr-FR" sz="2800" dirty="0" err="1">
                <a:solidFill>
                  <a:srgbClr val="FF0000"/>
                </a:solidFill>
              </a:rPr>
              <a:t>M</a:t>
            </a:r>
            <a:r>
              <a:rPr lang="fr-FR" sz="2800" dirty="0" err="1" smtClean="0">
                <a:solidFill>
                  <a:srgbClr val="FF0000"/>
                </a:solidFill>
              </a:rPr>
              <a:t>odified</a:t>
            </a:r>
            <a:r>
              <a:rPr lang="fr-FR" sz="2800" dirty="0" smtClean="0">
                <a:solidFill>
                  <a:srgbClr val="FF0000"/>
                </a:solidFill>
              </a:rPr>
              <a:t> Semi </a:t>
            </a:r>
            <a:r>
              <a:rPr lang="fr-FR" sz="2800" dirty="0" err="1" smtClean="0">
                <a:solidFill>
                  <a:srgbClr val="FF0000"/>
                </a:solidFill>
              </a:rPr>
              <a:t>Empirical</a:t>
            </a:r>
            <a:r>
              <a:rPr lang="fr-FR" sz="2800" dirty="0" smtClean="0">
                <a:solidFill>
                  <a:srgbClr val="FF0000"/>
                </a:solidFill>
              </a:rPr>
              <a:t>) </a:t>
            </a:r>
            <a:r>
              <a:rPr lang="fr-FR" sz="2800" dirty="0" err="1" smtClean="0">
                <a:solidFill>
                  <a:srgbClr val="FF0000"/>
                </a:solidFill>
              </a:rPr>
              <a:t>method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302" y="1460500"/>
            <a:ext cx="8562924" cy="1200329"/>
          </a:xfrm>
          <a:prstGeom prst="rect">
            <a:avLst/>
          </a:prstGeom>
          <a:solidFill>
            <a:srgbClr val="FFFEE6"/>
          </a:solidFill>
          <a:ln>
            <a:solidFill>
              <a:srgbClr val="A63212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Convenient</a:t>
            </a:r>
            <a:r>
              <a:rPr lang="fr-FR" b="1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the </a:t>
            </a:r>
            <a:r>
              <a:rPr lang="fr-FR" b="1" dirty="0" err="1" smtClean="0"/>
              <a:t>knowledge</a:t>
            </a:r>
            <a:r>
              <a:rPr lang="fr-FR" b="1" dirty="0" smtClean="0"/>
              <a:t> of the </a:t>
            </a:r>
            <a:r>
              <a:rPr lang="fr-FR" b="1" dirty="0" err="1" smtClean="0"/>
              <a:t>atomic</a:t>
            </a:r>
            <a:r>
              <a:rPr lang="fr-FR" b="1" dirty="0" smtClean="0"/>
              <a:t> structure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incomple</a:t>
            </a:r>
            <a:r>
              <a:rPr lang="fr-FR" dirty="0" err="1" smtClean="0"/>
              <a:t>te</a:t>
            </a:r>
            <a:endParaRPr lang="fr-FR" dirty="0" smtClean="0"/>
          </a:p>
          <a:p>
            <a:pPr indent="177800"/>
            <a:r>
              <a:rPr lang="fr-FR" dirty="0" smtClean="0"/>
              <a:t> (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levels</a:t>
            </a:r>
            <a:r>
              <a:rPr lang="fr-FR" dirty="0" smtClean="0"/>
              <a:t> and/or line </a:t>
            </a:r>
            <a:r>
              <a:rPr lang="fr-FR" dirty="0" err="1" smtClean="0"/>
              <a:t>strengths</a:t>
            </a:r>
            <a:r>
              <a:rPr lang="fr-FR" dirty="0" smtClean="0"/>
              <a:t>: case of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neutral</a:t>
            </a:r>
            <a:r>
              <a:rPr lang="fr-FR" dirty="0" smtClean="0"/>
              <a:t> and </a:t>
            </a:r>
            <a:r>
              <a:rPr lang="fr-FR" dirty="0" err="1" smtClean="0"/>
              <a:t>ionized</a:t>
            </a:r>
            <a:r>
              <a:rPr lang="fr-FR" dirty="0" smtClean="0"/>
              <a:t> </a:t>
            </a:r>
            <a:r>
              <a:rPr lang="fr-FR" dirty="0" err="1" smtClean="0"/>
              <a:t>atoms</a:t>
            </a:r>
            <a:r>
              <a:rPr lang="fr-FR" dirty="0" smtClean="0"/>
              <a:t>)</a:t>
            </a:r>
          </a:p>
          <a:p>
            <a:pPr indent="533400"/>
            <a:r>
              <a:rPr lang="fr-FR" sz="1600" dirty="0" err="1">
                <a:solidFill>
                  <a:srgbClr val="000090"/>
                </a:solidFill>
              </a:rPr>
              <a:t>Dimitrijević</a:t>
            </a:r>
            <a:r>
              <a:rPr lang="fr-FR" sz="1600" dirty="0">
                <a:solidFill>
                  <a:srgbClr val="000090"/>
                </a:solidFill>
              </a:rPr>
              <a:t> and </a:t>
            </a:r>
            <a:r>
              <a:rPr lang="fr-FR" sz="1600" dirty="0" err="1">
                <a:solidFill>
                  <a:srgbClr val="000090"/>
                </a:solidFill>
              </a:rPr>
              <a:t>colleagues</a:t>
            </a:r>
            <a:r>
              <a:rPr lang="fr-FR" sz="1600" dirty="0">
                <a:solidFill>
                  <a:srgbClr val="000090"/>
                </a:solidFill>
              </a:rPr>
              <a:t>, JQSRT1980 and </a:t>
            </a:r>
            <a:r>
              <a:rPr lang="fr-FR" sz="1600" dirty="0" err="1" smtClean="0">
                <a:solidFill>
                  <a:srgbClr val="000090"/>
                </a:solidFill>
              </a:rPr>
              <a:t>further</a:t>
            </a:r>
            <a:r>
              <a:rPr lang="fr-FR" sz="1600" dirty="0" smtClean="0">
                <a:solidFill>
                  <a:srgbClr val="000090"/>
                </a:solidFill>
              </a:rPr>
              <a:t> </a:t>
            </a:r>
            <a:r>
              <a:rPr lang="fr-FR" sz="1600" dirty="0" err="1" smtClean="0">
                <a:solidFill>
                  <a:srgbClr val="000090"/>
                </a:solidFill>
              </a:rPr>
              <a:t>papers</a:t>
            </a:r>
            <a:endParaRPr lang="fr-FR" dirty="0" smtClean="0"/>
          </a:p>
          <a:p>
            <a:r>
              <a:rPr lang="fr-FR" dirty="0" smtClean="0"/>
              <a:t> ➞ </a:t>
            </a:r>
            <a:r>
              <a:rPr lang="fr-FR" dirty="0" err="1" smtClean="0"/>
              <a:t>atom</a:t>
            </a:r>
            <a:r>
              <a:rPr lang="fr-FR" dirty="0" smtClean="0"/>
              <a:t>: </a:t>
            </a:r>
            <a:r>
              <a:rPr lang="fr-FR" dirty="0" err="1" smtClean="0">
                <a:solidFill>
                  <a:srgbClr val="000090"/>
                </a:solidFill>
              </a:rPr>
              <a:t>simplified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>
                <a:solidFill>
                  <a:srgbClr val="000090"/>
                </a:solidFill>
              </a:rPr>
              <a:t>quantum </a:t>
            </a:r>
            <a:r>
              <a:rPr lang="fr-FR" dirty="0" smtClean="0">
                <a:solidFill>
                  <a:srgbClr val="000090"/>
                </a:solidFill>
              </a:rPr>
              <a:t>description</a:t>
            </a:r>
            <a:r>
              <a:rPr lang="fr-FR" dirty="0"/>
              <a:t>	</a:t>
            </a:r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7804" y="4879022"/>
            <a:ext cx="9011198" cy="1200329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2- MSE: </a:t>
            </a:r>
            <a:r>
              <a:rPr lang="fr-FR" dirty="0" err="1"/>
              <a:t>Separation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Δn</a:t>
            </a:r>
            <a:r>
              <a:rPr lang="fr-FR" dirty="0"/>
              <a:t>=0 and Δn≠0</a:t>
            </a:r>
          </a:p>
          <a:p>
            <a:pPr marL="88900" indent="-88900">
              <a:buFont typeface="Arial"/>
              <a:buChar char="•"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Perturbing</a:t>
            </a:r>
            <a:r>
              <a:rPr lang="fr-FR" dirty="0" smtClean="0"/>
              <a:t> </a:t>
            </a:r>
            <a:r>
              <a:rPr lang="fr-FR" dirty="0" err="1"/>
              <a:t>levels</a:t>
            </a:r>
            <a:r>
              <a:rPr lang="fr-FR" dirty="0"/>
              <a:t> </a:t>
            </a:r>
            <a:r>
              <a:rPr lang="fr-FR" dirty="0" err="1" smtClean="0"/>
              <a:t>lumped</a:t>
            </a:r>
            <a:r>
              <a:rPr lang="fr-FR" dirty="0" smtClean="0"/>
              <a:t> 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/>
              <a:t>for Δn≠</a:t>
            </a:r>
            <a:r>
              <a:rPr lang="fr-FR" dirty="0" smtClean="0"/>
              <a:t>0, → use of </a:t>
            </a:r>
            <a:r>
              <a:rPr lang="fr-FR" dirty="0" err="1" smtClean="0"/>
              <a:t>oscillator</a:t>
            </a:r>
            <a:r>
              <a:rPr lang="fr-FR" dirty="0" smtClean="0"/>
              <a:t> </a:t>
            </a:r>
            <a:r>
              <a:rPr lang="fr-FR" dirty="0" err="1"/>
              <a:t>strengths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rules</a:t>
            </a:r>
            <a:r>
              <a:rPr lang="fr-FR" dirty="0"/>
              <a:t> </a:t>
            </a:r>
          </a:p>
          <a:p>
            <a:pPr marL="177800" indent="-177800">
              <a:buFont typeface="Arial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g</a:t>
            </a:r>
            <a:r>
              <a:rPr lang="fr-FR" dirty="0" smtClean="0"/>
              <a:t> </a:t>
            </a:r>
            <a:r>
              <a:rPr lang="fr-FR" dirty="0" err="1" smtClean="0"/>
              <a:t>revisited</a:t>
            </a:r>
            <a:r>
              <a:rPr lang="fr-FR" dirty="0" smtClean="0"/>
              <a:t>, and </a:t>
            </a:r>
            <a:r>
              <a:rPr lang="fr-FR" dirty="0" err="1" smtClean="0"/>
              <a:t>convenient</a:t>
            </a:r>
            <a:r>
              <a:rPr lang="fr-FR" dirty="0" smtClean="0"/>
              <a:t> for ions </a:t>
            </a:r>
            <a:r>
              <a:rPr lang="fr-FR" dirty="0" err="1" smtClean="0"/>
              <a:t>with</a:t>
            </a:r>
            <a:r>
              <a:rPr lang="fr-FR" dirty="0" smtClean="0"/>
              <a:t> Z&gt;1</a:t>
            </a:r>
          </a:p>
          <a:p>
            <a:pPr marL="88900" indent="-88900">
              <a:buFont typeface="Arial"/>
              <a:buChar char="•"/>
            </a:pPr>
            <a:r>
              <a:rPr lang="fr-FR" dirty="0" smtClean="0"/>
              <a:t>  </a:t>
            </a:r>
            <a:r>
              <a:rPr lang="fr-FR" dirty="0" err="1" smtClean="0"/>
              <a:t>accuracy</a:t>
            </a:r>
            <a:r>
              <a:rPr lang="fr-FR" dirty="0" smtClean="0"/>
              <a:t> of the </a:t>
            </a:r>
            <a:r>
              <a:rPr lang="fr-FR" dirty="0" err="1" smtClean="0"/>
              <a:t>method</a:t>
            </a:r>
            <a:r>
              <a:rPr lang="fr-FR" dirty="0" smtClean="0"/>
              <a:t>: 30-50%</a:t>
            </a: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56602" y="2772727"/>
            <a:ext cx="9011198" cy="2031325"/>
            <a:chOff x="56602" y="2772727"/>
            <a:chExt cx="9011198" cy="2031325"/>
          </a:xfrm>
        </p:grpSpPr>
        <p:sp>
          <p:nvSpPr>
            <p:cNvPr id="2" name="ZoneTexte 1"/>
            <p:cNvSpPr txBox="1"/>
            <p:nvPr/>
          </p:nvSpPr>
          <p:spPr>
            <a:xfrm>
              <a:off x="56602" y="2772727"/>
              <a:ext cx="9011198" cy="2031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1- </a:t>
              </a:r>
              <a:r>
                <a:rPr lang="fr-FR" dirty="0" smtClean="0"/>
                <a:t>Cf. </a:t>
              </a:r>
              <a:r>
                <a:rPr lang="fr-FR" dirty="0" err="1"/>
                <a:t>G</a:t>
              </a:r>
              <a:r>
                <a:rPr lang="fr-FR" dirty="0" err="1" smtClean="0"/>
                <a:t>riem</a:t>
              </a:r>
              <a:r>
                <a:rPr lang="fr-FR" dirty="0" smtClean="0"/>
                <a:t> (</a:t>
              </a:r>
              <a:r>
                <a:rPr lang="fr-FR" sz="1600" i="1" dirty="0" smtClean="0"/>
                <a:t>Phys. Rev.1968</a:t>
              </a:r>
              <a:r>
                <a:rPr lang="fr-FR" dirty="0" smtClean="0"/>
                <a:t>): SE (Semi-</a:t>
              </a:r>
              <a:r>
                <a:rPr lang="fr-FR" dirty="0" err="1" smtClean="0"/>
                <a:t>Empirical</a:t>
              </a:r>
              <a:r>
                <a:rPr lang="fr-FR" dirty="0" smtClean="0"/>
                <a:t>) </a:t>
              </a:r>
              <a:r>
                <a:rPr lang="fr-FR" dirty="0" err="1" smtClean="0"/>
                <a:t>method</a:t>
              </a:r>
              <a:r>
                <a:rPr lang="fr-FR" dirty="0" smtClean="0"/>
                <a:t> </a:t>
              </a:r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/>
            </a:p>
            <a:p>
              <a:pPr marL="266700" indent="-266700" defTabSz="622300">
                <a:buFont typeface="Arial"/>
                <a:buChar char="•"/>
              </a:pPr>
              <a:r>
                <a:rPr lang="fr-FR" dirty="0" err="1" smtClean="0"/>
                <a:t>Elastic</a:t>
              </a:r>
              <a:r>
                <a:rPr lang="fr-FR" dirty="0" smtClean="0"/>
                <a:t> contribution </a:t>
              </a:r>
              <a:r>
                <a:rPr lang="fr-FR" dirty="0" err="1" smtClean="0"/>
                <a:t>taken</a:t>
              </a:r>
              <a:r>
                <a:rPr lang="fr-FR" dirty="0" smtClean="0"/>
                <a:t> </a:t>
              </a:r>
              <a:r>
                <a:rPr lang="fr-FR" dirty="0" err="1" smtClean="0"/>
                <a:t>into</a:t>
              </a:r>
              <a:r>
                <a:rPr lang="fr-FR" dirty="0" smtClean="0"/>
                <a:t> </a:t>
              </a:r>
              <a:r>
                <a:rPr lang="fr-FR" dirty="0" err="1" smtClean="0"/>
                <a:t>account</a:t>
              </a:r>
              <a:r>
                <a:rPr lang="fr-FR" dirty="0"/>
                <a:t> </a:t>
              </a:r>
              <a:r>
                <a:rPr lang="fr-FR" dirty="0" smtClean="0"/>
                <a:t>by </a:t>
              </a:r>
              <a:r>
                <a:rPr lang="fr-FR" dirty="0" err="1" smtClean="0"/>
                <a:t>extending</a:t>
              </a:r>
              <a:r>
                <a:rPr lang="fr-FR" dirty="0" smtClean="0"/>
                <a:t> the </a:t>
              </a:r>
              <a:r>
                <a:rPr lang="fr-FR" dirty="0" err="1" smtClean="0"/>
                <a:t>inelastic</a:t>
              </a:r>
              <a:r>
                <a:rPr lang="fr-FR" dirty="0" smtClean="0"/>
                <a:t> cross-sections </a:t>
              </a:r>
              <a:r>
                <a:rPr lang="fr-FR" dirty="0" err="1" smtClean="0"/>
                <a:t>under</a:t>
              </a:r>
              <a:r>
                <a:rPr lang="fr-FR" dirty="0" smtClean="0"/>
                <a:t> the </a:t>
              </a:r>
              <a:r>
                <a:rPr lang="fr-FR" dirty="0" err="1" smtClean="0"/>
                <a:t>threshold</a:t>
              </a:r>
              <a:endParaRPr lang="fr-FR" dirty="0" smtClean="0"/>
            </a:p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Cross-sections </a:t>
              </a:r>
              <a:r>
                <a:rPr lang="fr-FR" dirty="0" err="1" smtClean="0"/>
                <a:t>calculated</a:t>
              </a:r>
              <a:r>
                <a:rPr lang="fr-FR" dirty="0" smtClean="0"/>
                <a:t> </a:t>
              </a:r>
              <a:r>
                <a:rPr lang="fr-FR" dirty="0" err="1" smtClean="0"/>
                <a:t>with</a:t>
              </a:r>
              <a:r>
                <a:rPr lang="fr-FR" dirty="0" smtClean="0"/>
                <a:t> an effective </a:t>
              </a:r>
              <a:r>
                <a:rPr lang="fr-FR" dirty="0" err="1" smtClean="0"/>
                <a:t>Gaunt</a:t>
              </a:r>
              <a:r>
                <a:rPr lang="fr-FR" dirty="0" smtClean="0"/>
                <a:t> factor </a:t>
              </a:r>
              <a:r>
                <a:rPr lang="fr-FR" i="1" dirty="0" smtClean="0"/>
                <a:t>g</a:t>
              </a:r>
              <a:r>
                <a:rPr lang="fr-FR" dirty="0" smtClean="0"/>
                <a:t> (</a:t>
              </a:r>
              <a:r>
                <a:rPr lang="fr-FR" sz="1600" dirty="0" smtClean="0"/>
                <a:t>Van </a:t>
              </a:r>
              <a:r>
                <a:rPr lang="fr-FR" sz="1600" dirty="0" err="1" smtClean="0"/>
                <a:t>Regemorter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ApJ</a:t>
              </a:r>
              <a:r>
                <a:rPr lang="fr-FR" sz="1600" dirty="0" smtClean="0"/>
                <a:t> 1962)</a:t>
              </a:r>
              <a:endParaRPr lang="fr-FR" dirty="0" smtClean="0"/>
            </a:p>
          </p:txBody>
        </p:sp>
        <p:graphicFrame>
          <p:nvGraphicFramePr>
            <p:cNvPr id="7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898238668"/>
                </p:ext>
              </p:extLst>
            </p:nvPr>
          </p:nvGraphicFramePr>
          <p:xfrm>
            <a:off x="1036637" y="3207863"/>
            <a:ext cx="6062663" cy="644525"/>
          </p:xfrm>
          <a:graphic>
            <a:graphicData uri="http://schemas.openxmlformats.org/presentationml/2006/ole">
              <p:oleObj spid="_x0000_s22571" name="Equation" r:id="rId3" imgW="4644360" imgH="484560" progId="">
                <p:embed/>
              </p:oleObj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1513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802" y="96838"/>
            <a:ext cx="8553998" cy="1530780"/>
          </a:xfrm>
          <a:solidFill>
            <a:schemeClr val="bg2">
              <a:lumMod val="90000"/>
            </a:schemeClr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0000"/>
                </a:solidFill>
                <a:latin typeface="+mn-lt"/>
              </a:rPr>
              <a:t>2013: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</a:rPr>
              <a:t>MSE 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d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ata 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to </a:t>
            </a:r>
            <a:r>
              <a:rPr lang="fr-FR" sz="2800" b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</a:rPr>
              <a:t>inserted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2800" dirty="0">
                <a:solidFill>
                  <a:srgbClr val="FF0000"/>
                </a:solidFill>
                <a:latin typeface="+mn-lt"/>
              </a:rPr>
            </a:b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90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neutral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and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ionized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atoms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2800" dirty="0">
                <a:solidFill>
                  <a:srgbClr val="FF0000"/>
                </a:solidFill>
                <a:latin typeface="+mn-lt"/>
              </a:rPr>
            </a:br>
            <a:r>
              <a:rPr lang="fr-FR" sz="24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sz="2400" i="1" dirty="0" smtClean="0">
                <a:solidFill>
                  <a:srgbClr val="FF0000"/>
                </a:solidFill>
                <a:latin typeface="+mn-lt"/>
              </a:rPr>
              <a:t>about 50 publications)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16</a:t>
            </a:fld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226738" y="1805418"/>
            <a:ext cx="8637863" cy="4031873"/>
            <a:chOff x="226738" y="1805418"/>
            <a:chExt cx="8637863" cy="4031873"/>
          </a:xfrm>
        </p:grpSpPr>
        <p:sp>
          <p:nvSpPr>
            <p:cNvPr id="7" name="Rectangle 6"/>
            <p:cNvSpPr/>
            <p:nvPr/>
          </p:nvSpPr>
          <p:spPr>
            <a:xfrm>
              <a:off x="226738" y="1805418"/>
              <a:ext cx="2338660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 numCol="1" spcCol="1440000">
              <a:spAutoFit/>
            </a:bodyPr>
            <a:lstStyle/>
            <a:p>
              <a:r>
                <a:rPr lang="en-GB" sz="1600" dirty="0"/>
                <a:t>Ag II</a:t>
              </a:r>
              <a:endParaRPr lang="fr-FR" sz="1600" dirty="0"/>
            </a:p>
            <a:p>
              <a:r>
                <a:rPr lang="en-GB" sz="1600" dirty="0"/>
                <a:t>Al III, Al V</a:t>
              </a:r>
              <a:endParaRPr lang="fr-FR" sz="1600" dirty="0"/>
            </a:p>
            <a:p>
              <a:r>
                <a:rPr lang="en-GB" sz="1600" dirty="0" err="1"/>
                <a:t>Ar</a:t>
              </a:r>
              <a:r>
                <a:rPr lang="en-GB" sz="1600" dirty="0"/>
                <a:t> II, </a:t>
              </a:r>
              <a:r>
                <a:rPr lang="en-GB" sz="1600" dirty="0" err="1"/>
                <a:t>Ar</a:t>
              </a:r>
              <a:r>
                <a:rPr lang="en-GB" sz="1600" dirty="0"/>
                <a:t> III, </a:t>
              </a:r>
              <a:r>
                <a:rPr lang="en-GB" sz="1600" dirty="0" err="1">
                  <a:solidFill>
                    <a:srgbClr val="000000"/>
                  </a:solidFill>
                </a:rPr>
                <a:t>Ar</a:t>
              </a:r>
              <a:r>
                <a:rPr lang="en-GB" sz="1600" dirty="0"/>
                <a:t> IV</a:t>
              </a:r>
              <a:endParaRPr lang="fr-FR" sz="1600" dirty="0"/>
            </a:p>
            <a:p>
              <a:r>
                <a:rPr lang="en-GB" sz="1600" dirty="0"/>
                <a:t>As II, As III</a:t>
              </a:r>
              <a:endParaRPr lang="fr-FR" sz="1600" dirty="0"/>
            </a:p>
            <a:p>
              <a:r>
                <a:rPr lang="en-GB" sz="1600" dirty="0"/>
                <a:t>Au II</a:t>
              </a:r>
              <a:endParaRPr lang="fr-FR" sz="1600" dirty="0"/>
            </a:p>
            <a:p>
              <a:r>
                <a:rPr lang="en-GB" sz="1600" dirty="0"/>
                <a:t>B III, B </a:t>
              </a:r>
              <a:r>
                <a:rPr lang="en-GB" sz="1600" dirty="0" smtClean="0"/>
                <a:t>IV</a:t>
              </a:r>
              <a:endParaRPr lang="fr-FR" sz="1600" dirty="0"/>
            </a:p>
            <a:p>
              <a:r>
                <a:rPr lang="en-GB" sz="1600" dirty="0"/>
                <a:t>Ba II</a:t>
              </a:r>
              <a:endParaRPr lang="fr-FR" sz="1600" dirty="0"/>
            </a:p>
            <a:p>
              <a:r>
                <a:rPr lang="en-GB" sz="1600" dirty="0"/>
                <a:t>Be III</a:t>
              </a:r>
              <a:endParaRPr lang="fr-FR" sz="1600" dirty="0"/>
            </a:p>
            <a:p>
              <a:r>
                <a:rPr lang="en-GB" sz="1600" dirty="0"/>
                <a:t>Bi II, Bi III</a:t>
              </a:r>
              <a:endParaRPr lang="fr-FR" sz="1600" dirty="0"/>
            </a:p>
            <a:p>
              <a:r>
                <a:rPr lang="en-GB" sz="1600" dirty="0"/>
                <a:t>Br II</a:t>
              </a:r>
              <a:endParaRPr lang="fr-FR" sz="1600" dirty="0"/>
            </a:p>
            <a:p>
              <a:r>
                <a:rPr lang="en-GB" sz="1600" dirty="0"/>
                <a:t>C III, C IV, C V</a:t>
              </a:r>
              <a:endParaRPr lang="fr-FR" sz="1600" dirty="0"/>
            </a:p>
            <a:p>
              <a:r>
                <a:rPr lang="en-GB" sz="1600" dirty="0" err="1"/>
                <a:t>Ca</a:t>
              </a:r>
              <a:r>
                <a:rPr lang="en-GB" sz="1600" dirty="0"/>
                <a:t> </a:t>
              </a:r>
              <a:r>
                <a:rPr lang="en-GB" sz="1600" dirty="0" smtClean="0"/>
                <a:t>II </a:t>
              </a:r>
              <a:endParaRPr lang="fr-FR" sz="1600" dirty="0"/>
            </a:p>
            <a:p>
              <a:r>
                <a:rPr lang="en-GB" sz="1600" dirty="0"/>
                <a:t>Cd II</a:t>
              </a:r>
              <a:endParaRPr lang="fr-FR" sz="1600" dirty="0"/>
            </a:p>
            <a:p>
              <a:r>
                <a:rPr lang="en-GB" sz="1600" dirty="0" err="1"/>
                <a:t>Cl</a:t>
              </a:r>
              <a:r>
                <a:rPr lang="en-GB" sz="1600" dirty="0"/>
                <a:t> III, </a:t>
              </a:r>
              <a:r>
                <a:rPr lang="en-GB" sz="1600" dirty="0" err="1"/>
                <a:t>Cl</a:t>
              </a:r>
              <a:r>
                <a:rPr lang="en-GB" sz="1600" dirty="0"/>
                <a:t> IV</a:t>
              </a:r>
              <a:r>
                <a:rPr lang="fr-FR" sz="1600" dirty="0"/>
                <a:t>, </a:t>
              </a:r>
              <a:r>
                <a:rPr lang="fr-FR" sz="1600" dirty="0" smtClean="0"/>
                <a:t> </a:t>
              </a:r>
              <a:r>
                <a:rPr lang="en-GB" sz="1600" dirty="0" err="1" smtClean="0"/>
                <a:t>Cl</a:t>
              </a:r>
              <a:r>
                <a:rPr lang="en-GB" sz="1600" dirty="0" smtClean="0"/>
                <a:t> VI</a:t>
              </a:r>
              <a:endParaRPr lang="fr-FR" sz="1600" dirty="0"/>
            </a:p>
            <a:p>
              <a:r>
                <a:rPr lang="en-GB" sz="1600" dirty="0"/>
                <a:t>Co </a:t>
              </a:r>
              <a:r>
                <a:rPr lang="en-GB" sz="1600" dirty="0" smtClean="0"/>
                <a:t>II</a:t>
              </a:r>
            </a:p>
            <a:p>
              <a:r>
                <a:rPr lang="en-GB" sz="1600" dirty="0"/>
                <a:t>Cu III, Cu </a:t>
              </a:r>
              <a:r>
                <a:rPr lang="en-GB" sz="1600" dirty="0" smtClean="0"/>
                <a:t>IV</a:t>
              </a:r>
              <a:endParaRPr lang="fr-FR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3139" y="1805418"/>
              <a:ext cx="3151462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 numCol="1" spcCol="1440000">
              <a:spAutoFit/>
            </a:bodyPr>
            <a:lstStyle/>
            <a:p>
              <a:r>
                <a:rPr lang="en-GB" sz="1600" dirty="0" err="1" smtClean="0">
                  <a:solidFill>
                    <a:srgbClr val="000000"/>
                  </a:solidFill>
                </a:rPr>
                <a:t>Pt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Ra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 II, S III, S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 smtClean="0">
                  <a:solidFill>
                    <a:srgbClr val="000000"/>
                  </a:solidFill>
                </a:rPr>
                <a:t>Sb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Sc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Se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Si II, Si III, Si IV, Si V, Si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Sn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Sr</a:t>
              </a:r>
              <a:r>
                <a:rPr lang="en-GB" sz="1600" dirty="0">
                  <a:solidFill>
                    <a:srgbClr val="000000"/>
                  </a:solidFill>
                </a:rPr>
                <a:t> II, </a:t>
              </a:r>
              <a:r>
                <a:rPr lang="en-GB" sz="1600" dirty="0" err="1">
                  <a:solidFill>
                    <a:srgbClr val="000000"/>
                  </a:solidFill>
                </a:rPr>
                <a:t>Sr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Ti II, Ti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V II, V III, V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Xe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Y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Zn II, Zn III, </a:t>
              </a:r>
              <a:endParaRPr lang="en-GB" sz="1600" dirty="0" smtClean="0">
                <a:solidFill>
                  <a:srgbClr val="000000"/>
                </a:solidFill>
              </a:endParaRPr>
            </a:p>
            <a:p>
              <a:r>
                <a:rPr lang="en-GB" sz="1600" dirty="0" err="1" smtClean="0">
                  <a:solidFill>
                    <a:srgbClr val="000000"/>
                  </a:solidFill>
                </a:rPr>
                <a:t>Zr</a:t>
              </a:r>
              <a:r>
                <a:rPr lang="en-GB" sz="1600" dirty="0" smtClean="0">
                  <a:solidFill>
                    <a:srgbClr val="000000"/>
                  </a:solidFill>
                </a:rPr>
                <a:t> II</a:t>
              </a:r>
            </a:p>
            <a:p>
              <a:endParaRPr lang="en-GB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92398" y="1805418"/>
              <a:ext cx="2908302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600" dirty="0" err="1" smtClean="0">
                  <a:solidFill>
                    <a:srgbClr val="000000"/>
                  </a:solidFill>
                </a:rPr>
                <a:t>Eu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II, </a:t>
              </a:r>
              <a:r>
                <a:rPr lang="en-GB" sz="1600" dirty="0" err="1">
                  <a:solidFill>
                    <a:srgbClr val="000000"/>
                  </a:solidFill>
                </a:rPr>
                <a:t>Eu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smtClean="0">
                  <a:solidFill>
                    <a:srgbClr val="000000"/>
                  </a:solidFill>
                </a:rPr>
                <a:t>F </a:t>
              </a:r>
              <a:r>
                <a:rPr lang="en-GB" sz="1600" dirty="0">
                  <a:solidFill>
                    <a:srgbClr val="000000"/>
                  </a:solidFill>
                </a:rPr>
                <a:t>III, F V, F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Fe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Ga</a:t>
              </a:r>
              <a:r>
                <a:rPr lang="en-GB" sz="1600" dirty="0">
                  <a:solidFill>
                    <a:srgbClr val="000000"/>
                  </a:solidFill>
                </a:rPr>
                <a:t> II, </a:t>
              </a:r>
              <a:r>
                <a:rPr lang="en-GB" sz="1600" dirty="0" err="1">
                  <a:solidFill>
                    <a:srgbClr val="000000"/>
                  </a:solidFill>
                </a:rPr>
                <a:t>Ga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Ge</a:t>
              </a:r>
              <a:r>
                <a:rPr lang="en-GB" sz="1600" dirty="0">
                  <a:solidFill>
                    <a:srgbClr val="000000"/>
                  </a:solidFill>
                </a:rPr>
                <a:t> III, </a:t>
              </a:r>
              <a:r>
                <a:rPr lang="en-GB" sz="1600" dirty="0" err="1">
                  <a:solidFill>
                    <a:srgbClr val="000000"/>
                  </a:solidFill>
                </a:rPr>
                <a:t>Ge</a:t>
              </a:r>
              <a:r>
                <a:rPr lang="en-GB" sz="1600" dirty="0">
                  <a:solidFill>
                    <a:srgbClr val="000000"/>
                  </a:solidFill>
                </a:rPr>
                <a:t>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I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Kr II, Kr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La II, La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Mg II, Mg III, Mg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Mn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 II, N III, N IV, N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Na III, Na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Nd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Ne III, Ne IV, Ne V, Ne </a:t>
              </a:r>
              <a:r>
                <a:rPr lang="en-GB" sz="1600" dirty="0" smtClean="0">
                  <a:solidFill>
                    <a:srgbClr val="000000"/>
                  </a:solidFill>
                </a:rPr>
                <a:t>VI</a:t>
              </a:r>
            </a:p>
            <a:p>
              <a:r>
                <a:rPr lang="en-GB" sz="1600" dirty="0" smtClean="0">
                  <a:solidFill>
                    <a:srgbClr val="000000"/>
                  </a:solidFill>
                </a:rPr>
                <a:t>O II</a:t>
              </a:r>
              <a:r>
                <a:rPr lang="en-GB" sz="1600" dirty="0">
                  <a:solidFill>
                    <a:srgbClr val="000000"/>
                  </a:solidFill>
                </a:rPr>
                <a:t>, O III, O IV, O </a:t>
              </a:r>
              <a:r>
                <a:rPr lang="en-GB" sz="1600" dirty="0" smtClean="0">
                  <a:solidFill>
                    <a:srgbClr val="000000"/>
                  </a:solidFill>
                </a:rPr>
                <a:t>V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P III, P IV, P </a:t>
              </a:r>
              <a:r>
                <a:rPr lang="en-GB" sz="1600" dirty="0" smtClean="0">
                  <a:solidFill>
                    <a:srgbClr val="000000"/>
                  </a:solidFill>
                </a:rPr>
                <a:t>VI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4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6710"/>
            <a:ext cx="8229600" cy="703207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		</a:t>
            </a:r>
            <a:r>
              <a:rPr lang="fr-FR" sz="2800" dirty="0" smtClean="0">
                <a:solidFill>
                  <a:srgbClr val="0000FF"/>
                </a:solidFill>
                <a:hlinkClick r:id="rId2"/>
              </a:rPr>
              <a:t>http://</a:t>
            </a:r>
            <a:r>
              <a:rPr lang="fr-FR" sz="2800" dirty="0" err="1" smtClean="0">
                <a:solidFill>
                  <a:srgbClr val="0000FF"/>
                </a:solidFill>
                <a:hlinkClick r:id="rId2"/>
              </a:rPr>
              <a:t>stark-b.obspm.fr</a:t>
            </a:r>
            <a:r>
              <a:rPr lang="fr-FR" sz="2800" dirty="0" smtClean="0">
                <a:solidFill>
                  <a:srgbClr val="0000FF"/>
                </a:solidFill>
                <a:hlinkClick r:id="rId2"/>
              </a:rPr>
              <a:t>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Image 4" descr="Image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2570"/>
            <a:ext cx="9144000" cy="55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5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Image 4" descr="Imag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100"/>
            <a:ext cx="9144000" cy="62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1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Image 4" descr="Imag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4120"/>
            <a:ext cx="9144000" cy="65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6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360" y="272164"/>
            <a:ext cx="8985239" cy="1474225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fr-FR" sz="3200" i="1" dirty="0" smtClean="0">
                <a:solidFill>
                  <a:srgbClr val="FF0000"/>
                </a:solidFill>
              </a:rPr>
              <a:t/>
            </a:r>
            <a:br>
              <a:rPr lang="fr-FR" sz="3200" i="1" dirty="0" smtClean="0">
                <a:solidFill>
                  <a:srgbClr val="FF0000"/>
                </a:solidFill>
              </a:rPr>
            </a:br>
            <a:r>
              <a:rPr lang="fr-FR" sz="3200" i="1" dirty="0" smtClean="0">
                <a:solidFill>
                  <a:srgbClr val="FF0000"/>
                </a:solidFill>
              </a:rPr>
              <a:t/>
            </a:r>
            <a:br>
              <a:rPr lang="fr-FR" sz="3200" i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STARK-B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2667" dirty="0" err="1" smtClean="0">
                <a:solidFill>
                  <a:srgbClr val="FF0000"/>
                </a:solidFill>
              </a:rPr>
              <a:t>broadening</a:t>
            </a:r>
            <a:r>
              <a:rPr lang="fr-FR" sz="2667" dirty="0" smtClean="0">
                <a:solidFill>
                  <a:srgbClr val="FF0000"/>
                </a:solidFill>
              </a:rPr>
              <a:t> </a:t>
            </a:r>
            <a:r>
              <a:rPr lang="fr-FR" sz="2667" dirty="0">
                <a:solidFill>
                  <a:srgbClr val="FF0000"/>
                </a:solidFill>
              </a:rPr>
              <a:t>and shift</a:t>
            </a:r>
            <a:r>
              <a:rPr lang="fr-FR" sz="2667" dirty="0" smtClean="0">
                <a:solidFill>
                  <a:srgbClr val="FF0000"/>
                </a:solidFill>
              </a:rPr>
              <a:t> of </a:t>
            </a:r>
            <a:r>
              <a:rPr lang="fr-FR" sz="2667" i="1" dirty="0" err="1" smtClean="0">
                <a:solidFill>
                  <a:srgbClr val="FF0000"/>
                </a:solidFill>
              </a:rPr>
              <a:t>isolated</a:t>
            </a:r>
            <a:r>
              <a:rPr lang="fr-FR" sz="2667" dirty="0" smtClean="0">
                <a:solidFill>
                  <a:srgbClr val="FF0000"/>
                </a:solidFill>
              </a:rPr>
              <a:t> spectral </a:t>
            </a:r>
            <a:r>
              <a:rPr lang="fr-FR" sz="2667" dirty="0" err="1" smtClean="0">
                <a:solidFill>
                  <a:srgbClr val="FF0000"/>
                </a:solidFill>
              </a:rPr>
              <a:t>lines</a:t>
            </a:r>
            <a:r>
              <a:rPr lang="fr-FR" sz="2667" dirty="0">
                <a:solidFill>
                  <a:srgbClr val="FF0000"/>
                </a:solidFill>
              </a:rPr>
              <a:t> </a:t>
            </a:r>
            <a:r>
              <a:rPr lang="fr-FR" sz="2667" dirty="0" smtClean="0">
                <a:solidFill>
                  <a:srgbClr val="FF0000"/>
                </a:solidFill>
              </a:rPr>
              <a:t>of </a:t>
            </a:r>
            <a:r>
              <a:rPr lang="fr-FR" sz="2667" dirty="0" err="1">
                <a:solidFill>
                  <a:srgbClr val="FF0000"/>
                </a:solidFill>
              </a:rPr>
              <a:t>atoms</a:t>
            </a:r>
            <a:r>
              <a:rPr lang="fr-FR" sz="2667" dirty="0">
                <a:solidFill>
                  <a:srgbClr val="FF0000"/>
                </a:solidFill>
              </a:rPr>
              <a:t> and </a:t>
            </a:r>
            <a:r>
              <a:rPr lang="fr-FR" sz="2667" dirty="0" smtClean="0">
                <a:solidFill>
                  <a:srgbClr val="FF0000"/>
                </a:solidFill>
              </a:rPr>
              <a:t>ions, </a:t>
            </a:r>
            <a:br>
              <a:rPr lang="fr-FR" sz="2667" dirty="0" smtClean="0">
                <a:solidFill>
                  <a:srgbClr val="FF0000"/>
                </a:solidFill>
              </a:rPr>
            </a:br>
            <a:r>
              <a:rPr lang="fr-FR" sz="2667" dirty="0" smtClean="0">
                <a:solidFill>
                  <a:srgbClr val="FF0000"/>
                </a:solidFill>
              </a:rPr>
              <a:t>by </a:t>
            </a:r>
            <a:r>
              <a:rPr lang="fr-FR" sz="2667" i="1" dirty="0" smtClean="0">
                <a:solidFill>
                  <a:srgbClr val="FF0000"/>
                </a:solidFill>
              </a:rPr>
              <a:t>collisions </a:t>
            </a:r>
            <a:r>
              <a:rPr lang="fr-FR" sz="2667" dirty="0" err="1">
                <a:solidFill>
                  <a:srgbClr val="FF0000"/>
                </a:solidFill>
              </a:rPr>
              <a:t>with</a:t>
            </a:r>
            <a:r>
              <a:rPr lang="fr-FR" sz="2667" dirty="0">
                <a:solidFill>
                  <a:srgbClr val="FF0000"/>
                </a:solidFill>
              </a:rPr>
              <a:t> </a:t>
            </a:r>
            <a:r>
              <a:rPr lang="fr-FR" sz="2667" dirty="0" err="1">
                <a:solidFill>
                  <a:srgbClr val="FF0000"/>
                </a:solidFill>
              </a:rPr>
              <a:t>electrons</a:t>
            </a:r>
            <a:r>
              <a:rPr lang="fr-FR" sz="2667" dirty="0">
                <a:solidFill>
                  <a:srgbClr val="FF0000"/>
                </a:solidFill>
              </a:rPr>
              <a:t> and ions in a </a:t>
            </a:r>
            <a:r>
              <a:rPr lang="fr-FR" sz="2667" dirty="0" smtClean="0">
                <a:solidFill>
                  <a:srgbClr val="FF0000"/>
                </a:solidFill>
              </a:rPr>
              <a:t>plasma</a:t>
            </a:r>
            <a:r>
              <a:rPr lang="fr-FR" sz="2667" i="1" dirty="0" smtClean="0">
                <a:solidFill>
                  <a:srgbClr val="FF0000"/>
                </a:solidFill>
              </a:rPr>
              <a:t/>
            </a:r>
            <a:br>
              <a:rPr lang="fr-FR" sz="2667" i="1" dirty="0" smtClean="0">
                <a:solidFill>
                  <a:srgbClr val="FF0000"/>
                </a:solidFill>
              </a:rPr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5461" y="2120622"/>
            <a:ext cx="8550084" cy="918557"/>
          </a:xfrm>
          <a:solidFill>
            <a:srgbClr val="FFF0FE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r>
              <a:rPr lang="fr-FR" sz="2400" i="1" dirty="0" err="1" smtClean="0">
                <a:solidFill>
                  <a:srgbClr val="000090"/>
                </a:solidFill>
              </a:rPr>
              <a:t>Overlapping</a:t>
            </a:r>
            <a:r>
              <a:rPr lang="fr-FR" sz="2400" i="1" dirty="0" smtClean="0">
                <a:solidFill>
                  <a:srgbClr val="000090"/>
                </a:solidFill>
              </a:rPr>
              <a:t> </a:t>
            </a:r>
            <a:r>
              <a:rPr lang="fr-FR" sz="2400" i="1" dirty="0" err="1" smtClean="0">
                <a:solidFill>
                  <a:srgbClr val="000090"/>
                </a:solidFill>
              </a:rPr>
              <a:t>lines</a:t>
            </a:r>
            <a:r>
              <a:rPr lang="fr-FR" sz="2400" i="1" dirty="0" smtClean="0">
                <a:solidFill>
                  <a:srgbClr val="000090"/>
                </a:solidFill>
              </a:rPr>
              <a:t> and </a:t>
            </a:r>
            <a:r>
              <a:rPr lang="fr-FR" sz="2400" i="1" dirty="0" err="1" smtClean="0">
                <a:solidFill>
                  <a:srgbClr val="000090"/>
                </a:solidFill>
              </a:rPr>
              <a:t>departures</a:t>
            </a:r>
            <a:r>
              <a:rPr lang="fr-FR" sz="2400" i="1" dirty="0" smtClean="0">
                <a:solidFill>
                  <a:srgbClr val="000090"/>
                </a:solidFill>
              </a:rPr>
              <a:t> </a:t>
            </a:r>
            <a:r>
              <a:rPr lang="fr-FR" sz="2400" i="1" dirty="0" err="1" smtClean="0">
                <a:solidFill>
                  <a:srgbClr val="000090"/>
                </a:solidFill>
              </a:rPr>
              <a:t>from</a:t>
            </a:r>
            <a:r>
              <a:rPr lang="fr-FR" sz="2400" i="1" dirty="0" smtClean="0">
                <a:solidFill>
                  <a:srgbClr val="000090"/>
                </a:solidFill>
              </a:rPr>
              <a:t> impact approximation are </a:t>
            </a:r>
            <a:r>
              <a:rPr lang="fr-FR" sz="2400" i="1" dirty="0" err="1" smtClean="0">
                <a:solidFill>
                  <a:srgbClr val="000090"/>
                </a:solidFill>
              </a:rPr>
              <a:t>outside</a:t>
            </a:r>
            <a:r>
              <a:rPr lang="fr-FR" sz="2400" i="1" dirty="0" smtClean="0">
                <a:solidFill>
                  <a:srgbClr val="000090"/>
                </a:solidFill>
              </a:rPr>
              <a:t> the scope of STARK</a:t>
            </a:r>
            <a:r>
              <a:rPr lang="fr-FR" sz="2400" i="1" dirty="0">
                <a:solidFill>
                  <a:srgbClr val="000090"/>
                </a:solidFill>
              </a:rPr>
              <a:t>-B</a:t>
            </a: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2964" y="3643562"/>
            <a:ext cx="8742276" cy="461594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  <a:extLst/>
        </p:spPr>
        <p:txBody>
          <a:bodyPr wrap="none"/>
          <a:lstStyle/>
          <a:p>
            <a:pPr algn="ctr"/>
            <a:r>
              <a:rPr lang="fr-FR" b="0" i="1" kern="1200" dirty="0" smtClean="0"/>
              <a:t>Stark </a:t>
            </a:r>
            <a:r>
              <a:rPr lang="fr-FR" b="0" i="1" kern="1200" dirty="0" err="1"/>
              <a:t>broadening</a:t>
            </a:r>
            <a:r>
              <a:rPr lang="fr-FR" b="0" i="1" kern="1200" dirty="0"/>
              <a:t> of spectral </a:t>
            </a:r>
            <a:r>
              <a:rPr lang="fr-FR" b="0" i="1" kern="1200" dirty="0" err="1"/>
              <a:t>lines</a:t>
            </a:r>
            <a:r>
              <a:rPr lang="fr-FR" b="0" i="1" kern="1200" dirty="0" smtClean="0"/>
              <a:t> </a:t>
            </a:r>
            <a:r>
              <a:rPr lang="fr-FR" b="0" i="1" kern="1200" dirty="0" err="1" smtClean="0"/>
              <a:t>can</a:t>
            </a:r>
            <a:r>
              <a:rPr lang="fr-FR" b="0" i="1" kern="1200" dirty="0" smtClean="0"/>
              <a:t> </a:t>
            </a:r>
            <a:r>
              <a:rPr lang="fr-FR" b="0" i="1" kern="1200" dirty="0" err="1"/>
              <a:t>be</a:t>
            </a:r>
            <a:r>
              <a:rPr lang="fr-FR" b="0" i="1" kern="1200" dirty="0"/>
              <a:t> </a:t>
            </a:r>
            <a:r>
              <a:rPr lang="fr-FR" b="0" i="1" kern="1200" dirty="0" err="1"/>
              <a:t>applied</a:t>
            </a:r>
            <a:r>
              <a:rPr lang="fr-FR" b="0" i="1" kern="1200" dirty="0"/>
              <a:t> to </a:t>
            </a:r>
            <a:r>
              <a:rPr lang="fr-FR" b="0" i="1" kern="1200" dirty="0" err="1"/>
              <a:t>many</a:t>
            </a:r>
            <a:r>
              <a:rPr lang="fr-FR" b="0" i="1" kern="1200" dirty="0"/>
              <a:t> </a:t>
            </a:r>
            <a:r>
              <a:rPr lang="fr-FR" b="0" i="1" kern="1200" dirty="0" err="1" smtClean="0"/>
              <a:t>subjects</a:t>
            </a:r>
            <a:endParaRPr lang="fr-FR" b="0" i="1" kern="1200" dirty="0" smtClean="0"/>
          </a:p>
          <a:p>
            <a:endParaRPr lang="fr-FR" b="0" kern="1200" dirty="0" smtClean="0"/>
          </a:p>
          <a:p>
            <a:endParaRPr lang="fr-FR" dirty="0"/>
          </a:p>
          <a:p>
            <a:endParaRPr lang="fr-FR" dirty="0"/>
          </a:p>
          <a:p>
            <a:endParaRPr lang="fr-FR" altLang="ja-JP" b="0" kern="1200" dirty="0">
              <a:cs typeface="ＭＳ Ｐゴシック" charset="0"/>
            </a:endParaRPr>
          </a:p>
          <a:p>
            <a:endParaRPr lang="fr-FR" b="0" kern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6167220" y="4751554"/>
            <a:ext cx="276229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marL="271463" indent="-271463">
              <a:buFontTx/>
              <a:buChar char="•"/>
            </a:pPr>
            <a:r>
              <a:rPr lang="fr-FR" altLang="ja-JP" dirty="0" err="1">
                <a:cs typeface="ＭＳ Ｐゴシック" charset="0"/>
              </a:rPr>
              <a:t>Astrophysics</a:t>
            </a:r>
            <a:endParaRPr lang="fr-FR" altLang="ja-JP" dirty="0">
              <a:cs typeface="ＭＳ Ｐゴシック" charset="0"/>
            </a:endParaRPr>
          </a:p>
          <a:p>
            <a:pPr marL="271463" indent="-271463">
              <a:buFontTx/>
              <a:buChar char="•"/>
            </a:pPr>
            <a:r>
              <a:rPr lang="fr-FR" dirty="0" err="1"/>
              <a:t>Laboratory</a:t>
            </a:r>
            <a:r>
              <a:rPr lang="fr-FR" dirty="0"/>
              <a:t> plasmas</a:t>
            </a:r>
          </a:p>
          <a:p>
            <a:pPr marL="271463" indent="-271463">
              <a:buFontTx/>
              <a:buChar char="•"/>
            </a:pPr>
            <a:r>
              <a:rPr lang="fr-FR" dirty="0" err="1"/>
              <a:t>Technological</a:t>
            </a:r>
            <a:r>
              <a:rPr lang="fr-FR" dirty="0"/>
              <a:t> </a:t>
            </a:r>
            <a:r>
              <a:rPr lang="fr-FR" altLang="ja-JP" dirty="0">
                <a:cs typeface="ＭＳ Ｐゴシック" charset="0"/>
              </a:rPr>
              <a:t>plasmas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360" y="4751554"/>
            <a:ext cx="6121859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71463" indent="-271463">
              <a:buFontTx/>
              <a:buChar char="•"/>
            </a:pPr>
            <a:r>
              <a:rPr lang="fr-FR" altLang="ja-JP" dirty="0" err="1" smtClean="0">
                <a:cs typeface="ＭＳ Ｐゴシック" charset="0"/>
              </a:rPr>
              <a:t>Ionization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degree</a:t>
            </a:r>
            <a:r>
              <a:rPr lang="fr-FR" altLang="ja-JP" dirty="0" smtClean="0">
                <a:cs typeface="ＭＳ Ｐゴシック" charset="0"/>
              </a:rPr>
              <a:t> ≥ 1%</a:t>
            </a:r>
          </a:p>
          <a:p>
            <a:pPr marL="271463" indent="-271463">
              <a:buFontTx/>
              <a:buChar char="•"/>
            </a:pPr>
            <a:r>
              <a:rPr lang="fr-FR" altLang="ja-JP" dirty="0" err="1">
                <a:cs typeface="ＭＳ Ｐゴシック" charset="0"/>
              </a:rPr>
              <a:t>Moderately</a:t>
            </a:r>
            <a:r>
              <a:rPr lang="fr-FR" altLang="ja-JP" dirty="0">
                <a:cs typeface="ＭＳ Ｐゴシック" charset="0"/>
              </a:rPr>
              <a:t> hot to </a:t>
            </a:r>
            <a:r>
              <a:rPr lang="fr-FR" altLang="ja-JP" dirty="0" err="1">
                <a:cs typeface="ＭＳ Ｐゴシック" charset="0"/>
              </a:rPr>
              <a:t>very</a:t>
            </a:r>
            <a:r>
              <a:rPr lang="fr-FR" altLang="ja-JP" dirty="0">
                <a:cs typeface="ＭＳ Ｐゴシック" charset="0"/>
              </a:rPr>
              <a:t> hot plasmas </a:t>
            </a:r>
            <a:r>
              <a:rPr lang="fr-FR" altLang="ja-JP" dirty="0" smtClean="0">
                <a:cs typeface="ＭＳ Ｐゴシック" charset="0"/>
              </a:rPr>
              <a:t>(2.5 </a:t>
            </a:r>
            <a:r>
              <a:rPr lang="fr-FR" altLang="ja-JP" dirty="0">
                <a:cs typeface="ＭＳ Ｐゴシック" charset="0"/>
              </a:rPr>
              <a:t>10</a:t>
            </a:r>
            <a:r>
              <a:rPr lang="fr-FR" altLang="ja-JP" baseline="30000" dirty="0">
                <a:cs typeface="ＭＳ Ｐゴシック" charset="0"/>
              </a:rPr>
              <a:t>3</a:t>
            </a:r>
            <a:r>
              <a:rPr lang="fr-FR" altLang="ja-JP" dirty="0">
                <a:cs typeface="ＭＳ Ｐゴシック" charset="0"/>
              </a:rPr>
              <a:t> to </a:t>
            </a:r>
            <a:r>
              <a:rPr lang="fr-FR" altLang="ja-JP" dirty="0" smtClean="0">
                <a:cs typeface="ＭＳ Ｐゴシック" charset="0"/>
              </a:rPr>
              <a:t>∼6 10</a:t>
            </a:r>
            <a:r>
              <a:rPr lang="fr-FR" altLang="ja-JP" baseline="30000" dirty="0" smtClean="0">
                <a:cs typeface="ＭＳ Ｐゴシック" charset="0"/>
              </a:rPr>
              <a:t>6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>
                <a:cs typeface="ＭＳ Ｐゴシック" charset="0"/>
              </a:rPr>
              <a:t>K</a:t>
            </a:r>
            <a:r>
              <a:rPr lang="fr-FR" altLang="ja-JP" dirty="0" smtClean="0">
                <a:cs typeface="ＭＳ Ｐゴシック" charset="0"/>
              </a:rPr>
              <a:t>)</a:t>
            </a:r>
          </a:p>
          <a:p>
            <a:pPr marL="271463" indent="-271463">
              <a:buFontTx/>
              <a:buChar char="•"/>
            </a:pPr>
            <a:r>
              <a:rPr lang="fr-FR" altLang="ja-JP" dirty="0" err="1" smtClean="0">
                <a:cs typeface="ＭＳ Ｐゴシック" charset="0"/>
              </a:rPr>
              <a:t>Moderate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electron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density</a:t>
            </a:r>
            <a:r>
              <a:rPr lang="fr-FR" altLang="ja-JP" dirty="0" smtClean="0">
                <a:cs typeface="ＭＳ Ｐゴシック" charset="0"/>
              </a:rPr>
              <a:t> (10</a:t>
            </a:r>
            <a:r>
              <a:rPr lang="fr-FR" altLang="ja-JP" baseline="30000" dirty="0" smtClean="0">
                <a:cs typeface="ＭＳ Ｐゴシック" charset="0"/>
              </a:rPr>
              <a:t>10</a:t>
            </a:r>
            <a:r>
              <a:rPr lang="fr-FR" altLang="ja-JP" dirty="0" smtClean="0">
                <a:cs typeface="ＭＳ Ｐゴシック" charset="0"/>
              </a:rPr>
              <a:t> to 10</a:t>
            </a:r>
            <a:r>
              <a:rPr lang="fr-FR" altLang="ja-JP" baseline="30000" dirty="0" smtClean="0">
                <a:cs typeface="ＭＳ Ｐゴシック" charset="0"/>
              </a:rPr>
              <a:t>23 </a:t>
            </a:r>
            <a:r>
              <a:rPr lang="fr-FR" altLang="ja-JP" dirty="0" smtClean="0">
                <a:cs typeface="ＭＳ Ｐゴシック" charset="0"/>
              </a:rPr>
              <a:t>cm</a:t>
            </a:r>
            <a:r>
              <a:rPr lang="fr-FR" altLang="ja-JP" baseline="30000" dirty="0">
                <a:cs typeface="ＭＳ Ｐゴシック" charset="0"/>
              </a:rPr>
              <a:t>-3 </a:t>
            </a:r>
            <a:r>
              <a:rPr lang="fr-FR" altLang="ja-JP" dirty="0" smtClean="0">
                <a:cs typeface="ＭＳ Ｐゴシック" charset="0"/>
              </a:rPr>
              <a:t>)</a:t>
            </a:r>
            <a:endParaRPr lang="fr-FR" altLang="ja-JP" dirty="0">
              <a:cs typeface="ＭＳ Ｐゴシック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447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Image 4" descr="Imag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100"/>
            <a:ext cx="9144000" cy="66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5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Image 4" descr="Image 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0" y="232288"/>
            <a:ext cx="9144000" cy="58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8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Image 5" descr="Imag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318"/>
            <a:ext cx="9144000" cy="54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7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 descr="Imag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89"/>
            <a:ext cx="9144000" cy="54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" name="Image 9" descr="Imag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12" y="274638"/>
            <a:ext cx="9144000" cy="2558101"/>
          </a:xfrm>
          <a:prstGeom prst="rect">
            <a:avLst/>
          </a:prstGeom>
        </p:spPr>
      </p:pic>
      <p:pic>
        <p:nvPicPr>
          <p:cNvPr id="11" name="Image 10" descr="Imag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3467"/>
            <a:ext cx="9144000" cy="30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9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7" name="Image 6" descr="Imag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6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09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Image 5" descr="Imag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8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9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 descr="Imag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9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4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Image 5" descr="Imag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8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5" descr="Imag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" y="274638"/>
            <a:ext cx="9144000" cy="38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3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3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30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575733" y="122232"/>
            <a:ext cx="7920000" cy="6560549"/>
            <a:chOff x="0" y="274637"/>
            <a:chExt cx="7920000" cy="6560549"/>
          </a:xfrm>
        </p:grpSpPr>
        <p:pic>
          <p:nvPicPr>
            <p:cNvPr id="5" name="Image 4" descr="Image 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637"/>
              <a:ext cx="7920000" cy="3630409"/>
            </a:xfrm>
            <a:prstGeom prst="rect">
              <a:avLst/>
            </a:prstGeom>
          </p:spPr>
        </p:pic>
        <p:pic>
          <p:nvPicPr>
            <p:cNvPr id="6" name="Image 5" descr="Image 1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42661"/>
              <a:ext cx="7920000" cy="30925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31</a:t>
            </a:fld>
            <a:endParaRPr lang="fr-FR"/>
          </a:p>
        </p:txBody>
      </p:sp>
      <p:grpSp>
        <p:nvGrpSpPr>
          <p:cNvPr id="8" name="Grouper 7"/>
          <p:cNvGrpSpPr/>
          <p:nvPr/>
        </p:nvGrpSpPr>
        <p:grpSpPr>
          <a:xfrm>
            <a:off x="1600197" y="0"/>
            <a:ext cx="6712934" cy="6776391"/>
            <a:chOff x="1600197" y="0"/>
            <a:chExt cx="6712934" cy="6776391"/>
          </a:xfrm>
        </p:grpSpPr>
        <p:pic>
          <p:nvPicPr>
            <p:cNvPr id="6" name="Image 5" descr="Image 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7131" y="0"/>
              <a:ext cx="6696000" cy="2680486"/>
            </a:xfrm>
            <a:prstGeom prst="rect">
              <a:avLst/>
            </a:prstGeom>
          </p:spPr>
        </p:pic>
        <p:pic>
          <p:nvPicPr>
            <p:cNvPr id="7" name="Image 6" descr="Image 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197" y="2511273"/>
              <a:ext cx="5760000" cy="4265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892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Image 5" descr="Imag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72"/>
            <a:ext cx="9144000" cy="25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87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2F9860B4-E882-9646-893A-E55993D972BE}" type="slidenum">
              <a:rPr lang="fr-FR" sz="1400" b="0">
                <a:latin typeface="Times" charset="0"/>
              </a:rPr>
              <a:pPr/>
              <a:t>33</a:t>
            </a:fld>
            <a:endParaRPr lang="fr-FR" sz="1400" b="0">
              <a:latin typeface="Times" charset="0"/>
            </a:endParaRPr>
          </a:p>
        </p:txBody>
      </p:sp>
      <p:sp>
        <p:nvSpPr>
          <p:cNvPr id="44034" name="Rectangle 1026"/>
          <p:cNvSpPr>
            <a:spLocks noChangeArrowheads="1"/>
          </p:cNvSpPr>
          <p:nvPr/>
        </p:nvSpPr>
        <p:spPr bwMode="auto">
          <a:xfrm>
            <a:off x="685800" y="44450"/>
            <a:ext cx="7772400" cy="874108"/>
          </a:xfrm>
          <a:prstGeom prst="rect">
            <a:avLst/>
          </a:prstGeom>
          <a:solidFill>
            <a:srgbClr val="FFF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STARK-B: </a:t>
            </a:r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Next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steps</a:t>
            </a:r>
            <a:endParaRPr lang="fr-FR" sz="2800" dirty="0">
              <a:solidFill>
                <a:srgbClr val="FF1B15"/>
              </a:solidFill>
              <a:latin typeface="Arial" charset="0"/>
            </a:endParaRPr>
          </a:p>
        </p:txBody>
      </p:sp>
      <p:sp>
        <p:nvSpPr>
          <p:cNvPr id="44035" name="Rectangle 1027"/>
          <p:cNvSpPr>
            <a:spLocks noChangeArrowheads="1"/>
          </p:cNvSpPr>
          <p:nvPr/>
        </p:nvSpPr>
        <p:spPr bwMode="auto">
          <a:xfrm>
            <a:off x="76200" y="1179384"/>
            <a:ext cx="8991600" cy="5176966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xtLst/>
        </p:spPr>
        <p:txBody>
          <a:bodyPr/>
          <a:lstStyle/>
          <a:p>
            <a:pPr marL="342900" indent="-342900" eaLnBrk="1" hangingPunct="1">
              <a:spcBef>
                <a:spcPts val="624"/>
              </a:spcBef>
              <a:buFontTx/>
              <a:buChar char="•"/>
            </a:pPr>
            <a:endParaRPr lang="fr-FR" sz="2000" dirty="0" smtClean="0">
              <a:solidFill>
                <a:srgbClr val="000090"/>
              </a:solidFill>
              <a:latin typeface="Arial" charset="0"/>
            </a:endParaRPr>
          </a:p>
          <a:p>
            <a:pPr marL="342900" indent="-342900" eaLnBrk="1" hangingPunct="1">
              <a:spcBef>
                <a:spcPts val="624"/>
              </a:spcBef>
              <a:buFontTx/>
              <a:buChar char="•"/>
            </a:pP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Insertion of MSE data(in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progress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Insertion of </a:t>
            </a:r>
            <a:r>
              <a:rPr lang="fr-FR" sz="2000" b="0" dirty="0" err="1" smtClean="0">
                <a:solidFill>
                  <a:srgbClr val="000090"/>
                </a:solidFill>
                <a:latin typeface="Arial" charset="0"/>
              </a:rPr>
              <a:t>little</a:t>
            </a: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 “applets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” on line for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users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extrapolation or interpolation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along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principal quantum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numbers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, 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charge of the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radiating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ions (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isoelectronic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sequences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),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homologous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ions, 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charge of the ion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collider</a:t>
            </a:r>
            <a:endParaRPr lang="fr-FR" sz="1600" dirty="0" smtClean="0">
              <a:solidFill>
                <a:srgbClr val="008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 b="0" dirty="0" smtClean="0">
              <a:solidFill>
                <a:srgbClr val="00009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Future:  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b="0" dirty="0" smtClean="0">
                <a:solidFill>
                  <a:srgbClr val="0000FF"/>
                </a:solidFill>
                <a:latin typeface="Arial" charset="0"/>
              </a:rPr>
              <a:t>SCP code on line: STARK-C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fr-FR" sz="2000" b="0" dirty="0" err="1" smtClean="0">
                <a:solidFill>
                  <a:srgbClr val="0000FF"/>
                </a:solidFill>
                <a:latin typeface="Arial" charset="0"/>
              </a:rPr>
              <a:t>roject</a:t>
            </a:r>
            <a:endParaRPr lang="fr-FR" sz="2000" dirty="0">
              <a:solidFill>
                <a:srgbClr val="0000FF"/>
              </a:solidFill>
              <a:latin typeface="Arial" charset="0"/>
            </a:endParaRPr>
          </a:p>
          <a:p>
            <a:pPr marL="800100" lvl="3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Insertion of quantum data in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intermediate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coupling</a:t>
            </a:r>
            <a:r>
              <a:rPr lang="fr-FR" dirty="0" smtClean="0">
                <a:solidFill>
                  <a:srgbClr val="000090"/>
                </a:solidFill>
                <a:latin typeface="Arial" charset="0"/>
              </a:rPr>
              <a:t>: </a:t>
            </a:r>
            <a:r>
              <a:rPr lang="fr-FR" sz="16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600" dirty="0">
                <a:solidFill>
                  <a:srgbClr val="0000FF"/>
                </a:solidFill>
                <a:latin typeface="Arial" charset="0"/>
              </a:rPr>
              <a:t>SST 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</a:rPr>
              <a:t>+ DW, AS </a:t>
            </a:r>
            <a:endParaRPr lang="fr-FR" sz="2000" dirty="0" smtClean="0">
              <a:solidFill>
                <a:srgbClr val="0000FF"/>
              </a:solidFill>
              <a:latin typeface="Arial" charset="0"/>
            </a:endParaRPr>
          </a:p>
          <a:p>
            <a:pPr marL="1168400" lvl="3">
              <a:spcBef>
                <a:spcPct val="20000"/>
              </a:spcBef>
            </a:pPr>
            <a:r>
              <a:rPr lang="fr-FR" sz="1600" dirty="0" err="1" smtClean="0">
                <a:latin typeface="Arial" charset="0"/>
              </a:rPr>
              <a:t>especially</a:t>
            </a:r>
            <a:r>
              <a:rPr lang="fr-FR" sz="1600" dirty="0" smtClean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adapted</a:t>
            </a:r>
            <a:r>
              <a:rPr lang="fr-FR" sz="1600" dirty="0">
                <a:latin typeface="Arial" charset="0"/>
              </a:rPr>
              <a:t> to </a:t>
            </a:r>
            <a:r>
              <a:rPr lang="fr-FR" sz="1600" dirty="0" err="1">
                <a:latin typeface="Arial" charset="0"/>
              </a:rPr>
              <a:t>highly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charged</a:t>
            </a:r>
            <a:r>
              <a:rPr lang="fr-FR" sz="1600" dirty="0">
                <a:latin typeface="Arial" charset="0"/>
              </a:rPr>
              <a:t> ions and </a:t>
            </a:r>
            <a:r>
              <a:rPr lang="fr-FR" sz="1600" dirty="0" err="1">
                <a:latin typeface="Arial" charset="0"/>
              </a:rPr>
              <a:t>resonance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lines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(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Sahal-Bréchot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with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Elabidi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&amp; Ben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Nessib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(2004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after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, an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also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with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Dubau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Cornille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2007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after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)</a:t>
            </a:r>
          </a:p>
          <a:p>
            <a:pPr lvl="2"/>
            <a:endParaRPr lang="fr-FR" sz="1400" b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2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742" y="147420"/>
            <a:ext cx="7083620" cy="114300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0000FF"/>
                </a:solidFill>
              </a:rPr>
              <a:t>VAMDC Consortium</a:t>
            </a:r>
            <a:br>
              <a:rPr lang="fr-FR" sz="3200" b="1" dirty="0" smtClean="0">
                <a:solidFill>
                  <a:srgbClr val="0000FF"/>
                </a:solidFill>
              </a:rPr>
            </a:br>
            <a:r>
              <a:rPr lang="fr-FR" sz="2800" i="1" dirty="0" smtClean="0">
                <a:solidFill>
                  <a:srgbClr val="0000FF"/>
                </a:solidFill>
              </a:rPr>
              <a:t>Virtual </a:t>
            </a:r>
            <a:r>
              <a:rPr lang="fr-FR" sz="2800" i="1" dirty="0" err="1" smtClean="0">
                <a:solidFill>
                  <a:srgbClr val="0000FF"/>
                </a:solidFill>
              </a:rPr>
              <a:t>Atomic</a:t>
            </a:r>
            <a:r>
              <a:rPr lang="fr-FR" sz="2800" i="1" dirty="0" smtClean="0">
                <a:solidFill>
                  <a:srgbClr val="0000FF"/>
                </a:solidFill>
              </a:rPr>
              <a:t> and </a:t>
            </a:r>
            <a:r>
              <a:rPr lang="fr-FR" sz="2800" i="1" dirty="0" err="1">
                <a:solidFill>
                  <a:srgbClr val="0000FF"/>
                </a:solidFill>
              </a:rPr>
              <a:t>M</a:t>
            </a:r>
            <a:r>
              <a:rPr lang="fr-FR" sz="2800" i="1" dirty="0" err="1" smtClean="0">
                <a:solidFill>
                  <a:srgbClr val="0000FF"/>
                </a:solidFill>
              </a:rPr>
              <a:t>olecular</a:t>
            </a:r>
            <a:r>
              <a:rPr lang="fr-FR" sz="2800" i="1" dirty="0" smtClean="0">
                <a:solidFill>
                  <a:srgbClr val="0000FF"/>
                </a:solidFill>
              </a:rPr>
              <a:t> Data Center</a:t>
            </a:r>
            <a:endParaRPr lang="fr-FR" sz="2800" i="1" dirty="0">
              <a:solidFill>
                <a:srgbClr val="0000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9" name="Image 8" descr="vamdc_partners_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11511"/>
            <a:ext cx="9144000" cy="70481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7770" y="1381140"/>
            <a:ext cx="8267446" cy="4478150"/>
          </a:xfrm>
          <a:prstGeom prst="rect">
            <a:avLst/>
          </a:prstGeom>
          <a:solidFill>
            <a:srgbClr val="FFF6F2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/>
              <a:t>FP7 "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smtClean="0"/>
              <a:t>Infrastructures</a:t>
            </a:r>
          </a:p>
          <a:p>
            <a:pPr marL="714375">
              <a:spcAft>
                <a:spcPts val="600"/>
              </a:spcAft>
            </a:pPr>
            <a:r>
              <a:rPr lang="fr-FR" dirty="0" smtClean="0"/>
              <a:t> 	</a:t>
            </a:r>
            <a:r>
              <a:rPr lang="fr-FR" dirty="0" err="1" smtClean="0"/>
              <a:t>summer</a:t>
            </a:r>
            <a:r>
              <a:rPr lang="fr-FR" dirty="0" smtClean="0"/>
              <a:t> 2009 - end of 2012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 </a:t>
            </a:r>
            <a:r>
              <a:rPr lang="fr-FR" dirty="0" err="1"/>
              <a:t>I</a:t>
            </a:r>
            <a:r>
              <a:rPr lang="fr-FR" dirty="0" err="1" smtClean="0"/>
              <a:t>nteroperable</a:t>
            </a:r>
            <a:r>
              <a:rPr lang="fr-FR" dirty="0" smtClean="0"/>
              <a:t> </a:t>
            </a:r>
            <a:r>
              <a:rPr lang="fr-FR" dirty="0"/>
              <a:t>e-</a:t>
            </a:r>
            <a:r>
              <a:rPr lang="fr-FR" dirty="0" smtClean="0"/>
              <a:t>Infrastructure</a:t>
            </a:r>
          </a:p>
          <a:p>
            <a:pPr marL="714375">
              <a:spcAft>
                <a:spcPts val="600"/>
              </a:spcAft>
            </a:pPr>
            <a:r>
              <a:rPr lang="fr-FR" dirty="0"/>
              <a:t>	</a:t>
            </a:r>
            <a:r>
              <a:rPr lang="fr-FR" dirty="0" smtClean="0"/>
              <a:t>for exchange </a:t>
            </a:r>
            <a:r>
              <a:rPr lang="fr-FR" dirty="0"/>
              <a:t>of </a:t>
            </a:r>
            <a:r>
              <a:rPr lang="fr-FR" dirty="0" err="1"/>
              <a:t>atomic</a:t>
            </a:r>
            <a:r>
              <a:rPr lang="fr-FR" dirty="0"/>
              <a:t> and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smtClean="0"/>
              <a:t>data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15 </a:t>
            </a:r>
            <a:r>
              <a:rPr lang="fr-FR" dirty="0"/>
              <a:t>administrative </a:t>
            </a:r>
            <a:r>
              <a:rPr lang="fr-FR" dirty="0" err="1" smtClean="0"/>
              <a:t>partners</a:t>
            </a:r>
            <a:r>
              <a:rPr lang="fr-FR" dirty="0" smtClean="0"/>
              <a:t>: 24 teams</a:t>
            </a:r>
          </a:p>
          <a:p>
            <a:pPr marL="1000125" indent="-285750">
              <a:buFont typeface="Courier New"/>
              <a:buChar char="o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6 </a:t>
            </a:r>
            <a:r>
              <a:rPr lang="fr-FR" dirty="0" err="1"/>
              <a:t>European</a:t>
            </a:r>
            <a:r>
              <a:rPr lang="fr-FR" dirty="0"/>
              <a:t> Union </a:t>
            </a:r>
            <a:r>
              <a:rPr lang="fr-FR" dirty="0" err="1"/>
              <a:t>member</a:t>
            </a:r>
            <a:r>
              <a:rPr lang="fr-FR" dirty="0"/>
              <a:t> states</a:t>
            </a:r>
            <a:r>
              <a:rPr lang="fr-FR" dirty="0" smtClean="0"/>
              <a:t>,</a:t>
            </a:r>
          </a:p>
          <a:p>
            <a:pPr marL="1000125" indent="-285750">
              <a:spcAft>
                <a:spcPts val="600"/>
              </a:spcAft>
              <a:buFont typeface="Courier New"/>
              <a:buChar char="o"/>
            </a:pPr>
            <a:r>
              <a:rPr lang="fr-FR" dirty="0" err="1" smtClean="0"/>
              <a:t>Serbia</a:t>
            </a:r>
            <a:r>
              <a:rPr lang="fr-FR" dirty="0"/>
              <a:t>, </a:t>
            </a:r>
            <a:r>
              <a:rPr lang="fr-FR" dirty="0" err="1" smtClean="0"/>
              <a:t>Russian</a:t>
            </a:r>
            <a:r>
              <a:rPr lang="fr-FR" dirty="0" smtClean="0"/>
              <a:t> </a:t>
            </a:r>
            <a:r>
              <a:rPr lang="fr-FR" dirty="0" err="1"/>
              <a:t>Federation</a:t>
            </a:r>
            <a:r>
              <a:rPr lang="fr-FR" dirty="0"/>
              <a:t> and </a:t>
            </a:r>
            <a:r>
              <a:rPr lang="fr-FR" dirty="0" smtClean="0"/>
              <a:t>Venezuela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 smtClean="0"/>
              <a:t>coupling</a:t>
            </a:r>
            <a:endParaRPr lang="fr-FR" dirty="0" smtClean="0"/>
          </a:p>
          <a:p>
            <a:pPr marL="1000125" indent="-285750">
              <a:buFont typeface="Courier New"/>
              <a:buChar char="o"/>
            </a:pPr>
            <a:r>
              <a:rPr lang="fr-FR" dirty="0"/>
              <a:t>to the </a:t>
            </a:r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/>
              <a:t>astrochemistry</a:t>
            </a:r>
            <a:r>
              <a:rPr lang="fr-FR" dirty="0"/>
              <a:t>,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, </a:t>
            </a:r>
            <a:r>
              <a:rPr lang="fr-FR" dirty="0" smtClean="0"/>
              <a:t>plasmas)</a:t>
            </a:r>
          </a:p>
          <a:p>
            <a:pPr marL="1000125" indent="-285750">
              <a:buFont typeface="Courier New"/>
              <a:buChar char="o"/>
            </a:pPr>
            <a:r>
              <a:rPr lang="fr-FR" dirty="0" err="1"/>
              <a:t>scientists</a:t>
            </a:r>
            <a:r>
              <a:rPr lang="fr-FR" dirty="0"/>
              <a:t> and </a:t>
            </a:r>
            <a:r>
              <a:rPr lang="fr-FR" dirty="0" err="1"/>
              <a:t>engineers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ICT </a:t>
            </a:r>
            <a:r>
              <a:rPr lang="fr-FR" dirty="0" err="1" smtClean="0"/>
              <a:t>community</a:t>
            </a:r>
            <a:r>
              <a:rPr lang="fr-FR" dirty="0"/>
              <a:t> </a:t>
            </a:r>
            <a:r>
              <a:rPr lang="fr-FR" i="1" dirty="0"/>
              <a:t>(Information and Communication </a:t>
            </a:r>
            <a:r>
              <a:rPr lang="fr-FR" i="1" dirty="0" smtClean="0"/>
              <a:t>Technologies</a:t>
            </a:r>
            <a:r>
              <a:rPr lang="fr-FR" dirty="0" smtClean="0"/>
              <a:t>)</a:t>
            </a:r>
          </a:p>
          <a:p>
            <a:pPr marL="1077913"/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/>
              <a:t>to deal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deploying</a:t>
            </a:r>
            <a:r>
              <a:rPr lang="fr-FR" dirty="0"/>
              <a:t> </a:t>
            </a:r>
            <a:r>
              <a:rPr lang="fr-FR" dirty="0" err="1"/>
              <a:t>interoperable</a:t>
            </a:r>
            <a:r>
              <a:rPr lang="fr-FR" dirty="0"/>
              <a:t> e-</a:t>
            </a:r>
            <a:r>
              <a:rPr lang="fr-FR" dirty="0" smtClean="0"/>
              <a:t>infrastructure</a:t>
            </a:r>
          </a:p>
          <a:p>
            <a:pPr marL="1349375"/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en-US" dirty="0">
                <a:hlinkClick r:id="rId3"/>
              </a:rPr>
              <a:t>Europlanet </a:t>
            </a:r>
            <a:r>
              <a:rPr lang="en-US" dirty="0" smtClean="0">
                <a:hlinkClick r:id="rId3"/>
              </a:rPr>
              <a:t>IDIS</a:t>
            </a:r>
            <a:r>
              <a:rPr lang="en-US" dirty="0" smtClean="0"/>
              <a:t> </a:t>
            </a:r>
          </a:p>
          <a:p>
            <a:pPr marL="1792288"/>
            <a:r>
              <a:rPr lang="fr-FR" dirty="0" smtClean="0">
                <a:hlinkClick r:id="rId4"/>
              </a:rPr>
              <a:t>IVOA</a:t>
            </a:r>
            <a:r>
              <a:rPr lang="fr-FR" dirty="0" smtClean="0"/>
              <a:t>  (</a:t>
            </a:r>
            <a:r>
              <a:rPr lang="en-US" i="1" dirty="0">
                <a:latin typeface="Arial" charset="0"/>
              </a:rPr>
              <a:t>International Virtual Observatory </a:t>
            </a:r>
            <a:r>
              <a:rPr lang="en-US" i="1" dirty="0" smtClean="0">
                <a:latin typeface="Arial" charset="0"/>
              </a:rPr>
              <a:t>Alliance</a:t>
            </a:r>
            <a:r>
              <a:rPr lang="en-US" dirty="0" smtClean="0">
                <a:latin typeface="Arial" charset="0"/>
              </a:rPr>
              <a:t>)</a:t>
            </a:r>
          </a:p>
          <a:p>
            <a:pPr marL="2154238" defTabSz="692150"/>
            <a:r>
              <a:rPr lang="en-US" dirty="0" smtClean="0">
                <a:latin typeface="Arial" charset="0"/>
              </a:rPr>
              <a:t>Members:  </a:t>
            </a:r>
            <a:r>
              <a:rPr lang="en-US" dirty="0">
                <a:hlinkClick r:id="rId5"/>
              </a:rPr>
              <a:t>Euro-VO</a:t>
            </a:r>
            <a:r>
              <a:rPr lang="en-US" dirty="0"/>
              <a:t> </a:t>
            </a:r>
            <a:r>
              <a:rPr lang="en-US" b="1" dirty="0" smtClean="0"/>
              <a:t>, </a:t>
            </a:r>
            <a:r>
              <a:rPr lang="en-US" dirty="0" smtClean="0">
                <a:hlinkClick r:id="rId6"/>
              </a:rPr>
              <a:t>AstroGrid</a:t>
            </a:r>
            <a:r>
              <a:rPr lang="en-US" dirty="0" smtClean="0"/>
              <a:t>…</a:t>
            </a:r>
            <a:endParaRPr lang="en-US" b="1" dirty="0"/>
          </a:p>
        </p:txBody>
      </p:sp>
      <p:grpSp>
        <p:nvGrpSpPr>
          <p:cNvPr id="10" name="Grouper 9"/>
          <p:cNvGrpSpPr/>
          <p:nvPr/>
        </p:nvGrpSpPr>
        <p:grpSpPr>
          <a:xfrm>
            <a:off x="6518731" y="1418158"/>
            <a:ext cx="2404003" cy="1205359"/>
            <a:chOff x="6406895" y="5353210"/>
            <a:chExt cx="2404003" cy="1205359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5" descr="VAMD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814258" y="6127682"/>
              <a:ext cx="1533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>
                  <a:hlinkClick r:id="rId8"/>
                </a:rPr>
                <a:t>http://</a:t>
              </a:r>
              <a:r>
                <a:rPr lang="fr-FR" sz="1100" b="0" dirty="0" smtClean="0">
                  <a:hlinkClick r:id="rId8"/>
                </a:rPr>
                <a:t>www.vamdc.org</a:t>
              </a:r>
              <a:endParaRPr lang="fr-FR" sz="1100" b="0" dirty="0" smtClean="0"/>
            </a:p>
            <a:p>
              <a:r>
                <a:rPr lang="fr-FR" sz="1100" dirty="0"/>
                <a:t>http://</a:t>
              </a:r>
              <a:r>
                <a:rPr lang="fr-FR" sz="1100" dirty="0" err="1" smtClean="0"/>
                <a:t>www.vamdc.eu</a:t>
              </a:r>
              <a:endParaRPr lang="fr-FR" sz="1100" dirty="0"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484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5" name="Image 4" descr="VAMDC Consortium-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811" y="634460"/>
            <a:ext cx="7067716" cy="612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07777" y="74085"/>
            <a:ext cx="23143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3"/>
              </a:rPr>
              <a:t>http://www.vamdc.eu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434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5" name="Image 4" descr="VAMDC portal 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02" y="211660"/>
            <a:ext cx="766962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8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3392"/>
            <a:ext cx="8229600" cy="1299106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VAMDC: portal user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5" name="Image 4" descr="VAMDC Portal 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7" y="1551157"/>
            <a:ext cx="9144000" cy="38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9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3" y="84144"/>
            <a:ext cx="7518400" cy="50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86818"/>
            <a:ext cx="499919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899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Query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5" name="Image 4" descr="Imag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4678"/>
            <a:ext cx="9144000" cy="51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8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4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7960" y="1009280"/>
            <a:ext cx="4318000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51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879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Query</a:t>
            </a:r>
            <a:r>
              <a:rPr lang="fr-FR" sz="2800" dirty="0" smtClean="0"/>
              <a:t> by </a:t>
            </a:r>
            <a:r>
              <a:rPr lang="fr-FR" sz="2800" dirty="0" err="1" smtClean="0"/>
              <a:t>species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5" name="Image 4" descr="Imag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5860"/>
            <a:ext cx="9144000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63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2683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 smtClean="0"/>
              <a:t>species</a:t>
            </a:r>
            <a:r>
              <a:rPr lang="fr-FR" sz="2800" dirty="0" smtClean="0"/>
              <a:t>: </a:t>
            </a:r>
            <a:r>
              <a:rPr lang="fr-FR" sz="2800" dirty="0" err="1" smtClean="0"/>
              <a:t>atom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5" name="Image 4" descr="Imag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1922"/>
            <a:ext cx="9144000" cy="51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2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58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 smtClean="0"/>
              <a:t>atom</a:t>
            </a:r>
            <a:r>
              <a:rPr lang="fr-FR" sz="2800" dirty="0" smtClean="0"/>
              <a:t> (</a:t>
            </a:r>
            <a:r>
              <a:rPr lang="fr-FR" sz="2800" dirty="0" err="1" smtClean="0"/>
              <a:t>following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5" name="Image 4" descr="Image 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8153"/>
            <a:ext cx="9144000" cy="52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3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858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 smtClean="0"/>
              <a:t>atom</a:t>
            </a:r>
            <a:r>
              <a:rPr lang="fr-FR" sz="2800" dirty="0" smtClean="0"/>
              <a:t>, </a:t>
            </a:r>
            <a:r>
              <a:rPr lang="fr-FR" sz="2800" dirty="0" err="1" smtClean="0"/>
              <a:t>processes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5" name="Image 4" descr="Image 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6861"/>
            <a:ext cx="9144000" cy="5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1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74638"/>
            <a:ext cx="9015012" cy="655260"/>
          </a:xfrm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/>
              <a:t>atom</a:t>
            </a:r>
            <a:r>
              <a:rPr lang="fr-FR" sz="2800" dirty="0"/>
              <a:t>, </a:t>
            </a:r>
            <a:r>
              <a:rPr lang="fr-FR" sz="2800" dirty="0" err="1" smtClean="0"/>
              <a:t>processes</a:t>
            </a:r>
            <a:r>
              <a:rPr lang="fr-FR" sz="2800" dirty="0" smtClean="0"/>
              <a:t> (</a:t>
            </a:r>
            <a:r>
              <a:rPr lang="fr-FR" sz="2800" dirty="0" err="1" smtClean="0"/>
              <a:t>following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6" name="Image 5" descr="Image 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11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604838"/>
          </a:xfrm>
          <a:solidFill>
            <a:schemeClr val="bg2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3100" dirty="0" err="1"/>
              <a:t>Query</a:t>
            </a:r>
            <a:r>
              <a:rPr lang="fr-FR" sz="3100" dirty="0"/>
              <a:t> </a:t>
            </a:r>
            <a:r>
              <a:rPr lang="fr-FR" sz="3100" dirty="0" smtClean="0"/>
              <a:t>: </a:t>
            </a:r>
            <a:r>
              <a:rPr lang="fr-FR" sz="3100" dirty="0" err="1" smtClean="0"/>
              <a:t>result</a:t>
            </a:r>
            <a:r>
              <a:rPr lang="fr-FR" sz="3100" dirty="0" smtClean="0"/>
              <a:t>, click on </a:t>
            </a:r>
            <a:r>
              <a:rPr lang="fr-FR" sz="3100" dirty="0" err="1" smtClean="0"/>
              <a:t>download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5" name="Image 4" descr="Image 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" y="1042972"/>
            <a:ext cx="9144000" cy="3970336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132477" y="5192221"/>
            <a:ext cx="3948023" cy="1080000"/>
            <a:chOff x="187777" y="5158362"/>
            <a:chExt cx="3948023" cy="1080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77" y="5158362"/>
              <a:ext cx="2661610" cy="1080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8476" y="5158362"/>
              <a:ext cx="1247324" cy="1080000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60777" y="5194741"/>
            <a:ext cx="5118100" cy="1077218"/>
          </a:xfrm>
          <a:prstGeom prst="rect">
            <a:avLst/>
          </a:prstGeom>
          <a:solidFill>
            <a:srgbClr val="FFF0FE"/>
          </a:solidFill>
          <a:ln>
            <a:solidFill>
              <a:srgbClr val="A63212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Xsams</a:t>
            </a:r>
            <a:r>
              <a:rPr lang="fr-FR" sz="1600" dirty="0">
                <a:solidFill>
                  <a:srgbClr val="FF0000"/>
                </a:solidFill>
              </a:rPr>
              <a:t>: </a:t>
            </a:r>
            <a:r>
              <a:rPr lang="fr-FR" sz="1600" dirty="0"/>
              <a:t>XML </a:t>
            </a:r>
            <a:r>
              <a:rPr lang="fr-FR" sz="1600" dirty="0" err="1"/>
              <a:t>Schema</a:t>
            </a:r>
            <a:r>
              <a:rPr lang="fr-FR" sz="1600" dirty="0"/>
              <a:t> for </a:t>
            </a:r>
            <a:r>
              <a:rPr lang="fr-FR" sz="1600" dirty="0" err="1"/>
              <a:t>Atoms</a:t>
            </a:r>
            <a:r>
              <a:rPr lang="fr-FR" sz="1600" dirty="0"/>
              <a:t>, </a:t>
            </a:r>
            <a:r>
              <a:rPr lang="fr-FR" sz="1600" dirty="0" err="1"/>
              <a:t>Molecules</a:t>
            </a:r>
            <a:r>
              <a:rPr lang="fr-FR" sz="1600" dirty="0"/>
              <a:t> and </a:t>
            </a:r>
            <a:r>
              <a:rPr lang="fr-FR" sz="1600" dirty="0" err="1"/>
              <a:t>Solids</a:t>
            </a:r>
            <a:r>
              <a:rPr lang="fr-FR" sz="1600" dirty="0"/>
              <a:t> 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XML: </a:t>
            </a:r>
            <a:r>
              <a:rPr lang="fr-FR" sz="1600" dirty="0" smtClean="0"/>
              <a:t>Extensible </a:t>
            </a:r>
            <a:r>
              <a:rPr lang="fr-FR" sz="1600" dirty="0" err="1"/>
              <a:t>Markup</a:t>
            </a:r>
            <a:r>
              <a:rPr lang="fr-FR" sz="1600" dirty="0"/>
              <a:t> </a:t>
            </a:r>
            <a:r>
              <a:rPr lang="fr-FR" sz="1600" dirty="0" err="1" smtClean="0"/>
              <a:t>Language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0000"/>
                </a:solidFill>
              </a:rPr>
              <a:t>Xsams2SME</a:t>
            </a:r>
            <a:r>
              <a:rPr lang="fr-FR" sz="1600" dirty="0"/>
              <a:t>: </a:t>
            </a:r>
            <a:r>
              <a:rPr lang="fr-FR" sz="1600" dirty="0" err="1"/>
              <a:t>converts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XML</a:t>
            </a:r>
            <a:r>
              <a:rPr lang="fr-FR" sz="1600" dirty="0"/>
              <a:t> document </a:t>
            </a:r>
            <a:r>
              <a:rPr lang="fr-FR" sz="1600" dirty="0" err="1"/>
              <a:t>into</a:t>
            </a:r>
            <a:r>
              <a:rPr lang="fr-FR" sz="1600" dirty="0"/>
              <a:t> the </a:t>
            </a:r>
            <a:r>
              <a:rPr lang="fr-FR" sz="1600" dirty="0">
                <a:solidFill>
                  <a:srgbClr val="FF0000"/>
                </a:solidFill>
              </a:rPr>
              <a:t>CSV-format </a:t>
            </a:r>
            <a:r>
              <a:rPr lang="fr-FR" sz="1600" dirty="0" err="1"/>
              <a:t>wanted</a:t>
            </a:r>
            <a:r>
              <a:rPr lang="fr-FR" sz="1600" dirty="0"/>
              <a:t> by </a:t>
            </a:r>
            <a:r>
              <a:rPr lang="fr-FR" sz="1600" dirty="0" err="1">
                <a:solidFill>
                  <a:srgbClr val="FF0000"/>
                </a:solidFill>
              </a:rPr>
              <a:t>Spectroscopy</a:t>
            </a:r>
            <a:r>
              <a:rPr lang="fr-FR" sz="1600" dirty="0">
                <a:solidFill>
                  <a:srgbClr val="FF0000"/>
                </a:solidFill>
              </a:rPr>
              <a:t> Made </a:t>
            </a:r>
            <a:r>
              <a:rPr lang="fr-FR" sz="1600" dirty="0" err="1">
                <a:solidFill>
                  <a:srgbClr val="FF0000"/>
                </a:solidFill>
              </a:rPr>
              <a:t>Easy</a:t>
            </a:r>
            <a:r>
              <a:rPr lang="fr-FR" sz="1600" dirty="0">
                <a:solidFill>
                  <a:srgbClr val="FF0000"/>
                </a:solidFill>
              </a:rPr>
              <a:t> (SME)</a:t>
            </a:r>
          </a:p>
        </p:txBody>
      </p:sp>
    </p:spTree>
    <p:extLst>
      <p:ext uri="{BB962C8B-B14F-4D97-AF65-F5344CB8AC3E}">
        <p14:creationId xmlns:p14="http://schemas.microsoft.com/office/powerpoint/2010/main" xmlns="" val="19078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5" name="Image 4" descr="Capture d’écran 2012-06-04 à 21.1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3950"/>
            <a:ext cx="9144000" cy="39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114300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Result</a:t>
            </a:r>
            <a:r>
              <a:rPr lang="fr-FR" sz="2800" dirty="0" smtClean="0"/>
              <a:t> of the </a:t>
            </a:r>
            <a:r>
              <a:rPr lang="fr-FR" sz="2800" dirty="0" err="1" smtClean="0"/>
              <a:t>download</a:t>
            </a:r>
            <a:r>
              <a:rPr lang="fr-FR" sz="2800" dirty="0" smtClean="0"/>
              <a:t>:</a:t>
            </a:r>
            <a:br>
              <a:rPr lang="fr-FR" sz="2800" dirty="0" smtClean="0"/>
            </a:br>
            <a:r>
              <a:rPr lang="fr-FR" sz="2800" dirty="0" smtClean="0"/>
              <a:t>code in XML </a:t>
            </a:r>
            <a:r>
              <a:rPr lang="fr-FR" sz="2800" dirty="0" err="1" smtClean="0"/>
              <a:t>language</a:t>
            </a:r>
            <a:r>
              <a:rPr lang="fr-FR" sz="2800" dirty="0" smtClean="0"/>
              <a:t> for </a:t>
            </a:r>
            <a:r>
              <a:rPr lang="fr-FR" sz="2800" dirty="0" err="1" smtClean="0"/>
              <a:t>users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6" name="Image 5" descr="Image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15576"/>
            <a:ext cx="9144000" cy="3734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978" y="5364886"/>
            <a:ext cx="5787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Xsams</a:t>
            </a:r>
            <a:endParaRPr lang="fr-FR" dirty="0"/>
          </a:p>
          <a:p>
            <a:r>
              <a:rPr lang="fr-FR" dirty="0"/>
              <a:t>XML </a:t>
            </a:r>
            <a:r>
              <a:rPr lang="fr-FR" dirty="0" err="1"/>
              <a:t>Schema</a:t>
            </a:r>
            <a:r>
              <a:rPr lang="fr-FR" dirty="0"/>
              <a:t> for </a:t>
            </a:r>
            <a:r>
              <a:rPr lang="fr-FR" dirty="0" err="1"/>
              <a:t>Atoms</a:t>
            </a:r>
            <a:r>
              <a:rPr lang="fr-FR" dirty="0"/>
              <a:t>, </a:t>
            </a:r>
            <a:r>
              <a:rPr lang="fr-FR" dirty="0" err="1"/>
              <a:t>Molecules</a:t>
            </a:r>
            <a:r>
              <a:rPr lang="fr-FR" dirty="0"/>
              <a:t> and </a:t>
            </a:r>
            <a:r>
              <a:rPr lang="fr-FR" dirty="0" err="1"/>
              <a:t>Solids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42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5" name="Image 4" descr="Capture d’écran 2012-06-04 à 21.1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750"/>
            <a:ext cx="9144000" cy="3959835"/>
          </a:xfrm>
          <a:prstGeom prst="rect">
            <a:avLst/>
          </a:prstGeom>
        </p:spPr>
      </p:pic>
      <p:pic>
        <p:nvPicPr>
          <p:cNvPr id="6" name="Image 5" descr="Capture d’écran 2012-06-04 à 21.1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1462" y="4553785"/>
            <a:ext cx="3465338" cy="15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1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5" name="Image 4" descr="Capture d’écran 2012-06-04 à 21.3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466" y="274638"/>
            <a:ext cx="5689601" cy="56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7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5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5105400" y="990600"/>
            <a:ext cx="3962400" cy="5486400"/>
            <a:chOff x="3216" y="672"/>
            <a:chExt cx="2496" cy="3456"/>
          </a:xfrm>
        </p:grpSpPr>
        <p:pic>
          <p:nvPicPr>
            <p:cNvPr id="8" name="Picture 4" descr="hertzsprung-russell_diagram-sta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" y="961"/>
              <a:ext cx="2494" cy="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216" y="672"/>
              <a:ext cx="2494" cy="3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" name="Group 6"/>
            <p:cNvGrpSpPr>
              <a:grpSpLocks noChangeAspect="1"/>
            </p:cNvGrpSpPr>
            <p:nvPr/>
          </p:nvGrpSpPr>
          <p:grpSpPr bwMode="auto">
            <a:xfrm>
              <a:off x="3241" y="691"/>
              <a:ext cx="2471" cy="3405"/>
              <a:chOff x="672" y="441"/>
              <a:chExt cx="3401" cy="3437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672" y="441"/>
                <a:ext cx="3401" cy="3437"/>
                <a:chOff x="1179" y="528"/>
                <a:chExt cx="3401" cy="3437"/>
              </a:xfrm>
            </p:grpSpPr>
            <p:pic>
              <p:nvPicPr>
                <p:cNvPr id="13" name="Picture 8" descr="850px-Periodic_tabl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9" y="528"/>
                  <a:ext cx="3401" cy="19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9" descr="600px-SolarSystemAbundances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9" y="2448"/>
                  <a:ext cx="3401" cy="1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064" y="2544"/>
                <a:ext cx="1317" cy="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b="0"/>
                  <a:t>Sun abundances</a:t>
                </a:r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19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5" name="Image 4" descr="Capture d’écran 2012-06-04 à 21.3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00" y="846667"/>
            <a:ext cx="8153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00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5" name="Image 4" descr="Capture d’écran 2012-06-04 à 21.1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7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0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59038"/>
            <a:ext cx="8229600" cy="1143000"/>
          </a:xfrm>
        </p:spPr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561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6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62091"/>
            <a:ext cx="8606785" cy="826041"/>
          </a:xfrm>
          <a:solidFill>
            <a:srgbClr val="FFFFC5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>
                <a:solidFill>
                  <a:srgbClr val="D1130F"/>
                </a:solidFill>
              </a:rPr>
              <a:t> </a:t>
            </a:r>
            <a:r>
              <a:rPr lang="fr-FR" sz="2800" dirty="0" smtClean="0">
                <a:solidFill>
                  <a:srgbClr val="D1130F"/>
                </a:solidFill>
              </a:rPr>
              <a:t>in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 err="1">
                <a:solidFill>
                  <a:srgbClr val="D1130F"/>
                </a:solidFill>
              </a:rPr>
              <a:t>L</a:t>
            </a:r>
            <a:r>
              <a:rPr lang="fr-FR" sz="2800" dirty="0" err="1" smtClean="0">
                <a:solidFill>
                  <a:srgbClr val="D1130F"/>
                </a:solidFill>
              </a:rPr>
              <a:t>aboratory</a:t>
            </a:r>
            <a:r>
              <a:rPr lang="fr-FR" sz="2800" dirty="0" smtClean="0">
                <a:solidFill>
                  <a:srgbClr val="D1130F"/>
                </a:solidFill>
              </a:rPr>
              <a:t> and </a:t>
            </a:r>
            <a:r>
              <a:rPr lang="fr-FR" sz="2800" dirty="0" err="1" smtClean="0">
                <a:solidFill>
                  <a:srgbClr val="D1130F"/>
                </a:solidFill>
              </a:rPr>
              <a:t>Technological</a:t>
            </a:r>
            <a:r>
              <a:rPr lang="fr-FR" sz="2800" dirty="0" smtClean="0">
                <a:solidFill>
                  <a:srgbClr val="D1130F"/>
                </a:solidFill>
              </a:rPr>
              <a:t> plasmas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899472"/>
            <a:ext cx="8991600" cy="5935848"/>
          </a:xfrm>
          <a:solidFill>
            <a:srgbClr val="FFF6F2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developments</a:t>
            </a:r>
            <a:r>
              <a:rPr lang="fr-FR" sz="1600" i="1" dirty="0" smtClean="0">
                <a:solidFill>
                  <a:srgbClr val="0000FF"/>
                </a:solidFill>
              </a:rPr>
              <a:t> and </a:t>
            </a:r>
            <a:r>
              <a:rPr lang="fr-FR" sz="1600" i="1" dirty="0" err="1" smtClean="0">
                <a:solidFill>
                  <a:srgbClr val="0000FF"/>
                </a:solidFill>
              </a:rPr>
              <a:t>needs</a:t>
            </a:r>
            <a:r>
              <a:rPr lang="fr-FR" sz="1600" i="1" dirty="0" smtClean="0">
                <a:solidFill>
                  <a:srgbClr val="0000FF"/>
                </a:solidFill>
              </a:rPr>
              <a:t> (</a:t>
            </a:r>
            <a:r>
              <a:rPr lang="fr-FR" sz="1600" i="1" dirty="0" err="1" smtClean="0">
                <a:solidFill>
                  <a:srgbClr val="0000FF"/>
                </a:solidFill>
              </a:rPr>
              <a:t>devices</a:t>
            </a:r>
            <a:r>
              <a:rPr lang="fr-FR" sz="1600" i="1" dirty="0" smtClean="0">
                <a:solidFill>
                  <a:srgbClr val="0000FF"/>
                </a:solidFill>
              </a:rPr>
              <a:t> an </a:t>
            </a:r>
            <a:r>
              <a:rPr lang="fr-FR" sz="1600" i="1" dirty="0" err="1" smtClean="0">
                <a:solidFill>
                  <a:srgbClr val="0000FF"/>
                </a:solidFill>
              </a:rPr>
              <a:t>research</a:t>
            </a:r>
            <a:r>
              <a:rPr lang="fr-FR" sz="1600" i="1" dirty="0">
                <a:solidFill>
                  <a:srgbClr val="0000FF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Magnetic</a:t>
            </a:r>
            <a:r>
              <a:rPr lang="fr-FR" sz="1400" i="1" dirty="0" smtClean="0">
                <a:solidFill>
                  <a:srgbClr val="0000FF"/>
                </a:solidFill>
              </a:rPr>
              <a:t> confinement fusion: </a:t>
            </a:r>
            <a:r>
              <a:rPr lang="fr-FR" sz="1400" i="1" dirty="0" err="1" smtClean="0">
                <a:solidFill>
                  <a:srgbClr val="0000FF"/>
                </a:solidFill>
              </a:rPr>
              <a:t>moderately</a:t>
            </a:r>
            <a:r>
              <a:rPr lang="fr-FR" sz="1400" i="1" dirty="0" smtClean="0">
                <a:solidFill>
                  <a:srgbClr val="0000FF"/>
                </a:solidFill>
              </a:rPr>
              <a:t> dense and hot plasmas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Inertial</a:t>
            </a:r>
            <a:r>
              <a:rPr lang="fr-FR" sz="1400" i="1" dirty="0" smtClean="0">
                <a:solidFill>
                  <a:srgbClr val="0000FF"/>
                </a:solidFill>
              </a:rPr>
              <a:t> confinement fusion (laser fusion, ion-</a:t>
            </a:r>
            <a:r>
              <a:rPr lang="fr-FR" sz="1400" i="1" dirty="0" err="1" smtClean="0">
                <a:solidFill>
                  <a:srgbClr val="0000FF"/>
                </a:solidFill>
              </a:rPr>
              <a:t>beam</a:t>
            </a:r>
            <a:r>
              <a:rPr lang="fr-FR" sz="1400" i="1" dirty="0" smtClean="0">
                <a:solidFill>
                  <a:srgbClr val="0000FF"/>
                </a:solidFill>
              </a:rPr>
              <a:t> fusion): dense and </a:t>
            </a:r>
            <a:r>
              <a:rPr lang="fr-FR" sz="1400" i="1" dirty="0" err="1" smtClean="0">
                <a:solidFill>
                  <a:srgbClr val="0000FF"/>
                </a:solidFill>
              </a:rPr>
              <a:t>very</a:t>
            </a:r>
            <a:r>
              <a:rPr lang="fr-FR" sz="1400" i="1" dirty="0" smtClean="0">
                <a:solidFill>
                  <a:srgbClr val="0000FF"/>
                </a:solidFill>
              </a:rPr>
              <a:t> hot plasmas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Low</a:t>
            </a:r>
            <a:r>
              <a:rPr lang="fr-FR" sz="1400" i="1" dirty="0" smtClean="0">
                <a:solidFill>
                  <a:srgbClr val="0000FF"/>
                </a:solidFill>
              </a:rPr>
              <a:t> </a:t>
            </a:r>
            <a:r>
              <a:rPr lang="fr-FR" sz="1400" i="1" dirty="0" err="1" smtClean="0">
                <a:solidFill>
                  <a:srgbClr val="0000FF"/>
                </a:solidFill>
              </a:rPr>
              <a:t>temperatures</a:t>
            </a:r>
            <a:r>
              <a:rPr lang="fr-FR" sz="1400" i="1" dirty="0" smtClean="0">
                <a:solidFill>
                  <a:srgbClr val="0000FF"/>
                </a:solidFill>
              </a:rPr>
              <a:t> plasmas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Lighting</a:t>
            </a:r>
            <a:r>
              <a:rPr lang="fr-FR" sz="1400" i="1" dirty="0" smtClean="0">
                <a:solidFill>
                  <a:srgbClr val="0000FF"/>
                </a:solidFill>
              </a:rPr>
              <a:t> </a:t>
            </a:r>
            <a:r>
              <a:rPr lang="fr-FR" sz="1400" i="1" dirty="0" err="1" smtClean="0">
                <a:solidFill>
                  <a:srgbClr val="0000FF"/>
                </a:solidFill>
              </a:rPr>
              <a:t>discharges</a:t>
            </a:r>
            <a:endParaRPr lang="fr-FR" sz="1400" i="1" dirty="0" smtClean="0">
              <a:solidFill>
                <a:srgbClr val="0000FF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dirty="0" smtClean="0">
                <a:sym typeface="Symbol" charset="0"/>
              </a:rPr>
              <a:t> </a:t>
            </a:r>
            <a:r>
              <a:rPr lang="fr-FR" sz="1800" b="1" dirty="0" err="1"/>
              <a:t>Analysis</a:t>
            </a:r>
            <a:r>
              <a:rPr lang="fr-FR" sz="1800" b="1" dirty="0"/>
              <a:t> and </a:t>
            </a:r>
            <a:r>
              <a:rPr lang="fr-FR" sz="1800" b="1" dirty="0" err="1"/>
              <a:t>interpretation</a:t>
            </a:r>
            <a:r>
              <a:rPr lang="fr-FR" sz="1800" b="1" dirty="0"/>
              <a:t> of the </a:t>
            </a:r>
            <a:r>
              <a:rPr lang="fr-FR" sz="1800" b="1" dirty="0" err="1" smtClean="0"/>
              <a:t>spectrum</a:t>
            </a:r>
            <a:r>
              <a:rPr lang="fr-FR" sz="1800" b="1" dirty="0" smtClean="0"/>
              <a:t> in fusion </a:t>
            </a:r>
            <a:r>
              <a:rPr lang="fr-FR" sz="1800" b="1" dirty="0" err="1" smtClean="0"/>
              <a:t>devices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Light </a:t>
            </a:r>
            <a:r>
              <a:rPr lang="fr-FR" sz="1600" dirty="0" err="1" smtClean="0"/>
              <a:t>elements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divertor</a:t>
            </a:r>
            <a:r>
              <a:rPr lang="fr-FR" sz="1600" dirty="0" smtClean="0"/>
              <a:t> and </a:t>
            </a:r>
            <a:r>
              <a:rPr lang="fr-FR" sz="1600" dirty="0" err="1" smtClean="0"/>
              <a:t>edge</a:t>
            </a:r>
            <a:r>
              <a:rPr lang="fr-FR" sz="1600" dirty="0" smtClean="0"/>
              <a:t> plasma </a:t>
            </a:r>
            <a:r>
              <a:rPr lang="fr-FR" sz="1600" dirty="0" err="1" smtClean="0"/>
              <a:t>regions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Importance of Tin, </a:t>
            </a:r>
            <a:r>
              <a:rPr lang="fr-FR" sz="1600" dirty="0" err="1" smtClean="0"/>
              <a:t>Tungsten</a:t>
            </a:r>
            <a:r>
              <a:rPr lang="fr-FR" sz="1600" dirty="0" smtClean="0"/>
              <a:t> and </a:t>
            </a:r>
            <a:r>
              <a:rPr lang="fr-FR" sz="1600" dirty="0" err="1" smtClean="0"/>
              <a:t>impurities</a:t>
            </a:r>
            <a:endParaRPr lang="fr-FR" sz="1600" dirty="0"/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 smtClean="0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Pressure</a:t>
            </a:r>
            <a:endParaRPr lang="fr-FR" sz="1400" dirty="0">
              <a:solidFill>
                <a:srgbClr val="008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smtClean="0"/>
              <a:t>Progress </a:t>
            </a:r>
            <a:r>
              <a:rPr lang="fr-FR" sz="1800" b="1" dirty="0"/>
              <a:t>in </a:t>
            </a:r>
            <a:r>
              <a:rPr lang="fr-FR" sz="1800" b="1" dirty="0" smtClean="0"/>
              <a:t> </a:t>
            </a:r>
            <a:r>
              <a:rPr lang="fr-FR" sz="1800" b="1" dirty="0" err="1"/>
              <a:t>low-energy</a:t>
            </a:r>
            <a:r>
              <a:rPr lang="fr-FR" sz="1800" b="1" dirty="0"/>
              <a:t> light sources</a:t>
            </a:r>
          </a:p>
          <a:p>
            <a:pPr marL="714375" indent="-271463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fr-FR" sz="1600" dirty="0" err="1"/>
              <a:t>D</a:t>
            </a:r>
            <a:r>
              <a:rPr lang="fr-FR" sz="1600" dirty="0" err="1" smtClean="0"/>
              <a:t>ischarge</a:t>
            </a:r>
            <a:r>
              <a:rPr lang="fr-FR" sz="1600" dirty="0" smtClean="0"/>
              <a:t> </a:t>
            </a:r>
            <a:r>
              <a:rPr lang="fr-FR" sz="1600" dirty="0" err="1" smtClean="0"/>
              <a:t>lamps</a:t>
            </a:r>
            <a:r>
              <a:rPr lang="fr-FR" sz="1600" dirty="0" smtClean="0"/>
              <a:t> and </a:t>
            </a:r>
            <a:r>
              <a:rPr lang="fr-FR" sz="1600" dirty="0" err="1" smtClean="0"/>
              <a:t>lighting</a:t>
            </a:r>
            <a:r>
              <a:rPr lang="fr-FR" sz="1600" dirty="0" smtClean="0"/>
              <a:t> </a:t>
            </a:r>
            <a:r>
              <a:rPr lang="fr-FR" sz="1400" dirty="0" smtClean="0"/>
              <a:t>:</a:t>
            </a: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optimisation of performances</a:t>
            </a: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cold light </a:t>
            </a:r>
            <a:r>
              <a:rPr lang="fr-FR" sz="1400" dirty="0" err="1" smtClean="0">
                <a:solidFill>
                  <a:srgbClr val="008000"/>
                </a:solidFill>
              </a:rPr>
              <a:t>from</a:t>
            </a:r>
            <a:r>
              <a:rPr lang="fr-FR" sz="1400" dirty="0" smtClean="0">
                <a:solidFill>
                  <a:srgbClr val="008000"/>
                </a:solidFill>
              </a:rPr>
              <a:t> hot </a:t>
            </a:r>
            <a:r>
              <a:rPr lang="fr-FR" sz="1400" dirty="0" err="1" smtClean="0">
                <a:solidFill>
                  <a:srgbClr val="008000"/>
                </a:solidFill>
              </a:rPr>
              <a:t>atoms</a:t>
            </a:r>
            <a:r>
              <a:rPr lang="fr-FR" sz="1400" dirty="0" smtClean="0">
                <a:solidFill>
                  <a:srgbClr val="008000"/>
                </a:solidFill>
              </a:rPr>
              <a:t> and </a:t>
            </a:r>
            <a:r>
              <a:rPr lang="fr-FR" sz="1400" dirty="0" err="1" smtClean="0">
                <a:solidFill>
                  <a:srgbClr val="008000"/>
                </a:solidFill>
              </a:rPr>
              <a:t>molecules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</a:p>
          <a:p>
            <a:pPr marL="1439863" indent="-1809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."/>
            </a:pPr>
            <a:r>
              <a:rPr lang="fr-FR" sz="1400" dirty="0" smtClean="0">
                <a:solidFill>
                  <a:srgbClr val="660066"/>
                </a:solidFill>
              </a:rPr>
              <a:t>(white light 3000-5000K, </a:t>
            </a:r>
            <a:r>
              <a:rPr lang="fr-FR" sz="1400" dirty="0" err="1" smtClean="0">
                <a:solidFill>
                  <a:srgbClr val="660066"/>
                </a:solidFill>
              </a:rPr>
              <a:t>discharge</a:t>
            </a:r>
            <a:r>
              <a:rPr lang="fr-FR" sz="1400" dirty="0" smtClean="0">
                <a:solidFill>
                  <a:srgbClr val="660066"/>
                </a:solidFill>
              </a:rPr>
              <a:t> up to 45000K), </a:t>
            </a:r>
          </a:p>
          <a:p>
            <a:pPr marL="1439863" indent="-1809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."/>
            </a:pPr>
            <a:r>
              <a:rPr lang="fr-FR" sz="1400" dirty="0" err="1" smtClean="0">
                <a:solidFill>
                  <a:srgbClr val="660066"/>
                </a:solidFill>
              </a:rPr>
              <a:t>high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electron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density</a:t>
            </a:r>
            <a:r>
              <a:rPr lang="fr-FR" sz="1400" dirty="0" smtClean="0">
                <a:solidFill>
                  <a:srgbClr val="660066"/>
                </a:solidFill>
              </a:rPr>
              <a:t> (</a:t>
            </a:r>
            <a:r>
              <a:rPr lang="fr-FR" sz="1400" dirty="0" err="1" smtClean="0">
                <a:solidFill>
                  <a:srgbClr val="660066"/>
                </a:solidFill>
              </a:rPr>
              <a:t>strong</a:t>
            </a:r>
            <a:r>
              <a:rPr lang="fr-FR" sz="1400" dirty="0" smtClean="0">
                <a:solidFill>
                  <a:srgbClr val="660066"/>
                </a:solidFill>
              </a:rPr>
              <a:t> and </a:t>
            </a:r>
            <a:r>
              <a:rPr lang="fr-FR" sz="1400" dirty="0" err="1" smtClean="0">
                <a:solidFill>
                  <a:srgbClr val="660066"/>
                </a:solidFill>
              </a:rPr>
              <a:t>broad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emission</a:t>
            </a:r>
            <a:r>
              <a:rPr lang="fr-FR" sz="1400" dirty="0" smtClean="0">
                <a:solidFill>
                  <a:srgbClr val="660066"/>
                </a:solidFill>
              </a:rPr>
              <a:t> in the visible </a:t>
            </a:r>
            <a:r>
              <a:rPr lang="fr-FR" sz="1400" dirty="0" err="1" smtClean="0">
                <a:solidFill>
                  <a:srgbClr val="660066"/>
                </a:solidFill>
              </a:rPr>
              <a:t>spectrum</a:t>
            </a:r>
            <a:endParaRPr lang="fr-FR" sz="1400" dirty="0" smtClean="0">
              <a:solidFill>
                <a:srgbClr val="660066"/>
              </a:solidFill>
            </a:endParaRP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Fluorescent </a:t>
            </a:r>
            <a:r>
              <a:rPr lang="fr-FR" sz="1400" dirty="0" err="1" smtClean="0">
                <a:solidFill>
                  <a:srgbClr val="008000"/>
                </a:solidFill>
              </a:rPr>
              <a:t>lamps</a:t>
            </a:r>
            <a:r>
              <a:rPr lang="fr-FR" sz="1400" dirty="0" smtClean="0">
                <a:solidFill>
                  <a:srgbClr val="008000"/>
                </a:solidFill>
              </a:rPr>
              <a:t>: </a:t>
            </a:r>
            <a:r>
              <a:rPr lang="fr-FR" sz="1400" dirty="0" err="1" smtClean="0">
                <a:solidFill>
                  <a:srgbClr val="008000"/>
                </a:solidFill>
              </a:rPr>
              <a:t>improving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efficacity</a:t>
            </a:r>
            <a:r>
              <a:rPr lang="fr-FR" sz="1400" dirty="0" smtClean="0">
                <a:solidFill>
                  <a:srgbClr val="008000"/>
                </a:solidFill>
              </a:rPr>
              <a:t> (</a:t>
            </a:r>
            <a:r>
              <a:rPr lang="fr-FR" sz="1400" dirty="0" err="1" smtClean="0">
                <a:solidFill>
                  <a:srgbClr val="008000"/>
                </a:solidFill>
              </a:rPr>
              <a:t>phosphors</a:t>
            </a:r>
            <a:r>
              <a:rPr lang="fr-FR" sz="14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lnSpc>
                <a:spcPct val="7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 smtClean="0"/>
              <a:t>Rare </a:t>
            </a:r>
            <a:r>
              <a:rPr lang="fr-FR" sz="1600" dirty="0" err="1" smtClean="0"/>
              <a:t>earth</a:t>
            </a:r>
            <a:r>
              <a:rPr lang="fr-FR" sz="1600" dirty="0" smtClean="0"/>
              <a:t> </a:t>
            </a:r>
            <a:r>
              <a:rPr lang="fr-FR" sz="1600" dirty="0" err="1" smtClean="0"/>
              <a:t>elements</a:t>
            </a:r>
            <a:r>
              <a:rPr lang="fr-FR" sz="1600" dirty="0" smtClean="0"/>
              <a:t> Dy, Ho, Ce: excellent radiation sources</a:t>
            </a:r>
            <a:endParaRPr lang="fr-FR" sz="1600" dirty="0"/>
          </a:p>
          <a:p>
            <a:pPr lvl="1">
              <a:lnSpc>
                <a:spcPct val="9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 smtClean="0"/>
              <a:t>HID (</a:t>
            </a:r>
            <a:r>
              <a:rPr lang="fr-FR" sz="1600" i="1" dirty="0" smtClean="0"/>
              <a:t>High </a:t>
            </a:r>
            <a:r>
              <a:rPr lang="fr-FR" sz="1600" i="1" dirty="0" err="1" smtClean="0"/>
              <a:t>Intensity</a:t>
            </a:r>
            <a:r>
              <a:rPr lang="fr-FR" sz="1600" i="1" dirty="0" smtClean="0"/>
              <a:t> </a:t>
            </a:r>
            <a:r>
              <a:rPr lang="fr-FR" sz="1600" i="1" dirty="0" err="1"/>
              <a:t>D</a:t>
            </a:r>
            <a:r>
              <a:rPr lang="fr-FR" sz="1600" i="1" dirty="0" err="1" smtClean="0"/>
              <a:t>ischarge</a:t>
            </a:r>
            <a:r>
              <a:rPr lang="fr-FR" sz="1600" dirty="0" smtClean="0"/>
              <a:t>): MH </a:t>
            </a:r>
            <a:r>
              <a:rPr lang="fr-FR" sz="1600" dirty="0"/>
              <a:t>(</a:t>
            </a:r>
            <a:r>
              <a:rPr lang="fr-FR" sz="1600" i="1" dirty="0" err="1"/>
              <a:t>Metal</a:t>
            </a:r>
            <a:r>
              <a:rPr lang="fr-FR" sz="1600" i="1" dirty="0"/>
              <a:t> </a:t>
            </a:r>
            <a:r>
              <a:rPr lang="fr-FR" sz="1600" i="1" dirty="0" err="1" smtClean="0"/>
              <a:t>Halide</a:t>
            </a:r>
            <a:r>
              <a:rPr lang="fr-FR" sz="1600" dirty="0" smtClean="0"/>
              <a:t>) </a:t>
            </a:r>
            <a:r>
              <a:rPr lang="fr-FR" sz="1600" dirty="0" err="1" smtClean="0"/>
              <a:t>lamps</a:t>
            </a:r>
            <a:r>
              <a:rPr lang="fr-FR" sz="1600" dirty="0"/>
              <a:t>, </a:t>
            </a:r>
            <a:r>
              <a:rPr lang="fr-FR" sz="1600" dirty="0" err="1" smtClean="0"/>
              <a:t>e.g</a:t>
            </a:r>
            <a:r>
              <a:rPr lang="fr-FR" sz="1600" dirty="0" smtClean="0"/>
              <a:t>. Dy I</a:t>
            </a:r>
            <a:r>
              <a:rPr lang="fr-FR" sz="1600" baseline="-25000" dirty="0" smtClean="0"/>
              <a:t>3</a:t>
            </a:r>
            <a:r>
              <a:rPr lang="fr-FR" sz="1600" dirty="0" smtClean="0"/>
              <a:t>, In I, ZnI3</a:t>
            </a:r>
          </a:p>
          <a:p>
            <a:pPr lvl="1">
              <a:lnSpc>
                <a:spcPct val="9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/>
              <a:t>(LED light-</a:t>
            </a:r>
            <a:r>
              <a:rPr lang="fr-FR" sz="1600" dirty="0" err="1"/>
              <a:t>emitting</a:t>
            </a:r>
            <a:r>
              <a:rPr lang="fr-FR" sz="1600" dirty="0"/>
              <a:t> diodes) </a:t>
            </a:r>
          </a:p>
        </p:txBody>
      </p:sp>
      <p:pic>
        <p:nvPicPr>
          <p:cNvPr id="2" name="Image 1" descr="25 JET_tokam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885" y="2850182"/>
            <a:ext cx="2438400" cy="14112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03" y="4835228"/>
            <a:ext cx="1521427" cy="11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19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514C69F3-56A1-5344-B1F8-7968A98AD5EB}" type="slidenum">
              <a:rPr lang="fr-FR" sz="1400" b="0">
                <a:latin typeface="Times" charset="0"/>
              </a:rPr>
              <a:pPr algn="r"/>
              <a:t>7</a:t>
            </a:fld>
            <a:endParaRPr lang="fr-FR" sz="1400" b="0">
              <a:latin typeface="Times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76200" y="1961858"/>
            <a:ext cx="7159625" cy="4050339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buFontTx/>
              <a:buChar char="•"/>
              <a:defRPr/>
            </a:pPr>
            <a:endParaRPr lang="fr-FR" sz="1800" b="0" dirty="0" smtClean="0">
              <a:solidFill>
                <a:schemeClr val="accent2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Calculated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widths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and shifts:</a:t>
            </a: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600" b="0" dirty="0" smtClean="0">
                <a:solidFill>
                  <a:srgbClr val="000090"/>
                </a:solidFill>
                <a:latin typeface="Arial" charset="0"/>
              </a:rPr>
              <a:t>more </a:t>
            </a:r>
            <a:r>
              <a:rPr lang="fr-FR" sz="1600" b="0" dirty="0" err="1" smtClean="0">
                <a:solidFill>
                  <a:srgbClr val="000090"/>
                </a:solidFill>
                <a:latin typeface="Arial" charset="0"/>
              </a:rPr>
              <a:t>than</a:t>
            </a:r>
            <a:r>
              <a:rPr lang="fr-FR" sz="1800" b="0" dirty="0" smtClean="0">
                <a:solidFill>
                  <a:srgbClr val="000090"/>
                </a:solidFill>
                <a:latin typeface="Arial" charset="0"/>
              </a:rPr>
              <a:t> 150 pubs </a:t>
            </a:r>
            <a:r>
              <a:rPr lang="fr-FR" sz="1600" b="0" dirty="0" smtClean="0">
                <a:solidFill>
                  <a:srgbClr val="000090"/>
                </a:solidFill>
                <a:latin typeface="Arial" charset="0"/>
              </a:rPr>
              <a:t>(</a:t>
            </a:r>
            <a:r>
              <a:rPr lang="fr-FR" sz="1400" b="0" i="1" dirty="0" smtClean="0">
                <a:solidFill>
                  <a:srgbClr val="000090"/>
                </a:solidFill>
                <a:latin typeface="Arial" charset="0"/>
              </a:rPr>
              <a:t>1984-2011)</a:t>
            </a:r>
            <a:endParaRPr lang="fr-FR" sz="1600" b="0" dirty="0" smtClean="0">
              <a:solidFill>
                <a:srgbClr val="000090"/>
              </a:solidFill>
              <a:latin typeface="Arial" charset="0"/>
            </a:endParaRPr>
          </a:p>
          <a:p>
            <a:pPr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endParaRPr lang="fr-FR" sz="1200" b="0" i="1" dirty="0" smtClean="0">
              <a:solidFill>
                <a:srgbClr val="008000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fr-FR" sz="2000" dirty="0">
                <a:solidFill>
                  <a:srgbClr val="000090"/>
                </a:solidFill>
                <a:latin typeface="Arial" charset="0"/>
              </a:rPr>
              <a:t>SCP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theory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updated</a:t>
            </a:r>
            <a:r>
              <a:rPr lang="fr-FR" sz="2000" b="0" dirty="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operated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</a:p>
          <a:p>
            <a:pPr marL="360000">
              <a:defRPr/>
            </a:pP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by M.S. </a:t>
            </a:r>
            <a:r>
              <a:rPr lang="fr-FR" sz="1800" b="0" dirty="0" err="1">
                <a:solidFill>
                  <a:srgbClr val="000090"/>
                </a:solidFill>
                <a:latin typeface="Arial" charset="0"/>
              </a:rPr>
              <a:t>Dimitrijević</a:t>
            </a: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 and S. </a:t>
            </a:r>
            <a:r>
              <a:rPr lang="fr-FR" sz="1800" b="0" dirty="0" err="1">
                <a:solidFill>
                  <a:srgbClr val="000090"/>
                </a:solidFill>
                <a:latin typeface="Arial" charset="0"/>
              </a:rPr>
              <a:t>Sahal-Bréchot</a:t>
            </a: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fr-FR" sz="1800" b="0" dirty="0" err="1" smtClean="0">
                <a:solidFill>
                  <a:srgbClr val="000090"/>
                </a:solidFill>
                <a:latin typeface="Arial" charset="0"/>
              </a:rPr>
              <a:t>colleagues</a:t>
            </a:r>
            <a:endParaRPr lang="fr-FR" sz="1800" b="0" dirty="0" smtClean="0">
              <a:solidFill>
                <a:srgbClr val="000090"/>
              </a:solidFill>
              <a:latin typeface="Arial" charset="0"/>
            </a:endParaRPr>
          </a:p>
          <a:p>
            <a:pPr marL="360000">
              <a:defRPr/>
            </a:pPr>
            <a:endParaRPr lang="fr-FR" sz="1800" b="0" dirty="0" smtClean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STARK B </a:t>
            </a:r>
            <a:r>
              <a:rPr lang="sr-Latn-CS" sz="1600" b="0" dirty="0" smtClean="0">
                <a:latin typeface="Arial" charset="0"/>
              </a:rPr>
              <a:t> is currently developed at Paris Observatory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the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database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has been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opened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since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September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2008:</a:t>
            </a:r>
          </a:p>
          <a:p>
            <a:pPr marL="0"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sr-Latn-CS" sz="1600" b="0" dirty="0" smtClean="0">
                <a:latin typeface="Arial" charset="0"/>
              </a:rPr>
              <a:t>It is a part of the atomic and molecular databases of the Paris Observatory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sr-Latn-CS" sz="1600" b="0" dirty="0" smtClean="0">
                <a:latin typeface="Arial" charset="0"/>
              </a:rPr>
              <a:t>Link to</a:t>
            </a:r>
            <a:r>
              <a:rPr lang="en-PH" sz="1600" b="0" dirty="0" smtClean="0">
                <a:latin typeface="Arial" charset="0"/>
              </a:rPr>
              <a:t> SerVO</a:t>
            </a:r>
            <a:r>
              <a:rPr lang="sr-Latn-CS" sz="1600" b="0" dirty="0" smtClean="0">
                <a:latin typeface="Arial" charset="0"/>
              </a:rPr>
              <a:t> - </a:t>
            </a:r>
            <a:r>
              <a:rPr lang="en-PH" sz="1600" b="0" dirty="0" smtClean="0">
                <a:latin typeface="Arial" charset="0"/>
              </a:rPr>
              <a:t>Serbian Virtual Observatory </a:t>
            </a:r>
          </a:p>
          <a:p>
            <a:pPr marL="3600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PH" sz="1600" b="0" dirty="0" smtClean="0">
                <a:solidFill>
                  <a:srgbClr val="3366FF"/>
                </a:solidFill>
                <a:latin typeface="Arial" charset="0"/>
                <a:hlinkClick r:id="rId3"/>
              </a:rPr>
              <a:t>http://servo.aob.rs/~darko/</a:t>
            </a:r>
            <a:endParaRPr lang="en-PH" sz="1600" b="0" dirty="0" smtClean="0"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It is node of VAMDC- Virtual Atomic and Molecular Data Centre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it follows the standards of VAMDC and Virtual Observatories</a:t>
            </a:r>
          </a:p>
          <a:p>
            <a:pPr marL="180975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0" dirty="0" smtClean="0">
                <a:latin typeface="Arial" charset="0"/>
              </a:rPr>
              <a:t>(Europe: IVOA  </a:t>
            </a:r>
            <a:r>
              <a:rPr lang="en-US" sz="1600" b="0" i="1" dirty="0" smtClean="0">
                <a:latin typeface="Arial" charset="0"/>
              </a:rPr>
              <a:t>International Virtual Observatory Alliance</a:t>
            </a:r>
            <a:r>
              <a:rPr lang="en-US" sz="1600" b="0" dirty="0" smtClean="0">
                <a:latin typeface="Arial" charset="0"/>
              </a:rPr>
              <a:t>)</a:t>
            </a:r>
            <a:r>
              <a:rPr lang="en-PH" sz="1600" b="0" dirty="0" smtClean="0">
                <a:latin typeface="Arial" charset="0"/>
              </a:rPr>
              <a:t> </a:t>
            </a:r>
            <a:endParaRPr lang="fr-FR" sz="1800" dirty="0" smtClean="0">
              <a:latin typeface="Arial" charset="0"/>
            </a:endParaRPr>
          </a:p>
        </p:txBody>
      </p:sp>
      <p:sp>
        <p:nvSpPr>
          <p:cNvPr id="47108" name="Titre 11"/>
          <p:cNvSpPr>
            <a:spLocks noGrp="1"/>
          </p:cNvSpPr>
          <p:nvPr>
            <p:ph type="title"/>
          </p:nvPr>
        </p:nvSpPr>
        <p:spPr>
          <a:xfrm>
            <a:off x="272151" y="197760"/>
            <a:ext cx="8695638" cy="1764098"/>
          </a:xfrm>
          <a:solidFill>
            <a:srgbClr val="FFF9CD">
              <a:alpha val="85097"/>
            </a:srgbClr>
          </a:solidFill>
          <a:ln>
            <a:solidFill>
              <a:srgbClr val="000000">
                <a:alpha val="96861"/>
              </a:srgbClr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fr-FR" sz="2800" dirty="0">
                <a:solidFill>
                  <a:srgbClr val="B80E1F"/>
                </a:solidFill>
                <a:latin typeface="Arial" charset="0"/>
              </a:rPr>
              <a:t>STARK-B</a:t>
            </a:r>
            <a:br>
              <a:rPr lang="fr-FR" sz="2800" dirty="0">
                <a:solidFill>
                  <a:srgbClr val="B80E1F"/>
                </a:solidFill>
                <a:latin typeface="Arial" charset="0"/>
              </a:rPr>
            </a:b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Database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for "Stark"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broadening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of </a:t>
            </a:r>
            <a:r>
              <a:rPr lang="fr-FR" sz="2400" dirty="0" smtClean="0">
                <a:solidFill>
                  <a:srgbClr val="EE1C27"/>
                </a:solidFill>
                <a:latin typeface="Arial" charset="0"/>
              </a:rPr>
              <a:t/>
            </a:r>
            <a:br>
              <a:rPr lang="fr-FR" sz="24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400" dirty="0" err="1" smtClean="0">
                <a:solidFill>
                  <a:srgbClr val="EE1C27"/>
                </a:solidFill>
                <a:latin typeface="Arial" charset="0"/>
              </a:rPr>
              <a:t>isolated</a:t>
            </a:r>
            <a:r>
              <a:rPr lang="fr-FR" sz="2400" dirty="0" smtClean="0">
                <a:solidFill>
                  <a:srgbClr val="EE1C27"/>
                </a:solidFill>
                <a:latin typeface="Arial" charset="0"/>
              </a:rPr>
              <a:t>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lines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of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atoms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and ions in the impact approximation</a:t>
            </a:r>
            <a:br>
              <a:rPr lang="fr-FR" sz="2400" dirty="0">
                <a:solidFill>
                  <a:srgbClr val="EE1C27"/>
                </a:solidFill>
                <a:latin typeface="Arial" charset="0"/>
              </a:rPr>
            </a:br>
            <a:r>
              <a:rPr lang="fr-FR" sz="1800" dirty="0">
                <a:solidFill>
                  <a:srgbClr val="0000FF"/>
                </a:solidFill>
                <a:latin typeface="Arial" charset="0"/>
                <a:hlinkClick r:id="rId4"/>
              </a:rPr>
              <a:t>http://stark-b.obspm.fr</a:t>
            </a:r>
            <a:endParaRPr lang="fr-FR" sz="4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7110" name="Picture 4" descr="lorentz profile201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86905"/>
            <a:ext cx="1981200" cy="1981200"/>
          </a:xfrm>
          <a:prstGeom prst="rect">
            <a:avLst/>
          </a:prstGeom>
          <a:noFill/>
          <a:ln w="9525">
            <a:solidFill>
              <a:srgbClr val="EE1C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r 9"/>
          <p:cNvGrpSpPr>
            <a:grpSpLocks noChangeAspect="1"/>
          </p:cNvGrpSpPr>
          <p:nvPr/>
        </p:nvGrpSpPr>
        <p:grpSpPr>
          <a:xfrm>
            <a:off x="7087295" y="4183972"/>
            <a:ext cx="1980000" cy="980425"/>
            <a:chOff x="6406895" y="5353210"/>
            <a:chExt cx="2404003" cy="1190376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5" descr="VAMD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814258" y="6207062"/>
              <a:ext cx="1533525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/>
                <a:t>http://</a:t>
              </a:r>
              <a:r>
                <a:rPr lang="fr-FR" sz="1100" b="0" dirty="0" err="1"/>
                <a:t>www.vamdc.org</a:t>
              </a:r>
              <a:endParaRPr lang="fr-FR" b="0" dirty="0">
                <a:latin typeface="Times" charset="0"/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7092545" y="5282257"/>
            <a:ext cx="1943029" cy="1118543"/>
            <a:chOff x="2993664" y="4623578"/>
            <a:chExt cx="1943029" cy="1118543"/>
          </a:xfrm>
        </p:grpSpPr>
        <p:sp>
          <p:nvSpPr>
            <p:cNvPr id="15" name="Rectangle 14"/>
            <p:cNvSpPr/>
            <p:nvPr/>
          </p:nvSpPr>
          <p:spPr>
            <a:xfrm>
              <a:off x="2993664" y="4623578"/>
              <a:ext cx="1943029" cy="1118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6" name="Group 8"/>
            <p:cNvGrpSpPr>
              <a:grpSpLocks/>
            </p:cNvGrpSpPr>
            <p:nvPr/>
          </p:nvGrpSpPr>
          <p:grpSpPr bwMode="auto">
            <a:xfrm>
              <a:off x="3122216" y="4646753"/>
              <a:ext cx="1685926" cy="1038226"/>
              <a:chOff x="378" y="3330"/>
              <a:chExt cx="1062" cy="654"/>
            </a:xfrm>
          </p:grpSpPr>
          <p:pic>
            <p:nvPicPr>
              <p:cNvPr id="17" name="Picture 4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330"/>
                <a:ext cx="815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378" y="3792"/>
                <a:ext cx="106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b="0" dirty="0"/>
                  <a:t>http://</a:t>
                </a:r>
                <a:r>
                  <a:rPr lang="fr-FR" sz="1400" b="0" dirty="0" err="1"/>
                  <a:t>www.ivoa.net</a:t>
                </a:r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372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8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8</a:t>
            </a:fld>
            <a:endParaRPr lang="fr-FR" sz="1400" b="0">
              <a:latin typeface="Times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25636" y="1198865"/>
            <a:ext cx="8617225" cy="892552"/>
            <a:chOff x="125636" y="983405"/>
            <a:chExt cx="8617225" cy="892552"/>
          </a:xfrm>
          <a:solidFill>
            <a:srgbClr val="FFF6F2"/>
          </a:solidFill>
        </p:grpSpPr>
        <p:sp>
          <p:nvSpPr>
            <p:cNvPr id="244742" name="Rectangle 6"/>
            <p:cNvSpPr>
              <a:spLocks noChangeArrowheads="1"/>
            </p:cNvSpPr>
            <p:nvPr/>
          </p:nvSpPr>
          <p:spPr bwMode="auto">
            <a:xfrm>
              <a:off x="5692788" y="1160776"/>
              <a:ext cx="3050073" cy="55159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pPr marL="342900" indent="-342900">
                <a:lnSpc>
                  <a:spcPct val="90000"/>
                </a:lnSpc>
              </a:pPr>
              <a:r>
                <a:rPr lang="el-GR" sz="1400" b="0" i="1" dirty="0" smtClean="0">
                  <a:solidFill>
                    <a:schemeClr val="accent2"/>
                  </a:solidFill>
                  <a:latin typeface="Symbol" charset="2"/>
                  <a:cs typeface="Symbol" charset="2"/>
                </a:rPr>
                <a:t>τ</a:t>
              </a:r>
              <a:r>
                <a:rPr lang="fr-FR" sz="1400" b="0" i="1" dirty="0" smtClean="0">
                  <a:solidFill>
                    <a:schemeClr val="accent2"/>
                  </a:solidFill>
                  <a:latin typeface="Arial" charset="0"/>
                </a:rPr>
                <a:t> ≈ </a:t>
              </a:r>
              <a:r>
                <a:rPr lang="fr-FR" sz="1400" b="0" i="1" dirty="0" err="1" smtClean="0">
                  <a:solidFill>
                    <a:schemeClr val="accent2"/>
                  </a:solidFill>
                  <a:latin typeface="Arial" charset="0"/>
                </a:rPr>
                <a:t>ρ</a:t>
              </a:r>
              <a:r>
                <a:rPr lang="fr-FR" sz="1400" b="0" baseline="-25000" dirty="0" err="1" smtClean="0">
                  <a:solidFill>
                    <a:srgbClr val="D1130F"/>
                  </a:solidFill>
                  <a:latin typeface="Arial" charset="0"/>
                </a:rPr>
                <a:t>typ</a:t>
              </a:r>
              <a:r>
                <a:rPr lang="fr-FR" sz="1400" b="0" dirty="0">
                  <a:solidFill>
                    <a:srgbClr val="D1130F"/>
                  </a:solidFill>
                  <a:latin typeface="Arial" charset="0"/>
                </a:rPr>
                <a:t>/v  &lt;&lt; </a:t>
              </a:r>
              <a:r>
                <a:rPr lang="fr-FR" sz="1400" b="0" dirty="0" smtClean="0">
                  <a:solidFill>
                    <a:srgbClr val="D1130F"/>
                  </a:solidFill>
                  <a:latin typeface="Arial" charset="0"/>
                </a:rPr>
                <a:t>ΔT</a:t>
              </a:r>
              <a:r>
                <a:rPr lang="fr-FR" sz="1400" dirty="0">
                  <a:solidFill>
                    <a:srgbClr val="D1130F"/>
                  </a:solidFill>
                  <a:latin typeface="Arial" charset="0"/>
                </a:rPr>
                <a:t> </a:t>
              </a:r>
              <a:r>
                <a:rPr lang="fr-FR" sz="1400" dirty="0" smtClean="0">
                  <a:solidFill>
                    <a:srgbClr val="D1130F"/>
                  </a:solidFill>
                  <a:latin typeface="Arial" charset="0"/>
                </a:rPr>
                <a:t>i.e. </a:t>
              </a:r>
              <a:r>
                <a:rPr lang="fr-FR" sz="1400" i="1" dirty="0" err="1" smtClean="0">
                  <a:solidFill>
                    <a:schemeClr val="accent2"/>
                  </a:solidFill>
                  <a:latin typeface="Arial" charset="0"/>
                </a:rPr>
                <a:t>ρ</a:t>
              </a:r>
              <a:r>
                <a:rPr lang="fr-FR" sz="1400" baseline="-25000" dirty="0" err="1" smtClean="0">
                  <a:solidFill>
                    <a:srgbClr val="D1130F"/>
                  </a:solidFill>
                  <a:latin typeface="Arial" charset="0"/>
                </a:rPr>
                <a:t>typ</a:t>
              </a:r>
              <a:r>
                <a:rPr lang="fr-FR" sz="1400" dirty="0">
                  <a:solidFill>
                    <a:srgbClr val="D1130F"/>
                  </a:solidFill>
                  <a:latin typeface="Arial" charset="0"/>
                </a:rPr>
                <a:t>&lt;&lt; N</a:t>
              </a:r>
              <a:r>
                <a:rPr lang="fr-FR" sz="1400" baseline="30000" dirty="0">
                  <a:solidFill>
                    <a:srgbClr val="D1130F"/>
                  </a:solidFill>
                  <a:latin typeface="Arial" charset="0"/>
                </a:rPr>
                <a:t>-1/3 </a:t>
              </a:r>
            </a:p>
            <a:p>
              <a:pPr marL="342900" indent="-342900">
                <a:lnSpc>
                  <a:spcPct val="90000"/>
                </a:lnSpc>
              </a:pPr>
              <a:endParaRPr lang="fr-FR" sz="1400" b="0" baseline="30000" dirty="0">
                <a:solidFill>
                  <a:schemeClr val="accent2"/>
                </a:solidFill>
                <a:latin typeface="Arial" charset="0"/>
              </a:endParaRPr>
            </a:p>
            <a:p>
              <a:pPr marL="342900" indent="-342900">
                <a:lnSpc>
                  <a:spcPct val="90000"/>
                </a:lnSpc>
              </a:pPr>
              <a:endParaRPr lang="fr-FR" sz="300" b="0" dirty="0">
                <a:solidFill>
                  <a:srgbClr val="108C1F"/>
                </a:solidFill>
                <a:latin typeface="Arial" charset="0"/>
              </a:endParaRPr>
            </a:p>
          </p:txBody>
        </p:sp>
        <p:sp>
          <p:nvSpPr>
            <p:cNvPr id="244739" name="Text Box 3"/>
            <p:cNvSpPr txBox="1">
              <a:spLocks noChangeArrowheads="1"/>
            </p:cNvSpPr>
            <p:nvPr/>
          </p:nvSpPr>
          <p:spPr bwMode="auto">
            <a:xfrm>
              <a:off x="125636" y="983405"/>
              <a:ext cx="5181600" cy="89255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Impact approximation</a:t>
              </a:r>
            </a:p>
            <a:p>
              <a:pPr lvl="1">
                <a:buFontTx/>
                <a:buChar char="•"/>
              </a:pP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Collisions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between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radiators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and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perturbers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</a:p>
            <a:p>
              <a:pPr lvl="1"/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	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act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independently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and are additive</a:t>
              </a:r>
            </a:p>
          </p:txBody>
        </p:sp>
      </p:grp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Basic approximations (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theory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</a:t>
            </a:r>
            <a:r>
              <a:rPr lang="fr-FR" sz="2800" dirty="0">
                <a:solidFill>
                  <a:srgbClr val="EE1C27"/>
                </a:solidFill>
                <a:latin typeface="Arial" charset="0"/>
              </a:rPr>
              <a:t>and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calculations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)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25636" y="2138821"/>
            <a:ext cx="8775281" cy="847755"/>
            <a:chOff x="125636" y="1923361"/>
            <a:chExt cx="8775281" cy="847755"/>
          </a:xfrm>
          <a:solidFill>
            <a:srgbClr val="FFF6F2"/>
          </a:solidFill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25636" y="1923361"/>
              <a:ext cx="5181600" cy="84775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/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Complete collision </a:t>
              </a:r>
              <a:r>
                <a:rPr lang="fr-FR" sz="2000" b="0" i="1" dirty="0" smtClean="0">
                  <a:solidFill>
                    <a:srgbClr val="EE1C27"/>
                  </a:solidFill>
                  <a:latin typeface="Arial" charset="0"/>
                </a:rPr>
                <a:t>approximation</a:t>
              </a:r>
            </a:p>
            <a:p>
              <a:pPr marL="533400" indent="180975">
                <a:buFontTx/>
                <a:buChar char="•"/>
              </a:pPr>
              <a:r>
                <a:rPr lang="fr-FR" sz="1600" i="1" dirty="0">
                  <a:solidFill>
                    <a:srgbClr val="0000F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line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broadening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theory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becomes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endParaRPr lang="fr-FR" sz="1600" b="0" i="1" dirty="0" smtClean="0">
                <a:solidFill>
                  <a:srgbClr val="0000FF"/>
                </a:solidFill>
                <a:latin typeface="Arial" charset="0"/>
              </a:endParaRPr>
            </a:p>
            <a:p>
              <a:pPr marL="985838"/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an 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application of the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theory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of collisions</a:t>
              </a:r>
            </a:p>
            <a:p>
              <a:pPr>
                <a:buFontTx/>
                <a:buChar char="•"/>
              </a:pPr>
              <a:endParaRPr lang="fr-FR" sz="2000" b="0" i="1" dirty="0">
                <a:solidFill>
                  <a:srgbClr val="EE1C27"/>
                </a:solidFill>
                <a:latin typeface="Arial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512005" y="1923361"/>
              <a:ext cx="3388912" cy="77185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90488" indent="-90488">
                <a:lnSpc>
                  <a:spcPct val="90000"/>
                </a:lnSpc>
                <a:spcBef>
                  <a:spcPct val="20000"/>
                </a:spcBef>
              </a:pPr>
              <a:r>
                <a:rPr lang="fr-FR" sz="1400" b="0" dirty="0">
                  <a:latin typeface="Arial" charset="0"/>
                </a:rPr>
                <a:t>The </a:t>
              </a:r>
              <a:r>
                <a:rPr lang="fr-FR" sz="1400" b="0" dirty="0" err="1">
                  <a:latin typeface="Arial" charset="0"/>
                </a:rPr>
                <a:t>atom</a:t>
              </a:r>
              <a:r>
                <a:rPr lang="fr-FR" sz="1400" b="0" dirty="0">
                  <a:latin typeface="Arial" charset="0"/>
                </a:rPr>
                <a:t> has </a:t>
              </a:r>
              <a:r>
                <a:rPr lang="fr-FR" sz="1400" b="0" dirty="0" smtClean="0">
                  <a:latin typeface="Arial" charset="0"/>
                </a:rPr>
                <a:t>no </a:t>
              </a:r>
              <a:r>
                <a:rPr lang="fr-FR" sz="1400" dirty="0" smtClean="0">
                  <a:latin typeface="Arial" charset="0"/>
                </a:rPr>
                <a:t>time </a:t>
              </a:r>
              <a:r>
                <a:rPr lang="fr-FR" sz="1400" dirty="0">
                  <a:latin typeface="Arial" charset="0"/>
                </a:rPr>
                <a:t>to </a:t>
              </a:r>
              <a:r>
                <a:rPr lang="fr-FR" sz="1400" dirty="0" err="1">
                  <a:latin typeface="Arial" charset="0"/>
                </a:rPr>
                <a:t>emit</a:t>
              </a:r>
              <a:r>
                <a:rPr lang="fr-FR" sz="1400" dirty="0">
                  <a:latin typeface="Arial" charset="0"/>
                </a:rPr>
                <a:t> or </a:t>
              </a:r>
              <a:r>
                <a:rPr lang="fr-FR" sz="1400" dirty="0" err="1">
                  <a:latin typeface="Arial" charset="0"/>
                </a:rPr>
                <a:t>absorb</a:t>
              </a:r>
              <a:r>
                <a:rPr lang="fr-FR" sz="1400" dirty="0">
                  <a:latin typeface="Arial" charset="0"/>
                </a:rPr>
                <a:t> a photon </a:t>
              </a:r>
              <a:r>
                <a:rPr lang="fr-FR" sz="1400" dirty="0" err="1">
                  <a:latin typeface="Arial" charset="0"/>
                </a:rPr>
                <a:t>during</a:t>
              </a:r>
              <a:r>
                <a:rPr lang="fr-FR" sz="1400" dirty="0">
                  <a:latin typeface="Arial" charset="0"/>
                </a:rPr>
                <a:t> the collision </a:t>
              </a:r>
              <a:r>
                <a:rPr lang="fr-FR" sz="1400" dirty="0" err="1">
                  <a:latin typeface="Arial" charset="0"/>
                </a:rPr>
                <a:t>process</a:t>
              </a:r>
              <a:r>
                <a:rPr lang="fr-FR" sz="1400" dirty="0">
                  <a:latin typeface="Arial" charset="0"/>
                </a:rPr>
                <a:t>, </a:t>
              </a:r>
              <a:r>
                <a:rPr lang="fr-FR" sz="1400" i="1" dirty="0">
                  <a:latin typeface="Arial" charset="0"/>
                </a:rPr>
                <a:t>the collision </a:t>
              </a:r>
              <a:r>
                <a:rPr lang="fr-FR" sz="1400" i="1" dirty="0" err="1">
                  <a:latin typeface="Arial" charset="0"/>
                </a:rPr>
                <a:t>is</a:t>
              </a:r>
              <a:r>
                <a:rPr lang="fr-FR" sz="1400" i="1" dirty="0">
                  <a:latin typeface="Arial" charset="0"/>
                </a:rPr>
                <a:t> not </a:t>
              </a:r>
              <a:r>
                <a:rPr lang="fr-FR" sz="1400" i="1" dirty="0" err="1">
                  <a:latin typeface="Arial" charset="0"/>
                </a:rPr>
                <a:t>broken</a:t>
              </a:r>
              <a:r>
                <a:rPr lang="fr-FR" sz="1400" i="1" dirty="0">
                  <a:latin typeface="Arial" charset="0"/>
                </a:rPr>
                <a:t> </a:t>
              </a:r>
              <a:r>
                <a:rPr lang="fr-FR" sz="1400" i="1" dirty="0" smtClean="0">
                  <a:latin typeface="Arial" charset="0"/>
                </a:rPr>
                <a:t>off</a:t>
              </a:r>
              <a:r>
                <a:rPr lang="fr-FR" sz="1400" i="1" u="sng" dirty="0" smtClean="0">
                  <a:latin typeface="Arial" charset="0"/>
                </a:rPr>
                <a:t>.</a:t>
              </a:r>
              <a:endParaRPr lang="fr-FR" sz="1400" dirty="0">
                <a:solidFill>
                  <a:srgbClr val="FE415C"/>
                </a:solidFill>
                <a:latin typeface="Arial" charset="0"/>
              </a:endParaRPr>
            </a:p>
            <a:p>
              <a:pPr marL="90488" indent="-90488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sz="1400" b="0" dirty="0" smtClean="0">
                  <a:latin typeface="Arial" charset="0"/>
                </a:rPr>
                <a:t> </a:t>
              </a:r>
              <a:endParaRPr lang="fr-FR" sz="1400" dirty="0">
                <a:solidFill>
                  <a:srgbClr val="FE415C"/>
                </a:solidFill>
                <a:latin typeface="Arial" charset="0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148320" y="3023786"/>
            <a:ext cx="8919289" cy="2301628"/>
            <a:chOff x="148320" y="2808326"/>
            <a:chExt cx="8919289" cy="2301628"/>
          </a:xfrm>
          <a:solidFill>
            <a:srgbClr val="FFF6F2"/>
          </a:solidFill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48320" y="2808326"/>
              <a:ext cx="5181600" cy="67151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/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 err="1">
                  <a:solidFill>
                    <a:srgbClr val="EE1C27"/>
                  </a:solidFill>
                  <a:latin typeface="Arial" charset="0"/>
                </a:rPr>
                <a:t>Isolated</a:t>
              </a: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 </a:t>
              </a:r>
              <a:r>
                <a:rPr lang="fr-FR" sz="2000" b="0" i="1" dirty="0" err="1">
                  <a:solidFill>
                    <a:srgbClr val="EE1C27"/>
                  </a:solidFill>
                  <a:latin typeface="Arial" charset="0"/>
                </a:rPr>
                <a:t>lines</a:t>
              </a:r>
              <a:endParaRPr lang="fr-FR" sz="2000" b="0" i="1" smtClean="0">
                <a:solidFill>
                  <a:srgbClr val="EE1C27"/>
                </a:solidFill>
                <a:latin typeface="Arial" charset="0"/>
              </a:endParaRPr>
            </a:p>
            <a:p>
              <a:pPr lvl="1">
                <a:buFontTx/>
                <a:buChar char="•"/>
              </a:pPr>
              <a:r>
                <a:rPr lang="fr-FR" sz="1600" b="0" i="1" smtClean="0">
                  <a:solidFill>
                    <a:srgbClr val="0000FF"/>
                  </a:solidFill>
                  <a:latin typeface="Arial" charset="0"/>
                </a:rPr>
                <a:t>Neighbouring</a:t>
              </a:r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levels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do not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overlap</a:t>
              </a:r>
              <a:endParaRPr lang="fr-FR" sz="1600" b="0" i="1" dirty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5468746" y="2808326"/>
              <a:ext cx="3598863" cy="2301628"/>
              <a:chOff x="3849687" y="4099172"/>
              <a:chExt cx="3598863" cy="2301628"/>
            </a:xfrm>
            <a:grpFill/>
          </p:grpSpPr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3849687" y="4099172"/>
                <a:ext cx="3598863" cy="2301628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</a:pPr>
                <a:endParaRPr lang="fr-FR" sz="2800" b="0" dirty="0">
                  <a:latin typeface="Arial" charset="0"/>
                </a:endParaRPr>
              </a:p>
              <a:p>
                <a:pPr eaLnBrk="1" hangingPunct="1">
                  <a:spcBef>
                    <a:spcPct val="20000"/>
                  </a:spcBef>
                </a:pPr>
                <a:endParaRPr lang="fr-FR" sz="2800" b="0" dirty="0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graphicFrame>
            <p:nvGraphicFramePr>
              <p:cNvPr id="17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244086914"/>
                  </p:ext>
                </p:extLst>
              </p:nvPr>
            </p:nvGraphicFramePr>
            <p:xfrm>
              <a:off x="3873973" y="5770820"/>
              <a:ext cx="3456000" cy="562289"/>
            </p:xfrm>
            <a:graphic>
              <a:graphicData uri="http://schemas.openxmlformats.org/presentationml/2006/ole">
                <p:oleObj spid="_x0000_s17569" name="Equation" r:id="rId4" imgW="2925360" imgH="484560" progId="">
                  <p:embed/>
                </p:oleObj>
              </a:graphicData>
            </a:graphic>
          </p:graphicFrame>
          <p:grpSp>
            <p:nvGrpSpPr>
              <p:cNvPr id="18" name="Group 20"/>
              <p:cNvGrpSpPr>
                <a:grpSpLocks/>
              </p:cNvGrpSpPr>
              <p:nvPr/>
            </p:nvGrpSpPr>
            <p:grpSpPr bwMode="auto">
              <a:xfrm>
                <a:off x="4216400" y="4099172"/>
                <a:ext cx="2533650" cy="1550208"/>
                <a:chOff x="912" y="705"/>
                <a:chExt cx="1596" cy="1014"/>
              </a:xfrm>
              <a:grpFill/>
            </p:grpSpPr>
            <p:sp>
              <p:nvSpPr>
                <p:cNvPr id="19" name="Line 21"/>
                <p:cNvSpPr>
                  <a:spLocks noChangeShapeType="1"/>
                </p:cNvSpPr>
                <p:nvPr/>
              </p:nvSpPr>
              <p:spPr bwMode="auto">
                <a:xfrm>
                  <a:off x="1104" y="960"/>
                  <a:ext cx="91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" name="Line 22"/>
                <p:cNvSpPr>
                  <a:spLocks noChangeShapeType="1"/>
                </p:cNvSpPr>
                <p:nvPr/>
              </p:nvSpPr>
              <p:spPr bwMode="auto">
                <a:xfrm>
                  <a:off x="1344" y="81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" name="Line 23"/>
                <p:cNvSpPr>
                  <a:spLocks noChangeShapeType="1"/>
                </p:cNvSpPr>
                <p:nvPr/>
              </p:nvSpPr>
              <p:spPr bwMode="auto">
                <a:xfrm>
                  <a:off x="1344" y="105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" name="Line 24"/>
                <p:cNvSpPr>
                  <a:spLocks noChangeShapeType="1"/>
                </p:cNvSpPr>
                <p:nvPr/>
              </p:nvSpPr>
              <p:spPr bwMode="auto">
                <a:xfrm>
                  <a:off x="1296" y="129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" name="Line 25"/>
                <p:cNvSpPr>
                  <a:spLocks noChangeShapeType="1"/>
                </p:cNvSpPr>
                <p:nvPr/>
              </p:nvSpPr>
              <p:spPr bwMode="auto">
                <a:xfrm>
                  <a:off x="1344" y="1632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" name="Line 26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91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152" y="960"/>
                  <a:ext cx="96" cy="528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" name="Line 28"/>
                <p:cNvSpPr>
                  <a:spLocks noChangeShapeType="1"/>
                </p:cNvSpPr>
                <p:nvPr/>
              </p:nvSpPr>
              <p:spPr bwMode="auto">
                <a:xfrm>
                  <a:off x="1920" y="960"/>
                  <a:ext cx="48" cy="96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872" y="816"/>
                  <a:ext cx="48" cy="14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824" y="1296"/>
                  <a:ext cx="96" cy="19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" name="Line 31"/>
                <p:cNvSpPr>
                  <a:spLocks noChangeShapeType="1"/>
                </p:cNvSpPr>
                <p:nvPr/>
              </p:nvSpPr>
              <p:spPr bwMode="auto">
                <a:xfrm>
                  <a:off x="1632" y="1488"/>
                  <a:ext cx="144" cy="14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912" y="849"/>
                  <a:ext cx="156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solidFill>
                        <a:srgbClr val="D1130F"/>
                      </a:solidFill>
                      <a:latin typeface="Times" charset="0"/>
                    </a:rPr>
                    <a:t>i</a:t>
                  </a:r>
                  <a:endParaRPr lang="fr-FR" sz="1800" i="1">
                    <a:solidFill>
                      <a:srgbClr val="D1130F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960" y="1359"/>
                  <a:ext cx="16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solidFill>
                        <a:srgbClr val="D1130F"/>
                      </a:solidFill>
                      <a:latin typeface="Times" charset="0"/>
                    </a:rPr>
                    <a:t>f</a:t>
                  </a:r>
                  <a:endParaRPr lang="fr-FR" sz="1800" i="1">
                    <a:solidFill>
                      <a:srgbClr val="D1130F"/>
                    </a:solidFill>
                    <a:latin typeface="Arial" charset="0"/>
                  </a:endParaRPr>
                </a:p>
              </p:txBody>
            </p:sp>
            <p:sp>
              <p:nvSpPr>
                <p:cNvPr id="3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198" y="705"/>
                  <a:ext cx="20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latin typeface="Times" charset="0"/>
                    </a:rPr>
                    <a:t>i</a:t>
                  </a:r>
                  <a:r>
                    <a:rPr lang="ja-JP" altLang="fr-FR" sz="1800" i="1">
                      <a:latin typeface="Times" charset="0"/>
                    </a:rPr>
                    <a:t>’</a:t>
                  </a:r>
                  <a:endParaRPr lang="fr-FR" sz="1800">
                    <a:latin typeface="Arial" charset="0"/>
                  </a:endParaRPr>
                </a:p>
              </p:txBody>
            </p:sp>
            <p:sp>
              <p:nvSpPr>
                <p:cNvPr id="3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304" y="912"/>
                  <a:ext cx="20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latin typeface="Times" charset="0"/>
                    </a:rPr>
                    <a:t>i</a:t>
                  </a:r>
                  <a:r>
                    <a:rPr lang="ja-JP" altLang="fr-FR" sz="1800" i="1">
                      <a:latin typeface="Times" charset="0"/>
                    </a:rPr>
                    <a:t>’</a:t>
                  </a:r>
                  <a:endParaRPr lang="fr-FR" sz="1800" i="1">
                    <a:latin typeface="Times" charset="0"/>
                  </a:endParaRPr>
                </a:p>
              </p:txBody>
            </p:sp>
            <p:sp>
              <p:nvSpPr>
                <p:cNvPr id="34" name="Rectangle 36"/>
                <p:cNvSpPr>
                  <a:spLocks noChangeArrowheads="1"/>
                </p:cNvSpPr>
                <p:nvPr/>
              </p:nvSpPr>
              <p:spPr bwMode="auto">
                <a:xfrm>
                  <a:off x="2236" y="1488"/>
                  <a:ext cx="212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" charset="0"/>
                    </a:rPr>
                    <a:t>f</a:t>
                  </a:r>
                  <a:r>
                    <a:rPr lang="ja-JP" altLang="fr-FR" i="1">
                      <a:latin typeface="Times" charset="0"/>
                    </a:rPr>
                    <a:t>’</a:t>
                  </a:r>
                  <a:endParaRPr lang="fr-FR" i="1">
                    <a:latin typeface="Times" charset="0"/>
                  </a:endParaRPr>
                </a:p>
              </p:txBody>
            </p:sp>
            <p:sp>
              <p:nvSpPr>
                <p:cNvPr id="35" name="Rectangle 37"/>
                <p:cNvSpPr>
                  <a:spLocks noChangeArrowheads="1"/>
                </p:cNvSpPr>
                <p:nvPr/>
              </p:nvSpPr>
              <p:spPr bwMode="auto">
                <a:xfrm>
                  <a:off x="2208" y="1152"/>
                  <a:ext cx="212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" charset="0"/>
                    </a:rPr>
                    <a:t>f</a:t>
                  </a:r>
                  <a:r>
                    <a:rPr lang="ja-JP" altLang="fr-FR" i="1">
                      <a:latin typeface="Times" charset="0"/>
                    </a:rPr>
                    <a:t>’</a:t>
                  </a:r>
                  <a:endParaRPr lang="fr-FR" i="1">
                    <a:latin typeface="Times" charset="0"/>
                  </a:endParaRPr>
                </a:p>
              </p:txBody>
            </p:sp>
          </p:grpSp>
        </p:grpSp>
      </p:grpSp>
      <p:grpSp>
        <p:nvGrpSpPr>
          <p:cNvPr id="6" name="Grouper 5"/>
          <p:cNvGrpSpPr/>
          <p:nvPr/>
        </p:nvGrpSpPr>
        <p:grpSpPr>
          <a:xfrm>
            <a:off x="148320" y="3757066"/>
            <a:ext cx="8155192" cy="2999447"/>
            <a:chOff x="148320" y="3541606"/>
            <a:chExt cx="8155192" cy="2999447"/>
          </a:xfrm>
        </p:grpSpPr>
        <p:sp>
          <p:nvSpPr>
            <p:cNvPr id="37" name="Text Box 10"/>
            <p:cNvSpPr txBox="1">
              <a:spLocks noChangeAspect="1" noChangeArrowheads="1"/>
            </p:cNvSpPr>
            <p:nvPr/>
          </p:nvSpPr>
          <p:spPr bwMode="auto">
            <a:xfrm>
              <a:off x="148320" y="3541606"/>
              <a:ext cx="5158916" cy="533346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00"/>
              </a:solidFill>
            </a:ln>
            <a:extLst/>
          </p:spPr>
          <p:txBody>
            <a:bodyPr/>
            <a:lstStyle>
              <a:lvl1pPr marL="342900" indent="-3429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1905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marL="90488" lvl="1"/>
              <a:r>
                <a:rPr lang="fr-FR" sz="2000" b="0" i="1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sz="2000" b="0" i="1" dirty="0" smtClean="0">
                  <a:solidFill>
                    <a:srgbClr val="FF0000"/>
                  </a:solidFill>
                  <a:latin typeface="Arial" charset="0"/>
                </a:rPr>
                <a:t> Lorentz profile;  </a:t>
              </a:r>
              <a:r>
                <a:rPr lang="fr-FR" sz="1800" b="0" i="1" dirty="0" smtClean="0">
                  <a:solidFill>
                    <a:srgbClr val="0000FF"/>
                  </a:solidFill>
                  <a:latin typeface="Arial" charset="0"/>
                </a:rPr>
                <a:t>S-matrix, cross-sections</a:t>
              </a:r>
              <a:endParaRPr lang="fr-FR" sz="1800" b="0" i="1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38" name="Picture 4" descr="lorentz profile20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12" y="5173053"/>
              <a:ext cx="1368000" cy="1368000"/>
            </a:xfrm>
            <a:prstGeom prst="rect">
              <a:avLst/>
            </a:prstGeom>
            <a:solidFill>
              <a:srgbClr val="FCFFC3"/>
            </a:solidFill>
            <a:ln w="9525">
              <a:solidFill>
                <a:srgbClr val="EE1C27"/>
              </a:solidFill>
              <a:miter lim="800000"/>
              <a:headEnd/>
              <a:tailEnd/>
            </a:ln>
          </p:spPr>
        </p:pic>
      </p:grp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37268" y="4316754"/>
            <a:ext cx="5192652" cy="1478096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marL="90488" indent="-90488">
              <a:buFont typeface="Arial"/>
              <a:buChar char="•"/>
            </a:pP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LS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coupling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: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fine 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(hyperfine) structure </a:t>
            </a:r>
            <a:endParaRPr lang="fr-FR" sz="1800" b="0" i="1" dirty="0" smtClean="0">
              <a:solidFill>
                <a:srgbClr val="FF0000"/>
              </a:solidFill>
              <a:latin typeface="+mn-lt"/>
            </a:endParaRPr>
          </a:p>
          <a:p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can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neglected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during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collision</a:t>
            </a:r>
          </a:p>
          <a:p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(S or I : no time to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rotate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fr-FR" sz="1800" b="0" i="1" dirty="0">
              <a:solidFill>
                <a:srgbClr val="FF0000"/>
              </a:solidFill>
              <a:latin typeface="+mn-lt"/>
            </a:endParaRPr>
          </a:p>
          <a:p>
            <a:pPr marL="285750" indent="-104775">
              <a:buFont typeface="Arial"/>
              <a:buChar char="•"/>
            </a:pPr>
            <a:r>
              <a:rPr lang="fr-FR" sz="1600" i="1" dirty="0">
                <a:solidFill>
                  <a:srgbClr val="0000FF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The fine 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structure (hyperfine) 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components have the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pPr marL="533400" indent="-90488"/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same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width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and 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the </a:t>
            </a:r>
            <a:r>
              <a:rPr lang="fr-FR" sz="1600" b="0" i="1" dirty="0" err="1">
                <a:solidFill>
                  <a:srgbClr val="0000FF"/>
                </a:solidFill>
                <a:latin typeface="+mn-lt"/>
              </a:rPr>
              <a:t>same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 shift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that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of the multiplet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endParaRPr lang="fr-FR" sz="2000" b="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136972" y="5841316"/>
            <a:ext cx="5170264" cy="713333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marL="90488" indent="-90488">
              <a:buFont typeface="Arial"/>
              <a:buChar char="•"/>
            </a:pP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High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densities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: </a:t>
            </a:r>
          </a:p>
          <a:p>
            <a:pPr marL="271463" indent="-90488">
              <a:buFont typeface="Arial"/>
              <a:buChar char="•"/>
            </a:pPr>
            <a:r>
              <a:rPr lang="fr-FR" sz="1600" i="1" dirty="0" err="1" smtClean="0">
                <a:solidFill>
                  <a:srgbClr val="0000FF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Debye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screening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effect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endParaRPr lang="fr-FR" sz="2000" b="0" i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4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9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9</a:t>
            </a:fld>
            <a:endParaRPr lang="fr-FR" sz="1400" b="0">
              <a:latin typeface="Times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need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to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calculate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S-matrix and cross-sections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621990" y="1367741"/>
            <a:ext cx="3598863" cy="1477059"/>
            <a:chOff x="2621990" y="1228041"/>
            <a:chExt cx="3598863" cy="1477059"/>
          </a:xfrm>
        </p:grpSpPr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621990" y="1228041"/>
              <a:ext cx="3598863" cy="1477059"/>
            </a:xfrm>
            <a:prstGeom prst="rect">
              <a:avLst/>
            </a:prstGeom>
            <a:solidFill>
              <a:srgbClr val="FFF6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fr-FR" sz="2800" b="0" dirty="0">
                <a:latin typeface="Arial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fr-FR" sz="2800" b="0" dirty="0">
                <a:solidFill>
                  <a:srgbClr val="D1130F"/>
                </a:solidFill>
                <a:latin typeface="Arial" charset="0"/>
              </a:endParaRPr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2745022" y="1334085"/>
              <a:ext cx="2533650" cy="1230032"/>
              <a:chOff x="912" y="705"/>
              <a:chExt cx="1596" cy="1014"/>
            </a:xfrm>
            <a:solidFill>
              <a:srgbClr val="FFF6F2"/>
            </a:solidFill>
          </p:grpSpPr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1104" y="960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1344" y="81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1344" y="105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1344" y="1632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1104" y="1488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1152" y="960"/>
                <a:ext cx="96" cy="52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1920" y="960"/>
                <a:ext cx="48" cy="96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V="1">
                <a:off x="1872" y="816"/>
                <a:ext cx="48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V="1">
                <a:off x="1824" y="1296"/>
                <a:ext cx="96" cy="1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44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912" y="849"/>
                <a:ext cx="156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i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960" y="1359"/>
                <a:ext cx="16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f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2198" y="705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3" name="Text Box 35"/>
              <p:cNvSpPr txBox="1">
                <a:spLocks noChangeArrowheads="1"/>
              </p:cNvSpPr>
              <p:nvPr/>
            </p:nvSpPr>
            <p:spPr bwMode="auto">
              <a:xfrm>
                <a:off x="2304" y="912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 i="1">
                  <a:latin typeface="Times" charset="0"/>
                </a:endParaRPr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auto">
              <a:xfrm>
                <a:off x="2236" y="1488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auto">
              <a:xfrm>
                <a:off x="2208" y="1152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</p:grpSp>
      </p:grpSp>
      <p:graphicFrame>
        <p:nvGraphicFramePr>
          <p:cNvPr id="40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3469317"/>
              </p:ext>
            </p:extLst>
          </p:nvPr>
        </p:nvGraphicFramePr>
        <p:xfrm>
          <a:off x="132802" y="2978341"/>
          <a:ext cx="8595340" cy="3261759"/>
        </p:xfrm>
        <a:graphic>
          <a:graphicData uri="http://schemas.openxmlformats.org/presentationml/2006/ole">
            <p:oleObj spid="_x0000_s20610" name="Equation" r:id="rId4" imgW="5101560" imgH="19288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492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arnet de croquis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2147</Words>
  <Application>Microsoft Macintosh PowerPoint</Application>
  <PresentationFormat>On-screen Show (4:3)</PresentationFormat>
  <Paragraphs>428</Paragraphs>
  <Slides>52</Slides>
  <Notes>13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Thème Office</vt:lpstr>
      <vt:lpstr>Conception personnalisée</vt:lpstr>
      <vt:lpstr>\Users\sylviesahal\Desktop\!OLE_LINK3</vt:lpstr>
      <vt:lpstr>\Users\sylviesahal\Desktop\!OLE_LINK1</vt:lpstr>
      <vt:lpstr>Document</vt:lpstr>
      <vt:lpstr>Equation</vt:lpstr>
      <vt:lpstr>The STARK-B database as a resource for “STARK” widths and shifts data: State of advancement and program of development in the framework of the  European Consortium VAMDC  (Virtual Atomic and Molecular Data Center)</vt:lpstr>
      <vt:lpstr>  STARK-B  broadening and shift of isolated spectral lines of atoms and ions,  by collisions with electrons and ions in a plasma  </vt:lpstr>
      <vt:lpstr>Diagnostics and Modelling in Astrophysics: Understanding of the evolution of stars</vt:lpstr>
      <vt:lpstr>Diagnostics and Modelling in Astrophysics: Understanding of the evolution of stars</vt:lpstr>
      <vt:lpstr>Diagnostics and Modelling in Astrophysics: Understanding of the evolution of stars</vt:lpstr>
      <vt:lpstr>Diagnostics and Modelling in  Laboratory and Technological plasmas</vt:lpstr>
      <vt:lpstr>STARK-B Database for "Stark" broadening of  isolated lines of atoms and ions in the impact approximation http://stark-b.obspm.fr</vt:lpstr>
      <vt:lpstr>STARK-B data:  Basic approximations (theory and calculations)</vt:lpstr>
      <vt:lpstr>STARK-B data:  need to calculate S-matrix and cross-sections</vt:lpstr>
      <vt:lpstr>STARK-B data:  need to calculate and cross-sections for the width</vt:lpstr>
      <vt:lpstr>Slide 11</vt:lpstr>
      <vt:lpstr>STARK-B Methods of calculations of the data 2. The scattering S-matrix and the cross-sections</vt:lpstr>
      <vt:lpstr>STARK-B Methods of calculations of the data 3. Calculations leading to a great number of data</vt:lpstr>
      <vt:lpstr>2012: SCP data inserted  for 114 neutral and ionized atoms  (more than 150 publications)</vt:lpstr>
      <vt:lpstr>2013: New step for insertion of widths and shifts data:  the MSE (Modified Semi Empirical) method</vt:lpstr>
      <vt:lpstr>2013: MSE data to be inserted: 90 neutral and ionized atoms  (about 50 publications)</vt:lpstr>
      <vt:lpstr>STARK-B  http://stark-b.obspm.fr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VAMDC Consortium Virtual Atomic and Molecular Data Center</vt:lpstr>
      <vt:lpstr>Slide 35</vt:lpstr>
      <vt:lpstr>Slide 36</vt:lpstr>
      <vt:lpstr>VAMDC: portal user </vt:lpstr>
      <vt:lpstr>Slide 38</vt:lpstr>
      <vt:lpstr>Query</vt:lpstr>
      <vt:lpstr>Query by species</vt:lpstr>
      <vt:lpstr>Query by species: atom</vt:lpstr>
      <vt:lpstr>Query by species: atom (following)</vt:lpstr>
      <vt:lpstr>Query by species: atom, processes</vt:lpstr>
      <vt:lpstr>Query by species: atom, processes (following)</vt:lpstr>
      <vt:lpstr>Query : result, click on download</vt:lpstr>
      <vt:lpstr>Slide 46</vt:lpstr>
      <vt:lpstr>Result of the download: code in XML language for users</vt:lpstr>
      <vt:lpstr>Slide 48</vt:lpstr>
      <vt:lpstr>Slide 49</vt:lpstr>
      <vt:lpstr>Slide 50</vt:lpstr>
      <vt:lpstr>Slide 51</vt:lpstr>
      <vt:lpstr>Thank you for your attention</vt:lpstr>
    </vt:vector>
  </TitlesOfParts>
  <Company>Observatoire de Meudon-LERMA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Sylvie SAHAL-BRECHOT</dc:creator>
  <cp:lastModifiedBy>Milan S. Dimitrijevi</cp:lastModifiedBy>
  <cp:revision>219</cp:revision>
  <cp:lastPrinted>2012-05-14T15:23:21Z</cp:lastPrinted>
  <dcterms:created xsi:type="dcterms:W3CDTF">2013-04-19T17:12:21Z</dcterms:created>
  <dcterms:modified xsi:type="dcterms:W3CDTF">2013-06-07T13:45:05Z</dcterms:modified>
</cp:coreProperties>
</file>