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74" r:id="rId2"/>
    <p:sldId id="258" r:id="rId3"/>
    <p:sldId id="256" r:id="rId4"/>
    <p:sldId id="261" r:id="rId5"/>
    <p:sldId id="262" r:id="rId6"/>
    <p:sldId id="263" r:id="rId7"/>
    <p:sldId id="265" r:id="rId8"/>
    <p:sldId id="269" r:id="rId9"/>
    <p:sldId id="267" r:id="rId10"/>
    <p:sldId id="268" r:id="rId11"/>
    <p:sldId id="264" r:id="rId12"/>
    <p:sldId id="298" r:id="rId13"/>
    <p:sldId id="297" r:id="rId14"/>
    <p:sldId id="299" r:id="rId15"/>
    <p:sldId id="273" r:id="rId16"/>
    <p:sldId id="282" r:id="rId17"/>
    <p:sldId id="275" r:id="rId18"/>
    <p:sldId id="296" r:id="rId19"/>
    <p:sldId id="280" r:id="rId20"/>
    <p:sldId id="283" r:id="rId21"/>
    <p:sldId id="284" r:id="rId22"/>
    <p:sldId id="285" r:id="rId23"/>
    <p:sldId id="286" r:id="rId24"/>
    <p:sldId id="287" r:id="rId25"/>
    <p:sldId id="281" r:id="rId26"/>
    <p:sldId id="291" r:id="rId27"/>
    <p:sldId id="288" r:id="rId28"/>
    <p:sldId id="289" r:id="rId29"/>
    <p:sldId id="290" r:id="rId30"/>
    <p:sldId id="293" r:id="rId31"/>
    <p:sldId id="294" r:id="rId32"/>
    <p:sldId id="277" r:id="rId33"/>
    <p:sldId id="279" r:id="rId34"/>
    <p:sldId id="292" r:id="rId35"/>
    <p:sldId id="278" r:id="rId36"/>
    <p:sldId id="295" r:id="rId37"/>
  </p:sldIdLst>
  <p:sldSz cx="9144000" cy="6858000" type="screen4x3"/>
  <p:notesSz cx="7099300" cy="10234613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F1FF"/>
    <a:srgbClr val="CCECFF"/>
    <a:srgbClr val="CCFFFF"/>
    <a:srgbClr val="FFCC99"/>
    <a:srgbClr val="FFFFCC"/>
    <a:srgbClr val="E8E8F8"/>
    <a:srgbClr val="FECCFA"/>
    <a:srgbClr val="F7902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413" autoAdjust="0"/>
    <p:restoredTop sz="82771" autoAdjust="0"/>
  </p:normalViewPr>
  <p:slideViewPr>
    <p:cSldViewPr>
      <p:cViewPr varScale="1">
        <p:scale>
          <a:sx n="93" d="100"/>
          <a:sy n="93" d="100"/>
        </p:scale>
        <p:origin x="-153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891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fld id="{568B12D7-8F95-4D60-AA72-6BFBDB1EC5A0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0137168-9DAF-489F-9C26-4361197C04EA}" type="slidenum">
              <a:rPr lang="el-GR" smtClean="0">
                <a:latin typeface="Arial" pitchFamily="34" charset="0"/>
              </a:rPr>
              <a:pPr/>
              <a:t>4</a:t>
            </a:fld>
            <a:endParaRPr lang="el-GR" smtClean="0">
              <a:latin typeface="Arial" pitchFamily="34" charset="0"/>
            </a:endParaRPr>
          </a:p>
        </p:txBody>
      </p:sp>
      <p:sp>
        <p:nvSpPr>
          <p:cNvPr id="39939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40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pitchFamily="34" charset="0"/>
            </a:endParaRPr>
          </a:p>
        </p:txBody>
      </p:sp>
      <p:sp>
        <p:nvSpPr>
          <p:cNvPr id="60420" name="3 - Θέση αριθμού διαφάνειας"/>
          <p:cNvSpPr txBox="1">
            <a:spLocks noGrp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9048" tIns="49524" rIns="99048" bIns="49524" anchor="b"/>
          <a:lstStyle/>
          <a:p>
            <a:pPr algn="r">
              <a:defRPr/>
            </a:pPr>
            <a:fld id="{36C09FBF-347D-42A9-95DA-559AA15888DD}" type="slidenum">
              <a:rPr lang="el-GR" sz="1300">
                <a:latin typeface="+mn-lt"/>
              </a:rPr>
              <a:pPr algn="r">
                <a:defRPr/>
              </a:pPr>
              <a:t>4</a:t>
            </a:fld>
            <a:endParaRPr lang="el-GR" sz="1300">
              <a:latin typeface="+mn-lt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951DDB-2955-4EFE-A782-244FC172B022}" type="slidenum">
              <a:rPr lang="el-GR" smtClean="0">
                <a:latin typeface="Arial" pitchFamily="34" charset="0"/>
              </a:rPr>
              <a:pPr/>
              <a:t>25</a:t>
            </a:fld>
            <a:endParaRPr lang="el-G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41988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F39287-CEA0-4BF1-A5AC-E69120CCBD9A}" type="slidenum">
              <a:rPr lang="el-GR" smtClean="0">
                <a:latin typeface="Arial" pitchFamily="34" charset="0"/>
              </a:rPr>
              <a:pPr/>
              <a:t>30</a:t>
            </a:fld>
            <a:endParaRPr lang="el-G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253DF3-6D1C-4B73-B2E3-CAFE63F210C0}" type="slidenum">
              <a:rPr lang="el-GR" smtClean="0">
                <a:latin typeface="Arial" pitchFamily="34" charset="0"/>
              </a:rPr>
              <a:pPr/>
              <a:t>31</a:t>
            </a:fld>
            <a:endParaRPr lang="el-G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44036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FC75D0-923C-4179-A9C6-704559DA60B4}" type="slidenum">
              <a:rPr lang="el-GR" smtClean="0">
                <a:latin typeface="Arial" pitchFamily="34" charset="0"/>
              </a:rPr>
              <a:pPr/>
              <a:t>32</a:t>
            </a:fld>
            <a:endParaRPr lang="el-G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97E1E7D-CF5D-490A-BE05-0EA0FB0ADD3F}" type="slidenum">
              <a:rPr lang="el-GR" smtClean="0">
                <a:latin typeface="Arial" pitchFamily="34" charset="0"/>
              </a:rPr>
              <a:pPr/>
              <a:t>35</a:t>
            </a:fld>
            <a:endParaRPr lang="el-GR" smtClean="0">
              <a:latin typeface="Arial" pitchFamily="34" charset="0"/>
            </a:endParaRPr>
          </a:p>
        </p:txBody>
      </p:sp>
      <p:sp>
        <p:nvSpPr>
          <p:cNvPr id="4505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6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4021138" y="9721850"/>
            <a:ext cx="3076575" cy="511175"/>
          </a:xfrm>
          <a:prstGeom prst="rect">
            <a:avLst/>
          </a:prstGeom>
          <a:noFill/>
        </p:spPr>
        <p:txBody>
          <a:bodyPr lIns="99048" tIns="49524" rIns="99048" bIns="49524"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633DA4AA-E144-402D-BC0A-DD19E8C0984E}" type="slidenum">
              <a:rPr lang="en-US" sz="1300"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35</a:t>
            </a:fld>
            <a:endParaRPr lang="en-US" sz="1300">
              <a:latin typeface="+mn-lt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5D6A35-08C0-4CE3-BDE6-3B7666939003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3B8054-C12E-404C-8A8B-A19333763B0F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705F2B-7B6A-4EF7-ACDA-3FAC65B640E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ADCD66-4D37-403E-97B6-31D2F169C617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A34BD9-D66A-4A71-AB84-42A61D163106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90A996-27FF-437C-943B-67958A4CB631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5C4F9B-074C-4D5E-83D9-3B41F4F8A446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649EB4-2727-4100-8FBC-A28A800537A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0B4824-266C-4398-A3A8-566F549C0CF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D714DC-28B6-4FD6-A6E7-502A1C11C89D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46A7BC-2E30-40AF-9585-479D81DB0325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Κάντε κλικ για επεξεργασία του τίτλου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628482CA-550B-4A23-98B6-28E616221A1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- Τίτλος"/>
          <p:cNvSpPr txBox="1">
            <a:spLocks/>
          </p:cNvSpPr>
          <p:nvPr/>
        </p:nvSpPr>
        <p:spPr>
          <a:xfrm>
            <a:off x="755576" y="2188100"/>
            <a:ext cx="7632848" cy="178595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ea typeface="Cambria Math" pitchFamily="18" charset="0"/>
                <a:cs typeface="Times New Roman" pitchFamily="18" charset="0"/>
              </a:rPr>
              <a:t>Study of the Si IV emission lines in the UV spectra of</a:t>
            </a:r>
            <a:r>
              <a:rPr lang="el-GR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ea typeface="Cambria Math" pitchFamily="18" charset="0"/>
                <a:cs typeface="Times New Roman" pitchFamily="18" charset="0"/>
              </a:rPr>
              <a:t>21</a:t>
            </a:r>
            <a:r>
              <a:rPr lang="el-GR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ea typeface="Cambria Math" pitchFamily="18" charset="0"/>
                <a:cs typeface="Times New Roman" pitchFamily="18" charset="0"/>
              </a:rPr>
              <a:t>HiBALQSOs</a:t>
            </a:r>
            <a:endParaRPr lang="en-US" sz="3600" b="1" dirty="0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1008063" y="4265613"/>
            <a:ext cx="7129462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latin typeface="Garamond" pitchFamily="18" charset="0"/>
                <a:cs typeface="Arial" pitchFamily="34" charset="0"/>
              </a:rPr>
              <a:t>E. Lyratzi*,  E. Danezis*, D. Stathopoulos*, </a:t>
            </a:r>
          </a:p>
          <a:p>
            <a:pPr algn="ctr"/>
            <a:r>
              <a:rPr lang="en-US" sz="2400" b="1">
                <a:latin typeface="Garamond" pitchFamily="18" charset="0"/>
                <a:cs typeface="Times New Roman" pitchFamily="18" charset="0"/>
              </a:rPr>
              <a:t>L. Č</a:t>
            </a:r>
            <a:r>
              <a:rPr lang="el-GR" sz="2400" b="1">
                <a:latin typeface="Garamond" pitchFamily="18" charset="0"/>
                <a:cs typeface="Times New Roman" pitchFamily="18" charset="0"/>
              </a:rPr>
              <a:t>.</a:t>
            </a:r>
            <a:r>
              <a:rPr lang="el-GR" sz="2400" b="1">
                <a:latin typeface="Garamond" pitchFamily="18" charset="0"/>
                <a:cs typeface="Arial" pitchFamily="34" charset="0"/>
              </a:rPr>
              <a:t> </a:t>
            </a:r>
            <a:r>
              <a:rPr lang="en-US" sz="2400" b="1">
                <a:latin typeface="Garamond" pitchFamily="18" charset="0"/>
                <a:cs typeface="Times New Roman" pitchFamily="18" charset="0"/>
              </a:rPr>
              <a:t>Popović**,</a:t>
            </a:r>
            <a:r>
              <a:rPr lang="en-US" sz="2400" b="1">
                <a:latin typeface="Garamond" pitchFamily="18" charset="0"/>
                <a:cs typeface="Arial" pitchFamily="34" charset="0"/>
              </a:rPr>
              <a:t> A. Antoniou*, M. S. </a:t>
            </a:r>
            <a:r>
              <a:rPr lang="en-US" sz="2400" b="1">
                <a:latin typeface="Garamond" pitchFamily="18" charset="0"/>
                <a:cs typeface="Times New Roman" pitchFamily="18" charset="0"/>
              </a:rPr>
              <a:t>Dimitrijević**,</a:t>
            </a:r>
          </a:p>
          <a:p>
            <a:pPr algn="ctr"/>
            <a:r>
              <a:rPr lang="en-US" sz="2400" b="1">
                <a:latin typeface="Garamond" pitchFamily="18" charset="0"/>
                <a:cs typeface="Arial" pitchFamily="34" charset="0"/>
              </a:rPr>
              <a:t>D. Tzimeas*</a:t>
            </a:r>
          </a:p>
          <a:p>
            <a:pPr algn="ctr"/>
            <a:r>
              <a:rPr lang="en-US" b="1">
                <a:latin typeface="Garamond" pitchFamily="18" charset="0"/>
                <a:cs typeface="Arial" pitchFamily="34" charset="0"/>
              </a:rPr>
              <a:t>* University of Athens, ** Astronomical Observatory of Belgrade </a:t>
            </a:r>
            <a:endParaRPr lang="el-GR" b="1">
              <a:latin typeface="Garamond" pitchFamily="18" charset="0"/>
              <a:cs typeface="Arial" pitchFamily="34" charset="0"/>
            </a:endParaRPr>
          </a:p>
        </p:txBody>
      </p:sp>
      <p:pic>
        <p:nvPicPr>
          <p:cNvPr id="2054" name="Picture 2" descr="AST_Uo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188913"/>
            <a:ext cx="1655762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4" descr="AS_AOB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39025" y="188913"/>
            <a:ext cx="1525588" cy="152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6" name="TextBox 1"/>
          <p:cNvSpPr txBox="1">
            <a:spLocks noChangeArrowheads="1"/>
          </p:cNvSpPr>
          <p:nvPr/>
        </p:nvSpPr>
        <p:spPr bwMode="auto">
          <a:xfrm>
            <a:off x="3563938" y="188913"/>
            <a:ext cx="20161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latin typeface="Garamond" pitchFamily="18" charset="0"/>
              </a:rPr>
              <a:t>9</a:t>
            </a:r>
            <a:r>
              <a:rPr lang="en-US" sz="2400" b="1" baseline="30000">
                <a:latin typeface="Garamond" pitchFamily="18" charset="0"/>
              </a:rPr>
              <a:t>th</a:t>
            </a:r>
            <a:r>
              <a:rPr lang="en-US" sz="2400" b="1">
                <a:latin typeface="Garamond" pitchFamily="18" charset="0"/>
              </a:rPr>
              <a:t> SCSLSA</a:t>
            </a:r>
            <a:endParaRPr lang="el-GR" sz="2400" b="1"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3 - TextBox"/>
          <p:cNvSpPr txBox="1">
            <a:spLocks noChangeArrowheads="1"/>
          </p:cNvSpPr>
          <p:nvPr/>
        </p:nvSpPr>
        <p:spPr bwMode="auto">
          <a:xfrm>
            <a:off x="0" y="908050"/>
            <a:ext cx="3857625" cy="580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700" b="1">
                <a:latin typeface="Garamond" pitchFamily="18" charset="0"/>
                <a:cs typeface="Times New Roman" pitchFamily="18" charset="0"/>
              </a:rPr>
              <a:t>The second subgroup </a:t>
            </a:r>
            <a:r>
              <a:rPr lang="en-US" sz="2800" b="1">
                <a:latin typeface="Garamond" pitchFamily="18" charset="0"/>
                <a:cs typeface="Times New Roman" pitchFamily="18" charset="0"/>
              </a:rPr>
              <a:t>of emission lines </a:t>
            </a:r>
            <a:r>
              <a:rPr lang="en-US" sz="2700" b="1">
                <a:latin typeface="Garamond" pitchFamily="18" charset="0"/>
                <a:cs typeface="Times New Roman" pitchFamily="18" charset="0"/>
              </a:rPr>
              <a:t>includes complex lines that </a:t>
            </a:r>
            <a:r>
              <a:rPr lang="en-US" sz="2700" b="1">
                <a:solidFill>
                  <a:srgbClr val="CC0000"/>
                </a:solidFill>
                <a:latin typeface="Garamond" pitchFamily="18" charset="0"/>
                <a:cs typeface="Times New Roman" pitchFamily="18" charset="0"/>
              </a:rPr>
              <a:t>cannot be simulated using only the accretion disk model.</a:t>
            </a:r>
            <a:r>
              <a:rPr lang="en-US" sz="2700" b="1">
                <a:latin typeface="Garamond" pitchFamily="18" charset="0"/>
                <a:cs typeface="Times New Roman" pitchFamily="18" charset="0"/>
              </a:rPr>
              <a:t> This means that the line profiles are not due to the accretion disk only, but </a:t>
            </a:r>
            <a:r>
              <a:rPr lang="en-US" sz="2700" b="1">
                <a:solidFill>
                  <a:srgbClr val="CC0000"/>
                </a:solidFill>
                <a:latin typeface="Garamond" pitchFamily="18" charset="0"/>
                <a:cs typeface="Times New Roman" pitchFamily="18" charset="0"/>
              </a:rPr>
              <a:t>there are other regions (clouds)</a:t>
            </a:r>
            <a:r>
              <a:rPr lang="en-US" sz="2700" b="1">
                <a:latin typeface="Garamond" pitchFamily="18" charset="0"/>
                <a:cs typeface="Times New Roman" pitchFamily="18" charset="0"/>
              </a:rPr>
              <a:t> apart from the disk that play a significant role too</a:t>
            </a:r>
            <a:r>
              <a:rPr lang="en-US" sz="2700">
                <a:latin typeface="Garamond" pitchFamily="18" charset="0"/>
                <a:cs typeface="Times New Roman" pitchFamily="18" charset="0"/>
              </a:rPr>
              <a:t>.</a:t>
            </a:r>
            <a:endParaRPr lang="el-GR" sz="2700">
              <a:latin typeface="Garamond" pitchFamily="18" charset="0"/>
              <a:cs typeface="Times New Roman" pitchFamily="18" charset="0"/>
            </a:endParaRPr>
          </a:p>
          <a:p>
            <a:endParaRPr lang="el-GR">
              <a:latin typeface="Garamond" pitchFamily="18" charset="0"/>
              <a:cs typeface="Arial" pitchFamily="34" charset="0"/>
            </a:endParaRPr>
          </a:p>
        </p:txBody>
      </p:sp>
      <p:pic>
        <p:nvPicPr>
          <p:cNvPr id="11267" name="4 - Εικόν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4300" y="549275"/>
            <a:ext cx="5143500" cy="478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Rectangle 1"/>
          <p:cNvSpPr>
            <a:spLocks noChangeArrowheads="1"/>
          </p:cNvSpPr>
          <p:nvPr/>
        </p:nvSpPr>
        <p:spPr bwMode="auto">
          <a:xfrm>
            <a:off x="3635375" y="5224463"/>
            <a:ext cx="5508625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tabLst>
                <a:tab pos="269875" algn="l"/>
              </a:tabLst>
            </a:pPr>
            <a:r>
              <a:rPr lang="en-US" sz="2000" b="1">
                <a:latin typeface="Garamond" pitchFamily="18" charset="0"/>
                <a:cs typeface="Times New Roman" pitchFamily="18" charset="0"/>
              </a:rPr>
              <a:t>The observed H</a:t>
            </a:r>
            <a:r>
              <a:rPr lang="el-GR" sz="2000" b="1">
                <a:latin typeface="Garamond" pitchFamily="18" charset="0"/>
                <a:cs typeface="Times New Roman" pitchFamily="18" charset="0"/>
              </a:rPr>
              <a:t>α</a:t>
            </a:r>
            <a:r>
              <a:rPr lang="en-US" sz="2000" b="1">
                <a:latin typeface="Garamond" pitchFamily="18" charset="0"/>
                <a:cs typeface="Times New Roman" pitchFamily="18" charset="0"/>
              </a:rPr>
              <a:t> line (dots) fitted with multi-component model (solid line) given by Popović et al. (2002). The disk, the broad and the narrow spherical components are presented </a:t>
            </a:r>
            <a:r>
              <a:rPr lang="en-US" b="1">
                <a:latin typeface="Garamond" pitchFamily="18" charset="0"/>
                <a:cs typeface="Times New Roman" pitchFamily="18" charset="0"/>
              </a:rPr>
              <a:t>with dashed lines.</a:t>
            </a:r>
            <a:endParaRPr lang="en-US" b="1">
              <a:latin typeface="Garamond" pitchFamily="18" charset="0"/>
              <a:cs typeface="Arial" pitchFamily="34" charset="0"/>
            </a:endParaRPr>
          </a:p>
        </p:txBody>
      </p:sp>
      <p:sp>
        <p:nvSpPr>
          <p:cNvPr id="11269" name="Rectangle 2"/>
          <p:cNvSpPr>
            <a:spLocks noChangeArrowheads="1"/>
          </p:cNvSpPr>
          <p:nvPr/>
        </p:nvSpPr>
        <p:spPr bwMode="auto">
          <a:xfrm>
            <a:off x="1258888" y="44450"/>
            <a:ext cx="6626225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tabLst>
                <a:tab pos="269875" algn="l"/>
              </a:tabLst>
            </a:pPr>
            <a:r>
              <a:rPr lang="en-US" sz="3200" b="1">
                <a:solidFill>
                  <a:srgbClr val="CC0000"/>
                </a:solidFill>
                <a:latin typeface="Garamond" pitchFamily="18" charset="0"/>
                <a:cs typeface="Times New Roman" pitchFamily="18" charset="0"/>
              </a:rPr>
              <a:t>Multi-component Emission Lines  </a:t>
            </a:r>
            <a:endParaRPr lang="en-US" sz="3200" b="1">
              <a:solidFill>
                <a:srgbClr val="CC0000"/>
              </a:solidFill>
              <a:latin typeface="Garamond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5"/>
          <p:cNvSpPr txBox="1">
            <a:spLocks noChangeArrowheads="1"/>
          </p:cNvSpPr>
          <p:nvPr/>
        </p:nvSpPr>
        <p:spPr bwMode="auto">
          <a:xfrm>
            <a:off x="395288" y="188913"/>
            <a:ext cx="8353425" cy="609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600" b="1">
                <a:latin typeface="Garamond" pitchFamily="18" charset="0"/>
              </a:rPr>
              <a:t>For the purpose of computational modeling, the BLR is divided in two layers</a:t>
            </a:r>
            <a:r>
              <a:rPr lang="el-GR" sz="2600" b="1">
                <a:latin typeface="Garamond" pitchFamily="18" charset="0"/>
              </a:rPr>
              <a:t>. </a:t>
            </a:r>
            <a:r>
              <a:rPr lang="en-US" sz="2600" b="1">
                <a:latin typeface="Garamond" pitchFamily="18" charset="0"/>
              </a:rPr>
              <a:t>These layers are the regions of  </a:t>
            </a:r>
            <a:r>
              <a:rPr lang="en-US" sz="2600" b="1">
                <a:solidFill>
                  <a:srgbClr val="CC0000"/>
                </a:solidFill>
                <a:latin typeface="Garamond" pitchFamily="18" charset="0"/>
              </a:rPr>
              <a:t>HIL (High Ionization Lines)</a:t>
            </a:r>
            <a:r>
              <a:rPr lang="en-US" sz="2600" b="1">
                <a:latin typeface="Garamond" pitchFamily="18" charset="0"/>
              </a:rPr>
              <a:t> and </a:t>
            </a:r>
            <a:r>
              <a:rPr lang="en-US" sz="2600" b="1">
                <a:solidFill>
                  <a:srgbClr val="CC0000"/>
                </a:solidFill>
                <a:latin typeface="Garamond" pitchFamily="18" charset="0"/>
              </a:rPr>
              <a:t>LIL (Low Ionization Lines).</a:t>
            </a:r>
          </a:p>
          <a:p>
            <a:pPr algn="just"/>
            <a:endParaRPr lang="en-US" sz="2600" b="1">
              <a:solidFill>
                <a:srgbClr val="CC0000"/>
              </a:solidFill>
              <a:latin typeface="Garamond" pitchFamily="18" charset="0"/>
            </a:endParaRPr>
          </a:p>
          <a:p>
            <a:pPr algn="just"/>
            <a:r>
              <a:rPr lang="en-US" sz="2600" b="1">
                <a:solidFill>
                  <a:srgbClr val="CC0000"/>
                </a:solidFill>
                <a:latin typeface="Garamond" pitchFamily="18" charset="0"/>
              </a:rPr>
              <a:t>The first layer</a:t>
            </a:r>
            <a:r>
              <a:rPr lang="el-GR" sz="2600" b="1">
                <a:latin typeface="Garamond" pitchFamily="18" charset="0"/>
              </a:rPr>
              <a:t> </a:t>
            </a:r>
            <a:r>
              <a:rPr lang="en-US" sz="2600" b="1">
                <a:latin typeface="Garamond" pitchFamily="18" charset="0"/>
              </a:rPr>
              <a:t>is located closer to the central source and corresponds to electron density n</a:t>
            </a:r>
            <a:r>
              <a:rPr lang="en-US" sz="2600" b="1" baseline="-25000">
                <a:latin typeface="Garamond" pitchFamily="18" charset="0"/>
              </a:rPr>
              <a:t>e</a:t>
            </a:r>
            <a:r>
              <a:rPr lang="en-US" sz="2600" b="1">
                <a:latin typeface="Garamond" pitchFamily="18" charset="0"/>
                <a:sym typeface="Symbol" pitchFamily="18" charset="2"/>
              </a:rPr>
              <a:t></a:t>
            </a:r>
            <a:r>
              <a:rPr lang="en-US" sz="2600" b="1">
                <a:latin typeface="Garamond" pitchFamily="18" charset="0"/>
              </a:rPr>
              <a:t>10</a:t>
            </a:r>
            <a:r>
              <a:rPr lang="en-US" sz="2600" b="1" baseline="30000">
                <a:latin typeface="Garamond" pitchFamily="18" charset="0"/>
              </a:rPr>
              <a:t>15</a:t>
            </a:r>
            <a:r>
              <a:rPr lang="en-US" sz="2600" b="1">
                <a:latin typeface="Garamond" pitchFamily="18" charset="0"/>
              </a:rPr>
              <a:t> m</a:t>
            </a:r>
            <a:r>
              <a:rPr lang="en-US" sz="2600" b="1" baseline="30000">
                <a:latin typeface="Garamond" pitchFamily="18" charset="0"/>
              </a:rPr>
              <a:t>-3</a:t>
            </a:r>
            <a:r>
              <a:rPr lang="en-US" sz="2600" b="1">
                <a:latin typeface="Garamond" pitchFamily="18" charset="0"/>
              </a:rPr>
              <a:t>.</a:t>
            </a:r>
          </a:p>
          <a:p>
            <a:pPr algn="just"/>
            <a:endParaRPr lang="en-US" sz="2600" b="1">
              <a:latin typeface="Garamond" pitchFamily="18" charset="0"/>
            </a:endParaRPr>
          </a:p>
          <a:p>
            <a:pPr algn="just"/>
            <a:r>
              <a:rPr lang="en-US" sz="2600" b="1">
                <a:latin typeface="Garamond" pitchFamily="18" charset="0"/>
              </a:rPr>
              <a:t>This layer is surrounded by a </a:t>
            </a:r>
            <a:r>
              <a:rPr lang="en-US" sz="2600" b="1">
                <a:solidFill>
                  <a:srgbClr val="CC0000"/>
                </a:solidFill>
                <a:latin typeface="Garamond" pitchFamily="18" charset="0"/>
              </a:rPr>
              <a:t>second layer</a:t>
            </a:r>
            <a:r>
              <a:rPr lang="en-US" sz="2600" b="1">
                <a:latin typeface="Garamond" pitchFamily="18" charset="0"/>
              </a:rPr>
              <a:t>, which is partially ionized and has much greater electron density</a:t>
            </a:r>
            <a:r>
              <a:rPr lang="el-GR" sz="2600" b="1">
                <a:latin typeface="Garamond" pitchFamily="18" charset="0"/>
              </a:rPr>
              <a:t>. </a:t>
            </a:r>
            <a:endParaRPr lang="en-US" sz="2600" b="1">
              <a:latin typeface="Garamond" pitchFamily="18" charset="0"/>
            </a:endParaRPr>
          </a:p>
          <a:p>
            <a:pPr algn="just"/>
            <a:endParaRPr lang="en-US" sz="2600" b="1">
              <a:latin typeface="Garamond" pitchFamily="18" charset="0"/>
            </a:endParaRPr>
          </a:p>
          <a:p>
            <a:pPr algn="just"/>
            <a:r>
              <a:rPr lang="en-US" sz="2600" b="1">
                <a:latin typeface="Garamond" pitchFamily="18" charset="0"/>
              </a:rPr>
              <a:t>The high ionization spectral lines (</a:t>
            </a:r>
            <a:r>
              <a:rPr lang="en-US" sz="2600" b="1">
                <a:solidFill>
                  <a:srgbClr val="CC0000"/>
                </a:solidFill>
                <a:latin typeface="Garamond" pitchFamily="18" charset="0"/>
              </a:rPr>
              <a:t>C IV</a:t>
            </a:r>
            <a:r>
              <a:rPr lang="el-GR" sz="2600" b="1">
                <a:solidFill>
                  <a:srgbClr val="CC0000"/>
                </a:solidFill>
                <a:latin typeface="Garamond" pitchFamily="18" charset="0"/>
              </a:rPr>
              <a:t>, </a:t>
            </a:r>
            <a:r>
              <a:rPr lang="en-US" sz="2600" b="1">
                <a:solidFill>
                  <a:srgbClr val="CC0000"/>
                </a:solidFill>
                <a:latin typeface="Garamond" pitchFamily="18" charset="0"/>
              </a:rPr>
              <a:t>Si IV</a:t>
            </a:r>
            <a:r>
              <a:rPr lang="el-GR" sz="2600" b="1">
                <a:solidFill>
                  <a:srgbClr val="CC0000"/>
                </a:solidFill>
                <a:latin typeface="Garamond" pitchFamily="18" charset="0"/>
              </a:rPr>
              <a:t>, </a:t>
            </a:r>
            <a:r>
              <a:rPr lang="en-US" sz="2600" b="1">
                <a:solidFill>
                  <a:srgbClr val="CC0000"/>
                </a:solidFill>
                <a:latin typeface="Garamond" pitchFamily="18" charset="0"/>
              </a:rPr>
              <a:t>Ly</a:t>
            </a:r>
            <a:r>
              <a:rPr lang="el-GR" sz="2600" b="1">
                <a:solidFill>
                  <a:srgbClr val="CC0000"/>
                </a:solidFill>
                <a:latin typeface="Garamond" pitchFamily="18" charset="0"/>
              </a:rPr>
              <a:t>α, </a:t>
            </a:r>
            <a:r>
              <a:rPr lang="en-US" sz="2600" b="1">
                <a:solidFill>
                  <a:srgbClr val="CC0000"/>
                </a:solidFill>
                <a:latin typeface="Garamond" pitchFamily="18" charset="0"/>
              </a:rPr>
              <a:t>C III</a:t>
            </a:r>
            <a:r>
              <a:rPr lang="el-GR" sz="2600" b="1">
                <a:solidFill>
                  <a:srgbClr val="CC0000"/>
                </a:solidFill>
                <a:latin typeface="Garamond" pitchFamily="18" charset="0"/>
              </a:rPr>
              <a:t>, </a:t>
            </a:r>
            <a:r>
              <a:rPr lang="en-US" sz="2600" b="1">
                <a:solidFill>
                  <a:srgbClr val="CC0000"/>
                </a:solidFill>
                <a:latin typeface="Garamond" pitchFamily="18" charset="0"/>
              </a:rPr>
              <a:t>He I</a:t>
            </a:r>
            <a:r>
              <a:rPr lang="el-GR" sz="2600" b="1">
                <a:solidFill>
                  <a:srgbClr val="CC0000"/>
                </a:solidFill>
                <a:latin typeface="Garamond" pitchFamily="18" charset="0"/>
              </a:rPr>
              <a:t>, </a:t>
            </a:r>
            <a:r>
              <a:rPr lang="en-US" sz="2600" b="1">
                <a:solidFill>
                  <a:srgbClr val="CC0000"/>
                </a:solidFill>
                <a:latin typeface="Garamond" pitchFamily="18" charset="0"/>
              </a:rPr>
              <a:t>He II</a:t>
            </a:r>
            <a:r>
              <a:rPr lang="el-GR" sz="2600" b="1">
                <a:solidFill>
                  <a:srgbClr val="CC0000"/>
                </a:solidFill>
                <a:latin typeface="Garamond" pitchFamily="18" charset="0"/>
              </a:rPr>
              <a:t> </a:t>
            </a:r>
            <a:r>
              <a:rPr lang="en-US" sz="2600" b="1">
                <a:solidFill>
                  <a:srgbClr val="CC0000"/>
                </a:solidFill>
                <a:latin typeface="Garamond" pitchFamily="18" charset="0"/>
              </a:rPr>
              <a:t>and </a:t>
            </a:r>
            <a:r>
              <a:rPr lang="el-GR" sz="2600" b="1">
                <a:solidFill>
                  <a:srgbClr val="CC0000"/>
                </a:solidFill>
                <a:latin typeface="Garamond" pitchFamily="18" charset="0"/>
              </a:rPr>
              <a:t>Ν </a:t>
            </a:r>
            <a:r>
              <a:rPr lang="en-US" sz="2600" b="1">
                <a:solidFill>
                  <a:srgbClr val="CC0000"/>
                </a:solidFill>
                <a:latin typeface="Garamond" pitchFamily="18" charset="0"/>
              </a:rPr>
              <a:t>V</a:t>
            </a:r>
            <a:r>
              <a:rPr lang="en-US" sz="2600" b="1">
                <a:latin typeface="Garamond" pitchFamily="18" charset="0"/>
              </a:rPr>
              <a:t>) arise from the inner layer, whereas the low ionization spectral lines, such as the lines of </a:t>
            </a:r>
            <a:r>
              <a:rPr lang="en-US" sz="2600" b="1">
                <a:solidFill>
                  <a:srgbClr val="CC0000"/>
                </a:solidFill>
                <a:latin typeface="Garamond" pitchFamily="18" charset="0"/>
              </a:rPr>
              <a:t>Balmer</a:t>
            </a:r>
            <a:r>
              <a:rPr lang="el-GR" sz="2600" b="1">
                <a:solidFill>
                  <a:srgbClr val="CC0000"/>
                </a:solidFill>
                <a:latin typeface="Garamond" pitchFamily="18" charset="0"/>
              </a:rPr>
              <a:t> </a:t>
            </a:r>
            <a:r>
              <a:rPr lang="en-US" sz="2600" b="1">
                <a:latin typeface="Garamond" pitchFamily="18" charset="0"/>
              </a:rPr>
              <a:t>series and the lines of </a:t>
            </a:r>
            <a:r>
              <a:rPr lang="en-US" sz="2600" b="1">
                <a:solidFill>
                  <a:srgbClr val="CC0000"/>
                </a:solidFill>
                <a:latin typeface="Garamond" pitchFamily="18" charset="0"/>
              </a:rPr>
              <a:t>Mg II</a:t>
            </a:r>
            <a:r>
              <a:rPr lang="el-GR" sz="2600" b="1">
                <a:solidFill>
                  <a:srgbClr val="CC0000"/>
                </a:solidFill>
                <a:latin typeface="Garamond" pitchFamily="18" charset="0"/>
              </a:rPr>
              <a:t>, </a:t>
            </a:r>
            <a:r>
              <a:rPr lang="en-US" sz="2600" b="1">
                <a:solidFill>
                  <a:srgbClr val="CC0000"/>
                </a:solidFill>
                <a:latin typeface="Garamond" pitchFamily="18" charset="0"/>
              </a:rPr>
              <a:t>C II and</a:t>
            </a:r>
            <a:r>
              <a:rPr lang="el-GR" sz="2600" b="1">
                <a:solidFill>
                  <a:srgbClr val="CC0000"/>
                </a:solidFill>
                <a:latin typeface="Garamond" pitchFamily="18" charset="0"/>
              </a:rPr>
              <a:t> </a:t>
            </a:r>
            <a:r>
              <a:rPr lang="en-US" sz="2600" b="1">
                <a:solidFill>
                  <a:srgbClr val="CC0000"/>
                </a:solidFill>
                <a:latin typeface="Garamond" pitchFamily="18" charset="0"/>
              </a:rPr>
              <a:t>Fe II</a:t>
            </a:r>
            <a:r>
              <a:rPr lang="el-GR" sz="2600" b="1">
                <a:solidFill>
                  <a:srgbClr val="CC0000"/>
                </a:solidFill>
                <a:latin typeface="Garamond" pitchFamily="18" charset="0"/>
              </a:rPr>
              <a:t>,</a:t>
            </a:r>
            <a:r>
              <a:rPr lang="el-GR" sz="2600" b="1">
                <a:latin typeface="Garamond" pitchFamily="18" charset="0"/>
              </a:rPr>
              <a:t> </a:t>
            </a:r>
            <a:r>
              <a:rPr lang="en-US" sz="2600" b="1">
                <a:latin typeface="Garamond" pitchFamily="18" charset="0"/>
              </a:rPr>
              <a:t>arise from the outer layer.</a:t>
            </a:r>
            <a:endParaRPr lang="el-GR" sz="2600" b="1">
              <a:latin typeface="Garamond" pitchFamily="18" charset="0"/>
            </a:endParaRPr>
          </a:p>
        </p:txBody>
      </p:sp>
      <p:sp>
        <p:nvSpPr>
          <p:cNvPr id="1229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1"/>
          <p:cNvSpPr txBox="1">
            <a:spLocks noChangeArrowheads="1"/>
          </p:cNvSpPr>
          <p:nvPr/>
        </p:nvSpPr>
        <p:spPr bwMode="auto">
          <a:xfrm>
            <a:off x="395288" y="1484313"/>
            <a:ext cx="8353425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Font typeface="Arial" pitchFamily="34" charset="0"/>
              <a:buNone/>
            </a:pPr>
            <a:r>
              <a:rPr lang="en-US" sz="2800" b="1">
                <a:latin typeface="Garamond" pitchFamily="18" charset="0"/>
                <a:cs typeface="Times New Roman" pitchFamily="18" charset="0"/>
              </a:rPr>
              <a:t>In the bibliography we cannot find a mathematical distribution or a physical model that can fit the observed complex profiles in the QSOs spectra.</a:t>
            </a:r>
          </a:p>
          <a:p>
            <a:pPr algn="just">
              <a:buFont typeface="Arial" pitchFamily="34" charset="0"/>
              <a:buNone/>
            </a:pPr>
            <a:r>
              <a:rPr lang="en-US" sz="2800" b="1">
                <a:latin typeface="Garamond" pitchFamily="18" charset="0"/>
                <a:cs typeface="Times New Roman" pitchFamily="18" charset="0"/>
              </a:rPr>
              <a:t>So, we </a:t>
            </a:r>
            <a:r>
              <a:rPr lang="en-US" sz="2800" b="1">
                <a:solidFill>
                  <a:srgbClr val="C00000"/>
                </a:solidFill>
                <a:latin typeface="Garamond" pitchFamily="18" charset="0"/>
                <a:cs typeface="Times New Roman" pitchFamily="18" charset="0"/>
              </a:rPr>
              <a:t>solved the radiative transfer equations</a:t>
            </a:r>
            <a:r>
              <a:rPr lang="en-US" sz="2800" b="1">
                <a:solidFill>
                  <a:srgbClr val="FFC000"/>
                </a:solidFill>
                <a:latin typeface="Garamond" pitchFamily="18" charset="0"/>
                <a:cs typeface="Times New Roman" pitchFamily="18" charset="0"/>
              </a:rPr>
              <a:t> </a:t>
            </a:r>
            <a:r>
              <a:rPr lang="en-US" sz="2800" b="1">
                <a:latin typeface="Garamond" pitchFamily="18" charset="0"/>
                <a:cs typeface="Times New Roman" pitchFamily="18" charset="0"/>
              </a:rPr>
              <a:t>for a complex plasma environment having independent successive clouds and we concluded to the </a:t>
            </a:r>
            <a:r>
              <a:rPr lang="en-US" sz="2800" b="1" u="sng">
                <a:solidFill>
                  <a:srgbClr val="C00000"/>
                </a:solidFill>
                <a:latin typeface="Garamond" pitchFamily="18" charset="0"/>
                <a:cs typeface="Times New Roman" pitchFamily="18" charset="0"/>
              </a:rPr>
              <a:t>line function</a:t>
            </a:r>
            <a:r>
              <a:rPr lang="en-US" sz="2800" b="1">
                <a:solidFill>
                  <a:srgbClr val="FFC000"/>
                </a:solidFill>
                <a:latin typeface="Garamond" pitchFamily="18" charset="0"/>
                <a:cs typeface="Times New Roman" pitchFamily="18" charset="0"/>
              </a:rPr>
              <a:t> </a:t>
            </a:r>
            <a:r>
              <a:rPr lang="en-US" sz="2800" b="1">
                <a:latin typeface="Garamond" pitchFamily="18" charset="0"/>
                <a:cs typeface="Times New Roman" pitchFamily="18" charset="0"/>
              </a:rPr>
              <a:t>that can describe accurately each complex spectral line.</a:t>
            </a:r>
            <a:endParaRPr lang="el-GR" sz="2800" b="1">
              <a:latin typeface="Garamond" pitchFamily="18" charset="0"/>
            </a:endParaRPr>
          </a:p>
        </p:txBody>
      </p:sp>
      <p:sp>
        <p:nvSpPr>
          <p:cNvPr id="13315" name="TextBox 2"/>
          <p:cNvSpPr txBox="1">
            <a:spLocks noChangeArrowheads="1"/>
          </p:cNvSpPr>
          <p:nvPr/>
        </p:nvSpPr>
        <p:spPr bwMode="auto">
          <a:xfrm>
            <a:off x="684213" y="184150"/>
            <a:ext cx="7775575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>
                <a:latin typeface="Garamond" pitchFamily="18" charset="0"/>
              </a:rPr>
              <a:t>Problems of BAL profiles in QSOs spectra</a:t>
            </a:r>
            <a:endParaRPr lang="el-GR" sz="3200" b="1">
              <a:latin typeface="Garamond" pitchFamily="18" charset="0"/>
            </a:endParaRPr>
          </a:p>
        </p:txBody>
      </p:sp>
      <p:graphicFrame>
        <p:nvGraphicFramePr>
          <p:cNvPr id="13316" name="Object 3"/>
          <p:cNvGraphicFramePr>
            <a:graphicFrameLocks noChangeAspect="1"/>
          </p:cNvGraphicFramePr>
          <p:nvPr/>
        </p:nvGraphicFramePr>
        <p:xfrm>
          <a:off x="395288" y="5143500"/>
          <a:ext cx="8353425" cy="1066800"/>
        </p:xfrm>
        <a:graphic>
          <a:graphicData uri="http://schemas.openxmlformats.org/presentationml/2006/ole">
            <p:oleObj spid="_x0000_s13316" name="Equation" r:id="rId3" imgW="3962400" imgH="482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1"/>
          <p:cNvSpPr txBox="1">
            <a:spLocks noChangeArrowheads="1"/>
          </p:cNvSpPr>
          <p:nvPr/>
        </p:nvSpPr>
        <p:spPr bwMode="auto">
          <a:xfrm>
            <a:off x="395288" y="1484313"/>
            <a:ext cx="8353425" cy="440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Font typeface="Arial" pitchFamily="34" charset="0"/>
              <a:buNone/>
            </a:pPr>
            <a:r>
              <a:rPr lang="en-US" sz="2800" b="1">
                <a:latin typeface="Garamond" pitchFamily="18" charset="0"/>
                <a:cs typeface="Times New Roman" pitchFamily="18" charset="0"/>
              </a:rPr>
              <a:t>Another problem is that the classical distributions (Gauss, Lorentz and Voigt) are not efficient enough in describing the BALQSO’s spectra and as a result </a:t>
            </a:r>
            <a:r>
              <a:rPr lang="en-US" sz="2800" b="1">
                <a:solidFill>
                  <a:srgbClr val="C00000"/>
                </a:solidFill>
                <a:latin typeface="Garamond" pitchFamily="18" charset="0"/>
                <a:cs typeface="Times New Roman" pitchFamily="18" charset="0"/>
              </a:rPr>
              <a:t>we need some new distributions</a:t>
            </a:r>
            <a:r>
              <a:rPr lang="en-US" sz="2800" b="1">
                <a:latin typeface="Garamond" pitchFamily="18" charset="0"/>
                <a:cs typeface="Times New Roman" pitchFamily="18" charset="0"/>
              </a:rPr>
              <a:t>, in order to give a more accurate description to the complex spectra.</a:t>
            </a:r>
          </a:p>
          <a:p>
            <a:pPr algn="just">
              <a:buFont typeface="Arial" pitchFamily="34" charset="0"/>
              <a:buNone/>
            </a:pPr>
            <a:r>
              <a:rPr lang="en-US" sz="2800" b="1">
                <a:latin typeface="Garamond" pitchFamily="18" charset="0"/>
                <a:cs typeface="Times New Roman" pitchFamily="18" charset="0"/>
              </a:rPr>
              <a:t>What was missing, was a distribution able to describe </a:t>
            </a:r>
            <a:r>
              <a:rPr lang="en-US" sz="2800" b="1">
                <a:solidFill>
                  <a:srgbClr val="C00000"/>
                </a:solidFill>
                <a:latin typeface="Garamond" pitchFamily="18" charset="0"/>
                <a:cs typeface="Times New Roman" pitchFamily="18" charset="0"/>
              </a:rPr>
              <a:t>the rotation of plasma clouds (around their centers) or a distribution that could describe the rotation of clouds as well as the thermal motions of the ions simultaneously</a:t>
            </a:r>
            <a:r>
              <a:rPr lang="en-US" sz="2800" b="1">
                <a:latin typeface="Garamond" pitchFamily="18" charset="0"/>
                <a:cs typeface="Times New Roman" pitchFamily="18" charset="0"/>
              </a:rPr>
              <a:t>.</a:t>
            </a:r>
            <a:endParaRPr lang="el-GR" sz="2800" b="1">
              <a:latin typeface="Garamond" pitchFamily="18" charset="0"/>
            </a:endParaRPr>
          </a:p>
        </p:txBody>
      </p:sp>
      <p:sp>
        <p:nvSpPr>
          <p:cNvPr id="14339" name="TextBox 2"/>
          <p:cNvSpPr txBox="1">
            <a:spLocks noChangeArrowheads="1"/>
          </p:cNvSpPr>
          <p:nvPr/>
        </p:nvSpPr>
        <p:spPr bwMode="auto">
          <a:xfrm>
            <a:off x="611188" y="184150"/>
            <a:ext cx="7921625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>
                <a:latin typeface="Garamond" pitchFamily="18" charset="0"/>
              </a:rPr>
              <a:t>Problems of BAL profiles in QSOs spectra</a:t>
            </a:r>
            <a:endParaRPr lang="el-GR" sz="3200" b="1"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1"/>
          <p:cNvSpPr txBox="1">
            <a:spLocks noChangeArrowheads="1"/>
          </p:cNvSpPr>
          <p:nvPr/>
        </p:nvSpPr>
        <p:spPr bwMode="auto">
          <a:xfrm>
            <a:off x="539750" y="1484313"/>
            <a:ext cx="8064500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Font typeface="Arial" pitchFamily="34" charset="0"/>
              <a:buNone/>
            </a:pPr>
            <a:r>
              <a:rPr lang="en-US" sz="2800" b="1">
                <a:latin typeface="Garamond" pitchFamily="18" charset="0"/>
                <a:cs typeface="Times New Roman" pitchFamily="18" charset="0"/>
              </a:rPr>
              <a:t>We created two new distributions, the </a:t>
            </a:r>
            <a:r>
              <a:rPr lang="en-US" sz="2800" b="1">
                <a:solidFill>
                  <a:srgbClr val="C00000"/>
                </a:solidFill>
                <a:latin typeface="Garamond" pitchFamily="18" charset="0"/>
                <a:cs typeface="Times New Roman" pitchFamily="18" charset="0"/>
              </a:rPr>
              <a:t>Rotation distribution</a:t>
            </a:r>
            <a:r>
              <a:rPr lang="en-US" sz="2800" b="1">
                <a:solidFill>
                  <a:srgbClr val="FFC000"/>
                </a:solidFill>
                <a:latin typeface="Garamond" pitchFamily="18" charset="0"/>
                <a:cs typeface="Times New Roman" pitchFamily="18" charset="0"/>
              </a:rPr>
              <a:t> </a:t>
            </a:r>
            <a:r>
              <a:rPr lang="en-US" sz="2800" b="1">
                <a:latin typeface="Garamond" pitchFamily="18" charset="0"/>
                <a:cs typeface="Times New Roman" pitchFamily="18" charset="0"/>
              </a:rPr>
              <a:t>(Danezis et al. 2003) that describes the rotation of the plasma clouds and the </a:t>
            </a:r>
            <a:r>
              <a:rPr lang="en-US" sz="2800" b="1">
                <a:solidFill>
                  <a:srgbClr val="C00000"/>
                </a:solidFill>
                <a:latin typeface="Garamond" pitchFamily="18" charset="0"/>
                <a:cs typeface="Times New Roman" pitchFamily="18" charset="0"/>
              </a:rPr>
              <a:t>Gauss-Rotation (GR) distribution</a:t>
            </a:r>
            <a:r>
              <a:rPr lang="en-US" sz="2800" b="1">
                <a:latin typeface="Garamond" pitchFamily="18" charset="0"/>
                <a:cs typeface="Times New Roman" pitchFamily="18" charset="0"/>
              </a:rPr>
              <a:t> (Danezis et al. 2006b, Danezis et al. 2007a, Lyratzi et al. 2009) which describes the combination of the random motions of the clouds’ ions and the self-rotation of the clouds. </a:t>
            </a:r>
            <a:endParaRPr lang="el-GR" sz="2800" b="1">
              <a:latin typeface="Garamond" pitchFamily="18" charset="0"/>
              <a:cs typeface="Times New Roman" pitchFamily="18" charset="0"/>
            </a:endParaRPr>
          </a:p>
        </p:txBody>
      </p:sp>
      <p:sp>
        <p:nvSpPr>
          <p:cNvPr id="15363" name="TextBox 2"/>
          <p:cNvSpPr txBox="1">
            <a:spLocks noChangeArrowheads="1"/>
          </p:cNvSpPr>
          <p:nvPr/>
        </p:nvSpPr>
        <p:spPr bwMode="auto">
          <a:xfrm>
            <a:off x="395288" y="184150"/>
            <a:ext cx="8353425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>
                <a:latin typeface="Garamond" pitchFamily="18" charset="0"/>
              </a:rPr>
              <a:t>Solution for the BAL profiles in QSOs spectra</a:t>
            </a:r>
            <a:endParaRPr lang="el-GR" sz="3200" b="1"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ChangeArrowheads="1"/>
          </p:cNvSpPr>
          <p:nvPr/>
        </p:nvSpPr>
        <p:spPr bwMode="auto">
          <a:xfrm>
            <a:off x="2916238" y="101600"/>
            <a:ext cx="33115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kumimoji="1" lang="en-US" sz="2800" b="1">
                <a:solidFill>
                  <a:srgbClr val="C00000"/>
                </a:solidFill>
                <a:latin typeface="Garamond" pitchFamily="18" charset="0"/>
                <a:cs typeface="Times New Roman" pitchFamily="18" charset="0"/>
              </a:rPr>
              <a:t>Using the GR model</a:t>
            </a:r>
            <a:endParaRPr kumimoji="1" lang="el-GR" sz="2800" b="1">
              <a:solidFill>
                <a:srgbClr val="C00000"/>
              </a:solidFill>
              <a:latin typeface="Garamond" pitchFamily="18" charset="0"/>
              <a:cs typeface="Times New Roman" pitchFamily="18" charset="0"/>
            </a:endParaRPr>
          </a:p>
        </p:txBody>
      </p:sp>
      <p:sp>
        <p:nvSpPr>
          <p:cNvPr id="16387" name="Text Box 2"/>
          <p:cNvSpPr txBox="1">
            <a:spLocks noChangeArrowheads="1"/>
          </p:cNvSpPr>
          <p:nvPr/>
        </p:nvSpPr>
        <p:spPr bwMode="auto">
          <a:xfrm>
            <a:off x="323850" y="476250"/>
            <a:ext cx="84963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kumimoji="1" lang="en-US" sz="2400" b="1">
                <a:latin typeface="Garamond" pitchFamily="18" charset="0"/>
                <a:cs typeface="Times New Roman" pitchFamily="18" charset="0"/>
              </a:rPr>
              <a:t>We can calculate some important parameters of the plasma clouds that construct the</a:t>
            </a:r>
            <a:r>
              <a:rPr kumimoji="1" lang="el-GR" sz="2400" b="1">
                <a:latin typeface="Garamond" pitchFamily="18" charset="0"/>
                <a:cs typeface="Times New Roman" pitchFamily="18" charset="0"/>
              </a:rPr>
              <a:t> </a:t>
            </a:r>
            <a:r>
              <a:rPr kumimoji="1" lang="en-US" sz="2400" b="1">
                <a:latin typeface="Garamond" pitchFamily="18" charset="0"/>
                <a:cs typeface="Times New Roman" pitchFamily="18" charset="0"/>
              </a:rPr>
              <a:t>components of the observed spectral feature, such as:</a:t>
            </a:r>
            <a:endParaRPr kumimoji="1" lang="el-GR" sz="2800">
              <a:latin typeface="Garamond" pitchFamily="18" charset="0"/>
              <a:cs typeface="Times New Roman" pitchFamily="18" charset="0"/>
            </a:endParaRPr>
          </a:p>
        </p:txBody>
      </p:sp>
      <p:sp>
        <p:nvSpPr>
          <p:cNvPr id="54276" name="Rectangle 4"/>
          <p:cNvSpPr>
            <a:spLocks noChangeArrowheads="1"/>
          </p:cNvSpPr>
          <p:nvPr/>
        </p:nvSpPr>
        <p:spPr bwMode="auto">
          <a:xfrm>
            <a:off x="179388" y="1789113"/>
            <a:ext cx="8785225" cy="48926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just" eaLnBrk="0" hangingPunct="0">
              <a:buFont typeface="Wingdings" pitchFamily="2" charset="2"/>
              <a:buNone/>
              <a:defRPr/>
            </a:pPr>
            <a:r>
              <a:rPr kumimoji="1" lang="en-US" sz="2400" b="1" dirty="0">
                <a:solidFill>
                  <a:srgbClr val="CC0000"/>
                </a:solidFill>
                <a:latin typeface="Garamond" pitchFamily="18" charset="0"/>
                <a:cs typeface="Times New Roman" pitchFamily="18" charset="0"/>
              </a:rPr>
              <a:t>Direct calculations</a:t>
            </a:r>
          </a:p>
          <a:p>
            <a:pPr algn="just" eaLnBrk="0" hangingPunct="0">
              <a:buFont typeface="Wingdings" pitchFamily="2" charset="2"/>
              <a:buChar char="Ø"/>
              <a:defRPr/>
            </a:pPr>
            <a:r>
              <a:rPr kumimoji="1" lang="en-US" sz="2400" b="1" dirty="0">
                <a:latin typeface="Garamond" pitchFamily="18" charset="0"/>
                <a:cs typeface="Times New Roman" pitchFamily="18" charset="0"/>
              </a:rPr>
              <a:t> </a:t>
            </a:r>
            <a:r>
              <a:rPr kumimoji="1" lang="en-US" sz="2400" b="1" dirty="0">
                <a:solidFill>
                  <a:schemeClr val="accent2"/>
                </a:solidFill>
                <a:latin typeface="Garamond" pitchFamily="18" charset="0"/>
                <a:cs typeface="Times New Roman" pitchFamily="18" charset="0"/>
              </a:rPr>
              <a:t>The apparent rotational velocities</a:t>
            </a:r>
            <a:r>
              <a:rPr kumimoji="1" lang="en-US" sz="2400" b="1" dirty="0">
                <a:solidFill>
                  <a:srgbClr val="00B0F0"/>
                </a:solidFill>
                <a:latin typeface="Garamond" pitchFamily="18" charset="0"/>
                <a:cs typeface="Times New Roman" pitchFamily="18" charset="0"/>
              </a:rPr>
              <a:t> </a:t>
            </a:r>
            <a:r>
              <a:rPr kumimoji="1" lang="en-US" sz="2400" b="1" dirty="0">
                <a:latin typeface="Garamond" pitchFamily="18" charset="0"/>
                <a:cs typeface="Times New Roman" pitchFamily="18" charset="0"/>
              </a:rPr>
              <a:t>of absorbing or emitting clouds </a:t>
            </a:r>
            <a:r>
              <a:rPr kumimoji="1" lang="en-US" sz="2400" b="1" dirty="0">
                <a:solidFill>
                  <a:srgbClr val="CC0000"/>
                </a:solidFill>
                <a:latin typeface="Garamond" pitchFamily="18" charset="0"/>
                <a:cs typeface="Times New Roman" pitchFamily="18" charset="0"/>
              </a:rPr>
              <a:t>(</a:t>
            </a:r>
            <a:r>
              <a:rPr kumimoji="1" lang="en-US" sz="2400" b="1" dirty="0" err="1">
                <a:solidFill>
                  <a:srgbClr val="CC0000"/>
                </a:solidFill>
                <a:latin typeface="Garamond" pitchFamily="18" charset="0"/>
                <a:cs typeface="Times New Roman" pitchFamily="18" charset="0"/>
              </a:rPr>
              <a:t>V</a:t>
            </a:r>
            <a:r>
              <a:rPr kumimoji="1" lang="en-US" sz="2400" b="1" baseline="-25000" dirty="0" err="1">
                <a:solidFill>
                  <a:srgbClr val="CC0000"/>
                </a:solidFill>
                <a:latin typeface="Garamond" pitchFamily="18" charset="0"/>
                <a:cs typeface="Times New Roman" pitchFamily="18" charset="0"/>
              </a:rPr>
              <a:t>rot</a:t>
            </a:r>
            <a:r>
              <a:rPr kumimoji="1" lang="en-US" sz="2400" b="1" dirty="0">
                <a:solidFill>
                  <a:srgbClr val="CC0000"/>
                </a:solidFill>
                <a:latin typeface="Garamond" pitchFamily="18" charset="0"/>
                <a:cs typeface="Times New Roman" pitchFamily="18" charset="0"/>
              </a:rPr>
              <a:t>)</a:t>
            </a:r>
            <a:endParaRPr kumimoji="1" lang="el-GR" sz="2400" b="1" dirty="0">
              <a:solidFill>
                <a:srgbClr val="CC0000"/>
              </a:solidFill>
              <a:latin typeface="Garamond" pitchFamily="18" charset="0"/>
              <a:cs typeface="Times New Roman" pitchFamily="18" charset="0"/>
            </a:endParaRPr>
          </a:p>
          <a:p>
            <a:pPr algn="just" eaLnBrk="0" hangingPunct="0">
              <a:buFont typeface="Wingdings" pitchFamily="2" charset="2"/>
              <a:buChar char="Ø"/>
              <a:defRPr/>
            </a:pPr>
            <a:r>
              <a:rPr kumimoji="1" lang="el-GR" sz="2400" b="1" dirty="0">
                <a:latin typeface="Garamond" pitchFamily="18" charset="0"/>
                <a:cs typeface="Times New Roman" pitchFamily="18" charset="0"/>
              </a:rPr>
              <a:t> </a:t>
            </a:r>
            <a:r>
              <a:rPr kumimoji="1" lang="en-US" sz="2400" b="1" dirty="0">
                <a:solidFill>
                  <a:schemeClr val="accent2"/>
                </a:solidFill>
                <a:latin typeface="Garamond" pitchFamily="18" charset="0"/>
                <a:cs typeface="Times New Roman" pitchFamily="18" charset="0"/>
              </a:rPr>
              <a:t>The apparent radial velocities</a:t>
            </a:r>
            <a:r>
              <a:rPr kumimoji="1" lang="en-US" sz="2400" b="1" dirty="0">
                <a:solidFill>
                  <a:srgbClr val="00B0F0"/>
                </a:solidFill>
                <a:latin typeface="Garamond" pitchFamily="18" charset="0"/>
                <a:cs typeface="Times New Roman" pitchFamily="18" charset="0"/>
              </a:rPr>
              <a:t> </a:t>
            </a:r>
            <a:r>
              <a:rPr kumimoji="1" lang="en-US" sz="2400" b="1" dirty="0">
                <a:latin typeface="Garamond" pitchFamily="18" charset="0"/>
                <a:cs typeface="Times New Roman" pitchFamily="18" charset="0"/>
              </a:rPr>
              <a:t>of absorbing or emitting clouds </a:t>
            </a:r>
            <a:r>
              <a:rPr kumimoji="1" lang="en-US" sz="2400" b="1" dirty="0">
                <a:solidFill>
                  <a:srgbClr val="CC0000"/>
                </a:solidFill>
                <a:latin typeface="Garamond" pitchFamily="18" charset="0"/>
                <a:cs typeface="Times New Roman" pitchFamily="18" charset="0"/>
              </a:rPr>
              <a:t>(</a:t>
            </a:r>
            <a:r>
              <a:rPr kumimoji="1" lang="en-US" sz="2400" b="1" dirty="0" err="1">
                <a:solidFill>
                  <a:srgbClr val="CC0000"/>
                </a:solidFill>
                <a:latin typeface="Garamond" pitchFamily="18" charset="0"/>
                <a:cs typeface="Times New Roman" pitchFamily="18" charset="0"/>
              </a:rPr>
              <a:t>V</a:t>
            </a:r>
            <a:r>
              <a:rPr kumimoji="1" lang="en-US" sz="2400" b="1" baseline="-25000" dirty="0" err="1">
                <a:solidFill>
                  <a:srgbClr val="CC0000"/>
                </a:solidFill>
                <a:latin typeface="Garamond" pitchFamily="18" charset="0"/>
                <a:cs typeface="Times New Roman" pitchFamily="18" charset="0"/>
              </a:rPr>
              <a:t>rad</a:t>
            </a:r>
            <a:r>
              <a:rPr kumimoji="1" lang="en-US" sz="2400" b="1" dirty="0">
                <a:solidFill>
                  <a:srgbClr val="CC0000"/>
                </a:solidFill>
                <a:latin typeface="Garamond" pitchFamily="18" charset="0"/>
                <a:cs typeface="Times New Roman" pitchFamily="18" charset="0"/>
              </a:rPr>
              <a:t>)</a:t>
            </a:r>
            <a:r>
              <a:rPr kumimoji="1" lang="en-US" sz="2400" b="1" dirty="0">
                <a:solidFill>
                  <a:srgbClr val="FFC000"/>
                </a:solidFill>
                <a:latin typeface="Garamond" pitchFamily="18" charset="0"/>
                <a:cs typeface="Times New Roman" pitchFamily="18" charset="0"/>
              </a:rPr>
              <a:t> </a:t>
            </a:r>
            <a:endParaRPr kumimoji="1" lang="el-GR" sz="2400" b="1" dirty="0">
              <a:solidFill>
                <a:srgbClr val="FFC000"/>
              </a:solidFill>
              <a:latin typeface="Garamond" pitchFamily="18" charset="0"/>
              <a:cs typeface="Times New Roman" pitchFamily="18" charset="0"/>
            </a:endParaRPr>
          </a:p>
          <a:p>
            <a:pPr algn="just" eaLnBrk="0" hangingPunct="0">
              <a:buFont typeface="Wingdings" pitchFamily="2" charset="2"/>
              <a:buChar char="Ø"/>
              <a:defRPr/>
            </a:pPr>
            <a:r>
              <a:rPr kumimoji="1" lang="el-GR" sz="2400" b="1" dirty="0">
                <a:latin typeface="Garamond" pitchFamily="18" charset="0"/>
                <a:cs typeface="Times New Roman" pitchFamily="18" charset="0"/>
              </a:rPr>
              <a:t> </a:t>
            </a:r>
            <a:r>
              <a:rPr kumimoji="1" lang="en-US" sz="2400" b="1" dirty="0">
                <a:solidFill>
                  <a:schemeClr val="accent2"/>
                </a:solidFill>
                <a:latin typeface="Garamond" pitchFamily="18" charset="0"/>
                <a:cs typeface="Times New Roman" pitchFamily="18" charset="0"/>
              </a:rPr>
              <a:t>The Gaussian typical deviation</a:t>
            </a:r>
            <a:r>
              <a:rPr kumimoji="1" lang="en-US" sz="2400" b="1" dirty="0">
                <a:solidFill>
                  <a:srgbClr val="00B0F0"/>
                </a:solidFill>
                <a:latin typeface="Garamond" pitchFamily="18" charset="0"/>
                <a:cs typeface="Times New Roman" pitchFamily="18" charset="0"/>
              </a:rPr>
              <a:t> </a:t>
            </a:r>
            <a:r>
              <a:rPr kumimoji="1" lang="en-US" sz="2400" b="1" dirty="0">
                <a:latin typeface="Garamond" pitchFamily="18" charset="0"/>
                <a:cs typeface="Times New Roman" pitchFamily="18" charset="0"/>
              </a:rPr>
              <a:t>of the ions’ random motions </a:t>
            </a:r>
            <a:r>
              <a:rPr kumimoji="1" lang="en-US" sz="2400" b="1" dirty="0">
                <a:solidFill>
                  <a:srgbClr val="CC0000"/>
                </a:solidFill>
                <a:latin typeface="Garamond" pitchFamily="18" charset="0"/>
                <a:cs typeface="Times New Roman" pitchFamily="18" charset="0"/>
              </a:rPr>
              <a:t>(σ) </a:t>
            </a:r>
          </a:p>
          <a:p>
            <a:pPr algn="just" eaLnBrk="0" hangingPunct="0">
              <a:buFont typeface="Wingdings" pitchFamily="2" charset="2"/>
              <a:buChar char="Ø"/>
              <a:defRPr/>
            </a:pPr>
            <a:r>
              <a:rPr kumimoji="1" lang="en-US" sz="2400" b="1" dirty="0">
                <a:latin typeface="Garamond" pitchFamily="18" charset="0"/>
                <a:cs typeface="Times New Roman" pitchFamily="18" charset="0"/>
              </a:rPr>
              <a:t> </a:t>
            </a:r>
            <a:r>
              <a:rPr kumimoji="1" lang="en-US" sz="2400" b="1" dirty="0">
                <a:solidFill>
                  <a:schemeClr val="accent2"/>
                </a:solidFill>
                <a:latin typeface="Garamond" pitchFamily="18" charset="0"/>
                <a:cs typeface="Times New Roman" pitchFamily="18" charset="0"/>
              </a:rPr>
              <a:t>The optical depth</a:t>
            </a:r>
            <a:r>
              <a:rPr kumimoji="1" lang="en-US" sz="2400" b="1" dirty="0">
                <a:solidFill>
                  <a:srgbClr val="00B0F0"/>
                </a:solidFill>
                <a:latin typeface="Garamond" pitchFamily="18" charset="0"/>
                <a:cs typeface="Times New Roman" pitchFamily="18" charset="0"/>
              </a:rPr>
              <a:t> </a:t>
            </a:r>
            <a:r>
              <a:rPr kumimoji="1" lang="en-US" sz="2400" b="1" dirty="0">
                <a:latin typeface="Garamond" pitchFamily="18" charset="0"/>
                <a:cs typeface="Times New Roman" pitchFamily="18" charset="0"/>
              </a:rPr>
              <a:t>in the center of the absorption or emission  components </a:t>
            </a:r>
            <a:r>
              <a:rPr kumimoji="1" lang="en-US" sz="2400" b="1" dirty="0">
                <a:solidFill>
                  <a:srgbClr val="CC0000"/>
                </a:solidFill>
                <a:latin typeface="Garamond" pitchFamily="18" charset="0"/>
                <a:cs typeface="Times New Roman" pitchFamily="18" charset="0"/>
              </a:rPr>
              <a:t>(</a:t>
            </a:r>
            <a:r>
              <a:rPr kumimoji="1" lang="en-US" sz="2400" b="1" dirty="0" err="1">
                <a:solidFill>
                  <a:srgbClr val="CC0000"/>
                </a:solidFill>
                <a:latin typeface="Garamond" pitchFamily="18" charset="0"/>
                <a:cs typeface="Times New Roman" pitchFamily="18" charset="0"/>
              </a:rPr>
              <a:t>ξ</a:t>
            </a:r>
            <a:r>
              <a:rPr kumimoji="1" lang="en-US" sz="2400" b="1" baseline="-25000" dirty="0" err="1">
                <a:solidFill>
                  <a:srgbClr val="CC0000"/>
                </a:solidFill>
                <a:latin typeface="Garamond" pitchFamily="18" charset="0"/>
                <a:cs typeface="Times New Roman" pitchFamily="18" charset="0"/>
              </a:rPr>
              <a:t>i</a:t>
            </a:r>
            <a:r>
              <a:rPr kumimoji="1" lang="en-US" sz="2400" b="1" dirty="0">
                <a:solidFill>
                  <a:srgbClr val="CC0000"/>
                </a:solidFill>
                <a:latin typeface="Garamond" pitchFamily="18" charset="0"/>
                <a:cs typeface="Times New Roman" pitchFamily="18" charset="0"/>
              </a:rPr>
              <a:t>)</a:t>
            </a:r>
            <a:endParaRPr kumimoji="1" lang="el-GR" sz="2400" b="1" dirty="0">
              <a:solidFill>
                <a:srgbClr val="CC0000"/>
              </a:solidFill>
              <a:latin typeface="Garamond" pitchFamily="18" charset="0"/>
              <a:cs typeface="Times New Roman" pitchFamily="18" charset="0"/>
            </a:endParaRPr>
          </a:p>
          <a:p>
            <a:pPr algn="just" eaLnBrk="0" hangingPunct="0">
              <a:buFont typeface="Wingdings" pitchFamily="2" charset="2"/>
              <a:buNone/>
              <a:defRPr/>
            </a:pPr>
            <a:r>
              <a:rPr kumimoji="1" lang="en-US" sz="2400" b="1" dirty="0">
                <a:solidFill>
                  <a:srgbClr val="CC0000"/>
                </a:solidFill>
                <a:latin typeface="Garamond" pitchFamily="18" charset="0"/>
                <a:cs typeface="Times New Roman" pitchFamily="18" charset="0"/>
              </a:rPr>
              <a:t>Indirect calculations</a:t>
            </a:r>
            <a:endParaRPr kumimoji="1" lang="el-GR" sz="2400" b="1" dirty="0">
              <a:solidFill>
                <a:srgbClr val="CC0000"/>
              </a:solidFill>
              <a:latin typeface="Garamond" pitchFamily="18" charset="0"/>
              <a:cs typeface="Times New Roman" pitchFamily="18" charset="0"/>
            </a:endParaRPr>
          </a:p>
          <a:p>
            <a:pPr algn="just" eaLnBrk="0" hangingPunct="0">
              <a:buFont typeface="Wingdings" pitchFamily="2" charset="2"/>
              <a:buChar char="Ø"/>
              <a:defRPr/>
            </a:pPr>
            <a:r>
              <a:rPr kumimoji="1" lang="en-US" sz="2400" b="1" dirty="0">
                <a:latin typeface="Garamond" pitchFamily="18" charset="0"/>
                <a:cs typeface="Times New Roman" pitchFamily="18" charset="0"/>
              </a:rPr>
              <a:t> </a:t>
            </a:r>
            <a:r>
              <a:rPr kumimoji="1" lang="en-US" sz="2400" b="1" dirty="0">
                <a:solidFill>
                  <a:schemeClr val="accent2"/>
                </a:solidFill>
                <a:latin typeface="Garamond" pitchFamily="18" charset="0"/>
                <a:cs typeface="Times New Roman" pitchFamily="18" charset="0"/>
              </a:rPr>
              <a:t>The random velocities</a:t>
            </a:r>
            <a:r>
              <a:rPr kumimoji="1" lang="en-US" sz="2400" b="1" dirty="0">
                <a:solidFill>
                  <a:srgbClr val="00B0F0"/>
                </a:solidFill>
                <a:latin typeface="Garamond" pitchFamily="18" charset="0"/>
                <a:cs typeface="Times New Roman" pitchFamily="18" charset="0"/>
              </a:rPr>
              <a:t> </a:t>
            </a:r>
            <a:r>
              <a:rPr kumimoji="1" lang="en-US" sz="2400" b="1" dirty="0">
                <a:latin typeface="Garamond" pitchFamily="18" charset="0"/>
                <a:cs typeface="Times New Roman" pitchFamily="18" charset="0"/>
              </a:rPr>
              <a:t>of the ions</a:t>
            </a:r>
            <a:r>
              <a:rPr kumimoji="1" lang="el-GR" sz="2400" b="1" dirty="0">
                <a:latin typeface="Garamond" pitchFamily="18" charset="0"/>
                <a:cs typeface="Times New Roman" pitchFamily="18" charset="0"/>
              </a:rPr>
              <a:t> </a:t>
            </a:r>
            <a:r>
              <a:rPr kumimoji="1" lang="en-US" sz="2400" b="1" dirty="0">
                <a:solidFill>
                  <a:srgbClr val="CC0000"/>
                </a:solidFill>
                <a:latin typeface="Garamond" pitchFamily="18" charset="0"/>
                <a:cs typeface="Times New Roman" pitchFamily="18" charset="0"/>
              </a:rPr>
              <a:t>(</a:t>
            </a:r>
            <a:r>
              <a:rPr kumimoji="1" lang="en-US" sz="2400" b="1" dirty="0" err="1">
                <a:solidFill>
                  <a:srgbClr val="CC0000"/>
                </a:solidFill>
                <a:latin typeface="Garamond" pitchFamily="18" charset="0"/>
                <a:cs typeface="Times New Roman" pitchFamily="18" charset="0"/>
              </a:rPr>
              <a:t>V</a:t>
            </a:r>
            <a:r>
              <a:rPr kumimoji="1" lang="en-US" sz="2400" b="1" baseline="-25000" dirty="0" err="1">
                <a:solidFill>
                  <a:srgbClr val="CC0000"/>
                </a:solidFill>
                <a:latin typeface="Garamond" pitchFamily="18" charset="0"/>
                <a:cs typeface="Times New Roman" pitchFamily="18" charset="0"/>
              </a:rPr>
              <a:t>random</a:t>
            </a:r>
            <a:r>
              <a:rPr kumimoji="1" lang="en-US" sz="2400" b="1" dirty="0">
                <a:solidFill>
                  <a:srgbClr val="CC0000"/>
                </a:solidFill>
                <a:latin typeface="Garamond" pitchFamily="18" charset="0"/>
                <a:cs typeface="Times New Roman" pitchFamily="18" charset="0"/>
              </a:rPr>
              <a:t>)</a:t>
            </a:r>
          </a:p>
          <a:p>
            <a:pPr algn="just" eaLnBrk="0" hangingPunct="0">
              <a:buFont typeface="Wingdings" pitchFamily="2" charset="2"/>
              <a:buChar char="Ø"/>
              <a:defRPr/>
            </a:pPr>
            <a:r>
              <a:rPr kumimoji="1" lang="en-US" sz="2400" b="1" dirty="0">
                <a:latin typeface="Garamond" pitchFamily="18" charset="0"/>
                <a:cs typeface="Times New Roman" pitchFamily="18" charset="0"/>
              </a:rPr>
              <a:t> </a:t>
            </a:r>
            <a:r>
              <a:rPr kumimoji="1" lang="en-US" sz="2400" b="1" dirty="0">
                <a:solidFill>
                  <a:schemeClr val="accent2"/>
                </a:solidFill>
                <a:latin typeface="Garamond" pitchFamily="18" charset="0"/>
                <a:cs typeface="Times New Roman" pitchFamily="18" charset="0"/>
              </a:rPr>
              <a:t>The FWHM</a:t>
            </a:r>
            <a:r>
              <a:rPr kumimoji="1" lang="en-US" sz="2400" b="1" dirty="0">
                <a:solidFill>
                  <a:srgbClr val="00B0F0"/>
                </a:solidFill>
                <a:latin typeface="Garamond" pitchFamily="18" charset="0"/>
                <a:cs typeface="Times New Roman" pitchFamily="18" charset="0"/>
              </a:rPr>
              <a:t> </a:t>
            </a:r>
            <a:endParaRPr kumimoji="1" lang="el-GR" sz="2400" b="1" dirty="0">
              <a:solidFill>
                <a:srgbClr val="00B0F0"/>
              </a:solidFill>
              <a:latin typeface="Garamond" pitchFamily="18" charset="0"/>
              <a:cs typeface="Times New Roman" pitchFamily="18" charset="0"/>
            </a:endParaRPr>
          </a:p>
          <a:p>
            <a:pPr algn="just" eaLnBrk="0" hangingPunct="0">
              <a:buFont typeface="Wingdings" pitchFamily="2" charset="2"/>
              <a:buChar char="Ø"/>
              <a:defRPr/>
            </a:pPr>
            <a:r>
              <a:rPr kumimoji="1" lang="en-US" sz="2400" b="1" dirty="0">
                <a:latin typeface="Garamond" pitchFamily="18" charset="0"/>
                <a:cs typeface="Times New Roman" pitchFamily="18" charset="0"/>
              </a:rPr>
              <a:t> </a:t>
            </a:r>
            <a:r>
              <a:rPr kumimoji="1" lang="en-US" sz="2400" b="1" dirty="0">
                <a:solidFill>
                  <a:schemeClr val="accent2"/>
                </a:solidFill>
                <a:latin typeface="Garamond" pitchFamily="18" charset="0"/>
                <a:cs typeface="Times New Roman" pitchFamily="18" charset="0"/>
              </a:rPr>
              <a:t>The absorbed or emitted energy</a:t>
            </a:r>
            <a:r>
              <a:rPr kumimoji="1" lang="en-US" sz="2400" b="1" dirty="0">
                <a:solidFill>
                  <a:srgbClr val="00B0F0"/>
                </a:solidFill>
                <a:latin typeface="Garamond" pitchFamily="18" charset="0"/>
                <a:cs typeface="Times New Roman" pitchFamily="18" charset="0"/>
              </a:rPr>
              <a:t> </a:t>
            </a:r>
            <a:r>
              <a:rPr kumimoji="1" lang="el-GR" sz="2400" b="1" dirty="0">
                <a:solidFill>
                  <a:srgbClr val="CC0000"/>
                </a:solidFill>
                <a:latin typeface="Garamond" pitchFamily="18" charset="0"/>
                <a:cs typeface="Times New Roman" pitchFamily="18" charset="0"/>
              </a:rPr>
              <a:t>(Ε</a:t>
            </a:r>
            <a:r>
              <a:rPr kumimoji="1" lang="en-US" sz="2400" b="1" dirty="0">
                <a:solidFill>
                  <a:srgbClr val="CC0000"/>
                </a:solidFill>
                <a:latin typeface="Garamond" pitchFamily="18" charset="0"/>
                <a:cs typeface="Times New Roman" pitchFamily="18" charset="0"/>
              </a:rPr>
              <a:t>a, </a:t>
            </a:r>
            <a:r>
              <a:rPr kumimoji="1" lang="en-US" sz="2400" b="1" dirty="0" err="1">
                <a:solidFill>
                  <a:srgbClr val="CC0000"/>
                </a:solidFill>
                <a:latin typeface="Garamond" pitchFamily="18" charset="0"/>
                <a:cs typeface="Times New Roman" pitchFamily="18" charset="0"/>
              </a:rPr>
              <a:t>Ee</a:t>
            </a:r>
            <a:r>
              <a:rPr kumimoji="1" lang="en-US" sz="2400" b="1" dirty="0">
                <a:solidFill>
                  <a:srgbClr val="CC0000"/>
                </a:solidFill>
                <a:latin typeface="Garamond" pitchFamily="18" charset="0"/>
                <a:cs typeface="Times New Roman" pitchFamily="18" charset="0"/>
              </a:rPr>
              <a:t>)</a:t>
            </a:r>
            <a:endParaRPr kumimoji="1" lang="el-GR" sz="2400" b="1" dirty="0">
              <a:solidFill>
                <a:srgbClr val="CC0000"/>
              </a:solidFill>
              <a:latin typeface="Garamond" pitchFamily="18" charset="0"/>
              <a:cs typeface="Times New Roman" pitchFamily="18" charset="0"/>
            </a:endParaRPr>
          </a:p>
          <a:p>
            <a:pPr algn="just" eaLnBrk="0" hangingPunct="0">
              <a:buFont typeface="Wingdings" pitchFamily="2" charset="2"/>
              <a:buChar char="Ø"/>
              <a:defRPr/>
            </a:pPr>
            <a:r>
              <a:rPr kumimoji="1" lang="el-GR" sz="2400" b="1" dirty="0">
                <a:latin typeface="Garamond" pitchFamily="18" charset="0"/>
                <a:cs typeface="Times New Roman" pitchFamily="18" charset="0"/>
              </a:rPr>
              <a:t> </a:t>
            </a:r>
            <a:r>
              <a:rPr kumimoji="1" lang="en-US" sz="2400" b="1" dirty="0">
                <a:solidFill>
                  <a:schemeClr val="accent2"/>
                </a:solidFill>
                <a:latin typeface="Garamond" pitchFamily="18" charset="0"/>
                <a:cs typeface="Times New Roman" pitchFamily="18" charset="0"/>
              </a:rPr>
              <a:t>The column density</a:t>
            </a:r>
            <a:r>
              <a:rPr kumimoji="1" lang="en-US" sz="2400" b="1" dirty="0">
                <a:solidFill>
                  <a:srgbClr val="00B0F0"/>
                </a:solidFill>
                <a:latin typeface="Garamond" pitchFamily="18" charset="0"/>
                <a:cs typeface="Times New Roman" pitchFamily="18" charset="0"/>
              </a:rPr>
              <a:t> </a:t>
            </a:r>
            <a:r>
              <a:rPr kumimoji="1" lang="en-US" sz="2400" b="1" dirty="0">
                <a:solidFill>
                  <a:srgbClr val="CC0000"/>
                </a:solidFill>
                <a:latin typeface="Garamond" pitchFamily="18" charset="0"/>
                <a:cs typeface="Times New Roman" pitchFamily="18" charset="0"/>
              </a:rPr>
              <a:t>(CD)</a:t>
            </a:r>
            <a:r>
              <a:rPr kumimoji="1" lang="en-US" sz="2400" b="1" dirty="0">
                <a:solidFill>
                  <a:srgbClr val="FFC000"/>
                </a:solidFill>
                <a:latin typeface="Garamond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5"/>
          <p:cNvSpPr txBox="1">
            <a:spLocks noChangeArrowheads="1"/>
          </p:cNvSpPr>
          <p:nvPr/>
        </p:nvSpPr>
        <p:spPr bwMode="auto">
          <a:xfrm>
            <a:off x="468313" y="765175"/>
            <a:ext cx="8207375" cy="535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ts val="1200"/>
              </a:spcBef>
              <a:spcAft>
                <a:spcPts val="600"/>
              </a:spcAft>
            </a:pPr>
            <a:r>
              <a:rPr lang="en-US" sz="2600" b="1">
                <a:latin typeface="Garamond" pitchFamily="18" charset="0"/>
              </a:rPr>
              <a:t>Our data were</a:t>
            </a:r>
            <a:r>
              <a:rPr lang="en-GB" sz="2600" b="1">
                <a:latin typeface="Garamond" pitchFamily="18" charset="0"/>
              </a:rPr>
              <a:t> the spectra of 21 broad absorption line quasars (BALQSOs) taken from the Sloan Digital Sky Survey’s Data Release 7. The SDSS imaging survey uses a wide-field multi-CCD camera (Gunn et al. 1998). The spectra cover the optical range 3800–9200 Å at a resolution of 1800–2100.</a:t>
            </a:r>
          </a:p>
          <a:p>
            <a:pPr algn="just">
              <a:spcBef>
                <a:spcPts val="1200"/>
              </a:spcBef>
              <a:spcAft>
                <a:spcPts val="600"/>
              </a:spcAft>
            </a:pPr>
            <a:r>
              <a:rPr lang="en-US" sz="2600" b="1">
                <a:latin typeface="Garamond" pitchFamily="18" charset="0"/>
              </a:rPr>
              <a:t>For the UV continuum we used the 0.5 power law index.</a:t>
            </a:r>
            <a:endParaRPr lang="en-GB" sz="2600" b="1">
              <a:latin typeface="Garamond" pitchFamily="18" charset="0"/>
            </a:endParaRPr>
          </a:p>
          <a:p>
            <a:pPr algn="just">
              <a:spcBef>
                <a:spcPts val="1200"/>
              </a:spcBef>
              <a:spcAft>
                <a:spcPts val="600"/>
              </a:spcAft>
            </a:pPr>
            <a:r>
              <a:rPr lang="en-GB" sz="2600" b="1">
                <a:latin typeface="Garamond" pitchFamily="18" charset="0"/>
              </a:rPr>
              <a:t>In the following Table, column 1 lists the name of the QSOs, using the SDSS format of J2000.0 right ascension (hhmmss.ss) and declination (±ddmmss.s), columns 2 lists the modified Julian date-plate-fiber, column 3 lists the redshift and column 4 lists the dates of observation.</a:t>
            </a:r>
            <a:endParaRPr lang="el-GR" sz="2600" b="1">
              <a:latin typeface="Garamond" pitchFamily="18" charset="0"/>
            </a:endParaRPr>
          </a:p>
        </p:txBody>
      </p:sp>
      <p:sp>
        <p:nvSpPr>
          <p:cNvPr id="17411" name="TextBox 6"/>
          <p:cNvSpPr txBox="1">
            <a:spLocks noChangeArrowheads="1"/>
          </p:cNvSpPr>
          <p:nvPr/>
        </p:nvSpPr>
        <p:spPr bwMode="auto">
          <a:xfrm>
            <a:off x="3563938" y="107950"/>
            <a:ext cx="20161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>
                <a:solidFill>
                  <a:srgbClr val="CC0000"/>
                </a:solidFill>
                <a:latin typeface="Garamond" pitchFamily="18" charset="0"/>
                <a:cs typeface="Times New Roman" pitchFamily="18" charset="0"/>
              </a:rPr>
              <a:t>Data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579" name="Group 123"/>
          <p:cNvGraphicFramePr>
            <a:graphicFrameLocks noGrp="1"/>
          </p:cNvGraphicFramePr>
          <p:nvPr/>
        </p:nvGraphicFramePr>
        <p:xfrm>
          <a:off x="323850" y="188913"/>
          <a:ext cx="8569325" cy="6500812"/>
        </p:xfrm>
        <a:graphic>
          <a:graphicData uri="http://schemas.openxmlformats.org/drawingml/2006/table">
            <a:tbl>
              <a:tblPr/>
              <a:tblGrid>
                <a:gridCol w="2597150"/>
                <a:gridCol w="2173288"/>
                <a:gridCol w="1443037"/>
                <a:gridCol w="2355850"/>
              </a:tblGrid>
              <a:tr h="280987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Table 1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cs typeface="Times New Roman" pitchFamily="18" charset="0"/>
                      </a:endParaRPr>
                    </a:p>
                  </a:txBody>
                  <a:tcPr marL="48042" marR="4804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2809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Object Name (SDSS)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Garamond" pitchFamily="18" charset="0"/>
                        <a:cs typeface="Times New Roman" pitchFamily="18" charset="0"/>
                      </a:endParaRPr>
                    </a:p>
                  </a:txBody>
                  <a:tcPr marL="48042" marR="4804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Garamond" pitchFamily="18" charset="0"/>
                          <a:ea typeface="Times New Roman" pitchFamily="18" charset="0"/>
                          <a:cs typeface="Times-Roman"/>
                        </a:rPr>
                        <a:t>MJD-Plate-Fiber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Garamond" pitchFamily="18" charset="0"/>
                        <a:ea typeface="Times New Roman" pitchFamily="18" charset="0"/>
                        <a:cs typeface="Times-Roman"/>
                      </a:endParaRPr>
                    </a:p>
                  </a:txBody>
                  <a:tcPr marL="48042" marR="4804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Garamond" pitchFamily="18" charset="0"/>
                          <a:ea typeface="Times New Roman" pitchFamily="18" charset="0"/>
                          <a:cs typeface="Times-Roman"/>
                        </a:rPr>
                        <a:t>Redshift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Garamond" pitchFamily="18" charset="0"/>
                        <a:ea typeface="Times New Roman" pitchFamily="18" charset="0"/>
                        <a:cs typeface="Times-Roman"/>
                      </a:endParaRPr>
                    </a:p>
                  </a:txBody>
                  <a:tcPr marL="48042" marR="4804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Date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Garamond" pitchFamily="18" charset="0"/>
                        <a:cs typeface="Times New Roman" pitchFamily="18" charset="0"/>
                      </a:endParaRPr>
                    </a:p>
                  </a:txBody>
                  <a:tcPr marL="48042" marR="4804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09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J004323.43-001552.4</a:t>
                      </a:r>
                    </a:p>
                  </a:txBody>
                  <a:tcPr marL="48042" marR="4804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51794‐0393‐181</a:t>
                      </a:r>
                    </a:p>
                  </a:txBody>
                  <a:tcPr marL="48042" marR="4804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2,81671</a:t>
                      </a:r>
                    </a:p>
                  </a:txBody>
                  <a:tcPr marL="48042" marR="4804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7/9/2000, 8:10</a:t>
                      </a:r>
                    </a:p>
                  </a:txBody>
                  <a:tcPr marL="48042" marR="4804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09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J104109.86+001051.76</a:t>
                      </a:r>
                    </a:p>
                  </a:txBody>
                  <a:tcPr marL="48042" marR="4804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51913‐0274‐482</a:t>
                      </a:r>
                    </a:p>
                  </a:txBody>
                  <a:tcPr marL="48042" marR="4804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2,25924</a:t>
                      </a:r>
                    </a:p>
                  </a:txBody>
                  <a:tcPr marL="48042" marR="4804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4/1/2001, 11:00</a:t>
                      </a:r>
                    </a:p>
                  </a:txBody>
                  <a:tcPr marL="48042" marR="4804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09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J001502.26+001212.4</a:t>
                      </a:r>
                    </a:p>
                  </a:txBody>
                  <a:tcPr marL="48042" marR="4804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51795‐0389‐465</a:t>
                      </a:r>
                    </a:p>
                  </a:txBody>
                  <a:tcPr marL="48042" marR="4804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2,85152</a:t>
                      </a:r>
                    </a:p>
                  </a:txBody>
                  <a:tcPr marL="48042" marR="4804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7/9/2000, 6:08</a:t>
                      </a:r>
                    </a:p>
                  </a:txBody>
                  <a:tcPr marL="48042" marR="4804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09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J104841.03+000042.81</a:t>
                      </a:r>
                    </a:p>
                  </a:txBody>
                  <a:tcPr marL="48042" marR="4804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51909‐0276‐310</a:t>
                      </a:r>
                    </a:p>
                  </a:txBody>
                  <a:tcPr marL="48042" marR="4804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2,03044</a:t>
                      </a:r>
                    </a:p>
                  </a:txBody>
                  <a:tcPr marL="48042" marR="4804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31/12/2000, 11:08</a:t>
                      </a:r>
                    </a:p>
                  </a:txBody>
                  <a:tcPr marL="48042" marR="4804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09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J015048.83+004126.29</a:t>
                      </a:r>
                    </a:p>
                  </a:txBody>
                  <a:tcPr marL="48042" marR="4804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51793‐0402‐505</a:t>
                      </a:r>
                    </a:p>
                  </a:txBody>
                  <a:tcPr marL="48042" marR="4804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3,70225</a:t>
                      </a:r>
                    </a:p>
                  </a:txBody>
                  <a:tcPr marL="48042" marR="4804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6/9/2000, 10:06</a:t>
                      </a:r>
                    </a:p>
                  </a:txBody>
                  <a:tcPr marL="48042" marR="4804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09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J102517.58+003422.17</a:t>
                      </a:r>
                    </a:p>
                  </a:txBody>
                  <a:tcPr marL="48042" marR="4804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51941‐0272‐501</a:t>
                      </a:r>
                    </a:p>
                  </a:txBody>
                  <a:tcPr marL="48042" marR="4804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1,88842</a:t>
                      </a:r>
                    </a:p>
                  </a:txBody>
                  <a:tcPr marL="48042" marR="4804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1/2/2001, 9:30</a:t>
                      </a:r>
                    </a:p>
                  </a:txBody>
                  <a:tcPr marL="48042" marR="4804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09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J031828.91-001523.17</a:t>
                      </a:r>
                    </a:p>
                  </a:txBody>
                  <a:tcPr marL="48042" marR="4804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51929‐0413‐170</a:t>
                      </a:r>
                    </a:p>
                  </a:txBody>
                  <a:tcPr marL="48042" marR="4804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1,98447</a:t>
                      </a:r>
                    </a:p>
                  </a:txBody>
                  <a:tcPr marL="48042" marR="4804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20/1/2001, 4:23</a:t>
                      </a:r>
                    </a:p>
                  </a:txBody>
                  <a:tcPr marL="48042" marR="4804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09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J010336.40-005508.7</a:t>
                      </a:r>
                    </a:p>
                  </a:txBody>
                  <a:tcPr marL="48042" marR="4804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51816‐0396‐297</a:t>
                      </a:r>
                    </a:p>
                  </a:txBody>
                  <a:tcPr marL="48042" marR="4804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2,44295</a:t>
                      </a:r>
                    </a:p>
                  </a:txBody>
                  <a:tcPr marL="48042" marR="4804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29/9/2000, 8:28</a:t>
                      </a:r>
                    </a:p>
                  </a:txBody>
                  <a:tcPr marL="48042" marR="4804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09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J005419.99+002727.9</a:t>
                      </a:r>
                    </a:p>
                  </a:txBody>
                  <a:tcPr marL="48042" marR="4804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51876‐0394‐514</a:t>
                      </a:r>
                    </a:p>
                  </a:txBody>
                  <a:tcPr marL="48042" marR="4804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2,51946</a:t>
                      </a:r>
                    </a:p>
                  </a:txBody>
                  <a:tcPr marL="48042" marR="4804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21/11/2000, 2:17</a:t>
                      </a:r>
                    </a:p>
                  </a:txBody>
                  <a:tcPr marL="48042" marR="4804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09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J004732.73+002111.3</a:t>
                      </a:r>
                    </a:p>
                  </a:txBody>
                  <a:tcPr marL="48042" marR="4804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51794‐0393‐588</a:t>
                      </a:r>
                    </a:p>
                  </a:txBody>
                  <a:tcPr marL="48042" marR="4804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2,87768</a:t>
                      </a:r>
                    </a:p>
                  </a:txBody>
                  <a:tcPr marL="48042" marR="4804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7/9/2000, 8:10</a:t>
                      </a:r>
                    </a:p>
                  </a:txBody>
                  <a:tcPr marL="48042" marR="4804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09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J023908.99-002121.42</a:t>
                      </a:r>
                    </a:p>
                  </a:txBody>
                  <a:tcPr marL="48042" marR="4804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51821‐0408‐179</a:t>
                      </a:r>
                    </a:p>
                  </a:txBody>
                  <a:tcPr marL="48042" marR="4804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3,74</a:t>
                      </a:r>
                    </a:p>
                  </a:txBody>
                  <a:tcPr marL="48042" marR="4804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4/10/2000, 9:38</a:t>
                      </a:r>
                    </a:p>
                  </a:txBody>
                  <a:tcPr marL="48042" marR="4804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09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J004041.39-005537.3</a:t>
                      </a:r>
                    </a:p>
                  </a:txBody>
                  <a:tcPr marL="48042" marR="4804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51794‐0393‐298</a:t>
                      </a:r>
                    </a:p>
                  </a:txBody>
                  <a:tcPr marL="48042" marR="4804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2,09094</a:t>
                      </a:r>
                    </a:p>
                  </a:txBody>
                  <a:tcPr marL="48042" marR="4804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7/9/2000, 8:10</a:t>
                      </a:r>
                    </a:p>
                  </a:txBody>
                  <a:tcPr marL="48042" marR="4804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09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J001438.28-010750.1</a:t>
                      </a:r>
                    </a:p>
                  </a:txBody>
                  <a:tcPr marL="48042" marR="4804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51795‐0389‐211</a:t>
                      </a:r>
                    </a:p>
                  </a:txBody>
                  <a:tcPr marL="48042" marR="4804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1,81564</a:t>
                      </a:r>
                    </a:p>
                  </a:txBody>
                  <a:tcPr marL="48042" marR="4804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7/9/2000, 6:08</a:t>
                      </a:r>
                    </a:p>
                  </a:txBody>
                  <a:tcPr marL="48042" marR="4804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09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J023252.80-001351.17</a:t>
                      </a:r>
                    </a:p>
                  </a:txBody>
                  <a:tcPr marL="48042" marR="4804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51820‐0407‐158</a:t>
                      </a:r>
                    </a:p>
                  </a:txBody>
                  <a:tcPr marL="48042" marR="4804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2,03289</a:t>
                      </a:r>
                    </a:p>
                  </a:txBody>
                  <a:tcPr marL="48042" marR="4804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3/10/2000, 9:41</a:t>
                      </a:r>
                    </a:p>
                  </a:txBody>
                  <a:tcPr marL="48042" marR="4804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09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J001025.90+005447.6</a:t>
                      </a:r>
                    </a:p>
                  </a:txBody>
                  <a:tcPr marL="48042" marR="4804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51795‐0389‐332</a:t>
                      </a:r>
                    </a:p>
                  </a:txBody>
                  <a:tcPr marL="48042" marR="4804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2,84727</a:t>
                      </a:r>
                    </a:p>
                  </a:txBody>
                  <a:tcPr marL="48042" marR="4804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7/9/2000, 6:08</a:t>
                      </a:r>
                    </a:p>
                  </a:txBody>
                  <a:tcPr marL="48042" marR="4804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09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J110041.20+003631.98</a:t>
                      </a:r>
                    </a:p>
                  </a:txBody>
                  <a:tcPr marL="48042" marR="4804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51908‐0277‐437</a:t>
                      </a:r>
                    </a:p>
                  </a:txBody>
                  <a:tcPr marL="48042" marR="4804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2,01143</a:t>
                      </a:r>
                    </a:p>
                  </a:txBody>
                  <a:tcPr marL="48042" marR="4804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30/12/2000, 11:19</a:t>
                      </a:r>
                    </a:p>
                  </a:txBody>
                  <a:tcPr marL="48042" marR="4804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09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J000056.89-010409.7</a:t>
                      </a:r>
                    </a:p>
                  </a:txBody>
                  <a:tcPr marL="48042" marR="4804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51791‐0387‐098</a:t>
                      </a:r>
                    </a:p>
                  </a:txBody>
                  <a:tcPr marL="48042" marR="4804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2,12325</a:t>
                      </a:r>
                    </a:p>
                  </a:txBody>
                  <a:tcPr marL="48042" marR="4804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4/9/2000, 7:08</a:t>
                      </a:r>
                    </a:p>
                  </a:txBody>
                  <a:tcPr marL="48042" marR="4804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09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J003551.98+005726.4</a:t>
                      </a:r>
                    </a:p>
                  </a:txBody>
                  <a:tcPr marL="48042" marR="4804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51793‐0392‐449</a:t>
                      </a:r>
                    </a:p>
                  </a:txBody>
                  <a:tcPr marL="48042" marR="4804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1,90110</a:t>
                      </a:r>
                    </a:p>
                  </a:txBody>
                  <a:tcPr marL="48042" marR="4804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6/9/2000, 8:20</a:t>
                      </a:r>
                    </a:p>
                  </a:txBody>
                  <a:tcPr marL="48042" marR="4804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09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J015024.44+004432.99</a:t>
                      </a:r>
                    </a:p>
                  </a:txBody>
                  <a:tcPr marL="48042" marR="4804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51793‐0402‐485</a:t>
                      </a:r>
                    </a:p>
                  </a:txBody>
                  <a:tcPr marL="48042" marR="4804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2,00596</a:t>
                      </a:r>
                    </a:p>
                  </a:txBody>
                  <a:tcPr marL="48042" marR="4804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6/9/2000, 10:06</a:t>
                      </a:r>
                    </a:p>
                  </a:txBody>
                  <a:tcPr marL="48042" marR="4804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09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J000103.85-104630.2</a:t>
                      </a:r>
                    </a:p>
                  </a:txBody>
                  <a:tcPr marL="48042" marR="4804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52143-650-133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cs typeface="Times New Roman" pitchFamily="18" charset="0"/>
                      </a:endParaRPr>
                    </a:p>
                  </a:txBody>
                  <a:tcPr marL="48042" marR="4804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2.081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cs typeface="Times New Roman" pitchFamily="18" charset="0"/>
                      </a:endParaRPr>
                    </a:p>
                  </a:txBody>
                  <a:tcPr marL="48042" marR="4804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28/2/2000 5:52</a:t>
                      </a:r>
                    </a:p>
                  </a:txBody>
                  <a:tcPr marL="48042" marR="4804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190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J000913.77-095754.5</a:t>
                      </a:r>
                    </a:p>
                  </a:txBody>
                  <a:tcPr marL="48042" marR="4804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52141-651-519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cs typeface="Times New Roman" pitchFamily="18" charset="0"/>
                      </a:endParaRPr>
                    </a:p>
                  </a:txBody>
                  <a:tcPr marL="48042" marR="4804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2.076</a:t>
                      </a:r>
                    </a:p>
                  </a:txBody>
                  <a:tcPr marL="19049" marR="19049" marT="19051" marB="1905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28/2/2000 5:52</a:t>
                      </a:r>
                    </a:p>
                  </a:txBody>
                  <a:tcPr marL="48042" marR="4804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4"/>
          <p:cNvSpPr txBox="1">
            <a:spLocks noChangeArrowheads="1"/>
          </p:cNvSpPr>
          <p:nvPr/>
        </p:nvSpPr>
        <p:spPr bwMode="auto">
          <a:xfrm>
            <a:off x="468313" y="404813"/>
            <a:ext cx="8207375" cy="575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latin typeface="Garamond" pitchFamily="18" charset="0"/>
              </a:rPr>
              <a:t>In order to reproduce the </a:t>
            </a:r>
            <a:r>
              <a:rPr lang="en-GB" sz="3200" b="1">
                <a:solidFill>
                  <a:srgbClr val="CC0000"/>
                </a:solidFill>
                <a:latin typeface="Garamond" pitchFamily="18" charset="0"/>
              </a:rPr>
              <a:t>Si IV</a:t>
            </a:r>
            <a:r>
              <a:rPr lang="en-GB" sz="3200" b="1">
                <a:latin typeface="Garamond" pitchFamily="18" charset="0"/>
              </a:rPr>
              <a:t> resonance lines (</a:t>
            </a:r>
            <a:r>
              <a:rPr lang="el-GR" sz="3200" b="1">
                <a:solidFill>
                  <a:srgbClr val="CC0000"/>
                </a:solidFill>
                <a:latin typeface="Garamond" pitchFamily="18" charset="0"/>
              </a:rPr>
              <a:t>λλ</a:t>
            </a:r>
            <a:r>
              <a:rPr lang="en-GB" sz="3200" b="1">
                <a:solidFill>
                  <a:srgbClr val="CC0000"/>
                </a:solidFill>
                <a:latin typeface="Garamond" pitchFamily="18" charset="0"/>
              </a:rPr>
              <a:t> 1393.755, 1402.77 Å</a:t>
            </a:r>
            <a:r>
              <a:rPr lang="en-GB" sz="3200" b="1">
                <a:latin typeface="Garamond" pitchFamily="18" charset="0"/>
              </a:rPr>
              <a:t>)</a:t>
            </a:r>
            <a:r>
              <a:rPr lang="en-US" sz="3200" b="1">
                <a:latin typeface="Garamond" pitchFamily="18" charset="0"/>
              </a:rPr>
              <a:t>, we </a:t>
            </a:r>
            <a:r>
              <a:rPr lang="en-GB" sz="3200" b="1">
                <a:latin typeface="Garamond" pitchFamily="18" charset="0"/>
              </a:rPr>
              <a:t>applied </a:t>
            </a:r>
            <a:r>
              <a:rPr lang="en-US" sz="3200" b="1">
                <a:latin typeface="Garamond" pitchFamily="18" charset="0"/>
              </a:rPr>
              <a:t>the </a:t>
            </a:r>
            <a:r>
              <a:rPr lang="en-GB" sz="3200" b="1">
                <a:solidFill>
                  <a:srgbClr val="CC0000"/>
                </a:solidFill>
                <a:latin typeface="Garamond" pitchFamily="18" charset="0"/>
              </a:rPr>
              <a:t>GR model </a:t>
            </a:r>
            <a:r>
              <a:rPr lang="en-GB" sz="3200" b="1">
                <a:latin typeface="Garamond" pitchFamily="18" charset="0"/>
              </a:rPr>
              <a:t>to the studied spectra of the 21 broad absorption line quasars (BALQSOs)</a:t>
            </a:r>
            <a:r>
              <a:rPr lang="en-US" sz="3200" b="1">
                <a:latin typeface="Garamond" pitchFamily="18" charset="0"/>
              </a:rPr>
              <a:t>.</a:t>
            </a:r>
          </a:p>
          <a:p>
            <a:pPr algn="ctr">
              <a:spcBef>
                <a:spcPct val="50000"/>
              </a:spcBef>
            </a:pPr>
            <a:endParaRPr lang="en-US" sz="3200" b="1">
              <a:latin typeface="Garamond" pitchFamily="18" charset="0"/>
            </a:endParaRPr>
          </a:p>
          <a:p>
            <a:pPr algn="ctr">
              <a:spcBef>
                <a:spcPct val="50000"/>
              </a:spcBef>
            </a:pPr>
            <a:endParaRPr lang="en-US" sz="3200" b="1">
              <a:latin typeface="Garamond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sz="3200" b="1">
                <a:latin typeface="Garamond" pitchFamily="18" charset="0"/>
              </a:rPr>
              <a:t>The best fit results when in the line function we use the </a:t>
            </a:r>
            <a:r>
              <a:rPr lang="en-US" sz="3200" b="1">
                <a:solidFill>
                  <a:srgbClr val="00B050"/>
                </a:solidFill>
                <a:latin typeface="Garamond" pitchFamily="18" charset="0"/>
              </a:rPr>
              <a:t>Voigt distribution for the emission lines</a:t>
            </a:r>
            <a:r>
              <a:rPr lang="en-US" sz="3200" b="1">
                <a:latin typeface="Garamond" pitchFamily="18" charset="0"/>
              </a:rPr>
              <a:t> and the </a:t>
            </a:r>
            <a:r>
              <a:rPr lang="en-US" sz="3200" b="1">
                <a:solidFill>
                  <a:srgbClr val="7575D1"/>
                </a:solidFill>
                <a:latin typeface="Garamond" pitchFamily="18" charset="0"/>
              </a:rPr>
              <a:t>GR (Gauss-Rotation) distribution for the absorption lines</a:t>
            </a:r>
            <a:r>
              <a:rPr lang="en-US" sz="3200" b="1">
                <a:latin typeface="Garamond" pitchFamily="18" charset="0"/>
              </a:rPr>
              <a:t>.</a:t>
            </a:r>
            <a:endParaRPr lang="el-GR" sz="3200" b="1">
              <a:latin typeface="Garamond" pitchFamily="18" charset="0"/>
            </a:endParaRPr>
          </a:p>
        </p:txBody>
      </p:sp>
      <p:graphicFrame>
        <p:nvGraphicFramePr>
          <p:cNvPr id="19459" name="Object 3"/>
          <p:cNvGraphicFramePr>
            <a:graphicFrameLocks noChangeAspect="1"/>
          </p:cNvGraphicFramePr>
          <p:nvPr/>
        </p:nvGraphicFramePr>
        <p:xfrm>
          <a:off x="179388" y="2492375"/>
          <a:ext cx="8785225" cy="1120775"/>
        </p:xfrm>
        <a:graphic>
          <a:graphicData uri="http://schemas.openxmlformats.org/presentationml/2006/ole">
            <p:oleObj spid="_x0000_s19459" name="Equation" r:id="rId3" imgW="3962400" imgH="482600" progId="Equation.3">
              <p:embed/>
            </p:oleObj>
          </a:graphicData>
        </a:graphic>
      </p:graphicFrame>
      <p:sp>
        <p:nvSpPr>
          <p:cNvPr id="5" name="Oval 4"/>
          <p:cNvSpPr/>
          <p:nvPr/>
        </p:nvSpPr>
        <p:spPr>
          <a:xfrm>
            <a:off x="5724525" y="2749550"/>
            <a:ext cx="576263" cy="576263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cxnSp>
        <p:nvCxnSpPr>
          <p:cNvPr id="8" name="36 - Ευθύγραμμο βέλος σύνδεσης"/>
          <p:cNvCxnSpPr>
            <a:stCxn id="10" idx="0"/>
            <a:endCxn id="5" idx="4"/>
          </p:cNvCxnSpPr>
          <p:nvPr/>
        </p:nvCxnSpPr>
        <p:spPr>
          <a:xfrm flipV="1">
            <a:off x="6013450" y="3325813"/>
            <a:ext cx="0" cy="319087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2555875" y="2749550"/>
            <a:ext cx="576263" cy="576263"/>
          </a:xfrm>
          <a:prstGeom prst="ellipse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16" name="Oval 15"/>
          <p:cNvSpPr/>
          <p:nvPr/>
        </p:nvSpPr>
        <p:spPr>
          <a:xfrm>
            <a:off x="8101013" y="2749550"/>
            <a:ext cx="574675" cy="576263"/>
          </a:xfrm>
          <a:prstGeom prst="ellipse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cxnSp>
        <p:nvCxnSpPr>
          <p:cNvPr id="17" name="36 - Ευθύγραμμο βέλος σύνδεσης"/>
          <p:cNvCxnSpPr>
            <a:stCxn id="18" idx="0"/>
            <a:endCxn id="16" idx="4"/>
          </p:cNvCxnSpPr>
          <p:nvPr/>
        </p:nvCxnSpPr>
        <p:spPr>
          <a:xfrm flipV="1">
            <a:off x="8348663" y="3325813"/>
            <a:ext cx="39687" cy="319087"/>
          </a:xfrm>
          <a:prstGeom prst="straightConnector1">
            <a:avLst/>
          </a:prstGeom>
          <a:ln w="25400">
            <a:solidFill>
              <a:schemeClr val="accent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518150" y="3644900"/>
            <a:ext cx="989013" cy="523875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00B050"/>
                </a:solidFill>
                <a:latin typeface="Garamond" pitchFamily="18" charset="0"/>
              </a:rPr>
              <a:t>Voigt</a:t>
            </a:r>
            <a:endParaRPr lang="el-GR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7999413" y="3644900"/>
            <a:ext cx="696912" cy="523875"/>
          </a:xfrm>
          <a:prstGeom prst="rect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7575D1"/>
                </a:solidFill>
                <a:latin typeface="Garamond" pitchFamily="18" charset="0"/>
              </a:rPr>
              <a:t>GR</a:t>
            </a:r>
            <a:endParaRPr lang="el-GR" sz="2800" dirty="0"/>
          </a:p>
        </p:txBody>
      </p:sp>
      <p:cxnSp>
        <p:nvCxnSpPr>
          <p:cNvPr id="24" name="36 - Ευθύγραμμο βέλος σύνδεσης"/>
          <p:cNvCxnSpPr>
            <a:stCxn id="34" idx="0"/>
            <a:endCxn id="14" idx="4"/>
          </p:cNvCxnSpPr>
          <p:nvPr/>
        </p:nvCxnSpPr>
        <p:spPr>
          <a:xfrm flipH="1" flipV="1">
            <a:off x="2844800" y="3325813"/>
            <a:ext cx="44450" cy="319087"/>
          </a:xfrm>
          <a:prstGeom prst="straightConnector1">
            <a:avLst/>
          </a:prstGeom>
          <a:ln w="25400">
            <a:solidFill>
              <a:schemeClr val="accent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2540000" y="3644900"/>
            <a:ext cx="696913" cy="523875"/>
          </a:xfrm>
          <a:prstGeom prst="rect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7575D1"/>
                </a:solidFill>
                <a:latin typeface="Garamond" pitchFamily="18" charset="0"/>
              </a:rPr>
              <a:t>GR</a:t>
            </a:r>
            <a:endParaRPr lang="el-G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" descr="K:\Backup\work\QSOs\2013_QSOs\SDSS J102517.58+003422.17\Sdss j102517.58+003422.17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510088" cy="304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2" descr="K:\Backup\work\QSOs\2013_QSOs\SDSS J003551.98+005726.4\SDSS J003551.98+005726.4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33913" y="0"/>
            <a:ext cx="4510087" cy="304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3" descr="K:\Backup\work\QSOs\2013_QSOs\SDSS J004323.43-001552.4\SDSS J004323.43-001552.4.BM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816350"/>
            <a:ext cx="4510088" cy="304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4" descr="K:\Backup\work\QSOs\2013_QSOs\SDSS J015024.44+004432.99\SDSS J015024.44+004432.99.BMP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33913" y="3816350"/>
            <a:ext cx="4510087" cy="304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0486" name="Group 10"/>
          <p:cNvGrpSpPr>
            <a:grpSpLocks/>
          </p:cNvGrpSpPr>
          <p:nvPr/>
        </p:nvGrpSpPr>
        <p:grpSpPr bwMode="auto">
          <a:xfrm>
            <a:off x="766763" y="115888"/>
            <a:ext cx="796925" cy="730250"/>
            <a:chOff x="767333" y="116632"/>
            <a:chExt cx="797139" cy="729029"/>
          </a:xfrm>
        </p:grpSpPr>
        <p:sp>
          <p:nvSpPr>
            <p:cNvPr id="2" name="Rectangle 1"/>
            <p:cNvSpPr/>
            <p:nvPr/>
          </p:nvSpPr>
          <p:spPr>
            <a:xfrm>
              <a:off x="772096" y="116632"/>
              <a:ext cx="792376" cy="315384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tx1"/>
                  </a:solidFill>
                </a:rPr>
                <a:t>Si IV</a:t>
              </a:r>
              <a:endParaRPr lang="el-GR" dirty="0">
                <a:solidFill>
                  <a:schemeClr val="tx1"/>
                </a:solidFill>
              </a:endParaRPr>
            </a:p>
          </p:txBody>
        </p:sp>
        <p:cxnSp>
          <p:nvCxnSpPr>
            <p:cNvPr id="7" name="Straight Arrow Connector 6"/>
            <p:cNvCxnSpPr/>
            <p:nvPr/>
          </p:nvCxnSpPr>
          <p:spPr>
            <a:xfrm>
              <a:off x="1162726" y="432016"/>
              <a:ext cx="0" cy="20286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ight Brace 8"/>
            <p:cNvSpPr/>
            <p:nvPr/>
          </p:nvSpPr>
          <p:spPr>
            <a:xfrm rot="16200000">
              <a:off x="1063675" y="349629"/>
              <a:ext cx="199691" cy="792375"/>
            </a:xfrm>
            <a:prstGeom prst="righ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</p:grpSp>
      <p:grpSp>
        <p:nvGrpSpPr>
          <p:cNvPr id="20487" name="Group 15"/>
          <p:cNvGrpSpPr>
            <a:grpSpLocks/>
          </p:cNvGrpSpPr>
          <p:nvPr/>
        </p:nvGrpSpPr>
        <p:grpSpPr bwMode="auto">
          <a:xfrm>
            <a:off x="5435600" y="115888"/>
            <a:ext cx="796925" cy="728662"/>
            <a:chOff x="767333" y="116632"/>
            <a:chExt cx="797139" cy="729029"/>
          </a:xfrm>
        </p:grpSpPr>
        <p:sp>
          <p:nvSpPr>
            <p:cNvPr id="17" name="Rectangle 16"/>
            <p:cNvSpPr/>
            <p:nvPr/>
          </p:nvSpPr>
          <p:spPr>
            <a:xfrm>
              <a:off x="772097" y="116632"/>
              <a:ext cx="792375" cy="316071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tx1"/>
                  </a:solidFill>
                </a:rPr>
                <a:t>Si IV</a:t>
              </a:r>
              <a:endParaRPr lang="el-GR" dirty="0">
                <a:solidFill>
                  <a:schemeClr val="tx1"/>
                </a:solidFill>
              </a:endParaRPr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>
              <a:off x="1162727" y="432703"/>
              <a:ext cx="0" cy="20171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ight Brace 18"/>
            <p:cNvSpPr/>
            <p:nvPr/>
          </p:nvSpPr>
          <p:spPr>
            <a:xfrm rot="16200000">
              <a:off x="1064252" y="350205"/>
              <a:ext cx="198537" cy="792376"/>
            </a:xfrm>
            <a:prstGeom prst="righ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</p:grpSp>
      <p:grpSp>
        <p:nvGrpSpPr>
          <p:cNvPr id="20488" name="Group 12"/>
          <p:cNvGrpSpPr>
            <a:grpSpLocks/>
          </p:cNvGrpSpPr>
          <p:nvPr/>
        </p:nvGrpSpPr>
        <p:grpSpPr bwMode="auto">
          <a:xfrm>
            <a:off x="773113" y="4005263"/>
            <a:ext cx="1277937" cy="728662"/>
            <a:chOff x="772386" y="4005064"/>
            <a:chExt cx="1279336" cy="729029"/>
          </a:xfrm>
        </p:grpSpPr>
        <p:sp>
          <p:nvSpPr>
            <p:cNvPr id="21" name="Rectangle 20"/>
            <p:cNvSpPr/>
            <p:nvPr/>
          </p:nvSpPr>
          <p:spPr>
            <a:xfrm>
              <a:off x="1044145" y="4005064"/>
              <a:ext cx="791440" cy="316071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tx1"/>
                  </a:solidFill>
                </a:rPr>
                <a:t>Si IV</a:t>
              </a:r>
              <a:endParaRPr lang="el-GR" dirty="0">
                <a:solidFill>
                  <a:schemeClr val="tx1"/>
                </a:solidFill>
              </a:endParaRPr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>
              <a:off x="1435098" y="4321135"/>
              <a:ext cx="0" cy="20171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ight Brace 22"/>
            <p:cNvSpPr/>
            <p:nvPr/>
          </p:nvSpPr>
          <p:spPr>
            <a:xfrm rot="16200000">
              <a:off x="1312786" y="3995157"/>
              <a:ext cx="198537" cy="1279336"/>
            </a:xfrm>
            <a:prstGeom prst="righ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</p:grpSp>
      <p:grpSp>
        <p:nvGrpSpPr>
          <p:cNvPr id="20489" name="Group 11"/>
          <p:cNvGrpSpPr>
            <a:grpSpLocks/>
          </p:cNvGrpSpPr>
          <p:nvPr/>
        </p:nvGrpSpPr>
        <p:grpSpPr bwMode="auto">
          <a:xfrm>
            <a:off x="6013450" y="4057650"/>
            <a:ext cx="792163" cy="676275"/>
            <a:chOff x="6012865" y="4057131"/>
            <a:chExt cx="792088" cy="676963"/>
          </a:xfrm>
        </p:grpSpPr>
        <p:sp>
          <p:nvSpPr>
            <p:cNvPr id="25" name="Rectangle 24"/>
            <p:cNvSpPr/>
            <p:nvPr/>
          </p:nvSpPr>
          <p:spPr>
            <a:xfrm>
              <a:off x="6012865" y="4057131"/>
              <a:ext cx="792088" cy="314645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tx1"/>
                  </a:solidFill>
                </a:rPr>
                <a:t>Si IV</a:t>
              </a:r>
              <a:endParaRPr lang="el-GR" dirty="0">
                <a:solidFill>
                  <a:schemeClr val="tx1"/>
                </a:solidFill>
              </a:endParaRPr>
            </a:p>
          </p:txBody>
        </p:sp>
        <p:cxnSp>
          <p:nvCxnSpPr>
            <p:cNvPr id="26" name="Straight Arrow Connector 25"/>
            <p:cNvCxnSpPr/>
            <p:nvPr/>
          </p:nvCxnSpPr>
          <p:spPr>
            <a:xfrm>
              <a:off x="6403353" y="4371776"/>
              <a:ext cx="0" cy="20340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ight Brace 26"/>
            <p:cNvSpPr/>
            <p:nvPr/>
          </p:nvSpPr>
          <p:spPr>
            <a:xfrm rot="16200000">
              <a:off x="6334221" y="4480830"/>
              <a:ext cx="147787" cy="358741"/>
            </a:xfrm>
            <a:prstGeom prst="righ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2 - Ορθογώνιο"/>
          <p:cNvSpPr>
            <a:spLocks noChangeArrowheads="1"/>
          </p:cNvSpPr>
          <p:nvPr/>
        </p:nvSpPr>
        <p:spPr bwMode="auto">
          <a:xfrm>
            <a:off x="1908175" y="112713"/>
            <a:ext cx="53276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>
                <a:solidFill>
                  <a:srgbClr val="C00000"/>
                </a:solidFill>
                <a:latin typeface="Garamond" pitchFamily="18" charset="0"/>
                <a:cs typeface="Times New Roman" pitchFamily="18" charset="0"/>
              </a:rPr>
              <a:t>Active Galactic Nuclei - AGN</a:t>
            </a:r>
            <a:r>
              <a:rPr lang="el-GR" sz="3200" b="1">
                <a:solidFill>
                  <a:srgbClr val="C00000"/>
                </a:solidFill>
                <a:latin typeface="Garamond" pitchFamily="18" charset="0"/>
                <a:cs typeface="Times New Roman" pitchFamily="18" charset="0"/>
              </a:rPr>
              <a:t> </a:t>
            </a:r>
            <a:endParaRPr lang="en-US" sz="3200" b="1">
              <a:solidFill>
                <a:srgbClr val="C00000"/>
              </a:solidFill>
              <a:latin typeface="Garamond" pitchFamily="18" charset="0"/>
              <a:cs typeface="Arial" pitchFamily="34" charset="0"/>
            </a:endParaRPr>
          </a:p>
        </p:txBody>
      </p:sp>
      <p:sp>
        <p:nvSpPr>
          <p:cNvPr id="3075" name="3 - Ορθογώνιο"/>
          <p:cNvSpPr>
            <a:spLocks noChangeArrowheads="1"/>
          </p:cNvSpPr>
          <p:nvPr/>
        </p:nvSpPr>
        <p:spPr bwMode="auto">
          <a:xfrm>
            <a:off x="357188" y="876300"/>
            <a:ext cx="8429625" cy="525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600" b="1">
                <a:latin typeface="Garamond" pitchFamily="18" charset="0"/>
                <a:cs typeface="Times New Roman" pitchFamily="18" charset="0"/>
              </a:rPr>
              <a:t>An Active Galactic Nucleus is defined as a </a:t>
            </a:r>
            <a:r>
              <a:rPr lang="en-US" sz="2600" b="1">
                <a:solidFill>
                  <a:srgbClr val="C00000"/>
                </a:solidFill>
                <a:latin typeface="Garamond" pitchFamily="18" charset="0"/>
                <a:cs typeface="Times New Roman" pitchFamily="18" charset="0"/>
              </a:rPr>
              <a:t>compact region</a:t>
            </a:r>
            <a:r>
              <a:rPr lang="en-US" sz="2600" b="1">
                <a:latin typeface="Garamond" pitchFamily="18" charset="0"/>
                <a:cs typeface="Times New Roman" pitchFamily="18" charset="0"/>
              </a:rPr>
              <a:t> </a:t>
            </a:r>
            <a:r>
              <a:rPr lang="en-US" sz="2600" b="1">
                <a:solidFill>
                  <a:srgbClr val="C00000"/>
                </a:solidFill>
                <a:latin typeface="Garamond" pitchFamily="18" charset="0"/>
                <a:cs typeface="Times New Roman" pitchFamily="18" charset="0"/>
              </a:rPr>
              <a:t>in the center of a galaxy</a:t>
            </a:r>
            <a:r>
              <a:rPr lang="en-US" sz="2600" b="1">
                <a:latin typeface="Garamond" pitchFamily="18" charset="0"/>
                <a:cs typeface="Times New Roman" pitchFamily="18" charset="0"/>
              </a:rPr>
              <a:t>, characterized by </a:t>
            </a:r>
            <a:r>
              <a:rPr lang="en-US" sz="2600" b="1">
                <a:solidFill>
                  <a:srgbClr val="C00000"/>
                </a:solidFill>
                <a:latin typeface="Garamond" pitchFamily="18" charset="0"/>
                <a:cs typeface="Times New Roman" pitchFamily="18" charset="0"/>
              </a:rPr>
              <a:t>particularly high brightness</a:t>
            </a:r>
            <a:r>
              <a:rPr lang="en-US" sz="2600" b="1">
                <a:latin typeface="Garamond" pitchFamily="18" charset="0"/>
                <a:cs typeface="Times New Roman" pitchFamily="18" charset="0"/>
              </a:rPr>
              <a:t> in all the regions of the electromagnetic spectrum, from radio waves up to gamma rays. The galaxies hosting active galactic nuclei are called active galaxies.</a:t>
            </a:r>
          </a:p>
          <a:p>
            <a:pPr algn="just"/>
            <a:endParaRPr lang="en-US" sz="2600" b="1">
              <a:latin typeface="Garamond" pitchFamily="18" charset="0"/>
              <a:cs typeface="Times New Roman" pitchFamily="18" charset="0"/>
            </a:endParaRPr>
          </a:p>
          <a:p>
            <a:pPr algn="just"/>
            <a:r>
              <a:rPr lang="en-US" sz="2600" b="1">
                <a:latin typeface="Garamond" pitchFamily="18" charset="0"/>
                <a:cs typeface="Times New Roman" pitchFamily="18" charset="0"/>
              </a:rPr>
              <a:t>It is considered that an AGN</a:t>
            </a:r>
            <a:r>
              <a:rPr lang="el-GR" sz="2600" b="1">
                <a:latin typeface="Garamond" pitchFamily="18" charset="0"/>
                <a:cs typeface="Times New Roman" pitchFamily="18" charset="0"/>
              </a:rPr>
              <a:t> </a:t>
            </a:r>
            <a:r>
              <a:rPr lang="en-US" sz="2600" b="1">
                <a:latin typeface="Garamond" pitchFamily="18" charset="0"/>
                <a:cs typeface="Times New Roman" pitchFamily="18" charset="0"/>
              </a:rPr>
              <a:t>is the product of </a:t>
            </a:r>
            <a:r>
              <a:rPr lang="en-US" sz="2600" b="1">
                <a:solidFill>
                  <a:srgbClr val="C00000"/>
                </a:solidFill>
                <a:latin typeface="Garamond" pitchFamily="18" charset="0"/>
                <a:cs typeface="Times New Roman" pitchFamily="18" charset="0"/>
              </a:rPr>
              <a:t>mass accumulation around a super massive black hole</a:t>
            </a:r>
            <a:r>
              <a:rPr lang="el-GR" sz="2600" b="1">
                <a:latin typeface="Garamond" pitchFamily="18" charset="0"/>
                <a:cs typeface="Times New Roman" pitchFamily="18" charset="0"/>
              </a:rPr>
              <a:t>.</a:t>
            </a:r>
            <a:endParaRPr lang="en-US" sz="2600" b="1">
              <a:latin typeface="Garamond" pitchFamily="18" charset="0"/>
              <a:cs typeface="Times New Roman" pitchFamily="18" charset="0"/>
            </a:endParaRPr>
          </a:p>
          <a:p>
            <a:pPr algn="just"/>
            <a:endParaRPr lang="en-US" sz="2600" b="1">
              <a:latin typeface="Garamond" pitchFamily="18" charset="0"/>
              <a:cs typeface="Times New Roman" pitchFamily="18" charset="0"/>
            </a:endParaRPr>
          </a:p>
          <a:p>
            <a:pPr algn="just"/>
            <a:r>
              <a:rPr lang="en-US" sz="2600" b="1">
                <a:latin typeface="Garamond" pitchFamily="18" charset="0"/>
                <a:cs typeface="Times New Roman" pitchFamily="18" charset="0"/>
              </a:rPr>
              <a:t>The general</a:t>
            </a:r>
            <a:r>
              <a:rPr lang="el-GR" sz="2600" b="1">
                <a:latin typeface="Garamond" pitchFamily="18" charset="0"/>
                <a:cs typeface="Times New Roman" pitchFamily="18" charset="0"/>
              </a:rPr>
              <a:t> </a:t>
            </a:r>
            <a:r>
              <a:rPr lang="en-US" sz="2600" b="1">
                <a:latin typeface="Garamond" pitchFamily="18" charset="0"/>
                <a:cs typeface="Times New Roman" pitchFamily="18" charset="0"/>
              </a:rPr>
              <a:t>“group” of Active Galactic Nuclei (AGNs</a:t>
            </a:r>
            <a:r>
              <a:rPr lang="el-GR" sz="2600" b="1">
                <a:latin typeface="Garamond" pitchFamily="18" charset="0"/>
                <a:cs typeface="Times New Roman" pitchFamily="18" charset="0"/>
              </a:rPr>
              <a:t>) </a:t>
            </a:r>
            <a:r>
              <a:rPr lang="en-US" sz="2600" b="1">
                <a:latin typeface="Garamond" pitchFamily="18" charset="0"/>
                <a:cs typeface="Times New Roman" pitchFamily="18" charset="0"/>
              </a:rPr>
              <a:t>includes</a:t>
            </a:r>
            <a:r>
              <a:rPr lang="el-GR" sz="2600" b="1">
                <a:latin typeface="Garamond" pitchFamily="18" charset="0"/>
                <a:cs typeface="Times New Roman" pitchFamily="18" charset="0"/>
              </a:rPr>
              <a:t> </a:t>
            </a:r>
            <a:r>
              <a:rPr lang="en-US" sz="2600" b="1">
                <a:latin typeface="Garamond" pitchFamily="18" charset="0"/>
                <a:cs typeface="Times New Roman" pitchFamily="18" charset="0"/>
              </a:rPr>
              <a:t>different types of galaxies,</a:t>
            </a:r>
            <a:r>
              <a:rPr lang="el-GR" sz="2600" b="1">
                <a:latin typeface="Garamond" pitchFamily="18" charset="0"/>
                <a:cs typeface="Times New Roman" pitchFamily="18" charset="0"/>
              </a:rPr>
              <a:t> </a:t>
            </a:r>
            <a:r>
              <a:rPr lang="en-US" sz="2600" b="1">
                <a:latin typeface="Garamond" pitchFamily="18" charset="0"/>
                <a:cs typeface="Times New Roman" pitchFamily="18" charset="0"/>
              </a:rPr>
              <a:t>such as Seyfert</a:t>
            </a:r>
            <a:r>
              <a:rPr lang="el-GR" sz="2600" b="1">
                <a:latin typeface="Garamond" pitchFamily="18" charset="0"/>
                <a:cs typeface="Times New Roman" pitchFamily="18" charset="0"/>
              </a:rPr>
              <a:t>, </a:t>
            </a:r>
            <a:r>
              <a:rPr lang="en-US" sz="2600" b="1">
                <a:latin typeface="Garamond" pitchFamily="18" charset="0"/>
                <a:cs typeface="Times New Roman" pitchFamily="18" charset="0"/>
              </a:rPr>
              <a:t>Radiogalaxies</a:t>
            </a:r>
            <a:r>
              <a:rPr lang="el-GR" sz="2600" b="1">
                <a:latin typeface="Garamond" pitchFamily="18" charset="0"/>
                <a:cs typeface="Times New Roman" pitchFamily="18" charset="0"/>
              </a:rPr>
              <a:t>, </a:t>
            </a:r>
            <a:r>
              <a:rPr lang="en-US" sz="2600" b="1">
                <a:latin typeface="Garamond" pitchFamily="18" charset="0"/>
                <a:cs typeface="Times New Roman" pitchFamily="18" charset="0"/>
              </a:rPr>
              <a:t>Quasars, Blazars</a:t>
            </a:r>
            <a:r>
              <a:rPr lang="el-GR" sz="2600" b="1">
                <a:latin typeface="Garamond" pitchFamily="18" charset="0"/>
                <a:cs typeface="Times New Roman" pitchFamily="18" charset="0"/>
              </a:rPr>
              <a:t> </a:t>
            </a:r>
            <a:r>
              <a:rPr lang="en-US" sz="2600" b="1">
                <a:latin typeface="Garamond" pitchFamily="18" charset="0"/>
                <a:cs typeface="Times New Roman" pitchFamily="18" charset="0"/>
              </a:rPr>
              <a:t>etc.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K:\Backup\work\QSOs\2013_QSOs\SDSS J110041.20+003631.98\SDSS J110041.20+003631.98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500563" cy="303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3" descr="K:\Backup\work\QSOs\2013_QSOs\SDSS J031828.91-001523.17\SDSS J031828.91-001523.17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0"/>
            <a:ext cx="4500562" cy="303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4" descr="K:\Backup\work\QSOs\2013_QSOs\SDSS J004732.73+002111.3\SDSS J004732.73+002111.3.BM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822700"/>
            <a:ext cx="4500563" cy="303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5" descr="K:\Backup\work\QSOs\2013_QSOs\SDSS J000103.85-104630.2\Sdss j000103.85-104630.2.bmp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3822700"/>
            <a:ext cx="4500562" cy="303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1510" name="Group 5"/>
          <p:cNvGrpSpPr>
            <a:grpSpLocks/>
          </p:cNvGrpSpPr>
          <p:nvPr/>
        </p:nvGrpSpPr>
        <p:grpSpPr bwMode="auto">
          <a:xfrm>
            <a:off x="5867400" y="68263"/>
            <a:ext cx="798513" cy="728662"/>
            <a:chOff x="767333" y="116632"/>
            <a:chExt cx="797139" cy="729029"/>
          </a:xfrm>
        </p:grpSpPr>
        <p:sp>
          <p:nvSpPr>
            <p:cNvPr id="7" name="Rectangle 6"/>
            <p:cNvSpPr/>
            <p:nvPr/>
          </p:nvSpPr>
          <p:spPr>
            <a:xfrm>
              <a:off x="772088" y="116632"/>
              <a:ext cx="792384" cy="316071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tx1"/>
                  </a:solidFill>
                </a:rPr>
                <a:t>Si IV</a:t>
              </a:r>
              <a:endParaRPr lang="el-GR" dirty="0">
                <a:solidFill>
                  <a:schemeClr val="tx1"/>
                </a:solidFill>
              </a:endParaRPr>
            </a:p>
          </p:txBody>
        </p:sp>
        <p:cxnSp>
          <p:nvCxnSpPr>
            <p:cNvPr id="8" name="Straight Arrow Connector 7"/>
            <p:cNvCxnSpPr/>
            <p:nvPr/>
          </p:nvCxnSpPr>
          <p:spPr>
            <a:xfrm>
              <a:off x="1163525" y="432703"/>
              <a:ext cx="0" cy="20171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ight Brace 8"/>
            <p:cNvSpPr/>
            <p:nvPr/>
          </p:nvSpPr>
          <p:spPr>
            <a:xfrm rot="16200000">
              <a:off x="1064256" y="350201"/>
              <a:ext cx="198537" cy="792384"/>
            </a:xfrm>
            <a:prstGeom prst="righ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</p:grpSp>
      <p:grpSp>
        <p:nvGrpSpPr>
          <p:cNvPr id="21511" name="Group 9"/>
          <p:cNvGrpSpPr>
            <a:grpSpLocks/>
          </p:cNvGrpSpPr>
          <p:nvPr/>
        </p:nvGrpSpPr>
        <p:grpSpPr bwMode="auto">
          <a:xfrm>
            <a:off x="1365250" y="3933825"/>
            <a:ext cx="796925" cy="728663"/>
            <a:chOff x="767333" y="116632"/>
            <a:chExt cx="797139" cy="729029"/>
          </a:xfrm>
        </p:grpSpPr>
        <p:sp>
          <p:nvSpPr>
            <p:cNvPr id="11" name="Rectangle 10"/>
            <p:cNvSpPr/>
            <p:nvPr/>
          </p:nvSpPr>
          <p:spPr>
            <a:xfrm>
              <a:off x="772097" y="116632"/>
              <a:ext cx="792375" cy="316072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tx1"/>
                  </a:solidFill>
                </a:rPr>
                <a:t>Si IV</a:t>
              </a:r>
              <a:endParaRPr lang="el-GR" dirty="0">
                <a:solidFill>
                  <a:schemeClr val="tx1"/>
                </a:solidFill>
              </a:endParaRP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>
              <a:off x="1162727" y="432704"/>
              <a:ext cx="0" cy="201713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ight Brace 12"/>
            <p:cNvSpPr/>
            <p:nvPr/>
          </p:nvSpPr>
          <p:spPr>
            <a:xfrm rot="16200000">
              <a:off x="1064253" y="350204"/>
              <a:ext cx="198538" cy="792376"/>
            </a:xfrm>
            <a:prstGeom prst="righ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</p:grpSp>
      <p:grpSp>
        <p:nvGrpSpPr>
          <p:cNvPr id="21512" name="Group 13"/>
          <p:cNvGrpSpPr>
            <a:grpSpLocks/>
          </p:cNvGrpSpPr>
          <p:nvPr/>
        </p:nvGrpSpPr>
        <p:grpSpPr bwMode="auto">
          <a:xfrm>
            <a:off x="5862638" y="3933825"/>
            <a:ext cx="796925" cy="728663"/>
            <a:chOff x="767333" y="116632"/>
            <a:chExt cx="797139" cy="729029"/>
          </a:xfrm>
        </p:grpSpPr>
        <p:sp>
          <p:nvSpPr>
            <p:cNvPr id="15" name="Rectangle 14"/>
            <p:cNvSpPr/>
            <p:nvPr/>
          </p:nvSpPr>
          <p:spPr>
            <a:xfrm>
              <a:off x="772096" y="116632"/>
              <a:ext cx="792376" cy="316072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tx1"/>
                  </a:solidFill>
                </a:rPr>
                <a:t>Si IV</a:t>
              </a:r>
              <a:endParaRPr lang="el-GR" dirty="0">
                <a:solidFill>
                  <a:schemeClr val="tx1"/>
                </a:solidFill>
              </a:endParaRPr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>
              <a:off x="1162726" y="432704"/>
              <a:ext cx="0" cy="201713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ight Brace 16"/>
            <p:cNvSpPr/>
            <p:nvPr/>
          </p:nvSpPr>
          <p:spPr>
            <a:xfrm rot="16200000">
              <a:off x="1064252" y="350205"/>
              <a:ext cx="198538" cy="792375"/>
            </a:xfrm>
            <a:prstGeom prst="righ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</p:grpSp>
      <p:grpSp>
        <p:nvGrpSpPr>
          <p:cNvPr id="21513" name="Group 17"/>
          <p:cNvGrpSpPr>
            <a:grpSpLocks/>
          </p:cNvGrpSpPr>
          <p:nvPr/>
        </p:nvGrpSpPr>
        <p:grpSpPr bwMode="auto">
          <a:xfrm>
            <a:off x="1165225" y="225425"/>
            <a:ext cx="787400" cy="571500"/>
            <a:chOff x="767333" y="116632"/>
            <a:chExt cx="797139" cy="729029"/>
          </a:xfrm>
        </p:grpSpPr>
        <p:sp>
          <p:nvSpPr>
            <p:cNvPr id="19" name="Rectangle 18"/>
            <p:cNvSpPr/>
            <p:nvPr/>
          </p:nvSpPr>
          <p:spPr>
            <a:xfrm>
              <a:off x="772155" y="116632"/>
              <a:ext cx="792317" cy="315913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tx1"/>
                  </a:solidFill>
                </a:rPr>
                <a:t>Si IV</a:t>
              </a:r>
              <a:endParaRPr lang="el-GR" dirty="0">
                <a:solidFill>
                  <a:schemeClr val="tx1"/>
                </a:solidFill>
              </a:endParaRPr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>
              <a:off x="1162688" y="432545"/>
              <a:ext cx="0" cy="20250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ight Brace 20"/>
            <p:cNvSpPr/>
            <p:nvPr/>
          </p:nvSpPr>
          <p:spPr>
            <a:xfrm rot="16200000">
              <a:off x="1064263" y="350274"/>
              <a:ext cx="198458" cy="792318"/>
            </a:xfrm>
            <a:prstGeom prst="righ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K:\Backup\work\QSOs\2013_QSOs\SDSS J004041.39-005537.3\Sdss j004041.39-005537.3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500563" cy="303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3" descr="K:\Backup\work\QSOs\2013_QSOs\SDSS J004323.43-001552.4\SDSS J004323.43-001552.4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0"/>
            <a:ext cx="4500562" cy="303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4" descr="K:\Backup\work\QSOs\2013_QSOs\SDSS J004732.73+002111.3\SDSS J004732.73+002111.3.BM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822700"/>
            <a:ext cx="4500563" cy="303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5" descr="K:\Backup\work\QSOs\2013_QSOs\SDSS J005419.99+002727.9\SDSS J005419.99+002727.9.BMP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3822700"/>
            <a:ext cx="4500562" cy="303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2534" name="Group 5"/>
          <p:cNvGrpSpPr>
            <a:grpSpLocks/>
          </p:cNvGrpSpPr>
          <p:nvPr/>
        </p:nvGrpSpPr>
        <p:grpSpPr bwMode="auto">
          <a:xfrm>
            <a:off x="1412875" y="120650"/>
            <a:ext cx="796925" cy="728663"/>
            <a:chOff x="767333" y="116632"/>
            <a:chExt cx="797139" cy="729029"/>
          </a:xfrm>
        </p:grpSpPr>
        <p:sp>
          <p:nvSpPr>
            <p:cNvPr id="7" name="Rectangle 6"/>
            <p:cNvSpPr/>
            <p:nvPr/>
          </p:nvSpPr>
          <p:spPr>
            <a:xfrm>
              <a:off x="772097" y="116632"/>
              <a:ext cx="792375" cy="316072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tx1"/>
                  </a:solidFill>
                </a:rPr>
                <a:t>Si IV</a:t>
              </a:r>
              <a:endParaRPr lang="el-GR" dirty="0">
                <a:solidFill>
                  <a:schemeClr val="tx1"/>
                </a:solidFill>
              </a:endParaRPr>
            </a:p>
          </p:txBody>
        </p:sp>
        <p:cxnSp>
          <p:nvCxnSpPr>
            <p:cNvPr id="8" name="Straight Arrow Connector 7"/>
            <p:cNvCxnSpPr/>
            <p:nvPr/>
          </p:nvCxnSpPr>
          <p:spPr>
            <a:xfrm>
              <a:off x="1162727" y="432704"/>
              <a:ext cx="0" cy="201713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ight Brace 8"/>
            <p:cNvSpPr/>
            <p:nvPr/>
          </p:nvSpPr>
          <p:spPr>
            <a:xfrm rot="16200000">
              <a:off x="1064253" y="350204"/>
              <a:ext cx="198538" cy="792376"/>
            </a:xfrm>
            <a:prstGeom prst="righ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</p:grpSp>
      <p:grpSp>
        <p:nvGrpSpPr>
          <p:cNvPr id="22535" name="Group 9"/>
          <p:cNvGrpSpPr>
            <a:grpSpLocks/>
          </p:cNvGrpSpPr>
          <p:nvPr/>
        </p:nvGrpSpPr>
        <p:grpSpPr bwMode="auto">
          <a:xfrm>
            <a:off x="5867400" y="144463"/>
            <a:ext cx="798513" cy="728662"/>
            <a:chOff x="767333" y="116632"/>
            <a:chExt cx="797139" cy="729029"/>
          </a:xfrm>
        </p:grpSpPr>
        <p:sp>
          <p:nvSpPr>
            <p:cNvPr id="11" name="Rectangle 10"/>
            <p:cNvSpPr/>
            <p:nvPr/>
          </p:nvSpPr>
          <p:spPr>
            <a:xfrm>
              <a:off x="772088" y="116632"/>
              <a:ext cx="792384" cy="316071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tx1"/>
                  </a:solidFill>
                </a:rPr>
                <a:t>Si IV</a:t>
              </a:r>
              <a:endParaRPr lang="el-GR" dirty="0">
                <a:solidFill>
                  <a:schemeClr val="tx1"/>
                </a:solidFill>
              </a:endParaRP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>
              <a:off x="1163525" y="432703"/>
              <a:ext cx="0" cy="20171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ight Brace 12"/>
            <p:cNvSpPr/>
            <p:nvPr/>
          </p:nvSpPr>
          <p:spPr>
            <a:xfrm rot="16200000">
              <a:off x="1064256" y="350201"/>
              <a:ext cx="198537" cy="792384"/>
            </a:xfrm>
            <a:prstGeom prst="righ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</p:grpSp>
      <p:grpSp>
        <p:nvGrpSpPr>
          <p:cNvPr id="22536" name="Group 13"/>
          <p:cNvGrpSpPr>
            <a:grpSpLocks/>
          </p:cNvGrpSpPr>
          <p:nvPr/>
        </p:nvGrpSpPr>
        <p:grpSpPr bwMode="auto">
          <a:xfrm>
            <a:off x="1038225" y="3933825"/>
            <a:ext cx="798513" cy="728663"/>
            <a:chOff x="767333" y="116632"/>
            <a:chExt cx="797139" cy="729029"/>
          </a:xfrm>
        </p:grpSpPr>
        <p:sp>
          <p:nvSpPr>
            <p:cNvPr id="15" name="Rectangle 14"/>
            <p:cNvSpPr/>
            <p:nvPr/>
          </p:nvSpPr>
          <p:spPr>
            <a:xfrm>
              <a:off x="772088" y="116632"/>
              <a:ext cx="792384" cy="316072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tx1"/>
                  </a:solidFill>
                </a:rPr>
                <a:t>Si IV</a:t>
              </a:r>
              <a:endParaRPr lang="el-GR" dirty="0">
                <a:solidFill>
                  <a:schemeClr val="tx1"/>
                </a:solidFill>
              </a:endParaRPr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>
              <a:off x="1163525" y="432704"/>
              <a:ext cx="0" cy="201713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ight Brace 16"/>
            <p:cNvSpPr/>
            <p:nvPr/>
          </p:nvSpPr>
          <p:spPr>
            <a:xfrm rot="16200000">
              <a:off x="1064256" y="350200"/>
              <a:ext cx="198538" cy="792384"/>
            </a:xfrm>
            <a:prstGeom prst="righ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</p:grpSp>
      <p:grpSp>
        <p:nvGrpSpPr>
          <p:cNvPr id="22537" name="Group 17"/>
          <p:cNvGrpSpPr>
            <a:grpSpLocks/>
          </p:cNvGrpSpPr>
          <p:nvPr/>
        </p:nvGrpSpPr>
        <p:grpSpPr bwMode="auto">
          <a:xfrm>
            <a:off x="5873750" y="3933825"/>
            <a:ext cx="796925" cy="728663"/>
            <a:chOff x="767333" y="116632"/>
            <a:chExt cx="797139" cy="729029"/>
          </a:xfrm>
        </p:grpSpPr>
        <p:sp>
          <p:nvSpPr>
            <p:cNvPr id="19" name="Rectangle 18"/>
            <p:cNvSpPr/>
            <p:nvPr/>
          </p:nvSpPr>
          <p:spPr>
            <a:xfrm>
              <a:off x="772097" y="116632"/>
              <a:ext cx="792375" cy="316072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tx1"/>
                  </a:solidFill>
                </a:rPr>
                <a:t>Si IV</a:t>
              </a:r>
              <a:endParaRPr lang="el-GR" dirty="0">
                <a:solidFill>
                  <a:schemeClr val="tx1"/>
                </a:solidFill>
              </a:endParaRPr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>
              <a:off x="1162727" y="432704"/>
              <a:ext cx="0" cy="201713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ight Brace 20"/>
            <p:cNvSpPr/>
            <p:nvPr/>
          </p:nvSpPr>
          <p:spPr>
            <a:xfrm rot="16200000">
              <a:off x="1064253" y="350204"/>
              <a:ext cx="198538" cy="792376"/>
            </a:xfrm>
            <a:prstGeom prst="righ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K:\Backup\work\QSOs\2013_QSOs\SDSS J000913.77-095754.5\SDSS J000913.77-095754.5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500563" cy="303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3" descr="K:\Backup\work\QSOs\2013_QSOs\SDSS J104109.86+001051.76\SDSS J104109.86+001051.76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0"/>
            <a:ext cx="4500562" cy="303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4" descr="K:\Backup\work\QSOs\2013_QSOs\SDSS J010336.40-005508.7\SDSS J010336.40-005508.7.BM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822700"/>
            <a:ext cx="4500563" cy="303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5" descr="K:\Backup\work\QSOs\2013_QSOs\SDSS J023908.99-002121.42\SDSS J023908.99-002121.42.BMP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3822700"/>
            <a:ext cx="4500562" cy="303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3558" name="Group 5"/>
          <p:cNvGrpSpPr>
            <a:grpSpLocks/>
          </p:cNvGrpSpPr>
          <p:nvPr/>
        </p:nvGrpSpPr>
        <p:grpSpPr bwMode="auto">
          <a:xfrm>
            <a:off x="900113" y="68263"/>
            <a:ext cx="796925" cy="728662"/>
            <a:chOff x="767333" y="116632"/>
            <a:chExt cx="797139" cy="729029"/>
          </a:xfrm>
        </p:grpSpPr>
        <p:sp>
          <p:nvSpPr>
            <p:cNvPr id="7" name="Rectangle 6"/>
            <p:cNvSpPr/>
            <p:nvPr/>
          </p:nvSpPr>
          <p:spPr>
            <a:xfrm>
              <a:off x="772096" y="116632"/>
              <a:ext cx="792376" cy="316071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tx1"/>
                  </a:solidFill>
                </a:rPr>
                <a:t>Si IV</a:t>
              </a:r>
              <a:endParaRPr lang="el-GR" dirty="0">
                <a:solidFill>
                  <a:schemeClr val="tx1"/>
                </a:solidFill>
              </a:endParaRPr>
            </a:p>
          </p:txBody>
        </p:sp>
        <p:cxnSp>
          <p:nvCxnSpPr>
            <p:cNvPr id="8" name="Straight Arrow Connector 7"/>
            <p:cNvCxnSpPr/>
            <p:nvPr/>
          </p:nvCxnSpPr>
          <p:spPr>
            <a:xfrm>
              <a:off x="1162726" y="432703"/>
              <a:ext cx="0" cy="20171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ight Brace 8"/>
            <p:cNvSpPr/>
            <p:nvPr/>
          </p:nvSpPr>
          <p:spPr>
            <a:xfrm rot="16200000">
              <a:off x="1064251" y="350206"/>
              <a:ext cx="198537" cy="792375"/>
            </a:xfrm>
            <a:prstGeom prst="righ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</p:grpSp>
      <p:grpSp>
        <p:nvGrpSpPr>
          <p:cNvPr id="23559" name="Group 9"/>
          <p:cNvGrpSpPr>
            <a:grpSpLocks/>
          </p:cNvGrpSpPr>
          <p:nvPr/>
        </p:nvGrpSpPr>
        <p:grpSpPr bwMode="auto">
          <a:xfrm>
            <a:off x="6088063" y="68263"/>
            <a:ext cx="798512" cy="728662"/>
            <a:chOff x="767333" y="116632"/>
            <a:chExt cx="797139" cy="729029"/>
          </a:xfrm>
        </p:grpSpPr>
        <p:sp>
          <p:nvSpPr>
            <p:cNvPr id="11" name="Rectangle 10"/>
            <p:cNvSpPr/>
            <p:nvPr/>
          </p:nvSpPr>
          <p:spPr>
            <a:xfrm>
              <a:off x="772087" y="116632"/>
              <a:ext cx="792385" cy="316071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tx1"/>
                  </a:solidFill>
                </a:rPr>
                <a:t>Si IV</a:t>
              </a:r>
              <a:endParaRPr lang="el-GR" dirty="0">
                <a:solidFill>
                  <a:schemeClr val="tx1"/>
                </a:solidFill>
              </a:endParaRP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>
              <a:off x="1163526" y="432703"/>
              <a:ext cx="0" cy="20171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ight Brace 12"/>
            <p:cNvSpPr/>
            <p:nvPr/>
          </p:nvSpPr>
          <p:spPr>
            <a:xfrm rot="16200000">
              <a:off x="1064257" y="350200"/>
              <a:ext cx="198537" cy="792385"/>
            </a:xfrm>
            <a:prstGeom prst="righ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</p:grpSp>
      <p:grpSp>
        <p:nvGrpSpPr>
          <p:cNvPr id="23560" name="Group 13"/>
          <p:cNvGrpSpPr>
            <a:grpSpLocks/>
          </p:cNvGrpSpPr>
          <p:nvPr/>
        </p:nvGrpSpPr>
        <p:grpSpPr bwMode="auto">
          <a:xfrm>
            <a:off x="1116013" y="4419600"/>
            <a:ext cx="796925" cy="728663"/>
            <a:chOff x="767333" y="116632"/>
            <a:chExt cx="797139" cy="729029"/>
          </a:xfrm>
        </p:grpSpPr>
        <p:sp>
          <p:nvSpPr>
            <p:cNvPr id="15" name="Rectangle 14"/>
            <p:cNvSpPr/>
            <p:nvPr/>
          </p:nvSpPr>
          <p:spPr>
            <a:xfrm>
              <a:off x="772096" y="116632"/>
              <a:ext cx="792376" cy="316072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tx1"/>
                  </a:solidFill>
                </a:rPr>
                <a:t>Si IV</a:t>
              </a:r>
              <a:endParaRPr lang="el-GR" dirty="0">
                <a:solidFill>
                  <a:schemeClr val="tx1"/>
                </a:solidFill>
              </a:endParaRPr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>
              <a:off x="1162726" y="432704"/>
              <a:ext cx="0" cy="201713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ight Brace 16"/>
            <p:cNvSpPr/>
            <p:nvPr/>
          </p:nvSpPr>
          <p:spPr>
            <a:xfrm rot="16200000">
              <a:off x="1064252" y="350205"/>
              <a:ext cx="198538" cy="792375"/>
            </a:xfrm>
            <a:prstGeom prst="righ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</p:grpSp>
      <p:grpSp>
        <p:nvGrpSpPr>
          <p:cNvPr id="23561" name="Group 17"/>
          <p:cNvGrpSpPr>
            <a:grpSpLocks/>
          </p:cNvGrpSpPr>
          <p:nvPr/>
        </p:nvGrpSpPr>
        <p:grpSpPr bwMode="auto">
          <a:xfrm>
            <a:off x="5867400" y="4002088"/>
            <a:ext cx="798513" cy="730250"/>
            <a:chOff x="767333" y="116632"/>
            <a:chExt cx="797139" cy="729029"/>
          </a:xfrm>
        </p:grpSpPr>
        <p:sp>
          <p:nvSpPr>
            <p:cNvPr id="19" name="Rectangle 18"/>
            <p:cNvSpPr/>
            <p:nvPr/>
          </p:nvSpPr>
          <p:spPr>
            <a:xfrm>
              <a:off x="772088" y="116632"/>
              <a:ext cx="792384" cy="315384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tx1"/>
                  </a:solidFill>
                </a:rPr>
                <a:t>Si IV</a:t>
              </a:r>
              <a:endParaRPr lang="el-GR" dirty="0">
                <a:solidFill>
                  <a:schemeClr val="tx1"/>
                </a:solidFill>
              </a:endParaRPr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>
              <a:off x="1163525" y="432016"/>
              <a:ext cx="0" cy="20286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ight Brace 20"/>
            <p:cNvSpPr/>
            <p:nvPr/>
          </p:nvSpPr>
          <p:spPr>
            <a:xfrm rot="16200000">
              <a:off x="1063679" y="349624"/>
              <a:ext cx="199691" cy="792384"/>
            </a:xfrm>
            <a:prstGeom prst="righ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K:\Backup\work\QSOs\2013_QSOs\SDSS J001025.90+005447.6\SDSS J001025.90+005447.6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500563" cy="303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3" descr="K:\Backup\work\QSOs\2013_QSOs\SDSS J023252.80-001351.17\SDSS J023252.80-001351.17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0"/>
            <a:ext cx="4500562" cy="303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4" descr="K:\Backup\work\QSOs\2013_QSOs\SDSS J015048.83+004126.29\SDSS J015048.83+004126.29.BM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822700"/>
            <a:ext cx="4500563" cy="303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5" descr="K:\Backup\work\QSOs\2013_QSOs\SDSS J104841.03+000042.81\SDSS J104841.03+000042.81.BMP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3822700"/>
            <a:ext cx="4500562" cy="303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4582" name="Group 5"/>
          <p:cNvGrpSpPr>
            <a:grpSpLocks/>
          </p:cNvGrpSpPr>
          <p:nvPr/>
        </p:nvGrpSpPr>
        <p:grpSpPr bwMode="auto">
          <a:xfrm>
            <a:off x="1258888" y="115888"/>
            <a:ext cx="798512" cy="730250"/>
            <a:chOff x="767333" y="116632"/>
            <a:chExt cx="797139" cy="729029"/>
          </a:xfrm>
        </p:grpSpPr>
        <p:sp>
          <p:nvSpPr>
            <p:cNvPr id="7" name="Rectangle 6"/>
            <p:cNvSpPr/>
            <p:nvPr/>
          </p:nvSpPr>
          <p:spPr>
            <a:xfrm>
              <a:off x="772087" y="116632"/>
              <a:ext cx="792385" cy="315384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tx1"/>
                  </a:solidFill>
                </a:rPr>
                <a:t>Si IV</a:t>
              </a:r>
              <a:endParaRPr lang="el-GR" dirty="0">
                <a:solidFill>
                  <a:schemeClr val="tx1"/>
                </a:solidFill>
              </a:endParaRPr>
            </a:p>
          </p:txBody>
        </p:sp>
        <p:cxnSp>
          <p:nvCxnSpPr>
            <p:cNvPr id="8" name="Straight Arrow Connector 7"/>
            <p:cNvCxnSpPr/>
            <p:nvPr/>
          </p:nvCxnSpPr>
          <p:spPr>
            <a:xfrm>
              <a:off x="1163526" y="432016"/>
              <a:ext cx="0" cy="20286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ight Brace 8"/>
            <p:cNvSpPr/>
            <p:nvPr/>
          </p:nvSpPr>
          <p:spPr>
            <a:xfrm rot="16200000">
              <a:off x="1063680" y="349624"/>
              <a:ext cx="199691" cy="792385"/>
            </a:xfrm>
            <a:prstGeom prst="righ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</p:grpSp>
      <p:grpSp>
        <p:nvGrpSpPr>
          <p:cNvPr id="24583" name="Group 9"/>
          <p:cNvGrpSpPr>
            <a:grpSpLocks/>
          </p:cNvGrpSpPr>
          <p:nvPr/>
        </p:nvGrpSpPr>
        <p:grpSpPr bwMode="auto">
          <a:xfrm>
            <a:off x="5724525" y="209550"/>
            <a:ext cx="796925" cy="571500"/>
            <a:chOff x="767333" y="116632"/>
            <a:chExt cx="797139" cy="729029"/>
          </a:xfrm>
        </p:grpSpPr>
        <p:sp>
          <p:nvSpPr>
            <p:cNvPr id="11" name="Rectangle 10"/>
            <p:cNvSpPr/>
            <p:nvPr/>
          </p:nvSpPr>
          <p:spPr>
            <a:xfrm>
              <a:off x="772097" y="116632"/>
              <a:ext cx="792375" cy="315913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tx1"/>
                  </a:solidFill>
                </a:rPr>
                <a:t>Si IV</a:t>
              </a:r>
              <a:endParaRPr lang="el-GR" dirty="0">
                <a:solidFill>
                  <a:schemeClr val="tx1"/>
                </a:solidFill>
              </a:endParaRP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>
              <a:off x="1162727" y="432545"/>
              <a:ext cx="0" cy="20250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ight Brace 12"/>
            <p:cNvSpPr/>
            <p:nvPr/>
          </p:nvSpPr>
          <p:spPr>
            <a:xfrm rot="16200000">
              <a:off x="1064292" y="350244"/>
              <a:ext cx="198458" cy="792376"/>
            </a:xfrm>
            <a:prstGeom prst="righ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</p:grpSp>
      <p:grpSp>
        <p:nvGrpSpPr>
          <p:cNvPr id="24584" name="Group 13"/>
          <p:cNvGrpSpPr>
            <a:grpSpLocks/>
          </p:cNvGrpSpPr>
          <p:nvPr/>
        </p:nvGrpSpPr>
        <p:grpSpPr bwMode="auto">
          <a:xfrm>
            <a:off x="1254125" y="3933825"/>
            <a:ext cx="796925" cy="728663"/>
            <a:chOff x="767333" y="116632"/>
            <a:chExt cx="797139" cy="729029"/>
          </a:xfrm>
        </p:grpSpPr>
        <p:sp>
          <p:nvSpPr>
            <p:cNvPr id="15" name="Rectangle 14"/>
            <p:cNvSpPr/>
            <p:nvPr/>
          </p:nvSpPr>
          <p:spPr>
            <a:xfrm>
              <a:off x="772097" y="116632"/>
              <a:ext cx="792375" cy="316072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tx1"/>
                  </a:solidFill>
                </a:rPr>
                <a:t>Si IV</a:t>
              </a:r>
              <a:endParaRPr lang="el-GR" dirty="0">
                <a:solidFill>
                  <a:schemeClr val="tx1"/>
                </a:solidFill>
              </a:endParaRPr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>
              <a:off x="1162727" y="432704"/>
              <a:ext cx="0" cy="201713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ight Brace 16"/>
            <p:cNvSpPr/>
            <p:nvPr/>
          </p:nvSpPr>
          <p:spPr>
            <a:xfrm rot="16200000">
              <a:off x="1064253" y="350204"/>
              <a:ext cx="198538" cy="792376"/>
            </a:xfrm>
            <a:prstGeom prst="righ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</p:grpSp>
      <p:grpSp>
        <p:nvGrpSpPr>
          <p:cNvPr id="24585" name="Group 17"/>
          <p:cNvGrpSpPr>
            <a:grpSpLocks/>
          </p:cNvGrpSpPr>
          <p:nvPr/>
        </p:nvGrpSpPr>
        <p:grpSpPr bwMode="auto">
          <a:xfrm>
            <a:off x="5699125" y="3933825"/>
            <a:ext cx="796925" cy="728663"/>
            <a:chOff x="767333" y="116632"/>
            <a:chExt cx="797139" cy="729029"/>
          </a:xfrm>
        </p:grpSpPr>
        <p:sp>
          <p:nvSpPr>
            <p:cNvPr id="19" name="Rectangle 18"/>
            <p:cNvSpPr/>
            <p:nvPr/>
          </p:nvSpPr>
          <p:spPr>
            <a:xfrm>
              <a:off x="772097" y="116632"/>
              <a:ext cx="792375" cy="316072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tx1"/>
                  </a:solidFill>
                </a:rPr>
                <a:t>Si IV</a:t>
              </a:r>
              <a:endParaRPr lang="el-GR" dirty="0">
                <a:solidFill>
                  <a:schemeClr val="tx1"/>
                </a:solidFill>
              </a:endParaRPr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>
              <a:off x="1162727" y="432704"/>
              <a:ext cx="0" cy="201713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ight Brace 20"/>
            <p:cNvSpPr/>
            <p:nvPr/>
          </p:nvSpPr>
          <p:spPr>
            <a:xfrm rot="16200000">
              <a:off x="1064253" y="350204"/>
              <a:ext cx="198538" cy="792376"/>
            </a:xfrm>
            <a:prstGeom prst="righ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6" descr="K:\Backup\work\QSOs\2013_QSOs\SDSS J001502.26+001212.4\Sdss j001502.26+001212.4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8175" y="1700213"/>
            <a:ext cx="5580063" cy="376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5603" name="Group 2"/>
          <p:cNvGrpSpPr>
            <a:grpSpLocks/>
          </p:cNvGrpSpPr>
          <p:nvPr/>
        </p:nvGrpSpPr>
        <p:grpSpPr bwMode="auto">
          <a:xfrm>
            <a:off x="3276600" y="1897063"/>
            <a:ext cx="796925" cy="730250"/>
            <a:chOff x="767333" y="116632"/>
            <a:chExt cx="797139" cy="729029"/>
          </a:xfrm>
        </p:grpSpPr>
        <p:sp>
          <p:nvSpPr>
            <p:cNvPr id="4" name="Rectangle 3"/>
            <p:cNvSpPr/>
            <p:nvPr/>
          </p:nvSpPr>
          <p:spPr>
            <a:xfrm>
              <a:off x="772097" y="116632"/>
              <a:ext cx="792375" cy="315384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tx1"/>
                  </a:solidFill>
                </a:rPr>
                <a:t>Si IV</a:t>
              </a:r>
              <a:endParaRPr lang="el-GR" dirty="0">
                <a:solidFill>
                  <a:schemeClr val="tx1"/>
                </a:solidFill>
              </a:endParaRPr>
            </a:p>
          </p:txBody>
        </p:sp>
        <p:cxnSp>
          <p:nvCxnSpPr>
            <p:cNvPr id="5" name="Straight Arrow Connector 4"/>
            <p:cNvCxnSpPr/>
            <p:nvPr/>
          </p:nvCxnSpPr>
          <p:spPr>
            <a:xfrm>
              <a:off x="1162727" y="432016"/>
              <a:ext cx="0" cy="20286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Right Brace 5"/>
            <p:cNvSpPr/>
            <p:nvPr/>
          </p:nvSpPr>
          <p:spPr>
            <a:xfrm rot="16200000">
              <a:off x="1063676" y="349628"/>
              <a:ext cx="199691" cy="792376"/>
            </a:xfrm>
            <a:prstGeom prst="righ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3 - TextBox"/>
          <p:cNvSpPr txBox="1">
            <a:spLocks noChangeArrowheads="1"/>
          </p:cNvSpPr>
          <p:nvPr/>
        </p:nvSpPr>
        <p:spPr bwMode="auto">
          <a:xfrm>
            <a:off x="3276600" y="0"/>
            <a:ext cx="27368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b="1">
                <a:solidFill>
                  <a:srgbClr val="CC0000"/>
                </a:solidFill>
                <a:latin typeface="Garamond" pitchFamily="18" charset="0"/>
                <a:cs typeface="Times New Roman" pitchFamily="18" charset="0"/>
              </a:rPr>
              <a:t>Results</a:t>
            </a:r>
            <a:endParaRPr lang="el-GR" sz="3600" b="1">
              <a:solidFill>
                <a:srgbClr val="CC0000"/>
              </a:solidFill>
              <a:latin typeface="Garamond" pitchFamily="18" charset="0"/>
              <a:cs typeface="Times New Roman" pitchFamily="18" charset="0"/>
            </a:endParaRPr>
          </a:p>
        </p:txBody>
      </p:sp>
      <p:graphicFrame>
        <p:nvGraphicFramePr>
          <p:cNvPr id="26885" name="Group 261"/>
          <p:cNvGraphicFramePr>
            <a:graphicFrameLocks noGrp="1"/>
          </p:cNvGraphicFramePr>
          <p:nvPr/>
        </p:nvGraphicFramePr>
        <p:xfrm>
          <a:off x="0" y="1425575"/>
          <a:ext cx="9144000" cy="5316538"/>
        </p:xfrm>
        <a:graphic>
          <a:graphicData uri="http://schemas.openxmlformats.org/drawingml/2006/table">
            <a:tbl>
              <a:tblPr/>
              <a:tblGrid>
                <a:gridCol w="1906588"/>
                <a:gridCol w="844550"/>
                <a:gridCol w="1065212"/>
                <a:gridCol w="1171575"/>
                <a:gridCol w="581025"/>
                <a:gridCol w="431800"/>
                <a:gridCol w="395288"/>
                <a:gridCol w="935037"/>
                <a:gridCol w="968375"/>
                <a:gridCol w="844550"/>
              </a:tblGrid>
              <a:tr h="2159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Garamond" pitchFamily="18" charset="0"/>
                        </a:rPr>
                        <a:t>Object Name (SDSS)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Garamond" pitchFamily="18" charset="0"/>
                        </a:rPr>
                        <a:t>Red Shift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Garamond" pitchFamily="18" charset="0"/>
                        </a:rPr>
                        <a:t>Vrad (km/s)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Garamond" pitchFamily="18" charset="0"/>
                        </a:rPr>
                        <a:t>Vrand (km/s)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Garamond" pitchFamily="18" charset="0"/>
                        </a:rPr>
                        <a:t>ξ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Garamond" pitchFamily="18" charset="0"/>
                        </a:rPr>
                        <a:t>σ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Garamond" pitchFamily="18" charset="0"/>
                        </a:rPr>
                        <a:t>γ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Garamond" pitchFamily="18" charset="0"/>
                        </a:rPr>
                        <a:t>FWHM (Å)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Garamond" pitchFamily="18" charset="0"/>
                        </a:rPr>
                        <a:t>CD (cm</a:t>
                      </a:r>
                      <a:r>
                        <a:rPr kumimoji="0" lang="en-US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Garamond" pitchFamily="18" charset="0"/>
                        </a:rPr>
                        <a:t>-2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Garamond" pitchFamily="18" charset="0"/>
                        </a:rPr>
                        <a:t>)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Garamond" pitchFamily="18" charset="0"/>
                        </a:rPr>
                        <a:t>E (eV)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428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Garamond" pitchFamily="18" charset="0"/>
                        </a:rPr>
                        <a:t>J102517.58+003422.17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1.88842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428.81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1768.33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0.450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7.0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17.835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8.42E+09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3.36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428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Garamond" pitchFamily="18" charset="0"/>
                        </a:rPr>
                        <a:t>J003551.98+005726.4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1.9011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428.81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1009.03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0.300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4.0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0.6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7.026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6.93E+09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2.76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428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Garamond" pitchFamily="18" charset="0"/>
                        </a:rPr>
                        <a:t>J004323.43-001552.4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2.81671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214.41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757.31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0.270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3.0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0.7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5.345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1.27E+09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0.51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428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Garamond" pitchFamily="18" charset="0"/>
                        </a:rPr>
                        <a:t>J015024.44+004432.99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2.00596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214.41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757.31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0.500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3.0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1.0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5.992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4.06E+09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1.62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428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Garamond" pitchFamily="18" charset="0"/>
                        </a:rPr>
                        <a:t>J110041.20+003631.98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2.01143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0.00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1515.71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0.550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6.0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0.7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11.392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9.89E+09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3.94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428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Garamond" pitchFamily="18" charset="0"/>
                        </a:rPr>
                        <a:t>J031828.91-001523.17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1.98447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0.00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1263.09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0.463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5.0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0.6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9.128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6.42E+09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2.56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428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Garamond" pitchFamily="18" charset="0"/>
                        </a:rPr>
                        <a:t>J004732.73+002111.3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2.87768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0.00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1010.47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0.500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4.0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0.7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7.509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5.50E+09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2.19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428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Garamond" pitchFamily="18" charset="0"/>
                        </a:rPr>
                        <a:t>J000103.85-104630.2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2.081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0.00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1010.47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0.426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4.0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1.4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8.558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3.96E+09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1.58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428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Garamond" pitchFamily="18" charset="0"/>
                        </a:rPr>
                        <a:t>J004041.39-005537.3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2.09094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0.00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757.85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0.325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3.0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0.6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5.343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1.83E+09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0.73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428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Garamond" pitchFamily="18" charset="0"/>
                        </a:rPr>
                        <a:t>J000056.89-010409.7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2.12325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0.00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593.94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0.800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2.4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1.0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4.985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9.47E+09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3.78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428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Garamond" pitchFamily="18" charset="0"/>
                        </a:rPr>
                        <a:t>J001438.28-010750.1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1.81564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0.00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227.36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0.925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0.9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1.6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2.158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1.97E+09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0.79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428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Garamond" pitchFamily="18" charset="0"/>
                        </a:rPr>
                        <a:t>J005419.99+002727.9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2.51946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-428.81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1011.92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0.509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4.0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1.0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8.004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5.62E+09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2.24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428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Garamond" pitchFamily="18" charset="0"/>
                        </a:rPr>
                        <a:t>J000913.77-095754.5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2.076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-428.81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1011.92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0.629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4.0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1.0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8.201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8.34E+09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3.32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428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Garamond" pitchFamily="18" charset="0"/>
                        </a:rPr>
                        <a:t>J104109.86+001051.76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2.25924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-428.81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885.43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0.463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3.5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0.8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6.658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4.15E+09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1.66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428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Garamond" pitchFamily="18" charset="0"/>
                        </a:rPr>
                        <a:t>J010336.40-005508.7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2.44295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-428.81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505.24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0.600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2.0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5.225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3.71E+09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1.48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428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Garamond" pitchFamily="18" charset="0"/>
                        </a:rPr>
                        <a:t>J023908.99-002121.42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3.74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-429.50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1264.91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0.740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5.0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0.7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9.905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1.54E+10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6.12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428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Garamond" pitchFamily="18" charset="0"/>
                        </a:rPr>
                        <a:t>J001025.90+005447.6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2.84727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-643.22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1265.81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1.100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5.0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0.4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10.484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2.94E+10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11.73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428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Garamond" pitchFamily="18" charset="0"/>
                        </a:rPr>
                        <a:t>J023252.80-001351.17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2.03289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-857.63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1266.72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0.700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5.0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2.2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12.246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1.22E+10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4.86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428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Garamond" pitchFamily="18" charset="0"/>
                        </a:rPr>
                        <a:t>J015048.83+004126.29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3.70225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-1072.03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1267.62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0.450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5.0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1.0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9.885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4.93E+09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1.96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428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Garamond" pitchFamily="18" charset="0"/>
                        </a:rPr>
                        <a:t>J104841.03+000042.81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2.03044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-1072.03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760.57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0.600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3.0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0.6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5.656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5.84E+09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2.33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428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Garamond" pitchFamily="18" charset="0"/>
                        </a:rPr>
                        <a:t>J001502.26+001212.4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2.85152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-1500.84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1263.09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0.463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5.0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12.766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6.60E+09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2.63</a:t>
                      </a:r>
                    </a:p>
                  </a:txBody>
                  <a:tcPr marL="0" marR="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6882" name="3 - TextBox"/>
          <p:cNvSpPr txBox="1">
            <a:spLocks noChangeArrowheads="1"/>
          </p:cNvSpPr>
          <p:nvPr/>
        </p:nvSpPr>
        <p:spPr bwMode="auto">
          <a:xfrm>
            <a:off x="250825" y="620713"/>
            <a:ext cx="86423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000">
                <a:latin typeface="Garamond" pitchFamily="18" charset="0"/>
              </a:rPr>
              <a:t>The 21 HiBALQSOs were sorted in descending order of the clouds’ radial velocities, beginning with the QSO that had the cloud with the highest radial velocity.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4"/>
          <p:cNvSpPr txBox="1">
            <a:spLocks noChangeArrowheads="1"/>
          </p:cNvSpPr>
          <p:nvPr/>
        </p:nvSpPr>
        <p:spPr bwMode="auto">
          <a:xfrm>
            <a:off x="971550" y="2060575"/>
            <a:ext cx="7561263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latin typeface="Garamond" pitchFamily="18" charset="0"/>
              </a:rPr>
              <a:t>In the following diagrams we present the calculated parameters as a function of radial velocity, </a:t>
            </a:r>
            <a:r>
              <a:rPr lang="en-US" sz="3200" b="1">
                <a:solidFill>
                  <a:srgbClr val="C00000"/>
                </a:solidFill>
                <a:latin typeface="Garamond" pitchFamily="18" charset="0"/>
              </a:rPr>
              <a:t>that is an expression of the distance from the galactic center</a:t>
            </a:r>
            <a:r>
              <a:rPr lang="en-US" sz="3200" b="1">
                <a:latin typeface="Garamond" pitchFamily="18" charset="0"/>
              </a:rPr>
              <a:t>.</a:t>
            </a:r>
            <a:endParaRPr lang="el-GR" sz="3200" b="1"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4625" y="349250"/>
            <a:ext cx="8789988" cy="271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4625" y="3811588"/>
            <a:ext cx="8789988" cy="271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4625" y="355600"/>
            <a:ext cx="8789988" cy="271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4625" y="3814763"/>
            <a:ext cx="8789988" cy="270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4625" y="333375"/>
            <a:ext cx="8789988" cy="271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4625" y="3811588"/>
            <a:ext cx="8789988" cy="271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6" name="Straight Connector 155"/>
          <p:cNvCxnSpPr>
            <a:stCxn id="68" idx="3"/>
            <a:endCxn id="64" idx="1"/>
          </p:cNvCxnSpPr>
          <p:nvPr/>
        </p:nvCxnSpPr>
        <p:spPr>
          <a:xfrm flipV="1">
            <a:off x="3921125" y="1965325"/>
            <a:ext cx="249238" cy="1439863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/>
          <p:cNvCxnSpPr>
            <a:stCxn id="68" idx="3"/>
            <a:endCxn id="48" idx="1"/>
          </p:cNvCxnSpPr>
          <p:nvPr/>
        </p:nvCxnSpPr>
        <p:spPr>
          <a:xfrm>
            <a:off x="3921125" y="3405188"/>
            <a:ext cx="241300" cy="144145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>
            <a:endCxn id="80" idx="1"/>
          </p:cNvCxnSpPr>
          <p:nvPr/>
        </p:nvCxnSpPr>
        <p:spPr>
          <a:xfrm flipV="1">
            <a:off x="1835150" y="787400"/>
            <a:ext cx="598488" cy="261620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>
            <a:endCxn id="76" idx="1"/>
          </p:cNvCxnSpPr>
          <p:nvPr/>
        </p:nvCxnSpPr>
        <p:spPr>
          <a:xfrm flipV="1">
            <a:off x="1835150" y="1604963"/>
            <a:ext cx="606425" cy="1798637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>
            <a:endCxn id="68" idx="1"/>
          </p:cNvCxnSpPr>
          <p:nvPr/>
        </p:nvCxnSpPr>
        <p:spPr>
          <a:xfrm>
            <a:off x="1835150" y="3403600"/>
            <a:ext cx="606425" cy="1588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>
            <a:endCxn id="44" idx="1"/>
          </p:cNvCxnSpPr>
          <p:nvPr/>
        </p:nvCxnSpPr>
        <p:spPr>
          <a:xfrm>
            <a:off x="1865313" y="3403600"/>
            <a:ext cx="568325" cy="866775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>
            <a:endCxn id="40" idx="1"/>
          </p:cNvCxnSpPr>
          <p:nvPr/>
        </p:nvCxnSpPr>
        <p:spPr>
          <a:xfrm>
            <a:off x="1835150" y="3403600"/>
            <a:ext cx="598488" cy="1744663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>
            <a:stCxn id="84" idx="3"/>
            <a:endCxn id="72" idx="1"/>
          </p:cNvCxnSpPr>
          <p:nvPr/>
        </p:nvCxnSpPr>
        <p:spPr>
          <a:xfrm flipV="1">
            <a:off x="1812925" y="2541588"/>
            <a:ext cx="620713" cy="841375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/>
          <p:cNvCxnSpPr>
            <a:stCxn id="84" idx="3"/>
            <a:endCxn id="36" idx="1"/>
          </p:cNvCxnSpPr>
          <p:nvPr/>
        </p:nvCxnSpPr>
        <p:spPr>
          <a:xfrm>
            <a:off x="1812925" y="3382963"/>
            <a:ext cx="620713" cy="2687637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>
            <a:stCxn id="64" idx="3"/>
            <a:endCxn id="112" idx="1"/>
          </p:cNvCxnSpPr>
          <p:nvPr/>
        </p:nvCxnSpPr>
        <p:spPr>
          <a:xfrm flipV="1">
            <a:off x="5816600" y="765175"/>
            <a:ext cx="438150" cy="120015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>
            <a:stCxn id="64" idx="3"/>
            <a:endCxn id="108" idx="1"/>
          </p:cNvCxnSpPr>
          <p:nvPr/>
        </p:nvCxnSpPr>
        <p:spPr>
          <a:xfrm>
            <a:off x="5816600" y="1965325"/>
            <a:ext cx="438150" cy="31115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>
            <a:stCxn id="63" idx="3"/>
            <a:endCxn id="99" idx="1"/>
          </p:cNvCxnSpPr>
          <p:nvPr/>
        </p:nvCxnSpPr>
        <p:spPr>
          <a:xfrm>
            <a:off x="5846763" y="1965325"/>
            <a:ext cx="454025" cy="1716088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10" name="Group 9"/>
          <p:cNvGrpSpPr>
            <a:grpSpLocks/>
          </p:cNvGrpSpPr>
          <p:nvPr/>
        </p:nvGrpSpPr>
        <p:grpSpPr bwMode="auto">
          <a:xfrm>
            <a:off x="331788" y="2665413"/>
            <a:ext cx="1524000" cy="1435100"/>
            <a:chOff x="4" y="2448275"/>
            <a:chExt cx="1524363" cy="1435348"/>
          </a:xfrm>
        </p:grpSpPr>
        <p:sp>
          <p:nvSpPr>
            <p:cNvPr id="83" name="Rounded Rectangle 82"/>
            <p:cNvSpPr/>
            <p:nvPr/>
          </p:nvSpPr>
          <p:spPr>
            <a:xfrm>
              <a:off x="4" y="2448275"/>
              <a:ext cx="1524363" cy="1435348"/>
            </a:xfrm>
            <a:prstGeom prst="roundRect">
              <a:avLst>
                <a:gd name="adj" fmla="val 10000"/>
              </a:avLst>
            </a:prstGeom>
            <a:solidFill>
              <a:schemeClr val="tx1"/>
            </a:solidFill>
            <a:ln w="57150">
              <a:solidFill>
                <a:srgbClr val="FFC00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4" name="Rounded Rectangle 4"/>
            <p:cNvSpPr/>
            <p:nvPr/>
          </p:nvSpPr>
          <p:spPr>
            <a:xfrm>
              <a:off x="41289" y="2489557"/>
              <a:ext cx="1441793" cy="135278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1430" tIns="11430" rIns="11430" bIns="11430" spcCol="1270" anchor="ctr"/>
            <a:lstStyle/>
            <a:p>
              <a:pPr algn="ctr"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b="1" dirty="0">
                  <a:solidFill>
                    <a:srgbClr val="FFFF00"/>
                  </a:solidFill>
                  <a:latin typeface="Garamond" pitchFamily="18" charset="0"/>
                  <a:ea typeface="Cambria Math" pitchFamily="18" charset="0"/>
                </a:rPr>
                <a:t>Active  Galactic  Nuclei</a:t>
              </a:r>
            </a:p>
            <a:p>
              <a:pPr algn="ctr"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b="1" dirty="0">
                  <a:solidFill>
                    <a:srgbClr val="FFFF00"/>
                  </a:solidFill>
                  <a:latin typeface="Garamond" pitchFamily="18" charset="0"/>
                  <a:ea typeface="Cambria Math" pitchFamily="18" charset="0"/>
                </a:rPr>
                <a:t>A.G.N.</a:t>
              </a:r>
            </a:p>
          </p:txBody>
        </p:sp>
      </p:grpSp>
      <p:grpSp>
        <p:nvGrpSpPr>
          <p:cNvPr id="4111" name="Group 11"/>
          <p:cNvGrpSpPr>
            <a:grpSpLocks/>
          </p:cNvGrpSpPr>
          <p:nvPr/>
        </p:nvGrpSpPr>
        <p:grpSpPr bwMode="auto">
          <a:xfrm>
            <a:off x="2411413" y="406400"/>
            <a:ext cx="1524000" cy="762000"/>
            <a:chOff x="2126034" y="190377"/>
            <a:chExt cx="1524363" cy="762181"/>
          </a:xfrm>
        </p:grpSpPr>
        <p:sp>
          <p:nvSpPr>
            <p:cNvPr id="79" name="Rounded Rectangle 78"/>
            <p:cNvSpPr/>
            <p:nvPr/>
          </p:nvSpPr>
          <p:spPr>
            <a:xfrm>
              <a:off x="2126034" y="190377"/>
              <a:ext cx="1524363" cy="762181"/>
            </a:xfrm>
            <a:prstGeom prst="roundRect">
              <a:avLst>
                <a:gd name="adj" fmla="val 10000"/>
              </a:avLst>
            </a:prstGeom>
            <a:solidFill>
              <a:schemeClr val="bg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0" name="Rounded Rectangle 8"/>
            <p:cNvSpPr/>
            <p:nvPr/>
          </p:nvSpPr>
          <p:spPr>
            <a:xfrm>
              <a:off x="2148264" y="212607"/>
              <a:ext cx="1479902" cy="717720"/>
            </a:xfrm>
            <a:prstGeom prst="rect">
              <a:avLst/>
            </a:prstGeom>
            <a:solidFill>
              <a:schemeClr val="tx1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1430" tIns="11430" rIns="11430" bIns="11430" spcCol="1270" anchor="ctr"/>
            <a:lstStyle/>
            <a:p>
              <a:pPr algn="ctr"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aramond" pitchFamily="18" charset="0"/>
                  <a:ea typeface="Cambria Math" pitchFamily="18" charset="0"/>
                </a:rPr>
                <a:t>Seyfert</a:t>
              </a:r>
            </a:p>
          </p:txBody>
        </p:sp>
      </p:grpSp>
      <p:grpSp>
        <p:nvGrpSpPr>
          <p:cNvPr id="4" name="Group 13"/>
          <p:cNvGrpSpPr/>
          <p:nvPr/>
        </p:nvGrpSpPr>
        <p:grpSpPr>
          <a:xfrm>
            <a:off x="2419325" y="1224530"/>
            <a:ext cx="1524363" cy="762181"/>
            <a:chOff x="2088230" y="1008114"/>
            <a:chExt cx="1524363" cy="762181"/>
          </a:xfrm>
          <a:solidFill>
            <a:schemeClr val="tx1"/>
          </a:solidFill>
        </p:grpSpPr>
        <p:sp>
          <p:nvSpPr>
            <p:cNvPr id="75" name="Rounded Rectangle 74"/>
            <p:cNvSpPr/>
            <p:nvPr/>
          </p:nvSpPr>
          <p:spPr>
            <a:xfrm>
              <a:off x="2088230" y="1008114"/>
              <a:ext cx="1524363" cy="762181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6" name="Rounded Rectangle 12"/>
            <p:cNvSpPr/>
            <p:nvPr/>
          </p:nvSpPr>
          <p:spPr>
            <a:xfrm>
              <a:off x="2110554" y="1030438"/>
              <a:ext cx="1479715" cy="71753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1430" tIns="11430" rIns="11430" bIns="11430" spcCol="1270" anchor="ctr"/>
            <a:lstStyle/>
            <a:p>
              <a:pPr algn="ctr"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aramond" pitchFamily="18" charset="0"/>
                  <a:ea typeface="Cambria Math" pitchFamily="18" charset="0"/>
                </a:rPr>
                <a:t>Radio </a:t>
              </a:r>
            </a:p>
            <a:p>
              <a:pPr algn="ctr"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aramond" pitchFamily="18" charset="0"/>
                  <a:ea typeface="Cambria Math" pitchFamily="18" charset="0"/>
                </a:rPr>
                <a:t>galaxies</a:t>
              </a:r>
            </a:p>
          </p:txBody>
        </p:sp>
      </p:grpSp>
      <p:grpSp>
        <p:nvGrpSpPr>
          <p:cNvPr id="5" name="Group 15"/>
          <p:cNvGrpSpPr/>
          <p:nvPr/>
        </p:nvGrpSpPr>
        <p:grpSpPr>
          <a:xfrm>
            <a:off x="2411760" y="2160634"/>
            <a:ext cx="1524363" cy="762181"/>
            <a:chOff x="2160241" y="1944218"/>
            <a:chExt cx="1524363" cy="762181"/>
          </a:xfrm>
          <a:solidFill>
            <a:schemeClr val="tx1"/>
          </a:solidFill>
        </p:grpSpPr>
        <p:sp>
          <p:nvSpPr>
            <p:cNvPr id="71" name="Rounded Rectangle 70"/>
            <p:cNvSpPr/>
            <p:nvPr/>
          </p:nvSpPr>
          <p:spPr>
            <a:xfrm>
              <a:off x="2160241" y="1944218"/>
              <a:ext cx="1524363" cy="762181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2" name="Rounded Rectangle 16"/>
            <p:cNvSpPr/>
            <p:nvPr/>
          </p:nvSpPr>
          <p:spPr>
            <a:xfrm>
              <a:off x="2182565" y="1966542"/>
              <a:ext cx="1479715" cy="71753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1430" tIns="11430" rIns="11430" bIns="11430" spcCol="1270" anchor="ctr"/>
            <a:lstStyle/>
            <a:p>
              <a:pPr algn="ctr"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b="1" dirty="0">
                  <a:latin typeface="Garamond" pitchFamily="18" charset="0"/>
                  <a:ea typeface="Cambria Math" pitchFamily="18" charset="0"/>
                </a:rPr>
                <a:t>Blazars</a:t>
              </a:r>
            </a:p>
          </p:txBody>
        </p:sp>
      </p:grpSp>
      <p:grpSp>
        <p:nvGrpSpPr>
          <p:cNvPr id="6" name="Group 17"/>
          <p:cNvGrpSpPr/>
          <p:nvPr/>
        </p:nvGrpSpPr>
        <p:grpSpPr>
          <a:xfrm>
            <a:off x="2419325" y="3024727"/>
            <a:ext cx="1524363" cy="762181"/>
            <a:chOff x="2088230" y="2808311"/>
            <a:chExt cx="1524363" cy="762181"/>
          </a:xfrm>
          <a:solidFill>
            <a:schemeClr val="tx1"/>
          </a:solidFill>
        </p:grpSpPr>
        <p:sp>
          <p:nvSpPr>
            <p:cNvPr id="67" name="Rounded Rectangle 66"/>
            <p:cNvSpPr/>
            <p:nvPr/>
          </p:nvSpPr>
          <p:spPr>
            <a:xfrm>
              <a:off x="2088230" y="2808311"/>
              <a:ext cx="1524363" cy="762181"/>
            </a:xfrm>
            <a:prstGeom prst="roundRect">
              <a:avLst>
                <a:gd name="adj" fmla="val 10000"/>
              </a:avLst>
            </a:prstGeom>
            <a:grpFill/>
            <a:ln w="57150">
              <a:solidFill>
                <a:srgbClr val="FFC00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8" name="Rounded Rectangle 20"/>
            <p:cNvSpPr/>
            <p:nvPr/>
          </p:nvSpPr>
          <p:spPr>
            <a:xfrm>
              <a:off x="2110554" y="2830635"/>
              <a:ext cx="1479715" cy="71753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1430" tIns="11430" rIns="11430" bIns="11430" spcCol="1270" anchor="ctr"/>
            <a:lstStyle/>
            <a:p>
              <a:pPr algn="ctr"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b="1" dirty="0">
                  <a:solidFill>
                    <a:srgbClr val="FFFF00"/>
                  </a:solidFill>
                  <a:latin typeface="Garamond" pitchFamily="18" charset="0"/>
                  <a:ea typeface="Cambria Math" pitchFamily="18" charset="0"/>
                </a:rPr>
                <a:t>Quasars</a:t>
              </a:r>
            </a:p>
          </p:txBody>
        </p:sp>
      </p:grpSp>
      <p:grpSp>
        <p:nvGrpSpPr>
          <p:cNvPr id="4115" name="Group 19"/>
          <p:cNvGrpSpPr>
            <a:grpSpLocks/>
          </p:cNvGrpSpPr>
          <p:nvPr/>
        </p:nvGrpSpPr>
        <p:grpSpPr bwMode="auto">
          <a:xfrm>
            <a:off x="4140200" y="1455738"/>
            <a:ext cx="1706563" cy="1019175"/>
            <a:chOff x="4128926" y="1239912"/>
            <a:chExt cx="1706524" cy="1018617"/>
          </a:xfrm>
        </p:grpSpPr>
        <p:sp>
          <p:nvSpPr>
            <p:cNvPr id="63" name="Rounded Rectangle 62"/>
            <p:cNvSpPr/>
            <p:nvPr/>
          </p:nvSpPr>
          <p:spPr>
            <a:xfrm>
              <a:off x="4128926" y="1239912"/>
              <a:ext cx="1706524" cy="1018617"/>
            </a:xfrm>
            <a:prstGeom prst="roundRect">
              <a:avLst>
                <a:gd name="adj" fmla="val 10000"/>
              </a:avLst>
            </a:prstGeom>
            <a:solidFill>
              <a:schemeClr val="bg1"/>
            </a:solidFill>
            <a:ln w="57150">
              <a:solidFill>
                <a:srgbClr val="FFC00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4" name="Rounded Rectangle 24"/>
            <p:cNvSpPr/>
            <p:nvPr/>
          </p:nvSpPr>
          <p:spPr>
            <a:xfrm>
              <a:off x="4159088" y="1270057"/>
              <a:ext cx="1646199" cy="958325"/>
            </a:xfrm>
            <a:prstGeom prst="rect">
              <a:avLst/>
            </a:prstGeom>
            <a:solidFill>
              <a:schemeClr val="tx1"/>
            </a:solidFill>
            <a:ln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1430" tIns="11430" rIns="11430" bIns="11430" spcCol="1270" anchor="ctr"/>
            <a:lstStyle/>
            <a:p>
              <a:pPr algn="ctr" defTabSz="800100">
                <a:lnSpc>
                  <a:spcPct val="90000"/>
                </a:lnSpc>
                <a:spcAft>
                  <a:spcPts val="0"/>
                </a:spcAft>
                <a:defRPr/>
              </a:pPr>
              <a:r>
                <a:rPr lang="en-US" b="1" dirty="0">
                  <a:solidFill>
                    <a:srgbClr val="FFFF00"/>
                  </a:solidFill>
                  <a:latin typeface="Garamond" pitchFamily="18" charset="0"/>
                  <a:ea typeface="Cambria Math" pitchFamily="18" charset="0"/>
                </a:rPr>
                <a:t>BALQSOs</a:t>
              </a:r>
            </a:p>
            <a:p>
              <a:pPr algn="ctr" defTabSz="800100">
                <a:lnSpc>
                  <a:spcPct val="90000"/>
                </a:lnSpc>
                <a:spcAft>
                  <a:spcPts val="0"/>
                </a:spcAft>
                <a:defRPr/>
              </a:pPr>
              <a:r>
                <a:rPr lang="en-US" b="1" dirty="0">
                  <a:solidFill>
                    <a:srgbClr val="FFFF00"/>
                  </a:solidFill>
                  <a:latin typeface="Garamond" pitchFamily="18" charset="0"/>
                  <a:ea typeface="Cambria Math" pitchFamily="18" charset="0"/>
                </a:rPr>
                <a:t>(Broad Absorption Line QSOs)</a:t>
              </a:r>
            </a:p>
          </p:txBody>
        </p:sp>
      </p:grpSp>
      <p:grpSp>
        <p:nvGrpSpPr>
          <p:cNvPr id="8" name="Group 27"/>
          <p:cNvGrpSpPr/>
          <p:nvPr/>
        </p:nvGrpSpPr>
        <p:grpSpPr>
          <a:xfrm>
            <a:off x="4139952" y="4464888"/>
            <a:ext cx="1814678" cy="762181"/>
            <a:chOff x="4104460" y="4248472"/>
            <a:chExt cx="1814678" cy="762181"/>
          </a:xfrm>
          <a:solidFill>
            <a:schemeClr val="tx1"/>
          </a:solidFill>
        </p:grpSpPr>
        <p:sp>
          <p:nvSpPr>
            <p:cNvPr id="47" name="Rounded Rectangle 46"/>
            <p:cNvSpPr/>
            <p:nvPr/>
          </p:nvSpPr>
          <p:spPr>
            <a:xfrm>
              <a:off x="4104460" y="4248472"/>
              <a:ext cx="1814678" cy="762181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8" name="Rounded Rectangle 40"/>
            <p:cNvSpPr/>
            <p:nvPr/>
          </p:nvSpPr>
          <p:spPr>
            <a:xfrm>
              <a:off x="4126784" y="4270796"/>
              <a:ext cx="1770030" cy="71753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1430" tIns="11430" rIns="11430" bIns="11430" spcCol="1270" anchor="ctr"/>
            <a:lstStyle/>
            <a:p>
              <a:pPr algn="ctr"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b="1" dirty="0">
                  <a:latin typeface="Garamond" pitchFamily="18" charset="0"/>
                  <a:ea typeface="Cambria Math" pitchFamily="18" charset="0"/>
                </a:rPr>
                <a:t>Non -BALQSOs</a:t>
              </a:r>
            </a:p>
          </p:txBody>
        </p:sp>
      </p:grpSp>
      <p:grpSp>
        <p:nvGrpSpPr>
          <p:cNvPr id="9" name="Group 29"/>
          <p:cNvGrpSpPr/>
          <p:nvPr/>
        </p:nvGrpSpPr>
        <p:grpSpPr>
          <a:xfrm>
            <a:off x="2411760" y="3888820"/>
            <a:ext cx="1524363" cy="762181"/>
            <a:chOff x="2160241" y="3672404"/>
            <a:chExt cx="1524363" cy="762181"/>
          </a:xfrm>
          <a:solidFill>
            <a:schemeClr val="tx1"/>
          </a:solidFill>
        </p:grpSpPr>
        <p:sp>
          <p:nvSpPr>
            <p:cNvPr id="43" name="Rounded Rectangle 42"/>
            <p:cNvSpPr/>
            <p:nvPr/>
          </p:nvSpPr>
          <p:spPr>
            <a:xfrm>
              <a:off x="2160241" y="3672404"/>
              <a:ext cx="1524363" cy="762181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4" name="Rounded Rectangle 44"/>
            <p:cNvSpPr/>
            <p:nvPr/>
          </p:nvSpPr>
          <p:spPr>
            <a:xfrm>
              <a:off x="2182565" y="3694728"/>
              <a:ext cx="1479715" cy="71753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1430" tIns="11430" rIns="11430" bIns="11430" spcCol="1270" anchor="ctr"/>
            <a:lstStyle/>
            <a:p>
              <a:pPr algn="ctr"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aramond" pitchFamily="18" charset="0"/>
                  <a:ea typeface="Cambria Math" pitchFamily="18" charset="0"/>
                </a:rPr>
                <a:t>ULIRGs</a:t>
              </a:r>
            </a:p>
          </p:txBody>
        </p:sp>
      </p:grpSp>
      <p:grpSp>
        <p:nvGrpSpPr>
          <p:cNvPr id="10" name="Group 31"/>
          <p:cNvGrpSpPr/>
          <p:nvPr/>
        </p:nvGrpSpPr>
        <p:grpSpPr>
          <a:xfrm>
            <a:off x="2411760" y="4767334"/>
            <a:ext cx="1524363" cy="762181"/>
            <a:chOff x="2139083" y="4550918"/>
            <a:chExt cx="1524363" cy="762181"/>
          </a:xfrm>
          <a:solidFill>
            <a:schemeClr val="tx1"/>
          </a:solidFill>
        </p:grpSpPr>
        <p:sp>
          <p:nvSpPr>
            <p:cNvPr id="39" name="Rounded Rectangle 38"/>
            <p:cNvSpPr/>
            <p:nvPr/>
          </p:nvSpPr>
          <p:spPr>
            <a:xfrm>
              <a:off x="2139083" y="4550918"/>
              <a:ext cx="1524363" cy="762181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0" name="Rounded Rectangle 48"/>
            <p:cNvSpPr/>
            <p:nvPr/>
          </p:nvSpPr>
          <p:spPr>
            <a:xfrm>
              <a:off x="2161407" y="4573242"/>
              <a:ext cx="1479715" cy="71753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1430" tIns="11430" rIns="11430" bIns="11430" spcCol="1270" anchor="ctr"/>
            <a:lstStyle/>
            <a:p>
              <a:pPr algn="ctr"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b="1" dirty="0">
                  <a:latin typeface="Garamond" pitchFamily="18" charset="0"/>
                  <a:ea typeface="Cambria Math" pitchFamily="18" charset="0"/>
                </a:rPr>
                <a:t>LINERs</a:t>
              </a:r>
            </a:p>
          </p:txBody>
        </p:sp>
      </p:grpSp>
      <p:grpSp>
        <p:nvGrpSpPr>
          <p:cNvPr id="11" name="Group 33"/>
          <p:cNvGrpSpPr/>
          <p:nvPr/>
        </p:nvGrpSpPr>
        <p:grpSpPr>
          <a:xfrm>
            <a:off x="2411760" y="5689025"/>
            <a:ext cx="1524363" cy="762181"/>
            <a:chOff x="2160241" y="5472609"/>
            <a:chExt cx="1524363" cy="762181"/>
          </a:xfrm>
          <a:solidFill>
            <a:schemeClr val="tx1"/>
          </a:solidFill>
        </p:grpSpPr>
        <p:sp>
          <p:nvSpPr>
            <p:cNvPr id="35" name="Rounded Rectangle 34"/>
            <p:cNvSpPr/>
            <p:nvPr/>
          </p:nvSpPr>
          <p:spPr>
            <a:xfrm>
              <a:off x="2160241" y="5472609"/>
              <a:ext cx="1524363" cy="762181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6" name="Rounded Rectangle 52"/>
            <p:cNvSpPr/>
            <p:nvPr/>
          </p:nvSpPr>
          <p:spPr>
            <a:xfrm>
              <a:off x="2182565" y="5494933"/>
              <a:ext cx="1479715" cy="71753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1430" tIns="11430" rIns="11430" bIns="11430" spcCol="1270" anchor="ctr"/>
            <a:lstStyle/>
            <a:p>
              <a:pPr algn="ctr"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b="1" dirty="0" err="1">
                  <a:latin typeface="Garamond" pitchFamily="18" charset="0"/>
                  <a:ea typeface="Cambria Math" pitchFamily="18" charset="0"/>
                </a:rPr>
                <a:t>Markarian</a:t>
              </a:r>
              <a:endParaRPr lang="en-US" b="1" dirty="0">
                <a:latin typeface="Garamond" pitchFamily="18" charset="0"/>
                <a:ea typeface="Cambria Math" pitchFamily="18" charset="0"/>
              </a:endParaRPr>
            </a:p>
          </p:txBody>
        </p:sp>
      </p:grpSp>
      <p:grpSp>
        <p:nvGrpSpPr>
          <p:cNvPr id="4120" name="Group 80"/>
          <p:cNvGrpSpPr>
            <a:grpSpLocks/>
          </p:cNvGrpSpPr>
          <p:nvPr/>
        </p:nvGrpSpPr>
        <p:grpSpPr bwMode="auto">
          <a:xfrm>
            <a:off x="6227763" y="117475"/>
            <a:ext cx="2665412" cy="1295400"/>
            <a:chOff x="6228184" y="117474"/>
            <a:chExt cx="2664297" cy="1295302"/>
          </a:xfrm>
        </p:grpSpPr>
        <p:sp>
          <p:nvSpPr>
            <p:cNvPr id="111" name="Rounded Rectangle 110"/>
            <p:cNvSpPr/>
            <p:nvPr/>
          </p:nvSpPr>
          <p:spPr bwMode="auto">
            <a:xfrm>
              <a:off x="6228184" y="117474"/>
              <a:ext cx="2664297" cy="1295302"/>
            </a:xfrm>
            <a:prstGeom prst="roundRect">
              <a:avLst>
                <a:gd name="adj" fmla="val 10000"/>
              </a:avLst>
            </a:prstGeom>
            <a:solidFill>
              <a:schemeClr val="tx1"/>
            </a:solidFill>
            <a:ln>
              <a:solidFill>
                <a:srgbClr val="FFC000"/>
              </a:solidFill>
            </a:ln>
          </p:spPr>
          <p:style>
            <a:lnRef idx="3">
              <a:scrgbClr r="0" g="0" b="0"/>
            </a:lnRef>
            <a:fillRef idx="1">
              <a:scrgbClr r="0" g="0" b="0"/>
            </a:fillRef>
            <a:effectRef idx="1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2" name="Rounded Rectangle 6"/>
            <p:cNvSpPr/>
            <p:nvPr/>
          </p:nvSpPr>
          <p:spPr bwMode="auto">
            <a:xfrm>
              <a:off x="6255160" y="157159"/>
              <a:ext cx="2610346" cy="121593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2700" tIns="12700" rIns="12700" bIns="12700" spcCol="1270" anchor="ctr"/>
            <a:lstStyle/>
            <a:p>
              <a:pPr algn="ctr"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000" b="1" dirty="0" err="1">
                  <a:solidFill>
                    <a:srgbClr val="FFFF00"/>
                  </a:solidFill>
                  <a:latin typeface="Garamond" pitchFamily="18" charset="0"/>
                  <a:ea typeface="Cambria Math" pitchFamily="18" charset="0"/>
                </a:rPr>
                <a:t>HiBALs</a:t>
              </a:r>
              <a:endParaRPr lang="en-US" sz="2000" b="1" dirty="0">
                <a:solidFill>
                  <a:srgbClr val="FFFF00"/>
                </a:solidFill>
                <a:latin typeface="Garamond" pitchFamily="18" charset="0"/>
                <a:ea typeface="Cambria Math" pitchFamily="18" charset="0"/>
              </a:endParaRPr>
            </a:p>
            <a:p>
              <a:pPr algn="ctr"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000" dirty="0">
                  <a:solidFill>
                    <a:srgbClr val="FFFF00"/>
                  </a:solidFill>
                  <a:latin typeface="Garamond" pitchFamily="18" charset="0"/>
                  <a:ea typeface="Cambria Math" pitchFamily="18" charset="0"/>
                </a:rPr>
                <a:t>High Ionization BALs   (C IV, Si IV, N V)</a:t>
              </a:r>
            </a:p>
          </p:txBody>
        </p:sp>
      </p:grpSp>
      <p:grpSp>
        <p:nvGrpSpPr>
          <p:cNvPr id="4121" name="Group 87"/>
          <p:cNvGrpSpPr>
            <a:grpSpLocks/>
          </p:cNvGrpSpPr>
          <p:nvPr/>
        </p:nvGrpSpPr>
        <p:grpSpPr bwMode="auto">
          <a:xfrm>
            <a:off x="6227763" y="1700213"/>
            <a:ext cx="2665412" cy="1152525"/>
            <a:chOff x="6666740" y="1701014"/>
            <a:chExt cx="1748247" cy="606098"/>
          </a:xfrm>
        </p:grpSpPr>
        <p:sp>
          <p:nvSpPr>
            <p:cNvPr id="107" name="Rounded Rectangle 106"/>
            <p:cNvSpPr/>
            <p:nvPr/>
          </p:nvSpPr>
          <p:spPr>
            <a:xfrm>
              <a:off x="6666740" y="1701014"/>
              <a:ext cx="1748247" cy="606098"/>
            </a:xfrm>
            <a:prstGeom prst="roundRect">
              <a:avLst>
                <a:gd name="adj" fmla="val 10000"/>
              </a:avLst>
            </a:prstGeom>
            <a:solidFill>
              <a:schemeClr val="tx1"/>
            </a:solidFill>
          </p:spPr>
          <p:style>
            <a:lnRef idx="3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8" name="Rounded Rectangle 10"/>
            <p:cNvSpPr/>
            <p:nvPr/>
          </p:nvSpPr>
          <p:spPr>
            <a:xfrm>
              <a:off x="6684441" y="1718545"/>
              <a:ext cx="1712845" cy="5710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2700" tIns="12700" rIns="12700" bIns="12700" spcCol="1270" anchor="ctr"/>
            <a:lstStyle/>
            <a:p>
              <a:pPr algn="ctr"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000" b="1" dirty="0" err="1">
                  <a:latin typeface="Garamond" pitchFamily="18" charset="0"/>
                  <a:ea typeface="Cambria Math" pitchFamily="18" charset="0"/>
                </a:rPr>
                <a:t>LoBALS</a:t>
              </a:r>
              <a:endParaRPr lang="en-US" sz="2000" b="1" dirty="0">
                <a:latin typeface="Garamond" pitchFamily="18" charset="0"/>
                <a:ea typeface="Cambria Math" pitchFamily="18" charset="0"/>
              </a:endParaRPr>
            </a:p>
            <a:p>
              <a:pPr algn="ctr"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000" dirty="0">
                  <a:latin typeface="Garamond" pitchFamily="18" charset="0"/>
                  <a:ea typeface="Cambria Math" pitchFamily="18" charset="0"/>
                </a:rPr>
                <a:t>Low Ionization BALs (</a:t>
              </a:r>
              <a:r>
                <a:rPr lang="en-US" sz="2000" dirty="0" err="1">
                  <a:latin typeface="Garamond" pitchFamily="18" charset="0"/>
                  <a:ea typeface="Cambria Math" pitchFamily="18" charset="0"/>
                </a:rPr>
                <a:t>MgII</a:t>
              </a:r>
              <a:r>
                <a:rPr lang="en-US" sz="2000" dirty="0">
                  <a:latin typeface="Garamond" pitchFamily="18" charset="0"/>
                  <a:ea typeface="Cambria Math" pitchFamily="18" charset="0"/>
                </a:rPr>
                <a:t>)</a:t>
              </a:r>
            </a:p>
          </p:txBody>
        </p:sp>
      </p:grpSp>
      <p:grpSp>
        <p:nvGrpSpPr>
          <p:cNvPr id="4122" name="Group 91"/>
          <p:cNvGrpSpPr>
            <a:grpSpLocks/>
          </p:cNvGrpSpPr>
          <p:nvPr/>
        </p:nvGrpSpPr>
        <p:grpSpPr bwMode="auto">
          <a:xfrm>
            <a:off x="6300788" y="3141663"/>
            <a:ext cx="2592387" cy="1079500"/>
            <a:chOff x="6662322" y="3538953"/>
            <a:chExt cx="1673210" cy="645256"/>
          </a:xfrm>
        </p:grpSpPr>
        <p:sp>
          <p:nvSpPr>
            <p:cNvPr id="99" name="Rounded Rectangle 98"/>
            <p:cNvSpPr/>
            <p:nvPr/>
          </p:nvSpPr>
          <p:spPr>
            <a:xfrm>
              <a:off x="6662322" y="3538953"/>
              <a:ext cx="1673210" cy="645256"/>
            </a:xfrm>
            <a:prstGeom prst="roundRect">
              <a:avLst>
                <a:gd name="adj" fmla="val 10000"/>
              </a:avLst>
            </a:prstGeom>
            <a:solidFill>
              <a:schemeClr val="tx1"/>
            </a:solidFill>
          </p:spPr>
          <p:style>
            <a:lnRef idx="3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0" name="Rounded Rectangle 18"/>
            <p:cNvSpPr/>
            <p:nvPr/>
          </p:nvSpPr>
          <p:spPr>
            <a:xfrm>
              <a:off x="6681790" y="3557931"/>
              <a:ext cx="1634275" cy="6073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2700" tIns="12700" rIns="12700" bIns="12700" spcCol="1270" anchor="ctr"/>
            <a:lstStyle/>
            <a:p>
              <a:pPr algn="ctr"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000" b="1" dirty="0" err="1">
                  <a:latin typeface="Garamond" pitchFamily="18" charset="0"/>
                  <a:ea typeface="Cambria Math" pitchFamily="18" charset="0"/>
                </a:rPr>
                <a:t>FeLoBALs</a:t>
              </a:r>
              <a:endParaRPr lang="en-US" sz="2000" b="1" dirty="0">
                <a:latin typeface="Garamond" pitchFamily="18" charset="0"/>
                <a:ea typeface="Cambria Math" pitchFamily="18" charset="0"/>
              </a:endParaRPr>
            </a:p>
            <a:p>
              <a:pPr algn="ctr"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000" dirty="0">
                  <a:latin typeface="Garamond" pitchFamily="18" charset="0"/>
                  <a:ea typeface="Cambria Math" pitchFamily="18" charset="0"/>
                </a:rPr>
                <a:t>(Absorption from Fe)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4625" y="1436688"/>
            <a:ext cx="8789988" cy="271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4625" y="4100513"/>
            <a:ext cx="8789988" cy="271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8" name="TextBox 1"/>
          <p:cNvSpPr txBox="1">
            <a:spLocks noChangeArrowheads="1"/>
          </p:cNvSpPr>
          <p:nvPr/>
        </p:nvSpPr>
        <p:spPr bwMode="auto">
          <a:xfrm>
            <a:off x="1258888" y="44450"/>
            <a:ext cx="662622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>
                <a:solidFill>
                  <a:srgbClr val="C00000"/>
                </a:solidFill>
                <a:latin typeface="Garamond" pitchFamily="18" charset="0"/>
              </a:rPr>
              <a:t>C IV/Si IV Intensity and Energy ratios </a:t>
            </a:r>
            <a:endParaRPr lang="el-GR" sz="2800" b="1">
              <a:solidFill>
                <a:srgbClr val="C00000"/>
              </a:solidFill>
              <a:latin typeface="Garamond" pitchFamily="18" charset="0"/>
            </a:endParaRPr>
          </a:p>
        </p:txBody>
      </p:sp>
      <p:sp>
        <p:nvSpPr>
          <p:cNvPr id="31749" name="TextBox 1"/>
          <p:cNvSpPr txBox="1">
            <a:spLocks noChangeArrowheads="1"/>
          </p:cNvSpPr>
          <p:nvPr/>
        </p:nvSpPr>
        <p:spPr bwMode="auto">
          <a:xfrm>
            <a:off x="179388" y="469900"/>
            <a:ext cx="8785225" cy="101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latin typeface="Garamond" pitchFamily="18" charset="0"/>
              </a:rPr>
              <a:t>An important factor in the study of QSOs is the ratio of C IV/Si IV intensity. We also calculated the C IV/Si IV energy ratio. We do that in order to include all the parameters that contribute to the emitted energy, such as the </a:t>
            </a:r>
            <a:r>
              <a:rPr lang="el-GR" sz="2000" b="1">
                <a:latin typeface="Garamond" pitchFamily="18" charset="0"/>
              </a:rPr>
              <a:t>σ, γ, ξ</a:t>
            </a:r>
            <a:r>
              <a:rPr lang="en-US" sz="2000" b="1">
                <a:latin typeface="Garamond" pitchFamily="18" charset="0"/>
              </a:rPr>
              <a:t>.</a:t>
            </a:r>
            <a:endParaRPr lang="el-GR" sz="2000" b="1"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4625" y="2084388"/>
            <a:ext cx="8789988" cy="268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4 - TextBox"/>
          <p:cNvSpPr txBox="1">
            <a:spLocks noChangeArrowheads="1"/>
          </p:cNvSpPr>
          <p:nvPr/>
        </p:nvSpPr>
        <p:spPr bwMode="auto">
          <a:xfrm>
            <a:off x="611188" y="1484313"/>
            <a:ext cx="7921625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buFont typeface="Arial" pitchFamily="34" charset="0"/>
              <a:buAutoNum type="arabicPeriod"/>
            </a:pPr>
            <a:r>
              <a:rPr lang="en-US" sz="2800" b="1">
                <a:latin typeface="Garamond" pitchFamily="18" charset="0"/>
                <a:cs typeface="Times New Roman" pitchFamily="18" charset="0"/>
              </a:rPr>
              <a:t>Besides the Si IV emission lines, we have also studied the Si IV absorption lines. We found that probably, all the Si IV resonance lines </a:t>
            </a:r>
            <a:r>
              <a:rPr lang="en-US" sz="2800" b="1">
                <a:solidFill>
                  <a:srgbClr val="CC0000"/>
                </a:solidFill>
                <a:latin typeface="Garamond" pitchFamily="18" charset="0"/>
                <a:cs typeface="Times New Roman" pitchFamily="18" charset="0"/>
              </a:rPr>
              <a:t>present p Cyg profiles</a:t>
            </a:r>
            <a:r>
              <a:rPr lang="en-US" sz="2800" b="1">
                <a:latin typeface="Garamond" pitchFamily="18" charset="0"/>
                <a:cs typeface="Times New Roman" pitchFamily="18" charset="0"/>
              </a:rPr>
              <a:t>.</a:t>
            </a:r>
            <a:r>
              <a:rPr lang="en-US" sz="2800" b="1">
                <a:solidFill>
                  <a:srgbClr val="FFC000"/>
                </a:solidFill>
                <a:latin typeface="Garamond" pitchFamily="18" charset="0"/>
                <a:cs typeface="Times New Roman" pitchFamily="18" charset="0"/>
              </a:rPr>
              <a:t> </a:t>
            </a:r>
            <a:r>
              <a:rPr lang="en-US" sz="2800" b="1">
                <a:latin typeface="Garamond" pitchFamily="18" charset="0"/>
                <a:cs typeface="Times New Roman" pitchFamily="18" charset="0"/>
              </a:rPr>
              <a:t>This means that in a future work we should try to calculate the mass loss from the regions that create these emission lines.</a:t>
            </a:r>
          </a:p>
        </p:txBody>
      </p:sp>
      <p:sp>
        <p:nvSpPr>
          <p:cNvPr id="33795" name="3 - TextBox"/>
          <p:cNvSpPr txBox="1">
            <a:spLocks noChangeArrowheads="1"/>
          </p:cNvSpPr>
          <p:nvPr/>
        </p:nvSpPr>
        <p:spPr bwMode="auto">
          <a:xfrm>
            <a:off x="3276600" y="195263"/>
            <a:ext cx="27368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b="1">
                <a:solidFill>
                  <a:srgbClr val="CC0000"/>
                </a:solidFill>
                <a:latin typeface="Garamond" pitchFamily="18" charset="0"/>
                <a:cs typeface="Times New Roman" pitchFamily="18" charset="0"/>
              </a:rPr>
              <a:t>Conclusions</a:t>
            </a:r>
            <a:endParaRPr lang="el-GR" sz="3600" b="1">
              <a:solidFill>
                <a:srgbClr val="CC0000"/>
              </a:solidFill>
              <a:latin typeface="Garamond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3 - TextBox"/>
          <p:cNvSpPr txBox="1">
            <a:spLocks noChangeArrowheads="1"/>
          </p:cNvSpPr>
          <p:nvPr/>
        </p:nvSpPr>
        <p:spPr bwMode="auto">
          <a:xfrm>
            <a:off x="611188" y="1125538"/>
            <a:ext cx="7921625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1950" indent="-3619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514350" indent="-514350" algn="just" eaLnBrk="1" hangingPunct="1">
              <a:buFont typeface="+mj-lt"/>
              <a:buAutoNum type="arabicPeriod" startAt="2"/>
              <a:defRPr/>
            </a:pPr>
            <a:r>
              <a:rPr lang="en-US" sz="2800" b="1" dirty="0" smtClean="0">
                <a:latin typeface="Garamond" pitchFamily="18" charset="0"/>
                <a:cs typeface="Times New Roman" pitchFamily="18" charset="0"/>
              </a:rPr>
              <a:t>We simulated the Si IV emission lines with a </a:t>
            </a:r>
            <a:r>
              <a:rPr lang="en-US" sz="2800" b="1" dirty="0" smtClean="0">
                <a:solidFill>
                  <a:srgbClr val="CC0000"/>
                </a:solidFill>
                <a:latin typeface="Garamond" pitchFamily="18" charset="0"/>
                <a:cs typeface="Times New Roman" pitchFamily="18" charset="0"/>
              </a:rPr>
              <a:t>Voigt distribution</a:t>
            </a:r>
            <a:r>
              <a:rPr lang="el-GR" sz="2800" b="1" dirty="0" smtClean="0">
                <a:latin typeface="Garamond" pitchFamily="18" charset="0"/>
                <a:cs typeface="Times New Roman" pitchFamily="18" charset="0"/>
              </a:rPr>
              <a:t>,</a:t>
            </a:r>
            <a:r>
              <a:rPr lang="en-US" sz="2800" b="1" dirty="0" smtClean="0">
                <a:latin typeface="Garamond" pitchFamily="18" charset="0"/>
                <a:cs typeface="Times New Roman" pitchFamily="18" charset="0"/>
              </a:rPr>
              <a:t> i.e. with a distribution with one pick. </a:t>
            </a:r>
          </a:p>
          <a:p>
            <a:pPr marL="530225" indent="-530225" algn="just" eaLnBrk="1" hangingPunct="1">
              <a:defRPr/>
            </a:pPr>
            <a:r>
              <a:rPr lang="el-GR" sz="2800" b="1" dirty="0" smtClean="0">
                <a:latin typeface="Garamond" pitchFamily="18" charset="0"/>
                <a:cs typeface="Times New Roman" pitchFamily="18" charset="0"/>
              </a:rPr>
              <a:t>	</a:t>
            </a:r>
            <a:r>
              <a:rPr lang="en-US" sz="2800" b="1" dirty="0" smtClean="0">
                <a:latin typeface="Garamond" pitchFamily="18" charset="0"/>
                <a:cs typeface="Times New Roman" pitchFamily="18" charset="0"/>
              </a:rPr>
              <a:t>In the case that the emission lines arise from an emission disc </a:t>
            </a:r>
            <a:r>
              <a:rPr lang="el-GR" sz="2800" b="1" dirty="0" smtClean="0">
                <a:latin typeface="Garamond" pitchFamily="18" charset="0"/>
                <a:cs typeface="Arial" pitchFamily="34" charset="0"/>
              </a:rPr>
              <a:t>(</a:t>
            </a:r>
            <a:r>
              <a:rPr lang="en-US" sz="2800" b="1" dirty="0" smtClean="0">
                <a:latin typeface="Garamond" pitchFamily="18" charset="0"/>
                <a:cs typeface="Arial" pitchFamily="34" charset="0"/>
              </a:rPr>
              <a:t>Holt et al</a:t>
            </a:r>
            <a:r>
              <a:rPr lang="el-GR" sz="2800" b="1" dirty="0" smtClean="0">
                <a:latin typeface="Garamond" pitchFamily="18" charset="0"/>
                <a:cs typeface="Arial" pitchFamily="34" charset="0"/>
              </a:rPr>
              <a:t>. 1992</a:t>
            </a:r>
            <a:r>
              <a:rPr lang="en-US" sz="2800" b="1" dirty="0" smtClean="0">
                <a:latin typeface="Garamond" pitchFamily="18" charset="0"/>
                <a:cs typeface="Arial" pitchFamily="34" charset="0"/>
              </a:rPr>
              <a:t> </a:t>
            </a:r>
            <a:r>
              <a:rPr lang="el-GR" sz="2800" b="1" dirty="0" smtClean="0">
                <a:latin typeface="Garamond" pitchFamily="18" charset="0"/>
                <a:cs typeface="Arial" pitchFamily="34" charset="0"/>
              </a:rPr>
              <a:t>(</a:t>
            </a:r>
            <a:r>
              <a:rPr lang="en-US" sz="2800" b="1" dirty="0" smtClean="0">
                <a:latin typeface="Garamond" pitchFamily="18" charset="0"/>
                <a:cs typeface="Arial" pitchFamily="34" charset="0"/>
              </a:rPr>
              <a:t>Collin</a:t>
            </a:r>
            <a:r>
              <a:rPr lang="el-GR" sz="2800" b="1" dirty="0" smtClean="0">
                <a:latin typeface="Garamond" pitchFamily="18" charset="0"/>
                <a:cs typeface="Arial" pitchFamily="34" charset="0"/>
              </a:rPr>
              <a:t>-</a:t>
            </a:r>
            <a:r>
              <a:rPr lang="en-US" sz="2800" b="1" dirty="0" err="1" smtClean="0">
                <a:latin typeface="Garamond" pitchFamily="18" charset="0"/>
                <a:cs typeface="Arial" pitchFamily="34" charset="0"/>
              </a:rPr>
              <a:t>Souffrin</a:t>
            </a:r>
            <a:r>
              <a:rPr lang="el-GR" sz="2800" b="1" dirty="0" smtClean="0">
                <a:latin typeface="Garamond" pitchFamily="18" charset="0"/>
                <a:cs typeface="Arial" pitchFamily="34" charset="0"/>
              </a:rPr>
              <a:t> 1987, </a:t>
            </a:r>
            <a:r>
              <a:rPr lang="en-US" sz="2800" b="1" dirty="0" smtClean="0">
                <a:latin typeface="Garamond" pitchFamily="18" charset="0"/>
                <a:cs typeface="Arial" pitchFamily="34" charset="0"/>
              </a:rPr>
              <a:t>Collin</a:t>
            </a:r>
            <a:r>
              <a:rPr lang="el-GR" sz="2800" b="1" dirty="0" smtClean="0">
                <a:latin typeface="Garamond" pitchFamily="18" charset="0"/>
                <a:cs typeface="Arial" pitchFamily="34" charset="0"/>
              </a:rPr>
              <a:t> &amp; </a:t>
            </a:r>
            <a:r>
              <a:rPr lang="en-US" sz="2800" b="1" dirty="0" err="1" smtClean="0">
                <a:latin typeface="Garamond" pitchFamily="18" charset="0"/>
                <a:cs typeface="Arial" pitchFamily="34" charset="0"/>
              </a:rPr>
              <a:t>Hure</a:t>
            </a:r>
            <a:r>
              <a:rPr lang="el-GR" sz="2800" b="1" dirty="0" smtClean="0">
                <a:latin typeface="Garamond" pitchFamily="18" charset="0"/>
                <a:cs typeface="Arial" pitchFamily="34" charset="0"/>
              </a:rPr>
              <a:t> 2001)</a:t>
            </a:r>
            <a:r>
              <a:rPr lang="en-US" sz="2800" b="1" dirty="0" smtClean="0">
                <a:latin typeface="Garamond" pitchFamily="18" charset="0"/>
                <a:cs typeface="Times New Roman" pitchFamily="18" charset="0"/>
              </a:rPr>
              <a:t>, we know that the disc model indicates such a shape only when the observation line and the rotational axis of the disc form a small angle (between 0-5 degrees) </a:t>
            </a:r>
            <a:r>
              <a:rPr lang="el-GR" sz="2800" b="1" dirty="0" smtClean="0">
                <a:latin typeface="Garamond" pitchFamily="18" charset="0"/>
                <a:cs typeface="Arial" pitchFamily="34" charset="0"/>
              </a:rPr>
              <a:t>(</a:t>
            </a:r>
            <a:r>
              <a:rPr lang="en-US" sz="2800" b="1" dirty="0" smtClean="0">
                <a:latin typeface="Garamond" pitchFamily="18" charset="0"/>
                <a:cs typeface="Arial" pitchFamily="34" charset="0"/>
              </a:rPr>
              <a:t>see </a:t>
            </a:r>
            <a:r>
              <a:rPr lang="en-US" sz="2800" b="1" dirty="0" err="1" smtClean="0">
                <a:latin typeface="Garamond" pitchFamily="18" charset="0"/>
                <a:cs typeface="Arial" pitchFamily="34" charset="0"/>
              </a:rPr>
              <a:t>Antonucci</a:t>
            </a:r>
            <a:r>
              <a:rPr lang="el-GR" sz="2800" b="1" dirty="0" smtClean="0">
                <a:latin typeface="Garamond" pitchFamily="18" charset="0"/>
                <a:cs typeface="Arial" pitchFamily="34" charset="0"/>
              </a:rPr>
              <a:t>, </a:t>
            </a:r>
            <a:r>
              <a:rPr lang="en-US" sz="2800" b="1" dirty="0" smtClean="0">
                <a:latin typeface="Garamond" pitchFamily="18" charset="0"/>
                <a:cs typeface="Arial" pitchFamily="34" charset="0"/>
              </a:rPr>
              <a:t>R</a:t>
            </a:r>
            <a:r>
              <a:rPr lang="el-GR" sz="2800" b="1" dirty="0" smtClean="0">
                <a:latin typeface="Garamond" pitchFamily="18" charset="0"/>
                <a:cs typeface="Arial" pitchFamily="34" charset="0"/>
              </a:rPr>
              <a:t>. 1993).</a:t>
            </a:r>
            <a:r>
              <a:rPr lang="el-GR" b="1" dirty="0" smtClean="0">
                <a:latin typeface="Garamond" pitchFamily="18" charset="0"/>
                <a:cs typeface="Arial" pitchFamily="34" charset="0"/>
              </a:rPr>
              <a:t> </a:t>
            </a:r>
            <a:r>
              <a:rPr lang="en-US" sz="2800" b="1" dirty="0" smtClean="0">
                <a:solidFill>
                  <a:srgbClr val="FFFF00"/>
                </a:solidFill>
                <a:latin typeface="Garamond" pitchFamily="18" charset="0"/>
                <a:cs typeface="Times New Roman" pitchFamily="18" charset="0"/>
              </a:rPr>
              <a:t>      </a:t>
            </a:r>
            <a:endParaRPr lang="el-GR" sz="2800" b="1" dirty="0" smtClean="0">
              <a:solidFill>
                <a:srgbClr val="FFFF00"/>
              </a:solidFill>
              <a:latin typeface="Garamond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35 - Εικόνα" descr="disc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6988"/>
            <a:ext cx="9144000" cy="537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3" name="4 - TextBox"/>
          <p:cNvSpPr txBox="1">
            <a:spLocks noChangeArrowheads="1"/>
          </p:cNvSpPr>
          <p:nvPr/>
        </p:nvSpPr>
        <p:spPr bwMode="auto">
          <a:xfrm>
            <a:off x="323850" y="5373688"/>
            <a:ext cx="8569325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>
                <a:latin typeface="Garamond" pitchFamily="18" charset="0"/>
                <a:cs typeface="Times New Roman" pitchFamily="18" charset="0"/>
              </a:rPr>
              <a:t>Here we see the theoretical emission profiles that arise from the disc model as a function of the inclination angles </a:t>
            </a:r>
            <a:r>
              <a:rPr lang="el-GR" sz="2800" b="1">
                <a:latin typeface="Garamond" pitchFamily="18" charset="0"/>
                <a:cs typeface="Times New Roman" pitchFamily="18" charset="0"/>
              </a:rPr>
              <a:t>(</a:t>
            </a:r>
            <a:r>
              <a:rPr lang="en-US" sz="2800" b="1">
                <a:latin typeface="Garamond" pitchFamily="18" charset="0"/>
                <a:cs typeface="Times New Roman" pitchFamily="18" charset="0"/>
              </a:rPr>
              <a:t>Chen</a:t>
            </a:r>
            <a:r>
              <a:rPr lang="el-GR" sz="2800" b="1">
                <a:latin typeface="Garamond" pitchFamily="18" charset="0"/>
                <a:cs typeface="Times New Roman" pitchFamily="18" charset="0"/>
              </a:rPr>
              <a:t>, </a:t>
            </a:r>
            <a:r>
              <a:rPr lang="en-US" sz="2800" b="1">
                <a:latin typeface="Garamond" pitchFamily="18" charset="0"/>
                <a:cs typeface="Times New Roman" pitchFamily="18" charset="0"/>
              </a:rPr>
              <a:t>K</a:t>
            </a:r>
            <a:r>
              <a:rPr lang="el-GR" sz="2800" b="1">
                <a:latin typeface="Garamond" pitchFamily="18" charset="0"/>
                <a:cs typeface="Times New Roman" pitchFamily="18" charset="0"/>
              </a:rPr>
              <a:t>. &amp; </a:t>
            </a:r>
            <a:r>
              <a:rPr lang="en-US" sz="2800" b="1">
                <a:latin typeface="Garamond" pitchFamily="18" charset="0"/>
                <a:cs typeface="Times New Roman" pitchFamily="18" charset="0"/>
              </a:rPr>
              <a:t>Halpern</a:t>
            </a:r>
            <a:r>
              <a:rPr lang="el-GR" sz="2800" b="1">
                <a:latin typeface="Garamond" pitchFamily="18" charset="0"/>
                <a:cs typeface="Times New Roman" pitchFamily="18" charset="0"/>
              </a:rPr>
              <a:t>, </a:t>
            </a:r>
            <a:r>
              <a:rPr lang="en-US" sz="2800" b="1">
                <a:latin typeface="Garamond" pitchFamily="18" charset="0"/>
                <a:cs typeface="Times New Roman" pitchFamily="18" charset="0"/>
              </a:rPr>
              <a:t>J</a:t>
            </a:r>
            <a:r>
              <a:rPr lang="el-GR" sz="2800" b="1">
                <a:latin typeface="Garamond" pitchFamily="18" charset="0"/>
                <a:cs typeface="Times New Roman" pitchFamily="18" charset="0"/>
              </a:rPr>
              <a:t>. </a:t>
            </a:r>
            <a:r>
              <a:rPr lang="en-US" sz="2800" b="1">
                <a:latin typeface="Garamond" pitchFamily="18" charset="0"/>
                <a:cs typeface="Times New Roman" pitchFamily="18" charset="0"/>
              </a:rPr>
              <a:t>P</a:t>
            </a:r>
            <a:r>
              <a:rPr lang="el-GR" sz="2800" b="1">
                <a:latin typeface="Garamond" pitchFamily="18" charset="0"/>
                <a:cs typeface="Times New Roman" pitchFamily="18" charset="0"/>
              </a:rPr>
              <a:t>. 1989)</a:t>
            </a:r>
          </a:p>
        </p:txBody>
      </p:sp>
      <p:sp>
        <p:nvSpPr>
          <p:cNvPr id="35844" name="Oval 4"/>
          <p:cNvSpPr>
            <a:spLocks noChangeArrowheads="1"/>
          </p:cNvSpPr>
          <p:nvPr/>
        </p:nvSpPr>
        <p:spPr bwMode="auto">
          <a:xfrm>
            <a:off x="2338388" y="115888"/>
            <a:ext cx="2305050" cy="2492375"/>
          </a:xfrm>
          <a:prstGeom prst="ellipse">
            <a:avLst/>
          </a:prstGeom>
          <a:noFill/>
          <a:ln w="28575">
            <a:solidFill>
              <a:srgbClr val="FF33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3 - TextBox"/>
          <p:cNvSpPr txBox="1">
            <a:spLocks noChangeArrowheads="1"/>
          </p:cNvSpPr>
          <p:nvPr/>
        </p:nvSpPr>
        <p:spPr bwMode="auto">
          <a:xfrm>
            <a:off x="611188" y="1484313"/>
            <a:ext cx="7921625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36575" indent="-536575" algn="just">
              <a:buFont typeface="Arial" pitchFamily="34" charset="0"/>
              <a:buAutoNum type="arabicPeriod" startAt="3"/>
            </a:pPr>
            <a:r>
              <a:rPr lang="en-US" sz="2800" b="1">
                <a:latin typeface="Garamond" pitchFamily="18" charset="0"/>
                <a:cs typeface="Times New Roman" pitchFamily="18" charset="0"/>
              </a:rPr>
              <a:t>We simulated all the resonance Si IV emission lines </a:t>
            </a:r>
            <a:r>
              <a:rPr lang="en-US" sz="2800" b="1">
                <a:solidFill>
                  <a:srgbClr val="CC0000"/>
                </a:solidFill>
                <a:latin typeface="Garamond" pitchFamily="18" charset="0"/>
                <a:cs typeface="Times New Roman" pitchFamily="18" charset="0"/>
              </a:rPr>
              <a:t>with a Voigt distribution.</a:t>
            </a:r>
            <a:r>
              <a:rPr lang="en-US" sz="2800" b="1">
                <a:latin typeface="Garamond" pitchFamily="18" charset="0"/>
                <a:cs typeface="Times New Roman" pitchFamily="18" charset="0"/>
              </a:rPr>
              <a:t> This means that in the region (disc or cloud) that produces the Si IV resonance lines, </a:t>
            </a:r>
            <a:r>
              <a:rPr lang="en-US" sz="2800" b="1">
                <a:solidFill>
                  <a:srgbClr val="CC0000"/>
                </a:solidFill>
                <a:latin typeface="Garamond" pitchFamily="18" charset="0"/>
                <a:cs typeface="Times New Roman" pitchFamily="18" charset="0"/>
              </a:rPr>
              <a:t>pressure exists,</a:t>
            </a:r>
            <a:r>
              <a:rPr lang="en-US" sz="2800" b="1">
                <a:latin typeface="Garamond" pitchFamily="18" charset="0"/>
                <a:cs typeface="Times New Roman" pitchFamily="18" charset="0"/>
              </a:rPr>
              <a:t> which might be able to </a:t>
            </a:r>
            <a:r>
              <a:rPr lang="en-US" sz="2800" b="1">
                <a:solidFill>
                  <a:srgbClr val="CC0000"/>
                </a:solidFill>
                <a:latin typeface="Garamond" pitchFamily="18" charset="0"/>
                <a:cs typeface="Times New Roman" pitchFamily="18" charset="0"/>
              </a:rPr>
              <a:t>create a shock</a:t>
            </a:r>
            <a:r>
              <a:rPr lang="en-US" sz="2800" b="1">
                <a:solidFill>
                  <a:srgbClr val="FFC000"/>
                </a:solidFill>
                <a:latin typeface="Garamond" pitchFamily="18" charset="0"/>
                <a:cs typeface="Times New Roman" pitchFamily="18" charset="0"/>
              </a:rPr>
              <a:t> </a:t>
            </a:r>
            <a:r>
              <a:rPr lang="el-GR" sz="2800" b="1">
                <a:latin typeface="Garamond" pitchFamily="18" charset="0"/>
              </a:rPr>
              <a:t>(</a:t>
            </a:r>
            <a:r>
              <a:rPr lang="en-US" sz="2800" b="1">
                <a:latin typeface="Garamond" pitchFamily="18" charset="0"/>
              </a:rPr>
              <a:t>Fromerth</a:t>
            </a:r>
            <a:r>
              <a:rPr lang="el-GR" sz="2800" b="1">
                <a:latin typeface="Garamond" pitchFamily="18" charset="0"/>
              </a:rPr>
              <a:t> &amp; </a:t>
            </a:r>
            <a:r>
              <a:rPr lang="en-US" sz="2800" b="1">
                <a:latin typeface="Garamond" pitchFamily="18" charset="0"/>
              </a:rPr>
              <a:t>Melia</a:t>
            </a:r>
            <a:r>
              <a:rPr lang="el-GR" sz="2800" b="1">
                <a:latin typeface="Garamond" pitchFamily="18" charset="0"/>
              </a:rPr>
              <a:t> 2001)</a:t>
            </a:r>
            <a:r>
              <a:rPr lang="en-US" sz="2800" b="1">
                <a:latin typeface="Garamond" pitchFamily="18" charset="0"/>
              </a:rPr>
              <a:t>, </a:t>
            </a:r>
            <a:r>
              <a:rPr lang="en-US" sz="2800" b="1">
                <a:latin typeface="Garamond" pitchFamily="18" charset="0"/>
                <a:cs typeface="Times New Roman" pitchFamily="18" charset="0"/>
              </a:rPr>
              <a:t>due to great decrease of the kinematic energy and that </a:t>
            </a:r>
            <a:r>
              <a:rPr lang="en-US" sz="2800" b="1">
                <a:solidFill>
                  <a:srgbClr val="CC0000"/>
                </a:solidFill>
                <a:latin typeface="Garamond" pitchFamily="18" charset="0"/>
                <a:cs typeface="Times New Roman" pitchFamily="18" charset="0"/>
              </a:rPr>
              <a:t>is the</a:t>
            </a:r>
            <a:r>
              <a:rPr lang="en-US" sz="2800" b="1">
                <a:solidFill>
                  <a:srgbClr val="FFC000"/>
                </a:solidFill>
                <a:latin typeface="Garamond" pitchFamily="18" charset="0"/>
                <a:cs typeface="Times New Roman" pitchFamily="18" charset="0"/>
              </a:rPr>
              <a:t> </a:t>
            </a:r>
            <a:r>
              <a:rPr lang="en-US" sz="2800" b="1">
                <a:solidFill>
                  <a:srgbClr val="CC0000"/>
                </a:solidFill>
                <a:latin typeface="Garamond" pitchFamily="18" charset="0"/>
                <a:cs typeface="Times New Roman" pitchFamily="18" charset="0"/>
              </a:rPr>
              <a:t>reason of the radiant energy.</a:t>
            </a:r>
            <a:endParaRPr lang="el-GR" sz="2800" b="1">
              <a:solidFill>
                <a:srgbClr val="CC0000"/>
              </a:solidFill>
              <a:latin typeface="Garamond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Box 1"/>
          <p:cNvSpPr txBox="1">
            <a:spLocks noChangeArrowheads="1"/>
          </p:cNvSpPr>
          <p:nvPr/>
        </p:nvSpPr>
        <p:spPr bwMode="auto">
          <a:xfrm>
            <a:off x="2700338" y="2833688"/>
            <a:ext cx="3743325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400" b="1">
                <a:solidFill>
                  <a:srgbClr val="C00000"/>
                </a:solidFill>
                <a:latin typeface="Garamond" pitchFamily="18" charset="0"/>
                <a:cs typeface="Times New Roman" pitchFamily="18" charset="0"/>
              </a:rPr>
              <a:t>Thank you !</a:t>
            </a:r>
            <a:endParaRPr lang="el-GR" sz="4400" b="1">
              <a:solidFill>
                <a:srgbClr val="C00000"/>
              </a:solidFill>
              <a:latin typeface="Garamond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2 - TextBox"/>
          <p:cNvSpPr txBox="1">
            <a:spLocks noChangeArrowheads="1"/>
          </p:cNvSpPr>
          <p:nvPr/>
        </p:nvSpPr>
        <p:spPr bwMode="auto">
          <a:xfrm>
            <a:off x="1116013" y="112713"/>
            <a:ext cx="69119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>
                <a:solidFill>
                  <a:srgbClr val="C00000"/>
                </a:solidFill>
                <a:latin typeface="Garamond" pitchFamily="18" charset="0"/>
                <a:ea typeface="Cambria Math" pitchFamily="18" charset="0"/>
                <a:cs typeface="Times New Roman" pitchFamily="18" charset="0"/>
              </a:rPr>
              <a:t>Spectral  classification of  BALQSOs</a:t>
            </a:r>
          </a:p>
        </p:txBody>
      </p:sp>
      <p:sp>
        <p:nvSpPr>
          <p:cNvPr id="5123" name="3 - TextBox"/>
          <p:cNvSpPr txBox="1">
            <a:spLocks noChangeArrowheads="1"/>
          </p:cNvSpPr>
          <p:nvPr/>
        </p:nvSpPr>
        <p:spPr bwMode="auto">
          <a:xfrm>
            <a:off x="285750" y="692150"/>
            <a:ext cx="8572500" cy="586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en-US" sz="2500" b="1">
                <a:solidFill>
                  <a:srgbClr val="0000CC"/>
                </a:solidFill>
                <a:latin typeface="Garamond" pitchFamily="18" charset="0"/>
                <a:ea typeface="Cambria Math" pitchFamily="18" charset="0"/>
                <a:cs typeface="Times New Roman" pitchFamily="18" charset="0"/>
              </a:rPr>
              <a:t>HiBALs</a:t>
            </a:r>
            <a:r>
              <a:rPr lang="en-US" sz="2500" b="1">
                <a:latin typeface="Garamond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el-GR" sz="2500" b="1">
                <a:latin typeface="Garamond" pitchFamily="18" charset="0"/>
                <a:ea typeface="Cambria Math" pitchFamily="18" charset="0"/>
                <a:cs typeface="Times New Roman" pitchFamily="18" charset="0"/>
              </a:rPr>
              <a:t>(</a:t>
            </a:r>
            <a:r>
              <a:rPr lang="en-US" sz="2500" b="1">
                <a:latin typeface="Garamond" pitchFamily="18" charset="0"/>
                <a:ea typeface="Cambria Math" pitchFamily="18" charset="0"/>
                <a:cs typeface="Times New Roman" pitchFamily="18" charset="0"/>
              </a:rPr>
              <a:t>High Ionization BALs</a:t>
            </a:r>
            <a:r>
              <a:rPr lang="el-GR" sz="2500" b="1">
                <a:latin typeface="Garamond" pitchFamily="18" charset="0"/>
                <a:ea typeface="Cambria Math" pitchFamily="18" charset="0"/>
                <a:cs typeface="Times New Roman" pitchFamily="18" charset="0"/>
              </a:rPr>
              <a:t>):</a:t>
            </a:r>
            <a:r>
              <a:rPr lang="en-US" sz="2500" b="1">
                <a:latin typeface="Garamond" pitchFamily="18" charset="0"/>
                <a:ea typeface="Cambria Math" pitchFamily="18" charset="0"/>
                <a:cs typeface="Times New Roman" pitchFamily="18" charset="0"/>
              </a:rPr>
              <a:t> BALQSOs</a:t>
            </a:r>
            <a:r>
              <a:rPr lang="el-GR" sz="2500" b="1">
                <a:latin typeface="Garamond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en-US" sz="2500" b="1">
                <a:latin typeface="Garamond" pitchFamily="18" charset="0"/>
                <a:ea typeface="Cambria Math" pitchFamily="18" charset="0"/>
                <a:cs typeface="Times New Roman" pitchFamily="18" charset="0"/>
              </a:rPr>
              <a:t>that contain strong, broad absorption troughs short-ward of high-ionization emission lines (such as C IV, Si IV, N V) and are typically identified through the presence of C IV absorption troughs.</a:t>
            </a:r>
            <a:endParaRPr lang="el-GR" sz="2500" b="1">
              <a:latin typeface="Garamond" pitchFamily="18" charset="0"/>
              <a:ea typeface="Cambria Math" pitchFamily="18" charset="0"/>
              <a:cs typeface="Times New Roman" pitchFamily="18" charset="0"/>
            </a:endParaRPr>
          </a:p>
          <a:p>
            <a:pPr algn="just"/>
            <a:endParaRPr lang="en-US" sz="2500" b="1">
              <a:latin typeface="Garamond" pitchFamily="18" charset="0"/>
              <a:ea typeface="Cambria Math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en-US" sz="2500" b="1">
                <a:solidFill>
                  <a:srgbClr val="0000CC"/>
                </a:solidFill>
                <a:latin typeface="Garamond" pitchFamily="18" charset="0"/>
                <a:ea typeface="Cambria Math" pitchFamily="18" charset="0"/>
                <a:cs typeface="Times New Roman" pitchFamily="18" charset="0"/>
              </a:rPr>
              <a:t>LoBALs</a:t>
            </a:r>
            <a:r>
              <a:rPr lang="en-US" sz="2500" b="1">
                <a:latin typeface="Garamond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el-GR" sz="2500" b="1">
                <a:latin typeface="Garamond" pitchFamily="18" charset="0"/>
                <a:ea typeface="Cambria Math" pitchFamily="18" charset="0"/>
                <a:cs typeface="Times New Roman" pitchFamily="18" charset="0"/>
              </a:rPr>
              <a:t>(</a:t>
            </a:r>
            <a:r>
              <a:rPr lang="en-US" sz="2500" b="1">
                <a:latin typeface="Garamond" pitchFamily="18" charset="0"/>
                <a:ea typeface="Cambria Math" pitchFamily="18" charset="0"/>
                <a:cs typeface="Times New Roman" pitchFamily="18" charset="0"/>
              </a:rPr>
              <a:t>Low Ionization BALs</a:t>
            </a:r>
            <a:r>
              <a:rPr lang="el-GR" sz="2500" b="1">
                <a:latin typeface="Garamond" pitchFamily="18" charset="0"/>
                <a:ea typeface="Cambria Math" pitchFamily="18" charset="0"/>
                <a:cs typeface="Times New Roman" pitchFamily="18" charset="0"/>
              </a:rPr>
              <a:t>): </a:t>
            </a:r>
            <a:r>
              <a:rPr lang="en-US" sz="2500" b="1">
                <a:latin typeface="Garamond" pitchFamily="18" charset="0"/>
                <a:ea typeface="Cambria Math" pitchFamily="18" charset="0"/>
                <a:cs typeface="Times New Roman" pitchFamily="18" charset="0"/>
              </a:rPr>
              <a:t>BALQSOs</a:t>
            </a:r>
            <a:r>
              <a:rPr lang="el-GR" sz="2500" b="1">
                <a:latin typeface="Garamond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en-US" sz="2500" b="1">
                <a:latin typeface="Garamond" pitchFamily="18" charset="0"/>
                <a:ea typeface="Cambria Math" pitchFamily="18" charset="0"/>
                <a:cs typeface="Times New Roman" pitchFamily="18" charset="0"/>
              </a:rPr>
              <a:t>that contain HiBAL features but also have absorption lines from low-ionization ions such as Mg II</a:t>
            </a:r>
            <a:r>
              <a:rPr lang="el-GR" sz="2500" b="1">
                <a:latin typeface="Garamond" pitchFamily="18" charset="0"/>
                <a:ea typeface="Cambria Math" pitchFamily="18" charset="0"/>
                <a:cs typeface="Times New Roman" pitchFamily="18" charset="0"/>
              </a:rPr>
              <a:t>.</a:t>
            </a:r>
            <a:r>
              <a:rPr lang="en-US" sz="2500" b="1">
                <a:latin typeface="Garamond" pitchFamily="18" charset="0"/>
                <a:ea typeface="Cambria Math" pitchFamily="18" charset="0"/>
                <a:cs typeface="Times New Roman" pitchFamily="18" charset="0"/>
              </a:rPr>
              <a:t> </a:t>
            </a:r>
          </a:p>
          <a:p>
            <a:pPr algn="just">
              <a:buFont typeface="Wingdings" pitchFamily="2" charset="2"/>
              <a:buChar char="§"/>
            </a:pPr>
            <a:endParaRPr lang="en-US" sz="2500" b="1">
              <a:latin typeface="Garamond" pitchFamily="18" charset="0"/>
              <a:ea typeface="Cambria Math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en-US" sz="2500" b="1">
                <a:solidFill>
                  <a:srgbClr val="0000CC"/>
                </a:solidFill>
                <a:latin typeface="Garamond" pitchFamily="18" charset="0"/>
                <a:ea typeface="Cambria Math" pitchFamily="18" charset="0"/>
                <a:cs typeface="Times New Roman" pitchFamily="18" charset="0"/>
              </a:rPr>
              <a:t>FeLoBALs</a:t>
            </a:r>
            <a:r>
              <a:rPr lang="el-GR" sz="2500" b="1">
                <a:solidFill>
                  <a:srgbClr val="0000CC"/>
                </a:solidFill>
                <a:latin typeface="Garamond" pitchFamily="18" charset="0"/>
                <a:ea typeface="Cambria Math" pitchFamily="18" charset="0"/>
                <a:cs typeface="Times New Roman" pitchFamily="18" charset="0"/>
              </a:rPr>
              <a:t>: </a:t>
            </a:r>
            <a:r>
              <a:rPr lang="en-US" sz="2500" b="1">
                <a:latin typeface="Garamond" pitchFamily="18" charset="0"/>
                <a:ea typeface="Cambria Math" pitchFamily="18" charset="0"/>
                <a:cs typeface="Times New Roman" pitchFamily="18" charset="0"/>
              </a:rPr>
              <a:t>BALQSOs with excited iron absorption features (Fe II)</a:t>
            </a:r>
            <a:r>
              <a:rPr lang="el-GR" sz="2500" b="1">
                <a:latin typeface="Garamond" pitchFamily="18" charset="0"/>
                <a:ea typeface="Cambria Math" pitchFamily="18" charset="0"/>
                <a:cs typeface="Times New Roman" pitchFamily="18" charset="0"/>
              </a:rPr>
              <a:t>. </a:t>
            </a:r>
            <a:endParaRPr lang="en-US" sz="2500" b="1">
              <a:latin typeface="Garamond" pitchFamily="18" charset="0"/>
              <a:ea typeface="Cambria Math" pitchFamily="18" charset="0"/>
              <a:cs typeface="Times New Roman" pitchFamily="18" charset="0"/>
            </a:endParaRPr>
          </a:p>
          <a:p>
            <a:pPr algn="just"/>
            <a:endParaRPr lang="en-US" sz="2500" b="1">
              <a:latin typeface="Garamond" pitchFamily="18" charset="0"/>
              <a:ea typeface="Cambria Math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en-US" sz="2500" b="1">
                <a:solidFill>
                  <a:srgbClr val="0000CC"/>
                </a:solidFill>
                <a:latin typeface="Garamond" pitchFamily="18" charset="0"/>
                <a:ea typeface="Cambria Math" pitchFamily="18" charset="0"/>
                <a:cs typeface="Times New Roman" pitchFamily="18" charset="0"/>
              </a:rPr>
              <a:t>Non</a:t>
            </a:r>
            <a:r>
              <a:rPr lang="el-GR" sz="2500" b="1">
                <a:solidFill>
                  <a:srgbClr val="0000CC"/>
                </a:solidFill>
                <a:latin typeface="Garamond" pitchFamily="18" charset="0"/>
                <a:ea typeface="Cambria Math" pitchFamily="18" charset="0"/>
                <a:cs typeface="Times New Roman" pitchFamily="18" charset="0"/>
              </a:rPr>
              <a:t> – </a:t>
            </a:r>
            <a:r>
              <a:rPr lang="en-US" sz="2500" b="1">
                <a:solidFill>
                  <a:srgbClr val="0000CC"/>
                </a:solidFill>
                <a:latin typeface="Garamond" pitchFamily="18" charset="0"/>
                <a:ea typeface="Cambria Math" pitchFamily="18" charset="0"/>
                <a:cs typeface="Times New Roman" pitchFamily="18" charset="0"/>
              </a:rPr>
              <a:t>BALs</a:t>
            </a:r>
            <a:r>
              <a:rPr lang="el-GR" sz="2500" b="1">
                <a:solidFill>
                  <a:srgbClr val="0000CC"/>
                </a:solidFill>
                <a:latin typeface="Garamond" pitchFamily="18" charset="0"/>
                <a:ea typeface="Cambria Math" pitchFamily="18" charset="0"/>
                <a:cs typeface="Times New Roman" pitchFamily="18" charset="0"/>
              </a:rPr>
              <a:t>: </a:t>
            </a:r>
            <a:r>
              <a:rPr lang="en-US" sz="2500" b="1">
                <a:latin typeface="Garamond" pitchFamily="18" charset="0"/>
                <a:ea typeface="Cambria Math" pitchFamily="18" charset="0"/>
                <a:cs typeface="Times New Roman" pitchFamily="18" charset="0"/>
              </a:rPr>
              <a:t>BALQSOs</a:t>
            </a:r>
            <a:r>
              <a:rPr lang="el-GR" sz="2500" b="1">
                <a:latin typeface="Garamond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en-US" sz="2500" b="1">
                <a:latin typeface="Garamond" pitchFamily="18" charset="0"/>
                <a:ea typeface="Cambria Math" pitchFamily="18" charset="0"/>
                <a:cs typeface="Times New Roman" pitchFamily="18" charset="0"/>
              </a:rPr>
              <a:t>with no broad absorption troughs just blueward of the C IV and Mg II emission lines.</a:t>
            </a:r>
            <a:endParaRPr lang="el-GR" sz="2500" b="1">
              <a:latin typeface="Garamond" pitchFamily="18" charset="0"/>
              <a:ea typeface="Cambria Math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2 - Εικόν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166688"/>
            <a:ext cx="8424862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3 - TextBox"/>
          <p:cNvSpPr txBox="1">
            <a:spLocks noChangeArrowheads="1"/>
          </p:cNvSpPr>
          <p:nvPr/>
        </p:nvSpPr>
        <p:spPr bwMode="auto">
          <a:xfrm>
            <a:off x="395288" y="6127750"/>
            <a:ext cx="83534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>
                <a:latin typeface="Garamond" pitchFamily="18" charset="0"/>
                <a:cs typeface="Arial" pitchFamily="34" charset="0"/>
              </a:rPr>
              <a:t>Spectral  classification of QSOs </a:t>
            </a:r>
            <a:r>
              <a:rPr lang="el-GR" sz="2800" b="1">
                <a:latin typeface="Garamond" pitchFamily="18" charset="0"/>
                <a:cs typeface="Arial" pitchFamily="34" charset="0"/>
              </a:rPr>
              <a:t>(</a:t>
            </a:r>
            <a:r>
              <a:rPr lang="en-US" sz="2800" b="1">
                <a:latin typeface="Garamond" pitchFamily="18" charset="0"/>
                <a:cs typeface="Arial" pitchFamily="34" charset="0"/>
              </a:rPr>
              <a:t>Reichard et al</a:t>
            </a:r>
            <a:r>
              <a:rPr lang="el-GR" sz="2800" b="1">
                <a:latin typeface="Garamond" pitchFamily="18" charset="0"/>
                <a:cs typeface="Arial" pitchFamily="34" charset="0"/>
              </a:rPr>
              <a:t>. 2003)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E:\My Documents\Dropbox\Public\Introduction\Αποδελτίωση\Τελικό Κείμενο\untitled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3 - TextBox"/>
          <p:cNvSpPr txBox="1">
            <a:spLocks noChangeArrowheads="1"/>
          </p:cNvSpPr>
          <p:nvPr/>
        </p:nvSpPr>
        <p:spPr bwMode="auto">
          <a:xfrm>
            <a:off x="5003800" y="214313"/>
            <a:ext cx="38544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solidFill>
                  <a:srgbClr val="C00000"/>
                </a:solidFill>
                <a:latin typeface="Garamond" pitchFamily="18" charset="0"/>
                <a:cs typeface="Arial" pitchFamily="34" charset="0"/>
              </a:rPr>
              <a:t>Structure</a:t>
            </a:r>
          </a:p>
        </p:txBody>
      </p:sp>
      <p:pic>
        <p:nvPicPr>
          <p:cNvPr id="7172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214313"/>
            <a:ext cx="4606925" cy="635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22 - TextBox"/>
          <p:cNvSpPr txBox="1">
            <a:spLocks noChangeArrowheads="1"/>
          </p:cNvSpPr>
          <p:nvPr/>
        </p:nvSpPr>
        <p:spPr bwMode="auto">
          <a:xfrm>
            <a:off x="3635375" y="3357563"/>
            <a:ext cx="8509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 u="sng">
                <a:latin typeface="Garamond" pitchFamily="18" charset="0"/>
                <a:cs typeface="Times New Roman" pitchFamily="18" charset="0"/>
              </a:rPr>
              <a:t>5. Torus</a:t>
            </a:r>
          </a:p>
        </p:txBody>
      </p:sp>
      <p:cxnSp>
        <p:nvCxnSpPr>
          <p:cNvPr id="25" name="24 - Ευθύγραμμο βέλος σύνδεσης"/>
          <p:cNvCxnSpPr>
            <a:stCxn id="7175" idx="0"/>
          </p:cNvCxnSpPr>
          <p:nvPr/>
        </p:nvCxnSpPr>
        <p:spPr>
          <a:xfrm flipV="1">
            <a:off x="1870075" y="3716338"/>
            <a:ext cx="541338" cy="1641475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75" name="26 - TextBox"/>
          <p:cNvSpPr txBox="1">
            <a:spLocks noChangeArrowheads="1"/>
          </p:cNvSpPr>
          <p:nvPr/>
        </p:nvSpPr>
        <p:spPr bwMode="auto">
          <a:xfrm>
            <a:off x="1066800" y="5357813"/>
            <a:ext cx="16049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i="1" u="sng">
                <a:latin typeface="Garamond" pitchFamily="18" charset="0"/>
                <a:cs typeface="Times New Roman" pitchFamily="18" charset="0"/>
              </a:rPr>
              <a:t>2. Accretion Disk</a:t>
            </a:r>
          </a:p>
        </p:txBody>
      </p:sp>
      <p:sp>
        <p:nvSpPr>
          <p:cNvPr id="7176" name="29 - TextBox"/>
          <p:cNvSpPr txBox="1">
            <a:spLocks noChangeArrowheads="1"/>
          </p:cNvSpPr>
          <p:nvPr/>
        </p:nvSpPr>
        <p:spPr bwMode="auto">
          <a:xfrm>
            <a:off x="3000375" y="642938"/>
            <a:ext cx="12938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 u="sng">
                <a:latin typeface="Garamond" pitchFamily="18" charset="0"/>
                <a:cs typeface="Times New Roman" pitchFamily="18" charset="0"/>
              </a:rPr>
              <a:t>1. Black Hole</a:t>
            </a:r>
          </a:p>
        </p:txBody>
      </p:sp>
      <p:cxnSp>
        <p:nvCxnSpPr>
          <p:cNvPr id="33" name="32 - Ευθύγραμμο βέλος σύνδεσης"/>
          <p:cNvCxnSpPr>
            <a:stCxn id="7173" idx="0"/>
          </p:cNvCxnSpPr>
          <p:nvPr/>
        </p:nvCxnSpPr>
        <p:spPr>
          <a:xfrm flipH="1" flipV="1">
            <a:off x="3571875" y="3000375"/>
            <a:ext cx="488950" cy="357188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34 - Ευθύγραμμο βέλος σύνδεσης"/>
          <p:cNvCxnSpPr>
            <a:stCxn id="7176" idx="2"/>
          </p:cNvCxnSpPr>
          <p:nvPr/>
        </p:nvCxnSpPr>
        <p:spPr>
          <a:xfrm flipH="1">
            <a:off x="2627313" y="1012825"/>
            <a:ext cx="1020762" cy="2487613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36 - Ευθύγραμμο βέλος σύνδεσης"/>
          <p:cNvCxnSpPr>
            <a:stCxn id="7180" idx="0"/>
          </p:cNvCxnSpPr>
          <p:nvPr/>
        </p:nvCxnSpPr>
        <p:spPr>
          <a:xfrm flipV="1">
            <a:off x="1152525" y="3429000"/>
            <a:ext cx="1187450" cy="1000125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80" name="37 - TextBox"/>
          <p:cNvSpPr txBox="1">
            <a:spLocks noChangeArrowheads="1"/>
          </p:cNvSpPr>
          <p:nvPr/>
        </p:nvSpPr>
        <p:spPr bwMode="auto">
          <a:xfrm>
            <a:off x="333375" y="4429125"/>
            <a:ext cx="16367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 i="1" u="sng">
                <a:solidFill>
                  <a:srgbClr val="C00000"/>
                </a:solidFill>
                <a:latin typeface="Garamond" pitchFamily="18" charset="0"/>
                <a:cs typeface="Times New Roman" pitchFamily="18" charset="0"/>
              </a:rPr>
              <a:t>4. Broad Line</a:t>
            </a:r>
          </a:p>
          <a:p>
            <a:pPr algn="ctr"/>
            <a:r>
              <a:rPr lang="en-US" b="1" i="1" u="sng">
                <a:solidFill>
                  <a:srgbClr val="C00000"/>
                </a:solidFill>
                <a:latin typeface="Garamond" pitchFamily="18" charset="0"/>
                <a:cs typeface="Times New Roman" pitchFamily="18" charset="0"/>
              </a:rPr>
              <a:t>Region Clouds</a:t>
            </a:r>
          </a:p>
        </p:txBody>
      </p:sp>
      <p:cxnSp>
        <p:nvCxnSpPr>
          <p:cNvPr id="41" name="40 - Ευθύγραμμο βέλος σύνδεσης"/>
          <p:cNvCxnSpPr>
            <a:stCxn id="7182" idx="2"/>
          </p:cNvCxnSpPr>
          <p:nvPr/>
        </p:nvCxnSpPr>
        <p:spPr>
          <a:xfrm rot="5400000">
            <a:off x="1590675" y="1270000"/>
            <a:ext cx="925513" cy="106363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82" name="42 - TextBox"/>
          <p:cNvSpPr txBox="1">
            <a:spLocks noChangeArrowheads="1"/>
          </p:cNvSpPr>
          <p:nvPr/>
        </p:nvSpPr>
        <p:spPr bwMode="auto">
          <a:xfrm>
            <a:off x="1285875" y="214313"/>
            <a:ext cx="164306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i="1" u="sng">
                <a:latin typeface="Garamond" pitchFamily="18" charset="0"/>
                <a:cs typeface="Times New Roman" pitchFamily="18" charset="0"/>
              </a:rPr>
              <a:t>6. Narrow Line</a:t>
            </a:r>
          </a:p>
          <a:p>
            <a:pPr algn="ctr"/>
            <a:r>
              <a:rPr lang="en-US" i="1" u="sng">
                <a:latin typeface="Garamond" pitchFamily="18" charset="0"/>
                <a:cs typeface="Times New Roman" pitchFamily="18" charset="0"/>
              </a:rPr>
              <a:t>Region</a:t>
            </a:r>
            <a:r>
              <a:rPr lang="el-GR" i="1" u="sng">
                <a:latin typeface="Garamond" pitchFamily="18" charset="0"/>
                <a:cs typeface="Times New Roman" pitchFamily="18" charset="0"/>
              </a:rPr>
              <a:t> </a:t>
            </a:r>
            <a:r>
              <a:rPr lang="en-US" i="1" u="sng">
                <a:latin typeface="Garamond" pitchFamily="18" charset="0"/>
                <a:cs typeface="Times New Roman" pitchFamily="18" charset="0"/>
              </a:rPr>
              <a:t>Clouds</a:t>
            </a:r>
            <a:endParaRPr lang="el-GR" i="1" u="sng">
              <a:latin typeface="Garamond" pitchFamily="18" charset="0"/>
              <a:cs typeface="Times New Roman" pitchFamily="18" charset="0"/>
            </a:endParaRPr>
          </a:p>
        </p:txBody>
      </p:sp>
      <p:sp>
        <p:nvSpPr>
          <p:cNvPr id="7183" name="43 - TextBox"/>
          <p:cNvSpPr txBox="1">
            <a:spLocks noChangeArrowheads="1"/>
          </p:cNvSpPr>
          <p:nvPr/>
        </p:nvSpPr>
        <p:spPr bwMode="auto">
          <a:xfrm>
            <a:off x="500063" y="785813"/>
            <a:ext cx="12858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i="1" u="sng">
                <a:latin typeface="Garamond" pitchFamily="18" charset="0"/>
                <a:cs typeface="Times New Roman" pitchFamily="18" charset="0"/>
              </a:rPr>
              <a:t>3. Jet</a:t>
            </a:r>
          </a:p>
        </p:txBody>
      </p:sp>
      <p:sp>
        <p:nvSpPr>
          <p:cNvPr id="7184" name="48 - TextBox"/>
          <p:cNvSpPr txBox="1">
            <a:spLocks noChangeArrowheads="1"/>
          </p:cNvSpPr>
          <p:nvPr/>
        </p:nvSpPr>
        <p:spPr bwMode="auto">
          <a:xfrm>
            <a:off x="4929188" y="857250"/>
            <a:ext cx="40005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Tx/>
              <a:buAutoNum type="arabicPeriod"/>
            </a:pPr>
            <a:r>
              <a:rPr lang="en-US" sz="2000">
                <a:latin typeface="Garamond" pitchFamily="18" charset="0"/>
                <a:cs typeface="Arial" pitchFamily="34" charset="0"/>
              </a:rPr>
              <a:t>Black Hole</a:t>
            </a:r>
            <a:endParaRPr lang="el-GR" sz="2000">
              <a:latin typeface="Garamond" pitchFamily="18" charset="0"/>
              <a:cs typeface="Arial" pitchFamily="34" charset="0"/>
            </a:endParaRPr>
          </a:p>
          <a:p>
            <a:pPr marL="457200" indent="-457200">
              <a:buFontTx/>
              <a:buAutoNum type="arabicPeriod"/>
            </a:pPr>
            <a:r>
              <a:rPr lang="en-US" sz="2000">
                <a:latin typeface="Garamond" pitchFamily="18" charset="0"/>
                <a:cs typeface="Arial" pitchFamily="34" charset="0"/>
              </a:rPr>
              <a:t>Accretion Disk</a:t>
            </a:r>
            <a:endParaRPr lang="el-GR" sz="2000">
              <a:latin typeface="Garamond" pitchFamily="18" charset="0"/>
              <a:cs typeface="Arial" pitchFamily="34" charset="0"/>
            </a:endParaRPr>
          </a:p>
          <a:p>
            <a:pPr marL="457200" indent="-457200">
              <a:buFontTx/>
              <a:buAutoNum type="arabicPeriod"/>
            </a:pPr>
            <a:r>
              <a:rPr lang="en-US" sz="2000">
                <a:latin typeface="Garamond" pitchFamily="18" charset="0"/>
                <a:cs typeface="Arial" pitchFamily="34" charset="0"/>
              </a:rPr>
              <a:t>Jet</a:t>
            </a:r>
            <a:endParaRPr lang="el-GR" sz="2000">
              <a:latin typeface="Garamond" pitchFamily="18" charset="0"/>
              <a:cs typeface="Arial" pitchFamily="34" charset="0"/>
            </a:endParaRPr>
          </a:p>
          <a:p>
            <a:pPr marL="457200" indent="-457200">
              <a:buFontTx/>
              <a:buAutoNum type="arabicPeriod"/>
            </a:pPr>
            <a:r>
              <a:rPr lang="en-US" sz="2000">
                <a:latin typeface="Garamond" pitchFamily="18" charset="0"/>
                <a:cs typeface="Arial" pitchFamily="34" charset="0"/>
              </a:rPr>
              <a:t>Broad Line Region Clouds</a:t>
            </a:r>
          </a:p>
          <a:p>
            <a:pPr marL="457200" indent="-457200">
              <a:buFontTx/>
              <a:buAutoNum type="arabicPeriod"/>
            </a:pPr>
            <a:r>
              <a:rPr lang="en-US" sz="2000">
                <a:latin typeface="Garamond" pitchFamily="18" charset="0"/>
                <a:cs typeface="Arial" pitchFamily="34" charset="0"/>
              </a:rPr>
              <a:t>Torus</a:t>
            </a:r>
            <a:endParaRPr lang="el-GR" sz="2000">
              <a:latin typeface="Garamond" pitchFamily="18" charset="0"/>
              <a:cs typeface="Arial" pitchFamily="34" charset="0"/>
            </a:endParaRPr>
          </a:p>
          <a:p>
            <a:pPr marL="457200" indent="-457200">
              <a:buFontTx/>
              <a:buAutoNum type="arabicPeriod"/>
            </a:pPr>
            <a:r>
              <a:rPr lang="en-US" sz="2000">
                <a:latin typeface="Garamond" pitchFamily="18" charset="0"/>
                <a:cs typeface="Arial" pitchFamily="34" charset="0"/>
              </a:rPr>
              <a:t>Narrow Line Region Clouds</a:t>
            </a:r>
          </a:p>
        </p:txBody>
      </p:sp>
      <p:pic>
        <p:nvPicPr>
          <p:cNvPr id="7185" name="Picture 4" descr="E:\My Documents\Μεταπτυχιακό\Introduction\Φωτογραφίες\agn.bm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5" y="3071813"/>
            <a:ext cx="3786188" cy="347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8" name="40 - Ευθύγραμμο βέλος σύνδεσης"/>
          <p:cNvCxnSpPr/>
          <p:nvPr/>
        </p:nvCxnSpPr>
        <p:spPr>
          <a:xfrm>
            <a:off x="827088" y="1125538"/>
            <a:ext cx="469900" cy="21590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8"/>
          <p:cNvSpPr txBox="1">
            <a:spLocks noChangeArrowheads="1"/>
          </p:cNvSpPr>
          <p:nvPr/>
        </p:nvSpPr>
        <p:spPr bwMode="auto">
          <a:xfrm>
            <a:off x="323850" y="620713"/>
            <a:ext cx="5761038" cy="609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600" b="1">
                <a:latin typeface="Garamond" pitchFamily="18" charset="0"/>
              </a:rPr>
              <a:t>The broad emission lines that we observe in the optical and UV spectra of AGNs are produced in partially</a:t>
            </a:r>
            <a:r>
              <a:rPr lang="el-GR" sz="2600" b="1">
                <a:latin typeface="Garamond" pitchFamily="18" charset="0"/>
              </a:rPr>
              <a:t> </a:t>
            </a:r>
            <a:r>
              <a:rPr lang="en-US" sz="2600" b="1">
                <a:latin typeface="Garamond" pitchFamily="18" charset="0"/>
              </a:rPr>
              <a:t>ionized gaseous clouds</a:t>
            </a:r>
            <a:r>
              <a:rPr lang="el-GR">
                <a:latin typeface="Garamond" pitchFamily="18" charset="0"/>
              </a:rPr>
              <a:t> </a:t>
            </a:r>
            <a:r>
              <a:rPr lang="en-US" sz="2600" b="1">
                <a:solidFill>
                  <a:srgbClr val="CC0000"/>
                </a:solidFill>
                <a:latin typeface="Garamond" pitchFamily="18" charset="0"/>
              </a:rPr>
              <a:t>(Broad Line Clouds)</a:t>
            </a:r>
            <a:r>
              <a:rPr lang="en-US" sz="2600" b="1">
                <a:latin typeface="Garamond" pitchFamily="18" charset="0"/>
              </a:rPr>
              <a:t>, which move rapidly </a:t>
            </a:r>
            <a:r>
              <a:rPr lang="el-GR" sz="2600" b="1">
                <a:latin typeface="Garamond" pitchFamily="18" charset="0"/>
              </a:rPr>
              <a:t>(</a:t>
            </a:r>
            <a:r>
              <a:rPr lang="en-US" sz="2600" b="1">
                <a:latin typeface="Garamond" pitchFamily="18" charset="0"/>
              </a:rPr>
              <a:t>v</a:t>
            </a:r>
            <a:r>
              <a:rPr lang="en-US" sz="2600" b="1">
                <a:latin typeface="Garamond" pitchFamily="18" charset="0"/>
                <a:cs typeface="Times New Roman" pitchFamily="18" charset="0"/>
              </a:rPr>
              <a:t>&gt;</a:t>
            </a:r>
            <a:r>
              <a:rPr lang="en-US" sz="2600" b="1">
                <a:latin typeface="Garamond" pitchFamily="18" charset="0"/>
              </a:rPr>
              <a:t>10.000 Km/sec) in the gravitation field of the black hole</a:t>
            </a:r>
            <a:r>
              <a:rPr lang="el-GR" sz="2600" b="1">
                <a:latin typeface="Garamond" pitchFamily="18" charset="0"/>
              </a:rPr>
              <a:t>. </a:t>
            </a:r>
            <a:r>
              <a:rPr lang="en-US" sz="2600" b="1">
                <a:latin typeface="Garamond" pitchFamily="18" charset="0"/>
              </a:rPr>
              <a:t>This means that </a:t>
            </a:r>
            <a:r>
              <a:rPr lang="en-US" sz="2600" b="1">
                <a:solidFill>
                  <a:srgbClr val="C00000"/>
                </a:solidFill>
                <a:latin typeface="Garamond" pitchFamily="18" charset="0"/>
              </a:rPr>
              <a:t>the broad emission lines are created in a region which is not homogeneous</a:t>
            </a:r>
            <a:r>
              <a:rPr lang="en-US" sz="2600" b="1">
                <a:latin typeface="Garamond" pitchFamily="18" charset="0"/>
              </a:rPr>
              <a:t>. </a:t>
            </a:r>
            <a:r>
              <a:rPr lang="el-GR" sz="2600">
                <a:latin typeface="Garamond" pitchFamily="18" charset="0"/>
              </a:rPr>
              <a:t>[</a:t>
            </a:r>
            <a:r>
              <a:rPr lang="en-US" sz="2600">
                <a:latin typeface="Garamond" pitchFamily="18" charset="0"/>
              </a:rPr>
              <a:t>Caroll</a:t>
            </a:r>
            <a:r>
              <a:rPr lang="el-GR" sz="2600">
                <a:latin typeface="Garamond" pitchFamily="18" charset="0"/>
              </a:rPr>
              <a:t>, </a:t>
            </a:r>
            <a:r>
              <a:rPr lang="en-US" sz="2600">
                <a:latin typeface="Garamond" pitchFamily="18" charset="0"/>
              </a:rPr>
              <a:t>B</a:t>
            </a:r>
            <a:r>
              <a:rPr lang="el-GR" sz="2600">
                <a:latin typeface="Garamond" pitchFamily="18" charset="0"/>
              </a:rPr>
              <a:t>. </a:t>
            </a:r>
            <a:r>
              <a:rPr lang="en-US" sz="2600">
                <a:latin typeface="Garamond" pitchFamily="18" charset="0"/>
              </a:rPr>
              <a:t>and Ostllie</a:t>
            </a:r>
            <a:r>
              <a:rPr lang="el-GR" sz="2600">
                <a:latin typeface="Garamond" pitchFamily="18" charset="0"/>
              </a:rPr>
              <a:t>, </a:t>
            </a:r>
            <a:r>
              <a:rPr lang="en-US" sz="2600">
                <a:latin typeface="Garamond" pitchFamily="18" charset="0"/>
              </a:rPr>
              <a:t>D</a:t>
            </a:r>
            <a:r>
              <a:rPr lang="el-GR" sz="2600">
                <a:latin typeface="Garamond" pitchFamily="18" charset="0"/>
              </a:rPr>
              <a:t>. 2006, </a:t>
            </a:r>
            <a:r>
              <a:rPr lang="en-US" sz="2600">
                <a:latin typeface="Garamond" pitchFamily="18" charset="0"/>
              </a:rPr>
              <a:t>An Introduction to Modern Astrophysics</a:t>
            </a:r>
            <a:r>
              <a:rPr lang="el-GR" sz="2600">
                <a:latin typeface="Garamond" pitchFamily="18" charset="0"/>
              </a:rPr>
              <a:t> (2</a:t>
            </a:r>
            <a:r>
              <a:rPr lang="en-US" sz="2600">
                <a:latin typeface="Garamond" pitchFamily="18" charset="0"/>
              </a:rPr>
              <a:t>nd Edition</a:t>
            </a:r>
            <a:r>
              <a:rPr lang="el-GR" sz="2600">
                <a:latin typeface="Garamond" pitchFamily="18" charset="0"/>
              </a:rPr>
              <a:t>)].</a:t>
            </a:r>
            <a:r>
              <a:rPr lang="el-GR" sz="2600" b="1">
                <a:latin typeface="Garamond" pitchFamily="18" charset="0"/>
              </a:rPr>
              <a:t> </a:t>
            </a:r>
            <a:r>
              <a:rPr lang="en-US" sz="2600" b="1">
                <a:latin typeface="Garamond" pitchFamily="18" charset="0"/>
              </a:rPr>
              <a:t>This region, which is formed by the </a:t>
            </a:r>
            <a:r>
              <a:rPr lang="en-US" sz="2600" b="1">
                <a:solidFill>
                  <a:srgbClr val="C00000"/>
                </a:solidFill>
                <a:latin typeface="Garamond" pitchFamily="18" charset="0"/>
              </a:rPr>
              <a:t>Broad Line Clouds</a:t>
            </a:r>
            <a:r>
              <a:rPr lang="en-US" sz="2600" b="1">
                <a:latin typeface="Garamond" pitchFamily="18" charset="0"/>
              </a:rPr>
              <a:t> is called </a:t>
            </a:r>
            <a:r>
              <a:rPr lang="en-US" sz="2600" b="1">
                <a:solidFill>
                  <a:srgbClr val="CC0000"/>
                </a:solidFill>
                <a:latin typeface="Garamond" pitchFamily="18" charset="0"/>
              </a:rPr>
              <a:t>Broad Line Region (BLR</a:t>
            </a:r>
            <a:r>
              <a:rPr lang="el-GR" sz="2600" b="1">
                <a:solidFill>
                  <a:srgbClr val="CC0000"/>
                </a:solidFill>
                <a:latin typeface="Garamond" pitchFamily="18" charset="0"/>
              </a:rPr>
              <a:t>) </a:t>
            </a:r>
            <a:r>
              <a:rPr lang="en-US" sz="2600" b="1">
                <a:latin typeface="Garamond" pitchFamily="18" charset="0"/>
              </a:rPr>
              <a:t>and is relatively close to the nucleus.</a:t>
            </a:r>
            <a:endParaRPr lang="el-GR" sz="2600">
              <a:latin typeface="Garamond" pitchFamily="18" charset="0"/>
            </a:endParaRPr>
          </a:p>
        </p:txBody>
      </p:sp>
      <p:sp>
        <p:nvSpPr>
          <p:cNvPr id="8195" name="Text Box 10"/>
          <p:cNvSpPr txBox="1">
            <a:spLocks noChangeArrowheads="1"/>
          </p:cNvSpPr>
          <p:nvPr/>
        </p:nvSpPr>
        <p:spPr bwMode="auto">
          <a:xfrm>
            <a:off x="1979613" y="119063"/>
            <a:ext cx="51847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>
                <a:solidFill>
                  <a:srgbClr val="CC0000"/>
                </a:solidFill>
                <a:latin typeface="Garamond" pitchFamily="18" charset="0"/>
              </a:rPr>
              <a:t>The broad emission lines</a:t>
            </a:r>
            <a:endParaRPr lang="el-GR" sz="3600" b="1">
              <a:solidFill>
                <a:srgbClr val="CC0000"/>
              </a:solidFill>
              <a:latin typeface="Garamond" pitchFamily="18" charset="0"/>
            </a:endParaRPr>
          </a:p>
        </p:txBody>
      </p:sp>
      <p:pic>
        <p:nvPicPr>
          <p:cNvPr id="8196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91250" y="1557338"/>
            <a:ext cx="2773363" cy="382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36 - Ευθύγραμμο βέλος σύνδεσης"/>
          <p:cNvCxnSpPr/>
          <p:nvPr/>
        </p:nvCxnSpPr>
        <p:spPr>
          <a:xfrm flipH="1">
            <a:off x="7613650" y="2168525"/>
            <a:ext cx="555625" cy="130175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98" name="37 - TextBox"/>
          <p:cNvSpPr txBox="1">
            <a:spLocks noChangeArrowheads="1"/>
          </p:cNvSpPr>
          <p:nvPr/>
        </p:nvSpPr>
        <p:spPr bwMode="auto">
          <a:xfrm>
            <a:off x="7500938" y="1557338"/>
            <a:ext cx="129063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 i="1" u="sng">
                <a:solidFill>
                  <a:srgbClr val="C00000"/>
                </a:solidFill>
                <a:latin typeface="Garamond" pitchFamily="18" charset="0"/>
                <a:cs typeface="Times New Roman" pitchFamily="18" charset="0"/>
              </a:rPr>
              <a:t>Broad Line</a:t>
            </a:r>
          </a:p>
          <a:p>
            <a:pPr algn="ctr"/>
            <a:r>
              <a:rPr lang="en-US" b="1" i="1" u="sng">
                <a:solidFill>
                  <a:srgbClr val="C00000"/>
                </a:solidFill>
                <a:latin typeface="Garamond" pitchFamily="18" charset="0"/>
                <a:cs typeface="Times New Roman" pitchFamily="18" charset="0"/>
              </a:rPr>
              <a:t>Clouds</a:t>
            </a:r>
          </a:p>
        </p:txBody>
      </p:sp>
      <p:cxnSp>
        <p:nvCxnSpPr>
          <p:cNvPr id="20" name="36 - Ευθύγραμμο βέλος σύνδεσης"/>
          <p:cNvCxnSpPr>
            <a:stCxn id="8200" idx="0"/>
            <a:endCxn id="22" idx="3"/>
          </p:cNvCxnSpPr>
          <p:nvPr/>
        </p:nvCxnSpPr>
        <p:spPr>
          <a:xfrm flipV="1">
            <a:off x="6969125" y="3857625"/>
            <a:ext cx="517525" cy="650875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00" name="37 - TextBox"/>
          <p:cNvSpPr txBox="1">
            <a:spLocks noChangeArrowheads="1"/>
          </p:cNvSpPr>
          <p:nvPr/>
        </p:nvSpPr>
        <p:spPr bwMode="auto">
          <a:xfrm>
            <a:off x="6323013" y="4508500"/>
            <a:ext cx="129063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 i="1" u="sng">
                <a:solidFill>
                  <a:srgbClr val="C00000"/>
                </a:solidFill>
                <a:latin typeface="Garamond" pitchFamily="18" charset="0"/>
                <a:cs typeface="Times New Roman" pitchFamily="18" charset="0"/>
              </a:rPr>
              <a:t>Broad Line</a:t>
            </a:r>
          </a:p>
          <a:p>
            <a:pPr algn="ctr"/>
            <a:r>
              <a:rPr lang="en-US" b="1" i="1" u="sng">
                <a:solidFill>
                  <a:srgbClr val="C00000"/>
                </a:solidFill>
                <a:latin typeface="Garamond" pitchFamily="18" charset="0"/>
                <a:cs typeface="Times New Roman" pitchFamily="18" charset="0"/>
              </a:rPr>
              <a:t>Region</a:t>
            </a:r>
          </a:p>
        </p:txBody>
      </p:sp>
      <p:sp>
        <p:nvSpPr>
          <p:cNvPr id="22" name="Oval 21"/>
          <p:cNvSpPr/>
          <p:nvPr/>
        </p:nvSpPr>
        <p:spPr>
          <a:xfrm rot="20166015">
            <a:off x="7291388" y="3286125"/>
            <a:ext cx="627062" cy="58578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4"/>
          <p:cNvSpPr txBox="1">
            <a:spLocks noChangeArrowheads="1"/>
          </p:cNvSpPr>
          <p:nvPr/>
        </p:nvSpPr>
        <p:spPr bwMode="auto">
          <a:xfrm>
            <a:off x="1979613" y="688975"/>
            <a:ext cx="51847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CC0000"/>
                </a:solidFill>
                <a:latin typeface="Garamond" pitchFamily="18" charset="0"/>
              </a:rPr>
              <a:t>Subgroups of Emission lines</a:t>
            </a:r>
            <a:endParaRPr lang="el-GR" sz="3200" b="1">
              <a:solidFill>
                <a:srgbClr val="CC0000"/>
              </a:solidFill>
              <a:latin typeface="Garamond" pitchFamily="18" charset="0"/>
            </a:endParaRPr>
          </a:p>
        </p:txBody>
      </p:sp>
      <p:sp>
        <p:nvSpPr>
          <p:cNvPr id="9219" name="2 - TextBox"/>
          <p:cNvSpPr txBox="1">
            <a:spLocks noChangeArrowheads="1"/>
          </p:cNvSpPr>
          <p:nvPr/>
        </p:nvSpPr>
        <p:spPr bwMode="auto">
          <a:xfrm>
            <a:off x="539750" y="1978025"/>
            <a:ext cx="80645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800" b="1">
                <a:latin typeface="Garamond" pitchFamily="18" charset="0"/>
                <a:cs typeface="Times New Roman" pitchFamily="18" charset="0"/>
              </a:rPr>
              <a:t>In the spectra of HiBAL QSOs we detect emission lines separated in two subgroups.    </a:t>
            </a:r>
            <a:endParaRPr lang="el-GR" sz="2800" b="1">
              <a:latin typeface="Garamond" pitchFamily="18" charset="0"/>
              <a:cs typeface="Times New Roman" pitchFamily="18" charset="0"/>
            </a:endParaRPr>
          </a:p>
        </p:txBody>
      </p:sp>
      <p:sp>
        <p:nvSpPr>
          <p:cNvPr id="5" name="6 - TextBox"/>
          <p:cNvSpPr txBox="1"/>
          <p:nvPr/>
        </p:nvSpPr>
        <p:spPr>
          <a:xfrm>
            <a:off x="539750" y="3406775"/>
            <a:ext cx="8064500" cy="16779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  <a:tabLst>
                <a:tab pos="269875" algn="l"/>
              </a:tabLst>
              <a:defRPr/>
            </a:pPr>
            <a:r>
              <a:rPr lang="en-US" sz="2800" b="1" dirty="0">
                <a:latin typeface="Garamond" pitchFamily="18" charset="0"/>
                <a:cs typeface="Times New Roman" pitchFamily="18" charset="0"/>
              </a:rPr>
              <a:t>Simple Emission lines (disk model or  a classical distribution, such as Gauss, Lorentz and Voigt )</a:t>
            </a:r>
          </a:p>
          <a:p>
            <a:pPr marL="342900" indent="-342900">
              <a:buFontTx/>
              <a:buAutoNum type="arabicPeriod"/>
              <a:tabLst>
                <a:tab pos="269875" algn="l"/>
              </a:tabLst>
              <a:defRPr/>
            </a:pPr>
            <a:endParaRPr lang="en-US" sz="2000" b="1" dirty="0">
              <a:effectLst>
                <a:outerShdw blurRad="38100" dist="38100" dir="2700000" algn="tl">
                  <a:srgbClr val="1F497D"/>
                </a:outerShdw>
              </a:effectLst>
              <a:latin typeface="Garamond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rabicPeriod"/>
              <a:tabLst>
                <a:tab pos="269875" algn="l"/>
              </a:tabLst>
              <a:defRPr/>
            </a:pPr>
            <a:r>
              <a:rPr lang="en-US" sz="2800" b="1" dirty="0">
                <a:latin typeface="Garamond" pitchFamily="18" charset="0"/>
                <a:cs typeface="Times New Roman" pitchFamily="18" charset="0"/>
              </a:rPr>
              <a:t> Multi-component emission lines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2 - Θέση περιεχομένου"/>
          <p:cNvSpPr>
            <a:spLocks noGrp="1"/>
          </p:cNvSpPr>
          <p:nvPr>
            <p:ph idx="4294967295"/>
          </p:nvPr>
        </p:nvSpPr>
        <p:spPr>
          <a:xfrm>
            <a:off x="611188" y="2565400"/>
            <a:ext cx="7858125" cy="1900238"/>
          </a:xfrm>
        </p:spPr>
        <p:txBody>
          <a:bodyPr/>
          <a:lstStyle/>
          <a:p>
            <a:pPr marL="0" indent="0" algn="just" eaLnBrk="1" hangingPunct="1">
              <a:lnSpc>
                <a:spcPct val="90000"/>
              </a:lnSpc>
              <a:buFontTx/>
              <a:buNone/>
            </a:pPr>
            <a:r>
              <a:rPr lang="en-US" sz="3000" b="1" smtClean="0">
                <a:latin typeface="Garamond" pitchFamily="18" charset="0"/>
                <a:cs typeface="Times New Roman" pitchFamily="18" charset="0"/>
              </a:rPr>
              <a:t>The first subgroup of emission lines includes lines </a:t>
            </a:r>
            <a:r>
              <a:rPr lang="en-US" sz="3000" b="1" smtClean="0">
                <a:solidFill>
                  <a:srgbClr val="CC0000"/>
                </a:solidFill>
                <a:latin typeface="Garamond" pitchFamily="18" charset="0"/>
                <a:cs typeface="Times New Roman" pitchFamily="18" charset="0"/>
              </a:rPr>
              <a:t>with simple profiles</a:t>
            </a:r>
            <a:r>
              <a:rPr lang="en-US" sz="3000" b="1" smtClean="0">
                <a:solidFill>
                  <a:srgbClr val="FFFF00"/>
                </a:solidFill>
                <a:latin typeface="Garamond" pitchFamily="18" charset="0"/>
                <a:cs typeface="Times New Roman" pitchFamily="18" charset="0"/>
              </a:rPr>
              <a:t> </a:t>
            </a:r>
            <a:r>
              <a:rPr lang="en-US" sz="3000" b="1" smtClean="0">
                <a:latin typeface="Garamond" pitchFamily="18" charset="0"/>
                <a:cs typeface="Times New Roman" pitchFamily="18" charset="0"/>
              </a:rPr>
              <a:t>that we can fit using the accretion disk model or a classical distribution, such as </a:t>
            </a:r>
            <a:r>
              <a:rPr lang="en-US" sz="3000" b="1" smtClean="0">
                <a:solidFill>
                  <a:srgbClr val="CC0000"/>
                </a:solidFill>
                <a:latin typeface="Garamond" pitchFamily="18" charset="0"/>
                <a:cs typeface="Times New Roman" pitchFamily="18" charset="0"/>
              </a:rPr>
              <a:t>Gauss, Lorentz or Voigt</a:t>
            </a:r>
            <a:r>
              <a:rPr lang="en-US" sz="3000" b="1" smtClean="0">
                <a:latin typeface="Garamond" pitchFamily="18" charset="0"/>
                <a:cs typeface="Times New Roman" pitchFamily="18" charset="0"/>
              </a:rPr>
              <a:t>.</a:t>
            </a:r>
            <a:endParaRPr lang="el-GR" sz="3000" b="1" smtClean="0">
              <a:latin typeface="Garamond" pitchFamily="18" charset="0"/>
              <a:cs typeface="Times New Roman" pitchFamily="18" charset="0"/>
            </a:endParaRPr>
          </a:p>
        </p:txBody>
      </p:sp>
      <p:sp>
        <p:nvSpPr>
          <p:cNvPr id="10243" name="3 - TextBox"/>
          <p:cNvSpPr txBox="1">
            <a:spLocks noChangeArrowheads="1"/>
          </p:cNvSpPr>
          <p:nvPr/>
        </p:nvSpPr>
        <p:spPr bwMode="auto">
          <a:xfrm>
            <a:off x="2555875" y="1268413"/>
            <a:ext cx="403225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000" b="1">
                <a:solidFill>
                  <a:srgbClr val="CC0000"/>
                </a:solidFill>
                <a:latin typeface="Garamond" pitchFamily="18" charset="0"/>
                <a:cs typeface="Times New Roman" pitchFamily="18" charset="0"/>
              </a:rPr>
              <a:t>Simple Emission lines</a:t>
            </a:r>
            <a:endParaRPr lang="el-GR" sz="3000" b="1">
              <a:solidFill>
                <a:srgbClr val="CC0000"/>
              </a:solidFill>
              <a:latin typeface="Garamond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Προεπιλεγμένη σχεδίαση">
  <a:themeElements>
    <a:clrScheme name="Προεπιλεγμένη σχεδίαση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Προεπιλεγμένη σχεδίαση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Προεπιλεγμένη σχεδίαση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2503</TotalTime>
  <Words>2085</Words>
  <Application>Microsoft Office PowerPoint</Application>
  <PresentationFormat>On-screen Show (4:3)</PresentationFormat>
  <Paragraphs>459</Paragraphs>
  <Slides>36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6" baseType="lpstr">
      <vt:lpstr>Arial</vt:lpstr>
      <vt:lpstr>Garamond</vt:lpstr>
      <vt:lpstr>Cambria Math</vt:lpstr>
      <vt:lpstr>Times New Roman</vt:lpstr>
      <vt:lpstr>Wingdings</vt:lpstr>
      <vt:lpstr>Symbol</vt:lpstr>
      <vt:lpstr>Times-Roman</vt:lpstr>
      <vt:lpstr>Calibri</vt:lpstr>
      <vt:lpstr>Προεπιλεγμένη σχεδίαση</vt:lpstr>
      <vt:lpstr>Equation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user</dc:creator>
  <cp:lastModifiedBy>Milan S. Dimitrijevi</cp:lastModifiedBy>
  <cp:revision>142</cp:revision>
  <cp:lastPrinted>2013-05-11T20:42:32Z</cp:lastPrinted>
  <dcterms:created xsi:type="dcterms:W3CDTF">2013-04-19T16:56:06Z</dcterms:created>
  <dcterms:modified xsi:type="dcterms:W3CDTF">2013-06-07T14:01:43Z</dcterms:modified>
</cp:coreProperties>
</file>