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handoutMasterIdLst>
    <p:handoutMasterId r:id="rId9"/>
  </p:handoutMasterIdLst>
  <p:sldIdLst>
    <p:sldId id="264" r:id="rId2"/>
    <p:sldId id="266" r:id="rId3"/>
    <p:sldId id="267" r:id="rId4"/>
    <p:sldId id="268" r:id="rId5"/>
    <p:sldId id="269" r:id="rId6"/>
    <p:sldId id="263" r:id="rId7"/>
  </p:sldIdLst>
  <p:sldSz cx="9144000" cy="6858000" type="screen4x3"/>
  <p:notesSz cx="6858000" cy="9144000"/>
  <p:defaultTextStyle>
    <a:defPPr>
      <a:defRPr lang="fr-FR"/>
    </a:defPPr>
    <a:lvl1pPr algn="ctr" rtl="0" fontAlgn="base">
      <a:spcBef>
        <a:spcPct val="0"/>
      </a:spcBef>
      <a:spcAft>
        <a:spcPct val="0"/>
      </a:spcAft>
      <a:buClr>
        <a:schemeClr val="hlink"/>
      </a:buClr>
      <a:buSzPct val="120000"/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buClr>
        <a:schemeClr val="hlink"/>
      </a:buClr>
      <a:buSzPct val="120000"/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buClr>
        <a:schemeClr val="hlink"/>
      </a:buClr>
      <a:buSzPct val="120000"/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buClr>
        <a:schemeClr val="hlink"/>
      </a:buClr>
      <a:buSzPct val="120000"/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buClr>
        <a:schemeClr val="hlink"/>
      </a:buClr>
      <a:buSzPct val="120000"/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0000FF"/>
    <a:srgbClr val="CC00CC"/>
    <a:srgbClr val="FFFF00"/>
    <a:srgbClr val="FF9933"/>
    <a:srgbClr val="FF6600"/>
    <a:srgbClr val="FEFE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4614" autoAdjust="0"/>
  </p:normalViewPr>
  <p:slideViewPr>
    <p:cSldViewPr>
      <p:cViewPr>
        <p:scale>
          <a:sx n="60" d="100"/>
          <a:sy n="60" d="100"/>
        </p:scale>
        <p:origin x="-101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4A91480B-1DFD-4546-A050-7C626DF0FE0F}" type="datetime1">
              <a:rPr lang="fr-FR"/>
              <a:pPr>
                <a:defRPr/>
              </a:pPr>
              <a:t>08/06/2013</a:t>
            </a:fld>
            <a:endParaRPr lang="fr-F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6B43EA8D-C233-46B0-8D60-A22C8B03EEA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0E3F82E9-663F-4E7D-95FC-7761D85ABC7C}" type="datetime1">
              <a:rPr lang="fr-FR"/>
              <a:pPr>
                <a:defRPr/>
              </a:pPr>
              <a:t>08/06/2013</a:t>
            </a:fld>
            <a:endParaRPr lang="fr-FR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CBFC0FC2-22B2-4EF6-B370-730D41BA57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52BE8BD-4792-41C6-A577-91A0EDD28F85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FC19F4-3C65-4339-83CB-77328B43E70A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215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C40366-82B4-4E33-8935-6F42C72A0DB4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A85F01-A881-48C6-8F50-2F2D22331336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25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A320865-17C6-4F42-8138-622DCB09455D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6CF73C-B2C0-4E8F-BE71-B009196DFBA6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2355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360322-79B5-4624-8BB8-C6E6FF7652D1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FC30C2-7C31-49BF-ABF7-21DE6EBE3F13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245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673E22-9527-43A2-B545-B550CC511908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504873-0625-4561-94F6-992D9829C815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CD78F5-DDED-4141-8EA1-1B8CC471FA71}" type="datetime1">
              <a:rPr lang="fr-FR" smtClean="0"/>
              <a:pPr/>
              <a:t>08/06/2013</a:t>
            </a:fld>
            <a:endParaRPr lang="fr-FR" smtClean="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C19916-72B1-4FBE-ACE7-9E98FFBAF1D6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742950" y="188913"/>
            <a:ext cx="74882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buClrTx/>
              <a:buSzTx/>
              <a:defRPr/>
            </a:pPr>
            <a:r>
              <a:rPr lang="fr-FR" sz="1400" i="1">
                <a:solidFill>
                  <a:srgbClr val="000000"/>
                </a:solidFill>
                <a:latin typeface="Arial" charset="0"/>
              </a:rPr>
              <a:t>           </a:t>
            </a:r>
            <a:r>
              <a:rPr lang="fr-FR" sz="1400">
                <a:solidFill>
                  <a:srgbClr val="000000"/>
                </a:solidFill>
                <a:latin typeface="Arial" charset="0"/>
              </a:rPr>
              <a:t>Groupe De Recherche en Physique Atomique et Astrophysique, Tunisia</a:t>
            </a:r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1763713" y="87313"/>
            <a:ext cx="6010275" cy="714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1763713" y="549275"/>
            <a:ext cx="6008687" cy="71438"/>
          </a:xfrm>
          <a:prstGeom prst="rect">
            <a:avLst/>
          </a:prstGeom>
          <a:solidFill>
            <a:srgbClr val="BFCBE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395288" y="547688"/>
            <a:ext cx="86375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defTabSz="4114800">
              <a:defRPr/>
            </a:pPr>
            <a:r>
              <a:rPr lang="fr-FR" sz="1800">
                <a:solidFill>
                  <a:srgbClr val="0000FF"/>
                </a:solidFill>
                <a:cs typeface="Times New Roman" pitchFamily="18" charset="0"/>
              </a:rPr>
              <a:t>9</a:t>
            </a:r>
            <a:r>
              <a:rPr lang="fr-FR" sz="1800" baseline="30000">
                <a:solidFill>
                  <a:srgbClr val="0000FF"/>
                </a:solidFill>
                <a:cs typeface="Times New Roman" pitchFamily="18" charset="0"/>
              </a:rPr>
              <a:t>th</a:t>
            </a:r>
            <a:r>
              <a:rPr lang="fr-FR" sz="1800">
                <a:solidFill>
                  <a:srgbClr val="0000FF"/>
                </a:solidFill>
                <a:cs typeface="Times New Roman" pitchFamily="18" charset="0"/>
              </a:rPr>
              <a:t> SCSLSA, </a:t>
            </a:r>
            <a:r>
              <a:rPr lang="en-US" sz="1800">
                <a:solidFill>
                  <a:srgbClr val="0000FF"/>
                </a:solidFill>
              </a:rPr>
              <a:t>Banja Koviljaca</a:t>
            </a:r>
            <a:r>
              <a:rPr lang="fr-FR" sz="1800">
                <a:solidFill>
                  <a:srgbClr val="0000FF"/>
                </a:solidFill>
                <a:cs typeface="Times New Roman" pitchFamily="18" charset="0"/>
              </a:rPr>
              <a:t>, Serbia, May 13-17 2013</a:t>
            </a:r>
          </a:p>
        </p:txBody>
      </p:sp>
      <p:sp>
        <p:nvSpPr>
          <p:cNvPr id="9" name="Rectangle 19"/>
          <p:cNvSpPr>
            <a:spLocks noChangeArrowheads="1"/>
          </p:cNvSpPr>
          <p:nvPr userDrawn="1"/>
        </p:nvSpPr>
        <p:spPr bwMode="auto">
          <a:xfrm>
            <a:off x="-73025" y="981075"/>
            <a:ext cx="2124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11439" tIns="205719" rIns="411439" bIns="205719" anchor="ctr"/>
          <a:lstStyle/>
          <a:p>
            <a:pPr algn="l">
              <a:buClrTx/>
              <a:buSzTx/>
              <a:defRPr/>
            </a:pPr>
            <a:r>
              <a:rPr lang="en-US" sz="2400" b="0">
                <a:solidFill>
                  <a:srgbClr val="000000"/>
                </a:solidFill>
                <a:latin typeface="Tahoma" pitchFamily="34" charset="0"/>
              </a:rPr>
              <a:t>GRePAA</a:t>
            </a:r>
          </a:p>
        </p:txBody>
      </p:sp>
      <p:graphicFrame>
        <p:nvGraphicFramePr>
          <p:cNvPr id="10" name="Obje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925" y="73025"/>
          <a:ext cx="1258888" cy="1411288"/>
        </p:xfrm>
        <a:graphic>
          <a:graphicData uri="http://schemas.openxmlformats.org/presentationml/2006/ole">
            <p:oleObj spid="_x0000_s38914" name="Microsoft ClipArt Gallery" r:id="rId3" imgW="4435475" imgH="4327525" progId="MS_ClipArt_Gallery">
              <p:embed/>
            </p:oleObj>
          </a:graphicData>
        </a:graphic>
      </p:graphicFrame>
      <p:pic>
        <p:nvPicPr>
          <p:cNvPr id="11" name="Picture 2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625" y="112713"/>
            <a:ext cx="1114425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29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 sz="2400"/>
            </a:lvl1pPr>
          </a:lstStyle>
          <a:p>
            <a:pPr lvl="0"/>
            <a:r>
              <a:rPr lang="fr-FR" noProof="0" smtClean="0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15900" y="1989138"/>
            <a:ext cx="9612313" cy="863600"/>
          </a:xfrm>
        </p:spPr>
        <p:txBody>
          <a:bodyPr/>
          <a:lstStyle/>
          <a:p>
            <a:pPr algn="ctr" eaLnBrk="1" hangingPunct="1"/>
            <a:r>
              <a:rPr lang="en-US" sz="4000" b="1" i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Quantum Stark broadening for Ar XV lines</a:t>
            </a:r>
            <a:endParaRPr lang="fr-FR" sz="4000" b="1" i="1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15900" y="3357563"/>
            <a:ext cx="9540875" cy="2374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000" b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Haykel Elabidi</a:t>
            </a:r>
            <a:r>
              <a:rPr lang="fr-FR" sz="2000" b="1" baseline="30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1,2,a</a:t>
            </a:r>
            <a:r>
              <a:rPr lang="fr-FR" sz="2000" b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Sylvie Sahal-Bréchot</a:t>
            </a:r>
            <a:r>
              <a:rPr lang="fr-FR" sz="2000" b="1" baseline="30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2000" b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and Milan S. Dimitrijevic</a:t>
            </a:r>
            <a:r>
              <a:rPr lang="fr-FR" sz="2000" b="1" baseline="30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3,4</a:t>
            </a:r>
            <a:endParaRPr lang="fr-FR" sz="2000" b="1" smtClean="0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fr-FR" sz="1600" baseline="30000" smtClean="0">
              <a:solidFill>
                <a:srgbClr val="CC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sz="2000" b="1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Deanship of the Foundation Year, Umm Al-Qura University, Makkah, Saudi Arabia</a:t>
            </a:r>
            <a: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2000" b="1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GREPAA</a:t>
            </a:r>
            <a: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Faculté des Sciences de Bizerte, Université de Carthage, Tunisia</a:t>
            </a:r>
            <a:b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2000" b="1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LERMA, UMR 8112 CNRS, Observatoire de Paris-Meudon, F-92195 Meudon, France</a:t>
            </a:r>
            <a:br>
              <a:rPr lang="fr-FR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200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Astronomical Observatory, Volgina 7, 11060 Belgrade 38, Serbia</a:t>
            </a:r>
            <a:endParaRPr lang="fr-FR" sz="200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fr-FR" sz="2000" baseline="30000" smtClean="0">
              <a:solidFill>
                <a:srgbClr val="CC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fr-FR" sz="2000" baseline="30000" smtClean="0">
              <a:solidFill>
                <a:srgbClr val="CC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sz="2000" b="1" baseline="30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000" b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haelabidi@uqu.edu.sa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-396875" y="1711325"/>
            <a:ext cx="9828213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411439" tIns="205719" rIns="411439" bIns="205719"/>
          <a:lstStyle/>
          <a:p>
            <a:pPr marL="342900" indent="-342900" algn="just">
              <a:buClrTx/>
              <a:buFont typeface="Wingdings" pitchFamily="2" charset="2"/>
              <a:buChar char="Ø"/>
              <a:defRPr/>
            </a:pP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We calculate in the present paper, quantum (Q) and </a:t>
            </a:r>
            <a:r>
              <a:rPr lang="en-US" sz="3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semiclassical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(SCP) widths for some </a:t>
            </a:r>
            <a:r>
              <a:rPr lang="en-US" sz="3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XV lines. </a:t>
            </a:r>
          </a:p>
          <a:p>
            <a:pPr algn="just">
              <a:defRPr/>
            </a:pPr>
            <a:endParaRPr lang="en-US" sz="3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Tx/>
              <a:buFont typeface="Wingdings" pitchFamily="2" charset="2"/>
              <a:buChar char="Ø"/>
              <a:defRPr/>
            </a:pP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 extensive comparison between the results of the two formalisms is presented.</a:t>
            </a:r>
          </a:p>
          <a:p>
            <a:pPr marL="342900" indent="-342900" algn="just">
              <a:buClrTx/>
              <a:buFont typeface="Wingdings" pitchFamily="2" charset="2"/>
              <a:buChar char="Ø"/>
              <a:defRPr/>
            </a:pPr>
            <a:endParaRPr lang="en-US" sz="3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Tx/>
              <a:buFont typeface="Wingdings" pitchFamily="2" charset="2"/>
              <a:buChar char="Ø"/>
              <a:defRPr/>
            </a:pP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Except few SCP results, the present quantum results are the first ones to be published.</a:t>
            </a:r>
            <a:endParaRPr lang="fr-FR" sz="3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-122238" y="1557338"/>
            <a:ext cx="9324976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marL="342900" indent="-342900" algn="l">
              <a:buClrTx/>
              <a:buSzTx/>
              <a:buFont typeface="Wingdings" pitchFamily="2" charset="2"/>
              <a:buChar char="Ø"/>
            </a:pPr>
            <a:r>
              <a:rPr lang="fr-FR" sz="26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the SCP widths for lines </a:t>
            </a:r>
            <a:r>
              <a:rPr lang="en-US" sz="26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involving the ground level </a:t>
            </a:r>
            <a:r>
              <a:rPr lang="fr-FR" sz="26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are overestimated compared to the quantum ones.</a:t>
            </a:r>
          </a:p>
        </p:txBody>
      </p:sp>
      <p:pic>
        <p:nvPicPr>
          <p:cNvPr id="5123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4338" y="2895600"/>
            <a:ext cx="5711825" cy="3846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79388" y="1484313"/>
            <a:ext cx="8856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marL="342900" indent="-342900" algn="l">
              <a:buClrTx/>
              <a:buSzTx/>
              <a:buFont typeface="Wingdings" pitchFamily="2" charset="2"/>
              <a:buChar char="Ø"/>
            </a:pPr>
            <a:r>
              <a:rPr lang="en-GB" sz="3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two results (Q and SCP) become close to each others for lines involving excited levels.</a:t>
            </a:r>
          </a:p>
          <a:p>
            <a:pPr marL="342900" indent="-342900" algn="l">
              <a:buClrTx/>
              <a:buSzTx/>
              <a:buFont typeface="Wingdings" pitchFamily="2" charset="2"/>
              <a:buChar char="Ø"/>
            </a:pPr>
            <a:endParaRPr lang="en-GB" sz="30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ClrTx/>
              <a:buSzTx/>
              <a:buFont typeface="Wingdings" pitchFamily="2" charset="2"/>
              <a:buChar char="Ø"/>
            </a:pPr>
            <a:r>
              <a:rPr lang="en-GB" sz="3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SCP results are no longer overestimated compared to the quantum ones.</a:t>
            </a:r>
          </a:p>
        </p:txBody>
      </p:sp>
      <p:pic>
        <p:nvPicPr>
          <p:cNvPr id="17411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005263"/>
            <a:ext cx="7300913" cy="2589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71438" y="1557338"/>
            <a:ext cx="9072562" cy="282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marL="457200" indent="-457200" algn="l">
              <a:buClrTx/>
              <a:buFont typeface="Wingdings" pitchFamily="2" charset="2"/>
              <a:buChar char="Ø"/>
            </a:pPr>
            <a:r>
              <a:rPr lang="en-US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disagreement between Q and SCP results is important when the strong and close collisions and thus the elastic collisions due to the quadrupolar potential are dominant.</a:t>
            </a:r>
          </a:p>
          <a:p>
            <a:pPr marL="457200" indent="-457200" algn="just">
              <a:buClrTx/>
              <a:buFont typeface="Wingdings" pitchFamily="2" charset="2"/>
              <a:buChar char="Ø"/>
            </a:pPr>
            <a:r>
              <a:rPr lang="en-US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 contributions of strong collisions and those of the quadrupolar potential are important for transitions involving levels with low principal quantum number.</a:t>
            </a:r>
            <a:r>
              <a:rPr lang="fr-FR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buClrTx/>
              <a:buFont typeface="Wingdings" pitchFamily="2" charset="2"/>
              <a:buChar char="Ø"/>
            </a:pPr>
            <a:r>
              <a:rPr lang="en-US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Probably, the SCP method overestimates the contributions of strong close collisions. </a:t>
            </a:r>
          </a:p>
          <a:p>
            <a:pPr marL="457200" indent="-457200" algn="just">
              <a:buClrTx/>
              <a:buFont typeface="Wingdings" pitchFamily="2" charset="2"/>
              <a:buChar char="Ø"/>
            </a:pPr>
            <a:r>
              <a:rPr lang="en-US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may be due to the hydrogenoid approximation used in the evaluation of these contribution.</a:t>
            </a:r>
            <a:endParaRPr lang="fr-FR" sz="20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4406900"/>
            <a:ext cx="7673975" cy="2335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WordArt 4"/>
          <p:cNvSpPr>
            <a:spLocks noChangeArrowheads="1" noChangeShapeType="1" noTextEdit="1"/>
          </p:cNvSpPr>
          <p:nvPr/>
        </p:nvSpPr>
        <p:spPr bwMode="auto">
          <a:xfrm>
            <a:off x="625475" y="3357563"/>
            <a:ext cx="8123238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i="1" kern="10">
                <a:ln w="31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 FOR YOUR ATTENTION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hlink"/>
          </a:buClr>
          <a:buSzPct val="120000"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hlink"/>
          </a:buClr>
          <a:buSzPct val="120000"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3680</TotalTime>
  <Words>158</Words>
  <Application>Microsoft Office PowerPoint</Application>
  <PresentationFormat>On-screen Show (4:3)</PresentationFormat>
  <Paragraphs>33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Comic Sans MS</vt:lpstr>
      <vt:lpstr>Arial</vt:lpstr>
      <vt:lpstr>Tahoma</vt:lpstr>
      <vt:lpstr>Wingdings</vt:lpstr>
      <vt:lpstr>Times New Roman</vt:lpstr>
      <vt:lpstr>Ocean</vt:lpstr>
      <vt:lpstr>Microsoft ClipArt Gallery</vt:lpstr>
      <vt:lpstr>Quantum Stark broadening for Ar XV lines</vt:lpstr>
      <vt:lpstr>Slide 2</vt:lpstr>
      <vt:lpstr>Slide 3</vt:lpstr>
      <vt:lpstr>Slide 4</vt:lpstr>
      <vt:lpstr>Slide 5</vt:lpstr>
      <vt:lpstr>Slide 6</vt:lpstr>
    </vt:vector>
  </TitlesOfParts>
  <Company>Mon Ordinateur personnel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 BROADENING RESEARCH IN TUNISIA : HISTORY,  PRESENT STATE AND INTERNATIONAL COLLABORATION.</dc:title>
  <dc:creator>Nebil</dc:creator>
  <cp:lastModifiedBy>milan</cp:lastModifiedBy>
  <cp:revision>225</cp:revision>
  <dcterms:created xsi:type="dcterms:W3CDTF">2003-10-02T18:22:14Z</dcterms:created>
  <dcterms:modified xsi:type="dcterms:W3CDTF">2013-06-08T14:43:34Z</dcterms:modified>
</cp:coreProperties>
</file>