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17" r:id="rId1"/>
  </p:sldMasterIdLst>
  <p:notesMasterIdLst>
    <p:notesMasterId r:id="rId8"/>
  </p:notesMasterIdLst>
  <p:sldIdLst>
    <p:sldId id="279" r:id="rId2"/>
    <p:sldId id="282" r:id="rId3"/>
    <p:sldId id="283" r:id="rId4"/>
    <p:sldId id="284" r:id="rId5"/>
    <p:sldId id="285" r:id="rId6"/>
    <p:sldId id="281"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90" autoAdjust="0"/>
    <p:restoredTop sz="90588" autoAdjust="0"/>
  </p:normalViewPr>
  <p:slideViewPr>
    <p:cSldViewPr>
      <p:cViewPr varScale="1">
        <p:scale>
          <a:sx n="114" d="100"/>
          <a:sy n="114" d="100"/>
        </p:scale>
        <p:origin x="-90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F173AA0E-DEB4-4D0E-9CE9-8167069C9880}" type="datetimeFigureOut">
              <a:rPr lang="en-US"/>
              <a:pPr>
                <a:defRPr/>
              </a:pPr>
              <a:t>6/7/2013</a:t>
            </a:fld>
            <a:endParaRPr lang="en-US"/>
          </a:p>
        </p:txBody>
      </p:sp>
      <p:sp>
        <p:nvSpPr>
          <p:cNvPr id="92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B997239-EA9D-4672-9D39-4DE69AE49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a:p>
          </p:txBody>
        </p:sp>
      </p:grpSp>
      <p:sp>
        <p:nvSpPr>
          <p:cNvPr id="607254"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60725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C7BA1D8F-6D76-4B6D-AC46-5B68E596561F}"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0F27ED97-8C10-4150-A948-C86F410392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DFABC547-10BF-4ACA-91A3-38346E50523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D29F694A-1D74-420A-BBFC-35FB86BD582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821412B0-41DD-45FB-8F56-8CDBD56CE04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C14F0742-1121-4588-92E5-36074C65F7A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794CA54C-ABFB-4BAD-B233-E2D6F75F0A2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786C48FD-060D-4094-8EA7-245F80037DC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BA068329-3197-402F-84A1-C7F4C2AFECE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4AC5CD5F-C724-4D3E-A15E-A889120DE2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6D616A8F-CEE8-4C86-BA62-055439E490A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606211"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0621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606213"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1028" name="Group 6"/>
          <p:cNvGrpSpPr>
            <a:grpSpLocks/>
          </p:cNvGrpSpPr>
          <p:nvPr/>
        </p:nvGrpSpPr>
        <p:grpSpPr bwMode="auto">
          <a:xfrm>
            <a:off x="0" y="6019800"/>
            <a:ext cx="7848600" cy="857250"/>
            <a:chOff x="0" y="3792"/>
            <a:chExt cx="4944" cy="540"/>
          </a:xfrm>
        </p:grpSpPr>
        <p:sp>
          <p:nvSpPr>
            <p:cNvPr id="60621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42" name="Group 8"/>
            <p:cNvGrpSpPr>
              <a:grpSpLocks/>
            </p:cNvGrpSpPr>
            <p:nvPr userDrawn="1"/>
          </p:nvGrpSpPr>
          <p:grpSpPr bwMode="auto">
            <a:xfrm>
              <a:off x="2486" y="3792"/>
              <a:ext cx="2458" cy="540"/>
              <a:chOff x="2486" y="3792"/>
              <a:chExt cx="2458" cy="540"/>
            </a:xfrm>
          </p:grpSpPr>
          <p:sp>
            <p:nvSpPr>
              <p:cNvPr id="606217"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606218"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a:p>
            </p:txBody>
          </p:sp>
          <p:sp>
            <p:nvSpPr>
              <p:cNvPr id="606219"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a:p>
            </p:txBody>
          </p:sp>
          <p:sp>
            <p:nvSpPr>
              <p:cNvPr id="606220"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a:p>
            </p:txBody>
          </p:sp>
          <p:sp>
            <p:nvSpPr>
              <p:cNvPr id="606221"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a:p>
            </p:txBody>
          </p:sp>
        </p:grpSp>
        <p:sp>
          <p:nvSpPr>
            <p:cNvPr id="60622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029" name="Group 15"/>
          <p:cNvGrpSpPr>
            <a:grpSpLocks/>
          </p:cNvGrpSpPr>
          <p:nvPr/>
        </p:nvGrpSpPr>
        <p:grpSpPr bwMode="auto">
          <a:xfrm>
            <a:off x="627063" y="6021388"/>
            <a:ext cx="5684837" cy="849312"/>
            <a:chOff x="395" y="3793"/>
            <a:chExt cx="3581" cy="535"/>
          </a:xfrm>
        </p:grpSpPr>
        <p:sp>
          <p:nvSpPr>
            <p:cNvPr id="606224"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a:p>
          </p:txBody>
        </p:sp>
        <p:sp>
          <p:nvSpPr>
            <p:cNvPr id="606225"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a:p>
          </p:txBody>
        </p:sp>
        <p:sp>
          <p:nvSpPr>
            <p:cNvPr id="606226"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a:p>
          </p:txBody>
        </p:sp>
        <p:sp>
          <p:nvSpPr>
            <p:cNvPr id="606227"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a:p>
          </p:txBody>
        </p:sp>
        <p:sp>
          <p:nvSpPr>
            <p:cNvPr id="606228"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a:p>
          </p:txBody>
        </p:sp>
        <p:sp>
          <p:nvSpPr>
            <p:cNvPr id="606229"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a:p>
          </p:txBody>
        </p:sp>
      </p:grpSp>
      <p:sp>
        <p:nvSpPr>
          <p:cNvPr id="606230"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6232"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606233"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606234"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862E0B14-968B-43EF-8D31-DCB2B11D655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51"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p:txBody>
          <a:bodyPr/>
          <a:lstStyle/>
          <a:p>
            <a:pPr eaLnBrk="1" hangingPunct="1">
              <a:defRPr/>
            </a:pPr>
            <a:r>
              <a:rPr lang="sr-Cyrl-CS" dirty="0" smtClean="0"/>
              <a:t> </a:t>
            </a:r>
          </a:p>
        </p:txBody>
      </p:sp>
      <p:sp>
        <p:nvSpPr>
          <p:cNvPr id="3075" name="Rectangle 3"/>
          <p:cNvSpPr>
            <a:spLocks noGrp="1" noChangeArrowheads="1"/>
          </p:cNvSpPr>
          <p:nvPr>
            <p:ph type="body" idx="1"/>
          </p:nvPr>
        </p:nvSpPr>
        <p:spPr>
          <a:xfrm>
            <a:off x="304800" y="0"/>
            <a:ext cx="8382000" cy="6096000"/>
          </a:xfrm>
        </p:spPr>
        <p:txBody>
          <a:bodyPr/>
          <a:lstStyle/>
          <a:p>
            <a:pPr algn="ctr" eaLnBrk="1" hangingPunct="1">
              <a:lnSpc>
                <a:spcPct val="90000"/>
              </a:lnSpc>
              <a:buFontTx/>
              <a:buNone/>
            </a:pPr>
            <a:r>
              <a:rPr lang="en-US" sz="6000" smtClean="0"/>
              <a:t> STARK WIDTHS OF SPECTRAL LINES OF NEUTRAL NEON</a:t>
            </a:r>
          </a:p>
          <a:p>
            <a:r>
              <a:rPr lang="en-US" sz="4800" smtClean="0"/>
              <a:t>Milan  S. Dimitrijevi</a:t>
            </a:r>
            <a:r>
              <a:rPr lang="sr-Latn-CS" sz="4800" smtClean="0"/>
              <a:t>ć</a:t>
            </a:r>
            <a:r>
              <a:rPr lang="en-US" sz="4800" smtClean="0"/>
              <a:t>, </a:t>
            </a:r>
          </a:p>
          <a:p>
            <a:r>
              <a:rPr lang="en-US" sz="4800" smtClean="0"/>
              <a:t>Zoran Simić, </a:t>
            </a:r>
          </a:p>
          <a:p>
            <a:r>
              <a:rPr lang="en-US" sz="4800" smtClean="0"/>
              <a:t>Andjelka  Kovačević,  </a:t>
            </a:r>
          </a:p>
          <a:p>
            <a:r>
              <a:rPr lang="en-US" sz="4800" smtClean="0"/>
              <a:t>Sylvie Sahal-Bréchot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4099" name="Content Placeholder 2"/>
          <p:cNvSpPr>
            <a:spLocks noGrp="1"/>
          </p:cNvSpPr>
          <p:nvPr>
            <p:ph idx="1"/>
          </p:nvPr>
        </p:nvSpPr>
        <p:spPr>
          <a:xfrm>
            <a:off x="152400" y="152400"/>
            <a:ext cx="8534400" cy="5943600"/>
          </a:xfrm>
        </p:spPr>
        <p:txBody>
          <a:bodyPr/>
          <a:lstStyle/>
          <a:p>
            <a:r>
              <a:rPr lang="en-US" sz="2800" smtClean="0"/>
              <a:t>The data on Stark broadening of spectral lines of interest for diagnostics, modelling and investigations of stellar atmospheres and other various plasmas in astrophysics, laboratory, technology and fusion research, obtained by us using semiclassical perturbation method, are organized in the STARK-B database (http://stark-b.obspm.fr/). We note as well that this database is a part of Virtual Atomic and Molecular Data Center (VAMDC - http://vamdc.org/, Dubernet et al., 2010), supported by EU in the framework of the FP7 "Research Infrastructures - INFRA-2008-1.2.2 - Scientific Data Infrastructures" initiative.</a:t>
            </a:r>
          </a:p>
          <a:p>
            <a:endParaRPr lang="en-US"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5123" name="Content Placeholder 2"/>
          <p:cNvSpPr>
            <a:spLocks noGrp="1"/>
          </p:cNvSpPr>
          <p:nvPr>
            <p:ph idx="1"/>
          </p:nvPr>
        </p:nvSpPr>
        <p:spPr>
          <a:xfrm>
            <a:off x="152400" y="152400"/>
            <a:ext cx="8305800" cy="6553200"/>
          </a:xfrm>
        </p:spPr>
        <p:txBody>
          <a:bodyPr/>
          <a:lstStyle/>
          <a:p>
            <a:r>
              <a:rPr lang="en-US" sz="2400" smtClean="0"/>
              <a:t>In Milosavljević et al. (2004) we determined, within the frame of the semiclassical perturbation approach, Stark widths due to collisions with electrons and protons for 25 spectral lines of neutral neon.  In order to complete Stark broadening data for Ne I spectral lines, needed for analysis of stellar atmospheres and laboratory and technological plasmas analysis, modeling and diagnostics, we determined here, using the same semiclassical perturbation method, the missing Stark shifts and  Stark widths for the broadening by collisions with ionized helium, for these 25 spectral lines of neutral neon. The obtained data will be included in the STARK-B database,  a part of the Virtual Atomic and Molecular Data Center. </a:t>
            </a:r>
          </a:p>
          <a:p>
            <a:r>
              <a:rPr lang="en-US" sz="2400" smtClean="0"/>
              <a:t>Here in Table 1, we present a sample of obtained results </a:t>
            </a:r>
          </a:p>
          <a:p>
            <a:endParaRPr lang="en-US"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6147" name="Content Placeholder 2"/>
          <p:cNvSpPr>
            <a:spLocks noGrp="1"/>
          </p:cNvSpPr>
          <p:nvPr>
            <p:ph idx="1"/>
          </p:nvPr>
        </p:nvSpPr>
        <p:spPr>
          <a:xfrm>
            <a:off x="304800" y="152400"/>
            <a:ext cx="8382000" cy="5943600"/>
          </a:xfrm>
        </p:spPr>
        <p:txBody>
          <a:bodyPr/>
          <a:lstStyle/>
          <a:p>
            <a:r>
              <a:rPr lang="en-US" sz="1600" smtClean="0"/>
              <a:t>Table 1.</a:t>
            </a:r>
          </a:p>
          <a:p>
            <a:r>
              <a:rPr lang="en-US" sz="1600" smtClean="0"/>
              <a:t> Stark shifts (d) due to electron-, proton-, and ionized helium-impacts and full widths at half intensity maximum (W) for neutral neon spectral lines , for a perturber density of 10</a:t>
            </a:r>
            <a:r>
              <a:rPr lang="en-US" sz="1600" baseline="30000" smtClean="0"/>
              <a:t>16 </a:t>
            </a:r>
            <a:r>
              <a:rPr lang="en-US" sz="1600" smtClean="0"/>
              <a:t>cm</a:t>
            </a:r>
            <a:r>
              <a:rPr lang="en-US" sz="1600" baseline="30000" smtClean="0"/>
              <a:t>-3</a:t>
            </a:r>
            <a:r>
              <a:rPr lang="en-US" sz="1600" smtClean="0"/>
              <a:t>.  </a:t>
            </a:r>
          </a:p>
          <a:p>
            <a:r>
              <a:rPr lang="en-US" sz="1600" smtClean="0"/>
              <a:t> </a:t>
            </a:r>
          </a:p>
          <a:p>
            <a:r>
              <a:rPr lang="en-US" sz="1600" smtClean="0"/>
              <a:t> PERTURBER DENSITY= 1.D+16cm-3</a:t>
            </a:r>
          </a:p>
          <a:p>
            <a:r>
              <a:rPr lang="en-US" sz="1600" smtClean="0"/>
              <a:t> PERTURBERS ARE:  ELECTRONS    PROTONS    IONIZED HELIUM</a:t>
            </a:r>
          </a:p>
          <a:p>
            <a:r>
              <a:rPr lang="en-US" sz="1600" smtClean="0"/>
              <a:t> TRANSITION    T(K)       SHIFT(A)       SHIFT(A)   WIDTH(A)   SHIFT(A)</a:t>
            </a:r>
          </a:p>
          <a:p>
            <a:r>
              <a:rPr lang="en-US" sz="1600" smtClean="0"/>
              <a:t> </a:t>
            </a:r>
          </a:p>
          <a:p>
            <a:r>
              <a:rPr lang="en-US" sz="1600" smtClean="0"/>
              <a:t> Ne I 3S - 3P  2500.     0.162E-01     0.426E-02  0.152E-01  0.341E-02</a:t>
            </a:r>
          </a:p>
          <a:p>
            <a:r>
              <a:rPr lang="en-US" sz="1600" smtClean="0"/>
              <a:t> [3/2]1-[1/2]0 5000.      0.197E-01     0.156E-01  0.154E-01  0.394E-02</a:t>
            </a:r>
          </a:p>
          <a:p>
            <a:r>
              <a:rPr lang="en-US" sz="1600" smtClean="0"/>
              <a:t>   6074.3 A   10000.     0.207E-01     0.557E-02  0.155E-01  0.450E-02</a:t>
            </a:r>
          </a:p>
          <a:p>
            <a:r>
              <a:rPr lang="en-US" sz="1600" smtClean="0"/>
              <a:t>                     20000.     0.205E-01     0.631E-02  0.156E-01  0.510E-02</a:t>
            </a:r>
          </a:p>
          <a:p>
            <a:r>
              <a:rPr lang="en-US" sz="1600" smtClean="0"/>
              <a:t>                     30000.     0.176E-01     0.677E-02  0.157E-01  0.549E-02</a:t>
            </a:r>
          </a:p>
          <a:p>
            <a:r>
              <a:rPr lang="en-US" sz="1600" smtClean="0"/>
              <a:t>                     50000.     0.143E-01     0.739E-02  0.158E-01  0.599E-02</a:t>
            </a:r>
          </a:p>
          <a:p>
            <a:r>
              <a:rPr lang="en-US" sz="1600" smtClean="0"/>
              <a:t> </a:t>
            </a:r>
          </a:p>
          <a:p>
            <a:r>
              <a:rPr lang="en-US" sz="1600" smtClean="0"/>
              <a:t> Ne I 3S - 3P  2500.     0.467E-02     0.135E-02  0.167E-01  0.109E-02</a:t>
            </a:r>
          </a:p>
          <a:p>
            <a:r>
              <a:rPr lang="en-US" sz="1600" smtClean="0"/>
              <a:t> [3/2]1-[1/2]1  5000.     0.423E-02     0.153E-02  0.168E-01  0.124E-02</a:t>
            </a:r>
          </a:p>
          <a:p>
            <a:r>
              <a:rPr lang="en-US" sz="1600" smtClean="0"/>
              <a:t>   7245.2 A   10000.     0.238E-02     0.173E-02  0.168E-01  0.140E-02</a:t>
            </a:r>
          </a:p>
          <a:p>
            <a:r>
              <a:rPr lang="en-US" sz="1600" smtClean="0"/>
              <a:t>                     20000.     0.852E-03   0.195E-02  0.168E-01  0.158E-02</a:t>
            </a:r>
          </a:p>
          <a:p>
            <a:r>
              <a:rPr lang="en-US" sz="1600" smtClean="0"/>
              <a:t>                     30000.     0.336E-03   0.209E-02  0.168E-01  0.169E-02</a:t>
            </a:r>
          </a:p>
          <a:p>
            <a:r>
              <a:rPr lang="en-US" sz="1600" smtClean="0"/>
              <a:t>                     50000.    -0.246E-03     0.228E-02  0.168E-01  0.185E-02</a:t>
            </a:r>
          </a:p>
          <a:p>
            <a:r>
              <a:rPr lang="en-US" sz="1600" smtClean="0"/>
              <a:t> </a:t>
            </a:r>
          </a:p>
          <a:p>
            <a:endParaRPr lang="en-US" sz="16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7171" name="Content Placeholder 2"/>
          <p:cNvSpPr>
            <a:spLocks noGrp="1"/>
          </p:cNvSpPr>
          <p:nvPr>
            <p:ph idx="1"/>
          </p:nvPr>
        </p:nvSpPr>
        <p:spPr>
          <a:xfrm>
            <a:off x="228600" y="152400"/>
            <a:ext cx="8458200" cy="5943600"/>
          </a:xfrm>
        </p:spPr>
        <p:txBody>
          <a:bodyPr/>
          <a:lstStyle/>
          <a:p>
            <a:r>
              <a:rPr lang="en-US" sz="2400" smtClean="0"/>
              <a:t>Due to the high abundance of neon in stellar atmospheres, we hope that the obtained results will be of interest for stellar spectra interpretation and synthesis and for a number of other investigations in astrophysics, physics and plasma technologies.</a:t>
            </a:r>
          </a:p>
          <a:p>
            <a:r>
              <a:rPr lang="en-US" sz="2400" smtClean="0"/>
              <a:t> </a:t>
            </a:r>
          </a:p>
          <a:p>
            <a:r>
              <a:rPr lang="fr-FR" sz="2400" smtClean="0"/>
              <a:t>References</a:t>
            </a:r>
            <a:endParaRPr lang="en-US" sz="2400" smtClean="0"/>
          </a:p>
          <a:p>
            <a:r>
              <a:rPr lang="fr-FR" sz="2400" smtClean="0"/>
              <a:t> </a:t>
            </a:r>
            <a:endParaRPr lang="en-US" sz="2400" smtClean="0"/>
          </a:p>
          <a:p>
            <a:r>
              <a:rPr lang="fr-FR" sz="2400" smtClean="0"/>
              <a:t>Dubernet, M. L. et al.: 2010, J. Quant. Spectrosc. Radiat. Transfer, </a:t>
            </a:r>
            <a:r>
              <a:rPr lang="fr-FR" sz="2400" b="1" smtClean="0"/>
              <a:t>111</a:t>
            </a:r>
            <a:r>
              <a:rPr lang="fr-FR" sz="2400" smtClean="0"/>
              <a:t>, 2151.</a:t>
            </a:r>
            <a:endParaRPr lang="en-US" sz="2400" smtClean="0"/>
          </a:p>
          <a:p>
            <a:r>
              <a:rPr lang="fr-FR" sz="2400" smtClean="0"/>
              <a:t>Milosavljević, V., Djeniže, S., Dimitrijević, M. S. : 2004, J. Phys. </a:t>
            </a:r>
            <a:r>
              <a:rPr lang="en-US" sz="2400" smtClean="0"/>
              <a:t>B: At. Mol. Opt. Phys., </a:t>
            </a:r>
            <a:r>
              <a:rPr lang="en-US" sz="2400" b="1" smtClean="0"/>
              <a:t>37</a:t>
            </a:r>
            <a:r>
              <a:rPr lang="en-US" sz="2400" smtClean="0"/>
              <a:t>, 2713.</a:t>
            </a:r>
          </a:p>
          <a:p>
            <a:r>
              <a:rPr lang="en-US" sz="2400" smtClean="0"/>
              <a:t> </a:t>
            </a:r>
          </a:p>
          <a:p>
            <a:r>
              <a:rPr lang="en-US" sz="2400" smtClean="0"/>
              <a:t> </a:t>
            </a:r>
          </a:p>
          <a:p>
            <a:endParaRPr lang="en-US"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p:txBody>
          <a:bodyPr/>
          <a:lstStyle/>
          <a:p>
            <a:pPr eaLnBrk="1" hangingPunct="1">
              <a:defRPr/>
            </a:pPr>
            <a:r>
              <a:rPr lang="sr-Cyrl-CS" dirty="0" smtClean="0"/>
              <a:t> </a:t>
            </a:r>
          </a:p>
        </p:txBody>
      </p:sp>
      <p:sp>
        <p:nvSpPr>
          <p:cNvPr id="8195" name="Rectangle 3"/>
          <p:cNvSpPr>
            <a:spLocks noGrp="1" noChangeArrowheads="1"/>
          </p:cNvSpPr>
          <p:nvPr>
            <p:ph type="body" idx="1"/>
          </p:nvPr>
        </p:nvSpPr>
        <p:spPr/>
        <p:txBody>
          <a:bodyPr/>
          <a:lstStyle/>
          <a:p>
            <a:pPr algn="ctr" eaLnBrk="1" hangingPunct="1">
              <a:lnSpc>
                <a:spcPct val="90000"/>
              </a:lnSpc>
              <a:buFontTx/>
              <a:buNone/>
            </a:pPr>
            <a:r>
              <a:rPr lang="en-US" sz="6000" smtClean="0"/>
              <a:t> </a:t>
            </a:r>
            <a:endParaRPr lang="sr-Cyrl-CS" sz="6000" smtClean="0"/>
          </a:p>
          <a:p>
            <a:pPr algn="ctr" eaLnBrk="1" hangingPunct="1">
              <a:lnSpc>
                <a:spcPct val="90000"/>
              </a:lnSpc>
              <a:buFontTx/>
              <a:buNone/>
            </a:pPr>
            <a:r>
              <a:rPr lang="en-US" sz="6000" smtClean="0"/>
              <a:t>THANK YOU FOR ATTENTION</a:t>
            </a:r>
            <a:endParaRPr lang="sr-Cyrl-CS" sz="6000" smtClean="0"/>
          </a:p>
        </p:txBody>
      </p:sp>
    </p:spTree>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3360</TotalTime>
  <Words>354</Words>
  <Application>Microsoft Office PowerPoint</Application>
  <PresentationFormat>On-screen Show (4:3)</PresentationFormat>
  <Paragraphs>41</Paragraphs>
  <Slides>6</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Mountain Top</vt:lpstr>
      <vt:lpstr> </vt:lpstr>
      <vt:lpstr>Slide 2</vt:lpstr>
      <vt:lpstr>Slide 3</vt:lpstr>
      <vt:lpstr>Slide 4</vt:lpstr>
      <vt:lpstr>Slide 5</vt:lpstr>
      <vt:lpstr> </vt:lpstr>
    </vt:vector>
  </TitlesOfParts>
  <Company>AOB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Милутин Миланковић</dc:title>
  <dc:creator>Zoran Simic</dc:creator>
  <cp:lastModifiedBy>Milan S. Dimitrijevi</cp:lastModifiedBy>
  <cp:revision>191</cp:revision>
  <cp:lastPrinted>1601-01-01T00:00:00Z</cp:lastPrinted>
  <dcterms:created xsi:type="dcterms:W3CDTF">2005-09-26T12:21:15Z</dcterms:created>
  <dcterms:modified xsi:type="dcterms:W3CDTF">2013-06-07T14:09:50Z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