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</p:sldMasterIdLst>
  <p:notesMasterIdLst>
    <p:notesMasterId r:id="rId29"/>
  </p:notesMasterIdLst>
  <p:sldIdLst>
    <p:sldId id="256" r:id="rId3"/>
    <p:sldId id="265" r:id="rId4"/>
    <p:sldId id="258" r:id="rId5"/>
    <p:sldId id="262" r:id="rId6"/>
    <p:sldId id="261" r:id="rId7"/>
    <p:sldId id="263" r:id="rId8"/>
    <p:sldId id="259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9" r:id="rId26"/>
    <p:sldId id="26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Стандартный раздел" id="{167BCD3B-834B-EE42-A1F2-81CD5F506A02}">
          <p14:sldIdLst>
            <p14:sldId id="256"/>
            <p14:sldId id="265"/>
            <p14:sldId id="258"/>
            <p14:sldId id="262"/>
            <p14:sldId id="261"/>
            <p14:sldId id="263"/>
            <p14:sldId id="259"/>
            <p14:sldId id="268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Dadon" id="{9C7767C4-5D62-C54C-8774-82B288D9DCD6}">
          <p14:sldIdLst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Inner Shell&amp;Appendexes" id="{DD74EBD0-E44D-3646-BC12-924D8BD95BEF}">
          <p14:sldIdLst>
            <p14:sldId id="269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AD8E2-BAF0-E141-AA01-09193E4951F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CF4F-4A19-9B46-9B0E-591DA3040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69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FFC23-D170-0F4A-8B51-C05D6AB43101}" type="slidenum">
              <a:rPr lang="de-DE"/>
              <a:pPr/>
              <a:t>2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65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B2C6-8B39-ED4D-A3DA-8DC9E45B2347}" type="slidenum">
              <a:rPr lang="de-DE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promotion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A115-FAEC-814D-B688-CBDFE60315CB}" type="slidenum">
              <a:rPr lang="de-DE"/>
              <a:pPr/>
              <a:t>26</a:t>
            </a:fld>
            <a:endParaRPr lang="de-DE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de-DE"/>
              <a:t>1fm=10-13cm. The arrows indicate the transition energy at the turning point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10B07-0380-0D46-8A84-331B25361962}" type="slidenum">
              <a:rPr lang="de-DE"/>
              <a:pPr/>
              <a:t>3</a:t>
            </a:fld>
            <a:endParaRPr lang="de-D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Because for this system all static quantities like energy terms can be calculated without.. And at the same time it’s a </a:t>
            </a:r>
            <a:r>
              <a:rPr lang="en-US" dirty="0" err="1" smtClean="0"/>
              <a:t>prototaype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err="1" smtClean="0"/>
              <a:t>Ku:lom</a:t>
            </a:r>
            <a:r>
              <a:rPr lang="en-US" dirty="0" smtClean="0"/>
              <a:t> ‘</a:t>
            </a:r>
            <a:r>
              <a:rPr lang="en-US" dirty="0" err="1" smtClean="0"/>
              <a:t>kompaund</a:t>
            </a:r>
            <a:r>
              <a:rPr lang="en-US" dirty="0" smtClean="0"/>
              <a:t> </a:t>
            </a:r>
            <a:r>
              <a:rPr lang="en-US" dirty="0" err="1" smtClean="0"/>
              <a:t>proutetaip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C30F-6D4D-7449-816E-E8E3F048C9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89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the work by great </a:t>
            </a:r>
            <a:r>
              <a:rPr lang="en-US" dirty="0" err="1" smtClean="0"/>
              <a:t>physisits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Until recently the most intensive study has been devoted to the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14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B7DFC-2658-2148-BBEA-C343141F5255}" type="slidenum">
              <a:rPr lang="de-DE"/>
              <a:pPr/>
              <a:t>8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684213"/>
            <a:ext cx="5530850" cy="41481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Little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DTM, In </a:t>
            </a:r>
            <a:r>
              <a:rPr lang="de-DE" dirty="0" err="1"/>
              <a:t>contrast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PEC,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regarded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combination</a:t>
            </a:r>
            <a:r>
              <a:rPr lang="de-DE" dirty="0"/>
              <a:t> ...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.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transiton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forbidden</a:t>
            </a:r>
            <a:r>
              <a:rPr lang="de-DE" dirty="0"/>
              <a:t> </a:t>
            </a:r>
            <a:r>
              <a:rPr lang="de-DE" dirty="0" err="1"/>
              <a:t>transitions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(Bates) </a:t>
            </a:r>
            <a:r>
              <a:rPr lang="de-DE" dirty="0" err="1"/>
              <a:t>Nonsymmetrical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computation</a:t>
            </a:r>
            <a:r>
              <a:rPr lang="de-DE" dirty="0"/>
              <a:t> 1.determine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separation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2. </a:t>
            </a:r>
            <a:r>
              <a:rPr lang="de-DE" dirty="0" err="1"/>
              <a:t>for</a:t>
            </a:r>
            <a:r>
              <a:rPr lang="de-DE" dirty="0"/>
              <a:t> quasiradial – well-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jaffe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quasiangular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fromKOMAROV</a:t>
            </a:r>
            <a:r>
              <a:rPr lang="de-DE" dirty="0"/>
              <a:t>. The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coefficient</a:t>
            </a:r>
            <a:r>
              <a:rPr lang="de-DE" dirty="0"/>
              <a:t> 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-term </a:t>
            </a:r>
            <a:r>
              <a:rPr lang="de-DE" dirty="0" err="1"/>
              <a:t>recurrence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. The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10-8. </a:t>
            </a:r>
          </a:p>
          <a:p>
            <a:r>
              <a:rPr lang="de-DE" sz="600" dirty="0" err="1"/>
              <a:t>Conditions</a:t>
            </a:r>
            <a:r>
              <a:rPr lang="de-DE" sz="600" dirty="0"/>
              <a:t> </a:t>
            </a:r>
            <a:r>
              <a:rPr lang="de-DE" sz="600" dirty="0" err="1"/>
              <a:t>for</a:t>
            </a:r>
            <a:r>
              <a:rPr lang="de-DE" sz="600" dirty="0"/>
              <a:t> </a:t>
            </a:r>
            <a:r>
              <a:rPr lang="de-DE" sz="600" dirty="0" err="1"/>
              <a:t>zeros</a:t>
            </a:r>
            <a:r>
              <a:rPr lang="de-DE" sz="600" dirty="0"/>
              <a:t> in </a:t>
            </a:r>
            <a:r>
              <a:rPr lang="de-DE" sz="600" dirty="0" err="1"/>
              <a:t>the</a:t>
            </a:r>
            <a:r>
              <a:rPr lang="de-DE" sz="600" dirty="0"/>
              <a:t> </a:t>
            </a:r>
            <a:r>
              <a:rPr lang="de-DE" sz="600" dirty="0" err="1"/>
              <a:t>generalized</a:t>
            </a:r>
            <a:r>
              <a:rPr lang="de-DE" sz="600" dirty="0"/>
              <a:t> </a:t>
            </a:r>
            <a:r>
              <a:rPr lang="de-DE" sz="600" dirty="0" err="1"/>
              <a:t>oscillator</a:t>
            </a:r>
            <a:r>
              <a:rPr lang="de-DE" sz="600" dirty="0"/>
              <a:t> </a:t>
            </a:r>
            <a:r>
              <a:rPr lang="de-DE" sz="600" dirty="0" err="1"/>
              <a:t>strengh</a:t>
            </a:r>
            <a:r>
              <a:rPr lang="de-DE" sz="600" dirty="0"/>
              <a:t>:</a:t>
            </a:r>
          </a:p>
          <a:p>
            <a:r>
              <a:rPr lang="de-DE" sz="600" dirty="0"/>
              <a:t>      </a:t>
            </a:r>
            <a:r>
              <a:rPr lang="de-DE" sz="600" dirty="0" err="1"/>
              <a:t>one</a:t>
            </a:r>
            <a:r>
              <a:rPr lang="de-DE" sz="600" dirty="0"/>
              <a:t> </a:t>
            </a:r>
            <a:r>
              <a:rPr lang="de-DE" sz="600" dirty="0" err="1"/>
              <a:t>electron</a:t>
            </a:r>
            <a:r>
              <a:rPr lang="de-DE" sz="600" dirty="0"/>
              <a:t> </a:t>
            </a:r>
            <a:r>
              <a:rPr lang="de-DE" sz="600" dirty="0" err="1"/>
              <a:t>atom</a:t>
            </a:r>
            <a:r>
              <a:rPr lang="de-DE" sz="600" dirty="0"/>
              <a:t> </a:t>
            </a:r>
            <a:r>
              <a:rPr lang="de-DE" sz="600" dirty="0" err="1"/>
              <a:t>and</a:t>
            </a:r>
            <a:r>
              <a:rPr lang="de-DE" sz="600" dirty="0"/>
              <a:t> </a:t>
            </a:r>
            <a:r>
              <a:rPr lang="de-DE" sz="600" dirty="0" err="1"/>
              <a:t>diatomic</a:t>
            </a:r>
            <a:r>
              <a:rPr lang="de-DE" sz="600" dirty="0"/>
              <a:t> </a:t>
            </a:r>
            <a:r>
              <a:rPr lang="de-DE" sz="600" dirty="0" err="1"/>
              <a:t>molecul</a:t>
            </a:r>
            <a:r>
              <a:rPr lang="de-DE" sz="600" dirty="0"/>
              <a:t> </a:t>
            </a:r>
            <a:r>
              <a:rPr lang="de-DE" sz="600" dirty="0" err="1"/>
              <a:t>example</a:t>
            </a:r>
            <a:endParaRPr lang="de-DE" sz="600" dirty="0"/>
          </a:p>
          <a:p>
            <a:r>
              <a:rPr lang="de-DE" sz="600" dirty="0" err="1"/>
              <a:t>They</a:t>
            </a:r>
            <a:r>
              <a:rPr lang="de-DE" sz="600" dirty="0"/>
              <a:t> </a:t>
            </a:r>
            <a:r>
              <a:rPr lang="de-DE" sz="600" dirty="0" err="1"/>
              <a:t>are</a:t>
            </a:r>
            <a:r>
              <a:rPr lang="de-DE" sz="600" dirty="0"/>
              <a:t> </a:t>
            </a:r>
            <a:r>
              <a:rPr lang="de-DE" sz="600" dirty="0" err="1"/>
              <a:t>important,similar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zeros</a:t>
            </a:r>
            <a:r>
              <a:rPr lang="de-DE" sz="600" dirty="0"/>
              <a:t> in </a:t>
            </a:r>
            <a:r>
              <a:rPr lang="de-DE" sz="600" dirty="0" err="1"/>
              <a:t>oscillator</a:t>
            </a:r>
            <a:r>
              <a:rPr lang="de-DE" sz="600" dirty="0"/>
              <a:t> </a:t>
            </a:r>
            <a:r>
              <a:rPr lang="de-DE" sz="600" dirty="0" err="1"/>
              <a:t>strengh</a:t>
            </a:r>
            <a:r>
              <a:rPr lang="de-DE" sz="600" dirty="0"/>
              <a:t> </a:t>
            </a:r>
            <a:r>
              <a:rPr lang="de-DE" sz="600" dirty="0" err="1"/>
              <a:t>for</a:t>
            </a:r>
            <a:r>
              <a:rPr lang="de-DE" sz="600" dirty="0"/>
              <a:t> </a:t>
            </a:r>
            <a:r>
              <a:rPr lang="de-DE" sz="600" dirty="0" err="1"/>
              <a:t>fotoionization</a:t>
            </a:r>
            <a:r>
              <a:rPr lang="de-DE" sz="600" dirty="0"/>
              <a:t> </a:t>
            </a:r>
            <a:r>
              <a:rPr lang="de-DE" sz="600" dirty="0" err="1"/>
              <a:t>lead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dips</a:t>
            </a:r>
            <a:r>
              <a:rPr lang="de-DE" sz="600" dirty="0"/>
              <a:t> in </a:t>
            </a:r>
            <a:r>
              <a:rPr lang="de-DE" sz="600" dirty="0" err="1"/>
              <a:t>cross</a:t>
            </a:r>
            <a:r>
              <a:rPr lang="de-DE" sz="600" dirty="0"/>
              <a:t> </a:t>
            </a:r>
            <a:r>
              <a:rPr lang="de-DE" sz="600" dirty="0" err="1" smtClean="0"/>
              <a:t>sections</a:t>
            </a:r>
            <a:endParaRPr lang="de-DE" sz="600" dirty="0" smtClean="0"/>
          </a:p>
          <a:p>
            <a:r>
              <a:rPr lang="de-DE" sz="800" dirty="0" err="1" smtClean="0"/>
              <a:t>Fastrup</a:t>
            </a:r>
            <a:r>
              <a:rPr lang="de-DE" sz="800" dirty="0" smtClean="0"/>
              <a:t>, 1975, PR12 2325 </a:t>
            </a:r>
            <a:r>
              <a:rPr lang="de-DE" sz="800" dirty="0" err="1" smtClean="0"/>
              <a:t>for</a:t>
            </a:r>
            <a:r>
              <a:rPr lang="de-DE" sz="800" dirty="0" smtClean="0"/>
              <a:t> </a:t>
            </a:r>
            <a:r>
              <a:rPr lang="de-DE" sz="800" dirty="0" err="1" smtClean="0"/>
              <a:t>energies</a:t>
            </a:r>
            <a:endParaRPr lang="de-DE" sz="800" dirty="0" smtClean="0"/>
          </a:p>
          <a:p>
            <a:r>
              <a:rPr lang="de-DE" sz="800" dirty="0" smtClean="0"/>
              <a:t>Kereselidze,2001 </a:t>
            </a:r>
            <a:r>
              <a:rPr lang="de-DE" sz="800" dirty="0" err="1" smtClean="0"/>
              <a:t>Absracts</a:t>
            </a:r>
            <a:r>
              <a:rPr lang="de-DE" sz="800" dirty="0" smtClean="0"/>
              <a:t> 22 IPEAC</a:t>
            </a:r>
          </a:p>
          <a:p>
            <a:endParaRPr lang="en-US" sz="800" dirty="0" smtClean="0"/>
          </a:p>
          <a:p>
            <a:endParaRPr lang="de-DE" sz="600" dirty="0"/>
          </a:p>
          <a:p>
            <a:endParaRPr lang="de-DE" sz="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charset="0"/>
              <a:buNone/>
            </a:pPr>
            <a:r>
              <a:rPr lang="en-US" sz="2200" dirty="0" smtClean="0">
                <a:latin typeface="Times New Roman" charset="0"/>
              </a:rPr>
              <a:t>Corresponding wave-functions do not overlap and therefore, the matrix element is equal to zero. </a:t>
            </a:r>
          </a:p>
          <a:p>
            <a:pPr lvl="1" algn="just">
              <a:buFont typeface="Wingdings" charset="0"/>
              <a:buNone/>
            </a:pPr>
            <a:r>
              <a:rPr lang="en-US" sz="2200" dirty="0" smtClean="0">
                <a:latin typeface="Times New Roman" charset="0"/>
              </a:rPr>
              <a:t>    At smaller </a:t>
            </a:r>
            <a:r>
              <a:rPr lang="en-US" sz="2200" b="1" i="1" dirty="0" smtClean="0">
                <a:solidFill>
                  <a:srgbClr val="FF0066"/>
                </a:solidFill>
                <a:latin typeface="Times New Roman" charset="0"/>
              </a:rPr>
              <a:t>R</a:t>
            </a:r>
            <a:r>
              <a:rPr lang="en-US" sz="2200" dirty="0" smtClean="0">
                <a:latin typeface="Times New Roman" charset="0"/>
              </a:rPr>
              <a:t>, the interaction between two different ions will allow optical transitions corresponding to the transition of one electron from one ion to the other.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2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specifically I’’</a:t>
            </a:r>
            <a:r>
              <a:rPr lang="en-US" dirty="0" err="1" smtClean="0"/>
              <a:t>ll</a:t>
            </a:r>
            <a:r>
              <a:rPr lang="en-US" dirty="0" smtClean="0"/>
              <a:t> deal with… </a:t>
            </a:r>
            <a:r>
              <a:rPr lang="en-US" dirty="0" err="1" smtClean="0"/>
              <a:t>Eksou’the:mik</a:t>
            </a:r>
            <a:endParaRPr lang="ru-RU" dirty="0" smtClean="0"/>
          </a:p>
          <a:p>
            <a:r>
              <a:rPr lang="en-US" dirty="0" smtClean="0"/>
              <a:t>that leads to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C30F-6D4D-7449-816E-E8E3F048C959}" type="slidenum">
              <a:rPr lang="ru-RU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70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10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[X]-</a:t>
            </a:r>
            <a:r>
              <a:rPr lang="en-US" dirty="0" err="1" smtClean="0"/>
              <a:t>hai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89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38C2-9C43-A14F-9E55-03431382943F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7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C156-69C2-5E46-A8FE-7ED5E3F856C8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0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A97A-8BAE-2B4D-91F7-12F32BD35630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9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08E77C-ADA9-1448-925A-08BE2F76737B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18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9FE655-BCB7-E84C-B031-7B08C85145F1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71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CB16BE-BDE5-1D40-BBCB-EC7504451903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7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735908-9627-BC46-B365-ECA03E7709EF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9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F5570-6260-374E-8568-D8B4BFE0A9E4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2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16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9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E533-135D-B045-83B4-18CBF93B590E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6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63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472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565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339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09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953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299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7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129AA9-7F43-244C-8D69-91D36E95C410}" type="datetime1">
              <a:rPr lang="en-US"/>
              <a:pPr/>
              <a:t>6/7/2013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835E86-D282-C844-9B94-E4E0B07780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426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F5570-6260-374E-8568-D8B4BFE0A9E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789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8172-1D20-644F-AAE8-120DA9937BD8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68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9C36BC-A3AE-2E46-AF0A-3005128A760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59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3D6A-9077-3B4B-8543-2ACFA2CC4984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C0D7-973F-5445-A234-DF654EC8C2D0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5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D37F-47B8-9C46-AD92-BE6F2430AAE3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0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6E303-666C-5F46-8E06-FF75D80B7F65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19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1014-CBF2-F84C-9667-B5F3041159AA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014E8-7F35-9B45-97FB-3BADD23EB482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09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06A2537-2771-0C42-81FE-9B12774082A2}" type="slidenum">
              <a:rPr lang="de-DE">
                <a:solidFill>
                  <a:srgbClr val="000000"/>
                </a:solidFill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5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06A2537-2771-0C42-81FE-9B12774082A2}" type="slidenum">
              <a:rPr lang="de-DE" smtClean="0">
                <a:solidFill>
                  <a:srgbClr val="000000"/>
                </a:solidFill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27157" y="6119336"/>
            <a:ext cx="6040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9th Serbian Conference on Spectral Line Shapes in Astrophysics,</a:t>
            </a:r>
            <a:r>
              <a:rPr lang="en-US" dirty="0" smtClean="0"/>
              <a:t> </a:t>
            </a:r>
            <a:r>
              <a:rPr lang="en-US" baseline="30000" dirty="0" smtClean="0"/>
              <a:t>May 13-17, 2013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3201" y="20877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RADIATIVE TRANSITIONS IN FEW ELECTRON </a:t>
            </a:r>
            <a:r>
              <a:rPr lang="en-US" dirty="0" smtClean="0"/>
              <a:t>QUASY-MOLECULES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865929"/>
          </a:xfrm>
        </p:spPr>
        <p:txBody>
          <a:bodyPr>
            <a:normAutofit/>
          </a:bodyPr>
          <a:lstStyle/>
          <a:p>
            <a:r>
              <a:rPr lang="en-US" dirty="0" err="1"/>
              <a:t>A.Devdariani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V.A.Fock</a:t>
            </a:r>
            <a:r>
              <a:rPr lang="en-US" dirty="0"/>
              <a:t> Institute of Physics, </a:t>
            </a:r>
            <a:r>
              <a:rPr lang="en-US" dirty="0" err="1"/>
              <a:t>St.Petersburg</a:t>
            </a:r>
            <a:r>
              <a:rPr lang="en-US" dirty="0"/>
              <a:t> </a:t>
            </a:r>
            <a:r>
              <a:rPr lang="en-US" dirty="0" smtClean="0"/>
              <a:t>University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0304040"/>
              </p:ext>
            </p:extLst>
          </p:nvPr>
        </p:nvGraphicFramePr>
        <p:xfrm>
          <a:off x="4027949" y="5476305"/>
          <a:ext cx="914400" cy="952500"/>
        </p:xfrm>
        <a:graphic>
          <a:graphicData uri="http://schemas.openxmlformats.org/presentationml/2006/ole">
            <p:oleObj spid="_x0000_s1066" r:id="rId3" imgW="914286" imgH="95263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644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9317"/>
            <a:ext cx="51847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568" y="3219450"/>
            <a:ext cx="512594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3625" y="412958"/>
            <a:ext cx="43331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 Example: 2pσ – 4fσ,          Z</a:t>
            </a:r>
            <a:r>
              <a:rPr lang="en-US" baseline="-25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/Z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=1.5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858" y="3411749"/>
            <a:ext cx="59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D(R)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0374" y="1053269"/>
            <a:ext cx="5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E(R)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435600" y="4195379"/>
            <a:ext cx="1106881" cy="33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31793" y="2497214"/>
            <a:ext cx="0" cy="13873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260" y="6136316"/>
            <a:ext cx="311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Devdariani, </a:t>
            </a:r>
            <a:r>
              <a:rPr lang="en-US" dirty="0" err="1" smtClean="0"/>
              <a:t>Dalimier</a:t>
            </a:r>
            <a:endParaRPr lang="en-US" dirty="0" smtClean="0"/>
          </a:p>
          <a:p>
            <a:r>
              <a:rPr lang="en-US" dirty="0" err="1" smtClean="0"/>
              <a:t>Phys</a:t>
            </a:r>
            <a:r>
              <a:rPr lang="en-US" dirty="0" smtClean="0"/>
              <a:t> Rev A 78 (2008)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3249" y="3884555"/>
            <a:ext cx="10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D(R~2)=0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86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89" y="213437"/>
            <a:ext cx="8229600" cy="162040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0090"/>
                </a:solidFill>
              </a:rPr>
              <a:t>Asymptotically forbidden-</a:t>
            </a:r>
            <a:r>
              <a:rPr lang="en-US" sz="3800" b="1" dirty="0" smtClean="0">
                <a:solidFill>
                  <a:srgbClr val="000090"/>
                </a:solidFill>
              </a:rPr>
              <a:t>transitions</a:t>
            </a:r>
            <a:br>
              <a:rPr lang="en-US" sz="3800" b="1" dirty="0" smtClean="0">
                <a:solidFill>
                  <a:srgbClr val="000090"/>
                </a:solidFill>
              </a:rPr>
            </a:br>
            <a:r>
              <a:rPr lang="en-US" sz="3800" b="1" dirty="0" smtClean="0">
                <a:solidFill>
                  <a:srgbClr val="000090"/>
                </a:solidFill>
              </a:rPr>
              <a:t>D(R</a:t>
            </a:r>
            <a:r>
              <a:rPr lang="en-US" sz="3800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∞</a:t>
            </a:r>
            <a:r>
              <a:rPr lang="ru-RU" sz="3800" b="1" dirty="0" smtClean="0">
                <a:solidFill>
                  <a:srgbClr val="000090"/>
                </a:solidFill>
              </a:rPr>
              <a:t>)=0</a:t>
            </a:r>
            <a:r>
              <a:rPr lang="en-US" sz="3800" b="1" dirty="0">
                <a:solidFill>
                  <a:srgbClr val="000090"/>
                </a:solidFill>
              </a:rPr>
              <a:t/>
            </a:r>
            <a:br>
              <a:rPr lang="en-US" sz="3800" b="1" dirty="0">
                <a:solidFill>
                  <a:srgbClr val="000090"/>
                </a:solidFill>
              </a:rPr>
            </a:br>
            <a:endParaRPr lang="en-GB" sz="3600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150543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40935729"/>
              </p:ext>
            </p:extLst>
          </p:nvPr>
        </p:nvGraphicFramePr>
        <p:xfrm>
          <a:off x="382489" y="2294449"/>
          <a:ext cx="3268663" cy="2949064"/>
        </p:xfrm>
        <a:graphic>
          <a:graphicData uri="http://schemas.openxmlformats.org/presentationml/2006/ole">
            <p:oleObj spid="_x0000_s36903" name="Image Bitmap" r:id="rId4" imgW="3269263" imgH="2758095" progId="PBrush">
              <p:embed/>
            </p:oleObj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14633" y="2294449"/>
            <a:ext cx="4097456" cy="2924087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lvl="1" algn="just">
              <a:buFont typeface="Wingdings" charset="0"/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Two cases: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1.  A limiting value of D(R) in a single ion is   equal to zero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          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3p</a:t>
            </a:r>
            <a:r>
              <a:rPr lang="el-GR" sz="2200" dirty="0" smtClean="0">
                <a:solidFill>
                  <a:srgbClr val="000090"/>
                </a:solidFill>
                <a:latin typeface="Times New Roman" charset="0"/>
              </a:rPr>
              <a:t>σ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</a:t>
            </a:r>
            <a:r>
              <a:rPr lang="en-US" sz="2200" i="1" dirty="0" err="1" smtClean="0">
                <a:solidFill>
                  <a:srgbClr val="000090"/>
                </a:solidFill>
                <a:latin typeface="Times New Roman" charset="0"/>
              </a:rPr>
              <a:t>d</a:t>
            </a:r>
            <a:r>
              <a:rPr lang="en-US" sz="2200" baseline="-25000" dirty="0" err="1" smtClean="0">
                <a:solidFill>
                  <a:srgbClr val="000090"/>
                </a:solidFill>
                <a:latin typeface="Times New Roman" charset="0"/>
              </a:rPr>
              <a:t>z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 1s</a:t>
            </a:r>
            <a:r>
              <a:rPr lang="el-GR" sz="2200" dirty="0" smtClean="0">
                <a:solidFill>
                  <a:srgbClr val="000090"/>
                </a:solidFill>
                <a:latin typeface="Times New Roman" charset="0"/>
              </a:rPr>
              <a:t>σ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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 →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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110|</a:t>
            </a:r>
            <a:r>
              <a:rPr lang="en-US" sz="2200" i="1" dirty="0" smtClean="0">
                <a:solidFill>
                  <a:srgbClr val="000090"/>
                </a:solidFill>
                <a:latin typeface="Times New Roman" charset="0"/>
              </a:rPr>
              <a:t>d</a:t>
            </a:r>
            <a:r>
              <a:rPr lang="en-US" sz="2200" baseline="-25000" dirty="0" smtClean="0">
                <a:solidFill>
                  <a:srgbClr val="000090"/>
                </a:solidFill>
                <a:latin typeface="Times New Roman" charset="0"/>
              </a:rPr>
              <a:t>z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 000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</a:t>
            </a:r>
            <a:r>
              <a:rPr lang="en-US" sz="2200" dirty="0" smtClean="0">
                <a:solidFill>
                  <a:srgbClr val="000090"/>
                </a:solidFill>
                <a:latin typeface="MATH" charset="0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= 0</a:t>
            </a:r>
          </a:p>
          <a:p>
            <a:pPr algn="just">
              <a:buFont typeface="Wingdings" charset="0"/>
              <a:buNone/>
            </a:pPr>
            <a:endParaRPr lang="en-US" dirty="0" smtClean="0">
              <a:solidFill>
                <a:srgbClr val="000090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endParaRPr lang="en-US" sz="2200" dirty="0">
              <a:solidFill>
                <a:srgbClr val="000090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2. Charge exchange when t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</a:rPr>
              <a:t>he initial and final states belong to different ions at </a:t>
            </a:r>
            <a:r>
              <a:rPr lang="en-US" sz="2400" b="1" i="1" dirty="0" smtClean="0">
                <a:solidFill>
                  <a:srgbClr val="000090"/>
                </a:solidFill>
                <a:latin typeface="Times New Roman" charset="0"/>
              </a:rPr>
              <a:t>R 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cs typeface="Arial" charset="0"/>
              </a:rPr>
              <a:t>→</a:t>
            </a:r>
            <a:r>
              <a:rPr lang="en-US" sz="2400" dirty="0" smtClean="0">
                <a:solidFill>
                  <a:srgbClr val="FF0066"/>
                </a:solidFill>
                <a:latin typeface="Times New Roman" charset="0"/>
              </a:rPr>
              <a:t> ∞. </a:t>
            </a:r>
            <a:br>
              <a:rPr lang="en-US" sz="2400" dirty="0" smtClean="0">
                <a:solidFill>
                  <a:srgbClr val="FF0066"/>
                </a:solidFill>
                <a:latin typeface="Times New Roman" charset="0"/>
              </a:rPr>
            </a:br>
            <a:endParaRPr lang="en-US" sz="2400" dirty="0" smtClean="0">
              <a:solidFill>
                <a:srgbClr val="FF0066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r>
              <a:rPr lang="en-US" sz="2400" dirty="0" smtClean="0">
                <a:solidFill>
                  <a:srgbClr val="FF0066"/>
                </a:solidFill>
                <a:latin typeface="Times New Roman" charset="0"/>
              </a:rPr>
              <a:t> </a:t>
            </a:r>
            <a:endParaRPr lang="en-GB" sz="2200" dirty="0">
              <a:latin typeface="Times New Roman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0918-DC0D-9641-A5C2-FD80F7F8C74C}" type="datetime1">
              <a:rPr lang="en-US"/>
              <a:pPr/>
              <a:t>6/7/2013</a:t>
            </a:fld>
            <a:endParaRPr lang="en-GB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B61E-C996-D142-AC3A-49B0514AF236}" type="slidenum">
              <a:rPr lang="en-GB"/>
              <a:pPr/>
              <a:t>11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27367" y="5591731"/>
            <a:ext cx="271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dependence of D(R)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1091" y="3158869"/>
            <a:ext cx="8479406" cy="3503359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2"/>
                </a:solidFill>
              </a:rPr>
              <a:t>The specific example of the exothermic charge transfer which includes an initial excited state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and leads to the formation of neutral hydrogen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He</a:t>
            </a:r>
            <a:r>
              <a:rPr lang="en-US" sz="2800" baseline="30000" dirty="0" smtClean="0">
                <a:solidFill>
                  <a:schemeClr val="bg2"/>
                </a:solidFill>
              </a:rPr>
              <a:t>+</a:t>
            </a:r>
            <a:r>
              <a:rPr lang="en-US" sz="2800" dirty="0" smtClean="0">
                <a:solidFill>
                  <a:schemeClr val="bg2"/>
                </a:solidFill>
              </a:rPr>
              <a:t>(n=3)+H</a:t>
            </a:r>
            <a:r>
              <a:rPr lang="en-US" sz="2800" baseline="30000" dirty="0" smtClean="0">
                <a:solidFill>
                  <a:schemeClr val="bg2"/>
                </a:solidFill>
              </a:rPr>
              <a:t>+</a:t>
            </a:r>
            <a:r>
              <a:rPr lang="en-US" sz="2800" dirty="0" smtClean="0">
                <a:solidFill>
                  <a:schemeClr val="bg2"/>
                </a:solidFill>
              </a:rPr>
              <a:t>→He</a:t>
            </a:r>
            <a:r>
              <a:rPr lang="en-US" sz="2800" baseline="30000" dirty="0" smtClean="0">
                <a:solidFill>
                  <a:schemeClr val="bg2"/>
                </a:solidFill>
              </a:rPr>
              <a:t>2+</a:t>
            </a:r>
            <a:r>
              <a:rPr lang="en-US" sz="2800" dirty="0" smtClean="0">
                <a:solidFill>
                  <a:schemeClr val="bg2"/>
                </a:solidFill>
              </a:rPr>
              <a:t>+H(n=1)+7.6eV/</a:t>
            </a:r>
            <a:r>
              <a:rPr lang="en-US" sz="2800" dirty="0" err="1" smtClean="0">
                <a:solidFill>
                  <a:schemeClr val="bg2"/>
                </a:solidFill>
              </a:rPr>
              <a:t>hν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through the </a:t>
            </a:r>
            <a:r>
              <a:rPr lang="en-US" sz="2800" i="1" dirty="0" smtClean="0">
                <a:solidFill>
                  <a:srgbClr val="000090"/>
                </a:solidFill>
              </a:rPr>
              <a:t>4𝑓𝜎→2𝑝𝜎</a:t>
            </a:r>
            <a:r>
              <a:rPr lang="en-US" sz="2800" dirty="0" smtClean="0">
                <a:solidFill>
                  <a:srgbClr val="000090"/>
                </a:solidFill>
              </a:rPr>
              <a:t> transitions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672" y="379714"/>
            <a:ext cx="6702576" cy="87511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Radiative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Transition in He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(n=3)+H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Collisions Followed by Charge Transfer</a:t>
            </a:r>
            <a:endParaRPr lang="de-DE" sz="28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0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1" y="71717"/>
            <a:ext cx="7805877" cy="6623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0224" y="33835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→He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+H(n=1)+7.6eV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→He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+H(n=1)+</a:t>
            </a:r>
            <a:r>
              <a:rPr lang="en-US" dirty="0" err="1" smtClean="0">
                <a:solidFill>
                  <a:schemeClr val="bg2"/>
                </a:solidFill>
              </a:rPr>
              <a:t>hν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8942" y="1009264"/>
            <a:ext cx="16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623" y="2347898"/>
            <a:ext cx="1581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1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96"/>
            <a:ext cx="8915400" cy="106718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He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(n=3)+H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→He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2+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+H(n=1)+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hν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endParaRPr lang="en-US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55" b="9155"/>
          <a:stretch>
            <a:fillRect/>
          </a:stretch>
        </p:blipFill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3638745" y="4273336"/>
            <a:ext cx="381000" cy="3000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602690" y="2189567"/>
            <a:ext cx="381000" cy="3000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Решение 1"/>
          <p:cNvSpPr/>
          <p:nvPr/>
        </p:nvSpPr>
        <p:spPr>
          <a:xfrm>
            <a:off x="7460352" y="2251760"/>
            <a:ext cx="458934" cy="19209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644577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10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03"/>
            <a:ext cx="7772400" cy="1068297"/>
          </a:xfrm>
          <a:solidFill>
            <a:srgbClr val="FFFFFF"/>
          </a:solidFill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Spectral Profile Summed over Impact Parameters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728" y="1298201"/>
            <a:ext cx="5129312" cy="3637531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Ромб 1"/>
          <p:cNvSpPr/>
          <p:nvPr/>
        </p:nvSpPr>
        <p:spPr>
          <a:xfrm>
            <a:off x="2277772" y="3953921"/>
            <a:ext cx="373552" cy="33082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3255233" y="4028625"/>
            <a:ext cx="320186" cy="25612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7383994"/>
              </p:ext>
            </p:extLst>
          </p:nvPr>
        </p:nvGraphicFramePr>
        <p:xfrm>
          <a:off x="3723442" y="2384906"/>
          <a:ext cx="5320034" cy="986423"/>
        </p:xfrm>
        <a:graphic>
          <a:graphicData uri="http://schemas.openxmlformats.org/presentationml/2006/ole">
            <p:oleObj spid="_x0000_s38939" name="Сормула" r:id="rId4" imgW="2587320" imgH="466200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46409" y="4935733"/>
            <a:ext cx="5485867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The total cross section is scaling as Z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Charge exchange through quasi-molecular optical transitions can be  the main channel for low energy collisions of multiply charged 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80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263" y="74704"/>
            <a:ext cx="6096000" cy="75770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rgbClr val="00004D"/>
                </a:solidFill>
              </a:rPr>
              <a:t/>
            </a:r>
            <a:br>
              <a:rPr lang="en-US" sz="3000" dirty="0" smtClean="0">
                <a:solidFill>
                  <a:srgbClr val="00004D"/>
                </a:solidFill>
              </a:rPr>
            </a:br>
            <a:r>
              <a:rPr lang="en-US" sz="3000" dirty="0" smtClean="0">
                <a:solidFill>
                  <a:srgbClr val="000090"/>
                </a:solidFill>
              </a:rPr>
              <a:t>Temperature Dependences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83453"/>
            <a:ext cx="4612488" cy="3344054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84897" y="3250732"/>
            <a:ext cx="4759103" cy="388718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7286" y="3250732"/>
            <a:ext cx="811140" cy="6000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341" y="2786148"/>
            <a:ext cx="216353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Half-Width Squared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45" y="964130"/>
            <a:ext cx="18097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Spectral Profiles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8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Another Example</a:t>
            </a:r>
            <a:r>
              <a:rPr lang="ru-RU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of Asymptotically Forbidden Transition: Radiating Transitions Followed by Resonance Charge Exchange</a:t>
            </a:r>
            <a:endParaRPr lang="ru-RU" sz="2800" b="1" dirty="0">
              <a:solidFill>
                <a:srgbClr val="000090"/>
              </a:solidFill>
            </a:endParaRPr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1005890"/>
              </p:ext>
            </p:extLst>
          </p:nvPr>
        </p:nvGraphicFramePr>
        <p:xfrm>
          <a:off x="2163763" y="2349500"/>
          <a:ext cx="5143500" cy="647700"/>
        </p:xfrm>
        <a:graphic>
          <a:graphicData uri="http://schemas.openxmlformats.org/presentationml/2006/ole">
            <p:oleObj spid="_x0000_s44106" name="Формула" r:id="rId4" imgW="1713756" imgH="215806" progId="Equation.3">
              <p:embed/>
            </p:oleObj>
          </a:graphicData>
        </a:graphic>
      </p:graphicFrame>
      <p:pic>
        <p:nvPicPr>
          <p:cNvPr id="3077" name="Picture 5" descr="рисунок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276600"/>
            <a:ext cx="6553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92275" y="342900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63713" y="4005263"/>
            <a:ext cx="5032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4963466"/>
              </p:ext>
            </p:extLst>
          </p:nvPr>
        </p:nvGraphicFramePr>
        <p:xfrm>
          <a:off x="1743075" y="3309938"/>
          <a:ext cx="525463" cy="571500"/>
        </p:xfrm>
        <a:graphic>
          <a:graphicData uri="http://schemas.openxmlformats.org/presentationml/2006/ole">
            <p:oleObj spid="_x0000_s44107" name="Формула" r:id="rId6" imgW="215713" imgH="241091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1949479"/>
              </p:ext>
            </p:extLst>
          </p:nvPr>
        </p:nvGraphicFramePr>
        <p:xfrm>
          <a:off x="1677988" y="3937000"/>
          <a:ext cx="555625" cy="571500"/>
        </p:xfrm>
        <a:graphic>
          <a:graphicData uri="http://schemas.openxmlformats.org/presentationml/2006/ole">
            <p:oleObj spid="_x0000_s44108" name="Сормула" r:id="rId7" imgW="228600" imgH="241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19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8459788" y="0"/>
            <a:ext cx="6842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8355013" y="-26988"/>
            <a:ext cx="825500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39688" y="0"/>
            <a:ext cx="9104312" cy="1281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90"/>
                </a:solidFill>
                <a:latin typeface="Times New Roman" charset="0"/>
              </a:rPr>
              <a:t>Zero</a:t>
            </a:r>
            <a:r>
              <a:rPr lang="en-US" sz="4400" b="1" dirty="0" smtClean="0">
                <a:solidFill>
                  <a:srgbClr val="000090"/>
                </a:solidFill>
                <a:latin typeface="Times New Roman" charset="0"/>
              </a:rPr>
              <a:t>-Range Potential M</a:t>
            </a:r>
            <a:r>
              <a:rPr lang="ru-RU" sz="4400" b="1" dirty="0" err="1" smtClean="0">
                <a:solidFill>
                  <a:srgbClr val="000090"/>
                </a:solidFill>
                <a:latin typeface="Times New Roman" charset="0"/>
              </a:rPr>
              <a:t>ethod</a:t>
            </a:r>
            <a:endParaRPr lang="ru-RU" sz="44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83943" y="1440656"/>
            <a:ext cx="6985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The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mathematical image of the model is: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518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8026256"/>
              </p:ext>
            </p:extLst>
          </p:nvPr>
        </p:nvGraphicFramePr>
        <p:xfrm>
          <a:off x="2079625" y="1868488"/>
          <a:ext cx="4652963" cy="1425575"/>
        </p:xfrm>
        <a:graphic>
          <a:graphicData uri="http://schemas.openxmlformats.org/presentationml/2006/ole">
            <p:oleObj spid="_x0000_s45207" name="Сормула" r:id="rId4" imgW="2313000" imgH="694800" progId="Equation.3">
              <p:embed/>
            </p:oleObj>
          </a:graphicData>
        </a:graphic>
      </p:graphicFrame>
      <p:sp>
        <p:nvSpPr>
          <p:cNvPr id="5200" name="Rectangle 80"/>
          <p:cNvSpPr>
            <a:spLocks noChangeArrowheads="1"/>
          </p:cNvSpPr>
          <p:nvPr/>
        </p:nvSpPr>
        <p:spPr bwMode="auto">
          <a:xfrm>
            <a:off x="39688" y="3249613"/>
            <a:ext cx="9381471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               </a:t>
            </a:r>
            <a:r>
              <a:rPr lang="en-US" sz="1200" dirty="0" smtClean="0">
                <a:cs typeface="Times New Roman" charset="0"/>
              </a:rPr>
              <a:t>                                   </a:t>
            </a:r>
            <a:r>
              <a:rPr lang="en-US" sz="2800" dirty="0">
                <a:latin typeface="Times New Roman" charset="0"/>
                <a:cs typeface="Times New Roman" charset="0"/>
              </a:rPr>
              <a:t>:       </a:t>
            </a:r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is the bound energy of the extra </a:t>
            </a:r>
          </a:p>
          <a:p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electron in a negative 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5899354"/>
              </p:ext>
            </p:extLst>
          </p:nvPr>
        </p:nvGraphicFramePr>
        <p:xfrm>
          <a:off x="1260010" y="3249613"/>
          <a:ext cx="1474788" cy="561975"/>
        </p:xfrm>
        <a:graphic>
          <a:graphicData uri="http://schemas.openxmlformats.org/presentationml/2006/ole">
            <p:oleObj spid="_x0000_s45208" name="Формула" r:id="rId5" imgW="736600" imgH="279400" progId="Equation.3">
              <p:embed/>
            </p:oleObj>
          </a:graphicData>
        </a:graphic>
      </p:graphicFrame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128075" y="11663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06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9256138"/>
              </p:ext>
            </p:extLst>
          </p:nvPr>
        </p:nvGraphicFramePr>
        <p:xfrm>
          <a:off x="3036094" y="3416717"/>
          <a:ext cx="255587" cy="312737"/>
        </p:xfrm>
        <a:graphic>
          <a:graphicData uri="http://schemas.openxmlformats.org/presentationml/2006/ole">
            <p:oleObj spid="_x0000_s45209" name="Формула" r:id="rId6" imgW="126835" imgH="152202" progId="Equation.3">
              <p:embed/>
            </p:oleObj>
          </a:graphicData>
        </a:graphic>
      </p:graphicFrame>
      <p:sp>
        <p:nvSpPr>
          <p:cNvPr id="5212" name="Rectangle 92"/>
          <p:cNvSpPr>
            <a:spLocks noChangeArrowheads="1"/>
          </p:cNvSpPr>
          <p:nvPr/>
        </p:nvSpPr>
        <p:spPr bwMode="auto">
          <a:xfrm>
            <a:off x="0" y="320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1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150335"/>
              </p:ext>
            </p:extLst>
          </p:nvPr>
        </p:nvGraphicFramePr>
        <p:xfrm>
          <a:off x="3815275" y="3664042"/>
          <a:ext cx="536575" cy="444500"/>
        </p:xfrm>
        <a:graphic>
          <a:graphicData uri="http://schemas.openxmlformats.org/presentationml/2006/ole">
            <p:oleObj spid="_x0000_s45210" name="Формула" r:id="rId7" imgW="253780" imgH="203024" progId="Equation.3">
              <p:embed/>
            </p:oleObj>
          </a:graphicData>
        </a:graphic>
      </p:graphicFrame>
      <p:sp>
        <p:nvSpPr>
          <p:cNvPr id="5215" name="Rectangle 9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1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4635588"/>
              </p:ext>
            </p:extLst>
          </p:nvPr>
        </p:nvGraphicFramePr>
        <p:xfrm>
          <a:off x="2432050" y="5759548"/>
          <a:ext cx="3724275" cy="531812"/>
        </p:xfrm>
        <a:graphic>
          <a:graphicData uri="http://schemas.openxmlformats.org/presentationml/2006/ole">
            <p:oleObj spid="_x0000_s45211" name="Сормула" r:id="rId8" imgW="1866090" imgH="266584" progId="Equation.3">
              <p:embed/>
            </p:oleObj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380202"/>
              </p:ext>
            </p:extLst>
          </p:nvPr>
        </p:nvGraphicFramePr>
        <p:xfrm>
          <a:off x="3036094" y="4108542"/>
          <a:ext cx="2128838" cy="1223963"/>
        </p:xfrm>
        <a:graphic>
          <a:graphicData uri="http://schemas.openxmlformats.org/presentationml/2006/ole">
            <p:oleObj spid="_x0000_s45212" name="Формула" r:id="rId9" imgW="863225" imgH="45700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18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0029188"/>
              </p:ext>
            </p:extLst>
          </p:nvPr>
        </p:nvGraphicFramePr>
        <p:xfrm>
          <a:off x="1844676" y="1519239"/>
          <a:ext cx="4772518" cy="1686571"/>
        </p:xfrm>
        <a:graphic>
          <a:graphicData uri="http://schemas.openxmlformats.org/presentationml/2006/ole">
            <p:oleObj spid="_x0000_s46128" name="Сормула" r:id="rId3" imgW="1992960" imgH="676440" progId="Equation.3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60350"/>
            <a:ext cx="91440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Quasi-Molecular 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Gerade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and 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Ungerade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 Energies </a:t>
            </a:r>
            <a:endParaRPr lang="en-US" sz="2800" b="1" dirty="0">
              <a:solidFill>
                <a:srgbClr val="000090"/>
              </a:solidFill>
              <a:latin typeface="Times New Roman" charset="0"/>
            </a:endParaRPr>
          </a:p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In T</a:t>
            </a:r>
            <a:r>
              <a:rPr lang="ru-RU" sz="2800" b="1" dirty="0" err="1" smtClean="0">
                <a:solidFill>
                  <a:srgbClr val="000090"/>
                </a:solidFill>
                <a:latin typeface="Times New Roman" charset="0"/>
              </a:rPr>
              <a:t>erms</a:t>
            </a:r>
            <a:r>
              <a:rPr lang="ru-RU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of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L</a:t>
            </a:r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ambert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W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F</a:t>
            </a:r>
            <a:r>
              <a:rPr lang="ru-RU" sz="2800" b="1" dirty="0" err="1" smtClean="0">
                <a:solidFill>
                  <a:srgbClr val="000090"/>
                </a:solidFill>
                <a:latin typeface="Times New Roman" charset="0"/>
              </a:rPr>
              <a:t>unction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458" y="3054131"/>
            <a:ext cx="44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Knuth (1996)</a:t>
            </a:r>
          </a:p>
          <a:p>
            <a:r>
              <a:rPr lang="en-US" dirty="0" smtClean="0"/>
              <a:t>On the Lambert function, </a:t>
            </a:r>
            <a:r>
              <a:rPr lang="en-US" dirty="0" err="1" smtClean="0"/>
              <a:t>Adv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Math 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458" y="3849855"/>
            <a:ext cx="3052447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Times New Roman" charset="0"/>
              </a:rPr>
              <a:t>The Lambert function W is defined as a solution of the equation: </a:t>
            </a:r>
            <a:endParaRPr lang="ru-RU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2473229"/>
              </p:ext>
            </p:extLst>
          </p:nvPr>
        </p:nvGraphicFramePr>
        <p:xfrm>
          <a:off x="213458" y="4715443"/>
          <a:ext cx="3052447" cy="584200"/>
        </p:xfrm>
        <a:graphic>
          <a:graphicData uri="http://schemas.openxmlformats.org/presentationml/2006/ole">
            <p:oleObj spid="_x0000_s46129" name="Сормула" r:id="rId4" imgW="1155700" imgH="254000" progId="Equation.3">
              <p:embed/>
            </p:oleObj>
          </a:graphicData>
        </a:graphic>
      </p:graphicFrame>
      <p:pic>
        <p:nvPicPr>
          <p:cNvPr id="13" name="Picture 10" descr="рисунок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54" y="3830694"/>
            <a:ext cx="4814691" cy="26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01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6681"/>
            <a:ext cx="7772400" cy="1143000"/>
          </a:xfrm>
          <a:solidFill>
            <a:srgbClr val="FFFFFF"/>
          </a:solidFill>
        </p:spPr>
        <p:txBody>
          <a:bodyPr/>
          <a:lstStyle/>
          <a:p>
            <a:r>
              <a:rPr lang="de-DE" dirty="0">
                <a:solidFill>
                  <a:srgbClr val="000090"/>
                </a:solidFill>
              </a:rPr>
              <a:t>CONTENTS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List of Definitions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0"/>
                </a:solidFill>
              </a:rPr>
              <a:t>Intoduction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000090"/>
                </a:solidFill>
              </a:rPr>
              <a:t>One</a:t>
            </a:r>
            <a:r>
              <a:rPr lang="de-DE" dirty="0" smtClean="0">
                <a:solidFill>
                  <a:srgbClr val="000090"/>
                </a:solidFill>
              </a:rPr>
              <a:t>-</a:t>
            </a:r>
            <a:r>
              <a:rPr lang="de-DE" dirty="0" err="1" smtClean="0">
                <a:solidFill>
                  <a:srgbClr val="000090"/>
                </a:solidFill>
              </a:rPr>
              <a:t>Electron</a:t>
            </a:r>
            <a:r>
              <a:rPr lang="de-DE" dirty="0" smtClean="0">
                <a:solidFill>
                  <a:srgbClr val="000090"/>
                </a:solidFill>
              </a:rPr>
              <a:t>-</a:t>
            </a:r>
            <a:r>
              <a:rPr lang="de-DE" dirty="0" err="1" smtClean="0">
                <a:solidFill>
                  <a:srgbClr val="000090"/>
                </a:solidFill>
              </a:rPr>
              <a:t>Two</a:t>
            </a:r>
            <a:r>
              <a:rPr lang="de-DE" dirty="0" smtClean="0">
                <a:solidFill>
                  <a:srgbClr val="000090"/>
                </a:solidFill>
              </a:rPr>
              <a:t>-Center  Problem, </a:t>
            </a:r>
            <a:r>
              <a:rPr lang="en-US" dirty="0" smtClean="0">
                <a:solidFill>
                  <a:srgbClr val="000090"/>
                </a:solidFill>
              </a:rPr>
              <a:t>Motivations</a:t>
            </a:r>
            <a:endParaRPr lang="de-DE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000090"/>
                </a:solidFill>
              </a:rPr>
              <a:t>Features </a:t>
            </a:r>
            <a:r>
              <a:rPr lang="de-DE" dirty="0" err="1">
                <a:solidFill>
                  <a:srgbClr val="000090"/>
                </a:solidFill>
              </a:rPr>
              <a:t>of</a:t>
            </a:r>
            <a:r>
              <a:rPr lang="de-DE" dirty="0">
                <a:solidFill>
                  <a:srgbClr val="000090"/>
                </a:solidFill>
              </a:rPr>
              <a:t> Dipole Transition Moments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Asymptotically </a:t>
            </a:r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orbidden Transitions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 in the He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(n=3)+H</a:t>
            </a:r>
            <a:r>
              <a:rPr lang="en-US" baseline="30000" dirty="0" smtClean="0">
                <a:solidFill>
                  <a:srgbClr val="000090"/>
                </a:solidFill>
              </a:rPr>
              <a:t>+ </a:t>
            </a:r>
            <a:r>
              <a:rPr lang="en-US" dirty="0" smtClean="0">
                <a:solidFill>
                  <a:srgbClr val="000090"/>
                </a:solidFill>
              </a:rPr>
              <a:t>Collisions Followed by Charge Transfer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0090"/>
                </a:solidFill>
              </a:rPr>
              <a:t>H+H</a:t>
            </a:r>
            <a:r>
              <a:rPr lang="de-DE" baseline="30000" dirty="0" smtClean="0">
                <a:solidFill>
                  <a:srgbClr val="000090"/>
                </a:solidFill>
              </a:rPr>
              <a:t>-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Collision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Induced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Radiative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Transitions</a:t>
            </a:r>
            <a:endParaRPr lang="de-DE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000090"/>
                </a:solidFill>
              </a:rPr>
              <a:t>Conclusions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1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60078"/>
            <a:ext cx="8569325" cy="110987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pectral Profiles Averaged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over Maxwell’s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Distributions 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as a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Function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of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Distance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between the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Nuclei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366" y="1583589"/>
            <a:ext cx="6168931" cy="36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Ромб 1"/>
          <p:cNvSpPr/>
          <p:nvPr/>
        </p:nvSpPr>
        <p:spPr>
          <a:xfrm>
            <a:off x="2668223" y="4882373"/>
            <a:ext cx="448262" cy="43754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4637" y="5500347"/>
            <a:ext cx="6984741" cy="115877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maximum of intensity is formed by transitions in the region of 7-10 </a:t>
            </a:r>
            <a:r>
              <a:rPr lang="en-US" dirty="0" err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a.u</a:t>
            </a:r>
            <a:r>
              <a:rPr lang="en-US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. It means that the radiating transitions can be followed by the formation of  unstable molecules in high rotational states.</a:t>
            </a:r>
            <a:r>
              <a:rPr lang="ru-RU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endParaRPr lang="ru-RU" dirty="0">
              <a:solidFill>
                <a:srgbClr val="00009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2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1113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Long-Lived Anionic States of H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endParaRPr lang="ru-RU" baseline="-25000" dirty="0">
              <a:solidFill>
                <a:srgbClr val="00009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44" y="2382771"/>
            <a:ext cx="7112000" cy="34671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12" y="2104193"/>
            <a:ext cx="1181100" cy="1524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571249" y="3980601"/>
            <a:ext cx="10673" cy="9177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Содержимое 13"/>
          <p:cNvPicPr>
            <a:picLocks noGrp="1" noChangeAspect="1"/>
          </p:cNvPicPr>
          <p:nvPr>
            <p:ph idx="1"/>
          </p:nvPr>
        </p:nvPicPr>
        <p:blipFill>
          <a:blip r:embed="rId5"/>
          <a:srcRect l="1766" r="1766"/>
          <a:stretch>
            <a:fillRect/>
          </a:stretch>
        </p:blipFill>
        <p:spPr>
          <a:solidFill>
            <a:srgbClr val="FFFFFF"/>
          </a:solidFill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44" y="1998732"/>
            <a:ext cx="12700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64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 err="1" smtClean="0">
                <a:solidFill>
                  <a:srgbClr val="000090"/>
                </a:solidFill>
              </a:rPr>
              <a:t>Conclusions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31396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two problems involving </a:t>
            </a: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transitions in one/three quasi-molecules have been considered.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Charge exchange is related to the asymptotically forbidden </a:t>
            </a: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transitions.</a:t>
            </a:r>
          </a:p>
          <a:p>
            <a:r>
              <a:rPr lang="de-DE" dirty="0" smtClean="0">
                <a:solidFill>
                  <a:srgbClr val="000090"/>
                </a:solidFill>
              </a:rPr>
              <a:t>The </a:t>
            </a:r>
            <a:r>
              <a:rPr lang="de-DE" dirty="0" err="1" smtClean="0">
                <a:solidFill>
                  <a:srgbClr val="000090"/>
                </a:solidFill>
              </a:rPr>
              <a:t>dependence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of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transition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dipole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moment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is</a:t>
            </a:r>
            <a:r>
              <a:rPr lang="de-DE" dirty="0" smtClean="0">
                <a:solidFill>
                  <a:srgbClr val="000090"/>
                </a:solidFill>
              </a:rPr>
              <a:t>, </a:t>
            </a:r>
            <a:r>
              <a:rPr lang="de-DE" dirty="0" err="1" smtClean="0">
                <a:solidFill>
                  <a:srgbClr val="000090"/>
                </a:solidFill>
              </a:rPr>
              <a:t>likely</a:t>
            </a:r>
            <a:r>
              <a:rPr lang="de-DE" dirty="0" smtClean="0">
                <a:solidFill>
                  <a:srgbClr val="000090"/>
                </a:solidFill>
              </a:rPr>
              <a:t>, </a:t>
            </a:r>
            <a:r>
              <a:rPr lang="de-DE" dirty="0" err="1" smtClean="0">
                <a:solidFill>
                  <a:srgbClr val="000090"/>
                </a:solidFill>
              </a:rPr>
              <a:t>more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important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</a:t>
            </a:r>
            <a:r>
              <a:rPr lang="de-DE" dirty="0" smtClean="0">
                <a:solidFill>
                  <a:srgbClr val="000090"/>
                </a:solidFill>
              </a:rPr>
              <a:t> differential potential </a:t>
            </a:r>
            <a:r>
              <a:rPr lang="de-DE" dirty="0" err="1" smtClean="0">
                <a:solidFill>
                  <a:srgbClr val="000090"/>
                </a:solidFill>
              </a:rPr>
              <a:t>function</a:t>
            </a:r>
            <a:r>
              <a:rPr lang="de-DE" dirty="0" smtClean="0">
                <a:solidFill>
                  <a:srgbClr val="000090"/>
                </a:solidFill>
              </a:rPr>
              <a:t>. </a:t>
            </a: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9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>
                <a:solidFill>
                  <a:srgbClr val="000090"/>
                </a:solidFill>
              </a:rPr>
              <a:t>COLLABORATORS</a:t>
            </a:r>
          </a:p>
        </p:txBody>
      </p:sp>
      <p:pic>
        <p:nvPicPr>
          <p:cNvPr id="188425" name="Picture 9" descr="i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70000" contrast="-8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82" b="22482"/>
          <a:stretch>
            <a:fillRect/>
          </a:stretch>
        </p:blipFill>
        <p:spPr>
          <a:xfrm>
            <a:off x="457200" y="1600200"/>
            <a:ext cx="3491770" cy="20495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8426" name="Picture 10" descr="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" b="514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r>
              <a:rPr lang="en-US" sz="1800" b="1" dirty="0"/>
              <a:t>T. M. </a:t>
            </a:r>
            <a:r>
              <a:rPr lang="en-US" sz="1800" b="1" dirty="0" err="1"/>
              <a:t>Kereselidze</a:t>
            </a:r>
            <a:r>
              <a:rPr lang="en-US" sz="1800" b="1" dirty="0"/>
              <a:t> and I. L. </a:t>
            </a:r>
            <a:r>
              <a:rPr lang="en-US" sz="1800" b="1" dirty="0" err="1"/>
              <a:t>Noselidze</a:t>
            </a:r>
            <a:endParaRPr lang="en-US" sz="1800" i="1" dirty="0"/>
          </a:p>
          <a:p>
            <a:pPr>
              <a:buFontTx/>
              <a:buNone/>
            </a:pPr>
            <a:endParaRPr lang="en-US" sz="1600" i="1" dirty="0"/>
          </a:p>
          <a:p>
            <a:pPr>
              <a:buFontTx/>
              <a:buNone/>
            </a:pPr>
            <a:r>
              <a:rPr lang="en-US" sz="1600" i="1" dirty="0"/>
              <a:t>Department of Physics, Tbilisi State University, </a:t>
            </a:r>
            <a:r>
              <a:rPr lang="en-US" sz="1600" i="1" dirty="0" err="1"/>
              <a:t>Chavchavadze</a:t>
            </a:r>
            <a:r>
              <a:rPr lang="en-US" sz="1600" i="1" dirty="0"/>
              <a:t> Avenue 3, 380028 Tbilisi, Georgia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1600" b="1" dirty="0" err="1"/>
              <a:t>E.Dalimier</a:t>
            </a:r>
            <a:r>
              <a:rPr lang="en-US" sz="1600" b="1" dirty="0"/>
              <a:t>, </a:t>
            </a:r>
            <a:r>
              <a:rPr lang="en-US" sz="1600" b="1" dirty="0" err="1"/>
              <a:t>P.Sauvan</a:t>
            </a:r>
            <a:r>
              <a:rPr lang="en-US" sz="1600" b="1" dirty="0"/>
              <a:t>*, </a:t>
            </a:r>
            <a:r>
              <a:rPr lang="en-US" sz="1600" b="1" dirty="0" err="1"/>
              <a:t>P.Angelo</a:t>
            </a:r>
            <a:r>
              <a:rPr lang="en-US" sz="1600" b="1" dirty="0"/>
              <a:t> and </a:t>
            </a:r>
            <a:r>
              <a:rPr lang="en-US" sz="1600" b="1" dirty="0" err="1"/>
              <a:t>R.Schott</a:t>
            </a:r>
            <a:endParaRPr lang="en-US" sz="1600" b="1" i="1" dirty="0"/>
          </a:p>
          <a:p>
            <a:pPr>
              <a:buFontTx/>
              <a:buNone/>
            </a:pPr>
            <a:r>
              <a:rPr lang="en-US" sz="1600" i="1" dirty="0"/>
              <a:t> </a:t>
            </a:r>
            <a:r>
              <a:rPr lang="en-US" sz="1600" i="1" dirty="0" err="1"/>
              <a:t>Université</a:t>
            </a:r>
            <a:r>
              <a:rPr lang="en-US" sz="1600" i="1" dirty="0"/>
              <a:t> Pierre et Marie Curie, PAPD/LULI, 4, place </a:t>
            </a:r>
            <a:r>
              <a:rPr lang="en-US" sz="1600" i="1" dirty="0" err="1"/>
              <a:t>Jussieu</a:t>
            </a:r>
            <a:r>
              <a:rPr lang="en-US" sz="1600" i="1" dirty="0"/>
              <a:t>, 75252 Paris </a:t>
            </a:r>
            <a:r>
              <a:rPr lang="en-US" sz="1600" i="1" dirty="0" err="1"/>
              <a:t>cedex</a:t>
            </a:r>
            <a:r>
              <a:rPr lang="en-US" sz="1600" i="1" dirty="0"/>
              <a:t> 05, France</a:t>
            </a:r>
          </a:p>
          <a:p>
            <a:pPr>
              <a:buFontTx/>
              <a:buNone/>
            </a:pPr>
            <a:r>
              <a:rPr lang="en-US" sz="1600" i="1" dirty="0"/>
              <a:t> LULI, </a:t>
            </a:r>
            <a:r>
              <a:rPr lang="en-US" sz="1600" i="1" dirty="0" err="1"/>
              <a:t>Ecole</a:t>
            </a:r>
            <a:r>
              <a:rPr lang="en-US" sz="1600" i="1" dirty="0"/>
              <a:t> </a:t>
            </a:r>
            <a:r>
              <a:rPr lang="en-US" sz="1600" i="1" dirty="0" err="1"/>
              <a:t>Polytechnique</a:t>
            </a:r>
            <a:r>
              <a:rPr lang="en-US" sz="1600" i="1" dirty="0"/>
              <a:t>, Route de </a:t>
            </a:r>
            <a:r>
              <a:rPr lang="en-US" sz="1600" i="1" dirty="0" err="1"/>
              <a:t>Saclay</a:t>
            </a:r>
            <a:r>
              <a:rPr lang="en-US" sz="1600" i="1" dirty="0"/>
              <a:t>, 91 128 </a:t>
            </a:r>
            <a:r>
              <a:rPr lang="en-US" sz="1600" i="1" dirty="0" err="1"/>
              <a:t>Palaiseau</a:t>
            </a:r>
            <a:r>
              <a:rPr lang="en-US" sz="1600" i="1" dirty="0"/>
              <a:t> </a:t>
            </a:r>
            <a:r>
              <a:rPr lang="en-US" sz="1600" i="1" dirty="0" err="1"/>
              <a:t>cedex</a:t>
            </a:r>
            <a:r>
              <a:rPr lang="en-US" sz="1600" i="1" dirty="0"/>
              <a:t>, France</a:t>
            </a:r>
          </a:p>
          <a:p>
            <a:pPr>
              <a:buFontTx/>
              <a:buNone/>
            </a:pPr>
            <a:r>
              <a:rPr lang="en-US" sz="1600" i="1" dirty="0"/>
              <a:t>*</a:t>
            </a:r>
            <a:r>
              <a:rPr lang="en-US" sz="1600" i="1" dirty="0" err="1"/>
              <a:t>Departamento</a:t>
            </a:r>
            <a:r>
              <a:rPr lang="en-US" sz="1600" i="1" dirty="0"/>
              <a:t> de </a:t>
            </a:r>
            <a:r>
              <a:rPr lang="en-US" sz="1600" i="1" dirty="0" err="1"/>
              <a:t>Ingenieria</a:t>
            </a:r>
            <a:r>
              <a:rPr lang="en-US" sz="1600" i="1" dirty="0"/>
              <a:t> </a:t>
            </a:r>
            <a:r>
              <a:rPr lang="en-US" sz="1600" i="1" dirty="0" err="1"/>
              <a:t>Energetica</a:t>
            </a:r>
            <a:r>
              <a:rPr lang="en-US" sz="1600" i="1" dirty="0"/>
              <a:t>, UNED, Juan del </a:t>
            </a:r>
            <a:r>
              <a:rPr lang="en-US" sz="1600" i="1" dirty="0" err="1"/>
              <a:t>Rosal</a:t>
            </a:r>
            <a:r>
              <a:rPr lang="en-US" sz="1600" i="1" dirty="0"/>
              <a:t> 12, 28040 Madrid, Spain</a:t>
            </a:r>
            <a:endParaRPr lang="de-DE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0373" y="6225874"/>
            <a:ext cx="8399565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Thank you for your attention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5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 Relative Accuracy:</a:t>
            </a:r>
            <a:r>
              <a:rPr lang="en-US"/>
              <a:t>    </a:t>
            </a:r>
            <a:r>
              <a:rPr lang="en-GB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-12</a:t>
            </a:r>
            <a:r>
              <a:rPr lang="en-US">
                <a:latin typeface="Times New Roman" charset="0"/>
              </a:rPr>
              <a:t> - for the energy terms;</a:t>
            </a:r>
          </a:p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-8</a:t>
            </a:r>
            <a:r>
              <a:rPr lang="en-US">
                <a:solidFill>
                  <a:srgbClr val="FF0066"/>
                </a:solidFill>
                <a:latin typeface="Times New Roman" charset="0"/>
              </a:rPr>
              <a:t>-10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-10</a:t>
            </a:r>
            <a:r>
              <a:rPr lang="en-US">
                <a:latin typeface="Times New Roman" charset="0"/>
              </a:rPr>
              <a:t> - for the corresponding quasi-radial and quasi-angular wavefunctions;</a:t>
            </a:r>
          </a:p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-8</a:t>
            </a:r>
            <a:r>
              <a:rPr lang="en-US">
                <a:latin typeface="Times New Roman" charset="0"/>
              </a:rPr>
              <a:t> - for the calculated matrix elements.</a:t>
            </a:r>
            <a:r>
              <a:rPr lang="en-GB">
                <a:latin typeface="Times New Roman" charset="0"/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0991-DBA9-4046-867C-63EAB7583375}" type="datetime1">
              <a:rPr lang="en-US"/>
              <a:pPr/>
              <a:t>6/7/2013</a:t>
            </a:fld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098-4820-B646-B9B6-D8CCB625D636}" type="slidenum">
              <a:rPr lang="en-GB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89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de-DE" sz="4000"/>
              <a:t>Heavy-Ion—Atom Collisions</a:t>
            </a:r>
            <a:endParaRPr lang="en-US" sz="400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35375" y="1844675"/>
            <a:ext cx="3527425" cy="3516313"/>
          </a:xfrm>
          <a:noFill/>
          <a:ln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281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>
                <a:solidFill>
                  <a:srgbClr val="000000"/>
                </a:solidFill>
                <a:latin typeface="Times New Roman" charset="0"/>
                <a:ea typeface="Arial" charset="0"/>
              </a:rPr>
              <a:t>X rays due to vacancy production</a:t>
            </a:r>
            <a:endParaRPr lang="en-US" sz="32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95738" y="5589588"/>
            <a:ext cx="3671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F W Saris et al, Phys Rev Lett </a:t>
            </a:r>
            <a:r>
              <a:rPr lang="de-DE" sz="2000" b="1">
                <a:solidFill>
                  <a:srgbClr val="000000"/>
                </a:solidFill>
                <a:latin typeface="Times New Roman" charset="0"/>
                <a:ea typeface="Arial" charset="0"/>
              </a:rPr>
              <a:t>28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717 (1972)</a:t>
            </a:r>
            <a:endParaRPr lang="en-US" sz="20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23749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Ar-Ar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i="1">
                <a:solidFill>
                  <a:srgbClr val="000000"/>
                </a:solidFill>
                <a:latin typeface="Times New Roman" charset="0"/>
                <a:ea typeface="Arial" charset="0"/>
              </a:rPr>
              <a:t>L</a:t>
            </a:r>
            <a:r>
              <a:rPr lang="de-DE">
                <a:solidFill>
                  <a:srgbClr val="000000"/>
                </a:solidFill>
                <a:latin typeface="Times New Roman" charset="0"/>
                <a:ea typeface="Arial" charset="0"/>
              </a:rPr>
              <a:t> MO x-ray production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latin typeface="Times New Roman" charset="0"/>
                <a:ea typeface="Arial" charset="0"/>
              </a:rPr>
              <a:t>as a result of promotion</a:t>
            </a:r>
            <a:endParaRPr lang="en-US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55650" y="3141663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swapping at 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2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~Z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1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or 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1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/2</a:t>
            </a:r>
            <a:endParaRPr lang="en-US" sz="20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79500"/>
          </a:xfrm>
        </p:spPr>
        <p:txBody>
          <a:bodyPr>
            <a:normAutofit fontScale="90000"/>
          </a:bodyPr>
          <a:lstStyle/>
          <a:p>
            <a:r>
              <a:rPr lang="de-DE" sz="3600"/>
              <a:t>Cl</a:t>
            </a:r>
            <a:r>
              <a:rPr lang="de-DE" sz="3600" baseline="30000"/>
              <a:t>16+</a:t>
            </a:r>
            <a:r>
              <a:rPr lang="de-DE" sz="3600"/>
              <a:t>-Ar</a:t>
            </a:r>
            <a:r>
              <a:rPr lang="de-DE" sz="4000"/>
              <a:t/>
            </a:r>
            <a:br>
              <a:rPr lang="de-DE" sz="4000"/>
            </a:br>
            <a:endParaRPr lang="en-US" sz="4000"/>
          </a:p>
        </p:txBody>
      </p:sp>
      <p:pic>
        <p:nvPicPr>
          <p:cNvPr id="150531" name="Picture 3" descr="desp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3213" y="836613"/>
            <a:ext cx="3698875" cy="53292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6588125" y="249237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>
                <a:latin typeface="Times New Roman" charset="0"/>
              </a:rPr>
              <a:t>b=1420</a:t>
            </a:r>
            <a:r>
              <a:rPr lang="de-DE" sz="2400" b="1">
                <a:solidFill>
                  <a:srgbClr val="FF9933"/>
                </a:solidFill>
                <a:latin typeface="Times New Roman" charset="0"/>
              </a:rPr>
              <a:t>fm</a:t>
            </a:r>
            <a:endParaRPr lang="en-US" sz="2400" b="1">
              <a:solidFill>
                <a:srgbClr val="FF9933"/>
              </a:solidFill>
              <a:latin typeface="Times New Roman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659563" y="4076700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>
                <a:latin typeface="Times New Roman" charset="0"/>
              </a:rPr>
              <a:t>b=1170fm</a:t>
            </a:r>
            <a:endParaRPr lang="en-US" sz="2400">
              <a:latin typeface="Times New Roman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63575" y="6092825"/>
            <a:ext cx="411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latin typeface="Times New Roman" charset="0"/>
              </a:rPr>
              <a:t>A Z Devdariani, V N Ostrovskij, and A Niehaus</a:t>
            </a:r>
          </a:p>
          <a:p>
            <a:r>
              <a:rPr lang="de-DE" sz="1600">
                <a:latin typeface="Times New Roman" charset="0"/>
              </a:rPr>
              <a:t>J Phys B: At.Mol.Phys. </a:t>
            </a:r>
            <a:r>
              <a:rPr lang="de-DE" sz="1600" b="1">
                <a:latin typeface="Times New Roman" charset="0"/>
              </a:rPr>
              <a:t>18</a:t>
            </a:r>
            <a:r>
              <a:rPr lang="de-DE" sz="1600">
                <a:latin typeface="Times New Roman" charset="0"/>
              </a:rPr>
              <a:t> L161 (1985)</a:t>
            </a:r>
            <a:endParaRPr lang="en-US" sz="16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89" y="11430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Definitions</a:t>
            </a:r>
            <a:endParaRPr lang="de-DE" dirty="0">
              <a:solidFill>
                <a:srgbClr val="00009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69107"/>
            <a:ext cx="8229600" cy="5086176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Quasi-molecules (QM</a:t>
            </a:r>
            <a:r>
              <a:rPr lang="en-US" sz="2400" u="sng" dirty="0" smtClean="0">
                <a:solidFill>
                  <a:srgbClr val="000090"/>
                </a:solidFill>
              </a:rPr>
              <a:t>)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</a:t>
            </a:r>
            <a:r>
              <a:rPr lang="en-US" sz="2400" i="1" dirty="0">
                <a:solidFill>
                  <a:srgbClr val="000090"/>
                </a:solidFill>
              </a:rPr>
              <a:t>Temporary molecules formed by colliding atoms/ions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Potential energy curves </a:t>
            </a:r>
            <a:r>
              <a:rPr lang="en-US" sz="2400" u="sng" dirty="0" smtClean="0">
                <a:solidFill>
                  <a:srgbClr val="000090"/>
                </a:solidFill>
              </a:rPr>
              <a:t>(U,E)</a:t>
            </a:r>
            <a:endParaRPr lang="en-US" sz="2400" u="sng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Potential energies of interactions in specific QM states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Dipole moments (</a:t>
            </a:r>
            <a:r>
              <a:rPr lang="en-US" sz="2400" u="sng" dirty="0" err="1">
                <a:solidFill>
                  <a:srgbClr val="000090"/>
                </a:solidFill>
              </a:rPr>
              <a:t>D,d</a:t>
            </a:r>
            <a:r>
              <a:rPr lang="en-US" sz="2400" u="sng" dirty="0">
                <a:solidFill>
                  <a:srgbClr val="00009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Dipole moments of optical transitions between two QM states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Spectral profiles </a:t>
            </a:r>
            <a:r>
              <a:rPr lang="en-US" sz="2400" u="sng" dirty="0" smtClean="0">
                <a:solidFill>
                  <a:srgbClr val="000090"/>
                </a:solidFill>
              </a:rPr>
              <a:t>(J)</a:t>
            </a:r>
            <a:endParaRPr lang="en-US" sz="2400" u="sng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Wings of spectral lines produced by QM transitions, excluding the central parts of the lines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10564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213" y="82544"/>
            <a:ext cx="8229600" cy="1143000"/>
          </a:xfrm>
        </p:spPr>
        <p:txBody>
          <a:bodyPr/>
          <a:lstStyle/>
          <a:p>
            <a:r>
              <a:rPr lang="de-DE" dirty="0" err="1"/>
              <a:t>Spectral</a:t>
            </a:r>
            <a:r>
              <a:rPr lang="de-DE" dirty="0"/>
              <a:t> Profile </a:t>
            </a:r>
            <a:r>
              <a:rPr lang="de-DE" dirty="0" err="1"/>
              <a:t>Calculations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9737"/>
            <a:ext cx="4038600" cy="3094530"/>
          </a:xfrm>
        </p:spPr>
        <p:txBody>
          <a:bodyPr/>
          <a:lstStyle/>
          <a:p>
            <a:r>
              <a:rPr lang="de-DE" sz="2800" dirty="0" err="1"/>
              <a:t>close-coupling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endParaRPr lang="de-DE" sz="2800" dirty="0"/>
          </a:p>
          <a:p>
            <a:r>
              <a:rPr lang="de-DE" sz="2800" dirty="0"/>
              <a:t>s</a:t>
            </a:r>
            <a:r>
              <a:rPr lang="de-DE" sz="2800" dirty="0" smtClean="0"/>
              <a:t>emi-</a:t>
            </a:r>
            <a:r>
              <a:rPr lang="de-DE" sz="2800" dirty="0" err="1" smtClean="0"/>
              <a:t>classical</a:t>
            </a:r>
            <a:r>
              <a:rPr lang="de-DE" sz="2800" dirty="0" smtClean="0"/>
              <a:t> </a:t>
            </a:r>
            <a:r>
              <a:rPr lang="de-DE" sz="2800" dirty="0" err="1" smtClean="0"/>
              <a:t>approach</a:t>
            </a:r>
            <a:r>
              <a:rPr lang="de-DE" sz="2800" dirty="0" smtClean="0"/>
              <a:t>:</a:t>
            </a:r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err="1"/>
              <a:t>q</a:t>
            </a:r>
            <a:r>
              <a:rPr lang="de-DE" sz="2800" dirty="0" err="1" smtClean="0"/>
              <a:t>uasy-static</a:t>
            </a:r>
            <a:r>
              <a:rPr lang="de-DE" sz="2800" dirty="0" smtClean="0"/>
              <a:t> </a:t>
            </a:r>
            <a:r>
              <a:rPr lang="de-DE" sz="2800" dirty="0" err="1" smtClean="0"/>
              <a:t>appr</a:t>
            </a:r>
            <a:r>
              <a:rPr lang="de-DE" sz="2800" dirty="0" smtClean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1800" dirty="0"/>
              <a:t>      </a:t>
            </a:r>
            <a:endParaRPr lang="en-US" sz="1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23464754"/>
              </p:ext>
            </p:extLst>
          </p:nvPr>
        </p:nvGraphicFramePr>
        <p:xfrm>
          <a:off x="3400425" y="2182036"/>
          <a:ext cx="5743575" cy="1914525"/>
        </p:xfrm>
        <a:graphic>
          <a:graphicData uri="http://schemas.openxmlformats.org/presentationml/2006/ole">
            <p:oleObj spid="_x0000_s11342" name="Сормула" r:id="rId3" imgW="2286000" imgH="7620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8172399"/>
              </p:ext>
            </p:extLst>
          </p:nvPr>
        </p:nvGraphicFramePr>
        <p:xfrm>
          <a:off x="4495800" y="4443066"/>
          <a:ext cx="4225925" cy="2265363"/>
        </p:xfrm>
        <a:graphic>
          <a:graphicData uri="http://schemas.openxmlformats.org/presentationml/2006/ole">
            <p:oleObj spid="_x0000_s11343" name="Сормула" r:id="rId4" imgW="2108200" imgH="11303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1607" y="5784146"/>
            <a:ext cx="22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charset="0"/>
                <a:ea typeface="Arial" charset="0"/>
              </a:rPr>
              <a:t>Condon Point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Arial" charset="0"/>
                <a:sym typeface="Wingdings" charset="0"/>
              </a:rPr>
              <a:t></a:t>
            </a:r>
            <a:endParaRPr lang="de-DE" dirty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endParaRPr lang="ru-RU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2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52949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4000" dirty="0" err="1" smtClean="0"/>
              <a:t>Spectral</a:t>
            </a:r>
            <a:r>
              <a:rPr lang="de-DE" sz="4000" dirty="0" smtClean="0"/>
              <a:t> </a:t>
            </a:r>
            <a:r>
              <a:rPr lang="de-DE" sz="4000" dirty="0" err="1"/>
              <a:t>P</a:t>
            </a:r>
            <a:r>
              <a:rPr lang="de-DE" sz="4000" dirty="0" err="1" smtClean="0"/>
              <a:t>rofiles</a:t>
            </a:r>
            <a:r>
              <a:rPr lang="de-DE" sz="4000" dirty="0" smtClean="0"/>
              <a:t> </a:t>
            </a:r>
            <a:r>
              <a:rPr lang="de-DE" sz="4000" dirty="0" err="1"/>
              <a:t>C</a:t>
            </a:r>
            <a:r>
              <a:rPr lang="de-DE" sz="4000" dirty="0" err="1" smtClean="0"/>
              <a:t>alculations</a:t>
            </a:r>
            <a:r>
              <a:rPr lang="de-DE" sz="4000" dirty="0" smtClean="0"/>
              <a:t>, </a:t>
            </a:r>
            <a:r>
              <a:rPr lang="de-DE" sz="4000" i="1" dirty="0" smtClean="0"/>
              <a:t>J(</a:t>
            </a:r>
            <a:r>
              <a:rPr lang="de-DE" i="1" dirty="0" smtClean="0"/>
              <a:t>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de-DE" sz="3600" dirty="0" smtClean="0"/>
              <a:t>Input Data:</a:t>
            </a:r>
            <a:endParaRPr lang="en-US" sz="36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604250" cy="69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sz="4000" dirty="0" smtClean="0"/>
              <a:t>Potential </a:t>
            </a:r>
            <a:r>
              <a:rPr lang="de-DE" sz="4000" dirty="0" err="1" smtClean="0"/>
              <a:t>energy</a:t>
            </a:r>
            <a:r>
              <a:rPr lang="de-DE" sz="4000" dirty="0" smtClean="0"/>
              <a:t> </a:t>
            </a:r>
            <a:r>
              <a:rPr lang="de-DE" sz="4000" dirty="0" err="1" smtClean="0"/>
              <a:t>curves</a:t>
            </a:r>
            <a:r>
              <a:rPr lang="de-DE" sz="4000" dirty="0" smtClean="0"/>
              <a:t>, </a:t>
            </a:r>
            <a:r>
              <a:rPr lang="de-DE" sz="4000" i="1" dirty="0" err="1" smtClean="0"/>
              <a:t>U</a:t>
            </a:r>
            <a:r>
              <a:rPr lang="de-DE" sz="4000" i="1" baseline="-25000" dirty="0" err="1" smtClean="0"/>
              <a:t>i,f</a:t>
            </a:r>
            <a:r>
              <a:rPr lang="de-DE" sz="4000" i="1" dirty="0" smtClean="0"/>
              <a:t>(R)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sz="4000" dirty="0" smtClean="0">
                <a:solidFill>
                  <a:srgbClr val="00004D"/>
                </a:solidFill>
              </a:rPr>
              <a:t>Dipole </a:t>
            </a:r>
            <a:r>
              <a:rPr lang="de-DE" sz="4000" dirty="0" err="1">
                <a:solidFill>
                  <a:srgbClr val="00004D"/>
                </a:solidFill>
              </a:rPr>
              <a:t>moment</a:t>
            </a:r>
            <a:r>
              <a:rPr lang="de-DE" sz="4000" dirty="0">
                <a:solidFill>
                  <a:srgbClr val="00004D"/>
                </a:solidFill>
              </a:rPr>
              <a:t>, </a:t>
            </a:r>
            <a:r>
              <a:rPr lang="de-DE" sz="4000" i="1" dirty="0">
                <a:solidFill>
                  <a:srgbClr val="00004D"/>
                </a:solidFill>
              </a:rPr>
              <a:t>d(R) 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dirty="0" smtClean="0"/>
              <a:t>The </a:t>
            </a:r>
            <a:r>
              <a:rPr lang="de-DE" sz="2000" dirty="0" err="1"/>
              <a:t>variation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dipole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taken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account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obtain</a:t>
            </a:r>
            <a:r>
              <a:rPr lang="de-DE" sz="2000" dirty="0"/>
              <a:t> </a:t>
            </a:r>
            <a:r>
              <a:rPr lang="de-DE" sz="2000" dirty="0" err="1"/>
              <a:t>reliable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smtClean="0"/>
              <a:t>a </a:t>
            </a:r>
            <a:r>
              <a:rPr lang="de-DE" sz="2000" dirty="0" err="1" smtClean="0"/>
              <a:t>diagnostic</a:t>
            </a:r>
            <a:r>
              <a:rPr lang="de-DE" sz="2000" dirty="0" smtClean="0"/>
              <a:t> </a:t>
            </a:r>
            <a:r>
              <a:rPr lang="de-DE" sz="2000" dirty="0" err="1" smtClean="0"/>
              <a:t>tool</a:t>
            </a:r>
            <a:endParaRPr lang="de-DE" sz="2000" dirty="0" smtClean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600" i="1" u="sng" dirty="0" smtClean="0">
                <a:solidFill>
                  <a:srgbClr val="FF0066"/>
                </a:solidFill>
              </a:rPr>
              <a:t>The first step: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binary collisions of multi-charged ions with only one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bound electron, </a:t>
            </a:r>
            <a:r>
              <a:rPr lang="de-DE" sz="2800" dirty="0" smtClean="0"/>
              <a:t>Z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eZ</a:t>
            </a:r>
            <a:r>
              <a:rPr lang="de-DE" sz="2800" baseline="-25000" dirty="0" smtClean="0"/>
              <a:t>2</a:t>
            </a: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  <a:p>
            <a:pPr eaLnBrk="1" hangingPunct="1">
              <a:spcBef>
                <a:spcPct val="50000"/>
              </a:spcBef>
            </a:pPr>
            <a:endParaRPr lang="de-DE" sz="4000" dirty="0" smtClean="0"/>
          </a:p>
          <a:p>
            <a:pPr eaLnBrk="1" hangingPunct="1">
              <a:spcBef>
                <a:spcPct val="50000"/>
              </a:spcBef>
            </a:pPr>
            <a:endParaRPr lang="de-DE" sz="4000" dirty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7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1642" y="2714560"/>
            <a:ext cx="6316558" cy="338144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856358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two </a:t>
            </a:r>
            <a:r>
              <a:rPr lang="en-US" sz="2400" dirty="0"/>
              <a:t>Coulomb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- one </a:t>
            </a:r>
            <a:r>
              <a:rPr lang="en-US" sz="2400" dirty="0"/>
              <a:t>electron </a:t>
            </a:r>
            <a:r>
              <a:rPr lang="en-US" sz="2400" dirty="0" smtClean="0"/>
              <a:t>compound </a:t>
            </a:r>
            <a:r>
              <a:rPr lang="de-DE" sz="2400" dirty="0" smtClean="0"/>
              <a:t>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eZ</a:t>
            </a:r>
            <a:r>
              <a:rPr lang="de-DE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/>
              <a:t>unique system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de-DE" sz="2400" dirty="0" smtClean="0"/>
              <a:t>The 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eZ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 </a:t>
            </a:r>
            <a:r>
              <a:rPr lang="de-DE" sz="2400" dirty="0" err="1" smtClean="0"/>
              <a:t>plays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(quasi)-</a:t>
            </a:r>
            <a:r>
              <a:rPr lang="de-DE" sz="2400" dirty="0" err="1" smtClean="0"/>
              <a:t>molecules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hydrogen </a:t>
            </a:r>
            <a:r>
              <a:rPr lang="de-DE" sz="2400" dirty="0" err="1" smtClean="0"/>
              <a:t>atom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atoms</a:t>
            </a:r>
            <a:endParaRPr lang="de-DE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prototype of all the features in the spectral profiles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Input data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</a:rPr>
              <a:t>spectral profile calculations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can be obtained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straightforwardly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</a:rPr>
              <a:t>, avoiding typical quantum- chemical approximations.</a:t>
            </a:r>
            <a:endParaRPr lang="de-DE" sz="2400" dirty="0"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Practical applications for plasma spectroscopy, including hot dense plasmas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219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>
                <a:solidFill>
                  <a:srgbClr val="00004D"/>
                </a:solidFill>
              </a:rPr>
              <a:t>MOTIVATION</a:t>
            </a:r>
            <a:endParaRPr lang="ru-RU" dirty="0">
              <a:solidFill>
                <a:srgbClr val="00004D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  <a:solidFill>
            <a:srgbClr val="FFFFFF"/>
          </a:solidFill>
        </p:spPr>
        <p:txBody>
          <a:bodyPr/>
          <a:lstStyle/>
          <a:p>
            <a:r>
              <a:rPr lang="de-DE" sz="3600" dirty="0" smtClean="0">
                <a:solidFill>
                  <a:srgbClr val="000090"/>
                </a:solidFill>
              </a:rPr>
              <a:t/>
            </a:r>
            <a:br>
              <a:rPr lang="de-DE" sz="3600" dirty="0" smtClean="0">
                <a:solidFill>
                  <a:srgbClr val="000090"/>
                </a:solidFill>
              </a:rPr>
            </a:br>
            <a:r>
              <a:rPr lang="de-DE" sz="3600" dirty="0" smtClean="0">
                <a:solidFill>
                  <a:srgbClr val="000090"/>
                </a:solidFill>
              </a:rPr>
              <a:t>Historical Note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9514" y="1217612"/>
            <a:ext cx="8604250" cy="3776815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1800" u="sng" dirty="0" err="1">
                <a:solidFill>
                  <a:srgbClr val="000090"/>
                </a:solidFill>
              </a:rPr>
              <a:t>H</a:t>
            </a:r>
            <a:r>
              <a:rPr lang="en-US" sz="1800" u="sng" dirty="0" err="1" smtClean="0">
                <a:solidFill>
                  <a:srgbClr val="000090"/>
                </a:solidFill>
              </a:rPr>
              <a:t>omopolar</a:t>
            </a:r>
            <a:r>
              <a:rPr lang="en-US" sz="1800" dirty="0" smtClean="0">
                <a:solidFill>
                  <a:srgbClr val="000090"/>
                </a:solidFill>
              </a:rPr>
              <a:t> case</a:t>
            </a:r>
            <a:endParaRPr lang="de-DE" sz="18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u="sng" dirty="0" smtClean="0">
                <a:solidFill>
                  <a:srgbClr val="000090"/>
                </a:solidFill>
              </a:rPr>
              <a:t>H</a:t>
            </a:r>
            <a:r>
              <a:rPr lang="de-DE" sz="1600" u="sng" baseline="-25000" dirty="0" smtClean="0">
                <a:solidFill>
                  <a:srgbClr val="000090"/>
                </a:solidFill>
              </a:rPr>
              <a:t>2</a:t>
            </a:r>
            <a:r>
              <a:rPr lang="de-DE" sz="1600" u="sng" baseline="30000" dirty="0">
                <a:solidFill>
                  <a:srgbClr val="000090"/>
                </a:solidFill>
              </a:rPr>
              <a:t>+   </a:t>
            </a:r>
            <a:r>
              <a:rPr lang="de-DE" sz="1600" u="sng" dirty="0" err="1">
                <a:solidFill>
                  <a:srgbClr val="000090"/>
                </a:solidFill>
              </a:rPr>
              <a:t>problem</a:t>
            </a:r>
            <a:endParaRPr lang="de-DE" sz="1600" u="sng" dirty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de-DE" sz="1600" i="1" dirty="0">
                <a:solidFill>
                  <a:srgbClr val="000090"/>
                </a:solidFill>
              </a:rPr>
              <a:t>W Pauli</a:t>
            </a:r>
            <a:r>
              <a:rPr lang="de-DE" sz="1600" dirty="0">
                <a:solidFill>
                  <a:srgbClr val="000090"/>
                </a:solidFill>
              </a:rPr>
              <a:t>, </a:t>
            </a:r>
            <a:r>
              <a:rPr lang="de-DE" sz="1600" dirty="0" err="1">
                <a:solidFill>
                  <a:srgbClr val="000090"/>
                </a:solidFill>
              </a:rPr>
              <a:t>PhD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thesis</a:t>
            </a:r>
            <a:r>
              <a:rPr lang="de-DE" sz="1600" dirty="0">
                <a:solidFill>
                  <a:srgbClr val="000090"/>
                </a:solidFill>
              </a:rPr>
              <a:t> (1922</a:t>
            </a:r>
            <a:r>
              <a:rPr lang="de-DE" sz="1600" dirty="0" smtClean="0">
                <a:solidFill>
                  <a:srgbClr val="000090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</a:pPr>
            <a:r>
              <a:rPr lang="da-DK" sz="1600" i="1" dirty="0" smtClean="0">
                <a:solidFill>
                  <a:srgbClr val="000090"/>
                </a:solidFill>
              </a:rPr>
              <a:t>E Teller </a:t>
            </a:r>
            <a:r>
              <a:rPr lang="da-DK" sz="1600" dirty="0" smtClean="0">
                <a:solidFill>
                  <a:srgbClr val="000090"/>
                </a:solidFill>
              </a:rPr>
              <a:t>1930</a:t>
            </a:r>
          </a:p>
          <a:p>
            <a:pPr marL="609600" indent="-609600"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H </a:t>
            </a:r>
            <a:r>
              <a:rPr lang="de-DE" sz="1600" i="1" dirty="0">
                <a:solidFill>
                  <a:srgbClr val="000090"/>
                </a:solidFill>
              </a:rPr>
              <a:t>A Bethe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i="1" dirty="0">
                <a:solidFill>
                  <a:srgbClr val="000090"/>
                </a:solidFill>
              </a:rPr>
              <a:t>       </a:t>
            </a:r>
            <a:r>
              <a:rPr lang="de-DE" sz="1600" dirty="0">
                <a:solidFill>
                  <a:srgbClr val="000090"/>
                </a:solidFill>
              </a:rPr>
              <a:t>Quantum </a:t>
            </a:r>
            <a:r>
              <a:rPr lang="de-DE" sz="1600" dirty="0" err="1">
                <a:solidFill>
                  <a:srgbClr val="000090"/>
                </a:solidFill>
              </a:rPr>
              <a:t>Mechanics</a:t>
            </a:r>
            <a:r>
              <a:rPr lang="de-DE" sz="1600" dirty="0">
                <a:solidFill>
                  <a:srgbClr val="000090"/>
                </a:solidFill>
              </a:rPr>
              <a:t>, 1st Edition(~1930)</a:t>
            </a:r>
          </a:p>
          <a:p>
            <a:pPr marL="609600" indent="-609600"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R </a:t>
            </a:r>
            <a:r>
              <a:rPr lang="de-DE" sz="1600" i="1" dirty="0">
                <a:solidFill>
                  <a:srgbClr val="000090"/>
                </a:solidFill>
              </a:rPr>
              <a:t>S </a:t>
            </a:r>
            <a:r>
              <a:rPr lang="de-DE" sz="1600" i="1" dirty="0" err="1">
                <a:solidFill>
                  <a:srgbClr val="000090"/>
                </a:solidFill>
              </a:rPr>
              <a:t>Mulliken</a:t>
            </a:r>
            <a:r>
              <a:rPr lang="de-DE" sz="1600" dirty="0">
                <a:solidFill>
                  <a:srgbClr val="000090"/>
                </a:solidFill>
              </a:rPr>
              <a:t>, J </a:t>
            </a:r>
            <a:r>
              <a:rPr lang="de-DE" sz="1600" dirty="0" err="1">
                <a:solidFill>
                  <a:srgbClr val="000090"/>
                </a:solidFill>
              </a:rPr>
              <a:t>Chem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Phys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b="1" dirty="0">
                <a:solidFill>
                  <a:srgbClr val="000090"/>
                </a:solidFill>
              </a:rPr>
              <a:t>7 </a:t>
            </a:r>
            <a:r>
              <a:rPr lang="de-DE" sz="1600" dirty="0">
                <a:solidFill>
                  <a:srgbClr val="000090"/>
                </a:solidFill>
              </a:rPr>
              <a:t>14 (1939)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dirty="0">
                <a:solidFill>
                  <a:srgbClr val="000090"/>
                </a:solidFill>
              </a:rPr>
              <a:t>       </a:t>
            </a:r>
            <a:r>
              <a:rPr lang="de-DE" sz="1600" dirty="0" smtClean="0">
                <a:solidFill>
                  <a:srgbClr val="000090"/>
                </a:solidFill>
              </a:rPr>
              <a:t>Dipole </a:t>
            </a:r>
            <a:r>
              <a:rPr lang="de-DE" sz="1600" dirty="0" err="1">
                <a:solidFill>
                  <a:srgbClr val="000090"/>
                </a:solidFill>
              </a:rPr>
              <a:t>moment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for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the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i="1" dirty="0" err="1">
                <a:solidFill>
                  <a:srgbClr val="000090"/>
                </a:solidFill>
              </a:rPr>
              <a:t>g-u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transitions</a:t>
            </a:r>
            <a:r>
              <a:rPr lang="de-DE" sz="1600" dirty="0">
                <a:solidFill>
                  <a:srgbClr val="000090"/>
                </a:solidFill>
              </a:rPr>
              <a:t> ~</a:t>
            </a:r>
            <a:r>
              <a:rPr lang="de-DE" sz="1600" i="1" dirty="0">
                <a:solidFill>
                  <a:srgbClr val="000090"/>
                </a:solidFill>
              </a:rPr>
              <a:t>R/</a:t>
            </a:r>
            <a:r>
              <a:rPr lang="de-DE" sz="1600" i="1" dirty="0" smtClean="0">
                <a:solidFill>
                  <a:srgbClr val="000090"/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         D R Bates 1956</a:t>
            </a:r>
          </a:p>
          <a:p>
            <a:pPr>
              <a:lnSpc>
                <a:spcPct val="90000"/>
              </a:lnSpc>
            </a:pPr>
            <a:r>
              <a:rPr lang="de-DE" sz="1600" baseline="-25000" dirty="0" smtClean="0">
                <a:solidFill>
                  <a:srgbClr val="000090"/>
                </a:solidFill>
              </a:rPr>
              <a:t>                    </a:t>
            </a:r>
            <a:r>
              <a:rPr lang="de-DE" sz="1600" dirty="0" smtClean="0">
                <a:solidFill>
                  <a:srgbClr val="000090"/>
                </a:solidFill>
              </a:rPr>
              <a:t>D E </a:t>
            </a:r>
            <a:r>
              <a:rPr lang="de-DE" sz="1600" dirty="0" err="1" smtClean="0">
                <a:solidFill>
                  <a:srgbClr val="000090"/>
                </a:solidFill>
              </a:rPr>
              <a:t>Remaker</a:t>
            </a:r>
            <a:r>
              <a:rPr lang="de-DE" sz="1600" dirty="0" smtClean="0">
                <a:solidFill>
                  <a:srgbClr val="000090"/>
                </a:solidFill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</a:rPr>
              <a:t>and</a:t>
            </a:r>
            <a:r>
              <a:rPr lang="de-DE" sz="1600" dirty="0" smtClean="0">
                <a:solidFill>
                  <a:srgbClr val="000090"/>
                </a:solidFill>
              </a:rPr>
              <a:t> J M Peek (1973)</a:t>
            </a:r>
          </a:p>
          <a:p>
            <a:pPr>
              <a:lnSpc>
                <a:spcPct val="90000"/>
              </a:lnSpc>
            </a:pPr>
            <a:r>
              <a:rPr lang="de-DE" sz="1600" dirty="0" smtClean="0">
                <a:solidFill>
                  <a:srgbClr val="000090"/>
                </a:solidFill>
              </a:rPr>
              <a:t> </a:t>
            </a:r>
            <a:r>
              <a:rPr lang="de-DE" sz="1600" b="1" dirty="0" smtClean="0">
                <a:solidFill>
                  <a:srgbClr val="000090"/>
                </a:solidFill>
              </a:rPr>
              <a:t>20 </a:t>
            </a:r>
            <a:r>
              <a:rPr lang="de-DE" sz="1600" b="1" dirty="0" err="1" smtClean="0">
                <a:solidFill>
                  <a:srgbClr val="000090"/>
                </a:solidFill>
              </a:rPr>
              <a:t>states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with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principal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quantumnumber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i="1" dirty="0" err="1" smtClean="0">
                <a:solidFill>
                  <a:srgbClr val="000090"/>
                </a:solidFill>
              </a:rPr>
              <a:t>n</a:t>
            </a:r>
            <a:r>
              <a:rPr lang="de-DE" sz="1600" b="1" i="1" dirty="0" smtClean="0">
                <a:solidFill>
                  <a:srgbClr val="000090"/>
                </a:solidFill>
              </a:rPr>
              <a:t>=1,2, </a:t>
            </a:r>
            <a:r>
              <a:rPr lang="de-DE" sz="1600" b="1" i="1" dirty="0" err="1" smtClean="0">
                <a:solidFill>
                  <a:srgbClr val="000090"/>
                </a:solidFill>
              </a:rPr>
              <a:t>or</a:t>
            </a:r>
            <a:r>
              <a:rPr lang="de-DE" sz="1600" b="1" i="1" dirty="0" smtClean="0">
                <a:solidFill>
                  <a:srgbClr val="000090"/>
                </a:solidFill>
              </a:rPr>
              <a:t> 3</a:t>
            </a:r>
            <a:endParaRPr lang="de-DE" sz="16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de-DE" sz="1600" u="sng" dirty="0" smtClean="0">
                <a:solidFill>
                  <a:srgbClr val="000090"/>
                </a:solidFill>
              </a:rPr>
              <a:t>H</a:t>
            </a:r>
            <a:r>
              <a:rPr lang="de-DE" sz="1600" u="sng" baseline="-25000" dirty="0" smtClean="0">
                <a:solidFill>
                  <a:srgbClr val="000090"/>
                </a:solidFill>
              </a:rPr>
              <a:t>2</a:t>
            </a:r>
            <a:r>
              <a:rPr lang="de-DE" sz="1600" u="sng" baseline="30000" dirty="0" smtClean="0">
                <a:solidFill>
                  <a:srgbClr val="000090"/>
                </a:solidFill>
              </a:rPr>
              <a:t>+   </a:t>
            </a:r>
            <a:r>
              <a:rPr lang="de-DE" sz="1600" u="sng" dirty="0" err="1" smtClean="0">
                <a:solidFill>
                  <a:srgbClr val="000090"/>
                </a:solidFill>
              </a:rPr>
              <a:t>radiative</a:t>
            </a:r>
            <a:r>
              <a:rPr lang="de-DE" sz="1600" u="sng" dirty="0" smtClean="0">
                <a:solidFill>
                  <a:srgbClr val="000090"/>
                </a:solidFill>
              </a:rPr>
              <a:t> </a:t>
            </a:r>
            <a:r>
              <a:rPr lang="de-DE" sz="1600" u="sng" dirty="0" err="1" smtClean="0">
                <a:solidFill>
                  <a:srgbClr val="000090"/>
                </a:solidFill>
              </a:rPr>
              <a:t>transitions</a:t>
            </a:r>
            <a:endParaRPr lang="de-DE" sz="16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000090"/>
                </a:solidFill>
              </a:rPr>
              <a:t>Lyman-</a:t>
            </a:r>
            <a:r>
              <a:rPr lang="en-US" sz="1600" dirty="0" smtClean="0">
                <a:solidFill>
                  <a:srgbClr val="000090"/>
                </a:solidFill>
                <a:latin typeface="Symbol" charset="0"/>
              </a:rPr>
              <a:t>a, b, g </a:t>
            </a:r>
            <a:r>
              <a:rPr lang="en-US" sz="1600" dirty="0" smtClean="0">
                <a:solidFill>
                  <a:srgbClr val="000090"/>
                </a:solidFill>
              </a:rPr>
              <a:t>transitions broadened by collisions with </a:t>
            </a:r>
            <a:r>
              <a:rPr lang="en-US" sz="1600" i="1" dirty="0" smtClean="0">
                <a:solidFill>
                  <a:srgbClr val="000090"/>
                </a:solidFill>
                <a:latin typeface="Times New Roman" charset="0"/>
              </a:rPr>
              <a:t>H</a:t>
            </a:r>
            <a:r>
              <a:rPr lang="en-US" sz="1600" baseline="30000" dirty="0" smtClean="0">
                <a:solidFill>
                  <a:srgbClr val="000090"/>
                </a:solidFill>
              </a:rPr>
              <a:t>+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1600" i="1" dirty="0" err="1" smtClean="0">
                <a:solidFill>
                  <a:srgbClr val="000090"/>
                </a:solidFill>
              </a:rPr>
              <a:t>I.I.Sobel‘man</a:t>
            </a:r>
            <a:r>
              <a:rPr lang="en-US" sz="1600" i="1" dirty="0" smtClean="0">
                <a:solidFill>
                  <a:srgbClr val="000090"/>
                </a:solidFill>
              </a:rPr>
              <a:t> et al, JETP Letters  2000, PHYSICS-USPEKHI 2003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0090"/>
                </a:solidFill>
              </a:rPr>
              <a:t>     </a:t>
            </a:r>
            <a:r>
              <a:rPr lang="en-US" sz="1600" i="1" dirty="0" err="1" smtClean="0">
                <a:solidFill>
                  <a:srgbClr val="000090"/>
                </a:solidFill>
              </a:rPr>
              <a:t>Radiative</a:t>
            </a:r>
            <a:r>
              <a:rPr lang="en-US" sz="1600" i="1" dirty="0" smtClean="0">
                <a:solidFill>
                  <a:srgbClr val="000090"/>
                </a:solidFill>
              </a:rPr>
              <a:t> transitions in the molecular ion H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1600" i="1" baseline="30000" dirty="0" smtClean="0">
                <a:solidFill>
                  <a:srgbClr val="000090"/>
                </a:solidFill>
              </a:rPr>
              <a:t>+</a:t>
            </a:r>
            <a:endParaRPr lang="en-US" sz="1600" i="1" baseline="-25000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600" i="1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de-DE" sz="1200" i="1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200" i="1" dirty="0" smtClean="0"/>
              <a:t> </a:t>
            </a:r>
            <a:endParaRPr lang="de-DE" sz="1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514" y="5133162"/>
            <a:ext cx="860425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buFont typeface="Wingdings" charset="0"/>
              <a:buNone/>
            </a:pPr>
            <a:r>
              <a:rPr lang="en-US" u="sng" dirty="0" err="1" smtClean="0">
                <a:solidFill>
                  <a:srgbClr val="000090"/>
                </a:solidFill>
              </a:rPr>
              <a:t>Heteropolar</a:t>
            </a:r>
            <a:r>
              <a:rPr lang="en-US" u="sng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case</a:t>
            </a:r>
          </a:p>
          <a:p>
            <a:pPr algn="just">
              <a:buFont typeface="Wingdings" charset="0"/>
              <a:buNone/>
            </a:pPr>
            <a:r>
              <a:rPr lang="en-US" b="1" dirty="0" smtClean="0">
                <a:solidFill>
                  <a:srgbClr val="000090"/>
                </a:solidFill>
              </a:rPr>
              <a:t>X-ray radiation</a:t>
            </a:r>
            <a:r>
              <a:rPr lang="en-US" dirty="0" smtClean="0">
                <a:solidFill>
                  <a:srgbClr val="000090"/>
                </a:solidFill>
              </a:rPr>
              <a:t> under inner-shell excitation in ion-atom collisions. </a:t>
            </a:r>
          </a:p>
          <a:p>
            <a:pPr algn="just"/>
            <a:r>
              <a:rPr lang="en-US" b="1" dirty="0" smtClean="0">
                <a:solidFill>
                  <a:srgbClr val="000090"/>
                </a:solidFill>
              </a:rPr>
              <a:t>Hot dense plasma physics.</a:t>
            </a:r>
          </a:p>
          <a:p>
            <a:pPr algn="just"/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In hot dense plasma experiments the typical densities are about 10</a:t>
            </a:r>
            <a:r>
              <a:rPr lang="en-US" altLang="zh-CN" baseline="30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24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cm</a:t>
            </a:r>
            <a:r>
              <a:rPr lang="en-US" altLang="zh-CN" baseline="30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-3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 now, therefore ‹</a:t>
            </a:r>
            <a:r>
              <a:rPr lang="en-US" altLang="zh-CN" i="1" dirty="0" smtClean="0">
                <a:solidFill>
                  <a:srgbClr val="000090"/>
                </a:solidFill>
                <a:latin typeface="Times New Roman" charset="0"/>
                <a:ea typeface="宋体" charset="0"/>
                <a:cs typeface="宋体" charset="0"/>
              </a:rPr>
              <a:t>R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›~1</a:t>
            </a:r>
            <a:r>
              <a:rPr lang="en-US" altLang="zh-CN" i="1" dirty="0" smtClean="0">
                <a:solidFill>
                  <a:srgbClr val="000090"/>
                </a:solidFill>
                <a:latin typeface="Times New Roman" charset="0"/>
                <a:ea typeface="宋体" charset="0"/>
                <a:cs typeface="宋体" charset="0"/>
              </a:rPr>
              <a:t>a</a:t>
            </a:r>
            <a:r>
              <a:rPr lang="en-US" altLang="zh-CN" baseline="-25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0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 and quasi-molecular description is applicable.</a:t>
            </a:r>
            <a:endParaRPr lang="en-GB" dirty="0" smtClean="0">
              <a:solidFill>
                <a:srgbClr val="000090"/>
              </a:solidFill>
              <a:latin typeface="Book Antiqua" charset="0"/>
              <a:ea typeface="宋体" charset="0"/>
              <a:cs typeface="宋体" charset="0"/>
            </a:endParaRPr>
          </a:p>
          <a:p>
            <a:pPr algn="just"/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54741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FFFF00"/>
                </a:solidFill>
              </a:rPr>
              <a:t/>
            </a:r>
            <a:br>
              <a:rPr lang="de-DE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00004D"/>
                </a:solidFill>
              </a:rPr>
              <a:t>A novel feature is dependence on a new parameter Z</a:t>
            </a:r>
            <a:r>
              <a:rPr lang="en-US" sz="4000" b="1" baseline="-25000" dirty="0" smtClean="0">
                <a:solidFill>
                  <a:srgbClr val="00004D"/>
                </a:solidFill>
              </a:rPr>
              <a:t>1</a:t>
            </a:r>
            <a:r>
              <a:rPr lang="en-US" sz="4000" b="1" dirty="0" smtClean="0">
                <a:solidFill>
                  <a:srgbClr val="00004D"/>
                </a:solidFill>
              </a:rPr>
              <a:t>/Z</a:t>
            </a:r>
            <a:r>
              <a:rPr lang="en-US" sz="4000" b="1" baseline="-25000" dirty="0" smtClean="0">
                <a:solidFill>
                  <a:srgbClr val="00004D"/>
                </a:solidFill>
              </a:rPr>
              <a:t>2</a:t>
            </a:r>
            <a:endParaRPr lang="de-DE" sz="4000" b="1" i="1" dirty="0">
              <a:solidFill>
                <a:srgbClr val="00004D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9590"/>
            <a:ext cx="8229600" cy="3499227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sz="20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000" dirty="0" err="1" smtClean="0">
                <a:solidFill>
                  <a:prstClr val="black"/>
                </a:solidFill>
                <a:ea typeface="+mj-ea"/>
                <a:cs typeface="+mj-cs"/>
              </a:rPr>
              <a:t>Scaling</a:t>
            </a:r>
            <a:r>
              <a:rPr lang="de-DE" sz="2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ea typeface="+mj-ea"/>
                <a:cs typeface="+mj-cs"/>
              </a:rPr>
              <a:t>Rule</a:t>
            </a:r>
            <a:endParaRPr lang="de-D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600" i="1" dirty="0"/>
              <a:t>        </a:t>
            </a:r>
            <a:r>
              <a:rPr lang="de-DE" sz="2800" i="1" dirty="0"/>
              <a:t/>
            </a:r>
            <a:br>
              <a:rPr lang="de-DE" sz="2800" i="1" dirty="0"/>
            </a:br>
            <a:endParaRPr lang="de-DE" sz="2800" i="1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6407629"/>
              </p:ext>
            </p:extLst>
          </p:nvPr>
        </p:nvGraphicFramePr>
        <p:xfrm>
          <a:off x="1785136" y="2439413"/>
          <a:ext cx="6769100" cy="3009900"/>
        </p:xfrm>
        <a:graphic>
          <a:graphicData uri="http://schemas.openxmlformats.org/presentationml/2006/ole">
            <p:oleObj spid="_x0000_s25636" name="Сормула" r:id="rId4" imgW="2628900" imgH="1168400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5066" y="5398817"/>
            <a:ext cx="4572000" cy="10941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b="1" i="1" dirty="0" smtClean="0"/>
              <a:t>Z</a:t>
            </a:r>
            <a:r>
              <a:rPr lang="de-DE" b="1" i="1" baseline="-25000" dirty="0" smtClean="0"/>
              <a:t>1</a:t>
            </a:r>
            <a:r>
              <a:rPr lang="de-DE" b="1" i="1" dirty="0" smtClean="0"/>
              <a:t>eZ</a:t>
            </a:r>
            <a:r>
              <a:rPr lang="de-DE" b="1" i="1" baseline="-25000" dirty="0" smtClean="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b="1" i="1" dirty="0" smtClean="0"/>
              <a:t>      </a:t>
            </a:r>
            <a:r>
              <a:rPr lang="de-DE" dirty="0" smtClean="0"/>
              <a:t>Devdariani et al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      </a:t>
            </a:r>
            <a:r>
              <a:rPr lang="de-DE" dirty="0" err="1" smtClean="0"/>
              <a:t>Phys</a:t>
            </a:r>
            <a:r>
              <a:rPr lang="de-DE" dirty="0" smtClean="0"/>
              <a:t> </a:t>
            </a:r>
            <a:r>
              <a:rPr lang="de-DE" dirty="0" err="1" smtClean="0"/>
              <a:t>Rev</a:t>
            </a:r>
            <a:r>
              <a:rPr lang="de-DE" dirty="0" smtClean="0"/>
              <a:t> a 71 022512 (2005)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      </a:t>
            </a:r>
            <a:r>
              <a:rPr lang="de-DE" b="1" i="1" dirty="0" smtClean="0"/>
              <a:t>Z</a:t>
            </a:r>
            <a:r>
              <a:rPr lang="de-DE" b="1" i="1" baseline="-25000" dirty="0" smtClean="0"/>
              <a:t>1 </a:t>
            </a:r>
            <a:r>
              <a:rPr lang="de-DE" b="1" i="1" dirty="0" smtClean="0"/>
              <a:t>=1.5, 2, 2.5, </a:t>
            </a:r>
            <a:r>
              <a:rPr lang="de-DE" b="1" i="1" dirty="0" err="1" smtClean="0"/>
              <a:t>and</a:t>
            </a:r>
            <a:r>
              <a:rPr lang="de-DE" b="1" i="1" dirty="0" smtClean="0"/>
              <a:t> 3</a:t>
            </a:r>
            <a:r>
              <a:rPr lang="de-DE" dirty="0" smtClean="0"/>
              <a:t> , </a:t>
            </a:r>
            <a:r>
              <a:rPr lang="de-DE" b="1" i="1" dirty="0" smtClean="0"/>
              <a:t>Z</a:t>
            </a:r>
            <a:r>
              <a:rPr lang="de-DE" b="1" i="1" baseline="-25000" dirty="0" smtClean="0"/>
              <a:t>2 </a:t>
            </a:r>
            <a:r>
              <a:rPr lang="de-DE" b="1" i="1" dirty="0" smtClean="0"/>
              <a:t>=1, n</a:t>
            </a:r>
            <a:r>
              <a:rPr lang="de-DE" b="1" i="1" baseline="-25000" dirty="0" smtClean="0"/>
              <a:t>u</a:t>
            </a:r>
            <a:r>
              <a:rPr lang="de-DE" b="1" i="1" dirty="0" smtClean="0"/>
              <a:t>=1,2,3, </a:t>
            </a:r>
            <a:r>
              <a:rPr lang="de-DE" b="1" i="1" dirty="0" err="1" smtClean="0"/>
              <a:t>and</a:t>
            </a:r>
            <a:r>
              <a:rPr lang="de-DE" b="1" i="1" dirty="0" smtClean="0"/>
              <a:t> 4</a:t>
            </a:r>
            <a:r>
              <a:rPr lang="de-D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519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5907"/>
          </a:xfrm>
          <a:solidFill>
            <a:srgbClr val="FFFFFF"/>
          </a:solidFill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Results and Discussion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  <a:solidFill>
            <a:srgbClr val="FFFFFF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Times New Roman" charset="0"/>
              </a:rPr>
              <a:t>The most prominent features of the dipole matrix elements: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The dipole moments strongly depend on the inter-nuclear distance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;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The limiting values of some matrix elements, at large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,</a:t>
            </a:r>
            <a:r>
              <a:rPr lang="en-US" sz="2400" i="1" dirty="0">
                <a:solidFill>
                  <a:srgbClr val="000090"/>
                </a:solidFill>
                <a:latin typeface="Book Antiqua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tend in pairs to the same values or to values of equal moduli and opposite signs, and some of them are equal to zero;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Some dipole moments have zeros at intermediate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.</a:t>
            </a:r>
            <a:r>
              <a:rPr lang="en-US" dirty="0">
                <a:solidFill>
                  <a:srgbClr val="000090"/>
                </a:solidFill>
                <a:latin typeface="Book Antiqua" charset="0"/>
              </a:rPr>
              <a:t> </a:t>
            </a:r>
            <a:endParaRPr lang="en-GB" dirty="0">
              <a:solidFill>
                <a:srgbClr val="000090"/>
              </a:solidFill>
              <a:latin typeface="Book Antiqua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92C7-97D4-C44B-A074-D17A13001561}" type="datetime1">
              <a:rPr lang="en-US"/>
              <a:pPr/>
              <a:t>6/7/2013</a:t>
            </a:fld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F14-77AA-7442-994E-0137F47E8EE4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52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IS 2010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1331</Words>
  <Application>Microsoft Macintosh PowerPoint</Application>
  <PresentationFormat>On-screen Show (4:3)</PresentationFormat>
  <Paragraphs>201</Paragraphs>
  <Slides>26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11_Default Design</vt:lpstr>
      <vt:lpstr>AIS 2010</vt:lpstr>
      <vt:lpstr>Сормула</vt:lpstr>
      <vt:lpstr>Image Bitmap</vt:lpstr>
      <vt:lpstr>Формула</vt:lpstr>
      <vt:lpstr>RADIATIVE TRANSITIONS IN FEW ELECTRON QUASY-MOLECULES  </vt:lpstr>
      <vt:lpstr>CONTENTS</vt:lpstr>
      <vt:lpstr>Definitions</vt:lpstr>
      <vt:lpstr>Spectral Profile Calculations</vt:lpstr>
      <vt:lpstr>Spectral Profiles Calculations, J()  Input Data:</vt:lpstr>
      <vt:lpstr>MOTIVATION</vt:lpstr>
      <vt:lpstr> Historical Note</vt:lpstr>
      <vt:lpstr>  A novel feature is dependence on a new parameter Z1/Z2</vt:lpstr>
      <vt:lpstr>Results and Discussion</vt:lpstr>
      <vt:lpstr>Slide 10</vt:lpstr>
      <vt:lpstr>Asymptotically forbidden-transitions D(R∞)=0 </vt:lpstr>
      <vt:lpstr>The specific example of the exothermic charge transfer which includes an initial excited state and leads to the formation of neutral hydrogen  He+(n=3)+H+→He2++H(n=1)+7.6eV/hν  through the 4𝑓𝜎→2𝑝𝜎 transitions</vt:lpstr>
      <vt:lpstr>Slide 13</vt:lpstr>
      <vt:lpstr>  He+(n=3)+H+→He2++H(n=1)+hν  </vt:lpstr>
      <vt:lpstr>Spectral Profile Summed over Impact Parameters</vt:lpstr>
      <vt:lpstr> Temperature Dependences </vt:lpstr>
      <vt:lpstr>Another Example of Asymptotically Forbidden Transition: Radiating Transitions Followed by Resonance Charge Exchange</vt:lpstr>
      <vt:lpstr>Slide 18</vt:lpstr>
      <vt:lpstr>Slide 19</vt:lpstr>
      <vt:lpstr>   Spectral Profiles Averaged over Maxwell’s Distributions  as a Function of Distance between the Nuclei</vt:lpstr>
      <vt:lpstr>Long-Lived Anionic States of H2</vt:lpstr>
      <vt:lpstr>Conclusions</vt:lpstr>
      <vt:lpstr>COLLABORATORS</vt:lpstr>
      <vt:lpstr>The Relative Accuracy:     </vt:lpstr>
      <vt:lpstr>Heavy-Ion—Atom Collisions</vt:lpstr>
      <vt:lpstr>Cl16+-Ar </vt:lpstr>
    </vt:vector>
  </TitlesOfParts>
  <Company>St 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TRANSITIONS IN FEW ELECTRON QUASYMOLECULES</dc:title>
  <dc:creator>Alexander Devdariani</dc:creator>
  <cp:lastModifiedBy>Milan S. Dimitrijevi</cp:lastModifiedBy>
  <cp:revision>81</cp:revision>
  <dcterms:created xsi:type="dcterms:W3CDTF">2013-05-09T16:58:52Z</dcterms:created>
  <dcterms:modified xsi:type="dcterms:W3CDTF">2013-06-07T13:46:16Z</dcterms:modified>
</cp:coreProperties>
</file>