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969E10-295E-4469-9056-B102822C9BDA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2E3F22-F4B5-4653-8FDF-5A0C76E30FDF}" type="slidenum">
              <a:rPr lang="fr-FR"/>
              <a:pPr/>
              <a:t>1</a:t>
            </a:fld>
            <a:endParaRPr lang="fr-FR"/>
          </a:p>
        </p:txBody>
      </p:sp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D2D982-F766-4644-96F2-0912C43E6259}" type="slidenum">
              <a:rPr lang="fr-FR"/>
              <a:pPr/>
              <a:t>2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A0F1D-27DF-40F4-9883-9B9D7EFBC4A4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77154-8B1B-4632-918B-20EFCBA7ED3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A0CA2-9C91-4F7C-A30E-96AE44CB036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BD108-7FA9-4C5A-820A-52B865CC326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380C-EA67-41AC-B7C5-8B547094E65D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48871-44D5-4E41-93BF-068E19E90799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C6019-E8E9-4C4B-A880-22609961D15C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2FE8A-BD04-4236-8BE1-00A8CCDA5158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36022-343F-4310-BDB0-B186D56D3390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AA89D-CA6D-459D-8A22-BC4C12C88836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4B753-7820-4D42-A443-1744773D97DA}" type="slidenum">
              <a:rPr lang="fr-FR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25E6E3-74D5-4A16-B8B6-79411EAFCD8F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 txBox="1">
            <a:spLocks noGrp="1" noChangeArrowheads="1"/>
          </p:cNvSpPr>
          <p:nvPr/>
        </p:nvSpPr>
        <p:spPr bwMode="auto">
          <a:xfrm>
            <a:off x="8485188" y="6394450"/>
            <a:ext cx="658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E520B13-FD6D-4E0F-A9BA-66C09D8CF29A}" type="slidenum">
              <a:rPr lang="fr-FR" sz="1400">
                <a:solidFill>
                  <a:srgbClr val="898989"/>
                </a:solidFill>
                <a:latin typeface="Calibri" pitchFamily="34" charset="0"/>
              </a:rPr>
              <a:pPr algn="r"/>
              <a:t>1</a:t>
            </a:fld>
            <a:endParaRPr lang="fr-FR" sz="14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6147" name="Espace réservé du numéro de diapositive 7"/>
          <p:cNvSpPr txBox="1">
            <a:spLocks noGrp="1"/>
          </p:cNvSpPr>
          <p:nvPr/>
        </p:nvSpPr>
        <p:spPr bwMode="auto">
          <a:xfrm>
            <a:off x="8485188" y="6394450"/>
            <a:ext cx="658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BE4882A5-A84B-4311-BB4C-0AB68F4AA3D6}" type="slidenum">
              <a:rPr lang="fr-FR" sz="1400">
                <a:solidFill>
                  <a:srgbClr val="898989"/>
                </a:solidFill>
                <a:latin typeface="Calibri" pitchFamily="34" charset="0"/>
              </a:rPr>
              <a:pPr algn="r"/>
              <a:t>1</a:t>
            </a:fld>
            <a:endParaRPr lang="fr-FR" sz="14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" name="Titre 1"/>
          <p:cNvSpPr>
            <a:spLocks/>
          </p:cNvSpPr>
          <p:nvPr/>
        </p:nvSpPr>
        <p:spPr bwMode="auto">
          <a:xfrm>
            <a:off x="0" y="1341438"/>
            <a:ext cx="914400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2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Shape of Atomic Lines Emitted by positive corona discharge</a:t>
            </a:r>
            <a:endParaRPr lang="fr-FR" sz="32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  <p:sp>
        <p:nvSpPr>
          <p:cNvPr id="6149" name="ZoneTexte 6"/>
          <p:cNvSpPr txBox="1">
            <a:spLocks noChangeArrowheads="1"/>
          </p:cNvSpPr>
          <p:nvPr/>
        </p:nvSpPr>
        <p:spPr bwMode="auto">
          <a:xfrm>
            <a:off x="-71438" y="1143000"/>
            <a:ext cx="9286876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600">
              <a:latin typeface="Gill Sans MT" pitchFamily="34" charset="0"/>
            </a:endParaRPr>
          </a:p>
        </p:txBody>
      </p:sp>
      <p:sp>
        <p:nvSpPr>
          <p:cNvPr id="6150" name="Sous-titre 2"/>
          <p:cNvSpPr>
            <a:spLocks/>
          </p:cNvSpPr>
          <p:nvPr/>
        </p:nvSpPr>
        <p:spPr bwMode="auto">
          <a:xfrm>
            <a:off x="323850" y="2781300"/>
            <a:ext cx="842962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26988" algn="ctr">
              <a:spcBef>
                <a:spcPct val="20000"/>
              </a:spcBef>
              <a:buFont typeface="Arial" charset="0"/>
              <a:buNone/>
            </a:pPr>
            <a:r>
              <a:rPr lang="en-US" u="sng"/>
              <a:t>N. Bonifaci</a:t>
            </a:r>
            <a:r>
              <a:rPr lang="en-US"/>
              <a:t>, F. Aitken, H. Gharbi Tarchouna, </a:t>
            </a:r>
            <a:r>
              <a:rPr lang="en-US" sz="1600"/>
              <a:t>G2E</a:t>
            </a:r>
            <a:r>
              <a:rPr lang="en-US" sz="1600" i="1"/>
              <a:t>lab</a:t>
            </a:r>
            <a:r>
              <a:rPr lang="en-US" sz="1600"/>
              <a:t> Grenoble, France</a:t>
            </a:r>
            <a:r>
              <a:rPr lang="en-US"/>
              <a:t> </a:t>
            </a:r>
          </a:p>
          <a:p>
            <a:pPr marL="26988" algn="ctr">
              <a:spcBef>
                <a:spcPct val="20000"/>
              </a:spcBef>
              <a:buFont typeface="Arial" charset="0"/>
              <a:buNone/>
            </a:pPr>
            <a:r>
              <a:rPr lang="en-US"/>
              <a:t>V Atrazhev, Joint Institute for High Temperatures, Russia</a:t>
            </a:r>
          </a:p>
          <a:p>
            <a:pPr marL="26988" algn="ctr">
              <a:spcBef>
                <a:spcPct val="20000"/>
              </a:spcBef>
              <a:buFont typeface="Arial" charset="0"/>
              <a:buNone/>
            </a:pPr>
            <a:r>
              <a:rPr lang="en-US"/>
              <a:t>V.A. Shakhatov,  Topchiev of Petrochemical Synthesis Institute, Russia</a:t>
            </a:r>
          </a:p>
          <a:p>
            <a:pPr marL="26988" algn="ctr">
              <a:spcBef>
                <a:spcPct val="20000"/>
              </a:spcBef>
              <a:buFont typeface="Arial" charset="0"/>
              <a:buNone/>
            </a:pPr>
            <a:r>
              <a:rPr lang="en-US"/>
              <a:t>J. Eloranta </a:t>
            </a:r>
            <a:r>
              <a:rPr lang="en-GB" sz="1600"/>
              <a:t>Department of Chemistry,</a:t>
            </a:r>
            <a:r>
              <a:rPr lang="en-US" sz="1600"/>
              <a:t>California State University, USA</a:t>
            </a:r>
          </a:p>
          <a:p>
            <a:pPr marL="26988">
              <a:spcBef>
                <a:spcPct val="50000"/>
              </a:spcBef>
            </a:pPr>
            <a:r>
              <a:rPr lang="en-US" sz="2000"/>
              <a:t>	             </a:t>
            </a:r>
            <a:r>
              <a:rPr lang="en-US"/>
              <a:t>K. von Haeften ,  </a:t>
            </a:r>
            <a:r>
              <a:rPr lang="nl-NL" sz="1600"/>
              <a:t>Leicester University, Leicester, UK</a:t>
            </a:r>
          </a:p>
          <a:p>
            <a:pPr marL="26988" algn="ctr">
              <a:spcBef>
                <a:spcPct val="20000"/>
              </a:spcBef>
              <a:buFont typeface="Arial" charset="0"/>
              <a:buNone/>
            </a:pPr>
            <a:r>
              <a:rPr lang="de-DE"/>
              <a:t>G Vermeulen, </a:t>
            </a:r>
            <a:r>
              <a:rPr lang="de-DE" sz="1600"/>
              <a:t>Institut Néel Grenoble, France</a:t>
            </a:r>
            <a:endParaRPr lang="en-US" sz="1600"/>
          </a:p>
          <a:p>
            <a:pPr marL="26988" algn="ctr">
              <a:spcBef>
                <a:spcPct val="20000"/>
              </a:spcBef>
              <a:buFont typeface="Arial" charset="0"/>
              <a:buNone/>
            </a:pPr>
            <a:endParaRPr 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 txBox="1">
            <a:spLocks noGrp="1" noChangeArrowheads="1"/>
          </p:cNvSpPr>
          <p:nvPr/>
        </p:nvSpPr>
        <p:spPr bwMode="auto">
          <a:xfrm>
            <a:off x="8485188" y="6394450"/>
            <a:ext cx="658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BE72A47-6AF3-44E3-9F4C-9E09583BA772}" type="slidenum">
              <a:rPr lang="fr-FR" sz="1400">
                <a:solidFill>
                  <a:srgbClr val="898989"/>
                </a:solidFill>
                <a:latin typeface="Calibri" pitchFamily="34" charset="0"/>
              </a:rPr>
              <a:pPr algn="r"/>
              <a:t>2</a:t>
            </a:fld>
            <a:endParaRPr lang="fr-FR" sz="1400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3075" name="Espace réservé du contenu 4" descr="light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1196975"/>
            <a:ext cx="2463800" cy="3000375"/>
          </a:xfrm>
        </p:spPr>
      </p:pic>
      <p:sp>
        <p:nvSpPr>
          <p:cNvPr id="3076" name="Espace réservé du numéro de diapositive 3"/>
          <p:cNvSpPr txBox="1">
            <a:spLocks noGrp="1"/>
          </p:cNvSpPr>
          <p:nvPr/>
        </p:nvSpPr>
        <p:spPr bwMode="auto">
          <a:xfrm>
            <a:off x="8485188" y="6394450"/>
            <a:ext cx="658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56A577E-1CD7-4630-B3B1-45799E3C8F1F}" type="slidenum">
              <a:rPr lang="fr-FR" sz="1400">
                <a:solidFill>
                  <a:srgbClr val="898989"/>
                </a:solidFill>
                <a:latin typeface="Calibri" pitchFamily="34" charset="0"/>
              </a:rPr>
              <a:pPr algn="r"/>
              <a:t>2</a:t>
            </a:fld>
            <a:endParaRPr lang="fr-FR" sz="14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7" name="Titre 1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29600" cy="873125"/>
          </a:xfrm>
        </p:spPr>
        <p:txBody>
          <a:bodyPr/>
          <a:lstStyle/>
          <a:p>
            <a:r>
              <a:rPr lang="en-US" sz="3200" b="1">
                <a:solidFill>
                  <a:srgbClr val="0000FF"/>
                </a:solidFill>
              </a:rPr>
              <a:t>Corona discharge in dense helium</a:t>
            </a:r>
          </a:p>
        </p:txBody>
      </p:sp>
      <p:sp>
        <p:nvSpPr>
          <p:cNvPr id="3078" name="ZoneTexte 7"/>
          <p:cNvSpPr txBox="1">
            <a:spLocks noChangeArrowheads="1"/>
          </p:cNvSpPr>
          <p:nvPr/>
        </p:nvSpPr>
        <p:spPr bwMode="auto">
          <a:xfrm>
            <a:off x="5219700" y="1052513"/>
            <a:ext cx="1000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solidFill>
                  <a:schemeClr val="bg1"/>
                </a:solidFill>
                <a:latin typeface="Calibri" pitchFamily="34" charset="0"/>
              </a:rPr>
              <a:t>Liquide</a:t>
            </a:r>
            <a:r>
              <a:rPr lang="fr-FR">
                <a:latin typeface="Calibri" pitchFamily="34" charset="0"/>
              </a:rPr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349879" y="3487741"/>
            <a:ext cx="1857375" cy="376238"/>
          </a:xfrm>
          <a:prstGeom prst="rect">
            <a:avLst/>
          </a:prstGeom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rgbClr val="0000FF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0000FF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</a:rPr>
              <a:t>Light emission</a:t>
            </a:r>
          </a:p>
        </p:txBody>
      </p:sp>
      <p:cxnSp>
        <p:nvCxnSpPr>
          <p:cNvPr id="3082" name="Connecteur droit avec flèche 12"/>
          <p:cNvCxnSpPr>
            <a:cxnSpLocks noChangeShapeType="1"/>
          </p:cNvCxnSpPr>
          <p:nvPr/>
        </p:nvCxnSpPr>
        <p:spPr bwMode="auto">
          <a:xfrm flipH="1">
            <a:off x="1403350" y="2565400"/>
            <a:ext cx="3455988" cy="14763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14" name="Ellipse 13"/>
          <p:cNvSpPr/>
          <p:nvPr/>
        </p:nvSpPr>
        <p:spPr>
          <a:xfrm>
            <a:off x="1116013" y="2420938"/>
            <a:ext cx="503237" cy="503237"/>
          </a:xfrm>
          <a:prstGeom prst="ellipse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084" name="Connecteur droit avec flèche 6"/>
          <p:cNvCxnSpPr>
            <a:cxnSpLocks noChangeShapeType="1"/>
          </p:cNvCxnSpPr>
          <p:nvPr/>
        </p:nvCxnSpPr>
        <p:spPr bwMode="auto">
          <a:xfrm rot="10800000" flipV="1">
            <a:off x="2124075" y="1557338"/>
            <a:ext cx="2786063" cy="100012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1517" name="ZoneTexte 14"/>
          <p:cNvSpPr txBox="1">
            <a:spLocks noChangeArrowheads="1"/>
          </p:cNvSpPr>
          <p:nvPr/>
        </p:nvSpPr>
        <p:spPr bwMode="auto">
          <a:xfrm>
            <a:off x="3214688" y="1357313"/>
            <a:ext cx="5461000" cy="392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179388" eaLnBrk="0" hangingPunct="0">
              <a:defRPr>
                <a:solidFill>
                  <a:srgbClr val="0000FF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0000FF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mtClean="0">
                <a:solidFill>
                  <a:srgbClr val="000000"/>
                </a:solidFill>
                <a:latin typeface="Calibri" pitchFamily="34" charset="0"/>
              </a:rPr>
              <a:t>Transport zone : </a:t>
            </a:r>
            <a:r>
              <a:rPr lang="fr-FR" b="1" smtClean="0">
                <a:latin typeface="Calibri" pitchFamily="34" charset="0"/>
              </a:rPr>
              <a:t>E </a:t>
            </a:r>
            <a:r>
              <a:rPr lang="en-US" b="1" smtClean="0">
                <a:latin typeface="Calibri" pitchFamily="34" charset="0"/>
              </a:rPr>
              <a:t>~</a:t>
            </a:r>
            <a:r>
              <a:rPr lang="fr-FR" b="1" smtClean="0">
                <a:latin typeface="Calibri" pitchFamily="34" charset="0"/>
              </a:rPr>
              <a:t> kV/cm    µ</a:t>
            </a:r>
            <a:r>
              <a:rPr lang="fr-FR" b="1" baseline="-25000" smtClean="0">
                <a:latin typeface="Calibri" pitchFamily="34" charset="0"/>
              </a:rPr>
              <a:t>e</a:t>
            </a:r>
            <a:r>
              <a:rPr lang="fr-FR" b="1" smtClean="0">
                <a:latin typeface="Calibri" pitchFamily="34" charset="0"/>
              </a:rPr>
              <a:t> and µ+</a:t>
            </a:r>
          </a:p>
        </p:txBody>
      </p:sp>
      <p:sp>
        <p:nvSpPr>
          <p:cNvPr id="21518" name="ZoneTexte 14"/>
          <p:cNvSpPr txBox="1">
            <a:spLocks noChangeArrowheads="1"/>
          </p:cNvSpPr>
          <p:nvPr/>
        </p:nvSpPr>
        <p:spPr bwMode="auto">
          <a:xfrm>
            <a:off x="4211638" y="2492375"/>
            <a:ext cx="4389437" cy="392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rgbClr val="0000FF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0000FF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000000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Ionization zone </a:t>
            </a:r>
            <a:r>
              <a:rPr lang="fr-FR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fr-FR" b="1" smtClean="0">
                <a:latin typeface="Calibri" pitchFamily="34" charset="0"/>
              </a:rPr>
              <a:t>E</a:t>
            </a:r>
            <a:r>
              <a:rPr lang="fr-FR" b="1" baseline="-25000" smtClean="0">
                <a:latin typeface="Calibri" pitchFamily="34" charset="0"/>
              </a:rPr>
              <a:t>p</a:t>
            </a:r>
            <a:r>
              <a:rPr lang="fr-FR" b="1" smtClean="0">
                <a:latin typeface="Calibri" pitchFamily="34" charset="0"/>
              </a:rPr>
              <a:t>~ MV/cm</a:t>
            </a:r>
            <a:r>
              <a:rPr lang="en-US" b="1" smtClean="0">
                <a:latin typeface="Calibri" pitchFamily="34" charset="0"/>
              </a:rPr>
              <a:t> </a:t>
            </a:r>
            <a:endParaRPr lang="fr-FR" b="1" smtClean="0">
              <a:latin typeface="Calibri" pitchFamily="34" charset="0"/>
            </a:endParaRP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3059113" y="566102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8" name="Text Box 21"/>
          <p:cNvSpPr txBox="1">
            <a:spLocks noChangeArrowheads="1"/>
          </p:cNvSpPr>
          <p:nvPr/>
        </p:nvSpPr>
        <p:spPr bwMode="auto">
          <a:xfrm>
            <a:off x="3708400" y="4437063"/>
            <a:ext cx="5256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GB"/>
              <a:t>Densities of the plasma particles (</a:t>
            </a:r>
            <a:r>
              <a:rPr lang="en-GB" i="1"/>
              <a:t>N</a:t>
            </a:r>
            <a:r>
              <a:rPr lang="en-GB" i="1" baseline="-25000"/>
              <a:t>e</a:t>
            </a:r>
            <a:r>
              <a:rPr lang="en-GB"/>
              <a:t> and </a:t>
            </a:r>
            <a:r>
              <a:rPr lang="en-GB" i="1"/>
              <a:t>N</a:t>
            </a:r>
            <a:r>
              <a:rPr lang="en-GB" i="1" baseline="-25000"/>
              <a:t>p</a:t>
            </a:r>
            <a:r>
              <a:rPr lang="en-GB"/>
              <a:t>)</a:t>
            </a:r>
            <a:r>
              <a:rPr lang="fr-FR"/>
              <a:t>, Temperature, etc</a:t>
            </a:r>
          </a:p>
        </p:txBody>
      </p:sp>
      <p:sp>
        <p:nvSpPr>
          <p:cNvPr id="24" name="Flèche vers le bas 23"/>
          <p:cNvSpPr/>
          <p:nvPr/>
        </p:nvSpPr>
        <p:spPr>
          <a:xfrm>
            <a:off x="6070601" y="2884863"/>
            <a:ext cx="193685" cy="400801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rgbClr val="0000FF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0000FF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0000FF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000FF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92" name="Espace réservé du numéro de diapositive 19"/>
          <p:cNvSpPr txBox="1">
            <a:spLocks noGrp="1"/>
          </p:cNvSpPr>
          <p:nvPr/>
        </p:nvSpPr>
        <p:spPr bwMode="auto">
          <a:xfrm>
            <a:off x="8485188" y="6394450"/>
            <a:ext cx="658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D7C11506-7F0D-45CD-8728-CBA207DB8D0A}" type="slidenum">
              <a:rPr lang="fr-FR" sz="1400">
                <a:solidFill>
                  <a:srgbClr val="898989"/>
                </a:solidFill>
                <a:latin typeface="Calibri" pitchFamily="34" charset="0"/>
              </a:rPr>
              <a:pPr algn="r"/>
              <a:t>2</a:t>
            </a:fld>
            <a:endParaRPr lang="fr-FR" sz="14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93" name="Text Box 31"/>
          <p:cNvSpPr txBox="1">
            <a:spLocks noChangeArrowheads="1"/>
          </p:cNvSpPr>
          <p:nvPr/>
        </p:nvSpPr>
        <p:spPr bwMode="auto">
          <a:xfrm>
            <a:off x="3851275" y="5373688"/>
            <a:ext cx="48958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00FF"/>
                </a:solidFill>
              </a:rPr>
              <a:t>Crucial importance for the modelling of plasmas produced by electric discharges</a:t>
            </a:r>
          </a:p>
        </p:txBody>
      </p:sp>
      <p:sp>
        <p:nvSpPr>
          <p:cNvPr id="3094" name="AutoShape 32"/>
          <p:cNvSpPr>
            <a:spLocks noChangeArrowheads="1"/>
          </p:cNvSpPr>
          <p:nvPr/>
        </p:nvSpPr>
        <p:spPr bwMode="auto">
          <a:xfrm>
            <a:off x="3276600" y="5013325"/>
            <a:ext cx="504825" cy="720725"/>
          </a:xfrm>
          <a:prstGeom prst="curvedRightArrow">
            <a:avLst>
              <a:gd name="adj1" fmla="val 28553"/>
              <a:gd name="adj2" fmla="val 5710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250825" y="4221163"/>
            <a:ext cx="3003550" cy="2017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I ~ 0.1-50µA, DC V ~ kV</a:t>
            </a:r>
          </a:p>
          <a:p>
            <a:pPr>
              <a:spcBef>
                <a:spcPct val="50000"/>
              </a:spcBef>
            </a:pPr>
            <a:r>
              <a:rPr lang="fr-FR"/>
              <a:t>Applied power : 0.5-100mW</a:t>
            </a:r>
          </a:p>
          <a:p>
            <a:pPr>
              <a:spcBef>
                <a:spcPct val="50000"/>
              </a:spcBef>
            </a:pPr>
            <a:r>
              <a:rPr lang="fr-FR"/>
              <a:t>gap distance~mm</a:t>
            </a:r>
          </a:p>
          <a:p>
            <a:pPr>
              <a:spcBef>
                <a:spcPct val="50000"/>
              </a:spcBef>
            </a:pPr>
            <a:r>
              <a:rPr lang="fr-FR"/>
              <a:t>R</a:t>
            </a:r>
            <a:r>
              <a:rPr lang="fr-FR" baseline="-25000"/>
              <a:t>p</a:t>
            </a:r>
            <a:r>
              <a:rPr lang="fr-FR"/>
              <a:t> ~ 0.1-0.2µm</a:t>
            </a:r>
          </a:p>
          <a:p>
            <a:pPr>
              <a:spcBef>
                <a:spcPct val="50000"/>
              </a:spcBef>
            </a:pPr>
            <a:r>
              <a:rPr lang="fr-FR"/>
              <a:t>Gas pressure ~ 1-100 bar</a:t>
            </a:r>
          </a:p>
        </p:txBody>
      </p:sp>
      <p:sp>
        <p:nvSpPr>
          <p:cNvPr id="3096" name="Text Box 35"/>
          <p:cNvSpPr txBox="1">
            <a:spLocks noChangeArrowheads="1"/>
          </p:cNvSpPr>
          <p:nvPr/>
        </p:nvSpPr>
        <p:spPr bwMode="auto">
          <a:xfrm>
            <a:off x="303213" y="758825"/>
            <a:ext cx="254158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CCD Camera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rgbClr val="0000FF"/>
                </a:solidFill>
              </a:rPr>
              <a:t>Shape of atomic line 706 nm for different states of cryogenic Helium in a cell</a:t>
            </a:r>
            <a:endParaRPr lang="fr-FR" sz="3200" b="1">
              <a:solidFill>
                <a:srgbClr val="0000FF"/>
              </a:solidFill>
            </a:endParaRPr>
          </a:p>
        </p:txBody>
      </p:sp>
      <p:pic>
        <p:nvPicPr>
          <p:cNvPr id="8231" name="Picture 39"/>
          <p:cNvPicPr>
            <a:picLocks noChangeAspect="1" noChangeArrowheads="1"/>
          </p:cNvPicPr>
          <p:nvPr/>
        </p:nvPicPr>
        <p:blipFill>
          <a:blip r:embed="rId2"/>
          <a:srcRect t="4938" r="1373" b="2306"/>
          <a:stretch>
            <a:fillRect/>
          </a:stretch>
        </p:blipFill>
        <p:spPr bwMode="auto">
          <a:xfrm>
            <a:off x="323850" y="3429000"/>
            <a:ext cx="4048125" cy="294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32" name="Picture 40"/>
          <p:cNvPicPr>
            <a:picLocks noChangeAspect="1" noChangeArrowheads="1"/>
          </p:cNvPicPr>
          <p:nvPr/>
        </p:nvPicPr>
        <p:blipFill>
          <a:blip r:embed="rId3"/>
          <a:srcRect t="3665" r="4135"/>
          <a:stretch>
            <a:fillRect/>
          </a:stretch>
        </p:blipFill>
        <p:spPr bwMode="auto">
          <a:xfrm>
            <a:off x="4643438" y="3438525"/>
            <a:ext cx="40481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908175" y="148431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POSITIVE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6300788" y="1484313"/>
            <a:ext cx="133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NEGATIVE</a:t>
            </a:r>
          </a:p>
        </p:txBody>
      </p:sp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8375650" y="285273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Plane</a:t>
            </a:r>
          </a:p>
        </p:txBody>
      </p:sp>
      <p:grpSp>
        <p:nvGrpSpPr>
          <p:cNvPr id="8270" name="Group 78"/>
          <p:cNvGrpSpPr>
            <a:grpSpLocks/>
          </p:cNvGrpSpPr>
          <p:nvPr/>
        </p:nvGrpSpPr>
        <p:grpSpPr bwMode="auto">
          <a:xfrm>
            <a:off x="5241925" y="1773238"/>
            <a:ext cx="3217863" cy="1511300"/>
            <a:chOff x="3302" y="1117"/>
            <a:chExt cx="2027" cy="952"/>
          </a:xfrm>
        </p:grpSpPr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3377" y="1337"/>
              <a:ext cx="318" cy="2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 flipH="1">
              <a:off x="3351" y="1603"/>
              <a:ext cx="344" cy="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Text Box 46"/>
            <p:cNvSpPr txBox="1">
              <a:spLocks noChangeArrowheads="1"/>
            </p:cNvSpPr>
            <p:nvPr/>
          </p:nvSpPr>
          <p:spPr bwMode="auto">
            <a:xfrm>
              <a:off x="3741" y="145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e-</a:t>
              </a:r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 flipV="1">
              <a:off x="3906" y="1496"/>
              <a:ext cx="133" cy="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3906" y="1656"/>
              <a:ext cx="107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Text Box 49"/>
            <p:cNvSpPr txBox="1">
              <a:spLocks noChangeArrowheads="1"/>
            </p:cNvSpPr>
            <p:nvPr/>
          </p:nvSpPr>
          <p:spPr bwMode="auto">
            <a:xfrm>
              <a:off x="4032" y="1298"/>
              <a:ext cx="2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/>
                <a:t>e-</a:t>
              </a:r>
            </a:p>
          </p:txBody>
        </p:sp>
        <p:sp>
          <p:nvSpPr>
            <p:cNvPr id="8242" name="Text Box 50"/>
            <p:cNvSpPr txBox="1">
              <a:spLocks noChangeArrowheads="1"/>
            </p:cNvSpPr>
            <p:nvPr/>
          </p:nvSpPr>
          <p:spPr bwMode="auto">
            <a:xfrm>
              <a:off x="4015" y="1603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43" name="Text Box 51"/>
            <p:cNvSpPr txBox="1">
              <a:spLocks noChangeArrowheads="1"/>
            </p:cNvSpPr>
            <p:nvPr/>
          </p:nvSpPr>
          <p:spPr bwMode="auto">
            <a:xfrm>
              <a:off x="4032" y="1617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e-</a:t>
              </a:r>
            </a:p>
          </p:txBody>
        </p:sp>
        <p:sp>
          <p:nvSpPr>
            <p:cNvPr id="8244" name="Text Box 52"/>
            <p:cNvSpPr txBox="1">
              <a:spLocks noChangeArrowheads="1"/>
            </p:cNvSpPr>
            <p:nvPr/>
          </p:nvSpPr>
          <p:spPr bwMode="auto">
            <a:xfrm>
              <a:off x="4333" y="1337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45" name="Text Box 53"/>
            <p:cNvSpPr txBox="1">
              <a:spLocks noChangeArrowheads="1"/>
            </p:cNvSpPr>
            <p:nvPr/>
          </p:nvSpPr>
          <p:spPr bwMode="auto">
            <a:xfrm>
              <a:off x="3302" y="140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-</a:t>
              </a:r>
            </a:p>
          </p:txBody>
        </p:sp>
        <p:sp>
          <p:nvSpPr>
            <p:cNvPr id="8247" name="AutoShape 55"/>
            <p:cNvSpPr>
              <a:spLocks noChangeArrowheads="1"/>
            </p:cNvSpPr>
            <p:nvPr/>
          </p:nvSpPr>
          <p:spPr bwMode="auto">
            <a:xfrm rot="10800000">
              <a:off x="4198" y="1337"/>
              <a:ext cx="211" cy="532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lnSpc>
                  <a:spcPct val="80000"/>
                </a:lnSpc>
              </a:pPr>
              <a:r>
                <a:rPr lang="fr-FR"/>
                <a:t>-</a:t>
              </a:r>
            </a:p>
            <a:p>
              <a:pPr algn="ctr">
                <a:lnSpc>
                  <a:spcPct val="80000"/>
                </a:lnSpc>
              </a:pPr>
              <a:r>
                <a:rPr lang="fr-FR"/>
                <a:t>-</a:t>
              </a:r>
            </a:p>
            <a:p>
              <a:pPr algn="ctr">
                <a:lnSpc>
                  <a:spcPct val="80000"/>
                </a:lnSpc>
              </a:pPr>
              <a:r>
                <a:rPr lang="fr-FR"/>
                <a:t>-</a:t>
              </a:r>
            </a:p>
          </p:txBody>
        </p:sp>
        <p:sp>
          <p:nvSpPr>
            <p:cNvPr id="8265" name="Line 73"/>
            <p:cNvSpPr>
              <a:spLocks noChangeShapeType="1"/>
            </p:cNvSpPr>
            <p:nvPr/>
          </p:nvSpPr>
          <p:spPr bwMode="auto">
            <a:xfrm flipH="1">
              <a:off x="5284" y="1117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Rectangle 75"/>
            <p:cNvSpPr>
              <a:spLocks noChangeArrowheads="1"/>
            </p:cNvSpPr>
            <p:nvPr/>
          </p:nvSpPr>
          <p:spPr bwMode="auto">
            <a:xfrm>
              <a:off x="5284" y="1117"/>
              <a:ext cx="45" cy="95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69" name="Group 77"/>
          <p:cNvGrpSpPr>
            <a:grpSpLocks/>
          </p:cNvGrpSpPr>
          <p:nvPr/>
        </p:nvGrpSpPr>
        <p:grpSpPr bwMode="auto">
          <a:xfrm>
            <a:off x="179388" y="1773238"/>
            <a:ext cx="4584700" cy="1511300"/>
            <a:chOff x="204" y="1117"/>
            <a:chExt cx="2888" cy="952"/>
          </a:xfrm>
        </p:grpSpPr>
        <p:sp>
          <p:nvSpPr>
            <p:cNvPr id="8249" name="Line 57"/>
            <p:cNvSpPr>
              <a:spLocks noChangeShapeType="1"/>
            </p:cNvSpPr>
            <p:nvPr/>
          </p:nvSpPr>
          <p:spPr bwMode="auto">
            <a:xfrm>
              <a:off x="281" y="1338"/>
              <a:ext cx="408" cy="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Line 58"/>
            <p:cNvSpPr>
              <a:spLocks noChangeShapeType="1"/>
            </p:cNvSpPr>
            <p:nvPr/>
          </p:nvSpPr>
          <p:spPr bwMode="auto">
            <a:xfrm flipH="1">
              <a:off x="247" y="1550"/>
              <a:ext cx="442" cy="1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Text Box 59"/>
            <p:cNvSpPr txBox="1">
              <a:spLocks noChangeArrowheads="1"/>
            </p:cNvSpPr>
            <p:nvPr/>
          </p:nvSpPr>
          <p:spPr bwMode="auto">
            <a:xfrm>
              <a:off x="645" y="126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e-</a:t>
              </a:r>
            </a:p>
          </p:txBody>
        </p:sp>
        <p:sp>
          <p:nvSpPr>
            <p:cNvPr id="8252" name="Text Box 60"/>
            <p:cNvSpPr txBox="1">
              <a:spLocks noChangeArrowheads="1"/>
            </p:cNvSpPr>
            <p:nvPr/>
          </p:nvSpPr>
          <p:spPr bwMode="auto">
            <a:xfrm>
              <a:off x="950" y="1434"/>
              <a:ext cx="2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/>
                <a:t>e-</a:t>
              </a:r>
            </a:p>
          </p:txBody>
        </p:sp>
        <p:sp>
          <p:nvSpPr>
            <p:cNvPr id="8253" name="Text Box 61"/>
            <p:cNvSpPr txBox="1">
              <a:spLocks noChangeArrowheads="1"/>
            </p:cNvSpPr>
            <p:nvPr/>
          </p:nvSpPr>
          <p:spPr bwMode="auto">
            <a:xfrm>
              <a:off x="1114" y="1550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54" name="Text Box 62"/>
            <p:cNvSpPr txBox="1">
              <a:spLocks noChangeArrowheads="1"/>
            </p:cNvSpPr>
            <p:nvPr/>
          </p:nvSpPr>
          <p:spPr bwMode="auto">
            <a:xfrm>
              <a:off x="712" y="1603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e-</a:t>
              </a:r>
            </a:p>
          </p:txBody>
        </p:sp>
        <p:sp>
          <p:nvSpPr>
            <p:cNvPr id="8255" name="Text Box 63"/>
            <p:cNvSpPr txBox="1">
              <a:spLocks noChangeArrowheads="1"/>
            </p:cNvSpPr>
            <p:nvPr/>
          </p:nvSpPr>
          <p:spPr bwMode="auto">
            <a:xfrm>
              <a:off x="1521" y="1338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56" name="Text Box 64"/>
            <p:cNvSpPr txBox="1">
              <a:spLocks noChangeArrowheads="1"/>
            </p:cNvSpPr>
            <p:nvPr/>
          </p:nvSpPr>
          <p:spPr bwMode="auto">
            <a:xfrm>
              <a:off x="204" y="1349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400"/>
                <a:t>+</a:t>
              </a:r>
            </a:p>
          </p:txBody>
        </p:sp>
        <p:sp>
          <p:nvSpPr>
            <p:cNvPr id="8257" name="Text Box 65"/>
            <p:cNvSpPr txBox="1">
              <a:spLocks noChangeArrowheads="1"/>
            </p:cNvSpPr>
            <p:nvPr/>
          </p:nvSpPr>
          <p:spPr bwMode="auto">
            <a:xfrm>
              <a:off x="2608" y="1797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/>
                <a:t>Plane</a:t>
              </a:r>
            </a:p>
          </p:txBody>
        </p:sp>
        <p:sp>
          <p:nvSpPr>
            <p:cNvPr id="8258" name="AutoShape 66"/>
            <p:cNvSpPr>
              <a:spLocks noChangeArrowheads="1"/>
            </p:cNvSpPr>
            <p:nvPr/>
          </p:nvSpPr>
          <p:spPr bwMode="auto">
            <a:xfrm rot="10800000">
              <a:off x="1323" y="1349"/>
              <a:ext cx="271" cy="551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lnSpc>
                  <a:spcPct val="80000"/>
                </a:lnSpc>
              </a:pPr>
              <a:r>
                <a:rPr lang="fr-FR"/>
                <a:t>+</a:t>
              </a:r>
            </a:p>
            <a:p>
              <a:pPr algn="ctr">
                <a:lnSpc>
                  <a:spcPct val="80000"/>
                </a:lnSpc>
              </a:pPr>
              <a:r>
                <a:rPr lang="fr-FR"/>
                <a:t>+</a:t>
              </a:r>
            </a:p>
            <a:p>
              <a:pPr algn="ctr">
                <a:lnSpc>
                  <a:spcPct val="80000"/>
                </a:lnSpc>
              </a:pPr>
              <a:r>
                <a:rPr lang="fr-FR"/>
                <a:t>+</a:t>
              </a:r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 flipH="1" flipV="1">
              <a:off x="781" y="1434"/>
              <a:ext cx="169" cy="1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 flipH="1">
              <a:off x="849" y="1603"/>
              <a:ext cx="101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1" name="Text Box 69"/>
            <p:cNvSpPr txBox="1">
              <a:spLocks noChangeArrowheads="1"/>
            </p:cNvSpPr>
            <p:nvPr/>
          </p:nvSpPr>
          <p:spPr bwMode="auto">
            <a:xfrm>
              <a:off x="1066" y="1344"/>
              <a:ext cx="310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aseline="-25000"/>
                <a:t>He+</a:t>
              </a:r>
            </a:p>
          </p:txBody>
        </p:sp>
        <p:sp>
          <p:nvSpPr>
            <p:cNvPr id="8262" name="Rectangle 70"/>
            <p:cNvSpPr>
              <a:spLocks noChangeArrowheads="1"/>
            </p:cNvSpPr>
            <p:nvPr/>
          </p:nvSpPr>
          <p:spPr bwMode="auto">
            <a:xfrm>
              <a:off x="839" y="1706"/>
              <a:ext cx="330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fr-FR" sz="2000" baseline="-25000"/>
                <a:t>He+</a:t>
              </a:r>
            </a:p>
          </p:txBody>
        </p:sp>
        <p:sp>
          <p:nvSpPr>
            <p:cNvPr id="8263" name="Rectangle 71"/>
            <p:cNvSpPr>
              <a:spLocks noChangeArrowheads="1"/>
            </p:cNvSpPr>
            <p:nvPr/>
          </p:nvSpPr>
          <p:spPr bwMode="auto">
            <a:xfrm>
              <a:off x="780" y="1196"/>
              <a:ext cx="310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aseline="-25000"/>
                <a:t>He+</a:t>
              </a:r>
            </a:p>
          </p:txBody>
        </p:sp>
        <p:sp>
          <p:nvSpPr>
            <p:cNvPr id="8264" name="Line 72"/>
            <p:cNvSpPr>
              <a:spLocks noChangeShapeType="1"/>
            </p:cNvSpPr>
            <p:nvPr/>
          </p:nvSpPr>
          <p:spPr bwMode="auto">
            <a:xfrm flipH="1">
              <a:off x="2608" y="1117"/>
              <a:ext cx="0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8" name="Rectangle 76"/>
            <p:cNvSpPr>
              <a:spLocks noChangeArrowheads="1"/>
            </p:cNvSpPr>
            <p:nvPr/>
          </p:nvSpPr>
          <p:spPr bwMode="auto">
            <a:xfrm>
              <a:off x="2608" y="1117"/>
              <a:ext cx="45" cy="95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178</Words>
  <Application>Microsoft Office PowerPoint</Application>
  <PresentationFormat>On-screen Show (4:3)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ＭＳ Ｐゴシック</vt:lpstr>
      <vt:lpstr>Gill Sans MT</vt:lpstr>
      <vt:lpstr>Arial Unicode MS</vt:lpstr>
      <vt:lpstr>Wingdings</vt:lpstr>
      <vt:lpstr>Modèle par défaut</vt:lpstr>
      <vt:lpstr>Slide 1</vt:lpstr>
      <vt:lpstr>Corona discharge in dense helium</vt:lpstr>
      <vt:lpstr>Shape of atomic line 706 nm for different states of cryogenic Helium in a cell</vt:lpstr>
    </vt:vector>
  </TitlesOfParts>
  <Company>G2ELAB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Aitken Frederic</dc:creator>
  <cp:lastModifiedBy>Milan S. Dimitrijevi</cp:lastModifiedBy>
  <cp:revision>5</cp:revision>
  <dcterms:created xsi:type="dcterms:W3CDTF">2013-05-14T07:34:53Z</dcterms:created>
  <dcterms:modified xsi:type="dcterms:W3CDTF">2013-06-07T14:08:57Z</dcterms:modified>
</cp:coreProperties>
</file>