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0" r:id="rId3"/>
    <p:sldId id="291" r:id="rId4"/>
    <p:sldId id="292" r:id="rId5"/>
    <p:sldId id="293" r:id="rId6"/>
    <p:sldId id="288" r:id="rId7"/>
    <p:sldId id="259" r:id="rId8"/>
    <p:sldId id="289" r:id="rId9"/>
    <p:sldId id="260" r:id="rId10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65" autoAdjust="0"/>
  </p:normalViewPr>
  <p:slideViewPr>
    <p:cSldViewPr>
      <p:cViewPr varScale="1">
        <p:scale>
          <a:sx n="60" d="100"/>
          <a:sy n="60" d="100"/>
        </p:scale>
        <p:origin x="1771" y="53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70793-B00E-4922-B3A0-6F8CC248E2C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70487-ADC0-4D56-A02C-832ED8E6D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659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Early</a:t>
            </a:r>
            <a:r>
              <a:rPr lang="fr-FR" dirty="0" smtClean="0"/>
              <a:t> </a:t>
            </a:r>
            <a:r>
              <a:rPr lang="fr-FR" dirty="0" err="1" smtClean="0"/>
              <a:t>theories</a:t>
            </a:r>
            <a:r>
              <a:rPr lang="fr-FR" dirty="0" smtClean="0"/>
              <a:t> in the sixties and seventies : </a:t>
            </a:r>
            <a:r>
              <a:rPr lang="fr-FR" dirty="0" err="1" smtClean="0"/>
              <a:t>Mozer</a:t>
            </a:r>
            <a:r>
              <a:rPr lang="fr-FR" dirty="0" smtClean="0"/>
              <a:t> and </a:t>
            </a:r>
            <a:r>
              <a:rPr lang="fr-FR" dirty="0" err="1" smtClean="0"/>
              <a:t>Baranger</a:t>
            </a:r>
            <a:r>
              <a:rPr lang="fr-FR" dirty="0" smtClean="0"/>
              <a:t>, </a:t>
            </a:r>
            <a:r>
              <a:rPr lang="fr-FR" dirty="0" err="1" smtClean="0"/>
              <a:t>Oks</a:t>
            </a:r>
            <a:r>
              <a:rPr lang="fr-FR" dirty="0" smtClean="0"/>
              <a:t> and </a:t>
            </a:r>
            <a:r>
              <a:rPr lang="fr-FR" dirty="0" err="1" smtClean="0"/>
              <a:t>Sholin</a:t>
            </a:r>
            <a:endParaRPr lang="fr-FR" dirty="0" smtClean="0"/>
          </a:p>
          <a:p>
            <a:r>
              <a:rPr lang="fr-FR" dirty="0" err="1" smtClean="0"/>
              <a:t>Early</a:t>
            </a:r>
            <a:r>
              <a:rPr lang="fr-FR" dirty="0" smtClean="0"/>
              <a:t>  </a:t>
            </a:r>
            <a:r>
              <a:rPr lang="fr-FR" dirty="0" err="1" smtClean="0"/>
              <a:t>experiments</a:t>
            </a:r>
            <a:r>
              <a:rPr lang="fr-FR" dirty="0" smtClean="0"/>
              <a:t> in the seventies : </a:t>
            </a:r>
            <a:r>
              <a:rPr lang="fr-FR" dirty="0" err="1" smtClean="0"/>
              <a:t>Rutgers</a:t>
            </a:r>
            <a:r>
              <a:rPr lang="fr-FR" dirty="0" smtClean="0"/>
              <a:t>, </a:t>
            </a:r>
            <a:r>
              <a:rPr lang="fr-FR" dirty="0" err="1" smtClean="0"/>
              <a:t>Gallagher</a:t>
            </a:r>
            <a:r>
              <a:rPr lang="fr-FR" dirty="0" smtClean="0"/>
              <a:t>, Ramette</a:t>
            </a:r>
            <a:r>
              <a:rPr lang="fr-FR" baseline="0" dirty="0" smtClean="0"/>
              <a:t> show </a:t>
            </a:r>
            <a:r>
              <a:rPr lang="fr-FR" baseline="0" dirty="0" err="1" smtClean="0"/>
              <a:t>such</a:t>
            </a:r>
            <a:r>
              <a:rPr lang="fr-FR" baseline="0" dirty="0" smtClean="0"/>
              <a:t> satellites</a:t>
            </a:r>
          </a:p>
          <a:p>
            <a:r>
              <a:rPr lang="fr-FR" baseline="0" dirty="0" smtClean="0"/>
              <a:t>No real quantitative agreement </a:t>
            </a:r>
            <a:r>
              <a:rPr lang="fr-FR" baseline="0" dirty="0" err="1" smtClean="0"/>
              <a:t>between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experiments</a:t>
            </a:r>
            <a:r>
              <a:rPr lang="fr-FR" baseline="0" dirty="0" smtClean="0"/>
              <a:t>  and </a:t>
            </a:r>
            <a:r>
              <a:rPr lang="fr-FR" baseline="0" dirty="0" err="1" smtClean="0"/>
              <a:t>models</a:t>
            </a:r>
            <a:r>
              <a:rPr lang="fr-FR" baseline="0" dirty="0" smtClean="0"/>
              <a:t>! It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worth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revisiting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field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70487-ADC0-4D56-A02C-832ED8E6DFB5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719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Early</a:t>
            </a:r>
            <a:r>
              <a:rPr lang="fr-FR" dirty="0" smtClean="0"/>
              <a:t> </a:t>
            </a:r>
            <a:r>
              <a:rPr lang="fr-FR" dirty="0" err="1" smtClean="0"/>
              <a:t>theories</a:t>
            </a:r>
            <a:r>
              <a:rPr lang="fr-FR" dirty="0" smtClean="0"/>
              <a:t> in the sixties and seventies : </a:t>
            </a:r>
            <a:r>
              <a:rPr lang="fr-FR" dirty="0" err="1" smtClean="0"/>
              <a:t>Mozer</a:t>
            </a:r>
            <a:r>
              <a:rPr lang="fr-FR" dirty="0" smtClean="0"/>
              <a:t> and </a:t>
            </a:r>
            <a:r>
              <a:rPr lang="fr-FR" dirty="0" err="1" smtClean="0"/>
              <a:t>Baranger</a:t>
            </a:r>
            <a:r>
              <a:rPr lang="fr-FR" dirty="0" smtClean="0"/>
              <a:t>, </a:t>
            </a:r>
            <a:r>
              <a:rPr lang="fr-FR" dirty="0" err="1" smtClean="0"/>
              <a:t>Oks</a:t>
            </a:r>
            <a:r>
              <a:rPr lang="fr-FR" dirty="0" smtClean="0"/>
              <a:t> and </a:t>
            </a:r>
            <a:r>
              <a:rPr lang="fr-FR" dirty="0" err="1" smtClean="0"/>
              <a:t>Sholin</a:t>
            </a:r>
            <a:endParaRPr lang="fr-FR" dirty="0" smtClean="0"/>
          </a:p>
          <a:p>
            <a:r>
              <a:rPr lang="fr-FR" dirty="0" err="1" smtClean="0"/>
              <a:t>Early</a:t>
            </a:r>
            <a:r>
              <a:rPr lang="fr-FR" dirty="0" smtClean="0"/>
              <a:t>  </a:t>
            </a:r>
            <a:r>
              <a:rPr lang="fr-FR" dirty="0" err="1" smtClean="0"/>
              <a:t>experiments</a:t>
            </a:r>
            <a:r>
              <a:rPr lang="fr-FR" dirty="0" smtClean="0"/>
              <a:t> in the seventies : </a:t>
            </a:r>
            <a:r>
              <a:rPr lang="fr-FR" dirty="0" err="1" smtClean="0"/>
              <a:t>Rutgers</a:t>
            </a:r>
            <a:r>
              <a:rPr lang="fr-FR" dirty="0" smtClean="0"/>
              <a:t>, </a:t>
            </a:r>
            <a:r>
              <a:rPr lang="fr-FR" dirty="0" err="1" smtClean="0"/>
              <a:t>Gallagher</a:t>
            </a:r>
            <a:r>
              <a:rPr lang="fr-FR" dirty="0" smtClean="0"/>
              <a:t>, Ramette</a:t>
            </a:r>
            <a:r>
              <a:rPr lang="fr-FR" baseline="0" dirty="0" smtClean="0"/>
              <a:t> show </a:t>
            </a:r>
            <a:r>
              <a:rPr lang="fr-FR" baseline="0" dirty="0" err="1" smtClean="0"/>
              <a:t>such</a:t>
            </a:r>
            <a:r>
              <a:rPr lang="fr-FR" baseline="0" dirty="0" smtClean="0"/>
              <a:t> satellites</a:t>
            </a:r>
          </a:p>
          <a:p>
            <a:r>
              <a:rPr lang="fr-FR" baseline="0" dirty="0" smtClean="0"/>
              <a:t>No real quantitative agreement </a:t>
            </a:r>
            <a:r>
              <a:rPr lang="fr-FR" baseline="0" dirty="0" err="1" smtClean="0"/>
              <a:t>between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experiments</a:t>
            </a:r>
            <a:r>
              <a:rPr lang="fr-FR" baseline="0" dirty="0" smtClean="0"/>
              <a:t>  and </a:t>
            </a:r>
            <a:r>
              <a:rPr lang="fr-FR" baseline="0" dirty="0" err="1" smtClean="0"/>
              <a:t>models</a:t>
            </a:r>
            <a:r>
              <a:rPr lang="fr-FR" baseline="0" dirty="0" smtClean="0"/>
              <a:t>! It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worth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revisiting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field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70487-ADC0-4D56-A02C-832ED8E6DFB5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171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Early</a:t>
            </a:r>
            <a:r>
              <a:rPr lang="fr-FR" dirty="0" smtClean="0"/>
              <a:t> </a:t>
            </a:r>
            <a:r>
              <a:rPr lang="fr-FR" dirty="0" err="1" smtClean="0"/>
              <a:t>theories</a:t>
            </a:r>
            <a:r>
              <a:rPr lang="fr-FR" dirty="0" smtClean="0"/>
              <a:t> in the sixties and seventies : </a:t>
            </a:r>
            <a:r>
              <a:rPr lang="fr-FR" dirty="0" err="1" smtClean="0"/>
              <a:t>Mozer</a:t>
            </a:r>
            <a:r>
              <a:rPr lang="fr-FR" dirty="0" smtClean="0"/>
              <a:t> and </a:t>
            </a:r>
            <a:r>
              <a:rPr lang="fr-FR" dirty="0" err="1" smtClean="0"/>
              <a:t>Baranger</a:t>
            </a:r>
            <a:r>
              <a:rPr lang="fr-FR" dirty="0" smtClean="0"/>
              <a:t>, </a:t>
            </a:r>
            <a:r>
              <a:rPr lang="fr-FR" dirty="0" err="1" smtClean="0"/>
              <a:t>Oks</a:t>
            </a:r>
            <a:r>
              <a:rPr lang="fr-FR" dirty="0" smtClean="0"/>
              <a:t> and </a:t>
            </a:r>
            <a:r>
              <a:rPr lang="fr-FR" dirty="0" err="1" smtClean="0"/>
              <a:t>Sholin</a:t>
            </a:r>
            <a:endParaRPr lang="fr-FR" dirty="0" smtClean="0"/>
          </a:p>
          <a:p>
            <a:r>
              <a:rPr lang="fr-FR" dirty="0" err="1" smtClean="0"/>
              <a:t>Early</a:t>
            </a:r>
            <a:r>
              <a:rPr lang="fr-FR" dirty="0" smtClean="0"/>
              <a:t>  </a:t>
            </a:r>
            <a:r>
              <a:rPr lang="fr-FR" dirty="0" err="1" smtClean="0"/>
              <a:t>experiments</a:t>
            </a:r>
            <a:r>
              <a:rPr lang="fr-FR" dirty="0" smtClean="0"/>
              <a:t> in the seventies : </a:t>
            </a:r>
            <a:r>
              <a:rPr lang="fr-FR" dirty="0" err="1" smtClean="0"/>
              <a:t>Rutgers</a:t>
            </a:r>
            <a:r>
              <a:rPr lang="fr-FR" dirty="0" smtClean="0"/>
              <a:t>, </a:t>
            </a:r>
            <a:r>
              <a:rPr lang="fr-FR" dirty="0" err="1" smtClean="0"/>
              <a:t>Gallagher</a:t>
            </a:r>
            <a:r>
              <a:rPr lang="fr-FR" dirty="0" smtClean="0"/>
              <a:t>, Ramette</a:t>
            </a:r>
            <a:r>
              <a:rPr lang="fr-FR" baseline="0" dirty="0" smtClean="0"/>
              <a:t> show </a:t>
            </a:r>
            <a:r>
              <a:rPr lang="fr-FR" baseline="0" dirty="0" err="1" smtClean="0"/>
              <a:t>such</a:t>
            </a:r>
            <a:r>
              <a:rPr lang="fr-FR" baseline="0" dirty="0" smtClean="0"/>
              <a:t> satellites</a:t>
            </a:r>
          </a:p>
          <a:p>
            <a:r>
              <a:rPr lang="fr-FR" baseline="0" dirty="0" smtClean="0"/>
              <a:t>No real quantitative agreement </a:t>
            </a:r>
            <a:r>
              <a:rPr lang="fr-FR" baseline="0" dirty="0" err="1" smtClean="0"/>
              <a:t>between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experiments</a:t>
            </a:r>
            <a:r>
              <a:rPr lang="fr-FR" baseline="0" dirty="0" smtClean="0"/>
              <a:t>  and </a:t>
            </a:r>
            <a:r>
              <a:rPr lang="fr-FR" baseline="0" dirty="0" err="1" smtClean="0"/>
              <a:t>models</a:t>
            </a:r>
            <a:r>
              <a:rPr lang="fr-FR" baseline="0" dirty="0" smtClean="0"/>
              <a:t>! It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worth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revisiting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field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70487-ADC0-4D56-A02C-832ED8E6DFB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205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Early</a:t>
            </a:r>
            <a:r>
              <a:rPr lang="fr-FR" dirty="0" smtClean="0"/>
              <a:t> </a:t>
            </a:r>
            <a:r>
              <a:rPr lang="fr-FR" dirty="0" err="1" smtClean="0"/>
              <a:t>theories</a:t>
            </a:r>
            <a:r>
              <a:rPr lang="fr-FR" dirty="0" smtClean="0"/>
              <a:t> in the sixties and seventies : </a:t>
            </a:r>
            <a:r>
              <a:rPr lang="fr-FR" dirty="0" err="1" smtClean="0"/>
              <a:t>Mozer</a:t>
            </a:r>
            <a:r>
              <a:rPr lang="fr-FR" dirty="0" smtClean="0"/>
              <a:t> and </a:t>
            </a:r>
            <a:r>
              <a:rPr lang="fr-FR" dirty="0" err="1" smtClean="0"/>
              <a:t>Baranger</a:t>
            </a:r>
            <a:r>
              <a:rPr lang="fr-FR" dirty="0" smtClean="0"/>
              <a:t>, </a:t>
            </a:r>
            <a:r>
              <a:rPr lang="fr-FR" dirty="0" err="1" smtClean="0"/>
              <a:t>Oks</a:t>
            </a:r>
            <a:r>
              <a:rPr lang="fr-FR" dirty="0" smtClean="0"/>
              <a:t> and </a:t>
            </a:r>
            <a:r>
              <a:rPr lang="fr-FR" dirty="0" err="1" smtClean="0"/>
              <a:t>Sholin</a:t>
            </a:r>
            <a:endParaRPr lang="fr-FR" dirty="0" smtClean="0"/>
          </a:p>
          <a:p>
            <a:r>
              <a:rPr lang="fr-FR" dirty="0" err="1" smtClean="0"/>
              <a:t>Early</a:t>
            </a:r>
            <a:r>
              <a:rPr lang="fr-FR" dirty="0" smtClean="0"/>
              <a:t>  </a:t>
            </a:r>
            <a:r>
              <a:rPr lang="fr-FR" dirty="0" err="1" smtClean="0"/>
              <a:t>experiments</a:t>
            </a:r>
            <a:r>
              <a:rPr lang="fr-FR" dirty="0" smtClean="0"/>
              <a:t> in the seventies : </a:t>
            </a:r>
            <a:r>
              <a:rPr lang="fr-FR" dirty="0" err="1" smtClean="0"/>
              <a:t>Rutgers</a:t>
            </a:r>
            <a:r>
              <a:rPr lang="fr-FR" dirty="0" smtClean="0"/>
              <a:t>, </a:t>
            </a:r>
            <a:r>
              <a:rPr lang="fr-FR" dirty="0" err="1" smtClean="0"/>
              <a:t>Gallagher</a:t>
            </a:r>
            <a:r>
              <a:rPr lang="fr-FR" dirty="0" smtClean="0"/>
              <a:t>, Ramette</a:t>
            </a:r>
            <a:r>
              <a:rPr lang="fr-FR" baseline="0" dirty="0" smtClean="0"/>
              <a:t> show </a:t>
            </a:r>
            <a:r>
              <a:rPr lang="fr-FR" baseline="0" dirty="0" err="1" smtClean="0"/>
              <a:t>such</a:t>
            </a:r>
            <a:r>
              <a:rPr lang="fr-FR" baseline="0" dirty="0" smtClean="0"/>
              <a:t> satellites</a:t>
            </a:r>
          </a:p>
          <a:p>
            <a:r>
              <a:rPr lang="fr-FR" baseline="0" dirty="0" smtClean="0"/>
              <a:t>No real quantitative agreement </a:t>
            </a:r>
            <a:r>
              <a:rPr lang="fr-FR" baseline="0" dirty="0" err="1" smtClean="0"/>
              <a:t>between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experiments</a:t>
            </a:r>
            <a:r>
              <a:rPr lang="fr-FR" baseline="0" dirty="0" smtClean="0"/>
              <a:t>  and </a:t>
            </a:r>
            <a:r>
              <a:rPr lang="fr-FR" baseline="0" dirty="0" err="1" smtClean="0"/>
              <a:t>models</a:t>
            </a:r>
            <a:r>
              <a:rPr lang="fr-FR" baseline="0" dirty="0" smtClean="0"/>
              <a:t>! It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worth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revisiting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field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70487-ADC0-4D56-A02C-832ED8E6DFB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764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simulate</a:t>
            </a:r>
            <a:r>
              <a:rPr lang="fr-FR" dirty="0" smtClean="0"/>
              <a:t> the </a:t>
            </a:r>
            <a:r>
              <a:rPr lang="fr-FR" dirty="0" err="1" smtClean="0"/>
              <a:t>effect</a:t>
            </a:r>
            <a:r>
              <a:rPr lang="fr-FR" dirty="0" smtClean="0"/>
              <a:t> of </a:t>
            </a:r>
            <a:r>
              <a:rPr lang="fr-FR" dirty="0" err="1" smtClean="0"/>
              <a:t>electrons</a:t>
            </a:r>
            <a:r>
              <a:rPr lang="fr-FR" dirty="0" smtClean="0"/>
              <a:t>, </a:t>
            </a:r>
            <a:r>
              <a:rPr lang="fr-FR" dirty="0" err="1" smtClean="0"/>
              <a:t>however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most</a:t>
            </a:r>
            <a:r>
              <a:rPr lang="fr-FR" dirty="0" smtClean="0"/>
              <a:t> </a:t>
            </a:r>
            <a:r>
              <a:rPr lang="fr-FR" dirty="0" err="1" smtClean="0"/>
              <a:t>often</a:t>
            </a:r>
            <a:r>
              <a:rPr lang="fr-FR" dirty="0" smtClean="0"/>
              <a:t> use an </a:t>
            </a:r>
            <a:r>
              <a:rPr lang="fr-FR" dirty="0" err="1" smtClean="0"/>
              <a:t>electronic</a:t>
            </a:r>
            <a:r>
              <a:rPr lang="fr-FR" dirty="0" smtClean="0"/>
              <a:t>  impact </a:t>
            </a:r>
            <a:r>
              <a:rPr lang="fr-FR" dirty="0" err="1" smtClean="0"/>
              <a:t>operator</a:t>
            </a:r>
            <a:r>
              <a:rPr lang="fr-FR" dirty="0" smtClean="0"/>
              <a:t>, </a:t>
            </a:r>
            <a:r>
              <a:rPr lang="fr-FR" dirty="0" err="1" smtClean="0"/>
              <a:t>since</a:t>
            </a:r>
            <a:r>
              <a:rPr lang="fr-FR" dirty="0" smtClean="0"/>
              <a:t> the line </a:t>
            </a:r>
            <a:r>
              <a:rPr lang="fr-FR" dirty="0" err="1" smtClean="0"/>
              <a:t>shape</a:t>
            </a:r>
            <a:r>
              <a:rPr lang="fr-FR" dirty="0" smtClean="0"/>
              <a:t> structures are </a:t>
            </a:r>
            <a:r>
              <a:rPr lang="fr-FR" dirty="0" err="1" smtClean="0"/>
              <a:t>mainly</a:t>
            </a:r>
            <a:r>
              <a:rPr lang="fr-FR" dirty="0" smtClean="0"/>
              <a:t> </a:t>
            </a:r>
            <a:r>
              <a:rPr lang="fr-FR" dirty="0" err="1" smtClean="0"/>
              <a:t>determined</a:t>
            </a:r>
            <a:r>
              <a:rPr lang="fr-FR" dirty="0" smtClean="0"/>
              <a:t> by ion </a:t>
            </a:r>
            <a:r>
              <a:rPr lang="fr-FR" dirty="0" err="1" smtClean="0"/>
              <a:t>dynamics</a:t>
            </a:r>
            <a:r>
              <a:rPr lang="fr-FR" dirty="0" smtClean="0"/>
              <a:t> and the </a:t>
            </a:r>
            <a:r>
              <a:rPr lang="fr-FR" dirty="0" err="1" smtClean="0"/>
              <a:t>wave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The </a:t>
            </a:r>
            <a:r>
              <a:rPr lang="fr-FR" dirty="0" err="1" smtClean="0"/>
              <a:t>effect</a:t>
            </a:r>
            <a:r>
              <a:rPr lang="fr-FR" dirty="0" smtClean="0"/>
              <a:t> of the </a:t>
            </a:r>
            <a:r>
              <a:rPr lang="fr-FR" dirty="0" err="1" smtClean="0"/>
              <a:t>electric</a:t>
            </a:r>
            <a:r>
              <a:rPr lang="fr-FR" dirty="0" smtClean="0"/>
              <a:t> </a:t>
            </a:r>
            <a:r>
              <a:rPr lang="fr-FR" dirty="0" err="1" smtClean="0"/>
              <a:t>field</a:t>
            </a:r>
            <a:r>
              <a:rPr lang="fr-FR" dirty="0" smtClean="0"/>
              <a:t> (</a:t>
            </a:r>
            <a:r>
              <a:rPr lang="fr-FR" dirty="0" err="1" smtClean="0"/>
              <a:t>both</a:t>
            </a:r>
            <a:r>
              <a:rPr lang="fr-FR" dirty="0" smtClean="0"/>
              <a:t> </a:t>
            </a:r>
            <a:r>
              <a:rPr lang="fr-FR" dirty="0" err="1" smtClean="0"/>
              <a:t>particles</a:t>
            </a:r>
            <a:r>
              <a:rPr lang="fr-FR" dirty="0" smtClean="0"/>
              <a:t> and </a:t>
            </a:r>
            <a:r>
              <a:rPr lang="fr-FR" dirty="0" err="1" smtClean="0"/>
              <a:t>oscillating</a:t>
            </a:r>
            <a:r>
              <a:rPr lang="fr-FR" dirty="0" smtClean="0"/>
              <a:t> </a:t>
            </a:r>
            <a:r>
              <a:rPr lang="fr-FR" dirty="0" err="1" smtClean="0"/>
              <a:t>field</a:t>
            </a:r>
            <a:r>
              <a:rPr lang="fr-FR" dirty="0" smtClean="0"/>
              <a:t>) on the </a:t>
            </a:r>
            <a:r>
              <a:rPr lang="fr-FR" dirty="0" err="1" smtClean="0"/>
              <a:t>particles</a:t>
            </a:r>
            <a:r>
              <a:rPr lang="fr-FR" dirty="0" smtClean="0"/>
              <a:t> </a:t>
            </a:r>
            <a:r>
              <a:rPr lang="fr-FR" dirty="0" err="1" smtClean="0"/>
              <a:t>trajectories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taken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into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account</a:t>
            </a:r>
            <a:r>
              <a:rPr lang="fr-FR" baseline="0" dirty="0" smtClean="0"/>
              <a:t>!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70487-ADC0-4D56-A02C-832ED8E6DFB5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219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Diagnostic of plasma and diagnostic of radio </a:t>
            </a:r>
            <a:r>
              <a:rPr lang="fr-FR" altLang="fr-FR" dirty="0" err="1" smtClean="0">
                <a:latin typeface="Times New Roman" pitchFamily="18" charset="0"/>
                <a:cs typeface="Times New Roman" pitchFamily="18" charset="0"/>
              </a:rPr>
              <a:t>frequency</a:t>
            </a:r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dirty="0" err="1" smtClean="0">
                <a:latin typeface="Times New Roman" pitchFamily="18" charset="0"/>
                <a:cs typeface="Times New Roman" pitchFamily="18" charset="0"/>
              </a:rPr>
              <a:t>field</a:t>
            </a:r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altLang="fr-FR" dirty="0" err="1" smtClean="0">
                <a:latin typeface="Times New Roman" pitchFamily="18" charset="0"/>
                <a:cs typeface="Times New Roman" pitchFamily="18" charset="0"/>
              </a:rPr>
              <a:t>waves</a:t>
            </a:r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  are </a:t>
            </a:r>
            <a:r>
              <a:rPr lang="fr-FR" altLang="fr-FR" dirty="0" err="1" smtClean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 in a tokamak for </a:t>
            </a:r>
            <a:r>
              <a:rPr lang="fr-FR" altLang="fr-FR" dirty="0" err="1" smtClean="0">
                <a:latin typeface="Times New Roman" pitchFamily="18" charset="0"/>
                <a:cs typeface="Times New Roman" pitchFamily="18" charset="0"/>
              </a:rPr>
              <a:t>heating</a:t>
            </a:r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 the plasma</a:t>
            </a:r>
          </a:p>
          <a:p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And for a </a:t>
            </a:r>
            <a:r>
              <a:rPr lang="fr-FR" altLang="fr-FR" dirty="0" err="1" smtClean="0">
                <a:latin typeface="Times New Roman" pitchFamily="18" charset="0"/>
                <a:cs typeface="Times New Roman" pitchFamily="18" charset="0"/>
              </a:rPr>
              <a:t>steady</a:t>
            </a:r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 state </a:t>
            </a:r>
            <a:r>
              <a:rPr lang="fr-FR" altLang="fr-FR" dirty="0" err="1" smtClean="0">
                <a:latin typeface="Times New Roman" pitchFamily="18" charset="0"/>
                <a:cs typeface="Times New Roman" pitchFamily="18" charset="0"/>
              </a:rPr>
              <a:t>operation</a:t>
            </a:r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altLang="fr-FR" dirty="0" err="1" smtClean="0">
                <a:latin typeface="Times New Roman" pitchFamily="18" charset="0"/>
                <a:cs typeface="Times New Roman" pitchFamily="18" charset="0"/>
              </a:rPr>
              <a:t>current</a:t>
            </a:r>
            <a:r>
              <a:rPr lang="fr-FR" altLang="fr-FR" baseline="0" dirty="0" smtClean="0">
                <a:latin typeface="Times New Roman" pitchFamily="18" charset="0"/>
                <a:cs typeface="Times New Roman" pitchFamily="18" charset="0"/>
              </a:rPr>
              <a:t> drive</a:t>
            </a:r>
            <a:r>
              <a:rPr lang="fr-FR" altLang="fr-FR" dirty="0" smtClean="0">
                <a:latin typeface="Times New Roman" pitchFamily="18" charset="0"/>
                <a:cs typeface="Times New Roman" pitchFamily="18" charset="0"/>
              </a:rPr>
              <a:t>),Klepper et</a:t>
            </a:r>
            <a:r>
              <a:rPr lang="fr-FR" altLang="fr-FR" baseline="0" dirty="0" smtClean="0">
                <a:latin typeface="Times New Roman" pitchFamily="18" charset="0"/>
                <a:cs typeface="Times New Roman" pitchFamily="18" charset="0"/>
              </a:rPr>
              <a:t> al</a:t>
            </a:r>
            <a:endParaRPr lang="en-US" altLang="fr-FR" dirty="0" smtClean="0"/>
          </a:p>
        </p:txBody>
      </p:sp>
      <p:sp>
        <p:nvSpPr>
          <p:cNvPr id="491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D6469B-90D2-4C0B-9B6C-FF02175193A4}" type="slidenum">
              <a:rPr lang="fr-FR" altLang="fr-FR" smtClean="0"/>
              <a:pPr/>
              <a:t>9</a:t>
            </a:fld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A0C-F107-4C78-9421-A9CA87AAA6E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414D-D229-4147-81B6-E4938137F3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A0C-F107-4C78-9421-A9CA87AAA6E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414D-D229-4147-81B6-E4938137F3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A0C-F107-4C78-9421-A9CA87AAA6E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414D-D229-4147-81B6-E4938137F3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A0C-F107-4C78-9421-A9CA87AAA6E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414D-D229-4147-81B6-E4938137F3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A0C-F107-4C78-9421-A9CA87AAA6E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414D-D229-4147-81B6-E4938137F3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A0C-F107-4C78-9421-A9CA87AAA6E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414D-D229-4147-81B6-E4938137F3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A0C-F107-4C78-9421-A9CA87AAA6E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414D-D229-4147-81B6-E4938137F3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A0C-F107-4C78-9421-A9CA87AAA6E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414D-D229-4147-81B6-E4938137F3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A0C-F107-4C78-9421-A9CA87AAA6E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414D-D229-4147-81B6-E4938137F3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A0C-F107-4C78-9421-A9CA87AAA6E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414D-D229-4147-81B6-E4938137F3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A0C-F107-4C78-9421-A9CA87AAA6E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414D-D229-4147-81B6-E4938137F3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68A0C-F107-4C78-9421-A9CA87AAA6E7}" type="datetimeFigureOut">
              <a:rPr lang="fr-FR" smtClean="0"/>
              <a:pPr/>
              <a:t>20/06/2023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2414D-D229-4147-81B6-E4938137F3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366820" cy="2808312"/>
          </a:xfrm>
        </p:spPr>
        <p:txBody>
          <a:bodyPr>
            <a:normAutofit/>
          </a:bodyPr>
          <a:lstStyle/>
          <a:p>
            <a:r>
              <a:rPr lang="en-US" sz="3600" b="1" dirty="0"/>
              <a:t>Strong distortions of line shapes in periodic electric fields</a:t>
            </a:r>
            <a:endParaRPr lang="en-US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18541" y="3886200"/>
            <a:ext cx="8424936" cy="17526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Roland </a:t>
            </a:r>
            <a:r>
              <a:rPr lang="en-US" sz="4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Stamm</a:t>
            </a:r>
            <a:r>
              <a:rPr lang="en-US" sz="44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Ibtissem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Hannachi</a:t>
            </a: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Joël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Rosato</a:t>
            </a:r>
            <a:r>
              <a:rPr lang="en-US" sz="44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4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Yannick</a:t>
            </a: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Marandet</a:t>
            </a: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endParaRPr lang="fr-F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Aix-Marseille Université, CNRS, PIIM UMR 7345, 13397 Marseille Cedex 20, France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LR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PRIM, Faculty of Sciences, University of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Batna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Batna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Algeria</a:t>
            </a:r>
            <a:endParaRPr lang="fr-F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D:\logo-batna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429" y="445859"/>
            <a:ext cx="891195" cy="948396"/>
          </a:xfrm>
          <a:prstGeom prst="rect">
            <a:avLst/>
          </a:prstGeom>
          <a:noFill/>
        </p:spPr>
      </p:pic>
      <p:sp>
        <p:nvSpPr>
          <p:cNvPr id="7" name="Espace réservé du pied de page 11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</a:t>
            </a:r>
            <a:r>
              <a:rPr lang="fr-FR" altLang="fr-FR" sz="1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fr-FR" altLang="fr-F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SCSLS</a:t>
            </a:r>
          </a:p>
        </p:txBody>
      </p:sp>
      <p:sp>
        <p:nvSpPr>
          <p:cNvPr id="8" name="Espace réservé de la date 10"/>
          <p:cNvSpPr>
            <a:spLocks noGrp="1"/>
          </p:cNvSpPr>
          <p:nvPr>
            <p:ph type="dt" sz="quarter" idx="10"/>
          </p:nvPr>
        </p:nvSpPr>
        <p:spPr>
          <a:xfrm>
            <a:off x="495300" y="6245225"/>
            <a:ext cx="23114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6D0F7E8-CFFF-4EA1-B7BE-DCA0F09044CF}" type="datetime8">
              <a:rPr lang="fr-FR" altLang="fr-FR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20/06/2023 14:48</a:t>
            </a:fld>
            <a:endParaRPr lang="fr-FR" altLang="fr-FR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 8" descr="E:\Roland\Desktop\logo amu – Recherche Google_fichiers\DIRCOM-Actualite-nouveau-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979" y="249817"/>
            <a:ext cx="2346261" cy="1340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E:\Roland\Desktop\cnrs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240" y="374273"/>
            <a:ext cx="3813708" cy="10199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9422" y="445859"/>
            <a:ext cx="13906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line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443106"/>
                <a:ext cx="8915400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Schrödinger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equation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the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emitter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submitted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electric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fields</a:t>
                </a:r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ℏ</m:t>
                      </m:r>
                      <m:f>
                        <m:fPr>
                          <m:ctrlPr>
                            <a:rPr lang="fr-FR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𝑑𝑈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𝐷</m:t>
                              </m:r>
                            </m:e>
                          </m:acc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. 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𝐸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</m:sub>
                          </m:sSub>
                          <m:d>
                            <m:d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𝐷</m:t>
                              </m:r>
                            </m:e>
                          </m:acc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𝐸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sub>
                          </m:sSub>
                          <m:func>
                            <m:func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e>
                          </m:func>
                        </m:e>
                      </m:d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fr-FR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U(t)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atomic</a:t>
                </a: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evolution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operator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fr-FR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dipole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operator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fr-FR" sz="24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</m:acc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thermal Stark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microfield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fr-FR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</m:acc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wave</a:t>
                </a:r>
                <a:r>
                  <a:rPr lang="fr-FR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field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indent="0">
                  <a:buNone/>
                </a:pPr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Calculation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the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dipole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autocorrelation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function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(DAF)</a:t>
                </a:r>
              </a:p>
              <a:p>
                <a:pPr marL="0" indent="0">
                  <a:buNone/>
                </a:pPr>
                <a:endParaRPr lang="fr-FR" sz="24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𝐶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𝑇𝑟</m:t>
                      </m:r>
                      <m:d>
                        <m:dPr>
                          <m:begChr m:val="⟨"/>
                          <m:endChr m:val="⟩"/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𝐷</m:t>
                              </m:r>
                            </m:e>
                          </m:acc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(0)</m:t>
                          </m:r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𝐷</m:t>
                              </m:r>
                            </m:e>
                          </m:acc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𝜌</m:t>
                          </m:r>
                        </m:e>
                      </m:d>
                    </m:oMath>
                  </m:oMathPara>
                </a14:m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line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shape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obtained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a Fourier </a:t>
                </a:r>
                <a:r>
                  <a:rPr lang="fr-F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transform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C(t)</a:t>
                </a:r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443106"/>
                <a:ext cx="8915400" cy="4525963"/>
              </a:xfrm>
              <a:blipFill>
                <a:blip r:embed="rId2"/>
                <a:stretch>
                  <a:fillRect l="-1025" t="-1887" b="-8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593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22114"/>
          </a:xfrm>
        </p:spPr>
        <p:txBody>
          <a:bodyPr>
            <a:normAutofit/>
          </a:bodyPr>
          <a:lstStyle/>
          <a:p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oscillating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fields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line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shapes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052736"/>
            <a:ext cx="8915400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Early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Rutgers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Gallagher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Ramette)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observation of satellites on Balmer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multiples of the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plasma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w</a:t>
            </a:r>
            <a:r>
              <a:rPr lang="fr-FR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fr-FR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Gallagher </a:t>
            </a:r>
            <a:r>
              <a:rPr lang="en-US" dirty="0"/>
              <a:t>C </a:t>
            </a:r>
            <a:r>
              <a:rPr lang="en-US" dirty="0" err="1"/>
              <a:t>C</a:t>
            </a:r>
            <a:r>
              <a:rPr lang="en-US" dirty="0"/>
              <a:t>, Levine M A 1971 </a:t>
            </a:r>
            <a:r>
              <a:rPr lang="en-US" i="1" dirty="0"/>
              <a:t>Phys. Rev. Lett.</a:t>
            </a:r>
            <a:r>
              <a:rPr lang="en-US" dirty="0"/>
              <a:t> </a:t>
            </a:r>
            <a:r>
              <a:rPr lang="en-US" b="1" dirty="0" smtClean="0"/>
              <a:t>1971,</a:t>
            </a:r>
            <a:r>
              <a:rPr lang="en-US" dirty="0" smtClean="0"/>
              <a:t> </a:t>
            </a:r>
            <a:r>
              <a:rPr lang="en-US" b="1" dirty="0"/>
              <a:t>27</a:t>
            </a:r>
            <a:r>
              <a:rPr lang="en-US" dirty="0"/>
              <a:t> 1693</a:t>
            </a:r>
          </a:p>
          <a:p>
            <a:pPr marL="0" indent="0">
              <a:buNone/>
            </a:pPr>
            <a:endParaRPr lang="fr-FR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708" y="1954131"/>
            <a:ext cx="5256584" cy="366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8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22114"/>
          </a:xfrm>
        </p:spPr>
        <p:txBody>
          <a:bodyPr>
            <a:normAutofit fontScale="90000"/>
          </a:bodyPr>
          <a:lstStyle/>
          <a:p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oscillating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fields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line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shapes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052736"/>
            <a:ext cx="8994204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ion line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density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but the line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 no central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plasma conditions (ion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dynamics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632" y="1970282"/>
            <a:ext cx="6194608" cy="432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71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22114"/>
          </a:xfrm>
        </p:spPr>
        <p:txBody>
          <a:bodyPr>
            <a:normAutofit fontScale="90000"/>
          </a:bodyPr>
          <a:lstStyle/>
          <a:p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Shifting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center of the line to the central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peak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value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052736"/>
            <a:ext cx="8994204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density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2x10</a:t>
            </a:r>
            <a:r>
              <a:rPr lang="fr-FR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fr-FR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satellites are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located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one and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plasma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frequencies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Strong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changes of the line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explained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720" y="2005714"/>
            <a:ext cx="556972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41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oscillating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fields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line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shapes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052736"/>
            <a:ext cx="8915400" cy="4525963"/>
          </a:xfrm>
        </p:spPr>
        <p:txBody>
          <a:bodyPr>
            <a:normAutofit fontScale="92500"/>
          </a:bodyPr>
          <a:lstStyle/>
          <a:p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traced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back to Schrödinger and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Blokhintsev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(1932-1933)</a:t>
            </a:r>
          </a:p>
          <a:p>
            <a:pPr marL="450850" indent="-45085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In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cos(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t) 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possibility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observing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satellites of the main line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separated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±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±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…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±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Mozer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Baranger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Sholin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</a:t>
            </a:r>
          </a:p>
          <a:p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Waves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broaden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satellites,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holes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the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plasma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conditions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Rutgers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Gallagher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Ramette)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observation of satellites on Balmer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multiples of the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plasma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w</a:t>
            </a:r>
            <a:r>
              <a:rPr lang="fr-FR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fr-FR" sz="2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07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777875"/>
          </a:xfrm>
        </p:spPr>
        <p:txBody>
          <a:bodyPr>
            <a:normAutofit/>
          </a:bodyPr>
          <a:lstStyle/>
          <a:p>
            <a:r>
              <a:rPr lang="en-US" altLang="fr-FR" sz="3200" b="1" dirty="0" smtClean="0">
                <a:latin typeface="Times New Roman" pitchFamily="18" charset="0"/>
                <a:cs typeface="Times New Roman" pitchFamily="18" charset="0"/>
              </a:rPr>
              <a:t>Modeling of plasma </a:t>
            </a:r>
            <a:r>
              <a:rPr lang="en-US" altLang="fr-FR" sz="3200" b="1" dirty="0" err="1" smtClean="0">
                <a:latin typeface="Times New Roman" pitchFamily="18" charset="0"/>
                <a:cs typeface="Times New Roman" pitchFamily="18" charset="0"/>
              </a:rPr>
              <a:t>radiative</a:t>
            </a:r>
            <a:r>
              <a:rPr lang="en-US" altLang="fr-FR" sz="3200" b="1" dirty="0" smtClean="0">
                <a:latin typeface="Times New Roman" pitchFamily="18" charset="0"/>
                <a:cs typeface="Times New Roman" pitchFamily="18" charset="0"/>
              </a:rPr>
              <a:t> properties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>
          <a:xfrm>
            <a:off x="488504" y="1340768"/>
            <a:ext cx="8915400" cy="4392488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altLang="fr-FR" sz="2400" u="sng" dirty="0" smtClean="0">
                <a:latin typeface="Times New Roman" pitchFamily="18" charset="0"/>
                <a:cs typeface="Times New Roman" pitchFamily="18" charset="0"/>
              </a:rPr>
              <a:t>Numerical simulation of the </a:t>
            </a:r>
            <a:r>
              <a:rPr lang="en-US" altLang="fr-FR" sz="2400" u="sng" dirty="0" err="1" smtClean="0">
                <a:latin typeface="Times New Roman" pitchFamily="18" charset="0"/>
                <a:cs typeface="Times New Roman" pitchFamily="18" charset="0"/>
              </a:rPr>
              <a:t>microfield</a:t>
            </a:r>
            <a:endParaRPr lang="en-US" altLang="fr-F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We use simulations of electric fields, coupled to a numerical integration of the Schrödinger equation</a:t>
            </a:r>
          </a:p>
          <a:p>
            <a:pPr marL="0" indent="0">
              <a:buFontTx/>
              <a:buNone/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Not a molecular dynamics simulation:</a:t>
            </a:r>
          </a:p>
          <a:p>
            <a:pPr marL="0" indent="0">
              <a:buFontTx/>
              <a:buNone/>
            </a:pPr>
            <a:r>
              <a:rPr lang="en-US" altLang="fr-FR" dirty="0" smtClean="0">
                <a:latin typeface="Times New Roman" pitchFamily="18" charset="0"/>
                <a:cs typeface="Times New Roman" pitchFamily="18" charset="0"/>
              </a:rPr>
              <a:t>particles move on straight lines</a:t>
            </a:r>
          </a:p>
          <a:p>
            <a:pPr marL="0" indent="0">
              <a:buFontTx/>
              <a:buNone/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Cubic box</a:t>
            </a:r>
          </a:p>
          <a:p>
            <a:pPr marL="0" indent="0">
              <a:buFontTx/>
              <a:buNone/>
            </a:pPr>
            <a:r>
              <a:rPr lang="en-US" altLang="fr-FR" dirty="0" smtClean="0">
                <a:latin typeface="Times New Roman" pitchFamily="18" charset="0"/>
                <a:cs typeface="Times New Roman" pitchFamily="18" charset="0"/>
              </a:rPr>
              <a:t>Periodic boundary conditions</a:t>
            </a:r>
          </a:p>
          <a:p>
            <a:pPr marL="0" indent="0">
              <a:buFontTx/>
              <a:buNone/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Screened ion field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en-US" altLang="fr-FR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EBEC2E-2FA9-4CC0-875C-E97FD11DD008}" type="slidenum">
              <a:rPr lang="fr-FR" altLang="fr-FR" smtClean="0"/>
              <a:pPr/>
              <a:t>7</a:t>
            </a:fld>
            <a:endParaRPr lang="fr-FR" altLang="fr-FR" smtClean="0"/>
          </a:p>
        </p:txBody>
      </p:sp>
      <p:grpSp>
        <p:nvGrpSpPr>
          <p:cNvPr id="2" name="Groupe 1"/>
          <p:cNvGrpSpPr/>
          <p:nvPr/>
        </p:nvGrpSpPr>
        <p:grpSpPr>
          <a:xfrm>
            <a:off x="5436247" y="2636912"/>
            <a:ext cx="2037033" cy="1944216"/>
            <a:chOff x="3835266" y="2962279"/>
            <a:chExt cx="1368425" cy="1296988"/>
          </a:xfrm>
        </p:grpSpPr>
        <p:sp>
          <p:nvSpPr>
            <p:cNvPr id="6" name="Cube 5"/>
            <p:cNvSpPr/>
            <p:nvPr/>
          </p:nvSpPr>
          <p:spPr>
            <a:xfrm>
              <a:off x="3835266" y="2962279"/>
              <a:ext cx="1368425" cy="1296988"/>
            </a:xfrm>
            <a:prstGeom prst="cube">
              <a:avLst/>
            </a:prstGeom>
            <a:solidFill>
              <a:srgbClr val="BBE0E3"/>
            </a:solidFill>
            <a:ln w="12700" cap="flat" cmpd="sng" algn="ctr">
              <a:solidFill>
                <a:srgbClr val="BBE0E3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4021845" y="3766180"/>
              <a:ext cx="53938" cy="457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4501941" y="3501008"/>
              <a:ext cx="53938" cy="457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4569276" y="4093840"/>
              <a:ext cx="53938" cy="457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4061421" y="3941440"/>
              <a:ext cx="53938" cy="457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4172909" y="3501008"/>
              <a:ext cx="53938" cy="457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cxnSp>
        <p:nvCxnSpPr>
          <p:cNvPr id="4" name="Connecteur droit avec flèche 3"/>
          <p:cNvCxnSpPr/>
          <p:nvPr/>
        </p:nvCxnSpPr>
        <p:spPr>
          <a:xfrm>
            <a:off x="6019153" y="3535557"/>
            <a:ext cx="409504" cy="397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06090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Plane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waves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272480" y="908720"/>
                <a:ext cx="9433048" cy="561662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Field </a:t>
                </a:r>
                <a:r>
                  <a:rPr lang="fr-FR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created</a:t>
                </a:r>
                <a:r>
                  <a:rPr lang="fr-FR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an </a:t>
                </a:r>
                <a:r>
                  <a:rPr lang="fr-FR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external</a:t>
                </a:r>
                <a:r>
                  <a:rPr lang="fr-FR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generator</a:t>
                </a:r>
                <a:r>
                  <a:rPr lang="fr-FR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 Langmuir </a:t>
                </a:r>
                <a:r>
                  <a:rPr lang="fr-FR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waves</a:t>
                </a:r>
                <a:endParaRPr lang="fr-FR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fr-FR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acc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⁡(</m:t>
                      </m:r>
                      <m:r>
                        <m:rPr>
                          <m:sty m:val="p"/>
                        </m:rPr>
                        <a:rPr lang="el-G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Ω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𝜑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fr-FR" sz="24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Different</a:t>
                </a:r>
                <a:r>
                  <a:rPr lang="fr-FR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kinds</a:t>
                </a:r>
                <a:r>
                  <a:rPr lang="fr-FR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simulations</a:t>
                </a:r>
              </a:p>
              <a:p>
                <a:pPr marL="0" indent="0">
                  <a:buNone/>
                </a:pPr>
                <a:r>
                  <a:rPr lang="fr-F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  Convolution of a Stark profile </a:t>
                </a:r>
                <a:r>
                  <a:rPr lang="fr-FR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fr-F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profile </a:t>
                </a:r>
                <a:r>
                  <a:rPr lang="fr-FR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affected</a:t>
                </a:r>
                <a:r>
                  <a:rPr lang="fr-F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:r>
                  <a:rPr lang="fr-FR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oscillating</a:t>
                </a:r>
                <a:r>
                  <a:rPr lang="fr-F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field</a:t>
                </a:r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Tx/>
                  <a:buChar char="-"/>
                </a:pPr>
                <a:r>
                  <a:rPr lang="fr-F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 </a:t>
                </a:r>
                <a:r>
                  <a:rPr lang="fr-FR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initio</a:t>
                </a:r>
                <a:r>
                  <a:rPr lang="fr-F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simulation of the </a:t>
                </a:r>
                <a:r>
                  <a:rPr lang="fr-FR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dynamic</a:t>
                </a:r>
                <a:r>
                  <a:rPr lang="fr-F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ion </a:t>
                </a:r>
                <a:r>
                  <a:rPr lang="fr-FR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field</a:t>
                </a:r>
                <a:r>
                  <a:rPr lang="fr-F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plus the </a:t>
                </a:r>
                <a:r>
                  <a:rPr lang="fr-FR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oscillating</a:t>
                </a:r>
                <a:r>
                  <a:rPr lang="fr-F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field</a:t>
                </a:r>
                <a:endParaRPr lang="fr-FR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fr-FR" sz="24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Tx/>
                  <a:buChar char="-"/>
                </a:pP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w</a:t>
                </a:r>
                <a:r>
                  <a:rPr lang="en-US" dirty="0" smtClean="0"/>
                  <a:t> with a random direction and sampled magnitude (Gaussian?)</a:t>
                </a:r>
                <a:endParaRPr lang="en-US" dirty="0"/>
              </a:p>
              <a:p>
                <a:pPr>
                  <a:buFontTx/>
                  <a:buChar char="-"/>
                </a:pPr>
                <a:r>
                  <a:rPr lang="en-US" dirty="0" smtClean="0"/>
                  <a:t>Fixed direction and magnitude: partial polarization</a:t>
                </a:r>
              </a:p>
              <a:p>
                <a:pPr>
                  <a:buFontTx/>
                  <a:buChar char="-"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We compare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w</a:t>
                </a:r>
                <a:r>
                  <a:rPr lang="en-US" baseline="-25000" dirty="0" smtClean="0"/>
                  <a:t> </a:t>
                </a:r>
                <a:r>
                  <a:rPr lang="en-US" dirty="0"/>
                  <a:t>or &lt;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w</a:t>
                </a:r>
                <a:r>
                  <a:rPr lang="en-US" dirty="0" smtClean="0"/>
                  <a:t>&gt; to the mean plasma </a:t>
                </a:r>
                <a:r>
                  <a:rPr lang="en-US" dirty="0" err="1" smtClean="0"/>
                  <a:t>microfield</a:t>
                </a:r>
                <a:r>
                  <a:rPr lang="en-US" dirty="0" smtClean="0"/>
                  <a:t> E</a:t>
                </a:r>
                <a:r>
                  <a:rPr lang="en-US" baseline="-25000" dirty="0" smtClean="0"/>
                  <a:t>m</a:t>
                </a:r>
                <a:r>
                  <a:rPr lang="en-US" dirty="0" smtClean="0"/>
                  <a:t>≈3.4 E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 with E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=(1/(4</a:t>
                </a:r>
                <a:r>
                  <a:rPr lang="el-GR" dirty="0" smtClean="0"/>
                  <a:t>πε</a:t>
                </a:r>
                <a:r>
                  <a:rPr lang="fr-FR" baseline="-25000" dirty="0" smtClean="0"/>
                  <a:t>0</a:t>
                </a:r>
                <a:r>
                  <a:rPr lang="fr-FR" dirty="0" smtClean="0"/>
                  <a:t>))1/r</a:t>
                </a:r>
                <a:r>
                  <a:rPr lang="fr-FR" baseline="-25000" dirty="0" smtClean="0"/>
                  <a:t>0</a:t>
                </a:r>
                <a:r>
                  <a:rPr lang="fr-FR" baseline="30000" dirty="0" smtClean="0"/>
                  <a:t>2</a:t>
                </a:r>
                <a:r>
                  <a:rPr lang="fr-FR" dirty="0" smtClean="0"/>
                  <a:t> , </a:t>
                </a:r>
                <a:r>
                  <a:rPr lang="fr-FR" dirty="0" err="1" smtClean="0"/>
                  <a:t>with</a:t>
                </a:r>
                <a:r>
                  <a:rPr lang="fr-FR" dirty="0" smtClean="0"/>
                  <a:t> r</a:t>
                </a:r>
                <a:r>
                  <a:rPr lang="fr-FR" baseline="-25000" dirty="0" smtClean="0"/>
                  <a:t>0</a:t>
                </a:r>
                <a:r>
                  <a:rPr lang="fr-FR" dirty="0" smtClean="0"/>
                  <a:t> the </a:t>
                </a:r>
                <a:r>
                  <a:rPr lang="fr-FR" dirty="0" err="1" smtClean="0"/>
                  <a:t>mean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interparticle</a:t>
                </a:r>
                <a:r>
                  <a:rPr lang="fr-FR" dirty="0" smtClean="0"/>
                  <a:t> distance</a:t>
                </a:r>
                <a:endParaRPr lang="en-US" dirty="0" smtClean="0"/>
              </a:p>
              <a:p>
                <a:pPr marL="0" indent="0">
                  <a:buNone/>
                </a:pPr>
                <a:endParaRPr lang="fr-FR" sz="24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2480" y="908720"/>
                <a:ext cx="9433048" cy="5616624"/>
              </a:xfrm>
              <a:blipFill>
                <a:blip r:embed="rId3"/>
                <a:stretch>
                  <a:fillRect l="-1034" t="-86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02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049013-19C3-43A6-9DF7-9EC6073FC926}" type="slidenum">
              <a:rPr lang="fr-FR" altLang="fr-FR" smtClean="0"/>
              <a:pPr/>
              <a:t>9</a:t>
            </a:fld>
            <a:endParaRPr lang="fr-FR" altLang="fr-FR" smtClean="0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271726" y="980728"/>
            <a:ext cx="9433801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Different situations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Fields created by an external source (microwave generator, laser radiation)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Plasma oscillations : collective phenomena favor the development of fluctuations and oscillation. A wave may be amplified by an instability (e.g. beam-plasma instability) which increases the electric field magnitude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-High amplitude oscillating fields are also present in astrophysical plasmas: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Magnetospheres, star surfaces, interaction of black hole with matter</a:t>
            </a:r>
          </a:p>
          <a:p>
            <a:pPr algn="just">
              <a:spcBef>
                <a:spcPct val="50000"/>
              </a:spcBef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-In fusion plasmas : Tokamak plasmas strongly affected by waves</a:t>
            </a:r>
          </a:p>
          <a:p>
            <a:pPr algn="just">
              <a:spcBef>
                <a:spcPct val="50000"/>
              </a:spcBef>
            </a:pP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Klepper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et al., Phys. Rev. Lett. </a:t>
            </a:r>
            <a:r>
              <a:rPr lang="en-US" altLang="fr-FR" sz="2400" b="1" dirty="0" smtClean="0">
                <a:latin typeface="Times New Roman" pitchFamily="18" charset="0"/>
                <a:cs typeface="Times New Roman" pitchFamily="18" charset="0"/>
              </a:rPr>
              <a:t>110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, 215005 (2013)</a:t>
            </a:r>
          </a:p>
          <a:p>
            <a:pPr algn="just">
              <a:spcBef>
                <a:spcPct val="50000"/>
              </a:spcBef>
            </a:pPr>
            <a:endParaRPr lang="en-US" alt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07340" y="324520"/>
            <a:ext cx="893947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fr-FR" sz="3200" b="1" dirty="0" smtClean="0">
                <a:latin typeface="Times New Roman" pitchFamily="18" charset="0"/>
                <a:cs typeface="Times New Roman" pitchFamily="18" charset="0"/>
              </a:rPr>
              <a:t>Plasmas and oscillating electric fields</a:t>
            </a:r>
            <a:endParaRPr lang="en-US" alt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13670</TotalTime>
  <Words>745</Words>
  <Application>Microsoft Office PowerPoint</Application>
  <PresentationFormat>Format A4 (210 x 297 mm)</PresentationFormat>
  <Paragraphs>118</Paragraphs>
  <Slides>9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Symbol</vt:lpstr>
      <vt:lpstr>Times New Roman</vt:lpstr>
      <vt:lpstr>Thème Office</vt:lpstr>
      <vt:lpstr>Strong distortions of line shapes in periodic electric fields</vt:lpstr>
      <vt:lpstr>Simulation calculation of the line shape</vt:lpstr>
      <vt:lpstr>Effect of oscillating fields on line shapes </vt:lpstr>
      <vt:lpstr>Simulation calculation of oscillating fields on line shapes </vt:lpstr>
      <vt:lpstr>Shifting the center of the line to the central peak value</vt:lpstr>
      <vt:lpstr>Effect of oscillating fields on line shapes </vt:lpstr>
      <vt:lpstr>Modeling of plasma radiative properties</vt:lpstr>
      <vt:lpstr>Plane waves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turbulence on line shapes in astrophysical and fusion plasmas</dc:title>
  <dc:creator>hannachi</dc:creator>
  <cp:lastModifiedBy>Roland</cp:lastModifiedBy>
  <cp:revision>195</cp:revision>
  <dcterms:created xsi:type="dcterms:W3CDTF">2017-07-26T08:22:24Z</dcterms:created>
  <dcterms:modified xsi:type="dcterms:W3CDTF">2023-06-20T12:51:56Z</dcterms:modified>
</cp:coreProperties>
</file>