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37"/>
  </p:notesMasterIdLst>
  <p:handoutMasterIdLst>
    <p:handoutMasterId r:id="rId38"/>
  </p:handoutMasterIdLst>
  <p:sldIdLst>
    <p:sldId id="1193" r:id="rId2"/>
    <p:sldId id="1220" r:id="rId3"/>
    <p:sldId id="1199" r:id="rId4"/>
    <p:sldId id="1202" r:id="rId5"/>
    <p:sldId id="1236" r:id="rId6"/>
    <p:sldId id="1257" r:id="rId7"/>
    <p:sldId id="1229" r:id="rId8"/>
    <p:sldId id="1261" r:id="rId9"/>
    <p:sldId id="1191" r:id="rId10"/>
    <p:sldId id="1194" r:id="rId11"/>
    <p:sldId id="1190" r:id="rId12"/>
    <p:sldId id="1197" r:id="rId13"/>
    <p:sldId id="1256" r:id="rId14"/>
    <p:sldId id="1204" r:id="rId15"/>
    <p:sldId id="1205" r:id="rId16"/>
    <p:sldId id="1206" r:id="rId17"/>
    <p:sldId id="1198" r:id="rId18"/>
    <p:sldId id="1244" r:id="rId19"/>
    <p:sldId id="1221" r:id="rId20"/>
    <p:sldId id="1222" r:id="rId21"/>
    <p:sldId id="1224" r:id="rId22"/>
    <p:sldId id="1225" r:id="rId23"/>
    <p:sldId id="1247" r:id="rId24"/>
    <p:sldId id="1248" r:id="rId25"/>
    <p:sldId id="1226" r:id="rId26"/>
    <p:sldId id="1227" r:id="rId27"/>
    <p:sldId id="1249" r:id="rId28"/>
    <p:sldId id="1251" r:id="rId29"/>
    <p:sldId id="1250" r:id="rId30"/>
    <p:sldId id="1255" r:id="rId31"/>
    <p:sldId id="1253" r:id="rId32"/>
    <p:sldId id="1252" r:id="rId33"/>
    <p:sldId id="1259" r:id="rId34"/>
    <p:sldId id="1215" r:id="rId35"/>
    <p:sldId id="1254" r:id="rId36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94"/>
    <a:srgbClr val="38A250"/>
    <a:srgbClr val="71B34D"/>
    <a:srgbClr val="008BFF"/>
    <a:srgbClr val="E88D23"/>
    <a:srgbClr val="252E44"/>
    <a:srgbClr val="C43771"/>
    <a:srgbClr val="DB8C31"/>
    <a:srgbClr val="0497AA"/>
    <a:srgbClr val="19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8" autoAdjust="0"/>
    <p:restoredTop sz="96654"/>
  </p:normalViewPr>
  <p:slideViewPr>
    <p:cSldViewPr snapToGrid="0" snapToObjects="1" showGuides="1">
      <p:cViewPr varScale="1">
        <p:scale>
          <a:sx n="115" d="100"/>
          <a:sy n="115" d="100"/>
        </p:scale>
        <p:origin x="664" y="20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-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426C0D-44AE-974F-8861-34C17AD25848}" type="datetime1">
              <a:rPr lang="fr-FR"/>
              <a:pPr>
                <a:defRPr/>
              </a:pPr>
              <a:t>20/06/2023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84C0FE-D37E-214C-92A2-A25F18B2EC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80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A605DE1-164E-8741-87A1-5E1EDB3BCECF}" type="datetime1">
              <a:rPr lang="fr-FR"/>
              <a:pPr>
                <a:defRPr/>
              </a:pPr>
              <a:t>20/06/2023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82D6841-3136-674E-B1E2-022F8269ED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99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AF75F4-6755-C4E7-FECE-B4C17A1751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7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A614D5-7F8B-FD4A-6F85-B51D2A2D6F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4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88" y="1008063"/>
            <a:ext cx="4289425" cy="14702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7500" y="82550"/>
            <a:ext cx="1531938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9791"/>
            <a:ext cx="7772400" cy="291214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252E4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61937"/>
            <a:ext cx="6400800" cy="7537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cxnSp>
        <p:nvCxnSpPr>
          <p:cNvPr id="13" name="Connecteur droit 12"/>
          <p:cNvCxnSpPr>
            <a:stCxn id="2" idx="1"/>
          </p:cNvCxnSpPr>
          <p:nvPr userDrawn="1"/>
        </p:nvCxnSpPr>
        <p:spPr>
          <a:xfrm flipH="1" flipV="1">
            <a:off x="1" y="3800475"/>
            <a:ext cx="6857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H="1" flipV="1">
            <a:off x="8458200" y="3800475"/>
            <a:ext cx="6857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7612061" y="0"/>
            <a:ext cx="1531938" cy="642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29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8019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88019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8500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D241-2EF3-2448-8305-7DDC6310DFD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36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FF6B-AE4E-AB4B-9894-DA3A29CB25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96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F4D6-7F2B-FE4B-9B8A-79743AC18E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60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82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Titre vertical 19"/>
          <p:cNvSpPr>
            <a:spLocks noGrp="1"/>
          </p:cNvSpPr>
          <p:nvPr>
            <p:ph type="title" orient="vert"/>
          </p:nvPr>
        </p:nvSpPr>
        <p:spPr>
          <a:xfrm>
            <a:off x="6647414" y="782638"/>
            <a:ext cx="1827843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3332-21D9-6C4F-AB50-7D40A53C18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8391525" y="449537"/>
            <a:ext cx="0" cy="455613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5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74" y="1323703"/>
            <a:ext cx="3117851" cy="1068681"/>
          </a:xfrm>
          <a:prstGeom prst="rect">
            <a:avLst/>
          </a:prstGeom>
        </p:spPr>
      </p:pic>
      <p:sp>
        <p:nvSpPr>
          <p:cNvPr id="4" name="Espace réservé du pied de page 3"/>
          <p:cNvSpPr txBox="1">
            <a:spLocks noGrp="1"/>
          </p:cNvSpPr>
          <p:nvPr/>
        </p:nvSpPr>
        <p:spPr bwMode="auto">
          <a:xfrm>
            <a:off x="3335338" y="1158875"/>
            <a:ext cx="4119562" cy="481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TITRE DE LA PRÉSENTATION</a:t>
            </a:r>
          </a:p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&gt; TITRE DE LA PARTIE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0" y="3800475"/>
            <a:ext cx="9144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17500" y="82550"/>
            <a:ext cx="1582738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619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144588"/>
            <a:ext cx="7772400" cy="18066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none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0"/>
          </p:nvPr>
        </p:nvSpPr>
        <p:spPr>
          <a:xfrm>
            <a:off x="1738313" y="169863"/>
            <a:ext cx="5667375" cy="4016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9160-95F5-3A43-8F66-4DB16E9435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49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2CC0-D350-5C4F-A4A1-9687023568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4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F73E-D302-7A49-9D49-5CFFB39DEA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74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7555-CBA5-0047-88BE-4AF3BB82EC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52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41969" cy="4525963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1969" cy="4525963"/>
          </a:xfrm>
        </p:spPr>
        <p:txBody>
          <a:bodyPr l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08B6-E9BE-D942-B2DA-2F979D2817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26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B542-72F1-AF43-9406-37DC793229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2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FC03-F3A1-944C-90A9-4E4D12AE8E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22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C39F-01C2-E142-A242-98DFD306E1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40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11"/>
            <a:ext cx="1325563" cy="454352"/>
          </a:xfrm>
          <a:prstGeom prst="rect">
            <a:avLst/>
          </a:prstGeom>
        </p:spPr>
      </p:pic>
      <p:grpSp>
        <p:nvGrpSpPr>
          <p:cNvPr id="16" name="Group 9"/>
          <p:cNvGrpSpPr>
            <a:grpSpLocks/>
          </p:cNvGrpSpPr>
          <p:nvPr/>
        </p:nvGrpSpPr>
        <p:grpSpPr bwMode="auto">
          <a:xfrm rot="5400000">
            <a:off x="-2121875" y="3028528"/>
            <a:ext cx="5915300" cy="1343086"/>
            <a:chOff x="3353" y="7829"/>
            <a:chExt cx="5198" cy="1180"/>
          </a:xfrm>
          <a:solidFill>
            <a:srgbClr val="E7E8E8"/>
          </a:solidFill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321934" y="1600200"/>
            <a:ext cx="73648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941513" y="171450"/>
            <a:ext cx="6053137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8262938" y="244475"/>
            <a:ext cx="250825" cy="252413"/>
          </a:xfrm>
          <a:prstGeom prst="ellipse">
            <a:avLst/>
          </a:prstGeom>
          <a:solidFill>
            <a:srgbClr val="313E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164513" y="300038"/>
            <a:ext cx="454025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D263F-7ACE-9740-9441-ACD31CB0F0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391525" y="0"/>
            <a:ext cx="0" cy="260351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457200" y="842963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2" y="950406"/>
            <a:ext cx="58543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51" r:id="rId1"/>
    <p:sldLayoutId id="2147491352" r:id="rId2"/>
    <p:sldLayoutId id="2147491340" r:id="rId3"/>
    <p:sldLayoutId id="2147491353" r:id="rId4"/>
    <p:sldLayoutId id="2147491341" r:id="rId5"/>
    <p:sldLayoutId id="2147491342" r:id="rId6"/>
    <p:sldLayoutId id="2147491343" r:id="rId7"/>
    <p:sldLayoutId id="2147491344" r:id="rId8"/>
    <p:sldLayoutId id="2147491345" r:id="rId9"/>
    <p:sldLayoutId id="2147491346" r:id="rId10"/>
    <p:sldLayoutId id="2147491347" r:id="rId11"/>
    <p:sldLayoutId id="2147491348" r:id="rId12"/>
    <p:sldLayoutId id="2147491349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313E56"/>
          </a:solidFill>
          <a:uFill>
            <a:solidFill>
              <a:schemeClr val="bg1"/>
            </a:solidFill>
          </a:u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400" b="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Wingdings" charset="2"/>
        <a:buChar char="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30000"/>
        <a:buFont typeface="Arial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Lucida Grande"/>
        <a:buChar char="»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90000"/>
        <a:buFont typeface="Lucida Grande"/>
        <a:buChar char="-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cs.ciemat.es/EPS2016PAP/pdf/P5.022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scikit-learn.org/stable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0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1026" name="Picture 2" descr="Le réseau">
            <a:extLst>
              <a:ext uri="{FF2B5EF4-FFF2-40B4-BE49-F238E27FC236}">
                <a16:creationId xmlns:a16="http://schemas.microsoft.com/office/drawing/2014/main" id="{C541E88B-1739-4645-8333-34A3D96C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EB56227-7EC6-1848-8323-698539A1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8C76747-BD58-A245-8F15-5A04A64F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1522965"/>
            <a:ext cx="8733295" cy="226384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Application of deep-learning to line spectra in magnetic fusion plasmas</a:t>
            </a:r>
            <a:br>
              <a:rPr lang="en-US" sz="3200" dirty="0">
                <a:solidFill>
                  <a:schemeClr val="accent1"/>
                </a:solidFill>
              </a:rPr>
            </a:b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Provocative title </a:t>
            </a:r>
            <a:r>
              <a:rPr lang="en-US" sz="2400" b="0" dirty="0">
                <a:solidFill>
                  <a:srgbClr val="FF0000"/>
                </a:solidFill>
              </a:rPr>
              <a:t>“how to shoot oneself in the foot”</a:t>
            </a:r>
            <a:br>
              <a:rPr lang="fr-FR" sz="2000" dirty="0"/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63BB9AD9-2E8C-3F4E-B165-4D9B45A86BA3}"/>
              </a:ext>
            </a:extLst>
          </p:cNvPr>
          <p:cNvSpPr txBox="1">
            <a:spLocks/>
          </p:cNvSpPr>
          <p:nvPr/>
        </p:nvSpPr>
        <p:spPr bwMode="auto">
          <a:xfrm>
            <a:off x="864429" y="3675088"/>
            <a:ext cx="6748529" cy="13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Mohammed KOUBITI</a:t>
            </a:r>
          </a:p>
          <a:p>
            <a:endParaRPr lang="en-US" sz="1600" b="1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hysics of </a:t>
            </a:r>
            <a:r>
              <a:rPr lang="en-US" sz="16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nteractions of </a:t>
            </a:r>
            <a:r>
              <a:rPr lang="en-US" sz="16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ons and Molecules (PIIM)</a:t>
            </a:r>
          </a:p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UMR 7345 Aix-Marseille Université-CNRS, Marseille, France</a:t>
            </a:r>
          </a:p>
          <a:p>
            <a:endParaRPr lang="en-US" sz="12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8CA7C6A1-FBF9-6D40-94A4-38526EAA055A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24341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B6BB4B-0B01-CDCA-734A-6B8FEACEBE43}"/>
              </a:ext>
            </a:extLst>
          </p:cNvPr>
          <p:cNvSpPr/>
          <p:nvPr/>
        </p:nvSpPr>
        <p:spPr>
          <a:xfrm>
            <a:off x="162856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Le réseau">
            <a:extLst>
              <a:ext uri="{FF2B5EF4-FFF2-40B4-BE49-F238E27FC236}">
                <a16:creationId xmlns:a16="http://schemas.microsoft.com/office/drawing/2014/main" id="{BB0CE648-BB2A-CB21-6BBC-30B525D0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7A95512-8E09-76CE-ADB8-616CACF2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220E2E-8B38-2B44-BB85-0F326E2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29" y="1119779"/>
            <a:ext cx="8229600" cy="64293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Plasma characterization using helium line spectra</a:t>
            </a:r>
            <a:b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</a:br>
            <a:b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</a:br>
            <a:endParaRPr lang="en-US" sz="2400" b="0" dirty="0">
              <a:solidFill>
                <a:srgbClr val="008BFF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15AA3EE-7BF4-EC45-B635-0FDCE061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49" y="1902396"/>
            <a:ext cx="3630748" cy="4529226"/>
          </a:xfrm>
        </p:spPr>
        <p:txBody>
          <a:bodyPr/>
          <a:lstStyle/>
          <a:p>
            <a:pPr algn="just"/>
            <a:endParaRPr lang="en-US" dirty="0">
              <a:latin typeface="Arial Rounded MT Bold" panose="020F0704030504030204" pitchFamily="34" charset="77"/>
            </a:endParaRPr>
          </a:p>
          <a:p>
            <a:endParaRPr lang="en-US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CRM (Collisional-Radiative Modelling):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Integrate the spectral intensity over</a:t>
            </a:r>
            <a:r>
              <a:rPr lang="en-US" dirty="0">
                <a:latin typeface="Symbol" pitchFamily="2" charset="2"/>
              </a:rPr>
              <a:t> l</a:t>
            </a:r>
            <a:r>
              <a:rPr lang="en-US" dirty="0">
                <a:latin typeface="Arial Rounded MT Bold" panose="020F0704030504030204" pitchFamily="34" charset="77"/>
              </a:rPr>
              <a:t>.</a:t>
            </a:r>
          </a:p>
          <a:p>
            <a:endParaRPr lang="en-US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Line intensity ratio technique: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 Rounded MT Bold" panose="020F070403050403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 Rounded MT Bold" panose="020F0704030504030204" pitchFamily="34" charset="77"/>
              </a:rPr>
              <a:t>Singlet/Singlet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 Rounded MT Bold" panose="020F0704030504030204" pitchFamily="34" charset="77"/>
              <a:sym typeface="Wingdings" pitchFamily="2" charset="2"/>
            </a:endParaRPr>
          </a:p>
          <a:p>
            <a:r>
              <a:rPr lang="en-US" dirty="0">
                <a:latin typeface="Arial Rounded MT Bold" panose="020F0704030504030204" pitchFamily="34" charset="77"/>
                <a:sym typeface="Wingdings" pitchFamily="2" charset="2"/>
              </a:rPr>
              <a:t>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 Rounded MT Bold" panose="020F070403050403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 Rounded MT Bold" panose="020F0704030504030204" pitchFamily="34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 Rounded MT Bold" panose="020F0704030504030204" pitchFamily="34" charset="77"/>
              </a:rPr>
              <a:t>Singlet/Triplet</a:t>
            </a:r>
          </a:p>
          <a:p>
            <a:endParaRPr lang="en-US" dirty="0">
              <a:latin typeface="Arial Rounded MT Bold" panose="020F0704030504030204" pitchFamily="34" charset="77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83385D0-2057-244E-B566-94B0E9F9E92F}"/>
                  </a:ext>
                </a:extLst>
              </p:cNvPr>
              <p:cNvSpPr txBox="1"/>
              <p:nvPr/>
            </p:nvSpPr>
            <p:spPr bwMode="auto">
              <a:xfrm>
                <a:off x="738135" y="4389619"/>
                <a:ext cx="2085656" cy="50295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667.8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728.1</m:t>
                              </m:r>
                            </m:sub>
                          </m:sSub>
                        </m:den>
                      </m:f>
                      <m:r>
                        <a:rPr lang="fr-FR" sz="16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fr-FR" sz="1600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∝</m:t>
                      </m:r>
                      <m:sSub>
                        <m:sSubPr>
                          <m:ctrlPr>
                            <a:rPr lang="fr-FR" sz="160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fr-FR" sz="1600" b="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e>
                        <m:sub>
                          <m:r>
                            <a:rPr lang="fr-FR" sz="1600" b="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1600" i="1" baseline="0" dirty="0">
                  <a:solidFill>
                    <a:schemeClr val="tx1"/>
                  </a:solidFill>
                  <a:latin typeface="Verdana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83385D0-2057-244E-B566-94B0E9F9E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35" y="4389619"/>
                <a:ext cx="2085656" cy="502958"/>
              </a:xfrm>
              <a:prstGeom prst="rect">
                <a:avLst/>
              </a:prstGeom>
              <a:blipFill>
                <a:blip r:embed="rId4"/>
                <a:stretch>
                  <a:fillRect t="-2439" b="-7317"/>
                </a:stretch>
              </a:blipFill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060804-EFF8-8544-86F5-BEE77AEDF392}"/>
              </a:ext>
            </a:extLst>
          </p:cNvPr>
          <p:cNvSpPr/>
          <p:nvPr/>
        </p:nvSpPr>
        <p:spPr>
          <a:xfrm>
            <a:off x="3919534" y="5601867"/>
            <a:ext cx="25434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He I 728.1 nm (2p</a:t>
            </a:r>
            <a:r>
              <a:rPr lang="en-US" sz="1200" baseline="3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P</a:t>
            </a:r>
            <a:r>
              <a:rPr lang="en-US" sz="1200" baseline="3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0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–3s</a:t>
            </a:r>
            <a:r>
              <a:rPr lang="en-US" sz="1200" baseline="3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S)</a:t>
            </a:r>
          </a:p>
          <a:p>
            <a:r>
              <a:rPr lang="en-US" sz="1200" dirty="0">
                <a:latin typeface="Arial Rounded MT Bold" panose="020F0704030504030204" pitchFamily="34" charset="77"/>
              </a:rPr>
              <a:t>He I 667.8 nm (2p</a:t>
            </a:r>
            <a:r>
              <a:rPr lang="en-US" sz="1200" baseline="30000" dirty="0">
                <a:latin typeface="Arial Rounded MT Bold" panose="020F0704030504030204" pitchFamily="34" charset="77"/>
              </a:rPr>
              <a:t>1</a:t>
            </a:r>
            <a:r>
              <a:rPr lang="en-US" sz="1200" dirty="0">
                <a:latin typeface="Arial Rounded MT Bold" panose="020F0704030504030204" pitchFamily="34" charset="77"/>
              </a:rPr>
              <a:t>P</a:t>
            </a:r>
            <a:r>
              <a:rPr lang="en-US" sz="1200" baseline="30000" dirty="0">
                <a:latin typeface="Arial Rounded MT Bold" panose="020F0704030504030204" pitchFamily="34" charset="77"/>
              </a:rPr>
              <a:t>0</a:t>
            </a:r>
            <a:r>
              <a:rPr lang="en-US" sz="1200" dirty="0">
                <a:latin typeface="Arial Rounded MT Bold" panose="020F0704030504030204" pitchFamily="34" charset="77"/>
              </a:rPr>
              <a:t>–3d</a:t>
            </a:r>
            <a:r>
              <a:rPr lang="en-US" sz="1200" baseline="30000" dirty="0">
                <a:latin typeface="Arial Rounded MT Bold" panose="020F0704030504030204" pitchFamily="34" charset="77"/>
              </a:rPr>
              <a:t>1</a:t>
            </a:r>
            <a:r>
              <a:rPr lang="en-US" sz="1200" dirty="0">
                <a:latin typeface="Arial Rounded MT Bold" panose="020F0704030504030204" pitchFamily="34" charset="77"/>
              </a:rPr>
              <a:t>D</a:t>
            </a:r>
            <a:r>
              <a:rPr lang="en-US" sz="1200" baseline="30000" dirty="0">
                <a:latin typeface="Arial Rounded MT Bold" panose="020F0704030504030204" pitchFamily="34" charset="77"/>
              </a:rPr>
              <a:t>0</a:t>
            </a:r>
            <a:r>
              <a:rPr lang="en-US" sz="1200" dirty="0">
                <a:latin typeface="Arial Rounded MT Bold" panose="020F070403050403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4263792-29BE-6B45-AD04-B86E498D2B6E}"/>
                  </a:ext>
                </a:extLst>
              </p:cNvPr>
              <p:cNvSpPr txBox="1"/>
              <p:nvPr/>
            </p:nvSpPr>
            <p:spPr bwMode="auto">
              <a:xfrm>
                <a:off x="654500" y="5763622"/>
                <a:ext cx="2085656" cy="5028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8BFF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728.1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b="0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706.5</m:t>
                              </m:r>
                            </m:sub>
                          </m:sSub>
                        </m:den>
                      </m:f>
                      <m:r>
                        <a:rPr lang="fr-FR" sz="16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fr-FR" sz="1600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∝</m:t>
                      </m:r>
                      <m:sSub>
                        <m:sSubPr>
                          <m:ctrlPr>
                            <a:rPr lang="fr-FR" sz="160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fr-FR" sz="1600" b="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1600" i="1" baseline="0" dirty="0">
                  <a:solidFill>
                    <a:schemeClr val="tx1"/>
                  </a:solidFill>
                  <a:latin typeface="Verdana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4263792-29BE-6B45-AD04-B86E498D2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500" y="5763622"/>
                <a:ext cx="2085656" cy="50283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  <a:ln>
                <a:solidFill>
                  <a:srgbClr val="008BFF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8E695048-2814-2649-B1E9-30EBAA7380E4}"/>
              </a:ext>
            </a:extLst>
          </p:cNvPr>
          <p:cNvSpPr/>
          <p:nvPr/>
        </p:nvSpPr>
        <p:spPr>
          <a:xfrm>
            <a:off x="6736118" y="5683842"/>
            <a:ext cx="217399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He I 706.5 nm (2p</a:t>
            </a:r>
            <a:r>
              <a:rPr lang="en-US" sz="1200" baseline="300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3</a:t>
            </a:r>
            <a:r>
              <a:rPr lang="en-US" sz="1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P</a:t>
            </a:r>
            <a:r>
              <a:rPr lang="en-US" sz="1200" baseline="300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0</a:t>
            </a:r>
            <a:r>
              <a:rPr lang="en-US" sz="1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–3s</a:t>
            </a:r>
            <a:r>
              <a:rPr lang="en-US" sz="1200" baseline="300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3</a:t>
            </a:r>
            <a:r>
              <a:rPr lang="en-US" sz="1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S)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EF684A1-ED8A-1442-A5A2-6CFA95D9DEA9}"/>
              </a:ext>
            </a:extLst>
          </p:cNvPr>
          <p:cNvGrpSpPr/>
          <p:nvPr/>
        </p:nvGrpSpPr>
        <p:grpSpPr>
          <a:xfrm>
            <a:off x="3924724" y="1755775"/>
            <a:ext cx="5169155" cy="3790055"/>
            <a:chOff x="864166" y="955435"/>
            <a:chExt cx="7591964" cy="5075363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73CA203-4A2D-8E40-842E-029147CAAAD3}"/>
                </a:ext>
              </a:extLst>
            </p:cNvPr>
            <p:cNvCxnSpPr/>
            <p:nvPr/>
          </p:nvCxnSpPr>
          <p:spPr>
            <a:xfrm flipH="1">
              <a:off x="1005155" y="5274928"/>
              <a:ext cx="462337" cy="123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7A67CC05-E790-2943-BEC6-343234B35DDA}"/>
                </a:ext>
              </a:extLst>
            </p:cNvPr>
            <p:cNvCxnSpPr/>
            <p:nvPr/>
          </p:nvCxnSpPr>
          <p:spPr>
            <a:xfrm flipH="1">
              <a:off x="1005155" y="5423047"/>
              <a:ext cx="462337" cy="123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12BF5A33-71D4-5745-8722-6DF7332ECA12}"/>
                </a:ext>
              </a:extLst>
            </p:cNvPr>
            <p:cNvCxnSpPr/>
            <p:nvPr/>
          </p:nvCxnSpPr>
          <p:spPr>
            <a:xfrm>
              <a:off x="1222625" y="5494968"/>
              <a:ext cx="0" cy="453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C2C4BBCF-5C45-6443-8618-2CE1BB814190}"/>
                </a:ext>
              </a:extLst>
            </p:cNvPr>
            <p:cNvCxnSpPr/>
            <p:nvPr/>
          </p:nvCxnSpPr>
          <p:spPr>
            <a:xfrm>
              <a:off x="1248870" y="5938465"/>
              <a:ext cx="5228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6D874BE4-BCB6-7041-9E3B-EAD3A7E2C0F3}"/>
                </a:ext>
              </a:extLst>
            </p:cNvPr>
            <p:cNvCxnSpPr>
              <a:cxnSpLocks/>
            </p:cNvCxnSpPr>
            <p:nvPr/>
          </p:nvCxnSpPr>
          <p:spPr>
            <a:xfrm>
              <a:off x="1623318" y="5938465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976779D2-1BDA-3E48-9143-937963359EDA}"/>
                </a:ext>
              </a:extLst>
            </p:cNvPr>
            <p:cNvCxnSpPr>
              <a:cxnSpLocks/>
            </p:cNvCxnSpPr>
            <p:nvPr/>
          </p:nvCxnSpPr>
          <p:spPr>
            <a:xfrm>
              <a:off x="1623318" y="4354533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4F08C36-4F59-DD45-B69E-6AE8F7350DE4}"/>
                </a:ext>
              </a:extLst>
            </p:cNvPr>
            <p:cNvCxnSpPr>
              <a:cxnSpLocks/>
            </p:cNvCxnSpPr>
            <p:nvPr/>
          </p:nvCxnSpPr>
          <p:spPr>
            <a:xfrm>
              <a:off x="1648451" y="2453814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EC3B0EDC-186C-BE40-912F-814483359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41490" y="4056581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3A81F74D-2918-1B4D-8A04-D6E89C79D7EC}"/>
                </a:ext>
              </a:extLst>
            </p:cNvPr>
            <p:cNvCxnSpPr>
              <a:cxnSpLocks/>
            </p:cNvCxnSpPr>
            <p:nvPr/>
          </p:nvCxnSpPr>
          <p:spPr>
            <a:xfrm>
              <a:off x="3779177" y="2042847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D1B7936-4A58-844B-BE81-A4662F98CD89}"/>
                </a:ext>
              </a:extLst>
            </p:cNvPr>
            <p:cNvCxnSpPr>
              <a:cxnSpLocks/>
            </p:cNvCxnSpPr>
            <p:nvPr/>
          </p:nvCxnSpPr>
          <p:spPr>
            <a:xfrm>
              <a:off x="2741490" y="2287717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9A18EA1-3ADE-794E-A871-B164DCA6152B}"/>
                </a:ext>
              </a:extLst>
            </p:cNvPr>
            <p:cNvCxnSpPr>
              <a:cxnSpLocks/>
            </p:cNvCxnSpPr>
            <p:nvPr/>
          </p:nvCxnSpPr>
          <p:spPr>
            <a:xfrm>
              <a:off x="5414480" y="4941872"/>
              <a:ext cx="922961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FDA1AC4-C2F9-2A45-A490-1761C339FFED}"/>
                </a:ext>
              </a:extLst>
            </p:cNvPr>
            <p:cNvCxnSpPr>
              <a:cxnSpLocks/>
            </p:cNvCxnSpPr>
            <p:nvPr/>
          </p:nvCxnSpPr>
          <p:spPr>
            <a:xfrm>
              <a:off x="5414479" y="2690119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ED2741B6-EDDF-F542-979D-098394B92559}"/>
                </a:ext>
              </a:extLst>
            </p:cNvPr>
            <p:cNvCxnSpPr>
              <a:cxnSpLocks/>
            </p:cNvCxnSpPr>
            <p:nvPr/>
          </p:nvCxnSpPr>
          <p:spPr>
            <a:xfrm>
              <a:off x="6460730" y="2429843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4F7D6A69-D459-9148-930D-821E784A2573}"/>
                </a:ext>
              </a:extLst>
            </p:cNvPr>
            <p:cNvCxnSpPr>
              <a:cxnSpLocks/>
            </p:cNvCxnSpPr>
            <p:nvPr/>
          </p:nvCxnSpPr>
          <p:spPr>
            <a:xfrm>
              <a:off x="7533169" y="2143876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68F4266-9294-6D46-B2AC-CF4C53905F99}"/>
                </a:ext>
              </a:extLst>
            </p:cNvPr>
            <p:cNvCxnSpPr>
              <a:cxnSpLocks/>
            </p:cNvCxnSpPr>
            <p:nvPr/>
          </p:nvCxnSpPr>
          <p:spPr>
            <a:xfrm>
              <a:off x="6460729" y="4090833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833513D-C657-DD4D-BC6D-9DB4E8753930}"/>
                </a:ext>
              </a:extLst>
            </p:cNvPr>
            <p:cNvSpPr txBox="1"/>
            <p:nvPr/>
          </p:nvSpPr>
          <p:spPr bwMode="auto">
            <a:xfrm>
              <a:off x="1976923" y="5696610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1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baseline="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26E31FA1-FA1D-944E-B3C3-4224D0D8C6A3}"/>
                </a:ext>
              </a:extLst>
            </p:cNvPr>
            <p:cNvSpPr txBox="1"/>
            <p:nvPr/>
          </p:nvSpPr>
          <p:spPr bwMode="auto">
            <a:xfrm>
              <a:off x="1976923" y="4112679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2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baseline="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72621E7-A97A-694C-8910-4385847ED019}"/>
                </a:ext>
              </a:extLst>
            </p:cNvPr>
            <p:cNvSpPr txBox="1"/>
            <p:nvPr/>
          </p:nvSpPr>
          <p:spPr bwMode="auto">
            <a:xfrm>
              <a:off x="1984324" y="2213117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baseline="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E6124C9-A498-D74A-8634-30D790313067}"/>
                </a:ext>
              </a:extLst>
            </p:cNvPr>
            <p:cNvSpPr txBox="1"/>
            <p:nvPr/>
          </p:nvSpPr>
          <p:spPr bwMode="auto">
            <a:xfrm>
              <a:off x="3217834" y="4134811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2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dirty="0">
                  <a:latin typeface="Verdana" charset="0"/>
                  <a:cs typeface="Arial" charset="0"/>
                </a:rPr>
                <a:t>P</a:t>
              </a:r>
              <a:endParaRPr lang="fr-FR" sz="1200" baseline="0" dirty="0">
                <a:latin typeface="Verdana" charset="0"/>
                <a:cs typeface="Arial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A4A2DF3-F295-F341-BD25-E101B2C403DF}"/>
                </a:ext>
              </a:extLst>
            </p:cNvPr>
            <p:cNvSpPr txBox="1"/>
            <p:nvPr/>
          </p:nvSpPr>
          <p:spPr bwMode="auto">
            <a:xfrm>
              <a:off x="3075245" y="2049834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dirty="0">
                  <a:latin typeface="Verdana" charset="0"/>
                  <a:cs typeface="Arial" charset="0"/>
                </a:rPr>
                <a:t>P</a:t>
              </a:r>
              <a:endParaRPr lang="fr-FR" sz="1200" baseline="0" dirty="0">
                <a:latin typeface="Verdana" charset="0"/>
                <a:cs typeface="Arial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5CBFD78-3CC6-F441-B67E-20C381857BC3}"/>
                </a:ext>
              </a:extLst>
            </p:cNvPr>
            <p:cNvSpPr txBox="1"/>
            <p:nvPr/>
          </p:nvSpPr>
          <p:spPr bwMode="auto">
            <a:xfrm>
              <a:off x="7701644" y="1792337"/>
              <a:ext cx="602551" cy="24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D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9599581-6084-854C-B563-BDE3B88505D4}"/>
                </a:ext>
              </a:extLst>
            </p:cNvPr>
            <p:cNvSpPr txBox="1"/>
            <p:nvPr/>
          </p:nvSpPr>
          <p:spPr bwMode="auto">
            <a:xfrm>
              <a:off x="4124615" y="1703009"/>
              <a:ext cx="577505" cy="24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dirty="0">
                  <a:latin typeface="Verdana" charset="0"/>
                  <a:cs typeface="Arial" charset="0"/>
                </a:rPr>
                <a:t>D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9784F54-2B9C-7049-901D-5B7916B1FA51}"/>
                </a:ext>
              </a:extLst>
            </p:cNvPr>
            <p:cNvSpPr txBox="1"/>
            <p:nvPr/>
          </p:nvSpPr>
          <p:spPr bwMode="auto">
            <a:xfrm>
              <a:off x="6784063" y="2222501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P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3445DD6-2396-974A-8D5C-CC3A1115F931}"/>
                </a:ext>
              </a:extLst>
            </p:cNvPr>
            <p:cNvSpPr txBox="1"/>
            <p:nvPr/>
          </p:nvSpPr>
          <p:spPr bwMode="auto">
            <a:xfrm>
              <a:off x="5756648" y="2480481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2C8028A-AB60-3B4D-9140-4DA6496296FF}"/>
                </a:ext>
              </a:extLst>
            </p:cNvPr>
            <p:cNvSpPr txBox="1"/>
            <p:nvPr/>
          </p:nvSpPr>
          <p:spPr bwMode="auto">
            <a:xfrm>
              <a:off x="6435595" y="4849539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2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5B4F4A1-63FF-E641-90E1-85F6C9AA9C27}"/>
                </a:ext>
              </a:extLst>
            </p:cNvPr>
            <p:cNvSpPr txBox="1"/>
            <p:nvPr/>
          </p:nvSpPr>
          <p:spPr bwMode="auto">
            <a:xfrm>
              <a:off x="7458333" y="3977672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2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P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C5ECC6BE-4755-7343-B856-7C922D1121C5}"/>
                </a:ext>
              </a:extLst>
            </p:cNvPr>
            <p:cNvCxnSpPr/>
            <p:nvPr/>
          </p:nvCxnSpPr>
          <p:spPr>
            <a:xfrm>
              <a:off x="5875959" y="2690119"/>
              <a:ext cx="1151411" cy="1400714"/>
            </a:xfrm>
            <a:prstGeom prst="straightConnector1">
              <a:avLst/>
            </a:prstGeom>
            <a:ln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F081374A-870A-6B41-9045-CDDEBFA6C532}"/>
                </a:ext>
              </a:extLst>
            </p:cNvPr>
            <p:cNvCxnSpPr>
              <a:cxnSpLocks/>
            </p:cNvCxnSpPr>
            <p:nvPr/>
          </p:nvCxnSpPr>
          <p:spPr>
            <a:xfrm>
              <a:off x="2162860" y="2526792"/>
              <a:ext cx="1103112" cy="152869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AB7A0B80-087E-7649-AA4F-947336F4D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7353" y="2049834"/>
              <a:ext cx="735552" cy="200565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03F713F-DD0D-F540-B92B-5DAB473BC11E}"/>
                </a:ext>
              </a:extLst>
            </p:cNvPr>
            <p:cNvSpPr txBox="1"/>
            <p:nvPr/>
          </p:nvSpPr>
          <p:spPr bwMode="auto">
            <a:xfrm rot="2956807">
              <a:off x="6099934" y="3181217"/>
              <a:ext cx="1002474" cy="27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solidFill>
                    <a:schemeClr val="accent1"/>
                  </a:solidFill>
                  <a:latin typeface="Verdana" charset="0"/>
                  <a:cs typeface="Arial" charset="0"/>
                </a:rPr>
                <a:t>706.5 nm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858AF99-5D28-774D-A6F2-DAA1C0C21D1C}"/>
                </a:ext>
              </a:extLst>
            </p:cNvPr>
            <p:cNvSpPr txBox="1"/>
            <p:nvPr/>
          </p:nvSpPr>
          <p:spPr bwMode="auto">
            <a:xfrm rot="3220939">
              <a:off x="2441510" y="3102804"/>
              <a:ext cx="7486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solidFill>
                    <a:srgbClr val="FF0000"/>
                  </a:solidFill>
                  <a:latin typeface="Verdana" charset="0"/>
                  <a:cs typeface="Arial" charset="0"/>
                </a:rPr>
                <a:t>728.1 nm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189DA49-6702-E042-84D8-54293339F1CD}"/>
                </a:ext>
              </a:extLst>
            </p:cNvPr>
            <p:cNvSpPr txBox="1"/>
            <p:nvPr/>
          </p:nvSpPr>
          <p:spPr bwMode="auto">
            <a:xfrm rot="17475410">
              <a:off x="3384823" y="2949469"/>
              <a:ext cx="1002474" cy="27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667.8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nm</a:t>
              </a: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C6C6D60-13B8-8F4B-98A4-C179A01D689B}"/>
                </a:ext>
              </a:extLst>
            </p:cNvPr>
            <p:cNvCxnSpPr/>
            <p:nvPr/>
          </p:nvCxnSpPr>
          <p:spPr>
            <a:xfrm>
              <a:off x="4968081" y="1669425"/>
              <a:ext cx="0" cy="4119518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E7EEBE38-E6ED-6F4A-8702-A4B11210C415}"/>
                </a:ext>
              </a:extLst>
            </p:cNvPr>
            <p:cNvSpPr txBox="1"/>
            <p:nvPr/>
          </p:nvSpPr>
          <p:spPr bwMode="auto">
            <a:xfrm>
              <a:off x="2358042" y="1422312"/>
              <a:ext cx="11030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Singlet states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C72EEDE-899C-DB4A-B245-1C9BD862DC29}"/>
                </a:ext>
              </a:extLst>
            </p:cNvPr>
            <p:cNvSpPr txBox="1"/>
            <p:nvPr/>
          </p:nvSpPr>
          <p:spPr bwMode="auto">
            <a:xfrm>
              <a:off x="6009019" y="1471910"/>
              <a:ext cx="11030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Trip</a:t>
              </a:r>
              <a:r>
                <a:rPr lang="fr-FR" sz="1200" baseline="0" dirty="0">
                  <a:latin typeface="Verdana" charset="0"/>
                  <a:cs typeface="Arial" charset="0"/>
                </a:rPr>
                <a:t>let states</a:t>
              </a: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C22C9720-2668-4541-B7DB-A41F6E074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2625" y="955435"/>
              <a:ext cx="0" cy="4381138"/>
            </a:xfrm>
            <a:prstGeom prst="straightConnector1">
              <a:avLst/>
            </a:prstGeom>
            <a:ln>
              <a:solidFill>
                <a:schemeClr val="tx1"/>
              </a:solidFill>
              <a:bevel/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4C1D30C-2D8F-5048-8EA5-6C34BE70D59D}"/>
                </a:ext>
              </a:extLst>
            </p:cNvPr>
            <p:cNvSpPr txBox="1"/>
            <p:nvPr/>
          </p:nvSpPr>
          <p:spPr bwMode="auto">
            <a:xfrm>
              <a:off x="1328032" y="1019405"/>
              <a:ext cx="43601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E(eV)</a:t>
              </a:r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0FF1B88C-5AE7-5F43-8ECE-86279F268368}"/>
                </a:ext>
              </a:extLst>
            </p:cNvPr>
            <p:cNvCxnSpPr>
              <a:cxnSpLocks/>
            </p:cNvCxnSpPr>
            <p:nvPr/>
          </p:nvCxnSpPr>
          <p:spPr>
            <a:xfrm>
              <a:off x="1179254" y="3146004"/>
              <a:ext cx="935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8E6524E-48F6-444D-8256-ABB41F28E21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830" y="4070326"/>
              <a:ext cx="935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9AAB1E00-FD96-394F-9B88-FF4E591DE621}"/>
                </a:ext>
              </a:extLst>
            </p:cNvPr>
            <p:cNvCxnSpPr>
              <a:cxnSpLocks/>
            </p:cNvCxnSpPr>
            <p:nvPr/>
          </p:nvCxnSpPr>
          <p:spPr>
            <a:xfrm>
              <a:off x="1181527" y="4949037"/>
              <a:ext cx="935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F5FA23C-2325-9744-8FF6-5DC3A621EAD8}"/>
                </a:ext>
              </a:extLst>
            </p:cNvPr>
            <p:cNvCxnSpPr>
              <a:cxnSpLocks/>
            </p:cNvCxnSpPr>
            <p:nvPr/>
          </p:nvCxnSpPr>
          <p:spPr>
            <a:xfrm>
              <a:off x="1182703" y="2208296"/>
              <a:ext cx="935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D9494D3-6810-3248-923E-EBCFCA60736C}"/>
                </a:ext>
              </a:extLst>
            </p:cNvPr>
            <p:cNvSpPr txBox="1"/>
            <p:nvPr/>
          </p:nvSpPr>
          <p:spPr bwMode="auto">
            <a:xfrm>
              <a:off x="864166" y="213016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23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F788324F-AE19-FA4A-AEDA-210675ECEB6C}"/>
                </a:ext>
              </a:extLst>
            </p:cNvPr>
            <p:cNvSpPr txBox="1"/>
            <p:nvPr/>
          </p:nvSpPr>
          <p:spPr bwMode="auto">
            <a:xfrm>
              <a:off x="892424" y="3079324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22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2FC0C2BE-04FD-284E-A782-439A559FC5A3}"/>
                </a:ext>
              </a:extLst>
            </p:cNvPr>
            <p:cNvSpPr txBox="1"/>
            <p:nvPr/>
          </p:nvSpPr>
          <p:spPr bwMode="auto">
            <a:xfrm>
              <a:off x="905621" y="3998500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21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91361355-C082-C944-BCCA-42207635C3EA}"/>
                </a:ext>
              </a:extLst>
            </p:cNvPr>
            <p:cNvSpPr txBox="1"/>
            <p:nvPr/>
          </p:nvSpPr>
          <p:spPr bwMode="auto">
            <a:xfrm>
              <a:off x="915441" y="5846132"/>
              <a:ext cx="977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59B0F1D9-1500-5643-B658-72C1EE436E3A}"/>
                </a:ext>
              </a:extLst>
            </p:cNvPr>
            <p:cNvSpPr txBox="1"/>
            <p:nvPr/>
          </p:nvSpPr>
          <p:spPr bwMode="auto">
            <a:xfrm>
              <a:off x="875808" y="487252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20</a:t>
              </a:r>
            </a:p>
          </p:txBody>
        </p:sp>
      </p:grp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FCF4E54A-A376-7C1E-A17E-6AC00C390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He </a:t>
            </a:r>
            <a:r>
              <a:rPr lang="en-US" sz="1200" b="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line intensities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1" name="Espace réservé du pied de page 1">
            <a:extLst>
              <a:ext uri="{FF2B5EF4-FFF2-40B4-BE49-F238E27FC236}">
                <a16:creationId xmlns:a16="http://schemas.microsoft.com/office/drawing/2014/main" id="{95DF57F3-1F9B-A5A6-5C98-40171DFEDE0B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226226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0B37B-7BFE-31BA-E426-E4BB9B5EE094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Le réseau">
            <a:extLst>
              <a:ext uri="{FF2B5EF4-FFF2-40B4-BE49-F238E27FC236}">
                <a16:creationId xmlns:a16="http://schemas.microsoft.com/office/drawing/2014/main" id="{2B7B50D6-071D-4C79-CA9E-45E7D30F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44670BCA-2042-DBD1-6B89-361178FA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220E2E-8B38-2B44-BB85-0F326E2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9" y="1100082"/>
            <a:ext cx="7876836" cy="64293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Plasma parameters from line intensity ratios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DBA01FF-44BB-4D4B-8A1A-CC9AA802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51" y="6058935"/>
            <a:ext cx="4000079" cy="311399"/>
          </a:xfrm>
        </p:spPr>
        <p:txBody>
          <a:bodyPr/>
          <a:lstStyle/>
          <a:p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From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S.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Kajita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et al  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2006  Phys Plasma </a:t>
            </a:r>
            <a:r>
              <a:rPr lang="fr-FR" sz="11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13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, 013301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B025A2-44F3-514D-B0A1-D155AA5E6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095" y="1475625"/>
            <a:ext cx="4206519" cy="4989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6">
                <a:extLst>
                  <a:ext uri="{FF2B5EF4-FFF2-40B4-BE49-F238E27FC236}">
                    <a16:creationId xmlns:a16="http://schemas.microsoft.com/office/drawing/2014/main" id="{EC5DD31D-BF73-5842-A96B-FB5762654A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2094" y="1654035"/>
                <a:ext cx="4206518" cy="4901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400" b="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1pPr>
                <a:lvl2pPr marL="914400" indent="-4572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FB1A5"/>
                  </a:buClr>
                  <a:buSzPct val="100000"/>
                  <a:buFont typeface="Wingdings" charset="2"/>
                  <a:buChar char=""/>
                  <a:defRPr sz="14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2pPr>
                <a:lvl3pPr marL="12001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FB1A5"/>
                  </a:buClr>
                  <a:buSzPct val="130000"/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FB1A5"/>
                  </a:buClr>
                  <a:buSzPct val="100000"/>
                  <a:buFont typeface="Lucida Grande"/>
                  <a:buChar char="»"/>
                  <a:defRPr sz="14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FB1A5"/>
                  </a:buClr>
                  <a:buSzPct val="90000"/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endParaRPr lang="en-US" dirty="0">
                  <a:latin typeface="Arial Rounded MT Bold" panose="020F0704030504030204" pitchFamily="34" charset="77"/>
                </a:endParaRPr>
              </a:p>
              <a:p>
                <a:endParaRPr lang="en-US" dirty="0"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 Rounded MT Bold" panose="020F0704030504030204" pitchFamily="34" charset="77"/>
                  </a:rPr>
                  <a:t>Line intensity ratios are equivalent to population density ratios of </a:t>
                </a:r>
                <a:r>
                  <a:rPr lang="en-US" b="1" dirty="0"/>
                  <a:t>upper levels</a:t>
                </a:r>
                <a:r>
                  <a:rPr lang="en-US" dirty="0">
                    <a:latin typeface="Arial Rounded MT Bold" panose="020F0704030504030204" pitchFamily="34" charset="77"/>
                  </a:rPr>
                  <a:t>:</a:t>
                </a:r>
              </a:p>
              <a:p>
                <a:endParaRPr lang="en-US" dirty="0">
                  <a:latin typeface="Arial Rounded MT Bold" panose="020F0704030504030204" pitchFamily="34" charset="77"/>
                </a:endParaRPr>
              </a:p>
              <a:p>
                <a:pPr algn="ctr"/>
                <a:r>
                  <a:rPr lang="en-US" dirty="0">
                    <a:latin typeface="Arial Rounded MT Bold" panose="020F070403050403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𝑢𝑙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>
                  <a:latin typeface="Arial Rounded MT Bold" panose="020F0704030504030204" pitchFamily="34" charset="77"/>
                </a:endParaRPr>
              </a:p>
              <a:p>
                <a:endParaRPr lang="en-US" dirty="0"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Arial Rounded MT Bold" panose="020F0704030504030204" pitchFamily="34" charset="77"/>
                  </a:rPr>
                  <a:t>Principle of the method: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>
                    <a:latin typeface="Arial Rounded MT Bold" panose="020F0704030504030204" pitchFamily="34" charset="77"/>
                  </a:rPr>
                  <a:t>Fit a measured  population density ratio with a calculated one, </a:t>
                </a:r>
              </a:p>
              <a:p>
                <a:r>
                  <a:rPr lang="en-US" dirty="0">
                    <a:latin typeface="Arial Rounded MT Bold" panose="020F0704030504030204" pitchFamily="34" charset="77"/>
                  </a:rPr>
                  <a:t>                or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>
                    <a:latin typeface="Arial Rounded MT Bold" panose="020F0704030504030204" pitchFamily="34" charset="77"/>
                  </a:rPr>
                  <a:t>Fit a measured  line intensity ratio with a calculated one</a:t>
                </a:r>
              </a:p>
              <a:p>
                <a:endParaRPr lang="en-US" dirty="0">
                  <a:latin typeface="Arial Rounded MT Bold" panose="020F0704030504030204" pitchFamily="34" charset="77"/>
                </a:endParaRPr>
              </a:p>
              <a:p>
                <a:endParaRPr lang="en-US" dirty="0">
                  <a:latin typeface="Arial Rounded MT Bold" panose="020F0704030504030204" pitchFamily="34" charset="77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0" name="Espace réservé du contenu 6">
                <a:extLst>
                  <a:ext uri="{FF2B5EF4-FFF2-40B4-BE49-F238E27FC236}">
                    <a16:creationId xmlns:a16="http://schemas.microsoft.com/office/drawing/2014/main" id="{EC5DD31D-BF73-5842-A96B-FB5762654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094" y="1654035"/>
                <a:ext cx="4206518" cy="4901877"/>
              </a:xfrm>
              <a:prstGeom prst="rect">
                <a:avLst/>
              </a:prstGeom>
              <a:blipFill>
                <a:blip r:embed="rId5"/>
                <a:stretch>
                  <a:fillRect l="-2711" r="-90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91AB5A-73F0-4076-0674-EE9B1CC3A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81724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He </a:t>
            </a:r>
            <a:r>
              <a:rPr lang="en-US" sz="1200" b="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line intensities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B5BAC43E-C5CF-44A5-F0CA-98B0C78C9627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B6E49F2-2596-213E-0DDF-0A7145F5DC3E}"/>
              </a:ext>
            </a:extLst>
          </p:cNvPr>
          <p:cNvSpPr/>
          <p:nvPr/>
        </p:nvSpPr>
        <p:spPr>
          <a:xfrm>
            <a:off x="6270171" y="4358244"/>
            <a:ext cx="938151" cy="3681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6A70E68-0009-BF39-8829-0EAA83957578}"/>
              </a:ext>
            </a:extLst>
          </p:cNvPr>
          <p:cNvSpPr/>
          <p:nvPr/>
        </p:nvSpPr>
        <p:spPr>
          <a:xfrm>
            <a:off x="6686021" y="5411835"/>
            <a:ext cx="938151" cy="3681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5F16973-C959-DDE1-8783-185C6E4A7DC1}"/>
              </a:ext>
            </a:extLst>
          </p:cNvPr>
          <p:cNvSpPr/>
          <p:nvPr/>
        </p:nvSpPr>
        <p:spPr>
          <a:xfrm>
            <a:off x="6106697" y="5054795"/>
            <a:ext cx="938151" cy="3681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1121721-B3EB-9B69-003C-262835885717}"/>
              </a:ext>
            </a:extLst>
          </p:cNvPr>
          <p:cNvSpPr/>
          <p:nvPr/>
        </p:nvSpPr>
        <p:spPr>
          <a:xfrm>
            <a:off x="6256346" y="1871114"/>
            <a:ext cx="938151" cy="368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F9F2B5-E867-C58F-1753-8259FDC334A9}"/>
              </a:ext>
            </a:extLst>
          </p:cNvPr>
          <p:cNvSpPr/>
          <p:nvPr/>
        </p:nvSpPr>
        <p:spPr>
          <a:xfrm>
            <a:off x="5214213" y="2088964"/>
            <a:ext cx="938151" cy="368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0330212-D1CF-D31F-7D48-DC7074B6F6C1}"/>
              </a:ext>
            </a:extLst>
          </p:cNvPr>
          <p:cNvSpPr/>
          <p:nvPr/>
        </p:nvSpPr>
        <p:spPr>
          <a:xfrm>
            <a:off x="5683288" y="2578448"/>
            <a:ext cx="938151" cy="368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F4F5278-E3F2-2395-7F88-D2BBE1C226E2}"/>
              </a:ext>
            </a:extLst>
          </p:cNvPr>
          <p:cNvSpPr/>
          <p:nvPr/>
        </p:nvSpPr>
        <p:spPr>
          <a:xfrm>
            <a:off x="6919385" y="2997058"/>
            <a:ext cx="938151" cy="368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D97BA0-A5F3-0E81-3A10-C48060A0683B}"/>
              </a:ext>
            </a:extLst>
          </p:cNvPr>
          <p:cNvSpPr/>
          <p:nvPr/>
        </p:nvSpPr>
        <p:spPr>
          <a:xfrm>
            <a:off x="4445172" y="1743019"/>
            <a:ext cx="435586" cy="16221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3771A5-FA5A-F5F7-7294-2676CCA2B783}"/>
              </a:ext>
            </a:extLst>
          </p:cNvPr>
          <p:cNvSpPr/>
          <p:nvPr/>
        </p:nvSpPr>
        <p:spPr>
          <a:xfrm>
            <a:off x="4368412" y="4137379"/>
            <a:ext cx="435586" cy="1622174"/>
          </a:xfrm>
          <a:prstGeom prst="rect">
            <a:avLst/>
          </a:prstGeom>
          <a:noFill/>
          <a:ln w="25400">
            <a:solidFill>
              <a:srgbClr val="008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21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A3400F-3A0B-9492-4535-745434F3DECE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Le réseau">
            <a:extLst>
              <a:ext uri="{FF2B5EF4-FFF2-40B4-BE49-F238E27FC236}">
                <a16:creationId xmlns:a16="http://schemas.microsoft.com/office/drawing/2014/main" id="{211574B3-2F2B-9F54-CFD4-BEDB95F4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7E9F88DF-8FC5-E8C9-3745-82784166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220E2E-8B38-2B44-BB85-0F326E2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02" y="1957134"/>
            <a:ext cx="7876836" cy="64293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He Beam diagnostics in magnetic fusion devices</a:t>
            </a:r>
            <a:b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</a:br>
            <a:endParaRPr lang="en-US" sz="2400" b="0" dirty="0">
              <a:solidFill>
                <a:srgbClr val="008BFF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841BC941-697D-1842-B30E-35A4FBA610D3}"/>
              </a:ext>
            </a:extLst>
          </p:cNvPr>
          <p:cNvSpPr txBox="1">
            <a:spLocks/>
          </p:cNvSpPr>
          <p:nvPr/>
        </p:nvSpPr>
        <p:spPr bwMode="auto">
          <a:xfrm>
            <a:off x="1563013" y="3269115"/>
            <a:ext cx="6265895" cy="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RFX (Italy), LHD (Japan)</a:t>
            </a:r>
            <a:r>
              <a:rPr lang="en-US" dirty="0">
                <a:latin typeface="Arial Rounded MT Bold" panose="020F0704030504030204" pitchFamily="34" charset="77"/>
                <a:sym typeface="Wingdings" pitchFamily="2" charset="2"/>
              </a:rPr>
              <a:t>, </a:t>
            </a:r>
            <a:r>
              <a:rPr lang="en-US" dirty="0">
                <a:latin typeface="Arial Rounded MT Bold" panose="020F0704030504030204" pitchFamily="34" charset="77"/>
              </a:rPr>
              <a:t>WEST (France), ASDEX (Germany)</a:t>
            </a:r>
            <a:r>
              <a:rPr lang="en-US" dirty="0">
                <a:latin typeface="Arial Rounded MT Bold" panose="020F0704030504030204" pitchFamily="34" charset="77"/>
                <a:sym typeface="Wingdings" pitchFamily="2" charset="2"/>
              </a:rPr>
              <a:t> </a:t>
            </a:r>
            <a:r>
              <a:rPr lang="fr-FR" dirty="0">
                <a:latin typeface="Arial Rounded MT Bold" panose="020F0704030504030204" pitchFamily="34" charset="77"/>
              </a:rPr>
              <a:t>					  </a:t>
            </a:r>
            <a:endParaRPr lang="en-US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Rounded MT Bold" panose="020F0704030504030204" pitchFamily="34" charset="77"/>
              </a:rPr>
              <a:t>PISCES-A </a:t>
            </a:r>
            <a:r>
              <a:rPr lang="fr-FR" dirty="0" err="1">
                <a:latin typeface="Arial Rounded MT Bold" panose="020F0704030504030204" pitchFamily="34" charset="77"/>
              </a:rPr>
              <a:t>linear</a:t>
            </a:r>
            <a:r>
              <a:rPr lang="fr-FR" dirty="0">
                <a:latin typeface="Arial Rounded MT Bold" panose="020F0704030504030204" pitchFamily="34" charset="77"/>
              </a:rPr>
              <a:t> </a:t>
            </a:r>
            <a:r>
              <a:rPr lang="fr-FR" dirty="0" err="1">
                <a:latin typeface="Arial Rounded MT Bold" panose="020F0704030504030204" pitchFamily="34" charset="77"/>
              </a:rPr>
              <a:t>divertor</a:t>
            </a:r>
            <a:r>
              <a:rPr lang="fr-FR" dirty="0">
                <a:latin typeface="Arial Rounded MT Bold" panose="020F0704030504030204" pitchFamily="34" charset="77"/>
              </a:rPr>
              <a:t> simulator</a:t>
            </a:r>
            <a:r>
              <a:rPr lang="en-US" dirty="0">
                <a:latin typeface="Arial Rounded MT Bold" panose="020F0704030504030204" pitchFamily="34" charset="77"/>
              </a:rPr>
              <a:t> (USA), NAGDIS-II (Japan)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	</a:t>
            </a:r>
            <a:endParaRPr lang="en-US" dirty="0">
              <a:latin typeface="Arial Rounded MT Bold" panose="020F0704030504030204" pitchFamily="34" charset="77"/>
              <a:sym typeface="Wingdings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50B31-221D-9841-8139-79736E2FD4D8}"/>
              </a:ext>
            </a:extLst>
          </p:cNvPr>
          <p:cNvSpPr/>
          <p:nvPr/>
        </p:nvSpPr>
        <p:spPr>
          <a:xfrm>
            <a:off x="397865" y="4712171"/>
            <a:ext cx="7885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Arial Rounded MT Bold" panose="020F0704030504030204" pitchFamily="34" charset="77"/>
                <a:sym typeface="Wingdings" pitchFamily="2" charset="2"/>
              </a:rPr>
              <a:t>M. Agostini et al 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2018, </a:t>
            </a:r>
            <a:r>
              <a:rPr lang="en-US" sz="1100" dirty="0">
                <a:solidFill>
                  <a:srgbClr val="00B0F0"/>
                </a:solidFill>
                <a:latin typeface="Arial Rounded MT Bold" panose="020F0704030504030204" pitchFamily="34" charset="77"/>
                <a:sym typeface="Wingdings" pitchFamily="2" charset="2"/>
              </a:rPr>
              <a:t>Review of Scientific Instruments </a:t>
            </a:r>
            <a:r>
              <a:rPr lang="fr-FR" sz="11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89 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10D102.</a:t>
            </a:r>
          </a:p>
          <a:p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M.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Goto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and K.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Sawada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2014, JQSRT </a:t>
            </a:r>
            <a:r>
              <a:rPr lang="fr-FR" sz="11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137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23.</a:t>
            </a:r>
          </a:p>
          <a:p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O. Jones et al, 43</a:t>
            </a:r>
            <a:r>
              <a:rPr lang="fr-FR" sz="1100" baseline="300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rd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 EPS plasma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physics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, P5.022 (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http://ocs.ciemat.es/EPS2016PAP/pdf/P5.022.pdf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)</a:t>
            </a:r>
            <a:endParaRPr lang="en-US" sz="1100" dirty="0">
              <a:solidFill>
                <a:srgbClr val="00B0F0"/>
              </a:solidFill>
              <a:latin typeface="Arial Rounded MT Bold" panose="020F0704030504030204" pitchFamily="34" charset="77"/>
            </a:endParaRPr>
          </a:p>
          <a:p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M.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Griener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et al 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2018,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PPCF </a:t>
            </a:r>
            <a:r>
              <a:rPr lang="fr-FR" sz="11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60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025008.</a:t>
            </a:r>
          </a:p>
          <a:p>
            <a:r>
              <a:rPr lang="en-US" sz="1100" dirty="0">
                <a:solidFill>
                  <a:srgbClr val="00B0F0"/>
                </a:solidFill>
                <a:latin typeface="Arial Rounded MT Bold" panose="020F0704030504030204" pitchFamily="34" charset="77"/>
                <a:sym typeface="Wingdings" pitchFamily="2" charset="2"/>
              </a:rPr>
              <a:t>D. </a:t>
            </a:r>
            <a:r>
              <a:rPr lang="en-US" sz="1100" dirty="0" err="1">
                <a:solidFill>
                  <a:srgbClr val="00B0F0"/>
                </a:solidFill>
                <a:latin typeface="Arial Rounded MT Bold" panose="020F0704030504030204" pitchFamily="34" charset="77"/>
                <a:sym typeface="Wingdings" pitchFamily="2" charset="2"/>
              </a:rPr>
              <a:t>Nishijima</a:t>
            </a:r>
            <a:r>
              <a:rPr lang="en-US" sz="1100" dirty="0">
                <a:solidFill>
                  <a:srgbClr val="00B0F0"/>
                </a:solidFill>
                <a:latin typeface="Arial Rounded MT Bold" panose="020F0704030504030204" pitchFamily="34" charset="77"/>
                <a:sym typeface="Wingdings" pitchFamily="2" charset="2"/>
              </a:rPr>
              <a:t> and E. Hollmann 2007, 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PPCF </a:t>
            </a:r>
            <a:r>
              <a:rPr lang="fr-FR" sz="11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49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791.</a:t>
            </a:r>
          </a:p>
          <a:p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S.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Kajita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et al 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2006,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Physics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of Plasma </a:t>
            </a:r>
            <a:r>
              <a:rPr lang="fr-FR" sz="11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13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013301</a:t>
            </a:r>
            <a:endParaRPr lang="fr-FR" sz="1100" dirty="0">
              <a:solidFill>
                <a:srgbClr val="00B0F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BC44AE-EEB3-B927-E0B2-78BC97C0B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He </a:t>
            </a:r>
            <a:r>
              <a:rPr lang="en-US" sz="1200" b="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line intensities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B8F9DB76-C14C-B08A-D41D-97BB4329A972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11143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Le réseau">
            <a:extLst>
              <a:ext uri="{FF2B5EF4-FFF2-40B4-BE49-F238E27FC236}">
                <a16:creationId xmlns:a16="http://schemas.microsoft.com/office/drawing/2014/main" id="{C3B47D7E-26A2-1945-888B-95806958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CC4CD89-0E5A-1149-ABE6-CF86206D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220E2E-8B38-2B44-BB85-0F326E2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07" y="1326451"/>
            <a:ext cx="8404260" cy="47041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Application of ML to He </a:t>
            </a:r>
            <a:r>
              <a:rPr lang="en-US" sz="2800" b="0" cap="small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intensities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841BC941-697D-1842-B30E-35A4FBA610D3}"/>
              </a:ext>
            </a:extLst>
          </p:cNvPr>
          <p:cNvSpPr txBox="1">
            <a:spLocks/>
          </p:cNvSpPr>
          <p:nvPr/>
        </p:nvSpPr>
        <p:spPr bwMode="auto">
          <a:xfrm>
            <a:off x="259907" y="2867574"/>
            <a:ext cx="8624186" cy="124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Overcome the difficulties related to </a:t>
            </a:r>
            <a:r>
              <a:rPr lang="en-US" sz="1600" dirty="0">
                <a:latin typeface="Arial Rounded MT Bold" panose="020F0704030504030204" pitchFamily="34" charset="77"/>
                <a:sym typeface="Wingdings" pitchFamily="2" charset="2"/>
              </a:rPr>
              <a:t>the need of sophisticated modeling of the population densities.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Use independent diagnostics (</a:t>
            </a:r>
            <a:r>
              <a:rPr lang="en-US" sz="1600" dirty="0">
                <a:latin typeface="Arial Rounded MT Bold" panose="020F0704030504030204" pitchFamily="34" charset="77"/>
                <a:sym typeface="Wingdings" pitchFamily="2" charset="2"/>
              </a:rPr>
              <a:t>Langmuir probes, Thomson scattering) to validate the model</a:t>
            </a:r>
            <a:endParaRPr lang="en-US" sz="1600" dirty="0">
              <a:latin typeface="Arial Rounded MT Bold" panose="020F0704030504030204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79C15-005B-0C40-9640-8ED578A518B7}"/>
              </a:ext>
            </a:extLst>
          </p:cNvPr>
          <p:cNvSpPr/>
          <p:nvPr/>
        </p:nvSpPr>
        <p:spPr>
          <a:xfrm>
            <a:off x="468079" y="6006431"/>
            <a:ext cx="79323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D. </a:t>
            </a:r>
            <a:r>
              <a:rPr lang="fr-FR" sz="1100" i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Nishijima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, S. </a:t>
            </a:r>
            <a:r>
              <a:rPr lang="fr-FR" sz="1100" i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Kajita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and G. R. </a:t>
            </a:r>
            <a:r>
              <a:rPr lang="fr-FR" sz="1100" i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Tynan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, </a:t>
            </a:r>
            <a:r>
              <a:rPr lang="fr-FR" sz="1100" i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Review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of </a:t>
            </a:r>
            <a:r>
              <a:rPr lang="fr-FR" sz="1100" i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Scientic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Instruments </a:t>
            </a:r>
            <a:r>
              <a:rPr lang="fr-FR" sz="1100" b="1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92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(2021) 023505</a:t>
            </a:r>
          </a:p>
          <a:p>
            <a:r>
              <a:rPr lang="fr-FR" sz="1100" i="1" dirty="0">
                <a:solidFill>
                  <a:srgbClr val="00B0F0"/>
                </a:solidFill>
                <a:effectLst/>
                <a:latin typeface="Arial Rounded MT Bold" panose="020F0704030504030204" pitchFamily="34" charset="77"/>
              </a:rPr>
              <a:t>S. </a:t>
            </a:r>
            <a:r>
              <a:rPr lang="fr-FR" sz="1100" i="1" dirty="0" err="1">
                <a:solidFill>
                  <a:srgbClr val="00B0F0"/>
                </a:solidFill>
                <a:effectLst/>
                <a:latin typeface="Arial Rounded MT Bold" panose="020F0704030504030204" pitchFamily="34" charset="77"/>
              </a:rPr>
              <a:t>Kajita</a:t>
            </a:r>
            <a:r>
              <a:rPr lang="fr-FR" sz="1100" i="1" dirty="0">
                <a:solidFill>
                  <a:srgbClr val="00B0F0"/>
                </a:solidFill>
                <a:effectLst/>
                <a:latin typeface="Arial Rounded MT Bold" panose="020F0704030504030204" pitchFamily="34" charset="77"/>
              </a:rPr>
              <a:t> et al, PPCF </a:t>
            </a:r>
            <a:r>
              <a:rPr lang="fr-FR" sz="1100" b="1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63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(2021) 055018</a:t>
            </a:r>
            <a:endParaRPr lang="fr-FR" sz="1100" i="1" dirty="0">
              <a:solidFill>
                <a:srgbClr val="00B0F0"/>
              </a:solidFill>
              <a:effectLst/>
              <a:latin typeface="Arial Rounded MT Bold" panose="020F0704030504030204" pitchFamily="34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995632-4120-14DA-F132-210ED01BB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81724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He </a:t>
            </a:r>
            <a:r>
              <a:rPr lang="en-US" sz="1200" b="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line intensities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280C4F1C-76F5-02DE-40DF-D1B0E192F0F8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391010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478FB3-FB4E-3024-38CB-A2A2D3009DF8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Le réseau">
            <a:extLst>
              <a:ext uri="{FF2B5EF4-FFF2-40B4-BE49-F238E27FC236}">
                <a16:creationId xmlns:a16="http://schemas.microsoft.com/office/drawing/2014/main" id="{A58D4421-56C3-5EEA-4158-3BCE075A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D416A8C-14FB-7F97-7581-5214E87D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4171248-4D27-F242-AC88-F61AD3C2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63" y="1122899"/>
            <a:ext cx="8759090" cy="642937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Sickit</a:t>
            </a:r>
            <a:r>
              <a:rPr lang="en-US" dirty="0">
                <a:solidFill>
                  <a:schemeClr val="accent1"/>
                </a:solidFill>
              </a:rPr>
              <a:t>-Learn: a python-based open-access ML platform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5D85E1-E4FA-8346-A805-D92796151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5E1AF-EA22-434C-B6B9-BFF9582C7F3A}"/>
              </a:ext>
            </a:extLst>
          </p:cNvPr>
          <p:cNvSpPr/>
          <p:nvPr/>
        </p:nvSpPr>
        <p:spPr>
          <a:xfrm>
            <a:off x="246580" y="6068640"/>
            <a:ext cx="85378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Pedregosa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i="1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et al.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, JMLR </a:t>
            </a:r>
            <a:r>
              <a:rPr lang="fr-FR" sz="1100" b="1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12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, pp. 2825-2830, 2011			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https://scikit-learn.org/stable/index.html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12AC5BA-B2B7-CF45-AECC-BC4A2AD7C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97577" y="778283"/>
            <a:ext cx="4509083" cy="6380922"/>
          </a:xfrm>
          <a:prstGeom prst="rect">
            <a:avLst/>
          </a:prstGeom>
        </p:spPr>
      </p:pic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22BCC045-7FAD-9E31-E71D-8B398450AD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He </a:t>
            </a:r>
            <a:r>
              <a:rPr lang="en-US" sz="1200" b="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line intensities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F1C141E8-01E4-D97E-9556-7864DD0A0C3B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75133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6AE68C-E7A0-5712-C8C2-0ADD970B7798}"/>
              </a:ext>
            </a:extLst>
          </p:cNvPr>
          <p:cNvSpPr/>
          <p:nvPr/>
        </p:nvSpPr>
        <p:spPr>
          <a:xfrm>
            <a:off x="111486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Le réseau">
            <a:extLst>
              <a:ext uri="{FF2B5EF4-FFF2-40B4-BE49-F238E27FC236}">
                <a16:creationId xmlns:a16="http://schemas.microsoft.com/office/drawing/2014/main" id="{DA12BEB5-9CAD-9C28-79A9-004E6EA5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D22B5-32D1-3608-AE04-2FF39D11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2E77365-06A9-2843-8580-E72AC8A81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24 discharges in which 9 He </a:t>
            </a:r>
            <a:r>
              <a:rPr lang="en-US" sz="1600" cap="small" dirty="0" err="1">
                <a:latin typeface="Arial Rounded MT Bold" panose="020F0704030504030204" pitchFamily="34" charset="77"/>
              </a:rPr>
              <a:t>i</a:t>
            </a:r>
            <a:r>
              <a:rPr lang="en-US" sz="1600" dirty="0">
                <a:latin typeface="Arial Rounded MT Bold" panose="020F0704030504030204" pitchFamily="34" charset="77"/>
              </a:rPr>
              <a:t> line spectra were simultaneously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Use of </a:t>
            </a:r>
            <a:r>
              <a:rPr lang="en-US" sz="1600" dirty="0" err="1">
                <a:latin typeface="Arial Rounded MT Bold" panose="020F0704030504030204" pitchFamily="34" charset="77"/>
              </a:rPr>
              <a:t>Sickit</a:t>
            </a:r>
            <a:r>
              <a:rPr lang="en-US" sz="1600" dirty="0">
                <a:latin typeface="Arial Rounded MT Bold" panose="020F0704030504030204" pitchFamily="34" charset="77"/>
              </a:rPr>
              <a:t>-learn regression module with 16 discharges chosen randomly as training dataset and 8 discharges used for test dataset (validation step).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1760CB-7359-BB49-BFC6-F5B1D5B5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62" y="1115364"/>
            <a:ext cx="8229600" cy="642937"/>
          </a:xfrm>
        </p:spPr>
        <p:txBody>
          <a:bodyPr/>
          <a:lstStyle/>
          <a:p>
            <a:r>
              <a:rPr lang="en-US" sz="2400" b="0" dirty="0" err="1">
                <a:solidFill>
                  <a:srgbClr val="008BFF"/>
                </a:solidFill>
                <a:latin typeface="Arial Rounded MT Bold" panose="020F0704030504030204" pitchFamily="34" charset="77"/>
              </a:rPr>
              <a:t>Sickit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-Learn applied to He </a:t>
            </a:r>
            <a:r>
              <a:rPr lang="en-US" sz="2400" b="0" cap="small" dirty="0" err="1">
                <a:solidFill>
                  <a:srgbClr val="008BFF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 OES from Magnum-PSI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0914CC-413B-F346-8F47-9FFAE41BB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D9762-8BE0-1846-B86C-0C2A4911C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62" y="1683944"/>
            <a:ext cx="3619231" cy="51216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6079CE-FBED-2B4C-AC78-E9F708745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619" y="1870041"/>
            <a:ext cx="3619231" cy="51216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1A091C-11F1-F540-B661-167C7D158209}"/>
              </a:ext>
            </a:extLst>
          </p:cNvPr>
          <p:cNvSpPr/>
          <p:nvPr/>
        </p:nvSpPr>
        <p:spPr>
          <a:xfrm>
            <a:off x="2958110" y="6126163"/>
            <a:ext cx="31598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From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S.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Kajita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et al 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2021,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PPCF </a:t>
            </a:r>
            <a:r>
              <a:rPr lang="fr-FR" sz="11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63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 055018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EBCB92-FE77-017F-4838-8ADA3491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He </a:t>
            </a:r>
            <a:r>
              <a:rPr lang="en-US" sz="1200" b="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line intensities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36C7B84A-C1C9-A447-0855-CC1759E466FA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3CBC6-784C-FC16-4B38-27C7E68CD0C3}"/>
              </a:ext>
            </a:extLst>
          </p:cNvPr>
          <p:cNvSpPr/>
          <p:nvPr/>
        </p:nvSpPr>
        <p:spPr>
          <a:xfrm>
            <a:off x="1128156" y="3241964"/>
            <a:ext cx="2510973" cy="1870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82F3A1-FF11-A058-AF5A-B51AFFA023B1}"/>
              </a:ext>
            </a:extLst>
          </p:cNvPr>
          <p:cNvSpPr/>
          <p:nvPr/>
        </p:nvSpPr>
        <p:spPr>
          <a:xfrm>
            <a:off x="1138056" y="3489364"/>
            <a:ext cx="2510973" cy="187036"/>
          </a:xfrm>
          <a:prstGeom prst="rect">
            <a:avLst/>
          </a:prstGeom>
          <a:noFill/>
          <a:ln w="25400">
            <a:solidFill>
              <a:srgbClr val="008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3FFCBA-8A43-5174-20D6-B160ECC687F2}"/>
              </a:ext>
            </a:extLst>
          </p:cNvPr>
          <p:cNvSpPr/>
          <p:nvPr/>
        </p:nvSpPr>
        <p:spPr>
          <a:xfrm>
            <a:off x="1138055" y="4170142"/>
            <a:ext cx="2510973" cy="1870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16A02D4-DB9E-2302-EA5A-4E39DF7D8750}"/>
              </a:ext>
            </a:extLst>
          </p:cNvPr>
          <p:cNvSpPr txBox="1"/>
          <p:nvPr/>
        </p:nvSpPr>
        <p:spPr bwMode="auto">
          <a:xfrm>
            <a:off x="443899" y="3258538"/>
            <a:ext cx="4857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>
            <a:spAutoFit/>
          </a:bodyPr>
          <a:lstStyle/>
          <a:p>
            <a:r>
              <a:rPr lang="fr-FR" sz="1000" b="1" baseline="0" dirty="0">
                <a:solidFill>
                  <a:srgbClr val="FF0000"/>
                </a:solidFill>
                <a:latin typeface="Verdana" charset="0"/>
                <a:cs typeface="Arial" charset="0"/>
              </a:rPr>
              <a:t>singlet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337212F-B3F0-C429-407D-FC384EE12AB9}"/>
              </a:ext>
            </a:extLst>
          </p:cNvPr>
          <p:cNvSpPr txBox="1"/>
          <p:nvPr/>
        </p:nvSpPr>
        <p:spPr bwMode="auto">
          <a:xfrm>
            <a:off x="457199" y="3489364"/>
            <a:ext cx="44082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>
            <a:spAutoFit/>
          </a:bodyPr>
          <a:lstStyle/>
          <a:p>
            <a:r>
              <a:rPr lang="fr-FR" sz="1000" b="1" dirty="0">
                <a:solidFill>
                  <a:schemeClr val="accent1"/>
                </a:solidFill>
                <a:latin typeface="Verdana" charset="0"/>
                <a:cs typeface="Arial" charset="0"/>
              </a:rPr>
              <a:t>tripl</a:t>
            </a:r>
            <a:r>
              <a:rPr lang="fr-FR" sz="1000" b="1" baseline="0" dirty="0">
                <a:solidFill>
                  <a:schemeClr val="accent1"/>
                </a:solidFill>
                <a:latin typeface="Verdana" charset="0"/>
                <a:cs typeface="Arial" charset="0"/>
              </a:rPr>
              <a:t>et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EC3FD0A-9416-8341-C5EF-8E9F87E3D2E1}"/>
              </a:ext>
            </a:extLst>
          </p:cNvPr>
          <p:cNvSpPr txBox="1"/>
          <p:nvPr/>
        </p:nvSpPr>
        <p:spPr bwMode="auto">
          <a:xfrm>
            <a:off x="421290" y="4186716"/>
            <a:ext cx="4857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>
            <a:spAutoFit/>
          </a:bodyPr>
          <a:lstStyle/>
          <a:p>
            <a:r>
              <a:rPr lang="fr-FR" sz="1000" b="1" baseline="0" dirty="0">
                <a:latin typeface="Verdana" charset="0"/>
                <a:cs typeface="Arial" charset="0"/>
              </a:rPr>
              <a:t>singlet</a:t>
            </a:r>
          </a:p>
        </p:txBody>
      </p:sp>
    </p:spTree>
    <p:extLst>
      <p:ext uri="{BB962C8B-B14F-4D97-AF65-F5344CB8AC3E}">
        <p14:creationId xmlns:p14="http://schemas.microsoft.com/office/powerpoint/2010/main" val="335395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B5CDC1-373F-0684-D5F6-1ECC5426AFDD}"/>
              </a:ext>
            </a:extLst>
          </p:cNvPr>
          <p:cNvSpPr/>
          <p:nvPr/>
        </p:nvSpPr>
        <p:spPr>
          <a:xfrm>
            <a:off x="111486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Le réseau">
            <a:extLst>
              <a:ext uri="{FF2B5EF4-FFF2-40B4-BE49-F238E27FC236}">
                <a16:creationId xmlns:a16="http://schemas.microsoft.com/office/drawing/2014/main" id="{7032270C-49C6-0F35-5638-E4AEDBDC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7157E96-EB7C-A61A-888A-2C22C042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51760CB-7359-BB49-BFC6-F5B1D5B5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4329"/>
            <a:ext cx="8229600" cy="44130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 ML predictions for Magnum-PSI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0914CC-413B-F346-8F47-9FFAE41BB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1A091C-11F1-F540-B661-167C7D158209}"/>
              </a:ext>
            </a:extLst>
          </p:cNvPr>
          <p:cNvSpPr/>
          <p:nvPr/>
        </p:nvSpPr>
        <p:spPr>
          <a:xfrm>
            <a:off x="3006648" y="6159336"/>
            <a:ext cx="2746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S.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Kajita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et al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, PPCF </a:t>
            </a:r>
            <a:r>
              <a:rPr lang="fr-FR" sz="11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63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(2021) 055018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295BB8-05E5-7C44-ACA6-41CCDAD49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42" y="440072"/>
            <a:ext cx="484621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8723C5-1208-1647-ACC5-39623FDC3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476" y="365614"/>
            <a:ext cx="4917882" cy="695942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7C1915-167C-7D24-6E6D-0D7098DED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He </a:t>
            </a:r>
            <a:r>
              <a:rPr lang="en-US" sz="1200" b="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line intensities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712D2870-0008-0746-E083-0422544D5227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304882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Le réseau">
            <a:extLst>
              <a:ext uri="{FF2B5EF4-FFF2-40B4-BE49-F238E27FC236}">
                <a16:creationId xmlns:a16="http://schemas.microsoft.com/office/drawing/2014/main" id="{44292493-8753-9740-8F9E-A973043A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E629785D-79B1-2C41-8768-1DA57802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220E2E-8B38-2B44-BB85-0F326E2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06" y="1350260"/>
            <a:ext cx="8460768" cy="223630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2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b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</a:b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Balmer-</a:t>
            </a:r>
            <a:r>
              <a:rPr lang="en-US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 emitted in tokamak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divertors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to determine hydrogen isotopic ratios</a:t>
            </a: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7FF42C-6471-D499-14AE-B2CFD84B29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6EE33A50-F10C-6947-19AE-472F1AE2EE6A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7F444-6201-2101-4F7D-5FBACCE10D75}"/>
              </a:ext>
            </a:extLst>
          </p:cNvPr>
          <p:cNvSpPr/>
          <p:nvPr/>
        </p:nvSpPr>
        <p:spPr>
          <a:xfrm>
            <a:off x="549280" y="4308172"/>
            <a:ext cx="7615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9E94"/>
                </a:solidFill>
                <a:latin typeface="Arial Rounded MT Bold" panose="020F0704030504030204" pitchFamily="34" charset="77"/>
              </a:rPr>
              <a:t>O</a:t>
            </a:r>
            <a:r>
              <a:rPr lang="en-US" b="0" dirty="0">
                <a:solidFill>
                  <a:srgbClr val="009E94"/>
                </a:solidFill>
                <a:latin typeface="Arial Rounded MT Bold" panose="020F0704030504030204" pitchFamily="34" charset="77"/>
              </a:rPr>
              <a:t>bjectives: p</a:t>
            </a:r>
            <a:r>
              <a:rPr lang="en-US" dirty="0">
                <a:solidFill>
                  <a:srgbClr val="009E94"/>
                </a:solidFill>
                <a:latin typeface="Arial Rounded MT Bold" panose="020F0704030504030204" pitchFamily="34" charset="77"/>
              </a:rPr>
              <a:t>redict isotopic ratios D/H+D or T/D+T from  parameters other than spectroscopic ones (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paradox!</a:t>
            </a:r>
            <a:r>
              <a:rPr lang="en-US" dirty="0">
                <a:solidFill>
                  <a:srgbClr val="009E94"/>
                </a:solidFill>
                <a:latin typeface="Arial Rounded MT Bold" panose="020F0704030504030204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347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Le réseau">
            <a:extLst>
              <a:ext uri="{FF2B5EF4-FFF2-40B4-BE49-F238E27FC236}">
                <a16:creationId xmlns:a16="http://schemas.microsoft.com/office/drawing/2014/main" id="{091517E1-FCA9-ED41-8BDB-47F87D7A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5226913-8CD0-884B-9166-D0BCDF48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CE3AF-7B51-DE42-AD6F-993E98445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7990" y="280066"/>
            <a:ext cx="422896" cy="196919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1105F73E-D302-7A49-9D49-5CFFB39DEAD8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18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51231-C47D-664E-9996-E97A8B8A1977}"/>
              </a:ext>
            </a:extLst>
          </p:cNvPr>
          <p:cNvSpPr/>
          <p:nvPr/>
        </p:nvSpPr>
        <p:spPr>
          <a:xfrm>
            <a:off x="730413" y="2460623"/>
            <a:ext cx="761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Original plan</a:t>
            </a:r>
            <a:endParaRPr lang="en-GB" sz="2400" dirty="0">
              <a:solidFill>
                <a:srgbClr val="008BFF"/>
              </a:solidFill>
            </a:endParaRP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21E9557D-A47E-7427-D5AF-0F7CE0372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FF355037-427E-F17A-F793-49F412105769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19041B8-5CF2-7CBD-CFCC-FC7B2D2AF371}"/>
              </a:ext>
            </a:extLst>
          </p:cNvPr>
          <p:cNvSpPr txBox="1">
            <a:spLocks/>
          </p:cNvSpPr>
          <p:nvPr/>
        </p:nvSpPr>
        <p:spPr bwMode="auto">
          <a:xfrm>
            <a:off x="397865" y="2983628"/>
            <a:ext cx="8376534" cy="219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Rounded MT Bold" panose="020F0704030504030204" pitchFamily="34" charset="77"/>
              </a:rPr>
              <a:t>Step 1: use H</a:t>
            </a:r>
            <a:r>
              <a:rPr lang="en-US" sz="1800" dirty="0">
                <a:latin typeface="Symbol" pitchFamily="2" charset="2"/>
              </a:rPr>
              <a:t>a/</a:t>
            </a:r>
            <a:r>
              <a:rPr lang="en-US" sz="1800" dirty="0">
                <a:latin typeface="Arial Rounded MT Bold" panose="020F0704030504030204" pitchFamily="34" charset="77"/>
              </a:rPr>
              <a:t>D</a:t>
            </a:r>
            <a:r>
              <a:rPr lang="en-US" sz="1800" dirty="0">
                <a:latin typeface="Symbol" pitchFamily="2" charset="2"/>
              </a:rPr>
              <a:t>a</a:t>
            </a:r>
            <a:r>
              <a:rPr lang="en-US" sz="1800" dirty="0">
                <a:latin typeface="Arial Rounded MT Bold" panose="020F0704030504030204" pitchFamily="34" charset="77"/>
              </a:rPr>
              <a:t> spectra to deduce the isotopic ratio in H-D mixtures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>
                <a:latin typeface="Arial Rounded MT Bold" panose="020F0704030504030204" pitchFamily="34" charset="77"/>
              </a:rPr>
              <a:t>Step 2: repeat step 1 for D-T mixtures.</a:t>
            </a:r>
          </a:p>
          <a:p>
            <a:endParaRPr lang="en-US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>
                <a:latin typeface="Arial Rounded MT Bold" panose="020F0704030504030204" pitchFamily="34" charset="77"/>
              </a:rPr>
              <a:t>Step 3: make predictions (e.g.,  for  ITER prior to its operation).</a:t>
            </a:r>
            <a:endParaRPr lang="en-US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576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Le réseau">
            <a:extLst>
              <a:ext uri="{FF2B5EF4-FFF2-40B4-BE49-F238E27FC236}">
                <a16:creationId xmlns:a16="http://schemas.microsoft.com/office/drawing/2014/main" id="{B2FDD379-F10C-4741-8764-AD30BD19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4C36B-7758-4341-8BA2-B9B6A4DA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715AA3EE-7BF4-EC45-B635-0FDCE061B4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1289" y="1960326"/>
                <a:ext cx="7328189" cy="4588616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800" dirty="0"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highlight>
                      <a:srgbClr val="FFFF00"/>
                    </a:highlight>
                    <a:latin typeface="Arial Rounded MT Bold" panose="020F0704030504030204" pitchFamily="34" charset="77"/>
                  </a:rPr>
                  <a:t>For H-D plasmas, the isotopic ratio: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fr-FR" sz="1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GB" sz="1800" dirty="0"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800" dirty="0"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 Rounded MT Bold" panose="020F0704030504030204" pitchFamily="34" charset="77"/>
                  </a:rPr>
                  <a:t>For D-T plasmas, the isotopic ratio: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fr-FR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GB" sz="1800" dirty="0">
                  <a:latin typeface="Arial Rounded MT Bold" panose="020F0704030504030204" pitchFamily="34" charset="77"/>
                </a:endParaRPr>
              </a:p>
              <a:p>
                <a:endParaRPr lang="en-GB" sz="1800" dirty="0"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1" dirty="0">
                    <a:latin typeface="Arial Rounded MT Bold" panose="020F0704030504030204" pitchFamily="34" charset="77"/>
                  </a:rPr>
                  <a:t>Known techniques:</a:t>
                </a:r>
              </a:p>
              <a:p>
                <a:pPr marL="1200150" lvl="1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 Rounded MT Bold" panose="020F0704030504030204" pitchFamily="34" charset="77"/>
                  </a:rPr>
                  <a:t>Residual Gas Analysis</a:t>
                </a:r>
              </a:p>
              <a:p>
                <a:pPr marL="1200150" lvl="1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rgbClr val="008BFF"/>
                    </a:solidFill>
                    <a:latin typeface="Arial Rounded MT Bold" panose="020F0704030504030204" pitchFamily="34" charset="77"/>
                  </a:rPr>
                  <a:t>Analysis of the Balmer-</a:t>
                </a:r>
                <a:r>
                  <a:rPr lang="en-GB" sz="1800" dirty="0">
                    <a:solidFill>
                      <a:srgbClr val="008BFF"/>
                    </a:solidFill>
                    <a:latin typeface="Symbol" pitchFamily="2" charset="2"/>
                  </a:rPr>
                  <a:t>a</a:t>
                </a:r>
                <a:r>
                  <a:rPr lang="en-GB" sz="1800" dirty="0">
                    <a:solidFill>
                      <a:srgbClr val="008BFF"/>
                    </a:solidFill>
                    <a:latin typeface="Arial Rounded MT Bold" panose="020F0704030504030204" pitchFamily="34" charset="77"/>
                  </a:rPr>
                  <a:t> spectra of hydrogen isotopes </a:t>
                </a:r>
              </a:p>
            </p:txBody>
          </p:sp>
        </mc:Choice>
        <mc:Fallback xmlns="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715AA3EE-7BF4-EC45-B635-0FDCE061B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1289" y="1960326"/>
                <a:ext cx="7328189" cy="4588616"/>
              </a:xfrm>
              <a:blipFill>
                <a:blip r:embed="rId4"/>
                <a:stretch>
                  <a:fillRect l="-1730" r="-13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re 2">
            <a:extLst>
              <a:ext uri="{FF2B5EF4-FFF2-40B4-BE49-F238E27FC236}">
                <a16:creationId xmlns:a16="http://schemas.microsoft.com/office/drawing/2014/main" id="{A80740A3-AF04-3F41-9783-54CD2202F745}"/>
              </a:ext>
            </a:extLst>
          </p:cNvPr>
          <p:cNvSpPr txBox="1">
            <a:spLocks/>
          </p:cNvSpPr>
          <p:nvPr/>
        </p:nvSpPr>
        <p:spPr bwMode="auto">
          <a:xfrm>
            <a:off x="246810" y="1154676"/>
            <a:ext cx="858244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Hydrogen isotopic ratio in fusion plasmas</a:t>
            </a:r>
            <a:b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</a:b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A75A9F99-5116-5AE2-8838-461F709180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45F22094-E218-E3AE-BEB6-D29235440432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317772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réseau">
            <a:extLst>
              <a:ext uri="{FF2B5EF4-FFF2-40B4-BE49-F238E27FC236}">
                <a16:creationId xmlns:a16="http://schemas.microsoft.com/office/drawing/2014/main" id="{92327BDF-713B-F443-A54E-06161522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FFB12-F1EC-4741-9AD4-068CD85A7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220E2E-8B38-2B44-BB85-0F326E2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89" y="1209361"/>
            <a:ext cx="8552621" cy="5304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A bit of terminology (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AI, ML and DL…</a:t>
            </a:r>
            <a:r>
              <a:rPr lang="en-US" sz="20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233B1-C9C2-F640-BDDA-DAFBCA05331C}"/>
              </a:ext>
            </a:extLst>
          </p:cNvPr>
          <p:cNvSpPr/>
          <p:nvPr/>
        </p:nvSpPr>
        <p:spPr>
          <a:xfrm>
            <a:off x="183873" y="1817072"/>
            <a:ext cx="87762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Artificial Intelligence (AI):  ability of a computer/machine to imitate human brain.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Machine learning (ML): Application of AI using algorithms allowing a computer/machine to learn from experiences without being programmed explicitly.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Deep Learning (DL):  Application of ML which uses complex algorithms or deep neural nets to solve complicated issues by learning from its own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Artificial Neural Networks (ANNs) make up the backbone of DL, they mimic the human brain through a set of algorithms.</a:t>
            </a:r>
            <a:endParaRPr lang="en-US" sz="1600" b="1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 Rounded MT Bold" panose="020F0704030504030204" pitchFamily="34" charset="77"/>
            </a:endParaRP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75707E50-615B-3D9C-06BA-B7CFB6995880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  <p:pic>
        <p:nvPicPr>
          <p:cNvPr id="6" name="Picture 2" descr="AI vs ML vs Deep Learning - Machine Learning Tutorial - Edureka">
            <a:extLst>
              <a:ext uri="{FF2B5EF4-FFF2-40B4-BE49-F238E27FC236}">
                <a16:creationId xmlns:a16="http://schemas.microsoft.com/office/drawing/2014/main" id="{4B2466E8-9A74-2BDB-9D49-40057AED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63" y="4510200"/>
            <a:ext cx="3750637" cy="15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5B925C-E02D-4491-8B3A-631B58C60847}"/>
              </a:ext>
            </a:extLst>
          </p:cNvPr>
          <p:cNvSpPr txBox="1"/>
          <p:nvPr/>
        </p:nvSpPr>
        <p:spPr bwMode="auto">
          <a:xfrm>
            <a:off x="1977775" y="6165466"/>
            <a:ext cx="457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B0F0"/>
                </a:solidFill>
              </a:rPr>
              <a:t>https://</a:t>
            </a:r>
            <a:r>
              <a:rPr lang="fr-FR" sz="1100" dirty="0" err="1">
                <a:solidFill>
                  <a:srgbClr val="00B0F0"/>
                </a:solidFill>
              </a:rPr>
              <a:t>www.edureka.co</a:t>
            </a:r>
            <a:r>
              <a:rPr lang="fr-FR" sz="1100" dirty="0">
                <a:solidFill>
                  <a:srgbClr val="00B0F0"/>
                </a:solidFill>
              </a:rPr>
              <a:t>/blog/ai-vs-machine-</a:t>
            </a:r>
            <a:r>
              <a:rPr lang="fr-FR" sz="1100" dirty="0" err="1">
                <a:solidFill>
                  <a:srgbClr val="00B0F0"/>
                </a:solidFill>
              </a:rPr>
              <a:t>learning</a:t>
            </a:r>
            <a:r>
              <a:rPr lang="fr-FR" sz="1100" dirty="0">
                <a:solidFill>
                  <a:srgbClr val="00B0F0"/>
                </a:solidFill>
              </a:rPr>
              <a:t>-vs-</a:t>
            </a:r>
            <a:r>
              <a:rPr lang="fr-FR" sz="1100" dirty="0" err="1">
                <a:solidFill>
                  <a:srgbClr val="00B0F0"/>
                </a:solidFill>
              </a:rPr>
              <a:t>deep</a:t>
            </a:r>
            <a:r>
              <a:rPr lang="fr-FR" sz="1100" dirty="0">
                <a:solidFill>
                  <a:srgbClr val="00B0F0"/>
                </a:solidFill>
              </a:rPr>
              <a:t>-</a:t>
            </a:r>
            <a:r>
              <a:rPr lang="fr-FR" sz="1100" dirty="0" err="1">
                <a:solidFill>
                  <a:srgbClr val="00B0F0"/>
                </a:solidFill>
              </a:rPr>
              <a:t>learning</a:t>
            </a:r>
            <a:r>
              <a:rPr lang="fr-FR" sz="1100" dirty="0">
                <a:solidFill>
                  <a:srgbClr val="00B0F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49825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0" name="Picture 2" descr="Le réseau">
            <a:extLst>
              <a:ext uri="{FF2B5EF4-FFF2-40B4-BE49-F238E27FC236}">
                <a16:creationId xmlns:a16="http://schemas.microsoft.com/office/drawing/2014/main" id="{59ADB327-145B-A642-98A0-14BA71D1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433053-DFC2-D44F-A252-B9283AAD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220E2E-8B38-2B44-BB85-0F326E2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8" y="1059155"/>
            <a:ext cx="8229600" cy="6429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Why it is important to determine the H isotopic ratio</a:t>
            </a:r>
            <a:b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</a:br>
            <a:b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</a:b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233B1-C9C2-F640-BDDA-DAFBCA05331C}"/>
              </a:ext>
            </a:extLst>
          </p:cNvPr>
          <p:cNvSpPr/>
          <p:nvPr/>
        </p:nvSpPr>
        <p:spPr>
          <a:xfrm>
            <a:off x="238538" y="1576056"/>
            <a:ext cx="86669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 Rounded MT Bold" panose="020F0704030504030204" pitchFamily="34" charset="77"/>
              </a:rPr>
              <a:t>The issue of tritium retention: for Safety reasons, the quantity of tritium is limited by Safety Authorities to about 700g inside ITER.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control of the fusion plasma performances may require the real-time knowledge of tritium concentration in D-T fusion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Arial Rounded MT Bold" panose="020F0704030504030204" pitchFamily="34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22D4B99-5DF3-E74F-A8DE-4E2913EBB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073" y="2866158"/>
            <a:ext cx="3642746" cy="3129026"/>
          </a:xfrm>
          <a:prstGeom prst="rect">
            <a:avLst/>
          </a:prstGeom>
        </p:spPr>
      </p:pic>
      <p:sp>
        <p:nvSpPr>
          <p:cNvPr id="18" name="Espace réservé du contenu 6">
            <a:extLst>
              <a:ext uri="{FF2B5EF4-FFF2-40B4-BE49-F238E27FC236}">
                <a16:creationId xmlns:a16="http://schemas.microsoft.com/office/drawing/2014/main" id="{7EAEF475-8AD5-9048-B35F-31B882DC0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193" y="5970358"/>
            <a:ext cx="4000079" cy="311399"/>
          </a:xfrm>
        </p:spPr>
        <p:txBody>
          <a:bodyPr/>
          <a:lstStyle/>
          <a:p>
            <a:r>
              <a:rPr lang="fr-FR" sz="1100" i="1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Roth et al 2008 PPCF </a:t>
            </a:r>
            <a:r>
              <a:rPr lang="fr-FR" sz="1100" b="1" i="1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50</a:t>
            </a:r>
            <a:r>
              <a:rPr lang="fr-FR" sz="1100" i="1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, 103001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4F0E8E-FF56-1812-E3DC-0A784C0E0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D526CFF4-E1F4-BC9B-6392-4924CB051B7D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287116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" descr="Le réseau">
            <a:extLst>
              <a:ext uri="{FF2B5EF4-FFF2-40B4-BE49-F238E27FC236}">
                <a16:creationId xmlns:a16="http://schemas.microsoft.com/office/drawing/2014/main" id="{2BA6C563-09BF-EE41-8971-5D24FA94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13FE8FAF-DA00-4040-8936-4EB7C0AE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8189" y="1129680"/>
            <a:ext cx="8337987" cy="4777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Spectroscopic diagnostics of Tokamak divertor plasmas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Espace réservé du contenu 2">
                <a:extLst>
                  <a:ext uri="{FF2B5EF4-FFF2-40B4-BE49-F238E27FC236}">
                    <a16:creationId xmlns:a16="http://schemas.microsoft.com/office/drawing/2014/main" id="{91379057-6F4D-6744-A103-DA7EB70883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932" y="1804478"/>
                <a:ext cx="6551625" cy="1489058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Arial Rounded MT Bold" panose="020F0704030504030204" pitchFamily="34" charset="77"/>
                  </a:rPr>
                  <a:t> Balmer-</a:t>
                </a:r>
                <a:r>
                  <a:rPr lang="en-US" sz="1800" dirty="0">
                    <a:latin typeface="Symbol" pitchFamily="2" charset="2"/>
                  </a:rPr>
                  <a:t>a </a:t>
                </a:r>
                <a:r>
                  <a:rPr lang="en-US" sz="1800" dirty="0">
                    <a:latin typeface="Arial Rounded MT Bold" panose="020F0704030504030204" pitchFamily="34" charset="77"/>
                  </a:rPr>
                  <a:t>line</a:t>
                </a:r>
                <a:r>
                  <a:rPr lang="en-US" sz="1800" dirty="0">
                    <a:latin typeface="Symbol" pitchFamily="2" charset="2"/>
                  </a:rPr>
                  <a:t> </a:t>
                </a:r>
                <a:r>
                  <a:rPr lang="en-US" sz="1800" dirty="0">
                    <a:latin typeface="Arial Rounded MT Bold" panose="020F0704030504030204" pitchFamily="34" charset="77"/>
                  </a:rPr>
                  <a:t>H</a:t>
                </a:r>
                <a:r>
                  <a:rPr lang="en-US" sz="1800" dirty="0">
                    <a:latin typeface="Symbol" pitchFamily="2" charset="2"/>
                  </a:rPr>
                  <a:t>a/</a:t>
                </a:r>
                <a:r>
                  <a:rPr lang="en-US" sz="1800" dirty="0">
                    <a:latin typeface="Arial Rounded MT Bold" panose="020F0704030504030204" pitchFamily="34" charset="77"/>
                  </a:rPr>
                  <a:t>D</a:t>
                </a:r>
                <a:r>
                  <a:rPr lang="en-US" sz="1800" dirty="0">
                    <a:latin typeface="Symbol" pitchFamily="2" charset="2"/>
                  </a:rPr>
                  <a:t>a </a:t>
                </a:r>
                <a:r>
                  <a:rPr lang="en-US" sz="1800" dirty="0">
                    <a:latin typeface="Arial Rounded MT Bold" panose="020F0704030504030204" pitchFamily="34" charset="77"/>
                  </a:rPr>
                  <a:t>(n=3</a:t>
                </a:r>
                <a:r>
                  <a:rPr lang="en-US" sz="1800" dirty="0">
                    <a:latin typeface="Arial Rounded MT Bold" panose="020F0704030504030204" pitchFamily="34" charset="77"/>
                    <a:sym typeface="Wingdings" pitchFamily="2" charset="2"/>
                  </a:rPr>
                  <a:t>n=2) spectra governed</a:t>
                </a:r>
                <a:r>
                  <a:rPr lang="en-US" sz="1800" dirty="0">
                    <a:latin typeface="Arial Rounded MT Bold" panose="020F0704030504030204" pitchFamily="34" charset="77"/>
                  </a:rPr>
                  <a:t> by Zeeman and Doppler effects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>
                  <a:latin typeface="Arial Rounded MT Bold" panose="020F0704030504030204" pitchFamily="34" charset="77"/>
                  <a:sym typeface="Wingdings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0000"/>
                    </a:solidFill>
                    <a:latin typeface="Arial Rounded MT Bold" panose="020F0704030504030204" pitchFamily="34" charset="77"/>
                  </a:rPr>
                  <a:t>B&gt;1T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⟹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Arial Rounded MT Bold" panose="020F0704030504030204" pitchFamily="34" charset="77"/>
                    <a:sym typeface="Wingdings" pitchFamily="2" charset="2"/>
                  </a:rPr>
                  <a:t> Lorentz triplet</a:t>
                </a:r>
                <a:endParaRPr lang="en-US" sz="1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rial Rounded MT Bold" panose="020F0704030504030204" pitchFamily="34" charset="77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latin typeface="Arial Rounded MT Bold" panose="020F0704030504030204" pitchFamily="34" charset="77"/>
                </a:endParaRPr>
              </a:p>
            </p:txBody>
          </p:sp>
        </mc:Choice>
        <mc:Fallback xmlns="">
          <p:sp>
            <p:nvSpPr>
              <p:cNvPr id="73" name="Espace réservé du contenu 2">
                <a:extLst>
                  <a:ext uri="{FF2B5EF4-FFF2-40B4-BE49-F238E27FC236}">
                    <a16:creationId xmlns:a16="http://schemas.microsoft.com/office/drawing/2014/main" id="{91379057-6F4D-6744-A103-DA7EB7088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932" y="1804478"/>
                <a:ext cx="6551625" cy="1489058"/>
              </a:xfrm>
              <a:blipFill>
                <a:blip r:embed="rId4"/>
                <a:stretch>
                  <a:fillRect l="-1934" t="-6780" b="-8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e 90">
            <a:extLst>
              <a:ext uri="{FF2B5EF4-FFF2-40B4-BE49-F238E27FC236}">
                <a16:creationId xmlns:a16="http://schemas.microsoft.com/office/drawing/2014/main" id="{2574DD78-969C-5946-8282-5B99A812D659}"/>
              </a:ext>
            </a:extLst>
          </p:cNvPr>
          <p:cNvGrpSpPr/>
          <p:nvPr/>
        </p:nvGrpSpPr>
        <p:grpSpPr>
          <a:xfrm>
            <a:off x="6855287" y="1619859"/>
            <a:ext cx="2118191" cy="4048987"/>
            <a:chOff x="6661550" y="1992311"/>
            <a:chExt cx="2607348" cy="5029483"/>
          </a:xfrm>
        </p:grpSpPr>
        <p:pic>
          <p:nvPicPr>
            <p:cNvPr id="74" name="Picture 3" descr="Cutaway_In-Vessel(A4)">
              <a:extLst>
                <a:ext uri="{FF2B5EF4-FFF2-40B4-BE49-F238E27FC236}">
                  <a16:creationId xmlns:a16="http://schemas.microsoft.com/office/drawing/2014/main" id="{8607A396-B596-B94C-B14A-7FAFD013E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550" y="1992311"/>
              <a:ext cx="2302938" cy="392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" name="Groupe 89">
              <a:extLst>
                <a:ext uri="{FF2B5EF4-FFF2-40B4-BE49-F238E27FC236}">
                  <a16:creationId xmlns:a16="http://schemas.microsoft.com/office/drawing/2014/main" id="{E3040B69-38C8-4848-B7E1-47D8B84819E4}"/>
                </a:ext>
              </a:extLst>
            </p:cNvPr>
            <p:cNvGrpSpPr/>
            <p:nvPr/>
          </p:nvGrpSpPr>
          <p:grpSpPr>
            <a:xfrm>
              <a:off x="6699332" y="4404955"/>
              <a:ext cx="2569566" cy="2616839"/>
              <a:chOff x="6699332" y="4404955"/>
              <a:chExt cx="2569566" cy="2616839"/>
            </a:xfrm>
          </p:grpSpPr>
          <p:sp>
            <p:nvSpPr>
              <p:cNvPr id="77" name="Rectangle 12">
                <a:extLst>
                  <a:ext uri="{FF2B5EF4-FFF2-40B4-BE49-F238E27FC236}">
                    <a16:creationId xmlns:a16="http://schemas.microsoft.com/office/drawing/2014/main" id="{A9C72652-F261-E948-87E9-D5399644A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6443" y="5885827"/>
                <a:ext cx="1446955" cy="42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tabLst>
                    <a:tab pos="3810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tabLst>
                    <a:tab pos="3810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tabLst>
                    <a:tab pos="3810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tabLst>
                    <a:tab pos="3810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tabLst>
                    <a:tab pos="3810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810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810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810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810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50000"/>
                  </a:spcAft>
                  <a:buFont typeface="Wingdings" pitchFamily="2" charset="2"/>
                  <a:buNone/>
                </a:pPr>
                <a:r>
                  <a:rPr lang="en-GB" altLang="fr-FR" sz="1600" dirty="0" err="1">
                    <a:solidFill>
                      <a:srgbClr val="0432FF"/>
                    </a:solidFill>
                    <a:latin typeface="Arial Rounded MT Bold" panose="020F0704030504030204" pitchFamily="34" charset="77"/>
                  </a:rPr>
                  <a:t>Divertor</a:t>
                </a:r>
                <a:endParaRPr lang="en-GB" altLang="fr-FR" sz="1600" dirty="0">
                  <a:solidFill>
                    <a:srgbClr val="0432FF"/>
                  </a:solidFill>
                  <a:latin typeface="Arial Rounded MT Bold" panose="020F0704030504030204" pitchFamily="34" charset="77"/>
                </a:endParaRPr>
              </a:p>
            </p:txBody>
          </p:sp>
          <p:sp>
            <p:nvSpPr>
              <p:cNvPr id="78" name="Text Box 17">
                <a:extLst>
                  <a:ext uri="{FF2B5EF4-FFF2-40B4-BE49-F238E27FC236}">
                    <a16:creationId xmlns:a16="http://schemas.microsoft.com/office/drawing/2014/main" id="{1D829F45-5CC6-B34E-B4DA-F908CAA19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9332" y="6292702"/>
                <a:ext cx="2569566" cy="72909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ja-JP" sz="16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T</a:t>
                </a:r>
                <a:r>
                  <a:rPr lang="en-US" altLang="ja-JP" sz="1600" baseline="-250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e</a:t>
                </a:r>
                <a:r>
                  <a:rPr lang="en-US" altLang="ja-JP" sz="16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〜1-100 eV</a:t>
                </a:r>
                <a:endParaRPr lang="en-US" altLang="ja-JP" sz="1600" u="sng" dirty="0">
                  <a:solidFill>
                    <a:srgbClr val="0500FF"/>
                  </a:solidFill>
                  <a:latin typeface="Arial Rounded MT Bold" panose="020F0704030504030204" pitchFamily="34" charset="77"/>
                  <a:ea typeface="平成角ゴシック" pitchFamily="1" charset="-128"/>
                </a:endParaRPr>
              </a:p>
              <a:p>
                <a:pPr eaLnBrk="1" hangingPunct="1"/>
                <a:r>
                  <a:rPr lang="en-US" altLang="ja-JP" sz="16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n</a:t>
                </a:r>
                <a:r>
                  <a:rPr lang="en-US" altLang="ja-JP" sz="1600" baseline="-250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e</a:t>
                </a:r>
                <a:r>
                  <a:rPr lang="en-US" altLang="ja-JP" sz="16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〜10</a:t>
                </a:r>
                <a:r>
                  <a:rPr lang="en-US" altLang="ja-JP" sz="1600" baseline="300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13</a:t>
                </a:r>
                <a:r>
                  <a:rPr lang="en-US" altLang="ja-JP" sz="16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- 10</a:t>
                </a:r>
                <a:r>
                  <a:rPr lang="en-US" altLang="ja-JP" sz="1600" baseline="300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14 </a:t>
                </a:r>
                <a:r>
                  <a:rPr lang="en-US" altLang="ja-JP" sz="16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cm</a:t>
                </a:r>
                <a:r>
                  <a:rPr lang="en-US" altLang="ja-JP" sz="1600" baseline="30000" dirty="0">
                    <a:solidFill>
                      <a:srgbClr val="0500FF"/>
                    </a:solidFill>
                    <a:latin typeface="Arial Rounded MT Bold" panose="020F0704030504030204" pitchFamily="34" charset="77"/>
                    <a:ea typeface="平成角ゴシック" pitchFamily="1" charset="-128"/>
                  </a:rPr>
                  <a:t>-3</a:t>
                </a:r>
                <a:endParaRPr lang="en-US" altLang="ja-JP" sz="1600" u="sng" dirty="0">
                  <a:solidFill>
                    <a:srgbClr val="0500FF"/>
                  </a:solidFill>
                  <a:latin typeface="Arial Rounded MT Bold" panose="020F0704030504030204" pitchFamily="34" charset="77"/>
                  <a:ea typeface="平成角ゴシック" pitchFamily="1" charset="-128"/>
                </a:endParaRPr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6DCB7390-D150-E049-957F-5B2AD5A84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3527" y="4559177"/>
                <a:ext cx="1242367" cy="1224136"/>
              </a:xfrm>
              <a:prstGeom prst="ellipse">
                <a:avLst/>
              </a:prstGeom>
              <a:solidFill>
                <a:srgbClr val="FFFF00">
                  <a:alpha val="54000"/>
                </a:srgbClr>
              </a:solidFill>
              <a:ln w="25400">
                <a:solidFill>
                  <a:srgbClr val="0432F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fr-FR" altLang="fr-FR" sz="1800" dirty="0">
                  <a:solidFill>
                    <a:srgbClr val="0432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orme libre 78">
                <a:extLst>
                  <a:ext uri="{FF2B5EF4-FFF2-40B4-BE49-F238E27FC236}">
                    <a16:creationId xmlns:a16="http://schemas.microsoft.com/office/drawing/2014/main" id="{93F5E03F-DED4-524F-95A8-38E532E0E276}"/>
                  </a:ext>
                </a:extLst>
              </p:cNvPr>
              <p:cNvSpPr/>
              <p:nvPr/>
            </p:nvSpPr>
            <p:spPr>
              <a:xfrm>
                <a:off x="7472189" y="5233019"/>
                <a:ext cx="454890" cy="494639"/>
              </a:xfrm>
              <a:custGeom>
                <a:avLst/>
                <a:gdLst>
                  <a:gd name="connsiteX0" fmla="*/ 0 w 550416"/>
                  <a:gd name="connsiteY0" fmla="*/ 91342 h 544103"/>
                  <a:gd name="connsiteX1" fmla="*/ 115410 w 550416"/>
                  <a:gd name="connsiteY1" fmla="*/ 2565 h 544103"/>
                  <a:gd name="connsiteX2" fmla="*/ 115410 w 550416"/>
                  <a:gd name="connsiteY2" fmla="*/ 180118 h 544103"/>
                  <a:gd name="connsiteX3" fmla="*/ 248575 w 550416"/>
                  <a:gd name="connsiteY3" fmla="*/ 135730 h 544103"/>
                  <a:gd name="connsiteX4" fmla="*/ 248575 w 550416"/>
                  <a:gd name="connsiteY4" fmla="*/ 304406 h 544103"/>
                  <a:gd name="connsiteX5" fmla="*/ 363985 w 550416"/>
                  <a:gd name="connsiteY5" fmla="*/ 242262 h 544103"/>
                  <a:gd name="connsiteX6" fmla="*/ 363985 w 550416"/>
                  <a:gd name="connsiteY6" fmla="*/ 393182 h 544103"/>
                  <a:gd name="connsiteX7" fmla="*/ 488272 w 550416"/>
                  <a:gd name="connsiteY7" fmla="*/ 348794 h 544103"/>
                  <a:gd name="connsiteX8" fmla="*/ 470517 w 550416"/>
                  <a:gd name="connsiteY8" fmla="*/ 464204 h 544103"/>
                  <a:gd name="connsiteX9" fmla="*/ 550416 w 550416"/>
                  <a:gd name="connsiteY9" fmla="*/ 544103 h 54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416" h="544103">
                    <a:moveTo>
                      <a:pt x="0" y="91342"/>
                    </a:moveTo>
                    <a:cubicBezTo>
                      <a:pt x="48087" y="39555"/>
                      <a:pt x="96175" y="-12231"/>
                      <a:pt x="115410" y="2565"/>
                    </a:cubicBezTo>
                    <a:cubicBezTo>
                      <a:pt x="134645" y="17361"/>
                      <a:pt x="93216" y="157924"/>
                      <a:pt x="115410" y="180118"/>
                    </a:cubicBezTo>
                    <a:cubicBezTo>
                      <a:pt x="137604" y="202312"/>
                      <a:pt x="226381" y="115015"/>
                      <a:pt x="248575" y="135730"/>
                    </a:cubicBezTo>
                    <a:cubicBezTo>
                      <a:pt x="270769" y="156445"/>
                      <a:pt x="229340" y="286651"/>
                      <a:pt x="248575" y="304406"/>
                    </a:cubicBezTo>
                    <a:cubicBezTo>
                      <a:pt x="267810" y="322161"/>
                      <a:pt x="344750" y="227466"/>
                      <a:pt x="363985" y="242262"/>
                    </a:cubicBezTo>
                    <a:cubicBezTo>
                      <a:pt x="383220" y="257058"/>
                      <a:pt x="343271" y="375427"/>
                      <a:pt x="363985" y="393182"/>
                    </a:cubicBezTo>
                    <a:cubicBezTo>
                      <a:pt x="384700" y="410937"/>
                      <a:pt x="470517" y="336957"/>
                      <a:pt x="488272" y="348794"/>
                    </a:cubicBezTo>
                    <a:cubicBezTo>
                      <a:pt x="506027" y="360631"/>
                      <a:pt x="460160" y="431653"/>
                      <a:pt x="470517" y="464204"/>
                    </a:cubicBezTo>
                    <a:cubicBezTo>
                      <a:pt x="480874" y="496756"/>
                      <a:pt x="515645" y="520429"/>
                      <a:pt x="550416" y="54410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1" name="Forme libre 80">
                <a:extLst>
                  <a:ext uri="{FF2B5EF4-FFF2-40B4-BE49-F238E27FC236}">
                    <a16:creationId xmlns:a16="http://schemas.microsoft.com/office/drawing/2014/main" id="{4693CB4E-CE21-F848-A006-E4705BF73FB6}"/>
                  </a:ext>
                </a:extLst>
              </p:cNvPr>
              <p:cNvSpPr/>
              <p:nvPr/>
            </p:nvSpPr>
            <p:spPr>
              <a:xfrm rot="13955279">
                <a:off x="7189569" y="4385080"/>
                <a:ext cx="454890" cy="494639"/>
              </a:xfrm>
              <a:custGeom>
                <a:avLst/>
                <a:gdLst>
                  <a:gd name="connsiteX0" fmla="*/ 0 w 550416"/>
                  <a:gd name="connsiteY0" fmla="*/ 91342 h 544103"/>
                  <a:gd name="connsiteX1" fmla="*/ 115410 w 550416"/>
                  <a:gd name="connsiteY1" fmla="*/ 2565 h 544103"/>
                  <a:gd name="connsiteX2" fmla="*/ 115410 w 550416"/>
                  <a:gd name="connsiteY2" fmla="*/ 180118 h 544103"/>
                  <a:gd name="connsiteX3" fmla="*/ 248575 w 550416"/>
                  <a:gd name="connsiteY3" fmla="*/ 135730 h 544103"/>
                  <a:gd name="connsiteX4" fmla="*/ 248575 w 550416"/>
                  <a:gd name="connsiteY4" fmla="*/ 304406 h 544103"/>
                  <a:gd name="connsiteX5" fmla="*/ 363985 w 550416"/>
                  <a:gd name="connsiteY5" fmla="*/ 242262 h 544103"/>
                  <a:gd name="connsiteX6" fmla="*/ 363985 w 550416"/>
                  <a:gd name="connsiteY6" fmla="*/ 393182 h 544103"/>
                  <a:gd name="connsiteX7" fmla="*/ 488272 w 550416"/>
                  <a:gd name="connsiteY7" fmla="*/ 348794 h 544103"/>
                  <a:gd name="connsiteX8" fmla="*/ 470517 w 550416"/>
                  <a:gd name="connsiteY8" fmla="*/ 464204 h 544103"/>
                  <a:gd name="connsiteX9" fmla="*/ 550416 w 550416"/>
                  <a:gd name="connsiteY9" fmla="*/ 544103 h 54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416" h="544103">
                    <a:moveTo>
                      <a:pt x="0" y="91342"/>
                    </a:moveTo>
                    <a:cubicBezTo>
                      <a:pt x="48087" y="39555"/>
                      <a:pt x="96175" y="-12231"/>
                      <a:pt x="115410" y="2565"/>
                    </a:cubicBezTo>
                    <a:cubicBezTo>
                      <a:pt x="134645" y="17361"/>
                      <a:pt x="93216" y="157924"/>
                      <a:pt x="115410" y="180118"/>
                    </a:cubicBezTo>
                    <a:cubicBezTo>
                      <a:pt x="137604" y="202312"/>
                      <a:pt x="226381" y="115015"/>
                      <a:pt x="248575" y="135730"/>
                    </a:cubicBezTo>
                    <a:cubicBezTo>
                      <a:pt x="270769" y="156445"/>
                      <a:pt x="229340" y="286651"/>
                      <a:pt x="248575" y="304406"/>
                    </a:cubicBezTo>
                    <a:cubicBezTo>
                      <a:pt x="267810" y="322161"/>
                      <a:pt x="344750" y="227466"/>
                      <a:pt x="363985" y="242262"/>
                    </a:cubicBezTo>
                    <a:cubicBezTo>
                      <a:pt x="383220" y="257058"/>
                      <a:pt x="343271" y="375427"/>
                      <a:pt x="363985" y="393182"/>
                    </a:cubicBezTo>
                    <a:cubicBezTo>
                      <a:pt x="384700" y="410937"/>
                      <a:pt x="470517" y="336957"/>
                      <a:pt x="488272" y="348794"/>
                    </a:cubicBezTo>
                    <a:cubicBezTo>
                      <a:pt x="506027" y="360631"/>
                      <a:pt x="460160" y="431653"/>
                      <a:pt x="470517" y="464204"/>
                    </a:cubicBezTo>
                    <a:cubicBezTo>
                      <a:pt x="480874" y="496756"/>
                      <a:pt x="515645" y="520429"/>
                      <a:pt x="550416" y="54410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pic>
        <p:nvPicPr>
          <p:cNvPr id="86" name="Image 85">
            <a:extLst>
              <a:ext uri="{FF2B5EF4-FFF2-40B4-BE49-F238E27FC236}">
                <a16:creationId xmlns:a16="http://schemas.microsoft.com/office/drawing/2014/main" id="{B99FCABF-4593-1E4A-B2B9-405874685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36" y="3320139"/>
            <a:ext cx="2834580" cy="2259093"/>
          </a:xfrm>
          <a:prstGeom prst="rect">
            <a:avLst/>
          </a:prstGeom>
        </p:spPr>
      </p:pic>
      <p:sp>
        <p:nvSpPr>
          <p:cNvPr id="92" name="Forme libre 91">
            <a:extLst>
              <a:ext uri="{FF2B5EF4-FFF2-40B4-BE49-F238E27FC236}">
                <a16:creationId xmlns:a16="http://schemas.microsoft.com/office/drawing/2014/main" id="{EFDEBD26-D3D3-DE4A-A66B-DA345263B580}"/>
              </a:ext>
            </a:extLst>
          </p:cNvPr>
          <p:cNvSpPr/>
          <p:nvPr/>
        </p:nvSpPr>
        <p:spPr>
          <a:xfrm rot="6022739">
            <a:off x="6848610" y="3732354"/>
            <a:ext cx="369548" cy="398209"/>
          </a:xfrm>
          <a:custGeom>
            <a:avLst/>
            <a:gdLst>
              <a:gd name="connsiteX0" fmla="*/ 0 w 550416"/>
              <a:gd name="connsiteY0" fmla="*/ 91342 h 544103"/>
              <a:gd name="connsiteX1" fmla="*/ 115410 w 550416"/>
              <a:gd name="connsiteY1" fmla="*/ 2565 h 544103"/>
              <a:gd name="connsiteX2" fmla="*/ 115410 w 550416"/>
              <a:gd name="connsiteY2" fmla="*/ 180118 h 544103"/>
              <a:gd name="connsiteX3" fmla="*/ 248575 w 550416"/>
              <a:gd name="connsiteY3" fmla="*/ 135730 h 544103"/>
              <a:gd name="connsiteX4" fmla="*/ 248575 w 550416"/>
              <a:gd name="connsiteY4" fmla="*/ 304406 h 544103"/>
              <a:gd name="connsiteX5" fmla="*/ 363985 w 550416"/>
              <a:gd name="connsiteY5" fmla="*/ 242262 h 544103"/>
              <a:gd name="connsiteX6" fmla="*/ 363985 w 550416"/>
              <a:gd name="connsiteY6" fmla="*/ 393182 h 544103"/>
              <a:gd name="connsiteX7" fmla="*/ 488272 w 550416"/>
              <a:gd name="connsiteY7" fmla="*/ 348794 h 544103"/>
              <a:gd name="connsiteX8" fmla="*/ 470517 w 550416"/>
              <a:gd name="connsiteY8" fmla="*/ 464204 h 544103"/>
              <a:gd name="connsiteX9" fmla="*/ 550416 w 550416"/>
              <a:gd name="connsiteY9" fmla="*/ 544103 h 54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416" h="544103">
                <a:moveTo>
                  <a:pt x="0" y="91342"/>
                </a:moveTo>
                <a:cubicBezTo>
                  <a:pt x="48087" y="39555"/>
                  <a:pt x="96175" y="-12231"/>
                  <a:pt x="115410" y="2565"/>
                </a:cubicBezTo>
                <a:cubicBezTo>
                  <a:pt x="134645" y="17361"/>
                  <a:pt x="93216" y="157924"/>
                  <a:pt x="115410" y="180118"/>
                </a:cubicBezTo>
                <a:cubicBezTo>
                  <a:pt x="137604" y="202312"/>
                  <a:pt x="226381" y="115015"/>
                  <a:pt x="248575" y="135730"/>
                </a:cubicBezTo>
                <a:cubicBezTo>
                  <a:pt x="270769" y="156445"/>
                  <a:pt x="229340" y="286651"/>
                  <a:pt x="248575" y="304406"/>
                </a:cubicBezTo>
                <a:cubicBezTo>
                  <a:pt x="267810" y="322161"/>
                  <a:pt x="344750" y="227466"/>
                  <a:pt x="363985" y="242262"/>
                </a:cubicBezTo>
                <a:cubicBezTo>
                  <a:pt x="383220" y="257058"/>
                  <a:pt x="343271" y="375427"/>
                  <a:pt x="363985" y="393182"/>
                </a:cubicBezTo>
                <a:cubicBezTo>
                  <a:pt x="384700" y="410937"/>
                  <a:pt x="470517" y="336957"/>
                  <a:pt x="488272" y="348794"/>
                </a:cubicBezTo>
                <a:cubicBezTo>
                  <a:pt x="506027" y="360631"/>
                  <a:pt x="460160" y="431653"/>
                  <a:pt x="470517" y="464204"/>
                </a:cubicBezTo>
                <a:cubicBezTo>
                  <a:pt x="480874" y="496756"/>
                  <a:pt x="515645" y="520429"/>
                  <a:pt x="550416" y="544103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AF2315F-9B7E-004C-A5DD-5AA12580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3" y="5845104"/>
            <a:ext cx="8815274" cy="6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AFB1A5"/>
              </a:buClr>
              <a:buSzPct val="80000"/>
              <a:buAutoNum type="circleNumDbPlain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200150" indent="-285750">
              <a:spcBef>
                <a:spcPct val="20000"/>
              </a:spcBef>
              <a:buClr>
                <a:srgbClr val="AFB1A5"/>
              </a:buClr>
              <a:buFont typeface="Wingdings" pitchFamily="2" charset="2"/>
              <a:buChar char="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FB1A5"/>
              </a:buClr>
              <a:buSzPct val="13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FB1A5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marL="0" indent="0" algn="ctr">
              <a:buClr>
                <a:schemeClr val="accent2"/>
              </a:buClr>
              <a:buSzPct val="150000"/>
              <a:buNone/>
            </a:pPr>
            <a:r>
              <a:rPr lang="en-GB" altLang="fr-FR" sz="1800" b="0" dirty="0">
                <a:solidFill>
                  <a:srgbClr val="0432FF"/>
                </a:solidFill>
                <a:latin typeface="Arial Rounded MT Bold" panose="020F0704030504030204" pitchFamily="34" charset="77"/>
              </a:rPr>
              <a:t>Recycling </a:t>
            </a:r>
            <a:r>
              <a:rPr lang="en-GB" altLang="fr-FR" sz="1800" b="0" dirty="0">
                <a:solidFill>
                  <a:srgbClr val="0432FF"/>
                </a:solidFill>
                <a:latin typeface="Arial Rounded MT Bold" panose="020F0704030504030204" pitchFamily="34" charset="77"/>
                <a:sym typeface="Wingdings" pitchFamily="2" charset="2"/>
              </a:rPr>
              <a:t> c</a:t>
            </a:r>
            <a:r>
              <a:rPr lang="en-GB" altLang="fr-FR" sz="1800" b="0" dirty="0">
                <a:solidFill>
                  <a:srgbClr val="0432FF"/>
                </a:solidFill>
                <a:latin typeface="Arial Rounded MT Bold" panose="020F0704030504030204" pitchFamily="34" charset="77"/>
              </a:rPr>
              <a:t>oexistence of several neutral populations produced by  chemical and physical sputtering</a:t>
            </a:r>
          </a:p>
          <a:p>
            <a:pPr marL="0" indent="0" algn="ctr">
              <a:buClr>
                <a:schemeClr val="accent2"/>
              </a:buClr>
              <a:buSzPct val="150000"/>
              <a:buNone/>
            </a:pPr>
            <a:endParaRPr lang="en-GB" altLang="fr-FR" sz="1800" dirty="0">
              <a:solidFill>
                <a:srgbClr val="0432FF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endParaRPr lang="en-GB" altLang="fr-FR" sz="1800" dirty="0">
              <a:solidFill>
                <a:srgbClr val="0432FF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endParaRPr lang="en-GB" altLang="fr-FR" sz="1800" dirty="0">
              <a:solidFill>
                <a:srgbClr val="0432FF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endParaRPr lang="en-GB" altLang="fr-FR" sz="1800" dirty="0">
              <a:solidFill>
                <a:srgbClr val="0432FF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5434B8D-FAEE-E042-BB33-02565DBE5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669" y="3335894"/>
            <a:ext cx="2964325" cy="226647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EB764E-F303-AD48-A80F-F6F173E7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6469" y="178574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5ADCD-A453-8947-A6D7-11B08C24689A}" type="slidenum">
              <a:rPr lang="fr-FR" smtClean="0">
                <a:solidFill>
                  <a:schemeClr val="bg1"/>
                </a:solidFill>
              </a:rPr>
              <a:pPr/>
              <a:t>21</a:t>
            </a:fld>
            <a:endParaRPr lang="fr-FR" sz="14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B045BB41-3393-9D69-B69F-E7485ACD1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248B73D6-B2C1-3527-37AC-C390D20A8962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238538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i="1" dirty="0"/>
          </a:p>
        </p:txBody>
      </p:sp>
      <p:pic>
        <p:nvPicPr>
          <p:cNvPr id="16" name="Picture 2" descr="Le réseau">
            <a:extLst>
              <a:ext uri="{FF2B5EF4-FFF2-40B4-BE49-F238E27FC236}">
                <a16:creationId xmlns:a16="http://schemas.microsoft.com/office/drawing/2014/main" id="{4BA120EE-58B3-3B4E-BA4B-D8FB187D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4F1E9CEB-1975-E841-BA2D-D8DE8A67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FE1F75B-7FD5-724B-9E7C-9E65E61B2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35" y="2166337"/>
            <a:ext cx="8229599" cy="10587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77"/>
              </a:rPr>
              <a:t>Hα/Dα/Tα have  the following wavelengths: 6562.8 </a:t>
            </a:r>
            <a:r>
              <a:rPr lang="en-ID" sz="1600" dirty="0" err="1">
                <a:latin typeface="Arial Rounded MT Bold" panose="020F0704030504030204" pitchFamily="34" charset="77"/>
              </a:rPr>
              <a:t>Å</a:t>
            </a:r>
            <a:r>
              <a:rPr lang="en-US" sz="1600" dirty="0">
                <a:latin typeface="Arial Rounded MT Bold" panose="020F0704030504030204" pitchFamily="34" charset="77"/>
              </a:rPr>
              <a:t>, 6561.04 </a:t>
            </a:r>
            <a:r>
              <a:rPr lang="en-ID" sz="1600" dirty="0" err="1">
                <a:latin typeface="Arial Rounded MT Bold" panose="020F0704030504030204" pitchFamily="34" charset="77"/>
              </a:rPr>
              <a:t>Å</a:t>
            </a:r>
            <a:r>
              <a:rPr lang="en-US" sz="1600" dirty="0">
                <a:latin typeface="Arial Rounded MT Bold" panose="020F0704030504030204" pitchFamily="34" charset="77"/>
              </a:rPr>
              <a:t>, and 6560.45 </a:t>
            </a:r>
            <a:r>
              <a:rPr lang="en-ID" sz="1600" dirty="0" err="1">
                <a:latin typeface="Arial Rounded MT Bold" panose="020F0704030504030204" pitchFamily="34" charset="77"/>
              </a:rPr>
              <a:t>Å</a:t>
            </a:r>
            <a:endParaRPr lang="en-ID" sz="16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H</a:t>
            </a:r>
            <a:r>
              <a:rPr lang="en-ID" sz="1600" dirty="0">
                <a:highlight>
                  <a:srgbClr val="FFFF00"/>
                </a:highlight>
                <a:latin typeface="Symbol" pitchFamily="2" charset="2"/>
              </a:rPr>
              <a:t>a</a:t>
            </a:r>
            <a:r>
              <a:rPr lang="en-ID" sz="1600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/D</a:t>
            </a:r>
            <a:r>
              <a:rPr lang="en-ID" sz="1600" dirty="0">
                <a:highlight>
                  <a:srgbClr val="FFFF00"/>
                </a:highlight>
                <a:latin typeface="Symbol" pitchFamily="2" charset="2"/>
              </a:rPr>
              <a:t>a</a:t>
            </a:r>
            <a:r>
              <a:rPr lang="en-ID" sz="1600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: </a:t>
            </a:r>
            <a:r>
              <a:rPr lang="en-ID" sz="1600" dirty="0">
                <a:highlight>
                  <a:srgbClr val="FFFF00"/>
                </a:highlight>
                <a:latin typeface="Symbol" pitchFamily="2" charset="2"/>
              </a:rPr>
              <a:t>Dl</a:t>
            </a:r>
            <a:r>
              <a:rPr lang="en-ID" sz="1600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~1.8 </a:t>
            </a:r>
            <a:r>
              <a:rPr lang="en-ID" sz="1600" dirty="0" err="1">
                <a:highlight>
                  <a:srgbClr val="FFFF00"/>
                </a:highlight>
                <a:latin typeface="Arial Rounded MT Bold" panose="020F0704030504030204" pitchFamily="34" charset="77"/>
              </a:rPr>
              <a:t>Å</a:t>
            </a:r>
            <a:r>
              <a:rPr lang="en-ID" sz="1600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 </a:t>
            </a:r>
            <a:r>
              <a:rPr lang="en-ID" sz="1600" dirty="0">
                <a:latin typeface="Arial Rounded MT Bold" panose="020F0704030504030204" pitchFamily="34" charset="77"/>
              </a:rPr>
              <a:t>but </a:t>
            </a:r>
            <a:r>
              <a:rPr lang="en-ID" sz="1600" dirty="0">
                <a:highlight>
                  <a:srgbClr val="C0C0C0"/>
                </a:highlight>
                <a:latin typeface="Arial Rounded MT Bold" panose="020F0704030504030204" pitchFamily="34" charset="77"/>
              </a:rPr>
              <a:t>D</a:t>
            </a:r>
            <a:r>
              <a:rPr lang="en-ID" sz="1600" dirty="0">
                <a:highlight>
                  <a:srgbClr val="C0C0C0"/>
                </a:highlight>
                <a:latin typeface="Symbol" pitchFamily="2" charset="2"/>
              </a:rPr>
              <a:t>a</a:t>
            </a:r>
            <a:r>
              <a:rPr lang="en-ID" sz="1600" dirty="0">
                <a:highlight>
                  <a:srgbClr val="C0C0C0"/>
                </a:highlight>
                <a:latin typeface="Arial Rounded MT Bold" panose="020F0704030504030204" pitchFamily="34" charset="77"/>
              </a:rPr>
              <a:t>/T</a:t>
            </a:r>
            <a:r>
              <a:rPr lang="en-ID" sz="1600" dirty="0">
                <a:highlight>
                  <a:srgbClr val="C0C0C0"/>
                </a:highlight>
                <a:latin typeface="Symbol" pitchFamily="2" charset="2"/>
              </a:rPr>
              <a:t>a</a:t>
            </a:r>
            <a:r>
              <a:rPr lang="en-ID" sz="1600" dirty="0">
                <a:highlight>
                  <a:srgbClr val="C0C0C0"/>
                </a:highlight>
                <a:latin typeface="Arial Rounded MT Bold" panose="020F0704030504030204" pitchFamily="34" charset="77"/>
              </a:rPr>
              <a:t>: </a:t>
            </a:r>
            <a:r>
              <a:rPr lang="en-ID" sz="1600" dirty="0">
                <a:highlight>
                  <a:srgbClr val="C0C0C0"/>
                </a:highlight>
                <a:latin typeface="Symbol" pitchFamily="2" charset="2"/>
              </a:rPr>
              <a:t>Dl</a:t>
            </a:r>
            <a:r>
              <a:rPr lang="en-ID" sz="1600" dirty="0">
                <a:highlight>
                  <a:srgbClr val="C0C0C0"/>
                </a:highlight>
                <a:latin typeface="Arial Rounded MT Bold" panose="020F0704030504030204" pitchFamily="34" charset="77"/>
              </a:rPr>
              <a:t>~0.6 </a:t>
            </a:r>
            <a:r>
              <a:rPr lang="en-ID" sz="1600" dirty="0" err="1">
                <a:highlight>
                  <a:srgbClr val="C0C0C0"/>
                </a:highlight>
                <a:latin typeface="Arial Rounded MT Bold" panose="020F0704030504030204" pitchFamily="34" charset="77"/>
              </a:rPr>
              <a:t>Å</a:t>
            </a:r>
            <a:endParaRPr lang="fr-FR" sz="1600" dirty="0">
              <a:highlight>
                <a:srgbClr val="C0C0C0"/>
              </a:highlight>
              <a:latin typeface="Arial Rounded MT Bold" panose="020F0704030504030204" pitchFamily="34" charset="77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C4763F-304A-3943-B842-1CE00C3C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1309029"/>
            <a:ext cx="8644701" cy="642937"/>
          </a:xfrm>
        </p:spPr>
        <p:txBody>
          <a:bodyPr/>
          <a:lstStyle/>
          <a:p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H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/D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 line profile of cold atoms (90%D+10%H mixture)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B8D15D-9446-954A-A596-3AB014BEB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B9C61-D59B-0A4F-9282-E5898E51D0E1}"/>
              </a:ext>
            </a:extLst>
          </p:cNvPr>
          <p:cNvSpPr/>
          <p:nvPr/>
        </p:nvSpPr>
        <p:spPr>
          <a:xfrm>
            <a:off x="2223181" y="6021404"/>
            <a:ext cx="3711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Koubiti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and  M.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Kerebel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2022 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Appl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.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Sci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. 12  9891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0C2A4FA-135B-374D-B879-57017EBC2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066" y="2784992"/>
            <a:ext cx="4009818" cy="300736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8E9734F-D28A-8F45-86DF-67DF38F42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7" y="2900095"/>
            <a:ext cx="3702879" cy="2777159"/>
          </a:xfrm>
          <a:prstGeom prst="rect">
            <a:avLst/>
          </a:prstGeom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B2747BCE-FF28-AF33-49C4-77408C424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81724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36DA1CDC-4A6D-B3FC-94B8-65A2B563EF20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2786253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Le réseau">
            <a:extLst>
              <a:ext uri="{FF2B5EF4-FFF2-40B4-BE49-F238E27FC236}">
                <a16:creationId xmlns:a16="http://schemas.microsoft.com/office/drawing/2014/main" id="{4BA120EE-58B3-3B4E-BA4B-D8FB187D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4F1E9CEB-1975-E841-BA2D-D8DE8A67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EC4763F-304A-3943-B842-1CE00C3C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85" y="1309029"/>
            <a:ext cx="8502833" cy="642937"/>
          </a:xfrm>
        </p:spPr>
        <p:txBody>
          <a:bodyPr/>
          <a:lstStyle/>
          <a:p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H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/D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 line profile of warm atoms (90%D+10%H mixture)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B8D15D-9446-954A-A596-3AB014BEB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72C3E5-B379-0A43-803A-057DA0283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531" y="2131315"/>
            <a:ext cx="4734339" cy="3550754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989B32-CF86-C4D4-65DA-68B9B479C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C089C10C-C601-2622-C1A1-91950629DF12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314813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Le réseau">
            <a:extLst>
              <a:ext uri="{FF2B5EF4-FFF2-40B4-BE49-F238E27FC236}">
                <a16:creationId xmlns:a16="http://schemas.microsoft.com/office/drawing/2014/main" id="{4BA120EE-58B3-3B4E-BA4B-D8FB187D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4F1E9CEB-1975-E841-BA2D-D8DE8A67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EC4763F-304A-3943-B842-1CE00C3C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78" y="1272084"/>
            <a:ext cx="8674644" cy="64293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H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/D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 line profile calculated for two populations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B8D15D-9446-954A-A596-3AB014BEB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F39995-078A-6844-B925-269D1A52F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693" y="1731944"/>
            <a:ext cx="5624444" cy="4218333"/>
          </a:xfrm>
          <a:prstGeom prst="rect">
            <a:avLst/>
          </a:prstGeom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7A9B7E84-34BF-A10F-A599-91C9ADB940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42069CF4-D174-9C67-7AD8-848B16D4E197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280940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Le réseau">
            <a:extLst>
              <a:ext uri="{FF2B5EF4-FFF2-40B4-BE49-F238E27FC236}">
                <a16:creationId xmlns:a16="http://schemas.microsoft.com/office/drawing/2014/main" id="{99700BDC-1CD7-304C-8918-1471C81B5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1FE4497-3B4C-F142-AC7F-426137FA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EC4763F-304A-3943-B842-1CE00C3C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1257033"/>
            <a:ext cx="8617225" cy="540630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Getting the H/H+D ratio by fitting a synthetic H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/D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 line spectrum: an optimization issue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B8D15D-9446-954A-A596-3AB014BEB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214EF922-19A6-2E43-9F41-8FFBA5DB6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833" y="2601666"/>
            <a:ext cx="4140166" cy="3629126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6FD5E318-5E7E-334B-8BA0-0B3C64A14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190" y="3760347"/>
            <a:ext cx="3960324" cy="158483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D403B0D-EBD4-3544-84B2-CD178E720FEB}"/>
              </a:ext>
            </a:extLst>
          </p:cNvPr>
          <p:cNvSpPr txBox="1"/>
          <p:nvPr/>
        </p:nvSpPr>
        <p:spPr bwMode="auto">
          <a:xfrm>
            <a:off x="5799897" y="3346118"/>
            <a:ext cx="25916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Hot or warm (same)</a:t>
            </a:r>
            <a:endParaRPr lang="fr-FR" sz="1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D3296A-90E3-9711-487B-9BF3FF9C3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739720A4-41D1-9AAA-AEDC-DBB595A622EF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613563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Le réseau">
            <a:extLst>
              <a:ext uri="{FF2B5EF4-FFF2-40B4-BE49-F238E27FC236}">
                <a16:creationId xmlns:a16="http://schemas.microsoft.com/office/drawing/2014/main" id="{ADDA82D0-1FD0-9742-8201-1DB56F3B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8628030B-BFF1-4943-9885-B243F4BF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EC4763F-304A-3943-B842-1CE00C3C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7" y="1232454"/>
            <a:ext cx="8537713" cy="64293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Getting the H/H+D ratio by fitting an experimental H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/D</a:t>
            </a:r>
            <a:r>
              <a:rPr lang="en-US" sz="2400" b="0" dirty="0">
                <a:solidFill>
                  <a:srgbClr val="008BFF"/>
                </a:solidFill>
                <a:latin typeface="Symbol" pitchFamily="2" charset="2"/>
              </a:rPr>
              <a:t>a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 line spectrum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B8D15D-9446-954A-A596-3AB014BEB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CA15277D-83B1-6047-9D34-4E73F3C3A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744" y="2589516"/>
            <a:ext cx="4362430" cy="375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70593F6-F964-D343-B548-39B120418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890" y="3349487"/>
            <a:ext cx="2483227" cy="20538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33A1739-C2D0-0B4F-BDEC-682A8C9A8032}"/>
              </a:ext>
            </a:extLst>
          </p:cNvPr>
          <p:cNvSpPr txBox="1"/>
          <p:nvPr/>
        </p:nvSpPr>
        <p:spPr bwMode="auto">
          <a:xfrm>
            <a:off x="6026910" y="5396172"/>
            <a:ext cx="25916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Hot=warm</a:t>
            </a:r>
            <a:endParaRPr lang="fr-FR" sz="1200" dirty="0"/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4A3480CB-3D97-9B43-4E8F-96B4403BFC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D95E4FE3-C9F2-7C96-668B-D49E8F19C206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3387292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Le réseau">
            <a:extLst>
              <a:ext uri="{FF2B5EF4-FFF2-40B4-BE49-F238E27FC236}">
                <a16:creationId xmlns:a16="http://schemas.microsoft.com/office/drawing/2014/main" id="{ADDA82D0-1FD0-9742-8201-1DB56F3B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8628030B-BFF1-4943-9885-B243F4BF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EC4763F-304A-3943-B842-1CE00C3C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7" y="1232454"/>
            <a:ext cx="8537713" cy="642937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Getting H/H+D ratio using an alternative method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B8D15D-9446-954A-A596-3AB014BEB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655358-B52B-1B45-A559-FD2770453777}"/>
              </a:ext>
            </a:extLst>
          </p:cNvPr>
          <p:cNvSpPr/>
          <p:nvPr/>
        </p:nvSpPr>
        <p:spPr>
          <a:xfrm>
            <a:off x="306046" y="1978165"/>
            <a:ext cx="866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latin typeface="Arial Rounded MT Bold" panose="020F0704030504030204" pitchFamily="34" charset="77"/>
              </a:rPr>
              <a:t>Use a DL algorithm combined with few spectroscopic features (instead of whole spectra) to determine the H/H+D ratios: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420535-707E-5747-AFDC-B4B58EE7C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484" y="2727270"/>
            <a:ext cx="4195675" cy="3146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B808870-45F1-9F47-9AB9-E100A0D7FCC4}"/>
                  </a:ext>
                </a:extLst>
              </p:cNvPr>
              <p:cNvSpPr txBox="1"/>
              <p:nvPr/>
            </p:nvSpPr>
            <p:spPr bwMode="auto">
              <a:xfrm>
                <a:off x="367746" y="3070872"/>
                <a:ext cx="4731027" cy="2174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 Rounded MT Bold" panose="020F0704030504030204" pitchFamily="34" charset="77"/>
                  </a:rPr>
                  <a:t>B-field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 Rounded MT Bold" panose="020F0704030504030204" pitchFamily="34" charset="77"/>
                  </a:rPr>
                  <a:t>Neutral temperatures T</a:t>
                </a:r>
                <a:r>
                  <a:rPr lang="en-US" sz="1600" baseline="-25000" dirty="0">
                    <a:latin typeface="Arial Rounded MT Bold" panose="020F0704030504030204" pitchFamily="34" charset="77"/>
                  </a:rPr>
                  <a:t>c</a:t>
                </a:r>
                <a:r>
                  <a:rPr lang="en-US" sz="1600" dirty="0">
                    <a:latin typeface="Arial Rounded MT Bold" panose="020F0704030504030204" pitchFamily="34" charset="77"/>
                  </a:rPr>
                  <a:t> and T</a:t>
                </a:r>
                <a:r>
                  <a:rPr lang="en-US" sz="1600" baseline="-25000" dirty="0">
                    <a:latin typeface="Arial Rounded MT Bold" panose="020F0704030504030204" pitchFamily="34" charset="77"/>
                  </a:rPr>
                  <a:t>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0000"/>
                    </a:solidFill>
                    <a:latin typeface="Arial Rounded MT Bold" panose="020F0704030504030204" pitchFamily="34" charset="77"/>
                  </a:rPr>
                  <a:t>Wavelength separation: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l-G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l-G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FF0000"/>
                  </a:solidFill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0000"/>
                    </a:solidFill>
                    <a:latin typeface="Arial Rounded MT Bold" panose="020F0704030504030204" pitchFamily="34" charset="77"/>
                  </a:rPr>
                  <a:t>Peak-to-peak intensity ratio: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FF0000"/>
                  </a:solidFill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0000"/>
                    </a:solidFill>
                    <a:latin typeface="Arial Rounded MT Bold" panose="020F0704030504030204" pitchFamily="34" charset="77"/>
                  </a:rPr>
                  <a:t>Dip-to-peak intensity ratio: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𝐷𝑖𝑝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  <a:latin typeface="Arial Rounded MT Bold" panose="020F0704030504030204" pitchFamily="34" charset="77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B808870-45F1-9F47-9AB9-E100A0D7F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746" y="3070872"/>
                <a:ext cx="4731027" cy="2174954"/>
              </a:xfrm>
              <a:prstGeom prst="rect">
                <a:avLst/>
              </a:prstGeom>
              <a:blipFill>
                <a:blip r:embed="rId5"/>
                <a:stretch>
                  <a:fillRect l="-535" t="-5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4A8E8100-7767-D87D-8360-4BAD4BE90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F2AE8F84-09F6-CDDD-1552-A0BEB44042A7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5475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Le réseau">
            <a:extLst>
              <a:ext uri="{FF2B5EF4-FFF2-40B4-BE49-F238E27FC236}">
                <a16:creationId xmlns:a16="http://schemas.microsoft.com/office/drawing/2014/main" id="{543D169D-0463-B643-B835-56F51144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33910FD-9CD0-2243-9E06-30B780B9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E83A2-7D9B-964B-9931-91E981E00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3FD77-DF61-4A4E-9A8F-25EDD2E17A19}"/>
              </a:ext>
            </a:extLst>
          </p:cNvPr>
          <p:cNvSpPr/>
          <p:nvPr/>
        </p:nvSpPr>
        <p:spPr>
          <a:xfrm>
            <a:off x="253448" y="2184789"/>
            <a:ext cx="8637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dirty="0">
              <a:latin typeface="Arial Rounded MT Bold" panose="020F0704030504030204" pitchFamily="34" charset="7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>
                <a:latin typeface="Arial Rounded MT Bold" panose="020F0704030504030204" pitchFamily="34" charset="77"/>
              </a:rPr>
              <a:t>Synthetic spectra were generated by varying the H/H+D, the B-field and the neutral population temperatures and fractions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>
                <a:latin typeface="Arial Rounded MT Bold" panose="020F0704030504030204" pitchFamily="34" charset="77"/>
              </a:rPr>
              <a:t>B in the range 1-5 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(100-x)%</a:t>
            </a:r>
            <a:r>
              <a:rPr lang="en-US" dirty="0" err="1">
                <a:latin typeface="Arial Rounded MT Bold" panose="020F0704030504030204" pitchFamily="34" charset="77"/>
              </a:rPr>
              <a:t>D-x%H</a:t>
            </a:r>
            <a:r>
              <a:rPr lang="en-US" dirty="0">
                <a:latin typeface="Arial Rounded MT Bold" panose="020F0704030504030204" pitchFamily="34" charset="77"/>
              </a:rPr>
              <a:t> mixtures where x varies between 1% and 25%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Varied neutral temperatures 2±0.2 eV &amp; 20±2 eV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200 000</a:t>
            </a:r>
            <a:r>
              <a:rPr lang="en-US" dirty="0">
                <a:latin typeface="Arial Rounded MT Bold" panose="020F0704030504030204" pitchFamily="34" charset="77"/>
              </a:rPr>
              <a:t> profiles for training &amp;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2000</a:t>
            </a:r>
            <a:r>
              <a:rPr lang="en-US" dirty="0">
                <a:latin typeface="Arial Rounded MT Bold" panose="020F0704030504030204" pitchFamily="34" charset="77"/>
              </a:rPr>
              <a:t> profiles for validation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Preprocessing code to extract the DL input features</a:t>
            </a:r>
            <a:r>
              <a:rPr lang="en-US" dirty="0">
                <a:latin typeface="Arial Rounded MT Bold" panose="020F0704030504030204" pitchFamily="34" charset="77"/>
              </a:rPr>
              <a:t>: The code determines the spectral minima and maxima and then calculate the input features (wavelength separation, peak-to-peak and dip-to-peak intensity ratios) for DL algorithm.</a:t>
            </a:r>
            <a:endParaRPr lang="en-ID" dirty="0">
              <a:latin typeface="Arial Rounded MT Bold" panose="020F0704030504030204" pitchFamily="34" charset="77"/>
            </a:endParaRP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80A8A583-8266-0441-BE33-1E74D15D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42" y="1210681"/>
            <a:ext cx="8537713" cy="75725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Generation of synthetic spectra and extraction of input features for the DL algorithm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F70586B7-2BBD-42A2-BC6A-4DE13545A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65DAC14A-AE2F-08E1-E117-B287A6F86702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3252041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Le réseau">
            <a:extLst>
              <a:ext uri="{FF2B5EF4-FFF2-40B4-BE49-F238E27FC236}">
                <a16:creationId xmlns:a16="http://schemas.microsoft.com/office/drawing/2014/main" id="{543D169D-0463-B643-B835-56F51144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33910FD-9CD0-2243-9E06-30B780B9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E83A2-7D9B-964B-9931-91E981E00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13FD77-DF61-4A4E-9A8F-25EDD2E17A19}"/>
                  </a:ext>
                </a:extLst>
              </p:cNvPr>
              <p:cNvSpPr/>
              <p:nvPr/>
            </p:nvSpPr>
            <p:spPr>
              <a:xfrm>
                <a:off x="203752" y="1959201"/>
                <a:ext cx="8637103" cy="1052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>
                    <a:latin typeface="Arial Rounded MT Bold" panose="020F0704030504030204" pitchFamily="34" charset="77"/>
                  </a:rPr>
                  <a:t>Input layer (6 nodes): </a:t>
                </a:r>
                <a:r>
                  <a:rPr lang="en-ID" sz="16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B, T</a:t>
                </a:r>
                <a:r>
                  <a:rPr lang="en-ID" sz="1600" baseline="-250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c</a:t>
                </a:r>
                <a:r>
                  <a:rPr lang="en-ID" sz="16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, T</a:t>
                </a:r>
                <a:r>
                  <a:rPr lang="en-ID" sz="1600" baseline="-250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w</a:t>
                </a:r>
                <a:r>
                  <a:rPr lang="en-ID" sz="16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l-GR" sz="1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l-GR" sz="1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ID" sz="16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ID" sz="16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𝐷𝑖𝑝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ID" sz="16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>
                    <a:latin typeface="Arial Rounded MT Bold" panose="020F0704030504030204" pitchFamily="34" charset="77"/>
                  </a:rPr>
                  <a:t>Output layer (1 node=H/H+D)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fr-F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endParaRPr lang="en-ID" dirty="0">
                  <a:latin typeface="Arial Rounded MT Bold" panose="020F0704030504030204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>
                    <a:latin typeface="Arial Rounded MT Bold" panose="020F0704030504030204" pitchFamily="34" charset="77"/>
                  </a:rPr>
                  <a:t>Six intermediate layers with hundreds of neurons (nodes)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13FD77-DF61-4A4E-9A8F-25EDD2E17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2" y="1959201"/>
                <a:ext cx="8637103" cy="1052019"/>
              </a:xfrm>
              <a:prstGeom prst="rect">
                <a:avLst/>
              </a:prstGeom>
              <a:blipFill>
                <a:blip r:embed="rId4"/>
                <a:stretch>
                  <a:fillRect l="-441" t="-4762"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re 2">
            <a:extLst>
              <a:ext uri="{FF2B5EF4-FFF2-40B4-BE49-F238E27FC236}">
                <a16:creationId xmlns:a16="http://schemas.microsoft.com/office/drawing/2014/main" id="{80A8A583-8266-0441-BE33-1E74D15D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42" y="1150843"/>
            <a:ext cx="8537713" cy="486369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Application of a DL algorithm: </a:t>
            </a:r>
            <a:r>
              <a:rPr lang="en-ID" sz="24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TensorFlow ML platform</a:t>
            </a:r>
            <a:br>
              <a:rPr lang="en-ID" sz="24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</a:br>
            <a:r>
              <a:rPr lang="en-US" sz="24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7B40D1-0C79-044F-BC5F-351CD0533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272" y="3876225"/>
            <a:ext cx="1772025" cy="13290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B91907E-737A-8143-8858-E33D5B5FC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20" y="3046880"/>
            <a:ext cx="6073348" cy="34162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7C238E9-BC2F-8847-9F30-75F31991A0D7}"/>
              </a:ext>
            </a:extLst>
          </p:cNvPr>
          <p:cNvSpPr txBox="1"/>
          <p:nvPr/>
        </p:nvSpPr>
        <p:spPr bwMode="auto">
          <a:xfrm>
            <a:off x="5564696" y="5528027"/>
            <a:ext cx="33905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https://www.tensorflow.org/guide	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	</a:t>
            </a:r>
          </a:p>
          <a:p>
            <a:r>
              <a:rPr lang="en-US" sz="11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https://keras.io/api/optimizers/adam/</a:t>
            </a:r>
            <a:endParaRPr lang="fr-FR" sz="11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D3236C-258B-BD41-9414-1C9383401DE6}"/>
              </a:ext>
            </a:extLst>
          </p:cNvPr>
          <p:cNvSpPr/>
          <p:nvPr/>
        </p:nvSpPr>
        <p:spPr>
          <a:xfrm>
            <a:off x="994838" y="5528027"/>
            <a:ext cx="36663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M. </a:t>
            </a:r>
            <a:r>
              <a:rPr lang="fr-FR" sz="1100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Koubiti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and  M </a:t>
            </a:r>
            <a:r>
              <a:rPr lang="fr-FR" sz="1100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Kerebel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 2022  </a:t>
            </a:r>
            <a:r>
              <a:rPr lang="fr-FR" sz="1100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Appl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. </a:t>
            </a:r>
            <a:r>
              <a:rPr lang="fr-FR" sz="1100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Sci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. </a:t>
            </a:r>
            <a:r>
              <a:rPr lang="fr-FR" sz="11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12</a:t>
            </a:r>
            <a:r>
              <a:rPr lang="fr-FR" sz="11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 9891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C20CE9CB-398B-D783-4244-0EF79D25EF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0560A78E-623E-2A51-194F-207E8023FF2F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165381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E6F7F7-1DD5-3263-83B7-EE66B9297BCB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Le réseau">
            <a:extLst>
              <a:ext uri="{FF2B5EF4-FFF2-40B4-BE49-F238E27FC236}">
                <a16:creationId xmlns:a16="http://schemas.microsoft.com/office/drawing/2014/main" id="{6AAB3014-9A3C-7B2F-FCF5-3BAFF605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3999CF4-B094-F7F3-73DA-7C4D0E38C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220E2E-8B38-2B44-BB85-0F326E2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89" y="1078045"/>
            <a:ext cx="7876836" cy="6429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Supervised Machine Learning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7" name="Picture 2" descr="How supervised machine learning works">
            <a:extLst>
              <a:ext uri="{FF2B5EF4-FFF2-40B4-BE49-F238E27FC236}">
                <a16:creationId xmlns:a16="http://schemas.microsoft.com/office/drawing/2014/main" id="{9B99771F-B5A4-504F-995F-A79F10C8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05" y="1720983"/>
            <a:ext cx="5747395" cy="42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F98190-3B30-4D47-8526-0069172284D5}"/>
              </a:ext>
            </a:extLst>
          </p:cNvPr>
          <p:cNvSpPr/>
          <p:nvPr/>
        </p:nvSpPr>
        <p:spPr>
          <a:xfrm>
            <a:off x="354964" y="6039673"/>
            <a:ext cx="8351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Okan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i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Bulut</a:t>
            </a:r>
            <a:r>
              <a:rPr lang="fr-FR" sz="1100" i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 and Christopher Desjardins,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Exploring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,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Visualizing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, and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Modeling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Big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Data 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with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R (2019)</a:t>
            </a:r>
          </a:p>
          <a:p>
            <a:pPr algn="ctr"/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https://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github.com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/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okanbulut</a:t>
            </a:r>
            <a:r>
              <a:rPr lang="fr-FR" sz="11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/</a:t>
            </a:r>
            <a:r>
              <a:rPr lang="fr-FR" sz="11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bigdata</a:t>
            </a:r>
            <a:endParaRPr lang="fr-FR" sz="1100" dirty="0">
              <a:solidFill>
                <a:srgbClr val="00B0F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99F52AE2-4A5B-CFFA-6898-93CA22BA284E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881838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Le réseau">
            <a:extLst>
              <a:ext uri="{FF2B5EF4-FFF2-40B4-BE49-F238E27FC236}">
                <a16:creationId xmlns:a16="http://schemas.microsoft.com/office/drawing/2014/main" id="{543D169D-0463-B643-B835-56F51144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33910FD-9CD0-2243-9E06-30B780B9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E83A2-7D9B-964B-9931-91E981E00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80A8A583-8266-0441-BE33-1E74D15D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5" y="1128277"/>
            <a:ext cx="8537713" cy="46243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Loss function for the </a:t>
            </a:r>
            <a:r>
              <a:rPr lang="en-US" sz="2400" b="0" dirty="0" err="1">
                <a:solidFill>
                  <a:srgbClr val="008BFF"/>
                </a:solidFill>
                <a:latin typeface="Arial Rounded MT Bold" panose="020F0704030504030204" pitchFamily="34" charset="77"/>
              </a:rPr>
              <a:t>Keras</a:t>
            </a:r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 ADAM optimizer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FEA930E-A005-7949-BAB1-37E4F3F9F6BF}"/>
              </a:ext>
            </a:extLst>
          </p:cNvPr>
          <p:cNvSpPr txBox="1"/>
          <p:nvPr/>
        </p:nvSpPr>
        <p:spPr bwMode="auto">
          <a:xfrm>
            <a:off x="516835" y="5355862"/>
            <a:ext cx="76476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ADAM optimizer: https://keras.io/api/optimizers/adam/ 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4076F7-426E-C94E-A5EA-5B3A49C1F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669" y="2061350"/>
            <a:ext cx="4698721" cy="27353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A9778E-A3C0-213B-3D99-43BD6BC79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BFF0C386-7034-E038-A995-66EC808CA7B0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4239122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Le réseau">
            <a:extLst>
              <a:ext uri="{FF2B5EF4-FFF2-40B4-BE49-F238E27FC236}">
                <a16:creationId xmlns:a16="http://schemas.microsoft.com/office/drawing/2014/main" id="{543D169D-0463-B643-B835-56F51144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33910FD-9CD0-2243-9E06-30B780B9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E83A2-7D9B-964B-9931-91E981E00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80A8A583-8266-0441-BE33-1E74D15D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5" y="1128277"/>
            <a:ext cx="8537713" cy="46243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H/H+D predictions for noisy synthetic spectra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D39B5F-56B2-6046-A1EA-4B0614BCBD67}"/>
              </a:ext>
            </a:extLst>
          </p:cNvPr>
          <p:cNvSpPr/>
          <p:nvPr/>
        </p:nvSpPr>
        <p:spPr>
          <a:xfrm>
            <a:off x="441625" y="5492350"/>
            <a:ext cx="8308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These errors are not inherent to the DL algorithm but to the inaccuracy in the extraction of the spectroscopic features by the preprocessing code (maxima determination).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3C061F-9D2F-4040-BF39-97B23DA57A04}"/>
              </a:ext>
            </a:extLst>
          </p:cNvPr>
          <p:cNvSpPr/>
          <p:nvPr/>
        </p:nvSpPr>
        <p:spPr>
          <a:xfrm>
            <a:off x="586409" y="4914739"/>
            <a:ext cx="369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MSE: 7.6%		Median error: 2.4%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77A750F-D548-9145-8D72-AB4C6948A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7" y="1558172"/>
            <a:ext cx="4473144" cy="335451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5CAE16A-2764-904A-8D6B-0E7DD4D18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4" y="1645758"/>
            <a:ext cx="4370581" cy="327720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085C5CD-6B9A-D740-8B98-FF81A39BB715}"/>
              </a:ext>
            </a:extLst>
          </p:cNvPr>
          <p:cNvSpPr/>
          <p:nvPr/>
        </p:nvSpPr>
        <p:spPr>
          <a:xfrm>
            <a:off x="4467157" y="4928619"/>
            <a:ext cx="369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MSE: 7.9%		Median error: 2.6%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723D2B-DC19-8942-A58A-1DA58426BF7D}"/>
              </a:ext>
            </a:extLst>
          </p:cNvPr>
          <p:cNvSpPr/>
          <p:nvPr/>
        </p:nvSpPr>
        <p:spPr>
          <a:xfrm>
            <a:off x="769801" y="1646922"/>
            <a:ext cx="369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 Rounded MT Bold" panose="020F0704030504030204" pitchFamily="34" charset="77"/>
              </a:rPr>
              <a:t>Training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2955F0-47CC-A945-A940-05598D7A03EF}"/>
              </a:ext>
            </a:extLst>
          </p:cNvPr>
          <p:cNvSpPr/>
          <p:nvPr/>
        </p:nvSpPr>
        <p:spPr>
          <a:xfrm>
            <a:off x="4815380" y="1700055"/>
            <a:ext cx="369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 Rounded MT Bold" panose="020F0704030504030204" pitchFamily="34" charset="77"/>
              </a:rPr>
              <a:t>Validation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3DBE1FC9-7D56-B9B5-2194-5BB6CF806E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FF2588C6-C173-AA56-9509-87C618AE6F75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66418-C32D-BA9A-BA3F-5E9C99C8C482}"/>
              </a:ext>
            </a:extLst>
          </p:cNvPr>
          <p:cNvSpPr/>
          <p:nvPr/>
        </p:nvSpPr>
        <p:spPr>
          <a:xfrm>
            <a:off x="862269" y="3156397"/>
            <a:ext cx="3279886" cy="272603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2F483-1B4F-C5FD-BA6F-24405FCEC475}"/>
              </a:ext>
            </a:extLst>
          </p:cNvPr>
          <p:cNvSpPr/>
          <p:nvPr/>
        </p:nvSpPr>
        <p:spPr>
          <a:xfrm>
            <a:off x="4763571" y="3194071"/>
            <a:ext cx="3279886" cy="272603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949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Le réseau">
            <a:extLst>
              <a:ext uri="{FF2B5EF4-FFF2-40B4-BE49-F238E27FC236}">
                <a16:creationId xmlns:a16="http://schemas.microsoft.com/office/drawing/2014/main" id="{543D169D-0463-B643-B835-56F51144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33910FD-9CD0-2243-9E06-30B780B9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E83A2-7D9B-964B-9931-91E981E00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80A8A583-8266-0441-BE33-1E74D15D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5" y="1128277"/>
            <a:ext cx="8537713" cy="462437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Application to an experimental spectrum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281AFE-B907-2C40-855C-A4DB52EDE3FE}"/>
              </a:ext>
            </a:extLst>
          </p:cNvPr>
          <p:cNvSpPr/>
          <p:nvPr/>
        </p:nvSpPr>
        <p:spPr>
          <a:xfrm>
            <a:off x="276639" y="5108545"/>
            <a:ext cx="8637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sotopic ratio of hydrogen from the spectral fit: </a:t>
            </a:r>
            <a:r>
              <a:rPr lang="en-GB" sz="1800" dirty="0">
                <a:solidFill>
                  <a:schemeClr val="accent1"/>
                </a:solidFill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3.8%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Isotopic ratio </a:t>
            </a:r>
            <a:r>
              <a:rPr lang="en-GB" sz="18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predicted by the DL algorithm: </a:t>
            </a:r>
            <a:r>
              <a:rPr lang="en-GB" sz="1800" dirty="0">
                <a:solidFill>
                  <a:srgbClr val="FF0000"/>
                </a:solidFill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4.4%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8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elative error of about 15%. </a:t>
            </a:r>
            <a:endParaRPr lang="en-US" dirty="0">
              <a:latin typeface="Arial Rounded MT Bold" panose="020F0704030504030204" pitchFamily="34" charset="77"/>
            </a:endParaRPr>
          </a:p>
        </p:txBody>
      </p:sp>
      <p:pic>
        <p:nvPicPr>
          <p:cNvPr id="29" name="Content Placeholder 7">
            <a:extLst>
              <a:ext uri="{FF2B5EF4-FFF2-40B4-BE49-F238E27FC236}">
                <a16:creationId xmlns:a16="http://schemas.microsoft.com/office/drawing/2014/main" id="{712BD5F4-A4F3-1641-A610-099376CB9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65537" y="1652528"/>
            <a:ext cx="3944986" cy="339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7307BE2A-439C-E94B-17DB-375BA10F7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D5087BB3-457E-50EF-ADFC-3DF88412127A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3178536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 réseau">
            <a:extLst>
              <a:ext uri="{FF2B5EF4-FFF2-40B4-BE49-F238E27FC236}">
                <a16:creationId xmlns:a16="http://schemas.microsoft.com/office/drawing/2014/main" id="{091517E1-FCA9-ED41-8BDB-47F87D7A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5226913-8CD0-884B-9166-D0BCDF48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CE3AF-7B51-DE42-AD6F-993E98445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7990" y="280066"/>
            <a:ext cx="422896" cy="196919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1105F73E-D302-7A49-9D49-5CFFB39DEAD8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33</a:t>
            </a:fld>
            <a:endParaRPr lang="fr-FR" dirty="0"/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21E9557D-A47E-7427-D5AF-0F7CE0372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H-D Balmer-</a:t>
            </a:r>
            <a:r>
              <a:rPr lang="en-US" sz="1200" b="0" dirty="0">
                <a:solidFill>
                  <a:schemeClr val="accent1"/>
                </a:solidFill>
                <a:latin typeface="Symbol" pitchFamily="2" charset="2"/>
              </a:rPr>
              <a:t>a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line spectra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FF355037-427E-F17A-F793-49F412105769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13211-2094-63B9-2C63-E7F4BB6D69CD}"/>
              </a:ext>
            </a:extLst>
          </p:cNvPr>
          <p:cNvSpPr/>
          <p:nvPr/>
        </p:nvSpPr>
        <p:spPr>
          <a:xfrm>
            <a:off x="744502" y="1260642"/>
            <a:ext cx="761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8BFF"/>
                </a:solidFill>
                <a:latin typeface="Arial Rounded MT Bold" panose="020F0704030504030204" pitchFamily="34" charset="77"/>
              </a:rPr>
              <a:t>Updated plan</a:t>
            </a:r>
            <a:endParaRPr lang="en-GB" sz="2400" dirty="0">
              <a:solidFill>
                <a:srgbClr val="008BFF"/>
              </a:solidFill>
            </a:endParaRP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AE131AE2-3E6C-BDEB-5FD8-FA90A55AD5D6}"/>
              </a:ext>
            </a:extLst>
          </p:cNvPr>
          <p:cNvSpPr txBox="1">
            <a:spLocks/>
          </p:cNvSpPr>
          <p:nvPr/>
        </p:nvSpPr>
        <p:spPr bwMode="auto">
          <a:xfrm>
            <a:off x="397865" y="1938580"/>
            <a:ext cx="8376534" cy="27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Rounded MT Bold" panose="020F0704030504030204" pitchFamily="34" charset="77"/>
              </a:rPr>
              <a:t>Step 1: use H</a:t>
            </a:r>
            <a:r>
              <a:rPr lang="en-US" sz="1800" dirty="0">
                <a:latin typeface="Symbol" pitchFamily="2" charset="2"/>
              </a:rPr>
              <a:t>a/</a:t>
            </a:r>
            <a:r>
              <a:rPr lang="en-US" sz="1800" dirty="0">
                <a:latin typeface="Arial Rounded MT Bold" panose="020F0704030504030204" pitchFamily="34" charset="77"/>
              </a:rPr>
              <a:t>D</a:t>
            </a:r>
            <a:r>
              <a:rPr lang="en-US" sz="1800" dirty="0">
                <a:latin typeface="Symbol" pitchFamily="2" charset="2"/>
              </a:rPr>
              <a:t>a</a:t>
            </a:r>
            <a:r>
              <a:rPr lang="en-US" sz="1800" dirty="0">
                <a:latin typeface="Arial Rounded MT Bold" panose="020F0704030504030204" pitchFamily="34" charset="77"/>
              </a:rPr>
              <a:t> spectra to deduce the isotopic ratio in H-D mixtures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strike="sngStrike" dirty="0">
                <a:latin typeface="Arial Rounded MT Bold" panose="020F0704030504030204" pitchFamily="34" charset="77"/>
              </a:rPr>
              <a:t>Step 2: repeat step 1 for D-T mixtures.</a:t>
            </a:r>
            <a:r>
              <a:rPr lang="en-ID" sz="1800" dirty="0">
                <a:latin typeface="Arial Rounded MT Bold" panose="020F0704030504030204" pitchFamily="34" charset="77"/>
              </a:rPr>
              <a:t> </a:t>
            </a:r>
            <a:r>
              <a:rPr lang="en-ID" sz="1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T</a:t>
            </a:r>
            <a:r>
              <a:rPr lang="en-US" sz="1800" dirty="0">
                <a:solidFill>
                  <a:srgbClr val="FF0000"/>
                </a:solidFill>
                <a:latin typeface="Symbol" pitchFamily="2" charset="2"/>
              </a:rPr>
              <a:t>a</a:t>
            </a:r>
            <a:r>
              <a:rPr lang="en-ID" sz="1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line being very close to D</a:t>
            </a:r>
            <a:r>
              <a:rPr lang="en-US" sz="1800" dirty="0">
                <a:solidFill>
                  <a:srgbClr val="FF0000"/>
                </a:solidFill>
                <a:latin typeface="Symbol" pitchFamily="2" charset="2"/>
              </a:rPr>
              <a:t>a</a:t>
            </a:r>
            <a:r>
              <a:rPr lang="en-ID" sz="1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, dips and peaks are often not resolved to extract from spectra the input features for the DL algorithm</a:t>
            </a:r>
          </a:p>
          <a:p>
            <a:endParaRPr lang="en-US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Step 2a: Identify and use non-spectroscopic parameters that can be measured in real-time as input features for DL regression algorithm to determine D/H+D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Step 2b: Extend to D-T plasmas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>
                <a:latin typeface="Arial Rounded MT Bold" panose="020F0704030504030204" pitchFamily="34" charset="77"/>
              </a:rPr>
              <a:t>Step 4: make predictions (e.g.,  for  ITER prior to its operation).</a:t>
            </a:r>
            <a:endParaRPr lang="en-US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2791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Picture 2" descr="Le réseau">
            <a:extLst>
              <a:ext uri="{FF2B5EF4-FFF2-40B4-BE49-F238E27FC236}">
                <a16:creationId xmlns:a16="http://schemas.microsoft.com/office/drawing/2014/main" id="{88A9AB61-0C19-044E-9B3E-F0EFFA03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78E9C59C-62BA-3340-9930-83CE284E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CE3AF-7B51-DE42-AD6F-993E98445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64513" y="300038"/>
            <a:ext cx="454025" cy="141287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1105F73E-D302-7A49-9D49-5CFFB39DEAD8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34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51231-C47D-664E-9996-E97A8B8A1977}"/>
              </a:ext>
            </a:extLst>
          </p:cNvPr>
          <p:cNvSpPr/>
          <p:nvPr/>
        </p:nvSpPr>
        <p:spPr>
          <a:xfrm>
            <a:off x="241443" y="977051"/>
            <a:ext cx="8661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SUMMARY </a:t>
            </a:r>
            <a:r>
              <a:rPr lang="en-US" sz="2400" dirty="0">
                <a:latin typeface="Arial Rounded MT Bold" panose="020F0704030504030204" pitchFamily="34" charset="77"/>
              </a:rPr>
              <a:t>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A method combining ANN algorithm with spectroscopic characteristics of the H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>
                <a:latin typeface="Arial Rounded MT Bold" panose="020F0704030504030204" pitchFamily="34" charset="77"/>
              </a:rPr>
              <a:t>/D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>
                <a:latin typeface="Arial Rounded MT Bold" panose="020F0704030504030204" pitchFamily="34" charset="77"/>
              </a:rPr>
              <a:t> line is proposed for the D/H+D isotopic ratio determination.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77"/>
              </a:rPr>
              <a:t>The proof-of-principle of the method was demonstrated through the use of a set of ~200 000 profiles for typical conditions of tokamak divertors.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A lot of work remains to be done before reaching the objectives: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77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Extend and refine the conditions of divertors, improve the preprocessing code and generalize to available multi-machine experimental data.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Do without spectroscopy: identify and use parameters (other than spectroscopic, measured in real-time) as input features for the DL regression algorithm to determine D/H+D ratios.</a:t>
            </a:r>
            <a:endParaRPr lang="en-US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Make predictions to both H-D and D-T plasmas</a:t>
            </a:r>
          </a:p>
          <a:p>
            <a:pPr lvl="1" algn="just"/>
            <a:endParaRPr lang="en-US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lvl="1" algn="just"/>
            <a:r>
              <a:rPr lang="en-US" sz="2400" dirty="0">
                <a:latin typeface="Arial Rounded MT Bold" panose="020F0704030504030204" pitchFamily="34" charset="77"/>
              </a:rPr>
              <a:t>“Can the use of AI with spectroscopy lead to its end?”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6FDD6BFB-9ACD-9424-13F5-8023008399BB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2695872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Le réseau">
            <a:extLst>
              <a:ext uri="{FF2B5EF4-FFF2-40B4-BE49-F238E27FC236}">
                <a16:creationId xmlns:a16="http://schemas.microsoft.com/office/drawing/2014/main" id="{88A9AB61-0C19-044E-9B3E-F0EFFA03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78E9C59C-62BA-3340-9930-83CE284E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CE3AF-7B51-DE42-AD6F-993E98445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64513" y="300038"/>
            <a:ext cx="454025" cy="141287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1105F73E-D302-7A49-9D49-5CFFB39DEAD8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35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51231-C47D-664E-9996-E97A8B8A1977}"/>
              </a:ext>
            </a:extLst>
          </p:cNvPr>
          <p:cNvSpPr/>
          <p:nvPr/>
        </p:nvSpPr>
        <p:spPr>
          <a:xfrm>
            <a:off x="355334" y="1905506"/>
            <a:ext cx="8661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Acknowledgement to the Federation of Research on Magnetically Confined Fusion for the funding</a:t>
            </a:r>
          </a:p>
          <a:p>
            <a:pPr algn="ctr"/>
            <a:endParaRPr lang="en-US" sz="2400" dirty="0">
              <a:latin typeface="Arial Rounded MT Bold" panose="020F0704030504030204" pitchFamily="34" charset="77"/>
            </a:endParaRPr>
          </a:p>
          <a:p>
            <a:pPr algn="ctr"/>
            <a:endParaRPr lang="en-US" sz="2400" dirty="0">
              <a:latin typeface="Arial Rounded MT Bold" panose="020F0704030504030204" pitchFamily="34" charset="77"/>
            </a:endParaRPr>
          </a:p>
          <a:p>
            <a:pPr algn="ctr"/>
            <a:endParaRPr lang="en-US" sz="2400" dirty="0">
              <a:latin typeface="Arial Rounded MT Bold" panose="020F0704030504030204" pitchFamily="34" charset="77"/>
            </a:endParaRPr>
          </a:p>
          <a:p>
            <a:pPr algn="ctr"/>
            <a:endParaRPr lang="en-US" sz="2400" dirty="0">
              <a:latin typeface="Arial Rounded MT Bold" panose="020F0704030504030204" pitchFamily="34" charset="77"/>
            </a:endParaRPr>
          </a:p>
          <a:p>
            <a:pPr algn="ctr"/>
            <a:endParaRPr lang="en-US" sz="24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77"/>
              </a:rPr>
              <a:t>THANK YOU FOR YOUR ATTENTION</a:t>
            </a:r>
          </a:p>
        </p:txBody>
      </p:sp>
      <p:pic>
        <p:nvPicPr>
          <p:cNvPr id="10" name="Picture 2" descr="La#Fédéra(on#de#recherche#sur#la#fusion#par# confinement ...">
            <a:extLst>
              <a:ext uri="{FF2B5EF4-FFF2-40B4-BE49-F238E27FC236}">
                <a16:creationId xmlns:a16="http://schemas.microsoft.com/office/drawing/2014/main" id="{05ACC61D-FFE1-6B4F-9527-F30D9AFF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60" y="2614662"/>
            <a:ext cx="1229776" cy="7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676C62C1-649D-9942-C7D2-4F181071E25E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245890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F6E322-850B-4C29-84A4-05D4AE15FCCE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e réseau">
            <a:extLst>
              <a:ext uri="{FF2B5EF4-FFF2-40B4-BE49-F238E27FC236}">
                <a16:creationId xmlns:a16="http://schemas.microsoft.com/office/drawing/2014/main" id="{E7B3D4F0-4B87-F763-96C2-101C0BBA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1EBDB11-BBA3-96A6-1277-EBF8C850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E83A2-7D9B-964B-9931-91E981E00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5122" name="Picture 2" descr="How unsupervised machine learning works">
            <a:extLst>
              <a:ext uri="{FF2B5EF4-FFF2-40B4-BE49-F238E27FC236}">
                <a16:creationId xmlns:a16="http://schemas.microsoft.com/office/drawing/2014/main" id="{98C75281-9CC3-EE44-BEE4-C96CBA916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28" y="1772221"/>
            <a:ext cx="5978204" cy="43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A85D0F-28E9-864E-B50F-0A261907D0D6}"/>
              </a:ext>
            </a:extLst>
          </p:cNvPr>
          <p:cNvSpPr/>
          <p:nvPr/>
        </p:nvSpPr>
        <p:spPr>
          <a:xfrm>
            <a:off x="277402" y="5989471"/>
            <a:ext cx="8351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 err="1">
                <a:latin typeface="Arial Rounded MT Bold" panose="020F0704030504030204" pitchFamily="34" charset="77"/>
              </a:rPr>
              <a:t>Okan</a:t>
            </a:r>
            <a:r>
              <a:rPr lang="fr-FR" sz="1100" i="1" dirty="0">
                <a:latin typeface="Arial Rounded MT Bold" panose="020F0704030504030204" pitchFamily="34" charset="77"/>
              </a:rPr>
              <a:t> </a:t>
            </a:r>
            <a:r>
              <a:rPr lang="fr-FR" sz="1100" i="1" dirty="0" err="1">
                <a:latin typeface="Arial Rounded MT Bold" panose="020F0704030504030204" pitchFamily="34" charset="77"/>
              </a:rPr>
              <a:t>Bulut</a:t>
            </a:r>
            <a:r>
              <a:rPr lang="fr-FR" sz="1100" i="1" dirty="0">
                <a:latin typeface="Arial Rounded MT Bold" panose="020F0704030504030204" pitchFamily="34" charset="77"/>
              </a:rPr>
              <a:t>  and Christopher Desjardins, </a:t>
            </a:r>
            <a:r>
              <a:rPr lang="fr-FR" sz="1100" dirty="0" err="1">
                <a:latin typeface="Arial Rounded MT Bold" panose="020F0704030504030204" pitchFamily="34" charset="77"/>
              </a:rPr>
              <a:t>Exploring</a:t>
            </a:r>
            <a:r>
              <a:rPr lang="fr-FR" sz="1100" dirty="0">
                <a:latin typeface="Arial Rounded MT Bold" panose="020F0704030504030204" pitchFamily="34" charset="77"/>
              </a:rPr>
              <a:t>, </a:t>
            </a:r>
            <a:r>
              <a:rPr lang="fr-FR" sz="1100" dirty="0" err="1">
                <a:latin typeface="Arial Rounded MT Bold" panose="020F0704030504030204" pitchFamily="34" charset="77"/>
              </a:rPr>
              <a:t>Visualizing</a:t>
            </a:r>
            <a:r>
              <a:rPr lang="fr-FR" sz="1100" dirty="0">
                <a:latin typeface="Arial Rounded MT Bold" panose="020F0704030504030204" pitchFamily="34" charset="77"/>
              </a:rPr>
              <a:t>, and </a:t>
            </a:r>
            <a:r>
              <a:rPr lang="fr-FR" sz="1100" dirty="0" err="1">
                <a:latin typeface="Arial Rounded MT Bold" panose="020F0704030504030204" pitchFamily="34" charset="77"/>
              </a:rPr>
              <a:t>Modeling</a:t>
            </a:r>
            <a:r>
              <a:rPr lang="fr-FR" sz="1100" dirty="0">
                <a:latin typeface="Arial Rounded MT Bold" panose="020F0704030504030204" pitchFamily="34" charset="77"/>
              </a:rPr>
              <a:t> </a:t>
            </a:r>
            <a:r>
              <a:rPr lang="fr-FR" sz="1100" dirty="0" err="1">
                <a:latin typeface="Arial Rounded MT Bold" panose="020F0704030504030204" pitchFamily="34" charset="77"/>
              </a:rPr>
              <a:t>Big</a:t>
            </a:r>
            <a:r>
              <a:rPr lang="fr-FR" sz="1100" dirty="0">
                <a:latin typeface="Arial Rounded MT Bold" panose="020F0704030504030204" pitchFamily="34" charset="77"/>
              </a:rPr>
              <a:t> Data </a:t>
            </a:r>
            <a:r>
              <a:rPr lang="fr-FR" sz="1100" dirty="0" err="1">
                <a:latin typeface="Arial Rounded MT Bold" panose="020F0704030504030204" pitchFamily="34" charset="77"/>
              </a:rPr>
              <a:t>with</a:t>
            </a:r>
            <a:r>
              <a:rPr lang="fr-FR" sz="1100" dirty="0">
                <a:latin typeface="Arial Rounded MT Bold" panose="020F0704030504030204" pitchFamily="34" charset="77"/>
              </a:rPr>
              <a:t> R (2019)</a:t>
            </a:r>
          </a:p>
          <a:p>
            <a:pPr algn="ctr"/>
            <a:r>
              <a:rPr lang="fr-FR" sz="1100" dirty="0">
                <a:latin typeface="Arial Rounded MT Bold" panose="020F0704030504030204" pitchFamily="34" charset="77"/>
              </a:rPr>
              <a:t>https://</a:t>
            </a:r>
            <a:r>
              <a:rPr lang="fr-FR" sz="1100" dirty="0" err="1">
                <a:latin typeface="Arial Rounded MT Bold" panose="020F0704030504030204" pitchFamily="34" charset="77"/>
              </a:rPr>
              <a:t>github.com</a:t>
            </a:r>
            <a:r>
              <a:rPr lang="fr-FR" sz="1100" dirty="0">
                <a:latin typeface="Arial Rounded MT Bold" panose="020F0704030504030204" pitchFamily="34" charset="77"/>
              </a:rPr>
              <a:t>/</a:t>
            </a:r>
            <a:r>
              <a:rPr lang="fr-FR" sz="1100" dirty="0" err="1">
                <a:latin typeface="Arial Rounded MT Bold" panose="020F0704030504030204" pitchFamily="34" charset="77"/>
              </a:rPr>
              <a:t>okanbulut</a:t>
            </a:r>
            <a:r>
              <a:rPr lang="fr-FR" sz="1100" dirty="0">
                <a:latin typeface="Arial Rounded MT Bold" panose="020F0704030504030204" pitchFamily="34" charset="77"/>
              </a:rPr>
              <a:t>/</a:t>
            </a:r>
            <a:r>
              <a:rPr lang="fr-FR" sz="1100" dirty="0" err="1">
                <a:latin typeface="Arial Rounded MT Bold" panose="020F0704030504030204" pitchFamily="34" charset="77"/>
              </a:rPr>
              <a:t>bigdata</a:t>
            </a:r>
            <a:endParaRPr lang="fr-FR" sz="1100" dirty="0">
              <a:latin typeface="Arial Rounded MT Bold" panose="020F0704030504030204" pitchFamily="34" charset="77"/>
            </a:endParaRP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B2FE946F-41EE-E7A5-2FC0-F6ACD981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89" y="1078045"/>
            <a:ext cx="7876836" cy="64293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Un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supervised Machine Learning</a:t>
            </a: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B4A50B7C-C611-0FA0-7E99-F5D305C95CA4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402965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Le réseau">
            <a:extLst>
              <a:ext uri="{FF2B5EF4-FFF2-40B4-BE49-F238E27FC236}">
                <a16:creationId xmlns:a16="http://schemas.microsoft.com/office/drawing/2014/main" id="{E257B9EB-E689-F94D-BD75-E1178CD0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AE985F3-F55B-1647-A0AC-FC12DDB6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16BC848-5EF4-BC49-83BE-E30F1A2B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0404"/>
            <a:ext cx="8229600" cy="6429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ML and DL, the differences?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FA300E-7532-0442-86A0-3D7FBD535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85E0F584-CF67-953C-D31C-41B468E27C9D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  <p:graphicFrame>
        <p:nvGraphicFramePr>
          <p:cNvPr id="7" name="Tableau 10">
            <a:extLst>
              <a:ext uri="{FF2B5EF4-FFF2-40B4-BE49-F238E27FC236}">
                <a16:creationId xmlns:a16="http://schemas.microsoft.com/office/drawing/2014/main" id="{567C5689-9F21-FCAE-91F8-6026EA45F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95512"/>
              </p:ext>
            </p:extLst>
          </p:nvPr>
        </p:nvGraphicFramePr>
        <p:xfrm>
          <a:off x="308758" y="2539287"/>
          <a:ext cx="8422337" cy="291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917">
                  <a:extLst>
                    <a:ext uri="{9D8B030D-6E8A-4147-A177-3AD203B41FA5}">
                      <a16:colId xmlns:a16="http://schemas.microsoft.com/office/drawing/2014/main" val="881369437"/>
                    </a:ext>
                  </a:extLst>
                </a:gridCol>
                <a:gridCol w="3255307">
                  <a:extLst>
                    <a:ext uri="{9D8B030D-6E8A-4147-A177-3AD203B41FA5}">
                      <a16:colId xmlns:a16="http://schemas.microsoft.com/office/drawing/2014/main" val="772532815"/>
                    </a:ext>
                  </a:extLst>
                </a:gridCol>
                <a:gridCol w="3635113">
                  <a:extLst>
                    <a:ext uri="{9D8B030D-6E8A-4147-A177-3AD203B41FA5}">
                      <a16:colId xmlns:a16="http://schemas.microsoft.com/office/drawing/2014/main" val="9917335"/>
                    </a:ext>
                  </a:extLst>
                </a:gridCol>
              </a:tblGrid>
              <a:tr h="4053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Machine Learning (ML)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Deep</a:t>
                      </a:r>
                      <a:r>
                        <a:rPr lang="fr-FR" dirty="0"/>
                        <a:t> Learning (DL)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081094"/>
                  </a:ext>
                </a:extLst>
              </a:tr>
              <a:tr h="405305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Data 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~1000 points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~10</a:t>
                      </a:r>
                      <a:r>
                        <a:rPr lang="fr-FR" baseline="30000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83052"/>
                  </a:ext>
                </a:extLst>
              </a:tr>
              <a:tr h="699567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Outputs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Numerical  value (score, classification)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Anything: text, sound, numerical value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290587"/>
                  </a:ext>
                </a:extLst>
              </a:tr>
              <a:tr h="999382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How it works?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Uses different types of algorithms to learn model from data and make predictions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Uses ANN to process data, interpret its features and relationships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45793"/>
                  </a:ext>
                </a:extLst>
              </a:tr>
              <a:tr h="405305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Management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Algorithms directed by analysts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Algorithms self-directed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37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63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Le réseau">
            <a:extLst>
              <a:ext uri="{FF2B5EF4-FFF2-40B4-BE49-F238E27FC236}">
                <a16:creationId xmlns:a16="http://schemas.microsoft.com/office/drawing/2014/main" id="{091517E1-FCA9-ED41-8BDB-47F87D7A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5226913-8CD0-884B-9166-D0BCDF48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CE3AF-7B51-DE42-AD6F-993E98445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7990" y="280066"/>
            <a:ext cx="422896" cy="196919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1105F73E-D302-7A49-9D49-5CFFB39DEAD8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51231-C47D-664E-9996-E97A8B8A1977}"/>
              </a:ext>
            </a:extLst>
          </p:cNvPr>
          <p:cNvSpPr/>
          <p:nvPr/>
        </p:nvSpPr>
        <p:spPr>
          <a:xfrm>
            <a:off x="113285" y="1357946"/>
            <a:ext cx="8661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Benefit of combining ML/DL with spectroscopy?</a:t>
            </a:r>
            <a:endParaRPr lang="en-US" sz="2400" dirty="0">
              <a:latin typeface="Arial Rounded MT Bold" panose="020F0704030504030204" pitchFamily="34" charset="77"/>
            </a:endParaRP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F55F6986-3F25-BA48-8DFD-07BCCF35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65" y="2683957"/>
            <a:ext cx="8376534" cy="17591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Rounded MT Bold" panose="020F0704030504030204" pitchFamily="34" charset="77"/>
              </a:rPr>
              <a:t>Simplify and speed up spectroscopic data analysis while keeping the major information.,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i.e., </a:t>
            </a:r>
            <a:r>
              <a:rPr lang="en-ID" sz="1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use alternative ways to extract the same information without losing accuracy.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>
                <a:latin typeface="Arial Rounded MT Bold" panose="020F0704030504030204" pitchFamily="34" charset="77"/>
              </a:rPr>
              <a:t>Make use of experimental spectroscopic features to search for correlations with plasma physical quantities.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>
                <a:latin typeface="Arial Rounded MT Bold" panose="020F0704030504030204" pitchFamily="34" charset="77"/>
              </a:rPr>
              <a:t>Make predictions in complement to synthetic diagnostics</a:t>
            </a:r>
          </a:p>
          <a:p>
            <a:endParaRPr lang="en-ID" sz="18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30FC8D03-B10D-390D-C8B0-C9597B85F978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121055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Le réseau">
            <a:extLst>
              <a:ext uri="{FF2B5EF4-FFF2-40B4-BE49-F238E27FC236}">
                <a16:creationId xmlns:a16="http://schemas.microsoft.com/office/drawing/2014/main" id="{C3B47D7E-26A2-1945-888B-95806958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CC4CD89-0E5A-1149-ABE6-CF86206D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220E2E-8B38-2B44-BB85-0F326E2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07" y="1326451"/>
            <a:ext cx="8404260" cy="47041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Illustration of ML/DL &amp; Spectroscopy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6">
                <a:extLst>
                  <a:ext uri="{FF2B5EF4-FFF2-40B4-BE49-F238E27FC236}">
                    <a16:creationId xmlns:a16="http://schemas.microsoft.com/office/drawing/2014/main" id="{841BC941-697D-1842-B30E-35A4FBA610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485" y="2567071"/>
                <a:ext cx="8624186" cy="94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400" b="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1pPr>
                <a:lvl2pPr marL="914400" indent="-4572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FB1A5"/>
                  </a:buClr>
                  <a:buSzPct val="100000"/>
                  <a:buFont typeface="Wingdings" charset="2"/>
                  <a:buChar char=""/>
                  <a:defRPr sz="14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2pPr>
                <a:lvl3pPr marL="12001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FB1A5"/>
                  </a:buClr>
                  <a:buSzPct val="130000"/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FB1A5"/>
                  </a:buClr>
                  <a:buSzPct val="100000"/>
                  <a:buFont typeface="Lucida Grande"/>
                  <a:buChar char="»"/>
                  <a:defRPr sz="14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FB1A5"/>
                  </a:buClr>
                  <a:buSzPct val="90000"/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Clr>
                    <a:srgbClr val="FF0000"/>
                  </a:buClr>
                  <a:buFont typeface="+mj-lt"/>
                  <a:buAutoNum type="arabicPeriod"/>
                </a:pPr>
                <a:endParaRPr lang="en-US" sz="2000" dirty="0">
                  <a:solidFill>
                    <a:schemeClr val="accent1"/>
                  </a:solidFill>
                  <a:latin typeface="Arial Rounded MT Bold" panose="020F0704030504030204" pitchFamily="34" charset="77"/>
                </a:endParaRPr>
              </a:p>
              <a:p>
                <a:pPr marL="457200" indent="-457200"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77"/>
                  </a:rPr>
                  <a:t>He </a:t>
                </a:r>
                <a:r>
                  <a:rPr lang="en-US" sz="2000" cap="small" dirty="0" err="1">
                    <a:solidFill>
                      <a:schemeClr val="tx1"/>
                    </a:solidFill>
                    <a:latin typeface="Arial Rounded MT Bold" panose="020F0704030504030204" pitchFamily="34" charset="77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77"/>
                  </a:rPr>
                  <a:t> line intensities to reproduce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77"/>
                  </a:rPr>
                  <a:t> radial profiles.</a:t>
                </a:r>
              </a:p>
              <a:p>
                <a:pPr marL="457200" indent="-457200">
                  <a:buClr>
                    <a:schemeClr val="accent1"/>
                  </a:buClr>
                  <a:buFont typeface="+mj-lt"/>
                  <a:buAutoNum type="arabicPeriod"/>
                </a:pPr>
                <a:endParaRPr lang="en-US" sz="2000" dirty="0">
                  <a:latin typeface="Arial Rounded MT Bold" panose="020F0704030504030204" pitchFamily="34" charset="77"/>
                  <a:sym typeface="Wingdings" pitchFamily="2" charset="2"/>
                </a:endParaRPr>
              </a:p>
              <a:p>
                <a:pPr marL="457200" indent="-457200"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77"/>
                    <a:sym typeface="Wingdings" pitchFamily="2" charset="2"/>
                  </a:rPr>
                  <a:t>Hydrogen-Deuterium Balmer-</a:t>
                </a:r>
                <a:r>
                  <a:rPr lang="en-US" sz="2000" dirty="0">
                    <a:solidFill>
                      <a:schemeClr val="tx1"/>
                    </a:solidFill>
                    <a:latin typeface="Symbol" pitchFamily="2" charset="2"/>
                    <a:sym typeface="Wingdings" pitchFamily="2" charset="2"/>
                  </a:rPr>
                  <a:t>a</a:t>
                </a:r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77"/>
                    <a:sym typeface="Wingdings" pitchFamily="2" charset="2"/>
                  </a:rPr>
                  <a:t> line spectra to determine hydrogen isotopic ratio D/H+D</a:t>
                </a:r>
              </a:p>
            </p:txBody>
          </p:sp>
        </mc:Choice>
        <mc:Fallback xmlns="">
          <p:sp>
            <p:nvSpPr>
              <p:cNvPr id="8" name="Espace réservé du contenu 6">
                <a:extLst>
                  <a:ext uri="{FF2B5EF4-FFF2-40B4-BE49-F238E27FC236}">
                    <a16:creationId xmlns:a16="http://schemas.microsoft.com/office/drawing/2014/main" id="{841BC941-697D-1842-B30E-35A4FBA61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485" y="2567071"/>
                <a:ext cx="8624186" cy="944138"/>
              </a:xfrm>
              <a:prstGeom prst="rect">
                <a:avLst/>
              </a:prstGeom>
              <a:blipFill>
                <a:blip r:embed="rId4"/>
                <a:stretch>
                  <a:fillRect l="-1618" r="-2206" b="-9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BF32803E-3C69-9BB4-D615-E6BB9477A892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426736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D36841-2BE8-474A-A48C-798A7B67678A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Le réseau">
            <a:extLst>
              <a:ext uri="{FF2B5EF4-FFF2-40B4-BE49-F238E27FC236}">
                <a16:creationId xmlns:a16="http://schemas.microsoft.com/office/drawing/2014/main" id="{C3B47D7E-26A2-1945-888B-95806958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CC4CD89-0E5A-1149-ABE6-CF86206D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BF32803E-3C69-9BB4-D615-E6BB9477A892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2">
                <a:extLst>
                  <a:ext uri="{FF2B5EF4-FFF2-40B4-BE49-F238E27FC236}">
                    <a16:creationId xmlns:a16="http://schemas.microsoft.com/office/drawing/2014/main" id="{637CCDD3-FA5A-A8F4-431F-4D37CAD738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8569" y="2310848"/>
                <a:ext cx="8229600" cy="2236303"/>
              </a:xfrm>
            </p:spPr>
            <p:txBody>
              <a:bodyPr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 </a:t>
                </a:r>
                <a:br>
                  <a:rPr lang="en-US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</a:br>
                <a:r>
                  <a:rPr lang="en-US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He I line intensities to reproduce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rial Rounded MT Bold" panose="020F0704030504030204" pitchFamily="34" charset="77"/>
                  </a:rPr>
                  <a:t> radial profiles</a:t>
                </a:r>
                <a:endParaRPr lang="en-US" sz="1600" dirty="0">
                  <a:solidFill>
                    <a:schemeClr val="accent1"/>
                  </a:solidFill>
                  <a:latin typeface="Arial Rounded MT Bold" panose="020F0704030504030204" pitchFamily="34" charset="77"/>
                </a:endParaRPr>
              </a:p>
            </p:txBody>
          </p:sp>
        </mc:Choice>
        <mc:Fallback xmlns="">
          <p:sp>
            <p:nvSpPr>
              <p:cNvPr id="6" name="Titre 2">
                <a:extLst>
                  <a:ext uri="{FF2B5EF4-FFF2-40B4-BE49-F238E27FC236}">
                    <a16:creationId xmlns:a16="http://schemas.microsoft.com/office/drawing/2014/main" id="{637CCDD3-FA5A-A8F4-431F-4D37CAD73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8569" y="2310848"/>
                <a:ext cx="8229600" cy="2236303"/>
              </a:xfr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9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3C95D-7919-82AB-398A-D6078F2B3B5D}"/>
              </a:ext>
            </a:extLst>
          </p:cNvPr>
          <p:cNvSpPr/>
          <p:nvPr/>
        </p:nvSpPr>
        <p:spPr>
          <a:xfrm>
            <a:off x="70390" y="711159"/>
            <a:ext cx="8935281" cy="5963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Le réseau">
            <a:extLst>
              <a:ext uri="{FF2B5EF4-FFF2-40B4-BE49-F238E27FC236}">
                <a16:creationId xmlns:a16="http://schemas.microsoft.com/office/drawing/2014/main" id="{287A4203-7C13-D9B8-8C51-E0230C48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7" y="279181"/>
            <a:ext cx="1263072" cy="8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8B190FB4-1EF9-88F6-7971-174BE0E8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2" y="392030"/>
            <a:ext cx="737650" cy="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91455-D33E-B64F-8DFE-D767FAB59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E63CE883-C067-0D44-BD0E-5CA0E894022D}"/>
              </a:ext>
            </a:extLst>
          </p:cNvPr>
          <p:cNvGrpSpPr/>
          <p:nvPr/>
        </p:nvGrpSpPr>
        <p:grpSpPr>
          <a:xfrm>
            <a:off x="708917" y="1887538"/>
            <a:ext cx="7670971" cy="4194635"/>
            <a:chOff x="864166" y="955435"/>
            <a:chExt cx="7591964" cy="5075363"/>
          </a:xfrm>
        </p:grpSpPr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439E487-D335-7349-91EF-6B9F1A74CB2D}"/>
                </a:ext>
              </a:extLst>
            </p:cNvPr>
            <p:cNvCxnSpPr/>
            <p:nvPr/>
          </p:nvCxnSpPr>
          <p:spPr>
            <a:xfrm flipH="1">
              <a:off x="1005155" y="5274928"/>
              <a:ext cx="462337" cy="123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66931988-675B-6B46-8C26-5FB1E15EF677}"/>
                </a:ext>
              </a:extLst>
            </p:cNvPr>
            <p:cNvCxnSpPr/>
            <p:nvPr/>
          </p:nvCxnSpPr>
          <p:spPr>
            <a:xfrm flipH="1">
              <a:off x="1005155" y="5423047"/>
              <a:ext cx="462337" cy="123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2037BCC7-C213-134C-BB37-17C878DF542A}"/>
                </a:ext>
              </a:extLst>
            </p:cNvPr>
            <p:cNvCxnSpPr/>
            <p:nvPr/>
          </p:nvCxnSpPr>
          <p:spPr>
            <a:xfrm>
              <a:off x="1222625" y="5494968"/>
              <a:ext cx="0" cy="453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BD7C7BFD-9C50-3D4C-8321-F1928B91B614}"/>
                </a:ext>
              </a:extLst>
            </p:cNvPr>
            <p:cNvCxnSpPr/>
            <p:nvPr/>
          </p:nvCxnSpPr>
          <p:spPr>
            <a:xfrm>
              <a:off x="1248870" y="5938465"/>
              <a:ext cx="5228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864B943-6F7D-424A-B794-E8956396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623318" y="5938465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04763FE3-3B21-924F-96A1-06E13FCDB322}"/>
                </a:ext>
              </a:extLst>
            </p:cNvPr>
            <p:cNvCxnSpPr>
              <a:cxnSpLocks/>
            </p:cNvCxnSpPr>
            <p:nvPr/>
          </p:nvCxnSpPr>
          <p:spPr>
            <a:xfrm>
              <a:off x="1623318" y="4354533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356BB453-E535-8A48-B490-51A82E84A736}"/>
                </a:ext>
              </a:extLst>
            </p:cNvPr>
            <p:cNvCxnSpPr>
              <a:cxnSpLocks/>
            </p:cNvCxnSpPr>
            <p:nvPr/>
          </p:nvCxnSpPr>
          <p:spPr>
            <a:xfrm>
              <a:off x="1648451" y="2453814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789004F8-AF06-EA44-B0F1-10D6E086B602}"/>
                </a:ext>
              </a:extLst>
            </p:cNvPr>
            <p:cNvCxnSpPr>
              <a:cxnSpLocks/>
            </p:cNvCxnSpPr>
            <p:nvPr/>
          </p:nvCxnSpPr>
          <p:spPr>
            <a:xfrm>
              <a:off x="2741490" y="4056581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63A8A67E-666F-6B4F-857B-7C81786E6D39}"/>
                </a:ext>
              </a:extLst>
            </p:cNvPr>
            <p:cNvCxnSpPr>
              <a:cxnSpLocks/>
            </p:cNvCxnSpPr>
            <p:nvPr/>
          </p:nvCxnSpPr>
          <p:spPr>
            <a:xfrm>
              <a:off x="3779177" y="2042847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5E37115E-54E1-2048-B15C-F56D903D8637}"/>
                </a:ext>
              </a:extLst>
            </p:cNvPr>
            <p:cNvCxnSpPr>
              <a:cxnSpLocks/>
            </p:cNvCxnSpPr>
            <p:nvPr/>
          </p:nvCxnSpPr>
          <p:spPr>
            <a:xfrm>
              <a:off x="2741490" y="2287717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AD8EAD12-EBE1-C847-B0FC-E027774AF620}"/>
                </a:ext>
              </a:extLst>
            </p:cNvPr>
            <p:cNvCxnSpPr>
              <a:cxnSpLocks/>
            </p:cNvCxnSpPr>
            <p:nvPr/>
          </p:nvCxnSpPr>
          <p:spPr>
            <a:xfrm>
              <a:off x="5414480" y="4941872"/>
              <a:ext cx="922961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FE168EF6-4410-6A4B-9A8D-4FDD6E05FD24}"/>
                </a:ext>
              </a:extLst>
            </p:cNvPr>
            <p:cNvCxnSpPr>
              <a:cxnSpLocks/>
            </p:cNvCxnSpPr>
            <p:nvPr/>
          </p:nvCxnSpPr>
          <p:spPr>
            <a:xfrm>
              <a:off x="5414479" y="2690119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AF65D68F-CD4E-A648-BDE1-5C6859F49FBE}"/>
                </a:ext>
              </a:extLst>
            </p:cNvPr>
            <p:cNvCxnSpPr>
              <a:cxnSpLocks/>
            </p:cNvCxnSpPr>
            <p:nvPr/>
          </p:nvCxnSpPr>
          <p:spPr>
            <a:xfrm>
              <a:off x="6460730" y="2429843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CAD74D34-7901-0A4D-83CE-03FCBBA5C3CB}"/>
                </a:ext>
              </a:extLst>
            </p:cNvPr>
            <p:cNvCxnSpPr>
              <a:cxnSpLocks/>
            </p:cNvCxnSpPr>
            <p:nvPr/>
          </p:nvCxnSpPr>
          <p:spPr>
            <a:xfrm>
              <a:off x="7533169" y="2143876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FF390F6F-3E3D-A045-8EB8-78C7D26D3CE3}"/>
                </a:ext>
              </a:extLst>
            </p:cNvPr>
            <p:cNvCxnSpPr>
              <a:cxnSpLocks/>
            </p:cNvCxnSpPr>
            <p:nvPr/>
          </p:nvCxnSpPr>
          <p:spPr>
            <a:xfrm>
              <a:off x="6460729" y="4090833"/>
              <a:ext cx="9229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E74AA03C-2E9D-214B-BEA5-510996C60D3B}"/>
                </a:ext>
              </a:extLst>
            </p:cNvPr>
            <p:cNvSpPr txBox="1"/>
            <p:nvPr/>
          </p:nvSpPr>
          <p:spPr bwMode="auto">
            <a:xfrm>
              <a:off x="1976923" y="5696610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1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baseline="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048EBB4F-F024-5F4F-9924-0370C780E9FA}"/>
                </a:ext>
              </a:extLst>
            </p:cNvPr>
            <p:cNvSpPr txBox="1"/>
            <p:nvPr/>
          </p:nvSpPr>
          <p:spPr bwMode="auto">
            <a:xfrm>
              <a:off x="1976923" y="4112679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2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baseline="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AEC89CE1-48EF-8246-AAEF-C327FB0F73D3}"/>
                </a:ext>
              </a:extLst>
            </p:cNvPr>
            <p:cNvSpPr txBox="1"/>
            <p:nvPr/>
          </p:nvSpPr>
          <p:spPr bwMode="auto">
            <a:xfrm>
              <a:off x="1984324" y="2213117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baseline="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781094F2-B8F2-944E-ADE8-9076405056FC}"/>
                </a:ext>
              </a:extLst>
            </p:cNvPr>
            <p:cNvSpPr txBox="1"/>
            <p:nvPr/>
          </p:nvSpPr>
          <p:spPr bwMode="auto">
            <a:xfrm>
              <a:off x="3217834" y="4134811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2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dirty="0">
                  <a:latin typeface="Verdana" charset="0"/>
                  <a:cs typeface="Arial" charset="0"/>
                </a:rPr>
                <a:t>P</a:t>
              </a:r>
              <a:endParaRPr lang="fr-FR" sz="1200" baseline="0" dirty="0">
                <a:latin typeface="Verdana" charset="0"/>
                <a:cs typeface="Arial" charset="0"/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E0940B26-056D-9046-9C20-D4D6F51F5B34}"/>
                </a:ext>
              </a:extLst>
            </p:cNvPr>
            <p:cNvSpPr txBox="1"/>
            <p:nvPr/>
          </p:nvSpPr>
          <p:spPr bwMode="auto">
            <a:xfrm>
              <a:off x="3075245" y="2049834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dirty="0">
                  <a:latin typeface="Verdana" charset="0"/>
                  <a:cs typeface="Arial" charset="0"/>
                </a:rPr>
                <a:t>P</a:t>
              </a:r>
              <a:endParaRPr lang="fr-FR" sz="1200" baseline="0" dirty="0">
                <a:latin typeface="Verdana" charset="0"/>
                <a:cs typeface="Arial" charset="0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DFA670E3-D2A3-6C4A-AA33-21FDB2A03F1E}"/>
                </a:ext>
              </a:extLst>
            </p:cNvPr>
            <p:cNvSpPr txBox="1"/>
            <p:nvPr/>
          </p:nvSpPr>
          <p:spPr bwMode="auto">
            <a:xfrm>
              <a:off x="7847436" y="1919780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D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3A0455E5-EC46-1847-BC09-913240CC7CD6}"/>
                </a:ext>
              </a:extLst>
            </p:cNvPr>
            <p:cNvSpPr txBox="1"/>
            <p:nvPr/>
          </p:nvSpPr>
          <p:spPr bwMode="auto">
            <a:xfrm>
              <a:off x="4124617" y="1825960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1</a:t>
              </a:r>
              <a:r>
                <a:rPr lang="fr-FR" sz="1200" dirty="0">
                  <a:latin typeface="Verdana" charset="0"/>
                  <a:cs typeface="Arial" charset="0"/>
                </a:rPr>
                <a:t>D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7F308608-381C-9B47-B7BB-B9DF68311AB3}"/>
                </a:ext>
              </a:extLst>
            </p:cNvPr>
            <p:cNvSpPr txBox="1"/>
            <p:nvPr/>
          </p:nvSpPr>
          <p:spPr bwMode="auto">
            <a:xfrm>
              <a:off x="6784063" y="2222501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P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7319149A-C0F5-2848-A995-266AF353178F}"/>
                </a:ext>
              </a:extLst>
            </p:cNvPr>
            <p:cNvSpPr txBox="1"/>
            <p:nvPr/>
          </p:nvSpPr>
          <p:spPr bwMode="auto">
            <a:xfrm>
              <a:off x="5756648" y="2480481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3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041ED9E5-1CB0-F34C-9664-8772748038B9}"/>
                </a:ext>
              </a:extLst>
            </p:cNvPr>
            <p:cNvSpPr txBox="1"/>
            <p:nvPr/>
          </p:nvSpPr>
          <p:spPr bwMode="auto">
            <a:xfrm>
              <a:off x="6435595" y="4849539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2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S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4C510BBC-4CE7-784F-B488-1986E8B20043}"/>
                </a:ext>
              </a:extLst>
            </p:cNvPr>
            <p:cNvSpPr txBox="1"/>
            <p:nvPr/>
          </p:nvSpPr>
          <p:spPr bwMode="auto">
            <a:xfrm>
              <a:off x="7458333" y="3977672"/>
              <a:ext cx="4866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2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</a:t>
              </a:r>
              <a:r>
                <a:rPr lang="fr-FR" sz="1200" baseline="30000" dirty="0">
                  <a:latin typeface="Verdana" charset="0"/>
                  <a:cs typeface="Arial" charset="0"/>
                </a:rPr>
                <a:t>3</a:t>
              </a:r>
              <a:r>
                <a:rPr lang="fr-FR" sz="1200" dirty="0">
                  <a:latin typeface="Verdana" charset="0"/>
                  <a:cs typeface="Arial" charset="0"/>
                </a:rPr>
                <a:t>P</a:t>
              </a:r>
            </a:p>
          </p:txBody>
        </p: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id="{323B1C87-437B-FB4E-B062-BB988C7EC3D8}"/>
                </a:ext>
              </a:extLst>
            </p:cNvPr>
            <p:cNvCxnSpPr/>
            <p:nvPr/>
          </p:nvCxnSpPr>
          <p:spPr>
            <a:xfrm>
              <a:off x="5875959" y="2690119"/>
              <a:ext cx="1151411" cy="1400714"/>
            </a:xfrm>
            <a:prstGeom prst="straightConnector1">
              <a:avLst/>
            </a:prstGeom>
            <a:ln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>
              <a:extLst>
                <a:ext uri="{FF2B5EF4-FFF2-40B4-BE49-F238E27FC236}">
                  <a16:creationId xmlns:a16="http://schemas.microsoft.com/office/drawing/2014/main" id="{AA46E35B-07A7-4741-A8FD-6588EB920692}"/>
                </a:ext>
              </a:extLst>
            </p:cNvPr>
            <p:cNvCxnSpPr>
              <a:cxnSpLocks/>
            </p:cNvCxnSpPr>
            <p:nvPr/>
          </p:nvCxnSpPr>
          <p:spPr>
            <a:xfrm>
              <a:off x="2162860" y="2526792"/>
              <a:ext cx="1103112" cy="152869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avec flèche 110">
              <a:extLst>
                <a:ext uri="{FF2B5EF4-FFF2-40B4-BE49-F238E27FC236}">
                  <a16:creationId xmlns:a16="http://schemas.microsoft.com/office/drawing/2014/main" id="{4C8576C6-8F26-1C4A-84A5-13D524A7F1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7353" y="2049834"/>
              <a:ext cx="735552" cy="200565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32185883-BC16-7C42-9373-FDE6A1E2D5F1}"/>
                </a:ext>
              </a:extLst>
            </p:cNvPr>
            <p:cNvSpPr txBox="1"/>
            <p:nvPr/>
          </p:nvSpPr>
          <p:spPr bwMode="auto">
            <a:xfrm rot="2956807">
              <a:off x="6148280" y="3225446"/>
              <a:ext cx="905784" cy="18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solidFill>
                    <a:schemeClr val="accent1"/>
                  </a:solidFill>
                  <a:latin typeface="Verdana" charset="0"/>
                  <a:cs typeface="Arial" charset="0"/>
                </a:rPr>
                <a:t>706.5 nm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87B77815-6853-A742-B691-734C7BD0E077}"/>
                </a:ext>
              </a:extLst>
            </p:cNvPr>
            <p:cNvSpPr txBox="1"/>
            <p:nvPr/>
          </p:nvSpPr>
          <p:spPr bwMode="auto">
            <a:xfrm rot="3220939">
              <a:off x="2441510" y="3102804"/>
              <a:ext cx="7486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solidFill>
                    <a:srgbClr val="FF0000"/>
                  </a:solidFill>
                  <a:latin typeface="Verdana" charset="0"/>
                  <a:cs typeface="Arial" charset="0"/>
                </a:rPr>
                <a:t>728.1 nm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DA747B45-4890-7140-9320-2D91C6EB519D}"/>
                </a:ext>
              </a:extLst>
            </p:cNvPr>
            <p:cNvSpPr txBox="1"/>
            <p:nvPr/>
          </p:nvSpPr>
          <p:spPr bwMode="auto">
            <a:xfrm rot="17475410">
              <a:off x="3433169" y="2993697"/>
              <a:ext cx="905784" cy="18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667.8</a:t>
              </a:r>
              <a:r>
                <a:rPr lang="fr-FR" sz="1200" baseline="0" dirty="0">
                  <a:latin typeface="Verdana" charset="0"/>
                  <a:cs typeface="Arial" charset="0"/>
                </a:rPr>
                <a:t> nm</a:t>
              </a:r>
            </a:p>
          </p:txBody>
        </p: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7BB301F-AA6F-F14B-B68F-63385826C1E2}"/>
                </a:ext>
              </a:extLst>
            </p:cNvPr>
            <p:cNvCxnSpPr/>
            <p:nvPr/>
          </p:nvCxnSpPr>
          <p:spPr>
            <a:xfrm>
              <a:off x="4968081" y="1669425"/>
              <a:ext cx="0" cy="4119518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7454B45C-B562-4F4D-A318-8E5FB8705C90}"/>
                </a:ext>
              </a:extLst>
            </p:cNvPr>
            <p:cNvSpPr txBox="1"/>
            <p:nvPr/>
          </p:nvSpPr>
          <p:spPr bwMode="auto">
            <a:xfrm>
              <a:off x="2358042" y="1422312"/>
              <a:ext cx="11030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Singlet states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5CF98E62-508B-3546-B1C7-89A2F59E920B}"/>
                </a:ext>
              </a:extLst>
            </p:cNvPr>
            <p:cNvSpPr txBox="1"/>
            <p:nvPr/>
          </p:nvSpPr>
          <p:spPr bwMode="auto">
            <a:xfrm>
              <a:off x="6009019" y="1471910"/>
              <a:ext cx="11030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200" dirty="0">
                  <a:latin typeface="Verdana" charset="0"/>
                  <a:cs typeface="Arial" charset="0"/>
                </a:rPr>
                <a:t>Trip</a:t>
              </a:r>
              <a:r>
                <a:rPr lang="fr-FR" sz="1200" baseline="0" dirty="0">
                  <a:latin typeface="Verdana" charset="0"/>
                  <a:cs typeface="Arial" charset="0"/>
                </a:rPr>
                <a:t>let states</a:t>
              </a:r>
            </a:p>
          </p:txBody>
        </p:sp>
        <p:cxnSp>
          <p:nvCxnSpPr>
            <p:cNvPr id="118" name="Connecteur droit avec flèche 117">
              <a:extLst>
                <a:ext uri="{FF2B5EF4-FFF2-40B4-BE49-F238E27FC236}">
                  <a16:creationId xmlns:a16="http://schemas.microsoft.com/office/drawing/2014/main" id="{737DA42A-F1B2-5443-8592-01C282404A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2625" y="955435"/>
              <a:ext cx="0" cy="4381138"/>
            </a:xfrm>
            <a:prstGeom prst="straightConnector1">
              <a:avLst/>
            </a:prstGeom>
            <a:ln>
              <a:solidFill>
                <a:schemeClr val="tx1"/>
              </a:solidFill>
              <a:bevel/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7BDF8E69-29E5-1C48-A551-ED06900F4ABF}"/>
                </a:ext>
              </a:extLst>
            </p:cNvPr>
            <p:cNvSpPr txBox="1"/>
            <p:nvPr/>
          </p:nvSpPr>
          <p:spPr bwMode="auto">
            <a:xfrm>
              <a:off x="1328032" y="1019405"/>
              <a:ext cx="43601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E(eV)</a:t>
              </a: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078D93D4-89A4-A842-B6F2-CBA58F408485}"/>
                </a:ext>
              </a:extLst>
            </p:cNvPr>
            <p:cNvCxnSpPr>
              <a:cxnSpLocks/>
            </p:cNvCxnSpPr>
            <p:nvPr/>
          </p:nvCxnSpPr>
          <p:spPr>
            <a:xfrm>
              <a:off x="1179254" y="3146004"/>
              <a:ext cx="935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0EDFCA58-A13C-7B4D-BAA6-F51DF6212E51}"/>
                </a:ext>
              </a:extLst>
            </p:cNvPr>
            <p:cNvCxnSpPr>
              <a:cxnSpLocks/>
            </p:cNvCxnSpPr>
            <p:nvPr/>
          </p:nvCxnSpPr>
          <p:spPr>
            <a:xfrm>
              <a:off x="1175830" y="4070326"/>
              <a:ext cx="935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BD90B644-5249-924A-AD0F-B1230EB61A96}"/>
                </a:ext>
              </a:extLst>
            </p:cNvPr>
            <p:cNvCxnSpPr>
              <a:cxnSpLocks/>
            </p:cNvCxnSpPr>
            <p:nvPr/>
          </p:nvCxnSpPr>
          <p:spPr>
            <a:xfrm>
              <a:off x="1181527" y="4949037"/>
              <a:ext cx="935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DF3C0360-26D4-0A40-BA74-73097F49D593}"/>
                </a:ext>
              </a:extLst>
            </p:cNvPr>
            <p:cNvCxnSpPr>
              <a:cxnSpLocks/>
            </p:cNvCxnSpPr>
            <p:nvPr/>
          </p:nvCxnSpPr>
          <p:spPr>
            <a:xfrm>
              <a:off x="1182703" y="2208296"/>
              <a:ext cx="935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4A644DBD-0D39-0641-A98E-38338037E67D}"/>
                </a:ext>
              </a:extLst>
            </p:cNvPr>
            <p:cNvSpPr txBox="1"/>
            <p:nvPr/>
          </p:nvSpPr>
          <p:spPr bwMode="auto">
            <a:xfrm>
              <a:off x="864166" y="213016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23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ADCCE0AC-5CEC-8B40-A3D1-912477FE97FD}"/>
                </a:ext>
              </a:extLst>
            </p:cNvPr>
            <p:cNvSpPr txBox="1"/>
            <p:nvPr/>
          </p:nvSpPr>
          <p:spPr bwMode="auto">
            <a:xfrm>
              <a:off x="892424" y="3079324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22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4787824F-3C15-D645-B210-C5D60F695958}"/>
                </a:ext>
              </a:extLst>
            </p:cNvPr>
            <p:cNvSpPr txBox="1"/>
            <p:nvPr/>
          </p:nvSpPr>
          <p:spPr bwMode="auto">
            <a:xfrm>
              <a:off x="905621" y="3998500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21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B25C9DDF-6CF6-6347-A1ED-7D8BEFACB325}"/>
                </a:ext>
              </a:extLst>
            </p:cNvPr>
            <p:cNvSpPr txBox="1"/>
            <p:nvPr/>
          </p:nvSpPr>
          <p:spPr bwMode="auto">
            <a:xfrm>
              <a:off x="915441" y="5846132"/>
              <a:ext cx="977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0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1F6A51E6-D23C-A440-ABC1-520528DA06A2}"/>
                </a:ext>
              </a:extLst>
            </p:cNvPr>
            <p:cNvSpPr txBox="1"/>
            <p:nvPr/>
          </p:nvSpPr>
          <p:spPr bwMode="auto">
            <a:xfrm>
              <a:off x="875808" y="487252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fr-FR" sz="1200" baseline="0" dirty="0">
                  <a:latin typeface="Verdana" charset="0"/>
                  <a:cs typeface="Arial" charset="0"/>
                </a:rPr>
                <a:t>20</a:t>
              </a:r>
            </a:p>
          </p:txBody>
        </p:sp>
      </p:grpSp>
      <p:sp>
        <p:nvSpPr>
          <p:cNvPr id="52" name="Titre 2">
            <a:extLst>
              <a:ext uri="{FF2B5EF4-FFF2-40B4-BE49-F238E27FC236}">
                <a16:creationId xmlns:a16="http://schemas.microsoft.com/office/drawing/2014/main" id="{14911F41-5AD8-AE40-8BEB-EB7A8F44B467}"/>
              </a:ext>
            </a:extLst>
          </p:cNvPr>
          <p:cNvSpPr txBox="1">
            <a:spLocks/>
          </p:cNvSpPr>
          <p:nvPr/>
        </p:nvSpPr>
        <p:spPr bwMode="auto">
          <a:xfrm>
            <a:off x="388938" y="1126363"/>
            <a:ext cx="8229600" cy="4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/>
            <a:r>
              <a:rPr lang="en-US" sz="24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Neutral Helium  (He </a:t>
            </a:r>
            <a:r>
              <a:rPr lang="en-US" sz="2400" b="0" cap="small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24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) line intensities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8866199D-57FA-425D-75AF-69D6DD37F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2252" y="194283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en-US" sz="1200" b="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He </a:t>
            </a:r>
            <a:r>
              <a:rPr lang="en-US" sz="1200" b="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I</a:t>
            </a:r>
            <a:r>
              <a:rPr lang="en-US" sz="1200" cap="small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b="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line intensities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4C1BD02D-F42A-5EDD-B77F-76906845C115}"/>
              </a:ext>
            </a:extLst>
          </p:cNvPr>
          <p:cNvSpPr txBox="1">
            <a:spLocks/>
          </p:cNvSpPr>
          <p:nvPr/>
        </p:nvSpPr>
        <p:spPr>
          <a:xfrm>
            <a:off x="397865" y="6505251"/>
            <a:ext cx="83085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∣ 14th SCSLSA 2023 ∣ 				∣ 20 JUNE 2023 ∣ 					 ∣   </a:t>
            </a:r>
            <a:r>
              <a:rPr lang="fr-FR" dirty="0">
                <a:solidFill>
                  <a:schemeClr val="tx2"/>
                </a:solidFill>
                <a:latin typeface="Arial Rounded MT Bold" panose="020F0704030504030204" pitchFamily="34" charset="77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M. KOUBITI ∣</a:t>
            </a:r>
          </a:p>
        </p:txBody>
      </p:sp>
    </p:spTree>
    <p:extLst>
      <p:ext uri="{BB962C8B-B14F-4D97-AF65-F5344CB8AC3E}">
        <p14:creationId xmlns:p14="http://schemas.microsoft.com/office/powerpoint/2010/main" val="213631251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4-3_PPT_AMU_2017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ctr"/>
      <a:lstStyle>
        <a:defPPr>
          <a:defRPr sz="1000" b="1" baseline="0" dirty="0" smtClean="0">
            <a:solidFill>
              <a:srgbClr val="FFFFFF"/>
            </a:solidFill>
            <a:latin typeface="Verdana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Modele_4-3_PPT_AMU_2017</Template>
  <TotalTime>19498</TotalTime>
  <Words>3072</Words>
  <Application>Microsoft Macintosh PowerPoint</Application>
  <PresentationFormat>Affichage à l'écran (4:3)</PresentationFormat>
  <Paragraphs>359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50" baseType="lpstr">
      <vt:lpstr>ＭＳ Ｐゴシック</vt:lpstr>
      <vt:lpstr>SimSun</vt:lpstr>
      <vt:lpstr>Arial</vt:lpstr>
      <vt:lpstr>Arial Rounded MT Bold</vt:lpstr>
      <vt:lpstr>Calibri</vt:lpstr>
      <vt:lpstr>Cambria Math</vt:lpstr>
      <vt:lpstr>Courier New</vt:lpstr>
      <vt:lpstr>Lucida Grande</vt:lpstr>
      <vt:lpstr>Palatino Linotype</vt:lpstr>
      <vt:lpstr>Symbol</vt:lpstr>
      <vt:lpstr>Times New Roman</vt:lpstr>
      <vt:lpstr>Verdana</vt:lpstr>
      <vt:lpstr>Wingdings</vt:lpstr>
      <vt:lpstr>平成角ゴシック</vt:lpstr>
      <vt:lpstr>Modele_4-3_PPT_AMU_2017</vt:lpstr>
      <vt:lpstr>Application of deep-learning to line spectra in magnetic fusion plasmas  Provocative title “how to shoot oneself in the foot” </vt:lpstr>
      <vt:lpstr>A bit of terminology (AI, ML and DL…)</vt:lpstr>
      <vt:lpstr>Supervised Machine Learning</vt:lpstr>
      <vt:lpstr>Unsupervised Machine Learning</vt:lpstr>
      <vt:lpstr>ML and DL, the differences?</vt:lpstr>
      <vt:lpstr>Présentation PowerPoint</vt:lpstr>
      <vt:lpstr>Illustration of ML/DL &amp; Spectroscopy</vt:lpstr>
      <vt:lpstr>1  He I line intensities to reproduce n_e and T_e radial profiles</vt:lpstr>
      <vt:lpstr>Présentation PowerPoint</vt:lpstr>
      <vt:lpstr>Plasma characterization using helium line spectra  </vt:lpstr>
      <vt:lpstr>Plasma parameters from line intensity ratios</vt:lpstr>
      <vt:lpstr>He Beam diagnostics in magnetic fusion devices </vt:lpstr>
      <vt:lpstr>Application of ML to He i line intensities</vt:lpstr>
      <vt:lpstr>Sickit-Learn: a python-based open-access ML platform </vt:lpstr>
      <vt:lpstr>Sickit-Learn applied to He i OES from Magnum-PSI</vt:lpstr>
      <vt:lpstr> ML predictions for Magnum-PSI</vt:lpstr>
      <vt:lpstr>2  Balmer-a line spectra emitted in tokamak divertors to determine hydrogen isotopic ratios</vt:lpstr>
      <vt:lpstr>Présentation PowerPoint</vt:lpstr>
      <vt:lpstr>Présentation PowerPoint</vt:lpstr>
      <vt:lpstr>Why it is important to determine the H isotopic ratio  </vt:lpstr>
      <vt:lpstr>Spectroscopic diagnostics of Tokamak divertor plasmas </vt:lpstr>
      <vt:lpstr>Ha/Da line profile of cold atoms (90%D+10%H mixture)</vt:lpstr>
      <vt:lpstr>Ha/Da line profile of warm atoms (90%D+10%H mixture)</vt:lpstr>
      <vt:lpstr>Ha/Da line profile calculated for two populations</vt:lpstr>
      <vt:lpstr>Getting the H/H+D ratio by fitting a synthetic Ha/Da line spectrum: an optimization issue</vt:lpstr>
      <vt:lpstr>Getting the H/H+D ratio by fitting an experimental Ha/Da line spectrum</vt:lpstr>
      <vt:lpstr>Getting H/H+D ratio using an alternative method</vt:lpstr>
      <vt:lpstr>Generation of synthetic spectra and extraction of input features for the DL algorithm</vt:lpstr>
      <vt:lpstr>Application of a DL algorithm: TensorFlow ML platform  </vt:lpstr>
      <vt:lpstr>Loss function for the Keras ADAM optimizer</vt:lpstr>
      <vt:lpstr>H/H+D predictions for noisy synthetic spectra </vt:lpstr>
      <vt:lpstr>Application to an experimental spectrum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cp:lastModifiedBy>Utilisateur Microsoft Office</cp:lastModifiedBy>
  <cp:revision>309</cp:revision>
  <cp:lastPrinted>2021-08-24T17:11:30Z</cp:lastPrinted>
  <dcterms:created xsi:type="dcterms:W3CDTF">2021-01-26T17:44:23Z</dcterms:created>
  <dcterms:modified xsi:type="dcterms:W3CDTF">2023-06-20T11:00:21Z</dcterms:modified>
</cp:coreProperties>
</file>