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7" r:id="rId3"/>
    <p:sldId id="258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90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8848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422829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3947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62748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1345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107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902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002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95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0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24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9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03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87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11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18-Jun-15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04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alonizan@ksu.edu.sa" TargetMode="External"/><Relationship Id="rId2" Type="http://schemas.openxmlformats.org/officeDocument/2006/relationships/hyperlink" Target="mailto:rqindeel@ksu.edu.sa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nbennessib@ksu.edu.s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459" y="1159095"/>
            <a:ext cx="9053848" cy="2737192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67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DATA </a:t>
            </a:r>
            <a:r>
              <a:rPr lang="en-US" altLang="en-US" sz="67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FOR TRANSITIONS IN NEUTRAL </a:t>
            </a:r>
            <a:r>
              <a:rPr lang="en-US" altLang="en-US" sz="67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CARBON</a:t>
            </a:r>
            <a:r>
              <a:rPr lang="en-US" altLang="en-US" b="1" dirty="0">
                <a:solidFill>
                  <a:srgbClr val="FFFF00"/>
                </a:solidFill>
                <a:latin typeface="Century Gothic" panose="020B0502020202020204" pitchFamily="34" charset="0"/>
              </a:rPr>
              <a:t/>
            </a:r>
            <a:br>
              <a:rPr lang="en-US" altLang="en-US" b="1" dirty="0">
                <a:solidFill>
                  <a:srgbClr val="FFFF00"/>
                </a:solidFill>
                <a:latin typeface="Century Gothic" panose="020B0502020202020204" pitchFamily="34" charset="0"/>
              </a:rPr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38141" y="3774202"/>
            <a:ext cx="6907366" cy="2394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en-US" sz="20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Rabia</a:t>
            </a:r>
            <a:r>
              <a:rPr lang="en-US" altLang="en-US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en-US" sz="2000" b="1" dirty="0" err="1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Qindeel</a:t>
            </a:r>
            <a:r>
              <a:rPr lang="en-US" altLang="en-US" sz="20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en-US" altLang="en-US" sz="20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Norah </a:t>
            </a:r>
            <a:r>
              <a:rPr lang="en-US" altLang="en-US" sz="2000" b="1" dirty="0" err="1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Alonizan</a:t>
            </a:r>
            <a:r>
              <a:rPr lang="en-US" altLang="en-US" sz="20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and </a:t>
            </a:r>
            <a:r>
              <a:rPr lang="en-US" altLang="en-US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Nabil Ben </a:t>
            </a:r>
            <a:r>
              <a:rPr lang="en-US" altLang="en-US" sz="20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Nessib </a:t>
            </a:r>
            <a:endParaRPr lang="en-US" altLang="en-US" sz="2000" b="1" baseline="30000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endParaRPr lang="en-US" altLang="en-US" b="1" baseline="30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endParaRPr lang="en-US" altLang="en-US" b="1" baseline="30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Department </a:t>
            </a: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of Physics and Astronomy, College of Science, King Saud University. PO. Box 2455,</a:t>
            </a:r>
          </a:p>
          <a:p>
            <a:pPr algn="ctr">
              <a:spcBef>
                <a:spcPct val="20000"/>
              </a:spcBef>
            </a:pP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Riyadh 11451, Saudi Arabia.</a:t>
            </a:r>
          </a:p>
          <a:p>
            <a:pPr algn="ctr">
              <a:spcBef>
                <a:spcPct val="20000"/>
              </a:spcBef>
            </a:pP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E-mails</a:t>
            </a: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 </a:t>
            </a: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hlinkClick r:id="rId2"/>
              </a:rPr>
              <a:t>rqindeel@ksu.edu.sa</a:t>
            </a: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hlinkClick r:id="rId3"/>
              </a:rPr>
              <a:t>nalonizan@ksu.edu.sa</a:t>
            </a: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en-US" altLang="en-US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hlinkClick r:id="rId4"/>
              </a:rPr>
              <a:t>nbennessib@ksu.edu.sa</a:t>
            </a: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  <a:endParaRPr lang="en-US" altLang="en-US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37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942504"/>
              </p:ext>
            </p:extLst>
          </p:nvPr>
        </p:nvGraphicFramePr>
        <p:xfrm>
          <a:off x="677864" y="1917906"/>
          <a:ext cx="8955533" cy="32942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3950"/>
                <a:gridCol w="821545"/>
                <a:gridCol w="797523"/>
                <a:gridCol w="1329209"/>
                <a:gridCol w="1063365"/>
                <a:gridCol w="1063365"/>
                <a:gridCol w="1113211"/>
                <a:gridCol w="1063365"/>
              </a:tblGrid>
              <a:tr h="549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Configuration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 Term 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 J 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E(NIST)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E(SS)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E(AS)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E(CW)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E(FF)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549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2s</a:t>
                      </a:r>
                      <a:r>
                        <a:rPr lang="en-US" sz="1500" b="1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2p</a:t>
                      </a:r>
                      <a:r>
                        <a:rPr lang="en-US" sz="1500" b="1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500" b="1" u="none" strike="noStrike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 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0 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549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2s</a:t>
                      </a:r>
                      <a:r>
                        <a:rPr lang="en-US" sz="1500" b="1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2p</a:t>
                      </a:r>
                      <a:r>
                        <a:rPr lang="en-US" sz="1500" b="1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500" b="1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P 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1 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549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2s</a:t>
                      </a:r>
                      <a:r>
                        <a:rPr lang="en-US" sz="1500" b="1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2p</a:t>
                      </a:r>
                      <a:r>
                        <a:rPr lang="en-US" sz="1500" b="1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500" b="1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P 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 2 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549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2s</a:t>
                      </a:r>
                      <a:r>
                        <a:rPr lang="en-US" sz="1500" b="1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2p</a:t>
                      </a:r>
                      <a:r>
                        <a:rPr lang="en-US" sz="1500" b="1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500" b="1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D 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 2 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10193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12580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12524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10715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10315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549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2s</a:t>
                      </a:r>
                      <a:r>
                        <a:rPr lang="en-US" sz="1500" b="1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2p</a:t>
                      </a:r>
                      <a:r>
                        <a:rPr lang="en-US" sz="1500" b="1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500" b="1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S 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 0 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21648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31392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</a:rPr>
                        <a:t>31253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26743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21844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991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272221"/>
              </p:ext>
            </p:extLst>
          </p:nvPr>
        </p:nvGraphicFramePr>
        <p:xfrm>
          <a:off x="1167255" y="1336343"/>
          <a:ext cx="7809318" cy="3098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0230"/>
                <a:gridCol w="878888"/>
                <a:gridCol w="770894"/>
                <a:gridCol w="1188461"/>
                <a:gridCol w="770894"/>
                <a:gridCol w="770894"/>
                <a:gridCol w="899378"/>
                <a:gridCol w="979679"/>
              </a:tblGrid>
              <a:tr h="404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Configuration </a:t>
                      </a:r>
                    </a:p>
                  </a:txBody>
                  <a:tcPr marL="85724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Term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J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E(SS)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E(AS)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E(CW)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E(FF)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9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2s 2p</a:t>
                      </a:r>
                      <a:r>
                        <a:rPr lang="en-US" sz="1600" b="1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5724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b="1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S°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2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33735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21347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20933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28785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33744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9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2s 2p</a:t>
                      </a:r>
                      <a:r>
                        <a:rPr lang="en-US" sz="1600" b="1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5724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b="1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D°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3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64087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64590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65539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64297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9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2s 2p</a:t>
                      </a:r>
                      <a:r>
                        <a:rPr lang="en-US" sz="1600" b="1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5724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b="1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64090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64590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58398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65538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9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2s 2p</a:t>
                      </a:r>
                      <a:r>
                        <a:rPr lang="en-US" sz="1600" b="1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5724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b="1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2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64091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64590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58399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65538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9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2s 2p</a:t>
                      </a:r>
                      <a:r>
                        <a:rPr lang="en-US" sz="1600" b="1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5724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b="1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75254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76982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75847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75480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9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2s 2p</a:t>
                      </a:r>
                      <a:r>
                        <a:rPr lang="en-US" sz="1600" b="1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5724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b="1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2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75255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76983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75846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75481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9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2s 2p</a:t>
                      </a:r>
                      <a:r>
                        <a:rPr lang="en-US" sz="1600" b="1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5724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b="1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75256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76981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73012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75848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75482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9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2s 2p</a:t>
                      </a:r>
                      <a:r>
                        <a:rPr lang="en-US" sz="1600" b="1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5724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b="1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105799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120734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120668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113516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9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2s 2p</a:t>
                      </a:r>
                      <a:r>
                        <a:rPr lang="en-US" sz="1600" b="1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5724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b="1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P°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119878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127533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120002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118826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476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40697"/>
              </p:ext>
            </p:extLst>
          </p:nvPr>
        </p:nvGraphicFramePr>
        <p:xfrm>
          <a:off x="1738587" y="349815"/>
          <a:ext cx="6645553" cy="61407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883"/>
                <a:gridCol w="751883"/>
                <a:gridCol w="751883"/>
                <a:gridCol w="955519"/>
                <a:gridCol w="924189"/>
                <a:gridCol w="881115"/>
                <a:gridCol w="877198"/>
                <a:gridCol w="751883"/>
              </a:tblGrid>
              <a:tr h="19101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λ (</a:t>
                      </a:r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Å)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</a:t>
                      </a:r>
                      <a:r>
                        <a:rPr lang="en-US" sz="1300" b="1" i="0" u="none" strike="noStrike" baseline="-25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</a:t>
                      </a:r>
                      <a:endParaRPr lang="en-US" sz="1300" b="1" i="0" u="none" strike="noStrike" baseline="-25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en-US" sz="1300" b="1" i="0" u="none" strike="noStrike" baseline="-25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US" sz="1300" b="1" i="0" u="none" strike="noStrike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 k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(NIST</a:t>
                      </a:r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US" sz="1300" b="1" i="0" u="none" strike="noStrike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 k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(SS</a:t>
                      </a:r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US" sz="1300" b="1" i="0" u="none" strike="noStrike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 k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(AS</a:t>
                      </a:r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US" sz="1300" b="1" i="0" u="none" strike="noStrike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 k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(CW</a:t>
                      </a:r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US" sz="1300" b="1" i="0" u="none" strike="noStrike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 k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(FF)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910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P-</a:t>
                      </a:r>
                      <a:r>
                        <a:rPr lang="en-US" sz="1300" b="1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n-US" sz="13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82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2965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 1.90E-08 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1.18E-08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9.05E-09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3.93E-08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1.87E-08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82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2967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 2.80E-08 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2.12E-08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4.24E-09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7.91E-09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2.72E-08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910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P-</a:t>
                      </a:r>
                      <a:r>
                        <a:rPr lang="en-US" sz="1300" b="1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13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82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1560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 7.16E-02 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2.27E-01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7.10E-02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2.52E-01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7.68E-02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82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1561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 5.37E-02 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1.70E-01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5.33E-02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1.89E-01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5.76E-02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82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1561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 1.79E-02 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5.70E-02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1.75E-02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6.26E-02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1.92E-02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82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1561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 1.07E-02 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3.44E-02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1.03E-02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3.74E-02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1.15E-02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82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1561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 6.01E-02 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1.91E-01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5.92E-02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2.11E-01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6.44E-02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82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1561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 7.12E-04 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2.30E-03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0.0006768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2.48E-03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7.66E-04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910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P-</a:t>
                      </a:r>
                      <a:r>
                        <a:rPr lang="en-US" sz="1300" b="1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en-US" sz="13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82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1330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 4.36E-02 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5.42E-02  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3.71E-02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9.80E-02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5.57E-02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82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1330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 1.46E-02 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1.80E-02  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1.24E-02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3.26E-02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1.85E-02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82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1329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 1.47E-02 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1.83E-02  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1.25E-02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3.30E-02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1.87E-02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82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1329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 1.96E-02 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2.42E-02  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1.66E-02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4.36E-02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2.48E-02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82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1329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 2.38E-02 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2.95E-02  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2.04E-02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5.36E-02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>
                          <a:solidFill>
                            <a:schemeClr val="tx1"/>
                          </a:solidFill>
                          <a:effectLst/>
                        </a:rPr>
                        <a:t>3.06E-02</a:t>
                      </a:r>
                      <a:endParaRPr lang="en-US" sz="13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82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1329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5.80E-02 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7.18E-02  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4.95E-02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1.30E-01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7.42E-02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363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66" y="1660104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altLang="en-US" b="1" dirty="0">
                <a:latin typeface="Arial" panose="020B0604020202020204" pitchFamily="34" charset="0"/>
              </a:rPr>
              <a:t>On the whole, the comparison between the energy levels given by the three codes and NIST indicates that the agreement is between 3 and 5 % except for the 2s</a:t>
            </a:r>
            <a:r>
              <a:rPr lang="en-US" altLang="en-US" b="1" baseline="30000" dirty="0">
                <a:latin typeface="Arial" panose="020B0604020202020204" pitchFamily="34" charset="0"/>
              </a:rPr>
              <a:t>2</a:t>
            </a:r>
            <a:r>
              <a:rPr lang="en-US" altLang="en-US" b="1" dirty="0">
                <a:latin typeface="Arial" panose="020B0604020202020204" pitchFamily="34" charset="0"/>
              </a:rPr>
              <a:t> 2p</a:t>
            </a:r>
            <a:r>
              <a:rPr lang="en-US" altLang="en-US" b="1" baseline="30000" dirty="0">
                <a:latin typeface="Arial" panose="020B0604020202020204" pitchFamily="34" charset="0"/>
              </a:rPr>
              <a:t>2</a:t>
            </a:r>
            <a:r>
              <a:rPr lang="en-US" altLang="en-US" b="1" dirty="0">
                <a:latin typeface="Arial" panose="020B0604020202020204" pitchFamily="34" charset="0"/>
              </a:rPr>
              <a:t> configuration where the SS and AS give 28 % greater values than NIST and CW gives only 10 % greater values than NIST. The discrepancy of AS values comparing to NIST ones attends a factor up to three in the case of the transition 2s</a:t>
            </a:r>
            <a:r>
              <a:rPr lang="en-US" altLang="en-US" b="1" baseline="30000" dirty="0">
                <a:latin typeface="Arial" panose="020B0604020202020204" pitchFamily="34" charset="0"/>
              </a:rPr>
              <a:t>2</a:t>
            </a:r>
            <a:r>
              <a:rPr lang="en-US" altLang="en-US" b="1" dirty="0">
                <a:latin typeface="Arial" panose="020B0604020202020204" pitchFamily="34" charset="0"/>
              </a:rPr>
              <a:t> 2p 4p. </a:t>
            </a:r>
          </a:p>
          <a:p>
            <a:pPr algn="just"/>
            <a:r>
              <a:rPr lang="en-US" altLang="en-US" b="1" dirty="0">
                <a:latin typeface="Arial" panose="020B0604020202020204" pitchFamily="34" charset="0"/>
              </a:rPr>
              <a:t>FF energy levels values are nearly the same values than NIST ones with less then 1% difference.</a:t>
            </a:r>
          </a:p>
          <a:p>
            <a:pPr algn="just"/>
            <a:r>
              <a:rPr lang="en-US" altLang="en-US" b="1" dirty="0">
                <a:latin typeface="Arial" panose="020B0604020202020204" pitchFamily="34" charset="0"/>
              </a:rPr>
              <a:t>By comparing oscillator strengths, we obtain better agreement than FF with the AS code for the </a:t>
            </a:r>
            <a:r>
              <a:rPr lang="en-US" altLang="en-US" b="1" dirty="0" err="1">
                <a:latin typeface="Arial" panose="020B0604020202020204" pitchFamily="34" charset="0"/>
              </a:rPr>
              <a:t>multiplets</a:t>
            </a:r>
            <a:r>
              <a:rPr lang="en-US" altLang="en-US" b="1" dirty="0">
                <a:latin typeface="Arial" panose="020B0604020202020204" pitchFamily="34" charset="0"/>
              </a:rPr>
              <a:t> 2s</a:t>
            </a:r>
            <a:r>
              <a:rPr lang="en-US" altLang="en-US" b="1" baseline="30000" dirty="0">
                <a:latin typeface="Arial" panose="020B0604020202020204" pitchFamily="34" charset="0"/>
              </a:rPr>
              <a:t>2</a:t>
            </a:r>
            <a:r>
              <a:rPr lang="en-US" altLang="en-US" b="1" dirty="0">
                <a:latin typeface="Arial" panose="020B0604020202020204" pitchFamily="34" charset="0"/>
              </a:rPr>
              <a:t> 2p</a:t>
            </a:r>
            <a:r>
              <a:rPr lang="en-US" altLang="en-US" b="1" baseline="30000" dirty="0">
                <a:latin typeface="Arial" panose="020B0604020202020204" pitchFamily="34" charset="0"/>
              </a:rPr>
              <a:t>2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baseline="30000" dirty="0">
                <a:latin typeface="Arial" panose="020B0604020202020204" pitchFamily="34" charset="0"/>
              </a:rPr>
              <a:t>3</a:t>
            </a:r>
            <a:r>
              <a:rPr lang="en-US" altLang="en-US" b="1" dirty="0">
                <a:latin typeface="Arial" panose="020B0604020202020204" pitchFamily="34" charset="0"/>
              </a:rPr>
              <a:t>P- 2s 2p</a:t>
            </a:r>
            <a:r>
              <a:rPr lang="en-US" altLang="en-US" b="1" baseline="30000" dirty="0">
                <a:latin typeface="Arial" panose="020B0604020202020204" pitchFamily="34" charset="0"/>
              </a:rPr>
              <a:t>3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baseline="30000" dirty="0">
                <a:latin typeface="Arial" panose="020B0604020202020204" pitchFamily="34" charset="0"/>
              </a:rPr>
              <a:t>3</a:t>
            </a:r>
            <a:r>
              <a:rPr lang="en-US" altLang="en-US" b="1" dirty="0">
                <a:latin typeface="Arial" panose="020B0604020202020204" pitchFamily="34" charset="0"/>
              </a:rPr>
              <a:t>D</a:t>
            </a:r>
            <a:r>
              <a:rPr lang="en-US" altLang="en-US" b="1" dirty="0"/>
              <a:t>°</a:t>
            </a:r>
            <a:r>
              <a:rPr lang="en-US" altLang="en-US" b="1" dirty="0">
                <a:latin typeface="Arial" panose="020B0604020202020204" pitchFamily="34" charset="0"/>
              </a:rPr>
              <a:t> and for 2s</a:t>
            </a:r>
            <a:r>
              <a:rPr lang="en-US" altLang="en-US" b="1" baseline="30000" dirty="0">
                <a:latin typeface="Arial" panose="020B0604020202020204" pitchFamily="34" charset="0"/>
              </a:rPr>
              <a:t>2</a:t>
            </a:r>
            <a:r>
              <a:rPr lang="en-US" altLang="en-US" b="1" dirty="0">
                <a:latin typeface="Arial" panose="020B0604020202020204" pitchFamily="34" charset="0"/>
              </a:rPr>
              <a:t> 2p</a:t>
            </a:r>
            <a:r>
              <a:rPr lang="en-US" altLang="en-US" b="1" baseline="30000" dirty="0">
                <a:latin typeface="Arial" panose="020B0604020202020204" pitchFamily="34" charset="0"/>
              </a:rPr>
              <a:t>2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baseline="30000" dirty="0">
                <a:latin typeface="Arial" panose="020B0604020202020204" pitchFamily="34" charset="0"/>
              </a:rPr>
              <a:t>3</a:t>
            </a:r>
            <a:r>
              <a:rPr lang="en-US" altLang="en-US" b="1" dirty="0">
                <a:latin typeface="Arial" panose="020B0604020202020204" pitchFamily="34" charset="0"/>
              </a:rPr>
              <a:t>P- 2s 2p</a:t>
            </a:r>
            <a:r>
              <a:rPr lang="en-US" altLang="en-US" b="1" baseline="30000" dirty="0">
                <a:latin typeface="Arial" panose="020B0604020202020204" pitchFamily="34" charset="0"/>
              </a:rPr>
              <a:t>3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baseline="30000" dirty="0">
                <a:latin typeface="Arial" panose="020B0604020202020204" pitchFamily="34" charset="0"/>
              </a:rPr>
              <a:t>3</a:t>
            </a:r>
            <a:r>
              <a:rPr lang="en-US" altLang="en-US" b="1" dirty="0">
                <a:latin typeface="Arial" panose="020B0604020202020204" pitchFamily="34" charset="0"/>
              </a:rPr>
              <a:t>P</a:t>
            </a:r>
            <a:r>
              <a:rPr lang="en-US" altLang="en-US" b="1" dirty="0"/>
              <a:t>°</a:t>
            </a:r>
            <a:r>
              <a:rPr lang="en-US" altLang="en-US" b="1" dirty="0">
                <a:latin typeface="Arial" panose="020B0604020202020204" pitchFamily="34" charset="0"/>
              </a:rPr>
              <a:t>.</a:t>
            </a:r>
          </a:p>
          <a:p>
            <a:pPr algn="just"/>
            <a:endParaRPr lang="en-US" altLang="en-US" b="1" dirty="0">
              <a:latin typeface="Arial" panose="020B0604020202020204" pitchFamily="34" charset="0"/>
            </a:endParaRPr>
          </a:p>
          <a:p>
            <a:pPr algn="just"/>
            <a:r>
              <a:rPr lang="en-US" altLang="en-US" b="1" dirty="0">
                <a:latin typeface="Arial" panose="020B0604020202020204" pitchFamily="34" charset="0"/>
              </a:rPr>
              <a:t>We see that it is better to calculate atomic data with more than one code and to compare with different sources.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4" name="Rectangle 1319"/>
          <p:cNvSpPr>
            <a:spLocks noChangeArrowheads="1"/>
          </p:cNvSpPr>
          <p:nvPr/>
        </p:nvSpPr>
        <p:spPr bwMode="auto">
          <a:xfrm>
            <a:off x="2416901" y="698787"/>
            <a:ext cx="4919290" cy="83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057" tIns="49528" rIns="99057" bIns="49528" anchor="ctr">
            <a:spAutoFit/>
          </a:bodyPr>
          <a:lstStyle>
            <a:lvl1pPr defTabSz="990600"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95300" indent="-1254125" defTabSz="990600"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990600" indent="-1003300" defTabSz="990600"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85900" indent="-1003300" defTabSz="990600"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981200" indent="-1001713" defTabSz="990600"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438400" indent="-1001713" defTabSz="990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95600" indent="-1001713" defTabSz="990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352800" indent="-1001713" defTabSz="990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10000" indent="-1001713" defTabSz="990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rtl="1" eaLnBrk="1" hangingPunct="1"/>
            <a:r>
              <a:rPr lang="fr-FR" altLang="en-US" sz="4800" b="1" dirty="0">
                <a:solidFill>
                  <a:srgbClr val="FF0000"/>
                </a:solidFill>
                <a:latin typeface="Arial" panose="020B0604020202020204" pitchFamily="34" charset="0"/>
              </a:rPr>
              <a:t>CONCLUSIONS </a:t>
            </a:r>
          </a:p>
        </p:txBody>
      </p:sp>
    </p:spTree>
    <p:extLst>
      <p:ext uri="{BB962C8B-B14F-4D97-AF65-F5344CB8AC3E}">
        <p14:creationId xmlns:p14="http://schemas.microsoft.com/office/powerpoint/2010/main" val="1323927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447</Words>
  <Application>Microsoft Office PowerPoint</Application>
  <PresentationFormat>Widescreen</PresentationFormat>
  <Paragraphs>264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ＭＳ Ｐゴシック</vt:lpstr>
      <vt:lpstr>Arial</vt:lpstr>
      <vt:lpstr>Calibri</vt:lpstr>
      <vt:lpstr>Century Gothic</vt:lpstr>
      <vt:lpstr>Times New Roman</vt:lpstr>
      <vt:lpstr>Trebuchet MS</vt:lpstr>
      <vt:lpstr>Wingdings 3</vt:lpstr>
      <vt:lpstr>Facet</vt:lpstr>
      <vt:lpstr>DATA FOR TRANSITIONS IN NEUTRAL CARBON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STARK BROADENING PARAMETERS FOR NEUTRAL OXYGEN SPECTRAL LINES</dc:title>
  <dc:creator>Nabil Ben Nessib</dc:creator>
  <cp:lastModifiedBy>Nabil Ben Nessib</cp:lastModifiedBy>
  <cp:revision>7</cp:revision>
  <dcterms:created xsi:type="dcterms:W3CDTF">2015-06-16T07:35:07Z</dcterms:created>
  <dcterms:modified xsi:type="dcterms:W3CDTF">2015-06-18T10:36:40Z</dcterms:modified>
</cp:coreProperties>
</file>