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662" r:id="rId2"/>
    <p:sldId id="663" r:id="rId3"/>
    <p:sldId id="664" r:id="rId4"/>
    <p:sldId id="665" r:id="rId5"/>
    <p:sldId id="719" r:id="rId6"/>
    <p:sldId id="666" r:id="rId7"/>
    <p:sldId id="667" r:id="rId8"/>
    <p:sldId id="606" r:id="rId9"/>
    <p:sldId id="686" r:id="rId10"/>
    <p:sldId id="685" r:id="rId11"/>
    <p:sldId id="673" r:id="rId12"/>
    <p:sldId id="674" r:id="rId13"/>
    <p:sldId id="675" r:id="rId14"/>
    <p:sldId id="687" r:id="rId15"/>
    <p:sldId id="676" r:id="rId16"/>
    <p:sldId id="677" r:id="rId17"/>
    <p:sldId id="695" r:id="rId18"/>
    <p:sldId id="671" r:id="rId19"/>
    <p:sldId id="690" r:id="rId20"/>
    <p:sldId id="691" r:id="rId21"/>
    <p:sldId id="682" r:id="rId22"/>
    <p:sldId id="692" r:id="rId23"/>
    <p:sldId id="718" r:id="rId24"/>
    <p:sldId id="680" r:id="rId25"/>
    <p:sldId id="683" r:id="rId26"/>
    <p:sldId id="689" r:id="rId27"/>
    <p:sldId id="694" r:id="rId28"/>
    <p:sldId id="697" r:id="rId29"/>
    <p:sldId id="699" r:id="rId30"/>
    <p:sldId id="700" r:id="rId31"/>
    <p:sldId id="696" r:id="rId32"/>
    <p:sldId id="670" r:id="rId33"/>
    <p:sldId id="669" r:id="rId34"/>
    <p:sldId id="631" r:id="rId35"/>
    <p:sldId id="621" r:id="rId36"/>
    <p:sldId id="625" r:id="rId37"/>
    <p:sldId id="624" r:id="rId38"/>
    <p:sldId id="628" r:id="rId39"/>
    <p:sldId id="630" r:id="rId40"/>
    <p:sldId id="701" r:id="rId41"/>
    <p:sldId id="707" r:id="rId42"/>
    <p:sldId id="708" r:id="rId43"/>
    <p:sldId id="709" r:id="rId44"/>
    <p:sldId id="551" r:id="rId45"/>
    <p:sldId id="712" r:id="rId46"/>
    <p:sldId id="713" r:id="rId47"/>
    <p:sldId id="714" r:id="rId48"/>
    <p:sldId id="715" r:id="rId49"/>
    <p:sldId id="710" r:id="rId50"/>
    <p:sldId id="711" r:id="rId51"/>
    <p:sldId id="716" r:id="rId52"/>
    <p:sldId id="717" r:id="rId53"/>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8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8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8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800" kern="1200">
        <a:solidFill>
          <a:schemeClr val="tx1"/>
        </a:solidFill>
        <a:latin typeface="Times New Roman" pitchFamily="18" charset="0"/>
        <a:ea typeface="+mn-ea"/>
        <a:cs typeface="Arial" charset="0"/>
      </a:defRPr>
    </a:lvl5pPr>
    <a:lvl6pPr marL="2286000" algn="l" defTabSz="914400" rtl="0" eaLnBrk="1" latinLnBrk="0" hangingPunct="1">
      <a:defRPr sz="2800" kern="1200">
        <a:solidFill>
          <a:schemeClr val="tx1"/>
        </a:solidFill>
        <a:latin typeface="Times New Roman" pitchFamily="18" charset="0"/>
        <a:ea typeface="+mn-ea"/>
        <a:cs typeface="Arial" charset="0"/>
      </a:defRPr>
    </a:lvl6pPr>
    <a:lvl7pPr marL="2743200" algn="l" defTabSz="914400" rtl="0" eaLnBrk="1" latinLnBrk="0" hangingPunct="1">
      <a:defRPr sz="2800" kern="1200">
        <a:solidFill>
          <a:schemeClr val="tx1"/>
        </a:solidFill>
        <a:latin typeface="Times New Roman" pitchFamily="18" charset="0"/>
        <a:ea typeface="+mn-ea"/>
        <a:cs typeface="Arial" charset="0"/>
      </a:defRPr>
    </a:lvl7pPr>
    <a:lvl8pPr marL="3200400" algn="l" defTabSz="914400" rtl="0" eaLnBrk="1" latinLnBrk="0" hangingPunct="1">
      <a:defRPr sz="2800" kern="1200">
        <a:solidFill>
          <a:schemeClr val="tx1"/>
        </a:solidFill>
        <a:latin typeface="Times New Roman" pitchFamily="18" charset="0"/>
        <a:ea typeface="+mn-ea"/>
        <a:cs typeface="Arial" charset="0"/>
      </a:defRPr>
    </a:lvl8pPr>
    <a:lvl9pPr marL="3657600" algn="l" defTabSz="914400" rtl="0" eaLnBrk="1" latinLnBrk="0" hangingPunct="1">
      <a:defRPr sz="2800"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FF"/>
    <a:srgbClr val="FF9900"/>
    <a:srgbClr val="FF00FF"/>
    <a:srgbClr val="FF66FF"/>
    <a:srgbClr val="808080"/>
    <a:srgbClr val="CCFFCC"/>
    <a:srgbClr val="CCFF99"/>
    <a:srgbClr val="FFFFCC"/>
    <a:srgbClr val="9999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58" autoAdjust="0"/>
    <p:restoredTop sz="94634" autoAdjust="0"/>
  </p:normalViewPr>
  <p:slideViewPr>
    <p:cSldViewPr>
      <p:cViewPr>
        <p:scale>
          <a:sx n="70" d="100"/>
          <a:sy n="70" d="100"/>
        </p:scale>
        <p:origin x="-588" y="1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1" d="100"/>
          <a:sy n="61" d="100"/>
        </p:scale>
        <p:origin x="-1710"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image" Target="../media/image71.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1607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07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1607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5897BA02-449D-4AD9-89B0-EB9D053C9216}" type="slidenum">
              <a:rPr lang="en-US"/>
              <a:pPr>
                <a:defRPr/>
              </a:pPr>
              <a:t>‹#›</a:t>
            </a:fld>
            <a:endParaRPr lang="en-US"/>
          </a:p>
        </p:txBody>
      </p:sp>
    </p:spTree>
    <p:extLst>
      <p:ext uri="{BB962C8B-B14F-4D97-AF65-F5344CB8AC3E}">
        <p14:creationId xmlns:p14="http://schemas.microsoft.com/office/powerpoint/2010/main" val="19989906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897BA02-449D-4AD9-89B0-EB9D053C9216}" type="slidenum">
              <a:rPr lang="en-US" smtClean="0"/>
              <a:pPr>
                <a:defRPr/>
              </a:pPr>
              <a:t>27</a:t>
            </a:fld>
            <a:endParaRPr lang="en-US"/>
          </a:p>
        </p:txBody>
      </p:sp>
    </p:spTree>
    <p:extLst>
      <p:ext uri="{BB962C8B-B14F-4D97-AF65-F5344CB8AC3E}">
        <p14:creationId xmlns:p14="http://schemas.microsoft.com/office/powerpoint/2010/main" val="2869891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a:t>
            </a:r>
            <a:r>
              <a:rPr lang="en-GB" baseline="0" dirty="0" smtClean="0"/>
              <a:t> is an illustration of the origin of line components in the measured overall profile. The shifted forbidden and allowed components come from the front of the streamer head where nearly directed electric field is present.</a:t>
            </a:r>
            <a:endParaRPr lang="en-GB" dirty="0"/>
          </a:p>
        </p:txBody>
      </p:sp>
      <p:sp>
        <p:nvSpPr>
          <p:cNvPr id="4" name="Slide Number Placeholder 3"/>
          <p:cNvSpPr>
            <a:spLocks noGrp="1"/>
          </p:cNvSpPr>
          <p:nvPr>
            <p:ph type="sldNum" sz="quarter" idx="10"/>
          </p:nvPr>
        </p:nvSpPr>
        <p:spPr/>
        <p:txBody>
          <a:bodyPr/>
          <a:lstStyle/>
          <a:p>
            <a:fld id="{998809D6-679D-4BA3-AE84-0DE10832A891}" type="slidenum">
              <a:rPr lang="en-GB" smtClean="0"/>
              <a:pPr/>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We presume that the most intensity of the FF component</a:t>
            </a:r>
            <a:r>
              <a:rPr lang="en-GB" baseline="0" dirty="0" smtClean="0"/>
              <a:t> comes from plasma streamer tail.</a:t>
            </a:r>
            <a:endParaRPr lang="en-GB" dirty="0"/>
          </a:p>
        </p:txBody>
      </p:sp>
      <p:sp>
        <p:nvSpPr>
          <p:cNvPr id="4" name="Slide Number Placeholder 3"/>
          <p:cNvSpPr>
            <a:spLocks noGrp="1"/>
          </p:cNvSpPr>
          <p:nvPr>
            <p:ph type="sldNum" sz="quarter" idx="10"/>
          </p:nvPr>
        </p:nvSpPr>
        <p:spPr/>
        <p:txBody>
          <a:bodyPr/>
          <a:lstStyle/>
          <a:p>
            <a:fld id="{998809D6-679D-4BA3-AE84-0DE10832A891}" type="slidenum">
              <a:rPr lang="en-GB" smtClean="0"/>
              <a:pPr/>
              <a:t>30</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8A7250-0716-4B7A-87A7-559E72E83DA4}" type="slidenum">
              <a:rPr lang="en-US"/>
              <a:pPr>
                <a:defRPr/>
              </a:pPr>
              <a:t>‹#›</a:t>
            </a:fld>
            <a:endParaRPr lang="en-US"/>
          </a:p>
        </p:txBody>
      </p:sp>
    </p:spTree>
    <p:extLst>
      <p:ext uri="{BB962C8B-B14F-4D97-AF65-F5344CB8AC3E}">
        <p14:creationId xmlns:p14="http://schemas.microsoft.com/office/powerpoint/2010/main" val="2440346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4DB1D3-89A6-48FE-BF63-5097C0FDC8C5}" type="slidenum">
              <a:rPr lang="en-US"/>
              <a:pPr>
                <a:defRPr/>
              </a:pPr>
              <a:t>‹#›</a:t>
            </a:fld>
            <a:endParaRPr lang="en-US"/>
          </a:p>
        </p:txBody>
      </p:sp>
    </p:spTree>
    <p:extLst>
      <p:ext uri="{BB962C8B-B14F-4D97-AF65-F5344CB8AC3E}">
        <p14:creationId xmlns:p14="http://schemas.microsoft.com/office/powerpoint/2010/main" val="2384683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F563E6-8D1A-402C-B175-F3F93C32F4C7}" type="slidenum">
              <a:rPr lang="en-US"/>
              <a:pPr>
                <a:defRPr/>
              </a:pPr>
              <a:t>‹#›</a:t>
            </a:fld>
            <a:endParaRPr lang="en-US"/>
          </a:p>
        </p:txBody>
      </p:sp>
    </p:spTree>
    <p:extLst>
      <p:ext uri="{BB962C8B-B14F-4D97-AF65-F5344CB8AC3E}">
        <p14:creationId xmlns:p14="http://schemas.microsoft.com/office/powerpoint/2010/main" val="352001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EC4DC2-ACC8-4882-B151-FFE7795A104F}" type="slidenum">
              <a:rPr lang="en-US"/>
              <a:pPr>
                <a:defRPr/>
              </a:pPr>
              <a:t>‹#›</a:t>
            </a:fld>
            <a:endParaRPr lang="en-US"/>
          </a:p>
        </p:txBody>
      </p:sp>
    </p:spTree>
    <p:extLst>
      <p:ext uri="{BB962C8B-B14F-4D97-AF65-F5344CB8AC3E}">
        <p14:creationId xmlns:p14="http://schemas.microsoft.com/office/powerpoint/2010/main" val="3994605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FF44607-0C60-4552-8E79-9F691ECCE311}" type="slidenum">
              <a:rPr lang="en-US"/>
              <a:pPr>
                <a:defRPr/>
              </a:pPr>
              <a:t>‹#›</a:t>
            </a:fld>
            <a:endParaRPr lang="en-US"/>
          </a:p>
        </p:txBody>
      </p:sp>
    </p:spTree>
    <p:extLst>
      <p:ext uri="{BB962C8B-B14F-4D97-AF65-F5344CB8AC3E}">
        <p14:creationId xmlns:p14="http://schemas.microsoft.com/office/powerpoint/2010/main" val="3008766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B8B0A2-9C71-4F1C-815F-08FF8CBD0AAC}" type="slidenum">
              <a:rPr lang="en-US"/>
              <a:pPr>
                <a:defRPr/>
              </a:pPr>
              <a:t>‹#›</a:t>
            </a:fld>
            <a:endParaRPr lang="en-US"/>
          </a:p>
        </p:txBody>
      </p:sp>
    </p:spTree>
    <p:extLst>
      <p:ext uri="{BB962C8B-B14F-4D97-AF65-F5344CB8AC3E}">
        <p14:creationId xmlns:p14="http://schemas.microsoft.com/office/powerpoint/2010/main" val="4044260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F6CEBD-3D36-4B26-A15D-2D1F917F2639}" type="slidenum">
              <a:rPr lang="en-US"/>
              <a:pPr>
                <a:defRPr/>
              </a:pPr>
              <a:t>‹#›</a:t>
            </a:fld>
            <a:endParaRPr lang="en-US"/>
          </a:p>
        </p:txBody>
      </p:sp>
    </p:spTree>
    <p:extLst>
      <p:ext uri="{BB962C8B-B14F-4D97-AF65-F5344CB8AC3E}">
        <p14:creationId xmlns:p14="http://schemas.microsoft.com/office/powerpoint/2010/main" val="3682816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FDFAE8-EED2-4864-AEE8-5D9E8A0AB819}" type="slidenum">
              <a:rPr lang="en-US"/>
              <a:pPr>
                <a:defRPr/>
              </a:pPr>
              <a:t>‹#›</a:t>
            </a:fld>
            <a:endParaRPr lang="en-US"/>
          </a:p>
        </p:txBody>
      </p:sp>
    </p:spTree>
    <p:extLst>
      <p:ext uri="{BB962C8B-B14F-4D97-AF65-F5344CB8AC3E}">
        <p14:creationId xmlns:p14="http://schemas.microsoft.com/office/powerpoint/2010/main" val="582633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27EFAF7-8DC1-41FB-A485-C59DD406DF94}" type="slidenum">
              <a:rPr lang="en-US"/>
              <a:pPr>
                <a:defRPr/>
              </a:pPr>
              <a:t>‹#›</a:t>
            </a:fld>
            <a:endParaRPr lang="en-US"/>
          </a:p>
        </p:txBody>
      </p:sp>
    </p:spTree>
    <p:extLst>
      <p:ext uri="{BB962C8B-B14F-4D97-AF65-F5344CB8AC3E}">
        <p14:creationId xmlns:p14="http://schemas.microsoft.com/office/powerpoint/2010/main" val="773198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8301CBC-AB16-4AC6-B6F0-C635AB084B43}" type="slidenum">
              <a:rPr lang="en-US"/>
              <a:pPr>
                <a:defRPr/>
              </a:pPr>
              <a:t>‹#›</a:t>
            </a:fld>
            <a:endParaRPr lang="en-US"/>
          </a:p>
        </p:txBody>
      </p:sp>
    </p:spTree>
    <p:extLst>
      <p:ext uri="{BB962C8B-B14F-4D97-AF65-F5344CB8AC3E}">
        <p14:creationId xmlns:p14="http://schemas.microsoft.com/office/powerpoint/2010/main" val="3601971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E8D680C-0593-4B11-A2FF-E2FAF46D4668}" type="slidenum">
              <a:rPr lang="en-US"/>
              <a:pPr>
                <a:defRPr/>
              </a:pPr>
              <a:t>‹#›</a:t>
            </a:fld>
            <a:endParaRPr lang="en-US"/>
          </a:p>
        </p:txBody>
      </p:sp>
    </p:spTree>
    <p:extLst>
      <p:ext uri="{BB962C8B-B14F-4D97-AF65-F5344CB8AC3E}">
        <p14:creationId xmlns:p14="http://schemas.microsoft.com/office/powerpoint/2010/main" val="2480722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25E2EA-DD8E-40CE-AEC5-C5B5DAFA5AEB}" type="slidenum">
              <a:rPr lang="en-US"/>
              <a:pPr>
                <a:defRPr/>
              </a:pPr>
              <a:t>‹#›</a:t>
            </a:fld>
            <a:endParaRPr lang="en-US"/>
          </a:p>
        </p:txBody>
      </p:sp>
    </p:spTree>
    <p:extLst>
      <p:ext uri="{BB962C8B-B14F-4D97-AF65-F5344CB8AC3E}">
        <p14:creationId xmlns:p14="http://schemas.microsoft.com/office/powerpoint/2010/main" val="3895955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0E3392-DB88-40A5-80E9-BCCAF299390C}" type="slidenum">
              <a:rPr lang="en-US"/>
              <a:pPr>
                <a:defRPr/>
              </a:pPr>
              <a:t>‹#›</a:t>
            </a:fld>
            <a:endParaRPr lang="en-US"/>
          </a:p>
        </p:txBody>
      </p:sp>
    </p:spTree>
    <p:extLst>
      <p:ext uri="{BB962C8B-B14F-4D97-AF65-F5344CB8AC3E}">
        <p14:creationId xmlns:p14="http://schemas.microsoft.com/office/powerpoint/2010/main" val="1177138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8B51CD39-D921-45C8-873D-CA8D168575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11.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5.vml"/><Relationship Id="rId4" Type="http://schemas.openxmlformats.org/officeDocument/2006/relationships/image" Target="../media/image12.wmf"/></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6.vml"/><Relationship Id="rId4" Type="http://schemas.openxmlformats.org/officeDocument/2006/relationships/image" Target="../media/image15.w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6.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3.xml"/><Relationship Id="rId1" Type="http://schemas.openxmlformats.org/officeDocument/2006/relationships/vmlDrawing" Target="../drawings/vmlDrawing8.vml"/><Relationship Id="rId4" Type="http://schemas.openxmlformats.org/officeDocument/2006/relationships/image" Target="../media/image17.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3.xml"/><Relationship Id="rId1" Type="http://schemas.openxmlformats.org/officeDocument/2006/relationships/vmlDrawing" Target="../drawings/vmlDrawing9.vml"/><Relationship Id="rId4" Type="http://schemas.openxmlformats.org/officeDocument/2006/relationships/image" Target="../media/image18.wmf"/></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3.xml"/><Relationship Id="rId1" Type="http://schemas.openxmlformats.org/officeDocument/2006/relationships/vmlDrawing" Target="../drawings/vmlDrawing10.vml"/><Relationship Id="rId4" Type="http://schemas.openxmlformats.org/officeDocument/2006/relationships/image" Target="../media/image24.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3.xml"/><Relationship Id="rId1" Type="http://schemas.openxmlformats.org/officeDocument/2006/relationships/vmlDrawing" Target="../drawings/vmlDrawing11.vml"/><Relationship Id="rId4" Type="http://schemas.openxmlformats.org/officeDocument/2006/relationships/image" Target="../media/image25.wmf"/></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13.xml"/><Relationship Id="rId1" Type="http://schemas.openxmlformats.org/officeDocument/2006/relationships/vmlDrawing" Target="../drawings/vmlDrawing12.vml"/><Relationship Id="rId6" Type="http://schemas.openxmlformats.org/officeDocument/2006/relationships/image" Target="../media/image29.wmf"/><Relationship Id="rId5" Type="http://schemas.openxmlformats.org/officeDocument/2006/relationships/oleObject" Target="../embeddings/oleObject13.bin"/><Relationship Id="rId4" Type="http://schemas.openxmlformats.org/officeDocument/2006/relationships/image" Target="../media/image28.wmf"/><Relationship Id="rId9" Type="http://schemas.openxmlformats.org/officeDocument/2006/relationships/image" Target="../media/image27.jpg"/></Relationships>
</file>

<file path=ppt/slides/_rels/slide2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27.jpg"/><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2.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vmlDrawing" Target="../drawings/vmlDrawing13.vml"/><Relationship Id="rId5" Type="http://schemas.openxmlformats.org/officeDocument/2006/relationships/image" Target="../media/image35.wmf"/><Relationship Id="rId4" Type="http://schemas.openxmlformats.org/officeDocument/2006/relationships/oleObject" Target="../embeddings/oleObject15.bin"/></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3.xml"/><Relationship Id="rId1" Type="http://schemas.openxmlformats.org/officeDocument/2006/relationships/vmlDrawing" Target="../drawings/vmlDrawing14.vml"/><Relationship Id="rId6" Type="http://schemas.openxmlformats.org/officeDocument/2006/relationships/image" Target="../media/image36.wmf"/><Relationship Id="rId5" Type="http://schemas.openxmlformats.org/officeDocument/2006/relationships/oleObject" Target="../embeddings/oleObject16.bin"/><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image" Target="../media/image39.wmf"/><Relationship Id="rId5" Type="http://schemas.openxmlformats.org/officeDocument/2006/relationships/oleObject" Target="../embeddings/oleObject17.bin"/><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41.wmf"/><Relationship Id="rId5" Type="http://schemas.openxmlformats.org/officeDocument/2006/relationships/oleObject" Target="../embeddings/oleObject18.bin"/><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3.xml"/><Relationship Id="rId1" Type="http://schemas.openxmlformats.org/officeDocument/2006/relationships/vmlDrawing" Target="../drawings/vmlDrawing17.vml"/><Relationship Id="rId6" Type="http://schemas.openxmlformats.org/officeDocument/2006/relationships/image" Target="../media/image43.wmf"/><Relationship Id="rId5" Type="http://schemas.openxmlformats.org/officeDocument/2006/relationships/oleObject" Target="../embeddings/oleObject19.bin"/><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3.xml"/><Relationship Id="rId1" Type="http://schemas.openxmlformats.org/officeDocument/2006/relationships/vmlDrawing" Target="../drawings/vmlDrawing18.vml"/><Relationship Id="rId6" Type="http://schemas.openxmlformats.org/officeDocument/2006/relationships/image" Target="../media/image47.wmf"/><Relationship Id="rId5" Type="http://schemas.openxmlformats.org/officeDocument/2006/relationships/oleObject" Target="../embeddings/oleObject21.bin"/><Relationship Id="rId4" Type="http://schemas.openxmlformats.org/officeDocument/2006/relationships/image" Target="../media/image46.wmf"/></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13.xml"/><Relationship Id="rId1" Type="http://schemas.openxmlformats.org/officeDocument/2006/relationships/vmlDrawing" Target="../drawings/vmlDrawing19.vml"/><Relationship Id="rId5" Type="http://schemas.openxmlformats.org/officeDocument/2006/relationships/image" Target="../media/image48.wmf"/><Relationship Id="rId4" Type="http://schemas.openxmlformats.org/officeDocument/2006/relationships/oleObject" Target="../embeddings/oleObject22.bin"/></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3.xml"/><Relationship Id="rId1" Type="http://schemas.openxmlformats.org/officeDocument/2006/relationships/vmlDrawing" Target="../drawings/vmlDrawing20.vml"/><Relationship Id="rId5" Type="http://schemas.openxmlformats.org/officeDocument/2006/relationships/image" Target="../media/image50.wmf"/><Relationship Id="rId4" Type="http://schemas.openxmlformats.org/officeDocument/2006/relationships/oleObject" Target="../embeddings/oleObject23.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3.xml"/><Relationship Id="rId1" Type="http://schemas.openxmlformats.org/officeDocument/2006/relationships/vmlDrawing" Target="../drawings/vmlDrawing21.vml"/><Relationship Id="rId4" Type="http://schemas.openxmlformats.org/officeDocument/2006/relationships/image" Target="../media/image52.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3.xml"/><Relationship Id="rId1" Type="http://schemas.openxmlformats.org/officeDocument/2006/relationships/vmlDrawing" Target="../drawings/vmlDrawing22.vml"/><Relationship Id="rId4" Type="http://schemas.openxmlformats.org/officeDocument/2006/relationships/image" Target="../media/image53.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3.xml"/><Relationship Id="rId1" Type="http://schemas.openxmlformats.org/officeDocument/2006/relationships/vmlDrawing" Target="../drawings/vmlDrawing23.vml"/><Relationship Id="rId4" Type="http://schemas.openxmlformats.org/officeDocument/2006/relationships/image" Target="../media/image54.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3.xml"/><Relationship Id="rId1" Type="http://schemas.openxmlformats.org/officeDocument/2006/relationships/vmlDrawing" Target="../drawings/vmlDrawing24.vml"/><Relationship Id="rId4" Type="http://schemas.openxmlformats.org/officeDocument/2006/relationships/image" Target="../media/image55.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1.xml"/><Relationship Id="rId1" Type="http://schemas.openxmlformats.org/officeDocument/2006/relationships/vmlDrawing" Target="../drawings/vmlDrawing25.vml"/><Relationship Id="rId6" Type="http://schemas.openxmlformats.org/officeDocument/2006/relationships/image" Target="../media/image58.png"/><Relationship Id="rId5" Type="http://schemas.openxmlformats.org/officeDocument/2006/relationships/image" Target="../media/image56.wmf"/><Relationship Id="rId4" Type="http://schemas.openxmlformats.org/officeDocument/2006/relationships/oleObject" Target="../embeddings/oleObject28.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2.xml"/><Relationship Id="rId1" Type="http://schemas.openxmlformats.org/officeDocument/2006/relationships/vmlDrawing" Target="../drawings/vmlDrawing26.vml"/><Relationship Id="rId4" Type="http://schemas.openxmlformats.org/officeDocument/2006/relationships/image" Target="../media/image59.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2.xml"/><Relationship Id="rId1" Type="http://schemas.openxmlformats.org/officeDocument/2006/relationships/vmlDrawing" Target="../drawings/vmlDrawing27.vml"/><Relationship Id="rId4" Type="http://schemas.openxmlformats.org/officeDocument/2006/relationships/image" Target="../media/image60.w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2.xml"/><Relationship Id="rId1" Type="http://schemas.openxmlformats.org/officeDocument/2006/relationships/vmlDrawing" Target="../drawings/vmlDrawing28.vml"/><Relationship Id="rId4" Type="http://schemas.openxmlformats.org/officeDocument/2006/relationships/image" Target="../media/image61.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image" Target="../media/image63.wmf"/><Relationship Id="rId5" Type="http://schemas.openxmlformats.org/officeDocument/2006/relationships/oleObject" Target="../embeddings/oleObject33.bin"/><Relationship Id="rId4" Type="http://schemas.openxmlformats.org/officeDocument/2006/relationships/image" Target="../media/image62.wmf"/></Relationships>
</file>

<file path=ppt/slides/_rels/slide45.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oleObject" Target="../embeddings/oleObject34.bin"/><Relationship Id="rId7" Type="http://schemas.openxmlformats.org/officeDocument/2006/relationships/oleObject" Target="../embeddings/oleObject36.bin"/><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image" Target="../media/image65.wmf"/><Relationship Id="rId5" Type="http://schemas.openxmlformats.org/officeDocument/2006/relationships/oleObject" Target="../embeddings/oleObject35.bin"/><Relationship Id="rId4" Type="http://schemas.openxmlformats.org/officeDocument/2006/relationships/image" Target="../media/image64.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7.xml"/><Relationship Id="rId1" Type="http://schemas.openxmlformats.org/officeDocument/2006/relationships/vmlDrawing" Target="../drawings/vmlDrawing31.vml"/><Relationship Id="rId4" Type="http://schemas.openxmlformats.org/officeDocument/2006/relationships/image" Target="../media/image67.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7.xml"/><Relationship Id="rId1" Type="http://schemas.openxmlformats.org/officeDocument/2006/relationships/vmlDrawing" Target="../drawings/vmlDrawing32.vml"/><Relationship Id="rId4" Type="http://schemas.openxmlformats.org/officeDocument/2006/relationships/image" Target="../media/image68.w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7.xml"/><Relationship Id="rId1" Type="http://schemas.openxmlformats.org/officeDocument/2006/relationships/vmlDrawing" Target="../drawings/vmlDrawing33.vml"/><Relationship Id="rId4" Type="http://schemas.openxmlformats.org/officeDocument/2006/relationships/image" Target="../media/image69.w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34.vml"/><Relationship Id="rId4" Type="http://schemas.openxmlformats.org/officeDocument/2006/relationships/image" Target="../media/image70.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wmf"/></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xml"/><Relationship Id="rId1" Type="http://schemas.openxmlformats.org/officeDocument/2006/relationships/vmlDrawing" Target="../drawings/vmlDrawing35.vml"/><Relationship Id="rId6" Type="http://schemas.openxmlformats.org/officeDocument/2006/relationships/image" Target="../media/image72.wmf"/><Relationship Id="rId5" Type="http://schemas.openxmlformats.org/officeDocument/2006/relationships/oleObject" Target="../embeddings/oleObject42.bin"/><Relationship Id="rId4" Type="http://schemas.openxmlformats.org/officeDocument/2006/relationships/image" Target="../media/image71.w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1.xml"/><Relationship Id="rId1" Type="http://schemas.openxmlformats.org/officeDocument/2006/relationships/vmlDrawing" Target="../drawings/vmlDrawing36.vml"/><Relationship Id="rId4" Type="http://schemas.openxmlformats.org/officeDocument/2006/relationships/image" Target="../media/image73.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jpeg"/><Relationship Id="rId4" Type="http://schemas.openxmlformats.org/officeDocument/2006/relationships/image" Target="../media/image4.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7.jpeg"/><Relationship Id="rId4" Type="http://schemas.openxmlformats.org/officeDocument/2006/relationships/image" Target="../media/image6.wmf"/></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29"/>
          <p:cNvSpPr txBox="1">
            <a:spLocks noChangeArrowheads="1"/>
          </p:cNvSpPr>
          <p:nvPr/>
        </p:nvSpPr>
        <p:spPr bwMode="auto">
          <a:xfrm>
            <a:off x="503238" y="2286000"/>
            <a:ext cx="8153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eaLnBrk="1" hangingPunct="1"/>
            <a:r>
              <a:rPr lang="en-GB" altLang="en-US" sz="2400" dirty="0">
                <a:latin typeface="Arial" charset="0"/>
              </a:rPr>
              <a:t>B. </a:t>
            </a:r>
            <a:r>
              <a:rPr lang="sr-Latn-RS" altLang="en-US" sz="2400" dirty="0">
                <a:latin typeface="Arial" charset="0"/>
              </a:rPr>
              <a:t>Obradović</a:t>
            </a:r>
            <a:r>
              <a:rPr lang="en-GB" altLang="en-US" sz="2400" baseline="30000" dirty="0">
                <a:latin typeface="Arial" charset="0"/>
              </a:rPr>
              <a:t>1</a:t>
            </a:r>
            <a:r>
              <a:rPr lang="sr-Latn-RS" altLang="en-US" sz="2400" dirty="0">
                <a:latin typeface="Arial" charset="0"/>
              </a:rPr>
              <a:t>, M.Ivković</a:t>
            </a:r>
            <a:r>
              <a:rPr lang="en-GB" altLang="en-US" sz="2400" baseline="30000" dirty="0">
                <a:latin typeface="Arial" charset="0"/>
              </a:rPr>
              <a:t>2</a:t>
            </a:r>
            <a:r>
              <a:rPr lang="sr-Latn-RS" altLang="en-US" sz="2400" dirty="0">
                <a:latin typeface="Arial" charset="0"/>
              </a:rPr>
              <a:t>, N. Cvetanović</a:t>
            </a:r>
            <a:r>
              <a:rPr lang="en-GB" altLang="en-US" sz="2400" baseline="30000" dirty="0">
                <a:latin typeface="Arial" charset="0"/>
              </a:rPr>
              <a:t>1</a:t>
            </a:r>
            <a:r>
              <a:rPr lang="sr-Latn-RS" altLang="en-US" sz="2400" dirty="0">
                <a:latin typeface="Arial" charset="0"/>
              </a:rPr>
              <a:t>, S. Ivković</a:t>
            </a:r>
            <a:r>
              <a:rPr lang="en-GB" altLang="en-US" sz="2400" baseline="30000" dirty="0">
                <a:latin typeface="Arial" charset="0"/>
              </a:rPr>
              <a:t>1</a:t>
            </a:r>
            <a:r>
              <a:rPr lang="sr-Latn-RS" altLang="en-US" sz="2400" dirty="0">
                <a:latin typeface="Arial" charset="0"/>
              </a:rPr>
              <a:t>,</a:t>
            </a:r>
          </a:p>
          <a:p>
            <a:pPr algn="ctr" eaLnBrk="1" hangingPunct="1"/>
            <a:r>
              <a:rPr lang="sr-Latn-RS" altLang="en-US" sz="2400" dirty="0">
                <a:latin typeface="Arial" charset="0"/>
              </a:rPr>
              <a:t>I. Krstić</a:t>
            </a:r>
            <a:r>
              <a:rPr lang="en-GB" altLang="en-US" sz="2400" baseline="30000" dirty="0">
                <a:latin typeface="Arial" charset="0"/>
              </a:rPr>
              <a:t>1</a:t>
            </a:r>
            <a:r>
              <a:rPr lang="sr-Latn-RS" altLang="en-US" sz="2400" dirty="0">
                <a:latin typeface="Arial" charset="0"/>
              </a:rPr>
              <a:t>, G. Sretenović</a:t>
            </a:r>
            <a:r>
              <a:rPr lang="en-GB" altLang="en-US" sz="2400" baseline="30000" dirty="0">
                <a:latin typeface="Arial" charset="0"/>
              </a:rPr>
              <a:t>1</a:t>
            </a:r>
            <a:r>
              <a:rPr lang="sr-Latn-RS" altLang="en-US" sz="2400" dirty="0">
                <a:latin typeface="Arial" charset="0"/>
              </a:rPr>
              <a:t>, V. Kovačević</a:t>
            </a:r>
            <a:r>
              <a:rPr lang="en-GB" altLang="en-US" sz="2400" baseline="30000" dirty="0">
                <a:latin typeface="Arial" charset="0"/>
              </a:rPr>
              <a:t>1</a:t>
            </a:r>
            <a:r>
              <a:rPr lang="sr-Latn-RS" altLang="en-US" sz="2400" dirty="0">
                <a:latin typeface="Arial" charset="0"/>
              </a:rPr>
              <a:t>, M. Kuraica</a:t>
            </a:r>
            <a:r>
              <a:rPr lang="en-GB" altLang="en-US" sz="2400" baseline="30000" dirty="0">
                <a:latin typeface="Arial" charset="0"/>
              </a:rPr>
              <a:t>1</a:t>
            </a:r>
            <a:r>
              <a:rPr lang="sr-Latn-RS" altLang="en-US" sz="2400" dirty="0">
                <a:latin typeface="Arial" charset="0"/>
              </a:rPr>
              <a:t> </a:t>
            </a:r>
            <a:endParaRPr lang="en-GB" altLang="en-US" sz="2400" dirty="0">
              <a:latin typeface="Arial" charset="0"/>
            </a:endParaRPr>
          </a:p>
        </p:txBody>
      </p:sp>
      <p:sp>
        <p:nvSpPr>
          <p:cNvPr id="482307" name="Text Box 3"/>
          <p:cNvSpPr txBox="1">
            <a:spLocks noChangeArrowheads="1"/>
          </p:cNvSpPr>
          <p:nvPr/>
        </p:nvSpPr>
        <p:spPr bwMode="auto">
          <a:xfrm>
            <a:off x="1198563" y="838200"/>
            <a:ext cx="577850" cy="346075"/>
          </a:xfrm>
          <a:prstGeom prst="rect">
            <a:avLst/>
          </a:prstGeom>
          <a:noFill/>
          <a:ln w="9525">
            <a:noFill/>
            <a:miter lim="800000"/>
            <a:headEnd/>
            <a:tailEnd/>
          </a:ln>
        </p:spPr>
        <p:txBody>
          <a:bodyPr/>
          <a:lstStyle/>
          <a:p>
            <a:pPr>
              <a:defRPr/>
            </a:pPr>
            <a:endParaRPr lang="en-US" sz="2400">
              <a:effectLst>
                <a:outerShdw blurRad="38100" dist="38100" dir="2700000" algn="tl">
                  <a:srgbClr val="FFFFFF"/>
                </a:outerShdw>
              </a:effectLst>
              <a:latin typeface="Symbol" pitchFamily="18" charset="2"/>
              <a:cs typeface="+mn-cs"/>
            </a:endParaRPr>
          </a:p>
        </p:txBody>
      </p:sp>
      <p:sp>
        <p:nvSpPr>
          <p:cNvPr id="3076" name="TextBox 2"/>
          <p:cNvSpPr txBox="1">
            <a:spLocks noChangeArrowheads="1"/>
          </p:cNvSpPr>
          <p:nvPr/>
        </p:nvSpPr>
        <p:spPr bwMode="auto">
          <a:xfrm>
            <a:off x="1327150" y="496888"/>
            <a:ext cx="654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3600">
                <a:latin typeface="Arial" charset="0"/>
              </a:rPr>
              <a:t>Line shifts in laboratory plasma</a:t>
            </a:r>
          </a:p>
        </p:txBody>
      </p:sp>
      <p:sp>
        <p:nvSpPr>
          <p:cNvPr id="3077" name="TextBox 22"/>
          <p:cNvSpPr txBox="1">
            <a:spLocks noChangeArrowheads="1"/>
          </p:cNvSpPr>
          <p:nvPr/>
        </p:nvSpPr>
        <p:spPr bwMode="auto">
          <a:xfrm>
            <a:off x="503238" y="3482975"/>
            <a:ext cx="815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eaLnBrk="1" hangingPunct="1"/>
            <a:r>
              <a:rPr lang="en-GB" altLang="en-US" sz="2000" baseline="30000" dirty="0" smtClean="0">
                <a:latin typeface="Arial" charset="0"/>
              </a:rPr>
              <a:t>1</a:t>
            </a:r>
            <a:r>
              <a:rPr lang="en-GB" altLang="en-US" sz="2000" i="1" dirty="0" smtClean="0">
                <a:latin typeface="Arial" charset="0"/>
              </a:rPr>
              <a:t>U</a:t>
            </a:r>
            <a:r>
              <a:rPr lang="sr-Latn-RS" altLang="en-US" sz="2000" i="1" dirty="0">
                <a:latin typeface="Arial" charset="0"/>
              </a:rPr>
              <a:t>niversit</a:t>
            </a:r>
            <a:r>
              <a:rPr lang="en-GB" altLang="en-US" sz="2000" i="1" dirty="0">
                <a:latin typeface="Arial" charset="0"/>
              </a:rPr>
              <a:t>y</a:t>
            </a:r>
            <a:r>
              <a:rPr lang="sr-Latn-RS" altLang="en-US" sz="2000" i="1" dirty="0">
                <a:latin typeface="Arial" charset="0"/>
              </a:rPr>
              <a:t> of Belgrade</a:t>
            </a:r>
            <a:r>
              <a:rPr lang="en-GB" altLang="en-US" sz="2000" i="1" dirty="0">
                <a:latin typeface="Arial" charset="0"/>
              </a:rPr>
              <a:t>, Faculty of Physics, Belgrade, Serbia</a:t>
            </a:r>
          </a:p>
          <a:p>
            <a:pPr algn="ctr" eaLnBrk="1" hangingPunct="1"/>
            <a:r>
              <a:rPr lang="en-GB" altLang="en-US" sz="2000" baseline="30000" dirty="0" smtClean="0">
                <a:latin typeface="Arial" charset="0"/>
              </a:rPr>
              <a:t>2</a:t>
            </a:r>
            <a:r>
              <a:rPr lang="sr-Latn-RS" altLang="en-US" sz="2000" i="1" dirty="0" smtClean="0">
                <a:latin typeface="Arial" charset="0"/>
              </a:rPr>
              <a:t>Universit</a:t>
            </a:r>
            <a:r>
              <a:rPr lang="en-GB" altLang="en-US" sz="2000" i="1" dirty="0">
                <a:latin typeface="Arial" charset="0"/>
              </a:rPr>
              <a:t>y</a:t>
            </a:r>
            <a:r>
              <a:rPr lang="sr-Latn-RS" altLang="en-US" sz="2000" i="1" dirty="0">
                <a:latin typeface="Arial" charset="0"/>
              </a:rPr>
              <a:t> of Belgrade</a:t>
            </a:r>
            <a:r>
              <a:rPr lang="en-GB" altLang="en-US" sz="2000" i="1" dirty="0">
                <a:latin typeface="Arial" charset="0"/>
              </a:rPr>
              <a:t>, Institute of Physics, Belgrade, Serbia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a:spLocks noChangeArrowheads="1"/>
          </p:cNvSpPr>
          <p:nvPr/>
        </p:nvSpPr>
        <p:spPr bwMode="auto">
          <a:xfrm>
            <a:off x="1219200" y="457200"/>
            <a:ext cx="693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800" dirty="0" smtClean="0">
                <a:latin typeface="Arial" charset="0"/>
              </a:rPr>
              <a:t>How to obtain reference (</a:t>
            </a:r>
            <a:r>
              <a:rPr lang="en-GB" altLang="en-US" sz="2800" dirty="0" err="1" smtClean="0">
                <a:latin typeface="Arial" charset="0"/>
              </a:rPr>
              <a:t>unshifted</a:t>
            </a:r>
            <a:r>
              <a:rPr lang="en-GB" altLang="en-US" sz="2800" dirty="0" smtClean="0">
                <a:latin typeface="Arial" charset="0"/>
              </a:rPr>
              <a:t>) line?</a:t>
            </a:r>
            <a:endParaRPr lang="en-GB" altLang="en-US" sz="2800" dirty="0">
              <a:latin typeface="Arial" charset="0"/>
            </a:endParaRPr>
          </a:p>
        </p:txBody>
      </p:sp>
      <p:sp>
        <p:nvSpPr>
          <p:cNvPr id="22" name="Text Box 7"/>
          <p:cNvSpPr txBox="1">
            <a:spLocks noChangeArrowheads="1"/>
          </p:cNvSpPr>
          <p:nvPr/>
        </p:nvSpPr>
        <p:spPr bwMode="auto">
          <a:xfrm>
            <a:off x="215462" y="1752600"/>
            <a:ext cx="8928538"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9pPr>
          </a:lstStyle>
          <a:p>
            <a:pPr marL="285750" marR="0" lvl="0" indent="-285750" defTabSz="457200" eaLnBrk="1" fontAlgn="auto" latinLnBrk="0" hangingPunct="1">
              <a:lnSpc>
                <a:spcPct val="100000"/>
              </a:lnSpc>
              <a:spcBef>
                <a:spcPts val="0"/>
              </a:spcBef>
              <a:spcAft>
                <a:spcPts val="0"/>
              </a:spcAft>
              <a:buClrTx/>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800" b="0" i="0" u="none" strike="noStrike" kern="0" cap="none" spc="0" normalizeH="0" baseline="0" noProof="0" dirty="0" smtClean="0">
                <a:ln>
                  <a:noFill/>
                </a:ln>
                <a:solidFill>
                  <a:srgbClr val="000000"/>
                </a:solidFill>
                <a:effectLst/>
                <a:uLnTx/>
                <a:uFillTx/>
                <a:latin typeface="Arial" charset="0"/>
                <a:cs typeface="+mn-cs"/>
              </a:rPr>
              <a:t>Low </a:t>
            </a:r>
            <a:r>
              <a:rPr kumimoji="0" lang="en-US" altLang="en-US" sz="1800" b="0" i="0" u="none" strike="noStrike" kern="0" cap="none" spc="0" normalizeH="0" baseline="0" noProof="0" dirty="0">
                <a:ln>
                  <a:noFill/>
                </a:ln>
                <a:solidFill>
                  <a:srgbClr val="000000"/>
                </a:solidFill>
                <a:effectLst/>
                <a:uLnTx/>
                <a:uFillTx/>
                <a:latin typeface="Arial" charset="0"/>
                <a:cs typeface="+mn-cs"/>
              </a:rPr>
              <a:t>pressure plasma source (pen lights, HCD lamps</a:t>
            </a:r>
            <a:r>
              <a:rPr kumimoji="0" lang="en-US" altLang="en-US" sz="1800" b="0" i="0" u="none" strike="noStrike" kern="0" cap="none" spc="0" normalizeH="0" baseline="0" noProof="0" dirty="0" smtClean="0">
                <a:ln>
                  <a:noFill/>
                </a:ln>
                <a:solidFill>
                  <a:srgbClr val="000000"/>
                </a:solidFill>
                <a:effectLst/>
                <a:uLnTx/>
                <a:uFillTx/>
                <a:latin typeface="Arial" charset="0"/>
                <a:cs typeface="+mn-cs"/>
              </a:rPr>
              <a:t>…) - great </a:t>
            </a:r>
            <a:r>
              <a:rPr kumimoji="0" lang="en-US" altLang="en-US" sz="1800" b="0" i="0" u="none" strike="noStrike" kern="0" cap="none" spc="0" normalizeH="0" baseline="0" noProof="0" dirty="0">
                <a:ln>
                  <a:noFill/>
                </a:ln>
                <a:solidFill>
                  <a:srgbClr val="000000"/>
                </a:solidFill>
                <a:effectLst/>
                <a:uLnTx/>
                <a:uFillTx/>
                <a:latin typeface="Arial" charset="0"/>
                <a:cs typeface="+mn-cs"/>
              </a:rPr>
              <a:t>difference in optical intensity, different optical </a:t>
            </a:r>
            <a:r>
              <a:rPr kumimoji="0" lang="en-US" altLang="en-US" sz="1800" b="0" i="0" u="none" strike="noStrike" kern="0" cap="none" spc="0" normalizeH="0" baseline="0" noProof="0" dirty="0" smtClean="0">
                <a:ln>
                  <a:noFill/>
                </a:ln>
                <a:solidFill>
                  <a:srgbClr val="000000"/>
                </a:solidFill>
                <a:effectLst/>
                <a:uLnTx/>
                <a:uFillTx/>
                <a:latin typeface="Arial" charset="0"/>
                <a:cs typeface="+mn-cs"/>
              </a:rPr>
              <a:t>paths</a:t>
            </a:r>
          </a:p>
          <a:p>
            <a:pPr marR="0" lvl="0" defTabSz="457200" eaLnBrk="1" fontAlgn="auto" latinLnBrk="0" hangingPunct="1">
              <a:lnSpc>
                <a:spcPct val="100000"/>
              </a:lnSpc>
              <a:spcBef>
                <a:spcPts val="0"/>
              </a:spcBef>
              <a:spcAft>
                <a:spcPts val="0"/>
              </a:spcAft>
              <a:buClrTx/>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altLang="en-US" sz="1800" b="0" i="0" u="none" strike="noStrike" kern="0" cap="none" spc="0" normalizeH="0" baseline="0" noProof="0" dirty="0">
              <a:ln>
                <a:noFill/>
              </a:ln>
              <a:solidFill>
                <a:srgbClr val="000000"/>
              </a:solidFill>
              <a:effectLst/>
              <a:uLnTx/>
              <a:uFillTx/>
              <a:latin typeface="Arial" charset="0"/>
              <a:cs typeface="+mn-cs"/>
            </a:endParaRPr>
          </a:p>
          <a:p>
            <a:pPr marL="285750" marR="0" lvl="0" indent="-285750" defTabSz="45720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800" b="0" i="0" u="none" strike="noStrike" kern="0" cap="none" spc="0" normalizeH="0" baseline="0" noProof="0" dirty="0" smtClean="0">
                <a:ln>
                  <a:noFill/>
                </a:ln>
                <a:solidFill>
                  <a:srgbClr val="000000"/>
                </a:solidFill>
                <a:effectLst/>
                <a:uLnTx/>
                <a:uFillTx/>
                <a:latin typeface="Arial" charset="0"/>
                <a:cs typeface="+mn-cs"/>
              </a:rPr>
              <a:t>Spectra </a:t>
            </a:r>
            <a:r>
              <a:rPr kumimoji="0" lang="en-US" altLang="en-US" sz="1800" b="0" i="0" u="none" strike="noStrike" kern="0" cap="none" spc="0" normalizeH="0" baseline="0" noProof="0" dirty="0">
                <a:ln>
                  <a:noFill/>
                </a:ln>
                <a:solidFill>
                  <a:srgbClr val="000000"/>
                </a:solidFill>
                <a:effectLst/>
                <a:uLnTx/>
                <a:uFillTx/>
                <a:latin typeface="Arial" charset="0"/>
                <a:cs typeface="+mn-cs"/>
              </a:rPr>
              <a:t>of well studied element  -  </a:t>
            </a:r>
            <a:r>
              <a:rPr kumimoji="0" lang="en-US" altLang="en-US" sz="1800" b="0" i="0" u="none" strike="noStrike" kern="0" cap="none" spc="0" normalizeH="0" baseline="0" noProof="0" dirty="0" smtClean="0">
                <a:ln>
                  <a:noFill/>
                </a:ln>
                <a:solidFill>
                  <a:srgbClr val="000000"/>
                </a:solidFill>
                <a:effectLst/>
                <a:uLnTx/>
                <a:uFillTx/>
                <a:latin typeface="Arial" charset="0"/>
                <a:cs typeface="+mn-cs"/>
              </a:rPr>
              <a:t>e.g. Fe I </a:t>
            </a:r>
            <a:r>
              <a:rPr kumimoji="0" lang="en-US" altLang="en-US" sz="1800" b="0" i="0" u="none" strike="noStrike" kern="0" cap="none" spc="0" normalizeH="0" baseline="0" noProof="0" dirty="0">
                <a:ln>
                  <a:noFill/>
                </a:ln>
                <a:solidFill>
                  <a:srgbClr val="000000"/>
                </a:solidFill>
                <a:effectLst/>
                <a:uLnTx/>
                <a:uFillTx/>
                <a:latin typeface="Arial" charset="0"/>
                <a:cs typeface="+mn-cs"/>
              </a:rPr>
              <a:t>lines </a:t>
            </a:r>
            <a:endParaRPr kumimoji="0" lang="en-US" altLang="en-US" sz="1800" b="0" i="0" u="none" strike="noStrike" kern="0" cap="none" spc="0" normalizeH="0" baseline="0" noProof="0" dirty="0" smtClean="0">
              <a:ln>
                <a:noFill/>
              </a:ln>
              <a:solidFill>
                <a:srgbClr val="000000"/>
              </a:solidFill>
              <a:effectLst/>
              <a:uLnTx/>
              <a:uFillTx/>
              <a:latin typeface="Arial" charset="0"/>
              <a:cs typeface="+mn-cs"/>
            </a:endParaRPr>
          </a:p>
          <a:p>
            <a:pPr marR="0" lvl="0" defTabSz="457200" eaLnBrk="1" fontAlgn="auto" latinLnBrk="0" hangingPunct="1">
              <a:lnSpc>
                <a:spcPct val="100000"/>
              </a:lnSpc>
              <a:spcBef>
                <a:spcPts val="0"/>
              </a:spcBef>
              <a:spcAft>
                <a:spcPts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altLang="en-US" sz="1800" b="0" i="0" u="none" strike="noStrike" kern="0" cap="none" spc="0" normalizeH="0" baseline="0" noProof="0" dirty="0">
              <a:ln>
                <a:noFill/>
              </a:ln>
              <a:solidFill>
                <a:srgbClr val="000000"/>
              </a:solidFill>
              <a:effectLst/>
              <a:uLnTx/>
              <a:uFillTx/>
              <a:latin typeface="Arial" charset="0"/>
              <a:cs typeface="+mn-cs"/>
            </a:endParaRPr>
          </a:p>
          <a:p>
            <a:pPr marL="285750" marR="0" lvl="0" indent="-285750" defTabSz="45720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800" b="0" i="0" u="none" strike="noStrike" kern="0" cap="none" spc="0" normalizeH="0" baseline="0" noProof="0" dirty="0" smtClean="0">
                <a:ln>
                  <a:noFill/>
                </a:ln>
                <a:solidFill>
                  <a:srgbClr val="000000"/>
                </a:solidFill>
                <a:effectLst/>
                <a:uLnTx/>
                <a:uFillTx/>
                <a:latin typeface="Arial" charset="0"/>
                <a:cs typeface="+mn-cs"/>
              </a:rPr>
              <a:t>Lines at late </a:t>
            </a:r>
            <a:r>
              <a:rPr kumimoji="0" lang="en-US" altLang="en-US" sz="1800" b="0" i="0" u="none" strike="noStrike" kern="0" cap="none" spc="0" normalizeH="0" baseline="0" noProof="0" dirty="0">
                <a:ln>
                  <a:noFill/>
                </a:ln>
                <a:solidFill>
                  <a:srgbClr val="000000"/>
                </a:solidFill>
                <a:effectLst/>
                <a:uLnTx/>
                <a:uFillTx/>
                <a:latin typeface="Arial" charset="0"/>
                <a:cs typeface="+mn-cs"/>
              </a:rPr>
              <a:t>times during plasma decay </a:t>
            </a:r>
            <a:r>
              <a:rPr kumimoji="0" lang="en-US" altLang="en-US" sz="1800" b="0" i="0" u="none" strike="noStrike" kern="0" cap="none" spc="0" normalizeH="0" baseline="0" noProof="0" dirty="0" smtClean="0">
                <a:ln>
                  <a:noFill/>
                </a:ln>
                <a:solidFill>
                  <a:srgbClr val="000000"/>
                </a:solidFill>
                <a:effectLst/>
                <a:uLnTx/>
                <a:uFillTx/>
                <a:latin typeface="Arial" charset="0"/>
                <a:cs typeface="+mn-cs"/>
              </a:rPr>
              <a:t>- low accuracy</a:t>
            </a:r>
          </a:p>
          <a:p>
            <a:pPr marR="0" lvl="0" defTabSz="457200" eaLnBrk="1" fontAlgn="auto" latinLnBrk="0" hangingPunct="1">
              <a:lnSpc>
                <a:spcPct val="100000"/>
              </a:lnSpc>
              <a:spcBef>
                <a:spcPts val="0"/>
              </a:spcBef>
              <a:spcAft>
                <a:spcPts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altLang="en-US" sz="1800" b="0" i="0" u="none" strike="noStrike" kern="0" cap="none" spc="0" normalizeH="0" baseline="0" noProof="0" dirty="0">
              <a:ln>
                <a:noFill/>
              </a:ln>
              <a:solidFill>
                <a:srgbClr val="000000"/>
              </a:solidFill>
              <a:effectLst/>
              <a:uLnTx/>
              <a:uFillTx/>
              <a:latin typeface="Arial" charset="0"/>
              <a:cs typeface="+mn-cs"/>
            </a:endParaRPr>
          </a:p>
          <a:p>
            <a:pPr marL="285750" marR="0" lvl="0" indent="-285750" defTabSz="457200" eaLnBrk="1" fontAlgn="auto" latinLnBrk="0" hangingPunct="1">
              <a:lnSpc>
                <a:spcPct val="100000"/>
              </a:lnSpc>
              <a:spcBef>
                <a:spcPts val="0"/>
              </a:spcBef>
              <a:spcAft>
                <a:spcPts val="0"/>
              </a:spcAft>
              <a:buClr>
                <a:srgbClr val="000000"/>
              </a:buClr>
              <a:buSzPct val="100000"/>
              <a:buFont typeface="Arial" panose="020B0604020202020204"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altLang="en-US" sz="1800" b="0" i="0" u="none" strike="noStrike" kern="0" cap="none" spc="0" normalizeH="0" baseline="0" noProof="0" dirty="0" smtClean="0">
                <a:ln>
                  <a:noFill/>
                </a:ln>
                <a:solidFill>
                  <a:srgbClr val="000000"/>
                </a:solidFill>
                <a:effectLst/>
                <a:uLnTx/>
                <a:uFillTx/>
                <a:latin typeface="Arial" charset="0"/>
                <a:cs typeface="+mn-cs"/>
              </a:rPr>
              <a:t>Plasma </a:t>
            </a:r>
            <a:r>
              <a:rPr kumimoji="0" lang="en-US" altLang="en-US" sz="1800" b="0" i="0" u="none" strike="noStrike" kern="0" cap="none" spc="0" normalizeH="0" baseline="0" noProof="0" dirty="0">
                <a:ln>
                  <a:noFill/>
                </a:ln>
                <a:solidFill>
                  <a:srgbClr val="000000"/>
                </a:solidFill>
                <a:effectLst/>
                <a:uLnTx/>
                <a:uFillTx/>
                <a:latin typeface="Arial" charset="0"/>
                <a:cs typeface="+mn-cs"/>
              </a:rPr>
              <a:t>jet </a:t>
            </a:r>
            <a:r>
              <a:rPr lang="en-US" altLang="en-US" sz="1800" kern="0" dirty="0" smtClean="0">
                <a:cs typeface="+mn-cs"/>
              </a:rPr>
              <a:t>(low Ne) </a:t>
            </a:r>
            <a:r>
              <a:rPr kumimoji="0" lang="en-US" altLang="en-US" sz="1800" b="0" i="0" u="none" strike="noStrike" kern="0" cap="none" spc="0" normalizeH="0" baseline="0" noProof="0" dirty="0" smtClean="0">
                <a:ln>
                  <a:noFill/>
                </a:ln>
                <a:solidFill>
                  <a:srgbClr val="000000"/>
                </a:solidFill>
                <a:effectLst/>
                <a:uLnTx/>
                <a:uFillTx/>
                <a:latin typeface="Arial" charset="0"/>
                <a:cs typeface="+mn-cs"/>
              </a:rPr>
              <a:t>from </a:t>
            </a:r>
            <a:r>
              <a:rPr kumimoji="0" lang="en-US" altLang="en-US" sz="1800" b="0" i="0" u="none" strike="noStrike" kern="0" cap="none" spc="0" normalizeH="0" baseline="0" noProof="0" dirty="0">
                <a:ln>
                  <a:noFill/>
                </a:ln>
                <a:solidFill>
                  <a:srgbClr val="000000"/>
                </a:solidFill>
                <a:effectLst/>
                <a:uLnTx/>
                <a:uFillTx/>
                <a:latin typeface="Arial" charset="0"/>
                <a:cs typeface="+mn-cs"/>
              </a:rPr>
              <a:t>same source</a:t>
            </a:r>
          </a:p>
        </p:txBody>
      </p:sp>
    </p:spTree>
    <p:extLst>
      <p:ext uri="{BB962C8B-B14F-4D97-AF65-F5344CB8AC3E}">
        <p14:creationId xmlns:p14="http://schemas.microsoft.com/office/powerpoint/2010/main" val="5866240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fade">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xEl>
                                              <p:pRg st="4" end="4"/>
                                            </p:txEl>
                                          </p:spTgt>
                                        </p:tgtEl>
                                        <p:attrNameLst>
                                          <p:attrName>style.visibility</p:attrName>
                                        </p:attrNameLst>
                                      </p:cBhvr>
                                      <p:to>
                                        <p:strVal val="visible"/>
                                      </p:to>
                                    </p:set>
                                    <p:animEffect transition="in" filter="fade">
                                      <p:cBhvr>
                                        <p:cTn id="22" dur="500"/>
                                        <p:tgtEl>
                                          <p:spTgt spid="2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xEl>
                                              <p:pRg st="6" end="6"/>
                                            </p:txEl>
                                          </p:spTgt>
                                        </p:tgtEl>
                                        <p:attrNameLst>
                                          <p:attrName>style.visibility</p:attrName>
                                        </p:attrNameLst>
                                      </p:cBhvr>
                                      <p:to>
                                        <p:strVal val="visible"/>
                                      </p:to>
                                    </p:set>
                                    <p:animEffect transition="in" filter="fade">
                                      <p:cBhvr>
                                        <p:cTn id="27"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28600" y="2209800"/>
            <a:ext cx="8763000" cy="4220058"/>
            <a:chOff x="228600" y="2209800"/>
            <a:chExt cx="8763000" cy="4220058"/>
          </a:xfrm>
        </p:grpSpPr>
        <p:pic>
          <p:nvPicPr>
            <p:cNvPr id="4" name="Picture 4" descr="Zpinchco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429" y="2209800"/>
              <a:ext cx="8294971"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3"/>
            <p:cNvSpPr txBox="1">
              <a:spLocks noChangeArrowheads="1"/>
            </p:cNvSpPr>
            <p:nvPr/>
          </p:nvSpPr>
          <p:spPr bwMode="auto">
            <a:xfrm>
              <a:off x="228600" y="5966012"/>
              <a:ext cx="876300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9pPr>
            </a:lstStyle>
            <a:p>
              <a:pPr>
                <a:spcBef>
                  <a:spcPts val="750"/>
                </a:spcBef>
                <a:buClrTx/>
                <a:buFontTx/>
                <a:buNone/>
              </a:pPr>
              <a:r>
                <a:rPr lang="en-US" altLang="en-US" sz="1200" i="1" dirty="0"/>
                <a:t>Discharge tube: 1) cathode, 2) anode, 3) and 4) cathode and anode electric connection with capacitor, 5) insulator, 6) gas inlet, 7) gas outlet, 8) coaxial current connector with the cathode made of brass tubing, 9) glass tube and W - window</a:t>
              </a:r>
              <a:r>
                <a:rPr lang="en-US" altLang="en-US" sz="1200" dirty="0"/>
                <a:t> </a:t>
              </a:r>
            </a:p>
          </p:txBody>
        </p:sp>
      </p:grpSp>
      <p:sp>
        <p:nvSpPr>
          <p:cNvPr id="3" name="TextBox 7"/>
          <p:cNvSpPr txBox="1">
            <a:spLocks noChangeArrowheads="1"/>
          </p:cNvSpPr>
          <p:nvPr/>
        </p:nvSpPr>
        <p:spPr bwMode="auto">
          <a:xfrm>
            <a:off x="1953605" y="457200"/>
            <a:ext cx="56236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800" dirty="0" err="1" smtClean="0">
                <a:latin typeface="Arial" charset="0"/>
              </a:rPr>
              <a:t>Nouniform</a:t>
            </a:r>
            <a:r>
              <a:rPr lang="en-GB" altLang="en-US" sz="2800" dirty="0" smtClean="0">
                <a:latin typeface="Arial" charset="0"/>
              </a:rPr>
              <a:t> plasma – foe or friend </a:t>
            </a:r>
          </a:p>
          <a:p>
            <a:pPr algn="ctr" eaLnBrk="1" hangingPunct="1">
              <a:spcBef>
                <a:spcPct val="0"/>
              </a:spcBef>
              <a:buFontTx/>
              <a:buNone/>
            </a:pPr>
            <a:r>
              <a:rPr lang="en-GB" altLang="en-US" sz="2800" dirty="0" smtClean="0">
                <a:latin typeface="Arial" charset="0"/>
              </a:rPr>
              <a:t>in line shift measurement?</a:t>
            </a:r>
            <a:endParaRPr lang="en-GB" altLang="en-US" sz="2800" dirty="0">
              <a:latin typeface="Arial" charset="0"/>
            </a:endParaRPr>
          </a:p>
        </p:txBody>
      </p:sp>
      <p:grpSp>
        <p:nvGrpSpPr>
          <p:cNvPr id="12" name="Group 11"/>
          <p:cNvGrpSpPr/>
          <p:nvPr/>
        </p:nvGrpSpPr>
        <p:grpSpPr>
          <a:xfrm>
            <a:off x="2743200" y="2880000"/>
            <a:ext cx="1012200" cy="76200"/>
            <a:chOff x="2743200" y="2880000"/>
            <a:chExt cx="1012200" cy="76200"/>
          </a:xfrm>
        </p:grpSpPr>
        <p:sp>
          <p:nvSpPr>
            <p:cNvPr id="2" name="Oval 1"/>
            <p:cNvSpPr/>
            <p:nvPr/>
          </p:nvSpPr>
          <p:spPr>
            <a:xfrm>
              <a:off x="2743200" y="2880000"/>
              <a:ext cx="609600" cy="762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a:off x="3222000" y="2912400"/>
              <a:ext cx="533400" cy="0"/>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2057400" y="4219200"/>
            <a:ext cx="4572000" cy="144000"/>
            <a:chOff x="2057400" y="4219200"/>
            <a:chExt cx="4572000" cy="144000"/>
          </a:xfrm>
        </p:grpSpPr>
        <p:sp>
          <p:nvSpPr>
            <p:cNvPr id="5" name="Rectangle 4"/>
            <p:cNvSpPr/>
            <p:nvPr/>
          </p:nvSpPr>
          <p:spPr>
            <a:xfrm>
              <a:off x="2590800" y="4219200"/>
              <a:ext cx="4038600" cy="144000"/>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a:stCxn id="14" idx="6"/>
              <a:endCxn id="5" idx="1"/>
            </p:cNvCxnSpPr>
            <p:nvPr/>
          </p:nvCxnSpPr>
          <p:spPr>
            <a:xfrm>
              <a:off x="2362200" y="4291200"/>
              <a:ext cx="228600" cy="0"/>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sp>
          <p:nvSpPr>
            <p:cNvPr id="14" name="Oval 13"/>
            <p:cNvSpPr>
              <a:spLocks noChangeAspect="1"/>
            </p:cNvSpPr>
            <p:nvPr/>
          </p:nvSpPr>
          <p:spPr>
            <a:xfrm>
              <a:off x="2057400" y="4272150"/>
              <a:ext cx="304800" cy="381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172317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Grp="1" noChangeAspect="1"/>
          </p:cNvGraphicFramePr>
          <p:nvPr>
            <p:extLst>
              <p:ext uri="{D42A27DB-BD31-4B8C-83A1-F6EECF244321}">
                <p14:modId xmlns:p14="http://schemas.microsoft.com/office/powerpoint/2010/main" val="2315338236"/>
              </p:ext>
            </p:extLst>
          </p:nvPr>
        </p:nvGraphicFramePr>
        <p:xfrm>
          <a:off x="990600" y="1174750"/>
          <a:ext cx="6629400" cy="5073650"/>
        </p:xfrm>
        <a:graphic>
          <a:graphicData uri="http://schemas.openxmlformats.org/presentationml/2006/ole">
            <mc:AlternateContent xmlns:mc="http://schemas.openxmlformats.org/markup-compatibility/2006">
              <mc:Choice xmlns:v="urn:schemas-microsoft-com:vml" Requires="v">
                <p:oleObj spid="_x0000_s67629" name="Graph" r:id="rId3" imgW="4341600" imgH="3322080" progId="Origin50.Graph">
                  <p:embed/>
                </p:oleObj>
              </mc:Choice>
              <mc:Fallback>
                <p:oleObj name="Graph" r:id="rId3" imgW="4341600" imgH="3322080" progId="Origin50.Graph">
                  <p:embed/>
                  <p:pic>
                    <p:nvPicPr>
                      <p:cNvPr id="0" name="Object 12"/>
                      <p:cNvPicPr>
                        <a:picLocks noGrp="1" noChangeAspect="1" noChangeArrowheads="1"/>
                      </p:cNvPicPr>
                      <p:nvPr/>
                    </p:nvPicPr>
                    <p:blipFill>
                      <a:blip r:embed="rId4"/>
                      <a:srcRect/>
                      <a:stretch>
                        <a:fillRect/>
                      </a:stretch>
                    </p:blipFill>
                    <p:spPr bwMode="auto">
                      <a:xfrm>
                        <a:off x="990600" y="1174750"/>
                        <a:ext cx="6629400" cy="5073650"/>
                      </a:xfrm>
                      <a:prstGeom prst="rect">
                        <a:avLst/>
                      </a:prstGeom>
                      <a:noFill/>
                      <a:ln>
                        <a:noFill/>
                      </a:ln>
                      <a:effectLst/>
                    </p:spPr>
                  </p:pic>
                </p:oleObj>
              </mc:Fallback>
            </mc:AlternateContent>
          </a:graphicData>
        </a:graphic>
      </p:graphicFrame>
      <p:grpSp>
        <p:nvGrpSpPr>
          <p:cNvPr id="30" name="Group 29"/>
          <p:cNvGrpSpPr/>
          <p:nvPr/>
        </p:nvGrpSpPr>
        <p:grpSpPr>
          <a:xfrm>
            <a:off x="3048000" y="968514"/>
            <a:ext cx="4520277" cy="3589740"/>
            <a:chOff x="3048000" y="1730514"/>
            <a:chExt cx="4520277" cy="3589740"/>
          </a:xfrm>
        </p:grpSpPr>
        <p:cxnSp>
          <p:nvCxnSpPr>
            <p:cNvPr id="15" name="Straight Arrow Connector 14"/>
            <p:cNvCxnSpPr/>
            <p:nvPr/>
          </p:nvCxnSpPr>
          <p:spPr>
            <a:xfrm flipH="1">
              <a:off x="3048000" y="2084457"/>
              <a:ext cx="2438400" cy="26399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581400" y="2424654"/>
              <a:ext cx="198120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486400" y="2577054"/>
              <a:ext cx="457200" cy="1371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400800" y="2615154"/>
              <a:ext cx="152400" cy="27051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7"/>
            <p:cNvSpPr txBox="1">
              <a:spLocks noChangeArrowheads="1"/>
            </p:cNvSpPr>
            <p:nvPr/>
          </p:nvSpPr>
          <p:spPr bwMode="auto">
            <a:xfrm>
              <a:off x="5562600" y="1730514"/>
              <a:ext cx="200567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2000" dirty="0" smtClean="0">
                  <a:solidFill>
                    <a:srgbClr val="FF0000"/>
                  </a:solidFill>
                  <a:latin typeface="Arial" charset="0"/>
                </a:rPr>
                <a:t>Lines emitted </a:t>
              </a:r>
            </a:p>
            <a:p>
              <a:pPr algn="ctr" eaLnBrk="1" hangingPunct="1">
                <a:spcBef>
                  <a:spcPct val="0"/>
                </a:spcBef>
                <a:buFontTx/>
                <a:buNone/>
              </a:pPr>
              <a:r>
                <a:rPr lang="en-GB" altLang="en-US" sz="2000" dirty="0" smtClean="0">
                  <a:solidFill>
                    <a:srgbClr val="FF0000"/>
                  </a:solidFill>
                  <a:latin typeface="Arial" charset="0"/>
                </a:rPr>
                <a:t>from plasma jet </a:t>
              </a:r>
              <a:endParaRPr lang="en-GB" altLang="en-US" sz="2000" dirty="0">
                <a:solidFill>
                  <a:srgbClr val="FF0000"/>
                </a:solidFill>
                <a:latin typeface="Arial" charset="0"/>
              </a:endParaRPr>
            </a:p>
          </p:txBody>
        </p:sp>
      </p:grpSp>
      <p:sp>
        <p:nvSpPr>
          <p:cNvPr id="31" name="Rectangle 5"/>
          <p:cNvSpPr>
            <a:spLocks noChangeArrowheads="1"/>
          </p:cNvSpPr>
          <p:nvPr/>
        </p:nvSpPr>
        <p:spPr bwMode="auto">
          <a:xfrm>
            <a:off x="609600" y="390487"/>
            <a:ext cx="8153400"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5pPr>
            <a:lvl6pPr marL="2514600" indent="-228600" defTabSz="457200"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6pPr>
            <a:lvl7pPr marL="2971800" indent="-228600" defTabSz="457200"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7pPr>
            <a:lvl8pPr marL="3429000" indent="-228600" defTabSz="457200"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8pPr>
            <a:lvl9pPr marL="3886200" indent="-228600" defTabSz="457200" fontAlgn="base">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defRPr>
            </a:lvl9pPr>
          </a:lstStyle>
          <a:p>
            <a:pPr>
              <a:buClrTx/>
              <a:buFontTx/>
              <a:buNone/>
            </a:pPr>
            <a:r>
              <a:rPr lang="en-US" altLang="en-US" sz="1800" i="1" dirty="0" smtClean="0"/>
              <a:t>Spectra </a:t>
            </a:r>
            <a:r>
              <a:rPr lang="en-US" altLang="en-US" sz="1800" i="1" dirty="0"/>
              <a:t>recording of the </a:t>
            </a:r>
            <a:r>
              <a:rPr lang="en-US" altLang="en-US" sz="1800" i="1" dirty="0" smtClean="0"/>
              <a:t>H</a:t>
            </a:r>
            <a:r>
              <a:rPr lang="el-GR" altLang="en-US" sz="1800" i="1" dirty="0" smtClean="0"/>
              <a:t>α</a:t>
            </a:r>
            <a:r>
              <a:rPr lang="en-US" altLang="en-US" sz="1800" i="1" dirty="0" smtClean="0"/>
              <a:t> </a:t>
            </a:r>
            <a:r>
              <a:rPr lang="en-US" altLang="en-US" sz="1800" i="1" dirty="0"/>
              <a:t>line </a:t>
            </a:r>
            <a:r>
              <a:rPr lang="en-US" altLang="en-US" sz="1800" i="1" dirty="0" smtClean="0"/>
              <a:t>together </a:t>
            </a:r>
            <a:r>
              <a:rPr lang="en-US" altLang="en-US" sz="1800" i="1" dirty="0"/>
              <a:t>with several neutral helium lines</a:t>
            </a:r>
          </a:p>
        </p:txBody>
      </p:sp>
      <p:sp>
        <p:nvSpPr>
          <p:cNvPr id="32" name="Rectangle 31"/>
          <p:cNvSpPr/>
          <p:nvPr/>
        </p:nvSpPr>
        <p:spPr>
          <a:xfrm>
            <a:off x="304800" y="6167735"/>
            <a:ext cx="8458200" cy="338554"/>
          </a:xfrm>
          <a:prstGeom prst="rect">
            <a:avLst/>
          </a:prstGeom>
        </p:spPr>
        <p:txBody>
          <a:bodyPr wrap="square">
            <a:spAutoFit/>
          </a:bodyPr>
          <a:lstStyle/>
          <a:p>
            <a:pPr algn="ctr"/>
            <a:r>
              <a:rPr lang="en-GB" sz="1600" i="1" dirty="0" smtClean="0">
                <a:solidFill>
                  <a:srgbClr val="000000"/>
                </a:solidFill>
                <a:latin typeface="Arial" charset="0"/>
              </a:rPr>
              <a:t>M </a:t>
            </a:r>
            <a:r>
              <a:rPr lang="en-GB" sz="1600" i="1" dirty="0" err="1" smtClean="0">
                <a:solidFill>
                  <a:srgbClr val="000000"/>
                </a:solidFill>
                <a:latin typeface="Arial" charset="0"/>
              </a:rPr>
              <a:t>Ivković</a:t>
            </a:r>
            <a:r>
              <a:rPr lang="en-GB" sz="1600" i="1" dirty="0" smtClean="0">
                <a:solidFill>
                  <a:srgbClr val="000000"/>
                </a:solidFill>
                <a:latin typeface="Arial" charset="0"/>
              </a:rPr>
              <a:t>, T </a:t>
            </a:r>
            <a:r>
              <a:rPr lang="en-GB" sz="1600" i="1" dirty="0" err="1" smtClean="0">
                <a:solidFill>
                  <a:srgbClr val="000000"/>
                </a:solidFill>
                <a:latin typeface="Arial" charset="0"/>
              </a:rPr>
              <a:t>Gajo</a:t>
            </a:r>
            <a:r>
              <a:rPr lang="en-GB" sz="1600" i="1" dirty="0" smtClean="0">
                <a:solidFill>
                  <a:srgbClr val="000000"/>
                </a:solidFill>
                <a:latin typeface="Arial" charset="0"/>
              </a:rPr>
              <a:t>, I </a:t>
            </a:r>
            <a:r>
              <a:rPr lang="en-GB" sz="1600" i="1" dirty="0" err="1" smtClean="0">
                <a:solidFill>
                  <a:srgbClr val="000000"/>
                </a:solidFill>
                <a:latin typeface="Arial" charset="0"/>
              </a:rPr>
              <a:t>Savi</a:t>
            </a:r>
            <a:r>
              <a:rPr lang="sr-Latn-RS" sz="1600" i="1" dirty="0" smtClean="0">
                <a:solidFill>
                  <a:srgbClr val="000000"/>
                </a:solidFill>
                <a:latin typeface="Arial" charset="0"/>
              </a:rPr>
              <a:t>ć, N Konjević, JQSTR </a:t>
            </a:r>
            <a:r>
              <a:rPr lang="en-GB" sz="1600" i="1" dirty="0" smtClean="0">
                <a:solidFill>
                  <a:srgbClr val="000000"/>
                </a:solidFill>
                <a:latin typeface="Arial" charset="0"/>
              </a:rPr>
              <a:t>161</a:t>
            </a:r>
            <a:r>
              <a:rPr lang="sr-Latn-RS" sz="1600" i="1" dirty="0" smtClean="0">
                <a:solidFill>
                  <a:srgbClr val="000000"/>
                </a:solidFill>
                <a:latin typeface="Arial" charset="0"/>
              </a:rPr>
              <a:t> </a:t>
            </a:r>
            <a:r>
              <a:rPr lang="en-GB" sz="1600" i="1" dirty="0" smtClean="0">
                <a:solidFill>
                  <a:srgbClr val="000000"/>
                </a:solidFill>
                <a:latin typeface="Arial" charset="0"/>
              </a:rPr>
              <a:t>(2015)</a:t>
            </a:r>
            <a:r>
              <a:rPr lang="sr-Latn-RS" sz="1600" i="1" dirty="0" smtClean="0">
                <a:solidFill>
                  <a:srgbClr val="000000"/>
                </a:solidFill>
                <a:latin typeface="Arial" charset="0"/>
              </a:rPr>
              <a:t> </a:t>
            </a:r>
            <a:r>
              <a:rPr lang="en-GB" sz="1600" i="1" dirty="0" smtClean="0">
                <a:solidFill>
                  <a:srgbClr val="000000"/>
                </a:solidFill>
                <a:latin typeface="Arial" charset="0"/>
              </a:rPr>
              <a:t>197–202</a:t>
            </a:r>
            <a:endParaRPr lang="en-GB" sz="1600" i="1" dirty="0">
              <a:solidFill>
                <a:srgbClr val="000000"/>
              </a:solidFill>
              <a:latin typeface="Arial" charset="0"/>
            </a:endParaRPr>
          </a:p>
        </p:txBody>
      </p:sp>
    </p:spTree>
    <p:extLst>
      <p:ext uri="{BB962C8B-B14F-4D97-AF65-F5344CB8AC3E}">
        <p14:creationId xmlns:p14="http://schemas.microsoft.com/office/powerpoint/2010/main" val="4069297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a:spLocks noChangeArrowheads="1"/>
          </p:cNvSpPr>
          <p:nvPr/>
        </p:nvSpPr>
        <p:spPr bwMode="auto">
          <a:xfrm>
            <a:off x="1020665" y="381000"/>
            <a:ext cx="74895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400" dirty="0" smtClean="0">
                <a:latin typeface="Arial" charset="0"/>
              </a:rPr>
              <a:t>Examples of measured Stark shifts – He</a:t>
            </a:r>
            <a:r>
              <a:rPr lang="sr-Latn-RS" altLang="en-US" sz="2400" dirty="0" smtClean="0">
                <a:latin typeface="Arial" charset="0"/>
              </a:rPr>
              <a:t> </a:t>
            </a:r>
            <a:r>
              <a:rPr lang="en-GB" altLang="en-US" sz="2400" dirty="0" smtClean="0">
                <a:latin typeface="Arial" charset="0"/>
              </a:rPr>
              <a:t>I 706.522 nm</a:t>
            </a:r>
            <a:endParaRPr lang="en-GB" altLang="en-US" sz="2400" dirty="0">
              <a:latin typeface="Arial" charset="0"/>
            </a:endParaRPr>
          </a:p>
        </p:txBody>
      </p:sp>
      <p:graphicFrame>
        <p:nvGraphicFramePr>
          <p:cNvPr id="2" name="Object 1"/>
          <p:cNvGraphicFramePr>
            <a:graphicFrameLocks noGrp="1" noChangeAspect="1"/>
          </p:cNvGraphicFramePr>
          <p:nvPr>
            <p:extLst>
              <p:ext uri="{D42A27DB-BD31-4B8C-83A1-F6EECF244321}">
                <p14:modId xmlns:p14="http://schemas.microsoft.com/office/powerpoint/2010/main" val="1529927554"/>
              </p:ext>
            </p:extLst>
          </p:nvPr>
        </p:nvGraphicFramePr>
        <p:xfrm>
          <a:off x="762000" y="914400"/>
          <a:ext cx="7162800" cy="5765506"/>
        </p:xfrm>
        <a:graphic>
          <a:graphicData uri="http://schemas.openxmlformats.org/presentationml/2006/ole">
            <mc:AlternateContent xmlns:mc="http://schemas.openxmlformats.org/markup-compatibility/2006">
              <mc:Choice xmlns:v="urn:schemas-microsoft-com:vml" Requires="v">
                <p:oleObj spid="_x0000_s68650" name="Graph" r:id="rId3" imgW="3418637" imgH="2750515" progId="Origin50.Graph">
                  <p:embed/>
                </p:oleObj>
              </mc:Choice>
              <mc:Fallback>
                <p:oleObj name="Graph" r:id="rId3" imgW="3418637" imgH="2750515" progId="Origin50.Graph">
                  <p:embed/>
                  <p:pic>
                    <p:nvPicPr>
                      <p:cNvPr id="0" name="Object 7"/>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14400"/>
                        <a:ext cx="7162800" cy="5765506"/>
                      </a:xfrm>
                      <a:prstGeom prst="rect">
                        <a:avLst/>
                      </a:prstGeom>
                      <a:noFill/>
                      <a:ln>
                        <a:noFill/>
                      </a:ln>
                      <a:effectLst/>
                    </p:spPr>
                  </p:pic>
                </p:oleObj>
              </mc:Fallback>
            </mc:AlternateContent>
          </a:graphicData>
        </a:graphic>
      </p:graphicFrame>
      <p:sp>
        <p:nvSpPr>
          <p:cNvPr id="12" name="Rectangle 11"/>
          <p:cNvSpPr/>
          <p:nvPr/>
        </p:nvSpPr>
        <p:spPr>
          <a:xfrm>
            <a:off x="304800" y="6443246"/>
            <a:ext cx="8458200" cy="338554"/>
          </a:xfrm>
          <a:prstGeom prst="rect">
            <a:avLst/>
          </a:prstGeom>
        </p:spPr>
        <p:txBody>
          <a:bodyPr wrap="square">
            <a:spAutoFit/>
          </a:bodyPr>
          <a:lstStyle/>
          <a:p>
            <a:pPr algn="ctr"/>
            <a:r>
              <a:rPr lang="en-GB" sz="1600" i="1" dirty="0" smtClean="0">
                <a:solidFill>
                  <a:srgbClr val="000000"/>
                </a:solidFill>
                <a:latin typeface="Arial" charset="0"/>
              </a:rPr>
              <a:t>M </a:t>
            </a:r>
            <a:r>
              <a:rPr lang="en-GB" sz="1600" i="1" dirty="0" err="1" smtClean="0">
                <a:solidFill>
                  <a:srgbClr val="000000"/>
                </a:solidFill>
                <a:latin typeface="Arial" charset="0"/>
              </a:rPr>
              <a:t>Ivković</a:t>
            </a:r>
            <a:r>
              <a:rPr lang="en-GB" sz="1600" i="1" dirty="0" smtClean="0">
                <a:solidFill>
                  <a:srgbClr val="000000"/>
                </a:solidFill>
                <a:latin typeface="Arial" charset="0"/>
              </a:rPr>
              <a:t>, T </a:t>
            </a:r>
            <a:r>
              <a:rPr lang="en-GB" sz="1600" i="1" dirty="0" err="1" smtClean="0">
                <a:solidFill>
                  <a:srgbClr val="000000"/>
                </a:solidFill>
                <a:latin typeface="Arial" charset="0"/>
              </a:rPr>
              <a:t>Gajo</a:t>
            </a:r>
            <a:r>
              <a:rPr lang="en-GB" sz="1600" i="1" dirty="0" smtClean="0">
                <a:solidFill>
                  <a:srgbClr val="000000"/>
                </a:solidFill>
                <a:latin typeface="Arial" charset="0"/>
              </a:rPr>
              <a:t>, I </a:t>
            </a:r>
            <a:r>
              <a:rPr lang="en-GB" sz="1600" i="1" dirty="0" err="1" smtClean="0">
                <a:solidFill>
                  <a:srgbClr val="000000"/>
                </a:solidFill>
                <a:latin typeface="Arial" charset="0"/>
              </a:rPr>
              <a:t>Savi</a:t>
            </a:r>
            <a:r>
              <a:rPr lang="sr-Latn-RS" sz="1600" i="1" dirty="0" smtClean="0">
                <a:solidFill>
                  <a:srgbClr val="000000"/>
                </a:solidFill>
                <a:latin typeface="Arial" charset="0"/>
              </a:rPr>
              <a:t>ć, N Konjević, JQSTR </a:t>
            </a:r>
            <a:r>
              <a:rPr lang="en-GB" sz="1600" i="1" dirty="0" smtClean="0">
                <a:solidFill>
                  <a:srgbClr val="000000"/>
                </a:solidFill>
                <a:latin typeface="Arial" charset="0"/>
              </a:rPr>
              <a:t>161</a:t>
            </a:r>
            <a:r>
              <a:rPr lang="sr-Latn-RS" sz="1600" i="1" dirty="0" smtClean="0">
                <a:solidFill>
                  <a:srgbClr val="000000"/>
                </a:solidFill>
                <a:latin typeface="Arial" charset="0"/>
              </a:rPr>
              <a:t> </a:t>
            </a:r>
            <a:r>
              <a:rPr lang="en-GB" sz="1600" i="1" dirty="0" smtClean="0">
                <a:solidFill>
                  <a:srgbClr val="000000"/>
                </a:solidFill>
                <a:latin typeface="Arial" charset="0"/>
              </a:rPr>
              <a:t>(2015)</a:t>
            </a:r>
            <a:r>
              <a:rPr lang="sr-Latn-RS" sz="1600" i="1" dirty="0" smtClean="0">
                <a:solidFill>
                  <a:srgbClr val="000000"/>
                </a:solidFill>
                <a:latin typeface="Arial" charset="0"/>
              </a:rPr>
              <a:t> </a:t>
            </a:r>
            <a:r>
              <a:rPr lang="en-GB" sz="1600" i="1" dirty="0" smtClean="0">
                <a:solidFill>
                  <a:srgbClr val="000000"/>
                </a:solidFill>
                <a:latin typeface="Arial" charset="0"/>
              </a:rPr>
              <a:t>197–202</a:t>
            </a:r>
            <a:endParaRPr lang="en-GB" sz="1600" i="1" dirty="0">
              <a:solidFill>
                <a:srgbClr val="000000"/>
              </a:solidFill>
              <a:latin typeface="Arial" charset="0"/>
            </a:endParaRPr>
          </a:p>
        </p:txBody>
      </p:sp>
    </p:spTree>
    <p:extLst>
      <p:ext uri="{BB962C8B-B14F-4D97-AF65-F5344CB8AC3E}">
        <p14:creationId xmlns:p14="http://schemas.microsoft.com/office/powerpoint/2010/main" val="151941085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a:spLocks noChangeArrowheads="1"/>
          </p:cNvSpPr>
          <p:nvPr/>
        </p:nvSpPr>
        <p:spPr bwMode="auto">
          <a:xfrm>
            <a:off x="762000" y="381000"/>
            <a:ext cx="77989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sr-Latn-RS" altLang="en-US" sz="2400" dirty="0" smtClean="0">
                <a:latin typeface="Arial" charset="0"/>
              </a:rPr>
              <a:t>Comparison</a:t>
            </a:r>
            <a:r>
              <a:rPr lang="en-GB" altLang="en-US" sz="2400" dirty="0" smtClean="0">
                <a:latin typeface="Arial" charset="0"/>
              </a:rPr>
              <a:t> of measured Stark shifts – He</a:t>
            </a:r>
            <a:r>
              <a:rPr lang="sr-Latn-RS" altLang="en-US" sz="2400" dirty="0" smtClean="0">
                <a:latin typeface="Arial" charset="0"/>
              </a:rPr>
              <a:t> </a:t>
            </a:r>
            <a:r>
              <a:rPr lang="en-GB" altLang="en-US" sz="2400" dirty="0" smtClean="0">
                <a:latin typeface="Arial" charset="0"/>
              </a:rPr>
              <a:t>I 706.522 nm</a:t>
            </a:r>
            <a:endParaRPr lang="en-GB" altLang="en-US" sz="2400" dirty="0">
              <a:latin typeface="Arial" charset="0"/>
            </a:endParaRPr>
          </a:p>
        </p:txBody>
      </p:sp>
      <p:sp>
        <p:nvSpPr>
          <p:cNvPr id="12" name="Rectangle 11"/>
          <p:cNvSpPr/>
          <p:nvPr/>
        </p:nvSpPr>
        <p:spPr>
          <a:xfrm>
            <a:off x="304800" y="6443246"/>
            <a:ext cx="8458200" cy="338554"/>
          </a:xfrm>
          <a:prstGeom prst="rect">
            <a:avLst/>
          </a:prstGeom>
        </p:spPr>
        <p:txBody>
          <a:bodyPr wrap="square">
            <a:spAutoFit/>
          </a:bodyPr>
          <a:lstStyle/>
          <a:p>
            <a:pPr algn="ctr"/>
            <a:r>
              <a:rPr lang="en-GB" sz="1600" i="1" dirty="0" smtClean="0">
                <a:solidFill>
                  <a:srgbClr val="000000"/>
                </a:solidFill>
                <a:latin typeface="Arial" charset="0"/>
              </a:rPr>
              <a:t>M </a:t>
            </a:r>
            <a:r>
              <a:rPr lang="en-GB" sz="1600" i="1" dirty="0" err="1" smtClean="0">
                <a:solidFill>
                  <a:srgbClr val="000000"/>
                </a:solidFill>
                <a:latin typeface="Arial" charset="0"/>
              </a:rPr>
              <a:t>Ivković</a:t>
            </a:r>
            <a:r>
              <a:rPr lang="en-GB" sz="1600" i="1" dirty="0" smtClean="0">
                <a:solidFill>
                  <a:srgbClr val="000000"/>
                </a:solidFill>
                <a:latin typeface="Arial" charset="0"/>
              </a:rPr>
              <a:t>, T </a:t>
            </a:r>
            <a:r>
              <a:rPr lang="en-GB" sz="1600" i="1" dirty="0" err="1" smtClean="0">
                <a:solidFill>
                  <a:srgbClr val="000000"/>
                </a:solidFill>
                <a:latin typeface="Arial" charset="0"/>
              </a:rPr>
              <a:t>Gajo</a:t>
            </a:r>
            <a:r>
              <a:rPr lang="en-GB" sz="1600" i="1" dirty="0" smtClean="0">
                <a:solidFill>
                  <a:srgbClr val="000000"/>
                </a:solidFill>
                <a:latin typeface="Arial" charset="0"/>
              </a:rPr>
              <a:t>, I </a:t>
            </a:r>
            <a:r>
              <a:rPr lang="en-GB" sz="1600" i="1" dirty="0" err="1" smtClean="0">
                <a:solidFill>
                  <a:srgbClr val="000000"/>
                </a:solidFill>
                <a:latin typeface="Arial" charset="0"/>
              </a:rPr>
              <a:t>Savi</a:t>
            </a:r>
            <a:r>
              <a:rPr lang="sr-Latn-RS" sz="1600" i="1" dirty="0" smtClean="0">
                <a:solidFill>
                  <a:srgbClr val="000000"/>
                </a:solidFill>
                <a:latin typeface="Arial" charset="0"/>
              </a:rPr>
              <a:t>ć, N Konjević, JQSTR </a:t>
            </a:r>
            <a:r>
              <a:rPr lang="en-GB" sz="1600" i="1" dirty="0" smtClean="0">
                <a:solidFill>
                  <a:srgbClr val="000000"/>
                </a:solidFill>
                <a:latin typeface="Arial" charset="0"/>
              </a:rPr>
              <a:t>161</a:t>
            </a:r>
            <a:r>
              <a:rPr lang="sr-Latn-RS" sz="1600" i="1" dirty="0" smtClean="0">
                <a:solidFill>
                  <a:srgbClr val="000000"/>
                </a:solidFill>
                <a:latin typeface="Arial" charset="0"/>
              </a:rPr>
              <a:t> </a:t>
            </a:r>
            <a:r>
              <a:rPr lang="en-GB" sz="1600" i="1" dirty="0" smtClean="0">
                <a:solidFill>
                  <a:srgbClr val="000000"/>
                </a:solidFill>
                <a:latin typeface="Arial" charset="0"/>
              </a:rPr>
              <a:t>(2015)</a:t>
            </a:r>
            <a:r>
              <a:rPr lang="sr-Latn-RS" sz="1600" i="1" dirty="0" smtClean="0">
                <a:solidFill>
                  <a:srgbClr val="000000"/>
                </a:solidFill>
                <a:latin typeface="Arial" charset="0"/>
              </a:rPr>
              <a:t> </a:t>
            </a:r>
            <a:r>
              <a:rPr lang="en-GB" sz="1600" i="1" dirty="0" smtClean="0">
                <a:solidFill>
                  <a:srgbClr val="000000"/>
                </a:solidFill>
                <a:latin typeface="Arial" charset="0"/>
              </a:rPr>
              <a:t>197–202</a:t>
            </a:r>
            <a:endParaRPr lang="en-GB" sz="1600" i="1" dirty="0">
              <a:solidFill>
                <a:srgbClr val="000000"/>
              </a:solidFill>
              <a:latin typeface="Arial" charset="0"/>
            </a:endParaRPr>
          </a:p>
        </p:txBody>
      </p:sp>
      <p:pic>
        <p:nvPicPr>
          <p:cNvPr id="778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99" y="1564285"/>
            <a:ext cx="4505201" cy="3617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24994" y="1585068"/>
            <a:ext cx="4525016" cy="3596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280879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31593246"/>
              </p:ext>
            </p:extLst>
          </p:nvPr>
        </p:nvGraphicFramePr>
        <p:xfrm>
          <a:off x="1219200" y="1308100"/>
          <a:ext cx="6324600" cy="5270500"/>
        </p:xfrm>
        <a:graphic>
          <a:graphicData uri="http://schemas.openxmlformats.org/presentationml/2006/ole">
            <mc:AlternateContent xmlns:mc="http://schemas.openxmlformats.org/markup-compatibility/2006">
              <mc:Choice xmlns:v="urn:schemas-microsoft-com:vml" Requires="v">
                <p:oleObj spid="_x0000_s69675" name="Graph" r:id="rId3" imgW="3592800" imgH="2992320" progId="Origin50.Graph">
                  <p:embed/>
                </p:oleObj>
              </mc:Choice>
              <mc:Fallback>
                <p:oleObj name="Graph" r:id="rId3" imgW="3592800" imgH="2992320" progId="Origin50.Graph">
                  <p:embed/>
                  <p:pic>
                    <p:nvPicPr>
                      <p:cNvPr id="0" name="Object 5"/>
                      <p:cNvPicPr>
                        <a:picLocks noChangeAspect="1" noChangeArrowheads="1"/>
                      </p:cNvPicPr>
                      <p:nvPr/>
                    </p:nvPicPr>
                    <p:blipFill>
                      <a:blip r:embed="rId4"/>
                      <a:srcRect/>
                      <a:stretch>
                        <a:fillRect/>
                      </a:stretch>
                    </p:blipFill>
                    <p:spPr bwMode="auto">
                      <a:xfrm>
                        <a:off x="1219200" y="1308100"/>
                        <a:ext cx="6324600" cy="5270500"/>
                      </a:xfrm>
                      <a:prstGeom prst="rect">
                        <a:avLst/>
                      </a:prstGeom>
                      <a:noFill/>
                      <a:ln>
                        <a:noFill/>
                      </a:ln>
                    </p:spPr>
                  </p:pic>
                </p:oleObj>
              </mc:Fallback>
            </mc:AlternateContent>
          </a:graphicData>
        </a:graphic>
      </p:graphicFrame>
      <p:sp>
        <p:nvSpPr>
          <p:cNvPr id="5" name="TextBox 7"/>
          <p:cNvSpPr txBox="1">
            <a:spLocks noChangeArrowheads="1"/>
          </p:cNvSpPr>
          <p:nvPr/>
        </p:nvSpPr>
        <p:spPr bwMode="auto">
          <a:xfrm>
            <a:off x="1234665" y="611832"/>
            <a:ext cx="7061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400" dirty="0" smtClean="0">
                <a:latin typeface="Arial" charset="0"/>
              </a:rPr>
              <a:t>Examples of measured Stark shifts - </a:t>
            </a:r>
            <a:r>
              <a:rPr lang="en-GB" altLang="en-US" sz="2400" dirty="0" err="1" smtClean="0">
                <a:latin typeface="Arial" charset="0"/>
              </a:rPr>
              <a:t>HeI</a:t>
            </a:r>
            <a:r>
              <a:rPr lang="en-GB" altLang="en-US" sz="2400" dirty="0" smtClean="0">
                <a:latin typeface="Arial" charset="0"/>
              </a:rPr>
              <a:t> 728.1 nm</a:t>
            </a:r>
            <a:endParaRPr lang="en-GB" altLang="en-US" sz="2400" dirty="0">
              <a:latin typeface="Arial" charset="0"/>
            </a:endParaRPr>
          </a:p>
        </p:txBody>
      </p:sp>
    </p:spTree>
    <p:extLst>
      <p:ext uri="{BB962C8B-B14F-4D97-AF65-F5344CB8AC3E}">
        <p14:creationId xmlns:p14="http://schemas.microsoft.com/office/powerpoint/2010/main" val="356069579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8600" y="228600"/>
            <a:ext cx="8686800" cy="1143000"/>
          </a:xfrm>
        </p:spPr>
        <p:txBody>
          <a:bodyPr/>
          <a:lstStyle/>
          <a:p>
            <a:pPr eaLnBrk="1" hangingPunct="1"/>
            <a:r>
              <a:rPr lang="en-US" altLang="en-US" sz="2400" kern="1200" dirty="0">
                <a:solidFill>
                  <a:schemeClr val="tx1"/>
                </a:solidFill>
                <a:latin typeface="Arial" charset="0"/>
                <a:ea typeface="+mn-ea"/>
                <a:cs typeface="Arial" charset="0"/>
              </a:rPr>
              <a:t>Separation between F and A component of </a:t>
            </a:r>
            <a:r>
              <a:rPr lang="en-US" altLang="en-US" sz="2400" kern="1200" dirty="0" smtClean="0">
                <a:solidFill>
                  <a:schemeClr val="tx1"/>
                </a:solidFill>
                <a:latin typeface="Arial" charset="0"/>
                <a:ea typeface="+mn-ea"/>
                <a:cs typeface="Arial" charset="0"/>
              </a:rPr>
              <a:t>He I </a:t>
            </a:r>
            <a:r>
              <a:rPr lang="en-US" altLang="en-US" sz="2400" kern="1200" dirty="0">
                <a:solidFill>
                  <a:schemeClr val="tx1"/>
                </a:solidFill>
                <a:latin typeface="Arial" charset="0"/>
                <a:ea typeface="+mn-ea"/>
                <a:cs typeface="Arial" charset="0"/>
              </a:rPr>
              <a:t>447.1 nm line</a:t>
            </a:r>
          </a:p>
        </p:txBody>
      </p:sp>
      <p:sp>
        <p:nvSpPr>
          <p:cNvPr id="12293"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graphicFrame>
        <p:nvGraphicFramePr>
          <p:cNvPr id="12292" name="Object 4"/>
          <p:cNvGraphicFramePr>
            <a:graphicFrameLocks noChangeAspect="1"/>
          </p:cNvGraphicFramePr>
          <p:nvPr>
            <p:extLst>
              <p:ext uri="{D42A27DB-BD31-4B8C-83A1-F6EECF244321}">
                <p14:modId xmlns:p14="http://schemas.microsoft.com/office/powerpoint/2010/main" val="1062310244"/>
              </p:ext>
            </p:extLst>
          </p:nvPr>
        </p:nvGraphicFramePr>
        <p:xfrm>
          <a:off x="457200" y="1427719"/>
          <a:ext cx="7619999" cy="5277881"/>
        </p:xfrm>
        <a:graphic>
          <a:graphicData uri="http://schemas.openxmlformats.org/presentationml/2006/ole">
            <mc:AlternateContent xmlns:mc="http://schemas.openxmlformats.org/markup-compatibility/2006">
              <mc:Choice xmlns:v="urn:schemas-microsoft-com:vml" Requires="v">
                <p:oleObj spid="_x0000_s70723" name="Graph" r:id="rId3" imgW="3772800" imgH="3022560" progId="Origin50.Graph">
                  <p:embed/>
                </p:oleObj>
              </mc:Choice>
              <mc:Fallback>
                <p:oleObj name="Graph" r:id="rId3" imgW="3772800" imgH="3022560" progId="Origin50.Graph">
                  <p:embed/>
                  <p:pic>
                    <p:nvPicPr>
                      <p:cNvPr id="0" name=""/>
                      <p:cNvPicPr>
                        <a:picLocks noChangeAspect="1" noChangeArrowheads="1"/>
                      </p:cNvPicPr>
                      <p:nvPr/>
                    </p:nvPicPr>
                    <p:blipFill>
                      <a:blip r:embed="rId4"/>
                      <a:srcRect/>
                      <a:stretch>
                        <a:fillRect/>
                      </a:stretch>
                    </p:blipFill>
                    <p:spPr bwMode="auto">
                      <a:xfrm>
                        <a:off x="457200" y="1427719"/>
                        <a:ext cx="7619999" cy="5277881"/>
                      </a:xfrm>
                      <a:prstGeom prst="rect">
                        <a:avLst/>
                      </a:prstGeom>
                      <a:solidFill>
                        <a:srgbClr val="FFFFFF"/>
                      </a:solidFill>
                    </p:spPr>
                  </p:pic>
                </p:oleObj>
              </mc:Fallback>
            </mc:AlternateContent>
          </a:graphicData>
        </a:graphic>
      </p:graphicFrame>
      <p:sp>
        <p:nvSpPr>
          <p:cNvPr id="12297" name="Rectangle 9"/>
          <p:cNvSpPr>
            <a:spLocks noChangeArrowheads="1"/>
          </p:cNvSpPr>
          <p:nvPr/>
        </p:nvSpPr>
        <p:spPr bwMode="auto">
          <a:xfrm>
            <a:off x="0" y="1881188"/>
            <a:ext cx="9144000"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Tree>
    <p:extLst>
      <p:ext uri="{BB962C8B-B14F-4D97-AF65-F5344CB8AC3E}">
        <p14:creationId xmlns:p14="http://schemas.microsoft.com/office/powerpoint/2010/main" val="42745505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1"/>
          <p:cNvGraphicFramePr>
            <a:graphicFrameLocks noChangeAspect="1"/>
          </p:cNvGraphicFramePr>
          <p:nvPr>
            <p:extLst>
              <p:ext uri="{D42A27DB-BD31-4B8C-83A1-F6EECF244321}">
                <p14:modId xmlns:p14="http://schemas.microsoft.com/office/powerpoint/2010/main" val="3315248791"/>
              </p:ext>
            </p:extLst>
          </p:nvPr>
        </p:nvGraphicFramePr>
        <p:xfrm>
          <a:off x="763588" y="685800"/>
          <a:ext cx="7613650" cy="5791200"/>
        </p:xfrm>
        <a:graphic>
          <a:graphicData uri="http://schemas.openxmlformats.org/presentationml/2006/ole">
            <mc:AlternateContent xmlns:mc="http://schemas.openxmlformats.org/markup-compatibility/2006">
              <mc:Choice xmlns:v="urn:schemas-microsoft-com:vml" Requires="v">
                <p:oleObj spid="_x0000_s87067" name="Graph" r:id="rId3" imgW="4635360" imgH="3526560" progId="Origin50.Graph">
                  <p:embed/>
                </p:oleObj>
              </mc:Choice>
              <mc:Fallback>
                <p:oleObj name="Graph" r:id="rId3" imgW="4635360" imgH="3526560" progId="Origin50.Graph">
                  <p:embed/>
                  <p:pic>
                    <p:nvPicPr>
                      <p:cNvPr id="0" name=""/>
                      <p:cNvPicPr>
                        <a:picLocks noChangeAspect="1" noChangeArrowheads="1"/>
                      </p:cNvPicPr>
                      <p:nvPr/>
                    </p:nvPicPr>
                    <p:blipFill>
                      <a:blip r:embed="rId4"/>
                      <a:srcRect/>
                      <a:stretch>
                        <a:fillRect/>
                      </a:stretch>
                    </p:blipFill>
                    <p:spPr bwMode="auto">
                      <a:xfrm>
                        <a:off x="763588" y="685800"/>
                        <a:ext cx="76136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7"/>
          <p:cNvSpPr txBox="1">
            <a:spLocks noChangeArrowheads="1"/>
          </p:cNvSpPr>
          <p:nvPr/>
        </p:nvSpPr>
        <p:spPr bwMode="auto">
          <a:xfrm>
            <a:off x="990600" y="381000"/>
            <a:ext cx="74045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400" dirty="0" smtClean="0">
                <a:latin typeface="Arial" charset="0"/>
              </a:rPr>
              <a:t>Examples of measured Stark shifts – He</a:t>
            </a:r>
            <a:r>
              <a:rPr lang="sr-Latn-RS" altLang="en-US" sz="2400" dirty="0" smtClean="0">
                <a:latin typeface="Arial" charset="0"/>
              </a:rPr>
              <a:t> </a:t>
            </a:r>
            <a:r>
              <a:rPr lang="en-GB" altLang="en-US" sz="2400" dirty="0" smtClean="0">
                <a:latin typeface="Arial" charset="0"/>
              </a:rPr>
              <a:t>I </a:t>
            </a:r>
            <a:r>
              <a:rPr lang="sr-Latn-RS" altLang="en-US" sz="2400" dirty="0" smtClean="0">
                <a:latin typeface="Arial" charset="0"/>
              </a:rPr>
              <a:t>492.19 </a:t>
            </a:r>
            <a:r>
              <a:rPr lang="en-GB" altLang="en-US" sz="2400" dirty="0" smtClean="0">
                <a:latin typeface="Arial" charset="0"/>
              </a:rPr>
              <a:t>nm</a:t>
            </a:r>
            <a:endParaRPr lang="en-GB" altLang="en-US" sz="2400" dirty="0">
              <a:latin typeface="Arial" charset="0"/>
            </a:endParaRPr>
          </a:p>
        </p:txBody>
      </p:sp>
    </p:spTree>
    <p:extLst>
      <p:ext uri="{BB962C8B-B14F-4D97-AF65-F5344CB8AC3E}">
        <p14:creationId xmlns:p14="http://schemas.microsoft.com/office/powerpoint/2010/main" val="43654554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1"/>
          <p:cNvGraphicFramePr>
            <a:graphicFrameLocks noChangeAspect="1"/>
          </p:cNvGraphicFramePr>
          <p:nvPr>
            <p:extLst>
              <p:ext uri="{D42A27DB-BD31-4B8C-83A1-F6EECF244321}">
                <p14:modId xmlns:p14="http://schemas.microsoft.com/office/powerpoint/2010/main" val="3204703294"/>
              </p:ext>
            </p:extLst>
          </p:nvPr>
        </p:nvGraphicFramePr>
        <p:xfrm>
          <a:off x="763588" y="685800"/>
          <a:ext cx="7613650" cy="5791200"/>
        </p:xfrm>
        <a:graphic>
          <a:graphicData uri="http://schemas.openxmlformats.org/presentationml/2006/ole">
            <mc:AlternateContent xmlns:mc="http://schemas.openxmlformats.org/markup-compatibility/2006">
              <mc:Choice xmlns:v="urn:schemas-microsoft-com:vml" Requires="v">
                <p:oleObj spid="_x0000_s11310" name="Graph" r:id="rId3" imgW="4635360" imgH="3526560" progId="Origin50.Graph">
                  <p:embed/>
                </p:oleObj>
              </mc:Choice>
              <mc:Fallback>
                <p:oleObj name="Graph" r:id="rId3" imgW="4635360" imgH="3526560" progId="Origin50.Graph">
                  <p:embed/>
                  <p:pic>
                    <p:nvPicPr>
                      <p:cNvPr id="0" name="Object 1"/>
                      <p:cNvPicPr>
                        <a:picLocks noChangeAspect="1" noChangeArrowheads="1"/>
                      </p:cNvPicPr>
                      <p:nvPr/>
                    </p:nvPicPr>
                    <p:blipFill>
                      <a:blip r:embed="rId4"/>
                      <a:srcRect/>
                      <a:stretch>
                        <a:fillRect/>
                      </a:stretch>
                    </p:blipFill>
                    <p:spPr bwMode="auto">
                      <a:xfrm>
                        <a:off x="763588" y="685800"/>
                        <a:ext cx="76136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7"/>
          <p:cNvSpPr txBox="1">
            <a:spLocks noChangeArrowheads="1"/>
          </p:cNvSpPr>
          <p:nvPr/>
        </p:nvSpPr>
        <p:spPr bwMode="auto">
          <a:xfrm>
            <a:off x="990600" y="381000"/>
            <a:ext cx="74045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400" dirty="0" smtClean="0">
                <a:latin typeface="Arial" charset="0"/>
              </a:rPr>
              <a:t>Examples of measured Stark shifts – He</a:t>
            </a:r>
            <a:r>
              <a:rPr lang="sr-Latn-RS" altLang="en-US" sz="2400" dirty="0" smtClean="0">
                <a:latin typeface="Arial" charset="0"/>
              </a:rPr>
              <a:t> </a:t>
            </a:r>
            <a:r>
              <a:rPr lang="en-GB" altLang="en-US" sz="2400" dirty="0" smtClean="0">
                <a:latin typeface="Arial" charset="0"/>
              </a:rPr>
              <a:t>I </a:t>
            </a:r>
            <a:r>
              <a:rPr lang="sr-Latn-RS" altLang="en-US" sz="2400" dirty="0" smtClean="0">
                <a:latin typeface="Arial" charset="0"/>
              </a:rPr>
              <a:t>492.19 </a:t>
            </a:r>
            <a:r>
              <a:rPr lang="en-GB" altLang="en-US" sz="2400" dirty="0" smtClean="0">
                <a:latin typeface="Arial" charset="0"/>
              </a:rPr>
              <a:t>nm</a:t>
            </a:r>
            <a:endParaRPr lang="en-GB" altLang="en-US" sz="2400" dirty="0">
              <a:latin typeface="Arial"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a:spLocks noChangeArrowheads="1"/>
          </p:cNvSpPr>
          <p:nvPr/>
        </p:nvSpPr>
        <p:spPr bwMode="auto">
          <a:xfrm>
            <a:off x="813873" y="381000"/>
            <a:ext cx="73901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400" dirty="0" smtClean="0">
                <a:latin typeface="Arial" charset="0"/>
              </a:rPr>
              <a:t>Examples of </a:t>
            </a:r>
            <a:r>
              <a:rPr lang="sr-Latn-RS" altLang="en-US" sz="2400" dirty="0" smtClean="0">
                <a:latin typeface="Arial" charset="0"/>
              </a:rPr>
              <a:t>line profiles and fitting </a:t>
            </a:r>
            <a:r>
              <a:rPr lang="en-GB" altLang="en-US" sz="2400" dirty="0" smtClean="0">
                <a:latin typeface="Arial" charset="0"/>
              </a:rPr>
              <a:t>– He</a:t>
            </a:r>
            <a:r>
              <a:rPr lang="sr-Latn-RS" altLang="en-US" sz="2400" dirty="0" smtClean="0">
                <a:latin typeface="Arial" charset="0"/>
              </a:rPr>
              <a:t> </a:t>
            </a:r>
            <a:r>
              <a:rPr lang="en-GB" altLang="en-US" sz="2400" dirty="0" smtClean="0">
                <a:latin typeface="Arial" charset="0"/>
              </a:rPr>
              <a:t>I </a:t>
            </a:r>
            <a:r>
              <a:rPr lang="sr-Latn-RS" altLang="en-US" sz="2400" dirty="0" smtClean="0">
                <a:latin typeface="Arial" charset="0"/>
              </a:rPr>
              <a:t>492.19 </a:t>
            </a:r>
            <a:r>
              <a:rPr lang="en-GB" altLang="en-US" sz="2400" dirty="0" smtClean="0">
                <a:latin typeface="Arial" charset="0"/>
              </a:rPr>
              <a:t>nm</a:t>
            </a:r>
            <a:endParaRPr lang="en-GB" altLang="en-US" sz="2400" dirty="0">
              <a:latin typeface="Arial" charset="0"/>
            </a:endParaRPr>
          </a:p>
        </p:txBody>
      </p:sp>
      <p:pic>
        <p:nvPicPr>
          <p:cNvPr id="788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1862" y="941881"/>
            <a:ext cx="4363938" cy="3076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1"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00600" y="914400"/>
            <a:ext cx="4343400" cy="3151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00" y="6248400"/>
            <a:ext cx="8382000" cy="338554"/>
          </a:xfrm>
          <a:prstGeom prst="rect">
            <a:avLst/>
          </a:prstGeom>
        </p:spPr>
        <p:txBody>
          <a:bodyPr wrap="square">
            <a:spAutoFit/>
          </a:bodyPr>
          <a:lstStyle/>
          <a:p>
            <a:r>
              <a:rPr lang="en-GB" sz="1600" dirty="0">
                <a:latin typeface="Arial" charset="0"/>
              </a:rPr>
              <a:t>M. </a:t>
            </a:r>
            <a:r>
              <a:rPr lang="en-GB" sz="1600" dirty="0" err="1" smtClean="0">
                <a:latin typeface="Arial" charset="0"/>
              </a:rPr>
              <a:t>Ivković</a:t>
            </a:r>
            <a:r>
              <a:rPr lang="en-GB" sz="1600" dirty="0" smtClean="0">
                <a:latin typeface="Arial" charset="0"/>
              </a:rPr>
              <a:t>, </a:t>
            </a:r>
            <a:r>
              <a:rPr lang="en-GB" sz="1600" dirty="0">
                <a:latin typeface="Arial" charset="0"/>
              </a:rPr>
              <a:t>M</a:t>
            </a:r>
            <a:r>
              <a:rPr lang="en-GB" sz="1600" dirty="0" smtClean="0">
                <a:latin typeface="Arial" charset="0"/>
              </a:rPr>
              <a:t>.</a:t>
            </a:r>
            <a:r>
              <a:rPr lang="sr-Latn-RS" sz="1600" dirty="0" smtClean="0">
                <a:latin typeface="Arial" charset="0"/>
              </a:rPr>
              <a:t> </a:t>
            </a:r>
            <a:r>
              <a:rPr lang="en-GB" sz="1600" dirty="0" smtClean="0">
                <a:latin typeface="Arial" charset="0"/>
              </a:rPr>
              <a:t>A.</a:t>
            </a:r>
            <a:r>
              <a:rPr lang="sr-Latn-RS" sz="1600" dirty="0" smtClean="0">
                <a:latin typeface="Arial" charset="0"/>
              </a:rPr>
              <a:t> </a:t>
            </a:r>
            <a:r>
              <a:rPr lang="en-GB" sz="1600" dirty="0" smtClean="0">
                <a:latin typeface="Arial" charset="0"/>
              </a:rPr>
              <a:t>Gonzalez</a:t>
            </a:r>
            <a:r>
              <a:rPr lang="sr-Latn-RS" sz="1600" dirty="0" smtClean="0">
                <a:latin typeface="Arial" charset="0"/>
              </a:rPr>
              <a:t>,</a:t>
            </a:r>
            <a:r>
              <a:rPr lang="en-GB" sz="1600" dirty="0" smtClean="0">
                <a:latin typeface="Arial" charset="0"/>
              </a:rPr>
              <a:t> </a:t>
            </a:r>
            <a:r>
              <a:rPr lang="en-GB" sz="1600" dirty="0">
                <a:latin typeface="Arial" charset="0"/>
              </a:rPr>
              <a:t>N</a:t>
            </a:r>
            <a:r>
              <a:rPr lang="en-GB" sz="1600" dirty="0" smtClean="0">
                <a:latin typeface="Arial" charset="0"/>
              </a:rPr>
              <a:t>.</a:t>
            </a:r>
            <a:r>
              <a:rPr lang="sr-Latn-RS" sz="1600" dirty="0" smtClean="0">
                <a:latin typeface="Arial" charset="0"/>
              </a:rPr>
              <a:t> </a:t>
            </a:r>
            <a:r>
              <a:rPr lang="en-GB" sz="1600" dirty="0" smtClean="0">
                <a:latin typeface="Arial" charset="0"/>
              </a:rPr>
              <a:t>Lara, </a:t>
            </a:r>
            <a:r>
              <a:rPr lang="en-GB" sz="1600" dirty="0">
                <a:latin typeface="Arial" charset="0"/>
              </a:rPr>
              <a:t>M</a:t>
            </a:r>
            <a:r>
              <a:rPr lang="en-GB" sz="1600" dirty="0" smtClean="0">
                <a:latin typeface="Arial" charset="0"/>
              </a:rPr>
              <a:t>.</a:t>
            </a:r>
            <a:r>
              <a:rPr lang="sr-Latn-RS" sz="1600" dirty="0" smtClean="0">
                <a:latin typeface="Arial" charset="0"/>
              </a:rPr>
              <a:t> </a:t>
            </a:r>
            <a:r>
              <a:rPr lang="en-GB" sz="1600" dirty="0" smtClean="0">
                <a:latin typeface="Arial" charset="0"/>
              </a:rPr>
              <a:t>A.</a:t>
            </a:r>
            <a:r>
              <a:rPr lang="sr-Latn-RS" sz="1600" dirty="0" smtClean="0">
                <a:latin typeface="Arial" charset="0"/>
              </a:rPr>
              <a:t> </a:t>
            </a:r>
            <a:r>
              <a:rPr lang="en-GB" sz="1600" dirty="0" err="1" smtClean="0">
                <a:latin typeface="Arial" charset="0"/>
              </a:rPr>
              <a:t>Gigosos</a:t>
            </a:r>
            <a:r>
              <a:rPr lang="sr-Latn-RS" sz="1600" dirty="0" smtClean="0">
                <a:latin typeface="Arial" charset="0"/>
              </a:rPr>
              <a:t>,</a:t>
            </a:r>
            <a:r>
              <a:rPr lang="en-GB" sz="1600" dirty="0" smtClean="0">
                <a:latin typeface="Arial" charset="0"/>
              </a:rPr>
              <a:t> </a:t>
            </a:r>
            <a:r>
              <a:rPr lang="en-GB" sz="1600" dirty="0">
                <a:latin typeface="Arial" charset="0"/>
              </a:rPr>
              <a:t>N</a:t>
            </a:r>
            <a:r>
              <a:rPr lang="en-GB" sz="1600" dirty="0" smtClean="0">
                <a:latin typeface="Arial" charset="0"/>
              </a:rPr>
              <a:t>.</a:t>
            </a:r>
            <a:r>
              <a:rPr lang="sr-Latn-RS" sz="1600" dirty="0" smtClean="0">
                <a:latin typeface="Arial" charset="0"/>
              </a:rPr>
              <a:t> </a:t>
            </a:r>
            <a:r>
              <a:rPr lang="en-GB" sz="1600" dirty="0" err="1" smtClean="0">
                <a:latin typeface="Arial" charset="0"/>
              </a:rPr>
              <a:t>Konjević</a:t>
            </a:r>
            <a:r>
              <a:rPr lang="sr-Latn-RS" sz="1600" dirty="0" smtClean="0">
                <a:latin typeface="Arial" charset="0"/>
              </a:rPr>
              <a:t>, JQSRT 127(2013) 82 – 89</a:t>
            </a:r>
            <a:endParaRPr lang="en-GB" sz="1600" dirty="0">
              <a:latin typeface="Arial" charset="0"/>
            </a:endParaRPr>
          </a:p>
        </p:txBody>
      </p:sp>
      <p:pic>
        <p:nvPicPr>
          <p:cNvPr id="78852"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629806" y="1752120"/>
            <a:ext cx="5837794" cy="4496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02636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850"/>
                                        </p:tgtEl>
                                        <p:attrNameLst>
                                          <p:attrName>style.visibility</p:attrName>
                                        </p:attrNameLst>
                                      </p:cBhvr>
                                      <p:to>
                                        <p:strVal val="visible"/>
                                      </p:to>
                                    </p:set>
                                    <p:animEffect transition="in" filter="fade">
                                      <p:cBhvr>
                                        <p:cTn id="12" dur="500"/>
                                        <p:tgtEl>
                                          <p:spTgt spid="788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851"/>
                                        </p:tgtEl>
                                        <p:attrNameLst>
                                          <p:attrName>style.visibility</p:attrName>
                                        </p:attrNameLst>
                                      </p:cBhvr>
                                      <p:to>
                                        <p:strVal val="visible"/>
                                      </p:to>
                                    </p:set>
                                    <p:animEffect transition="in" filter="fade">
                                      <p:cBhvr>
                                        <p:cTn id="17" dur="500"/>
                                        <p:tgtEl>
                                          <p:spTgt spid="788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8852"/>
                                        </p:tgtEl>
                                        <p:attrNameLst>
                                          <p:attrName>style.visibility</p:attrName>
                                        </p:attrNameLst>
                                      </p:cBhvr>
                                      <p:to>
                                        <p:strVal val="visible"/>
                                      </p:to>
                                    </p:set>
                                    <p:animEffect transition="in" filter="fade">
                                      <p:cBhvr>
                                        <p:cTn id="27" dur="500"/>
                                        <p:tgtEl>
                                          <p:spTgt spid="78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a:spLocks noChangeArrowheads="1"/>
          </p:cNvSpPr>
          <p:nvPr/>
        </p:nvSpPr>
        <p:spPr bwMode="auto">
          <a:xfrm>
            <a:off x="-76200" y="3940175"/>
            <a:ext cx="274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r>
              <a:rPr lang="en-GB" altLang="en-US" sz="2000">
                <a:latin typeface="Arial" charset="0"/>
              </a:rPr>
              <a:t>- Stark shift     (macroscopic field)</a:t>
            </a:r>
          </a:p>
        </p:txBody>
      </p:sp>
      <p:sp>
        <p:nvSpPr>
          <p:cNvPr id="482307" name="Text Box 3"/>
          <p:cNvSpPr txBox="1">
            <a:spLocks noChangeArrowheads="1"/>
          </p:cNvSpPr>
          <p:nvPr/>
        </p:nvSpPr>
        <p:spPr bwMode="auto">
          <a:xfrm>
            <a:off x="1198563" y="838200"/>
            <a:ext cx="577850" cy="346075"/>
          </a:xfrm>
          <a:prstGeom prst="rect">
            <a:avLst/>
          </a:prstGeom>
          <a:noFill/>
          <a:ln w="9525">
            <a:noFill/>
            <a:miter lim="800000"/>
            <a:headEnd/>
            <a:tailEnd/>
          </a:ln>
        </p:spPr>
        <p:txBody>
          <a:bodyPr/>
          <a:lstStyle/>
          <a:p>
            <a:pPr>
              <a:defRPr/>
            </a:pPr>
            <a:endParaRPr lang="en-US" sz="2400">
              <a:effectLst>
                <a:outerShdw blurRad="38100" dist="38100" dir="2700000" algn="tl">
                  <a:srgbClr val="FFFFFF"/>
                </a:outerShdw>
              </a:effectLst>
              <a:latin typeface="Symbol" pitchFamily="18" charset="2"/>
              <a:cs typeface="+mn-cs"/>
            </a:endParaRPr>
          </a:p>
        </p:txBody>
      </p:sp>
      <p:sp>
        <p:nvSpPr>
          <p:cNvPr id="56323" name="TextBox 2"/>
          <p:cNvSpPr txBox="1">
            <a:spLocks noChangeArrowheads="1"/>
          </p:cNvSpPr>
          <p:nvPr/>
        </p:nvSpPr>
        <p:spPr bwMode="auto">
          <a:xfrm>
            <a:off x="1828800" y="134938"/>
            <a:ext cx="55435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800">
                <a:latin typeface="Arial" charset="0"/>
              </a:rPr>
              <a:t>Line shifts in electrical discharges</a:t>
            </a:r>
          </a:p>
        </p:txBody>
      </p:sp>
      <p:grpSp>
        <p:nvGrpSpPr>
          <p:cNvPr id="19" name="Group 18"/>
          <p:cNvGrpSpPr>
            <a:grpSpLocks/>
          </p:cNvGrpSpPr>
          <p:nvPr/>
        </p:nvGrpSpPr>
        <p:grpSpPr bwMode="auto">
          <a:xfrm>
            <a:off x="2133600" y="657225"/>
            <a:ext cx="4800600" cy="5473700"/>
            <a:chOff x="0" y="0"/>
            <a:chExt cx="2562446" cy="3678865"/>
          </a:xfrm>
        </p:grpSpPr>
        <p:pic>
          <p:nvPicPr>
            <p:cNvPr id="4112" name="Picture 19"/>
            <p:cNvPicPr>
              <a:picLocks noChangeAspect="1"/>
            </p:cNvPicPr>
            <p:nvPr/>
          </p:nvPicPr>
          <p:blipFill>
            <a:blip r:embed="rId2">
              <a:extLst>
                <a:ext uri="{28A0092B-C50C-407E-A947-70E740481C1C}">
                  <a14:useLocalDpi xmlns:a14="http://schemas.microsoft.com/office/drawing/2010/main" val="0"/>
                </a:ext>
              </a:extLst>
            </a:blip>
            <a:srcRect b="63657"/>
            <a:stretch>
              <a:fillRect/>
            </a:stretch>
          </p:blipFill>
          <p:spPr bwMode="auto">
            <a:xfrm>
              <a:off x="0" y="0"/>
              <a:ext cx="2562446" cy="171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20"/>
            <p:cNvPicPr>
              <a:picLocks noChangeAspect="1"/>
            </p:cNvPicPr>
            <p:nvPr/>
          </p:nvPicPr>
          <p:blipFill>
            <a:blip r:embed="rId3">
              <a:extLst>
                <a:ext uri="{28A0092B-C50C-407E-A947-70E740481C1C}">
                  <a14:useLocalDpi xmlns:a14="http://schemas.microsoft.com/office/drawing/2010/main" val="0"/>
                </a:ext>
              </a:extLst>
            </a:blip>
            <a:srcRect t="47855" b="40858"/>
            <a:stretch>
              <a:fillRect/>
            </a:stretch>
          </p:blipFill>
          <p:spPr bwMode="auto">
            <a:xfrm>
              <a:off x="0" y="1775637"/>
              <a:ext cx="2562446" cy="53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21"/>
            <p:cNvPicPr>
              <a:picLocks noChangeAspect="1"/>
            </p:cNvPicPr>
            <p:nvPr/>
          </p:nvPicPr>
          <p:blipFill>
            <a:blip r:embed="rId2">
              <a:extLst>
                <a:ext uri="{28A0092B-C50C-407E-A947-70E740481C1C}">
                  <a14:useLocalDpi xmlns:a14="http://schemas.microsoft.com/office/drawing/2010/main" val="0"/>
                </a:ext>
              </a:extLst>
            </a:blip>
            <a:srcRect t="71558"/>
            <a:stretch>
              <a:fillRect/>
            </a:stretch>
          </p:blipFill>
          <p:spPr bwMode="auto">
            <a:xfrm>
              <a:off x="0" y="2339163"/>
              <a:ext cx="2562446" cy="1339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p:cNvGrpSpPr>
            <a:grpSpLocks/>
          </p:cNvGrpSpPr>
          <p:nvPr/>
        </p:nvGrpSpPr>
        <p:grpSpPr bwMode="auto">
          <a:xfrm>
            <a:off x="4648200" y="3298825"/>
            <a:ext cx="2133600" cy="2720975"/>
            <a:chOff x="4648200" y="3299478"/>
            <a:chExt cx="2133600" cy="2720322"/>
          </a:xfrm>
        </p:grpSpPr>
        <p:sp>
          <p:nvSpPr>
            <p:cNvPr id="2" name="Rectangle 1"/>
            <p:cNvSpPr/>
            <p:nvPr/>
          </p:nvSpPr>
          <p:spPr>
            <a:xfrm>
              <a:off x="4648200" y="3299478"/>
              <a:ext cx="1447800" cy="272032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4" name="Straight Arrow Connector 3"/>
            <p:cNvCxnSpPr/>
            <p:nvPr/>
          </p:nvCxnSpPr>
          <p:spPr>
            <a:xfrm>
              <a:off x="6096000" y="4259686"/>
              <a:ext cx="6858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5" name="TextBox 4"/>
          <p:cNvSpPr txBox="1">
            <a:spLocks noChangeArrowheads="1"/>
          </p:cNvSpPr>
          <p:nvPr/>
        </p:nvSpPr>
        <p:spPr bwMode="auto">
          <a:xfrm>
            <a:off x="6926263" y="4016375"/>
            <a:ext cx="23701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r>
              <a:rPr lang="en-GB" altLang="en-US" sz="2000">
                <a:latin typeface="Arial" charset="0"/>
              </a:rPr>
              <a:t>- Stark shift (microscopic field)</a:t>
            </a:r>
          </a:p>
        </p:txBody>
      </p:sp>
      <p:grpSp>
        <p:nvGrpSpPr>
          <p:cNvPr id="8" name="Group 7"/>
          <p:cNvGrpSpPr>
            <a:grpSpLocks/>
          </p:cNvGrpSpPr>
          <p:nvPr/>
        </p:nvGrpSpPr>
        <p:grpSpPr bwMode="auto">
          <a:xfrm>
            <a:off x="1790700" y="3298825"/>
            <a:ext cx="2159000" cy="2720975"/>
            <a:chOff x="1790700" y="3299478"/>
            <a:chExt cx="2159488" cy="2720322"/>
          </a:xfrm>
        </p:grpSpPr>
        <p:sp>
          <p:nvSpPr>
            <p:cNvPr id="28" name="Rectangle 27"/>
            <p:cNvSpPr/>
            <p:nvPr/>
          </p:nvSpPr>
          <p:spPr>
            <a:xfrm>
              <a:off x="2502061" y="3299478"/>
              <a:ext cx="1448127" cy="272032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29" name="Straight Arrow Connector 28"/>
            <p:cNvCxnSpPr/>
            <p:nvPr/>
          </p:nvCxnSpPr>
          <p:spPr>
            <a:xfrm flipH="1">
              <a:off x="1790700" y="4205723"/>
              <a:ext cx="68595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3" name="TextBox 32"/>
          <p:cNvSpPr txBox="1">
            <a:spLocks noChangeArrowheads="1"/>
          </p:cNvSpPr>
          <p:nvPr/>
        </p:nvSpPr>
        <p:spPr bwMode="auto">
          <a:xfrm>
            <a:off x="6705600" y="6248400"/>
            <a:ext cx="2370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r>
              <a:rPr lang="en-GB" altLang="en-US" sz="2000">
                <a:latin typeface="Arial" charset="0"/>
              </a:rPr>
              <a:t>Stark spectroscopy</a:t>
            </a:r>
          </a:p>
        </p:txBody>
      </p:sp>
      <p:sp>
        <p:nvSpPr>
          <p:cNvPr id="34" name="TextBox 33"/>
          <p:cNvSpPr txBox="1">
            <a:spLocks noChangeArrowheads="1"/>
          </p:cNvSpPr>
          <p:nvPr/>
        </p:nvSpPr>
        <p:spPr bwMode="auto">
          <a:xfrm>
            <a:off x="304800" y="6248400"/>
            <a:ext cx="381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r>
              <a:rPr lang="en-GB" altLang="en-US" sz="2000">
                <a:latin typeface="Arial" charset="0"/>
              </a:rPr>
              <a:t>Stark polarization spectroscopy</a:t>
            </a:r>
          </a:p>
        </p:txBody>
      </p:sp>
      <p:sp>
        <p:nvSpPr>
          <p:cNvPr id="9" name="Rectangle 8"/>
          <p:cNvSpPr>
            <a:spLocks noChangeArrowheads="1"/>
          </p:cNvSpPr>
          <p:nvPr/>
        </p:nvSpPr>
        <p:spPr bwMode="auto">
          <a:xfrm>
            <a:off x="-76200" y="4857750"/>
            <a:ext cx="1779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r>
              <a:rPr lang="en-GB" altLang="en-US" sz="2000">
                <a:latin typeface="Arial" charset="0"/>
              </a:rPr>
              <a:t>- Doppler shift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fade">
                                      <p:cBhvr>
                                        <p:cTn id="7" dur="500"/>
                                        <p:tgtEl>
                                          <p:spTgt spid="563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right)">
                                      <p:cBhvr>
                                        <p:cTn id="27" dur="1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xEl>
                                              <p:pRg st="0" end="0"/>
                                            </p:txEl>
                                          </p:spTgt>
                                        </p:tgtEl>
                                        <p:attrNameLst>
                                          <p:attrName>style.visibility</p:attrName>
                                        </p:attrNameLst>
                                      </p:cBhvr>
                                      <p:to>
                                        <p:strVal val="visible"/>
                                      </p:to>
                                    </p:set>
                                    <p:animEffect transition="in" filter="fade">
                                      <p:cBhvr>
                                        <p:cTn id="32" dur="500"/>
                                        <p:tgtEl>
                                          <p:spTgt spid="30">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56323" grpId="0"/>
      <p:bldP spid="5" grpId="0"/>
      <p:bldP spid="33" grpId="0"/>
      <p:bldP spid="34"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a:spLocks noChangeArrowheads="1"/>
          </p:cNvSpPr>
          <p:nvPr/>
        </p:nvSpPr>
        <p:spPr bwMode="auto">
          <a:xfrm>
            <a:off x="813873" y="381000"/>
            <a:ext cx="73901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400" dirty="0" smtClean="0">
                <a:latin typeface="Arial" charset="0"/>
              </a:rPr>
              <a:t>Examples of </a:t>
            </a:r>
            <a:r>
              <a:rPr lang="sr-Latn-RS" altLang="en-US" sz="2400" dirty="0" smtClean="0">
                <a:latin typeface="Arial" charset="0"/>
              </a:rPr>
              <a:t>line profiles and fitting </a:t>
            </a:r>
            <a:r>
              <a:rPr lang="en-GB" altLang="en-US" sz="2400" dirty="0" smtClean="0">
                <a:latin typeface="Arial" charset="0"/>
              </a:rPr>
              <a:t>– He</a:t>
            </a:r>
            <a:r>
              <a:rPr lang="sr-Latn-RS" altLang="en-US" sz="2400" dirty="0" smtClean="0">
                <a:latin typeface="Arial" charset="0"/>
              </a:rPr>
              <a:t> </a:t>
            </a:r>
            <a:r>
              <a:rPr lang="en-GB" altLang="en-US" sz="2400" dirty="0" smtClean="0">
                <a:latin typeface="Arial" charset="0"/>
              </a:rPr>
              <a:t>I </a:t>
            </a:r>
            <a:r>
              <a:rPr lang="sr-Latn-RS" altLang="en-US" sz="2400" dirty="0" smtClean="0">
                <a:latin typeface="Arial" charset="0"/>
              </a:rPr>
              <a:t>492.19 </a:t>
            </a:r>
            <a:r>
              <a:rPr lang="en-GB" altLang="en-US" sz="2400" dirty="0" smtClean="0">
                <a:latin typeface="Arial" charset="0"/>
              </a:rPr>
              <a:t>nm</a:t>
            </a:r>
            <a:endParaRPr lang="en-GB" altLang="en-US" sz="2400" dirty="0">
              <a:latin typeface="Arial" charset="0"/>
            </a:endParaRPr>
          </a:p>
        </p:txBody>
      </p:sp>
      <p:pic>
        <p:nvPicPr>
          <p:cNvPr id="7"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8303"/>
          <a:stretch/>
        </p:blipFill>
        <p:spPr bwMode="auto">
          <a:xfrm>
            <a:off x="1" y="1143000"/>
            <a:ext cx="43434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7246" r="1449"/>
          <a:stretch/>
        </p:blipFill>
        <p:spPr bwMode="auto">
          <a:xfrm>
            <a:off x="4343400" y="2576513"/>
            <a:ext cx="4800600" cy="4281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3944" t="30774" r="37781" b="6686"/>
          <a:stretch/>
        </p:blipFill>
        <p:spPr bwMode="auto">
          <a:xfrm>
            <a:off x="4343400" y="2286000"/>
            <a:ext cx="4793618"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5154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4735"/>
          <a:stretch/>
        </p:blipFill>
        <p:spPr bwMode="auto">
          <a:xfrm>
            <a:off x="120650" y="914400"/>
            <a:ext cx="9023350" cy="538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7"/>
          <p:cNvSpPr txBox="1">
            <a:spLocks noChangeArrowheads="1"/>
          </p:cNvSpPr>
          <p:nvPr/>
        </p:nvSpPr>
        <p:spPr bwMode="auto">
          <a:xfrm>
            <a:off x="907656" y="381000"/>
            <a:ext cx="72026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400" dirty="0" smtClean="0">
                <a:latin typeface="Arial" charset="0"/>
              </a:rPr>
              <a:t>He</a:t>
            </a:r>
            <a:r>
              <a:rPr lang="sr-Latn-RS" altLang="en-US" sz="2400" dirty="0" smtClean="0">
                <a:latin typeface="Arial" charset="0"/>
              </a:rPr>
              <a:t> </a:t>
            </a:r>
            <a:r>
              <a:rPr lang="en-GB" altLang="en-US" sz="2400" dirty="0" smtClean="0">
                <a:latin typeface="Arial" charset="0"/>
              </a:rPr>
              <a:t>I </a:t>
            </a:r>
            <a:r>
              <a:rPr lang="sr-Latn-RS" altLang="en-US" sz="2400" dirty="0" smtClean="0">
                <a:latin typeface="Arial" charset="0"/>
              </a:rPr>
              <a:t>492.19 </a:t>
            </a:r>
            <a:r>
              <a:rPr lang="en-GB" altLang="en-US" sz="2400" dirty="0" smtClean="0">
                <a:latin typeface="Arial" charset="0"/>
              </a:rPr>
              <a:t>nm</a:t>
            </a:r>
            <a:r>
              <a:rPr lang="sr-Latn-RS" altLang="en-US" sz="2400" dirty="0" smtClean="0">
                <a:latin typeface="Arial" charset="0"/>
              </a:rPr>
              <a:t> in macroscopic electric field in DBD</a:t>
            </a:r>
            <a:endParaRPr lang="en-GB" altLang="en-US" sz="2400" dirty="0">
              <a:latin typeface="Arial" charset="0"/>
            </a:endParaRPr>
          </a:p>
        </p:txBody>
      </p:sp>
      <p:sp>
        <p:nvSpPr>
          <p:cNvPr id="2" name="Rectangle 1"/>
          <p:cNvSpPr/>
          <p:nvPr/>
        </p:nvSpPr>
        <p:spPr>
          <a:xfrm>
            <a:off x="147946" y="6349425"/>
            <a:ext cx="9300854" cy="584775"/>
          </a:xfrm>
          <a:prstGeom prst="rect">
            <a:avLst/>
          </a:prstGeom>
        </p:spPr>
        <p:txBody>
          <a:bodyPr wrap="square">
            <a:spAutoFit/>
          </a:bodyPr>
          <a:lstStyle/>
          <a:p>
            <a:r>
              <a:rPr lang="pt-BR" sz="1600" dirty="0" smtClean="0">
                <a:latin typeface="Arial" charset="0"/>
              </a:rPr>
              <a:t>S S Ivkovi</a:t>
            </a:r>
            <a:r>
              <a:rPr lang="sr-Latn-RS" sz="1600" dirty="0">
                <a:latin typeface="Arial" charset="0"/>
              </a:rPr>
              <a:t>ć</a:t>
            </a:r>
            <a:r>
              <a:rPr lang="pt-BR" sz="1600" dirty="0" smtClean="0">
                <a:latin typeface="Arial" charset="0"/>
              </a:rPr>
              <a:t>, </a:t>
            </a:r>
            <a:r>
              <a:rPr lang="sr-Latn-RS" sz="1600" dirty="0" smtClean="0">
                <a:latin typeface="Arial" charset="0"/>
              </a:rPr>
              <a:t>B M </a:t>
            </a:r>
            <a:r>
              <a:rPr lang="pt-BR" sz="1600" dirty="0" smtClean="0">
                <a:latin typeface="Arial" charset="0"/>
              </a:rPr>
              <a:t>Obradovi</a:t>
            </a:r>
            <a:r>
              <a:rPr lang="sr-Latn-RS" sz="1600" dirty="0" smtClean="0">
                <a:latin typeface="Arial" charset="0"/>
              </a:rPr>
              <a:t>ć</a:t>
            </a:r>
            <a:r>
              <a:rPr lang="pt-BR" sz="1600" dirty="0" smtClean="0">
                <a:latin typeface="Arial" charset="0"/>
              </a:rPr>
              <a:t>, </a:t>
            </a:r>
            <a:r>
              <a:rPr lang="sr-Latn-RS" sz="1600" dirty="0" smtClean="0">
                <a:latin typeface="Arial" charset="0"/>
              </a:rPr>
              <a:t>N </a:t>
            </a:r>
            <a:r>
              <a:rPr lang="pt-BR" sz="1600" dirty="0" smtClean="0">
                <a:latin typeface="Arial" charset="0"/>
              </a:rPr>
              <a:t>Cvetanovi</a:t>
            </a:r>
            <a:r>
              <a:rPr lang="sr-Latn-RS" sz="1600" dirty="0" smtClean="0">
                <a:latin typeface="Arial" charset="0"/>
              </a:rPr>
              <a:t>ć</a:t>
            </a:r>
            <a:r>
              <a:rPr lang="pt-BR" sz="1600" dirty="0" smtClean="0">
                <a:latin typeface="Arial" charset="0"/>
              </a:rPr>
              <a:t>, </a:t>
            </a:r>
            <a:r>
              <a:rPr lang="sr-Latn-RS" sz="1600" dirty="0" smtClean="0">
                <a:latin typeface="Arial" charset="0"/>
              </a:rPr>
              <a:t>M M </a:t>
            </a:r>
            <a:r>
              <a:rPr lang="pt-BR" sz="1600" dirty="0" smtClean="0">
                <a:latin typeface="Arial" charset="0"/>
              </a:rPr>
              <a:t>Kuraica and </a:t>
            </a:r>
            <a:r>
              <a:rPr lang="sr-Latn-RS" sz="1600" dirty="0" smtClean="0">
                <a:latin typeface="Arial" charset="0"/>
              </a:rPr>
              <a:t>J </a:t>
            </a:r>
            <a:r>
              <a:rPr lang="en-GB" sz="1600" dirty="0" err="1" smtClean="0">
                <a:latin typeface="Arial" charset="0"/>
              </a:rPr>
              <a:t>Puri</a:t>
            </a:r>
            <a:r>
              <a:rPr lang="sr-Latn-RS" sz="1600" dirty="0" smtClean="0">
                <a:latin typeface="Arial" charset="0"/>
              </a:rPr>
              <a:t>ć, </a:t>
            </a:r>
            <a:r>
              <a:rPr lang="en-GB" sz="1600" dirty="0" smtClean="0">
                <a:latin typeface="Arial" charset="0"/>
              </a:rPr>
              <a:t>J</a:t>
            </a:r>
            <a:r>
              <a:rPr lang="en-GB" sz="1600" dirty="0">
                <a:latin typeface="Arial" charset="0"/>
              </a:rPr>
              <a:t>. Phys. D: Appl. Phys. </a:t>
            </a:r>
            <a:r>
              <a:rPr lang="en-GB" sz="1600" dirty="0" smtClean="0">
                <a:latin typeface="Arial" charset="0"/>
              </a:rPr>
              <a:t>42</a:t>
            </a:r>
            <a:r>
              <a:rPr lang="sr-Latn-RS" sz="1600" dirty="0" smtClean="0">
                <a:latin typeface="Arial" charset="0"/>
              </a:rPr>
              <a:t> (2009)</a:t>
            </a:r>
            <a:r>
              <a:rPr lang="en-GB" sz="1600" dirty="0" smtClean="0">
                <a:latin typeface="Arial" charset="0"/>
              </a:rPr>
              <a:t> </a:t>
            </a:r>
            <a:r>
              <a:rPr lang="en-GB" sz="1600" dirty="0">
                <a:latin typeface="Arial" charset="0"/>
              </a:rPr>
              <a:t>225206</a:t>
            </a:r>
          </a:p>
        </p:txBody>
      </p:sp>
    </p:spTree>
    <p:extLst>
      <p:ext uri="{BB962C8B-B14F-4D97-AF65-F5344CB8AC3E}">
        <p14:creationId xmlns:p14="http://schemas.microsoft.com/office/powerpoint/2010/main" val="314676691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a:spLocks noChangeArrowheads="1"/>
          </p:cNvSpPr>
          <p:nvPr/>
        </p:nvSpPr>
        <p:spPr bwMode="auto">
          <a:xfrm>
            <a:off x="685800" y="457200"/>
            <a:ext cx="76626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2800" dirty="0" smtClean="0">
                <a:latin typeface="Arial" charset="0"/>
              </a:rPr>
              <a:t>Influence of the pressure on He I 492.2 nm line</a:t>
            </a:r>
            <a:endParaRPr lang="en-GB" altLang="en-US" sz="2800" dirty="0">
              <a:latin typeface="Arial"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514394058"/>
              </p:ext>
            </p:extLst>
          </p:nvPr>
        </p:nvGraphicFramePr>
        <p:xfrm>
          <a:off x="432702" y="795010"/>
          <a:ext cx="7772400" cy="6063468"/>
        </p:xfrm>
        <a:graphic>
          <a:graphicData uri="http://schemas.openxmlformats.org/presentationml/2006/ole">
            <mc:AlternateContent xmlns:mc="http://schemas.openxmlformats.org/markup-compatibility/2006">
              <mc:Choice xmlns:v="urn:schemas-microsoft-com:vml" Requires="v">
                <p:oleObj spid="_x0000_s84009" name="Graph" r:id="rId3" imgW="4440960" imgH="3463200" progId="Origin50.Graph">
                  <p:embed/>
                </p:oleObj>
              </mc:Choice>
              <mc:Fallback>
                <p:oleObj name="Graph" r:id="rId3" imgW="4440960" imgH="3463200" progId="Origin50.Graph">
                  <p:embed/>
                  <p:pic>
                    <p:nvPicPr>
                      <p:cNvPr id="0" name="Object 1"/>
                      <p:cNvPicPr>
                        <a:picLocks noChangeAspect="1" noChangeArrowheads="1"/>
                      </p:cNvPicPr>
                      <p:nvPr/>
                    </p:nvPicPr>
                    <p:blipFill>
                      <a:blip r:embed="rId4"/>
                      <a:srcRect/>
                      <a:stretch>
                        <a:fillRect/>
                      </a:stretch>
                    </p:blipFill>
                    <p:spPr bwMode="auto">
                      <a:xfrm>
                        <a:off x="432702" y="795010"/>
                        <a:ext cx="7772400" cy="606346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68761717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a:spLocks noChangeArrowheads="1"/>
          </p:cNvSpPr>
          <p:nvPr/>
        </p:nvSpPr>
        <p:spPr bwMode="auto">
          <a:xfrm>
            <a:off x="685800" y="457200"/>
            <a:ext cx="76626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2800" dirty="0" smtClean="0">
                <a:latin typeface="Arial" charset="0"/>
              </a:rPr>
              <a:t>Influence of the pressure on He I 492.2 nm line</a:t>
            </a:r>
            <a:endParaRPr lang="en-GB" altLang="en-US" sz="2800" dirty="0">
              <a:latin typeface="Arial"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759235075"/>
              </p:ext>
            </p:extLst>
          </p:nvPr>
        </p:nvGraphicFramePr>
        <p:xfrm>
          <a:off x="432702" y="795010"/>
          <a:ext cx="7772400" cy="6063468"/>
        </p:xfrm>
        <a:graphic>
          <a:graphicData uri="http://schemas.openxmlformats.org/presentationml/2006/ole">
            <mc:AlternateContent xmlns:mc="http://schemas.openxmlformats.org/markup-compatibility/2006">
              <mc:Choice xmlns:v="urn:schemas-microsoft-com:vml" Requires="v">
                <p:oleObj spid="_x0000_s126983" name="Graph" r:id="rId3" imgW="4440960" imgH="3463200" progId="Origin50.Graph">
                  <p:embed/>
                </p:oleObj>
              </mc:Choice>
              <mc:Fallback>
                <p:oleObj name="Graph" r:id="rId3" imgW="4440960" imgH="3463200" progId="Origin50.Graph">
                  <p:embed/>
                  <p:pic>
                    <p:nvPicPr>
                      <p:cNvPr id="0" name=""/>
                      <p:cNvPicPr>
                        <a:picLocks noChangeAspect="1" noChangeArrowheads="1"/>
                      </p:cNvPicPr>
                      <p:nvPr/>
                    </p:nvPicPr>
                    <p:blipFill>
                      <a:blip r:embed="rId4"/>
                      <a:srcRect/>
                      <a:stretch>
                        <a:fillRect/>
                      </a:stretch>
                    </p:blipFill>
                    <p:spPr bwMode="auto">
                      <a:xfrm>
                        <a:off x="432702" y="795010"/>
                        <a:ext cx="7772400" cy="606346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32034018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943225"/>
            <a:ext cx="5427595" cy="376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7"/>
          <p:cNvSpPr txBox="1">
            <a:spLocks noChangeArrowheads="1"/>
          </p:cNvSpPr>
          <p:nvPr/>
        </p:nvSpPr>
        <p:spPr bwMode="auto">
          <a:xfrm>
            <a:off x="1953605" y="76200"/>
            <a:ext cx="56236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800" dirty="0" err="1" smtClean="0">
                <a:latin typeface="Arial" charset="0"/>
              </a:rPr>
              <a:t>Nouniform</a:t>
            </a:r>
            <a:r>
              <a:rPr lang="en-GB" altLang="en-US" sz="2800" dirty="0" smtClean="0">
                <a:latin typeface="Arial" charset="0"/>
              </a:rPr>
              <a:t> plasma – foe or friend </a:t>
            </a:r>
          </a:p>
          <a:p>
            <a:pPr algn="ctr" eaLnBrk="1" hangingPunct="1">
              <a:spcBef>
                <a:spcPct val="0"/>
              </a:spcBef>
              <a:buFontTx/>
              <a:buNone/>
            </a:pPr>
            <a:r>
              <a:rPr lang="en-GB" altLang="en-US" sz="2800" dirty="0" smtClean="0">
                <a:latin typeface="Arial" charset="0"/>
              </a:rPr>
              <a:t>in line shift measurement?</a:t>
            </a:r>
            <a:endParaRPr lang="en-GB" altLang="en-US" sz="2800" dirty="0">
              <a:latin typeface="Arial"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3479"/>
          <a:stretch/>
        </p:blipFill>
        <p:spPr>
          <a:xfrm>
            <a:off x="228600" y="978090"/>
            <a:ext cx="3511296" cy="3289110"/>
          </a:xfrm>
          <a:prstGeom prst="rect">
            <a:avLst/>
          </a:prstGeom>
        </p:spPr>
      </p:pic>
      <p:sp>
        <p:nvSpPr>
          <p:cNvPr id="10" name="Oval 9"/>
          <p:cNvSpPr/>
          <p:nvPr/>
        </p:nvSpPr>
        <p:spPr>
          <a:xfrm>
            <a:off x="990600" y="1371600"/>
            <a:ext cx="3810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p:cNvCxnSpPr/>
          <p:nvPr/>
        </p:nvCxnSpPr>
        <p:spPr>
          <a:xfrm>
            <a:off x="1346579" y="1558688"/>
            <a:ext cx="3418853" cy="18703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765431" y="2158425"/>
            <a:ext cx="4319763" cy="584775"/>
          </a:xfrm>
          <a:prstGeom prst="rect">
            <a:avLst/>
          </a:prstGeom>
        </p:spPr>
        <p:txBody>
          <a:bodyPr wrap="square">
            <a:spAutoFit/>
          </a:bodyPr>
          <a:lstStyle/>
          <a:p>
            <a:r>
              <a:rPr lang="en-GB" sz="1600" dirty="0">
                <a:latin typeface="Arial" charset="0"/>
              </a:rPr>
              <a:t>M.M. </a:t>
            </a:r>
            <a:r>
              <a:rPr lang="en-GB" sz="1600" dirty="0" err="1">
                <a:latin typeface="Arial" charset="0"/>
              </a:rPr>
              <a:t>Kuraica</a:t>
            </a:r>
            <a:r>
              <a:rPr lang="en-GB" sz="1600" dirty="0">
                <a:latin typeface="Arial" charset="0"/>
              </a:rPr>
              <a:t>, N. </a:t>
            </a:r>
            <a:r>
              <a:rPr lang="en-GB" sz="1600" dirty="0" err="1" smtClean="0">
                <a:latin typeface="Arial" charset="0"/>
              </a:rPr>
              <a:t>Konjevi</a:t>
            </a:r>
            <a:r>
              <a:rPr lang="sr-Latn-RS" sz="1600" dirty="0" smtClean="0">
                <a:latin typeface="Arial" charset="0"/>
              </a:rPr>
              <a:t>ć</a:t>
            </a:r>
            <a:r>
              <a:rPr lang="en-GB" sz="1600" dirty="0" smtClean="0">
                <a:latin typeface="Arial" charset="0"/>
              </a:rPr>
              <a:t>, </a:t>
            </a:r>
            <a:r>
              <a:rPr lang="en-GB" sz="1600" dirty="0">
                <a:latin typeface="Arial" charset="0"/>
              </a:rPr>
              <a:t>I.R. </a:t>
            </a:r>
            <a:r>
              <a:rPr lang="en-GB" sz="1600" dirty="0" err="1" smtClean="0">
                <a:latin typeface="Arial" charset="0"/>
              </a:rPr>
              <a:t>Videnovi</a:t>
            </a:r>
            <a:r>
              <a:rPr lang="sr-Latn-RS" sz="1600" dirty="0" smtClean="0">
                <a:latin typeface="Arial" charset="0"/>
              </a:rPr>
              <a:t>ć</a:t>
            </a:r>
            <a:r>
              <a:rPr lang="en-GB" sz="1600" dirty="0" smtClean="0">
                <a:latin typeface="Arial" charset="0"/>
              </a:rPr>
              <a:t>, </a:t>
            </a:r>
            <a:r>
              <a:rPr lang="en-GB" sz="1600" dirty="0" err="1">
                <a:latin typeface="Arial" charset="0"/>
              </a:rPr>
              <a:t>Spectrochim</a:t>
            </a:r>
            <a:r>
              <a:rPr lang="en-GB" sz="1600" dirty="0">
                <a:latin typeface="Arial" charset="0"/>
              </a:rPr>
              <a:t>. </a:t>
            </a:r>
            <a:r>
              <a:rPr lang="en-GB" sz="1600" dirty="0" err="1">
                <a:latin typeface="Arial" charset="0"/>
              </a:rPr>
              <a:t>Acta</a:t>
            </a:r>
            <a:r>
              <a:rPr lang="en-GB" sz="1600" dirty="0">
                <a:latin typeface="Arial" charset="0"/>
              </a:rPr>
              <a:t> B </a:t>
            </a:r>
            <a:r>
              <a:rPr lang="en-GB" sz="1600" dirty="0" smtClean="0">
                <a:latin typeface="Arial" charset="0"/>
              </a:rPr>
              <a:t>52</a:t>
            </a:r>
            <a:r>
              <a:rPr lang="sr-Latn-RS" sz="1600" dirty="0" smtClean="0">
                <a:latin typeface="Arial" charset="0"/>
              </a:rPr>
              <a:t> </a:t>
            </a:r>
            <a:r>
              <a:rPr lang="en-GB" sz="1600" dirty="0" smtClean="0">
                <a:latin typeface="Arial" charset="0"/>
              </a:rPr>
              <a:t>(</a:t>
            </a:r>
            <a:r>
              <a:rPr lang="en-GB" sz="1600" dirty="0">
                <a:latin typeface="Arial" charset="0"/>
              </a:rPr>
              <a:t>1997) 745</a:t>
            </a:r>
          </a:p>
        </p:txBody>
      </p:sp>
    </p:spTree>
    <p:extLst>
      <p:ext uri="{BB962C8B-B14F-4D97-AF65-F5344CB8AC3E}">
        <p14:creationId xmlns:p14="http://schemas.microsoft.com/office/powerpoint/2010/main" val="1089914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739"/>
                                        </p:tgtEl>
                                        <p:attrNameLst>
                                          <p:attrName>style.visibility</p:attrName>
                                        </p:attrNameLst>
                                      </p:cBhvr>
                                      <p:to>
                                        <p:strVal val="visible"/>
                                      </p:to>
                                    </p:set>
                                    <p:animEffect transition="in" filter="fade">
                                      <p:cBhvr>
                                        <p:cTn id="12" dur="500"/>
                                        <p:tgtEl>
                                          <p:spTgt spid="737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3952074097"/>
              </p:ext>
            </p:extLst>
          </p:nvPr>
        </p:nvGraphicFramePr>
        <p:xfrm>
          <a:off x="5334000" y="1114097"/>
          <a:ext cx="3810000" cy="2847965"/>
        </p:xfrm>
        <a:graphic>
          <a:graphicData uri="http://schemas.openxmlformats.org/presentationml/2006/ole">
            <mc:AlternateContent xmlns:mc="http://schemas.openxmlformats.org/markup-compatibility/2006">
              <mc:Choice xmlns:v="urn:schemas-microsoft-com:vml" Requires="v">
                <p:oleObj spid="_x0000_s75881" name="Graph" r:id="rId3" imgW="4281120" imgH="3463200" progId="Origin50.Graph">
                  <p:embed/>
                </p:oleObj>
              </mc:Choice>
              <mc:Fallback>
                <p:oleObj name="Graph" r:id="rId3" imgW="4281120" imgH="3463200" progId="Origin50.Graph">
                  <p:embed/>
                  <p:pic>
                    <p:nvPicPr>
                      <p:cNvPr id="0" name=""/>
                      <p:cNvPicPr/>
                      <p:nvPr/>
                    </p:nvPicPr>
                    <p:blipFill>
                      <a:blip r:embed="rId4"/>
                      <a:stretch>
                        <a:fillRect/>
                      </a:stretch>
                    </p:blipFill>
                    <p:spPr>
                      <a:xfrm>
                        <a:off x="5334000" y="1114097"/>
                        <a:ext cx="3810000" cy="2847965"/>
                      </a:xfrm>
                      <a:prstGeom prst="rect">
                        <a:avLst/>
                      </a:prstGeom>
                    </p:spPr>
                  </p:pic>
                </p:oleObj>
              </mc:Fallback>
            </mc:AlternateContent>
          </a:graphicData>
        </a:graphic>
      </p:graphicFrame>
      <p:sp>
        <p:nvSpPr>
          <p:cNvPr id="7" name="TextBox 7"/>
          <p:cNvSpPr txBox="1">
            <a:spLocks noChangeArrowheads="1"/>
          </p:cNvSpPr>
          <p:nvPr/>
        </p:nvSpPr>
        <p:spPr bwMode="auto">
          <a:xfrm>
            <a:off x="1953605" y="76200"/>
            <a:ext cx="56236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800" dirty="0" err="1" smtClean="0">
                <a:latin typeface="Arial" charset="0"/>
              </a:rPr>
              <a:t>Nouniform</a:t>
            </a:r>
            <a:r>
              <a:rPr lang="en-GB" altLang="en-US" sz="2800" dirty="0" smtClean="0">
                <a:latin typeface="Arial" charset="0"/>
              </a:rPr>
              <a:t> plasma – foe or friend </a:t>
            </a:r>
          </a:p>
          <a:p>
            <a:pPr algn="ctr" eaLnBrk="1" hangingPunct="1">
              <a:spcBef>
                <a:spcPct val="0"/>
              </a:spcBef>
              <a:buFontTx/>
              <a:buNone/>
            </a:pPr>
            <a:r>
              <a:rPr lang="en-GB" altLang="en-US" sz="2800" dirty="0" smtClean="0">
                <a:latin typeface="Arial" charset="0"/>
              </a:rPr>
              <a:t>in line shift measurement?</a:t>
            </a:r>
            <a:endParaRPr lang="en-GB" altLang="en-US" sz="2800" dirty="0">
              <a:latin typeface="Arial"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987219157"/>
              </p:ext>
            </p:extLst>
          </p:nvPr>
        </p:nvGraphicFramePr>
        <p:xfrm>
          <a:off x="5334000" y="4038600"/>
          <a:ext cx="3757597" cy="2895600"/>
        </p:xfrm>
        <a:graphic>
          <a:graphicData uri="http://schemas.openxmlformats.org/presentationml/2006/ole">
            <mc:AlternateContent xmlns:mc="http://schemas.openxmlformats.org/markup-compatibility/2006">
              <mc:Choice xmlns:v="urn:schemas-microsoft-com:vml" Requires="v">
                <p:oleObj spid="_x0000_s75882" name="Graph" r:id="rId5" imgW="4373280" imgH="3522240" progId="Origin50.Graph">
                  <p:embed/>
                </p:oleObj>
              </mc:Choice>
              <mc:Fallback>
                <p:oleObj name="Graph" r:id="rId5" imgW="4373280" imgH="3522240" progId="Origin50.Graph">
                  <p:embed/>
                  <p:pic>
                    <p:nvPicPr>
                      <p:cNvPr id="0" name=""/>
                      <p:cNvPicPr/>
                      <p:nvPr/>
                    </p:nvPicPr>
                    <p:blipFill>
                      <a:blip r:embed="rId6"/>
                      <a:stretch>
                        <a:fillRect/>
                      </a:stretch>
                    </p:blipFill>
                    <p:spPr>
                      <a:xfrm>
                        <a:off x="5334000" y="4038600"/>
                        <a:ext cx="3757597" cy="28956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155097028"/>
              </p:ext>
            </p:extLst>
          </p:nvPr>
        </p:nvGraphicFramePr>
        <p:xfrm>
          <a:off x="1789328" y="3962400"/>
          <a:ext cx="3803608" cy="2971800"/>
        </p:xfrm>
        <a:graphic>
          <a:graphicData uri="http://schemas.openxmlformats.org/presentationml/2006/ole">
            <mc:AlternateContent xmlns:mc="http://schemas.openxmlformats.org/markup-compatibility/2006">
              <mc:Choice xmlns:v="urn:schemas-microsoft-com:vml" Requires="v">
                <p:oleObj spid="_x0000_s75883" name="Graph" r:id="rId7" imgW="4312800" imgH="3517920" progId="Origin50.Graph">
                  <p:embed/>
                </p:oleObj>
              </mc:Choice>
              <mc:Fallback>
                <p:oleObj name="Graph" r:id="rId7" imgW="4312800" imgH="3517920" progId="Origin50.Graph">
                  <p:embed/>
                  <p:pic>
                    <p:nvPicPr>
                      <p:cNvPr id="0" name=""/>
                      <p:cNvPicPr/>
                      <p:nvPr/>
                    </p:nvPicPr>
                    <p:blipFill>
                      <a:blip r:embed="rId8"/>
                      <a:stretch>
                        <a:fillRect/>
                      </a:stretch>
                    </p:blipFill>
                    <p:spPr>
                      <a:xfrm>
                        <a:off x="1789328" y="3962400"/>
                        <a:ext cx="3803608" cy="2971800"/>
                      </a:xfrm>
                      <a:prstGeom prst="rect">
                        <a:avLst/>
                      </a:prstGeom>
                    </p:spPr>
                  </p:pic>
                </p:oleObj>
              </mc:Fallback>
            </mc:AlternateContent>
          </a:graphicData>
        </a:graphic>
      </p:graphicFrame>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b="3479"/>
          <a:stretch/>
        </p:blipFill>
        <p:spPr>
          <a:xfrm>
            <a:off x="228600" y="978090"/>
            <a:ext cx="3511296" cy="3289110"/>
          </a:xfrm>
          <a:prstGeom prst="rect">
            <a:avLst/>
          </a:prstGeom>
        </p:spPr>
      </p:pic>
      <p:sp>
        <p:nvSpPr>
          <p:cNvPr id="10" name="Oval 9"/>
          <p:cNvSpPr/>
          <p:nvPr/>
        </p:nvSpPr>
        <p:spPr>
          <a:xfrm>
            <a:off x="990600" y="1371600"/>
            <a:ext cx="3810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p:cNvCxnSpPr>
            <a:stCxn id="10" idx="6"/>
          </p:cNvCxnSpPr>
          <p:nvPr/>
        </p:nvCxnSpPr>
        <p:spPr>
          <a:xfrm>
            <a:off x="1371600" y="1562100"/>
            <a:ext cx="6324600" cy="14859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346579" y="1558688"/>
            <a:ext cx="6502021" cy="35467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346579" y="1566649"/>
            <a:ext cx="2393317" cy="300535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0611" y="5780782"/>
            <a:ext cx="2108011" cy="1077218"/>
          </a:xfrm>
          <a:prstGeom prst="rect">
            <a:avLst/>
          </a:prstGeom>
        </p:spPr>
        <p:txBody>
          <a:bodyPr wrap="square">
            <a:spAutoFit/>
          </a:bodyPr>
          <a:lstStyle/>
          <a:p>
            <a:r>
              <a:rPr lang="en-GB" sz="1600" dirty="0">
                <a:latin typeface="Arial" charset="0"/>
              </a:rPr>
              <a:t>B.M. </a:t>
            </a:r>
            <a:r>
              <a:rPr lang="en-GB" sz="1600" dirty="0" err="1" smtClean="0">
                <a:latin typeface="Arial" charset="0"/>
              </a:rPr>
              <a:t>Obradovi</a:t>
            </a:r>
            <a:r>
              <a:rPr lang="sr-Latn-RS" sz="1600" dirty="0" smtClean="0">
                <a:latin typeface="Arial" charset="0"/>
              </a:rPr>
              <a:t>ć</a:t>
            </a:r>
            <a:r>
              <a:rPr lang="en-GB" sz="1600" dirty="0" smtClean="0">
                <a:latin typeface="Arial" charset="0"/>
              </a:rPr>
              <a:t>, </a:t>
            </a:r>
            <a:r>
              <a:rPr lang="en-GB" sz="1600" dirty="0">
                <a:latin typeface="Arial" charset="0"/>
              </a:rPr>
              <a:t>M.M. </a:t>
            </a:r>
            <a:r>
              <a:rPr lang="en-GB" sz="1600" dirty="0" err="1" smtClean="0">
                <a:latin typeface="Arial" charset="0"/>
              </a:rPr>
              <a:t>Kuraica</a:t>
            </a:r>
            <a:r>
              <a:rPr lang="sr-Latn-RS" sz="1600" dirty="0" smtClean="0">
                <a:latin typeface="Arial" charset="0"/>
              </a:rPr>
              <a:t>, </a:t>
            </a:r>
            <a:r>
              <a:rPr lang="en-GB" sz="1600" dirty="0" smtClean="0">
                <a:latin typeface="Arial" charset="0"/>
              </a:rPr>
              <a:t>Physics </a:t>
            </a:r>
            <a:r>
              <a:rPr lang="en-GB" sz="1600" dirty="0">
                <a:latin typeface="Arial" charset="0"/>
              </a:rPr>
              <a:t>Letters A 372 (2008) 137–140</a:t>
            </a:r>
          </a:p>
        </p:txBody>
      </p:sp>
    </p:spTree>
    <p:extLst>
      <p:ext uri="{BB962C8B-B14F-4D97-AF65-F5344CB8AC3E}">
        <p14:creationId xmlns:p14="http://schemas.microsoft.com/office/powerpoint/2010/main" val="12237362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3479"/>
          <a:stretch/>
        </p:blipFill>
        <p:spPr>
          <a:xfrm>
            <a:off x="228600" y="978090"/>
            <a:ext cx="3511296" cy="3289110"/>
          </a:xfrm>
          <a:prstGeom prst="rect">
            <a:avLst/>
          </a:prstGeom>
        </p:spPr>
      </p:pic>
      <p:pic>
        <p:nvPicPr>
          <p:cNvPr id="79877" name="Picture 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447800" y="3962400"/>
            <a:ext cx="2514600" cy="2906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6" name="Picture 4"/>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981450" y="3938393"/>
            <a:ext cx="2571750" cy="289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5" name="Picture 3"/>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543675" y="3951259"/>
            <a:ext cx="2524125" cy="2906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4"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553200" y="978090"/>
            <a:ext cx="2590800" cy="2831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7"/>
          <p:cNvSpPr txBox="1">
            <a:spLocks noChangeArrowheads="1"/>
          </p:cNvSpPr>
          <p:nvPr/>
        </p:nvSpPr>
        <p:spPr bwMode="auto">
          <a:xfrm>
            <a:off x="1953605" y="76200"/>
            <a:ext cx="56236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800" dirty="0" err="1" smtClean="0">
                <a:latin typeface="Arial" charset="0"/>
              </a:rPr>
              <a:t>Nouniform</a:t>
            </a:r>
            <a:r>
              <a:rPr lang="en-GB" altLang="en-US" sz="2800" dirty="0" smtClean="0">
                <a:latin typeface="Arial" charset="0"/>
              </a:rPr>
              <a:t> plasma – foe or friend </a:t>
            </a:r>
          </a:p>
          <a:p>
            <a:pPr algn="ctr" eaLnBrk="1" hangingPunct="1">
              <a:spcBef>
                <a:spcPct val="0"/>
              </a:spcBef>
              <a:buFontTx/>
              <a:buNone/>
            </a:pPr>
            <a:r>
              <a:rPr lang="en-GB" altLang="en-US" sz="2800" dirty="0" smtClean="0">
                <a:latin typeface="Arial" charset="0"/>
              </a:rPr>
              <a:t>in line shift measurement?</a:t>
            </a:r>
            <a:endParaRPr lang="en-GB" altLang="en-US" sz="2800" dirty="0">
              <a:latin typeface="Arial" charset="0"/>
            </a:endParaRPr>
          </a:p>
        </p:txBody>
      </p:sp>
      <p:sp>
        <p:nvSpPr>
          <p:cNvPr id="10" name="Oval 9"/>
          <p:cNvSpPr/>
          <p:nvPr/>
        </p:nvSpPr>
        <p:spPr>
          <a:xfrm>
            <a:off x="990600" y="1371600"/>
            <a:ext cx="3810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p:cNvCxnSpPr>
            <a:stCxn id="10" idx="6"/>
          </p:cNvCxnSpPr>
          <p:nvPr/>
        </p:nvCxnSpPr>
        <p:spPr>
          <a:xfrm>
            <a:off x="1371600" y="1562100"/>
            <a:ext cx="6205659" cy="454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6"/>
          </p:cNvCxnSpPr>
          <p:nvPr/>
        </p:nvCxnSpPr>
        <p:spPr>
          <a:xfrm>
            <a:off x="1371600" y="1562100"/>
            <a:ext cx="5791200" cy="30099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0" idx="5"/>
          </p:cNvCxnSpPr>
          <p:nvPr/>
        </p:nvCxnSpPr>
        <p:spPr>
          <a:xfrm>
            <a:off x="1315804" y="1696804"/>
            <a:ext cx="3158625" cy="287519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181100" y="1752600"/>
            <a:ext cx="876300" cy="2819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886200" y="1752600"/>
            <a:ext cx="2667000" cy="830997"/>
          </a:xfrm>
          <a:prstGeom prst="rect">
            <a:avLst/>
          </a:prstGeom>
        </p:spPr>
        <p:txBody>
          <a:bodyPr wrap="square">
            <a:spAutoFit/>
          </a:bodyPr>
          <a:lstStyle/>
          <a:p>
            <a:r>
              <a:rPr lang="en-GB" sz="1600" dirty="0" smtClean="0">
                <a:latin typeface="Arial" charset="0"/>
              </a:rPr>
              <a:t>N. M. </a:t>
            </a:r>
            <a:r>
              <a:rPr lang="sr-Latn-RS" sz="1600" dirty="0" smtClean="0">
                <a:latin typeface="Arial" charset="0"/>
              </a:rPr>
              <a:t>Š</a:t>
            </a:r>
            <a:r>
              <a:rPr lang="en-GB" sz="1600" dirty="0" err="1" smtClean="0">
                <a:latin typeface="Arial" charset="0"/>
              </a:rPr>
              <a:t>i</a:t>
            </a:r>
            <a:r>
              <a:rPr lang="sr-Latn-RS" sz="1600" dirty="0" smtClean="0">
                <a:latin typeface="Arial" charset="0"/>
              </a:rPr>
              <a:t>š</a:t>
            </a:r>
            <a:r>
              <a:rPr lang="en-GB" sz="1600" dirty="0" err="1" smtClean="0">
                <a:latin typeface="Arial" charset="0"/>
              </a:rPr>
              <a:t>ovi</a:t>
            </a:r>
            <a:r>
              <a:rPr lang="sr-Latn-RS" sz="1600" dirty="0" smtClean="0">
                <a:latin typeface="Arial" charset="0"/>
              </a:rPr>
              <a:t>ć</a:t>
            </a:r>
            <a:r>
              <a:rPr lang="en-GB" sz="1600" dirty="0" smtClean="0">
                <a:latin typeface="Arial" charset="0"/>
              </a:rPr>
              <a:t>,</a:t>
            </a:r>
            <a:r>
              <a:rPr lang="sr-Latn-RS" sz="1600" dirty="0" smtClean="0">
                <a:latin typeface="Arial" charset="0"/>
              </a:rPr>
              <a:t>et al, </a:t>
            </a:r>
            <a:r>
              <a:rPr lang="en-GB" sz="1600" dirty="0" smtClean="0">
                <a:latin typeface="Arial" charset="0"/>
              </a:rPr>
              <a:t>J</a:t>
            </a:r>
            <a:r>
              <a:rPr lang="en-GB" sz="1600" dirty="0">
                <a:latin typeface="Arial" charset="0"/>
              </a:rPr>
              <a:t>. Anal. At. </a:t>
            </a:r>
            <a:r>
              <a:rPr lang="en-GB" sz="1600" dirty="0" err="1">
                <a:latin typeface="Arial" charset="0"/>
              </a:rPr>
              <a:t>Spectrom</a:t>
            </a:r>
            <a:r>
              <a:rPr lang="en-GB" sz="1600" dirty="0">
                <a:latin typeface="Arial" charset="0"/>
              </a:rPr>
              <a:t>., </a:t>
            </a:r>
            <a:r>
              <a:rPr lang="en-GB" sz="1600" dirty="0" smtClean="0">
                <a:latin typeface="Arial" charset="0"/>
              </a:rPr>
              <a:t>29</a:t>
            </a:r>
            <a:r>
              <a:rPr lang="sr-Latn-RS" sz="1600" dirty="0" smtClean="0">
                <a:latin typeface="Arial" charset="0"/>
              </a:rPr>
              <a:t> (</a:t>
            </a:r>
            <a:r>
              <a:rPr lang="en-GB" sz="1600" dirty="0" smtClean="0">
                <a:latin typeface="Arial" charset="0"/>
              </a:rPr>
              <a:t>2014</a:t>
            </a:r>
            <a:r>
              <a:rPr lang="sr-Latn-RS" sz="1600" dirty="0" smtClean="0">
                <a:latin typeface="Arial" charset="0"/>
              </a:rPr>
              <a:t>)</a:t>
            </a:r>
            <a:r>
              <a:rPr lang="en-GB" sz="1600" dirty="0" smtClean="0">
                <a:latin typeface="Arial" charset="0"/>
              </a:rPr>
              <a:t> </a:t>
            </a:r>
            <a:r>
              <a:rPr lang="en-GB" sz="1600" dirty="0">
                <a:latin typeface="Arial" charset="0"/>
              </a:rPr>
              <a:t>2058–2063</a:t>
            </a:r>
          </a:p>
        </p:txBody>
      </p:sp>
    </p:spTree>
    <p:extLst>
      <p:ext uri="{BB962C8B-B14F-4D97-AF65-F5344CB8AC3E}">
        <p14:creationId xmlns:p14="http://schemas.microsoft.com/office/powerpoint/2010/main" val="83584501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557886922"/>
              </p:ext>
            </p:extLst>
          </p:nvPr>
        </p:nvGraphicFramePr>
        <p:xfrm>
          <a:off x="2760663" y="1628374"/>
          <a:ext cx="6611937" cy="5458226"/>
        </p:xfrm>
        <a:graphic>
          <a:graphicData uri="http://schemas.openxmlformats.org/presentationml/2006/ole">
            <mc:AlternateContent xmlns:mc="http://schemas.openxmlformats.org/markup-compatibility/2006">
              <mc:Choice xmlns:v="urn:schemas-microsoft-com:vml" Requires="v">
                <p:oleObj spid="_x0000_s86048" name="Graph" r:id="rId4" imgW="3718080" imgH="3067200" progId="Origin50.Graph">
                  <p:embed/>
                </p:oleObj>
              </mc:Choice>
              <mc:Fallback>
                <p:oleObj name="Graph" r:id="rId4" imgW="3718080" imgH="3067200" progId="Origin50.Graph">
                  <p:embed/>
                  <p:pic>
                    <p:nvPicPr>
                      <p:cNvPr id="0" name=""/>
                      <p:cNvPicPr/>
                      <p:nvPr/>
                    </p:nvPicPr>
                    <p:blipFill>
                      <a:blip r:embed="rId5"/>
                      <a:stretch>
                        <a:fillRect/>
                      </a:stretch>
                    </p:blipFill>
                    <p:spPr>
                      <a:xfrm>
                        <a:off x="2760663" y="1628374"/>
                        <a:ext cx="6611937" cy="5458226"/>
                      </a:xfrm>
                      <a:prstGeom prst="rect">
                        <a:avLst/>
                      </a:prstGeom>
                    </p:spPr>
                  </p:pic>
                </p:oleObj>
              </mc:Fallback>
            </mc:AlternateContent>
          </a:graphicData>
        </a:graphic>
      </p:graphicFrame>
      <p:sp>
        <p:nvSpPr>
          <p:cNvPr id="5" name="TextBox 7"/>
          <p:cNvSpPr txBox="1">
            <a:spLocks noChangeArrowheads="1"/>
          </p:cNvSpPr>
          <p:nvPr/>
        </p:nvSpPr>
        <p:spPr bwMode="auto">
          <a:xfrm>
            <a:off x="1752600" y="304800"/>
            <a:ext cx="56236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800" dirty="0" err="1" smtClean="0">
                <a:latin typeface="Arial" charset="0"/>
              </a:rPr>
              <a:t>Nouniform</a:t>
            </a:r>
            <a:r>
              <a:rPr lang="en-GB" altLang="en-US" sz="2800" dirty="0" smtClean="0">
                <a:latin typeface="Arial" charset="0"/>
              </a:rPr>
              <a:t> plasma – foe or friend </a:t>
            </a:r>
          </a:p>
          <a:p>
            <a:pPr algn="ctr" eaLnBrk="1" hangingPunct="1">
              <a:spcBef>
                <a:spcPct val="0"/>
              </a:spcBef>
              <a:buFontTx/>
              <a:buNone/>
            </a:pPr>
            <a:r>
              <a:rPr lang="en-GB" altLang="en-US" sz="2800" dirty="0" smtClean="0">
                <a:latin typeface="Arial" charset="0"/>
              </a:rPr>
              <a:t>in line shift measurement?</a:t>
            </a:r>
            <a:endParaRPr lang="en-GB" altLang="en-US" sz="2800" dirty="0">
              <a:latin typeface="Arial" charset="0"/>
            </a:endParaRPr>
          </a:p>
        </p:txBody>
      </p:sp>
      <p:grpSp>
        <p:nvGrpSpPr>
          <p:cNvPr id="21" name="Group 20"/>
          <p:cNvGrpSpPr/>
          <p:nvPr/>
        </p:nvGrpSpPr>
        <p:grpSpPr>
          <a:xfrm>
            <a:off x="207962" y="2281238"/>
            <a:ext cx="2687638" cy="766761"/>
            <a:chOff x="207962" y="2281238"/>
            <a:chExt cx="2687638" cy="766761"/>
          </a:xfrm>
        </p:grpSpPr>
        <p:sp>
          <p:nvSpPr>
            <p:cNvPr id="7" name="Rectangle 641"/>
            <p:cNvSpPr>
              <a:spLocks noChangeArrowheads="1"/>
            </p:cNvSpPr>
            <p:nvPr/>
          </p:nvSpPr>
          <p:spPr bwMode="auto">
            <a:xfrm>
              <a:off x="876540" y="2600490"/>
              <a:ext cx="1326709" cy="160252"/>
            </a:xfrm>
            <a:prstGeom prst="rect">
              <a:avLst/>
            </a:prstGeom>
            <a:gradFill rotWithShape="1">
              <a:gsLst>
                <a:gs pos="1000">
                  <a:srgbClr val="CC99FF">
                    <a:gamma/>
                    <a:tint val="66667"/>
                    <a:invGamma/>
                    <a:lumMod val="66000"/>
                  </a:srgbClr>
                </a:gs>
                <a:gs pos="38000">
                  <a:srgbClr val="CC99FF">
                    <a:alpha val="66000"/>
                  </a:srgbClr>
                </a:gs>
                <a:gs pos="100000">
                  <a:srgbClr val="CC99FF">
                    <a:gamma/>
                    <a:tint val="66667"/>
                    <a:invGamma/>
                  </a:srgbClr>
                </a:gs>
              </a:gsLst>
              <a:lin ang="5400000" scaled="1"/>
            </a:gradFill>
            <a:ln>
              <a:noFill/>
            </a:ln>
            <a:effectLst/>
          </p:spPr>
          <p:txBody>
            <a:bodyPr wrap="none" anchor="ctr"/>
            <a:lstStyle/>
            <a:p>
              <a:pPr>
                <a:defRPr/>
              </a:pPr>
              <a:endParaRPr lang="en-GB">
                <a:cs typeface="+mn-cs"/>
              </a:endParaRPr>
            </a:p>
          </p:txBody>
        </p:sp>
        <p:sp>
          <p:nvSpPr>
            <p:cNvPr id="8" name="Rectangle 614"/>
            <p:cNvSpPr>
              <a:spLocks noChangeAspect="1" noChangeArrowheads="1"/>
            </p:cNvSpPr>
            <p:nvPr/>
          </p:nvSpPr>
          <p:spPr bwMode="auto">
            <a:xfrm rot="16200000" flipH="1" flipV="1">
              <a:off x="1436498" y="2260149"/>
              <a:ext cx="229249" cy="134645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GB" altLang="en-US" sz="2800"/>
            </a:p>
          </p:txBody>
        </p:sp>
        <p:sp>
          <p:nvSpPr>
            <p:cNvPr id="9" name="Rectangle 615"/>
            <p:cNvSpPr>
              <a:spLocks noChangeAspect="1" noChangeArrowheads="1"/>
            </p:cNvSpPr>
            <p:nvPr/>
          </p:nvSpPr>
          <p:spPr bwMode="auto">
            <a:xfrm rot="5400000" flipH="1">
              <a:off x="1504939" y="1216849"/>
              <a:ext cx="92368" cy="2686321"/>
            </a:xfrm>
            <a:prstGeom prst="rect">
              <a:avLst/>
            </a:prstGeom>
            <a:solidFill>
              <a:schemeClr val="bg1">
                <a:lumMod val="75000"/>
              </a:schemeClr>
            </a:solidFill>
            <a:ln w="9525">
              <a:solidFill>
                <a:srgbClr val="000000"/>
              </a:solidFill>
              <a:miter lim="800000"/>
              <a:headEnd/>
              <a:tailEnd/>
            </a:ln>
          </p:spPr>
          <p:txBody>
            <a:bodyPr/>
            <a:lstStyle/>
            <a:p>
              <a:pPr>
                <a:defRPr/>
              </a:pPr>
              <a:endParaRPr lang="en-GB">
                <a:cs typeface="+mn-cs"/>
              </a:endParaRPr>
            </a:p>
          </p:txBody>
        </p:sp>
        <p:sp>
          <p:nvSpPr>
            <p:cNvPr id="10" name="Rectangle 616"/>
            <p:cNvSpPr>
              <a:spLocks noChangeAspect="1" noChangeArrowheads="1"/>
            </p:cNvSpPr>
            <p:nvPr/>
          </p:nvSpPr>
          <p:spPr bwMode="auto">
            <a:xfrm rot="5400000" flipH="1">
              <a:off x="1437257" y="1723194"/>
              <a:ext cx="230363" cy="1346451"/>
            </a:xfrm>
            <a:prstGeom prst="rect">
              <a:avLst/>
            </a:prstGeom>
            <a:solidFill>
              <a:schemeClr val="tx1"/>
            </a:solidFill>
            <a:ln>
              <a:noFill/>
            </a:ln>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GB" altLang="en-US" sz="2800"/>
            </a:p>
          </p:txBody>
        </p:sp>
        <p:sp>
          <p:nvSpPr>
            <p:cNvPr id="11" name="Rectangle 617"/>
            <p:cNvSpPr>
              <a:spLocks noChangeAspect="1" noChangeArrowheads="1"/>
            </p:cNvSpPr>
            <p:nvPr/>
          </p:nvSpPr>
          <p:spPr bwMode="auto">
            <a:xfrm rot="16200000" flipH="1" flipV="1">
              <a:off x="1505142" y="1426067"/>
              <a:ext cx="94593" cy="2686322"/>
            </a:xfrm>
            <a:prstGeom prst="rect">
              <a:avLst/>
            </a:prstGeom>
            <a:solidFill>
              <a:schemeClr val="bg1">
                <a:lumMod val="75000"/>
              </a:schemeClr>
            </a:solidFill>
            <a:ln w="9525">
              <a:solidFill>
                <a:srgbClr val="000000"/>
              </a:solidFill>
              <a:miter lim="800000"/>
              <a:headEnd/>
              <a:tailEnd/>
            </a:ln>
          </p:spPr>
          <p:txBody>
            <a:bodyPr/>
            <a:lstStyle/>
            <a:p>
              <a:pPr>
                <a:defRPr/>
              </a:pPr>
              <a:endParaRPr lang="en-GB">
                <a:cs typeface="+mn-cs"/>
              </a:endParaRPr>
            </a:p>
          </p:txBody>
        </p:sp>
      </p:grpSp>
      <p:sp>
        <p:nvSpPr>
          <p:cNvPr id="12" name="TextBox 7"/>
          <p:cNvSpPr txBox="1">
            <a:spLocks noChangeArrowheads="1"/>
          </p:cNvSpPr>
          <p:nvPr/>
        </p:nvSpPr>
        <p:spPr bwMode="auto">
          <a:xfrm>
            <a:off x="10236" y="1646238"/>
            <a:ext cx="48862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000" dirty="0" smtClean="0">
                <a:latin typeface="Arial" charset="0"/>
              </a:rPr>
              <a:t>Dielectric Barrier Discharge</a:t>
            </a:r>
            <a:r>
              <a:rPr lang="sr-Latn-RS" altLang="en-US" sz="2000" dirty="0" smtClean="0">
                <a:latin typeface="Arial" charset="0"/>
              </a:rPr>
              <a:t> at 1000 mbar</a:t>
            </a:r>
            <a:endParaRPr lang="en-GB" altLang="en-US" sz="2000" dirty="0">
              <a:latin typeface="Arial" charset="0"/>
            </a:endParaRPr>
          </a:p>
        </p:txBody>
      </p:sp>
      <p:grpSp>
        <p:nvGrpSpPr>
          <p:cNvPr id="22" name="Group 21"/>
          <p:cNvGrpSpPr/>
          <p:nvPr/>
        </p:nvGrpSpPr>
        <p:grpSpPr>
          <a:xfrm>
            <a:off x="176124" y="3310550"/>
            <a:ext cx="2718162" cy="2175968"/>
            <a:chOff x="176124" y="3310550"/>
            <a:chExt cx="2718162" cy="2175968"/>
          </a:xfrm>
        </p:grpSpPr>
        <p:sp>
          <p:nvSpPr>
            <p:cNvPr id="13" name="Rectangle 49"/>
            <p:cNvSpPr>
              <a:spLocks noChangeAspect="1" noChangeArrowheads="1"/>
            </p:cNvSpPr>
            <p:nvPr/>
          </p:nvSpPr>
          <p:spPr bwMode="auto">
            <a:xfrm rot="16200000">
              <a:off x="447221" y="3039453"/>
              <a:ext cx="2175968" cy="2718162"/>
            </a:xfrm>
            <a:prstGeom prst="rect">
              <a:avLst/>
            </a:prstGeom>
            <a:solidFill>
              <a:schemeClr val="bg1">
                <a:lumMod val="75000"/>
              </a:schemeClr>
            </a:solidFill>
            <a:ln w="9525">
              <a:solidFill>
                <a:srgbClr val="000000"/>
              </a:solidFill>
              <a:miter lim="800000"/>
              <a:headEnd/>
              <a:tailEnd/>
            </a:ln>
          </p:spPr>
          <p:txBody>
            <a:bodyPr/>
            <a:lstStyle/>
            <a:p>
              <a:endParaRPr lang="en-GB"/>
            </a:p>
          </p:txBody>
        </p:sp>
        <p:sp>
          <p:nvSpPr>
            <p:cNvPr id="17" name="Rectangle 641"/>
            <p:cNvSpPr>
              <a:spLocks noChangeArrowheads="1"/>
            </p:cNvSpPr>
            <p:nvPr/>
          </p:nvSpPr>
          <p:spPr bwMode="auto">
            <a:xfrm>
              <a:off x="881840" y="3839238"/>
              <a:ext cx="1357200" cy="1087200"/>
            </a:xfrm>
            <a:prstGeom prst="rect">
              <a:avLst/>
            </a:prstGeom>
            <a:solidFill>
              <a:srgbClr val="CC66FF"/>
            </a:solidFill>
            <a:ln>
              <a:solidFill>
                <a:srgbClr val="808080"/>
              </a:solidFill>
            </a:ln>
            <a:effectLst>
              <a:glow rad="114300">
                <a:srgbClr val="CC66FF">
                  <a:alpha val="40000"/>
                </a:srgbClr>
              </a:glow>
              <a:softEdge rad="0"/>
            </a:effectLst>
          </p:spPr>
          <p:txBody>
            <a:bodyPr wrap="none" anchor="ctr"/>
            <a:lstStyle/>
            <a:p>
              <a:pPr>
                <a:defRPr/>
              </a:pPr>
              <a:endParaRPr lang="en-GB">
                <a:cs typeface="+mn-cs"/>
              </a:endParaRPr>
            </a:p>
          </p:txBody>
        </p:sp>
      </p:grpSp>
      <p:sp>
        <p:nvSpPr>
          <p:cNvPr id="18" name="Oval 17"/>
          <p:cNvSpPr/>
          <p:nvPr/>
        </p:nvSpPr>
        <p:spPr>
          <a:xfrm>
            <a:off x="2203249" y="4305300"/>
            <a:ext cx="120851" cy="952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p:cNvCxnSpPr/>
          <p:nvPr/>
        </p:nvCxnSpPr>
        <p:spPr>
          <a:xfrm>
            <a:off x="2324100" y="4352925"/>
            <a:ext cx="3924300" cy="12858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1854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828800" y="2837111"/>
            <a:ext cx="1836557" cy="3067020"/>
            <a:chOff x="1828800" y="2837111"/>
            <a:chExt cx="1836557" cy="3067020"/>
          </a:xfrm>
        </p:grpSpPr>
        <p:pic>
          <p:nvPicPr>
            <p:cNvPr id="83" name="Picture 7" descr="http://images.iop.org/objects/jio/labtalk/4/12/11/Image1_revised_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4876" r="50000"/>
            <a:stretch/>
          </p:blipFill>
          <p:spPr bwMode="auto">
            <a:xfrm rot="5400000">
              <a:off x="1433804" y="3452950"/>
              <a:ext cx="2286001" cy="10543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28800" y="5257800"/>
              <a:ext cx="1836557" cy="646331"/>
            </a:xfrm>
            <a:prstGeom prst="rect">
              <a:avLst/>
            </a:prstGeom>
          </p:spPr>
          <p:txBody>
            <a:bodyPr wrap="square">
              <a:spAutoFit/>
            </a:bodyPr>
            <a:lstStyle/>
            <a:p>
              <a:r>
                <a:rPr lang="en-GB" sz="1200" dirty="0">
                  <a:latin typeface="Arial" charset="0"/>
                </a:rPr>
                <a:t>Carbone E and </a:t>
              </a:r>
              <a:r>
                <a:rPr lang="en-GB" sz="1200" dirty="0" err="1">
                  <a:latin typeface="Arial" charset="0"/>
                </a:rPr>
                <a:t>Nijdam</a:t>
              </a:r>
              <a:r>
                <a:rPr lang="en-GB" sz="1200" dirty="0">
                  <a:latin typeface="Arial" charset="0"/>
                </a:rPr>
                <a:t> S 2014 Plasma Sources Sci. Technol. 23 012001</a:t>
              </a:r>
            </a:p>
          </p:txBody>
        </p:sp>
      </p:grpSp>
      <p:pic>
        <p:nvPicPr>
          <p:cNvPr id="79" name="Picture 3"/>
          <p:cNvPicPr>
            <a:picLocks noChangeAspect="1" noChangeArrowheads="1"/>
          </p:cNvPicPr>
          <p:nvPr/>
        </p:nvPicPr>
        <p:blipFill>
          <a:blip r:embed="rId4" cstate="print"/>
          <a:srcRect/>
          <a:stretch>
            <a:fillRect/>
          </a:stretch>
        </p:blipFill>
        <p:spPr bwMode="auto">
          <a:xfrm>
            <a:off x="609600" y="1976904"/>
            <a:ext cx="1188369" cy="3134835"/>
          </a:xfrm>
          <a:prstGeom prst="rect">
            <a:avLst/>
          </a:prstGeom>
          <a:noFill/>
          <a:ln w="9525">
            <a:noFill/>
            <a:miter lim="800000"/>
            <a:headEnd/>
            <a:tailEnd/>
          </a:ln>
        </p:spPr>
      </p:pic>
      <p:sp>
        <p:nvSpPr>
          <p:cNvPr id="80" name="TextBox 7"/>
          <p:cNvSpPr txBox="1">
            <a:spLocks noChangeArrowheads="1"/>
          </p:cNvSpPr>
          <p:nvPr/>
        </p:nvSpPr>
        <p:spPr bwMode="auto">
          <a:xfrm>
            <a:off x="457200" y="1443504"/>
            <a:ext cx="19672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000" dirty="0" smtClean="0">
                <a:latin typeface="Arial" charset="0"/>
              </a:rPr>
              <a:t>DBD plasma jet</a:t>
            </a:r>
            <a:endParaRPr lang="en-GB" altLang="en-US" sz="2000" dirty="0">
              <a:latin typeface="Arial"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711548857"/>
              </p:ext>
            </p:extLst>
          </p:nvPr>
        </p:nvGraphicFramePr>
        <p:xfrm>
          <a:off x="5481884" y="1367304"/>
          <a:ext cx="3738316" cy="4957296"/>
        </p:xfrm>
        <a:graphic>
          <a:graphicData uri="http://schemas.openxmlformats.org/presentationml/2006/ole">
            <mc:AlternateContent xmlns:mc="http://schemas.openxmlformats.org/markup-compatibility/2006">
              <mc:Choice xmlns:v="urn:schemas-microsoft-com:vml" Requires="v">
                <p:oleObj spid="_x0000_s106520" name="Graph" r:id="rId5" imgW="3124800" imgH="4474080" progId="Origin50.Graph">
                  <p:embed/>
                </p:oleObj>
              </mc:Choice>
              <mc:Fallback>
                <p:oleObj name="Graph" r:id="rId5" imgW="3124800" imgH="4474080" progId="Origin50.Graph">
                  <p:embed/>
                  <p:pic>
                    <p:nvPicPr>
                      <p:cNvPr id="0" name=""/>
                      <p:cNvPicPr>
                        <a:picLocks noChangeAspect="1" noChangeArrowheads="1"/>
                      </p:cNvPicPr>
                      <p:nvPr/>
                    </p:nvPicPr>
                    <p:blipFill>
                      <a:blip r:embed="rId6"/>
                      <a:srcRect/>
                      <a:stretch>
                        <a:fillRect/>
                      </a:stretch>
                    </p:blipFill>
                    <p:spPr bwMode="auto">
                      <a:xfrm>
                        <a:off x="5481884" y="1367304"/>
                        <a:ext cx="3738316" cy="4957296"/>
                      </a:xfrm>
                      <a:prstGeom prst="rect">
                        <a:avLst/>
                      </a:prstGeom>
                      <a:noFill/>
                      <a:ln>
                        <a:noFill/>
                      </a:ln>
                      <a:effectLst/>
                    </p:spPr>
                  </p:pic>
                </p:oleObj>
              </mc:Fallback>
            </mc:AlternateContent>
          </a:graphicData>
        </a:graphic>
      </p:graphicFrame>
      <p:grpSp>
        <p:nvGrpSpPr>
          <p:cNvPr id="2" name="Group 1"/>
          <p:cNvGrpSpPr/>
          <p:nvPr/>
        </p:nvGrpSpPr>
        <p:grpSpPr>
          <a:xfrm>
            <a:off x="2057400" y="3544321"/>
            <a:ext cx="3505200" cy="461202"/>
            <a:chOff x="2057400" y="3167617"/>
            <a:chExt cx="3505200" cy="461202"/>
          </a:xfrm>
        </p:grpSpPr>
        <p:cxnSp>
          <p:nvCxnSpPr>
            <p:cNvPr id="6" name="Straight Arrow Connector 5"/>
            <p:cNvCxnSpPr/>
            <p:nvPr/>
          </p:nvCxnSpPr>
          <p:spPr>
            <a:xfrm>
              <a:off x="2057400" y="3628819"/>
              <a:ext cx="3505200" cy="0"/>
            </a:xfrm>
            <a:prstGeom prst="straightConnector1">
              <a:avLst/>
            </a:prstGeom>
            <a:ln w="41275" cmpd="dbl">
              <a:solidFill>
                <a:schemeClr val="accent2">
                  <a:lumMod val="40000"/>
                  <a:lumOff val="6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 name="TextBox 7"/>
            <p:cNvSpPr txBox="1">
              <a:spLocks noChangeArrowheads="1"/>
            </p:cNvSpPr>
            <p:nvPr/>
          </p:nvSpPr>
          <p:spPr bwMode="auto">
            <a:xfrm>
              <a:off x="3429000" y="3167617"/>
              <a:ext cx="19623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000" dirty="0">
                  <a:latin typeface="Arial" charset="0"/>
                </a:rPr>
                <a:t>t</a:t>
              </a:r>
              <a:r>
                <a:rPr lang="en-GB" altLang="en-US" sz="2000" dirty="0" smtClean="0">
                  <a:latin typeface="Arial" charset="0"/>
                </a:rPr>
                <a:t>o spectrometer</a:t>
              </a:r>
              <a:endParaRPr lang="en-GB" altLang="en-US" sz="2000" dirty="0">
                <a:latin typeface="Arial" charset="0"/>
              </a:endParaRPr>
            </a:p>
          </p:txBody>
        </p:sp>
      </p:grpSp>
      <p:sp>
        <p:nvSpPr>
          <p:cNvPr id="9" name="TextBox 7"/>
          <p:cNvSpPr txBox="1">
            <a:spLocks noChangeArrowheads="1"/>
          </p:cNvSpPr>
          <p:nvPr/>
        </p:nvSpPr>
        <p:spPr bwMode="auto">
          <a:xfrm>
            <a:off x="1752600" y="188893"/>
            <a:ext cx="56236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800" dirty="0" err="1" smtClean="0">
                <a:latin typeface="Arial" charset="0"/>
              </a:rPr>
              <a:t>Nouniform</a:t>
            </a:r>
            <a:r>
              <a:rPr lang="en-GB" altLang="en-US" sz="2800" dirty="0" smtClean="0">
                <a:latin typeface="Arial" charset="0"/>
              </a:rPr>
              <a:t> plasma – foe or friend </a:t>
            </a:r>
          </a:p>
          <a:p>
            <a:pPr algn="ctr" eaLnBrk="1" hangingPunct="1">
              <a:spcBef>
                <a:spcPct val="0"/>
              </a:spcBef>
              <a:buFontTx/>
              <a:buNone/>
            </a:pPr>
            <a:r>
              <a:rPr lang="en-GB" altLang="en-US" sz="2800" dirty="0" smtClean="0">
                <a:latin typeface="Arial" charset="0"/>
              </a:rPr>
              <a:t>in line shift measurement?</a:t>
            </a:r>
            <a:endParaRPr lang="en-GB" altLang="en-US" sz="2800" dirty="0">
              <a:latin typeface="Arial" charset="0"/>
            </a:endParaRPr>
          </a:p>
        </p:txBody>
      </p:sp>
      <p:sp>
        <p:nvSpPr>
          <p:cNvPr id="10" name="TextBox 7"/>
          <p:cNvSpPr txBox="1">
            <a:spLocks noChangeArrowheads="1"/>
          </p:cNvSpPr>
          <p:nvPr/>
        </p:nvSpPr>
        <p:spPr bwMode="auto">
          <a:xfrm>
            <a:off x="1752600" y="2286000"/>
            <a:ext cx="18726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000" dirty="0" smtClean="0">
                <a:latin typeface="Arial" charset="0"/>
              </a:rPr>
              <a:t>“plasma bullet”</a:t>
            </a:r>
            <a:endParaRPr lang="en-GB" altLang="en-US" sz="2000" dirty="0">
              <a:latin typeface="Arial" charset="0"/>
            </a:endParaRPr>
          </a:p>
        </p:txBody>
      </p:sp>
      <p:sp>
        <p:nvSpPr>
          <p:cNvPr id="14" name="Rectangle 9"/>
          <p:cNvSpPr>
            <a:spLocks noChangeArrowheads="1"/>
          </p:cNvSpPr>
          <p:nvPr/>
        </p:nvSpPr>
        <p:spPr bwMode="auto">
          <a:xfrm>
            <a:off x="0" y="6273225"/>
            <a:ext cx="7543800" cy="584775"/>
          </a:xfrm>
          <a:prstGeom prst="rect">
            <a:avLst/>
          </a:prstGeom>
          <a:noFill/>
          <a:ln w="9525">
            <a:noFill/>
            <a:miter lim="800000"/>
            <a:headEnd/>
            <a:tailEnd/>
          </a:ln>
          <a:effectLst/>
        </p:spPr>
        <p:txBody>
          <a:bodyPr wrap="square">
            <a:spAutoFit/>
          </a:bodyPr>
          <a:lstStyle/>
          <a:p>
            <a:pPr defTabSz="195263"/>
            <a:r>
              <a:rPr lang="pt-BR" sz="1600" dirty="0" smtClean="0">
                <a:latin typeface="Arial" panose="020B0604020202020204" pitchFamily="34" charset="0"/>
                <a:cs typeface="Arial" panose="020B0604020202020204" pitchFamily="34" charset="0"/>
              </a:rPr>
              <a:t>G</a:t>
            </a:r>
            <a:r>
              <a:rPr lang="sr-Latn-RS" sz="1600" dirty="0" smtClean="0">
                <a:latin typeface="Arial" panose="020B0604020202020204" pitchFamily="34" charset="0"/>
                <a:cs typeface="Arial" panose="020B0604020202020204" pitchFamily="34" charset="0"/>
              </a:rPr>
              <a:t>.</a:t>
            </a:r>
            <a:r>
              <a:rPr lang="pt-BR" sz="1600" dirty="0" smtClean="0">
                <a:latin typeface="Arial" panose="020B0604020202020204" pitchFamily="34" charset="0"/>
                <a:cs typeface="Arial" panose="020B0604020202020204" pitchFamily="34" charset="0"/>
              </a:rPr>
              <a:t>B. Sretenovi</a:t>
            </a:r>
            <a:r>
              <a:rPr lang="sr-Latn-RS" sz="1600" dirty="0" smtClean="0">
                <a:latin typeface="Arial" panose="020B0604020202020204" pitchFamily="34" charset="0"/>
                <a:cs typeface="Arial" panose="020B0604020202020204" pitchFamily="34" charset="0"/>
              </a:rPr>
              <a:t>ć</a:t>
            </a:r>
            <a:r>
              <a:rPr lang="pt-BR" sz="1600" dirty="0" smtClean="0">
                <a:latin typeface="Arial" panose="020B0604020202020204" pitchFamily="34" charset="0"/>
                <a:cs typeface="Arial" panose="020B0604020202020204" pitchFamily="34" charset="0"/>
              </a:rPr>
              <a:t> </a:t>
            </a:r>
            <a:r>
              <a:rPr lang="sr-Cyrl-RS" sz="1600" dirty="0" smtClean="0">
                <a:latin typeface="Arial" panose="020B0604020202020204" pitchFamily="34" charset="0"/>
                <a:cs typeface="Arial" panose="020B0604020202020204" pitchFamily="34" charset="0"/>
              </a:rPr>
              <a:t>, </a:t>
            </a:r>
            <a:r>
              <a:rPr lang="pt-BR" sz="1600" dirty="0" smtClean="0">
                <a:latin typeface="Arial" panose="020B0604020202020204" pitchFamily="34" charset="0"/>
                <a:cs typeface="Arial" panose="020B0604020202020204" pitchFamily="34" charset="0"/>
              </a:rPr>
              <a:t>I</a:t>
            </a:r>
            <a:r>
              <a:rPr lang="sr-Latn-RS" sz="1600" dirty="0" smtClean="0">
                <a:latin typeface="Arial" panose="020B0604020202020204" pitchFamily="34" charset="0"/>
                <a:cs typeface="Arial" panose="020B0604020202020204" pitchFamily="34" charset="0"/>
              </a:rPr>
              <a:t>.</a:t>
            </a:r>
            <a:r>
              <a:rPr lang="pt-BR" sz="1600" dirty="0" smtClean="0">
                <a:latin typeface="Arial" panose="020B0604020202020204" pitchFamily="34" charset="0"/>
                <a:cs typeface="Arial" panose="020B0604020202020204" pitchFamily="34" charset="0"/>
              </a:rPr>
              <a:t>B. Krsti</a:t>
            </a:r>
            <a:r>
              <a:rPr lang="sr-Latn-RS" sz="1600" dirty="0" smtClean="0">
                <a:latin typeface="Arial" panose="020B0604020202020204" pitchFamily="34" charset="0"/>
                <a:cs typeface="Arial" panose="020B0604020202020204" pitchFamily="34" charset="0"/>
              </a:rPr>
              <a:t>ć</a:t>
            </a:r>
            <a:r>
              <a:rPr lang="sr-Cyrl-RS" sz="1600" dirty="0" smtClean="0">
                <a:latin typeface="Arial" panose="020B0604020202020204" pitchFamily="34" charset="0"/>
                <a:cs typeface="Arial" panose="020B0604020202020204" pitchFamily="34" charset="0"/>
              </a:rPr>
              <a:t>, </a:t>
            </a:r>
            <a:r>
              <a:rPr lang="pt-BR" sz="1600" dirty="0" smtClean="0">
                <a:latin typeface="Arial" panose="020B0604020202020204" pitchFamily="34" charset="0"/>
                <a:cs typeface="Arial" panose="020B0604020202020204" pitchFamily="34" charset="0"/>
              </a:rPr>
              <a:t> V</a:t>
            </a:r>
            <a:r>
              <a:rPr lang="sr-Latn-RS" sz="1600" dirty="0" smtClean="0">
                <a:latin typeface="Arial" panose="020B0604020202020204" pitchFamily="34" charset="0"/>
                <a:cs typeface="Arial" panose="020B0604020202020204" pitchFamily="34" charset="0"/>
              </a:rPr>
              <a:t>.</a:t>
            </a:r>
            <a:r>
              <a:rPr lang="pt-BR" sz="1600" dirty="0" smtClean="0">
                <a:latin typeface="Arial" panose="020B0604020202020204" pitchFamily="34" charset="0"/>
                <a:cs typeface="Arial" panose="020B0604020202020204" pitchFamily="34" charset="0"/>
              </a:rPr>
              <a:t>V. Kova</a:t>
            </a:r>
            <a:r>
              <a:rPr lang="sr-Latn-RS" sz="1600" dirty="0" smtClean="0">
                <a:latin typeface="Arial" panose="020B0604020202020204" pitchFamily="34" charset="0"/>
                <a:cs typeface="Arial" panose="020B0604020202020204" pitchFamily="34" charset="0"/>
              </a:rPr>
              <a:t>č</a:t>
            </a:r>
            <a:r>
              <a:rPr lang="pt-BR" sz="1600" dirty="0" smtClean="0">
                <a:latin typeface="Arial" panose="020B0604020202020204" pitchFamily="34" charset="0"/>
                <a:cs typeface="Arial" panose="020B0604020202020204" pitchFamily="34" charset="0"/>
              </a:rPr>
              <a:t>evi</a:t>
            </a:r>
            <a:r>
              <a:rPr lang="sr-Latn-RS" sz="1600" dirty="0" smtClean="0">
                <a:latin typeface="Arial" panose="020B0604020202020204" pitchFamily="34" charset="0"/>
                <a:cs typeface="Arial" panose="020B0604020202020204" pitchFamily="34" charset="0"/>
              </a:rPr>
              <a:t>ć</a:t>
            </a:r>
            <a:r>
              <a:rPr lang="pt-BR" sz="1600" dirty="0" smtClean="0">
                <a:latin typeface="Arial" panose="020B0604020202020204" pitchFamily="34" charset="0"/>
                <a:cs typeface="Arial" panose="020B0604020202020204" pitchFamily="34" charset="0"/>
              </a:rPr>
              <a:t> </a:t>
            </a:r>
            <a:r>
              <a:rPr lang="sr-Cyrl-RS" sz="1600" dirty="0" smtClean="0">
                <a:latin typeface="Arial" panose="020B0604020202020204" pitchFamily="34" charset="0"/>
                <a:cs typeface="Arial" panose="020B0604020202020204" pitchFamily="34" charset="0"/>
              </a:rPr>
              <a:t>,</a:t>
            </a:r>
            <a:r>
              <a:rPr lang="pt-BR" sz="1600" dirty="0" smtClean="0">
                <a:latin typeface="Arial" panose="020B0604020202020204" pitchFamily="34" charset="0"/>
                <a:cs typeface="Arial" panose="020B0604020202020204" pitchFamily="34" charset="0"/>
              </a:rPr>
              <a:t> B</a:t>
            </a:r>
            <a:r>
              <a:rPr lang="sr-Latn-RS" sz="1600" dirty="0" smtClean="0">
                <a:latin typeface="Arial" panose="020B0604020202020204" pitchFamily="34" charset="0"/>
                <a:cs typeface="Arial" panose="020B0604020202020204" pitchFamily="34" charset="0"/>
              </a:rPr>
              <a:t>.</a:t>
            </a:r>
            <a:r>
              <a:rPr lang="pt-BR" sz="1600" dirty="0" smtClean="0">
                <a:latin typeface="Arial" panose="020B0604020202020204" pitchFamily="34" charset="0"/>
                <a:cs typeface="Arial" panose="020B0604020202020204" pitchFamily="34" charset="0"/>
              </a:rPr>
              <a:t>M. Obradovi</a:t>
            </a:r>
            <a:r>
              <a:rPr lang="sr-Latn-RS" sz="1600" dirty="0" smtClean="0">
                <a:latin typeface="Arial" panose="020B0604020202020204" pitchFamily="34" charset="0"/>
                <a:cs typeface="Arial" panose="020B0604020202020204" pitchFamily="34" charset="0"/>
              </a:rPr>
              <a:t>ć </a:t>
            </a:r>
            <a:r>
              <a:rPr lang="pt-BR" sz="1600" dirty="0" smtClean="0">
                <a:latin typeface="Arial" panose="020B0604020202020204" pitchFamily="34" charset="0"/>
                <a:cs typeface="Arial" panose="020B0604020202020204" pitchFamily="34" charset="0"/>
              </a:rPr>
              <a:t>and M</a:t>
            </a:r>
            <a:r>
              <a:rPr lang="sr-Latn-RS" sz="1600" dirty="0" smtClean="0">
                <a:latin typeface="Arial" panose="020B0604020202020204" pitchFamily="34" charset="0"/>
                <a:cs typeface="Arial" panose="020B0604020202020204" pitchFamily="34" charset="0"/>
              </a:rPr>
              <a:t>.</a:t>
            </a:r>
            <a:r>
              <a:rPr lang="pt-BR" sz="1600" dirty="0" smtClean="0">
                <a:latin typeface="Arial" panose="020B0604020202020204" pitchFamily="34" charset="0"/>
                <a:cs typeface="Arial" panose="020B0604020202020204" pitchFamily="34" charset="0"/>
              </a:rPr>
              <a:t>M. Kuraica</a:t>
            </a:r>
            <a:r>
              <a:rPr lang="sr-Cyrl-RS" sz="1600" dirty="0" smtClean="0">
                <a:latin typeface="Arial" panose="020B0604020202020204" pitchFamily="34" charset="0"/>
                <a:cs typeface="Arial" panose="020B0604020202020204" pitchFamily="34" charset="0"/>
              </a:rPr>
              <a:t>, </a:t>
            </a:r>
            <a:r>
              <a:rPr lang="fr-FR" sz="1600" dirty="0" err="1" smtClean="0">
                <a:latin typeface="Arial" panose="020B0604020202020204" pitchFamily="34" charset="0"/>
                <a:cs typeface="Arial" panose="020B0604020202020204" pitchFamily="34" charset="0"/>
              </a:rPr>
              <a:t>Appl</a:t>
            </a:r>
            <a:r>
              <a:rPr lang="fr-FR" sz="1600" dirty="0" smtClean="0">
                <a:latin typeface="Arial" panose="020B0604020202020204" pitchFamily="34" charset="0"/>
                <a:cs typeface="Arial" panose="020B0604020202020204" pitchFamily="34" charset="0"/>
              </a:rPr>
              <a:t>. Phys. </a:t>
            </a:r>
            <a:r>
              <a:rPr lang="fr-FR" sz="1600" dirty="0" err="1" smtClean="0">
                <a:latin typeface="Arial" panose="020B0604020202020204" pitchFamily="34" charset="0"/>
                <a:cs typeface="Arial" panose="020B0604020202020204" pitchFamily="34" charset="0"/>
              </a:rPr>
              <a:t>Lett</a:t>
            </a:r>
            <a:r>
              <a:rPr lang="fr-FR" sz="1600" dirty="0" smtClean="0">
                <a:latin typeface="Arial" panose="020B0604020202020204" pitchFamily="34" charset="0"/>
                <a:cs typeface="Arial" panose="020B0604020202020204" pitchFamily="34" charset="0"/>
              </a:rPr>
              <a:t>. 99, 161502 (2011)</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1053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10"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ChangeArrowheads="1"/>
          </p:cNvSpPr>
          <p:nvPr/>
        </p:nvSpPr>
        <p:spPr bwMode="auto">
          <a:xfrm>
            <a:off x="0" y="2895928"/>
            <a:ext cx="184731" cy="523220"/>
          </a:xfrm>
          <a:prstGeom prst="rect">
            <a:avLst/>
          </a:prstGeom>
          <a:noFill/>
          <a:ln w="9525">
            <a:noFill/>
            <a:miter lim="800000"/>
            <a:headEnd/>
            <a:tailEnd/>
          </a:ln>
          <a:effectLst/>
        </p:spPr>
        <p:txBody>
          <a:bodyPr wrap="none" anchor="ctr">
            <a:spAutoFit/>
          </a:bodyPr>
          <a:lstStyle/>
          <a:p>
            <a:endParaRPr lang="en-GB"/>
          </a:p>
        </p:txBody>
      </p:sp>
      <p:grpSp>
        <p:nvGrpSpPr>
          <p:cNvPr id="2" name="Group 17"/>
          <p:cNvGrpSpPr/>
          <p:nvPr/>
        </p:nvGrpSpPr>
        <p:grpSpPr>
          <a:xfrm>
            <a:off x="1400175" y="2956425"/>
            <a:ext cx="4086225" cy="2072775"/>
            <a:chOff x="2133600" y="2804025"/>
            <a:chExt cx="4426744" cy="2072775"/>
          </a:xfrm>
        </p:grpSpPr>
        <p:sp>
          <p:nvSpPr>
            <p:cNvPr id="14" name="Text Box 44"/>
            <p:cNvSpPr txBox="1">
              <a:spLocks noChangeArrowheads="1"/>
            </p:cNvSpPr>
            <p:nvPr/>
          </p:nvSpPr>
          <p:spPr bwMode="auto">
            <a:xfrm rot="16200000">
              <a:off x="5232405" y="3238759"/>
              <a:ext cx="1236236" cy="366767"/>
            </a:xfrm>
            <a:prstGeom prst="rect">
              <a:avLst/>
            </a:prstGeom>
            <a:noFill/>
            <a:ln w="9525">
              <a:noFill/>
              <a:miter lim="800000"/>
              <a:headEnd/>
              <a:tailEnd/>
            </a:ln>
            <a:effectLst/>
          </p:spPr>
          <p:txBody>
            <a:bodyPr wrap="none">
              <a:spAutoFit/>
            </a:bodyPr>
            <a:lstStyle/>
            <a:p>
              <a:pPr algn="l" defTabSz="195263"/>
              <a:r>
                <a:rPr lang="en-US" sz="1600" dirty="0" smtClean="0">
                  <a:solidFill>
                    <a:schemeClr val="bg2">
                      <a:lumMod val="50000"/>
                    </a:schemeClr>
                  </a:solidFill>
                </a:rPr>
                <a:t>d </a:t>
              </a:r>
              <a:r>
                <a:rPr lang="en-US" sz="1600" dirty="0">
                  <a:solidFill>
                    <a:schemeClr val="bg2">
                      <a:lumMod val="50000"/>
                    </a:schemeClr>
                  </a:solidFill>
                </a:rPr>
                <a:t>=</a:t>
              </a:r>
              <a:r>
                <a:rPr lang="sr-Latn-CS" sz="1600" dirty="0">
                  <a:solidFill>
                    <a:schemeClr val="bg2">
                      <a:lumMod val="50000"/>
                    </a:schemeClr>
                  </a:solidFill>
                </a:rPr>
                <a:t> </a:t>
              </a:r>
              <a:r>
                <a:rPr lang="en-GB" sz="1600" dirty="0" smtClean="0">
                  <a:solidFill>
                    <a:schemeClr val="bg2">
                      <a:lumMod val="50000"/>
                    </a:schemeClr>
                  </a:solidFill>
                </a:rPr>
                <a:t>0.03</a:t>
              </a:r>
              <a:r>
                <a:rPr lang="sr-Latn-CS" sz="1600" dirty="0" smtClean="0">
                  <a:solidFill>
                    <a:schemeClr val="bg2">
                      <a:lumMod val="50000"/>
                    </a:schemeClr>
                  </a:solidFill>
                </a:rPr>
                <a:t> </a:t>
              </a:r>
              <a:r>
                <a:rPr lang="sr-Latn-CS" sz="1600" dirty="0">
                  <a:solidFill>
                    <a:schemeClr val="bg2">
                      <a:lumMod val="50000"/>
                    </a:schemeClr>
                  </a:solidFill>
                </a:rPr>
                <a:t>mm</a:t>
              </a:r>
              <a:endParaRPr lang="en-US" sz="1600" dirty="0">
                <a:solidFill>
                  <a:schemeClr val="bg2">
                    <a:lumMod val="50000"/>
                  </a:schemeClr>
                </a:solidFill>
              </a:endParaRPr>
            </a:p>
          </p:txBody>
        </p:sp>
        <p:grpSp>
          <p:nvGrpSpPr>
            <p:cNvPr id="3" name="Group 16"/>
            <p:cNvGrpSpPr/>
            <p:nvPr/>
          </p:nvGrpSpPr>
          <p:grpSpPr>
            <a:xfrm>
              <a:off x="2133600" y="3505200"/>
              <a:ext cx="4426744" cy="1371600"/>
              <a:chOff x="2133600" y="3505200"/>
              <a:chExt cx="4426744" cy="1371600"/>
            </a:xfrm>
          </p:grpSpPr>
          <p:sp>
            <p:nvSpPr>
              <p:cNvPr id="10" name="Line 40"/>
              <p:cNvSpPr>
                <a:spLocks noChangeShapeType="1"/>
              </p:cNvSpPr>
              <p:nvPr/>
            </p:nvSpPr>
            <p:spPr bwMode="auto">
              <a:xfrm rot="16200000" flipV="1">
                <a:off x="6060281" y="3811586"/>
                <a:ext cx="1588" cy="996950"/>
              </a:xfrm>
              <a:prstGeom prst="line">
                <a:avLst/>
              </a:prstGeom>
              <a:noFill/>
              <a:ln w="9525">
                <a:solidFill>
                  <a:schemeClr val="bg2">
                    <a:lumMod val="50000"/>
                  </a:schemeClr>
                </a:solidFill>
                <a:round/>
                <a:headEnd/>
                <a:tailEnd/>
              </a:ln>
              <a:effectLst/>
            </p:spPr>
            <p:txBody>
              <a:bodyPr/>
              <a:lstStyle/>
              <a:p>
                <a:endParaRPr lang="en-GB"/>
              </a:p>
            </p:txBody>
          </p:sp>
          <p:sp>
            <p:nvSpPr>
              <p:cNvPr id="11" name="Line 41"/>
              <p:cNvSpPr>
                <a:spLocks noChangeShapeType="1"/>
              </p:cNvSpPr>
              <p:nvPr/>
            </p:nvSpPr>
            <p:spPr bwMode="auto">
              <a:xfrm rot="16200000" flipV="1">
                <a:off x="6061869" y="3658391"/>
                <a:ext cx="0" cy="996950"/>
              </a:xfrm>
              <a:prstGeom prst="line">
                <a:avLst/>
              </a:prstGeom>
              <a:noFill/>
              <a:ln w="9525">
                <a:solidFill>
                  <a:schemeClr val="bg2">
                    <a:lumMod val="50000"/>
                  </a:schemeClr>
                </a:solidFill>
                <a:round/>
                <a:headEnd/>
                <a:tailEnd/>
              </a:ln>
              <a:effectLst/>
            </p:spPr>
            <p:txBody>
              <a:bodyPr/>
              <a:lstStyle/>
              <a:p>
                <a:endParaRPr lang="en-GB"/>
              </a:p>
            </p:txBody>
          </p:sp>
          <p:sp>
            <p:nvSpPr>
              <p:cNvPr id="12" name="Line 42"/>
              <p:cNvSpPr>
                <a:spLocks noChangeShapeType="1"/>
              </p:cNvSpPr>
              <p:nvPr/>
            </p:nvSpPr>
            <p:spPr bwMode="auto">
              <a:xfrm rot="16200000">
                <a:off x="5869781" y="4552949"/>
                <a:ext cx="490538" cy="4763"/>
              </a:xfrm>
              <a:prstGeom prst="line">
                <a:avLst/>
              </a:prstGeom>
              <a:noFill/>
              <a:ln w="9525">
                <a:solidFill>
                  <a:schemeClr val="bg2">
                    <a:lumMod val="50000"/>
                  </a:schemeClr>
                </a:solidFill>
                <a:round/>
                <a:headEnd/>
                <a:tailEnd type="triangle" w="med" len="med"/>
              </a:ln>
              <a:effectLst/>
            </p:spPr>
            <p:txBody>
              <a:bodyPr/>
              <a:lstStyle/>
              <a:p>
                <a:endParaRPr lang="en-GB"/>
              </a:p>
            </p:txBody>
          </p:sp>
          <p:sp>
            <p:nvSpPr>
              <p:cNvPr id="13" name="Line 43"/>
              <p:cNvSpPr>
                <a:spLocks noChangeShapeType="1"/>
              </p:cNvSpPr>
              <p:nvPr/>
            </p:nvSpPr>
            <p:spPr bwMode="auto">
              <a:xfrm rot="16200000">
                <a:off x="5869781" y="3907629"/>
                <a:ext cx="490538" cy="4763"/>
              </a:xfrm>
              <a:prstGeom prst="line">
                <a:avLst/>
              </a:prstGeom>
              <a:noFill/>
              <a:ln w="9525">
                <a:solidFill>
                  <a:schemeClr val="bg2">
                    <a:lumMod val="50000"/>
                  </a:schemeClr>
                </a:solidFill>
                <a:round/>
                <a:headEnd type="triangle" w="med" len="med"/>
                <a:tailEnd/>
              </a:ln>
              <a:effectLst/>
            </p:spPr>
            <p:txBody>
              <a:bodyPr/>
              <a:lstStyle/>
              <a:p>
                <a:endParaRPr lang="en-GB"/>
              </a:p>
            </p:txBody>
          </p:sp>
          <p:grpSp>
            <p:nvGrpSpPr>
              <p:cNvPr id="4" name="Group 54"/>
              <p:cNvGrpSpPr>
                <a:grpSpLocks/>
              </p:cNvGrpSpPr>
              <p:nvPr/>
            </p:nvGrpSpPr>
            <p:grpSpPr bwMode="auto">
              <a:xfrm rot="5400000">
                <a:off x="3124200" y="2514600"/>
                <a:ext cx="1371600" cy="3352800"/>
                <a:chOff x="876" y="1968"/>
                <a:chExt cx="948" cy="1746"/>
              </a:xfrm>
            </p:grpSpPr>
            <p:sp>
              <p:nvSpPr>
                <p:cNvPr id="19" name="AutoShape 51"/>
                <p:cNvSpPr>
                  <a:spLocks noChangeArrowheads="1"/>
                </p:cNvSpPr>
                <p:nvPr/>
              </p:nvSpPr>
              <p:spPr bwMode="auto">
                <a:xfrm flipH="1">
                  <a:off x="1126" y="1968"/>
                  <a:ext cx="476" cy="873"/>
                </a:xfrm>
                <a:prstGeom prst="triangle">
                  <a:avLst>
                    <a:gd name="adj" fmla="val 50000"/>
                  </a:avLst>
                </a:prstGeom>
                <a:solidFill>
                  <a:srgbClr val="C0C0C0"/>
                </a:solidFill>
                <a:ln w="9525">
                  <a:solidFill>
                    <a:srgbClr val="C0C0C0"/>
                  </a:solidFill>
                  <a:miter lim="800000"/>
                  <a:headEnd/>
                  <a:tailEnd/>
                </a:ln>
              </p:spPr>
              <p:txBody>
                <a:bodyPr/>
                <a:lstStyle/>
                <a:p>
                  <a:endParaRPr lang="en-GB"/>
                </a:p>
              </p:txBody>
            </p:sp>
            <p:sp>
              <p:nvSpPr>
                <p:cNvPr id="20" name="AutoShape 52"/>
                <p:cNvSpPr>
                  <a:spLocks noChangeArrowheads="1"/>
                </p:cNvSpPr>
                <p:nvPr/>
              </p:nvSpPr>
              <p:spPr bwMode="auto">
                <a:xfrm rot="-10800000">
                  <a:off x="1113" y="2841"/>
                  <a:ext cx="489" cy="873"/>
                </a:xfrm>
                <a:prstGeom prst="triangle">
                  <a:avLst>
                    <a:gd name="adj" fmla="val 50000"/>
                  </a:avLst>
                </a:prstGeom>
                <a:solidFill>
                  <a:srgbClr val="C0C0C0"/>
                </a:solidFill>
                <a:ln w="9525">
                  <a:solidFill>
                    <a:srgbClr val="C0C0C0"/>
                  </a:solidFill>
                  <a:miter lim="800000"/>
                  <a:headEnd/>
                  <a:tailEnd/>
                </a:ln>
              </p:spPr>
              <p:txBody>
                <a:bodyPr/>
                <a:lstStyle/>
                <a:p>
                  <a:endParaRPr lang="en-GB"/>
                </a:p>
              </p:txBody>
            </p:sp>
            <p:sp>
              <p:nvSpPr>
                <p:cNvPr id="21" name="Oval 53"/>
                <p:cNvSpPr>
                  <a:spLocks noChangeArrowheads="1"/>
                </p:cNvSpPr>
                <p:nvPr/>
              </p:nvSpPr>
              <p:spPr bwMode="auto">
                <a:xfrm rot="-5400000">
                  <a:off x="1313" y="2347"/>
                  <a:ext cx="73" cy="948"/>
                </a:xfrm>
                <a:prstGeom prst="ellipse">
                  <a:avLst/>
                </a:prstGeom>
                <a:solidFill>
                  <a:srgbClr val="FFFFFF"/>
                </a:solidFill>
                <a:ln w="9525">
                  <a:solidFill>
                    <a:srgbClr val="000000"/>
                  </a:solidFill>
                  <a:round/>
                  <a:headEnd/>
                  <a:tailEnd/>
                </a:ln>
              </p:spPr>
              <p:txBody>
                <a:bodyPr/>
                <a:lstStyle/>
                <a:p>
                  <a:endParaRPr lang="en-GB"/>
                </a:p>
              </p:txBody>
            </p:sp>
          </p:grpSp>
        </p:grpSp>
      </p:grpSp>
      <p:pic>
        <p:nvPicPr>
          <p:cNvPr id="22" name="Picture 21" descr="Strimer.png"/>
          <p:cNvPicPr>
            <a:picLocks noChangeAspect="1"/>
          </p:cNvPicPr>
          <p:nvPr/>
        </p:nvPicPr>
        <p:blipFill>
          <a:blip r:embed="rId4" cstate="print"/>
          <a:stretch>
            <a:fillRect/>
          </a:stretch>
        </p:blipFill>
        <p:spPr>
          <a:xfrm>
            <a:off x="492369" y="1371600"/>
            <a:ext cx="1758462" cy="3408828"/>
          </a:xfrm>
          <a:prstGeom prst="rect">
            <a:avLst/>
          </a:prstGeom>
        </p:spPr>
      </p:pic>
      <p:graphicFrame>
        <p:nvGraphicFramePr>
          <p:cNvPr id="290822" name="Object 6"/>
          <p:cNvGraphicFramePr>
            <a:graphicFrameLocks noChangeAspect="1"/>
          </p:cNvGraphicFramePr>
          <p:nvPr/>
        </p:nvGraphicFramePr>
        <p:xfrm>
          <a:off x="4352193" y="1658938"/>
          <a:ext cx="4791808" cy="4056062"/>
        </p:xfrm>
        <a:graphic>
          <a:graphicData uri="http://schemas.openxmlformats.org/presentationml/2006/ole">
            <mc:AlternateContent xmlns:mc="http://schemas.openxmlformats.org/markup-compatibility/2006">
              <mc:Choice xmlns:v="urn:schemas-microsoft-com:vml" Requires="v">
                <p:oleObj spid="_x0000_s108567" name="Graph" r:id="rId5" imgW="4142880" imgH="3493440" progId="Origin50.Graph">
                  <p:embed/>
                </p:oleObj>
              </mc:Choice>
              <mc:Fallback>
                <p:oleObj name="Graph" r:id="rId5" imgW="4142880" imgH="3493440"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2193" y="1658938"/>
                        <a:ext cx="4791808" cy="405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TextBox 7"/>
          <p:cNvSpPr txBox="1">
            <a:spLocks noChangeArrowheads="1"/>
          </p:cNvSpPr>
          <p:nvPr/>
        </p:nvSpPr>
        <p:spPr bwMode="auto">
          <a:xfrm>
            <a:off x="233028" y="455824"/>
            <a:ext cx="23342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000" dirty="0" smtClean="0">
                <a:latin typeface="Arial" charset="0"/>
              </a:rPr>
              <a:t>“plasma bullet” </a:t>
            </a:r>
          </a:p>
          <a:p>
            <a:pPr algn="ctr" eaLnBrk="1" hangingPunct="1">
              <a:spcBef>
                <a:spcPct val="0"/>
              </a:spcBef>
              <a:buFontTx/>
              <a:buNone/>
            </a:pPr>
            <a:r>
              <a:rPr lang="en-GB" altLang="en-US" sz="2000" dirty="0" smtClean="0">
                <a:latin typeface="Arial" charset="0"/>
              </a:rPr>
              <a:t>or guided streamer</a:t>
            </a:r>
            <a:endParaRPr lang="en-GB" altLang="en-US" sz="2000" dirty="0">
              <a:latin typeface="Arial" charset="0"/>
            </a:endParaRPr>
          </a:p>
        </p:txBody>
      </p:sp>
    </p:spTree>
    <p:extLst>
      <p:ext uri="{BB962C8B-B14F-4D97-AF65-F5344CB8AC3E}">
        <p14:creationId xmlns:p14="http://schemas.microsoft.com/office/powerpoint/2010/main" val="143560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0822"/>
                                        </p:tgtEl>
                                        <p:attrNameLst>
                                          <p:attrName>style.visibility</p:attrName>
                                        </p:attrNameLst>
                                      </p:cBhvr>
                                      <p:to>
                                        <p:strVal val="visible"/>
                                      </p:to>
                                    </p:set>
                                    <p:animEffect transition="in" filter="fade">
                                      <p:cBhvr>
                                        <p:cTn id="22" dur="500"/>
                                        <p:tgtEl>
                                          <p:spTgt spid="290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a:spLocks noChangeArrowheads="1"/>
          </p:cNvSpPr>
          <p:nvPr/>
        </p:nvSpPr>
        <p:spPr bwMode="auto">
          <a:xfrm>
            <a:off x="5389563" y="1295400"/>
            <a:ext cx="4059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r>
              <a:rPr lang="en-GB" altLang="en-US" sz="2000">
                <a:latin typeface="Arial" charset="0"/>
              </a:rPr>
              <a:t>Stark shift   (macroscopic field)</a:t>
            </a:r>
          </a:p>
        </p:txBody>
      </p:sp>
      <p:sp>
        <p:nvSpPr>
          <p:cNvPr id="482307" name="Text Box 3"/>
          <p:cNvSpPr txBox="1">
            <a:spLocks noChangeArrowheads="1"/>
          </p:cNvSpPr>
          <p:nvPr/>
        </p:nvSpPr>
        <p:spPr bwMode="auto">
          <a:xfrm>
            <a:off x="1198563" y="838200"/>
            <a:ext cx="577850" cy="346075"/>
          </a:xfrm>
          <a:prstGeom prst="rect">
            <a:avLst/>
          </a:prstGeom>
          <a:noFill/>
          <a:ln w="9525">
            <a:noFill/>
            <a:miter lim="800000"/>
            <a:headEnd/>
            <a:tailEnd/>
          </a:ln>
        </p:spPr>
        <p:txBody>
          <a:bodyPr/>
          <a:lstStyle/>
          <a:p>
            <a:pPr>
              <a:defRPr/>
            </a:pPr>
            <a:endParaRPr lang="en-US" sz="2400">
              <a:effectLst>
                <a:outerShdw blurRad="38100" dist="38100" dir="2700000" algn="tl">
                  <a:srgbClr val="FFFFFF"/>
                </a:outerShdw>
              </a:effectLst>
              <a:latin typeface="Symbol" pitchFamily="18" charset="2"/>
              <a:cs typeface="+mn-cs"/>
            </a:endParaRPr>
          </a:p>
        </p:txBody>
      </p:sp>
      <p:sp>
        <p:nvSpPr>
          <p:cNvPr id="56323" name="TextBox 2"/>
          <p:cNvSpPr txBox="1">
            <a:spLocks noChangeArrowheads="1"/>
          </p:cNvSpPr>
          <p:nvPr/>
        </p:nvSpPr>
        <p:spPr bwMode="auto">
          <a:xfrm>
            <a:off x="1751013" y="134938"/>
            <a:ext cx="56991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800">
                <a:latin typeface="Arial" charset="0"/>
              </a:rPr>
              <a:t>Stark shifts in electrical discharges</a:t>
            </a:r>
          </a:p>
        </p:txBody>
      </p:sp>
      <p:sp>
        <p:nvSpPr>
          <p:cNvPr id="5" name="TextBox 4"/>
          <p:cNvSpPr txBox="1">
            <a:spLocks noChangeArrowheads="1"/>
          </p:cNvSpPr>
          <p:nvPr/>
        </p:nvSpPr>
        <p:spPr bwMode="auto">
          <a:xfrm>
            <a:off x="284163" y="1298575"/>
            <a:ext cx="3657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r>
              <a:rPr lang="en-GB" altLang="en-US" sz="2000">
                <a:latin typeface="Arial" charset="0"/>
              </a:rPr>
              <a:t>Stark shift (microscopic field)</a:t>
            </a:r>
          </a:p>
        </p:txBody>
      </p:sp>
      <p:sp>
        <p:nvSpPr>
          <p:cNvPr id="33" name="TextBox 32"/>
          <p:cNvSpPr txBox="1">
            <a:spLocks noChangeArrowheads="1"/>
          </p:cNvSpPr>
          <p:nvPr/>
        </p:nvSpPr>
        <p:spPr bwMode="auto">
          <a:xfrm>
            <a:off x="284163" y="1812925"/>
            <a:ext cx="2370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r>
              <a:rPr lang="en-GB" altLang="en-US" sz="2000">
                <a:latin typeface="Arial" charset="0"/>
              </a:rPr>
              <a:t>Stark spectroscopy</a:t>
            </a:r>
          </a:p>
        </p:txBody>
      </p:sp>
      <p:sp>
        <p:nvSpPr>
          <p:cNvPr id="34" name="TextBox 33"/>
          <p:cNvSpPr txBox="1">
            <a:spLocks noChangeArrowheads="1"/>
          </p:cNvSpPr>
          <p:nvPr/>
        </p:nvSpPr>
        <p:spPr bwMode="auto">
          <a:xfrm>
            <a:off x="5389563" y="1828800"/>
            <a:ext cx="381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r>
              <a:rPr lang="en-GB" altLang="en-US" sz="2000">
                <a:latin typeface="Arial" charset="0"/>
              </a:rPr>
              <a:t>Stark polarization spectroscopy</a:t>
            </a:r>
          </a:p>
        </p:txBody>
      </p:sp>
      <p:sp>
        <p:nvSpPr>
          <p:cNvPr id="9" name="Rectangle 8"/>
          <p:cNvSpPr>
            <a:spLocks noChangeArrowheads="1"/>
          </p:cNvSpPr>
          <p:nvPr/>
        </p:nvSpPr>
        <p:spPr bwMode="auto">
          <a:xfrm>
            <a:off x="304800" y="2270125"/>
            <a:ext cx="457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r>
              <a:rPr lang="en-GB" altLang="en-US" sz="2000" dirty="0">
                <a:latin typeface="Arial" charset="0"/>
              </a:rPr>
              <a:t>Measurement </a:t>
            </a:r>
            <a:r>
              <a:rPr lang="en-GB" altLang="en-US" sz="2000" dirty="0" smtClean="0">
                <a:latin typeface="Arial" charset="0"/>
              </a:rPr>
              <a:t>of electron </a:t>
            </a:r>
            <a:r>
              <a:rPr lang="en-GB" altLang="en-US" sz="2000" dirty="0">
                <a:latin typeface="Arial" charset="0"/>
              </a:rPr>
              <a:t>number density</a:t>
            </a:r>
          </a:p>
          <a:p>
            <a:pPr eaLnBrk="1" hangingPunct="1"/>
            <a:r>
              <a:rPr lang="en-GB" altLang="en-US" sz="2000" dirty="0">
                <a:latin typeface="Arial" charset="0"/>
              </a:rPr>
              <a:t>Testing theoretical models</a:t>
            </a:r>
          </a:p>
        </p:txBody>
      </p:sp>
      <p:sp>
        <p:nvSpPr>
          <p:cNvPr id="23" name="Rectangle 22"/>
          <p:cNvSpPr>
            <a:spLocks noChangeArrowheads="1"/>
          </p:cNvSpPr>
          <p:nvPr/>
        </p:nvSpPr>
        <p:spPr bwMode="auto">
          <a:xfrm>
            <a:off x="5403850" y="2209800"/>
            <a:ext cx="3740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charset="0"/>
              </a:defRPr>
            </a:lvl1pPr>
            <a:lvl2pPr marL="742950" indent="-285750" eaLnBrk="0" hangingPunct="0">
              <a:defRPr sz="2800">
                <a:solidFill>
                  <a:schemeClr val="tx1"/>
                </a:solidFill>
                <a:latin typeface="Times New Roman" pitchFamily="18" charset="0"/>
                <a:cs typeface="Arial" charset="0"/>
              </a:defRPr>
            </a:lvl2pPr>
            <a:lvl3pPr marL="1143000" indent="-228600" eaLnBrk="0" hangingPunct="0">
              <a:defRPr sz="2800">
                <a:solidFill>
                  <a:schemeClr val="tx1"/>
                </a:solidFill>
                <a:latin typeface="Times New Roman" pitchFamily="18" charset="0"/>
                <a:cs typeface="Arial" charset="0"/>
              </a:defRPr>
            </a:lvl3pPr>
            <a:lvl4pPr marL="1600200" indent="-228600" eaLnBrk="0" hangingPunct="0">
              <a:defRPr sz="2800">
                <a:solidFill>
                  <a:schemeClr val="tx1"/>
                </a:solidFill>
                <a:latin typeface="Times New Roman" pitchFamily="18" charset="0"/>
                <a:cs typeface="Arial" charset="0"/>
              </a:defRPr>
            </a:lvl4pPr>
            <a:lvl5pPr marL="2057400" indent="-228600" eaLnBrk="0" hangingPunct="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eaLnBrk="1" hangingPunct="1"/>
            <a:r>
              <a:rPr lang="en-GB" altLang="en-US" sz="2000" dirty="0">
                <a:latin typeface="Arial" charset="0"/>
              </a:rPr>
              <a:t>Measurement </a:t>
            </a:r>
            <a:r>
              <a:rPr lang="en-GB" altLang="en-US" sz="2000" dirty="0" smtClean="0">
                <a:latin typeface="Arial" charset="0"/>
              </a:rPr>
              <a:t>of electric </a:t>
            </a:r>
            <a:r>
              <a:rPr lang="en-GB" altLang="en-US" sz="2000" dirty="0">
                <a:latin typeface="Arial" charset="0"/>
              </a:rPr>
              <a:t>field</a:t>
            </a:r>
          </a:p>
          <a:p>
            <a:pPr eaLnBrk="1" hangingPunct="1"/>
            <a:r>
              <a:rPr lang="en-GB" altLang="en-US" sz="2000" dirty="0">
                <a:latin typeface="Arial" charset="0"/>
              </a:rPr>
              <a:t>Investigating </a:t>
            </a:r>
            <a:r>
              <a:rPr lang="en-GB" altLang="en-US" sz="2000" dirty="0" smtClean="0">
                <a:latin typeface="Arial" charset="0"/>
              </a:rPr>
              <a:t>of discharge </a:t>
            </a:r>
            <a:r>
              <a:rPr lang="en-GB" altLang="en-US" sz="2000" dirty="0">
                <a:latin typeface="Arial" charset="0"/>
              </a:rPr>
              <a:t>characteristics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fade">
                                      <p:cBhvr>
                                        <p:cTn id="7" dur="500"/>
                                        <p:tgtEl>
                                          <p:spTgt spid="563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Effect transition="in" filter="fade">
                                      <p:cBhvr>
                                        <p:cTn id="17" dur="500"/>
                                        <p:tgtEl>
                                          <p:spTgt spid="3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fade">
                                      <p:cBhvr>
                                        <p:cTn id="37" dur="500"/>
                                        <p:tgtEl>
                                          <p:spTgt spid="9">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xEl>
                                              <p:pRg st="1" end="1"/>
                                            </p:txEl>
                                          </p:spTgt>
                                        </p:tgtEl>
                                        <p:attrNameLst>
                                          <p:attrName>style.visibility</p:attrName>
                                        </p:attrNameLst>
                                      </p:cBhvr>
                                      <p:to>
                                        <p:strVal val="visible"/>
                                      </p:to>
                                    </p:set>
                                    <p:animEffect transition="in" filter="fade">
                                      <p:cBhvr>
                                        <p:cTn id="47"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56323" grpId="0"/>
      <p:bldP spid="5" grpId="0"/>
      <p:bldP spid="33" grpId="0"/>
      <p:bldP spid="34" grpId="0"/>
      <p:bldP spid="9" grpId="0" build="p"/>
      <p:bldP spid="2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ChangeArrowheads="1"/>
          </p:cNvSpPr>
          <p:nvPr/>
        </p:nvSpPr>
        <p:spPr bwMode="auto">
          <a:xfrm>
            <a:off x="0" y="2895928"/>
            <a:ext cx="184731" cy="523220"/>
          </a:xfrm>
          <a:prstGeom prst="rect">
            <a:avLst/>
          </a:prstGeom>
          <a:noFill/>
          <a:ln w="9525">
            <a:noFill/>
            <a:miter lim="800000"/>
            <a:headEnd/>
            <a:tailEnd/>
          </a:ln>
          <a:effectLst/>
        </p:spPr>
        <p:txBody>
          <a:bodyPr wrap="none" anchor="ctr">
            <a:spAutoFit/>
          </a:bodyPr>
          <a:lstStyle/>
          <a:p>
            <a:endParaRPr lang="en-GB"/>
          </a:p>
        </p:txBody>
      </p:sp>
      <p:grpSp>
        <p:nvGrpSpPr>
          <p:cNvPr id="2" name="Group 17"/>
          <p:cNvGrpSpPr/>
          <p:nvPr/>
        </p:nvGrpSpPr>
        <p:grpSpPr>
          <a:xfrm>
            <a:off x="1400175" y="2956425"/>
            <a:ext cx="4086225" cy="2072775"/>
            <a:chOff x="2133600" y="2804025"/>
            <a:chExt cx="4426744" cy="2072775"/>
          </a:xfrm>
        </p:grpSpPr>
        <p:sp>
          <p:nvSpPr>
            <p:cNvPr id="14" name="Text Box 44"/>
            <p:cNvSpPr txBox="1">
              <a:spLocks noChangeArrowheads="1"/>
            </p:cNvSpPr>
            <p:nvPr/>
          </p:nvSpPr>
          <p:spPr bwMode="auto">
            <a:xfrm rot="16200000">
              <a:off x="5232405" y="3238759"/>
              <a:ext cx="1236236" cy="366767"/>
            </a:xfrm>
            <a:prstGeom prst="rect">
              <a:avLst/>
            </a:prstGeom>
            <a:noFill/>
            <a:ln w="9525">
              <a:noFill/>
              <a:miter lim="800000"/>
              <a:headEnd/>
              <a:tailEnd/>
            </a:ln>
            <a:effectLst/>
          </p:spPr>
          <p:txBody>
            <a:bodyPr wrap="none">
              <a:spAutoFit/>
            </a:bodyPr>
            <a:lstStyle/>
            <a:p>
              <a:pPr algn="l" defTabSz="195263"/>
              <a:r>
                <a:rPr lang="en-US" sz="1600" dirty="0" smtClean="0">
                  <a:solidFill>
                    <a:schemeClr val="bg2">
                      <a:lumMod val="50000"/>
                    </a:schemeClr>
                  </a:solidFill>
                </a:rPr>
                <a:t>d </a:t>
              </a:r>
              <a:r>
                <a:rPr lang="en-US" sz="1600" dirty="0">
                  <a:solidFill>
                    <a:schemeClr val="bg2">
                      <a:lumMod val="50000"/>
                    </a:schemeClr>
                  </a:solidFill>
                </a:rPr>
                <a:t>=</a:t>
              </a:r>
              <a:r>
                <a:rPr lang="sr-Latn-CS" sz="1600" dirty="0">
                  <a:solidFill>
                    <a:schemeClr val="bg2">
                      <a:lumMod val="50000"/>
                    </a:schemeClr>
                  </a:solidFill>
                </a:rPr>
                <a:t> </a:t>
              </a:r>
              <a:r>
                <a:rPr lang="en-GB" sz="1600" dirty="0" smtClean="0">
                  <a:solidFill>
                    <a:schemeClr val="bg2">
                      <a:lumMod val="50000"/>
                    </a:schemeClr>
                  </a:solidFill>
                </a:rPr>
                <a:t>0.03</a:t>
              </a:r>
              <a:r>
                <a:rPr lang="sr-Latn-CS" sz="1600" dirty="0" smtClean="0">
                  <a:solidFill>
                    <a:schemeClr val="bg2">
                      <a:lumMod val="50000"/>
                    </a:schemeClr>
                  </a:solidFill>
                </a:rPr>
                <a:t> </a:t>
              </a:r>
              <a:r>
                <a:rPr lang="sr-Latn-CS" sz="1600" dirty="0">
                  <a:solidFill>
                    <a:schemeClr val="bg2">
                      <a:lumMod val="50000"/>
                    </a:schemeClr>
                  </a:solidFill>
                </a:rPr>
                <a:t>mm</a:t>
              </a:r>
              <a:endParaRPr lang="en-US" sz="1600" dirty="0">
                <a:solidFill>
                  <a:schemeClr val="bg2">
                    <a:lumMod val="50000"/>
                  </a:schemeClr>
                </a:solidFill>
              </a:endParaRPr>
            </a:p>
          </p:txBody>
        </p:sp>
        <p:grpSp>
          <p:nvGrpSpPr>
            <p:cNvPr id="3" name="Group 16"/>
            <p:cNvGrpSpPr/>
            <p:nvPr/>
          </p:nvGrpSpPr>
          <p:grpSpPr>
            <a:xfrm>
              <a:off x="2133600" y="3505200"/>
              <a:ext cx="4426744" cy="1371600"/>
              <a:chOff x="2133600" y="3505200"/>
              <a:chExt cx="4426744" cy="1371600"/>
            </a:xfrm>
          </p:grpSpPr>
          <p:sp>
            <p:nvSpPr>
              <p:cNvPr id="10" name="Line 40"/>
              <p:cNvSpPr>
                <a:spLocks noChangeShapeType="1"/>
              </p:cNvSpPr>
              <p:nvPr/>
            </p:nvSpPr>
            <p:spPr bwMode="auto">
              <a:xfrm rot="16200000" flipV="1">
                <a:off x="6060281" y="3811586"/>
                <a:ext cx="1588" cy="996950"/>
              </a:xfrm>
              <a:prstGeom prst="line">
                <a:avLst/>
              </a:prstGeom>
              <a:noFill/>
              <a:ln w="9525">
                <a:solidFill>
                  <a:schemeClr val="bg2">
                    <a:lumMod val="50000"/>
                  </a:schemeClr>
                </a:solidFill>
                <a:round/>
                <a:headEnd/>
                <a:tailEnd/>
              </a:ln>
              <a:effectLst/>
            </p:spPr>
            <p:txBody>
              <a:bodyPr/>
              <a:lstStyle/>
              <a:p>
                <a:endParaRPr lang="en-GB"/>
              </a:p>
            </p:txBody>
          </p:sp>
          <p:sp>
            <p:nvSpPr>
              <p:cNvPr id="11" name="Line 41"/>
              <p:cNvSpPr>
                <a:spLocks noChangeShapeType="1"/>
              </p:cNvSpPr>
              <p:nvPr/>
            </p:nvSpPr>
            <p:spPr bwMode="auto">
              <a:xfrm rot="16200000" flipV="1">
                <a:off x="6061869" y="3658391"/>
                <a:ext cx="0" cy="996950"/>
              </a:xfrm>
              <a:prstGeom prst="line">
                <a:avLst/>
              </a:prstGeom>
              <a:noFill/>
              <a:ln w="9525">
                <a:solidFill>
                  <a:schemeClr val="bg2">
                    <a:lumMod val="50000"/>
                  </a:schemeClr>
                </a:solidFill>
                <a:round/>
                <a:headEnd/>
                <a:tailEnd/>
              </a:ln>
              <a:effectLst/>
            </p:spPr>
            <p:txBody>
              <a:bodyPr/>
              <a:lstStyle/>
              <a:p>
                <a:endParaRPr lang="en-GB"/>
              </a:p>
            </p:txBody>
          </p:sp>
          <p:sp>
            <p:nvSpPr>
              <p:cNvPr id="12" name="Line 42"/>
              <p:cNvSpPr>
                <a:spLocks noChangeShapeType="1"/>
              </p:cNvSpPr>
              <p:nvPr/>
            </p:nvSpPr>
            <p:spPr bwMode="auto">
              <a:xfrm rot="16200000">
                <a:off x="5869781" y="4552949"/>
                <a:ext cx="490538" cy="4763"/>
              </a:xfrm>
              <a:prstGeom prst="line">
                <a:avLst/>
              </a:prstGeom>
              <a:noFill/>
              <a:ln w="9525">
                <a:solidFill>
                  <a:schemeClr val="bg2">
                    <a:lumMod val="50000"/>
                  </a:schemeClr>
                </a:solidFill>
                <a:round/>
                <a:headEnd/>
                <a:tailEnd type="triangle" w="med" len="med"/>
              </a:ln>
              <a:effectLst/>
            </p:spPr>
            <p:txBody>
              <a:bodyPr/>
              <a:lstStyle/>
              <a:p>
                <a:endParaRPr lang="en-GB"/>
              </a:p>
            </p:txBody>
          </p:sp>
          <p:sp>
            <p:nvSpPr>
              <p:cNvPr id="13" name="Line 43"/>
              <p:cNvSpPr>
                <a:spLocks noChangeShapeType="1"/>
              </p:cNvSpPr>
              <p:nvPr/>
            </p:nvSpPr>
            <p:spPr bwMode="auto">
              <a:xfrm rot="16200000">
                <a:off x="5869781" y="3907629"/>
                <a:ext cx="490538" cy="4763"/>
              </a:xfrm>
              <a:prstGeom prst="line">
                <a:avLst/>
              </a:prstGeom>
              <a:noFill/>
              <a:ln w="9525">
                <a:solidFill>
                  <a:schemeClr val="bg2">
                    <a:lumMod val="50000"/>
                  </a:schemeClr>
                </a:solidFill>
                <a:round/>
                <a:headEnd type="triangle" w="med" len="med"/>
                <a:tailEnd/>
              </a:ln>
              <a:effectLst/>
            </p:spPr>
            <p:txBody>
              <a:bodyPr/>
              <a:lstStyle/>
              <a:p>
                <a:endParaRPr lang="en-GB"/>
              </a:p>
            </p:txBody>
          </p:sp>
          <p:grpSp>
            <p:nvGrpSpPr>
              <p:cNvPr id="4" name="Group 54"/>
              <p:cNvGrpSpPr>
                <a:grpSpLocks/>
              </p:cNvGrpSpPr>
              <p:nvPr/>
            </p:nvGrpSpPr>
            <p:grpSpPr bwMode="auto">
              <a:xfrm rot="5400000">
                <a:off x="3124200" y="2514600"/>
                <a:ext cx="1371600" cy="3352800"/>
                <a:chOff x="876" y="1968"/>
                <a:chExt cx="948" cy="1746"/>
              </a:xfrm>
            </p:grpSpPr>
            <p:sp>
              <p:nvSpPr>
                <p:cNvPr id="19" name="AutoShape 51"/>
                <p:cNvSpPr>
                  <a:spLocks noChangeArrowheads="1"/>
                </p:cNvSpPr>
                <p:nvPr/>
              </p:nvSpPr>
              <p:spPr bwMode="auto">
                <a:xfrm flipH="1">
                  <a:off x="1126" y="1968"/>
                  <a:ext cx="476" cy="873"/>
                </a:xfrm>
                <a:prstGeom prst="triangle">
                  <a:avLst>
                    <a:gd name="adj" fmla="val 50000"/>
                  </a:avLst>
                </a:prstGeom>
                <a:solidFill>
                  <a:srgbClr val="C0C0C0"/>
                </a:solidFill>
                <a:ln w="9525">
                  <a:solidFill>
                    <a:srgbClr val="C0C0C0"/>
                  </a:solidFill>
                  <a:miter lim="800000"/>
                  <a:headEnd/>
                  <a:tailEnd/>
                </a:ln>
              </p:spPr>
              <p:txBody>
                <a:bodyPr/>
                <a:lstStyle/>
                <a:p>
                  <a:endParaRPr lang="en-GB"/>
                </a:p>
              </p:txBody>
            </p:sp>
            <p:sp>
              <p:nvSpPr>
                <p:cNvPr id="20" name="AutoShape 52"/>
                <p:cNvSpPr>
                  <a:spLocks noChangeArrowheads="1"/>
                </p:cNvSpPr>
                <p:nvPr/>
              </p:nvSpPr>
              <p:spPr bwMode="auto">
                <a:xfrm rot="-10800000">
                  <a:off x="1113" y="2841"/>
                  <a:ext cx="489" cy="873"/>
                </a:xfrm>
                <a:prstGeom prst="triangle">
                  <a:avLst>
                    <a:gd name="adj" fmla="val 50000"/>
                  </a:avLst>
                </a:prstGeom>
                <a:solidFill>
                  <a:srgbClr val="C0C0C0"/>
                </a:solidFill>
                <a:ln w="9525">
                  <a:solidFill>
                    <a:srgbClr val="C0C0C0"/>
                  </a:solidFill>
                  <a:miter lim="800000"/>
                  <a:headEnd/>
                  <a:tailEnd/>
                </a:ln>
              </p:spPr>
              <p:txBody>
                <a:bodyPr/>
                <a:lstStyle/>
                <a:p>
                  <a:endParaRPr lang="en-GB"/>
                </a:p>
              </p:txBody>
            </p:sp>
            <p:sp>
              <p:nvSpPr>
                <p:cNvPr id="21" name="Oval 53"/>
                <p:cNvSpPr>
                  <a:spLocks noChangeArrowheads="1"/>
                </p:cNvSpPr>
                <p:nvPr/>
              </p:nvSpPr>
              <p:spPr bwMode="auto">
                <a:xfrm rot="-5400000">
                  <a:off x="1313" y="2347"/>
                  <a:ext cx="73" cy="948"/>
                </a:xfrm>
                <a:prstGeom prst="ellipse">
                  <a:avLst/>
                </a:prstGeom>
                <a:solidFill>
                  <a:srgbClr val="FFFFFF"/>
                </a:solidFill>
                <a:ln w="9525">
                  <a:solidFill>
                    <a:srgbClr val="000000"/>
                  </a:solidFill>
                  <a:round/>
                  <a:headEnd/>
                  <a:tailEnd/>
                </a:ln>
              </p:spPr>
              <p:txBody>
                <a:bodyPr/>
                <a:lstStyle/>
                <a:p>
                  <a:endParaRPr lang="en-GB"/>
                </a:p>
              </p:txBody>
            </p:sp>
          </p:grpSp>
        </p:grpSp>
      </p:grpSp>
      <p:pic>
        <p:nvPicPr>
          <p:cNvPr id="22" name="Picture 21" descr="Strimer.png"/>
          <p:cNvPicPr>
            <a:picLocks noChangeAspect="1"/>
          </p:cNvPicPr>
          <p:nvPr/>
        </p:nvPicPr>
        <p:blipFill>
          <a:blip r:embed="rId4" cstate="print"/>
          <a:stretch>
            <a:fillRect/>
          </a:stretch>
        </p:blipFill>
        <p:spPr>
          <a:xfrm>
            <a:off x="492369" y="1676400"/>
            <a:ext cx="1758462" cy="3408828"/>
          </a:xfrm>
          <a:prstGeom prst="rect">
            <a:avLst/>
          </a:prstGeom>
        </p:spPr>
      </p:pic>
      <p:graphicFrame>
        <p:nvGraphicFramePr>
          <p:cNvPr id="319491" name="Object 6"/>
          <p:cNvGraphicFramePr>
            <a:graphicFrameLocks noChangeAspect="1"/>
          </p:cNvGraphicFramePr>
          <p:nvPr/>
        </p:nvGraphicFramePr>
        <p:xfrm>
          <a:off x="4352193" y="1676400"/>
          <a:ext cx="4791808" cy="4056062"/>
        </p:xfrm>
        <a:graphic>
          <a:graphicData uri="http://schemas.openxmlformats.org/presentationml/2006/ole">
            <mc:AlternateContent xmlns:mc="http://schemas.openxmlformats.org/markup-compatibility/2006">
              <mc:Choice xmlns:v="urn:schemas-microsoft-com:vml" Requires="v">
                <p:oleObj spid="_x0000_s109591" name="Graph" r:id="rId5" imgW="4142880" imgH="3493440" progId="Origin50.Graph">
                  <p:embed/>
                </p:oleObj>
              </mc:Choice>
              <mc:Fallback>
                <p:oleObj name="Graph" r:id="rId5" imgW="4142880" imgH="3493440"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2193" y="1676400"/>
                        <a:ext cx="4791808" cy="405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TextBox 7"/>
          <p:cNvSpPr txBox="1">
            <a:spLocks noChangeArrowheads="1"/>
          </p:cNvSpPr>
          <p:nvPr/>
        </p:nvSpPr>
        <p:spPr bwMode="auto">
          <a:xfrm>
            <a:off x="256507" y="816114"/>
            <a:ext cx="23342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000" dirty="0" smtClean="0">
                <a:latin typeface="Arial" charset="0"/>
              </a:rPr>
              <a:t>“plasma bullet” </a:t>
            </a:r>
          </a:p>
          <a:p>
            <a:pPr algn="ctr" eaLnBrk="1" hangingPunct="1">
              <a:spcBef>
                <a:spcPct val="0"/>
              </a:spcBef>
              <a:buFontTx/>
              <a:buNone/>
            </a:pPr>
            <a:r>
              <a:rPr lang="en-GB" altLang="en-US" sz="2000" dirty="0" smtClean="0">
                <a:latin typeface="Arial" charset="0"/>
              </a:rPr>
              <a:t>or guided streamer</a:t>
            </a:r>
            <a:endParaRPr lang="en-GB" altLang="en-US" sz="2000" dirty="0">
              <a:latin typeface="Arial" charset="0"/>
            </a:endParaRPr>
          </a:p>
        </p:txBody>
      </p:sp>
    </p:spTree>
    <p:extLst>
      <p:ext uri="{BB962C8B-B14F-4D97-AF65-F5344CB8AC3E}">
        <p14:creationId xmlns:p14="http://schemas.microsoft.com/office/powerpoint/2010/main" val="82281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9491"/>
                                        </p:tgtEl>
                                        <p:attrNameLst>
                                          <p:attrName>style.visibility</p:attrName>
                                        </p:attrNameLst>
                                      </p:cBhvr>
                                      <p:to>
                                        <p:strVal val="visible"/>
                                      </p:to>
                                    </p:set>
                                    <p:animEffect transition="in" filter="fade">
                                      <p:cBhvr>
                                        <p:cTn id="22" dur="1000"/>
                                        <p:tgtEl>
                                          <p:spTgt spid="319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457200"/>
            <a:ext cx="6781800" cy="523220"/>
          </a:xfrm>
          <a:prstGeom prst="rect">
            <a:avLst/>
          </a:prstGeom>
        </p:spPr>
        <p:txBody>
          <a:bodyPr wrap="square">
            <a:spAutoFit/>
          </a:bodyPr>
          <a:lstStyle/>
          <a:p>
            <a:pPr algn="ctr"/>
            <a:r>
              <a:rPr lang="en-GB" altLang="en-US" dirty="0" smtClean="0">
                <a:latin typeface="Arial" charset="0"/>
              </a:rPr>
              <a:t>Doppler shift in hollow cathode discharge</a:t>
            </a:r>
            <a:endParaRPr lang="en-GB" altLang="en-US" dirty="0">
              <a:latin typeface="Arial" charset="0"/>
            </a:endParaRPr>
          </a:p>
        </p:txBody>
      </p:sp>
      <p:pic>
        <p:nvPicPr>
          <p:cNvPr id="5" name="Picture 3" descr="SupljaK"/>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990600" y="1447800"/>
            <a:ext cx="7239000" cy="3757508"/>
          </a:xfrm>
          <a:ln w="28575">
            <a:solidFill>
              <a:schemeClr val="bg2"/>
            </a:solidFill>
            <a:miter lim="800000"/>
            <a:headEnd/>
            <a:tailEnd/>
          </a:ln>
        </p:spPr>
      </p:pic>
      <p:sp>
        <p:nvSpPr>
          <p:cNvPr id="6" name="Rectangle 44"/>
          <p:cNvSpPr>
            <a:spLocks noChangeArrowheads="1"/>
          </p:cNvSpPr>
          <p:nvPr/>
        </p:nvSpPr>
        <p:spPr bwMode="auto">
          <a:xfrm>
            <a:off x="2287814" y="5486400"/>
            <a:ext cx="4796972" cy="914400"/>
          </a:xfrm>
          <a:prstGeom prst="rect">
            <a:avLst/>
          </a:prstGeom>
          <a:noFill/>
          <a:ln w="9525">
            <a:noFill/>
            <a:miter lim="800000"/>
            <a:headEnd/>
            <a:tailEnd/>
          </a:ln>
          <a:effectLst/>
        </p:spPr>
        <p:txBody>
          <a:bodyPr lIns="0" tIns="0" rIns="0" bIns="0" anchor="ctr"/>
          <a:lstStyle/>
          <a:p>
            <a:pPr algn="ctr">
              <a:lnSpc>
                <a:spcPct val="200000"/>
              </a:lnSpc>
            </a:pPr>
            <a:r>
              <a:rPr lang="en-US" sz="2000" dirty="0">
                <a:latin typeface="Verdana" pitchFamily="34" charset="0"/>
              </a:rPr>
              <a:t>H</a:t>
            </a:r>
            <a:r>
              <a:rPr lang="en-US" sz="2000" baseline="30000" dirty="0">
                <a:latin typeface="Verdana" pitchFamily="34" charset="0"/>
              </a:rPr>
              <a:t>+ </a:t>
            </a:r>
            <a:r>
              <a:rPr lang="en-US" sz="2000" baseline="-25000" dirty="0">
                <a:latin typeface="Verdana" pitchFamily="34" charset="0"/>
              </a:rPr>
              <a:t>fast</a:t>
            </a:r>
            <a:r>
              <a:rPr lang="en-US" sz="2000" dirty="0">
                <a:latin typeface="Verdana" pitchFamily="34" charset="0"/>
              </a:rPr>
              <a:t> + H</a:t>
            </a:r>
            <a:r>
              <a:rPr lang="en-US" sz="2000" baseline="-25000" dirty="0">
                <a:latin typeface="Verdana" pitchFamily="34" charset="0"/>
              </a:rPr>
              <a:t>2 slow </a:t>
            </a:r>
            <a:r>
              <a:rPr lang="en-US" sz="2000" dirty="0">
                <a:latin typeface="Arial" charset="0"/>
                <a:cs typeface="Times New Roman" pitchFamily="18" charset="0"/>
              </a:rPr>
              <a:t>→</a:t>
            </a:r>
            <a:r>
              <a:rPr lang="en-US" sz="2000" dirty="0">
                <a:latin typeface="Verdana" pitchFamily="34" charset="0"/>
              </a:rPr>
              <a:t> H </a:t>
            </a:r>
            <a:r>
              <a:rPr lang="en-US" sz="2000" baseline="-25000" dirty="0">
                <a:latin typeface="Verdana" pitchFamily="34" charset="0"/>
              </a:rPr>
              <a:t>fast </a:t>
            </a:r>
            <a:r>
              <a:rPr lang="en-US" sz="2000" dirty="0">
                <a:latin typeface="Verdana" pitchFamily="34" charset="0"/>
              </a:rPr>
              <a:t>+ H</a:t>
            </a:r>
            <a:r>
              <a:rPr lang="en-US" sz="2000" baseline="-25000" dirty="0">
                <a:latin typeface="Verdana" pitchFamily="34" charset="0"/>
              </a:rPr>
              <a:t>2</a:t>
            </a:r>
            <a:r>
              <a:rPr lang="en-US" sz="2000" baseline="30000" dirty="0">
                <a:latin typeface="Verdana" pitchFamily="34" charset="0"/>
              </a:rPr>
              <a:t>+</a:t>
            </a:r>
            <a:r>
              <a:rPr lang="en-US" sz="2000" baseline="-25000" dirty="0">
                <a:latin typeface="Verdana" pitchFamily="34" charset="0"/>
              </a:rPr>
              <a:t>slow </a:t>
            </a:r>
            <a:r>
              <a:rPr lang="en-US" sz="2000" dirty="0">
                <a:latin typeface="Verdana" pitchFamily="34" charset="0"/>
              </a:rPr>
              <a:t> </a:t>
            </a:r>
          </a:p>
        </p:txBody>
      </p:sp>
    </p:spTree>
    <p:extLst>
      <p:ext uri="{BB962C8B-B14F-4D97-AF65-F5344CB8AC3E}">
        <p14:creationId xmlns:p14="http://schemas.microsoft.com/office/powerpoint/2010/main" val="197441586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descr="SupljaK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035580"/>
            <a:ext cx="3600000" cy="1581443"/>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SupljaK1"/>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838200" y="1093023"/>
            <a:ext cx="3600000" cy="1650177"/>
          </a:xfrm>
        </p:spPr>
      </p:pic>
      <p:graphicFrame>
        <p:nvGraphicFramePr>
          <p:cNvPr id="2" name="Object 1"/>
          <p:cNvGraphicFramePr>
            <a:graphicFrameLocks noChangeAspect="1"/>
          </p:cNvGraphicFramePr>
          <p:nvPr>
            <p:extLst>
              <p:ext uri="{D42A27DB-BD31-4B8C-83A1-F6EECF244321}">
                <p14:modId xmlns:p14="http://schemas.microsoft.com/office/powerpoint/2010/main" val="2943210835"/>
              </p:ext>
            </p:extLst>
          </p:nvPr>
        </p:nvGraphicFramePr>
        <p:xfrm>
          <a:off x="-74613" y="2300288"/>
          <a:ext cx="8988426" cy="4848225"/>
        </p:xfrm>
        <a:graphic>
          <a:graphicData uri="http://schemas.openxmlformats.org/presentationml/2006/ole">
            <mc:AlternateContent xmlns:mc="http://schemas.openxmlformats.org/markup-compatibility/2006">
              <mc:Choice xmlns:v="urn:schemas-microsoft-com:vml" Requires="v">
                <p:oleObj spid="_x0000_s12330" name="Graph" r:id="rId5" imgW="4322880" imgH="3291840" progId="Origin50.Graph">
                  <p:embed/>
                </p:oleObj>
              </mc:Choice>
              <mc:Fallback>
                <p:oleObj name="Graph" r:id="rId5" imgW="4322880" imgH="3291840" progId="Origin50.Graph">
                  <p:embed/>
                  <p:pic>
                    <p:nvPicPr>
                      <p:cNvPr id="0" name="Object 5"/>
                      <p:cNvPicPr>
                        <a:picLocks noChangeAspect="1" noChangeArrowheads="1"/>
                      </p:cNvPicPr>
                      <p:nvPr/>
                    </p:nvPicPr>
                    <p:blipFill>
                      <a:blip r:embed="rId6"/>
                      <a:srcRect/>
                      <a:stretch>
                        <a:fillRect/>
                      </a:stretch>
                    </p:blipFill>
                    <p:spPr bwMode="auto">
                      <a:xfrm>
                        <a:off x="-74613" y="2300288"/>
                        <a:ext cx="8988426" cy="4848225"/>
                      </a:xfrm>
                      <a:prstGeom prst="rect">
                        <a:avLst/>
                      </a:prstGeom>
                      <a:noFill/>
                      <a:ln>
                        <a:noFill/>
                      </a:ln>
                      <a:effectLst/>
                    </p:spPr>
                  </p:pic>
                </p:oleObj>
              </mc:Fallback>
            </mc:AlternateContent>
          </a:graphicData>
        </a:graphic>
      </p:graphicFrame>
      <p:sp>
        <p:nvSpPr>
          <p:cNvPr id="6" name="Rectangle 5"/>
          <p:cNvSpPr/>
          <p:nvPr/>
        </p:nvSpPr>
        <p:spPr>
          <a:xfrm>
            <a:off x="1295400" y="216062"/>
            <a:ext cx="6781800" cy="523220"/>
          </a:xfrm>
          <a:prstGeom prst="rect">
            <a:avLst/>
          </a:prstGeom>
        </p:spPr>
        <p:txBody>
          <a:bodyPr wrap="square">
            <a:spAutoFit/>
          </a:bodyPr>
          <a:lstStyle/>
          <a:p>
            <a:pPr algn="ctr"/>
            <a:r>
              <a:rPr lang="en-GB" altLang="en-US" dirty="0" smtClean="0">
                <a:latin typeface="Arial" charset="0"/>
              </a:rPr>
              <a:t>Doppler shift of hydrogen </a:t>
            </a:r>
            <a:r>
              <a:rPr lang="en-GB" altLang="en-US" dirty="0" err="1" smtClean="0">
                <a:latin typeface="Arial" charset="0"/>
              </a:rPr>
              <a:t>Balmer</a:t>
            </a:r>
            <a:r>
              <a:rPr lang="en-GB" altLang="en-US" dirty="0" smtClean="0">
                <a:latin typeface="Arial" charset="0"/>
              </a:rPr>
              <a:t> lines</a:t>
            </a:r>
            <a:endParaRPr lang="en-GB" altLang="en-US" dirty="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fade">
                                      <p:cBhvr>
                                        <p:cTn id="12" dur="500"/>
                                        <p:tgtEl>
                                          <p:spTgt spid="122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4454525" y="981075"/>
          <a:ext cx="4933950" cy="5959475"/>
        </p:xfrm>
        <a:graphic>
          <a:graphicData uri="http://schemas.openxmlformats.org/presentationml/2006/ole">
            <mc:AlternateContent xmlns:mc="http://schemas.openxmlformats.org/markup-compatibility/2006">
              <mc:Choice xmlns:v="urn:schemas-microsoft-com:vml" Requires="v">
                <p:oleObj spid="_x0000_s14375" name="Graph" r:id="rId3" imgW="3035808" imgH="3661258" progId="Origin50.Graph">
                  <p:embed/>
                </p:oleObj>
              </mc:Choice>
              <mc:Fallback>
                <p:oleObj name="Graph" r:id="rId3" imgW="3035808" imgH="3661258" progId="Origin50.Graph">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4525" y="981075"/>
                        <a:ext cx="493395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nvGraphicFramePr>
        <p:xfrm>
          <a:off x="-185738" y="995363"/>
          <a:ext cx="4949826" cy="6015037"/>
        </p:xfrm>
        <a:graphic>
          <a:graphicData uri="http://schemas.openxmlformats.org/presentationml/2006/ole">
            <mc:AlternateContent xmlns:mc="http://schemas.openxmlformats.org/markup-compatibility/2006">
              <mc:Choice xmlns:v="urn:schemas-microsoft-com:vml" Requires="v">
                <p:oleObj spid="_x0000_s14376" name="Graph" r:id="rId5" imgW="3239414" imgH="3762451" progId="Origin50.Graph">
                  <p:embed/>
                </p:oleObj>
              </mc:Choice>
              <mc:Fallback>
                <p:oleObj name="Graph" r:id="rId5" imgW="3239414" imgH="3762451" progId="Origin50.Graph">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738" y="995363"/>
                        <a:ext cx="4949826" cy="601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p:cNvSpPr/>
          <p:nvPr/>
        </p:nvSpPr>
        <p:spPr>
          <a:xfrm>
            <a:off x="1295400" y="241055"/>
            <a:ext cx="6781800" cy="523220"/>
          </a:xfrm>
          <a:prstGeom prst="rect">
            <a:avLst/>
          </a:prstGeom>
        </p:spPr>
        <p:txBody>
          <a:bodyPr wrap="square">
            <a:spAutoFit/>
          </a:bodyPr>
          <a:lstStyle/>
          <a:p>
            <a:pPr algn="ctr"/>
            <a:r>
              <a:rPr lang="en-GB" altLang="en-US" dirty="0" smtClean="0">
                <a:latin typeface="Arial" charset="0"/>
              </a:rPr>
              <a:t>Doppler shift of hydrogen </a:t>
            </a:r>
            <a:r>
              <a:rPr lang="en-GB" altLang="en-US" dirty="0" err="1" smtClean="0">
                <a:latin typeface="Arial" charset="0"/>
              </a:rPr>
              <a:t>Balmer</a:t>
            </a:r>
            <a:r>
              <a:rPr lang="en-GB" altLang="en-US" dirty="0" smtClean="0">
                <a:latin typeface="Arial" charset="0"/>
              </a:rPr>
              <a:t> lines</a:t>
            </a:r>
            <a:endParaRPr lang="en-GB" altLang="en-US" dirty="0">
              <a:latin typeface="Arial"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4" name="Picture 2" descr="SupljaK1"/>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381000" y="381000"/>
            <a:ext cx="3960000" cy="1815195"/>
          </a:xfrm>
        </p:spPr>
      </p:pic>
      <p:grpSp>
        <p:nvGrpSpPr>
          <p:cNvPr id="2" name="Group 3"/>
          <p:cNvGrpSpPr>
            <a:grpSpLocks/>
          </p:cNvGrpSpPr>
          <p:nvPr/>
        </p:nvGrpSpPr>
        <p:grpSpPr bwMode="auto">
          <a:xfrm>
            <a:off x="762000" y="1659340"/>
            <a:ext cx="7620000" cy="5181600"/>
            <a:chOff x="576" y="768"/>
            <a:chExt cx="4800" cy="3264"/>
          </a:xfrm>
        </p:grpSpPr>
        <p:sp>
          <p:nvSpPr>
            <p:cNvPr id="15364" name="Rectangle 4"/>
            <p:cNvSpPr>
              <a:spLocks noChangeArrowheads="1"/>
            </p:cNvSpPr>
            <p:nvPr/>
          </p:nvSpPr>
          <p:spPr bwMode="auto">
            <a:xfrm>
              <a:off x="576" y="768"/>
              <a:ext cx="4800" cy="3264"/>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GB" altLang="en-US" sz="2800"/>
            </a:p>
          </p:txBody>
        </p:sp>
        <p:graphicFrame>
          <p:nvGraphicFramePr>
            <p:cNvPr id="15365" name="Object 5"/>
            <p:cNvGraphicFramePr>
              <a:graphicFrameLocks noChangeAspect="1"/>
            </p:cNvGraphicFramePr>
            <p:nvPr/>
          </p:nvGraphicFramePr>
          <p:xfrm>
            <a:off x="927" y="1008"/>
            <a:ext cx="3973" cy="2872"/>
          </p:xfrm>
          <a:graphic>
            <a:graphicData uri="http://schemas.openxmlformats.org/presentationml/2006/ole">
              <mc:AlternateContent xmlns:mc="http://schemas.openxmlformats.org/markup-compatibility/2006">
                <mc:Choice xmlns:v="urn:schemas-microsoft-com:vml" Requires="v">
                  <p:oleObj spid="_x0000_s15405" name="Graph" r:id="rId4" imgW="3233318" imgH="2773680" progId="Origin50.Graph">
                    <p:embed/>
                  </p:oleObj>
                </mc:Choice>
                <mc:Fallback>
                  <p:oleObj name="Graph" r:id="rId4" imgW="3233318" imgH="2773680" progId="Origin50.Graph">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 y="1008"/>
                          <a:ext cx="3973" cy="2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6" name="Rectangle 44"/>
          <p:cNvSpPr>
            <a:spLocks noChangeArrowheads="1"/>
          </p:cNvSpPr>
          <p:nvPr/>
        </p:nvSpPr>
        <p:spPr bwMode="auto">
          <a:xfrm>
            <a:off x="4347028" y="526258"/>
            <a:ext cx="4796972" cy="1143000"/>
          </a:xfrm>
          <a:prstGeom prst="rect">
            <a:avLst/>
          </a:prstGeom>
          <a:noFill/>
          <a:ln w="9525">
            <a:noFill/>
            <a:miter lim="800000"/>
            <a:headEnd/>
            <a:tailEnd/>
          </a:ln>
          <a:effectLst/>
        </p:spPr>
        <p:txBody>
          <a:bodyPr lIns="0" tIns="0" rIns="0" bIns="0" anchor="ctr"/>
          <a:lstStyle/>
          <a:p>
            <a:pPr algn="ctr">
              <a:lnSpc>
                <a:spcPct val="200000"/>
              </a:lnSpc>
            </a:pPr>
            <a:r>
              <a:rPr lang="en-US" sz="2000" dirty="0" smtClean="0">
                <a:latin typeface="Verdana" pitchFamily="34" charset="0"/>
              </a:rPr>
              <a:t>N</a:t>
            </a:r>
            <a:r>
              <a:rPr lang="en-US" sz="2000" baseline="30000" dirty="0" smtClean="0">
                <a:latin typeface="Verdana" pitchFamily="34" charset="0"/>
              </a:rPr>
              <a:t>+ </a:t>
            </a:r>
            <a:r>
              <a:rPr lang="en-US" sz="2000" baseline="-25000" dirty="0">
                <a:latin typeface="Verdana" pitchFamily="34" charset="0"/>
              </a:rPr>
              <a:t>fast</a:t>
            </a:r>
            <a:r>
              <a:rPr lang="en-US" sz="2000" dirty="0">
                <a:latin typeface="Verdana" pitchFamily="34" charset="0"/>
              </a:rPr>
              <a:t> + </a:t>
            </a:r>
            <a:r>
              <a:rPr lang="en-US" sz="2000" dirty="0" smtClean="0">
                <a:latin typeface="Verdana" pitchFamily="34" charset="0"/>
              </a:rPr>
              <a:t>N</a:t>
            </a:r>
            <a:r>
              <a:rPr lang="en-US" sz="2000" baseline="-25000" dirty="0" smtClean="0">
                <a:latin typeface="Verdana" pitchFamily="34" charset="0"/>
              </a:rPr>
              <a:t>2 </a:t>
            </a:r>
            <a:r>
              <a:rPr lang="en-US" sz="2000" baseline="-25000" dirty="0">
                <a:latin typeface="Verdana" pitchFamily="34" charset="0"/>
              </a:rPr>
              <a:t>slow </a:t>
            </a:r>
            <a:r>
              <a:rPr lang="en-US" sz="2000" dirty="0">
                <a:latin typeface="Arial" charset="0"/>
                <a:cs typeface="Times New Roman" pitchFamily="18" charset="0"/>
              </a:rPr>
              <a:t>→</a:t>
            </a:r>
            <a:r>
              <a:rPr lang="en-US" sz="2000" dirty="0">
                <a:latin typeface="Verdana" pitchFamily="34" charset="0"/>
              </a:rPr>
              <a:t> </a:t>
            </a:r>
            <a:r>
              <a:rPr lang="en-US" sz="2000" dirty="0" smtClean="0">
                <a:latin typeface="Verdana" pitchFamily="34" charset="0"/>
              </a:rPr>
              <a:t>N </a:t>
            </a:r>
            <a:r>
              <a:rPr lang="en-US" sz="2000" baseline="-25000" dirty="0" smtClean="0">
                <a:latin typeface="Verdana" pitchFamily="34" charset="0"/>
              </a:rPr>
              <a:t>fast </a:t>
            </a:r>
            <a:r>
              <a:rPr lang="en-US" sz="2000" dirty="0">
                <a:latin typeface="Verdana" pitchFamily="34" charset="0"/>
              </a:rPr>
              <a:t>+ </a:t>
            </a:r>
            <a:r>
              <a:rPr lang="en-US" sz="2000" dirty="0" smtClean="0">
                <a:latin typeface="Verdana" pitchFamily="34" charset="0"/>
              </a:rPr>
              <a:t>N</a:t>
            </a:r>
            <a:r>
              <a:rPr lang="en-US" sz="2000" baseline="-25000" dirty="0" smtClean="0">
                <a:latin typeface="Verdana" pitchFamily="34" charset="0"/>
              </a:rPr>
              <a:t>2</a:t>
            </a:r>
            <a:r>
              <a:rPr lang="en-US" sz="2000" baseline="30000" dirty="0" smtClean="0">
                <a:latin typeface="Verdana" pitchFamily="34" charset="0"/>
              </a:rPr>
              <a:t>+</a:t>
            </a:r>
            <a:r>
              <a:rPr lang="en-US" sz="2000" baseline="-25000" dirty="0" smtClean="0">
                <a:latin typeface="Verdana" pitchFamily="34" charset="0"/>
              </a:rPr>
              <a:t>slow </a:t>
            </a:r>
            <a:r>
              <a:rPr lang="en-US" sz="2000" dirty="0" smtClean="0">
                <a:latin typeface="Verdana" pitchFamily="34" charset="0"/>
              </a:rPr>
              <a:t> </a:t>
            </a:r>
            <a:endParaRPr lang="en-US" sz="2000" dirty="0">
              <a:latin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8754"/>
                                        </p:tgtEl>
                                        <p:attrNameLst>
                                          <p:attrName>style.visibility</p:attrName>
                                        </p:attrNameLst>
                                      </p:cBhvr>
                                      <p:to>
                                        <p:strVal val="visible"/>
                                      </p:to>
                                    </p:set>
                                    <p:animEffect transition="in" filter="fade">
                                      <p:cBhvr>
                                        <p:cTn id="12" dur="500"/>
                                        <p:tgtEl>
                                          <p:spTgt spid="4587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8" name="Picture 6" descr="SupljaK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81001"/>
            <a:ext cx="3960000" cy="1860827"/>
          </a:xfrm>
          <a:prstGeom prst="rect">
            <a:avLst/>
          </a:prstGeom>
          <a:noFill/>
          <a:ln w="19050">
            <a:solidFill>
              <a:srgbClr val="80808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3"/>
          <p:cNvGrpSpPr>
            <a:grpSpLocks/>
          </p:cNvGrpSpPr>
          <p:nvPr/>
        </p:nvGrpSpPr>
        <p:grpSpPr bwMode="auto">
          <a:xfrm>
            <a:off x="914400" y="1219200"/>
            <a:ext cx="7620000" cy="5181600"/>
            <a:chOff x="1632" y="1056"/>
            <a:chExt cx="2736" cy="2208"/>
          </a:xfrm>
        </p:grpSpPr>
        <p:sp>
          <p:nvSpPr>
            <p:cNvPr id="16388" name="Rectangle 4"/>
            <p:cNvSpPr>
              <a:spLocks noChangeArrowheads="1"/>
            </p:cNvSpPr>
            <p:nvPr/>
          </p:nvSpPr>
          <p:spPr bwMode="auto">
            <a:xfrm>
              <a:off x="1632" y="1056"/>
              <a:ext cx="2736" cy="2208"/>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GB" altLang="en-US" sz="2800"/>
            </a:p>
          </p:txBody>
        </p:sp>
        <p:graphicFrame>
          <p:nvGraphicFramePr>
            <p:cNvPr id="16389" name="Object 5"/>
            <p:cNvGraphicFramePr>
              <a:graphicFrameLocks noChangeAspect="1"/>
            </p:cNvGraphicFramePr>
            <p:nvPr/>
          </p:nvGraphicFramePr>
          <p:xfrm>
            <a:off x="1711" y="1242"/>
            <a:ext cx="2508" cy="1820"/>
          </p:xfrm>
          <a:graphic>
            <a:graphicData uri="http://schemas.openxmlformats.org/presentationml/2006/ole">
              <mc:AlternateContent xmlns:mc="http://schemas.openxmlformats.org/markup-compatibility/2006">
                <mc:Choice xmlns:v="urn:schemas-microsoft-com:vml" Requires="v">
                  <p:oleObj spid="_x0000_s16427" name="Graph" r:id="rId4" imgW="3579571" imgH="2598115" progId="Origin50.Graph">
                    <p:embed/>
                  </p:oleObj>
                </mc:Choice>
                <mc:Fallback>
                  <p:oleObj name="Graph" r:id="rId4" imgW="3579571" imgH="2598115" progId="Origin50.Graph">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1" y="1242"/>
                          <a:ext cx="2508" cy="1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8518"/>
                                        </p:tgtEl>
                                        <p:attrNameLst>
                                          <p:attrName>style.visibility</p:attrName>
                                        </p:attrNameLst>
                                      </p:cBhvr>
                                      <p:to>
                                        <p:strVal val="visible"/>
                                      </p:to>
                                    </p:set>
                                    <p:animEffect transition="in" filter="fade">
                                      <p:cBhvr>
                                        <p:cTn id="7" dur="500"/>
                                        <p:tgtEl>
                                          <p:spTgt spid="4485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5"/>
          <p:cNvGraphicFramePr>
            <a:graphicFrameLocks noChangeAspect="1"/>
          </p:cNvGraphicFramePr>
          <p:nvPr/>
        </p:nvGraphicFramePr>
        <p:xfrm>
          <a:off x="609600" y="395288"/>
          <a:ext cx="7772400" cy="6265862"/>
        </p:xfrm>
        <a:graphic>
          <a:graphicData uri="http://schemas.openxmlformats.org/presentationml/2006/ole">
            <mc:AlternateContent xmlns:mc="http://schemas.openxmlformats.org/markup-compatibility/2006">
              <mc:Choice xmlns:v="urn:schemas-microsoft-com:vml" Requires="v">
                <p:oleObj spid="_x0000_s17447" name="Graph" r:id="rId3" imgW="4122720" imgH="3322080" progId="Origin50.Graph">
                  <p:embed/>
                </p:oleObj>
              </mc:Choice>
              <mc:Fallback>
                <p:oleObj name="Graph" r:id="rId3" imgW="4122720" imgH="3322080" progId="Origin50.Graph">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95288"/>
                        <a:ext cx="7772400" cy="626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5"/>
          <p:cNvGraphicFramePr>
            <a:graphicFrameLocks noChangeAspect="1"/>
          </p:cNvGraphicFramePr>
          <p:nvPr>
            <p:extLst>
              <p:ext uri="{D42A27DB-BD31-4B8C-83A1-F6EECF244321}">
                <p14:modId xmlns:p14="http://schemas.microsoft.com/office/powerpoint/2010/main" val="586892555"/>
              </p:ext>
            </p:extLst>
          </p:nvPr>
        </p:nvGraphicFramePr>
        <p:xfrm>
          <a:off x="838200" y="688975"/>
          <a:ext cx="7239000" cy="5788025"/>
        </p:xfrm>
        <a:graphic>
          <a:graphicData uri="http://schemas.openxmlformats.org/presentationml/2006/ole">
            <mc:AlternateContent xmlns:mc="http://schemas.openxmlformats.org/markup-compatibility/2006">
              <mc:Choice xmlns:v="urn:schemas-microsoft-com:vml" Requires="v">
                <p:oleObj spid="_x0000_s18472" name="Graph" r:id="rId3" imgW="4281120" imgH="3421440" progId="Origin50.Graph">
                  <p:embed/>
                </p:oleObj>
              </mc:Choice>
              <mc:Fallback>
                <p:oleObj name="Graph" r:id="rId3" imgW="4281120" imgH="3421440" progId="Origin50.Graph">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88975"/>
                        <a:ext cx="7239000"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44"/>
          <p:cNvSpPr>
            <a:spLocks noChangeArrowheads="1"/>
          </p:cNvSpPr>
          <p:nvPr/>
        </p:nvSpPr>
        <p:spPr bwMode="auto">
          <a:xfrm>
            <a:off x="4191000" y="21291"/>
            <a:ext cx="4796972" cy="1143000"/>
          </a:xfrm>
          <a:prstGeom prst="rect">
            <a:avLst/>
          </a:prstGeom>
          <a:noFill/>
          <a:ln w="9525">
            <a:noFill/>
            <a:miter lim="800000"/>
            <a:headEnd/>
            <a:tailEnd/>
          </a:ln>
          <a:effectLst/>
        </p:spPr>
        <p:txBody>
          <a:bodyPr lIns="0" tIns="0" rIns="0" bIns="0" anchor="ctr"/>
          <a:lstStyle/>
          <a:p>
            <a:pPr algn="ctr">
              <a:lnSpc>
                <a:spcPct val="200000"/>
              </a:lnSpc>
            </a:pPr>
            <a:r>
              <a:rPr lang="en-US" sz="2000" dirty="0" smtClean="0">
                <a:latin typeface="Verdana" pitchFamily="34" charset="0"/>
              </a:rPr>
              <a:t>O</a:t>
            </a:r>
            <a:r>
              <a:rPr lang="en-US" sz="2000" baseline="30000" dirty="0" smtClean="0">
                <a:latin typeface="Verdana" pitchFamily="34" charset="0"/>
              </a:rPr>
              <a:t>+ </a:t>
            </a:r>
            <a:r>
              <a:rPr lang="en-US" sz="2000" baseline="-25000" dirty="0">
                <a:latin typeface="Verdana" pitchFamily="34" charset="0"/>
              </a:rPr>
              <a:t>fast</a:t>
            </a:r>
            <a:r>
              <a:rPr lang="en-US" sz="2000" dirty="0">
                <a:latin typeface="Verdana" pitchFamily="34" charset="0"/>
              </a:rPr>
              <a:t> + </a:t>
            </a:r>
            <a:r>
              <a:rPr lang="en-US" sz="2000" dirty="0" smtClean="0">
                <a:latin typeface="Verdana" pitchFamily="34" charset="0"/>
              </a:rPr>
              <a:t>O</a:t>
            </a:r>
            <a:r>
              <a:rPr lang="en-US" sz="2000" baseline="-25000" dirty="0" smtClean="0">
                <a:latin typeface="Verdana" pitchFamily="34" charset="0"/>
              </a:rPr>
              <a:t>2 </a:t>
            </a:r>
            <a:r>
              <a:rPr lang="en-US" sz="2000" baseline="-25000" dirty="0">
                <a:latin typeface="Verdana" pitchFamily="34" charset="0"/>
              </a:rPr>
              <a:t>slow </a:t>
            </a:r>
            <a:r>
              <a:rPr lang="en-US" sz="2000" dirty="0">
                <a:latin typeface="Arial" charset="0"/>
                <a:cs typeface="Times New Roman" pitchFamily="18" charset="0"/>
              </a:rPr>
              <a:t>→</a:t>
            </a:r>
            <a:r>
              <a:rPr lang="en-US" sz="2000" dirty="0">
                <a:latin typeface="Verdana" pitchFamily="34" charset="0"/>
              </a:rPr>
              <a:t> </a:t>
            </a:r>
            <a:r>
              <a:rPr lang="en-US" sz="2000" dirty="0" smtClean="0">
                <a:latin typeface="Verdana" pitchFamily="34" charset="0"/>
              </a:rPr>
              <a:t>O </a:t>
            </a:r>
            <a:r>
              <a:rPr lang="en-US" sz="2000" baseline="-25000" dirty="0" smtClean="0">
                <a:latin typeface="Verdana" pitchFamily="34" charset="0"/>
              </a:rPr>
              <a:t>fast </a:t>
            </a:r>
            <a:r>
              <a:rPr lang="en-US" sz="2000" dirty="0">
                <a:latin typeface="Verdana" pitchFamily="34" charset="0"/>
              </a:rPr>
              <a:t>+ </a:t>
            </a:r>
            <a:r>
              <a:rPr lang="en-US" sz="2000" dirty="0" smtClean="0">
                <a:latin typeface="Verdana" pitchFamily="34" charset="0"/>
              </a:rPr>
              <a:t>O</a:t>
            </a:r>
            <a:r>
              <a:rPr lang="en-US" sz="2000" baseline="-25000" dirty="0" smtClean="0">
                <a:latin typeface="Verdana" pitchFamily="34" charset="0"/>
              </a:rPr>
              <a:t>2</a:t>
            </a:r>
            <a:r>
              <a:rPr lang="en-US" sz="2000" baseline="30000" dirty="0" smtClean="0">
                <a:latin typeface="Verdana" pitchFamily="34" charset="0"/>
              </a:rPr>
              <a:t>+</a:t>
            </a:r>
            <a:r>
              <a:rPr lang="en-US" sz="2000" baseline="-25000" dirty="0" smtClean="0">
                <a:latin typeface="Verdana" pitchFamily="34" charset="0"/>
              </a:rPr>
              <a:t>slow </a:t>
            </a:r>
            <a:r>
              <a:rPr lang="en-US" sz="2000" dirty="0" smtClean="0">
                <a:latin typeface="Verdana" pitchFamily="34" charset="0"/>
              </a:rPr>
              <a:t> </a:t>
            </a:r>
            <a:endParaRPr lang="en-US" sz="2000" dirty="0">
              <a:latin typeface="Verdana" pitchFamily="34"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762000" y="1143000"/>
            <a:ext cx="7620000" cy="51816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GB" altLang="en-US" sz="2800"/>
          </a:p>
        </p:txBody>
      </p:sp>
      <p:graphicFrame>
        <p:nvGraphicFramePr>
          <p:cNvPr id="19459" name="Object 5"/>
          <p:cNvGraphicFramePr>
            <a:graphicFrameLocks noChangeAspect="1"/>
          </p:cNvGraphicFramePr>
          <p:nvPr>
            <p:extLst>
              <p:ext uri="{D42A27DB-BD31-4B8C-83A1-F6EECF244321}">
                <p14:modId xmlns:p14="http://schemas.microsoft.com/office/powerpoint/2010/main" val="3344839264"/>
              </p:ext>
            </p:extLst>
          </p:nvPr>
        </p:nvGraphicFramePr>
        <p:xfrm>
          <a:off x="976313" y="1128713"/>
          <a:ext cx="6892925" cy="5397500"/>
        </p:xfrm>
        <a:graphic>
          <a:graphicData uri="http://schemas.openxmlformats.org/presentationml/2006/ole">
            <mc:AlternateContent xmlns:mc="http://schemas.openxmlformats.org/markup-compatibility/2006">
              <mc:Choice xmlns:v="urn:schemas-microsoft-com:vml" Requires="v">
                <p:oleObj spid="_x0000_s19498" name="Graph" r:id="rId3" imgW="4250880" imgH="3329280" progId="Origin50.Graph">
                  <p:embed/>
                </p:oleObj>
              </mc:Choice>
              <mc:Fallback>
                <p:oleObj name="Graph" r:id="rId3" imgW="4250880" imgH="3329280" progId="Origin50.Graph">
                  <p:embed/>
                  <p:pic>
                    <p:nvPicPr>
                      <p:cNvPr id="0" name="Object 5"/>
                      <p:cNvPicPr>
                        <a:picLocks noChangeAspect="1" noChangeArrowheads="1"/>
                      </p:cNvPicPr>
                      <p:nvPr/>
                    </p:nvPicPr>
                    <p:blipFill>
                      <a:blip r:embed="rId4"/>
                      <a:srcRect/>
                      <a:stretch>
                        <a:fillRect/>
                      </a:stretch>
                    </p:blipFill>
                    <p:spPr bwMode="auto">
                      <a:xfrm>
                        <a:off x="976313" y="1128713"/>
                        <a:ext cx="6892925" cy="539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762000" y="1143000"/>
            <a:ext cx="7620000" cy="51816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GB" altLang="en-US" sz="2800"/>
          </a:p>
        </p:txBody>
      </p:sp>
      <p:graphicFrame>
        <p:nvGraphicFramePr>
          <p:cNvPr id="20483" name="Object 3"/>
          <p:cNvGraphicFramePr>
            <a:graphicFrameLocks noChangeAspect="1"/>
          </p:cNvGraphicFramePr>
          <p:nvPr>
            <p:extLst>
              <p:ext uri="{D42A27DB-BD31-4B8C-83A1-F6EECF244321}">
                <p14:modId xmlns:p14="http://schemas.microsoft.com/office/powerpoint/2010/main" val="4101861116"/>
              </p:ext>
            </p:extLst>
          </p:nvPr>
        </p:nvGraphicFramePr>
        <p:xfrm>
          <a:off x="822325" y="1128713"/>
          <a:ext cx="7042150" cy="5400675"/>
        </p:xfrm>
        <a:graphic>
          <a:graphicData uri="http://schemas.openxmlformats.org/presentationml/2006/ole">
            <mc:AlternateContent xmlns:mc="http://schemas.openxmlformats.org/markup-compatibility/2006">
              <mc:Choice xmlns:v="urn:schemas-microsoft-com:vml" Requires="v">
                <p:oleObj spid="_x0000_s20522" name="Graph" r:id="rId3" imgW="4321440" imgH="3316320" progId="Origin50.Graph">
                  <p:embed/>
                </p:oleObj>
              </mc:Choice>
              <mc:Fallback>
                <p:oleObj name="Graph" r:id="rId3" imgW="4321440" imgH="3316320" progId="Origin50.Graph">
                  <p:embed/>
                  <p:pic>
                    <p:nvPicPr>
                      <p:cNvPr id="0" name="Object 3"/>
                      <p:cNvPicPr>
                        <a:picLocks noChangeAspect="1" noChangeArrowheads="1"/>
                      </p:cNvPicPr>
                      <p:nvPr/>
                    </p:nvPicPr>
                    <p:blipFill>
                      <a:blip r:embed="rId4"/>
                      <a:srcRect/>
                      <a:stretch>
                        <a:fillRect/>
                      </a:stretch>
                    </p:blipFill>
                    <p:spPr bwMode="auto">
                      <a:xfrm>
                        <a:off x="822325" y="1128713"/>
                        <a:ext cx="704215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7" name="Text Box 3"/>
          <p:cNvSpPr txBox="1">
            <a:spLocks noChangeArrowheads="1"/>
          </p:cNvSpPr>
          <p:nvPr/>
        </p:nvSpPr>
        <p:spPr bwMode="auto">
          <a:xfrm>
            <a:off x="1198563" y="838200"/>
            <a:ext cx="577850" cy="346075"/>
          </a:xfrm>
          <a:prstGeom prst="rect">
            <a:avLst/>
          </a:prstGeom>
          <a:noFill/>
          <a:ln w="9525">
            <a:noFill/>
            <a:miter lim="800000"/>
            <a:headEnd/>
            <a:tailEnd/>
          </a:ln>
        </p:spPr>
        <p:txBody>
          <a:bodyPr/>
          <a:lstStyle/>
          <a:p>
            <a:pPr>
              <a:defRPr/>
            </a:pPr>
            <a:endParaRPr lang="en-US" sz="2400">
              <a:effectLst>
                <a:outerShdw blurRad="38100" dist="38100" dir="2700000" algn="tl">
                  <a:srgbClr val="FFFFFF"/>
                </a:outerShdw>
              </a:effectLst>
              <a:latin typeface="Symbol" pitchFamily="18" charset="2"/>
              <a:cs typeface="+mn-cs"/>
            </a:endParaRPr>
          </a:p>
        </p:txBody>
      </p:sp>
      <p:sp>
        <p:nvSpPr>
          <p:cNvPr id="56323" name="TextBox 2"/>
          <p:cNvSpPr txBox="1">
            <a:spLocks noChangeArrowheads="1"/>
          </p:cNvSpPr>
          <p:nvPr/>
        </p:nvSpPr>
        <p:spPr bwMode="auto">
          <a:xfrm>
            <a:off x="1173163" y="415925"/>
            <a:ext cx="698023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800">
                <a:latin typeface="Arial" charset="0"/>
              </a:rPr>
              <a:t>Hydrogen Balmer alpha line </a:t>
            </a:r>
          </a:p>
          <a:p>
            <a:pPr algn="ctr" eaLnBrk="1" hangingPunct="1">
              <a:spcBef>
                <a:spcPct val="0"/>
              </a:spcBef>
              <a:buFontTx/>
              <a:buNone/>
            </a:pPr>
            <a:r>
              <a:rPr lang="en-GB" altLang="en-US" sz="2800">
                <a:latin typeface="Arial" charset="0"/>
              </a:rPr>
              <a:t>low pressure discharge in Townsend mode</a:t>
            </a:r>
          </a:p>
        </p:txBody>
      </p:sp>
      <p:sp>
        <p:nvSpPr>
          <p:cNvPr id="6148" name="Text Box 628"/>
          <p:cNvSpPr txBox="1">
            <a:spLocks noChangeArrowheads="1"/>
          </p:cNvSpPr>
          <p:nvPr/>
        </p:nvSpPr>
        <p:spPr bwMode="auto">
          <a:xfrm flipH="1">
            <a:off x="4735513" y="4164013"/>
            <a:ext cx="126682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44538" eaLnBrk="0" hangingPunct="0">
              <a:spcBef>
                <a:spcPct val="20000"/>
              </a:spcBef>
              <a:buChar char="•"/>
              <a:defRPr sz="3200">
                <a:solidFill>
                  <a:schemeClr val="tx1"/>
                </a:solidFill>
                <a:latin typeface="Times New Roman" pitchFamily="18" charset="0"/>
              </a:defRPr>
            </a:lvl1pPr>
            <a:lvl2pPr marL="742950" indent="-285750" defTabSz="744538" eaLnBrk="0" hangingPunct="0">
              <a:spcBef>
                <a:spcPct val="20000"/>
              </a:spcBef>
              <a:buChar char="–"/>
              <a:defRPr sz="2800">
                <a:solidFill>
                  <a:schemeClr val="tx1"/>
                </a:solidFill>
                <a:latin typeface="Times New Roman" pitchFamily="18" charset="0"/>
              </a:defRPr>
            </a:lvl2pPr>
            <a:lvl3pPr marL="1143000" indent="-228600" defTabSz="744538" eaLnBrk="0" hangingPunct="0">
              <a:spcBef>
                <a:spcPct val="20000"/>
              </a:spcBef>
              <a:buChar char="•"/>
              <a:defRPr sz="2400">
                <a:solidFill>
                  <a:schemeClr val="tx1"/>
                </a:solidFill>
                <a:latin typeface="Times New Roman" pitchFamily="18" charset="0"/>
              </a:defRPr>
            </a:lvl3pPr>
            <a:lvl4pPr marL="1600200" indent="-228600" defTabSz="744538" eaLnBrk="0" hangingPunct="0">
              <a:spcBef>
                <a:spcPct val="20000"/>
              </a:spcBef>
              <a:buChar char="–"/>
              <a:defRPr sz="2000">
                <a:solidFill>
                  <a:schemeClr val="tx1"/>
                </a:solidFill>
                <a:latin typeface="Times New Roman" pitchFamily="18" charset="0"/>
              </a:defRPr>
            </a:lvl4pPr>
            <a:lvl5pPr marL="2057400" indent="-228600" defTabSz="744538" eaLnBrk="0" hangingPunct="0">
              <a:spcBef>
                <a:spcPct val="20000"/>
              </a:spcBef>
              <a:buChar char="»"/>
              <a:defRPr sz="2000">
                <a:solidFill>
                  <a:schemeClr val="tx1"/>
                </a:solidFill>
                <a:latin typeface="Times New Roman" pitchFamily="18" charset="0"/>
              </a:defRPr>
            </a:lvl5pPr>
            <a:lvl6pPr marL="2514600" indent="-228600" defTabSz="744538"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744538"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744538"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744538"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500">
              <a:latin typeface="Tahoma" pitchFamily="34" charset="0"/>
            </a:endParaRPr>
          </a:p>
        </p:txBody>
      </p:sp>
      <p:grpSp>
        <p:nvGrpSpPr>
          <p:cNvPr id="5" name="Group 4"/>
          <p:cNvGrpSpPr>
            <a:grpSpLocks/>
          </p:cNvGrpSpPr>
          <p:nvPr/>
        </p:nvGrpSpPr>
        <p:grpSpPr bwMode="auto">
          <a:xfrm>
            <a:off x="2819400" y="1828800"/>
            <a:ext cx="2590800" cy="1447800"/>
            <a:chOff x="2819400" y="1828800"/>
            <a:chExt cx="2590800" cy="1447800"/>
          </a:xfrm>
        </p:grpSpPr>
        <p:sp>
          <p:nvSpPr>
            <p:cNvPr id="6168" name="AutoShape 636"/>
            <p:cNvSpPr>
              <a:spLocks noChangeArrowheads="1"/>
            </p:cNvSpPr>
            <p:nvPr/>
          </p:nvSpPr>
          <p:spPr bwMode="auto">
            <a:xfrm flipH="1">
              <a:off x="3824288" y="2667000"/>
              <a:ext cx="381000" cy="609600"/>
            </a:xfrm>
            <a:prstGeom prst="upArrow">
              <a:avLst>
                <a:gd name="adj1" fmla="val 50000"/>
                <a:gd name="adj2" fmla="val 40000"/>
              </a:avLst>
            </a:prstGeom>
            <a:solidFill>
              <a:schemeClr val="tx2">
                <a:alpha val="45882"/>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GB" altLang="en-US" sz="2800"/>
            </a:p>
          </p:txBody>
        </p:sp>
        <p:sp>
          <p:nvSpPr>
            <p:cNvPr id="6169" name="Text Box 637"/>
            <p:cNvSpPr txBox="1">
              <a:spLocks noChangeArrowheads="1"/>
            </p:cNvSpPr>
            <p:nvPr/>
          </p:nvSpPr>
          <p:spPr bwMode="auto">
            <a:xfrm flipH="1">
              <a:off x="2819400" y="1828800"/>
              <a:ext cx="25908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601663" eaLnBrk="0" hangingPunct="0">
                <a:spcBef>
                  <a:spcPct val="20000"/>
                </a:spcBef>
                <a:buChar char="•"/>
                <a:defRPr sz="3200">
                  <a:solidFill>
                    <a:schemeClr val="tx1"/>
                  </a:solidFill>
                  <a:latin typeface="Times New Roman" pitchFamily="18" charset="0"/>
                </a:defRPr>
              </a:lvl1pPr>
              <a:lvl2pPr marL="742950" indent="-285750" defTabSz="601663" eaLnBrk="0" hangingPunct="0">
                <a:spcBef>
                  <a:spcPct val="20000"/>
                </a:spcBef>
                <a:buChar char="–"/>
                <a:defRPr sz="2800">
                  <a:solidFill>
                    <a:schemeClr val="tx1"/>
                  </a:solidFill>
                  <a:latin typeface="Times New Roman" pitchFamily="18" charset="0"/>
                </a:defRPr>
              </a:lvl2pPr>
              <a:lvl3pPr marL="1143000" indent="-228600" defTabSz="601663" eaLnBrk="0" hangingPunct="0">
                <a:spcBef>
                  <a:spcPct val="20000"/>
                </a:spcBef>
                <a:buChar char="•"/>
                <a:defRPr sz="2400">
                  <a:solidFill>
                    <a:schemeClr val="tx1"/>
                  </a:solidFill>
                  <a:latin typeface="Times New Roman" pitchFamily="18" charset="0"/>
                </a:defRPr>
              </a:lvl3pPr>
              <a:lvl4pPr marL="1600200" indent="-228600" defTabSz="601663" eaLnBrk="0" hangingPunct="0">
                <a:spcBef>
                  <a:spcPct val="20000"/>
                </a:spcBef>
                <a:buChar char="–"/>
                <a:defRPr sz="2000">
                  <a:solidFill>
                    <a:schemeClr val="tx1"/>
                  </a:solidFill>
                  <a:latin typeface="Times New Roman" pitchFamily="18" charset="0"/>
                </a:defRPr>
              </a:lvl4pPr>
              <a:lvl5pPr marL="2057400" indent="-228600" defTabSz="601663" eaLnBrk="0" hangingPunct="0">
                <a:spcBef>
                  <a:spcPct val="20000"/>
                </a:spcBef>
                <a:buChar char="»"/>
                <a:defRPr sz="2000">
                  <a:solidFill>
                    <a:schemeClr val="tx1"/>
                  </a:solidFill>
                  <a:latin typeface="Times New Roman" pitchFamily="18" charset="0"/>
                </a:defRPr>
              </a:lvl5pPr>
              <a:lvl6pPr marL="2514600" indent="-228600" defTabSz="601663"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601663"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601663"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601663"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dirty="0">
                  <a:latin typeface="Tahoma" pitchFamily="34" charset="0"/>
                </a:rPr>
                <a:t>to spectrometer</a:t>
              </a:r>
            </a:p>
            <a:p>
              <a:pPr algn="ctr" eaLnBrk="1" hangingPunct="1">
                <a:spcBef>
                  <a:spcPts val="600"/>
                </a:spcBef>
                <a:buFontTx/>
                <a:buNone/>
              </a:pPr>
              <a:r>
                <a:rPr lang="en-US" altLang="en-US" sz="2000" dirty="0">
                  <a:latin typeface="Tahoma" pitchFamily="34" charset="0"/>
                </a:rPr>
                <a:t>end-on observation</a:t>
              </a:r>
            </a:p>
          </p:txBody>
        </p:sp>
      </p:grpSp>
      <p:grpSp>
        <p:nvGrpSpPr>
          <p:cNvPr id="4" name="Group 3"/>
          <p:cNvGrpSpPr>
            <a:grpSpLocks/>
          </p:cNvGrpSpPr>
          <p:nvPr/>
        </p:nvGrpSpPr>
        <p:grpSpPr bwMode="auto">
          <a:xfrm>
            <a:off x="5867400" y="3733800"/>
            <a:ext cx="3124200" cy="784225"/>
            <a:chOff x="5867400" y="3733800"/>
            <a:chExt cx="3124200" cy="784830"/>
          </a:xfrm>
        </p:grpSpPr>
        <p:sp>
          <p:nvSpPr>
            <p:cNvPr id="6166" name="AutoShape 639"/>
            <p:cNvSpPr>
              <a:spLocks noChangeArrowheads="1"/>
            </p:cNvSpPr>
            <p:nvPr/>
          </p:nvSpPr>
          <p:spPr bwMode="auto">
            <a:xfrm rot="5400000" flipH="1">
              <a:off x="5981700" y="3814763"/>
              <a:ext cx="381000" cy="609600"/>
            </a:xfrm>
            <a:prstGeom prst="upArrow">
              <a:avLst>
                <a:gd name="adj1" fmla="val 50000"/>
                <a:gd name="adj2" fmla="val 40000"/>
              </a:avLst>
            </a:prstGeom>
            <a:solidFill>
              <a:schemeClr val="tx2">
                <a:alpha val="45882"/>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GB" altLang="en-US" sz="2800"/>
            </a:p>
          </p:txBody>
        </p:sp>
        <p:sp>
          <p:nvSpPr>
            <p:cNvPr id="6167" name="Text Box 640"/>
            <p:cNvSpPr txBox="1">
              <a:spLocks noChangeArrowheads="1"/>
            </p:cNvSpPr>
            <p:nvPr/>
          </p:nvSpPr>
          <p:spPr bwMode="auto">
            <a:xfrm flipH="1">
              <a:off x="6477000" y="3733800"/>
              <a:ext cx="25146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601663" eaLnBrk="0" hangingPunct="0">
                <a:spcBef>
                  <a:spcPct val="20000"/>
                </a:spcBef>
                <a:buChar char="•"/>
                <a:defRPr sz="3200">
                  <a:solidFill>
                    <a:schemeClr val="tx1"/>
                  </a:solidFill>
                  <a:latin typeface="Times New Roman" pitchFamily="18" charset="0"/>
                </a:defRPr>
              </a:lvl1pPr>
              <a:lvl2pPr marL="742950" indent="-285750" defTabSz="601663" eaLnBrk="0" hangingPunct="0">
                <a:spcBef>
                  <a:spcPct val="20000"/>
                </a:spcBef>
                <a:buChar char="–"/>
                <a:defRPr sz="2800">
                  <a:solidFill>
                    <a:schemeClr val="tx1"/>
                  </a:solidFill>
                  <a:latin typeface="Times New Roman" pitchFamily="18" charset="0"/>
                </a:defRPr>
              </a:lvl2pPr>
              <a:lvl3pPr marL="1143000" indent="-228600" defTabSz="601663" eaLnBrk="0" hangingPunct="0">
                <a:spcBef>
                  <a:spcPct val="20000"/>
                </a:spcBef>
                <a:buChar char="•"/>
                <a:defRPr sz="2400">
                  <a:solidFill>
                    <a:schemeClr val="tx1"/>
                  </a:solidFill>
                  <a:latin typeface="Times New Roman" pitchFamily="18" charset="0"/>
                </a:defRPr>
              </a:lvl3pPr>
              <a:lvl4pPr marL="1600200" indent="-228600" defTabSz="601663" eaLnBrk="0" hangingPunct="0">
                <a:spcBef>
                  <a:spcPct val="20000"/>
                </a:spcBef>
                <a:buChar char="–"/>
                <a:defRPr sz="2000">
                  <a:solidFill>
                    <a:schemeClr val="tx1"/>
                  </a:solidFill>
                  <a:latin typeface="Times New Roman" pitchFamily="18" charset="0"/>
                </a:defRPr>
              </a:lvl4pPr>
              <a:lvl5pPr marL="2057400" indent="-228600" defTabSz="601663" eaLnBrk="0" hangingPunct="0">
                <a:spcBef>
                  <a:spcPct val="20000"/>
                </a:spcBef>
                <a:buChar char="»"/>
                <a:defRPr sz="2000">
                  <a:solidFill>
                    <a:schemeClr val="tx1"/>
                  </a:solidFill>
                  <a:latin typeface="Times New Roman" pitchFamily="18" charset="0"/>
                </a:defRPr>
              </a:lvl5pPr>
              <a:lvl6pPr marL="2514600" indent="-228600" defTabSz="601663"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601663"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601663"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601663"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ts val="600"/>
                </a:spcBef>
                <a:buFontTx/>
                <a:buNone/>
              </a:pPr>
              <a:r>
                <a:rPr lang="en-US" altLang="en-US" sz="2000">
                  <a:latin typeface="Tahoma" pitchFamily="34" charset="0"/>
                </a:rPr>
                <a:t>to spectrometer</a:t>
              </a:r>
            </a:p>
            <a:p>
              <a:pPr algn="ctr" eaLnBrk="1" hangingPunct="1">
                <a:spcBef>
                  <a:spcPts val="600"/>
                </a:spcBef>
                <a:buFontTx/>
                <a:buNone/>
              </a:pPr>
              <a:r>
                <a:rPr lang="en-US" altLang="en-US" sz="2000">
                  <a:latin typeface="Tahoma" pitchFamily="34" charset="0"/>
                </a:rPr>
                <a:t>side-on observation</a:t>
              </a:r>
            </a:p>
          </p:txBody>
        </p:sp>
      </p:grpSp>
      <p:grpSp>
        <p:nvGrpSpPr>
          <p:cNvPr id="3" name="Group 2"/>
          <p:cNvGrpSpPr>
            <a:grpSpLocks/>
          </p:cNvGrpSpPr>
          <p:nvPr/>
        </p:nvGrpSpPr>
        <p:grpSpPr bwMode="auto">
          <a:xfrm>
            <a:off x="609600" y="3352800"/>
            <a:ext cx="5164138" cy="1508125"/>
            <a:chOff x="609600" y="3352800"/>
            <a:chExt cx="5164137" cy="1508125"/>
          </a:xfrm>
        </p:grpSpPr>
        <p:sp>
          <p:nvSpPr>
            <p:cNvPr id="23" name="Rectangle 641"/>
            <p:cNvSpPr>
              <a:spLocks noChangeArrowheads="1"/>
            </p:cNvSpPr>
            <p:nvPr/>
          </p:nvSpPr>
          <p:spPr bwMode="auto">
            <a:xfrm>
              <a:off x="3182888" y="4005064"/>
              <a:ext cx="1600200" cy="228600"/>
            </a:xfrm>
            <a:prstGeom prst="rect">
              <a:avLst/>
            </a:prstGeom>
            <a:gradFill rotWithShape="1">
              <a:gsLst>
                <a:gs pos="1000">
                  <a:srgbClr val="CC99FF">
                    <a:gamma/>
                    <a:tint val="66667"/>
                    <a:invGamma/>
                    <a:lumMod val="66000"/>
                  </a:srgbClr>
                </a:gs>
                <a:gs pos="38000">
                  <a:srgbClr val="CC99FF">
                    <a:alpha val="66000"/>
                  </a:srgbClr>
                </a:gs>
                <a:gs pos="100000">
                  <a:srgbClr val="CC99FF">
                    <a:gamma/>
                    <a:tint val="66667"/>
                    <a:invGamma/>
                  </a:srgbClr>
                </a:gs>
              </a:gsLst>
              <a:lin ang="5400000" scaled="1"/>
            </a:gradFill>
            <a:ln>
              <a:noFill/>
            </a:ln>
            <a:effectLst/>
          </p:spPr>
          <p:txBody>
            <a:bodyPr wrap="none" anchor="ctr"/>
            <a:lstStyle/>
            <a:p>
              <a:pPr>
                <a:defRPr/>
              </a:pPr>
              <a:endParaRPr lang="en-GB">
                <a:cs typeface="+mn-cs"/>
              </a:endParaRPr>
            </a:p>
          </p:txBody>
        </p:sp>
        <p:sp>
          <p:nvSpPr>
            <p:cNvPr id="6155" name="Rectangle 614"/>
            <p:cNvSpPr>
              <a:spLocks noChangeAspect="1" noChangeArrowheads="1"/>
            </p:cNvSpPr>
            <p:nvPr/>
          </p:nvSpPr>
          <p:spPr bwMode="auto">
            <a:xfrm rot="-5400000" flipH="1" flipV="1">
              <a:off x="3833019" y="3667919"/>
              <a:ext cx="327025" cy="16240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GB" altLang="en-US" sz="2800"/>
            </a:p>
          </p:txBody>
        </p:sp>
        <p:sp>
          <p:nvSpPr>
            <p:cNvPr id="25" name="Rectangle 615"/>
            <p:cNvSpPr>
              <a:spLocks noChangeAspect="1" noChangeArrowheads="1"/>
            </p:cNvSpPr>
            <p:nvPr/>
          </p:nvSpPr>
          <p:spPr bwMode="auto">
            <a:xfrm rot="5400000" flipH="1">
              <a:off x="3930650" y="2327275"/>
              <a:ext cx="131762" cy="3240086"/>
            </a:xfrm>
            <a:prstGeom prst="rect">
              <a:avLst/>
            </a:prstGeom>
            <a:solidFill>
              <a:schemeClr val="bg1">
                <a:lumMod val="75000"/>
              </a:schemeClr>
            </a:solidFill>
            <a:ln w="9525">
              <a:solidFill>
                <a:srgbClr val="000000"/>
              </a:solidFill>
              <a:miter lim="800000"/>
              <a:headEnd/>
              <a:tailEnd/>
            </a:ln>
          </p:spPr>
          <p:txBody>
            <a:bodyPr/>
            <a:lstStyle/>
            <a:p>
              <a:pPr>
                <a:defRPr/>
              </a:pPr>
              <a:endParaRPr lang="en-GB">
                <a:cs typeface="+mn-cs"/>
              </a:endParaRPr>
            </a:p>
          </p:txBody>
        </p:sp>
        <p:sp>
          <p:nvSpPr>
            <p:cNvPr id="6157" name="Rectangle 616"/>
            <p:cNvSpPr>
              <a:spLocks noChangeAspect="1" noChangeArrowheads="1"/>
            </p:cNvSpPr>
            <p:nvPr/>
          </p:nvSpPr>
          <p:spPr bwMode="auto">
            <a:xfrm rot="5400000" flipH="1">
              <a:off x="3833812" y="2901951"/>
              <a:ext cx="328613" cy="1624012"/>
            </a:xfrm>
            <a:prstGeom prst="rect">
              <a:avLst/>
            </a:prstGeom>
            <a:pattFill prst="smGrid">
              <a:fgClr>
                <a:schemeClr val="tx1"/>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GB" altLang="en-US" sz="2800"/>
            </a:p>
          </p:txBody>
        </p:sp>
        <p:sp>
          <p:nvSpPr>
            <p:cNvPr id="27" name="Rectangle 617"/>
            <p:cNvSpPr>
              <a:spLocks noChangeAspect="1" noChangeArrowheads="1"/>
            </p:cNvSpPr>
            <p:nvPr/>
          </p:nvSpPr>
          <p:spPr bwMode="auto">
            <a:xfrm rot="16200000" flipH="1" flipV="1">
              <a:off x="3930649" y="2625725"/>
              <a:ext cx="134938" cy="3240087"/>
            </a:xfrm>
            <a:prstGeom prst="rect">
              <a:avLst/>
            </a:prstGeom>
            <a:solidFill>
              <a:schemeClr val="bg1">
                <a:lumMod val="75000"/>
              </a:schemeClr>
            </a:solidFill>
            <a:ln w="9525">
              <a:solidFill>
                <a:srgbClr val="000000"/>
              </a:solidFill>
              <a:miter lim="800000"/>
              <a:headEnd/>
              <a:tailEnd/>
            </a:ln>
          </p:spPr>
          <p:txBody>
            <a:bodyPr/>
            <a:lstStyle/>
            <a:p>
              <a:pPr>
                <a:defRPr/>
              </a:pPr>
              <a:endParaRPr lang="en-GB">
                <a:cs typeface="+mn-cs"/>
              </a:endParaRPr>
            </a:p>
          </p:txBody>
        </p:sp>
        <p:sp>
          <p:nvSpPr>
            <p:cNvPr id="6159" name="Line 631"/>
            <p:cNvSpPr>
              <a:spLocks noChangeShapeType="1"/>
            </p:cNvSpPr>
            <p:nvPr/>
          </p:nvSpPr>
          <p:spPr bwMode="auto">
            <a:xfrm flipH="1">
              <a:off x="1843088" y="4005263"/>
              <a:ext cx="45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60" name="Line 632"/>
            <p:cNvSpPr>
              <a:spLocks noChangeShapeType="1"/>
            </p:cNvSpPr>
            <p:nvPr/>
          </p:nvSpPr>
          <p:spPr bwMode="auto">
            <a:xfrm flipH="1">
              <a:off x="1843088" y="4186238"/>
              <a:ext cx="45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61" name="Line 633"/>
            <p:cNvSpPr>
              <a:spLocks noChangeShapeType="1"/>
            </p:cNvSpPr>
            <p:nvPr/>
          </p:nvSpPr>
          <p:spPr bwMode="auto">
            <a:xfrm flipH="1">
              <a:off x="2147888" y="3700463"/>
              <a:ext cx="0" cy="304800"/>
            </a:xfrm>
            <a:prstGeom prst="line">
              <a:avLst/>
            </a:prstGeom>
            <a:noFill/>
            <a:ln w="952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62" name="Line 634"/>
            <p:cNvSpPr>
              <a:spLocks noChangeShapeType="1"/>
            </p:cNvSpPr>
            <p:nvPr/>
          </p:nvSpPr>
          <p:spPr bwMode="auto">
            <a:xfrm flipH="1">
              <a:off x="2147888" y="4186238"/>
              <a:ext cx="0" cy="304800"/>
            </a:xfrm>
            <a:prstGeom prst="line">
              <a:avLst/>
            </a:prstGeom>
            <a:noFill/>
            <a:ln w="9525">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63" name="Text Box 635"/>
            <p:cNvSpPr txBox="1">
              <a:spLocks noChangeArrowheads="1"/>
            </p:cNvSpPr>
            <p:nvPr/>
          </p:nvSpPr>
          <p:spPr bwMode="auto">
            <a:xfrm flipH="1">
              <a:off x="609600" y="3886200"/>
              <a:ext cx="1320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601663" eaLnBrk="0" hangingPunct="0">
                <a:spcBef>
                  <a:spcPct val="20000"/>
                </a:spcBef>
                <a:buChar char="•"/>
                <a:defRPr sz="3200">
                  <a:solidFill>
                    <a:schemeClr val="tx1"/>
                  </a:solidFill>
                  <a:latin typeface="Times New Roman" pitchFamily="18" charset="0"/>
                </a:defRPr>
              </a:lvl1pPr>
              <a:lvl2pPr marL="742950" indent="-285750" defTabSz="601663" eaLnBrk="0" hangingPunct="0">
                <a:spcBef>
                  <a:spcPct val="20000"/>
                </a:spcBef>
                <a:buChar char="–"/>
                <a:defRPr sz="2800">
                  <a:solidFill>
                    <a:schemeClr val="tx1"/>
                  </a:solidFill>
                  <a:latin typeface="Times New Roman" pitchFamily="18" charset="0"/>
                </a:defRPr>
              </a:lvl2pPr>
              <a:lvl3pPr marL="1143000" indent="-228600" defTabSz="601663" eaLnBrk="0" hangingPunct="0">
                <a:spcBef>
                  <a:spcPct val="20000"/>
                </a:spcBef>
                <a:buChar char="•"/>
                <a:defRPr sz="2400">
                  <a:solidFill>
                    <a:schemeClr val="tx1"/>
                  </a:solidFill>
                  <a:latin typeface="Times New Roman" pitchFamily="18" charset="0"/>
                </a:defRPr>
              </a:lvl3pPr>
              <a:lvl4pPr marL="1600200" indent="-228600" defTabSz="601663" eaLnBrk="0" hangingPunct="0">
                <a:spcBef>
                  <a:spcPct val="20000"/>
                </a:spcBef>
                <a:buChar char="–"/>
                <a:defRPr sz="2000">
                  <a:solidFill>
                    <a:schemeClr val="tx1"/>
                  </a:solidFill>
                  <a:latin typeface="Times New Roman" pitchFamily="18" charset="0"/>
                </a:defRPr>
              </a:lvl4pPr>
              <a:lvl5pPr marL="2057400" indent="-228600" defTabSz="601663" eaLnBrk="0" hangingPunct="0">
                <a:spcBef>
                  <a:spcPct val="20000"/>
                </a:spcBef>
                <a:buChar char="»"/>
                <a:defRPr sz="2000">
                  <a:solidFill>
                    <a:schemeClr val="tx1"/>
                  </a:solidFill>
                  <a:latin typeface="Times New Roman" pitchFamily="18" charset="0"/>
                </a:defRPr>
              </a:lvl5pPr>
              <a:lvl6pPr marL="2514600" indent="-228600" defTabSz="601663"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601663"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601663"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601663"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000">
                  <a:latin typeface="Tahoma" pitchFamily="34" charset="0"/>
                </a:rPr>
                <a:t>d =1mm</a:t>
              </a:r>
            </a:p>
          </p:txBody>
        </p:sp>
        <p:sp>
          <p:nvSpPr>
            <p:cNvPr id="2" name="Rectangle 1"/>
            <p:cNvSpPr/>
            <p:nvPr/>
          </p:nvSpPr>
          <p:spPr>
            <a:xfrm>
              <a:off x="1776413" y="3352800"/>
              <a:ext cx="3997324" cy="1508125"/>
            </a:xfrm>
            <a:prstGeom prst="rect">
              <a:avLst/>
            </a:prstGeom>
            <a:solidFill>
              <a:schemeClr val="accent2">
                <a:lumMod val="20000"/>
                <a:lumOff val="8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165" name="Text Box 635"/>
            <p:cNvSpPr txBox="1">
              <a:spLocks noChangeArrowheads="1"/>
            </p:cNvSpPr>
            <p:nvPr/>
          </p:nvSpPr>
          <p:spPr bwMode="auto">
            <a:xfrm flipH="1">
              <a:off x="1801128" y="4445000"/>
              <a:ext cx="1320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601663" eaLnBrk="0" hangingPunct="0">
                <a:spcBef>
                  <a:spcPct val="20000"/>
                </a:spcBef>
                <a:buChar char="•"/>
                <a:defRPr sz="3200">
                  <a:solidFill>
                    <a:schemeClr val="tx1"/>
                  </a:solidFill>
                  <a:latin typeface="Times New Roman" pitchFamily="18" charset="0"/>
                </a:defRPr>
              </a:lvl1pPr>
              <a:lvl2pPr marL="742950" indent="-285750" defTabSz="601663" eaLnBrk="0" hangingPunct="0">
                <a:spcBef>
                  <a:spcPct val="20000"/>
                </a:spcBef>
                <a:buChar char="–"/>
                <a:defRPr sz="2800">
                  <a:solidFill>
                    <a:schemeClr val="tx1"/>
                  </a:solidFill>
                  <a:latin typeface="Times New Roman" pitchFamily="18" charset="0"/>
                </a:defRPr>
              </a:lvl2pPr>
              <a:lvl3pPr marL="1143000" indent="-228600" defTabSz="601663" eaLnBrk="0" hangingPunct="0">
                <a:spcBef>
                  <a:spcPct val="20000"/>
                </a:spcBef>
                <a:buChar char="•"/>
                <a:defRPr sz="2400">
                  <a:solidFill>
                    <a:schemeClr val="tx1"/>
                  </a:solidFill>
                  <a:latin typeface="Times New Roman" pitchFamily="18" charset="0"/>
                </a:defRPr>
              </a:lvl3pPr>
              <a:lvl4pPr marL="1600200" indent="-228600" defTabSz="601663" eaLnBrk="0" hangingPunct="0">
                <a:spcBef>
                  <a:spcPct val="20000"/>
                </a:spcBef>
                <a:buChar char="–"/>
                <a:defRPr sz="2000">
                  <a:solidFill>
                    <a:schemeClr val="tx1"/>
                  </a:solidFill>
                  <a:latin typeface="Times New Roman" pitchFamily="18" charset="0"/>
                </a:defRPr>
              </a:lvl4pPr>
              <a:lvl5pPr marL="2057400" indent="-228600" defTabSz="601663" eaLnBrk="0" hangingPunct="0">
                <a:spcBef>
                  <a:spcPct val="20000"/>
                </a:spcBef>
                <a:buChar char="»"/>
                <a:defRPr sz="2000">
                  <a:solidFill>
                    <a:schemeClr val="tx1"/>
                  </a:solidFill>
                  <a:latin typeface="Times New Roman" pitchFamily="18" charset="0"/>
                </a:defRPr>
              </a:lvl5pPr>
              <a:lvl6pPr marL="2514600" indent="-228600" defTabSz="601663"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601663"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601663"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601663"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000">
                  <a:latin typeface="Tahoma" pitchFamily="34" charset="0"/>
                </a:rPr>
                <a:t>H</a:t>
              </a:r>
              <a:r>
                <a:rPr lang="en-US" altLang="en-US" sz="2000" baseline="-25000">
                  <a:latin typeface="Tahoma" pitchFamily="34" charset="0"/>
                </a:rPr>
                <a:t>2</a:t>
              </a:r>
              <a:r>
                <a:rPr lang="en-US" altLang="en-US" sz="2000">
                  <a:latin typeface="Tahoma" pitchFamily="34" charset="0"/>
                </a:rPr>
                <a:t> 6mbar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fade">
                                      <p:cBhvr>
                                        <p:cTn id="7" dur="500"/>
                                        <p:tgtEl>
                                          <p:spTgt spid="563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ChangeArrowheads="1"/>
          </p:cNvSpPr>
          <p:nvPr/>
        </p:nvSpPr>
        <p:spPr bwMode="auto">
          <a:xfrm>
            <a:off x="0" y="2895928"/>
            <a:ext cx="184731" cy="523220"/>
          </a:xfrm>
          <a:prstGeom prst="rect">
            <a:avLst/>
          </a:prstGeom>
          <a:noFill/>
          <a:ln w="9525">
            <a:noFill/>
            <a:miter lim="800000"/>
            <a:headEnd/>
            <a:tailEnd/>
          </a:ln>
          <a:effectLst/>
        </p:spPr>
        <p:txBody>
          <a:bodyPr wrap="none" anchor="ctr">
            <a:spAutoFit/>
          </a:bodyPr>
          <a:lstStyle/>
          <a:p>
            <a:endParaRPr lang="en-GB"/>
          </a:p>
        </p:txBody>
      </p:sp>
      <p:sp>
        <p:nvSpPr>
          <p:cNvPr id="245764" name="Rectangle 4"/>
          <p:cNvSpPr>
            <a:spLocks noChangeArrowheads="1"/>
          </p:cNvSpPr>
          <p:nvPr/>
        </p:nvSpPr>
        <p:spPr bwMode="auto">
          <a:xfrm>
            <a:off x="351692" y="210980"/>
            <a:ext cx="8510954" cy="954107"/>
          </a:xfrm>
          <a:prstGeom prst="rect">
            <a:avLst/>
          </a:prstGeom>
          <a:noFill/>
          <a:ln w="9525">
            <a:noFill/>
            <a:miter lim="800000"/>
            <a:headEnd/>
            <a:tailEnd/>
          </a:ln>
          <a:effectLst/>
        </p:spPr>
        <p:txBody>
          <a:bodyPr wrap="square" anchor="ctr">
            <a:spAutoFit/>
          </a:bodyPr>
          <a:lstStyle/>
          <a:p>
            <a:pPr algn="ctr"/>
            <a:r>
              <a:rPr lang="en-GB" dirty="0">
                <a:latin typeface="Arial" charset="0"/>
                <a:cs typeface="+mn-cs"/>
              </a:rPr>
              <a:t>Study of the dynamics of a </a:t>
            </a:r>
            <a:r>
              <a:rPr lang="en-GB" dirty="0" smtClean="0">
                <a:latin typeface="Arial" charset="0"/>
                <a:cs typeface="+mn-cs"/>
              </a:rPr>
              <a:t>barrier hollow-cathode </a:t>
            </a:r>
            <a:r>
              <a:rPr lang="en-GB" dirty="0">
                <a:latin typeface="Arial" charset="0"/>
                <a:cs typeface="+mn-cs"/>
              </a:rPr>
              <a:t>discharge using </a:t>
            </a:r>
            <a:r>
              <a:rPr lang="en-GB" dirty="0" smtClean="0">
                <a:latin typeface="Arial" charset="0"/>
                <a:cs typeface="+mn-cs"/>
              </a:rPr>
              <a:t>a broadened </a:t>
            </a:r>
            <a:r>
              <a:rPr lang="en-GB" dirty="0">
                <a:latin typeface="Arial" charset="0"/>
                <a:cs typeface="+mn-cs"/>
              </a:rPr>
              <a:t>H</a:t>
            </a:r>
            <a:r>
              <a:rPr lang="el-GR" dirty="0">
                <a:latin typeface="Arial" charset="0"/>
                <a:cs typeface="+mn-cs"/>
              </a:rPr>
              <a:t>α </a:t>
            </a:r>
            <a:r>
              <a:rPr lang="en-GB" dirty="0">
                <a:latin typeface="Arial" charset="0"/>
                <a:cs typeface="+mn-cs"/>
              </a:rPr>
              <a:t>line</a:t>
            </a:r>
          </a:p>
        </p:txBody>
      </p:sp>
      <p:pic>
        <p:nvPicPr>
          <p:cNvPr id="278532" name="Picture 4" descr="Exp setup DBD HC 1 Promenjen polaritet"/>
          <p:cNvPicPr>
            <a:picLocks noChangeAspect="1" noChangeArrowheads="1"/>
          </p:cNvPicPr>
          <p:nvPr/>
        </p:nvPicPr>
        <p:blipFill>
          <a:blip r:embed="rId3" cstate="print"/>
          <a:srcRect/>
          <a:stretch>
            <a:fillRect/>
          </a:stretch>
        </p:blipFill>
        <p:spPr bwMode="auto">
          <a:xfrm>
            <a:off x="3165646" y="1817420"/>
            <a:ext cx="5063954" cy="2646776"/>
          </a:xfrm>
          <a:prstGeom prst="rect">
            <a:avLst/>
          </a:prstGeom>
          <a:noFill/>
        </p:spPr>
      </p:pic>
      <p:graphicFrame>
        <p:nvGraphicFramePr>
          <p:cNvPr id="278533" name="Object 5"/>
          <p:cNvGraphicFramePr>
            <a:graphicFrameLocks noChangeAspect="1"/>
          </p:cNvGraphicFramePr>
          <p:nvPr>
            <p:extLst>
              <p:ext uri="{D42A27DB-BD31-4B8C-83A1-F6EECF244321}">
                <p14:modId xmlns:p14="http://schemas.microsoft.com/office/powerpoint/2010/main" val="192511696"/>
              </p:ext>
            </p:extLst>
          </p:nvPr>
        </p:nvGraphicFramePr>
        <p:xfrm>
          <a:off x="70339" y="1292720"/>
          <a:ext cx="3130061" cy="4498480"/>
        </p:xfrm>
        <a:graphic>
          <a:graphicData uri="http://schemas.openxmlformats.org/presentationml/2006/ole">
            <mc:AlternateContent xmlns:mc="http://schemas.openxmlformats.org/markup-compatibility/2006">
              <mc:Choice xmlns:v="urn:schemas-microsoft-com:vml" Requires="v">
                <p:oleObj spid="_x0000_s113686" name="Graph" r:id="rId4" imgW="3401280" imgH="4517280" progId="Origin50.Graph">
                  <p:embed/>
                </p:oleObj>
              </mc:Choice>
              <mc:Fallback>
                <p:oleObj name="Graph" r:id="rId4" imgW="3401280" imgH="451728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39" y="1292720"/>
                        <a:ext cx="3130061" cy="4498480"/>
                      </a:xfrm>
                      <a:prstGeom prst="rect">
                        <a:avLst/>
                      </a:prstGeom>
                      <a:noFill/>
                    </p:spPr>
                  </p:pic>
                </p:oleObj>
              </mc:Fallback>
            </mc:AlternateContent>
          </a:graphicData>
        </a:graphic>
      </p:graphicFrame>
      <p:grpSp>
        <p:nvGrpSpPr>
          <p:cNvPr id="3" name="Group 2"/>
          <p:cNvGrpSpPr/>
          <p:nvPr/>
        </p:nvGrpSpPr>
        <p:grpSpPr>
          <a:xfrm>
            <a:off x="4038600" y="4656161"/>
            <a:ext cx="3903785" cy="1447800"/>
            <a:chOff x="2954215" y="4648200"/>
            <a:chExt cx="3323077" cy="1066800"/>
          </a:xfrm>
        </p:grpSpPr>
        <p:pic>
          <p:nvPicPr>
            <p:cNvPr id="7" name="Picture 9" descr="Exp setup DBD HC1"/>
            <p:cNvPicPr>
              <a:picLocks noChangeAspect="1" noChangeArrowheads="1"/>
            </p:cNvPicPr>
            <p:nvPr/>
          </p:nvPicPr>
          <p:blipFill>
            <a:blip r:embed="rId6" cstate="print"/>
            <a:srcRect l="8621" t="57722"/>
            <a:stretch>
              <a:fillRect/>
            </a:stretch>
          </p:blipFill>
          <p:spPr bwMode="auto">
            <a:xfrm flipH="1">
              <a:off x="2954215" y="4648200"/>
              <a:ext cx="3323077" cy="1066800"/>
            </a:xfrm>
            <a:prstGeom prst="rect">
              <a:avLst/>
            </a:prstGeom>
            <a:noFill/>
            <a:ln w="38100">
              <a:solidFill>
                <a:srgbClr val="FF0000"/>
              </a:solidFill>
              <a:miter lim="800000"/>
              <a:headEnd/>
              <a:tailEnd/>
            </a:ln>
          </p:spPr>
        </p:pic>
        <p:sp>
          <p:nvSpPr>
            <p:cNvPr id="2" name="TextBox 1"/>
            <p:cNvSpPr txBox="1"/>
            <p:nvPr/>
          </p:nvSpPr>
          <p:spPr>
            <a:xfrm>
              <a:off x="4343400" y="5084435"/>
              <a:ext cx="457200" cy="400110"/>
            </a:xfrm>
            <a:prstGeom prst="rect">
              <a:avLst/>
            </a:prstGeom>
            <a:solidFill>
              <a:schemeClr val="bg1"/>
            </a:solidFill>
          </p:spPr>
          <p:txBody>
            <a:bodyPr wrap="square" rtlCol="0">
              <a:spAutoFit/>
            </a:bodyPr>
            <a:lstStyle/>
            <a:p>
              <a:r>
                <a:rPr lang="en-GB" sz="2000" dirty="0" smtClean="0"/>
                <a:t>E</a:t>
              </a:r>
              <a:endParaRPr lang="en-GB" sz="2000" dirty="0"/>
            </a:p>
          </p:txBody>
        </p:sp>
      </p:grpSp>
    </p:spTree>
    <p:extLst>
      <p:ext uri="{BB962C8B-B14F-4D97-AF65-F5344CB8AC3E}">
        <p14:creationId xmlns:p14="http://schemas.microsoft.com/office/powerpoint/2010/main" val="14262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532"/>
                                        </p:tgtEl>
                                        <p:attrNameLst>
                                          <p:attrName>style.visibility</p:attrName>
                                        </p:attrNameLst>
                                      </p:cBhvr>
                                      <p:to>
                                        <p:strVal val="visible"/>
                                      </p:to>
                                    </p:set>
                                    <p:animEffect transition="in" filter="fade">
                                      <p:cBhvr>
                                        <p:cTn id="7" dur="500"/>
                                        <p:tgtEl>
                                          <p:spTgt spid="2785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8533"/>
                                        </p:tgtEl>
                                        <p:attrNameLst>
                                          <p:attrName>style.visibility</p:attrName>
                                        </p:attrNameLst>
                                      </p:cBhvr>
                                      <p:to>
                                        <p:strVal val="visible"/>
                                      </p:to>
                                    </p:set>
                                    <p:animEffect transition="in" filter="fade">
                                      <p:cBhvr>
                                        <p:cTn id="12" dur="500"/>
                                        <p:tgtEl>
                                          <p:spTgt spid="2785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ChangeArrowheads="1"/>
          </p:cNvSpPr>
          <p:nvPr/>
        </p:nvSpPr>
        <p:spPr bwMode="auto">
          <a:xfrm>
            <a:off x="0" y="914400"/>
            <a:ext cx="990600" cy="685800"/>
          </a:xfrm>
          <a:prstGeom prst="rect">
            <a:avLst/>
          </a:prstGeom>
          <a:solidFill>
            <a:schemeClr val="accent1"/>
          </a:solidFill>
          <a:ln w="9525">
            <a:solidFill>
              <a:schemeClr val="tx1"/>
            </a:solidFill>
            <a:miter lim="800000"/>
            <a:headEnd/>
            <a:tailEnd/>
          </a:ln>
          <a:effectLst/>
        </p:spPr>
        <p:txBody>
          <a:bodyPr wrap="none" anchor="ctr"/>
          <a:lstStyle/>
          <a:p>
            <a:endParaRPr lang="en-GB"/>
          </a:p>
        </p:txBody>
      </p:sp>
      <p:grpSp>
        <p:nvGrpSpPr>
          <p:cNvPr id="2" name="Group 3"/>
          <p:cNvGrpSpPr>
            <a:grpSpLocks/>
          </p:cNvGrpSpPr>
          <p:nvPr/>
        </p:nvGrpSpPr>
        <p:grpSpPr bwMode="auto">
          <a:xfrm rot="1445204">
            <a:off x="4038601" y="2743200"/>
            <a:ext cx="614363" cy="952500"/>
            <a:chOff x="2301" y="1614"/>
            <a:chExt cx="387" cy="600"/>
          </a:xfrm>
        </p:grpSpPr>
        <p:sp>
          <p:nvSpPr>
            <p:cNvPr id="431108" name="Oval 4"/>
            <p:cNvSpPr>
              <a:spLocks noChangeArrowheads="1"/>
            </p:cNvSpPr>
            <p:nvPr/>
          </p:nvSpPr>
          <p:spPr bwMode="auto">
            <a:xfrm>
              <a:off x="2352" y="1614"/>
              <a:ext cx="336" cy="336"/>
            </a:xfrm>
            <a:prstGeom prst="ellipse">
              <a:avLst/>
            </a:prstGeom>
            <a:gradFill rotWithShape="1">
              <a:gsLst>
                <a:gs pos="0">
                  <a:schemeClr val="hlink"/>
                </a:gs>
                <a:gs pos="100000">
                  <a:schemeClr val="hlink">
                    <a:gamma/>
                    <a:shade val="34902"/>
                    <a:invGamma/>
                  </a:schemeClr>
                </a:gs>
              </a:gsLst>
              <a:path path="shape">
                <a:fillToRect l="50000" t="50000" r="50000" b="50000"/>
              </a:path>
            </a:gradFill>
            <a:ln w="22225">
              <a:solidFill>
                <a:schemeClr val="tx1"/>
              </a:solidFill>
              <a:round/>
              <a:headEnd/>
              <a:tailEnd/>
            </a:ln>
            <a:effectLst/>
          </p:spPr>
          <p:txBody>
            <a:bodyPr wrap="none" anchor="ctr"/>
            <a:lstStyle/>
            <a:p>
              <a:endParaRPr lang="en-GB"/>
            </a:p>
          </p:txBody>
        </p:sp>
        <p:sp>
          <p:nvSpPr>
            <p:cNvPr id="431109" name="Oval 5"/>
            <p:cNvSpPr>
              <a:spLocks noChangeArrowheads="1"/>
            </p:cNvSpPr>
            <p:nvPr/>
          </p:nvSpPr>
          <p:spPr bwMode="auto">
            <a:xfrm>
              <a:off x="2301" y="1878"/>
              <a:ext cx="336" cy="336"/>
            </a:xfrm>
            <a:prstGeom prst="ellipse">
              <a:avLst/>
            </a:prstGeom>
            <a:gradFill rotWithShape="1">
              <a:gsLst>
                <a:gs pos="0">
                  <a:schemeClr val="hlink"/>
                </a:gs>
                <a:gs pos="100000">
                  <a:schemeClr val="hlink">
                    <a:gamma/>
                    <a:shade val="34902"/>
                    <a:invGamma/>
                  </a:schemeClr>
                </a:gs>
              </a:gsLst>
              <a:path path="shape">
                <a:fillToRect l="50000" t="50000" r="50000" b="50000"/>
              </a:path>
            </a:gradFill>
            <a:ln w="22225">
              <a:solidFill>
                <a:schemeClr val="tx1"/>
              </a:solidFill>
              <a:round/>
              <a:headEnd/>
              <a:tailEnd/>
            </a:ln>
            <a:effectLst/>
          </p:spPr>
          <p:txBody>
            <a:bodyPr wrap="none" anchor="ctr"/>
            <a:lstStyle/>
            <a:p>
              <a:endParaRPr lang="en-GB"/>
            </a:p>
          </p:txBody>
        </p:sp>
      </p:grpSp>
      <p:grpSp>
        <p:nvGrpSpPr>
          <p:cNvPr id="3" name="Group 6"/>
          <p:cNvGrpSpPr>
            <a:grpSpLocks/>
          </p:cNvGrpSpPr>
          <p:nvPr/>
        </p:nvGrpSpPr>
        <p:grpSpPr bwMode="auto">
          <a:xfrm>
            <a:off x="4114801" y="2819400"/>
            <a:ext cx="671513" cy="966788"/>
            <a:chOff x="2784" y="2103"/>
            <a:chExt cx="423" cy="609"/>
          </a:xfrm>
        </p:grpSpPr>
        <p:grpSp>
          <p:nvGrpSpPr>
            <p:cNvPr id="4" name="Group 7"/>
            <p:cNvGrpSpPr>
              <a:grpSpLocks/>
            </p:cNvGrpSpPr>
            <p:nvPr/>
          </p:nvGrpSpPr>
          <p:grpSpPr bwMode="auto">
            <a:xfrm rot="1445204">
              <a:off x="2784" y="2112"/>
              <a:ext cx="387" cy="600"/>
              <a:chOff x="2301" y="1614"/>
              <a:chExt cx="387" cy="600"/>
            </a:xfrm>
          </p:grpSpPr>
          <p:sp>
            <p:nvSpPr>
              <p:cNvPr id="431112" name="Oval 8"/>
              <p:cNvSpPr>
                <a:spLocks noChangeArrowheads="1"/>
              </p:cNvSpPr>
              <p:nvPr/>
            </p:nvSpPr>
            <p:spPr bwMode="auto">
              <a:xfrm>
                <a:off x="2352" y="1614"/>
                <a:ext cx="336" cy="336"/>
              </a:xfrm>
              <a:prstGeom prst="ellipse">
                <a:avLst/>
              </a:prstGeom>
              <a:gradFill rotWithShape="1">
                <a:gsLst>
                  <a:gs pos="0">
                    <a:srgbClr val="FF0000"/>
                  </a:gs>
                  <a:gs pos="100000">
                    <a:srgbClr val="FF0000">
                      <a:gamma/>
                      <a:shade val="46275"/>
                      <a:invGamma/>
                    </a:srgbClr>
                  </a:gs>
                </a:gsLst>
                <a:path path="shape">
                  <a:fillToRect l="50000" t="50000" r="50000" b="50000"/>
                </a:path>
              </a:gradFill>
              <a:ln w="22225">
                <a:solidFill>
                  <a:schemeClr val="tx1"/>
                </a:solidFill>
                <a:round/>
                <a:headEnd/>
                <a:tailEnd/>
              </a:ln>
              <a:effectLst/>
            </p:spPr>
            <p:txBody>
              <a:bodyPr wrap="none" anchor="ctr"/>
              <a:lstStyle/>
              <a:p>
                <a:endParaRPr lang="en-GB"/>
              </a:p>
            </p:txBody>
          </p:sp>
          <p:sp>
            <p:nvSpPr>
              <p:cNvPr id="431113" name="Oval 9"/>
              <p:cNvSpPr>
                <a:spLocks noChangeArrowheads="1"/>
              </p:cNvSpPr>
              <p:nvPr/>
            </p:nvSpPr>
            <p:spPr bwMode="auto">
              <a:xfrm>
                <a:off x="2301" y="1878"/>
                <a:ext cx="336" cy="336"/>
              </a:xfrm>
              <a:prstGeom prst="ellipse">
                <a:avLst/>
              </a:prstGeom>
              <a:gradFill rotWithShape="1">
                <a:gsLst>
                  <a:gs pos="0">
                    <a:srgbClr val="FF0000"/>
                  </a:gs>
                  <a:gs pos="100000">
                    <a:srgbClr val="FF0000">
                      <a:gamma/>
                      <a:shade val="46275"/>
                      <a:invGamma/>
                    </a:srgbClr>
                  </a:gs>
                </a:gsLst>
                <a:path path="shape">
                  <a:fillToRect l="50000" t="50000" r="50000" b="50000"/>
                </a:path>
              </a:gradFill>
              <a:ln w="22225">
                <a:solidFill>
                  <a:schemeClr val="tx1"/>
                </a:solidFill>
                <a:round/>
                <a:headEnd/>
                <a:tailEnd/>
              </a:ln>
              <a:effectLst/>
            </p:spPr>
            <p:txBody>
              <a:bodyPr wrap="none" anchor="ctr"/>
              <a:lstStyle/>
              <a:p>
                <a:endParaRPr lang="en-GB"/>
              </a:p>
            </p:txBody>
          </p:sp>
        </p:grpSp>
        <p:sp>
          <p:nvSpPr>
            <p:cNvPr id="431114" name="Text Box 10"/>
            <p:cNvSpPr txBox="1">
              <a:spLocks noChangeArrowheads="1"/>
            </p:cNvSpPr>
            <p:nvPr/>
          </p:nvSpPr>
          <p:spPr bwMode="auto">
            <a:xfrm>
              <a:off x="2919" y="2103"/>
              <a:ext cx="288" cy="404"/>
            </a:xfrm>
            <a:prstGeom prst="rect">
              <a:avLst/>
            </a:prstGeom>
            <a:noFill/>
            <a:ln w="9525">
              <a:noFill/>
              <a:miter lim="800000"/>
              <a:headEnd/>
              <a:tailEnd/>
            </a:ln>
            <a:effectLst/>
          </p:spPr>
          <p:txBody>
            <a:bodyPr>
              <a:spAutoFit/>
            </a:bodyPr>
            <a:lstStyle/>
            <a:p>
              <a:pPr eaLnBrk="0" hangingPunct="0">
                <a:spcBef>
                  <a:spcPct val="50000"/>
                </a:spcBef>
              </a:pPr>
              <a:r>
                <a:rPr lang="en-US" sz="3600" b="1" dirty="0">
                  <a:latin typeface="Courier New" pitchFamily="49" charset="0"/>
                </a:rPr>
                <a:t>+</a:t>
              </a:r>
            </a:p>
          </p:txBody>
        </p:sp>
      </p:grpSp>
      <p:sp>
        <p:nvSpPr>
          <p:cNvPr id="431115" name="Text Box 11"/>
          <p:cNvSpPr txBox="1">
            <a:spLocks noChangeArrowheads="1"/>
          </p:cNvSpPr>
          <p:nvPr/>
        </p:nvSpPr>
        <p:spPr bwMode="auto">
          <a:xfrm>
            <a:off x="1219200" y="914402"/>
            <a:ext cx="6705600" cy="366713"/>
          </a:xfrm>
          <a:prstGeom prst="rect">
            <a:avLst/>
          </a:prstGeom>
          <a:noFill/>
          <a:ln w="9525">
            <a:noFill/>
            <a:miter lim="800000"/>
            <a:headEnd/>
            <a:tailEnd/>
          </a:ln>
          <a:effectLst/>
        </p:spPr>
        <p:txBody>
          <a:bodyPr>
            <a:spAutoFit/>
          </a:bodyPr>
          <a:lstStyle/>
          <a:p>
            <a:pPr eaLnBrk="0" hangingPunct="0">
              <a:spcBef>
                <a:spcPct val="50000"/>
              </a:spcBef>
            </a:pPr>
            <a:endParaRPr lang="en-GB" sz="1800">
              <a:latin typeface="Garamond" pitchFamily="18" charset="0"/>
            </a:endParaRPr>
          </a:p>
        </p:txBody>
      </p:sp>
      <p:sp>
        <p:nvSpPr>
          <p:cNvPr id="431116" name="Rectangle 12"/>
          <p:cNvSpPr>
            <a:spLocks noChangeArrowheads="1"/>
          </p:cNvSpPr>
          <p:nvPr/>
        </p:nvSpPr>
        <p:spPr bwMode="auto">
          <a:xfrm>
            <a:off x="4486740" y="3048328"/>
            <a:ext cx="184731" cy="523220"/>
          </a:xfrm>
          <a:prstGeom prst="rect">
            <a:avLst/>
          </a:prstGeom>
          <a:noFill/>
          <a:ln w="9525">
            <a:noFill/>
            <a:miter lim="800000"/>
            <a:headEnd/>
            <a:tailEnd/>
          </a:ln>
          <a:effectLst/>
        </p:spPr>
        <p:txBody>
          <a:bodyPr wrap="none" anchor="ctr">
            <a:spAutoFit/>
          </a:bodyPr>
          <a:lstStyle/>
          <a:p>
            <a:endParaRPr lang="en-GB"/>
          </a:p>
        </p:txBody>
      </p:sp>
      <p:grpSp>
        <p:nvGrpSpPr>
          <p:cNvPr id="5" name="Group 13"/>
          <p:cNvGrpSpPr>
            <a:grpSpLocks/>
          </p:cNvGrpSpPr>
          <p:nvPr/>
        </p:nvGrpSpPr>
        <p:grpSpPr bwMode="auto">
          <a:xfrm>
            <a:off x="7162800" y="3078165"/>
            <a:ext cx="685800" cy="687387"/>
            <a:chOff x="4656" y="1939"/>
            <a:chExt cx="432" cy="433"/>
          </a:xfrm>
        </p:grpSpPr>
        <p:sp>
          <p:nvSpPr>
            <p:cNvPr id="431118" name="Oval 14"/>
            <p:cNvSpPr>
              <a:spLocks noChangeArrowheads="1"/>
            </p:cNvSpPr>
            <p:nvPr/>
          </p:nvSpPr>
          <p:spPr bwMode="auto">
            <a:xfrm>
              <a:off x="4656" y="1939"/>
              <a:ext cx="409" cy="409"/>
            </a:xfrm>
            <a:prstGeom prst="ellipse">
              <a:avLst/>
            </a:prstGeom>
            <a:gradFill rotWithShape="1">
              <a:gsLst>
                <a:gs pos="0">
                  <a:srgbClr val="FF0000"/>
                </a:gs>
                <a:gs pos="100000">
                  <a:srgbClr val="FF0000">
                    <a:gamma/>
                    <a:shade val="46275"/>
                    <a:invGamma/>
                  </a:srgbClr>
                </a:gs>
              </a:gsLst>
              <a:path path="rect">
                <a:fillToRect r="100000" b="100000"/>
              </a:path>
            </a:gradFill>
            <a:ln w="9525">
              <a:solidFill>
                <a:schemeClr val="tx1"/>
              </a:solidFill>
              <a:round/>
              <a:headEnd/>
              <a:tailEnd/>
            </a:ln>
            <a:effectLst/>
          </p:spPr>
          <p:txBody>
            <a:bodyPr wrap="none" anchor="ctr"/>
            <a:lstStyle/>
            <a:p>
              <a:endParaRPr lang="en-GB"/>
            </a:p>
          </p:txBody>
        </p:sp>
        <p:sp>
          <p:nvSpPr>
            <p:cNvPr id="431119" name="Text Box 15"/>
            <p:cNvSpPr txBox="1">
              <a:spLocks noChangeArrowheads="1"/>
            </p:cNvSpPr>
            <p:nvPr/>
          </p:nvSpPr>
          <p:spPr bwMode="auto">
            <a:xfrm>
              <a:off x="4656" y="1968"/>
              <a:ext cx="432" cy="404"/>
            </a:xfrm>
            <a:prstGeom prst="rect">
              <a:avLst/>
            </a:prstGeom>
            <a:noFill/>
            <a:ln w="9525">
              <a:noFill/>
              <a:miter lim="800000"/>
              <a:headEnd/>
              <a:tailEnd/>
            </a:ln>
            <a:effectLst/>
          </p:spPr>
          <p:txBody>
            <a:bodyPr>
              <a:spAutoFit/>
            </a:bodyPr>
            <a:lstStyle/>
            <a:p>
              <a:pPr eaLnBrk="0" hangingPunct="0">
                <a:spcBef>
                  <a:spcPct val="50000"/>
                </a:spcBef>
              </a:pPr>
              <a:r>
                <a:rPr lang="en-US" sz="3600" b="1" dirty="0">
                  <a:latin typeface="Courier New" pitchFamily="49" charset="0"/>
                </a:rPr>
                <a:t>H</a:t>
              </a:r>
              <a:r>
                <a:rPr lang="en-US" sz="3600" b="1" baseline="30000" dirty="0">
                  <a:latin typeface="Courier New" pitchFamily="49" charset="0"/>
                </a:rPr>
                <a:t>+</a:t>
              </a:r>
              <a:r>
                <a:rPr lang="en-US" sz="1800" dirty="0">
                  <a:latin typeface="Courier New" pitchFamily="49" charset="0"/>
                </a:rPr>
                <a:t> </a:t>
              </a:r>
              <a:endParaRPr lang="en-US" sz="3600" b="1" dirty="0">
                <a:latin typeface="Courier New" pitchFamily="49" charset="0"/>
              </a:endParaRPr>
            </a:p>
          </p:txBody>
        </p:sp>
      </p:grpSp>
      <p:grpSp>
        <p:nvGrpSpPr>
          <p:cNvPr id="6" name="Group 16"/>
          <p:cNvGrpSpPr>
            <a:grpSpLocks/>
          </p:cNvGrpSpPr>
          <p:nvPr/>
        </p:nvGrpSpPr>
        <p:grpSpPr bwMode="auto">
          <a:xfrm rot="1445204">
            <a:off x="1600201" y="5181600"/>
            <a:ext cx="614363" cy="952500"/>
            <a:chOff x="2301" y="1614"/>
            <a:chExt cx="387" cy="600"/>
          </a:xfrm>
        </p:grpSpPr>
        <p:sp>
          <p:nvSpPr>
            <p:cNvPr id="431121" name="Oval 17"/>
            <p:cNvSpPr>
              <a:spLocks noChangeArrowheads="1"/>
            </p:cNvSpPr>
            <p:nvPr/>
          </p:nvSpPr>
          <p:spPr bwMode="auto">
            <a:xfrm>
              <a:off x="2352" y="1614"/>
              <a:ext cx="336" cy="336"/>
            </a:xfrm>
            <a:prstGeom prst="ellipse">
              <a:avLst/>
            </a:prstGeom>
            <a:gradFill rotWithShape="1">
              <a:gsLst>
                <a:gs pos="0">
                  <a:schemeClr val="hlink"/>
                </a:gs>
                <a:gs pos="100000">
                  <a:schemeClr val="hlink">
                    <a:gamma/>
                    <a:shade val="34902"/>
                    <a:invGamma/>
                  </a:schemeClr>
                </a:gs>
              </a:gsLst>
              <a:path path="shape">
                <a:fillToRect l="50000" t="50000" r="50000" b="50000"/>
              </a:path>
            </a:gradFill>
            <a:ln w="15875">
              <a:solidFill>
                <a:schemeClr val="tx1"/>
              </a:solidFill>
              <a:round/>
              <a:headEnd/>
              <a:tailEnd/>
            </a:ln>
            <a:effectLst/>
          </p:spPr>
          <p:txBody>
            <a:bodyPr wrap="none" anchor="ctr"/>
            <a:lstStyle/>
            <a:p>
              <a:endParaRPr lang="en-GB"/>
            </a:p>
          </p:txBody>
        </p:sp>
        <p:sp>
          <p:nvSpPr>
            <p:cNvPr id="431122" name="Oval 18"/>
            <p:cNvSpPr>
              <a:spLocks noChangeArrowheads="1"/>
            </p:cNvSpPr>
            <p:nvPr/>
          </p:nvSpPr>
          <p:spPr bwMode="auto">
            <a:xfrm>
              <a:off x="2301" y="1878"/>
              <a:ext cx="336" cy="336"/>
            </a:xfrm>
            <a:prstGeom prst="ellipse">
              <a:avLst/>
            </a:prstGeom>
            <a:gradFill rotWithShape="1">
              <a:gsLst>
                <a:gs pos="0">
                  <a:schemeClr val="hlink"/>
                </a:gs>
                <a:gs pos="100000">
                  <a:schemeClr val="hlink">
                    <a:gamma/>
                    <a:shade val="34902"/>
                    <a:invGamma/>
                  </a:schemeClr>
                </a:gs>
              </a:gsLst>
              <a:path path="shape">
                <a:fillToRect l="50000" t="50000" r="50000" b="50000"/>
              </a:path>
            </a:gradFill>
            <a:ln w="15875">
              <a:solidFill>
                <a:schemeClr val="tx1"/>
              </a:solidFill>
              <a:round/>
              <a:headEnd/>
              <a:tailEnd/>
            </a:ln>
            <a:effectLst/>
          </p:spPr>
          <p:txBody>
            <a:bodyPr wrap="none" anchor="ctr"/>
            <a:lstStyle/>
            <a:p>
              <a:endParaRPr lang="en-GB"/>
            </a:p>
          </p:txBody>
        </p:sp>
      </p:grpSp>
      <p:grpSp>
        <p:nvGrpSpPr>
          <p:cNvPr id="7" name="Group 19"/>
          <p:cNvGrpSpPr>
            <a:grpSpLocks/>
          </p:cNvGrpSpPr>
          <p:nvPr/>
        </p:nvGrpSpPr>
        <p:grpSpPr bwMode="auto">
          <a:xfrm rot="1445204">
            <a:off x="2514601" y="304800"/>
            <a:ext cx="614363" cy="952500"/>
            <a:chOff x="2301" y="1614"/>
            <a:chExt cx="387" cy="600"/>
          </a:xfrm>
        </p:grpSpPr>
        <p:sp>
          <p:nvSpPr>
            <p:cNvPr id="431124" name="Oval 20"/>
            <p:cNvSpPr>
              <a:spLocks noChangeArrowheads="1"/>
            </p:cNvSpPr>
            <p:nvPr/>
          </p:nvSpPr>
          <p:spPr bwMode="auto">
            <a:xfrm>
              <a:off x="2352" y="1614"/>
              <a:ext cx="336" cy="336"/>
            </a:xfrm>
            <a:prstGeom prst="ellipse">
              <a:avLst/>
            </a:prstGeom>
            <a:gradFill rotWithShape="1">
              <a:gsLst>
                <a:gs pos="0">
                  <a:schemeClr val="hlink"/>
                </a:gs>
                <a:gs pos="100000">
                  <a:schemeClr val="hlink">
                    <a:gamma/>
                    <a:shade val="34902"/>
                    <a:invGamma/>
                  </a:schemeClr>
                </a:gs>
              </a:gsLst>
              <a:path path="shape">
                <a:fillToRect l="50000" t="50000" r="50000" b="50000"/>
              </a:path>
            </a:gradFill>
            <a:ln w="15875">
              <a:solidFill>
                <a:schemeClr val="tx1"/>
              </a:solidFill>
              <a:round/>
              <a:headEnd/>
              <a:tailEnd/>
            </a:ln>
            <a:effectLst/>
          </p:spPr>
          <p:txBody>
            <a:bodyPr wrap="none" anchor="ctr"/>
            <a:lstStyle/>
            <a:p>
              <a:endParaRPr lang="en-GB"/>
            </a:p>
          </p:txBody>
        </p:sp>
        <p:sp>
          <p:nvSpPr>
            <p:cNvPr id="431125" name="Oval 21"/>
            <p:cNvSpPr>
              <a:spLocks noChangeArrowheads="1"/>
            </p:cNvSpPr>
            <p:nvPr/>
          </p:nvSpPr>
          <p:spPr bwMode="auto">
            <a:xfrm>
              <a:off x="2301" y="1878"/>
              <a:ext cx="336" cy="336"/>
            </a:xfrm>
            <a:prstGeom prst="ellipse">
              <a:avLst/>
            </a:prstGeom>
            <a:gradFill rotWithShape="1">
              <a:gsLst>
                <a:gs pos="0">
                  <a:schemeClr val="hlink"/>
                </a:gs>
                <a:gs pos="100000">
                  <a:schemeClr val="hlink">
                    <a:gamma/>
                    <a:shade val="34902"/>
                    <a:invGamma/>
                  </a:schemeClr>
                </a:gs>
              </a:gsLst>
              <a:path path="shape">
                <a:fillToRect l="50000" t="50000" r="50000" b="50000"/>
              </a:path>
            </a:gradFill>
            <a:ln w="15875">
              <a:solidFill>
                <a:schemeClr val="tx1"/>
              </a:solidFill>
              <a:round/>
              <a:headEnd/>
              <a:tailEnd/>
            </a:ln>
            <a:effectLst/>
          </p:spPr>
          <p:txBody>
            <a:bodyPr wrap="none" anchor="ctr"/>
            <a:lstStyle/>
            <a:p>
              <a:endParaRPr lang="en-GB"/>
            </a:p>
          </p:txBody>
        </p:sp>
      </p:grpSp>
      <p:sp>
        <p:nvSpPr>
          <p:cNvPr id="431129" name="Text Box 25"/>
          <p:cNvSpPr txBox="1">
            <a:spLocks noChangeArrowheads="1"/>
          </p:cNvSpPr>
          <p:nvPr/>
        </p:nvSpPr>
        <p:spPr bwMode="auto">
          <a:xfrm>
            <a:off x="304800" y="304800"/>
            <a:ext cx="457200" cy="641350"/>
          </a:xfrm>
          <a:prstGeom prst="rect">
            <a:avLst/>
          </a:prstGeom>
          <a:noFill/>
          <a:ln w="9525">
            <a:noFill/>
            <a:miter lim="800000"/>
            <a:headEnd/>
            <a:tailEnd/>
          </a:ln>
          <a:effectLst/>
        </p:spPr>
        <p:txBody>
          <a:bodyPr>
            <a:spAutoFit/>
          </a:bodyPr>
          <a:lstStyle/>
          <a:p>
            <a:pPr eaLnBrk="0" hangingPunct="0">
              <a:spcBef>
                <a:spcPct val="50000"/>
              </a:spcBef>
            </a:pPr>
            <a:r>
              <a:rPr lang="sr-Latn-CS" sz="3600">
                <a:solidFill>
                  <a:schemeClr val="bg1"/>
                </a:solidFill>
                <a:latin typeface="Verdana" pitchFamily="34" charset="0"/>
              </a:rPr>
              <a:t>C</a:t>
            </a:r>
            <a:endParaRPr lang="en-US" sz="3600">
              <a:solidFill>
                <a:schemeClr val="bg1"/>
              </a:solidFill>
              <a:latin typeface="Verdana" pitchFamily="34" charset="0"/>
            </a:endParaRPr>
          </a:p>
        </p:txBody>
      </p:sp>
      <p:sp>
        <p:nvSpPr>
          <p:cNvPr id="431130" name="Oval 26"/>
          <p:cNvSpPr>
            <a:spLocks noChangeArrowheads="1"/>
          </p:cNvSpPr>
          <p:nvPr/>
        </p:nvSpPr>
        <p:spPr bwMode="auto">
          <a:xfrm rot="1445204">
            <a:off x="3733800" y="2743200"/>
            <a:ext cx="533400" cy="533400"/>
          </a:xfrm>
          <a:prstGeom prst="ellipse">
            <a:avLst/>
          </a:prstGeom>
          <a:gradFill rotWithShape="1">
            <a:gsLst>
              <a:gs pos="0">
                <a:schemeClr val="hlink"/>
              </a:gs>
              <a:gs pos="100000">
                <a:schemeClr val="hlink">
                  <a:gamma/>
                  <a:shade val="34902"/>
                  <a:invGamma/>
                </a:schemeClr>
              </a:gs>
            </a:gsLst>
            <a:path path="shape">
              <a:fillToRect l="50000" t="50000" r="50000" b="50000"/>
            </a:path>
          </a:gradFill>
          <a:ln w="22225">
            <a:solidFill>
              <a:schemeClr val="tx1"/>
            </a:solidFill>
            <a:round/>
            <a:headEnd/>
            <a:tailEnd/>
          </a:ln>
          <a:effectLst/>
        </p:spPr>
        <p:txBody>
          <a:bodyPr wrap="none" anchor="ctr"/>
          <a:lstStyle/>
          <a:p>
            <a:endParaRPr lang="en-GB"/>
          </a:p>
        </p:txBody>
      </p:sp>
      <p:sp>
        <p:nvSpPr>
          <p:cNvPr id="431132" name="Text Box 28"/>
          <p:cNvSpPr txBox="1">
            <a:spLocks noChangeArrowheads="1"/>
          </p:cNvSpPr>
          <p:nvPr/>
        </p:nvSpPr>
        <p:spPr bwMode="auto">
          <a:xfrm>
            <a:off x="228600" y="914400"/>
            <a:ext cx="457200" cy="641350"/>
          </a:xfrm>
          <a:prstGeom prst="rect">
            <a:avLst/>
          </a:prstGeom>
          <a:noFill/>
          <a:ln w="9525">
            <a:noFill/>
            <a:miter lim="800000"/>
            <a:headEnd/>
            <a:tailEnd/>
          </a:ln>
          <a:effectLst/>
        </p:spPr>
        <p:txBody>
          <a:bodyPr>
            <a:spAutoFit/>
          </a:bodyPr>
          <a:lstStyle/>
          <a:p>
            <a:pPr eaLnBrk="0" hangingPunct="0">
              <a:spcBef>
                <a:spcPct val="50000"/>
              </a:spcBef>
            </a:pPr>
            <a:r>
              <a:rPr lang="en-US" sz="3600" b="1">
                <a:latin typeface="Courier New" pitchFamily="49" charset="0"/>
              </a:rPr>
              <a:t>-</a:t>
            </a:r>
          </a:p>
        </p:txBody>
      </p:sp>
      <p:grpSp>
        <p:nvGrpSpPr>
          <p:cNvPr id="9" name="Group 29"/>
          <p:cNvGrpSpPr>
            <a:grpSpLocks/>
          </p:cNvGrpSpPr>
          <p:nvPr/>
        </p:nvGrpSpPr>
        <p:grpSpPr bwMode="auto">
          <a:xfrm>
            <a:off x="7543800" y="4038600"/>
            <a:ext cx="533400" cy="641350"/>
            <a:chOff x="4032" y="1440"/>
            <a:chExt cx="336" cy="404"/>
          </a:xfrm>
        </p:grpSpPr>
        <p:sp>
          <p:nvSpPr>
            <p:cNvPr id="431134" name="Oval 30"/>
            <p:cNvSpPr>
              <a:spLocks noChangeArrowheads="1"/>
            </p:cNvSpPr>
            <p:nvPr/>
          </p:nvSpPr>
          <p:spPr bwMode="auto">
            <a:xfrm>
              <a:off x="4032" y="1470"/>
              <a:ext cx="336" cy="336"/>
            </a:xfrm>
            <a:prstGeom prst="ellipse">
              <a:avLst/>
            </a:prstGeom>
            <a:gradFill rotWithShape="1">
              <a:gsLst>
                <a:gs pos="0">
                  <a:srgbClr val="FF0000"/>
                </a:gs>
                <a:gs pos="100000">
                  <a:srgbClr val="FF0000">
                    <a:gamma/>
                    <a:shade val="46275"/>
                    <a:invGamma/>
                  </a:srgbClr>
                </a:gs>
              </a:gsLst>
              <a:path path="rect">
                <a:fillToRect r="100000" b="100000"/>
              </a:path>
            </a:gradFill>
            <a:ln w="9525">
              <a:solidFill>
                <a:schemeClr val="tx1"/>
              </a:solidFill>
              <a:round/>
              <a:headEnd/>
              <a:tailEnd/>
            </a:ln>
            <a:effectLst/>
          </p:spPr>
          <p:txBody>
            <a:bodyPr wrap="none" anchor="ctr"/>
            <a:lstStyle/>
            <a:p>
              <a:endParaRPr lang="en-GB"/>
            </a:p>
          </p:txBody>
        </p:sp>
        <p:sp>
          <p:nvSpPr>
            <p:cNvPr id="431135" name="Text Box 31"/>
            <p:cNvSpPr txBox="1">
              <a:spLocks noChangeArrowheads="1"/>
            </p:cNvSpPr>
            <p:nvPr/>
          </p:nvSpPr>
          <p:spPr bwMode="auto">
            <a:xfrm>
              <a:off x="4059" y="1440"/>
              <a:ext cx="288" cy="404"/>
            </a:xfrm>
            <a:prstGeom prst="rect">
              <a:avLst/>
            </a:prstGeom>
            <a:noFill/>
            <a:ln w="9525">
              <a:noFill/>
              <a:miter lim="800000"/>
              <a:headEnd/>
              <a:tailEnd/>
            </a:ln>
            <a:effectLst/>
          </p:spPr>
          <p:txBody>
            <a:bodyPr>
              <a:spAutoFit/>
            </a:bodyPr>
            <a:lstStyle/>
            <a:p>
              <a:pPr eaLnBrk="0" hangingPunct="0">
                <a:spcBef>
                  <a:spcPct val="50000"/>
                </a:spcBef>
              </a:pPr>
              <a:r>
                <a:rPr lang="en-US" sz="3600" b="1" dirty="0">
                  <a:latin typeface="Courier New" pitchFamily="49" charset="0"/>
                </a:rPr>
                <a:t>+</a:t>
              </a:r>
            </a:p>
          </p:txBody>
        </p:sp>
      </p:grpSp>
      <p:sp>
        <p:nvSpPr>
          <p:cNvPr id="431136" name="Line 32"/>
          <p:cNvSpPr>
            <a:spLocks noChangeShapeType="1"/>
          </p:cNvSpPr>
          <p:nvPr/>
        </p:nvSpPr>
        <p:spPr bwMode="auto">
          <a:xfrm flipH="1">
            <a:off x="2362200" y="6019800"/>
            <a:ext cx="4648200" cy="0"/>
          </a:xfrm>
          <a:prstGeom prst="line">
            <a:avLst/>
          </a:prstGeom>
          <a:noFill/>
          <a:ln w="50800">
            <a:solidFill>
              <a:schemeClr val="tx1"/>
            </a:solidFill>
            <a:round/>
            <a:headEnd/>
            <a:tailEnd type="arrow" w="lg" len="lg"/>
          </a:ln>
          <a:effectLst/>
        </p:spPr>
        <p:txBody>
          <a:bodyPr/>
          <a:lstStyle/>
          <a:p>
            <a:endParaRPr lang="en-GB"/>
          </a:p>
        </p:txBody>
      </p:sp>
      <p:grpSp>
        <p:nvGrpSpPr>
          <p:cNvPr id="10" name="Group 33"/>
          <p:cNvGrpSpPr>
            <a:grpSpLocks/>
          </p:cNvGrpSpPr>
          <p:nvPr/>
        </p:nvGrpSpPr>
        <p:grpSpPr bwMode="auto">
          <a:xfrm>
            <a:off x="7467600" y="990600"/>
            <a:ext cx="533400" cy="641350"/>
            <a:chOff x="4032" y="1440"/>
            <a:chExt cx="336" cy="404"/>
          </a:xfrm>
        </p:grpSpPr>
        <p:sp>
          <p:nvSpPr>
            <p:cNvPr id="431138" name="Oval 34"/>
            <p:cNvSpPr>
              <a:spLocks noChangeArrowheads="1"/>
            </p:cNvSpPr>
            <p:nvPr/>
          </p:nvSpPr>
          <p:spPr bwMode="auto">
            <a:xfrm>
              <a:off x="4032" y="1470"/>
              <a:ext cx="336" cy="336"/>
            </a:xfrm>
            <a:prstGeom prst="ellipse">
              <a:avLst/>
            </a:prstGeom>
            <a:gradFill rotWithShape="1">
              <a:gsLst>
                <a:gs pos="0">
                  <a:srgbClr val="FF0000"/>
                </a:gs>
                <a:gs pos="100000">
                  <a:srgbClr val="FF0000">
                    <a:gamma/>
                    <a:shade val="46275"/>
                    <a:invGamma/>
                  </a:srgbClr>
                </a:gs>
              </a:gsLst>
              <a:path path="rect">
                <a:fillToRect r="100000" b="100000"/>
              </a:path>
            </a:gradFill>
            <a:ln w="9525">
              <a:solidFill>
                <a:schemeClr val="tx1"/>
              </a:solidFill>
              <a:round/>
              <a:headEnd/>
              <a:tailEnd/>
            </a:ln>
            <a:effectLst/>
          </p:spPr>
          <p:txBody>
            <a:bodyPr wrap="none" anchor="ctr"/>
            <a:lstStyle/>
            <a:p>
              <a:endParaRPr lang="en-GB"/>
            </a:p>
          </p:txBody>
        </p:sp>
        <p:sp>
          <p:nvSpPr>
            <p:cNvPr id="431139" name="Text Box 35"/>
            <p:cNvSpPr txBox="1">
              <a:spLocks noChangeArrowheads="1"/>
            </p:cNvSpPr>
            <p:nvPr/>
          </p:nvSpPr>
          <p:spPr bwMode="auto">
            <a:xfrm>
              <a:off x="4059" y="1440"/>
              <a:ext cx="288" cy="404"/>
            </a:xfrm>
            <a:prstGeom prst="rect">
              <a:avLst/>
            </a:prstGeom>
            <a:noFill/>
            <a:ln w="9525">
              <a:noFill/>
              <a:miter lim="800000"/>
              <a:headEnd/>
              <a:tailEnd/>
            </a:ln>
            <a:effectLst/>
          </p:spPr>
          <p:txBody>
            <a:bodyPr>
              <a:spAutoFit/>
            </a:bodyPr>
            <a:lstStyle/>
            <a:p>
              <a:pPr eaLnBrk="0" hangingPunct="0">
                <a:spcBef>
                  <a:spcPct val="50000"/>
                </a:spcBef>
              </a:pPr>
              <a:r>
                <a:rPr lang="en-US" sz="3600" b="1" dirty="0">
                  <a:latin typeface="Courier New" pitchFamily="49" charset="0"/>
                </a:rPr>
                <a:t>+</a:t>
              </a:r>
            </a:p>
          </p:txBody>
        </p:sp>
      </p:grpSp>
      <p:grpSp>
        <p:nvGrpSpPr>
          <p:cNvPr id="11" name="Group 36"/>
          <p:cNvGrpSpPr>
            <a:grpSpLocks/>
          </p:cNvGrpSpPr>
          <p:nvPr/>
        </p:nvGrpSpPr>
        <p:grpSpPr bwMode="auto">
          <a:xfrm>
            <a:off x="4953000" y="6172214"/>
            <a:ext cx="457200" cy="581891"/>
            <a:chOff x="3120" y="4091"/>
            <a:chExt cx="288" cy="28"/>
          </a:xfrm>
        </p:grpSpPr>
        <p:sp>
          <p:nvSpPr>
            <p:cNvPr id="431141" name="Text Box 37"/>
            <p:cNvSpPr txBox="1">
              <a:spLocks noChangeArrowheads="1"/>
            </p:cNvSpPr>
            <p:nvPr/>
          </p:nvSpPr>
          <p:spPr bwMode="auto">
            <a:xfrm>
              <a:off x="3120" y="4091"/>
              <a:ext cx="288" cy="28"/>
            </a:xfrm>
            <a:prstGeom prst="rect">
              <a:avLst/>
            </a:prstGeom>
            <a:noFill/>
            <a:ln w="9525">
              <a:noFill/>
              <a:miter lim="800000"/>
              <a:headEnd/>
              <a:tailEnd/>
            </a:ln>
            <a:effectLst/>
          </p:spPr>
          <p:txBody>
            <a:bodyPr>
              <a:spAutoFit/>
            </a:bodyPr>
            <a:lstStyle/>
            <a:p>
              <a:pPr eaLnBrk="0" hangingPunct="0">
                <a:spcBef>
                  <a:spcPct val="50000"/>
                </a:spcBef>
              </a:pPr>
              <a:r>
                <a:rPr lang="en-US" sz="3200" i="1" dirty="0">
                  <a:latin typeface="Verdana" pitchFamily="34" charset="0"/>
                </a:rPr>
                <a:t>E</a:t>
              </a:r>
            </a:p>
          </p:txBody>
        </p:sp>
        <p:sp>
          <p:nvSpPr>
            <p:cNvPr id="431142" name="Line 38"/>
            <p:cNvSpPr>
              <a:spLocks noChangeShapeType="1"/>
            </p:cNvSpPr>
            <p:nvPr/>
          </p:nvSpPr>
          <p:spPr bwMode="auto">
            <a:xfrm>
              <a:off x="3168" y="4095"/>
              <a:ext cx="240" cy="0"/>
            </a:xfrm>
            <a:prstGeom prst="line">
              <a:avLst/>
            </a:prstGeom>
            <a:noFill/>
            <a:ln w="9525">
              <a:solidFill>
                <a:schemeClr val="tx1"/>
              </a:solidFill>
              <a:round/>
              <a:headEnd/>
              <a:tailEnd type="triangle" w="med" len="med"/>
            </a:ln>
            <a:effectLst/>
          </p:spPr>
          <p:txBody>
            <a:bodyPr/>
            <a:lstStyle/>
            <a:p>
              <a:endParaRPr lang="en-GB"/>
            </a:p>
          </p:txBody>
        </p:sp>
      </p:grpSp>
      <p:sp>
        <p:nvSpPr>
          <p:cNvPr id="431143" name="Text Box 39"/>
          <p:cNvSpPr txBox="1">
            <a:spLocks noChangeArrowheads="1"/>
          </p:cNvSpPr>
          <p:nvPr/>
        </p:nvSpPr>
        <p:spPr bwMode="auto">
          <a:xfrm>
            <a:off x="3838568" y="4038601"/>
            <a:ext cx="830677" cy="646331"/>
          </a:xfrm>
          <a:prstGeom prst="rect">
            <a:avLst/>
          </a:prstGeom>
          <a:noFill/>
          <a:ln w="9525">
            <a:noFill/>
            <a:miter lim="800000"/>
            <a:headEnd/>
            <a:tailEnd/>
          </a:ln>
          <a:effectLst/>
        </p:spPr>
        <p:txBody>
          <a:bodyPr wrap="none">
            <a:spAutoFit/>
          </a:bodyPr>
          <a:lstStyle/>
          <a:p>
            <a:pPr eaLnBrk="0" hangingPunct="0">
              <a:spcBef>
                <a:spcPct val="50000"/>
              </a:spcBef>
            </a:pPr>
            <a:r>
              <a:rPr lang="en-US" sz="3600" b="1">
                <a:solidFill>
                  <a:schemeClr val="bg1"/>
                </a:solidFill>
                <a:latin typeface="Courier New" pitchFamily="49" charset="0"/>
              </a:rPr>
              <a:t>H</a:t>
            </a:r>
            <a:r>
              <a:rPr lang="en-US" sz="3600" b="1" baseline="-25000">
                <a:solidFill>
                  <a:schemeClr val="bg1"/>
                </a:solidFill>
                <a:latin typeface="Courier New" pitchFamily="49" charset="0"/>
              </a:rPr>
              <a:t>2</a:t>
            </a:r>
            <a:r>
              <a:rPr lang="en-US" sz="3600" b="1" baseline="30000">
                <a:solidFill>
                  <a:schemeClr val="bg1"/>
                </a:solidFill>
                <a:latin typeface="Courier New" pitchFamily="49" charset="0"/>
              </a:rPr>
              <a:t>+</a:t>
            </a:r>
          </a:p>
        </p:txBody>
      </p:sp>
      <p:sp>
        <p:nvSpPr>
          <p:cNvPr id="431145" name="Rectangle 41"/>
          <p:cNvSpPr>
            <a:spLocks noChangeArrowheads="1"/>
          </p:cNvSpPr>
          <p:nvPr/>
        </p:nvSpPr>
        <p:spPr bwMode="auto">
          <a:xfrm>
            <a:off x="0" y="5486400"/>
            <a:ext cx="990600" cy="685800"/>
          </a:xfrm>
          <a:prstGeom prst="rect">
            <a:avLst/>
          </a:prstGeom>
          <a:solidFill>
            <a:schemeClr val="accent1"/>
          </a:solidFill>
          <a:ln w="9525">
            <a:solidFill>
              <a:schemeClr val="tx1"/>
            </a:solidFill>
            <a:miter lim="800000"/>
            <a:headEnd/>
            <a:tailEnd/>
          </a:ln>
          <a:effectLst/>
        </p:spPr>
        <p:txBody>
          <a:bodyPr wrap="none" anchor="ctr"/>
          <a:lstStyle/>
          <a:p>
            <a:endParaRPr lang="en-GB"/>
          </a:p>
        </p:txBody>
      </p:sp>
      <p:sp>
        <p:nvSpPr>
          <p:cNvPr id="431146" name="Text Box 42"/>
          <p:cNvSpPr txBox="1">
            <a:spLocks noChangeArrowheads="1"/>
          </p:cNvSpPr>
          <p:nvPr/>
        </p:nvSpPr>
        <p:spPr bwMode="auto">
          <a:xfrm>
            <a:off x="304800" y="6064250"/>
            <a:ext cx="457200" cy="641350"/>
          </a:xfrm>
          <a:prstGeom prst="rect">
            <a:avLst/>
          </a:prstGeom>
          <a:noFill/>
          <a:ln w="9525">
            <a:noFill/>
            <a:miter lim="800000"/>
            <a:headEnd/>
            <a:tailEnd/>
          </a:ln>
          <a:effectLst/>
        </p:spPr>
        <p:txBody>
          <a:bodyPr>
            <a:spAutoFit/>
          </a:bodyPr>
          <a:lstStyle/>
          <a:p>
            <a:pPr eaLnBrk="0" hangingPunct="0">
              <a:spcBef>
                <a:spcPct val="50000"/>
              </a:spcBef>
            </a:pPr>
            <a:r>
              <a:rPr lang="sr-Latn-CS" sz="3600">
                <a:solidFill>
                  <a:schemeClr val="bg1"/>
                </a:solidFill>
                <a:latin typeface="Verdana" pitchFamily="34" charset="0"/>
              </a:rPr>
              <a:t>C</a:t>
            </a:r>
            <a:endParaRPr lang="en-US" sz="3600">
              <a:solidFill>
                <a:schemeClr val="bg1"/>
              </a:solidFill>
              <a:latin typeface="Verdana" pitchFamily="34" charset="0"/>
            </a:endParaRPr>
          </a:p>
        </p:txBody>
      </p:sp>
      <p:sp>
        <p:nvSpPr>
          <p:cNvPr id="431147" name="Text Box 43"/>
          <p:cNvSpPr txBox="1">
            <a:spLocks noChangeArrowheads="1"/>
          </p:cNvSpPr>
          <p:nvPr/>
        </p:nvSpPr>
        <p:spPr bwMode="auto">
          <a:xfrm>
            <a:off x="228600" y="5486400"/>
            <a:ext cx="457200" cy="641350"/>
          </a:xfrm>
          <a:prstGeom prst="rect">
            <a:avLst/>
          </a:prstGeom>
          <a:noFill/>
          <a:ln w="9525">
            <a:noFill/>
            <a:miter lim="800000"/>
            <a:headEnd/>
            <a:tailEnd/>
          </a:ln>
          <a:effectLst/>
        </p:spPr>
        <p:txBody>
          <a:bodyPr>
            <a:spAutoFit/>
          </a:bodyPr>
          <a:lstStyle/>
          <a:p>
            <a:pPr eaLnBrk="0" hangingPunct="0">
              <a:spcBef>
                <a:spcPct val="50000"/>
              </a:spcBef>
            </a:pPr>
            <a:r>
              <a:rPr lang="en-US" sz="3600" b="1">
                <a:latin typeface="Courier New" pitchFamily="49" charset="0"/>
              </a:rPr>
              <a:t>-</a:t>
            </a:r>
          </a:p>
        </p:txBody>
      </p:sp>
      <p:sp>
        <p:nvSpPr>
          <p:cNvPr id="431148" name="Rectangle 44"/>
          <p:cNvSpPr>
            <a:spLocks noChangeArrowheads="1"/>
          </p:cNvSpPr>
          <p:nvPr/>
        </p:nvSpPr>
        <p:spPr bwMode="auto">
          <a:xfrm>
            <a:off x="2498298" y="1097758"/>
            <a:ext cx="4796972" cy="1143000"/>
          </a:xfrm>
          <a:prstGeom prst="rect">
            <a:avLst/>
          </a:prstGeom>
          <a:noFill/>
          <a:ln w="9525">
            <a:noFill/>
            <a:miter lim="800000"/>
            <a:headEnd/>
            <a:tailEnd/>
          </a:ln>
          <a:effectLst/>
        </p:spPr>
        <p:txBody>
          <a:bodyPr lIns="0" tIns="0" rIns="0" bIns="0" anchor="ctr"/>
          <a:lstStyle/>
          <a:p>
            <a:pPr algn="ctr">
              <a:lnSpc>
                <a:spcPct val="200000"/>
              </a:lnSpc>
            </a:pPr>
            <a:r>
              <a:rPr lang="en-US" sz="2000" dirty="0">
                <a:latin typeface="Verdana" pitchFamily="34" charset="0"/>
              </a:rPr>
              <a:t>H</a:t>
            </a:r>
            <a:r>
              <a:rPr lang="en-US" sz="2000" baseline="30000" dirty="0">
                <a:latin typeface="Verdana" pitchFamily="34" charset="0"/>
              </a:rPr>
              <a:t>+ </a:t>
            </a:r>
            <a:r>
              <a:rPr lang="en-US" sz="2000" baseline="-25000" dirty="0">
                <a:latin typeface="Verdana" pitchFamily="34" charset="0"/>
              </a:rPr>
              <a:t>fast</a:t>
            </a:r>
            <a:r>
              <a:rPr lang="en-US" sz="2000" dirty="0">
                <a:latin typeface="Verdana" pitchFamily="34" charset="0"/>
              </a:rPr>
              <a:t> + H</a:t>
            </a:r>
            <a:r>
              <a:rPr lang="en-US" sz="2000" baseline="-25000" dirty="0">
                <a:latin typeface="Verdana" pitchFamily="34" charset="0"/>
              </a:rPr>
              <a:t>2 slow </a:t>
            </a:r>
            <a:r>
              <a:rPr lang="en-US" sz="2000" dirty="0">
                <a:latin typeface="Arial" charset="0"/>
                <a:cs typeface="Times New Roman" pitchFamily="18" charset="0"/>
              </a:rPr>
              <a:t>→</a:t>
            </a:r>
            <a:r>
              <a:rPr lang="en-US" sz="2000" dirty="0">
                <a:latin typeface="Verdana" pitchFamily="34" charset="0"/>
              </a:rPr>
              <a:t> H </a:t>
            </a:r>
            <a:r>
              <a:rPr lang="en-US" sz="2000" baseline="-25000" dirty="0">
                <a:latin typeface="Verdana" pitchFamily="34" charset="0"/>
              </a:rPr>
              <a:t>fast </a:t>
            </a:r>
            <a:r>
              <a:rPr lang="en-US" sz="2000" dirty="0">
                <a:latin typeface="Verdana" pitchFamily="34" charset="0"/>
              </a:rPr>
              <a:t>+ H</a:t>
            </a:r>
            <a:r>
              <a:rPr lang="en-US" sz="2000" baseline="-25000" dirty="0">
                <a:latin typeface="Verdana" pitchFamily="34" charset="0"/>
              </a:rPr>
              <a:t>2</a:t>
            </a:r>
            <a:r>
              <a:rPr lang="en-US" sz="2000" baseline="30000" dirty="0">
                <a:latin typeface="Verdana" pitchFamily="34" charset="0"/>
              </a:rPr>
              <a:t>+</a:t>
            </a:r>
            <a:r>
              <a:rPr lang="en-US" sz="2000" baseline="-25000" dirty="0">
                <a:latin typeface="Verdana" pitchFamily="34" charset="0"/>
              </a:rPr>
              <a:t>slow </a:t>
            </a:r>
            <a:r>
              <a:rPr lang="en-US" sz="2000" dirty="0">
                <a:latin typeface="Verdana" pitchFamily="34" charset="0"/>
              </a:rPr>
              <a:t> </a:t>
            </a:r>
          </a:p>
        </p:txBody>
      </p:sp>
      <p:sp>
        <p:nvSpPr>
          <p:cNvPr id="431151" name="Rectangle 47"/>
          <p:cNvSpPr>
            <a:spLocks noChangeArrowheads="1"/>
          </p:cNvSpPr>
          <p:nvPr/>
        </p:nvSpPr>
        <p:spPr bwMode="auto">
          <a:xfrm>
            <a:off x="8153400" y="914400"/>
            <a:ext cx="990600" cy="5257800"/>
          </a:xfrm>
          <a:prstGeom prst="rect">
            <a:avLst/>
          </a:prstGeom>
          <a:solidFill>
            <a:srgbClr val="C00000"/>
          </a:solidFill>
          <a:ln w="9525">
            <a:solidFill>
              <a:schemeClr val="tx1"/>
            </a:solidFill>
            <a:miter lim="800000"/>
            <a:headEnd/>
            <a:tailEnd/>
          </a:ln>
          <a:effectLst/>
        </p:spPr>
        <p:txBody>
          <a:bodyPr wrap="none" anchor="ctr"/>
          <a:lstStyle/>
          <a:p>
            <a:endParaRPr lang="en-GB"/>
          </a:p>
        </p:txBody>
      </p:sp>
      <p:sp>
        <p:nvSpPr>
          <p:cNvPr id="431152" name="Text Box 48"/>
          <p:cNvSpPr txBox="1">
            <a:spLocks noChangeArrowheads="1"/>
          </p:cNvSpPr>
          <p:nvPr/>
        </p:nvSpPr>
        <p:spPr bwMode="auto">
          <a:xfrm>
            <a:off x="8458200" y="304800"/>
            <a:ext cx="457200" cy="641350"/>
          </a:xfrm>
          <a:prstGeom prst="rect">
            <a:avLst/>
          </a:prstGeom>
          <a:noFill/>
          <a:ln w="9525">
            <a:noFill/>
            <a:miter lim="800000"/>
            <a:headEnd/>
            <a:tailEnd/>
          </a:ln>
          <a:effectLst/>
        </p:spPr>
        <p:txBody>
          <a:bodyPr>
            <a:spAutoFit/>
          </a:bodyPr>
          <a:lstStyle/>
          <a:p>
            <a:pPr eaLnBrk="0" hangingPunct="0">
              <a:spcBef>
                <a:spcPct val="50000"/>
              </a:spcBef>
            </a:pPr>
            <a:r>
              <a:rPr lang="en-US" sz="3600">
                <a:solidFill>
                  <a:schemeClr val="bg1"/>
                </a:solidFill>
                <a:latin typeface="Verdana" pitchFamily="34" charset="0"/>
              </a:rPr>
              <a:t>A</a:t>
            </a:r>
          </a:p>
        </p:txBody>
      </p:sp>
      <p:sp>
        <p:nvSpPr>
          <p:cNvPr id="431153" name="Text Box 49"/>
          <p:cNvSpPr txBox="1">
            <a:spLocks noChangeArrowheads="1"/>
          </p:cNvSpPr>
          <p:nvPr/>
        </p:nvSpPr>
        <p:spPr bwMode="auto">
          <a:xfrm>
            <a:off x="8382000" y="914400"/>
            <a:ext cx="457200" cy="641350"/>
          </a:xfrm>
          <a:prstGeom prst="rect">
            <a:avLst/>
          </a:prstGeom>
          <a:noFill/>
          <a:ln w="9525">
            <a:noFill/>
            <a:miter lim="800000"/>
            <a:headEnd/>
            <a:tailEnd/>
          </a:ln>
          <a:effectLst/>
        </p:spPr>
        <p:txBody>
          <a:bodyPr>
            <a:spAutoFit/>
          </a:bodyPr>
          <a:lstStyle/>
          <a:p>
            <a:pPr eaLnBrk="0" hangingPunct="0">
              <a:spcBef>
                <a:spcPct val="50000"/>
              </a:spcBef>
            </a:pPr>
            <a:r>
              <a:rPr lang="en-US" sz="3600" b="1">
                <a:latin typeface="Courier New" pitchFamily="49" charset="0"/>
              </a:rPr>
              <a:t>+</a:t>
            </a:r>
          </a:p>
        </p:txBody>
      </p:sp>
      <p:sp>
        <p:nvSpPr>
          <p:cNvPr id="431155" name="Text Box 51"/>
          <p:cNvSpPr txBox="1">
            <a:spLocks noChangeArrowheads="1"/>
          </p:cNvSpPr>
          <p:nvPr/>
        </p:nvSpPr>
        <p:spPr bwMode="auto">
          <a:xfrm>
            <a:off x="8382000" y="5562600"/>
            <a:ext cx="457200" cy="641350"/>
          </a:xfrm>
          <a:prstGeom prst="rect">
            <a:avLst/>
          </a:prstGeom>
          <a:noFill/>
          <a:ln w="9525">
            <a:noFill/>
            <a:miter lim="800000"/>
            <a:headEnd/>
            <a:tailEnd/>
          </a:ln>
          <a:effectLst/>
        </p:spPr>
        <p:txBody>
          <a:bodyPr>
            <a:spAutoFit/>
          </a:bodyPr>
          <a:lstStyle/>
          <a:p>
            <a:pPr eaLnBrk="0" hangingPunct="0">
              <a:spcBef>
                <a:spcPct val="50000"/>
              </a:spcBef>
            </a:pPr>
            <a:r>
              <a:rPr lang="en-US" sz="3600" b="1">
                <a:latin typeface="Courier New" pitchFamily="49" charset="0"/>
              </a:rPr>
              <a:t>+</a:t>
            </a:r>
          </a:p>
        </p:txBody>
      </p:sp>
      <p:grpSp>
        <p:nvGrpSpPr>
          <p:cNvPr id="54" name="Group 53"/>
          <p:cNvGrpSpPr/>
          <p:nvPr/>
        </p:nvGrpSpPr>
        <p:grpSpPr>
          <a:xfrm>
            <a:off x="4572000" y="2133600"/>
            <a:ext cx="2825262" cy="3662400"/>
            <a:chOff x="4953000" y="2133600"/>
            <a:chExt cx="3060700" cy="3662400"/>
          </a:xfrm>
        </p:grpSpPr>
        <p:sp>
          <p:nvSpPr>
            <p:cNvPr id="52" name="AutoShape 51"/>
            <p:cNvSpPr>
              <a:spLocks noChangeArrowheads="1"/>
            </p:cNvSpPr>
            <p:nvPr/>
          </p:nvSpPr>
          <p:spPr bwMode="auto">
            <a:xfrm flipH="1">
              <a:off x="6858000" y="4876800"/>
              <a:ext cx="1155700" cy="304800"/>
            </a:xfrm>
            <a:custGeom>
              <a:avLst/>
              <a:gdLst>
                <a:gd name="G0" fmla="+- 16200 0 0"/>
                <a:gd name="G1" fmla="+- 7200 0 0"/>
                <a:gd name="G2" fmla="+- 21600 0 7200"/>
                <a:gd name="G3" fmla="+- 10800 0 72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7200"/>
                  </a:lnTo>
                  <a:lnTo>
                    <a:pt x="3375" y="7200"/>
                  </a:lnTo>
                  <a:lnTo>
                    <a:pt x="3375" y="14400"/>
                  </a:lnTo>
                  <a:lnTo>
                    <a:pt x="16200" y="14400"/>
                  </a:lnTo>
                  <a:lnTo>
                    <a:pt x="16200" y="21600"/>
                  </a:lnTo>
                  <a:lnTo>
                    <a:pt x="21600" y="10800"/>
                  </a:lnTo>
                  <a:close/>
                </a:path>
                <a:path w="21600" h="21600">
                  <a:moveTo>
                    <a:pt x="1350" y="7200"/>
                  </a:moveTo>
                  <a:lnTo>
                    <a:pt x="1350" y="14400"/>
                  </a:lnTo>
                  <a:lnTo>
                    <a:pt x="2700" y="14400"/>
                  </a:lnTo>
                  <a:lnTo>
                    <a:pt x="2700" y="7200"/>
                  </a:lnTo>
                  <a:close/>
                </a:path>
                <a:path w="21600" h="21600">
                  <a:moveTo>
                    <a:pt x="0" y="7200"/>
                  </a:moveTo>
                  <a:lnTo>
                    <a:pt x="0" y="14400"/>
                  </a:lnTo>
                  <a:lnTo>
                    <a:pt x="675" y="14400"/>
                  </a:lnTo>
                  <a:lnTo>
                    <a:pt x="675" y="7200"/>
                  </a:lnTo>
                  <a:close/>
                </a:path>
              </a:pathLst>
            </a:custGeom>
            <a:solidFill>
              <a:srgbClr val="FF9900"/>
            </a:solidFill>
            <a:ln w="9525">
              <a:noFill/>
              <a:miter lim="800000"/>
              <a:headEnd/>
              <a:tailEnd/>
            </a:ln>
            <a:effectLst/>
          </p:spPr>
          <p:txBody>
            <a:bodyPr wrap="none" anchor="ctr"/>
            <a:lstStyle/>
            <a:p>
              <a:endParaRPr lang="en-GB"/>
            </a:p>
          </p:txBody>
        </p:sp>
        <p:graphicFrame>
          <p:nvGraphicFramePr>
            <p:cNvPr id="327682" name="Object 2"/>
            <p:cNvGraphicFramePr>
              <a:graphicFrameLocks noChangeAspect="1"/>
            </p:cNvGraphicFramePr>
            <p:nvPr/>
          </p:nvGraphicFramePr>
          <p:xfrm>
            <a:off x="4953000" y="2133600"/>
            <a:ext cx="2673131" cy="3662400"/>
          </p:xfrm>
          <a:graphic>
            <a:graphicData uri="http://schemas.openxmlformats.org/presentationml/2006/ole">
              <mc:AlternateContent xmlns:mc="http://schemas.openxmlformats.org/markup-compatibility/2006">
                <mc:Choice xmlns:v="urn:schemas-microsoft-com:vml" Requires="v">
                  <p:oleObj spid="_x0000_s110611" name="Graph" r:id="rId3" imgW="2822400" imgH="3866400" progId="Origin50.Graph">
                    <p:embed/>
                  </p:oleObj>
                </mc:Choice>
                <mc:Fallback>
                  <p:oleObj name="Graph" r:id="rId3" imgW="2822400" imgH="386640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133600"/>
                          <a:ext cx="2673131" cy="36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58" name="Group 19"/>
          <p:cNvGrpSpPr>
            <a:grpSpLocks/>
          </p:cNvGrpSpPr>
          <p:nvPr/>
        </p:nvGrpSpPr>
        <p:grpSpPr bwMode="auto">
          <a:xfrm rot="1445204">
            <a:off x="574700" y="2380346"/>
            <a:ext cx="614363" cy="952500"/>
            <a:chOff x="2301" y="1614"/>
            <a:chExt cx="387" cy="600"/>
          </a:xfrm>
        </p:grpSpPr>
        <p:sp>
          <p:nvSpPr>
            <p:cNvPr id="59" name="Oval 20"/>
            <p:cNvSpPr>
              <a:spLocks noChangeArrowheads="1"/>
            </p:cNvSpPr>
            <p:nvPr/>
          </p:nvSpPr>
          <p:spPr bwMode="auto">
            <a:xfrm>
              <a:off x="2352" y="1614"/>
              <a:ext cx="336" cy="336"/>
            </a:xfrm>
            <a:prstGeom prst="ellipse">
              <a:avLst/>
            </a:prstGeom>
            <a:gradFill rotWithShape="1">
              <a:gsLst>
                <a:gs pos="0">
                  <a:schemeClr val="hlink"/>
                </a:gs>
                <a:gs pos="100000">
                  <a:schemeClr val="hlink">
                    <a:gamma/>
                    <a:shade val="34902"/>
                    <a:invGamma/>
                  </a:schemeClr>
                </a:gs>
              </a:gsLst>
              <a:path path="shape">
                <a:fillToRect l="50000" t="50000" r="50000" b="50000"/>
              </a:path>
            </a:gradFill>
            <a:ln w="15875">
              <a:solidFill>
                <a:schemeClr val="tx1"/>
              </a:solidFill>
              <a:round/>
              <a:headEnd/>
              <a:tailEnd/>
            </a:ln>
            <a:effectLst/>
          </p:spPr>
          <p:txBody>
            <a:bodyPr wrap="none" anchor="ctr"/>
            <a:lstStyle/>
            <a:p>
              <a:endParaRPr lang="en-GB"/>
            </a:p>
          </p:txBody>
        </p:sp>
        <p:sp>
          <p:nvSpPr>
            <p:cNvPr id="60" name="Oval 21"/>
            <p:cNvSpPr>
              <a:spLocks noChangeArrowheads="1"/>
            </p:cNvSpPr>
            <p:nvPr/>
          </p:nvSpPr>
          <p:spPr bwMode="auto">
            <a:xfrm>
              <a:off x="2301" y="1878"/>
              <a:ext cx="336" cy="336"/>
            </a:xfrm>
            <a:prstGeom prst="ellipse">
              <a:avLst/>
            </a:prstGeom>
            <a:gradFill rotWithShape="1">
              <a:gsLst>
                <a:gs pos="0">
                  <a:schemeClr val="hlink"/>
                </a:gs>
                <a:gs pos="100000">
                  <a:schemeClr val="hlink">
                    <a:gamma/>
                    <a:shade val="34902"/>
                    <a:invGamma/>
                  </a:schemeClr>
                </a:gs>
              </a:gsLst>
              <a:path path="shape">
                <a:fillToRect l="50000" t="50000" r="50000" b="50000"/>
              </a:path>
            </a:gradFill>
            <a:ln w="15875">
              <a:solidFill>
                <a:schemeClr val="tx1"/>
              </a:solidFill>
              <a:round/>
              <a:headEnd/>
              <a:tailEnd/>
            </a:ln>
            <a:effectLst/>
          </p:spPr>
          <p:txBody>
            <a:bodyPr wrap="none" anchor="ctr"/>
            <a:lstStyle/>
            <a:p>
              <a:endParaRPr lang="en-GB"/>
            </a:p>
          </p:txBody>
        </p:sp>
      </p:grpSp>
      <p:sp>
        <p:nvSpPr>
          <p:cNvPr id="61" name="Freeform 60"/>
          <p:cNvSpPr/>
          <p:nvPr/>
        </p:nvSpPr>
        <p:spPr bwMode="auto">
          <a:xfrm>
            <a:off x="1899138" y="2667000"/>
            <a:ext cx="1241838" cy="512380"/>
          </a:xfrm>
          <a:custGeom>
            <a:avLst/>
            <a:gdLst>
              <a:gd name="connsiteX0" fmla="*/ 0 w 1150883"/>
              <a:gd name="connsiteY0" fmla="*/ 283779 h 512380"/>
              <a:gd name="connsiteX1" fmla="*/ 173421 w 1150883"/>
              <a:gd name="connsiteY1" fmla="*/ 31531 h 512380"/>
              <a:gd name="connsiteX2" fmla="*/ 346841 w 1150883"/>
              <a:gd name="connsiteY2" fmla="*/ 472965 h 512380"/>
              <a:gd name="connsiteX3" fmla="*/ 551793 w 1150883"/>
              <a:gd name="connsiteY3" fmla="*/ 94593 h 512380"/>
              <a:gd name="connsiteX4" fmla="*/ 693683 w 1150883"/>
              <a:gd name="connsiteY4" fmla="*/ 504497 h 512380"/>
              <a:gd name="connsiteX5" fmla="*/ 882869 w 1150883"/>
              <a:gd name="connsiteY5" fmla="*/ 141890 h 512380"/>
              <a:gd name="connsiteX6" fmla="*/ 961696 w 1150883"/>
              <a:gd name="connsiteY6" fmla="*/ 409903 h 512380"/>
              <a:gd name="connsiteX7" fmla="*/ 1150883 w 1150883"/>
              <a:gd name="connsiteY7" fmla="*/ 394138 h 51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0883" h="512380">
                <a:moveTo>
                  <a:pt x="0" y="283779"/>
                </a:moveTo>
                <a:cubicBezTo>
                  <a:pt x="57807" y="141889"/>
                  <a:pt x="115614" y="0"/>
                  <a:pt x="173421" y="31531"/>
                </a:cubicBezTo>
                <a:cubicBezTo>
                  <a:pt x="231228" y="63062"/>
                  <a:pt x="283779" y="462455"/>
                  <a:pt x="346841" y="472965"/>
                </a:cubicBezTo>
                <a:cubicBezTo>
                  <a:pt x="409903" y="483475"/>
                  <a:pt x="493986" y="89338"/>
                  <a:pt x="551793" y="94593"/>
                </a:cubicBezTo>
                <a:cubicBezTo>
                  <a:pt x="609600" y="99848"/>
                  <a:pt x="638504" y="496614"/>
                  <a:pt x="693683" y="504497"/>
                </a:cubicBezTo>
                <a:cubicBezTo>
                  <a:pt x="748862" y="512380"/>
                  <a:pt x="838200" y="157656"/>
                  <a:pt x="882869" y="141890"/>
                </a:cubicBezTo>
                <a:cubicBezTo>
                  <a:pt x="927538" y="126124"/>
                  <a:pt x="917027" y="367862"/>
                  <a:pt x="961696" y="409903"/>
                </a:cubicBezTo>
                <a:cubicBezTo>
                  <a:pt x="1006365" y="451944"/>
                  <a:pt x="1078624" y="423041"/>
                  <a:pt x="1150883" y="394138"/>
                </a:cubicBezTo>
              </a:path>
            </a:pathLst>
          </a:custGeom>
          <a:noFill/>
          <a:ln w="25400"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ctr" defTabSz="195263" rtl="0" eaLnBrk="0" fontAlgn="base" latinLnBrk="0" hangingPunct="0">
              <a:lnSpc>
                <a:spcPct val="100000"/>
              </a:lnSpc>
              <a:spcBef>
                <a:spcPct val="0"/>
              </a:spcBef>
              <a:spcAft>
                <a:spcPct val="0"/>
              </a:spcAft>
              <a:buClrTx/>
              <a:buSzTx/>
              <a:buFontTx/>
              <a:buNone/>
              <a:tabLst/>
            </a:pPr>
            <a:endParaRPr kumimoji="0" lang="en-GB" sz="400" b="0" i="0" u="none" strike="noStrike" cap="none" normalizeH="0" baseline="0" smtClean="0">
              <a:ln>
                <a:noFill/>
              </a:ln>
              <a:solidFill>
                <a:schemeClr val="tx1"/>
              </a:solidFill>
              <a:effectLst/>
              <a:latin typeface="Tahoma" pitchFamily="34" charset="0"/>
            </a:endParaRPr>
          </a:p>
        </p:txBody>
      </p:sp>
    </p:spTree>
    <p:extLst>
      <p:ext uri="{BB962C8B-B14F-4D97-AF65-F5344CB8AC3E}">
        <p14:creationId xmlns:p14="http://schemas.microsoft.com/office/powerpoint/2010/main" val="647696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fill="hold" nodeType="clickEffect">
                                  <p:stCondLst>
                                    <p:cond delay="0"/>
                                  </p:stCondLst>
                                  <p:childTnLst>
                                    <p:animMotion origin="layout" path="M -3.33333E-6 4.10405E-6 L -0.29583 0.00115 " pathEditMode="relative" rAng="0" ptsTypes="AA">
                                      <p:cBhvr>
                                        <p:cTn id="6" dur="1000" fill="hold"/>
                                        <p:tgtEl>
                                          <p:spTgt spid="5"/>
                                        </p:tgtEl>
                                        <p:attrNameLst>
                                          <p:attrName>ppt_x</p:attrName>
                                          <p:attrName>ppt_y</p:attrName>
                                        </p:attrNameLst>
                                      </p:cBhvr>
                                      <p:rCtr x="-148" y="0"/>
                                    </p:animMotion>
                                  </p:childTnLst>
                                </p:cTn>
                              </p:par>
                            </p:childTnLst>
                          </p:cTn>
                        </p:par>
                        <p:par>
                          <p:cTn id="7" fill="hold">
                            <p:stCondLst>
                              <p:cond delay="1000"/>
                            </p:stCondLst>
                            <p:childTnLst>
                              <p:par>
                                <p:cTn id="8" presetID="1" presetClass="exit" presetSubtype="0" fill="hold" nodeType="afterEffect">
                                  <p:stCondLst>
                                    <p:cond delay="0"/>
                                  </p:stCondLst>
                                  <p:childTnLst>
                                    <p:set>
                                      <p:cBhvr>
                                        <p:cTn id="9" dur="1" fill="hold">
                                          <p:stCondLst>
                                            <p:cond delay="0"/>
                                          </p:stCondLst>
                                        </p:cTn>
                                        <p:tgtEl>
                                          <p:spTgt spid="5"/>
                                        </p:tgtEl>
                                        <p:attrNameLst>
                                          <p:attrName>style.visibility</p:attrName>
                                        </p:attrNameLst>
                                      </p:cBhvr>
                                      <p:to>
                                        <p:strVal val="hidden"/>
                                      </p:to>
                                    </p:set>
                                  </p:childTnLst>
                                </p:cTn>
                              </p:par>
                              <p:par>
                                <p:cTn id="10" presetID="1" presetClass="exit" presetSubtype="0" fill="hold" nodeType="with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43113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53" presetClass="entr" presetSubtype="0" fill="hold" nodeType="withEffect">
                                  <p:stCondLst>
                                    <p:cond delay="0"/>
                                  </p:stCondLst>
                                  <p:childTnLst>
                                    <p:set>
                                      <p:cBhvr>
                                        <p:cTn id="17" dur="1" fill="hold">
                                          <p:stCondLst>
                                            <p:cond delay="0"/>
                                          </p:stCondLst>
                                        </p:cTn>
                                        <p:tgtEl>
                                          <p:spTgt spid="431143"/>
                                        </p:tgtEl>
                                        <p:attrNameLst>
                                          <p:attrName>style.visibility</p:attrName>
                                        </p:attrNameLst>
                                      </p:cBhvr>
                                      <p:to>
                                        <p:strVal val="visible"/>
                                      </p:to>
                                    </p:set>
                                    <p:anim calcmode="lin" valueType="num">
                                      <p:cBhvr>
                                        <p:cTn id="18" dur="500" fill="hold"/>
                                        <p:tgtEl>
                                          <p:spTgt spid="431143"/>
                                        </p:tgtEl>
                                        <p:attrNameLst>
                                          <p:attrName>ppt_w</p:attrName>
                                        </p:attrNameLst>
                                      </p:cBhvr>
                                      <p:tavLst>
                                        <p:tav tm="0">
                                          <p:val>
                                            <p:fltVal val="0"/>
                                          </p:val>
                                        </p:tav>
                                        <p:tav tm="100000">
                                          <p:val>
                                            <p:strVal val="#ppt_w"/>
                                          </p:val>
                                        </p:tav>
                                      </p:tavLst>
                                    </p:anim>
                                    <p:anim calcmode="lin" valueType="num">
                                      <p:cBhvr>
                                        <p:cTn id="19" dur="500" fill="hold"/>
                                        <p:tgtEl>
                                          <p:spTgt spid="431143"/>
                                        </p:tgtEl>
                                        <p:attrNameLst>
                                          <p:attrName>ppt_h</p:attrName>
                                        </p:attrNameLst>
                                      </p:cBhvr>
                                      <p:tavLst>
                                        <p:tav tm="0">
                                          <p:val>
                                            <p:fltVal val="0"/>
                                          </p:val>
                                        </p:tav>
                                        <p:tav tm="100000">
                                          <p:val>
                                            <p:strVal val="#ppt_h"/>
                                          </p:val>
                                        </p:tav>
                                      </p:tavLst>
                                    </p:anim>
                                    <p:animEffect transition="in" filter="fade">
                                      <p:cBhvr>
                                        <p:cTn id="20" dur="500"/>
                                        <p:tgtEl>
                                          <p:spTgt spid="431143"/>
                                        </p:tgtEl>
                                      </p:cBhvr>
                                    </p:animEffect>
                                  </p:childTnLst>
                                </p:cTn>
                              </p:par>
                            </p:childTnLst>
                          </p:cTn>
                        </p:par>
                      </p:childTnLst>
                    </p:cTn>
                  </p:par>
                  <p:par>
                    <p:cTn id="21" fill="hold">
                      <p:stCondLst>
                        <p:cond delay="indefinite"/>
                      </p:stCondLst>
                      <p:childTnLst>
                        <p:par>
                          <p:cTn id="22" fill="hold">
                            <p:stCondLst>
                              <p:cond delay="0"/>
                            </p:stCondLst>
                            <p:childTnLst>
                              <p:par>
                                <p:cTn id="23" presetID="35" presetClass="path" presetSubtype="0" accel="50000" fill="hold" grpId="1" nodeType="clickEffect">
                                  <p:stCondLst>
                                    <p:cond delay="0"/>
                                  </p:stCondLst>
                                  <p:childTnLst>
                                    <p:animMotion origin="layout" path="M 5.55112E-17 -1.50289E-6 L -0.2875 -0.00555 " pathEditMode="relative" rAng="0" ptsTypes="AA">
                                      <p:cBhvr>
                                        <p:cTn id="24" dur="1000" fill="hold"/>
                                        <p:tgtEl>
                                          <p:spTgt spid="431130"/>
                                        </p:tgtEl>
                                        <p:attrNameLst>
                                          <p:attrName>ppt_x</p:attrName>
                                          <p:attrName>ppt_y</p:attrName>
                                        </p:attrNameLst>
                                      </p:cBhvr>
                                      <p:rCtr x="-144" y="-3"/>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61"/>
                                        </p:tgtEl>
                                      </p:cBhvr>
                                    </p:animEffect>
                                    <p:set>
                                      <p:cBhvr>
                                        <p:cTn id="34" dur="1" fill="hold">
                                          <p:stCondLst>
                                            <p:cond delay="499"/>
                                          </p:stCondLst>
                                        </p:cTn>
                                        <p:tgtEl>
                                          <p:spTgt spid="6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30" grpId="0" animBg="1"/>
      <p:bldP spid="431130" grpId="1" animBg="1"/>
      <p:bldP spid="61" grpId="0" animBg="1"/>
      <p:bldP spid="6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ChangeArrowheads="1"/>
          </p:cNvSpPr>
          <p:nvPr/>
        </p:nvSpPr>
        <p:spPr bwMode="auto">
          <a:xfrm>
            <a:off x="0" y="914400"/>
            <a:ext cx="990600" cy="685800"/>
          </a:xfrm>
          <a:prstGeom prst="rect">
            <a:avLst/>
          </a:prstGeom>
          <a:solidFill>
            <a:schemeClr val="accent1"/>
          </a:solidFill>
          <a:ln w="9525">
            <a:solidFill>
              <a:schemeClr val="tx1"/>
            </a:solidFill>
            <a:miter lim="800000"/>
            <a:headEnd/>
            <a:tailEnd/>
          </a:ln>
          <a:effectLst/>
        </p:spPr>
        <p:txBody>
          <a:bodyPr wrap="none" anchor="ctr"/>
          <a:lstStyle/>
          <a:p>
            <a:endParaRPr lang="en-GB"/>
          </a:p>
        </p:txBody>
      </p:sp>
      <p:sp>
        <p:nvSpPr>
          <p:cNvPr id="431116" name="Rectangle 12"/>
          <p:cNvSpPr>
            <a:spLocks noChangeArrowheads="1"/>
          </p:cNvSpPr>
          <p:nvPr/>
        </p:nvSpPr>
        <p:spPr bwMode="auto">
          <a:xfrm>
            <a:off x="4486740" y="3048328"/>
            <a:ext cx="184731" cy="523220"/>
          </a:xfrm>
          <a:prstGeom prst="rect">
            <a:avLst/>
          </a:prstGeom>
          <a:noFill/>
          <a:ln w="9525">
            <a:noFill/>
            <a:miter lim="800000"/>
            <a:headEnd/>
            <a:tailEnd/>
          </a:ln>
          <a:effectLst/>
        </p:spPr>
        <p:txBody>
          <a:bodyPr wrap="none" anchor="ctr">
            <a:spAutoFit/>
          </a:bodyPr>
          <a:lstStyle/>
          <a:p>
            <a:endParaRPr lang="en-GB"/>
          </a:p>
        </p:txBody>
      </p:sp>
      <p:grpSp>
        <p:nvGrpSpPr>
          <p:cNvPr id="6" name="Group 16"/>
          <p:cNvGrpSpPr>
            <a:grpSpLocks/>
          </p:cNvGrpSpPr>
          <p:nvPr/>
        </p:nvGrpSpPr>
        <p:grpSpPr bwMode="auto">
          <a:xfrm rot="1445204">
            <a:off x="1600201" y="5181600"/>
            <a:ext cx="614363" cy="952500"/>
            <a:chOff x="2301" y="1614"/>
            <a:chExt cx="387" cy="600"/>
          </a:xfrm>
        </p:grpSpPr>
        <p:sp>
          <p:nvSpPr>
            <p:cNvPr id="431121" name="Oval 17"/>
            <p:cNvSpPr>
              <a:spLocks noChangeArrowheads="1"/>
            </p:cNvSpPr>
            <p:nvPr/>
          </p:nvSpPr>
          <p:spPr bwMode="auto">
            <a:xfrm>
              <a:off x="2352" y="1614"/>
              <a:ext cx="336" cy="336"/>
            </a:xfrm>
            <a:prstGeom prst="ellipse">
              <a:avLst/>
            </a:prstGeom>
            <a:gradFill rotWithShape="1">
              <a:gsLst>
                <a:gs pos="0">
                  <a:schemeClr val="hlink"/>
                </a:gs>
                <a:gs pos="100000">
                  <a:schemeClr val="hlink">
                    <a:gamma/>
                    <a:shade val="34902"/>
                    <a:invGamma/>
                  </a:schemeClr>
                </a:gs>
              </a:gsLst>
              <a:path path="shape">
                <a:fillToRect l="50000" t="50000" r="50000" b="50000"/>
              </a:path>
            </a:gradFill>
            <a:ln w="15875">
              <a:solidFill>
                <a:schemeClr val="tx1"/>
              </a:solidFill>
              <a:round/>
              <a:headEnd/>
              <a:tailEnd/>
            </a:ln>
            <a:effectLst/>
          </p:spPr>
          <p:txBody>
            <a:bodyPr wrap="none" anchor="ctr"/>
            <a:lstStyle/>
            <a:p>
              <a:endParaRPr lang="en-GB"/>
            </a:p>
          </p:txBody>
        </p:sp>
        <p:sp>
          <p:nvSpPr>
            <p:cNvPr id="431122" name="Oval 18"/>
            <p:cNvSpPr>
              <a:spLocks noChangeArrowheads="1"/>
            </p:cNvSpPr>
            <p:nvPr/>
          </p:nvSpPr>
          <p:spPr bwMode="auto">
            <a:xfrm>
              <a:off x="2301" y="1878"/>
              <a:ext cx="336" cy="336"/>
            </a:xfrm>
            <a:prstGeom prst="ellipse">
              <a:avLst/>
            </a:prstGeom>
            <a:gradFill rotWithShape="1">
              <a:gsLst>
                <a:gs pos="0">
                  <a:schemeClr val="hlink"/>
                </a:gs>
                <a:gs pos="100000">
                  <a:schemeClr val="hlink">
                    <a:gamma/>
                    <a:shade val="34902"/>
                    <a:invGamma/>
                  </a:schemeClr>
                </a:gs>
              </a:gsLst>
              <a:path path="shape">
                <a:fillToRect l="50000" t="50000" r="50000" b="50000"/>
              </a:path>
            </a:gradFill>
            <a:ln w="15875">
              <a:solidFill>
                <a:schemeClr val="tx1"/>
              </a:solidFill>
              <a:round/>
              <a:headEnd/>
              <a:tailEnd/>
            </a:ln>
            <a:effectLst/>
          </p:spPr>
          <p:txBody>
            <a:bodyPr wrap="none" anchor="ctr"/>
            <a:lstStyle/>
            <a:p>
              <a:endParaRPr lang="en-GB"/>
            </a:p>
          </p:txBody>
        </p:sp>
      </p:grpSp>
      <p:grpSp>
        <p:nvGrpSpPr>
          <p:cNvPr id="7" name="Group 19"/>
          <p:cNvGrpSpPr>
            <a:grpSpLocks/>
          </p:cNvGrpSpPr>
          <p:nvPr/>
        </p:nvGrpSpPr>
        <p:grpSpPr bwMode="auto">
          <a:xfrm rot="1445204">
            <a:off x="2514601" y="304800"/>
            <a:ext cx="614363" cy="952500"/>
            <a:chOff x="2301" y="1614"/>
            <a:chExt cx="387" cy="600"/>
          </a:xfrm>
        </p:grpSpPr>
        <p:sp>
          <p:nvSpPr>
            <p:cNvPr id="431124" name="Oval 20"/>
            <p:cNvSpPr>
              <a:spLocks noChangeArrowheads="1"/>
            </p:cNvSpPr>
            <p:nvPr/>
          </p:nvSpPr>
          <p:spPr bwMode="auto">
            <a:xfrm>
              <a:off x="2352" y="1614"/>
              <a:ext cx="336" cy="336"/>
            </a:xfrm>
            <a:prstGeom prst="ellipse">
              <a:avLst/>
            </a:prstGeom>
            <a:gradFill rotWithShape="1">
              <a:gsLst>
                <a:gs pos="0">
                  <a:schemeClr val="hlink"/>
                </a:gs>
                <a:gs pos="100000">
                  <a:schemeClr val="hlink">
                    <a:gamma/>
                    <a:shade val="34902"/>
                    <a:invGamma/>
                  </a:schemeClr>
                </a:gs>
              </a:gsLst>
              <a:path path="shape">
                <a:fillToRect l="50000" t="50000" r="50000" b="50000"/>
              </a:path>
            </a:gradFill>
            <a:ln w="15875">
              <a:solidFill>
                <a:schemeClr val="tx1"/>
              </a:solidFill>
              <a:round/>
              <a:headEnd/>
              <a:tailEnd/>
            </a:ln>
            <a:effectLst/>
          </p:spPr>
          <p:txBody>
            <a:bodyPr wrap="none" anchor="ctr"/>
            <a:lstStyle/>
            <a:p>
              <a:endParaRPr lang="en-GB"/>
            </a:p>
          </p:txBody>
        </p:sp>
        <p:sp>
          <p:nvSpPr>
            <p:cNvPr id="431125" name="Oval 21"/>
            <p:cNvSpPr>
              <a:spLocks noChangeArrowheads="1"/>
            </p:cNvSpPr>
            <p:nvPr/>
          </p:nvSpPr>
          <p:spPr bwMode="auto">
            <a:xfrm>
              <a:off x="2301" y="1878"/>
              <a:ext cx="336" cy="336"/>
            </a:xfrm>
            <a:prstGeom prst="ellipse">
              <a:avLst/>
            </a:prstGeom>
            <a:gradFill rotWithShape="1">
              <a:gsLst>
                <a:gs pos="0">
                  <a:schemeClr val="hlink"/>
                </a:gs>
                <a:gs pos="100000">
                  <a:schemeClr val="hlink">
                    <a:gamma/>
                    <a:shade val="34902"/>
                    <a:invGamma/>
                  </a:schemeClr>
                </a:gs>
              </a:gsLst>
              <a:path path="shape">
                <a:fillToRect l="50000" t="50000" r="50000" b="50000"/>
              </a:path>
            </a:gradFill>
            <a:ln w="15875">
              <a:solidFill>
                <a:schemeClr val="tx1"/>
              </a:solidFill>
              <a:round/>
              <a:headEnd/>
              <a:tailEnd/>
            </a:ln>
            <a:effectLst/>
          </p:spPr>
          <p:txBody>
            <a:bodyPr wrap="none" anchor="ctr"/>
            <a:lstStyle/>
            <a:p>
              <a:endParaRPr lang="en-GB"/>
            </a:p>
          </p:txBody>
        </p:sp>
      </p:grpSp>
      <p:grpSp>
        <p:nvGrpSpPr>
          <p:cNvPr id="8" name="Group 22"/>
          <p:cNvGrpSpPr>
            <a:grpSpLocks/>
          </p:cNvGrpSpPr>
          <p:nvPr/>
        </p:nvGrpSpPr>
        <p:grpSpPr bwMode="auto">
          <a:xfrm rot="1445204">
            <a:off x="7045838" y="2075546"/>
            <a:ext cx="614363" cy="952500"/>
            <a:chOff x="2301" y="1614"/>
            <a:chExt cx="387" cy="600"/>
          </a:xfrm>
        </p:grpSpPr>
        <p:sp>
          <p:nvSpPr>
            <p:cNvPr id="431127" name="Oval 23"/>
            <p:cNvSpPr>
              <a:spLocks noChangeArrowheads="1"/>
            </p:cNvSpPr>
            <p:nvPr/>
          </p:nvSpPr>
          <p:spPr bwMode="auto">
            <a:xfrm>
              <a:off x="2352" y="1614"/>
              <a:ext cx="336" cy="336"/>
            </a:xfrm>
            <a:prstGeom prst="ellipse">
              <a:avLst/>
            </a:prstGeom>
            <a:gradFill rotWithShape="1">
              <a:gsLst>
                <a:gs pos="0">
                  <a:schemeClr val="hlink"/>
                </a:gs>
                <a:gs pos="100000">
                  <a:schemeClr val="hlink">
                    <a:gamma/>
                    <a:shade val="34902"/>
                    <a:invGamma/>
                  </a:schemeClr>
                </a:gs>
              </a:gsLst>
              <a:path path="shape">
                <a:fillToRect l="50000" t="50000" r="50000" b="50000"/>
              </a:path>
            </a:gradFill>
            <a:ln w="15875">
              <a:solidFill>
                <a:schemeClr val="tx1"/>
              </a:solidFill>
              <a:round/>
              <a:headEnd/>
              <a:tailEnd/>
            </a:ln>
            <a:effectLst/>
          </p:spPr>
          <p:txBody>
            <a:bodyPr wrap="none" anchor="ctr"/>
            <a:lstStyle/>
            <a:p>
              <a:endParaRPr lang="en-GB"/>
            </a:p>
          </p:txBody>
        </p:sp>
        <p:sp>
          <p:nvSpPr>
            <p:cNvPr id="431128" name="Oval 24"/>
            <p:cNvSpPr>
              <a:spLocks noChangeArrowheads="1"/>
            </p:cNvSpPr>
            <p:nvPr/>
          </p:nvSpPr>
          <p:spPr bwMode="auto">
            <a:xfrm>
              <a:off x="2301" y="1878"/>
              <a:ext cx="336" cy="336"/>
            </a:xfrm>
            <a:prstGeom prst="ellipse">
              <a:avLst/>
            </a:prstGeom>
            <a:gradFill rotWithShape="1">
              <a:gsLst>
                <a:gs pos="0">
                  <a:schemeClr val="hlink"/>
                </a:gs>
                <a:gs pos="100000">
                  <a:schemeClr val="hlink">
                    <a:gamma/>
                    <a:shade val="34902"/>
                    <a:invGamma/>
                  </a:schemeClr>
                </a:gs>
              </a:gsLst>
              <a:path path="shape">
                <a:fillToRect l="50000" t="50000" r="50000" b="50000"/>
              </a:path>
            </a:gradFill>
            <a:ln w="15875">
              <a:solidFill>
                <a:schemeClr val="tx1"/>
              </a:solidFill>
              <a:round/>
              <a:headEnd/>
              <a:tailEnd/>
            </a:ln>
            <a:effectLst/>
          </p:spPr>
          <p:txBody>
            <a:bodyPr wrap="none" anchor="ctr"/>
            <a:lstStyle/>
            <a:p>
              <a:endParaRPr lang="en-GB"/>
            </a:p>
          </p:txBody>
        </p:sp>
      </p:grpSp>
      <p:sp>
        <p:nvSpPr>
          <p:cNvPr id="431129" name="Text Box 25"/>
          <p:cNvSpPr txBox="1">
            <a:spLocks noChangeArrowheads="1"/>
          </p:cNvSpPr>
          <p:nvPr/>
        </p:nvSpPr>
        <p:spPr bwMode="auto">
          <a:xfrm>
            <a:off x="304800" y="304800"/>
            <a:ext cx="457200" cy="641350"/>
          </a:xfrm>
          <a:prstGeom prst="rect">
            <a:avLst/>
          </a:prstGeom>
          <a:noFill/>
          <a:ln w="9525">
            <a:noFill/>
            <a:miter lim="800000"/>
            <a:headEnd/>
            <a:tailEnd/>
          </a:ln>
          <a:effectLst/>
        </p:spPr>
        <p:txBody>
          <a:bodyPr>
            <a:spAutoFit/>
          </a:bodyPr>
          <a:lstStyle/>
          <a:p>
            <a:pPr eaLnBrk="0" hangingPunct="0">
              <a:spcBef>
                <a:spcPct val="50000"/>
              </a:spcBef>
            </a:pPr>
            <a:r>
              <a:rPr lang="sr-Latn-CS" sz="3600">
                <a:solidFill>
                  <a:schemeClr val="bg1"/>
                </a:solidFill>
                <a:latin typeface="Verdana" pitchFamily="34" charset="0"/>
              </a:rPr>
              <a:t>C</a:t>
            </a:r>
            <a:endParaRPr lang="en-US" sz="3600">
              <a:solidFill>
                <a:schemeClr val="bg1"/>
              </a:solidFill>
              <a:latin typeface="Verdana" pitchFamily="34" charset="0"/>
            </a:endParaRPr>
          </a:p>
        </p:txBody>
      </p:sp>
      <p:sp>
        <p:nvSpPr>
          <p:cNvPr id="431132" name="Text Box 28"/>
          <p:cNvSpPr txBox="1">
            <a:spLocks noChangeArrowheads="1"/>
          </p:cNvSpPr>
          <p:nvPr/>
        </p:nvSpPr>
        <p:spPr bwMode="auto">
          <a:xfrm>
            <a:off x="228600" y="914400"/>
            <a:ext cx="457200" cy="641350"/>
          </a:xfrm>
          <a:prstGeom prst="rect">
            <a:avLst/>
          </a:prstGeom>
          <a:noFill/>
          <a:ln w="9525">
            <a:noFill/>
            <a:miter lim="800000"/>
            <a:headEnd/>
            <a:tailEnd/>
          </a:ln>
          <a:effectLst/>
        </p:spPr>
        <p:txBody>
          <a:bodyPr>
            <a:spAutoFit/>
          </a:bodyPr>
          <a:lstStyle/>
          <a:p>
            <a:pPr eaLnBrk="0" hangingPunct="0">
              <a:spcBef>
                <a:spcPct val="50000"/>
              </a:spcBef>
            </a:pPr>
            <a:r>
              <a:rPr lang="en-US" sz="3600" b="1">
                <a:latin typeface="Courier New" pitchFamily="49" charset="0"/>
              </a:rPr>
              <a:t>-</a:t>
            </a:r>
          </a:p>
        </p:txBody>
      </p:sp>
      <p:grpSp>
        <p:nvGrpSpPr>
          <p:cNvPr id="9" name="Group 29"/>
          <p:cNvGrpSpPr>
            <a:grpSpLocks/>
          </p:cNvGrpSpPr>
          <p:nvPr/>
        </p:nvGrpSpPr>
        <p:grpSpPr bwMode="auto">
          <a:xfrm>
            <a:off x="7543800" y="4038600"/>
            <a:ext cx="533400" cy="641350"/>
            <a:chOff x="4032" y="1440"/>
            <a:chExt cx="336" cy="404"/>
          </a:xfrm>
        </p:grpSpPr>
        <p:sp>
          <p:nvSpPr>
            <p:cNvPr id="431134" name="Oval 30"/>
            <p:cNvSpPr>
              <a:spLocks noChangeArrowheads="1"/>
            </p:cNvSpPr>
            <p:nvPr/>
          </p:nvSpPr>
          <p:spPr bwMode="auto">
            <a:xfrm>
              <a:off x="4032" y="1470"/>
              <a:ext cx="336" cy="336"/>
            </a:xfrm>
            <a:prstGeom prst="ellipse">
              <a:avLst/>
            </a:prstGeom>
            <a:gradFill rotWithShape="1">
              <a:gsLst>
                <a:gs pos="0">
                  <a:srgbClr val="FF0000"/>
                </a:gs>
                <a:gs pos="100000">
                  <a:srgbClr val="FF0000">
                    <a:gamma/>
                    <a:shade val="46275"/>
                    <a:invGamma/>
                  </a:srgbClr>
                </a:gs>
              </a:gsLst>
              <a:path path="rect">
                <a:fillToRect r="100000" b="100000"/>
              </a:path>
            </a:gradFill>
            <a:ln w="9525">
              <a:solidFill>
                <a:schemeClr val="tx1"/>
              </a:solidFill>
              <a:round/>
              <a:headEnd/>
              <a:tailEnd/>
            </a:ln>
            <a:effectLst/>
          </p:spPr>
          <p:txBody>
            <a:bodyPr wrap="none" anchor="ctr"/>
            <a:lstStyle/>
            <a:p>
              <a:endParaRPr lang="en-GB"/>
            </a:p>
          </p:txBody>
        </p:sp>
        <p:sp>
          <p:nvSpPr>
            <p:cNvPr id="431135" name="Text Box 31"/>
            <p:cNvSpPr txBox="1">
              <a:spLocks noChangeArrowheads="1"/>
            </p:cNvSpPr>
            <p:nvPr/>
          </p:nvSpPr>
          <p:spPr bwMode="auto">
            <a:xfrm>
              <a:off x="4059" y="1440"/>
              <a:ext cx="288" cy="404"/>
            </a:xfrm>
            <a:prstGeom prst="rect">
              <a:avLst/>
            </a:prstGeom>
            <a:noFill/>
            <a:ln w="9525">
              <a:noFill/>
              <a:miter lim="800000"/>
              <a:headEnd/>
              <a:tailEnd/>
            </a:ln>
            <a:effectLst/>
          </p:spPr>
          <p:txBody>
            <a:bodyPr>
              <a:spAutoFit/>
            </a:bodyPr>
            <a:lstStyle/>
            <a:p>
              <a:pPr eaLnBrk="0" hangingPunct="0">
                <a:spcBef>
                  <a:spcPct val="50000"/>
                </a:spcBef>
              </a:pPr>
              <a:r>
                <a:rPr lang="en-US" sz="3600" b="1" dirty="0">
                  <a:latin typeface="Courier New" pitchFamily="49" charset="0"/>
                </a:rPr>
                <a:t>+</a:t>
              </a:r>
            </a:p>
          </p:txBody>
        </p:sp>
      </p:grpSp>
      <p:sp>
        <p:nvSpPr>
          <p:cNvPr id="431136" name="Line 32"/>
          <p:cNvSpPr>
            <a:spLocks noChangeShapeType="1"/>
          </p:cNvSpPr>
          <p:nvPr/>
        </p:nvSpPr>
        <p:spPr bwMode="auto">
          <a:xfrm flipH="1">
            <a:off x="2362200" y="6019800"/>
            <a:ext cx="4648200" cy="0"/>
          </a:xfrm>
          <a:prstGeom prst="line">
            <a:avLst/>
          </a:prstGeom>
          <a:noFill/>
          <a:ln w="50800">
            <a:solidFill>
              <a:schemeClr val="tx1"/>
            </a:solidFill>
            <a:round/>
            <a:headEnd/>
            <a:tailEnd type="arrow" w="lg" len="lg"/>
          </a:ln>
          <a:effectLst/>
        </p:spPr>
        <p:txBody>
          <a:bodyPr/>
          <a:lstStyle/>
          <a:p>
            <a:endParaRPr lang="en-GB"/>
          </a:p>
        </p:txBody>
      </p:sp>
      <p:grpSp>
        <p:nvGrpSpPr>
          <p:cNvPr id="50" name="Group 49"/>
          <p:cNvGrpSpPr/>
          <p:nvPr/>
        </p:nvGrpSpPr>
        <p:grpSpPr>
          <a:xfrm>
            <a:off x="773723" y="2635250"/>
            <a:ext cx="533400" cy="641350"/>
            <a:chOff x="8089900" y="990600"/>
            <a:chExt cx="577850" cy="641350"/>
          </a:xfrm>
        </p:grpSpPr>
        <p:sp>
          <p:nvSpPr>
            <p:cNvPr id="431138" name="Oval 34"/>
            <p:cNvSpPr>
              <a:spLocks noChangeArrowheads="1"/>
            </p:cNvSpPr>
            <p:nvPr/>
          </p:nvSpPr>
          <p:spPr bwMode="auto">
            <a:xfrm>
              <a:off x="8089900" y="1038225"/>
              <a:ext cx="577850" cy="533400"/>
            </a:xfrm>
            <a:prstGeom prst="ellipse">
              <a:avLst/>
            </a:prstGeom>
            <a:gradFill rotWithShape="1">
              <a:gsLst>
                <a:gs pos="0">
                  <a:srgbClr val="000000"/>
                </a:gs>
                <a:gs pos="39999">
                  <a:srgbClr val="0A128C"/>
                </a:gs>
                <a:gs pos="70000">
                  <a:srgbClr val="181CC7"/>
                </a:gs>
                <a:gs pos="88000">
                  <a:srgbClr val="7005D4"/>
                </a:gs>
                <a:gs pos="100000">
                  <a:srgbClr val="8C3D91"/>
                </a:gs>
              </a:gsLst>
              <a:lin ang="5400000" scaled="0"/>
            </a:gradFill>
            <a:ln w="9525">
              <a:solidFill>
                <a:schemeClr val="tx1"/>
              </a:solidFill>
              <a:round/>
              <a:headEnd/>
              <a:tailEnd/>
            </a:ln>
            <a:effectLst/>
          </p:spPr>
          <p:txBody>
            <a:bodyPr wrap="none" anchor="ctr"/>
            <a:lstStyle/>
            <a:p>
              <a:endParaRPr lang="en-GB"/>
            </a:p>
          </p:txBody>
        </p:sp>
        <p:sp>
          <p:nvSpPr>
            <p:cNvPr id="431139" name="Text Box 35"/>
            <p:cNvSpPr txBox="1">
              <a:spLocks noChangeArrowheads="1"/>
            </p:cNvSpPr>
            <p:nvPr/>
          </p:nvSpPr>
          <p:spPr bwMode="auto">
            <a:xfrm>
              <a:off x="8136334" y="990600"/>
              <a:ext cx="495300" cy="641350"/>
            </a:xfrm>
            <a:prstGeom prst="rect">
              <a:avLst/>
            </a:prstGeom>
            <a:noFill/>
            <a:ln w="9525">
              <a:noFill/>
              <a:miter lim="800000"/>
              <a:headEnd/>
              <a:tailEnd/>
            </a:ln>
            <a:effectLst/>
          </p:spPr>
          <p:txBody>
            <a:bodyPr>
              <a:spAutoFit/>
            </a:bodyPr>
            <a:lstStyle/>
            <a:p>
              <a:pPr eaLnBrk="0" hangingPunct="0">
                <a:spcBef>
                  <a:spcPct val="50000"/>
                </a:spcBef>
              </a:pPr>
              <a:r>
                <a:rPr lang="en-US" sz="3600" b="1" dirty="0">
                  <a:latin typeface="Courier New" pitchFamily="49" charset="0"/>
                </a:rPr>
                <a:t>-</a:t>
              </a:r>
            </a:p>
          </p:txBody>
        </p:sp>
      </p:grpSp>
      <p:grpSp>
        <p:nvGrpSpPr>
          <p:cNvPr id="11" name="Group 36"/>
          <p:cNvGrpSpPr>
            <a:grpSpLocks/>
          </p:cNvGrpSpPr>
          <p:nvPr/>
        </p:nvGrpSpPr>
        <p:grpSpPr bwMode="auto">
          <a:xfrm>
            <a:off x="4953000" y="6172214"/>
            <a:ext cx="457200" cy="581891"/>
            <a:chOff x="3120" y="4091"/>
            <a:chExt cx="288" cy="28"/>
          </a:xfrm>
        </p:grpSpPr>
        <p:sp>
          <p:nvSpPr>
            <p:cNvPr id="431141" name="Text Box 37"/>
            <p:cNvSpPr txBox="1">
              <a:spLocks noChangeArrowheads="1"/>
            </p:cNvSpPr>
            <p:nvPr/>
          </p:nvSpPr>
          <p:spPr bwMode="auto">
            <a:xfrm>
              <a:off x="3120" y="4091"/>
              <a:ext cx="288" cy="28"/>
            </a:xfrm>
            <a:prstGeom prst="rect">
              <a:avLst/>
            </a:prstGeom>
            <a:noFill/>
            <a:ln w="9525">
              <a:noFill/>
              <a:miter lim="800000"/>
              <a:headEnd/>
              <a:tailEnd/>
            </a:ln>
            <a:effectLst/>
          </p:spPr>
          <p:txBody>
            <a:bodyPr>
              <a:spAutoFit/>
            </a:bodyPr>
            <a:lstStyle/>
            <a:p>
              <a:pPr eaLnBrk="0" hangingPunct="0">
                <a:spcBef>
                  <a:spcPct val="50000"/>
                </a:spcBef>
              </a:pPr>
              <a:r>
                <a:rPr lang="en-US" sz="3200" i="1" dirty="0">
                  <a:latin typeface="Verdana" pitchFamily="34" charset="0"/>
                </a:rPr>
                <a:t>E</a:t>
              </a:r>
            </a:p>
          </p:txBody>
        </p:sp>
        <p:sp>
          <p:nvSpPr>
            <p:cNvPr id="431142" name="Line 38"/>
            <p:cNvSpPr>
              <a:spLocks noChangeShapeType="1"/>
            </p:cNvSpPr>
            <p:nvPr/>
          </p:nvSpPr>
          <p:spPr bwMode="auto">
            <a:xfrm>
              <a:off x="3168" y="4095"/>
              <a:ext cx="240" cy="0"/>
            </a:xfrm>
            <a:prstGeom prst="line">
              <a:avLst/>
            </a:prstGeom>
            <a:noFill/>
            <a:ln w="9525">
              <a:solidFill>
                <a:schemeClr val="tx1"/>
              </a:solidFill>
              <a:round/>
              <a:headEnd/>
              <a:tailEnd type="triangle" w="med" len="med"/>
            </a:ln>
            <a:effectLst/>
          </p:spPr>
          <p:txBody>
            <a:bodyPr/>
            <a:lstStyle/>
            <a:p>
              <a:endParaRPr lang="en-GB"/>
            </a:p>
          </p:txBody>
        </p:sp>
      </p:grpSp>
      <p:sp>
        <p:nvSpPr>
          <p:cNvPr id="431145" name="Rectangle 41"/>
          <p:cNvSpPr>
            <a:spLocks noChangeArrowheads="1"/>
          </p:cNvSpPr>
          <p:nvPr/>
        </p:nvSpPr>
        <p:spPr bwMode="auto">
          <a:xfrm>
            <a:off x="0" y="5486400"/>
            <a:ext cx="990600" cy="685800"/>
          </a:xfrm>
          <a:prstGeom prst="rect">
            <a:avLst/>
          </a:prstGeom>
          <a:solidFill>
            <a:schemeClr val="accent1"/>
          </a:solidFill>
          <a:ln w="9525">
            <a:solidFill>
              <a:schemeClr val="tx1"/>
            </a:solidFill>
            <a:miter lim="800000"/>
            <a:headEnd/>
            <a:tailEnd/>
          </a:ln>
          <a:effectLst/>
        </p:spPr>
        <p:txBody>
          <a:bodyPr wrap="none" anchor="ctr"/>
          <a:lstStyle/>
          <a:p>
            <a:endParaRPr lang="en-GB"/>
          </a:p>
        </p:txBody>
      </p:sp>
      <p:sp>
        <p:nvSpPr>
          <p:cNvPr id="431146" name="Text Box 42"/>
          <p:cNvSpPr txBox="1">
            <a:spLocks noChangeArrowheads="1"/>
          </p:cNvSpPr>
          <p:nvPr/>
        </p:nvSpPr>
        <p:spPr bwMode="auto">
          <a:xfrm>
            <a:off x="304800" y="6064250"/>
            <a:ext cx="457200" cy="641350"/>
          </a:xfrm>
          <a:prstGeom prst="rect">
            <a:avLst/>
          </a:prstGeom>
          <a:noFill/>
          <a:ln w="9525">
            <a:noFill/>
            <a:miter lim="800000"/>
            <a:headEnd/>
            <a:tailEnd/>
          </a:ln>
          <a:effectLst/>
        </p:spPr>
        <p:txBody>
          <a:bodyPr>
            <a:spAutoFit/>
          </a:bodyPr>
          <a:lstStyle/>
          <a:p>
            <a:pPr eaLnBrk="0" hangingPunct="0">
              <a:spcBef>
                <a:spcPct val="50000"/>
              </a:spcBef>
            </a:pPr>
            <a:r>
              <a:rPr lang="sr-Latn-CS" sz="3600">
                <a:solidFill>
                  <a:schemeClr val="bg1"/>
                </a:solidFill>
                <a:latin typeface="Verdana" pitchFamily="34" charset="0"/>
              </a:rPr>
              <a:t>C</a:t>
            </a:r>
            <a:endParaRPr lang="en-US" sz="3600">
              <a:solidFill>
                <a:schemeClr val="bg1"/>
              </a:solidFill>
              <a:latin typeface="Verdana" pitchFamily="34" charset="0"/>
            </a:endParaRPr>
          </a:p>
        </p:txBody>
      </p:sp>
      <p:sp>
        <p:nvSpPr>
          <p:cNvPr id="431147" name="Text Box 43"/>
          <p:cNvSpPr txBox="1">
            <a:spLocks noChangeArrowheads="1"/>
          </p:cNvSpPr>
          <p:nvPr/>
        </p:nvSpPr>
        <p:spPr bwMode="auto">
          <a:xfrm>
            <a:off x="228600" y="5486400"/>
            <a:ext cx="457200" cy="641350"/>
          </a:xfrm>
          <a:prstGeom prst="rect">
            <a:avLst/>
          </a:prstGeom>
          <a:noFill/>
          <a:ln w="9525">
            <a:noFill/>
            <a:miter lim="800000"/>
            <a:headEnd/>
            <a:tailEnd/>
          </a:ln>
          <a:effectLst/>
        </p:spPr>
        <p:txBody>
          <a:bodyPr>
            <a:spAutoFit/>
          </a:bodyPr>
          <a:lstStyle/>
          <a:p>
            <a:pPr eaLnBrk="0" hangingPunct="0">
              <a:spcBef>
                <a:spcPct val="50000"/>
              </a:spcBef>
            </a:pPr>
            <a:r>
              <a:rPr lang="en-US" sz="3600" b="1">
                <a:latin typeface="Courier New" pitchFamily="49" charset="0"/>
              </a:rPr>
              <a:t>-</a:t>
            </a:r>
          </a:p>
        </p:txBody>
      </p:sp>
      <p:sp>
        <p:nvSpPr>
          <p:cNvPr id="431148" name="Rectangle 44"/>
          <p:cNvSpPr>
            <a:spLocks noChangeArrowheads="1"/>
          </p:cNvSpPr>
          <p:nvPr/>
        </p:nvSpPr>
        <p:spPr bwMode="auto">
          <a:xfrm>
            <a:off x="4453518" y="253943"/>
            <a:ext cx="2977662" cy="838200"/>
          </a:xfrm>
          <a:prstGeom prst="rect">
            <a:avLst/>
          </a:prstGeom>
          <a:noFill/>
          <a:ln w="9525">
            <a:noFill/>
            <a:miter lim="800000"/>
            <a:headEnd/>
            <a:tailEnd/>
          </a:ln>
          <a:effectLst/>
        </p:spPr>
        <p:txBody>
          <a:bodyPr lIns="0" tIns="0" rIns="0" bIns="0" anchor="ctr"/>
          <a:lstStyle/>
          <a:p>
            <a:pPr>
              <a:lnSpc>
                <a:spcPct val="200000"/>
              </a:lnSpc>
            </a:pPr>
            <a:r>
              <a:rPr lang="en-US" sz="2000" dirty="0" smtClean="0">
                <a:latin typeface="Verdana" pitchFamily="34" charset="0"/>
              </a:rPr>
              <a:t>e</a:t>
            </a:r>
            <a:r>
              <a:rPr lang="en-US" sz="2000" baseline="30000" dirty="0" smtClean="0">
                <a:latin typeface="Verdana" pitchFamily="34" charset="0"/>
              </a:rPr>
              <a:t>-</a:t>
            </a:r>
            <a:r>
              <a:rPr lang="en-US" sz="2000" dirty="0" smtClean="0">
                <a:latin typeface="Verdana" pitchFamily="34" charset="0"/>
              </a:rPr>
              <a:t>+ H</a:t>
            </a:r>
            <a:r>
              <a:rPr lang="en-US" sz="2000" baseline="-25000" dirty="0" smtClean="0">
                <a:latin typeface="Verdana" pitchFamily="34" charset="0"/>
              </a:rPr>
              <a:t>2 </a:t>
            </a:r>
            <a:r>
              <a:rPr lang="en-US" sz="2000" dirty="0">
                <a:latin typeface="Arial" charset="0"/>
                <a:cs typeface="Times New Roman" pitchFamily="18" charset="0"/>
              </a:rPr>
              <a:t>→</a:t>
            </a:r>
            <a:r>
              <a:rPr lang="en-US" sz="2000" dirty="0">
                <a:latin typeface="Verdana" pitchFamily="34" charset="0"/>
              </a:rPr>
              <a:t> </a:t>
            </a:r>
            <a:r>
              <a:rPr lang="en-US" sz="2000" dirty="0" smtClean="0">
                <a:latin typeface="Verdana" pitchFamily="34" charset="0"/>
              </a:rPr>
              <a:t>H*+ H + e</a:t>
            </a:r>
            <a:r>
              <a:rPr lang="en-US" sz="2000" baseline="30000" dirty="0" smtClean="0">
                <a:latin typeface="Verdana" pitchFamily="34" charset="0"/>
              </a:rPr>
              <a:t>-</a:t>
            </a:r>
            <a:r>
              <a:rPr lang="en-US" sz="2000" baseline="-25000" dirty="0" smtClean="0">
                <a:latin typeface="Verdana" pitchFamily="34" charset="0"/>
              </a:rPr>
              <a:t> </a:t>
            </a:r>
            <a:r>
              <a:rPr lang="en-US" sz="2000" dirty="0" smtClean="0">
                <a:latin typeface="Verdana" pitchFamily="34" charset="0"/>
              </a:rPr>
              <a:t> </a:t>
            </a:r>
            <a:endParaRPr lang="en-US" sz="2000" dirty="0">
              <a:latin typeface="Verdana" pitchFamily="34" charset="0"/>
            </a:endParaRPr>
          </a:p>
        </p:txBody>
      </p:sp>
      <p:sp>
        <p:nvSpPr>
          <p:cNvPr id="431151" name="Rectangle 47"/>
          <p:cNvSpPr>
            <a:spLocks noChangeArrowheads="1"/>
          </p:cNvSpPr>
          <p:nvPr/>
        </p:nvSpPr>
        <p:spPr bwMode="auto">
          <a:xfrm>
            <a:off x="8153400" y="914400"/>
            <a:ext cx="990600" cy="5257800"/>
          </a:xfrm>
          <a:prstGeom prst="rect">
            <a:avLst/>
          </a:prstGeom>
          <a:solidFill>
            <a:srgbClr val="C00000"/>
          </a:solidFill>
          <a:ln w="9525">
            <a:solidFill>
              <a:schemeClr val="tx1"/>
            </a:solidFill>
            <a:miter lim="800000"/>
            <a:headEnd/>
            <a:tailEnd/>
          </a:ln>
          <a:effectLst/>
        </p:spPr>
        <p:txBody>
          <a:bodyPr wrap="none" anchor="ctr"/>
          <a:lstStyle/>
          <a:p>
            <a:endParaRPr lang="en-GB"/>
          </a:p>
        </p:txBody>
      </p:sp>
      <p:sp>
        <p:nvSpPr>
          <p:cNvPr id="431152" name="Text Box 48"/>
          <p:cNvSpPr txBox="1">
            <a:spLocks noChangeArrowheads="1"/>
          </p:cNvSpPr>
          <p:nvPr/>
        </p:nvSpPr>
        <p:spPr bwMode="auto">
          <a:xfrm>
            <a:off x="8458200" y="304800"/>
            <a:ext cx="457200" cy="641350"/>
          </a:xfrm>
          <a:prstGeom prst="rect">
            <a:avLst/>
          </a:prstGeom>
          <a:noFill/>
          <a:ln w="9525">
            <a:noFill/>
            <a:miter lim="800000"/>
            <a:headEnd/>
            <a:tailEnd/>
          </a:ln>
          <a:effectLst/>
        </p:spPr>
        <p:txBody>
          <a:bodyPr>
            <a:spAutoFit/>
          </a:bodyPr>
          <a:lstStyle/>
          <a:p>
            <a:pPr eaLnBrk="0" hangingPunct="0">
              <a:spcBef>
                <a:spcPct val="50000"/>
              </a:spcBef>
            </a:pPr>
            <a:r>
              <a:rPr lang="en-US" sz="3600">
                <a:solidFill>
                  <a:schemeClr val="bg1"/>
                </a:solidFill>
                <a:latin typeface="Verdana" pitchFamily="34" charset="0"/>
              </a:rPr>
              <a:t>A</a:t>
            </a:r>
          </a:p>
        </p:txBody>
      </p:sp>
      <p:sp>
        <p:nvSpPr>
          <p:cNvPr id="431153" name="Text Box 49"/>
          <p:cNvSpPr txBox="1">
            <a:spLocks noChangeArrowheads="1"/>
          </p:cNvSpPr>
          <p:nvPr/>
        </p:nvSpPr>
        <p:spPr bwMode="auto">
          <a:xfrm>
            <a:off x="8382000" y="914400"/>
            <a:ext cx="457200" cy="641350"/>
          </a:xfrm>
          <a:prstGeom prst="rect">
            <a:avLst/>
          </a:prstGeom>
          <a:noFill/>
          <a:ln w="9525">
            <a:noFill/>
            <a:miter lim="800000"/>
            <a:headEnd/>
            <a:tailEnd/>
          </a:ln>
          <a:effectLst/>
        </p:spPr>
        <p:txBody>
          <a:bodyPr>
            <a:spAutoFit/>
          </a:bodyPr>
          <a:lstStyle/>
          <a:p>
            <a:pPr eaLnBrk="0" hangingPunct="0">
              <a:spcBef>
                <a:spcPct val="50000"/>
              </a:spcBef>
            </a:pPr>
            <a:r>
              <a:rPr lang="en-US" sz="3600" b="1">
                <a:latin typeface="Courier New" pitchFamily="49" charset="0"/>
              </a:rPr>
              <a:t>+</a:t>
            </a:r>
          </a:p>
        </p:txBody>
      </p:sp>
      <p:sp>
        <p:nvSpPr>
          <p:cNvPr id="431155" name="Text Box 51"/>
          <p:cNvSpPr txBox="1">
            <a:spLocks noChangeArrowheads="1"/>
          </p:cNvSpPr>
          <p:nvPr/>
        </p:nvSpPr>
        <p:spPr bwMode="auto">
          <a:xfrm>
            <a:off x="8382000" y="5562600"/>
            <a:ext cx="457200" cy="641350"/>
          </a:xfrm>
          <a:prstGeom prst="rect">
            <a:avLst/>
          </a:prstGeom>
          <a:noFill/>
          <a:ln w="9525">
            <a:noFill/>
            <a:miter lim="800000"/>
            <a:headEnd/>
            <a:tailEnd/>
          </a:ln>
          <a:effectLst/>
        </p:spPr>
        <p:txBody>
          <a:bodyPr>
            <a:spAutoFit/>
          </a:bodyPr>
          <a:lstStyle/>
          <a:p>
            <a:pPr eaLnBrk="0" hangingPunct="0">
              <a:spcBef>
                <a:spcPct val="50000"/>
              </a:spcBef>
            </a:pPr>
            <a:r>
              <a:rPr lang="en-US" sz="3600" b="1">
                <a:latin typeface="Courier New" pitchFamily="49" charset="0"/>
              </a:rPr>
              <a:t>+</a:t>
            </a:r>
          </a:p>
        </p:txBody>
      </p:sp>
      <p:grpSp>
        <p:nvGrpSpPr>
          <p:cNvPr id="40" name="Group 39"/>
          <p:cNvGrpSpPr/>
          <p:nvPr/>
        </p:nvGrpSpPr>
        <p:grpSpPr>
          <a:xfrm>
            <a:off x="4574564" y="2133600"/>
            <a:ext cx="2740636" cy="3662400"/>
            <a:chOff x="4955778" y="2133600"/>
            <a:chExt cx="2969022" cy="3662400"/>
          </a:xfrm>
        </p:grpSpPr>
        <p:sp>
          <p:nvSpPr>
            <p:cNvPr id="52" name="AutoShape 51"/>
            <p:cNvSpPr>
              <a:spLocks noChangeArrowheads="1"/>
            </p:cNvSpPr>
            <p:nvPr/>
          </p:nvSpPr>
          <p:spPr bwMode="auto">
            <a:xfrm flipH="1">
              <a:off x="6769100" y="4872037"/>
              <a:ext cx="1155700" cy="304800"/>
            </a:xfrm>
            <a:custGeom>
              <a:avLst/>
              <a:gdLst>
                <a:gd name="G0" fmla="+- 16200 0 0"/>
                <a:gd name="G1" fmla="+- 7200 0 0"/>
                <a:gd name="G2" fmla="+- 21600 0 7200"/>
                <a:gd name="G3" fmla="+- 10800 0 72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7200"/>
                  </a:lnTo>
                  <a:lnTo>
                    <a:pt x="3375" y="7200"/>
                  </a:lnTo>
                  <a:lnTo>
                    <a:pt x="3375" y="14400"/>
                  </a:lnTo>
                  <a:lnTo>
                    <a:pt x="16200" y="14400"/>
                  </a:lnTo>
                  <a:lnTo>
                    <a:pt x="16200" y="21600"/>
                  </a:lnTo>
                  <a:lnTo>
                    <a:pt x="21600" y="10800"/>
                  </a:lnTo>
                  <a:close/>
                </a:path>
                <a:path w="21600" h="21600">
                  <a:moveTo>
                    <a:pt x="1350" y="7200"/>
                  </a:moveTo>
                  <a:lnTo>
                    <a:pt x="1350" y="14400"/>
                  </a:lnTo>
                  <a:lnTo>
                    <a:pt x="2700" y="14400"/>
                  </a:lnTo>
                  <a:lnTo>
                    <a:pt x="2700" y="7200"/>
                  </a:lnTo>
                  <a:close/>
                </a:path>
                <a:path w="21600" h="21600">
                  <a:moveTo>
                    <a:pt x="0" y="7200"/>
                  </a:moveTo>
                  <a:lnTo>
                    <a:pt x="0" y="14400"/>
                  </a:lnTo>
                  <a:lnTo>
                    <a:pt x="675" y="14400"/>
                  </a:lnTo>
                  <a:lnTo>
                    <a:pt x="675" y="7200"/>
                  </a:lnTo>
                  <a:close/>
                </a:path>
              </a:pathLst>
            </a:custGeom>
            <a:solidFill>
              <a:srgbClr val="FF9900"/>
            </a:solidFill>
            <a:ln w="9525">
              <a:noFill/>
              <a:miter lim="800000"/>
              <a:headEnd/>
              <a:tailEnd/>
            </a:ln>
            <a:effectLst/>
          </p:spPr>
          <p:txBody>
            <a:bodyPr wrap="none" anchor="ctr"/>
            <a:lstStyle/>
            <a:p>
              <a:endParaRPr lang="en-GB"/>
            </a:p>
          </p:txBody>
        </p:sp>
        <p:graphicFrame>
          <p:nvGraphicFramePr>
            <p:cNvPr id="327682" name="Object 2"/>
            <p:cNvGraphicFramePr>
              <a:graphicFrameLocks noChangeAspect="1"/>
            </p:cNvGraphicFramePr>
            <p:nvPr>
              <p:extLst>
                <p:ext uri="{D42A27DB-BD31-4B8C-83A1-F6EECF244321}">
                  <p14:modId xmlns:p14="http://schemas.microsoft.com/office/powerpoint/2010/main" val="1250643071"/>
                </p:ext>
              </p:extLst>
            </p:nvPr>
          </p:nvGraphicFramePr>
          <p:xfrm>
            <a:off x="4955778" y="2133600"/>
            <a:ext cx="2673131" cy="3662400"/>
          </p:xfrm>
          <a:graphic>
            <a:graphicData uri="http://schemas.openxmlformats.org/presentationml/2006/ole">
              <mc:AlternateContent xmlns:mc="http://schemas.openxmlformats.org/markup-compatibility/2006">
                <mc:Choice xmlns:v="urn:schemas-microsoft-com:vml" Requires="v">
                  <p:oleObj spid="_x0000_s116753" name="Graph" r:id="rId3" imgW="2822400" imgH="3866400" progId="Origin50.Graph">
                    <p:embed/>
                  </p:oleObj>
                </mc:Choice>
                <mc:Fallback>
                  <p:oleObj name="Graph" r:id="rId3" imgW="2822400" imgH="3866400" progId="Origin50.Graph">
                    <p:embed/>
                    <p:pic>
                      <p:nvPicPr>
                        <p:cNvPr id="0" name=""/>
                        <p:cNvPicPr>
                          <a:picLocks noChangeAspect="1" noChangeArrowheads="1"/>
                        </p:cNvPicPr>
                        <p:nvPr/>
                      </p:nvPicPr>
                      <p:blipFill>
                        <a:blip r:embed="rId4"/>
                        <a:srcRect/>
                        <a:stretch>
                          <a:fillRect/>
                        </a:stretch>
                      </p:blipFill>
                      <p:spPr bwMode="auto">
                        <a:xfrm>
                          <a:off x="4955778" y="2133600"/>
                          <a:ext cx="2673131" cy="36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51" name="Freeform 50"/>
          <p:cNvSpPr/>
          <p:nvPr/>
        </p:nvSpPr>
        <p:spPr bwMode="auto">
          <a:xfrm>
            <a:off x="5416061" y="1392620"/>
            <a:ext cx="1241838" cy="512380"/>
          </a:xfrm>
          <a:custGeom>
            <a:avLst/>
            <a:gdLst>
              <a:gd name="connsiteX0" fmla="*/ 0 w 1150883"/>
              <a:gd name="connsiteY0" fmla="*/ 283779 h 512380"/>
              <a:gd name="connsiteX1" fmla="*/ 173421 w 1150883"/>
              <a:gd name="connsiteY1" fmla="*/ 31531 h 512380"/>
              <a:gd name="connsiteX2" fmla="*/ 346841 w 1150883"/>
              <a:gd name="connsiteY2" fmla="*/ 472965 h 512380"/>
              <a:gd name="connsiteX3" fmla="*/ 551793 w 1150883"/>
              <a:gd name="connsiteY3" fmla="*/ 94593 h 512380"/>
              <a:gd name="connsiteX4" fmla="*/ 693683 w 1150883"/>
              <a:gd name="connsiteY4" fmla="*/ 504497 h 512380"/>
              <a:gd name="connsiteX5" fmla="*/ 882869 w 1150883"/>
              <a:gd name="connsiteY5" fmla="*/ 141890 h 512380"/>
              <a:gd name="connsiteX6" fmla="*/ 961696 w 1150883"/>
              <a:gd name="connsiteY6" fmla="*/ 409903 h 512380"/>
              <a:gd name="connsiteX7" fmla="*/ 1150883 w 1150883"/>
              <a:gd name="connsiteY7" fmla="*/ 394138 h 51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0883" h="512380">
                <a:moveTo>
                  <a:pt x="0" y="283779"/>
                </a:moveTo>
                <a:cubicBezTo>
                  <a:pt x="57807" y="141889"/>
                  <a:pt x="115614" y="0"/>
                  <a:pt x="173421" y="31531"/>
                </a:cubicBezTo>
                <a:cubicBezTo>
                  <a:pt x="231228" y="63062"/>
                  <a:pt x="283779" y="462455"/>
                  <a:pt x="346841" y="472965"/>
                </a:cubicBezTo>
                <a:cubicBezTo>
                  <a:pt x="409903" y="483475"/>
                  <a:pt x="493986" y="89338"/>
                  <a:pt x="551793" y="94593"/>
                </a:cubicBezTo>
                <a:cubicBezTo>
                  <a:pt x="609600" y="99848"/>
                  <a:pt x="638504" y="496614"/>
                  <a:pt x="693683" y="504497"/>
                </a:cubicBezTo>
                <a:cubicBezTo>
                  <a:pt x="748862" y="512380"/>
                  <a:pt x="838200" y="157656"/>
                  <a:pt x="882869" y="141890"/>
                </a:cubicBezTo>
                <a:cubicBezTo>
                  <a:pt x="927538" y="126124"/>
                  <a:pt x="917027" y="367862"/>
                  <a:pt x="961696" y="409903"/>
                </a:cubicBezTo>
                <a:cubicBezTo>
                  <a:pt x="1006365" y="451944"/>
                  <a:pt x="1078624" y="423041"/>
                  <a:pt x="1150883" y="394138"/>
                </a:cubicBezTo>
              </a:path>
            </a:pathLst>
          </a:custGeom>
          <a:noFill/>
          <a:ln w="25400"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ctr" defTabSz="195263" rtl="0" eaLnBrk="0" fontAlgn="base" latinLnBrk="0" hangingPunct="0">
              <a:lnSpc>
                <a:spcPct val="100000"/>
              </a:lnSpc>
              <a:spcBef>
                <a:spcPct val="0"/>
              </a:spcBef>
              <a:spcAft>
                <a:spcPct val="0"/>
              </a:spcAft>
              <a:buClrTx/>
              <a:buSzTx/>
              <a:buFontTx/>
              <a:buNone/>
              <a:tabLst/>
            </a:pPr>
            <a:endParaRPr kumimoji="0" lang="en-GB" sz="400" b="0" i="0" u="none" strike="noStrike" cap="none" normalizeH="0" baseline="0" smtClean="0">
              <a:ln>
                <a:noFill/>
              </a:ln>
              <a:solidFill>
                <a:schemeClr val="tx1"/>
              </a:solidFill>
              <a:effectLst/>
              <a:latin typeface="Tahoma" pitchFamily="34" charset="0"/>
            </a:endParaRPr>
          </a:p>
        </p:txBody>
      </p:sp>
      <p:sp>
        <p:nvSpPr>
          <p:cNvPr id="57" name="Oval 20"/>
          <p:cNvSpPr>
            <a:spLocks noChangeArrowheads="1"/>
          </p:cNvSpPr>
          <p:nvPr/>
        </p:nvSpPr>
        <p:spPr bwMode="auto">
          <a:xfrm rot="1445204">
            <a:off x="3825972" y="2568890"/>
            <a:ext cx="533401" cy="533400"/>
          </a:xfrm>
          <a:prstGeom prst="ellipse">
            <a:avLst/>
          </a:prstGeom>
          <a:gradFill rotWithShape="1">
            <a:gsLst>
              <a:gs pos="0">
                <a:schemeClr val="hlink"/>
              </a:gs>
              <a:gs pos="100000">
                <a:schemeClr val="hlink">
                  <a:gamma/>
                  <a:shade val="34902"/>
                  <a:invGamma/>
                </a:schemeClr>
              </a:gs>
            </a:gsLst>
            <a:path path="shape">
              <a:fillToRect l="50000" t="50000" r="50000" b="50000"/>
            </a:path>
          </a:gradFill>
          <a:ln w="15875">
            <a:solidFill>
              <a:schemeClr val="tx1"/>
            </a:solidFill>
            <a:round/>
            <a:headEnd/>
            <a:tailEnd/>
          </a:ln>
          <a:effectLst/>
        </p:spPr>
        <p:txBody>
          <a:bodyPr wrap="none" anchor="ctr"/>
          <a:lstStyle/>
          <a:p>
            <a:endParaRPr lang="en-GB"/>
          </a:p>
        </p:txBody>
      </p:sp>
      <p:sp>
        <p:nvSpPr>
          <p:cNvPr id="58" name="Oval 21"/>
          <p:cNvSpPr>
            <a:spLocks noChangeArrowheads="1"/>
          </p:cNvSpPr>
          <p:nvPr/>
        </p:nvSpPr>
        <p:spPr bwMode="auto">
          <a:xfrm rot="1445204">
            <a:off x="3594174" y="2915702"/>
            <a:ext cx="533401" cy="533400"/>
          </a:xfrm>
          <a:prstGeom prst="ellipse">
            <a:avLst/>
          </a:prstGeom>
          <a:gradFill rotWithShape="1">
            <a:gsLst>
              <a:gs pos="0">
                <a:schemeClr val="hlink"/>
              </a:gs>
              <a:gs pos="100000">
                <a:schemeClr val="hlink">
                  <a:gamma/>
                  <a:shade val="34902"/>
                  <a:invGamma/>
                </a:schemeClr>
              </a:gs>
            </a:gsLst>
            <a:path path="shape">
              <a:fillToRect l="50000" t="50000" r="50000" b="50000"/>
            </a:path>
          </a:gradFill>
          <a:ln w="15875">
            <a:solidFill>
              <a:schemeClr val="tx1"/>
            </a:solidFill>
            <a:round/>
            <a:headEnd/>
            <a:tailEnd/>
          </a:ln>
          <a:effectLst/>
        </p:spPr>
        <p:txBody>
          <a:bodyPr wrap="none" anchor="ctr"/>
          <a:lstStyle/>
          <a:p>
            <a:endParaRPr lang="en-GB"/>
          </a:p>
        </p:txBody>
      </p:sp>
    </p:spTree>
    <p:extLst>
      <p:ext uri="{BB962C8B-B14F-4D97-AF65-F5344CB8AC3E}">
        <p14:creationId xmlns:p14="http://schemas.microsoft.com/office/powerpoint/2010/main" val="4217159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fill="hold" nodeType="clickEffect">
                                  <p:stCondLst>
                                    <p:cond delay="0"/>
                                  </p:stCondLst>
                                  <p:childTnLst>
                                    <p:animMotion origin="layout" path="M 3.2195E-6 1.48148E-6 L 0.27096 0.00231 " pathEditMode="relative" rAng="0" ptsTypes="AA">
                                      <p:cBhvr>
                                        <p:cTn id="6" dur="1000" fill="hold"/>
                                        <p:tgtEl>
                                          <p:spTgt spid="50"/>
                                        </p:tgtEl>
                                        <p:attrNameLst>
                                          <p:attrName>ppt_x</p:attrName>
                                          <p:attrName>ppt_y</p:attrName>
                                        </p:attrNameLst>
                                      </p:cBhvr>
                                      <p:rCtr x="13500" y="100"/>
                                    </p:animMotion>
                                  </p:childTnLst>
                                  <p:subTnLst>
                                    <p:set>
                                      <p:cBhvr override="childStyle">
                                        <p:cTn dur="1" fill="hold" display="0" masterRel="sameClick" afterEffect="1">
                                          <p:stCondLst>
                                            <p:cond evt="end" delay="0">
                                              <p:tn val="5"/>
                                            </p:cond>
                                          </p:stCondLst>
                                        </p:cTn>
                                        <p:tgtEl>
                                          <p:spTgt spid="5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42" presetClass="path" presetSubtype="0" fill="hold" grpId="0" nodeType="clickEffect">
                                  <p:stCondLst>
                                    <p:cond delay="0"/>
                                  </p:stCondLst>
                                  <p:childTnLst>
                                    <p:animMotion origin="layout" path="M -0.03768 -0.03079 L 0.08626 0.17176 " pathEditMode="relative" rAng="0" ptsTypes="AA">
                                      <p:cBhvr>
                                        <p:cTn id="10" dur="1000" fill="hold"/>
                                        <p:tgtEl>
                                          <p:spTgt spid="58"/>
                                        </p:tgtEl>
                                        <p:attrNameLst>
                                          <p:attrName>ppt_x</p:attrName>
                                          <p:attrName>ppt_y</p:attrName>
                                        </p:attrNameLst>
                                      </p:cBhvr>
                                      <p:rCtr x="6200" y="10100"/>
                                    </p:animMotion>
                                  </p:childTnLst>
                                </p:cTn>
                              </p:par>
                              <p:par>
                                <p:cTn id="11" presetID="56" presetClass="path" presetSubtype="0" fill="hold" grpId="0" nodeType="withEffect">
                                  <p:stCondLst>
                                    <p:cond delay="0"/>
                                  </p:stCondLst>
                                  <p:childTnLst>
                                    <p:animMotion origin="layout" path="M 1.55363E-6 4.81481E-6 L 0.11544 -0.172 " pathEditMode="relative" rAng="0" ptsTypes="AA">
                                      <p:cBhvr>
                                        <p:cTn id="12" dur="1000" fill="hold"/>
                                        <p:tgtEl>
                                          <p:spTgt spid="57"/>
                                        </p:tgtEl>
                                        <p:attrNameLst>
                                          <p:attrName>ppt_x</p:attrName>
                                          <p:attrName>ppt_y</p:attrName>
                                        </p:attrNameLst>
                                      </p:cBhvr>
                                      <p:rCtr x="5800" y="-8600"/>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1" grpId="1" animBg="1"/>
      <p:bldP spid="57" grpId="0" animBg="1"/>
      <p:bldP spid="5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ChangeArrowheads="1"/>
          </p:cNvSpPr>
          <p:nvPr/>
        </p:nvSpPr>
        <p:spPr bwMode="auto">
          <a:xfrm>
            <a:off x="0" y="914400"/>
            <a:ext cx="990600" cy="685800"/>
          </a:xfrm>
          <a:prstGeom prst="rect">
            <a:avLst/>
          </a:prstGeom>
          <a:solidFill>
            <a:schemeClr val="accent1"/>
          </a:solidFill>
          <a:ln w="9525">
            <a:solidFill>
              <a:schemeClr val="tx1"/>
            </a:solidFill>
            <a:miter lim="800000"/>
            <a:headEnd/>
            <a:tailEnd/>
          </a:ln>
          <a:effectLst/>
        </p:spPr>
        <p:txBody>
          <a:bodyPr wrap="none" anchor="ctr"/>
          <a:lstStyle/>
          <a:p>
            <a:endParaRPr lang="en-GB"/>
          </a:p>
        </p:txBody>
      </p:sp>
      <p:sp>
        <p:nvSpPr>
          <p:cNvPr id="431116" name="Rectangle 12"/>
          <p:cNvSpPr>
            <a:spLocks noChangeArrowheads="1"/>
          </p:cNvSpPr>
          <p:nvPr/>
        </p:nvSpPr>
        <p:spPr bwMode="auto">
          <a:xfrm>
            <a:off x="4486740" y="3048328"/>
            <a:ext cx="184731" cy="523220"/>
          </a:xfrm>
          <a:prstGeom prst="rect">
            <a:avLst/>
          </a:prstGeom>
          <a:noFill/>
          <a:ln w="9525">
            <a:noFill/>
            <a:miter lim="800000"/>
            <a:headEnd/>
            <a:tailEnd/>
          </a:ln>
          <a:effectLst/>
        </p:spPr>
        <p:txBody>
          <a:bodyPr wrap="none" anchor="ctr">
            <a:spAutoFit/>
          </a:bodyPr>
          <a:lstStyle/>
          <a:p>
            <a:endParaRPr lang="en-GB"/>
          </a:p>
        </p:txBody>
      </p:sp>
      <p:grpSp>
        <p:nvGrpSpPr>
          <p:cNvPr id="3" name="Group 16"/>
          <p:cNvGrpSpPr>
            <a:grpSpLocks/>
          </p:cNvGrpSpPr>
          <p:nvPr/>
        </p:nvGrpSpPr>
        <p:grpSpPr bwMode="auto">
          <a:xfrm rot="1445204">
            <a:off x="1600201" y="5181600"/>
            <a:ext cx="614363" cy="952500"/>
            <a:chOff x="2301" y="1614"/>
            <a:chExt cx="387" cy="600"/>
          </a:xfrm>
        </p:grpSpPr>
        <p:sp>
          <p:nvSpPr>
            <p:cNvPr id="431121" name="Oval 17"/>
            <p:cNvSpPr>
              <a:spLocks noChangeArrowheads="1"/>
            </p:cNvSpPr>
            <p:nvPr/>
          </p:nvSpPr>
          <p:spPr bwMode="auto">
            <a:xfrm>
              <a:off x="2352" y="1614"/>
              <a:ext cx="336" cy="336"/>
            </a:xfrm>
            <a:prstGeom prst="ellipse">
              <a:avLst/>
            </a:prstGeom>
            <a:gradFill rotWithShape="1">
              <a:gsLst>
                <a:gs pos="0">
                  <a:schemeClr val="hlink"/>
                </a:gs>
                <a:gs pos="100000">
                  <a:schemeClr val="hlink">
                    <a:gamma/>
                    <a:shade val="34902"/>
                    <a:invGamma/>
                  </a:schemeClr>
                </a:gs>
              </a:gsLst>
              <a:path path="shape">
                <a:fillToRect l="50000" t="50000" r="50000" b="50000"/>
              </a:path>
            </a:gradFill>
            <a:ln w="15875">
              <a:solidFill>
                <a:schemeClr val="tx1"/>
              </a:solidFill>
              <a:round/>
              <a:headEnd/>
              <a:tailEnd/>
            </a:ln>
            <a:effectLst/>
          </p:spPr>
          <p:txBody>
            <a:bodyPr wrap="none" anchor="ctr"/>
            <a:lstStyle/>
            <a:p>
              <a:endParaRPr lang="en-GB"/>
            </a:p>
          </p:txBody>
        </p:sp>
        <p:sp>
          <p:nvSpPr>
            <p:cNvPr id="431122" name="Oval 18"/>
            <p:cNvSpPr>
              <a:spLocks noChangeArrowheads="1"/>
            </p:cNvSpPr>
            <p:nvPr/>
          </p:nvSpPr>
          <p:spPr bwMode="auto">
            <a:xfrm>
              <a:off x="2301" y="1878"/>
              <a:ext cx="336" cy="336"/>
            </a:xfrm>
            <a:prstGeom prst="ellipse">
              <a:avLst/>
            </a:prstGeom>
            <a:gradFill rotWithShape="1">
              <a:gsLst>
                <a:gs pos="0">
                  <a:schemeClr val="hlink"/>
                </a:gs>
                <a:gs pos="100000">
                  <a:schemeClr val="hlink">
                    <a:gamma/>
                    <a:shade val="34902"/>
                    <a:invGamma/>
                  </a:schemeClr>
                </a:gs>
              </a:gsLst>
              <a:path path="shape">
                <a:fillToRect l="50000" t="50000" r="50000" b="50000"/>
              </a:path>
            </a:gradFill>
            <a:ln w="15875">
              <a:solidFill>
                <a:schemeClr val="tx1"/>
              </a:solidFill>
              <a:round/>
              <a:headEnd/>
              <a:tailEnd/>
            </a:ln>
            <a:effectLst/>
          </p:spPr>
          <p:txBody>
            <a:bodyPr wrap="none" anchor="ctr"/>
            <a:lstStyle/>
            <a:p>
              <a:endParaRPr lang="en-GB"/>
            </a:p>
          </p:txBody>
        </p:sp>
      </p:grpSp>
      <p:grpSp>
        <p:nvGrpSpPr>
          <p:cNvPr id="4" name="Group 19"/>
          <p:cNvGrpSpPr>
            <a:grpSpLocks/>
          </p:cNvGrpSpPr>
          <p:nvPr/>
        </p:nvGrpSpPr>
        <p:grpSpPr bwMode="auto">
          <a:xfrm rot="1445204">
            <a:off x="2514601" y="304800"/>
            <a:ext cx="614363" cy="952500"/>
            <a:chOff x="2301" y="1614"/>
            <a:chExt cx="387" cy="600"/>
          </a:xfrm>
        </p:grpSpPr>
        <p:sp>
          <p:nvSpPr>
            <p:cNvPr id="431124" name="Oval 20"/>
            <p:cNvSpPr>
              <a:spLocks noChangeArrowheads="1"/>
            </p:cNvSpPr>
            <p:nvPr/>
          </p:nvSpPr>
          <p:spPr bwMode="auto">
            <a:xfrm>
              <a:off x="2352" y="1614"/>
              <a:ext cx="336" cy="336"/>
            </a:xfrm>
            <a:prstGeom prst="ellipse">
              <a:avLst/>
            </a:prstGeom>
            <a:gradFill rotWithShape="1">
              <a:gsLst>
                <a:gs pos="0">
                  <a:schemeClr val="hlink"/>
                </a:gs>
                <a:gs pos="100000">
                  <a:schemeClr val="hlink">
                    <a:gamma/>
                    <a:shade val="34902"/>
                    <a:invGamma/>
                  </a:schemeClr>
                </a:gs>
              </a:gsLst>
              <a:path path="shape">
                <a:fillToRect l="50000" t="50000" r="50000" b="50000"/>
              </a:path>
            </a:gradFill>
            <a:ln w="15875">
              <a:solidFill>
                <a:schemeClr val="tx1"/>
              </a:solidFill>
              <a:round/>
              <a:headEnd/>
              <a:tailEnd/>
            </a:ln>
            <a:effectLst/>
          </p:spPr>
          <p:txBody>
            <a:bodyPr wrap="none" anchor="ctr"/>
            <a:lstStyle/>
            <a:p>
              <a:endParaRPr lang="en-GB"/>
            </a:p>
          </p:txBody>
        </p:sp>
        <p:sp>
          <p:nvSpPr>
            <p:cNvPr id="431125" name="Oval 21"/>
            <p:cNvSpPr>
              <a:spLocks noChangeArrowheads="1"/>
            </p:cNvSpPr>
            <p:nvPr/>
          </p:nvSpPr>
          <p:spPr bwMode="auto">
            <a:xfrm>
              <a:off x="2301" y="1878"/>
              <a:ext cx="336" cy="336"/>
            </a:xfrm>
            <a:prstGeom prst="ellipse">
              <a:avLst/>
            </a:prstGeom>
            <a:gradFill rotWithShape="1">
              <a:gsLst>
                <a:gs pos="0">
                  <a:schemeClr val="hlink"/>
                </a:gs>
                <a:gs pos="100000">
                  <a:schemeClr val="hlink">
                    <a:gamma/>
                    <a:shade val="34902"/>
                    <a:invGamma/>
                  </a:schemeClr>
                </a:gs>
              </a:gsLst>
              <a:path path="shape">
                <a:fillToRect l="50000" t="50000" r="50000" b="50000"/>
              </a:path>
            </a:gradFill>
            <a:ln w="15875">
              <a:solidFill>
                <a:schemeClr val="tx1"/>
              </a:solidFill>
              <a:round/>
              <a:headEnd/>
              <a:tailEnd/>
            </a:ln>
            <a:effectLst/>
          </p:spPr>
          <p:txBody>
            <a:bodyPr wrap="none" anchor="ctr"/>
            <a:lstStyle/>
            <a:p>
              <a:endParaRPr lang="en-GB"/>
            </a:p>
          </p:txBody>
        </p:sp>
      </p:grpSp>
      <p:grpSp>
        <p:nvGrpSpPr>
          <p:cNvPr id="5" name="Group 22"/>
          <p:cNvGrpSpPr>
            <a:grpSpLocks/>
          </p:cNvGrpSpPr>
          <p:nvPr/>
        </p:nvGrpSpPr>
        <p:grpSpPr bwMode="auto">
          <a:xfrm rot="1445204">
            <a:off x="7186515" y="1389747"/>
            <a:ext cx="614363" cy="952500"/>
            <a:chOff x="2301" y="1614"/>
            <a:chExt cx="387" cy="600"/>
          </a:xfrm>
        </p:grpSpPr>
        <p:sp>
          <p:nvSpPr>
            <p:cNvPr id="431127" name="Oval 23"/>
            <p:cNvSpPr>
              <a:spLocks noChangeArrowheads="1"/>
            </p:cNvSpPr>
            <p:nvPr/>
          </p:nvSpPr>
          <p:spPr bwMode="auto">
            <a:xfrm>
              <a:off x="2352" y="1614"/>
              <a:ext cx="336" cy="336"/>
            </a:xfrm>
            <a:prstGeom prst="ellipse">
              <a:avLst/>
            </a:prstGeom>
            <a:gradFill rotWithShape="1">
              <a:gsLst>
                <a:gs pos="0">
                  <a:schemeClr val="hlink"/>
                </a:gs>
                <a:gs pos="100000">
                  <a:schemeClr val="hlink">
                    <a:gamma/>
                    <a:shade val="34902"/>
                    <a:invGamma/>
                  </a:schemeClr>
                </a:gs>
              </a:gsLst>
              <a:path path="shape">
                <a:fillToRect l="50000" t="50000" r="50000" b="50000"/>
              </a:path>
            </a:gradFill>
            <a:ln w="15875">
              <a:solidFill>
                <a:schemeClr val="tx1"/>
              </a:solidFill>
              <a:round/>
              <a:headEnd/>
              <a:tailEnd/>
            </a:ln>
            <a:effectLst/>
          </p:spPr>
          <p:txBody>
            <a:bodyPr wrap="none" anchor="ctr"/>
            <a:lstStyle/>
            <a:p>
              <a:endParaRPr lang="en-GB"/>
            </a:p>
          </p:txBody>
        </p:sp>
        <p:sp>
          <p:nvSpPr>
            <p:cNvPr id="431128" name="Oval 24"/>
            <p:cNvSpPr>
              <a:spLocks noChangeArrowheads="1"/>
            </p:cNvSpPr>
            <p:nvPr/>
          </p:nvSpPr>
          <p:spPr bwMode="auto">
            <a:xfrm>
              <a:off x="2301" y="1878"/>
              <a:ext cx="336" cy="336"/>
            </a:xfrm>
            <a:prstGeom prst="ellipse">
              <a:avLst/>
            </a:prstGeom>
            <a:gradFill rotWithShape="1">
              <a:gsLst>
                <a:gs pos="0">
                  <a:schemeClr val="hlink"/>
                </a:gs>
                <a:gs pos="100000">
                  <a:schemeClr val="hlink">
                    <a:gamma/>
                    <a:shade val="34902"/>
                    <a:invGamma/>
                  </a:schemeClr>
                </a:gs>
              </a:gsLst>
              <a:path path="shape">
                <a:fillToRect l="50000" t="50000" r="50000" b="50000"/>
              </a:path>
            </a:gradFill>
            <a:ln w="15875">
              <a:solidFill>
                <a:schemeClr val="tx1"/>
              </a:solidFill>
              <a:round/>
              <a:headEnd/>
              <a:tailEnd/>
            </a:ln>
            <a:effectLst/>
          </p:spPr>
          <p:txBody>
            <a:bodyPr wrap="none" anchor="ctr"/>
            <a:lstStyle/>
            <a:p>
              <a:endParaRPr lang="en-GB"/>
            </a:p>
          </p:txBody>
        </p:sp>
      </p:grpSp>
      <p:sp>
        <p:nvSpPr>
          <p:cNvPr id="431129" name="Text Box 25"/>
          <p:cNvSpPr txBox="1">
            <a:spLocks noChangeArrowheads="1"/>
          </p:cNvSpPr>
          <p:nvPr/>
        </p:nvSpPr>
        <p:spPr bwMode="auto">
          <a:xfrm>
            <a:off x="304800" y="304800"/>
            <a:ext cx="457200" cy="641350"/>
          </a:xfrm>
          <a:prstGeom prst="rect">
            <a:avLst/>
          </a:prstGeom>
          <a:noFill/>
          <a:ln w="9525">
            <a:noFill/>
            <a:miter lim="800000"/>
            <a:headEnd/>
            <a:tailEnd/>
          </a:ln>
          <a:effectLst/>
        </p:spPr>
        <p:txBody>
          <a:bodyPr>
            <a:spAutoFit/>
          </a:bodyPr>
          <a:lstStyle/>
          <a:p>
            <a:pPr eaLnBrk="0" hangingPunct="0">
              <a:spcBef>
                <a:spcPct val="50000"/>
              </a:spcBef>
            </a:pPr>
            <a:r>
              <a:rPr lang="sr-Latn-CS" sz="3600">
                <a:solidFill>
                  <a:schemeClr val="bg1"/>
                </a:solidFill>
                <a:latin typeface="Verdana" pitchFamily="34" charset="0"/>
              </a:rPr>
              <a:t>C</a:t>
            </a:r>
            <a:endParaRPr lang="en-US" sz="3600">
              <a:solidFill>
                <a:schemeClr val="bg1"/>
              </a:solidFill>
              <a:latin typeface="Verdana" pitchFamily="34" charset="0"/>
            </a:endParaRPr>
          </a:p>
        </p:txBody>
      </p:sp>
      <p:sp>
        <p:nvSpPr>
          <p:cNvPr id="431130" name="Oval 26"/>
          <p:cNvSpPr>
            <a:spLocks noChangeArrowheads="1"/>
          </p:cNvSpPr>
          <p:nvPr/>
        </p:nvSpPr>
        <p:spPr bwMode="auto">
          <a:xfrm rot="1445204">
            <a:off x="3733800" y="2743200"/>
            <a:ext cx="533400" cy="533400"/>
          </a:xfrm>
          <a:prstGeom prst="ellipse">
            <a:avLst/>
          </a:prstGeom>
          <a:gradFill rotWithShape="1">
            <a:gsLst>
              <a:gs pos="0">
                <a:schemeClr val="hlink"/>
              </a:gs>
              <a:gs pos="100000">
                <a:schemeClr val="hlink">
                  <a:gamma/>
                  <a:shade val="34902"/>
                  <a:invGamma/>
                </a:schemeClr>
              </a:gs>
            </a:gsLst>
            <a:path path="shape">
              <a:fillToRect l="50000" t="50000" r="50000" b="50000"/>
            </a:path>
          </a:gradFill>
          <a:ln w="22225">
            <a:solidFill>
              <a:schemeClr val="tx1"/>
            </a:solidFill>
            <a:round/>
            <a:headEnd/>
            <a:tailEnd/>
          </a:ln>
          <a:effectLst/>
        </p:spPr>
        <p:txBody>
          <a:bodyPr wrap="none" anchor="ctr"/>
          <a:lstStyle/>
          <a:p>
            <a:endParaRPr lang="en-GB"/>
          </a:p>
        </p:txBody>
      </p:sp>
      <p:sp>
        <p:nvSpPr>
          <p:cNvPr id="431132" name="Text Box 28"/>
          <p:cNvSpPr txBox="1">
            <a:spLocks noChangeArrowheads="1"/>
          </p:cNvSpPr>
          <p:nvPr/>
        </p:nvSpPr>
        <p:spPr bwMode="auto">
          <a:xfrm>
            <a:off x="228600" y="914400"/>
            <a:ext cx="457200" cy="641350"/>
          </a:xfrm>
          <a:prstGeom prst="rect">
            <a:avLst/>
          </a:prstGeom>
          <a:noFill/>
          <a:ln w="9525">
            <a:noFill/>
            <a:miter lim="800000"/>
            <a:headEnd/>
            <a:tailEnd/>
          </a:ln>
          <a:effectLst/>
        </p:spPr>
        <p:txBody>
          <a:bodyPr>
            <a:spAutoFit/>
          </a:bodyPr>
          <a:lstStyle/>
          <a:p>
            <a:pPr eaLnBrk="0" hangingPunct="0">
              <a:spcBef>
                <a:spcPct val="50000"/>
              </a:spcBef>
            </a:pPr>
            <a:r>
              <a:rPr lang="en-US" sz="3600" b="1">
                <a:latin typeface="Courier New" pitchFamily="49" charset="0"/>
              </a:rPr>
              <a:t>-</a:t>
            </a:r>
          </a:p>
        </p:txBody>
      </p:sp>
      <p:grpSp>
        <p:nvGrpSpPr>
          <p:cNvPr id="6" name="Group 29"/>
          <p:cNvGrpSpPr>
            <a:grpSpLocks/>
          </p:cNvGrpSpPr>
          <p:nvPr/>
        </p:nvGrpSpPr>
        <p:grpSpPr bwMode="auto">
          <a:xfrm>
            <a:off x="7543800" y="4038600"/>
            <a:ext cx="533400" cy="641350"/>
            <a:chOff x="4032" y="1440"/>
            <a:chExt cx="336" cy="404"/>
          </a:xfrm>
        </p:grpSpPr>
        <p:sp>
          <p:nvSpPr>
            <p:cNvPr id="431134" name="Oval 30"/>
            <p:cNvSpPr>
              <a:spLocks noChangeArrowheads="1"/>
            </p:cNvSpPr>
            <p:nvPr/>
          </p:nvSpPr>
          <p:spPr bwMode="auto">
            <a:xfrm>
              <a:off x="4032" y="1470"/>
              <a:ext cx="336" cy="336"/>
            </a:xfrm>
            <a:prstGeom prst="ellipse">
              <a:avLst/>
            </a:prstGeom>
            <a:gradFill rotWithShape="1">
              <a:gsLst>
                <a:gs pos="0">
                  <a:srgbClr val="FF0000"/>
                </a:gs>
                <a:gs pos="100000">
                  <a:srgbClr val="FF0000">
                    <a:gamma/>
                    <a:shade val="46275"/>
                    <a:invGamma/>
                  </a:srgbClr>
                </a:gs>
              </a:gsLst>
              <a:path path="rect">
                <a:fillToRect r="100000" b="100000"/>
              </a:path>
            </a:gradFill>
            <a:ln w="9525">
              <a:solidFill>
                <a:schemeClr val="tx1"/>
              </a:solidFill>
              <a:round/>
              <a:headEnd/>
              <a:tailEnd/>
            </a:ln>
            <a:effectLst/>
          </p:spPr>
          <p:txBody>
            <a:bodyPr wrap="none" anchor="ctr"/>
            <a:lstStyle/>
            <a:p>
              <a:endParaRPr lang="en-GB"/>
            </a:p>
          </p:txBody>
        </p:sp>
        <p:sp>
          <p:nvSpPr>
            <p:cNvPr id="431135" name="Text Box 31"/>
            <p:cNvSpPr txBox="1">
              <a:spLocks noChangeArrowheads="1"/>
            </p:cNvSpPr>
            <p:nvPr/>
          </p:nvSpPr>
          <p:spPr bwMode="auto">
            <a:xfrm>
              <a:off x="4059" y="1440"/>
              <a:ext cx="288" cy="404"/>
            </a:xfrm>
            <a:prstGeom prst="rect">
              <a:avLst/>
            </a:prstGeom>
            <a:noFill/>
            <a:ln w="9525">
              <a:noFill/>
              <a:miter lim="800000"/>
              <a:headEnd/>
              <a:tailEnd/>
            </a:ln>
            <a:effectLst/>
          </p:spPr>
          <p:txBody>
            <a:bodyPr>
              <a:spAutoFit/>
            </a:bodyPr>
            <a:lstStyle/>
            <a:p>
              <a:pPr eaLnBrk="0" hangingPunct="0">
                <a:spcBef>
                  <a:spcPct val="50000"/>
                </a:spcBef>
              </a:pPr>
              <a:r>
                <a:rPr lang="en-US" sz="3600" b="1" dirty="0">
                  <a:latin typeface="Courier New" pitchFamily="49" charset="0"/>
                </a:rPr>
                <a:t>+</a:t>
              </a:r>
            </a:p>
          </p:txBody>
        </p:sp>
      </p:grpSp>
      <p:sp>
        <p:nvSpPr>
          <p:cNvPr id="431136" name="Line 32"/>
          <p:cNvSpPr>
            <a:spLocks noChangeShapeType="1"/>
          </p:cNvSpPr>
          <p:nvPr/>
        </p:nvSpPr>
        <p:spPr bwMode="auto">
          <a:xfrm flipH="1">
            <a:off x="2362200" y="6019800"/>
            <a:ext cx="4648200" cy="0"/>
          </a:xfrm>
          <a:prstGeom prst="line">
            <a:avLst/>
          </a:prstGeom>
          <a:noFill/>
          <a:ln w="50800">
            <a:solidFill>
              <a:schemeClr val="tx1"/>
            </a:solidFill>
            <a:round/>
            <a:headEnd/>
            <a:tailEnd type="arrow" w="lg" len="lg"/>
          </a:ln>
          <a:effectLst/>
        </p:spPr>
        <p:txBody>
          <a:bodyPr/>
          <a:lstStyle/>
          <a:p>
            <a:endParaRPr lang="en-GB"/>
          </a:p>
        </p:txBody>
      </p:sp>
      <p:grpSp>
        <p:nvGrpSpPr>
          <p:cNvPr id="7" name="Group 49"/>
          <p:cNvGrpSpPr/>
          <p:nvPr/>
        </p:nvGrpSpPr>
        <p:grpSpPr>
          <a:xfrm>
            <a:off x="773723" y="2635250"/>
            <a:ext cx="533400" cy="641350"/>
            <a:chOff x="8089900" y="990600"/>
            <a:chExt cx="577850" cy="641350"/>
          </a:xfrm>
        </p:grpSpPr>
        <p:sp>
          <p:nvSpPr>
            <p:cNvPr id="431138" name="Oval 34"/>
            <p:cNvSpPr>
              <a:spLocks noChangeArrowheads="1"/>
            </p:cNvSpPr>
            <p:nvPr/>
          </p:nvSpPr>
          <p:spPr bwMode="auto">
            <a:xfrm>
              <a:off x="8089900" y="1038225"/>
              <a:ext cx="577850" cy="533400"/>
            </a:xfrm>
            <a:prstGeom prst="ellipse">
              <a:avLst/>
            </a:prstGeom>
            <a:gradFill rotWithShape="1">
              <a:gsLst>
                <a:gs pos="0">
                  <a:srgbClr val="000000"/>
                </a:gs>
                <a:gs pos="39999">
                  <a:srgbClr val="0A128C"/>
                </a:gs>
                <a:gs pos="70000">
                  <a:srgbClr val="181CC7"/>
                </a:gs>
                <a:gs pos="88000">
                  <a:srgbClr val="7005D4"/>
                </a:gs>
                <a:gs pos="100000">
                  <a:srgbClr val="8C3D91"/>
                </a:gs>
              </a:gsLst>
              <a:lin ang="5400000" scaled="0"/>
            </a:gradFill>
            <a:ln w="9525">
              <a:solidFill>
                <a:schemeClr val="tx1"/>
              </a:solidFill>
              <a:round/>
              <a:headEnd/>
              <a:tailEnd/>
            </a:ln>
            <a:effectLst/>
          </p:spPr>
          <p:txBody>
            <a:bodyPr wrap="none" anchor="ctr"/>
            <a:lstStyle/>
            <a:p>
              <a:endParaRPr lang="en-GB"/>
            </a:p>
          </p:txBody>
        </p:sp>
        <p:sp>
          <p:nvSpPr>
            <p:cNvPr id="431139" name="Text Box 35"/>
            <p:cNvSpPr txBox="1">
              <a:spLocks noChangeArrowheads="1"/>
            </p:cNvSpPr>
            <p:nvPr/>
          </p:nvSpPr>
          <p:spPr bwMode="auto">
            <a:xfrm>
              <a:off x="8136334" y="990600"/>
              <a:ext cx="495300" cy="641350"/>
            </a:xfrm>
            <a:prstGeom prst="rect">
              <a:avLst/>
            </a:prstGeom>
            <a:noFill/>
            <a:ln w="9525">
              <a:noFill/>
              <a:miter lim="800000"/>
              <a:headEnd/>
              <a:tailEnd/>
            </a:ln>
            <a:effectLst/>
          </p:spPr>
          <p:txBody>
            <a:bodyPr>
              <a:spAutoFit/>
            </a:bodyPr>
            <a:lstStyle/>
            <a:p>
              <a:pPr eaLnBrk="0" hangingPunct="0">
                <a:spcBef>
                  <a:spcPct val="50000"/>
                </a:spcBef>
              </a:pPr>
              <a:r>
                <a:rPr lang="en-US" sz="3600" b="1" dirty="0">
                  <a:latin typeface="Courier New" pitchFamily="49" charset="0"/>
                </a:rPr>
                <a:t>-</a:t>
              </a:r>
            </a:p>
          </p:txBody>
        </p:sp>
      </p:grpSp>
      <p:grpSp>
        <p:nvGrpSpPr>
          <p:cNvPr id="8" name="Group 36"/>
          <p:cNvGrpSpPr>
            <a:grpSpLocks/>
          </p:cNvGrpSpPr>
          <p:nvPr/>
        </p:nvGrpSpPr>
        <p:grpSpPr bwMode="auto">
          <a:xfrm>
            <a:off x="4953000" y="6172214"/>
            <a:ext cx="457200" cy="581891"/>
            <a:chOff x="3120" y="4091"/>
            <a:chExt cx="288" cy="28"/>
          </a:xfrm>
        </p:grpSpPr>
        <p:sp>
          <p:nvSpPr>
            <p:cNvPr id="431141" name="Text Box 37"/>
            <p:cNvSpPr txBox="1">
              <a:spLocks noChangeArrowheads="1"/>
            </p:cNvSpPr>
            <p:nvPr/>
          </p:nvSpPr>
          <p:spPr bwMode="auto">
            <a:xfrm>
              <a:off x="3120" y="4091"/>
              <a:ext cx="288" cy="28"/>
            </a:xfrm>
            <a:prstGeom prst="rect">
              <a:avLst/>
            </a:prstGeom>
            <a:noFill/>
            <a:ln w="9525">
              <a:noFill/>
              <a:miter lim="800000"/>
              <a:headEnd/>
              <a:tailEnd/>
            </a:ln>
            <a:effectLst/>
          </p:spPr>
          <p:txBody>
            <a:bodyPr>
              <a:spAutoFit/>
            </a:bodyPr>
            <a:lstStyle/>
            <a:p>
              <a:pPr eaLnBrk="0" hangingPunct="0">
                <a:spcBef>
                  <a:spcPct val="50000"/>
                </a:spcBef>
              </a:pPr>
              <a:r>
                <a:rPr lang="en-US" sz="3200" i="1" dirty="0">
                  <a:latin typeface="Verdana" pitchFamily="34" charset="0"/>
                </a:rPr>
                <a:t>E</a:t>
              </a:r>
            </a:p>
          </p:txBody>
        </p:sp>
        <p:sp>
          <p:nvSpPr>
            <p:cNvPr id="431142" name="Line 38"/>
            <p:cNvSpPr>
              <a:spLocks noChangeShapeType="1"/>
            </p:cNvSpPr>
            <p:nvPr/>
          </p:nvSpPr>
          <p:spPr bwMode="auto">
            <a:xfrm>
              <a:off x="3168" y="4095"/>
              <a:ext cx="240" cy="0"/>
            </a:xfrm>
            <a:prstGeom prst="line">
              <a:avLst/>
            </a:prstGeom>
            <a:noFill/>
            <a:ln w="9525">
              <a:solidFill>
                <a:schemeClr val="tx1"/>
              </a:solidFill>
              <a:round/>
              <a:headEnd/>
              <a:tailEnd type="triangle" w="med" len="med"/>
            </a:ln>
            <a:effectLst/>
          </p:spPr>
          <p:txBody>
            <a:bodyPr/>
            <a:lstStyle/>
            <a:p>
              <a:endParaRPr lang="en-GB"/>
            </a:p>
          </p:txBody>
        </p:sp>
      </p:grpSp>
      <p:sp>
        <p:nvSpPr>
          <p:cNvPr id="431145" name="Rectangle 41"/>
          <p:cNvSpPr>
            <a:spLocks noChangeArrowheads="1"/>
          </p:cNvSpPr>
          <p:nvPr/>
        </p:nvSpPr>
        <p:spPr bwMode="auto">
          <a:xfrm>
            <a:off x="0" y="5486400"/>
            <a:ext cx="990600" cy="685800"/>
          </a:xfrm>
          <a:prstGeom prst="rect">
            <a:avLst/>
          </a:prstGeom>
          <a:solidFill>
            <a:schemeClr val="accent1"/>
          </a:solidFill>
          <a:ln w="9525">
            <a:solidFill>
              <a:schemeClr val="tx1"/>
            </a:solidFill>
            <a:miter lim="800000"/>
            <a:headEnd/>
            <a:tailEnd/>
          </a:ln>
          <a:effectLst/>
        </p:spPr>
        <p:txBody>
          <a:bodyPr wrap="none" anchor="ctr"/>
          <a:lstStyle/>
          <a:p>
            <a:endParaRPr lang="en-GB"/>
          </a:p>
        </p:txBody>
      </p:sp>
      <p:sp>
        <p:nvSpPr>
          <p:cNvPr id="431146" name="Text Box 42"/>
          <p:cNvSpPr txBox="1">
            <a:spLocks noChangeArrowheads="1"/>
          </p:cNvSpPr>
          <p:nvPr/>
        </p:nvSpPr>
        <p:spPr bwMode="auto">
          <a:xfrm>
            <a:off x="304800" y="6064250"/>
            <a:ext cx="457200" cy="641350"/>
          </a:xfrm>
          <a:prstGeom prst="rect">
            <a:avLst/>
          </a:prstGeom>
          <a:noFill/>
          <a:ln w="9525">
            <a:noFill/>
            <a:miter lim="800000"/>
            <a:headEnd/>
            <a:tailEnd/>
          </a:ln>
          <a:effectLst/>
        </p:spPr>
        <p:txBody>
          <a:bodyPr>
            <a:spAutoFit/>
          </a:bodyPr>
          <a:lstStyle/>
          <a:p>
            <a:pPr eaLnBrk="0" hangingPunct="0">
              <a:spcBef>
                <a:spcPct val="50000"/>
              </a:spcBef>
            </a:pPr>
            <a:r>
              <a:rPr lang="sr-Latn-CS" sz="3600">
                <a:solidFill>
                  <a:schemeClr val="bg1"/>
                </a:solidFill>
                <a:latin typeface="Verdana" pitchFamily="34" charset="0"/>
              </a:rPr>
              <a:t>C</a:t>
            </a:r>
            <a:endParaRPr lang="en-US" sz="3600">
              <a:solidFill>
                <a:schemeClr val="bg1"/>
              </a:solidFill>
              <a:latin typeface="Verdana" pitchFamily="34" charset="0"/>
            </a:endParaRPr>
          </a:p>
        </p:txBody>
      </p:sp>
      <p:sp>
        <p:nvSpPr>
          <p:cNvPr id="431147" name="Text Box 43"/>
          <p:cNvSpPr txBox="1">
            <a:spLocks noChangeArrowheads="1"/>
          </p:cNvSpPr>
          <p:nvPr/>
        </p:nvSpPr>
        <p:spPr bwMode="auto">
          <a:xfrm>
            <a:off x="228600" y="5486400"/>
            <a:ext cx="457200" cy="641350"/>
          </a:xfrm>
          <a:prstGeom prst="rect">
            <a:avLst/>
          </a:prstGeom>
          <a:noFill/>
          <a:ln w="9525">
            <a:noFill/>
            <a:miter lim="800000"/>
            <a:headEnd/>
            <a:tailEnd/>
          </a:ln>
          <a:effectLst/>
        </p:spPr>
        <p:txBody>
          <a:bodyPr>
            <a:spAutoFit/>
          </a:bodyPr>
          <a:lstStyle/>
          <a:p>
            <a:pPr eaLnBrk="0" hangingPunct="0">
              <a:spcBef>
                <a:spcPct val="50000"/>
              </a:spcBef>
            </a:pPr>
            <a:r>
              <a:rPr lang="en-US" sz="3600" b="1">
                <a:latin typeface="Courier New" pitchFamily="49" charset="0"/>
              </a:rPr>
              <a:t>-</a:t>
            </a:r>
          </a:p>
        </p:txBody>
      </p:sp>
      <p:sp>
        <p:nvSpPr>
          <p:cNvPr id="431148" name="Rectangle 44"/>
          <p:cNvSpPr>
            <a:spLocks noChangeArrowheads="1"/>
          </p:cNvSpPr>
          <p:nvPr/>
        </p:nvSpPr>
        <p:spPr bwMode="auto">
          <a:xfrm>
            <a:off x="4207119" y="264179"/>
            <a:ext cx="2406162" cy="838200"/>
          </a:xfrm>
          <a:prstGeom prst="rect">
            <a:avLst/>
          </a:prstGeom>
          <a:noFill/>
          <a:ln w="9525">
            <a:noFill/>
            <a:miter lim="800000"/>
            <a:headEnd/>
            <a:tailEnd/>
          </a:ln>
          <a:effectLst/>
        </p:spPr>
        <p:txBody>
          <a:bodyPr lIns="0" tIns="0" rIns="0" bIns="0" anchor="ctr"/>
          <a:lstStyle/>
          <a:p>
            <a:pPr>
              <a:lnSpc>
                <a:spcPct val="200000"/>
              </a:lnSpc>
            </a:pPr>
            <a:r>
              <a:rPr lang="en-US" sz="2000" dirty="0" smtClean="0">
                <a:latin typeface="Verdana" pitchFamily="34" charset="0"/>
              </a:rPr>
              <a:t>e</a:t>
            </a:r>
            <a:r>
              <a:rPr lang="en-US" sz="2000" baseline="30000" dirty="0" smtClean="0">
                <a:latin typeface="Verdana" pitchFamily="34" charset="0"/>
              </a:rPr>
              <a:t>-</a:t>
            </a:r>
            <a:r>
              <a:rPr lang="en-US" sz="2000" dirty="0" smtClean="0">
                <a:latin typeface="Verdana" pitchFamily="34" charset="0"/>
              </a:rPr>
              <a:t>+ H</a:t>
            </a:r>
            <a:r>
              <a:rPr lang="en-US" sz="2000" baseline="-25000" dirty="0" smtClean="0">
                <a:latin typeface="Verdana" pitchFamily="34" charset="0"/>
              </a:rPr>
              <a:t> </a:t>
            </a:r>
            <a:r>
              <a:rPr lang="en-US" sz="2000" dirty="0">
                <a:latin typeface="Arial" charset="0"/>
                <a:cs typeface="Times New Roman" pitchFamily="18" charset="0"/>
              </a:rPr>
              <a:t>→</a:t>
            </a:r>
            <a:r>
              <a:rPr lang="en-US" sz="2000" dirty="0">
                <a:latin typeface="Verdana" pitchFamily="34" charset="0"/>
              </a:rPr>
              <a:t> </a:t>
            </a:r>
            <a:r>
              <a:rPr lang="en-US" sz="2000" dirty="0" smtClean="0">
                <a:latin typeface="Verdana" pitchFamily="34" charset="0"/>
              </a:rPr>
              <a:t>H*+ e</a:t>
            </a:r>
            <a:r>
              <a:rPr lang="en-US" sz="2000" baseline="30000" dirty="0" smtClean="0">
                <a:latin typeface="Verdana" pitchFamily="34" charset="0"/>
              </a:rPr>
              <a:t>-</a:t>
            </a:r>
            <a:r>
              <a:rPr lang="en-US" sz="2000" baseline="-25000" dirty="0" smtClean="0">
                <a:latin typeface="Verdana" pitchFamily="34" charset="0"/>
              </a:rPr>
              <a:t> </a:t>
            </a:r>
            <a:r>
              <a:rPr lang="en-US" sz="2000" dirty="0" smtClean="0">
                <a:latin typeface="Verdana" pitchFamily="34" charset="0"/>
              </a:rPr>
              <a:t> </a:t>
            </a:r>
            <a:endParaRPr lang="en-US" sz="2000" dirty="0">
              <a:latin typeface="Verdana" pitchFamily="34" charset="0"/>
            </a:endParaRPr>
          </a:p>
        </p:txBody>
      </p:sp>
      <p:sp>
        <p:nvSpPr>
          <p:cNvPr id="431151" name="Rectangle 47"/>
          <p:cNvSpPr>
            <a:spLocks noChangeArrowheads="1"/>
          </p:cNvSpPr>
          <p:nvPr/>
        </p:nvSpPr>
        <p:spPr bwMode="auto">
          <a:xfrm>
            <a:off x="8153400" y="914400"/>
            <a:ext cx="990600" cy="5257800"/>
          </a:xfrm>
          <a:prstGeom prst="rect">
            <a:avLst/>
          </a:prstGeom>
          <a:solidFill>
            <a:srgbClr val="C00000"/>
          </a:solidFill>
          <a:ln w="9525">
            <a:solidFill>
              <a:schemeClr val="tx1"/>
            </a:solidFill>
            <a:miter lim="800000"/>
            <a:headEnd/>
            <a:tailEnd/>
          </a:ln>
          <a:effectLst/>
        </p:spPr>
        <p:txBody>
          <a:bodyPr wrap="none" anchor="ctr"/>
          <a:lstStyle/>
          <a:p>
            <a:endParaRPr lang="en-GB"/>
          </a:p>
        </p:txBody>
      </p:sp>
      <p:sp>
        <p:nvSpPr>
          <p:cNvPr id="431152" name="Text Box 48"/>
          <p:cNvSpPr txBox="1">
            <a:spLocks noChangeArrowheads="1"/>
          </p:cNvSpPr>
          <p:nvPr/>
        </p:nvSpPr>
        <p:spPr bwMode="auto">
          <a:xfrm>
            <a:off x="8458200" y="304800"/>
            <a:ext cx="457200" cy="641350"/>
          </a:xfrm>
          <a:prstGeom prst="rect">
            <a:avLst/>
          </a:prstGeom>
          <a:noFill/>
          <a:ln w="9525">
            <a:noFill/>
            <a:miter lim="800000"/>
            <a:headEnd/>
            <a:tailEnd/>
          </a:ln>
          <a:effectLst/>
        </p:spPr>
        <p:txBody>
          <a:bodyPr>
            <a:spAutoFit/>
          </a:bodyPr>
          <a:lstStyle/>
          <a:p>
            <a:pPr eaLnBrk="0" hangingPunct="0">
              <a:spcBef>
                <a:spcPct val="50000"/>
              </a:spcBef>
            </a:pPr>
            <a:r>
              <a:rPr lang="en-US" sz="3600">
                <a:solidFill>
                  <a:schemeClr val="bg1"/>
                </a:solidFill>
                <a:latin typeface="Verdana" pitchFamily="34" charset="0"/>
              </a:rPr>
              <a:t>A</a:t>
            </a:r>
          </a:p>
        </p:txBody>
      </p:sp>
      <p:sp>
        <p:nvSpPr>
          <p:cNvPr id="431153" name="Text Box 49"/>
          <p:cNvSpPr txBox="1">
            <a:spLocks noChangeArrowheads="1"/>
          </p:cNvSpPr>
          <p:nvPr/>
        </p:nvSpPr>
        <p:spPr bwMode="auto">
          <a:xfrm>
            <a:off x="8382000" y="914400"/>
            <a:ext cx="457200" cy="641350"/>
          </a:xfrm>
          <a:prstGeom prst="rect">
            <a:avLst/>
          </a:prstGeom>
          <a:noFill/>
          <a:ln w="9525">
            <a:noFill/>
            <a:miter lim="800000"/>
            <a:headEnd/>
            <a:tailEnd/>
          </a:ln>
          <a:effectLst/>
        </p:spPr>
        <p:txBody>
          <a:bodyPr>
            <a:spAutoFit/>
          </a:bodyPr>
          <a:lstStyle/>
          <a:p>
            <a:pPr eaLnBrk="0" hangingPunct="0">
              <a:spcBef>
                <a:spcPct val="50000"/>
              </a:spcBef>
            </a:pPr>
            <a:r>
              <a:rPr lang="en-US" sz="3600" b="1">
                <a:latin typeface="Courier New" pitchFamily="49" charset="0"/>
              </a:rPr>
              <a:t>+</a:t>
            </a:r>
          </a:p>
        </p:txBody>
      </p:sp>
      <p:sp>
        <p:nvSpPr>
          <p:cNvPr id="431155" name="Text Box 51"/>
          <p:cNvSpPr txBox="1">
            <a:spLocks noChangeArrowheads="1"/>
          </p:cNvSpPr>
          <p:nvPr/>
        </p:nvSpPr>
        <p:spPr bwMode="auto">
          <a:xfrm>
            <a:off x="8382000" y="5562600"/>
            <a:ext cx="457200" cy="641350"/>
          </a:xfrm>
          <a:prstGeom prst="rect">
            <a:avLst/>
          </a:prstGeom>
          <a:noFill/>
          <a:ln w="9525">
            <a:noFill/>
            <a:miter lim="800000"/>
            <a:headEnd/>
            <a:tailEnd/>
          </a:ln>
          <a:effectLst/>
        </p:spPr>
        <p:txBody>
          <a:bodyPr>
            <a:spAutoFit/>
          </a:bodyPr>
          <a:lstStyle/>
          <a:p>
            <a:pPr eaLnBrk="0" hangingPunct="0">
              <a:spcBef>
                <a:spcPct val="50000"/>
              </a:spcBef>
            </a:pPr>
            <a:r>
              <a:rPr lang="en-US" sz="3600" b="1">
                <a:latin typeface="Courier New" pitchFamily="49" charset="0"/>
              </a:rPr>
              <a:t>+</a:t>
            </a:r>
          </a:p>
        </p:txBody>
      </p:sp>
      <p:sp>
        <p:nvSpPr>
          <p:cNvPr id="41" name="Freeform 40"/>
          <p:cNvSpPr/>
          <p:nvPr/>
        </p:nvSpPr>
        <p:spPr bwMode="auto">
          <a:xfrm>
            <a:off x="4360984" y="2819400"/>
            <a:ext cx="1241838" cy="512380"/>
          </a:xfrm>
          <a:custGeom>
            <a:avLst/>
            <a:gdLst>
              <a:gd name="connsiteX0" fmla="*/ 0 w 1150883"/>
              <a:gd name="connsiteY0" fmla="*/ 283779 h 512380"/>
              <a:gd name="connsiteX1" fmla="*/ 173421 w 1150883"/>
              <a:gd name="connsiteY1" fmla="*/ 31531 h 512380"/>
              <a:gd name="connsiteX2" fmla="*/ 346841 w 1150883"/>
              <a:gd name="connsiteY2" fmla="*/ 472965 h 512380"/>
              <a:gd name="connsiteX3" fmla="*/ 551793 w 1150883"/>
              <a:gd name="connsiteY3" fmla="*/ 94593 h 512380"/>
              <a:gd name="connsiteX4" fmla="*/ 693683 w 1150883"/>
              <a:gd name="connsiteY4" fmla="*/ 504497 h 512380"/>
              <a:gd name="connsiteX5" fmla="*/ 882869 w 1150883"/>
              <a:gd name="connsiteY5" fmla="*/ 141890 h 512380"/>
              <a:gd name="connsiteX6" fmla="*/ 961696 w 1150883"/>
              <a:gd name="connsiteY6" fmla="*/ 409903 h 512380"/>
              <a:gd name="connsiteX7" fmla="*/ 1150883 w 1150883"/>
              <a:gd name="connsiteY7" fmla="*/ 394138 h 51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0883" h="512380">
                <a:moveTo>
                  <a:pt x="0" y="283779"/>
                </a:moveTo>
                <a:cubicBezTo>
                  <a:pt x="57807" y="141889"/>
                  <a:pt x="115614" y="0"/>
                  <a:pt x="173421" y="31531"/>
                </a:cubicBezTo>
                <a:cubicBezTo>
                  <a:pt x="231228" y="63062"/>
                  <a:pt x="283779" y="462455"/>
                  <a:pt x="346841" y="472965"/>
                </a:cubicBezTo>
                <a:cubicBezTo>
                  <a:pt x="409903" y="483475"/>
                  <a:pt x="493986" y="89338"/>
                  <a:pt x="551793" y="94593"/>
                </a:cubicBezTo>
                <a:cubicBezTo>
                  <a:pt x="609600" y="99848"/>
                  <a:pt x="638504" y="496614"/>
                  <a:pt x="693683" y="504497"/>
                </a:cubicBezTo>
                <a:cubicBezTo>
                  <a:pt x="748862" y="512380"/>
                  <a:pt x="838200" y="157656"/>
                  <a:pt x="882869" y="141890"/>
                </a:cubicBezTo>
                <a:cubicBezTo>
                  <a:pt x="927538" y="126124"/>
                  <a:pt x="917027" y="367862"/>
                  <a:pt x="961696" y="409903"/>
                </a:cubicBezTo>
                <a:cubicBezTo>
                  <a:pt x="1006365" y="451944"/>
                  <a:pt x="1078624" y="423041"/>
                  <a:pt x="1150883" y="394138"/>
                </a:cubicBezTo>
              </a:path>
            </a:pathLst>
          </a:custGeom>
          <a:noFill/>
          <a:ln w="25400"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ctr" defTabSz="195263" rtl="0" eaLnBrk="0" fontAlgn="base" latinLnBrk="0" hangingPunct="0">
              <a:lnSpc>
                <a:spcPct val="100000"/>
              </a:lnSpc>
              <a:spcBef>
                <a:spcPct val="0"/>
              </a:spcBef>
              <a:spcAft>
                <a:spcPct val="0"/>
              </a:spcAft>
              <a:buClrTx/>
              <a:buSzTx/>
              <a:buFontTx/>
              <a:buNone/>
              <a:tabLst/>
            </a:pPr>
            <a:endParaRPr kumimoji="0" lang="en-GB" sz="400" b="0" i="0" u="none" strike="noStrike" cap="none" normalizeH="0" baseline="0" smtClean="0">
              <a:ln>
                <a:noFill/>
              </a:ln>
              <a:solidFill>
                <a:schemeClr val="tx1"/>
              </a:solidFill>
              <a:effectLst/>
              <a:latin typeface="Tahoma" pitchFamily="34" charset="0"/>
            </a:endParaRPr>
          </a:p>
        </p:txBody>
      </p:sp>
      <p:grpSp>
        <p:nvGrpSpPr>
          <p:cNvPr id="38" name="Group 37"/>
          <p:cNvGrpSpPr/>
          <p:nvPr/>
        </p:nvGrpSpPr>
        <p:grpSpPr>
          <a:xfrm>
            <a:off x="4574564" y="2133600"/>
            <a:ext cx="2963374" cy="3662400"/>
            <a:chOff x="4955778" y="2133600"/>
            <a:chExt cx="3210322" cy="3662400"/>
          </a:xfrm>
        </p:grpSpPr>
        <p:sp>
          <p:nvSpPr>
            <p:cNvPr id="43" name="AutoShape 51"/>
            <p:cNvSpPr>
              <a:spLocks noChangeArrowheads="1"/>
            </p:cNvSpPr>
            <p:nvPr/>
          </p:nvSpPr>
          <p:spPr bwMode="auto">
            <a:xfrm flipH="1">
              <a:off x="7010400" y="4876800"/>
              <a:ext cx="1155700" cy="304800"/>
            </a:xfrm>
            <a:custGeom>
              <a:avLst/>
              <a:gdLst>
                <a:gd name="G0" fmla="+- 16200 0 0"/>
                <a:gd name="G1" fmla="+- 7200 0 0"/>
                <a:gd name="G2" fmla="+- 21600 0 7200"/>
                <a:gd name="G3" fmla="+- 10800 0 72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7200"/>
                  </a:lnTo>
                  <a:lnTo>
                    <a:pt x="3375" y="7200"/>
                  </a:lnTo>
                  <a:lnTo>
                    <a:pt x="3375" y="14400"/>
                  </a:lnTo>
                  <a:lnTo>
                    <a:pt x="16200" y="14400"/>
                  </a:lnTo>
                  <a:lnTo>
                    <a:pt x="16200" y="21600"/>
                  </a:lnTo>
                  <a:lnTo>
                    <a:pt x="21600" y="10800"/>
                  </a:lnTo>
                  <a:close/>
                </a:path>
                <a:path w="21600" h="21600">
                  <a:moveTo>
                    <a:pt x="1350" y="7200"/>
                  </a:moveTo>
                  <a:lnTo>
                    <a:pt x="1350" y="14400"/>
                  </a:lnTo>
                  <a:lnTo>
                    <a:pt x="2700" y="14400"/>
                  </a:lnTo>
                  <a:lnTo>
                    <a:pt x="2700" y="7200"/>
                  </a:lnTo>
                  <a:close/>
                </a:path>
                <a:path w="21600" h="21600">
                  <a:moveTo>
                    <a:pt x="0" y="7200"/>
                  </a:moveTo>
                  <a:lnTo>
                    <a:pt x="0" y="14400"/>
                  </a:lnTo>
                  <a:lnTo>
                    <a:pt x="675" y="14400"/>
                  </a:lnTo>
                  <a:lnTo>
                    <a:pt x="675" y="7200"/>
                  </a:lnTo>
                  <a:close/>
                </a:path>
              </a:pathLst>
            </a:custGeom>
            <a:solidFill>
              <a:srgbClr val="FF9900"/>
            </a:solidFill>
            <a:ln w="9525">
              <a:noFill/>
              <a:miter lim="800000"/>
              <a:headEnd/>
              <a:tailEnd/>
            </a:ln>
            <a:effectLst/>
          </p:spPr>
          <p:txBody>
            <a:bodyPr wrap="none" anchor="ctr"/>
            <a:lstStyle/>
            <a:p>
              <a:endParaRPr lang="en-GB"/>
            </a:p>
          </p:txBody>
        </p:sp>
        <p:graphicFrame>
          <p:nvGraphicFramePr>
            <p:cNvPr id="44" name="Object 2"/>
            <p:cNvGraphicFramePr>
              <a:graphicFrameLocks noChangeAspect="1"/>
            </p:cNvGraphicFramePr>
            <p:nvPr>
              <p:extLst>
                <p:ext uri="{D42A27DB-BD31-4B8C-83A1-F6EECF244321}">
                  <p14:modId xmlns:p14="http://schemas.microsoft.com/office/powerpoint/2010/main" val="2840665703"/>
                </p:ext>
              </p:extLst>
            </p:nvPr>
          </p:nvGraphicFramePr>
          <p:xfrm>
            <a:off x="4955778" y="2133600"/>
            <a:ext cx="2673131" cy="3662400"/>
          </p:xfrm>
          <a:graphic>
            <a:graphicData uri="http://schemas.openxmlformats.org/presentationml/2006/ole">
              <mc:AlternateContent xmlns:mc="http://schemas.openxmlformats.org/markup-compatibility/2006">
                <mc:Choice xmlns:v="urn:schemas-microsoft-com:vml" Requires="v">
                  <p:oleObj spid="_x0000_s117777" name="Graph" r:id="rId3" imgW="2822400" imgH="3866400" progId="Origin50.Graph">
                    <p:embed/>
                  </p:oleObj>
                </mc:Choice>
                <mc:Fallback>
                  <p:oleObj name="Graph" r:id="rId3" imgW="2822400" imgH="3866400" progId="Origin50.Graph">
                    <p:embed/>
                    <p:pic>
                      <p:nvPicPr>
                        <p:cNvPr id="0" name=""/>
                        <p:cNvPicPr>
                          <a:picLocks noChangeAspect="1" noChangeArrowheads="1"/>
                        </p:cNvPicPr>
                        <p:nvPr/>
                      </p:nvPicPr>
                      <p:blipFill>
                        <a:blip r:embed="rId4"/>
                        <a:srcRect/>
                        <a:stretch>
                          <a:fillRect/>
                        </a:stretch>
                      </p:blipFill>
                      <p:spPr bwMode="auto">
                        <a:xfrm>
                          <a:off x="4955778" y="2133600"/>
                          <a:ext cx="2673131" cy="36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35223321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2195E-6 1.48148E-6 L 0.27096 0.00231 " pathEditMode="relative" rAng="0" ptsTypes="AA">
                                      <p:cBhvr>
                                        <p:cTn id="6" dur="1000" fill="hold"/>
                                        <p:tgtEl>
                                          <p:spTgt spid="7"/>
                                        </p:tgtEl>
                                        <p:attrNameLst>
                                          <p:attrName>ppt_x</p:attrName>
                                          <p:attrName>ppt_y</p:attrName>
                                        </p:attrNameLst>
                                      </p:cBhvr>
                                      <p:rCtr x="13500" y="100"/>
                                    </p:animMotion>
                                  </p:childTnLst>
                                  <p:subTnLst>
                                    <p:set>
                                      <p:cBhvr override="childStyle">
                                        <p:cTn dur="1" fill="hold" display="0" masterRel="sameClick" afterEffect="1">
                                          <p:stCondLst>
                                            <p:cond evt="end" delay="0">
                                              <p:tn val="5"/>
                                            </p:cond>
                                          </p:stCondLst>
                                        </p:cTn>
                                        <p:tgtEl>
                                          <p:spTgt spid="7"/>
                                        </p:tgtEl>
                                        <p:attrNameLst>
                                          <p:attrName>style.visibility</p:attrName>
                                        </p:attrNameLst>
                                      </p:cBhvr>
                                      <p:to>
                                        <p:strVal val="hidden"/>
                                      </p:to>
                                    </p:set>
                                  </p:sub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par>
                          <p:cTn id="11" fill="hold">
                            <p:stCondLst>
                              <p:cond delay="1500"/>
                            </p:stCondLst>
                            <p:childTnLst>
                              <p:par>
                                <p:cTn id="12" presetID="10" presetClass="exit" presetSubtype="0" fill="hold" grpId="1" nodeType="afterEffect">
                                  <p:stCondLst>
                                    <p:cond delay="0"/>
                                  </p:stCondLst>
                                  <p:childTnLst>
                                    <p:animEffect transition="out" filter="fade">
                                      <p:cBhvr>
                                        <p:cTn id="13" dur="500"/>
                                        <p:tgtEl>
                                          <p:spTgt spid="41"/>
                                        </p:tgtEl>
                                      </p:cBhvr>
                                    </p:animEffect>
                                    <p:set>
                                      <p:cBhvr>
                                        <p:cTn id="14" dur="1" fill="hold">
                                          <p:stCondLst>
                                            <p:cond delay="499"/>
                                          </p:stCondLst>
                                        </p:cTn>
                                        <p:tgtEl>
                                          <p:spTgt spid="4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85" name="Text Box 73"/>
          <p:cNvSpPr txBox="1">
            <a:spLocks noChangeArrowheads="1"/>
          </p:cNvSpPr>
          <p:nvPr/>
        </p:nvSpPr>
        <p:spPr bwMode="auto">
          <a:xfrm>
            <a:off x="1198563" y="1189038"/>
            <a:ext cx="577850" cy="346075"/>
          </a:xfrm>
          <a:prstGeom prst="rect">
            <a:avLst/>
          </a:prstGeom>
          <a:noFill/>
          <a:ln w="9525">
            <a:noFill/>
            <a:miter lim="800000"/>
            <a:headEnd/>
            <a:tailEnd/>
          </a:ln>
        </p:spPr>
        <p:txBody>
          <a:bodyPr/>
          <a:lstStyle/>
          <a:p>
            <a:pPr>
              <a:defRPr/>
            </a:pPr>
            <a:endParaRPr lang="en-US" sz="2400">
              <a:effectLst>
                <a:outerShdw blurRad="38100" dist="38100" dir="2700000" algn="tl">
                  <a:srgbClr val="FFFFFF"/>
                </a:outerShdw>
              </a:effectLst>
              <a:latin typeface="Symbol" pitchFamily="18" charset="2"/>
              <a:cs typeface="+mn-cs"/>
            </a:endParaRPr>
          </a:p>
        </p:txBody>
      </p:sp>
      <p:graphicFrame>
        <p:nvGraphicFramePr>
          <p:cNvPr id="27658" name="Object 213"/>
          <p:cNvGraphicFramePr>
            <a:graphicFrameLocks noChangeAspect="1"/>
          </p:cNvGraphicFramePr>
          <p:nvPr/>
        </p:nvGraphicFramePr>
        <p:xfrm>
          <a:off x="238125" y="1527175"/>
          <a:ext cx="4092575" cy="4870450"/>
        </p:xfrm>
        <a:graphic>
          <a:graphicData uri="http://schemas.openxmlformats.org/presentationml/2006/ole">
            <mc:AlternateContent xmlns:mc="http://schemas.openxmlformats.org/markup-compatibility/2006">
              <mc:Choice xmlns:v="urn:schemas-microsoft-com:vml" Requires="v">
                <p:oleObj spid="_x0000_s27735" name="Graph" r:id="rId3" imgW="3078480" imgH="3662477" progId="Origin50.Graph">
                  <p:embed/>
                </p:oleObj>
              </mc:Choice>
              <mc:Fallback>
                <p:oleObj name="Graph" r:id="rId3" imgW="3078480" imgH="3662477" progId="Origin50.Graph">
                  <p:embed/>
                  <p:pic>
                    <p:nvPicPr>
                      <p:cNvPr id="0" name="Object 2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5" y="1527175"/>
                        <a:ext cx="4092575" cy="4870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 name="Group 218"/>
          <p:cNvGrpSpPr>
            <a:grpSpLocks/>
          </p:cNvGrpSpPr>
          <p:nvPr/>
        </p:nvGrpSpPr>
        <p:grpSpPr bwMode="auto">
          <a:xfrm>
            <a:off x="4648200" y="1447800"/>
            <a:ext cx="4414838" cy="5105400"/>
            <a:chOff x="2928" y="912"/>
            <a:chExt cx="2781" cy="3216"/>
          </a:xfrm>
        </p:grpSpPr>
        <p:sp>
          <p:nvSpPr>
            <p:cNvPr id="27655" name="Rectangle 209"/>
            <p:cNvSpPr>
              <a:spLocks noChangeArrowheads="1"/>
            </p:cNvSpPr>
            <p:nvPr/>
          </p:nvSpPr>
          <p:spPr bwMode="auto">
            <a:xfrm>
              <a:off x="2928" y="912"/>
              <a:ext cx="2781" cy="3216"/>
            </a:xfrm>
            <a:prstGeom prst="rect">
              <a:avLst/>
            </a:prstGeom>
            <a:solidFill>
              <a:schemeClr val="bg1"/>
            </a:solidFill>
            <a:ln w="38100">
              <a:solidFill>
                <a:srgbClr val="FF0000"/>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GB" altLang="en-US" sz="2800"/>
            </a:p>
          </p:txBody>
        </p:sp>
        <p:graphicFrame>
          <p:nvGraphicFramePr>
            <p:cNvPr id="27656" name="Object 214"/>
            <p:cNvGraphicFramePr>
              <a:graphicFrameLocks noChangeAspect="1"/>
            </p:cNvGraphicFramePr>
            <p:nvPr/>
          </p:nvGraphicFramePr>
          <p:xfrm>
            <a:off x="3051" y="962"/>
            <a:ext cx="2520" cy="3068"/>
          </p:xfrm>
          <a:graphic>
            <a:graphicData uri="http://schemas.openxmlformats.org/presentationml/2006/ole">
              <mc:AlternateContent xmlns:mc="http://schemas.openxmlformats.org/markup-compatibility/2006">
                <mc:Choice xmlns:v="urn:schemas-microsoft-com:vml" Requires="v">
                  <p:oleObj spid="_x0000_s27736" name="Graph" r:id="rId5" imgW="3010205" imgH="3662477" progId="Origin50.Graph">
                    <p:embed/>
                  </p:oleObj>
                </mc:Choice>
                <mc:Fallback>
                  <p:oleObj name="Graph" r:id="rId5" imgW="3010205" imgH="3662477" progId="Origin50.Graph">
                    <p:embed/>
                    <p:pic>
                      <p:nvPicPr>
                        <p:cNvPr id="0" name="Object 2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1" y="962"/>
                          <a:ext cx="2520" cy="30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71927" name="Rectangle 215"/>
          <p:cNvSpPr>
            <a:spLocks noChangeArrowheads="1"/>
          </p:cNvSpPr>
          <p:nvPr/>
        </p:nvSpPr>
        <p:spPr bwMode="auto">
          <a:xfrm>
            <a:off x="1295400" y="2209800"/>
            <a:ext cx="228600" cy="1905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GB" altLang="en-US" sz="2800"/>
          </a:p>
        </p:txBody>
      </p:sp>
      <p:sp>
        <p:nvSpPr>
          <p:cNvPr id="11" name="Rectangle 4"/>
          <p:cNvSpPr>
            <a:spLocks noChangeArrowheads="1"/>
          </p:cNvSpPr>
          <p:nvPr/>
        </p:nvSpPr>
        <p:spPr bwMode="auto">
          <a:xfrm>
            <a:off x="351692" y="210980"/>
            <a:ext cx="8510954" cy="954107"/>
          </a:xfrm>
          <a:prstGeom prst="rect">
            <a:avLst/>
          </a:prstGeom>
          <a:noFill/>
          <a:ln w="9525">
            <a:noFill/>
            <a:miter lim="800000"/>
            <a:headEnd/>
            <a:tailEnd/>
          </a:ln>
          <a:effectLst/>
        </p:spPr>
        <p:txBody>
          <a:bodyPr wrap="square" anchor="ctr">
            <a:spAutoFit/>
          </a:bodyPr>
          <a:lstStyle/>
          <a:p>
            <a:pPr algn="ctr"/>
            <a:r>
              <a:rPr lang="en-GB" dirty="0">
                <a:latin typeface="Arial" charset="0"/>
                <a:cs typeface="+mn-cs"/>
              </a:rPr>
              <a:t>Study of the dynamics of a </a:t>
            </a:r>
            <a:r>
              <a:rPr lang="en-GB" dirty="0" smtClean="0">
                <a:latin typeface="Arial" charset="0"/>
                <a:cs typeface="+mn-cs"/>
              </a:rPr>
              <a:t>barrier hollow-cathode </a:t>
            </a:r>
            <a:r>
              <a:rPr lang="en-GB" dirty="0">
                <a:latin typeface="Arial" charset="0"/>
                <a:cs typeface="+mn-cs"/>
              </a:rPr>
              <a:t>discharge using </a:t>
            </a:r>
            <a:r>
              <a:rPr lang="en-GB" dirty="0" smtClean="0">
                <a:latin typeface="Arial" charset="0"/>
                <a:cs typeface="+mn-cs"/>
              </a:rPr>
              <a:t>a broadened </a:t>
            </a:r>
            <a:r>
              <a:rPr lang="en-GB" dirty="0">
                <a:latin typeface="Arial" charset="0"/>
                <a:cs typeface="+mn-cs"/>
              </a:rPr>
              <a:t>H</a:t>
            </a:r>
            <a:r>
              <a:rPr lang="el-GR" dirty="0">
                <a:latin typeface="Arial" charset="0"/>
                <a:cs typeface="+mn-cs"/>
              </a:rPr>
              <a:t>α </a:t>
            </a:r>
            <a:r>
              <a:rPr lang="en-GB" dirty="0">
                <a:latin typeface="Arial" charset="0"/>
                <a:cs typeface="+mn-cs"/>
              </a:rPr>
              <a:t>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1927"/>
                                        </p:tgtEl>
                                        <p:attrNameLst>
                                          <p:attrName>style.visibility</p:attrName>
                                        </p:attrNameLst>
                                      </p:cBhvr>
                                      <p:to>
                                        <p:strVal val="visible"/>
                                      </p:to>
                                    </p:set>
                                    <p:animEffect transition="in" filter="wipe(left)">
                                      <p:cBhvr>
                                        <p:cTn id="7" dur="500"/>
                                        <p:tgtEl>
                                          <p:spTgt spid="3719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9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9" name="Text Box 3"/>
          <p:cNvSpPr txBox="1">
            <a:spLocks noChangeArrowheads="1"/>
          </p:cNvSpPr>
          <p:nvPr/>
        </p:nvSpPr>
        <p:spPr bwMode="auto">
          <a:xfrm>
            <a:off x="1198563" y="1189038"/>
            <a:ext cx="577850" cy="346075"/>
          </a:xfrm>
          <a:prstGeom prst="rect">
            <a:avLst/>
          </a:prstGeom>
          <a:noFill/>
          <a:ln w="9525">
            <a:noFill/>
            <a:miter lim="800000"/>
            <a:headEnd/>
            <a:tailEnd/>
          </a:ln>
        </p:spPr>
        <p:txBody>
          <a:bodyPr/>
          <a:lstStyle/>
          <a:p>
            <a:pPr>
              <a:defRPr/>
            </a:pPr>
            <a:endParaRPr lang="en-US" sz="2400">
              <a:effectLst>
                <a:outerShdw blurRad="38100" dist="38100" dir="2700000" algn="tl">
                  <a:srgbClr val="FFFFFF"/>
                </a:outerShdw>
              </a:effectLst>
              <a:latin typeface="Symbol" pitchFamily="18" charset="2"/>
              <a:cs typeface="+mn-cs"/>
            </a:endParaRPr>
          </a:p>
        </p:txBody>
      </p:sp>
      <p:graphicFrame>
        <p:nvGraphicFramePr>
          <p:cNvPr id="28681" name="Object 6"/>
          <p:cNvGraphicFramePr>
            <a:graphicFrameLocks noChangeAspect="1"/>
          </p:cNvGraphicFramePr>
          <p:nvPr>
            <p:extLst>
              <p:ext uri="{D42A27DB-BD31-4B8C-83A1-F6EECF244321}">
                <p14:modId xmlns:p14="http://schemas.microsoft.com/office/powerpoint/2010/main" val="3197126160"/>
              </p:ext>
            </p:extLst>
          </p:nvPr>
        </p:nvGraphicFramePr>
        <p:xfrm>
          <a:off x="49213" y="1238250"/>
          <a:ext cx="4322763" cy="5416550"/>
        </p:xfrm>
        <a:graphic>
          <a:graphicData uri="http://schemas.openxmlformats.org/presentationml/2006/ole">
            <mc:AlternateContent xmlns:mc="http://schemas.openxmlformats.org/markup-compatibility/2006">
              <mc:Choice xmlns:v="urn:schemas-microsoft-com:vml" Requires="v">
                <p:oleObj spid="_x0000_s120878" name="Graph" r:id="rId3" imgW="3173760" imgH="3836160" progId="Origin50.Graph">
                  <p:embed/>
                </p:oleObj>
              </mc:Choice>
              <mc:Fallback>
                <p:oleObj name="Graph" r:id="rId3" imgW="3173760" imgH="3836160" progId="Origin50.Graph">
                  <p:embed/>
                  <p:pic>
                    <p:nvPicPr>
                      <p:cNvPr id="0" name=""/>
                      <p:cNvPicPr>
                        <a:picLocks noChangeAspect="1" noChangeArrowheads="1"/>
                      </p:cNvPicPr>
                      <p:nvPr/>
                    </p:nvPicPr>
                    <p:blipFill>
                      <a:blip r:embed="rId4"/>
                      <a:srcRect/>
                      <a:stretch>
                        <a:fillRect/>
                      </a:stretch>
                    </p:blipFill>
                    <p:spPr bwMode="auto">
                      <a:xfrm>
                        <a:off x="49213" y="1238250"/>
                        <a:ext cx="4322763" cy="541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4"/>
          <p:cNvSpPr>
            <a:spLocks noChangeArrowheads="1"/>
          </p:cNvSpPr>
          <p:nvPr/>
        </p:nvSpPr>
        <p:spPr bwMode="auto">
          <a:xfrm>
            <a:off x="351692" y="210980"/>
            <a:ext cx="8510954" cy="954107"/>
          </a:xfrm>
          <a:prstGeom prst="rect">
            <a:avLst/>
          </a:prstGeom>
          <a:noFill/>
          <a:ln w="9525">
            <a:noFill/>
            <a:miter lim="800000"/>
            <a:headEnd/>
            <a:tailEnd/>
          </a:ln>
          <a:effectLst/>
        </p:spPr>
        <p:txBody>
          <a:bodyPr wrap="square" anchor="ctr">
            <a:spAutoFit/>
          </a:bodyPr>
          <a:lstStyle/>
          <a:p>
            <a:pPr algn="ctr"/>
            <a:r>
              <a:rPr lang="en-GB" dirty="0">
                <a:latin typeface="Arial" charset="0"/>
                <a:cs typeface="+mn-cs"/>
              </a:rPr>
              <a:t>Study of the dynamics of a </a:t>
            </a:r>
            <a:r>
              <a:rPr lang="en-GB" dirty="0" smtClean="0">
                <a:latin typeface="Arial" charset="0"/>
                <a:cs typeface="+mn-cs"/>
              </a:rPr>
              <a:t>barrier hollow-cathode </a:t>
            </a:r>
            <a:r>
              <a:rPr lang="en-GB" dirty="0">
                <a:latin typeface="Arial" charset="0"/>
                <a:cs typeface="+mn-cs"/>
              </a:rPr>
              <a:t>discharge using </a:t>
            </a:r>
            <a:r>
              <a:rPr lang="en-GB" dirty="0" smtClean="0">
                <a:latin typeface="Arial" charset="0"/>
                <a:cs typeface="+mn-cs"/>
              </a:rPr>
              <a:t>a broadened </a:t>
            </a:r>
            <a:r>
              <a:rPr lang="en-GB" dirty="0">
                <a:latin typeface="Arial" charset="0"/>
                <a:cs typeface="+mn-cs"/>
              </a:rPr>
              <a:t>H</a:t>
            </a:r>
            <a:r>
              <a:rPr lang="el-GR" dirty="0">
                <a:latin typeface="Arial" charset="0"/>
                <a:cs typeface="+mn-cs"/>
              </a:rPr>
              <a:t>α </a:t>
            </a:r>
            <a:r>
              <a:rPr lang="en-GB" dirty="0">
                <a:latin typeface="Arial" charset="0"/>
                <a:cs typeface="+mn-cs"/>
              </a:rPr>
              <a:t>line</a:t>
            </a:r>
          </a:p>
        </p:txBody>
      </p:sp>
      <p:graphicFrame>
        <p:nvGraphicFramePr>
          <p:cNvPr id="2" name="Object 1"/>
          <p:cNvGraphicFramePr>
            <a:graphicFrameLocks noChangeAspect="1"/>
          </p:cNvGraphicFramePr>
          <p:nvPr>
            <p:extLst>
              <p:ext uri="{D42A27DB-BD31-4B8C-83A1-F6EECF244321}">
                <p14:modId xmlns:p14="http://schemas.microsoft.com/office/powerpoint/2010/main" val="494334206"/>
              </p:ext>
            </p:extLst>
          </p:nvPr>
        </p:nvGraphicFramePr>
        <p:xfrm>
          <a:off x="4724400" y="1244297"/>
          <a:ext cx="4112703" cy="5461303"/>
        </p:xfrm>
        <a:graphic>
          <a:graphicData uri="http://schemas.openxmlformats.org/presentationml/2006/ole">
            <mc:AlternateContent xmlns:mc="http://schemas.openxmlformats.org/markup-compatibility/2006">
              <mc:Choice xmlns:v="urn:schemas-microsoft-com:vml" Requires="v">
                <p:oleObj spid="_x0000_s120879" name="Graph" r:id="rId5" imgW="3121920" imgH="4147200" progId="Origin50.Graph">
                  <p:embed/>
                </p:oleObj>
              </mc:Choice>
              <mc:Fallback>
                <p:oleObj name="Graph" r:id="rId5" imgW="3121920" imgH="4147200" progId="Origin50.Graph">
                  <p:embed/>
                  <p:pic>
                    <p:nvPicPr>
                      <p:cNvPr id="0" name="Object 2"/>
                      <p:cNvPicPr>
                        <a:picLocks noChangeAspect="1" noChangeArrowheads="1"/>
                      </p:cNvPicPr>
                      <p:nvPr/>
                    </p:nvPicPr>
                    <p:blipFill>
                      <a:blip r:embed="rId6"/>
                      <a:srcRect/>
                      <a:stretch>
                        <a:fillRect/>
                      </a:stretch>
                    </p:blipFill>
                    <p:spPr bwMode="auto">
                      <a:xfrm>
                        <a:off x="4724400" y="1244297"/>
                        <a:ext cx="4112703" cy="5461303"/>
                      </a:xfrm>
                      <a:prstGeom prst="rect">
                        <a:avLst/>
                      </a:prstGeom>
                      <a:noFill/>
                      <a:ln>
                        <a:noFill/>
                      </a:ln>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551947497"/>
              </p:ext>
            </p:extLst>
          </p:nvPr>
        </p:nvGraphicFramePr>
        <p:xfrm>
          <a:off x="76199" y="1143703"/>
          <a:ext cx="4530969" cy="5717784"/>
        </p:xfrm>
        <a:graphic>
          <a:graphicData uri="http://schemas.openxmlformats.org/presentationml/2006/ole">
            <mc:AlternateContent xmlns:mc="http://schemas.openxmlformats.org/markup-compatibility/2006">
              <mc:Choice xmlns:v="urn:schemas-microsoft-com:vml" Requires="v">
                <p:oleObj spid="_x0000_s120880" name="Graph" r:id="rId7" imgW="3015360" imgH="4049280" progId="Origin50.Graph">
                  <p:embed/>
                </p:oleObj>
              </mc:Choice>
              <mc:Fallback>
                <p:oleObj name="Graph" r:id="rId7" imgW="3015360" imgH="4049280" progId="Origin50.Graph">
                  <p:embed/>
                  <p:pic>
                    <p:nvPicPr>
                      <p:cNvPr id="0" name="Object 1"/>
                      <p:cNvPicPr>
                        <a:picLocks noChangeAspect="1" noChangeArrowheads="1"/>
                      </p:cNvPicPr>
                      <p:nvPr/>
                    </p:nvPicPr>
                    <p:blipFill>
                      <a:blip r:embed="rId8"/>
                      <a:srcRect/>
                      <a:stretch>
                        <a:fillRect/>
                      </a:stretch>
                    </p:blipFill>
                    <p:spPr bwMode="auto">
                      <a:xfrm>
                        <a:off x="76199" y="1143703"/>
                        <a:ext cx="4530969" cy="571778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14714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81"/>
                                        </p:tgtEl>
                                        <p:attrNameLst>
                                          <p:attrName>style.visibility</p:attrName>
                                        </p:attrNameLst>
                                      </p:cBhvr>
                                      <p:to>
                                        <p:strVal val="visible"/>
                                      </p:to>
                                    </p:set>
                                    <p:animEffect transition="in" filter="fade">
                                      <p:cBhvr>
                                        <p:cTn id="7" dur="500"/>
                                        <p:tgtEl>
                                          <p:spTgt spid="286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Text Box 2"/>
          <p:cNvSpPr txBox="1">
            <a:spLocks noChangeArrowheads="1"/>
          </p:cNvSpPr>
          <p:nvPr/>
        </p:nvSpPr>
        <p:spPr bwMode="auto">
          <a:xfrm>
            <a:off x="1198563" y="1189038"/>
            <a:ext cx="577850" cy="346075"/>
          </a:xfrm>
          <a:prstGeom prst="rect">
            <a:avLst/>
          </a:prstGeom>
          <a:noFill/>
          <a:ln w="9525">
            <a:noFill/>
            <a:miter lim="800000"/>
            <a:headEnd/>
            <a:tailEnd/>
          </a:ln>
        </p:spPr>
        <p:txBody>
          <a:bodyPr/>
          <a:lstStyle/>
          <a:p>
            <a:pPr>
              <a:defRPr/>
            </a:pPr>
            <a:endParaRPr lang="en-US" sz="2400">
              <a:effectLst>
                <a:outerShdw blurRad="38100" dist="38100" dir="2700000" algn="tl">
                  <a:srgbClr val="FFFFFF"/>
                </a:outerShdw>
              </a:effectLst>
              <a:latin typeface="Symbol" pitchFamily="18" charset="2"/>
              <a:cs typeface="+mn-cs"/>
            </a:endParaRPr>
          </a:p>
        </p:txBody>
      </p:sp>
      <p:graphicFrame>
        <p:nvGraphicFramePr>
          <p:cNvPr id="39942" name="Object 5"/>
          <p:cNvGraphicFramePr>
            <a:graphicFrameLocks noChangeAspect="1"/>
          </p:cNvGraphicFramePr>
          <p:nvPr>
            <p:extLst>
              <p:ext uri="{D42A27DB-BD31-4B8C-83A1-F6EECF244321}">
                <p14:modId xmlns:p14="http://schemas.microsoft.com/office/powerpoint/2010/main" val="1004058653"/>
              </p:ext>
            </p:extLst>
          </p:nvPr>
        </p:nvGraphicFramePr>
        <p:xfrm>
          <a:off x="274638" y="1144588"/>
          <a:ext cx="8215312" cy="5419725"/>
        </p:xfrm>
        <a:graphic>
          <a:graphicData uri="http://schemas.openxmlformats.org/presentationml/2006/ole">
            <mc:AlternateContent xmlns:mc="http://schemas.openxmlformats.org/markup-compatibility/2006">
              <mc:Choice xmlns:v="urn:schemas-microsoft-com:vml" Requires="v">
                <p:oleObj spid="_x0000_s121868" name="Graph" r:id="rId3" imgW="4468320" imgH="3395520" progId="Origin50.Graph">
                  <p:embed/>
                </p:oleObj>
              </mc:Choice>
              <mc:Fallback>
                <p:oleObj name="Graph" r:id="rId3" imgW="4468320" imgH="3395520" progId="Origin50.Graph">
                  <p:embed/>
                  <p:pic>
                    <p:nvPicPr>
                      <p:cNvPr id="0" name=""/>
                      <p:cNvPicPr>
                        <a:picLocks noChangeAspect="1" noChangeArrowheads="1"/>
                      </p:cNvPicPr>
                      <p:nvPr/>
                    </p:nvPicPr>
                    <p:blipFill>
                      <a:blip r:embed="rId4"/>
                      <a:srcRect/>
                      <a:stretch>
                        <a:fillRect/>
                      </a:stretch>
                    </p:blipFill>
                    <p:spPr bwMode="auto">
                      <a:xfrm>
                        <a:off x="274638" y="1144588"/>
                        <a:ext cx="8215312" cy="5419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a:spLocks noChangeArrowheads="1"/>
          </p:cNvSpPr>
          <p:nvPr/>
        </p:nvSpPr>
        <p:spPr bwMode="auto">
          <a:xfrm>
            <a:off x="351692" y="210980"/>
            <a:ext cx="8510954" cy="954107"/>
          </a:xfrm>
          <a:prstGeom prst="rect">
            <a:avLst/>
          </a:prstGeom>
          <a:noFill/>
          <a:ln w="9525">
            <a:noFill/>
            <a:miter lim="800000"/>
            <a:headEnd/>
            <a:tailEnd/>
          </a:ln>
          <a:effectLst/>
        </p:spPr>
        <p:txBody>
          <a:bodyPr wrap="square" anchor="ctr">
            <a:spAutoFit/>
          </a:bodyPr>
          <a:lstStyle/>
          <a:p>
            <a:pPr algn="ctr"/>
            <a:r>
              <a:rPr lang="en-GB" dirty="0">
                <a:latin typeface="Arial" charset="0"/>
                <a:cs typeface="+mn-cs"/>
              </a:rPr>
              <a:t>Study of the dynamics of a </a:t>
            </a:r>
            <a:r>
              <a:rPr lang="en-GB" dirty="0" smtClean="0">
                <a:latin typeface="Arial" charset="0"/>
                <a:cs typeface="+mn-cs"/>
              </a:rPr>
              <a:t>barrier hollow-cathode </a:t>
            </a:r>
            <a:r>
              <a:rPr lang="en-GB" dirty="0">
                <a:latin typeface="Arial" charset="0"/>
                <a:cs typeface="+mn-cs"/>
              </a:rPr>
              <a:t>discharge using </a:t>
            </a:r>
            <a:r>
              <a:rPr lang="en-GB" dirty="0" smtClean="0">
                <a:latin typeface="Arial" charset="0"/>
                <a:cs typeface="+mn-cs"/>
              </a:rPr>
              <a:t>a broadened </a:t>
            </a:r>
            <a:r>
              <a:rPr lang="en-GB" dirty="0">
                <a:latin typeface="Arial" charset="0"/>
                <a:cs typeface="+mn-cs"/>
              </a:rPr>
              <a:t>H</a:t>
            </a:r>
            <a:r>
              <a:rPr lang="el-GR" dirty="0">
                <a:latin typeface="Arial" charset="0"/>
                <a:cs typeface="+mn-cs"/>
              </a:rPr>
              <a:t>α </a:t>
            </a:r>
            <a:r>
              <a:rPr lang="en-GB" dirty="0">
                <a:latin typeface="Arial" charset="0"/>
                <a:cs typeface="+mn-cs"/>
              </a:rPr>
              <a:t>line</a:t>
            </a:r>
          </a:p>
        </p:txBody>
      </p:sp>
    </p:spTree>
    <p:extLst>
      <p:ext uri="{BB962C8B-B14F-4D97-AF65-F5344CB8AC3E}">
        <p14:creationId xmlns:p14="http://schemas.microsoft.com/office/powerpoint/2010/main" val="25940481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Text Box 2"/>
          <p:cNvSpPr txBox="1">
            <a:spLocks noChangeArrowheads="1"/>
          </p:cNvSpPr>
          <p:nvPr/>
        </p:nvSpPr>
        <p:spPr bwMode="auto">
          <a:xfrm>
            <a:off x="1198563" y="1189038"/>
            <a:ext cx="577850" cy="346075"/>
          </a:xfrm>
          <a:prstGeom prst="rect">
            <a:avLst/>
          </a:prstGeom>
          <a:noFill/>
          <a:ln w="9525">
            <a:noFill/>
            <a:miter lim="800000"/>
            <a:headEnd/>
            <a:tailEnd/>
          </a:ln>
        </p:spPr>
        <p:txBody>
          <a:bodyPr/>
          <a:lstStyle/>
          <a:p>
            <a:pPr>
              <a:defRPr/>
            </a:pPr>
            <a:endParaRPr lang="en-US" sz="2400">
              <a:effectLst>
                <a:outerShdw blurRad="38100" dist="38100" dir="2700000" algn="tl">
                  <a:srgbClr val="FFFFFF"/>
                </a:outerShdw>
              </a:effectLst>
              <a:latin typeface="Symbol" pitchFamily="18" charset="2"/>
              <a:cs typeface="+mn-cs"/>
            </a:endParaRPr>
          </a:p>
        </p:txBody>
      </p:sp>
      <p:graphicFrame>
        <p:nvGraphicFramePr>
          <p:cNvPr id="39942" name="Object 5"/>
          <p:cNvGraphicFramePr>
            <a:graphicFrameLocks noChangeAspect="1"/>
          </p:cNvGraphicFramePr>
          <p:nvPr>
            <p:extLst>
              <p:ext uri="{D42A27DB-BD31-4B8C-83A1-F6EECF244321}">
                <p14:modId xmlns:p14="http://schemas.microsoft.com/office/powerpoint/2010/main" val="2758932268"/>
              </p:ext>
            </p:extLst>
          </p:nvPr>
        </p:nvGraphicFramePr>
        <p:xfrm>
          <a:off x="274638" y="1144588"/>
          <a:ext cx="8215312" cy="5419725"/>
        </p:xfrm>
        <a:graphic>
          <a:graphicData uri="http://schemas.openxmlformats.org/presentationml/2006/ole">
            <mc:AlternateContent xmlns:mc="http://schemas.openxmlformats.org/markup-compatibility/2006">
              <mc:Choice xmlns:v="urn:schemas-microsoft-com:vml" Requires="v">
                <p:oleObj spid="_x0000_s122892" name="Graph" r:id="rId3" imgW="4468320" imgH="3395520" progId="Origin50.Graph">
                  <p:embed/>
                </p:oleObj>
              </mc:Choice>
              <mc:Fallback>
                <p:oleObj name="Graph" r:id="rId3" imgW="4468320" imgH="3395520" progId="Origin50.Graph">
                  <p:embed/>
                  <p:pic>
                    <p:nvPicPr>
                      <p:cNvPr id="0" name=""/>
                      <p:cNvPicPr>
                        <a:picLocks noChangeAspect="1" noChangeArrowheads="1"/>
                      </p:cNvPicPr>
                      <p:nvPr/>
                    </p:nvPicPr>
                    <p:blipFill>
                      <a:blip r:embed="rId4"/>
                      <a:srcRect/>
                      <a:stretch>
                        <a:fillRect/>
                      </a:stretch>
                    </p:blipFill>
                    <p:spPr bwMode="auto">
                      <a:xfrm>
                        <a:off x="274638" y="1144588"/>
                        <a:ext cx="8215312" cy="5419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a:spLocks noChangeArrowheads="1"/>
          </p:cNvSpPr>
          <p:nvPr/>
        </p:nvSpPr>
        <p:spPr bwMode="auto">
          <a:xfrm>
            <a:off x="351692" y="210980"/>
            <a:ext cx="8510954" cy="954107"/>
          </a:xfrm>
          <a:prstGeom prst="rect">
            <a:avLst/>
          </a:prstGeom>
          <a:noFill/>
          <a:ln w="9525">
            <a:noFill/>
            <a:miter lim="800000"/>
            <a:headEnd/>
            <a:tailEnd/>
          </a:ln>
          <a:effectLst/>
        </p:spPr>
        <p:txBody>
          <a:bodyPr wrap="square" anchor="ctr">
            <a:spAutoFit/>
          </a:bodyPr>
          <a:lstStyle/>
          <a:p>
            <a:pPr algn="ctr"/>
            <a:r>
              <a:rPr lang="en-GB" dirty="0">
                <a:latin typeface="Arial" charset="0"/>
                <a:cs typeface="+mn-cs"/>
              </a:rPr>
              <a:t>Study of the dynamics of a </a:t>
            </a:r>
            <a:r>
              <a:rPr lang="en-GB" dirty="0" smtClean="0">
                <a:latin typeface="Arial" charset="0"/>
                <a:cs typeface="+mn-cs"/>
              </a:rPr>
              <a:t>barrier hollow-cathode </a:t>
            </a:r>
            <a:r>
              <a:rPr lang="en-GB" dirty="0">
                <a:latin typeface="Arial" charset="0"/>
                <a:cs typeface="+mn-cs"/>
              </a:rPr>
              <a:t>discharge using </a:t>
            </a:r>
            <a:r>
              <a:rPr lang="en-GB" dirty="0" smtClean="0">
                <a:latin typeface="Arial" charset="0"/>
                <a:cs typeface="+mn-cs"/>
              </a:rPr>
              <a:t>a broadened </a:t>
            </a:r>
            <a:r>
              <a:rPr lang="en-GB" dirty="0">
                <a:latin typeface="Arial" charset="0"/>
                <a:cs typeface="+mn-cs"/>
              </a:rPr>
              <a:t>H</a:t>
            </a:r>
            <a:r>
              <a:rPr lang="el-GR" dirty="0">
                <a:latin typeface="Arial" charset="0"/>
                <a:cs typeface="+mn-cs"/>
              </a:rPr>
              <a:t>α </a:t>
            </a:r>
            <a:r>
              <a:rPr lang="en-GB" dirty="0">
                <a:latin typeface="Arial" charset="0"/>
                <a:cs typeface="+mn-cs"/>
              </a:rPr>
              <a:t>line</a:t>
            </a:r>
          </a:p>
        </p:txBody>
      </p:sp>
    </p:spTree>
    <p:extLst>
      <p:ext uri="{BB962C8B-B14F-4D97-AF65-F5344CB8AC3E}">
        <p14:creationId xmlns:p14="http://schemas.microsoft.com/office/powerpoint/2010/main" val="38917549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Text Box 2"/>
          <p:cNvSpPr txBox="1">
            <a:spLocks noChangeArrowheads="1"/>
          </p:cNvSpPr>
          <p:nvPr/>
        </p:nvSpPr>
        <p:spPr bwMode="auto">
          <a:xfrm>
            <a:off x="1198563" y="1189038"/>
            <a:ext cx="577850" cy="346075"/>
          </a:xfrm>
          <a:prstGeom prst="rect">
            <a:avLst/>
          </a:prstGeom>
          <a:noFill/>
          <a:ln w="9525">
            <a:noFill/>
            <a:miter lim="800000"/>
            <a:headEnd/>
            <a:tailEnd/>
          </a:ln>
        </p:spPr>
        <p:txBody>
          <a:bodyPr/>
          <a:lstStyle/>
          <a:p>
            <a:pPr>
              <a:defRPr/>
            </a:pPr>
            <a:endParaRPr lang="en-US" sz="2400">
              <a:effectLst>
                <a:outerShdw blurRad="38100" dist="38100" dir="2700000" algn="tl">
                  <a:srgbClr val="FFFFFF"/>
                </a:outerShdw>
              </a:effectLst>
              <a:latin typeface="Symbol" pitchFamily="18" charset="2"/>
              <a:cs typeface="+mn-cs"/>
            </a:endParaRPr>
          </a:p>
        </p:txBody>
      </p:sp>
      <p:graphicFrame>
        <p:nvGraphicFramePr>
          <p:cNvPr id="39942" name="Object 5"/>
          <p:cNvGraphicFramePr>
            <a:graphicFrameLocks noChangeAspect="1"/>
          </p:cNvGraphicFramePr>
          <p:nvPr>
            <p:extLst>
              <p:ext uri="{D42A27DB-BD31-4B8C-83A1-F6EECF244321}">
                <p14:modId xmlns:p14="http://schemas.microsoft.com/office/powerpoint/2010/main" val="4146024067"/>
              </p:ext>
            </p:extLst>
          </p:nvPr>
        </p:nvGraphicFramePr>
        <p:xfrm>
          <a:off x="274638" y="1144588"/>
          <a:ext cx="8215312" cy="5419725"/>
        </p:xfrm>
        <a:graphic>
          <a:graphicData uri="http://schemas.openxmlformats.org/presentationml/2006/ole">
            <mc:AlternateContent xmlns:mc="http://schemas.openxmlformats.org/markup-compatibility/2006">
              <mc:Choice xmlns:v="urn:schemas-microsoft-com:vml" Requires="v">
                <p:oleObj spid="_x0000_s123916" name="Graph" r:id="rId3" imgW="4468320" imgH="3395520" progId="Origin50.Graph">
                  <p:embed/>
                </p:oleObj>
              </mc:Choice>
              <mc:Fallback>
                <p:oleObj name="Graph" r:id="rId3" imgW="4468320" imgH="3395520" progId="Origin50.Graph">
                  <p:embed/>
                  <p:pic>
                    <p:nvPicPr>
                      <p:cNvPr id="0" name=""/>
                      <p:cNvPicPr>
                        <a:picLocks noChangeAspect="1" noChangeArrowheads="1"/>
                      </p:cNvPicPr>
                      <p:nvPr/>
                    </p:nvPicPr>
                    <p:blipFill>
                      <a:blip r:embed="rId4"/>
                      <a:srcRect/>
                      <a:stretch>
                        <a:fillRect/>
                      </a:stretch>
                    </p:blipFill>
                    <p:spPr bwMode="auto">
                      <a:xfrm>
                        <a:off x="274638" y="1144588"/>
                        <a:ext cx="8215312" cy="5419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p:cNvSpPr>
            <a:spLocks noChangeArrowheads="1"/>
          </p:cNvSpPr>
          <p:nvPr/>
        </p:nvSpPr>
        <p:spPr bwMode="auto">
          <a:xfrm>
            <a:off x="351692" y="210980"/>
            <a:ext cx="8510954" cy="954107"/>
          </a:xfrm>
          <a:prstGeom prst="rect">
            <a:avLst/>
          </a:prstGeom>
          <a:noFill/>
          <a:ln w="9525">
            <a:noFill/>
            <a:miter lim="800000"/>
            <a:headEnd/>
            <a:tailEnd/>
          </a:ln>
          <a:effectLst/>
        </p:spPr>
        <p:txBody>
          <a:bodyPr wrap="square" anchor="ctr">
            <a:spAutoFit/>
          </a:bodyPr>
          <a:lstStyle/>
          <a:p>
            <a:pPr algn="ctr"/>
            <a:r>
              <a:rPr lang="en-GB" dirty="0">
                <a:latin typeface="Arial" charset="0"/>
                <a:cs typeface="+mn-cs"/>
              </a:rPr>
              <a:t>Study of the dynamics of a </a:t>
            </a:r>
            <a:r>
              <a:rPr lang="en-GB" dirty="0" smtClean="0">
                <a:latin typeface="Arial" charset="0"/>
                <a:cs typeface="+mn-cs"/>
              </a:rPr>
              <a:t>barrier hollow-cathode </a:t>
            </a:r>
            <a:r>
              <a:rPr lang="en-GB" dirty="0">
                <a:latin typeface="Arial" charset="0"/>
                <a:cs typeface="+mn-cs"/>
              </a:rPr>
              <a:t>discharge using </a:t>
            </a:r>
            <a:r>
              <a:rPr lang="en-GB" dirty="0" smtClean="0">
                <a:latin typeface="Arial" charset="0"/>
                <a:cs typeface="+mn-cs"/>
              </a:rPr>
              <a:t>a broadened </a:t>
            </a:r>
            <a:r>
              <a:rPr lang="en-GB" dirty="0">
                <a:latin typeface="Arial" charset="0"/>
                <a:cs typeface="+mn-cs"/>
              </a:rPr>
              <a:t>H</a:t>
            </a:r>
            <a:r>
              <a:rPr lang="el-GR" dirty="0">
                <a:latin typeface="Arial" charset="0"/>
                <a:cs typeface="+mn-cs"/>
              </a:rPr>
              <a:t>α </a:t>
            </a:r>
            <a:r>
              <a:rPr lang="en-GB" dirty="0">
                <a:latin typeface="Arial" charset="0"/>
                <a:cs typeface="+mn-cs"/>
              </a:rPr>
              <a:t>line</a:t>
            </a:r>
          </a:p>
        </p:txBody>
      </p:sp>
    </p:spTree>
    <p:extLst>
      <p:ext uri="{BB962C8B-B14F-4D97-AF65-F5344CB8AC3E}">
        <p14:creationId xmlns:p14="http://schemas.microsoft.com/office/powerpoint/2010/main" val="3045574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9558" name="Object 6"/>
          <p:cNvGraphicFramePr>
            <a:graphicFrameLocks noChangeAspect="1"/>
          </p:cNvGraphicFramePr>
          <p:nvPr>
            <p:extLst>
              <p:ext uri="{D42A27DB-BD31-4B8C-83A1-F6EECF244321}">
                <p14:modId xmlns:p14="http://schemas.microsoft.com/office/powerpoint/2010/main" val="3098742710"/>
              </p:ext>
            </p:extLst>
          </p:nvPr>
        </p:nvGraphicFramePr>
        <p:xfrm>
          <a:off x="703385" y="914401"/>
          <a:ext cx="7307874" cy="6132513"/>
        </p:xfrm>
        <a:graphic>
          <a:graphicData uri="http://schemas.openxmlformats.org/presentationml/2006/ole">
            <mc:AlternateContent xmlns:mc="http://schemas.openxmlformats.org/markup-compatibility/2006">
              <mc:Choice xmlns:v="urn:schemas-microsoft-com:vml" Requires="v">
                <p:oleObj spid="_x0000_s118835" name="Graph" r:id="rId3" imgW="4335840" imgH="3358080" progId="Origin50.Graph">
                  <p:embed/>
                </p:oleObj>
              </mc:Choice>
              <mc:Fallback>
                <p:oleObj name="Graph" r:id="rId3" imgW="4335840" imgH="335808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385" y="914401"/>
                        <a:ext cx="7307874" cy="613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762" name="Rectangle 2"/>
          <p:cNvSpPr>
            <a:spLocks noChangeArrowheads="1"/>
          </p:cNvSpPr>
          <p:nvPr/>
        </p:nvSpPr>
        <p:spPr bwMode="auto">
          <a:xfrm>
            <a:off x="0" y="2895928"/>
            <a:ext cx="184731" cy="523220"/>
          </a:xfrm>
          <a:prstGeom prst="rect">
            <a:avLst/>
          </a:prstGeom>
          <a:noFill/>
          <a:ln w="9525">
            <a:noFill/>
            <a:miter lim="800000"/>
            <a:headEnd/>
            <a:tailEnd/>
          </a:ln>
          <a:effectLst/>
        </p:spPr>
        <p:txBody>
          <a:bodyPr wrap="none" anchor="ctr">
            <a:spAutoFit/>
          </a:bodyPr>
          <a:lstStyle/>
          <a:p>
            <a:endParaRPr lang="en-GB"/>
          </a:p>
        </p:txBody>
      </p:sp>
      <p:sp>
        <p:nvSpPr>
          <p:cNvPr id="7" name="Rectangle 6"/>
          <p:cNvSpPr>
            <a:spLocks noChangeArrowheads="1"/>
          </p:cNvSpPr>
          <p:nvPr/>
        </p:nvSpPr>
        <p:spPr bwMode="auto">
          <a:xfrm>
            <a:off x="351692" y="210980"/>
            <a:ext cx="8510954" cy="954107"/>
          </a:xfrm>
          <a:prstGeom prst="rect">
            <a:avLst/>
          </a:prstGeom>
          <a:noFill/>
          <a:ln w="9525">
            <a:noFill/>
            <a:miter lim="800000"/>
            <a:headEnd/>
            <a:tailEnd/>
          </a:ln>
          <a:effectLst/>
        </p:spPr>
        <p:txBody>
          <a:bodyPr wrap="square" anchor="ctr">
            <a:spAutoFit/>
          </a:bodyPr>
          <a:lstStyle/>
          <a:p>
            <a:pPr algn="ctr"/>
            <a:r>
              <a:rPr lang="en-GB" dirty="0">
                <a:latin typeface="Arial" charset="0"/>
                <a:cs typeface="+mn-cs"/>
              </a:rPr>
              <a:t>Study of the dynamics of a </a:t>
            </a:r>
            <a:r>
              <a:rPr lang="en-GB" dirty="0" smtClean="0">
                <a:latin typeface="Arial" charset="0"/>
                <a:cs typeface="+mn-cs"/>
              </a:rPr>
              <a:t>barrier hollow-cathode </a:t>
            </a:r>
            <a:r>
              <a:rPr lang="en-GB" dirty="0">
                <a:latin typeface="Arial" charset="0"/>
                <a:cs typeface="+mn-cs"/>
              </a:rPr>
              <a:t>discharge using </a:t>
            </a:r>
            <a:r>
              <a:rPr lang="en-GB" dirty="0" smtClean="0">
                <a:latin typeface="Arial" charset="0"/>
                <a:cs typeface="+mn-cs"/>
              </a:rPr>
              <a:t>a broadened </a:t>
            </a:r>
            <a:r>
              <a:rPr lang="en-GB" dirty="0">
                <a:latin typeface="Arial" charset="0"/>
                <a:cs typeface="+mn-cs"/>
              </a:rPr>
              <a:t>H</a:t>
            </a:r>
            <a:r>
              <a:rPr lang="el-GR" dirty="0">
                <a:latin typeface="Arial" charset="0"/>
                <a:cs typeface="+mn-cs"/>
              </a:rPr>
              <a:t>α </a:t>
            </a:r>
            <a:r>
              <a:rPr lang="en-GB" dirty="0">
                <a:latin typeface="Arial" charset="0"/>
                <a:cs typeface="+mn-cs"/>
              </a:rPr>
              <a:t>line</a:t>
            </a:r>
          </a:p>
        </p:txBody>
      </p:sp>
    </p:spTree>
    <p:extLst>
      <p:ext uri="{BB962C8B-B14F-4D97-AF65-F5344CB8AC3E}">
        <p14:creationId xmlns:p14="http://schemas.microsoft.com/office/powerpoint/2010/main" val="207465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558"/>
                                        </p:tgtEl>
                                        <p:attrNameLst>
                                          <p:attrName>style.visibility</p:attrName>
                                        </p:attrNameLst>
                                      </p:cBhvr>
                                      <p:to>
                                        <p:strVal val="visible"/>
                                      </p:to>
                                    </p:set>
                                    <p:animEffect transition="in" filter="fade">
                                      <p:cBhvr>
                                        <p:cTn id="7" dur="1000"/>
                                        <p:tgtEl>
                                          <p:spTgt spid="279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7" name="Text Box 3"/>
          <p:cNvSpPr txBox="1">
            <a:spLocks noChangeArrowheads="1"/>
          </p:cNvSpPr>
          <p:nvPr/>
        </p:nvSpPr>
        <p:spPr bwMode="auto">
          <a:xfrm>
            <a:off x="1198563" y="838200"/>
            <a:ext cx="577850" cy="346075"/>
          </a:xfrm>
          <a:prstGeom prst="rect">
            <a:avLst/>
          </a:prstGeom>
          <a:noFill/>
          <a:ln w="9525">
            <a:noFill/>
            <a:miter lim="800000"/>
            <a:headEnd/>
            <a:tailEnd/>
          </a:ln>
        </p:spPr>
        <p:txBody>
          <a:bodyPr/>
          <a:lstStyle/>
          <a:p>
            <a:pPr>
              <a:defRPr/>
            </a:pPr>
            <a:endParaRPr lang="en-US" sz="2400">
              <a:effectLst>
                <a:outerShdw blurRad="38100" dist="38100" dir="2700000" algn="tl">
                  <a:srgbClr val="FFFFFF"/>
                </a:outerShdw>
              </a:effectLst>
              <a:latin typeface="Symbol" pitchFamily="18" charset="2"/>
              <a:cs typeface="+mn-cs"/>
            </a:endParaRPr>
          </a:p>
        </p:txBody>
      </p:sp>
      <p:sp>
        <p:nvSpPr>
          <p:cNvPr id="59397" name="TextBox 7"/>
          <p:cNvSpPr txBox="1">
            <a:spLocks noChangeArrowheads="1"/>
          </p:cNvSpPr>
          <p:nvPr/>
        </p:nvSpPr>
        <p:spPr bwMode="auto">
          <a:xfrm>
            <a:off x="1287463" y="381000"/>
            <a:ext cx="61269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2800" dirty="0">
                <a:latin typeface="Arial" charset="0"/>
              </a:rPr>
              <a:t>Hydrogen </a:t>
            </a:r>
            <a:r>
              <a:rPr lang="en-GB" altLang="en-US" sz="2800" dirty="0" err="1">
                <a:latin typeface="Arial" charset="0"/>
              </a:rPr>
              <a:t>Balmer</a:t>
            </a:r>
            <a:r>
              <a:rPr lang="en-GB" altLang="en-US" sz="2800" dirty="0">
                <a:latin typeface="Arial" charset="0"/>
              </a:rPr>
              <a:t> alpha line – </a:t>
            </a:r>
            <a:r>
              <a:rPr lang="en-GB" altLang="en-US" sz="2800" dirty="0" smtClean="0">
                <a:latin typeface="Arial" charset="0"/>
              </a:rPr>
              <a:t>end on</a:t>
            </a:r>
            <a:endParaRPr lang="en-GB" altLang="en-US" sz="2800" dirty="0">
              <a:latin typeface="Arial" charset="0"/>
            </a:endParaRPr>
          </a:p>
        </p:txBody>
      </p:sp>
      <p:grpSp>
        <p:nvGrpSpPr>
          <p:cNvPr id="3" name="Group 2"/>
          <p:cNvGrpSpPr/>
          <p:nvPr/>
        </p:nvGrpSpPr>
        <p:grpSpPr>
          <a:xfrm>
            <a:off x="914400" y="1665287"/>
            <a:ext cx="3241675" cy="2616002"/>
            <a:chOff x="914400" y="1665287"/>
            <a:chExt cx="3241675" cy="2616002"/>
          </a:xfrm>
        </p:grpSpPr>
        <p:grpSp>
          <p:nvGrpSpPr>
            <p:cNvPr id="2" name="Group 1"/>
            <p:cNvGrpSpPr/>
            <p:nvPr/>
          </p:nvGrpSpPr>
          <p:grpSpPr>
            <a:xfrm>
              <a:off x="914400" y="3187501"/>
              <a:ext cx="3241675" cy="1093788"/>
              <a:chOff x="1479550" y="2895600"/>
              <a:chExt cx="3241675" cy="1093788"/>
            </a:xfrm>
          </p:grpSpPr>
          <p:sp>
            <p:nvSpPr>
              <p:cNvPr id="17" name="Rectangle 641"/>
              <p:cNvSpPr>
                <a:spLocks noChangeArrowheads="1"/>
              </p:cNvSpPr>
              <p:nvPr/>
            </p:nvSpPr>
            <p:spPr bwMode="auto">
              <a:xfrm>
                <a:off x="2285950" y="3351014"/>
                <a:ext cx="1600200" cy="228600"/>
              </a:xfrm>
              <a:prstGeom prst="rect">
                <a:avLst/>
              </a:prstGeom>
              <a:gradFill rotWithShape="1">
                <a:gsLst>
                  <a:gs pos="1000">
                    <a:srgbClr val="CC99FF">
                      <a:gamma/>
                      <a:tint val="66667"/>
                      <a:invGamma/>
                      <a:lumMod val="66000"/>
                    </a:srgbClr>
                  </a:gs>
                  <a:gs pos="38000">
                    <a:srgbClr val="CC99FF">
                      <a:alpha val="66000"/>
                    </a:srgbClr>
                  </a:gs>
                  <a:gs pos="100000">
                    <a:srgbClr val="CC99FF">
                      <a:gamma/>
                      <a:tint val="66667"/>
                      <a:invGamma/>
                    </a:srgbClr>
                  </a:gs>
                </a:gsLst>
                <a:lin ang="5400000" scaled="1"/>
              </a:gradFill>
              <a:ln>
                <a:noFill/>
              </a:ln>
              <a:effectLst/>
            </p:spPr>
            <p:txBody>
              <a:bodyPr wrap="none" anchor="ctr"/>
              <a:lstStyle/>
              <a:p>
                <a:pPr>
                  <a:defRPr/>
                </a:pPr>
                <a:endParaRPr lang="en-GB">
                  <a:cs typeface="+mn-cs"/>
                </a:endParaRPr>
              </a:p>
            </p:txBody>
          </p:sp>
          <p:sp>
            <p:nvSpPr>
              <p:cNvPr id="9235" name="Rectangle 614"/>
              <p:cNvSpPr>
                <a:spLocks noChangeAspect="1" noChangeArrowheads="1"/>
              </p:cNvSpPr>
              <p:nvPr/>
            </p:nvSpPr>
            <p:spPr bwMode="auto">
              <a:xfrm rot="16200000" flipH="1" flipV="1">
                <a:off x="2936081" y="3013869"/>
                <a:ext cx="327025" cy="16240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GB" altLang="en-US" sz="2800"/>
              </a:p>
            </p:txBody>
          </p:sp>
          <p:sp>
            <p:nvSpPr>
              <p:cNvPr id="19" name="Rectangle 615"/>
              <p:cNvSpPr>
                <a:spLocks noChangeAspect="1" noChangeArrowheads="1"/>
              </p:cNvSpPr>
              <p:nvPr/>
            </p:nvSpPr>
            <p:spPr bwMode="auto">
              <a:xfrm rot="5400000" flipH="1">
                <a:off x="3033712" y="1673225"/>
                <a:ext cx="131763" cy="3240087"/>
              </a:xfrm>
              <a:prstGeom prst="rect">
                <a:avLst/>
              </a:prstGeom>
              <a:solidFill>
                <a:schemeClr val="bg1">
                  <a:lumMod val="75000"/>
                </a:schemeClr>
              </a:solidFill>
              <a:ln w="9525">
                <a:solidFill>
                  <a:srgbClr val="000000"/>
                </a:solidFill>
                <a:miter lim="800000"/>
                <a:headEnd/>
                <a:tailEnd/>
              </a:ln>
            </p:spPr>
            <p:txBody>
              <a:bodyPr/>
              <a:lstStyle/>
              <a:p>
                <a:pPr>
                  <a:defRPr/>
                </a:pPr>
                <a:endParaRPr lang="en-GB">
                  <a:cs typeface="+mn-cs"/>
                </a:endParaRPr>
              </a:p>
            </p:txBody>
          </p:sp>
          <p:sp>
            <p:nvSpPr>
              <p:cNvPr id="9237" name="Rectangle 616"/>
              <p:cNvSpPr>
                <a:spLocks noChangeAspect="1" noChangeArrowheads="1"/>
              </p:cNvSpPr>
              <p:nvPr/>
            </p:nvSpPr>
            <p:spPr bwMode="auto">
              <a:xfrm rot="5400000" flipH="1">
                <a:off x="2936874" y="2247901"/>
                <a:ext cx="328613" cy="1624012"/>
              </a:xfrm>
              <a:prstGeom prst="rect">
                <a:avLst/>
              </a:prstGeom>
              <a:pattFill prst="smGrid">
                <a:fgClr>
                  <a:schemeClr val="tx1"/>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GB" altLang="en-US" sz="2800"/>
              </a:p>
            </p:txBody>
          </p:sp>
          <p:sp>
            <p:nvSpPr>
              <p:cNvPr id="21" name="Rectangle 617"/>
              <p:cNvSpPr>
                <a:spLocks noChangeAspect="1" noChangeArrowheads="1"/>
              </p:cNvSpPr>
              <p:nvPr/>
            </p:nvSpPr>
            <p:spPr bwMode="auto">
              <a:xfrm rot="16200000" flipH="1" flipV="1">
                <a:off x="3033712" y="1971675"/>
                <a:ext cx="134937" cy="3240088"/>
              </a:xfrm>
              <a:prstGeom prst="rect">
                <a:avLst/>
              </a:prstGeom>
              <a:solidFill>
                <a:schemeClr val="bg1">
                  <a:lumMod val="75000"/>
                </a:schemeClr>
              </a:solidFill>
              <a:ln w="9525">
                <a:solidFill>
                  <a:srgbClr val="000000"/>
                </a:solidFill>
                <a:miter lim="800000"/>
                <a:headEnd/>
                <a:tailEnd/>
              </a:ln>
            </p:spPr>
            <p:txBody>
              <a:bodyPr/>
              <a:lstStyle/>
              <a:p>
                <a:pPr>
                  <a:defRPr/>
                </a:pPr>
                <a:endParaRPr lang="en-GB">
                  <a:cs typeface="+mn-cs"/>
                </a:endParaRPr>
              </a:p>
            </p:txBody>
          </p:sp>
        </p:grpSp>
        <p:grpSp>
          <p:nvGrpSpPr>
            <p:cNvPr id="25" name="Group 24"/>
            <p:cNvGrpSpPr>
              <a:grpSpLocks/>
            </p:cNvGrpSpPr>
            <p:nvPr/>
          </p:nvGrpSpPr>
          <p:grpSpPr bwMode="auto">
            <a:xfrm>
              <a:off x="1371600" y="1665287"/>
              <a:ext cx="2590800" cy="1447800"/>
              <a:chOff x="2819400" y="1828800"/>
              <a:chExt cx="2590800" cy="1447800"/>
            </a:xfrm>
          </p:grpSpPr>
          <p:sp>
            <p:nvSpPr>
              <p:cNvPr id="26" name="AutoShape 636"/>
              <p:cNvSpPr>
                <a:spLocks noChangeArrowheads="1"/>
              </p:cNvSpPr>
              <p:nvPr/>
            </p:nvSpPr>
            <p:spPr bwMode="auto">
              <a:xfrm flipH="1">
                <a:off x="3824288" y="2667000"/>
                <a:ext cx="381000" cy="609600"/>
              </a:xfrm>
              <a:prstGeom prst="upArrow">
                <a:avLst>
                  <a:gd name="adj1" fmla="val 50000"/>
                  <a:gd name="adj2" fmla="val 40000"/>
                </a:avLst>
              </a:prstGeom>
              <a:solidFill>
                <a:schemeClr val="tx2">
                  <a:alpha val="45882"/>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GB" altLang="en-US" sz="2800"/>
              </a:p>
            </p:txBody>
          </p:sp>
          <p:sp>
            <p:nvSpPr>
              <p:cNvPr id="27" name="Text Box 637"/>
              <p:cNvSpPr txBox="1">
                <a:spLocks noChangeArrowheads="1"/>
              </p:cNvSpPr>
              <p:nvPr/>
            </p:nvSpPr>
            <p:spPr bwMode="auto">
              <a:xfrm flipH="1">
                <a:off x="2819400" y="1828800"/>
                <a:ext cx="25908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601663" eaLnBrk="0" hangingPunct="0">
                  <a:spcBef>
                    <a:spcPct val="20000"/>
                  </a:spcBef>
                  <a:buChar char="•"/>
                  <a:defRPr sz="3200">
                    <a:solidFill>
                      <a:schemeClr val="tx1"/>
                    </a:solidFill>
                    <a:latin typeface="Times New Roman" pitchFamily="18" charset="0"/>
                  </a:defRPr>
                </a:lvl1pPr>
                <a:lvl2pPr marL="742950" indent="-285750" defTabSz="601663" eaLnBrk="0" hangingPunct="0">
                  <a:spcBef>
                    <a:spcPct val="20000"/>
                  </a:spcBef>
                  <a:buChar char="–"/>
                  <a:defRPr sz="2800">
                    <a:solidFill>
                      <a:schemeClr val="tx1"/>
                    </a:solidFill>
                    <a:latin typeface="Times New Roman" pitchFamily="18" charset="0"/>
                  </a:defRPr>
                </a:lvl2pPr>
                <a:lvl3pPr marL="1143000" indent="-228600" defTabSz="601663" eaLnBrk="0" hangingPunct="0">
                  <a:spcBef>
                    <a:spcPct val="20000"/>
                  </a:spcBef>
                  <a:buChar char="•"/>
                  <a:defRPr sz="2400">
                    <a:solidFill>
                      <a:schemeClr val="tx1"/>
                    </a:solidFill>
                    <a:latin typeface="Times New Roman" pitchFamily="18" charset="0"/>
                  </a:defRPr>
                </a:lvl3pPr>
                <a:lvl4pPr marL="1600200" indent="-228600" defTabSz="601663" eaLnBrk="0" hangingPunct="0">
                  <a:spcBef>
                    <a:spcPct val="20000"/>
                  </a:spcBef>
                  <a:buChar char="–"/>
                  <a:defRPr sz="2000">
                    <a:solidFill>
                      <a:schemeClr val="tx1"/>
                    </a:solidFill>
                    <a:latin typeface="Times New Roman" pitchFamily="18" charset="0"/>
                  </a:defRPr>
                </a:lvl4pPr>
                <a:lvl5pPr marL="2057400" indent="-228600" defTabSz="601663" eaLnBrk="0" hangingPunct="0">
                  <a:spcBef>
                    <a:spcPct val="20000"/>
                  </a:spcBef>
                  <a:buChar char="»"/>
                  <a:defRPr sz="2000">
                    <a:solidFill>
                      <a:schemeClr val="tx1"/>
                    </a:solidFill>
                    <a:latin typeface="Times New Roman" pitchFamily="18" charset="0"/>
                  </a:defRPr>
                </a:lvl5pPr>
                <a:lvl6pPr marL="2514600" indent="-228600" defTabSz="601663"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601663"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601663"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601663"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dirty="0">
                    <a:latin typeface="Tahoma" pitchFamily="34" charset="0"/>
                  </a:rPr>
                  <a:t>to spectrometer</a:t>
                </a:r>
              </a:p>
              <a:p>
                <a:pPr algn="ctr" eaLnBrk="1" hangingPunct="1">
                  <a:spcBef>
                    <a:spcPts val="600"/>
                  </a:spcBef>
                  <a:buFontTx/>
                  <a:buNone/>
                </a:pPr>
                <a:r>
                  <a:rPr lang="en-US" altLang="en-US" sz="2000" dirty="0">
                    <a:latin typeface="Tahoma" pitchFamily="34" charset="0"/>
                  </a:rPr>
                  <a:t>end-on observation</a:t>
                </a:r>
              </a:p>
            </p:txBody>
          </p:sp>
        </p:grpSp>
      </p:grpSp>
      <p:graphicFrame>
        <p:nvGraphicFramePr>
          <p:cNvPr id="28" name="Object 474"/>
          <p:cNvGraphicFramePr>
            <a:graphicFrameLocks noChangeAspect="1"/>
          </p:cNvGraphicFramePr>
          <p:nvPr>
            <p:extLst>
              <p:ext uri="{D42A27DB-BD31-4B8C-83A1-F6EECF244321}">
                <p14:modId xmlns:p14="http://schemas.microsoft.com/office/powerpoint/2010/main" val="875830280"/>
              </p:ext>
            </p:extLst>
          </p:nvPr>
        </p:nvGraphicFramePr>
        <p:xfrm>
          <a:off x="4154488" y="2971800"/>
          <a:ext cx="5116512" cy="4046538"/>
        </p:xfrm>
        <a:graphic>
          <a:graphicData uri="http://schemas.openxmlformats.org/presentationml/2006/ole">
            <mc:AlternateContent xmlns:mc="http://schemas.openxmlformats.org/markup-compatibility/2006">
              <mc:Choice xmlns:v="urn:schemas-microsoft-com:vml" Requires="v">
                <p:oleObj spid="_x0000_s128005" name="Graph" r:id="rId3" imgW="3924000" imgH="3103200" progId="Origin50.Graph">
                  <p:embed/>
                </p:oleObj>
              </mc:Choice>
              <mc:Fallback>
                <p:oleObj name="Graph" r:id="rId3" imgW="3924000" imgH="3103200" progId="Origin50.Graph">
                  <p:embed/>
                  <p:pic>
                    <p:nvPicPr>
                      <p:cNvPr id="0" name=""/>
                      <p:cNvPicPr>
                        <a:picLocks noChangeAspect="1" noChangeArrowheads="1"/>
                      </p:cNvPicPr>
                      <p:nvPr/>
                    </p:nvPicPr>
                    <p:blipFill>
                      <a:blip r:embed="rId4"/>
                      <a:srcRect/>
                      <a:stretch>
                        <a:fillRect/>
                      </a:stretch>
                    </p:blipFill>
                    <p:spPr bwMode="auto">
                      <a:xfrm>
                        <a:off x="4154488" y="2971800"/>
                        <a:ext cx="5116512" cy="404653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987643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397"/>
                                        </p:tgtEl>
                                        <p:attrNameLst>
                                          <p:attrName>style.visibility</p:attrName>
                                        </p:attrNameLst>
                                      </p:cBhvr>
                                      <p:to>
                                        <p:strVal val="visible"/>
                                      </p:to>
                                    </p:set>
                                    <p:animEffect transition="in" filter="fade">
                                      <p:cBhvr>
                                        <p:cTn id="7" dur="500"/>
                                        <p:tgtEl>
                                          <p:spTgt spid="593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ChangeArrowheads="1"/>
          </p:cNvSpPr>
          <p:nvPr/>
        </p:nvSpPr>
        <p:spPr bwMode="auto">
          <a:xfrm>
            <a:off x="0" y="2895928"/>
            <a:ext cx="184731" cy="523220"/>
          </a:xfrm>
          <a:prstGeom prst="rect">
            <a:avLst/>
          </a:prstGeom>
          <a:noFill/>
          <a:ln w="9525">
            <a:noFill/>
            <a:miter lim="800000"/>
            <a:headEnd/>
            <a:tailEnd/>
          </a:ln>
          <a:effectLst/>
        </p:spPr>
        <p:txBody>
          <a:bodyPr wrap="none" anchor="ctr">
            <a:spAutoFit/>
          </a:bodyPr>
          <a:lstStyle/>
          <a:p>
            <a:endParaRPr lang="en-GB"/>
          </a:p>
        </p:txBody>
      </p:sp>
      <p:graphicFrame>
        <p:nvGraphicFramePr>
          <p:cNvPr id="286721" name="Object 1"/>
          <p:cNvGraphicFramePr>
            <a:graphicFrameLocks noChangeAspect="1"/>
          </p:cNvGraphicFramePr>
          <p:nvPr>
            <p:extLst>
              <p:ext uri="{D42A27DB-BD31-4B8C-83A1-F6EECF244321}">
                <p14:modId xmlns:p14="http://schemas.microsoft.com/office/powerpoint/2010/main" val="3173019463"/>
              </p:ext>
            </p:extLst>
          </p:nvPr>
        </p:nvGraphicFramePr>
        <p:xfrm>
          <a:off x="4038600" y="1295400"/>
          <a:ext cx="5291138" cy="4648200"/>
        </p:xfrm>
        <a:graphic>
          <a:graphicData uri="http://schemas.openxmlformats.org/presentationml/2006/ole">
            <mc:AlternateContent xmlns:mc="http://schemas.openxmlformats.org/markup-compatibility/2006">
              <mc:Choice xmlns:v="urn:schemas-microsoft-com:vml" Requires="v">
                <p:oleObj spid="_x0000_s119850" name="Graph" r:id="rId3" imgW="4973760" imgH="3480480" progId="Origin50.Graph">
                  <p:embed/>
                </p:oleObj>
              </mc:Choice>
              <mc:Fallback>
                <p:oleObj name="Graph" r:id="rId3" imgW="4973760" imgH="3480480" progId="Origin50.Graph">
                  <p:embed/>
                  <p:pic>
                    <p:nvPicPr>
                      <p:cNvPr id="0" name=""/>
                      <p:cNvPicPr>
                        <a:picLocks noChangeAspect="1" noChangeArrowheads="1"/>
                      </p:cNvPicPr>
                      <p:nvPr/>
                    </p:nvPicPr>
                    <p:blipFill>
                      <a:blip r:embed="rId4"/>
                      <a:srcRect/>
                      <a:stretch>
                        <a:fillRect/>
                      </a:stretch>
                    </p:blipFill>
                    <p:spPr bwMode="auto">
                      <a:xfrm>
                        <a:off x="4038600" y="1295400"/>
                        <a:ext cx="5291138" cy="4648200"/>
                      </a:xfrm>
                      <a:prstGeom prst="rect">
                        <a:avLst/>
                      </a:prstGeom>
                      <a:noFill/>
                      <a:ln>
                        <a:noFill/>
                      </a:ln>
                      <a:effectLst/>
                    </p:spPr>
                  </p:pic>
                </p:oleObj>
              </mc:Fallback>
            </mc:AlternateContent>
          </a:graphicData>
        </a:graphic>
      </p:graphicFrame>
      <p:graphicFrame>
        <p:nvGraphicFramePr>
          <p:cNvPr id="286722" name="Object 2"/>
          <p:cNvGraphicFramePr>
            <a:graphicFrameLocks noChangeAspect="1"/>
          </p:cNvGraphicFramePr>
          <p:nvPr>
            <p:extLst>
              <p:ext uri="{D42A27DB-BD31-4B8C-83A1-F6EECF244321}">
                <p14:modId xmlns:p14="http://schemas.microsoft.com/office/powerpoint/2010/main" val="1844143361"/>
              </p:ext>
            </p:extLst>
          </p:nvPr>
        </p:nvGraphicFramePr>
        <p:xfrm>
          <a:off x="-373335" y="1295400"/>
          <a:ext cx="5285060" cy="4572000"/>
        </p:xfrm>
        <a:graphic>
          <a:graphicData uri="http://schemas.openxmlformats.org/presentationml/2006/ole">
            <mc:AlternateContent xmlns:mc="http://schemas.openxmlformats.org/markup-compatibility/2006">
              <mc:Choice xmlns:v="urn:schemas-microsoft-com:vml" Requires="v">
                <p:oleObj spid="_x0000_s119851" name="Graph" r:id="rId5" imgW="4929120" imgH="3453120" progId="Origin50.Graph">
                  <p:embed/>
                </p:oleObj>
              </mc:Choice>
              <mc:Fallback>
                <p:oleObj name="Graph" r:id="rId5" imgW="4929120" imgH="3453120" progId="Origin50.Graph">
                  <p:embed/>
                  <p:pic>
                    <p:nvPicPr>
                      <p:cNvPr id="0" name=""/>
                      <p:cNvPicPr>
                        <a:picLocks noChangeAspect="1" noChangeArrowheads="1"/>
                      </p:cNvPicPr>
                      <p:nvPr/>
                    </p:nvPicPr>
                    <p:blipFill>
                      <a:blip r:embed="rId6"/>
                      <a:srcRect/>
                      <a:stretch>
                        <a:fillRect/>
                      </a:stretch>
                    </p:blipFill>
                    <p:spPr bwMode="auto">
                      <a:xfrm>
                        <a:off x="-373335" y="1295400"/>
                        <a:ext cx="5285060" cy="4572000"/>
                      </a:xfrm>
                      <a:prstGeom prst="rect">
                        <a:avLst/>
                      </a:prstGeom>
                      <a:noFill/>
                      <a:ln>
                        <a:noFill/>
                      </a:ln>
                      <a:effectLst/>
                    </p:spPr>
                  </p:pic>
                </p:oleObj>
              </mc:Fallback>
            </mc:AlternateContent>
          </a:graphicData>
        </a:graphic>
      </p:graphicFrame>
      <p:sp>
        <p:nvSpPr>
          <p:cNvPr id="6" name="Rectangle 5"/>
          <p:cNvSpPr>
            <a:spLocks noChangeArrowheads="1"/>
          </p:cNvSpPr>
          <p:nvPr/>
        </p:nvSpPr>
        <p:spPr bwMode="auto">
          <a:xfrm>
            <a:off x="351692" y="210980"/>
            <a:ext cx="8510954" cy="954107"/>
          </a:xfrm>
          <a:prstGeom prst="rect">
            <a:avLst/>
          </a:prstGeom>
          <a:noFill/>
          <a:ln w="9525">
            <a:noFill/>
            <a:miter lim="800000"/>
            <a:headEnd/>
            <a:tailEnd/>
          </a:ln>
          <a:effectLst/>
        </p:spPr>
        <p:txBody>
          <a:bodyPr wrap="square" anchor="ctr">
            <a:spAutoFit/>
          </a:bodyPr>
          <a:lstStyle/>
          <a:p>
            <a:pPr algn="ctr"/>
            <a:r>
              <a:rPr lang="en-GB" dirty="0">
                <a:latin typeface="Arial" charset="0"/>
                <a:cs typeface="+mn-cs"/>
              </a:rPr>
              <a:t>Study of the dynamics of a </a:t>
            </a:r>
            <a:r>
              <a:rPr lang="en-GB" dirty="0" smtClean="0">
                <a:latin typeface="Arial" charset="0"/>
                <a:cs typeface="+mn-cs"/>
              </a:rPr>
              <a:t>barrier hollow-cathode </a:t>
            </a:r>
            <a:r>
              <a:rPr lang="en-GB" dirty="0">
                <a:latin typeface="Arial" charset="0"/>
                <a:cs typeface="+mn-cs"/>
              </a:rPr>
              <a:t>discharge using </a:t>
            </a:r>
            <a:r>
              <a:rPr lang="en-GB" dirty="0" smtClean="0">
                <a:latin typeface="Arial" charset="0"/>
                <a:cs typeface="+mn-cs"/>
              </a:rPr>
              <a:t>a broadened </a:t>
            </a:r>
            <a:r>
              <a:rPr lang="en-GB" dirty="0">
                <a:latin typeface="Arial" charset="0"/>
                <a:cs typeface="+mn-cs"/>
              </a:rPr>
              <a:t>H</a:t>
            </a:r>
            <a:r>
              <a:rPr lang="el-GR" dirty="0">
                <a:latin typeface="Arial" charset="0"/>
                <a:cs typeface="+mn-cs"/>
              </a:rPr>
              <a:t>α </a:t>
            </a:r>
            <a:r>
              <a:rPr lang="en-GB" dirty="0">
                <a:latin typeface="Arial" charset="0"/>
                <a:cs typeface="+mn-cs"/>
              </a:rPr>
              <a:t>line</a:t>
            </a:r>
          </a:p>
        </p:txBody>
      </p:sp>
      <p:sp>
        <p:nvSpPr>
          <p:cNvPr id="2" name="Rectangle 1"/>
          <p:cNvSpPr/>
          <p:nvPr/>
        </p:nvSpPr>
        <p:spPr>
          <a:xfrm>
            <a:off x="152400" y="6120825"/>
            <a:ext cx="8710246" cy="584775"/>
          </a:xfrm>
          <a:prstGeom prst="rect">
            <a:avLst/>
          </a:prstGeom>
        </p:spPr>
        <p:txBody>
          <a:bodyPr wrap="square">
            <a:spAutoFit/>
          </a:bodyPr>
          <a:lstStyle/>
          <a:p>
            <a:r>
              <a:rPr lang="pt-BR" sz="1600" dirty="0" smtClean="0">
                <a:latin typeface="Arial" charset="0"/>
                <a:cs typeface="+mn-cs"/>
              </a:rPr>
              <a:t>B M Obradovi</a:t>
            </a:r>
            <a:r>
              <a:rPr lang="sr-Latn-RS" sz="1600" dirty="0" smtClean="0">
                <a:latin typeface="Arial" charset="0"/>
                <a:cs typeface="+mn-cs"/>
              </a:rPr>
              <a:t>ć</a:t>
            </a:r>
            <a:r>
              <a:rPr lang="pt-BR" sz="1600" dirty="0" smtClean="0">
                <a:latin typeface="Arial" charset="0"/>
                <a:cs typeface="+mn-cs"/>
              </a:rPr>
              <a:t>, S S Ivkovi</a:t>
            </a:r>
            <a:r>
              <a:rPr lang="sr-Latn-RS" sz="1600" dirty="0" smtClean="0">
                <a:latin typeface="Arial" charset="0"/>
                <a:cs typeface="+mn-cs"/>
              </a:rPr>
              <a:t>ć</a:t>
            </a:r>
            <a:r>
              <a:rPr lang="pt-BR" sz="1600" dirty="0" smtClean="0">
                <a:latin typeface="Arial" charset="0"/>
                <a:cs typeface="+mn-cs"/>
              </a:rPr>
              <a:t>, N Cvetanovi</a:t>
            </a:r>
            <a:r>
              <a:rPr lang="sr-Latn-RS" sz="1600" dirty="0" smtClean="0">
                <a:latin typeface="Arial" charset="0"/>
                <a:cs typeface="+mn-cs"/>
              </a:rPr>
              <a:t>ć</a:t>
            </a:r>
            <a:r>
              <a:rPr lang="pt-BR" sz="1600" dirty="0" smtClean="0">
                <a:latin typeface="Arial" charset="0"/>
                <a:cs typeface="+mn-cs"/>
              </a:rPr>
              <a:t> and M M Kuraica</a:t>
            </a:r>
            <a:r>
              <a:rPr lang="sr-Latn-RS" sz="1600" dirty="0" smtClean="0">
                <a:latin typeface="Arial" charset="0"/>
                <a:cs typeface="+mn-cs"/>
              </a:rPr>
              <a:t>, </a:t>
            </a:r>
            <a:r>
              <a:rPr lang="fr-FR" sz="1600" dirty="0" smtClean="0">
                <a:latin typeface="Arial" charset="0"/>
                <a:cs typeface="+mn-cs"/>
              </a:rPr>
              <a:t>Plasma </a:t>
            </a:r>
            <a:r>
              <a:rPr lang="fr-FR" sz="1600" dirty="0">
                <a:latin typeface="Arial" charset="0"/>
                <a:cs typeface="+mn-cs"/>
              </a:rPr>
              <a:t>Sources </a:t>
            </a:r>
            <a:r>
              <a:rPr lang="fr-FR" sz="1600" dirty="0" err="1">
                <a:latin typeface="Arial" charset="0"/>
                <a:cs typeface="+mn-cs"/>
              </a:rPr>
              <a:t>Sci</a:t>
            </a:r>
            <a:r>
              <a:rPr lang="fr-FR" sz="1600" dirty="0">
                <a:latin typeface="Arial" charset="0"/>
                <a:cs typeface="+mn-cs"/>
              </a:rPr>
              <a:t>. </a:t>
            </a:r>
            <a:r>
              <a:rPr lang="fr-FR" sz="1600" dirty="0" err="1">
                <a:latin typeface="Arial" charset="0"/>
                <a:cs typeface="+mn-cs"/>
              </a:rPr>
              <a:t>Technol</a:t>
            </a:r>
            <a:r>
              <a:rPr lang="fr-FR" sz="1600" dirty="0">
                <a:latin typeface="Arial" charset="0"/>
                <a:cs typeface="+mn-cs"/>
              </a:rPr>
              <a:t>. 23 (2014) 015021</a:t>
            </a:r>
            <a:endParaRPr lang="en-GB" sz="1600" dirty="0">
              <a:latin typeface="Arial" charset="0"/>
              <a:cs typeface="+mn-cs"/>
            </a:endParaRPr>
          </a:p>
        </p:txBody>
      </p:sp>
    </p:spTree>
    <p:extLst>
      <p:ext uri="{BB962C8B-B14F-4D97-AF65-F5344CB8AC3E}">
        <p14:creationId xmlns:p14="http://schemas.microsoft.com/office/powerpoint/2010/main" val="170102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22"/>
                                        </p:tgtEl>
                                        <p:attrNameLst>
                                          <p:attrName>style.visibility</p:attrName>
                                        </p:attrNameLst>
                                      </p:cBhvr>
                                      <p:to>
                                        <p:strVal val="visible"/>
                                      </p:to>
                                    </p:set>
                                    <p:animEffect transition="in" filter="fade">
                                      <p:cBhvr>
                                        <p:cTn id="7" dur="500"/>
                                        <p:tgtEl>
                                          <p:spTgt spid="2867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721"/>
                                        </p:tgtEl>
                                        <p:attrNameLst>
                                          <p:attrName>style.visibility</p:attrName>
                                        </p:attrNameLst>
                                      </p:cBhvr>
                                      <p:to>
                                        <p:strVal val="visible"/>
                                      </p:to>
                                    </p:set>
                                    <p:animEffect transition="in" filter="fade">
                                      <p:cBhvr>
                                        <p:cTn id="12" dur="500"/>
                                        <p:tgtEl>
                                          <p:spTgt spid="2867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ChangeArrowheads="1"/>
          </p:cNvSpPr>
          <p:nvPr/>
        </p:nvSpPr>
        <p:spPr bwMode="auto">
          <a:xfrm>
            <a:off x="0" y="2895928"/>
            <a:ext cx="184731" cy="523220"/>
          </a:xfrm>
          <a:prstGeom prst="rect">
            <a:avLst/>
          </a:prstGeom>
          <a:noFill/>
          <a:ln w="9525">
            <a:noFill/>
            <a:miter lim="800000"/>
            <a:headEnd/>
            <a:tailEnd/>
          </a:ln>
          <a:effectLst/>
        </p:spPr>
        <p:txBody>
          <a:bodyPr wrap="none" anchor="ctr">
            <a:spAutoFit/>
          </a:bodyPr>
          <a:lstStyle/>
          <a:p>
            <a:endParaRPr lang="en-GB"/>
          </a:p>
        </p:txBody>
      </p:sp>
      <p:graphicFrame>
        <p:nvGraphicFramePr>
          <p:cNvPr id="286723" name="Object 3"/>
          <p:cNvGraphicFramePr>
            <a:graphicFrameLocks noChangeAspect="1"/>
          </p:cNvGraphicFramePr>
          <p:nvPr>
            <p:extLst>
              <p:ext uri="{D42A27DB-BD31-4B8C-83A1-F6EECF244321}">
                <p14:modId xmlns:p14="http://schemas.microsoft.com/office/powerpoint/2010/main" val="3348575648"/>
              </p:ext>
            </p:extLst>
          </p:nvPr>
        </p:nvGraphicFramePr>
        <p:xfrm>
          <a:off x="781080" y="1371600"/>
          <a:ext cx="6806909" cy="5042449"/>
        </p:xfrm>
        <a:graphic>
          <a:graphicData uri="http://schemas.openxmlformats.org/presentationml/2006/ole">
            <mc:AlternateContent xmlns:mc="http://schemas.openxmlformats.org/markup-compatibility/2006">
              <mc:Choice xmlns:v="urn:schemas-microsoft-com:vml" Requires="v">
                <p:oleObj spid="_x0000_s124940" name="Graph" r:id="rId3" imgW="5096160" imgH="3484800" progId="Origin50.Graph">
                  <p:embed/>
                </p:oleObj>
              </mc:Choice>
              <mc:Fallback>
                <p:oleObj name="Graph" r:id="rId3" imgW="5096160" imgH="3484800" progId="Origin50.Graph">
                  <p:embed/>
                  <p:pic>
                    <p:nvPicPr>
                      <p:cNvPr id="0" name=""/>
                      <p:cNvPicPr>
                        <a:picLocks noChangeAspect="1" noChangeArrowheads="1"/>
                      </p:cNvPicPr>
                      <p:nvPr/>
                    </p:nvPicPr>
                    <p:blipFill>
                      <a:blip r:embed="rId4"/>
                      <a:srcRect/>
                      <a:stretch>
                        <a:fillRect/>
                      </a:stretch>
                    </p:blipFill>
                    <p:spPr bwMode="auto">
                      <a:xfrm>
                        <a:off x="781080" y="1371600"/>
                        <a:ext cx="6806909" cy="5042449"/>
                      </a:xfrm>
                      <a:prstGeom prst="rect">
                        <a:avLst/>
                      </a:prstGeom>
                      <a:noFill/>
                      <a:ln>
                        <a:noFill/>
                      </a:ln>
                      <a:effectLst/>
                    </p:spPr>
                  </p:pic>
                </p:oleObj>
              </mc:Fallback>
            </mc:AlternateContent>
          </a:graphicData>
        </a:graphic>
      </p:graphicFrame>
      <p:sp>
        <p:nvSpPr>
          <p:cNvPr id="6" name="Rectangle 5"/>
          <p:cNvSpPr>
            <a:spLocks noChangeArrowheads="1"/>
          </p:cNvSpPr>
          <p:nvPr/>
        </p:nvSpPr>
        <p:spPr bwMode="auto">
          <a:xfrm>
            <a:off x="351692" y="210980"/>
            <a:ext cx="8510954" cy="954107"/>
          </a:xfrm>
          <a:prstGeom prst="rect">
            <a:avLst/>
          </a:prstGeom>
          <a:noFill/>
          <a:ln w="9525">
            <a:noFill/>
            <a:miter lim="800000"/>
            <a:headEnd/>
            <a:tailEnd/>
          </a:ln>
          <a:effectLst/>
        </p:spPr>
        <p:txBody>
          <a:bodyPr wrap="square" anchor="ctr">
            <a:spAutoFit/>
          </a:bodyPr>
          <a:lstStyle/>
          <a:p>
            <a:pPr algn="ctr"/>
            <a:r>
              <a:rPr lang="en-GB" dirty="0">
                <a:latin typeface="Arial" charset="0"/>
                <a:cs typeface="+mn-cs"/>
              </a:rPr>
              <a:t>Study of the dynamics of a </a:t>
            </a:r>
            <a:r>
              <a:rPr lang="en-GB" dirty="0" smtClean="0">
                <a:latin typeface="Arial" charset="0"/>
                <a:cs typeface="+mn-cs"/>
              </a:rPr>
              <a:t>barrier hollow-cathode </a:t>
            </a:r>
            <a:r>
              <a:rPr lang="en-GB" dirty="0">
                <a:latin typeface="Arial" charset="0"/>
                <a:cs typeface="+mn-cs"/>
              </a:rPr>
              <a:t>discharge using </a:t>
            </a:r>
            <a:r>
              <a:rPr lang="en-GB" dirty="0" smtClean="0">
                <a:latin typeface="Arial" charset="0"/>
                <a:cs typeface="+mn-cs"/>
              </a:rPr>
              <a:t>a broadened </a:t>
            </a:r>
            <a:r>
              <a:rPr lang="en-GB" dirty="0">
                <a:latin typeface="Arial" charset="0"/>
                <a:cs typeface="+mn-cs"/>
              </a:rPr>
              <a:t>H</a:t>
            </a:r>
            <a:r>
              <a:rPr lang="el-GR" dirty="0">
                <a:latin typeface="Arial" charset="0"/>
                <a:cs typeface="+mn-cs"/>
              </a:rPr>
              <a:t>α </a:t>
            </a:r>
            <a:r>
              <a:rPr lang="en-GB" dirty="0">
                <a:latin typeface="Arial" charset="0"/>
                <a:cs typeface="+mn-cs"/>
              </a:rPr>
              <a:t>line</a:t>
            </a:r>
          </a:p>
        </p:txBody>
      </p:sp>
    </p:spTree>
    <p:extLst>
      <p:ext uri="{BB962C8B-B14F-4D97-AF65-F5344CB8AC3E}">
        <p14:creationId xmlns:p14="http://schemas.microsoft.com/office/powerpoint/2010/main" val="19380077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ChangeArrowheads="1"/>
          </p:cNvSpPr>
          <p:nvPr/>
        </p:nvSpPr>
        <p:spPr bwMode="auto">
          <a:xfrm>
            <a:off x="0" y="2895928"/>
            <a:ext cx="184731" cy="523220"/>
          </a:xfrm>
          <a:prstGeom prst="rect">
            <a:avLst/>
          </a:prstGeom>
          <a:noFill/>
          <a:ln w="9525">
            <a:noFill/>
            <a:miter lim="800000"/>
            <a:headEnd/>
            <a:tailEnd/>
          </a:ln>
          <a:effectLst/>
        </p:spPr>
        <p:txBody>
          <a:bodyPr wrap="none" anchor="ctr">
            <a:spAutoFit/>
          </a:bodyPr>
          <a:lstStyle/>
          <a:p>
            <a:endParaRPr lang="en-GB"/>
          </a:p>
        </p:txBody>
      </p:sp>
      <p:sp>
        <p:nvSpPr>
          <p:cNvPr id="6" name="Rectangle 5"/>
          <p:cNvSpPr>
            <a:spLocks noChangeArrowheads="1"/>
          </p:cNvSpPr>
          <p:nvPr/>
        </p:nvSpPr>
        <p:spPr bwMode="auto">
          <a:xfrm>
            <a:off x="373301" y="2438785"/>
            <a:ext cx="8510954" cy="523220"/>
          </a:xfrm>
          <a:prstGeom prst="rect">
            <a:avLst/>
          </a:prstGeom>
          <a:noFill/>
          <a:ln w="9525">
            <a:noFill/>
            <a:miter lim="800000"/>
            <a:headEnd/>
            <a:tailEnd/>
          </a:ln>
          <a:effectLst/>
        </p:spPr>
        <p:txBody>
          <a:bodyPr wrap="square" anchor="ctr">
            <a:spAutoFit/>
          </a:bodyPr>
          <a:lstStyle/>
          <a:p>
            <a:pPr algn="ctr"/>
            <a:r>
              <a:rPr lang="en-GB" dirty="0" smtClean="0">
                <a:latin typeface="Arial" charset="0"/>
                <a:cs typeface="+mn-cs"/>
              </a:rPr>
              <a:t>Thank you for your attention!</a:t>
            </a:r>
            <a:endParaRPr lang="en-GB" dirty="0">
              <a:latin typeface="Arial" charset="0"/>
              <a:cs typeface="+mn-cs"/>
            </a:endParaRPr>
          </a:p>
        </p:txBody>
      </p:sp>
    </p:spTree>
    <p:extLst>
      <p:ext uri="{BB962C8B-B14F-4D97-AF65-F5344CB8AC3E}">
        <p14:creationId xmlns:p14="http://schemas.microsoft.com/office/powerpoint/2010/main" val="16140069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7" name="Text Box 3"/>
          <p:cNvSpPr txBox="1">
            <a:spLocks noChangeArrowheads="1"/>
          </p:cNvSpPr>
          <p:nvPr/>
        </p:nvSpPr>
        <p:spPr bwMode="auto">
          <a:xfrm>
            <a:off x="1198563" y="838200"/>
            <a:ext cx="577850" cy="346075"/>
          </a:xfrm>
          <a:prstGeom prst="rect">
            <a:avLst/>
          </a:prstGeom>
          <a:noFill/>
          <a:ln w="9525">
            <a:noFill/>
            <a:miter lim="800000"/>
            <a:headEnd/>
            <a:tailEnd/>
          </a:ln>
        </p:spPr>
        <p:txBody>
          <a:bodyPr/>
          <a:lstStyle/>
          <a:p>
            <a:pPr>
              <a:defRPr/>
            </a:pPr>
            <a:endParaRPr lang="en-US" sz="2400">
              <a:effectLst>
                <a:outerShdw blurRad="38100" dist="38100" dir="2700000" algn="tl">
                  <a:srgbClr val="FFFFFF"/>
                </a:outerShdw>
              </a:effectLst>
              <a:latin typeface="Symbol" pitchFamily="18" charset="2"/>
              <a:cs typeface="+mn-cs"/>
            </a:endParaRPr>
          </a:p>
        </p:txBody>
      </p:sp>
      <p:graphicFrame>
        <p:nvGraphicFramePr>
          <p:cNvPr id="58372" name="Object 1"/>
          <p:cNvGraphicFramePr>
            <a:graphicFrameLocks/>
          </p:cNvGraphicFramePr>
          <p:nvPr/>
        </p:nvGraphicFramePr>
        <p:xfrm>
          <a:off x="1225550" y="4491038"/>
          <a:ext cx="6480175" cy="2519362"/>
        </p:xfrm>
        <a:graphic>
          <a:graphicData uri="http://schemas.openxmlformats.org/presentationml/2006/ole">
            <mc:AlternateContent xmlns:mc="http://schemas.openxmlformats.org/markup-compatibility/2006">
              <mc:Choice xmlns:v="urn:schemas-microsoft-com:vml" Requires="v">
                <p:oleObj spid="_x0000_s7226" name="Graph" r:id="rId3" imgW="3358896" imgH="3123590" progId="Origin50.Graph">
                  <p:embed/>
                </p:oleObj>
              </mc:Choice>
              <mc:Fallback>
                <p:oleObj name="Graph" r:id="rId3" imgW="3358896" imgH="3123590" progId="Origin50.Graph">
                  <p:embed/>
                  <p:pic>
                    <p:nvPicPr>
                      <p:cNvPr id="0" name="Object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5550" y="4491038"/>
                        <a:ext cx="648017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373" name="TextBox 2"/>
          <p:cNvSpPr txBox="1">
            <a:spLocks noChangeArrowheads="1"/>
          </p:cNvSpPr>
          <p:nvPr/>
        </p:nvSpPr>
        <p:spPr bwMode="auto">
          <a:xfrm>
            <a:off x="1130300" y="304800"/>
            <a:ext cx="6807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2800">
                <a:latin typeface="Arial" charset="0"/>
              </a:rPr>
              <a:t>Hydrogen Balmer alpha line - unpolarized</a:t>
            </a:r>
          </a:p>
        </p:txBody>
      </p:sp>
      <p:grpSp>
        <p:nvGrpSpPr>
          <p:cNvPr id="4" name="Group 3"/>
          <p:cNvGrpSpPr>
            <a:grpSpLocks/>
          </p:cNvGrpSpPr>
          <p:nvPr/>
        </p:nvGrpSpPr>
        <p:grpSpPr bwMode="auto">
          <a:xfrm>
            <a:off x="1143000" y="2662238"/>
            <a:ext cx="6645275" cy="2062162"/>
            <a:chOff x="1143000" y="2661514"/>
            <a:chExt cx="6644640" cy="2062886"/>
          </a:xfrm>
        </p:grpSpPr>
        <p:pic>
          <p:nvPicPr>
            <p:cNvPr id="7185" name="Picture 1"/>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661514"/>
              <a:ext cx="6644640" cy="206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3063691" y="3304677"/>
              <a:ext cx="3101679" cy="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63691" y="4143171"/>
              <a:ext cx="3101679" cy="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188" name="TextBox 7"/>
            <p:cNvSpPr txBox="1">
              <a:spLocks noChangeArrowheads="1"/>
            </p:cNvSpPr>
            <p:nvPr/>
          </p:nvSpPr>
          <p:spPr bwMode="auto">
            <a:xfrm>
              <a:off x="1780910" y="3105090"/>
              <a:ext cx="11544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2000">
                  <a:solidFill>
                    <a:schemeClr val="bg1"/>
                  </a:solidFill>
                  <a:latin typeface="Arial" charset="0"/>
                </a:rPr>
                <a:t>Cathode</a:t>
              </a:r>
            </a:p>
          </p:txBody>
        </p:sp>
        <p:sp>
          <p:nvSpPr>
            <p:cNvPr id="7189" name="TextBox 7"/>
            <p:cNvSpPr txBox="1">
              <a:spLocks noChangeArrowheads="1"/>
            </p:cNvSpPr>
            <p:nvPr/>
          </p:nvSpPr>
          <p:spPr bwMode="auto">
            <a:xfrm>
              <a:off x="1828800" y="3943290"/>
              <a:ext cx="9268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2000">
                  <a:solidFill>
                    <a:schemeClr val="bg1"/>
                  </a:solidFill>
                  <a:latin typeface="Arial" charset="0"/>
                </a:rPr>
                <a:t>Anode</a:t>
              </a:r>
            </a:p>
          </p:txBody>
        </p:sp>
      </p:grpSp>
      <p:grpSp>
        <p:nvGrpSpPr>
          <p:cNvPr id="3" name="Group 2"/>
          <p:cNvGrpSpPr>
            <a:grpSpLocks/>
          </p:cNvGrpSpPr>
          <p:nvPr/>
        </p:nvGrpSpPr>
        <p:grpSpPr bwMode="auto">
          <a:xfrm>
            <a:off x="1243013" y="1214438"/>
            <a:ext cx="6445250" cy="1311275"/>
            <a:chOff x="2748036" y="1174114"/>
            <a:chExt cx="6445250" cy="1311275"/>
          </a:xfrm>
        </p:grpSpPr>
        <p:sp>
          <p:nvSpPr>
            <p:cNvPr id="11" name="Rectangle 641"/>
            <p:cNvSpPr>
              <a:spLocks noChangeArrowheads="1"/>
            </p:cNvSpPr>
            <p:nvPr/>
          </p:nvSpPr>
          <p:spPr bwMode="auto">
            <a:xfrm>
              <a:off x="3554436" y="1629528"/>
              <a:ext cx="1600200" cy="228600"/>
            </a:xfrm>
            <a:prstGeom prst="rect">
              <a:avLst/>
            </a:prstGeom>
            <a:gradFill rotWithShape="1">
              <a:gsLst>
                <a:gs pos="1000">
                  <a:srgbClr val="CC99FF">
                    <a:gamma/>
                    <a:tint val="66667"/>
                    <a:invGamma/>
                    <a:lumMod val="66000"/>
                  </a:srgbClr>
                </a:gs>
                <a:gs pos="38000">
                  <a:srgbClr val="CC99FF">
                    <a:alpha val="66000"/>
                  </a:srgbClr>
                </a:gs>
                <a:gs pos="100000">
                  <a:srgbClr val="CC99FF">
                    <a:gamma/>
                    <a:tint val="66667"/>
                    <a:invGamma/>
                  </a:srgbClr>
                </a:gs>
              </a:gsLst>
              <a:lin ang="5400000" scaled="1"/>
            </a:gradFill>
            <a:ln>
              <a:noFill/>
            </a:ln>
            <a:effectLst/>
          </p:spPr>
          <p:txBody>
            <a:bodyPr wrap="none" anchor="ctr"/>
            <a:lstStyle/>
            <a:p>
              <a:pPr>
                <a:defRPr/>
              </a:pPr>
              <a:endParaRPr lang="en-GB">
                <a:cs typeface="+mn-cs"/>
              </a:endParaRPr>
            </a:p>
          </p:txBody>
        </p:sp>
        <p:sp>
          <p:nvSpPr>
            <p:cNvPr id="7178" name="Rectangle 614"/>
            <p:cNvSpPr>
              <a:spLocks noChangeAspect="1" noChangeArrowheads="1"/>
            </p:cNvSpPr>
            <p:nvPr/>
          </p:nvSpPr>
          <p:spPr bwMode="auto">
            <a:xfrm rot="-5400000" flipH="1" flipV="1">
              <a:off x="4204567" y="1292383"/>
              <a:ext cx="327025" cy="16240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GB" altLang="en-US" sz="2800"/>
            </a:p>
          </p:txBody>
        </p:sp>
        <p:sp>
          <p:nvSpPr>
            <p:cNvPr id="13" name="Rectangle 615"/>
            <p:cNvSpPr>
              <a:spLocks noChangeAspect="1" noChangeArrowheads="1"/>
            </p:cNvSpPr>
            <p:nvPr/>
          </p:nvSpPr>
          <p:spPr bwMode="auto">
            <a:xfrm rot="5400000" flipH="1">
              <a:off x="4302198" y="-48261"/>
              <a:ext cx="131763" cy="3240087"/>
            </a:xfrm>
            <a:prstGeom prst="rect">
              <a:avLst/>
            </a:prstGeom>
            <a:solidFill>
              <a:schemeClr val="bg1">
                <a:lumMod val="75000"/>
              </a:schemeClr>
            </a:solidFill>
            <a:ln w="9525">
              <a:solidFill>
                <a:srgbClr val="000000"/>
              </a:solidFill>
              <a:miter lim="800000"/>
              <a:headEnd/>
              <a:tailEnd/>
            </a:ln>
          </p:spPr>
          <p:txBody>
            <a:bodyPr/>
            <a:lstStyle/>
            <a:p>
              <a:pPr>
                <a:defRPr/>
              </a:pPr>
              <a:endParaRPr lang="en-GB">
                <a:cs typeface="+mn-cs"/>
              </a:endParaRPr>
            </a:p>
          </p:txBody>
        </p:sp>
        <p:sp>
          <p:nvSpPr>
            <p:cNvPr id="7180" name="Rectangle 616"/>
            <p:cNvSpPr>
              <a:spLocks noChangeAspect="1" noChangeArrowheads="1"/>
            </p:cNvSpPr>
            <p:nvPr/>
          </p:nvSpPr>
          <p:spPr bwMode="auto">
            <a:xfrm rot="5400000" flipH="1">
              <a:off x="4205360" y="526415"/>
              <a:ext cx="328613" cy="1624012"/>
            </a:xfrm>
            <a:prstGeom prst="rect">
              <a:avLst/>
            </a:prstGeom>
            <a:pattFill prst="smGrid">
              <a:fgClr>
                <a:schemeClr val="tx1"/>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GB" altLang="en-US" sz="2800"/>
            </a:p>
          </p:txBody>
        </p:sp>
        <p:sp>
          <p:nvSpPr>
            <p:cNvPr id="15" name="Rectangle 617"/>
            <p:cNvSpPr>
              <a:spLocks noChangeAspect="1" noChangeArrowheads="1"/>
            </p:cNvSpPr>
            <p:nvPr/>
          </p:nvSpPr>
          <p:spPr bwMode="auto">
            <a:xfrm rot="16200000" flipH="1" flipV="1">
              <a:off x="4302198" y="250189"/>
              <a:ext cx="134937" cy="3240088"/>
            </a:xfrm>
            <a:prstGeom prst="rect">
              <a:avLst/>
            </a:prstGeom>
            <a:solidFill>
              <a:schemeClr val="bg1">
                <a:lumMod val="75000"/>
              </a:schemeClr>
            </a:solidFill>
            <a:ln w="9525">
              <a:solidFill>
                <a:srgbClr val="000000"/>
              </a:solidFill>
              <a:miter lim="800000"/>
              <a:headEnd/>
              <a:tailEnd/>
            </a:ln>
          </p:spPr>
          <p:txBody>
            <a:bodyPr/>
            <a:lstStyle/>
            <a:p>
              <a:pPr>
                <a:defRPr/>
              </a:pPr>
              <a:endParaRPr lang="en-GB">
                <a:cs typeface="+mn-cs"/>
              </a:endParaRPr>
            </a:p>
          </p:txBody>
        </p:sp>
        <p:sp>
          <p:nvSpPr>
            <p:cNvPr id="7182" name="Text Box 628"/>
            <p:cNvSpPr txBox="1">
              <a:spLocks noChangeArrowheads="1"/>
            </p:cNvSpPr>
            <p:nvPr/>
          </p:nvSpPr>
          <p:spPr bwMode="auto">
            <a:xfrm flipH="1">
              <a:off x="5107061" y="1788477"/>
              <a:ext cx="126682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44538" eaLnBrk="0" hangingPunct="0">
                <a:spcBef>
                  <a:spcPct val="20000"/>
                </a:spcBef>
                <a:buChar char="•"/>
                <a:defRPr sz="3200">
                  <a:solidFill>
                    <a:schemeClr val="tx1"/>
                  </a:solidFill>
                  <a:latin typeface="Times New Roman" pitchFamily="18" charset="0"/>
                </a:defRPr>
              </a:lvl1pPr>
              <a:lvl2pPr marL="742950" indent="-285750" defTabSz="744538" eaLnBrk="0" hangingPunct="0">
                <a:spcBef>
                  <a:spcPct val="20000"/>
                </a:spcBef>
                <a:buChar char="–"/>
                <a:defRPr sz="2800">
                  <a:solidFill>
                    <a:schemeClr val="tx1"/>
                  </a:solidFill>
                  <a:latin typeface="Times New Roman" pitchFamily="18" charset="0"/>
                </a:defRPr>
              </a:lvl2pPr>
              <a:lvl3pPr marL="1143000" indent="-228600" defTabSz="744538" eaLnBrk="0" hangingPunct="0">
                <a:spcBef>
                  <a:spcPct val="20000"/>
                </a:spcBef>
                <a:buChar char="•"/>
                <a:defRPr sz="2400">
                  <a:solidFill>
                    <a:schemeClr val="tx1"/>
                  </a:solidFill>
                  <a:latin typeface="Times New Roman" pitchFamily="18" charset="0"/>
                </a:defRPr>
              </a:lvl3pPr>
              <a:lvl4pPr marL="1600200" indent="-228600" defTabSz="744538" eaLnBrk="0" hangingPunct="0">
                <a:spcBef>
                  <a:spcPct val="20000"/>
                </a:spcBef>
                <a:buChar char="–"/>
                <a:defRPr sz="2000">
                  <a:solidFill>
                    <a:schemeClr val="tx1"/>
                  </a:solidFill>
                  <a:latin typeface="Times New Roman" pitchFamily="18" charset="0"/>
                </a:defRPr>
              </a:lvl4pPr>
              <a:lvl5pPr marL="2057400" indent="-228600" defTabSz="744538" eaLnBrk="0" hangingPunct="0">
                <a:spcBef>
                  <a:spcPct val="20000"/>
                </a:spcBef>
                <a:buChar char="»"/>
                <a:defRPr sz="2000">
                  <a:solidFill>
                    <a:schemeClr val="tx1"/>
                  </a:solidFill>
                  <a:latin typeface="Times New Roman" pitchFamily="18" charset="0"/>
                </a:defRPr>
              </a:lvl5pPr>
              <a:lvl6pPr marL="2514600" indent="-228600" defTabSz="744538"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744538"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744538"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744538"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500">
                <a:latin typeface="Tahoma" pitchFamily="34" charset="0"/>
              </a:endParaRPr>
            </a:p>
          </p:txBody>
        </p:sp>
        <p:sp>
          <p:nvSpPr>
            <p:cNvPr id="7183" name="AutoShape 639"/>
            <p:cNvSpPr>
              <a:spLocks noChangeArrowheads="1"/>
            </p:cNvSpPr>
            <p:nvPr/>
          </p:nvSpPr>
          <p:spPr bwMode="auto">
            <a:xfrm rot="5400000" flipH="1">
              <a:off x="6259586" y="1439227"/>
              <a:ext cx="381000" cy="609600"/>
            </a:xfrm>
            <a:prstGeom prst="upArrow">
              <a:avLst>
                <a:gd name="adj1" fmla="val 50000"/>
                <a:gd name="adj2" fmla="val 40000"/>
              </a:avLst>
            </a:prstGeom>
            <a:solidFill>
              <a:schemeClr val="tx2">
                <a:alpha val="45882"/>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GB" altLang="en-US" sz="2800"/>
            </a:p>
          </p:txBody>
        </p:sp>
        <p:sp>
          <p:nvSpPr>
            <p:cNvPr id="7184" name="Text Box 640"/>
            <p:cNvSpPr txBox="1">
              <a:spLocks noChangeArrowheads="1"/>
            </p:cNvSpPr>
            <p:nvPr/>
          </p:nvSpPr>
          <p:spPr bwMode="auto">
            <a:xfrm flipH="1">
              <a:off x="6678686" y="1324927"/>
              <a:ext cx="25146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601663" eaLnBrk="0" hangingPunct="0">
                <a:spcBef>
                  <a:spcPct val="20000"/>
                </a:spcBef>
                <a:buChar char="•"/>
                <a:defRPr sz="3200">
                  <a:solidFill>
                    <a:schemeClr val="tx1"/>
                  </a:solidFill>
                  <a:latin typeface="Times New Roman" pitchFamily="18" charset="0"/>
                </a:defRPr>
              </a:lvl1pPr>
              <a:lvl2pPr marL="742950" indent="-285750" defTabSz="601663" eaLnBrk="0" hangingPunct="0">
                <a:spcBef>
                  <a:spcPct val="20000"/>
                </a:spcBef>
                <a:buChar char="–"/>
                <a:defRPr sz="2800">
                  <a:solidFill>
                    <a:schemeClr val="tx1"/>
                  </a:solidFill>
                  <a:latin typeface="Times New Roman" pitchFamily="18" charset="0"/>
                </a:defRPr>
              </a:lvl2pPr>
              <a:lvl3pPr marL="1143000" indent="-228600" defTabSz="601663" eaLnBrk="0" hangingPunct="0">
                <a:spcBef>
                  <a:spcPct val="20000"/>
                </a:spcBef>
                <a:buChar char="•"/>
                <a:defRPr sz="2400">
                  <a:solidFill>
                    <a:schemeClr val="tx1"/>
                  </a:solidFill>
                  <a:latin typeface="Times New Roman" pitchFamily="18" charset="0"/>
                </a:defRPr>
              </a:lvl3pPr>
              <a:lvl4pPr marL="1600200" indent="-228600" defTabSz="601663" eaLnBrk="0" hangingPunct="0">
                <a:spcBef>
                  <a:spcPct val="20000"/>
                </a:spcBef>
                <a:buChar char="–"/>
                <a:defRPr sz="2000">
                  <a:solidFill>
                    <a:schemeClr val="tx1"/>
                  </a:solidFill>
                  <a:latin typeface="Times New Roman" pitchFamily="18" charset="0"/>
                </a:defRPr>
              </a:lvl4pPr>
              <a:lvl5pPr marL="2057400" indent="-228600" defTabSz="601663" eaLnBrk="0" hangingPunct="0">
                <a:spcBef>
                  <a:spcPct val="20000"/>
                </a:spcBef>
                <a:buChar char="»"/>
                <a:defRPr sz="2000">
                  <a:solidFill>
                    <a:schemeClr val="tx1"/>
                  </a:solidFill>
                  <a:latin typeface="Times New Roman" pitchFamily="18" charset="0"/>
                </a:defRPr>
              </a:lvl5pPr>
              <a:lvl6pPr marL="2514600" indent="-228600" defTabSz="601663"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601663"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601663"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601663"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000">
                  <a:latin typeface="Tahoma" pitchFamily="34" charset="0"/>
                </a:rPr>
                <a:t>to spectrometer</a:t>
              </a:r>
            </a:p>
            <a:p>
              <a:pPr algn="ctr" eaLnBrk="1" hangingPunct="1">
                <a:spcBef>
                  <a:spcPct val="50000"/>
                </a:spcBef>
                <a:buFontTx/>
                <a:buNone/>
              </a:pPr>
              <a:r>
                <a:rPr lang="en-US" altLang="en-US" sz="2000">
                  <a:latin typeface="Tahoma" pitchFamily="34" charset="0"/>
                </a:rPr>
                <a:t>side-on observation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373"/>
                                        </p:tgtEl>
                                        <p:attrNameLst>
                                          <p:attrName>style.visibility</p:attrName>
                                        </p:attrNameLst>
                                      </p:cBhvr>
                                      <p:to>
                                        <p:strVal val="visible"/>
                                      </p:to>
                                    </p:set>
                                    <p:animEffect transition="in" filter="fade">
                                      <p:cBhvr>
                                        <p:cTn id="7" dur="500"/>
                                        <p:tgtEl>
                                          <p:spTgt spid="583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8372"/>
                                        </p:tgtEl>
                                        <p:attrNameLst>
                                          <p:attrName>style.visibility</p:attrName>
                                        </p:attrNameLst>
                                      </p:cBhvr>
                                      <p:to>
                                        <p:strVal val="visible"/>
                                      </p:to>
                                    </p:set>
                                    <p:animEffect transition="in" filter="fade">
                                      <p:cBhvr>
                                        <p:cTn id="22" dur="5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7" name="Text Box 3"/>
          <p:cNvSpPr txBox="1">
            <a:spLocks noChangeArrowheads="1"/>
          </p:cNvSpPr>
          <p:nvPr/>
        </p:nvSpPr>
        <p:spPr bwMode="auto">
          <a:xfrm>
            <a:off x="1198563" y="838200"/>
            <a:ext cx="577850" cy="346075"/>
          </a:xfrm>
          <a:prstGeom prst="rect">
            <a:avLst/>
          </a:prstGeom>
          <a:noFill/>
          <a:ln w="9525">
            <a:noFill/>
            <a:miter lim="800000"/>
            <a:headEnd/>
            <a:tailEnd/>
          </a:ln>
        </p:spPr>
        <p:txBody>
          <a:bodyPr/>
          <a:lstStyle/>
          <a:p>
            <a:pPr>
              <a:defRPr/>
            </a:pPr>
            <a:endParaRPr lang="en-US" sz="2400">
              <a:effectLst>
                <a:outerShdw blurRad="38100" dist="38100" dir="2700000" algn="tl">
                  <a:srgbClr val="FFFFFF"/>
                </a:outerShdw>
              </a:effectLst>
              <a:latin typeface="Symbol" pitchFamily="18" charset="2"/>
              <a:cs typeface="+mn-cs"/>
            </a:endParaRPr>
          </a:p>
        </p:txBody>
      </p:sp>
      <p:graphicFrame>
        <p:nvGraphicFramePr>
          <p:cNvPr id="59396" name="Object 1"/>
          <p:cNvGraphicFramePr>
            <a:graphicFrameLocks noChangeAspect="1"/>
          </p:cNvGraphicFramePr>
          <p:nvPr/>
        </p:nvGraphicFramePr>
        <p:xfrm>
          <a:off x="1304925" y="4505325"/>
          <a:ext cx="6477000" cy="2505075"/>
        </p:xfrm>
        <a:graphic>
          <a:graphicData uri="http://schemas.openxmlformats.org/presentationml/2006/ole">
            <mc:AlternateContent xmlns:mc="http://schemas.openxmlformats.org/markup-compatibility/2006">
              <mc:Choice xmlns:v="urn:schemas-microsoft-com:vml" Requires="v">
                <p:oleObj spid="_x0000_s8253" name="Graph" r:id="rId3" imgW="3358896" imgH="3123590" progId="Origin50.Graph">
                  <p:embed/>
                </p:oleObj>
              </mc:Choice>
              <mc:Fallback>
                <p:oleObj name="Graph" r:id="rId3" imgW="3358896" imgH="3123590" progId="Origin50.Graph">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925" y="4505325"/>
                        <a:ext cx="64770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397" name="TextBox 7"/>
          <p:cNvSpPr txBox="1">
            <a:spLocks noChangeArrowheads="1"/>
          </p:cNvSpPr>
          <p:nvPr/>
        </p:nvSpPr>
        <p:spPr bwMode="auto">
          <a:xfrm>
            <a:off x="1287463" y="381000"/>
            <a:ext cx="6835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2800">
                <a:latin typeface="Arial" charset="0"/>
              </a:rPr>
              <a:t>Hydrogen Balmer alpha line – </a:t>
            </a:r>
            <a:r>
              <a:rPr lang="el-GR" altLang="en-US" sz="2800">
                <a:latin typeface="Arial" charset="0"/>
              </a:rPr>
              <a:t>π</a:t>
            </a:r>
            <a:r>
              <a:rPr lang="en-GB" altLang="en-US" sz="2800">
                <a:latin typeface="Arial" charset="0"/>
              </a:rPr>
              <a:t> polarized</a:t>
            </a:r>
          </a:p>
        </p:txBody>
      </p:sp>
      <p:grpSp>
        <p:nvGrpSpPr>
          <p:cNvPr id="7" name="Group 6"/>
          <p:cNvGrpSpPr>
            <a:grpSpLocks/>
          </p:cNvGrpSpPr>
          <p:nvPr/>
        </p:nvGrpSpPr>
        <p:grpSpPr bwMode="auto">
          <a:xfrm>
            <a:off x="1143000" y="2728913"/>
            <a:ext cx="6619875" cy="1901825"/>
            <a:chOff x="1304544" y="2500312"/>
            <a:chExt cx="6620256" cy="1901952"/>
          </a:xfrm>
        </p:grpSpPr>
        <p:pic>
          <p:nvPicPr>
            <p:cNvPr id="821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4544" y="2500312"/>
              <a:ext cx="6620256" cy="190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3065183" y="3048036"/>
              <a:ext cx="3098978" cy="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065183" y="3810086"/>
              <a:ext cx="3098978" cy="0"/>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215" name="TextBox 7"/>
            <p:cNvSpPr txBox="1">
              <a:spLocks noChangeArrowheads="1"/>
            </p:cNvSpPr>
            <p:nvPr/>
          </p:nvSpPr>
          <p:spPr bwMode="auto">
            <a:xfrm>
              <a:off x="1780910" y="2847945"/>
              <a:ext cx="11544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2000">
                  <a:solidFill>
                    <a:schemeClr val="bg1"/>
                  </a:solidFill>
                  <a:latin typeface="Arial" charset="0"/>
                </a:rPr>
                <a:t>Cathode</a:t>
              </a:r>
            </a:p>
          </p:txBody>
        </p:sp>
        <p:sp>
          <p:nvSpPr>
            <p:cNvPr id="8216" name="TextBox 7"/>
            <p:cNvSpPr txBox="1">
              <a:spLocks noChangeArrowheads="1"/>
            </p:cNvSpPr>
            <p:nvPr/>
          </p:nvSpPr>
          <p:spPr bwMode="auto">
            <a:xfrm>
              <a:off x="1828800" y="3609945"/>
              <a:ext cx="9268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GB" altLang="en-US" sz="2000">
                  <a:solidFill>
                    <a:schemeClr val="bg1"/>
                  </a:solidFill>
                  <a:latin typeface="Arial" charset="0"/>
                </a:rPr>
                <a:t>Anode</a:t>
              </a:r>
            </a:p>
          </p:txBody>
        </p:sp>
      </p:grpSp>
      <p:grpSp>
        <p:nvGrpSpPr>
          <p:cNvPr id="16" name="Group 15"/>
          <p:cNvGrpSpPr>
            <a:grpSpLocks/>
          </p:cNvGrpSpPr>
          <p:nvPr/>
        </p:nvGrpSpPr>
        <p:grpSpPr bwMode="auto">
          <a:xfrm>
            <a:off x="1243013" y="1214438"/>
            <a:ext cx="6445250" cy="1311275"/>
            <a:chOff x="2748036" y="1174114"/>
            <a:chExt cx="6445250" cy="1311275"/>
          </a:xfrm>
        </p:grpSpPr>
        <p:sp>
          <p:nvSpPr>
            <p:cNvPr id="17" name="Rectangle 641"/>
            <p:cNvSpPr>
              <a:spLocks noChangeArrowheads="1"/>
            </p:cNvSpPr>
            <p:nvPr/>
          </p:nvSpPr>
          <p:spPr bwMode="auto">
            <a:xfrm>
              <a:off x="3554436" y="1629528"/>
              <a:ext cx="1600200" cy="228600"/>
            </a:xfrm>
            <a:prstGeom prst="rect">
              <a:avLst/>
            </a:prstGeom>
            <a:gradFill rotWithShape="1">
              <a:gsLst>
                <a:gs pos="1000">
                  <a:srgbClr val="CC99FF">
                    <a:gamma/>
                    <a:tint val="66667"/>
                    <a:invGamma/>
                    <a:lumMod val="66000"/>
                  </a:srgbClr>
                </a:gs>
                <a:gs pos="38000">
                  <a:srgbClr val="CC99FF">
                    <a:alpha val="66000"/>
                  </a:srgbClr>
                </a:gs>
                <a:gs pos="100000">
                  <a:srgbClr val="CC99FF">
                    <a:gamma/>
                    <a:tint val="66667"/>
                    <a:invGamma/>
                  </a:srgbClr>
                </a:gs>
              </a:gsLst>
              <a:lin ang="5400000" scaled="1"/>
            </a:gradFill>
            <a:ln>
              <a:noFill/>
            </a:ln>
            <a:effectLst/>
          </p:spPr>
          <p:txBody>
            <a:bodyPr wrap="none" anchor="ctr"/>
            <a:lstStyle/>
            <a:p>
              <a:pPr>
                <a:defRPr/>
              </a:pPr>
              <a:endParaRPr lang="en-GB">
                <a:cs typeface="+mn-cs"/>
              </a:endParaRPr>
            </a:p>
          </p:txBody>
        </p:sp>
        <p:sp>
          <p:nvSpPr>
            <p:cNvPr id="8205" name="Rectangle 614"/>
            <p:cNvSpPr>
              <a:spLocks noChangeAspect="1" noChangeArrowheads="1"/>
            </p:cNvSpPr>
            <p:nvPr/>
          </p:nvSpPr>
          <p:spPr bwMode="auto">
            <a:xfrm rot="-5400000" flipH="1" flipV="1">
              <a:off x="4204567" y="1292383"/>
              <a:ext cx="327025" cy="16240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GB" altLang="en-US" sz="2800"/>
            </a:p>
          </p:txBody>
        </p:sp>
        <p:sp>
          <p:nvSpPr>
            <p:cNvPr id="19" name="Rectangle 615"/>
            <p:cNvSpPr>
              <a:spLocks noChangeAspect="1" noChangeArrowheads="1"/>
            </p:cNvSpPr>
            <p:nvPr/>
          </p:nvSpPr>
          <p:spPr bwMode="auto">
            <a:xfrm rot="5400000" flipH="1">
              <a:off x="4302198" y="-48261"/>
              <a:ext cx="131763" cy="3240087"/>
            </a:xfrm>
            <a:prstGeom prst="rect">
              <a:avLst/>
            </a:prstGeom>
            <a:solidFill>
              <a:schemeClr val="bg1">
                <a:lumMod val="75000"/>
              </a:schemeClr>
            </a:solidFill>
            <a:ln w="9525">
              <a:solidFill>
                <a:srgbClr val="000000"/>
              </a:solidFill>
              <a:miter lim="800000"/>
              <a:headEnd/>
              <a:tailEnd/>
            </a:ln>
          </p:spPr>
          <p:txBody>
            <a:bodyPr/>
            <a:lstStyle/>
            <a:p>
              <a:pPr>
                <a:defRPr/>
              </a:pPr>
              <a:endParaRPr lang="en-GB">
                <a:cs typeface="+mn-cs"/>
              </a:endParaRPr>
            </a:p>
          </p:txBody>
        </p:sp>
        <p:sp>
          <p:nvSpPr>
            <p:cNvPr id="8207" name="Rectangle 616"/>
            <p:cNvSpPr>
              <a:spLocks noChangeAspect="1" noChangeArrowheads="1"/>
            </p:cNvSpPr>
            <p:nvPr/>
          </p:nvSpPr>
          <p:spPr bwMode="auto">
            <a:xfrm rot="5400000" flipH="1">
              <a:off x="4205360" y="526415"/>
              <a:ext cx="328613" cy="1624012"/>
            </a:xfrm>
            <a:prstGeom prst="rect">
              <a:avLst/>
            </a:prstGeom>
            <a:pattFill prst="smGrid">
              <a:fgClr>
                <a:schemeClr val="tx1"/>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GB" altLang="en-US" sz="2800"/>
            </a:p>
          </p:txBody>
        </p:sp>
        <p:sp>
          <p:nvSpPr>
            <p:cNvPr id="21" name="Rectangle 617"/>
            <p:cNvSpPr>
              <a:spLocks noChangeAspect="1" noChangeArrowheads="1"/>
            </p:cNvSpPr>
            <p:nvPr/>
          </p:nvSpPr>
          <p:spPr bwMode="auto">
            <a:xfrm rot="16200000" flipH="1" flipV="1">
              <a:off x="4302198" y="250189"/>
              <a:ext cx="134937" cy="3240088"/>
            </a:xfrm>
            <a:prstGeom prst="rect">
              <a:avLst/>
            </a:prstGeom>
            <a:solidFill>
              <a:schemeClr val="bg1">
                <a:lumMod val="75000"/>
              </a:schemeClr>
            </a:solidFill>
            <a:ln w="9525">
              <a:solidFill>
                <a:srgbClr val="000000"/>
              </a:solidFill>
              <a:miter lim="800000"/>
              <a:headEnd/>
              <a:tailEnd/>
            </a:ln>
          </p:spPr>
          <p:txBody>
            <a:bodyPr/>
            <a:lstStyle/>
            <a:p>
              <a:pPr>
                <a:defRPr/>
              </a:pPr>
              <a:endParaRPr lang="en-GB">
                <a:cs typeface="+mn-cs"/>
              </a:endParaRPr>
            </a:p>
          </p:txBody>
        </p:sp>
        <p:sp>
          <p:nvSpPr>
            <p:cNvPr id="8209" name="Text Box 628"/>
            <p:cNvSpPr txBox="1">
              <a:spLocks noChangeArrowheads="1"/>
            </p:cNvSpPr>
            <p:nvPr/>
          </p:nvSpPr>
          <p:spPr bwMode="auto">
            <a:xfrm flipH="1">
              <a:off x="5107061" y="1788477"/>
              <a:ext cx="126682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44538" eaLnBrk="0" hangingPunct="0">
                <a:spcBef>
                  <a:spcPct val="20000"/>
                </a:spcBef>
                <a:buChar char="•"/>
                <a:defRPr sz="3200">
                  <a:solidFill>
                    <a:schemeClr val="tx1"/>
                  </a:solidFill>
                  <a:latin typeface="Times New Roman" pitchFamily="18" charset="0"/>
                </a:defRPr>
              </a:lvl1pPr>
              <a:lvl2pPr marL="742950" indent="-285750" defTabSz="744538" eaLnBrk="0" hangingPunct="0">
                <a:spcBef>
                  <a:spcPct val="20000"/>
                </a:spcBef>
                <a:buChar char="–"/>
                <a:defRPr sz="2800">
                  <a:solidFill>
                    <a:schemeClr val="tx1"/>
                  </a:solidFill>
                  <a:latin typeface="Times New Roman" pitchFamily="18" charset="0"/>
                </a:defRPr>
              </a:lvl2pPr>
              <a:lvl3pPr marL="1143000" indent="-228600" defTabSz="744538" eaLnBrk="0" hangingPunct="0">
                <a:spcBef>
                  <a:spcPct val="20000"/>
                </a:spcBef>
                <a:buChar char="•"/>
                <a:defRPr sz="2400">
                  <a:solidFill>
                    <a:schemeClr val="tx1"/>
                  </a:solidFill>
                  <a:latin typeface="Times New Roman" pitchFamily="18" charset="0"/>
                </a:defRPr>
              </a:lvl3pPr>
              <a:lvl4pPr marL="1600200" indent="-228600" defTabSz="744538" eaLnBrk="0" hangingPunct="0">
                <a:spcBef>
                  <a:spcPct val="20000"/>
                </a:spcBef>
                <a:buChar char="–"/>
                <a:defRPr sz="2000">
                  <a:solidFill>
                    <a:schemeClr val="tx1"/>
                  </a:solidFill>
                  <a:latin typeface="Times New Roman" pitchFamily="18" charset="0"/>
                </a:defRPr>
              </a:lvl4pPr>
              <a:lvl5pPr marL="2057400" indent="-228600" defTabSz="744538" eaLnBrk="0" hangingPunct="0">
                <a:spcBef>
                  <a:spcPct val="20000"/>
                </a:spcBef>
                <a:buChar char="»"/>
                <a:defRPr sz="2000">
                  <a:solidFill>
                    <a:schemeClr val="tx1"/>
                  </a:solidFill>
                  <a:latin typeface="Times New Roman" pitchFamily="18" charset="0"/>
                </a:defRPr>
              </a:lvl5pPr>
              <a:lvl6pPr marL="2514600" indent="-228600" defTabSz="744538"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744538"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744538"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744538"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1500">
                <a:latin typeface="Tahoma" pitchFamily="34" charset="0"/>
              </a:endParaRPr>
            </a:p>
          </p:txBody>
        </p:sp>
        <p:sp>
          <p:nvSpPr>
            <p:cNvPr id="8210" name="AutoShape 639"/>
            <p:cNvSpPr>
              <a:spLocks noChangeArrowheads="1"/>
            </p:cNvSpPr>
            <p:nvPr/>
          </p:nvSpPr>
          <p:spPr bwMode="auto">
            <a:xfrm rot="5400000" flipH="1">
              <a:off x="6259586" y="1439227"/>
              <a:ext cx="381000" cy="609600"/>
            </a:xfrm>
            <a:prstGeom prst="upArrow">
              <a:avLst>
                <a:gd name="adj1" fmla="val 50000"/>
                <a:gd name="adj2" fmla="val 40000"/>
              </a:avLst>
            </a:prstGeom>
            <a:solidFill>
              <a:schemeClr val="tx2">
                <a:alpha val="45882"/>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GB" altLang="en-US" sz="2800"/>
            </a:p>
          </p:txBody>
        </p:sp>
        <p:sp>
          <p:nvSpPr>
            <p:cNvPr id="8211" name="Text Box 640"/>
            <p:cNvSpPr txBox="1">
              <a:spLocks noChangeArrowheads="1"/>
            </p:cNvSpPr>
            <p:nvPr/>
          </p:nvSpPr>
          <p:spPr bwMode="auto">
            <a:xfrm flipH="1">
              <a:off x="6678686" y="1324927"/>
              <a:ext cx="25146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601663" eaLnBrk="0" hangingPunct="0">
                <a:spcBef>
                  <a:spcPct val="20000"/>
                </a:spcBef>
                <a:buChar char="•"/>
                <a:defRPr sz="3200">
                  <a:solidFill>
                    <a:schemeClr val="tx1"/>
                  </a:solidFill>
                  <a:latin typeface="Times New Roman" pitchFamily="18" charset="0"/>
                </a:defRPr>
              </a:lvl1pPr>
              <a:lvl2pPr marL="742950" indent="-285750" defTabSz="601663" eaLnBrk="0" hangingPunct="0">
                <a:spcBef>
                  <a:spcPct val="20000"/>
                </a:spcBef>
                <a:buChar char="–"/>
                <a:defRPr sz="2800">
                  <a:solidFill>
                    <a:schemeClr val="tx1"/>
                  </a:solidFill>
                  <a:latin typeface="Times New Roman" pitchFamily="18" charset="0"/>
                </a:defRPr>
              </a:lvl2pPr>
              <a:lvl3pPr marL="1143000" indent="-228600" defTabSz="601663" eaLnBrk="0" hangingPunct="0">
                <a:spcBef>
                  <a:spcPct val="20000"/>
                </a:spcBef>
                <a:buChar char="•"/>
                <a:defRPr sz="2400">
                  <a:solidFill>
                    <a:schemeClr val="tx1"/>
                  </a:solidFill>
                  <a:latin typeface="Times New Roman" pitchFamily="18" charset="0"/>
                </a:defRPr>
              </a:lvl3pPr>
              <a:lvl4pPr marL="1600200" indent="-228600" defTabSz="601663" eaLnBrk="0" hangingPunct="0">
                <a:spcBef>
                  <a:spcPct val="20000"/>
                </a:spcBef>
                <a:buChar char="–"/>
                <a:defRPr sz="2000">
                  <a:solidFill>
                    <a:schemeClr val="tx1"/>
                  </a:solidFill>
                  <a:latin typeface="Times New Roman" pitchFamily="18" charset="0"/>
                </a:defRPr>
              </a:lvl4pPr>
              <a:lvl5pPr marL="2057400" indent="-228600" defTabSz="601663" eaLnBrk="0" hangingPunct="0">
                <a:spcBef>
                  <a:spcPct val="20000"/>
                </a:spcBef>
                <a:buChar char="»"/>
                <a:defRPr sz="2000">
                  <a:solidFill>
                    <a:schemeClr val="tx1"/>
                  </a:solidFill>
                  <a:latin typeface="Times New Roman" pitchFamily="18" charset="0"/>
                </a:defRPr>
              </a:lvl5pPr>
              <a:lvl6pPr marL="2514600" indent="-228600" defTabSz="601663"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601663"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601663"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601663"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000">
                  <a:latin typeface="Tahoma" pitchFamily="34" charset="0"/>
                </a:rPr>
                <a:t>to spectrometer</a:t>
              </a:r>
            </a:p>
            <a:p>
              <a:pPr algn="ctr" eaLnBrk="1" hangingPunct="1">
                <a:spcBef>
                  <a:spcPct val="50000"/>
                </a:spcBef>
                <a:buFontTx/>
                <a:buNone/>
              </a:pPr>
              <a:r>
                <a:rPr lang="en-US" altLang="en-US" sz="2000">
                  <a:latin typeface="Tahoma" pitchFamily="34" charset="0"/>
                </a:rPr>
                <a:t>side-on observation</a:t>
              </a:r>
            </a:p>
          </p:txBody>
        </p:sp>
      </p:grpSp>
      <p:grpSp>
        <p:nvGrpSpPr>
          <p:cNvPr id="15" name="Group 14"/>
          <p:cNvGrpSpPr>
            <a:grpSpLocks/>
          </p:cNvGrpSpPr>
          <p:nvPr/>
        </p:nvGrpSpPr>
        <p:grpSpPr bwMode="auto">
          <a:xfrm>
            <a:off x="7848600" y="1365250"/>
            <a:ext cx="274638" cy="812800"/>
            <a:chOff x="7848600" y="1365407"/>
            <a:chExt cx="274638" cy="812006"/>
          </a:xfrm>
        </p:grpSpPr>
        <p:sp>
          <p:nvSpPr>
            <p:cNvPr id="8" name="Rectangle 7"/>
            <p:cNvSpPr/>
            <p:nvPr/>
          </p:nvSpPr>
          <p:spPr>
            <a:xfrm>
              <a:off x="7848600" y="1379681"/>
              <a:ext cx="152400" cy="797732"/>
            </a:xfrm>
            <a:prstGeom prst="rect">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10" name="Straight Arrow Connector 9"/>
            <p:cNvCxnSpPr/>
            <p:nvPr/>
          </p:nvCxnSpPr>
          <p:spPr>
            <a:xfrm>
              <a:off x="8123238" y="1365407"/>
              <a:ext cx="0" cy="812006"/>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397"/>
                                        </p:tgtEl>
                                        <p:attrNameLst>
                                          <p:attrName>style.visibility</p:attrName>
                                        </p:attrNameLst>
                                      </p:cBhvr>
                                      <p:to>
                                        <p:strVal val="visible"/>
                                      </p:to>
                                    </p:set>
                                    <p:animEffect transition="in" filter="fade">
                                      <p:cBhvr>
                                        <p:cTn id="7" dur="500"/>
                                        <p:tgtEl>
                                          <p:spTgt spid="593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9396"/>
                                        </p:tgtEl>
                                        <p:attrNameLst>
                                          <p:attrName>style.visibility</p:attrName>
                                        </p:attrNameLst>
                                      </p:cBhvr>
                                      <p:to>
                                        <p:strVal val="visible"/>
                                      </p:to>
                                    </p:set>
                                    <p:animEffect transition="in" filter="fade">
                                      <p:cBhvr>
                                        <p:cTn id="27" dur="500"/>
                                        <p:tgtEl>
                                          <p:spTgt spid="59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a:spLocks noChangeArrowheads="1"/>
          </p:cNvSpPr>
          <p:nvPr/>
        </p:nvSpPr>
        <p:spPr bwMode="auto">
          <a:xfrm>
            <a:off x="1524000" y="457200"/>
            <a:ext cx="647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800" dirty="0" smtClean="0">
                <a:latin typeface="Arial" charset="0"/>
              </a:rPr>
              <a:t>Procedure for line shift measurement</a:t>
            </a:r>
            <a:endParaRPr lang="en-GB" altLang="en-US" sz="2800" dirty="0">
              <a:latin typeface="Arial" charset="0"/>
            </a:endParaRPr>
          </a:p>
        </p:txBody>
      </p:sp>
      <p:pic>
        <p:nvPicPr>
          <p:cNvPr id="102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531" y="1354901"/>
            <a:ext cx="6642538" cy="4714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777488" y="6290846"/>
            <a:ext cx="7147312" cy="307777"/>
          </a:xfrm>
          <a:prstGeom prst="rect">
            <a:avLst/>
          </a:prstGeom>
        </p:spPr>
        <p:txBody>
          <a:bodyPr wrap="square">
            <a:spAutoFit/>
          </a:bodyPr>
          <a:lstStyle/>
          <a:p>
            <a:pPr algn="ctr"/>
            <a:r>
              <a:rPr lang="en-GB" sz="1400" dirty="0" smtClean="0">
                <a:latin typeface="Arial" charset="0"/>
              </a:rPr>
              <a:t>N. </a:t>
            </a:r>
            <a:r>
              <a:rPr lang="en-GB" sz="1400" dirty="0" err="1" smtClean="0">
                <a:latin typeface="Arial" charset="0"/>
              </a:rPr>
              <a:t>Konjevic</a:t>
            </a:r>
            <a:r>
              <a:rPr lang="en-GB" sz="1400" dirty="0" smtClean="0">
                <a:latin typeface="Arial" charset="0"/>
              </a:rPr>
              <a:t>, Physics Reports 316 (1999) 339</a:t>
            </a:r>
            <a:endParaRPr lang="en-GB" sz="1400" dirty="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fade">
                                      <p:cBhvr>
                                        <p:cTn id="12" dur="500"/>
                                        <p:tgtEl>
                                          <p:spTgt spid="102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a:spLocks noChangeArrowheads="1"/>
          </p:cNvSpPr>
          <p:nvPr/>
        </p:nvSpPr>
        <p:spPr bwMode="auto">
          <a:xfrm>
            <a:off x="1676400" y="457200"/>
            <a:ext cx="5638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2800" dirty="0" smtClean="0">
                <a:latin typeface="Arial" charset="0"/>
              </a:rPr>
              <a:t>Line shift measurement</a:t>
            </a:r>
            <a:endParaRPr lang="en-GB" altLang="en-US" sz="2800" dirty="0">
              <a:latin typeface="Arial" charset="0"/>
            </a:endParaRPr>
          </a:p>
        </p:txBody>
      </p:sp>
      <p:sp>
        <p:nvSpPr>
          <p:cNvPr id="20" name="Rectangle 19"/>
          <p:cNvSpPr/>
          <p:nvPr/>
        </p:nvSpPr>
        <p:spPr>
          <a:xfrm>
            <a:off x="0" y="6227031"/>
            <a:ext cx="9144000" cy="307777"/>
          </a:xfrm>
          <a:prstGeom prst="rect">
            <a:avLst/>
          </a:prstGeom>
        </p:spPr>
        <p:txBody>
          <a:bodyPr wrap="square">
            <a:spAutoFit/>
          </a:bodyPr>
          <a:lstStyle/>
          <a:p>
            <a:pPr algn="ctr"/>
            <a:r>
              <a:rPr lang="en-GB" sz="1400" dirty="0" smtClean="0">
                <a:latin typeface="Arial" charset="0"/>
              </a:rPr>
              <a:t>S. </a:t>
            </a:r>
            <a:r>
              <a:rPr lang="en-GB" sz="1400" dirty="0" err="1" smtClean="0">
                <a:latin typeface="Arial" charset="0"/>
              </a:rPr>
              <a:t>Djurovic</a:t>
            </a:r>
            <a:r>
              <a:rPr lang="en-GB" sz="1400" dirty="0" smtClean="0">
                <a:latin typeface="Arial" charset="0"/>
              </a:rPr>
              <a:t>, Z. </a:t>
            </a:r>
            <a:r>
              <a:rPr lang="en-GB" sz="1400" dirty="0" err="1" smtClean="0">
                <a:latin typeface="Arial" charset="0"/>
              </a:rPr>
              <a:t>Mijatovic</a:t>
            </a:r>
            <a:r>
              <a:rPr lang="en-GB" sz="1400" dirty="0" smtClean="0">
                <a:latin typeface="Arial" charset="0"/>
              </a:rPr>
              <a:t>, R. </a:t>
            </a:r>
            <a:r>
              <a:rPr lang="en-GB" sz="1400" dirty="0" err="1" smtClean="0">
                <a:latin typeface="Arial" charset="0"/>
              </a:rPr>
              <a:t>Kobilarov</a:t>
            </a:r>
            <a:r>
              <a:rPr lang="en-GB" sz="1400" dirty="0" smtClean="0">
                <a:latin typeface="Arial" charset="0"/>
              </a:rPr>
              <a:t>, N. </a:t>
            </a:r>
            <a:r>
              <a:rPr lang="en-GB" sz="1400" dirty="0" err="1" smtClean="0">
                <a:latin typeface="Arial" charset="0"/>
              </a:rPr>
              <a:t>Konjevic</a:t>
            </a:r>
            <a:r>
              <a:rPr lang="en-GB" sz="1400" dirty="0" smtClean="0">
                <a:latin typeface="Arial" charset="0"/>
              </a:rPr>
              <a:t>, J. Quant. </a:t>
            </a:r>
            <a:r>
              <a:rPr lang="en-GB" sz="1400" dirty="0" err="1" smtClean="0">
                <a:latin typeface="Arial" charset="0"/>
              </a:rPr>
              <a:t>Spectrosc</a:t>
            </a:r>
            <a:r>
              <a:rPr lang="en-GB" sz="1400" dirty="0" smtClean="0">
                <a:latin typeface="Arial" charset="0"/>
              </a:rPr>
              <a:t>. </a:t>
            </a:r>
            <a:r>
              <a:rPr lang="en-GB" sz="1400" dirty="0" err="1" smtClean="0">
                <a:latin typeface="Arial" charset="0"/>
              </a:rPr>
              <a:t>Radiat</a:t>
            </a:r>
            <a:r>
              <a:rPr lang="en-GB" sz="1400" dirty="0" smtClean="0">
                <a:latin typeface="Arial" charset="0"/>
              </a:rPr>
              <a:t>. Transfer 57 (1997) 695</a:t>
            </a:r>
            <a:endParaRPr lang="en-GB" sz="1400" dirty="0">
              <a:latin typeface="Arial" charset="0"/>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95264"/>
            <a:ext cx="7680424" cy="4776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3477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18409</TotalTime>
  <Words>1187</Words>
  <Application>Microsoft Office PowerPoint</Application>
  <PresentationFormat>On-screen Show (4:3)</PresentationFormat>
  <Paragraphs>159</Paragraphs>
  <Slides>52</Slides>
  <Notes>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52</vt:i4>
      </vt:variant>
    </vt:vector>
  </HeadingPairs>
  <TitlesOfParts>
    <vt:vector size="55" baseType="lpstr">
      <vt:lpstr>Default Design</vt:lpstr>
      <vt:lpstr>Graph</vt:lpstr>
      <vt:lpstr>Origin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Separation between F and A component of He I 447.1 nm 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ИНТЕРАКЦИЈА  КОМПРЕСИОНИХ ПЛАЗМА ТОКОВА  СА МАТЕРИЈАЛИМА  И. Дојчиновић, Б. Обрадовић, М. Кураица, Ј. Пурић  Физички факултет Универзитета у Београду Центар за науку и технолошки развој</dc:title>
  <dc:creator>Bratislav Obradovic</dc:creator>
  <cp:lastModifiedBy>Bata</cp:lastModifiedBy>
  <cp:revision>507</cp:revision>
  <dcterms:modified xsi:type="dcterms:W3CDTF">2015-06-16T13:00:42Z</dcterms:modified>
</cp:coreProperties>
</file>