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61" r:id="rId4"/>
    <p:sldId id="279" r:id="rId5"/>
    <p:sldId id="260" r:id="rId6"/>
    <p:sldId id="274" r:id="rId7"/>
    <p:sldId id="276" r:id="rId8"/>
    <p:sldId id="281" r:id="rId9"/>
    <p:sldId id="282" r:id="rId10"/>
    <p:sldId id="284" r:id="rId11"/>
    <p:sldId id="283" r:id="rId12"/>
    <p:sldId id="277" r:id="rId13"/>
    <p:sldId id="278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5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5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BB235-9D15-4E27-9417-F2B4AAD85B96}" type="datetimeFigureOut">
              <a:rPr lang="en-GB" smtClean="0"/>
              <a:t>29/06/2015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B3CC8-2960-4E2F-BF8E-1A69B1A96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614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CE748-4AAB-4A83-8042-22E30FBE0E3F}" type="datetimeFigureOut">
              <a:rPr lang="en-GB" smtClean="0"/>
              <a:t>29/06/2015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81B40-571B-4D96-B6DE-5B6B5850C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7276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81B40-571B-4D96-B6DE-5B6B5850C6E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233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D5AAD-8500-4AC8-BBB9-A3244D136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48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19FE0-1925-49A7-B1E3-26D559841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0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BD139-571F-44E6-B2E6-0F27A874F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33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4B46D-19DD-437B-88DE-53E679C2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0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867F-70D8-422A-98B1-630A75CC2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6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3C66E-6D55-4212-8A57-73A8571E4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5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E0775-0B3E-41E9-BB25-A4081CC58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09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CB865-C56F-4F61-9A71-14D64BA2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0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3AE69-E146-4BA1-B221-15A84327D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1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A8CE8-5C64-4ED5-A1BB-62CCBE6B7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30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A7187-41BF-4B5A-A8A9-998A47D417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4494-DB17-4771-9FB9-3969D1BCA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52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78A9A67-9F43-466F-ADE3-3103A915A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1.png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3.png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5.png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1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60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104575"/>
            <a:ext cx="8712968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GB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Contribution of 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Ly</a:t>
            </a:r>
            <a:r>
              <a:rPr lang="el-GR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α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 </a:t>
            </a:r>
            <a:r>
              <a:rPr lang="en-GB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photoionization 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</a:t>
            </a:r>
            <a:r>
              <a:rPr lang="en-GB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ionization rate 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and </a:t>
            </a:r>
            <a:b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electron </a:t>
            </a:r>
            <a:r>
              <a:rPr lang="en-GB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density changes 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</a:t>
            </a:r>
            <a:r>
              <a:rPr lang="en-GB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the ionospheric D-region disturbed by solar </a:t>
            </a:r>
            <a:r>
              <a:rPr lang="en-GB" sz="3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X flares</a:t>
            </a:r>
            <a:endParaRPr lang="en-US" sz="3400" b="1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17032"/>
            <a:ext cx="9036050" cy="2592089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Aleksandra Nina, Vladimir </a:t>
            </a:r>
            <a:r>
              <a:rPr lang="sr-Latn-RS" b="1" dirty="0" smtClean="0">
                <a:solidFill>
                  <a:schemeClr val="bg1"/>
                </a:solidFill>
              </a:rPr>
              <a:t>Čadež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sr-Latn-RS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GB" b="1" dirty="0" smtClean="0">
                <a:solidFill>
                  <a:schemeClr val="bg1"/>
                </a:solidFill>
              </a:rPr>
              <a:t>and </a:t>
            </a:r>
            <a:r>
              <a:rPr lang="sr-Latn-RS" b="1" dirty="0" smtClean="0">
                <a:solidFill>
                  <a:schemeClr val="bg1"/>
                </a:solidFill>
              </a:rPr>
              <a:t>Jovan Bajčetić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Institute of Physics,</a:t>
            </a:r>
            <a:r>
              <a:rPr lang="sr-Latn-R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Universit</a:t>
            </a:r>
            <a:r>
              <a:rPr lang="en-GB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r>
              <a:rPr lang="sr-Latn-R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of Belgrade</a:t>
            </a:r>
            <a:r>
              <a:rPr lang="en-GB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Belgrade, Serbia</a:t>
            </a:r>
            <a:endParaRPr lang="sr-Latn-RS" sz="24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r-Latn-R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Astronomical Observatory</a:t>
            </a:r>
            <a:r>
              <a:rPr lang="en-GB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Belgrade, </a:t>
            </a:r>
            <a:r>
              <a:rPr lang="en-US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Serbia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Department of Telecommunications and Information Science, University of Defence</a:t>
            </a:r>
            <a:r>
              <a:rPr lang="en-GB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Belgrade, Serbia</a:t>
            </a:r>
            <a:endParaRPr lang="en-US" sz="24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2" name="Picture 8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75" y="1839588"/>
            <a:ext cx="555309" cy="1157361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1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075" y="1659485"/>
            <a:ext cx="715962" cy="70961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 descr="http://upload.wikimedia.org/wikipedia/commons/d/d3/Logo_Vojne_akademij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075" y="2530624"/>
            <a:ext cx="728715" cy="86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r>
              <a:rPr lang="en-GB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6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426979"/>
              </p:ext>
            </p:extLst>
          </p:nvPr>
        </p:nvGraphicFramePr>
        <p:xfrm>
          <a:off x="1763687" y="1484784"/>
          <a:ext cx="5641695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2" name="Graph" r:id="rId3" imgW="4131720" imgH="2901600" progId="Origin50.Graph">
                  <p:embed/>
                </p:oleObj>
              </mc:Choice>
              <mc:Fallback>
                <p:oleObj name="Graph" r:id="rId3" imgW="4131720" imgH="290160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7" y="1484784"/>
                        <a:ext cx="5641695" cy="396044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944" y="6322664"/>
            <a:ext cx="8964488" cy="36933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Mitra (1977) (a), Rowe (1972) (b), </a:t>
            </a:r>
            <a:r>
              <a:rPr lang="fr-FR" b="1" dirty="0" err="1">
                <a:solidFill>
                  <a:schemeClr val="bg1"/>
                </a:solidFill>
              </a:rPr>
              <a:t>Aikin</a:t>
            </a:r>
            <a:r>
              <a:rPr lang="fr-FR" b="1" dirty="0">
                <a:solidFill>
                  <a:schemeClr val="bg1"/>
                </a:solidFill>
              </a:rPr>
              <a:t> et al. (1964) (c) i </a:t>
            </a:r>
            <a:r>
              <a:rPr lang="fr-FR" b="1" dirty="0" err="1">
                <a:solidFill>
                  <a:schemeClr val="bg1"/>
                </a:solidFill>
              </a:rPr>
              <a:t>Bourdeau</a:t>
            </a:r>
            <a:r>
              <a:rPr lang="fr-FR" b="1" dirty="0">
                <a:solidFill>
                  <a:schemeClr val="bg1"/>
                </a:solidFill>
              </a:rPr>
              <a:t> et al. (1965) (d).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2728" y="5589240"/>
            <a:ext cx="8530056" cy="707886"/>
          </a:xfrm>
          <a:prstGeom prst="rect">
            <a:avLst/>
          </a:prstGeom>
          <a:solidFill>
            <a:schemeClr val="tx1"/>
          </a:solidFill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Electron production by solar Ly-α line radiation in the ionospheric </a:t>
            </a:r>
            <a:endParaRPr lang="sr-Latn-R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D-region</a:t>
            </a:r>
            <a:r>
              <a:rPr lang="sr-Latn-RS" sz="2000" b="1" dirty="0" smtClean="0">
                <a:solidFill>
                  <a:schemeClr val="bg1"/>
                </a:solidFill>
              </a:rPr>
              <a:t>, </a:t>
            </a:r>
            <a:r>
              <a:rPr lang="en-GB" sz="2000" b="1" dirty="0" smtClean="0">
                <a:solidFill>
                  <a:schemeClr val="bg1"/>
                </a:solidFill>
              </a:rPr>
              <a:t>Nina</a:t>
            </a:r>
            <a:r>
              <a:rPr lang="en-GB" sz="2000" b="1" dirty="0">
                <a:solidFill>
                  <a:schemeClr val="bg1"/>
                </a:solidFill>
              </a:rPr>
              <a:t>, A. </a:t>
            </a:r>
            <a:r>
              <a:rPr lang="en-GB" sz="2000" b="1" dirty="0" smtClean="0">
                <a:solidFill>
                  <a:schemeClr val="bg1"/>
                </a:solidFill>
              </a:rPr>
              <a:t>and </a:t>
            </a:r>
            <a:r>
              <a:rPr lang="sr-Latn-RS" sz="2000" b="1" dirty="0" smtClean="0">
                <a:solidFill>
                  <a:schemeClr val="bg1"/>
                </a:solidFill>
              </a:rPr>
              <a:t>Č</a:t>
            </a:r>
            <a:r>
              <a:rPr lang="en-GB" sz="2000" b="1" dirty="0" smtClean="0">
                <a:solidFill>
                  <a:schemeClr val="bg1"/>
                </a:solidFill>
              </a:rPr>
              <a:t>ade</a:t>
            </a:r>
            <a:r>
              <a:rPr lang="sr-Latn-RS" sz="2000" b="1" dirty="0" smtClean="0">
                <a:solidFill>
                  <a:schemeClr val="bg1"/>
                </a:solidFill>
              </a:rPr>
              <a:t>ž</a:t>
            </a:r>
            <a:r>
              <a:rPr lang="en-GB" sz="2000" b="1" dirty="0" smtClean="0">
                <a:solidFill>
                  <a:schemeClr val="bg1"/>
                </a:solidFill>
              </a:rPr>
              <a:t> 2014, </a:t>
            </a:r>
            <a:r>
              <a:rPr lang="en-GB" sz="2000" b="1" i="1" dirty="0" smtClean="0">
                <a:solidFill>
                  <a:schemeClr val="bg1"/>
                </a:solidFill>
              </a:rPr>
              <a:t>Adv. Space Res.</a:t>
            </a:r>
            <a:r>
              <a:rPr lang="sr-Latn-RS" sz="2000" b="1" i="1" dirty="0" smtClean="0">
                <a:solidFill>
                  <a:schemeClr val="bg1"/>
                </a:solidFill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</a:rPr>
              <a:t>54 (7), 1276</a:t>
            </a:r>
            <a:endParaRPr lang="en-GB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31626" y="332656"/>
                <a:ext cx="8509124" cy="809902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𝒇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𝒅𝑵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𝒅</m:t>
                          </m:r>
                          <m:r>
                            <a:rPr lang="en-GB" sz="2400" b="1" i="1" baseline="30000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𝑵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(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𝒅𝒕</m:t>
                          </m:r>
                          <m:r>
                            <a:rPr lang="en-GB" sz="2400" b="1" i="1" baseline="30000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26" y="332656"/>
                <a:ext cx="8509124" cy="80990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1907704" y="332656"/>
            <a:ext cx="1368152" cy="809902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66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025219"/>
              </p:ext>
            </p:extLst>
          </p:nvPr>
        </p:nvGraphicFramePr>
        <p:xfrm>
          <a:off x="1619672" y="1916832"/>
          <a:ext cx="6167594" cy="4331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3" name="Graph" r:id="rId3" imgW="4132800" imgH="2901600" progId="Origin50.Graph">
                  <p:embed/>
                </p:oleObj>
              </mc:Choice>
              <mc:Fallback>
                <p:oleObj name="Graph" r:id="rId3" imgW="4132800" imgH="290160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9672" y="1916832"/>
                        <a:ext cx="6167594" cy="433129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2422" y="404664"/>
                <a:ext cx="8509124" cy="809902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𝒇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𝒅𝑵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𝒅</m:t>
                          </m:r>
                          <m:r>
                            <a:rPr lang="en-GB" sz="2400" b="1" i="1" baseline="30000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𝑵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(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𝒅𝒕</m:t>
                          </m:r>
                          <m:r>
                            <a:rPr lang="en-GB" sz="2400" b="1" i="1" baseline="30000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22" y="404664"/>
                <a:ext cx="8509124" cy="80990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>
            <a:off x="3347864" y="404664"/>
            <a:ext cx="1656184" cy="809902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47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A8CE8-5C64-4ED5-A1BB-62CCBE6B79A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196967"/>
              </p:ext>
            </p:extLst>
          </p:nvPr>
        </p:nvGraphicFramePr>
        <p:xfrm>
          <a:off x="2699792" y="980728"/>
          <a:ext cx="3960663" cy="5767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7" name="Graph" r:id="rId3" imgW="2850480" imgH="4153680" progId="Origin50.Graph">
                  <p:embed/>
                </p:oleObj>
              </mc:Choice>
              <mc:Fallback>
                <p:oleObj name="Graph" r:id="rId3" imgW="2850480" imgH="41536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9792" y="980728"/>
                        <a:ext cx="3960663" cy="576777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6803" y="116632"/>
                <a:ext cx="8509124" cy="809902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𝒇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𝒅𝑵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𝒅</m:t>
                          </m:r>
                          <m:r>
                            <a:rPr lang="en-GB" sz="2400" b="1" i="1" baseline="30000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𝑵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(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𝒅𝒕</m:t>
                          </m:r>
                          <m:r>
                            <a:rPr lang="en-GB" sz="2400" b="1" i="1" baseline="30000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803" y="116632"/>
                <a:ext cx="8509124" cy="80990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4932040" y="41162"/>
            <a:ext cx="1800200" cy="885371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516216" y="0"/>
            <a:ext cx="2232248" cy="92653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00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GB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en-GB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  <a:solidFill>
            <a:schemeClr val="tx1"/>
          </a:solidFill>
        </p:spPr>
        <p:txBody>
          <a:bodyPr/>
          <a:lstStyle/>
          <a:p>
            <a:r>
              <a:rPr lang="en-GB" sz="2800" dirty="0" smtClean="0">
                <a:solidFill>
                  <a:schemeClr val="bg1"/>
                </a:solidFill>
              </a:rPr>
              <a:t>It is presented the theoretical study about </a:t>
            </a:r>
            <a:r>
              <a:rPr lang="en-GB" sz="2800" dirty="0">
                <a:solidFill>
                  <a:schemeClr val="bg1"/>
                </a:solidFill>
              </a:rPr>
              <a:t>Lyα line contribution </a:t>
            </a:r>
            <a:r>
              <a:rPr lang="en-GB" sz="2800" dirty="0" smtClean="0">
                <a:solidFill>
                  <a:schemeClr val="bg1"/>
                </a:solidFill>
              </a:rPr>
              <a:t>in ionospheric D-region </a:t>
            </a:r>
            <a:r>
              <a:rPr lang="en-GB" sz="2800" dirty="0">
                <a:solidFill>
                  <a:schemeClr val="bg1"/>
                </a:solidFill>
              </a:rPr>
              <a:t>ionization at time of X radiation intensity maximum during solar X flare.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Importance </a:t>
            </a:r>
            <a:r>
              <a:rPr lang="en-GB" sz="2800" dirty="0">
                <a:solidFill>
                  <a:schemeClr val="bg1"/>
                </a:solidFill>
              </a:rPr>
              <a:t>of the Lyα line in </a:t>
            </a:r>
            <a:r>
              <a:rPr lang="en-GB" sz="2800" dirty="0" smtClean="0">
                <a:solidFill>
                  <a:schemeClr val="bg1"/>
                </a:solidFill>
              </a:rPr>
              <a:t>ionization processes decrease with altitudes at the time of maximum X radiation intensity.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The small relevant </a:t>
            </a:r>
            <a:r>
              <a:rPr lang="en-GB" sz="2800" dirty="0">
                <a:solidFill>
                  <a:schemeClr val="bg1"/>
                </a:solidFill>
              </a:rPr>
              <a:t>values show dominant ionization of lines and continuum within X domain of </a:t>
            </a:r>
            <a:r>
              <a:rPr lang="en-GB" sz="2800" dirty="0" smtClean="0">
                <a:solidFill>
                  <a:schemeClr val="bg1"/>
                </a:solidFill>
              </a:rPr>
              <a:t>electromagnetic spectrum </a:t>
            </a:r>
            <a:r>
              <a:rPr lang="en-GB" sz="2800" dirty="0">
                <a:solidFill>
                  <a:schemeClr val="bg1"/>
                </a:solidFill>
              </a:rPr>
              <a:t>within all considered D-region </a:t>
            </a:r>
            <a:r>
              <a:rPr lang="en-GB" sz="2800" dirty="0" smtClean="0">
                <a:solidFill>
                  <a:schemeClr val="bg1"/>
                </a:solidFill>
              </a:rPr>
              <a:t>altitudes</a:t>
            </a:r>
            <a:r>
              <a:rPr lang="en-GB" sz="2800" dirty="0">
                <a:solidFill>
                  <a:schemeClr val="bg1"/>
                </a:solidFill>
              </a:rPr>
              <a:t> at the time of maximum X radiation intensity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  <a:endParaRPr lang="en-GB" sz="2800" dirty="0">
              <a:solidFill>
                <a:schemeClr val="bg1"/>
              </a:solidFill>
            </a:endParaRPr>
          </a:p>
          <a:p>
            <a:endParaRPr lang="en-GB" sz="2800" dirty="0" smtClean="0">
              <a:solidFill>
                <a:schemeClr val="bg1"/>
              </a:solidFill>
            </a:endParaRPr>
          </a:p>
          <a:p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7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340768"/>
            <a:ext cx="5482952" cy="4032448"/>
          </a:xfrm>
        </p:spPr>
        <p:txBody>
          <a:bodyPr/>
          <a:lstStyle/>
          <a:p>
            <a:pPr marL="0" indent="0" algn="ctr">
              <a:buNone/>
            </a:pPr>
            <a:r>
              <a:rPr lang="en-GB" sz="8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attention!</a:t>
            </a:r>
            <a:endParaRPr lang="en-GB" sz="8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06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endParaRPr lang="en-GB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85"/>
            <a:ext cx="8229600" cy="5102027"/>
          </a:xfrm>
        </p:spPr>
        <p:txBody>
          <a:bodyPr/>
          <a:lstStyle/>
          <a:p>
            <a:r>
              <a:rPr lang="en-GB" sz="2400" b="1" u="sng" dirty="0" smtClean="0">
                <a:solidFill>
                  <a:schemeClr val="bg1"/>
                </a:solidFill>
              </a:rPr>
              <a:t>Introduction:</a:t>
            </a:r>
          </a:p>
          <a:p>
            <a:endParaRPr lang="en-GB" sz="1000" b="1" u="sn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          - D region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          - monitoring</a:t>
            </a:r>
          </a:p>
          <a:p>
            <a:pPr marL="0" indent="0">
              <a:buNone/>
            </a:pPr>
            <a:endParaRPr lang="en-GB" sz="1000" dirty="0" smtClean="0">
              <a:solidFill>
                <a:schemeClr val="bg1"/>
              </a:solidFill>
            </a:endParaRPr>
          </a:p>
          <a:p>
            <a:r>
              <a:rPr lang="en-GB" sz="2400" b="1" u="sng" dirty="0" smtClean="0">
                <a:solidFill>
                  <a:schemeClr val="bg1"/>
                </a:solidFill>
              </a:rPr>
              <a:t>Theory and numerical </a:t>
            </a:r>
            <a:r>
              <a:rPr lang="en-GB" sz="2400" b="1" u="sng" dirty="0" err="1" smtClean="0">
                <a:solidFill>
                  <a:schemeClr val="bg1"/>
                </a:solidFill>
              </a:rPr>
              <a:t>modeling</a:t>
            </a:r>
            <a:endParaRPr lang="en-GB" sz="2400" b="1" u="sng" dirty="0" smtClean="0">
              <a:solidFill>
                <a:schemeClr val="bg1"/>
              </a:solidFill>
            </a:endParaRPr>
          </a:p>
          <a:p>
            <a:endParaRPr lang="en-GB" sz="1000" b="1" u="sn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         - theoretical study of electron density dynamic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smtClean="0">
                <a:solidFill>
                  <a:schemeClr val="bg1"/>
                </a:solidFill>
              </a:rPr>
              <a:t>         - </a:t>
            </a:r>
            <a:r>
              <a:rPr lang="en-GB" sz="2000" dirty="0">
                <a:solidFill>
                  <a:schemeClr val="bg1"/>
                </a:solidFill>
              </a:rPr>
              <a:t>electron density calculation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400" b="1" u="sng" dirty="0" smtClean="0">
                <a:solidFill>
                  <a:schemeClr val="bg1"/>
                </a:solidFill>
              </a:rPr>
              <a:t>Observations</a:t>
            </a:r>
          </a:p>
          <a:p>
            <a:endParaRPr lang="en-GB" sz="1000" b="1" u="sng" dirty="0" smtClean="0">
              <a:solidFill>
                <a:schemeClr val="bg1"/>
              </a:solidFill>
            </a:endParaRPr>
          </a:p>
          <a:p>
            <a:r>
              <a:rPr lang="en-GB" sz="2400" b="1" u="sng" dirty="0" smtClean="0">
                <a:solidFill>
                  <a:schemeClr val="bg1"/>
                </a:solidFill>
              </a:rPr>
              <a:t>Results</a:t>
            </a:r>
          </a:p>
          <a:p>
            <a:endParaRPr lang="en-GB" sz="1000" b="1" u="sng" dirty="0" smtClean="0">
              <a:solidFill>
                <a:schemeClr val="bg1"/>
              </a:solidFill>
            </a:endParaRPr>
          </a:p>
          <a:p>
            <a:r>
              <a:rPr lang="en-GB" sz="2400" b="1" u="sng" dirty="0" smtClean="0">
                <a:solidFill>
                  <a:schemeClr val="bg1"/>
                </a:solidFill>
              </a:rPr>
              <a:t>Conclusions</a:t>
            </a:r>
            <a:endParaRPr lang="en-GB" sz="24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61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en-GB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GB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25" y="1052736"/>
            <a:ext cx="6276691" cy="576064"/>
          </a:xfrm>
        </p:spPr>
        <p:txBody>
          <a:bodyPr/>
          <a:lstStyle/>
          <a:p>
            <a:r>
              <a:rPr lang="en-GB" sz="2400" dirty="0" smtClean="0">
                <a:solidFill>
                  <a:schemeClr val="bg1"/>
                </a:solidFill>
              </a:rPr>
              <a:t>The lowest ionospheric layer – D region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01208"/>
            <a:ext cx="2133600" cy="476250"/>
          </a:xfrm>
        </p:spPr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03" y="1501333"/>
            <a:ext cx="42322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GB" sz="24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bg1"/>
                </a:solidFill>
              </a:rPr>
              <a:t>Low </a:t>
            </a:r>
            <a:r>
              <a:rPr lang="en-GB" sz="2400" dirty="0">
                <a:solidFill>
                  <a:schemeClr val="bg1"/>
                </a:solidFill>
              </a:rPr>
              <a:t>ionosphere </a:t>
            </a:r>
            <a:r>
              <a:rPr lang="en-GB" sz="2400" dirty="0" smtClean="0">
                <a:solidFill>
                  <a:schemeClr val="bg1"/>
                </a:solidFill>
              </a:rPr>
              <a:t>monitoring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84231" y="2852936"/>
            <a:ext cx="3600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VLF</a:t>
            </a:r>
            <a:r>
              <a:rPr lang="en-GB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radio signals</a:t>
            </a:r>
            <a:endParaRPr lang="en-GB" sz="2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2705318" y="3789040"/>
            <a:ext cx="4158226" cy="1083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- continual emission and monitoring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large analyzed space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endParaRPr lang="en-US" sz="1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59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 and goal</a:t>
            </a:r>
            <a:endParaRPr lang="en-GB" sz="36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1095127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 smtClean="0">
                <a:solidFill>
                  <a:srgbClr val="FFFFFF"/>
                </a:solidFill>
              </a:rPr>
              <a:t>The most important source of ionization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2007712"/>
            <a:ext cx="2789546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srgbClr val="FFFFFF"/>
                </a:solidFill>
              </a:rPr>
              <a:t>unperturbed </a:t>
            </a:r>
            <a:r>
              <a:rPr lang="en-GB" sz="2400" dirty="0" smtClean="0">
                <a:solidFill>
                  <a:srgbClr val="FFFFFF"/>
                </a:solidFill>
              </a:rPr>
              <a:t>period</a:t>
            </a:r>
          </a:p>
          <a:p>
            <a:pPr lvl="0" algn="ctr"/>
            <a:r>
              <a:rPr lang="en-GB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</a:t>
            </a:r>
            <a:r>
              <a:rPr lang="el-GR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n-GB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radiation</a:t>
            </a:r>
          </a:p>
          <a:p>
            <a:pPr lvl="0" algn="ctr"/>
            <a:r>
              <a:rPr lang="en-GB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cosmic rays</a:t>
            </a:r>
            <a:endParaRPr lang="en-GB" sz="2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4048" y="2007711"/>
            <a:ext cx="2446504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 smtClean="0">
                <a:solidFill>
                  <a:srgbClr val="FFFFFF"/>
                </a:solidFill>
              </a:rPr>
              <a:t>perturbed period</a:t>
            </a:r>
          </a:p>
          <a:p>
            <a:pPr lvl="0" algn="ctr"/>
            <a:r>
              <a:rPr lang="en-GB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Solar flare</a:t>
            </a:r>
          </a:p>
          <a:p>
            <a:pPr lvl="0" algn="ctr"/>
            <a:r>
              <a:rPr lang="en-GB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lightning</a:t>
            </a:r>
            <a:endParaRPr lang="en-GB" sz="2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3284984"/>
            <a:ext cx="8229600" cy="1080120"/>
          </a:xfrm>
        </p:spPr>
        <p:txBody>
          <a:bodyPr/>
          <a:lstStyle/>
          <a:p>
            <a:pPr algn="just"/>
            <a:r>
              <a:rPr lang="en-GB" sz="2000" dirty="0">
                <a:solidFill>
                  <a:schemeClr val="bg1"/>
                </a:solidFill>
              </a:rPr>
              <a:t>In literature, </a:t>
            </a:r>
            <a:r>
              <a:rPr lang="en-GB" sz="2000" dirty="0" smtClean="0">
                <a:solidFill>
                  <a:schemeClr val="bg1"/>
                </a:solidFill>
              </a:rPr>
              <a:t>X-radiation ionization rate </a:t>
            </a:r>
            <a:r>
              <a:rPr lang="en-GB" sz="2000" dirty="0">
                <a:solidFill>
                  <a:schemeClr val="bg1"/>
                </a:solidFill>
              </a:rPr>
              <a:t>is usually </a:t>
            </a:r>
            <a:r>
              <a:rPr lang="en-GB" sz="2000" dirty="0" smtClean="0">
                <a:solidFill>
                  <a:schemeClr val="bg1"/>
                </a:solidFill>
              </a:rPr>
              <a:t>considered as </a:t>
            </a:r>
            <a:r>
              <a:rPr lang="en-GB" sz="2000" dirty="0">
                <a:solidFill>
                  <a:schemeClr val="bg1"/>
                </a:solidFill>
              </a:rPr>
              <a:t>approximately the total </a:t>
            </a:r>
            <a:r>
              <a:rPr lang="en-GB" sz="2000" dirty="0" smtClean="0">
                <a:solidFill>
                  <a:schemeClr val="bg1"/>
                </a:solidFill>
              </a:rPr>
              <a:t>ionization rate </a:t>
            </a:r>
            <a:r>
              <a:rPr lang="en-GB" sz="2000" dirty="0">
                <a:solidFill>
                  <a:schemeClr val="bg1"/>
                </a:solidFill>
              </a:rPr>
              <a:t>during the time period around the maximum X-radiation intensity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66787" y="4293096"/>
            <a:ext cx="8229600" cy="176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GB" sz="2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</a:t>
            </a:r>
            <a:endParaRPr lang="en-GB" sz="2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bg1"/>
                </a:solidFill>
              </a:rPr>
              <a:t>Development of procedure for calculation of altitude dependent Ly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line contribution in ionization at time of X radiation intensity </a:t>
            </a:r>
            <a:r>
              <a:rPr lang="en-GB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maximum during </a:t>
            </a:r>
            <a:r>
              <a:rPr lang="en-GB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solar X flare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2880000">
            <a:off x="3918548" y="1403236"/>
            <a:ext cx="252000" cy="756000"/>
          </a:xfrm>
          <a:prstGeom prst="downArrow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 rot="19260000">
            <a:off x="4878047" y="1477766"/>
            <a:ext cx="252000" cy="64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8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1" animBg="1"/>
      <p:bldP spid="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060105" y="2221674"/>
            <a:ext cx="252000" cy="54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wn Arrow 6"/>
          <p:cNvSpPr/>
          <p:nvPr/>
        </p:nvSpPr>
        <p:spPr>
          <a:xfrm rot="2880000">
            <a:off x="1568884" y="2089002"/>
            <a:ext cx="252000" cy="756000"/>
          </a:xfrm>
          <a:prstGeom prst="downArrow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 rot="19260000">
            <a:off x="2528383" y="2163532"/>
            <a:ext cx="252000" cy="64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2709" y="2685346"/>
            <a:ext cx="716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Ly-</a:t>
            </a:r>
            <a:r>
              <a:rPr lang="el-GR" sz="2000" b="1" dirty="0" smtClean="0">
                <a:solidFill>
                  <a:schemeClr val="bg1"/>
                </a:solidFill>
              </a:rPr>
              <a:t>α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8057" y="2685346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Cosmic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71461" y="2716122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</a:rPr>
              <a:t>X 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1260000">
            <a:off x="1036366" y="3060216"/>
            <a:ext cx="252000" cy="504000"/>
          </a:xfrm>
          <a:prstGeom prst="downArrow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 rot="2880000">
            <a:off x="1737215" y="3010589"/>
            <a:ext cx="252000" cy="648000"/>
          </a:xfrm>
          <a:prstGeom prst="downArrow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9512" y="1379728"/>
                <a:ext cx="3969356" cy="795859"/>
              </a:xfrm>
              <a:prstGeom prst="rect">
                <a:avLst/>
              </a:prstGeom>
              <a:solidFill>
                <a:schemeClr val="tx2"/>
              </a:solidFill>
            </p:spPr>
            <p:txBody>
              <a:bodyPr wrap="none" rtlCol="0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𝒅𝑵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𝑮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𝒉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)−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𝑷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𝒉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dirty="0" smtClean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79728"/>
                <a:ext cx="3969356" cy="7958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86663" y="3594105"/>
                <a:ext cx="1023037" cy="453137"/>
              </a:xfrm>
              <a:prstGeom prst="rect">
                <a:avLst/>
              </a:prstGeom>
              <a:solidFill>
                <a:schemeClr val="tx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𝑮</m:t>
                      </m:r>
                      <m:r>
                        <a:rPr lang="en-GB" sz="2400" b="1" i="1" baseline="-2500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𝒉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baseline="-25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663" y="3594105"/>
                <a:ext cx="1023037" cy="453137"/>
              </a:xfrm>
              <a:prstGeom prst="rect">
                <a:avLst/>
              </a:prstGeom>
              <a:blipFill rotWithShape="1">
                <a:blip r:embed="rId4"/>
                <a:stretch>
                  <a:fillRect r="-2381" b="-2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74624" y="4026153"/>
                <a:ext cx="1632626" cy="495520"/>
              </a:xfrm>
              <a:prstGeom prst="rect">
                <a:avLst/>
              </a:prstGeom>
              <a:solidFill>
                <a:schemeClr val="tx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≈</m:t>
                      </m:r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𝒉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baseline="-25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24" y="4026153"/>
                <a:ext cx="1632626" cy="495520"/>
              </a:xfrm>
              <a:prstGeom prst="rect">
                <a:avLst/>
              </a:prstGeom>
              <a:blipFill rotWithShape="1">
                <a:blip r:embed="rId5"/>
                <a:stretch>
                  <a:fillRect r="-1493" b="-97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Down Arrow 18"/>
          <p:cNvSpPr/>
          <p:nvPr/>
        </p:nvSpPr>
        <p:spPr>
          <a:xfrm>
            <a:off x="2843808" y="3045386"/>
            <a:ext cx="252000" cy="504000"/>
          </a:xfrm>
          <a:prstGeom prst="downArrow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990469" y="4006539"/>
                <a:ext cx="1958678" cy="453137"/>
              </a:xfrm>
              <a:prstGeom prst="rect">
                <a:avLst/>
              </a:prstGeom>
              <a:solidFill>
                <a:schemeClr val="tx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𝜿</m:t>
                      </m:r>
                      <m:d>
                        <m:d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i="1" baseline="-25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469" y="4006539"/>
                <a:ext cx="1958678" cy="453137"/>
              </a:xfrm>
              <a:prstGeom prst="rect">
                <a:avLst/>
              </a:prstGeom>
              <a:blipFill rotWithShape="1">
                <a:blip r:embed="rId6"/>
                <a:stretch>
                  <a:fillRect r="-93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-21120" y="4998413"/>
                <a:ext cx="4386778" cy="495520"/>
              </a:xfrm>
              <a:prstGeom prst="rect">
                <a:avLst/>
              </a:prstGeom>
              <a:solidFill>
                <a:schemeClr val="tx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𝑮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𝜿</m:t>
                      </m:r>
                      <m:d>
                        <m:d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d>
                        <m:d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120" y="4998413"/>
                <a:ext cx="4386778" cy="495520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>
            <a:off x="1709380" y="1572655"/>
            <a:ext cx="990412" cy="555925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305903" y="3573016"/>
                <a:ext cx="1285929" cy="453137"/>
              </a:xfrm>
              <a:prstGeom prst="rect">
                <a:avLst/>
              </a:prstGeom>
              <a:solidFill>
                <a:schemeClr val="tx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𝑮</m:t>
                      </m:r>
                      <m:r>
                        <a:rPr lang="en-GB" sz="2400" b="1" i="1" baseline="-25000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𝑿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𝒉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baseline="-25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903" y="3573016"/>
                <a:ext cx="1285929" cy="453137"/>
              </a:xfrm>
              <a:prstGeom prst="rect">
                <a:avLst/>
              </a:prstGeom>
              <a:blipFill rotWithShape="1">
                <a:blip r:embed="rId8"/>
                <a:stretch>
                  <a:fillRect r="-1422" b="-2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al 28"/>
          <p:cNvSpPr/>
          <p:nvPr/>
        </p:nvSpPr>
        <p:spPr>
          <a:xfrm>
            <a:off x="2987824" y="1592795"/>
            <a:ext cx="949900" cy="555924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Down Arrow 29"/>
          <p:cNvSpPr/>
          <p:nvPr/>
        </p:nvSpPr>
        <p:spPr>
          <a:xfrm rot="19800000">
            <a:off x="3531274" y="2214739"/>
            <a:ext cx="252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217603" y="2615823"/>
                <a:ext cx="2515945" cy="453137"/>
              </a:xfrm>
              <a:prstGeom prst="rect">
                <a:avLst/>
              </a:prstGeom>
              <a:solidFill>
                <a:schemeClr val="tx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ξ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`(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𝒉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  <m:r>
                        <a:rPr lang="en-GB" sz="2400" b="1" i="1" baseline="30000" smtClean="0">
                          <a:solidFill>
                            <a:srgbClr val="FFFF00"/>
                          </a:solidFill>
                          <a:latin typeface="Cambria Math"/>
                        </a:rPr>
                        <m:t>𝟐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𝒉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𝒕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603" y="2615823"/>
                <a:ext cx="2515945" cy="453137"/>
              </a:xfrm>
              <a:prstGeom prst="rect">
                <a:avLst/>
              </a:prstGeom>
              <a:blipFill rotWithShape="1">
                <a:blip r:embed="rId9"/>
                <a:stretch>
                  <a:fillRect r="-242" b="-216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174242" y="5805264"/>
                <a:ext cx="6253700" cy="632802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𝒅𝑵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𝑮</m:t>
                        </m:r>
                      </m:e>
                      <m:sub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𝑳𝒚</m:t>
                        </m:r>
                        <m:r>
                          <m:rPr>
                            <m:sty m:val="p"/>
                          </m:rPr>
                          <a:rPr lang="el-GR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</m:e>
                    </m:d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</a:rPr>
                      <m:t>+</m:t>
                    </m:r>
                    <m:r>
                      <a:rPr lang="el-GR" sz="2400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𝜿</m:t>
                    </m:r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</a:rPr>
                      <m:t>𝑰</m:t>
                    </m:r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</m:oMath>
                </a14:m>
                <a:r>
                  <a:rPr lang="en-GB" sz="2400" b="1" dirty="0" smtClean="0">
                    <a:solidFill>
                      <a:srgbClr val="FFFF0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ξ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𝑵</m:t>
                    </m:r>
                    <m:r>
                      <a:rPr lang="en-GB" sz="2400" b="1" i="1" baseline="30000" smtClean="0">
                        <a:solidFill>
                          <a:srgbClr val="FFFF00"/>
                        </a:solidFill>
                        <a:latin typeface="Cambria Math"/>
                      </a:rPr>
                      <m:t>𝟐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242" y="5805264"/>
                <a:ext cx="6253700" cy="632802"/>
              </a:xfrm>
              <a:prstGeom prst="rect">
                <a:avLst/>
              </a:prstGeom>
              <a:blipFill rotWithShape="1">
                <a:blip r:embed="rId10"/>
                <a:stretch>
                  <a:fillRect b="-2655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Down Arrow 32"/>
          <p:cNvSpPr/>
          <p:nvPr/>
        </p:nvSpPr>
        <p:spPr>
          <a:xfrm rot="-2100000">
            <a:off x="1527282" y="4494936"/>
            <a:ext cx="252000" cy="540000"/>
          </a:xfrm>
          <a:prstGeom prst="downArrow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Down Arrow 33"/>
          <p:cNvSpPr/>
          <p:nvPr/>
        </p:nvSpPr>
        <p:spPr>
          <a:xfrm rot="1800000">
            <a:off x="2388270" y="4486507"/>
            <a:ext cx="252000" cy="540000"/>
          </a:xfrm>
          <a:prstGeom prst="downArrow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Connector 60"/>
          <p:cNvCxnSpPr/>
          <p:nvPr/>
        </p:nvCxnSpPr>
        <p:spPr>
          <a:xfrm>
            <a:off x="3995936" y="2004703"/>
            <a:ext cx="1512168" cy="893572"/>
          </a:xfrm>
          <a:prstGeom prst="line">
            <a:avLst/>
          </a:prstGeom>
          <a:ln w="57150">
            <a:solidFill>
              <a:srgbClr val="7030A0"/>
            </a:solidFill>
          </a:ln>
          <a:effectLst>
            <a:outerShdw blurRad="50800" dist="50800" dir="5400000" algn="ctr" rotWithShape="0">
              <a:schemeClr val="bg1">
                <a:alpha val="9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571661" y="1860687"/>
            <a:ext cx="3185487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Electron-ion recombination</a:t>
            </a:r>
            <a:endParaRPr lang="en-GB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4775351" y="2414228"/>
            <a:ext cx="466296" cy="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  <a:effectLst>
            <a:glow rad="101600">
              <a:schemeClr val="bg1">
                <a:alpha val="8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253265" y="2260920"/>
            <a:ext cx="2787943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– ion recombination</a:t>
            </a:r>
            <a:endParaRPr lang="en-GB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12160" y="2652775"/>
            <a:ext cx="3082895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body recombination</a:t>
            </a:r>
            <a:endParaRPr lang="en-GB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4067944" y="2009918"/>
            <a:ext cx="466296" cy="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  <a:effectLst>
            <a:glow rad="101600">
              <a:schemeClr val="bg1">
                <a:alpha val="8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508104" y="2833764"/>
            <a:ext cx="466296" cy="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  <a:effectLst>
            <a:glow rad="101600">
              <a:schemeClr val="bg1">
                <a:alpha val="8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7767"/>
            <a:ext cx="91440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 density dynamic</a:t>
            </a:r>
            <a:br>
              <a:rPr lang="en-US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general form </a:t>
            </a:r>
          </a:p>
        </p:txBody>
      </p:sp>
      <p:sp>
        <p:nvSpPr>
          <p:cNvPr id="48" name="Oval 47"/>
          <p:cNvSpPr/>
          <p:nvPr/>
        </p:nvSpPr>
        <p:spPr>
          <a:xfrm>
            <a:off x="2990509" y="1602908"/>
            <a:ext cx="933419" cy="525671"/>
          </a:xfrm>
          <a:prstGeom prst="ellipse">
            <a:avLst/>
          </a:prstGeom>
          <a:noFill/>
          <a:ln w="57150">
            <a:solidFill>
              <a:srgbClr val="7030A0"/>
            </a:solidFill>
          </a:ln>
          <a:effectLst>
            <a:glow rad="101600">
              <a:schemeClr val="bg1">
                <a:alpha val="8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52020" y="3793653"/>
                <a:ext cx="3937616" cy="960519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𝟏𝟎𝟎</m:t>
                      </m:r>
                      <m:f>
                        <m:f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𝑮</m:t>
                              </m:r>
                            </m:e>
                            <m:sub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𝑳𝒚</m:t>
                              </m:r>
                              <m:r>
                                <m:rPr>
                                  <m:sty m:val="p"/>
                                </m:rP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α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𝒉</m:t>
                              </m:r>
                            </m:e>
                          </m:d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  <m:d>
                            <m:d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𝒉</m:t>
                              </m:r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GB" sz="24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en-GB" sz="24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𝒎𝒂𝒙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FFFF00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3793653"/>
                <a:ext cx="3937616" cy="96051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8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/>
      <p:bldP spid="10" grpId="0"/>
      <p:bldP spid="11" grpId="0"/>
      <p:bldP spid="12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5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62" grpId="0" animBg="1"/>
      <p:bldP spid="62" grpId="1" animBg="1"/>
      <p:bldP spid="64" grpId="0" animBg="1"/>
      <p:bldP spid="64" grpId="1" animBg="1"/>
      <p:bldP spid="65" grpId="0" animBg="1"/>
      <p:bldP spid="65" grpId="1" animBg="1"/>
      <p:bldP spid="48" grpId="1" animBg="1"/>
      <p:bldP spid="48" grpId="2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31030" y="6292354"/>
            <a:ext cx="2133600" cy="476250"/>
          </a:xfrm>
        </p:spPr>
        <p:txBody>
          <a:bodyPr/>
          <a:lstStyle/>
          <a:p>
            <a:pPr>
              <a:defRPr/>
            </a:pPr>
            <a:fld id="{1203867F-70D8-422A-98B1-630A75CC222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05519" y="1124744"/>
                <a:ext cx="3192990" cy="495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≫</m:t>
                      </m:r>
                      <m:r>
                        <a:rPr lang="el-GR" sz="24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𝜿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GB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519" y="1124744"/>
                <a:ext cx="3192990" cy="495520"/>
              </a:xfrm>
              <a:prstGeom prst="rect">
                <a:avLst/>
              </a:prstGeom>
              <a:blipFill rotWithShape="1">
                <a:blip r:embed="rId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13430" y="188640"/>
                <a:ext cx="6253700" cy="632802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𝒅𝑵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𝑮</m:t>
                        </m:r>
                      </m:e>
                      <m:sub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𝑳𝒚</m:t>
                        </m:r>
                        <m:r>
                          <m:rPr>
                            <m:sty m:val="p"/>
                          </m:rPr>
                          <a:rPr lang="el-GR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</m:e>
                    </m:d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</a:rPr>
                      <m:t>+</m:t>
                    </m:r>
                    <m:r>
                      <a:rPr lang="el-GR" sz="2400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𝜿</m:t>
                    </m:r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</a:rPr>
                      <m:t>𝑰</m:t>
                    </m:r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</m:oMath>
                </a14:m>
                <a:r>
                  <a:rPr lang="en-GB" sz="2400" b="1" dirty="0" smtClean="0">
                    <a:solidFill>
                      <a:srgbClr val="FFFF0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ξ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𝑵</m:t>
                    </m:r>
                    <m:r>
                      <a:rPr lang="en-GB" sz="2400" b="1" i="1" baseline="30000" smtClean="0">
                        <a:solidFill>
                          <a:srgbClr val="FFFF00"/>
                        </a:solidFill>
                        <a:latin typeface="Cambria Math"/>
                      </a:rPr>
                      <m:t>𝟐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430" y="188640"/>
                <a:ext cx="6253700" cy="632802"/>
              </a:xfrm>
              <a:prstGeom prst="rect">
                <a:avLst/>
              </a:prstGeom>
              <a:blipFill rotWithShape="1">
                <a:blip r:embed="rId3"/>
                <a:stretch>
                  <a:fillRect b="-2655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70532" y="1242577"/>
                <a:ext cx="1429109" cy="495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0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32" y="1242577"/>
                <a:ext cx="1429109" cy="495520"/>
              </a:xfrm>
              <a:prstGeom prst="rect">
                <a:avLst/>
              </a:prstGeom>
              <a:blipFill rotWithShape="1"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58483" y="1721520"/>
                <a:ext cx="4639347" cy="632802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𝒅𝑵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𝑮</m:t>
                        </m:r>
                      </m:e>
                      <m:sub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𝑳𝒚</m:t>
                        </m:r>
                        <m:r>
                          <m:rPr>
                            <m:sty m:val="p"/>
                          </m:rPr>
                          <a:rPr lang="el-GR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</m:e>
                    </m:d>
                  </m:oMath>
                </a14:m>
                <a:r>
                  <a:rPr lang="en-GB" sz="2400" b="1" dirty="0" smtClean="0">
                    <a:solidFill>
                      <a:srgbClr val="FFFF00"/>
                    </a:solidFill>
                  </a:rPr>
                  <a:t> -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solidFill>
                          <a:srgbClr val="FFFF00"/>
                        </a:solidFill>
                        <a:latin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l-GR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ξ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𝑵</m:t>
                    </m:r>
                    <m:r>
                      <a:rPr lang="en-GB" sz="2400" b="1" i="1" baseline="30000" smtClean="0">
                        <a:solidFill>
                          <a:srgbClr val="FFFF00"/>
                        </a:solidFill>
                        <a:latin typeface="Cambria Math"/>
                      </a:rPr>
                      <m:t>𝟐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483" y="1721520"/>
                <a:ext cx="4639347" cy="632802"/>
              </a:xfrm>
              <a:prstGeom prst="rect">
                <a:avLst/>
              </a:prstGeom>
              <a:blipFill rotWithShape="1">
                <a:blip r:embed="rId5"/>
                <a:stretch>
                  <a:fillRect b="-2655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06368" y="3905947"/>
                <a:ext cx="1821717" cy="5212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𝑮</m:t>
                    </m:r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sSub>
                          <m:sSubPr>
                            <m:ctrlP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𝒎𝒂𝒙</m:t>
                                </m:r>
                              </m:sub>
                            </m:sSub>
                          </m:sub>
                        </m:sSub>
                      </m:e>
                    </m:d>
                  </m:oMath>
                </a14:m>
                <a:r>
                  <a:rPr lang="en-GB" sz="2400" dirty="0" smtClean="0">
                    <a:solidFill>
                      <a:srgbClr val="FFFF00"/>
                    </a:solidFill>
                  </a:rPr>
                  <a:t>:</a:t>
                </a:r>
                <a:endParaRPr lang="en-GB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368" y="3905947"/>
                <a:ext cx="1821717" cy="521233"/>
              </a:xfrm>
              <a:prstGeom prst="rect">
                <a:avLst/>
              </a:prstGeom>
              <a:blipFill rotWithShape="1">
                <a:blip r:embed="rId6"/>
                <a:stretch>
                  <a:fillRect t="-4706" r="-4348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987824" y="3965515"/>
                <a:ext cx="5139099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𝑰</m:t>
                    </m:r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  <m:r>
                      <m:rPr>
                        <m:nor/>
                      </m:rPr>
                      <a:rPr lang="en-GB" sz="2400" dirty="0">
                        <a:solidFill>
                          <a:srgbClr val="FFFF00"/>
                        </a:solidFill>
                      </a:rPr>
                      <m:t>,</m:t>
                    </m:r>
                    <m:r>
                      <a:rPr lang="en-GB" sz="2400" b="1" i="1" dirty="0" smtClean="0">
                        <a:solidFill>
                          <a:srgbClr val="FFFF00"/>
                        </a:solidFill>
                        <a:latin typeface="Cambria Math"/>
                      </a:rPr>
                      <m:t>   </m:t>
                    </m:r>
                    <m:r>
                      <a:rPr lang="el-GR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𝜿</m:t>
                    </m:r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GB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 </m:t>
                    </m:r>
                    <m:r>
                      <m:rPr>
                        <m:sty m:val="p"/>
                      </m:rPr>
                      <a:rPr lang="el-GR" sz="2400" b="1" i="1">
                        <a:solidFill>
                          <a:srgbClr val="FFFF00"/>
                        </a:solidFill>
                        <a:latin typeface="Cambria Math"/>
                      </a:rPr>
                      <m:t>ξ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</a:rPr>
                      <m:t>𝒕</m:t>
                    </m:r>
                  </m:oMath>
                </a14:m>
                <a:r>
                  <a:rPr lang="en-GB" sz="2400" dirty="0" smtClean="0">
                    <a:solidFill>
                      <a:srgbClr val="FFFF00"/>
                    </a:solidFill>
                  </a:rPr>
                  <a:t>)      time constants</a:t>
                </a:r>
                <a:endParaRPr lang="en-GB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965515"/>
                <a:ext cx="5139099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237" t="-9333" r="-1068" b="-3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513430" y="4714333"/>
                <a:ext cx="3376758" cy="632802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</m:t>
                        </m:r>
                        <m:r>
                          <a:rPr lang="en-GB" sz="2400" b="1" i="1" baseline="3000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𝑵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𝒅𝒕</m:t>
                        </m:r>
                        <m:r>
                          <a:rPr lang="en-GB" sz="2400" b="1" i="1" baseline="30000">
                            <a:solidFill>
                              <a:srgbClr val="FFFF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GB" sz="2400" b="1" dirty="0" smtClean="0">
                    <a:solidFill>
                      <a:srgbClr val="FFFF0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solidFill>
                          <a:srgbClr val="FFFF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ξ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𝒕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𝒅𝑵</m:t>
                        </m:r>
                        <m:r>
                          <a:rPr lang="en-GB" sz="2400" b="1" i="1" baseline="30000">
                            <a:solidFill>
                              <a:srgbClr val="FFFF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𝒅𝒕</m:t>
                        </m:r>
                      </m:den>
                    </m:f>
                  </m:oMath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430" y="4714333"/>
                <a:ext cx="3376758" cy="632802"/>
              </a:xfrm>
              <a:prstGeom prst="rect">
                <a:avLst/>
              </a:prstGeom>
              <a:blipFill rotWithShape="1">
                <a:blip r:embed="rId8"/>
                <a:stretch>
                  <a:fillRect b="-2655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142321" y="4668359"/>
                <a:ext cx="3761158" cy="724750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1" i="1" smtClean="0">
                        <a:solidFill>
                          <a:srgbClr val="FFFF00"/>
                        </a:solidFill>
                        <a:latin typeface="Cambria Math" pitchFamily="18" charset="0"/>
                        <a:ea typeface="Cambria Math" pitchFamily="18" charset="0"/>
                      </a:rPr>
                      <m:t>ξ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 pitchFamily="18" charset="0"/>
                        <a:ea typeface="Cambria Math" pitchFamily="18" charset="0"/>
                      </a:rPr>
                      <m:t>(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 pitchFamily="18" charset="0"/>
                        <a:ea typeface="Cambria Math" pitchFamily="18" charset="0"/>
                      </a:rPr>
                      <m:t>𝒉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 pitchFamily="18" charset="0"/>
                        <a:ea typeface="Cambria Math" pitchFamily="18" charset="0"/>
                      </a:rPr>
                      <m:t>,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 pitchFamily="18" charset="0"/>
                        <a:ea typeface="Cambria Math" pitchFamily="18" charset="0"/>
                      </a:rPr>
                      <m:t>𝒕</m:t>
                    </m:r>
                    <m:r>
                      <a:rPr lang="en-GB" sz="2400" b="1" i="1">
                        <a:solidFill>
                          <a:srgbClr val="FFFF00"/>
                        </a:solidFill>
                        <a:latin typeface="Cambria Math" pitchFamily="18" charset="0"/>
                        <a:ea typeface="Cambria Math" pitchFamily="18" charset="0"/>
                      </a:rPr>
                      <m:t>)=</m:t>
                    </m:r>
                  </m:oMath>
                </a14:m>
                <a:r>
                  <a:rPr lang="en-GB" sz="2400" b="1" dirty="0" smtClean="0">
                    <a:solidFill>
                      <a:srgbClr val="FFFF00"/>
                    </a:solidFill>
                    <a:latin typeface="Cambria Math" pitchFamily="18" charset="0"/>
                    <a:ea typeface="Cambria Math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solidFill>
                          <a:srgbClr val="FFFF00"/>
                        </a:solidFill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f>
                      <m:f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𝒅𝑵</m:t>
                        </m:r>
                        <m:r>
                          <a:rPr lang="en-GB" sz="2400" b="1" i="1" baseline="30000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𝟐</m:t>
                        </m:r>
                        <m:d>
                          <m:dPr>
                            <m:ctrlPr>
                              <a:rPr lang="en-GB" sz="2400" b="1" i="1" baseline="3000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𝒉</m:t>
                            </m:r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,</m:t>
                            </m:r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𝒕</m:t>
                            </m:r>
                          </m:e>
                        </m:d>
                      </m:num>
                      <m:den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𝒅𝒕</m:t>
                        </m:r>
                      </m:den>
                    </m:f>
                    <m:sSup>
                      <m:sSup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𝒅</m:t>
                                </m:r>
                                <m:r>
                                  <a:rPr lang="en-GB" sz="2400" b="1" i="1" baseline="30000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𝟐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𝑵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(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𝒉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,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𝒕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𝒅𝒕</m:t>
                                </m:r>
                                <m:r>
                                  <a:rPr lang="en-GB" sz="2400" b="1" i="1" baseline="30000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−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GB" sz="2400" b="1" baseline="30000" dirty="0">
                  <a:solidFill>
                    <a:srgbClr val="FFFF00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321" y="4668359"/>
                <a:ext cx="3761158" cy="724750"/>
              </a:xfrm>
              <a:prstGeom prst="rect">
                <a:avLst/>
              </a:prstGeom>
              <a:blipFill rotWithShape="1">
                <a:blip r:embed="rId9"/>
                <a:stretch>
                  <a:fillRect b="-781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7504" y="5877272"/>
                <a:ext cx="8928990" cy="745717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1" i="1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𝑮</m:t>
                    </m:r>
                    <m:d>
                      <m:d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sSub>
                          <m:sSubPr>
                            <m:ctrlP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𝒎𝒂𝒙</m:t>
                                </m:r>
                              </m:sub>
                            </m:sSub>
                          </m:sub>
                        </m:sSub>
                      </m:e>
                    </m:d>
                  </m:oMath>
                </a14:m>
                <a:r>
                  <a:rPr lang="en-GB" sz="2400" b="1" dirty="0" smtClean="0">
                    <a:solidFill>
                      <a:srgbClr val="FFFF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𝒅𝑵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𝒉</m:t>
                        </m:r>
                        <m:sSub>
                          <m:sSubPr>
                            <m:ctrlP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𝑰</m:t>
                                </m:r>
                              </m:e>
                              <m:sub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𝒎𝒂𝒙</m:t>
                                </m:r>
                              </m:sub>
                            </m:sSub>
                          </m:sub>
                        </m:sSub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en-GB" sz="2400" b="1" dirty="0" smtClean="0">
                    <a:solidFill>
                      <a:srgbClr val="FFFF00"/>
                    </a:solidFill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𝒅𝑵</m:t>
                        </m:r>
                        <m:r>
                          <a:rPr lang="en-GB" sz="2400" b="1" i="1" baseline="30000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𝟐</m:t>
                        </m:r>
                        <m:d>
                          <m:dPr>
                            <m:ctrlPr>
                              <a:rPr lang="en-GB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𝒉</m:t>
                            </m:r>
                            <m:sSub>
                              <m:sSubPr>
                                <m:ctrlP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GB" sz="2400" b="1" i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1" i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𝑰</m:t>
                                    </m:r>
                                  </m:e>
                                  <m:sub>
                                    <m:r>
                                      <a:rPr lang="en-GB" sz="2400" b="1" i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𝒎𝒂𝒙</m:t>
                                    </m:r>
                                  </m:sub>
                                </m:sSub>
                              </m:sub>
                            </m:sSub>
                          </m:e>
                        </m:d>
                      </m:num>
                      <m:den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𝒅𝒕</m:t>
                        </m:r>
                      </m:den>
                    </m:f>
                    <m:sSup>
                      <m:sSup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𝒅</m:t>
                                </m:r>
                                <m:r>
                                  <a:rPr lang="en-GB" sz="2400" b="1" i="1" baseline="30000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𝟐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𝑵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(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𝒉</m:t>
                                </m:r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GB" sz="2400" b="1" i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400" b="1" i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GB" sz="2400" b="1" i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GB" sz="2400" b="1" i="1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400" b="1" i="1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  <m:t>𝑰</m:t>
                                        </m:r>
                                      </m:e>
                                      <m:sub>
                                        <m:r>
                                          <a:rPr lang="en-GB" sz="2400" b="1" i="1">
                                            <a:solidFill>
                                              <a:srgbClr val="FFFF00"/>
                                            </a:solidFill>
                                            <a:latin typeface="Cambria Math"/>
                                          </a:rPr>
                                          <m:t>𝒎𝒂𝒙</m:t>
                                        </m:r>
                                      </m:sub>
                                    </m:sSub>
                                  </m:sub>
                                </m:sSub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GB" sz="2400" b="1" i="1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𝒅𝒕</m:t>
                                </m:r>
                                <m:r>
                                  <a:rPr lang="en-GB" sz="2400" b="1" i="1" baseline="30000">
                                    <a:solidFill>
                                      <a:srgbClr val="FFFF00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−</m:t>
                        </m:r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𝟏</m:t>
                        </m:r>
                      </m:sup>
                    </m:sSup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𝑵</m:t>
                    </m:r>
                    <m:r>
                      <a:rPr lang="en-GB" sz="2400" b="1" i="1" baseline="30000" smtClean="0">
                        <a:solidFill>
                          <a:srgbClr val="FFFF00"/>
                        </a:solidFill>
                        <a:latin typeface="Cambria Math"/>
                      </a:rPr>
                      <m:t>𝟐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𝒉</m:t>
                    </m:r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GB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sSub>
                          <m:sSubPr>
                            <m:ctrlP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GB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𝒎𝒂𝒙</m:t>
                            </m:r>
                          </m:sub>
                        </m:sSub>
                      </m:sub>
                    </m:sSub>
                    <m:r>
                      <a:rPr lang="en-GB" sz="2400" b="1" i="1" smtClean="0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877272"/>
                <a:ext cx="8928990" cy="745717"/>
              </a:xfrm>
              <a:prstGeom prst="rect">
                <a:avLst/>
              </a:prstGeom>
              <a:blipFill rotWithShape="1">
                <a:blip r:embed="rId10"/>
                <a:stretch>
                  <a:fillRect b="-1527"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Multiply 23"/>
          <p:cNvSpPr/>
          <p:nvPr/>
        </p:nvSpPr>
        <p:spPr>
          <a:xfrm>
            <a:off x="3776737" y="47841"/>
            <a:ext cx="2160240" cy="914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23911" y="962241"/>
            <a:ext cx="8812583" cy="261077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27000">
              <a:schemeClr val="accent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23910" y="3707273"/>
            <a:ext cx="8812583" cy="197386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127000">
              <a:schemeClr val="accent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73422" y="1136819"/>
            <a:ext cx="1426219" cy="707036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accent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06368" y="3813045"/>
            <a:ext cx="1894322" cy="707036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accent1"/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73423" y="2636912"/>
            <a:ext cx="8530056" cy="707886"/>
          </a:xfrm>
          <a:prstGeom prst="rect">
            <a:avLst/>
          </a:prstGeom>
          <a:solidFill>
            <a:schemeClr val="tx1"/>
          </a:solidFill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Electron production by solar Ly-α line radiation in the ionospheric </a:t>
            </a:r>
            <a:endParaRPr lang="sr-Latn-R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D-region</a:t>
            </a:r>
            <a:r>
              <a:rPr lang="sr-Latn-RS" sz="2000" b="1" dirty="0" smtClean="0">
                <a:solidFill>
                  <a:schemeClr val="bg1"/>
                </a:solidFill>
              </a:rPr>
              <a:t>, </a:t>
            </a:r>
            <a:r>
              <a:rPr lang="en-GB" sz="2000" b="1" dirty="0" smtClean="0">
                <a:solidFill>
                  <a:schemeClr val="bg1"/>
                </a:solidFill>
              </a:rPr>
              <a:t>Nina </a:t>
            </a:r>
            <a:r>
              <a:rPr lang="en-GB" sz="2000" b="1" dirty="0">
                <a:solidFill>
                  <a:schemeClr val="bg1"/>
                </a:solidFill>
              </a:rPr>
              <a:t>A. </a:t>
            </a:r>
            <a:r>
              <a:rPr lang="en-GB" sz="2000" b="1" dirty="0" smtClean="0">
                <a:solidFill>
                  <a:schemeClr val="bg1"/>
                </a:solidFill>
              </a:rPr>
              <a:t>and </a:t>
            </a:r>
            <a:r>
              <a:rPr lang="sr-Latn-RS" sz="2000" b="1" dirty="0" smtClean="0">
                <a:solidFill>
                  <a:schemeClr val="bg1"/>
                </a:solidFill>
              </a:rPr>
              <a:t>Č</a:t>
            </a:r>
            <a:r>
              <a:rPr lang="en-GB" sz="2000" b="1" dirty="0" smtClean="0">
                <a:solidFill>
                  <a:schemeClr val="bg1"/>
                </a:solidFill>
              </a:rPr>
              <a:t>ade</a:t>
            </a:r>
            <a:r>
              <a:rPr lang="sr-Latn-RS" sz="2000" b="1" dirty="0" smtClean="0">
                <a:solidFill>
                  <a:schemeClr val="bg1"/>
                </a:solidFill>
              </a:rPr>
              <a:t>ž</a:t>
            </a:r>
            <a:r>
              <a:rPr lang="en-GB" sz="2000" b="1" dirty="0" smtClean="0">
                <a:solidFill>
                  <a:schemeClr val="bg1"/>
                </a:solidFill>
              </a:rPr>
              <a:t> 2014, </a:t>
            </a:r>
            <a:r>
              <a:rPr lang="en-GB" sz="2000" b="1" i="1" dirty="0" smtClean="0">
                <a:solidFill>
                  <a:schemeClr val="bg1"/>
                </a:solidFill>
              </a:rPr>
              <a:t>Adv. Space Res.</a:t>
            </a:r>
            <a:r>
              <a:rPr lang="sr-Latn-RS" sz="2000" b="1" i="1" dirty="0" smtClean="0">
                <a:solidFill>
                  <a:schemeClr val="bg1"/>
                </a:solidFill>
              </a:rPr>
              <a:t> </a:t>
            </a:r>
            <a:r>
              <a:rPr lang="en-GB" sz="2000" b="1" dirty="0" smtClean="0">
                <a:solidFill>
                  <a:schemeClr val="bg1"/>
                </a:solidFill>
              </a:rPr>
              <a:t>54 (7), 1276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8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1" animBg="1"/>
      <p:bldP spid="13" grpId="0"/>
      <p:bldP spid="14" grpId="0"/>
      <p:bldP spid="15" grpId="0" animBg="1"/>
      <p:bldP spid="16" grpId="0" animBg="1"/>
      <p:bldP spid="17" grpId="0" animBg="1"/>
      <p:bldP spid="24" grpId="0" animBg="1"/>
      <p:bldP spid="24" grpId="1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71471" y="2348880"/>
                <a:ext cx="3937616" cy="960519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𝟏𝟎𝟎</m:t>
                      </m:r>
                      <m:f>
                        <m:f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𝑮</m:t>
                              </m:r>
                            </m:e>
                            <m:sub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𝑳𝒚</m:t>
                              </m:r>
                              <m:r>
                                <m:rPr>
                                  <m:sty m:val="p"/>
                                </m:rP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α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𝒉</m:t>
                              </m:r>
                            </m:e>
                          </m:d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  <m:d>
                            <m:d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𝒉</m:t>
                              </m:r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GB" sz="24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4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en-GB" sz="24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𝒎𝒂𝒙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r>
                            <m:rPr>
                              <m:nor/>
                            </m:rPr>
                            <a:rPr lang="en-GB" sz="2400" dirty="0">
                              <a:solidFill>
                                <a:srgbClr val="FFFF00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1471" y="2348880"/>
                <a:ext cx="3937616" cy="96051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0221" y="3717032"/>
                <a:ext cx="8380115" cy="1212063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GB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𝟏𝟎𝟎</m:t>
                      </m:r>
                      <m:f>
                        <m:fPr>
                          <m:ctrlPr>
                            <a:rPr lang="en-GB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𝑮</m:t>
                              </m:r>
                            </m:e>
                            <m:sub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𝑳𝒚</m:t>
                              </m:r>
                              <m:r>
                                <m:rPr>
                                  <m:sty m:val="p"/>
                                </m:r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α</m:t>
                              </m:r>
                            </m:sub>
                          </m:sSub>
                          <m:d>
                            <m:dPr>
                              <m:ctrlP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𝒉</m:t>
                              </m:r>
                            </m:e>
                          </m:d>
                        </m:num>
                        <m:den>
                          <m:f>
                            <m:fPr>
                              <m:ctrlP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𝒅𝑵</m:t>
                              </m:r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𝒉</m:t>
                              </m:r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𝑰</m:t>
                                      </m:r>
                                    </m:e>
                                    <m:sub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𝒎𝒂𝒙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2000" b="1" dirty="0">
                              <a:solidFill>
                                <a:srgbClr val="FFFF00"/>
                              </a:solidFill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 pitchFamily="18" charset="0"/>
                                  <a:ea typeface="Cambria Math" pitchFamily="18" charset="0"/>
                                </a:rPr>
                                <m:t>𝒅𝑵</m:t>
                              </m:r>
                              <m:r>
                                <a:rPr lang="en-GB" sz="2000" b="1" i="1" baseline="30000">
                                  <a:solidFill>
                                    <a:srgbClr val="FFFF00"/>
                                  </a:solidFill>
                                  <a:latin typeface="Cambria Math" pitchFamily="18" charset="0"/>
                                  <a:ea typeface="Cambria Math" pitchFamily="18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𝒉</m:t>
                                  </m:r>
                                  <m: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GB" sz="20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20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𝑰</m:t>
                                          </m:r>
                                        </m:e>
                                        <m:sub>
                                          <m:r>
                                            <a:rPr lang="en-GB" sz="20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𝒎𝒂𝒙</m:t>
                                          </m:r>
                                        </m:sub>
                                      </m:sSub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 pitchFamily="18" charset="0"/>
                                  <a:ea typeface="Cambria Math" pitchFamily="18" charset="0"/>
                                </a:rPr>
                                <m:t>𝒅𝒕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  <a:ea typeface="Cambria Math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𝒅</m:t>
                                      </m:r>
                                      <m:r>
                                        <a:rPr lang="en-GB" sz="2000" b="1" i="1" baseline="30000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𝑵</m:t>
                                      </m:r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𝒉</m:t>
                                      </m:r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GB" sz="20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20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𝒕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GB" sz="2000" b="1" i="1">
                                                  <a:solidFill>
                                                    <a:srgbClr val="FFFF00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sz="2000" b="1" i="1">
                                                  <a:solidFill>
                                                    <a:srgbClr val="FFFF00"/>
                                                  </a:solidFill>
                                                  <a:latin typeface="Cambria Math"/>
                                                </a:rPr>
                                                <m:t>𝑰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2000" b="1" i="1">
                                                  <a:solidFill>
                                                    <a:srgbClr val="FFFF00"/>
                                                  </a:solidFill>
                                                  <a:latin typeface="Cambria Math"/>
                                                </a:rPr>
                                                <m:t>𝒎𝒂𝒙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)</m:t>
                                      </m:r>
                                    </m:num>
                                    <m:den>
                                      <m:r>
                                        <a:rPr lang="en-GB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𝒅𝒕</m:t>
                                      </m:r>
                                      <m:r>
                                        <a:rPr lang="en-GB" sz="2000" b="1" i="1" baseline="30000">
                                          <a:solidFill>
                                            <a:srgbClr val="FFFF00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 pitchFamily="18" charset="0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 pitchFamily="18" charset="0"/>
                                  <a:ea typeface="Cambria Math" pitchFamily="18" charset="0"/>
                                </a:rPr>
                                <m:t>𝟏</m:t>
                              </m:r>
                            </m:sup>
                          </m:sSup>
                          <m:r>
                            <a:rPr lang="en-GB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𝑵</m:t>
                          </m:r>
                          <m:r>
                            <a:rPr lang="en-GB" sz="2000" b="1" i="1" baseline="30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GB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2000" b="1" baseline="30000" dirty="0">
                              <a:solidFill>
                                <a:srgbClr val="FFFF00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GB" sz="20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21" y="3717032"/>
                <a:ext cx="8380115" cy="12120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0" y="413791"/>
                <a:ext cx="9144000" cy="1143001"/>
              </a:xfrm>
            </p:spPr>
            <p:txBody>
              <a:bodyPr/>
              <a:lstStyle/>
              <a:p>
                <a:pPr eaLnBrk="1" hangingPunct="1">
                  <a:defRPr/>
                </a:pPr>
                <a:r>
                  <a:rPr lang="sr-Latn-RS" sz="3600" b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Final expression for </a:t>
                </a:r>
                <a:r>
                  <a:rPr lang="en-GB" sz="3600" b="1" i="0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/>
                  </a:rPr>
                  <a:t/>
                </a:r>
                <a:br>
                  <a:rPr lang="en-GB" sz="3600" b="1" i="0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/>
                  </a:rPr>
                </a:br>
                <a14:m>
                  <m:oMath xmlns:m="http://schemas.openxmlformats.org/officeDocument/2006/math">
                    <m:r>
                      <a:rPr lang="en-GB" sz="3600" b="1" i="0" u="sng" smtClean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𝐋𝐲</m:t>
                    </m:r>
                    <m:r>
                      <a:rPr lang="el-GR" sz="3600" b="1" i="0" u="sng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𝛂</m:t>
                    </m:r>
                  </m:oMath>
                </a14:m>
                <a:r>
                  <a:rPr lang="sr-Latn-RS" sz="3600" b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sr-Latn-RS" sz="3600" b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contribution in ioni</a:t>
                </a:r>
                <a:r>
                  <a:rPr lang="en-GB" sz="3600" b="1" u="sng" dirty="0" err="1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zation</a:t>
                </a:r>
                <a:r>
                  <a:rPr lang="en-GB" sz="3600" b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br>
                  <a:rPr lang="en-GB" sz="3600" b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</a:br>
                <a:r>
                  <a:rPr lang="en-GB" sz="3600" b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at X radiation intensity maximum</a:t>
                </a:r>
                <a:r>
                  <a:rPr lang="sr-Latn-RS" sz="3600" b="1" u="sng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endParaRPr lang="en-US" sz="3600" b="1" u="sng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413791"/>
                <a:ext cx="9144000" cy="1143001"/>
              </a:xfrm>
              <a:blipFill rotWithShape="1">
                <a:blip r:embed="rId4"/>
                <a:stretch>
                  <a:fillRect t="-34759" b="-50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528" y="5434203"/>
                <a:ext cx="8509124" cy="809902"/>
              </a:xfrm>
              <a:prstGeom prst="rect">
                <a:avLst/>
              </a:prstGeom>
              <a:solidFill>
                <a:schemeClr val="tx2"/>
              </a:solidFill>
              <a:ln w="5715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𝒇</m:t>
                      </m:r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(</m:t>
                      </m:r>
                      <m:sSub>
                        <m:sSub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𝑮</m:t>
                          </m:r>
                        </m:e>
                        <m: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𝑳𝒚</m:t>
                          </m:r>
                          <m:r>
                            <m:rPr>
                              <m:sty m:val="p"/>
                            </m:rP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α</m:t>
                          </m:r>
                        </m:sub>
                      </m:sSub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r>
                        <a:rPr lang="en-GB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  <m:d>
                        <m:d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</m:e>
                      </m:d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𝒅𝑵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,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𝒅</m:t>
                          </m:r>
                          <m:r>
                            <a:rPr lang="en-GB" sz="2400" b="1" i="1" baseline="30000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𝑵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(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𝒉</m:t>
                          </m:r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sz="24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𝑰</m:t>
                                  </m:r>
                                </m:e>
                                <m:sub>
                                  <m:r>
                                    <a:rPr lang="en-GB" sz="24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𝒎𝒂𝒙</m:t>
                                  </m:r>
                                </m:sub>
                              </m:sSub>
                            </m:sub>
                          </m:sSub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𝒅𝒕</m:t>
                          </m:r>
                          <m:r>
                            <a:rPr lang="en-GB" sz="2400" b="1" i="1" baseline="30000">
                              <a:solidFill>
                                <a:srgbClr val="FFFF00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𝟐</m:t>
                          </m:r>
                        </m:den>
                      </m:f>
                      <m:r>
                        <a:rPr lang="en-GB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b="1" baseline="30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434203"/>
                <a:ext cx="8509124" cy="80990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5715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92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751"/>
            <a:ext cx="91440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 density determination</a:t>
            </a:r>
          </a:p>
        </p:txBody>
      </p:sp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251520" y="4051025"/>
            <a:ext cx="8413824" cy="1015663"/>
          </a:xfrm>
          <a:prstGeom prst="rect">
            <a:avLst/>
          </a:prstGeom>
          <a:solidFill>
            <a:schemeClr val="tx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Numerical program for simulation of the VLF signal propagation: Long-Wave Propagation Capability (</a:t>
            </a:r>
            <a:r>
              <a:rPr lang="en-GB" sz="2000" b="1" dirty="0" smtClean="0">
                <a:solidFill>
                  <a:schemeClr val="bg1"/>
                </a:solidFill>
              </a:rPr>
              <a:t>LWPC</a:t>
            </a:r>
            <a:r>
              <a:rPr lang="en-GB" sz="2000" dirty="0" smtClean="0">
                <a:solidFill>
                  <a:schemeClr val="bg1"/>
                </a:solidFill>
              </a:rPr>
              <a:t>) - </a:t>
            </a:r>
            <a:r>
              <a:rPr lang="en-US" sz="2000" dirty="0" smtClean="0">
                <a:solidFill>
                  <a:schemeClr val="bg1"/>
                </a:solidFill>
              </a:rPr>
              <a:t>USA </a:t>
            </a:r>
            <a:r>
              <a:rPr lang="en-US" sz="2000" dirty="0">
                <a:solidFill>
                  <a:schemeClr val="bg1"/>
                </a:solidFill>
              </a:rPr>
              <a:t>National Oceanic and Atmospheric Administration (NOAA</a:t>
            </a:r>
            <a:r>
              <a:rPr lang="en-US" sz="2000" dirty="0" smtClean="0">
                <a:solidFill>
                  <a:schemeClr val="bg1"/>
                </a:solidFill>
              </a:rPr>
              <a:t>) – Ferguson, 1998</a:t>
            </a:r>
            <a:endParaRPr lang="en-GB" sz="2000" dirty="0">
              <a:solidFill>
                <a:schemeClr val="bg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633435"/>
              </p:ext>
            </p:extLst>
          </p:nvPr>
        </p:nvGraphicFramePr>
        <p:xfrm>
          <a:off x="4139953" y="1801635"/>
          <a:ext cx="4896544" cy="50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5" name="Equation" r:id="rId3" imgW="2222280" imgH="228600" progId="Equation.3">
                  <p:embed/>
                </p:oleObj>
              </mc:Choice>
              <mc:Fallback>
                <p:oleObj name="Equation" r:id="rId3" imgW="222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3" y="1801635"/>
                        <a:ext cx="4896544" cy="503800"/>
                      </a:xfrm>
                      <a:prstGeom prst="rect">
                        <a:avLst/>
                      </a:prstGeom>
                      <a:solidFill>
                        <a:schemeClr val="bg1">
                          <a:alpha val="85881"/>
                        </a:schemeClr>
                      </a:solidFill>
                      <a:ln w="381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1545704"/>
            <a:ext cx="3955185" cy="1015663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2000" b="1" dirty="0">
                <a:solidFill>
                  <a:schemeClr val="bg1"/>
                </a:solidFill>
              </a:rPr>
              <a:t>Wait’s model of ionosphere: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FF00"/>
                </a:solidFill>
              </a:rPr>
              <a:t>     reflection height </a:t>
            </a:r>
            <a:r>
              <a:rPr lang="en-US" sz="2000" b="1" i="1" dirty="0" smtClean="0">
                <a:solidFill>
                  <a:srgbClr val="FFFF00"/>
                </a:solidFill>
              </a:rPr>
              <a:t>H’(t)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FF00"/>
                </a:solidFill>
              </a:rPr>
              <a:t>     </a:t>
            </a:r>
            <a:r>
              <a:rPr lang="en-US" sz="2000" b="1" dirty="0">
                <a:solidFill>
                  <a:srgbClr val="FFFF00"/>
                </a:solidFill>
              </a:rPr>
              <a:t>sharpness </a:t>
            </a:r>
            <a:r>
              <a:rPr lang="el-GR" sz="2000" b="1" i="1" dirty="0" smtClean="0">
                <a:solidFill>
                  <a:srgbClr val="FFFF00"/>
                </a:solidFill>
                <a:cs typeface="Arial" charset="0"/>
              </a:rPr>
              <a:t>β</a:t>
            </a:r>
            <a:r>
              <a:rPr lang="en-GB" sz="2000" b="1" i="1" dirty="0" smtClean="0">
                <a:solidFill>
                  <a:srgbClr val="FFFF00"/>
                </a:solidFill>
                <a:cs typeface="Arial" charset="0"/>
              </a:rPr>
              <a:t>(t)</a:t>
            </a:r>
            <a:endParaRPr lang="el-GR" sz="2000" b="1" i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5131" y="5149641"/>
            <a:ext cx="8771366" cy="101566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2000" dirty="0" smtClean="0">
                <a:solidFill>
                  <a:schemeClr val="bg1"/>
                </a:solidFill>
              </a:rPr>
              <a:t>The </a:t>
            </a:r>
            <a:r>
              <a:rPr lang="en-GB" sz="2000" dirty="0">
                <a:solidFill>
                  <a:schemeClr val="bg1"/>
                </a:solidFill>
              </a:rPr>
              <a:t>procedure is based on finding the combination of </a:t>
            </a:r>
            <a:r>
              <a:rPr lang="en-GB" sz="2000" dirty="0" smtClean="0">
                <a:solidFill>
                  <a:schemeClr val="bg1"/>
                </a:solidFill>
              </a:rPr>
              <a:t>input Wait’s parameters that </a:t>
            </a:r>
            <a:r>
              <a:rPr lang="en-GB" sz="2000" dirty="0">
                <a:solidFill>
                  <a:schemeClr val="bg1"/>
                </a:solidFill>
              </a:rPr>
              <a:t>gives the </a:t>
            </a:r>
            <a:r>
              <a:rPr lang="en-GB" sz="2000" dirty="0" smtClean="0">
                <a:solidFill>
                  <a:schemeClr val="bg1"/>
                </a:solidFill>
              </a:rPr>
              <a:t>best matching </a:t>
            </a:r>
            <a:r>
              <a:rPr lang="en-GB" sz="2000" dirty="0">
                <a:solidFill>
                  <a:schemeClr val="bg1"/>
                </a:solidFill>
              </a:rPr>
              <a:t>of the recorded and </a:t>
            </a:r>
            <a:r>
              <a:rPr lang="en-GB" sz="2000" dirty="0" smtClean="0">
                <a:solidFill>
                  <a:schemeClr val="bg1"/>
                </a:solidFill>
              </a:rPr>
              <a:t>modelled </a:t>
            </a:r>
            <a:r>
              <a:rPr lang="en-GB" sz="2000" dirty="0">
                <a:solidFill>
                  <a:schemeClr val="bg1"/>
                </a:solidFill>
              </a:rPr>
              <a:t>signal </a:t>
            </a:r>
            <a:r>
              <a:rPr lang="en-GB" sz="2000" dirty="0" smtClean="0">
                <a:solidFill>
                  <a:schemeClr val="bg1"/>
                </a:solidFill>
              </a:rPr>
              <a:t>amplitude and phase changes (</a:t>
            </a:r>
            <a:r>
              <a:rPr lang="en-GB" sz="2000" dirty="0" err="1" smtClean="0">
                <a:solidFill>
                  <a:schemeClr val="bg1"/>
                </a:solidFill>
              </a:rPr>
              <a:t>Grubor</a:t>
            </a:r>
            <a:r>
              <a:rPr lang="en-GB" sz="2000" dirty="0" smtClean="0">
                <a:solidFill>
                  <a:schemeClr val="bg1"/>
                </a:solidFill>
              </a:rPr>
              <a:t> et al., 2008)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6912" y="2907471"/>
            <a:ext cx="8790163" cy="861774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ctr"/>
            <a:r>
              <a:rPr lang="en-GB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NUMERICAL PROCEDURE FOR WHITE PARAMETERS CALCULATION:</a:t>
            </a:r>
          </a:p>
          <a:p>
            <a:pPr algn="ctr"/>
            <a:endParaRPr lang="en-GB" sz="1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Nina, PhD dissertation, 2014 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924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8" grpId="0" animBg="1"/>
      <p:bldP spid="10" grpId="1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Observations</a:t>
            </a:r>
            <a:endParaRPr lang="en-GB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4464496" cy="4176464"/>
          </a:xfrm>
          <a:solidFill>
            <a:schemeClr val="tx1"/>
          </a:solidFill>
        </p:spPr>
        <p:txBody>
          <a:bodyPr/>
          <a:lstStyle/>
          <a:p>
            <a:pPr marL="0" indent="0" algn="ctr">
              <a:buNone/>
            </a:pP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Solar </a:t>
            </a:r>
            <a:r>
              <a:rPr lang="en-GB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X-flare 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May </a:t>
            </a:r>
            <a:r>
              <a:rPr lang="en-GB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5th, </a:t>
            </a:r>
            <a:r>
              <a:rPr lang="en-GB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</a:t>
            </a:r>
          </a:p>
          <a:p>
            <a:pPr marL="0" indent="0" algn="ctr">
              <a:buNone/>
            </a:pPr>
            <a:endParaRPr lang="en-GB" sz="1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b="1" u="sng" dirty="0" smtClean="0">
                <a:solidFill>
                  <a:srgbClr val="FFFF00"/>
                </a:solidFill>
              </a:rPr>
              <a:t>X </a:t>
            </a:r>
            <a:r>
              <a:rPr lang="en-GB" sz="2000" b="1" u="sng" dirty="0">
                <a:solidFill>
                  <a:srgbClr val="FFFF00"/>
                </a:solidFill>
              </a:rPr>
              <a:t>radiation intensity </a:t>
            </a:r>
            <a:r>
              <a:rPr lang="en-GB" sz="2000" b="1" i="1" u="sng" dirty="0">
                <a:solidFill>
                  <a:srgbClr val="FFFF00"/>
                </a:solidFill>
              </a:rPr>
              <a:t>I</a:t>
            </a:r>
            <a:r>
              <a:rPr lang="en-GB" sz="2000" b="1" u="sng" dirty="0">
                <a:solidFill>
                  <a:srgbClr val="FFFF00"/>
                </a:solidFill>
              </a:rPr>
              <a:t> </a:t>
            </a:r>
            <a:endParaRPr lang="en-GB" sz="2000" b="1" u="sng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registered </a:t>
            </a:r>
            <a:r>
              <a:rPr lang="en-GB" sz="2000" dirty="0">
                <a:solidFill>
                  <a:schemeClr val="bg1"/>
                </a:solidFill>
              </a:rPr>
              <a:t>by the National Oceanic and Atmospheric Administration (NOAA)</a:t>
            </a:r>
          </a:p>
          <a:p>
            <a:pPr marL="0" indent="0" algn="ctr">
              <a:buNone/>
            </a:pPr>
            <a:r>
              <a:rPr lang="en-GB" sz="2000" dirty="0">
                <a:solidFill>
                  <a:schemeClr val="bg1"/>
                </a:solidFill>
              </a:rPr>
              <a:t>satellite </a:t>
            </a:r>
            <a:r>
              <a:rPr lang="en-GB" sz="2000" dirty="0" smtClean="0">
                <a:solidFill>
                  <a:schemeClr val="bg1"/>
                </a:solidFill>
              </a:rPr>
              <a:t>GOES-14</a:t>
            </a:r>
          </a:p>
          <a:p>
            <a:pPr algn="ctr"/>
            <a:r>
              <a:rPr lang="en-GB" sz="2000" b="1" u="sng" dirty="0" smtClean="0">
                <a:solidFill>
                  <a:srgbClr val="FFFF00"/>
                </a:solidFill>
              </a:rPr>
              <a:t>D </a:t>
            </a:r>
            <a:r>
              <a:rPr lang="en-GB" sz="2000" b="1" u="sng" dirty="0">
                <a:solidFill>
                  <a:srgbClr val="FFFF00"/>
                </a:solidFill>
              </a:rPr>
              <a:t>- region monitoring: </a:t>
            </a:r>
            <a:endParaRPr lang="en-GB" sz="2000" b="1" u="sng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GB" sz="2000" dirty="0" smtClean="0">
                <a:solidFill>
                  <a:schemeClr val="bg1"/>
                </a:solidFill>
              </a:rPr>
              <a:t>23.4kHz </a:t>
            </a:r>
            <a:r>
              <a:rPr lang="en-GB" sz="2000" dirty="0" err="1">
                <a:solidFill>
                  <a:schemeClr val="bg1"/>
                </a:solidFill>
              </a:rPr>
              <a:t>VLF</a:t>
            </a:r>
            <a:r>
              <a:rPr lang="en-GB" sz="2000" dirty="0">
                <a:solidFill>
                  <a:schemeClr val="bg1"/>
                </a:solidFill>
              </a:rPr>
              <a:t> signal emitted by the </a:t>
            </a:r>
            <a:r>
              <a:rPr lang="en-GB" sz="2000" dirty="0" err="1">
                <a:solidFill>
                  <a:schemeClr val="bg1"/>
                </a:solidFill>
              </a:rPr>
              <a:t>DHO</a:t>
            </a:r>
            <a:r>
              <a:rPr lang="en-GB" sz="2000" dirty="0">
                <a:solidFill>
                  <a:schemeClr val="bg1"/>
                </a:solidFill>
              </a:rPr>
              <a:t> transmitter in </a:t>
            </a:r>
            <a:r>
              <a:rPr lang="en-GB" sz="2000" dirty="0" err="1">
                <a:solidFill>
                  <a:schemeClr val="bg1"/>
                </a:solidFill>
              </a:rPr>
              <a:t>Rhauderfehn</a:t>
            </a:r>
            <a:r>
              <a:rPr lang="en-GB" sz="2000" dirty="0">
                <a:solidFill>
                  <a:schemeClr val="bg1"/>
                </a:solidFill>
              </a:rPr>
              <a:t> (Germany) and received in Belgrade (Serbia)</a:t>
            </a:r>
          </a:p>
          <a:p>
            <a:pPr marL="0" indent="0" algn="ctr">
              <a:buNone/>
            </a:pP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3867F-70D8-422A-98B1-630A75CC2225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541948"/>
              </p:ext>
            </p:extLst>
          </p:nvPr>
        </p:nvGraphicFramePr>
        <p:xfrm>
          <a:off x="5004048" y="1412776"/>
          <a:ext cx="3456384" cy="5187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7" name="Graph" r:id="rId3" imgW="2194560" imgH="3291840" progId="Origin50.Graph">
                  <p:embed/>
                </p:oleObj>
              </mc:Choice>
              <mc:Fallback>
                <p:oleObj name="Graph" r:id="rId3" imgW="2194560" imgH="329184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4048" y="1412776"/>
                        <a:ext cx="3456384" cy="518707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730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6428</TotalTime>
  <Words>1249</Words>
  <Application>Microsoft Office PowerPoint</Application>
  <PresentationFormat>On-screen Show (4:3)</PresentationFormat>
  <Paragraphs>114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Default Design</vt:lpstr>
      <vt:lpstr>Equation</vt:lpstr>
      <vt:lpstr>Graph</vt:lpstr>
      <vt:lpstr>Contribution of Lyα photoionization in ionization rate and  electron density changes  in the ionospheric D-region disturbed by solar X flares</vt:lpstr>
      <vt:lpstr>Contents</vt:lpstr>
      <vt:lpstr>Introduction</vt:lpstr>
      <vt:lpstr>Motivation and goal</vt:lpstr>
      <vt:lpstr>Electron density dynamic - general form </vt:lpstr>
      <vt:lpstr>PowerPoint Presentation</vt:lpstr>
      <vt:lpstr>Final expression for  Lyα contribution in ionization  at X radiation intensity maximum </vt:lpstr>
      <vt:lpstr>Electron density determination</vt:lpstr>
      <vt:lpstr>Observations</vt:lpstr>
      <vt:lpstr>Results</vt:lpstr>
      <vt:lpstr>PowerPoint Presentation</vt:lpstr>
      <vt:lpstr>PowerPoint Presentation</vt:lpstr>
      <vt:lpstr>PowerPoint Presentation</vt:lpstr>
      <vt:lpstr>Conclusions</vt:lpstr>
      <vt:lpstr>PowerPoint Presentation</vt:lpstr>
    </vt:vector>
  </TitlesOfParts>
  <Company>IF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Perturbations of the terrestrial low ionosphere caused by solar flares</dc:title>
  <dc:creator>Tolja</dc:creator>
  <cp:lastModifiedBy>Sandra</cp:lastModifiedBy>
  <cp:revision>504</cp:revision>
  <dcterms:created xsi:type="dcterms:W3CDTF">2012-04-11T13:02:09Z</dcterms:created>
  <dcterms:modified xsi:type="dcterms:W3CDTF">2015-06-29T13:27:19Z</dcterms:modified>
</cp:coreProperties>
</file>