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4.xml.rels" ContentType="application/vnd.openxmlformats-package.relationships+xml"/>
  <Override PartName="/ppt/notesSlides/notesSlide4.xml" ContentType="application/vnd.openxmlformats-officedocument.presentationml.notesSlide+xml"/>
  <Override PartName="/ppt/_rels/presentation.xml.rels" ContentType="application/vnd.openxmlformats-package.relationships+xml"/>
  <Override PartName="/ppt/media/image27.jpeg" ContentType="image/jpeg"/>
  <Override PartName="/ppt/media/image56.png" ContentType="image/png"/>
  <Override PartName="/ppt/media/image31.png" ContentType="image/png"/>
  <Override PartName="/ppt/media/image15.png" ContentType="image/png"/>
  <Override PartName="/ppt/media/image66.jpeg" ContentType="image/jpeg"/>
  <Override PartName="/ppt/media/image1.png" ContentType="image/png"/>
  <Override PartName="/ppt/media/image65.png" ContentType="image/png"/>
  <Override PartName="/ppt/media/image40.png" ContentType="image/png"/>
  <Override PartName="/ppt/media/image49.png" ContentType="image/png"/>
  <Override PartName="/ppt/media/image24.png" ContentType="image/png"/>
  <Override PartName="/ppt/media/image58.png" ContentType="image/png"/>
  <Override PartName="/ppt/media/image33.png" ContentType="image/png"/>
  <Override PartName="/ppt/media/image17.png" ContentType="image/png"/>
  <Override PartName="/ppt/media/image3.png" ContentType="image/png"/>
  <Override PartName="/ppt/media/image42.png" ContentType="image/png"/>
  <Override PartName="/ppt/media/image5.emf" ContentType="image/x-emf"/>
  <Override PartName="/ppt/media/image26.png" ContentType="image/png"/>
  <Override PartName="/ppt/media/image51.png" ContentType="image/png"/>
  <Override PartName="/ppt/media/image10.png" ContentType="image/png"/>
  <Override PartName="/ppt/media/image35.jpeg" ContentType="image/jpeg"/>
  <Override PartName="/ppt/media/image60.png" ContentType="image/png"/>
  <Override PartName="/ppt/media/image44.png" ContentType="image/png"/>
  <Override PartName="/ppt/media/image46.emf" ContentType="image/x-emf"/>
  <Override PartName="/ppt/media/image28.png" ContentType="image/png"/>
  <Override PartName="/ppt/media/image47.jpeg" ContentType="image/jpeg"/>
  <Override PartName="/ppt/media/image53.png" ContentType="image/png"/>
  <Override PartName="/ppt/media/image12.png" ContentType="image/png"/>
  <Override PartName="/ppt/media/image19.jpeg" ContentType="image/jpeg"/>
  <Override PartName="/ppt/media/image62.png" ContentType="image/png"/>
  <Override PartName="/ppt/media/image7.png" ContentType="image/png"/>
  <Override PartName="/ppt/media/image32.wmf" ContentType="image/x-wmf"/>
  <Override PartName="/ppt/media/image21.png" ContentType="image/png"/>
  <Override PartName="/ppt/media/image55.png" ContentType="image/png"/>
  <Override PartName="/ppt/media/image30.png" ContentType="image/png"/>
  <Override PartName="/ppt/media/image14.png" ContentType="image/png"/>
  <Override PartName="/ppt/media/image37.jpeg" ContentType="image/jpeg"/>
  <Override PartName="/ppt/media/image39.png" ContentType="image/png"/>
  <Override PartName="/ppt/media/image64.png" ContentType="image/png"/>
  <Override PartName="/ppt/media/image9.png" ContentType="image/png"/>
  <Override PartName="/ppt/media/image48.png" ContentType="image/png"/>
  <Override PartName="/ppt/media/image23.jpeg" ContentType="image/jpeg"/>
  <Override PartName="/ppt/media/image57.png" ContentType="image/png"/>
  <Override PartName="/ppt/media/image16.png" ContentType="image/png"/>
  <Override PartName="/ppt/media/image2.png" ContentType="image/png"/>
  <Override PartName="/ppt/media/image41.png" ContentType="image/png"/>
  <Override PartName="/ppt/media/image4.emf" ContentType="image/x-emf"/>
  <Override PartName="/ppt/media/image25.png" ContentType="image/png"/>
  <Override PartName="/ppt/media/image34.jpeg" ContentType="image/jpeg"/>
  <Override PartName="/ppt/media/image50.png" ContentType="image/png"/>
  <Override PartName="/ppt/media/image59.png" ContentType="image/png"/>
  <Override PartName="/ppt/media/image43.png" ContentType="image/png"/>
  <Override PartName="/ppt/media/image18.jpeg" ContentType="image/jpeg"/>
  <Override PartName="/ppt/media/image52.png" ContentType="image/png"/>
  <Override PartName="/ppt/media/image36.png" ContentType="image/png"/>
  <Override PartName="/ppt/media/image11.png" ContentType="image/png"/>
  <Override PartName="/ppt/media/image61.png" ContentType="image/png"/>
  <Override PartName="/ppt/media/image6.png" ContentType="image/png"/>
  <Override PartName="/ppt/media/image45.png" ContentType="image/png"/>
  <Override PartName="/ppt/media/image20.png" ContentType="image/png"/>
  <Override PartName="/ppt/media/image29.png" ContentType="image/png"/>
  <Override PartName="/ppt/media/image54.png" ContentType="image/png"/>
  <Override PartName="/ppt/media/image38.png" ContentType="image/png"/>
  <Override PartName="/ppt/media/image13.png" ContentType="image/png"/>
  <Override PartName="/ppt/media/image22.jpeg" ContentType="image/jpeg"/>
  <Override PartName="/ppt/media/image63.png" ContentType="image/png"/>
  <Override PartName="/ppt/media/image8.png" ContentType="image/png"/>
  <Override PartName="/ppt/slideLayouts/slideLayout28.xml" ContentType="application/vnd.openxmlformats-officedocument.presentationml.slideLayout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1.xml.rels" ContentType="application/vnd.openxmlformats-package.relationships+xml"/>
  <Override PartName="/ppt/slides/_rels/slide34.xml.rels" ContentType="application/vnd.openxmlformats-package.relationships+xml"/>
  <Override PartName="/ppt/slides/_rels/slide31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18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6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29.xml.rels" ContentType="application/vnd.openxmlformats-package.relationships+xml"/>
  <Override PartName="/ppt/slides/_rels/slide27.xml.rels" ContentType="application/vnd.openxmlformats-package.relationships+xml"/>
  <Override PartName="/ppt/slides/_rels/slide12.xml.rels" ContentType="application/vnd.openxmlformats-package.relationships+xml"/>
  <Override PartName="/ppt/slides/_rels/slide35.xml.rels" ContentType="application/vnd.openxmlformats-package.relationships+xml"/>
  <Override PartName="/ppt/slides/_rels/slide10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17.xml.rels" ContentType="application/vnd.openxmlformats-package.relationships+xml"/>
  <Override PartName="/ppt/slides/_rels/slide15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 sz="1400"/>
              <a:t>&lt;header&gt;</a:t>
            </a:r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n-US" sz="1400"/>
              <a:t>&lt;date/time&gt;</a:t>
            </a:r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n-US" sz="1400"/>
              <a:t>&lt;footer&gt;</a:t>
            </a:r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21511151-6101-4151-8121-1181D1A13191}" type="slidenum">
              <a:rPr lang="en-US" sz="1400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4403520" y="9554400"/>
            <a:ext cx="3368160" cy="502560"/>
          </a:xfrm>
          <a:prstGeom prst="rect">
            <a:avLst/>
          </a:prstGeom>
        </p:spPr>
        <p:txBody>
          <a:bodyPr anchor="b" bIns="47160" lIns="94320" rIns="94320" tIns="47160"/>
          <a:p>
            <a:pPr algn="r">
              <a:buFont typeface="StarSymbol"/>
              <a:buChar char=""/>
            </a:pPr>
            <a:fld id="{81E181E1-1141-4111-8121-8191B1E1C151}" type="slidenum">
              <a:rPr lang="en-US" sz="1200"/>
              <a:t>&lt;number&gt;</a:t>
            </a:fld>
            <a:endParaRPr/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777600" y="4776840"/>
            <a:ext cx="6218640" cy="4527000"/>
          </a:xfrm>
          <a:prstGeom prst="rect">
            <a:avLst/>
          </a:prstGeom>
        </p:spPr>
        <p:txBody>
          <a:bodyPr anchor="ctr" bIns="46800" lIns="90000" rIns="90000" tIns="46800" wrap="none"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18920" y="1979640"/>
            <a:ext cx="884880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18920" y="4267080"/>
            <a:ext cx="884880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718920" y="197964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252760" y="197964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252760" y="426708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718920" y="426708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18920" y="197964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252760" y="197964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718920" y="1979640"/>
            <a:ext cx="8848800" cy="4380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18920" y="1979640"/>
            <a:ext cx="8848800" cy="437976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18920" y="1979640"/>
            <a:ext cx="4317840" cy="437976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252760" y="1979640"/>
            <a:ext cx="4317840" cy="437976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2920" y="301320"/>
            <a:ext cx="9064800" cy="6058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718920" y="197964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718920" y="426708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252760" y="1979640"/>
            <a:ext cx="4317840" cy="437976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18920" y="1979640"/>
            <a:ext cx="8848800" cy="4380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718920" y="1979640"/>
            <a:ext cx="4317840" cy="437976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252760" y="197964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252760" y="426708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718920" y="197964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252760" y="197964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718920" y="4267080"/>
            <a:ext cx="884808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718920" y="1979640"/>
            <a:ext cx="884880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718920" y="4267080"/>
            <a:ext cx="884880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718920" y="197964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252760" y="197964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252760" y="426708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718920" y="426708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718920" y="197964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252760" y="197964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718920" y="1979640"/>
            <a:ext cx="8848800" cy="4380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718920" y="1979640"/>
            <a:ext cx="8848800" cy="437976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18920" y="1979640"/>
            <a:ext cx="4317840" cy="437976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252760" y="1979640"/>
            <a:ext cx="4317840" cy="437976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18920" y="1979640"/>
            <a:ext cx="8848800" cy="437976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502920" y="301320"/>
            <a:ext cx="9064800" cy="6058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718920" y="197964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718920" y="426708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5252760" y="1979640"/>
            <a:ext cx="4317840" cy="437976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718920" y="1979640"/>
            <a:ext cx="4317840" cy="437976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252760" y="197964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252760" y="426708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718920" y="197964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252760" y="197964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718920" y="4267080"/>
            <a:ext cx="884808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718920" y="1979640"/>
            <a:ext cx="884880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718920" y="4267080"/>
            <a:ext cx="884880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718920" y="197964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252760" y="197964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252760" y="426708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718920" y="426708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718920" y="197964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252760" y="197964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718920" y="1979640"/>
            <a:ext cx="4317840" cy="437976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252760" y="1979640"/>
            <a:ext cx="4317840" cy="437976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2920" y="301320"/>
            <a:ext cx="9064800" cy="6058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718920" y="197964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718920" y="426708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252760" y="1979640"/>
            <a:ext cx="4317840" cy="437976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18920" y="1979640"/>
            <a:ext cx="4317840" cy="437976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252760" y="197964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252760" y="426708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18920" y="197964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252760" y="1979640"/>
            <a:ext cx="431784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718920" y="4267080"/>
            <a:ext cx="8848080" cy="2088720"/>
          </a:xfrm>
          <a:prstGeom prst="rect">
            <a:avLst/>
          </a:prstGeom>
        </p:spPr>
        <p:txBody>
          <a:bodyPr bIns="0" lIns="0" rIns="0" tIns="2808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 sz="1400"/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en-US" sz="1400"/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51B11111-0091-4111-91E1-0181D121D181}" type="slidenum">
              <a:rPr lang="en-US" sz="1400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8855640" cy="438480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612000" y="6563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 sz="1400"/>
              <a:t>&lt;date/time&gt;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3555360" y="6563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en-US" sz="1400"/>
              <a:t>&lt;footer&gt;</a:t>
            </a:r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7335360" y="6563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8121B1B1-6191-4191-A1A1-D161C1414161}" type="slidenum">
              <a:rPr lang="en-US" sz="1400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4800" cy="1255320"/>
          </a:xfrm>
          <a:prstGeom prst="rect">
            <a:avLst/>
          </a:prstGeom>
        </p:spPr>
        <p:txBody>
          <a:bodyPr anchor="ctr" bIns="0" lIns="0" rIns="0" tIns="0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718920" y="1979640"/>
            <a:ext cx="8848800" cy="4379760"/>
          </a:xfrm>
          <a:prstGeom prst="rect">
            <a:avLst/>
          </a:prstGeom>
        </p:spPr>
        <p:txBody>
          <a:bodyPr bIns="0" lIns="0" rIns="0" tIns="28080"/>
          <a:p>
            <a:pPr>
              <a:buFont typeface="Times New Roman"/>
              <a:buChar char="•"/>
            </a:pPr>
            <a:r>
              <a:rPr lang="en-US"/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en-US"/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US"/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US"/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US"/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US"/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US"/>
              <a:t>Seventh Outline Level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dt"/>
          </p:nvPr>
        </p:nvSpPr>
        <p:spPr>
          <a:xfrm>
            <a:off x="611280" y="6562440"/>
            <a:ext cx="2342160" cy="5158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93000"/>
              </a:lnSpc>
              <a:buFont typeface="Times New Roman"/>
              <a:buChar char="•"/>
            </a:pPr>
            <a:r>
              <a:rPr lang="en-GB" sz="1400">
                <a:solidFill>
                  <a:srgbClr val="000000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ftr"/>
          </p:nvPr>
        </p:nvSpPr>
        <p:spPr>
          <a:xfrm>
            <a:off x="3555000" y="6562440"/>
            <a:ext cx="3188880" cy="515880"/>
          </a:xfrm>
          <a:prstGeom prst="rect">
            <a:avLst/>
          </a:prstGeom>
        </p:spPr>
        <p:txBody>
          <a:bodyPr bIns="0" lIns="0" rIns="0" tIns="0"/>
          <a:p>
            <a:pPr algn="ctr">
              <a:lnSpc>
                <a:spcPct val="93000"/>
              </a:lnSpc>
              <a:buFont typeface="Times New Roman"/>
              <a:buChar char="•"/>
            </a:pPr>
            <a:r>
              <a:rPr lang="en-GB" sz="1400">
                <a:solidFill>
                  <a:srgbClr val="000000"/>
                </a:solidFill>
                <a:latin typeface="Times New Roman"/>
              </a:rPr>
              <a:t>&lt;footer&gt;</a:t>
            </a:r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sldNum"/>
          </p:nvPr>
        </p:nvSpPr>
        <p:spPr>
          <a:xfrm>
            <a:off x="7335360" y="6562440"/>
            <a:ext cx="2342160" cy="515880"/>
          </a:xfrm>
          <a:prstGeom prst="rect">
            <a:avLst/>
          </a:prstGeom>
        </p:spPr>
        <p:txBody>
          <a:bodyPr bIns="0" lIns="0" rIns="0" tIns="0"/>
          <a:p>
            <a:pPr algn="r">
              <a:lnSpc>
                <a:spcPct val="93000"/>
              </a:lnSpc>
              <a:buFont typeface="Times New Roman"/>
              <a:buChar char="•"/>
            </a:pPr>
            <a:fld id="{B141F1F1-11B1-4161-B141-516171B1C1F1}" type="slidenum">
              <a:rPr lang="en-GB" sz="1400">
                <a:solidFill>
                  <a:srgbClr val="000000"/>
                </a:solidFill>
                <a:latin typeface="Times New Roman"/>
              </a:rPr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2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wmf"/><Relationship Id="rId5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hyperlink" Target="http://www.astronet.ru/db/varstars/author/12602" TargetMode="External"/><Relationship Id="rId4" Type="http://schemas.openxmlformats.org/officeDocument/2006/relationships/hyperlink" Target="http://www.astronet.ru/db/varstars/author/12589" TargetMode="External"/><Relationship Id="rId5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jpeg"/><Relationship Id="rId3" Type="http://schemas.openxmlformats.org/officeDocument/2006/relationships/slideLayout" Target="../slideLayouts/slideLayout16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1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hyperlink" Target="http://adsabs.harvard.edu/cgi-bin/author_form?author=Katz,+J&amp;fullauthor=Katz,%20J.%20I.&amp;charset=UTF-8&amp;db_key=AST" TargetMode="External"/><Relationship Id="rId6" Type="http://schemas.openxmlformats.org/officeDocument/2006/relationships/hyperlink" Target="http://adsabs.harvard.edu/cgi-bin/author_form?author=Piran,+T&amp;fullauthor=Piran,%20T.&amp;charset=UTF-8&amp;db_key=AST" TargetMode="External"/><Relationship Id="rId7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png"/><Relationship Id="rId3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jpeg"/><Relationship Id="rId3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hyperlink" Target="http://adsabs.harvard.edu/abs/2005ApJ...623.1017N" TargetMode="External"/><Relationship Id="rId3" Type="http://schemas.openxmlformats.org/officeDocument/2006/relationships/hyperlink" Target="http://adsabs.harvard.edu/cgi-bin/author_form?author=Narayan,+R&amp;fullauthor=Narayan,%20Ramesh&amp;charset=ISO-8859-1&amp;db_key=AST" TargetMode="External"/><Relationship Id="rId4" Type="http://schemas.openxmlformats.org/officeDocument/2006/relationships/hyperlink" Target="http://adsabs.harvard.edu/cgi-bin/author_form?author=McClintock,+J&amp;fullauthor=McClintock,%20Jeffrey%20E.&amp;charset=ISO-8859-1&amp;db_key=AST" TargetMode="External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529560" y="156348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b="1" lang="en-US">
                <a:solidFill>
                  <a:srgbClr val="2323dc"/>
                </a:solidFill>
              </a:rPr>
              <a:t>Binarity in AGN and Microquasars</a:t>
            </a:r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Edi Bon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73200" y="2517840"/>
            <a:ext cx="8870760" cy="4766760"/>
          </a:xfrm>
          <a:prstGeom prst="rect">
            <a:avLst/>
          </a:prstGeom>
        </p:spPr>
      </p:pic>
      <p:sp>
        <p:nvSpPr>
          <p:cNvPr id="145" name="TextShape 1"/>
          <p:cNvSpPr txBox="1"/>
          <p:nvPr/>
        </p:nvSpPr>
        <p:spPr>
          <a:xfrm>
            <a:off x="182880" y="293400"/>
            <a:ext cx="9897120" cy="4384440"/>
          </a:xfrm>
          <a:prstGeom prst="rect">
            <a:avLst/>
          </a:prstGeom>
        </p:spPr>
        <p:txBody>
          <a:bodyPr bIns="0" lIns="0" rIns="0" tIns="21240"/>
          <a:p>
            <a:pPr>
              <a:lnSpc>
                <a:spcPct val="93000"/>
              </a:lnSpc>
              <a:buSzPct val="45000"/>
              <a:buFont charset="2" typeface="Wingdings"/>
              <a:buChar char=""/>
            </a:pPr>
            <a:r>
              <a:rPr lang="en-GB" sz="2400"/>
              <a:t>We see many merging galaxies and traces of mergers =&gt; </a:t>
            </a:r>
            <a:endParaRPr/>
          </a:p>
          <a:p>
            <a:pPr lvl="1">
              <a:lnSpc>
                <a:spcPct val="93000"/>
              </a:lnSpc>
              <a:buSzPct val="75000"/>
              <a:buFont charset="2" typeface="Symbol"/>
              <a:buChar char=""/>
            </a:pPr>
            <a:r>
              <a:rPr lang="en-GB" sz="2400"/>
              <a:t>Where do SMBHs after merging end up?</a:t>
            </a:r>
            <a:endParaRPr/>
          </a:p>
          <a:p>
            <a:pPr>
              <a:lnSpc>
                <a:spcPct val="93000"/>
              </a:lnSpc>
              <a:buSzPct val="45000"/>
              <a:buFont charset="2" typeface="Wingdings"/>
              <a:buChar char=""/>
            </a:pPr>
            <a:r>
              <a:rPr lang="en-GB" sz="2400"/>
              <a:t> </a:t>
            </a:r>
            <a:r>
              <a:rPr lang="en-GB" sz="2400"/>
              <a:t>From many simulations =&gt; </a:t>
            </a:r>
            <a:endParaRPr/>
          </a:p>
          <a:p>
            <a:pPr lvl="1">
              <a:lnSpc>
                <a:spcPct val="93000"/>
              </a:lnSpc>
              <a:buFont typeface="Times New Roman"/>
              <a:buChar char="–"/>
            </a:pPr>
            <a:r>
              <a:rPr lang="en-GB" sz="2400"/>
              <a:t>we expect to find traces of coalescing BHS in Hubble time</a:t>
            </a:r>
            <a:endParaRPr/>
          </a:p>
          <a:p>
            <a:pPr lvl="1">
              <a:lnSpc>
                <a:spcPct val="93000"/>
              </a:lnSpc>
              <a:buFont typeface="Times New Roman"/>
              <a:buChar char="–"/>
            </a:pPr>
            <a:r>
              <a:rPr lang="en-GB" sz="2400"/>
              <a:t>Where are they?</a:t>
            </a:r>
            <a:endParaRPr/>
          </a:p>
        </p:txBody>
      </p:sp>
      <p:sp>
        <p:nvSpPr>
          <p:cNvPr id="146" name="CustomShape 2"/>
          <p:cNvSpPr/>
          <p:nvPr/>
        </p:nvSpPr>
        <p:spPr>
          <a:xfrm>
            <a:off x="457200" y="7057440"/>
            <a:ext cx="4197240" cy="3445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Font typeface="Times New Roman"/>
              <a:buChar char="•"/>
            </a:pPr>
            <a:r>
              <a:rPr lang="en-US"/>
              <a:t>See more in Mirosavljevic &amp; Meritt 2001</a:t>
            </a:r>
            <a:endParaRPr/>
          </a:p>
        </p:txBody>
      </p:sp>
      <p:sp>
        <p:nvSpPr>
          <p:cNvPr id="147" name="Line 3"/>
          <p:cNvSpPr/>
          <p:nvPr/>
        </p:nvSpPr>
        <p:spPr>
          <a:xfrm flipV="1">
            <a:off x="1279800" y="6852600"/>
            <a:ext cx="549720" cy="2062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840" y="309240"/>
            <a:ext cx="10079640" cy="695628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776480" y="731520"/>
            <a:ext cx="6016320" cy="7102440"/>
          </a:xfrm>
          <a:prstGeom prst="rect">
            <a:avLst/>
          </a:prstGeom>
        </p:spPr>
      </p:pic>
      <p:sp>
        <p:nvSpPr>
          <p:cNvPr id="150" name="TextShape 1"/>
          <p:cNvSpPr txBox="1"/>
          <p:nvPr/>
        </p:nvSpPr>
        <p:spPr>
          <a:xfrm>
            <a:off x="504000" y="301320"/>
            <a:ext cx="9371520" cy="521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b="1" lang="en-US" sz="3200"/>
              <a:t>BINARY HARDENING IN CIRCUM-BINARY DISC</a:t>
            </a:r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640080" y="914400"/>
            <a:ext cx="3749040" cy="640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b="1" i="1" lang="en-US" sz="2800"/>
              <a:t>GAP OPENING</a:t>
            </a:r>
            <a:endParaRPr/>
          </a:p>
        </p:txBody>
      </p:sp>
      <p:sp>
        <p:nvSpPr>
          <p:cNvPr id="152" name="TextShape 3"/>
          <p:cNvSpPr txBox="1"/>
          <p:nvPr/>
        </p:nvSpPr>
        <p:spPr>
          <a:xfrm>
            <a:off x="182880" y="1371600"/>
            <a:ext cx="5029200" cy="53600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 sz="2200"/>
              <a:t>I. THE BLACK HOLES DEPOSIT ORBITAL ANGULAR MOMENTUM IN THE DISC AFTER EXCITING A TRAILING SPIRAL WAVE OPENING A GAP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200"/>
              <a:t>II. TURBULENCE &amp; VISCOSITY REDISTRIBUTE THE DISC ANGULAR MOMENTUM CAUSING INFLOWS THAT MAINTAIN THE CONTACT OF THE BINARY WITH THE DISC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200"/>
              <a:t>EQUILIBRIUM BETWEEN GRAVITATIONAL TORQUE FROM THE BINARY AND VISCOUS TORQUE IN THE DISC LEADS TO BLACK HOLE MIGRATION</a:t>
            </a:r>
            <a:endParaRPr/>
          </a:p>
        </p:txBody>
      </p:sp>
      <p:sp>
        <p:nvSpPr>
          <p:cNvPr id="153" name="TextShape 4"/>
          <p:cNvSpPr txBox="1"/>
          <p:nvPr/>
        </p:nvSpPr>
        <p:spPr>
          <a:xfrm>
            <a:off x="5257440" y="1980000"/>
            <a:ext cx="432108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4" name="TextShape 5"/>
          <p:cNvSpPr txBox="1"/>
          <p:nvPr/>
        </p:nvSpPr>
        <p:spPr>
          <a:xfrm>
            <a:off x="1658880" y="6731640"/>
            <a:ext cx="3370320" cy="579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1100">
                <a:latin typeface="PQUSHA+GillSans"/>
                <a:ea typeface="PQUSHA+GillSans"/>
              </a:rPr>
              <a:t>CUADRA et al. ,2009, ROEDIG, MC et al. 2011</a:t>
            </a:r>
            <a:endParaRPr/>
          </a:p>
          <a:p>
            <a:r>
              <a:rPr lang="en-US" sz="1100">
                <a:latin typeface="PQUSHA+GillSans"/>
                <a:ea typeface="PQUSHA+GillSans"/>
              </a:rPr>
              <a:t>ARMITAGE &amp; NATARAJAN 2002</a:t>
            </a:r>
            <a:endParaRPr/>
          </a:p>
          <a:p>
            <a:r>
              <a:rPr lang="en-US" sz="1100">
                <a:latin typeface="PQUSHA+GillSans"/>
                <a:ea typeface="PQUSHA+GillSans"/>
              </a:rPr>
              <a:t>GOULD 1990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502920" y="346320"/>
            <a:ext cx="9066240" cy="1257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pic>
        <p:nvPicPr>
          <p:cNvPr descr="" id="15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777840" y="182160"/>
            <a:ext cx="4637160" cy="3384720"/>
          </a:xfrm>
          <a:prstGeom prst="rect">
            <a:avLst/>
          </a:prstGeom>
        </p:spPr>
      </p:pic>
      <p:pic>
        <p:nvPicPr>
          <p:cNvPr descr="" id="15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274680" y="182160"/>
            <a:ext cx="4024080" cy="6716520"/>
          </a:xfrm>
          <a:prstGeom prst="rect">
            <a:avLst/>
          </a:prstGeom>
        </p:spPr>
      </p:pic>
      <p:pic>
        <p:nvPicPr>
          <p:cNvPr descr="" id="158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4298760" y="3376440"/>
            <a:ext cx="5598000" cy="3520800"/>
          </a:xfrm>
          <a:prstGeom prst="rect">
            <a:avLst/>
          </a:prstGeom>
        </p:spPr>
      </p:pic>
      <p:sp>
        <p:nvSpPr>
          <p:cNvPr id="159" name="CustomShape 2"/>
          <p:cNvSpPr/>
          <p:nvPr/>
        </p:nvSpPr>
        <p:spPr>
          <a:xfrm>
            <a:off x="4298760" y="7006680"/>
            <a:ext cx="5213520" cy="304920"/>
          </a:xfrm>
          <a:prstGeom prst="rect">
            <a:avLst/>
          </a:prstGeom>
        </p:spPr>
        <p:txBody>
          <a:bodyPr bIns="45000" lIns="90000" rIns="90000" tIns="62640"/>
          <a:p>
            <a:pPr>
              <a:lnSpc>
                <a:spcPct val="93000"/>
              </a:lnSpc>
              <a:buFont typeface="Arial"/>
              <a:buChar char="•"/>
            </a:pPr>
            <a:r>
              <a:rPr b="1" lang="en-GB" sz="2000">
                <a:solidFill>
                  <a:srgbClr val="000000"/>
                </a:solidFill>
              </a:rPr>
              <a:t> </a:t>
            </a:r>
            <a:r>
              <a:rPr lang="en-GB" sz="2000">
                <a:solidFill>
                  <a:srgbClr val="000000"/>
                </a:solidFill>
              </a:rPr>
              <a:t>(Marziani &amp; Sulentic,2012,NewAR,56,49)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1" name="TextShape 2"/>
          <p:cNvSpPr txBox="1"/>
          <p:nvPr/>
        </p:nvSpPr>
        <p:spPr>
          <a:xfrm>
            <a:off x="720000" y="1980000"/>
            <a:ext cx="885564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6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1680" y="-182880"/>
            <a:ext cx="10972800" cy="10058400"/>
          </a:xfrm>
          <a:prstGeom prst="rect">
            <a:avLst/>
          </a:prstGeom>
        </p:spPr>
      </p:pic>
      <p:pic>
        <p:nvPicPr>
          <p:cNvPr descr="" id="16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-365760" y="-336960"/>
            <a:ext cx="5760720" cy="9115200"/>
          </a:xfrm>
          <a:prstGeom prst="rect">
            <a:avLst/>
          </a:prstGeom>
        </p:spPr>
      </p:pic>
      <p:sp>
        <p:nvSpPr>
          <p:cNvPr id="164" name="TextShape 3"/>
          <p:cNvSpPr txBox="1"/>
          <p:nvPr/>
        </p:nvSpPr>
        <p:spPr>
          <a:xfrm>
            <a:off x="5669280" y="91440"/>
            <a:ext cx="119412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solidFill>
                  <a:srgbClr val="0000ff"/>
                </a:solidFill>
              </a:rPr>
              <a:t>NGC5548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OJ287</a:t>
            </a:r>
            <a:endParaRPr/>
          </a:p>
        </p:txBody>
      </p:sp>
      <p:sp>
        <p:nvSpPr>
          <p:cNvPr id="166" name="TextShape 2"/>
          <p:cNvSpPr txBox="1"/>
          <p:nvPr/>
        </p:nvSpPr>
        <p:spPr>
          <a:xfrm>
            <a:off x="5645880" y="5394960"/>
            <a:ext cx="4321080" cy="20912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Mauri Valtonen</a:t>
            </a:r>
            <a:endParaRPr/>
          </a:p>
        </p:txBody>
      </p:sp>
      <p:sp>
        <p:nvSpPr>
          <p:cNvPr id="167" name="TextShape 3"/>
          <p:cNvSpPr txBox="1"/>
          <p:nvPr/>
        </p:nvSpPr>
        <p:spPr>
          <a:xfrm>
            <a:off x="720000" y="4269960"/>
            <a:ext cx="43210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8" name="TextShape 4"/>
          <p:cNvSpPr txBox="1"/>
          <p:nvPr/>
        </p:nvSpPr>
        <p:spPr>
          <a:xfrm>
            <a:off x="5257440" y="1980000"/>
            <a:ext cx="432108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6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2151000"/>
            <a:ext cx="5852160" cy="5347080"/>
          </a:xfrm>
          <a:prstGeom prst="rect">
            <a:avLst/>
          </a:prstGeom>
        </p:spPr>
      </p:pic>
      <p:pic>
        <p:nvPicPr>
          <p:cNvPr descr="" id="17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474720" y="-297000"/>
            <a:ext cx="6667200" cy="422892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438120" y="90720"/>
            <a:ext cx="9071640" cy="2378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 sz="2800"/>
              <a:t>
</a:t>
            </a:r>
            <a:r>
              <a:rPr lang="en-US" sz="2800"/>
              <a:t>
</a:t>
            </a:r>
            <a:r>
              <a:rPr lang="en-US" sz="2800"/>
              <a:t>“</a:t>
            </a:r>
            <a:r>
              <a:rPr lang="en-US" sz="2800"/>
              <a:t>A possible close supermassive black-hole binary in a quasar with optical periodicity”</a:t>
            </a:r>
            <a:r>
              <a:rPr lang="en-US" sz="2800"/>
              <a:t>
</a:t>
            </a:r>
            <a:r>
              <a:rPr lang="en-US" sz="2800"/>
              <a:t>    </a:t>
            </a:r>
            <a:r>
              <a:rPr lang="en-US" sz="2200"/>
              <a:t>Matthew J. Graham, S. G. Djorgovski, Daniel Stern</a:t>
            </a:r>
            <a:r>
              <a:rPr lang="en-US" sz="2200"/>
              <a:t>
</a:t>
            </a:r>
            <a:r>
              <a:rPr lang="en-US" sz="2200"/>
              <a:t> Nature, 2015.</a:t>
            </a:r>
            <a:r>
              <a:rPr lang="en-US" sz="2800"/>
              <a:t>	</a:t>
            </a:r>
            <a:endParaRPr/>
          </a:p>
        </p:txBody>
      </p:sp>
      <p:sp>
        <p:nvSpPr>
          <p:cNvPr id="172" name="TextShape 2"/>
          <p:cNvSpPr txBox="1"/>
          <p:nvPr/>
        </p:nvSpPr>
        <p:spPr>
          <a:xfrm>
            <a:off x="4754880" y="2926080"/>
            <a:ext cx="2012400" cy="696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200"/>
              <a:t>PKS 1302-102</a:t>
            </a:r>
            <a:endParaRPr/>
          </a:p>
          <a:p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74" name="TextShape 2"/>
          <p:cNvSpPr txBox="1"/>
          <p:nvPr/>
        </p:nvSpPr>
        <p:spPr>
          <a:xfrm>
            <a:off x="504000" y="1769040"/>
            <a:ext cx="432828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5" name="TextShape 3"/>
          <p:cNvSpPr txBox="1"/>
          <p:nvPr/>
        </p:nvSpPr>
        <p:spPr>
          <a:xfrm>
            <a:off x="5049000" y="1769040"/>
            <a:ext cx="432828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7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67400" y="1737360"/>
            <a:ext cx="5410440" cy="5538960"/>
          </a:xfrm>
          <a:prstGeom prst="rect">
            <a:avLst/>
          </a:prstGeom>
        </p:spPr>
      </p:pic>
      <p:pic>
        <p:nvPicPr>
          <p:cNvPr descr="" id="17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577840" y="2011680"/>
            <a:ext cx="4480560" cy="5212080"/>
          </a:xfrm>
          <a:prstGeom prst="rect">
            <a:avLst/>
          </a:prstGeom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7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2110320"/>
            <a:ext cx="10081080" cy="10069560"/>
          </a:xfrm>
          <a:prstGeom prst="rect">
            <a:avLst/>
          </a:prstGeom>
        </p:spPr>
      </p:pic>
      <p:sp>
        <p:nvSpPr>
          <p:cNvPr id="179" name="TextShape 1"/>
          <p:cNvSpPr txBox="1"/>
          <p:nvPr/>
        </p:nvSpPr>
        <p:spPr>
          <a:xfrm>
            <a:off x="503280" y="301320"/>
            <a:ext cx="9072720" cy="126324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98000"/>
              </a:lnSpc>
              <a:buSzPct val="45000"/>
              <a:buFont typeface="Bitstream Vera Sans"/>
              <a:buChar char="•"/>
            </a:pPr>
            <a:r>
              <a:rPr lang="en-GB">
                <a:solidFill>
                  <a:srgbClr val="000000"/>
                </a:solidFill>
              </a:rPr>
              <a:t>NGC 4151</a:t>
            </a:r>
            <a:endParaRPr/>
          </a:p>
        </p:txBody>
      </p:sp>
      <p:sp>
        <p:nvSpPr>
          <p:cNvPr id="180" name="CustomShape 2"/>
          <p:cNvSpPr/>
          <p:nvPr/>
        </p:nvSpPr>
        <p:spPr>
          <a:xfrm>
            <a:off x="863640" y="261720"/>
            <a:ext cx="2216880" cy="602640"/>
          </a:xfrm>
          <a:prstGeom prst="rect">
            <a:avLst/>
          </a:prstGeom>
        </p:spPr>
        <p:txBody>
          <a:bodyPr bIns="45000" lIns="90000" rIns="90000" tIns="85680"/>
          <a:p>
            <a:pPr algn="ctr">
              <a:lnSpc>
                <a:spcPct val="93000"/>
              </a:lnSpc>
              <a:buFont typeface="StarSymbol"/>
              <a:buChar char=""/>
            </a:pPr>
            <a:r>
              <a:rPr b="1" lang="en-GB" sz="3600">
                <a:solidFill>
                  <a:srgbClr val="ffff00"/>
                </a:solidFill>
              </a:rPr>
              <a:t>NGC4151</a:t>
            </a:r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-1440" y="114120"/>
            <a:ext cx="10079280" cy="7316280"/>
          </a:xfrm>
          <a:prstGeom prst="rect">
            <a:avLst/>
          </a:prstGeom>
        </p:spPr>
      </p:pic>
      <p:sp>
        <p:nvSpPr>
          <p:cNvPr id="182" name="CustomShape 1"/>
          <p:cNvSpPr/>
          <p:nvPr/>
        </p:nvSpPr>
        <p:spPr>
          <a:xfrm>
            <a:off x="4355640" y="261720"/>
            <a:ext cx="2216880" cy="602640"/>
          </a:xfrm>
          <a:prstGeom prst="rect">
            <a:avLst/>
          </a:prstGeom>
        </p:spPr>
        <p:txBody>
          <a:bodyPr bIns="45000" lIns="90000" rIns="90000" tIns="85680"/>
          <a:p>
            <a:pPr algn="ctr">
              <a:lnSpc>
                <a:spcPct val="93000"/>
              </a:lnSpc>
              <a:buFont typeface="StarSymbol"/>
              <a:buChar char=""/>
            </a:pPr>
            <a:r>
              <a:rPr b="1" lang="en-GB" sz="3600">
                <a:solidFill>
                  <a:srgbClr val="ffff00"/>
                </a:solidFill>
              </a:rPr>
              <a:t>NGC4151</a:t>
            </a:r>
            <a:endParaRPr/>
          </a:p>
        </p:txBody>
      </p:sp>
    </p:spTree>
  </p:cSld>
  <p:timing>
    <p:tnLst>
      <p:par>
        <p:cTn dur="indefinite" id="9" nodeType="tmRoot" restart="never">
          <p:childTnLst>
            <p:seq>
              <p:cTn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pic>
        <p:nvPicPr>
          <p:cNvPr descr="" id="11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49120" y="1319040"/>
            <a:ext cx="7640640" cy="5796000"/>
          </a:xfrm>
          <a:prstGeom prst="rect">
            <a:avLst/>
          </a:prstGeom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87280" y="215640"/>
            <a:ext cx="3983040" cy="6937200"/>
          </a:xfrm>
          <a:prstGeom prst="rect">
            <a:avLst/>
          </a:prstGeom>
        </p:spPr>
      </p:pic>
      <p:pic>
        <p:nvPicPr>
          <p:cNvPr descr="" id="18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321080" y="6548400"/>
            <a:ext cx="5612400" cy="409320"/>
          </a:xfrm>
          <a:prstGeom prst="rect">
            <a:avLst/>
          </a:prstGeom>
        </p:spPr>
      </p:pic>
      <p:pic>
        <p:nvPicPr>
          <p:cNvPr descr="" id="18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178160" y="239400"/>
            <a:ext cx="5717160" cy="2998800"/>
          </a:xfrm>
          <a:prstGeom prst="rect">
            <a:avLst/>
          </a:prstGeom>
        </p:spPr>
      </p:pic>
      <p:pic>
        <p:nvPicPr>
          <p:cNvPr descr="" id="186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4125600" y="3152520"/>
            <a:ext cx="5453280" cy="3397320"/>
          </a:xfrm>
          <a:prstGeom prst="rect">
            <a:avLst/>
          </a:prstGeom>
        </p:spPr>
      </p:pic>
      <p:sp>
        <p:nvSpPr>
          <p:cNvPr id="187" name="CustomShape 1"/>
          <p:cNvSpPr/>
          <p:nvPr/>
        </p:nvSpPr>
        <p:spPr>
          <a:xfrm>
            <a:off x="4700520" y="3265200"/>
            <a:ext cx="5193000" cy="2706840"/>
          </a:xfrm>
          <a:prstGeom prst="rect">
            <a:avLst/>
          </a:prstGeom>
        </p:spPr>
        <p:txBody>
          <a:bodyPr bIns="45000" lIns="90000" rIns="90000" tIns="51480"/>
          <a:p>
            <a:pPr algn="ctr">
              <a:lnSpc>
                <a:spcPct val="98000"/>
              </a:lnSpc>
              <a:buFont typeface="StarSymbol"/>
              <a:buChar char=""/>
            </a:pPr>
            <a:r>
              <a:rPr lang="es-CL" sz="2600">
                <a:solidFill>
                  <a:srgbClr val="000000"/>
                </a:solidFill>
                <a:latin typeface="Calibri"/>
                <a:ea typeface="Droid Sans"/>
              </a:rPr>
              <a:t>NGC 4151 – </a:t>
            </a:r>
            <a:endParaRPr/>
          </a:p>
          <a:p>
            <a:pPr algn="ctr">
              <a:lnSpc>
                <a:spcPct val="98000"/>
              </a:lnSpc>
              <a:buFont typeface="StarSymbol"/>
              <a:buChar char=""/>
            </a:pPr>
            <a:r>
              <a:rPr lang="es-CL" sz="2000">
                <a:solidFill>
                  <a:srgbClr val="000000"/>
                </a:solidFill>
                <a:latin typeface="Calibri"/>
                <a:ea typeface="Droid Sans"/>
              </a:rPr>
              <a:t>2.2 </a:t>
            </a:r>
            <a:r>
              <a:rPr lang="es-CL" sz="2000">
                <a:solidFill>
                  <a:srgbClr val="000000"/>
                </a:solidFill>
                <a:latin typeface="Symbol"/>
                <a:ea typeface="Droid Sans"/>
              </a:rPr>
              <a:t></a:t>
            </a:r>
            <a:r>
              <a:rPr lang="es-CL" sz="2000">
                <a:solidFill>
                  <a:srgbClr val="000000"/>
                </a:solidFill>
                <a:latin typeface="Calibri"/>
                <a:ea typeface="Droid Sans"/>
              </a:rPr>
              <a:t>m dust emission lags </a:t>
            </a:r>
            <a:r>
              <a:rPr lang="es-CL" sz="2000">
                <a:solidFill>
                  <a:srgbClr val="000000"/>
                </a:solidFill>
                <a:latin typeface="Symbol"/>
                <a:ea typeface="Droid Sans"/>
              </a:rPr>
              <a:t></a:t>
            </a:r>
            <a:r>
              <a:rPr lang="es-CL" sz="2000">
                <a:solidFill>
                  <a:srgbClr val="000000"/>
                </a:solidFill>
                <a:latin typeface="Calibri"/>
                <a:ea typeface="Droid Sans"/>
              </a:rPr>
              <a:t>5500</a:t>
            </a:r>
            <a:r>
              <a:rPr lang="es-CL" sz="2600">
                <a:solidFill>
                  <a:srgbClr val="000000"/>
                </a:solidFill>
                <a:latin typeface="Calibri"/>
                <a:ea typeface="Droid Sans"/>
              </a:rPr>
              <a:t> </a:t>
            </a:r>
            <a:endParaRPr/>
          </a:p>
          <a:p>
            <a:pPr algn="ctr">
              <a:lnSpc>
                <a:spcPct val="98000"/>
              </a:lnSpc>
              <a:buFont typeface="StarSymbol"/>
              <a:buChar char=""/>
            </a:pPr>
            <a:r>
              <a:rPr lang="es-CL" sz="2600">
                <a:solidFill>
                  <a:srgbClr val="000000"/>
                </a:solidFill>
                <a:latin typeface="Calibri"/>
                <a:ea typeface="Droid Sans"/>
              </a:rPr>
              <a:t>                 </a:t>
            </a:r>
            <a:r>
              <a:rPr lang="es-CL" sz="2600">
                <a:solidFill>
                  <a:srgbClr val="000000"/>
                </a:solidFill>
                <a:latin typeface="Symbol"/>
                <a:ea typeface="Droid Sans"/>
              </a:rPr>
              <a:t></a:t>
            </a:r>
            <a:r>
              <a:rPr lang="es-CL" sz="2600">
                <a:solidFill>
                  <a:srgbClr val="000000"/>
                </a:solidFill>
                <a:latin typeface="Calibri"/>
                <a:ea typeface="Droid Sans"/>
              </a:rPr>
              <a:t> </a:t>
            </a:r>
            <a:r>
              <a:rPr lang="es-CL" sz="2600">
                <a:solidFill>
                  <a:srgbClr val="000000"/>
                </a:solidFill>
                <a:latin typeface="Calibri"/>
                <a:ea typeface="Droid Sans"/>
              </a:rPr>
              <a:t>50</a:t>
            </a:r>
            <a:r>
              <a:rPr lang="es-CL" sz="2600">
                <a:solidFill>
                  <a:srgbClr val="000000"/>
                </a:solidFill>
                <a:latin typeface="Calibri"/>
                <a:ea typeface="Droid Sans"/>
              </a:rPr>
              <a:t>d</a:t>
            </a:r>
            <a:endParaRPr/>
          </a:p>
          <a:p>
            <a:pPr algn="ctr">
              <a:lnSpc>
                <a:spcPct val="98000"/>
              </a:lnSpc>
              <a:buFont typeface="StarSymbol"/>
              <a:buChar char=""/>
            </a:pPr>
            <a:endParaRPr/>
          </a:p>
          <a:p>
            <a:pPr algn="ctr">
              <a:lnSpc>
                <a:spcPct val="98000"/>
              </a:lnSpc>
              <a:buFont typeface="StarSymbol"/>
              <a:buChar char=""/>
            </a:pPr>
            <a:endParaRPr/>
          </a:p>
          <a:p>
            <a:pPr algn="ctr">
              <a:lnSpc>
                <a:spcPct val="98000"/>
              </a:lnSpc>
              <a:buFont typeface="StarSymbol"/>
              <a:buChar char=""/>
            </a:pPr>
            <a:r>
              <a:rPr lang="es-CL" sz="2600">
                <a:solidFill>
                  <a:srgbClr val="000000"/>
                </a:solidFill>
                <a:latin typeface="Calibri"/>
                <a:ea typeface="Droid Sans"/>
              </a:rPr>
              <a:t> </a:t>
            </a:r>
            <a:r>
              <a:rPr lang="es-CL" sz="2600">
                <a:solidFill>
                  <a:srgbClr val="000000"/>
                </a:solidFill>
                <a:latin typeface="Calibri"/>
                <a:ea typeface="Droid Sans"/>
              </a:rPr>
              <a:t>
</a:t>
            </a:r>
            <a:r>
              <a:rPr lang="es-CL">
                <a:solidFill>
                  <a:srgbClr val="0000ff"/>
                </a:solidFill>
                <a:latin typeface="Calibri"/>
                <a:ea typeface="Droid Sans"/>
              </a:rPr>
              <a:t>(Minezaki </a:t>
            </a:r>
            <a:r>
              <a:rPr i="1" lang="es-CL">
                <a:solidFill>
                  <a:srgbClr val="0000ff"/>
                </a:solidFill>
                <a:latin typeface="Calibri"/>
                <a:ea typeface="Droid Sans"/>
              </a:rPr>
              <a:t>et al</a:t>
            </a:r>
            <a:r>
              <a:rPr lang="es-CL">
                <a:solidFill>
                  <a:srgbClr val="0000ff"/>
                </a:solidFill>
                <a:latin typeface="Calibri"/>
                <a:ea typeface="Droid Sans"/>
              </a:rPr>
              <a:t>. 2006)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503280" y="301320"/>
            <a:ext cx="9070920" cy="1261800"/>
          </a:xfrm>
          <a:prstGeom prst="rect">
            <a:avLst/>
          </a:prstGeom>
        </p:spPr>
        <p:txBody>
          <a:bodyPr anchor="ctr" bIns="0" lIns="0" rIns="0" tIns="38880"/>
          <a:p>
            <a:pPr algn="ctr">
              <a:lnSpc>
                <a:spcPct val="93000"/>
              </a:lnSpc>
              <a:buFont typeface="StarSymbol"/>
              <a:buChar char=""/>
            </a:pPr>
            <a:r>
              <a:rPr lang="en-GB"/>
              <a:t>PROMENLJIVOST SPEKTARA</a:t>
            </a:r>
            <a:endParaRPr/>
          </a:p>
        </p:txBody>
      </p:sp>
      <p:pic>
        <p:nvPicPr>
          <p:cNvPr descr="" id="18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6000" y="1799280"/>
            <a:ext cx="9491760" cy="5334480"/>
          </a:xfrm>
          <a:prstGeom prst="rect">
            <a:avLst/>
          </a:prstGeom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360" y="0"/>
            <a:ext cx="9793800" cy="6981840"/>
          </a:xfrm>
          <a:prstGeom prst="rect">
            <a:avLst/>
          </a:prstGeom>
        </p:spPr>
      </p:pic>
      <p:sp>
        <p:nvSpPr>
          <p:cNvPr id="191" name="TextShape 1"/>
          <p:cNvSpPr txBox="1"/>
          <p:nvPr/>
        </p:nvSpPr>
        <p:spPr>
          <a:xfrm>
            <a:off x="2664720" y="6906960"/>
            <a:ext cx="7393680" cy="5000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93000"/>
              </a:lnSpc>
              <a:buSzPct val="45000"/>
              <a:buFont typeface="Arial"/>
              <a:buChar char="•"/>
            </a:pPr>
            <a:r>
              <a:rPr lang="en-GB" sz="2000">
                <a:solidFill>
                  <a:srgbClr val="000000"/>
                </a:solidFill>
              </a:rPr>
              <a:t>"PeremennyeZvezdy", Prilozhenie, vol. 7, N 28 (2007) </a:t>
            </a:r>
            <a:endParaRPr/>
          </a:p>
        </p:txBody>
      </p:sp>
      <p:pic>
        <p:nvPicPr>
          <p:cNvPr descr="" id="19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116240" y="1188360"/>
            <a:ext cx="5964840" cy="5156640"/>
          </a:xfrm>
          <a:prstGeom prst="rect">
            <a:avLst/>
          </a:prstGeom>
        </p:spPr>
      </p:pic>
      <p:sp>
        <p:nvSpPr>
          <p:cNvPr id="193" name="TextShape 2"/>
          <p:cNvSpPr txBox="1"/>
          <p:nvPr/>
        </p:nvSpPr>
        <p:spPr>
          <a:xfrm>
            <a:off x="0" y="0"/>
            <a:ext cx="10081080" cy="73188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98000"/>
              </a:lnSpc>
              <a:buSzPct val="45000"/>
              <a:buFont typeface="Bitstream Vera Sans"/>
              <a:buChar char="•"/>
            </a:pPr>
            <a:r>
              <a:rPr lang="en-GB" sz="2800">
                <a:solidFill>
                  <a:srgbClr val="000000"/>
                </a:solidFill>
              </a:rPr>
              <a:t>NGC 4151 promenljivost u 100 godina</a:t>
            </a:r>
            <a:endParaRPr/>
          </a:p>
        </p:txBody>
      </p:sp>
      <p:sp>
        <p:nvSpPr>
          <p:cNvPr id="194" name="TextShape 3"/>
          <p:cNvSpPr txBox="1"/>
          <p:nvPr/>
        </p:nvSpPr>
        <p:spPr>
          <a:xfrm>
            <a:off x="4644720" y="2022840"/>
            <a:ext cx="5032800" cy="55260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93000"/>
              </a:lnSpc>
              <a:buFont typeface="StarSymbol"/>
              <a:buChar char=""/>
            </a:pPr>
            <a:r>
              <a:rPr lang="en-GB" sz="2200" u="sng">
                <a:solidFill>
                  <a:srgbClr val="ccccff"/>
                </a:solidFill>
                <a:hlinkClick r:id="rId3"/>
              </a:rPr>
              <a:t>V. Lyuty</a:t>
            </a:r>
            <a:r>
              <a:rPr lang="en-GB" sz="2200">
                <a:solidFill>
                  <a:srgbClr val="000080"/>
                </a:solidFill>
              </a:rPr>
              <a:t> </a:t>
            </a:r>
            <a:r>
              <a:rPr lang="en-GB" sz="2200" u="sng">
                <a:solidFill>
                  <a:srgbClr val="ccccff"/>
                </a:solidFill>
                <a:hlinkClick r:id="rId4"/>
              </a:rPr>
              <a:t>V. Oknyanskij</a:t>
            </a:r>
            <a:r>
              <a:rPr lang="en-GB" sz="2200">
                <a:solidFill>
                  <a:srgbClr val="0000ff"/>
                </a:solidFill>
              </a:rPr>
              <a:t>, </a:t>
            </a:r>
            <a:r>
              <a:rPr lang="en-GB" sz="2200">
                <a:solidFill>
                  <a:srgbClr val="000000"/>
                </a:solidFill>
              </a:rPr>
              <a:t>SAI, 2007</a:t>
            </a: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6000"/>
            <a:ext cx="14173560" cy="7376760"/>
          </a:xfrm>
          <a:prstGeom prst="rect">
            <a:avLst/>
          </a:prstGeom>
        </p:spPr>
      </p:pic>
      <p:pic>
        <p:nvPicPr>
          <p:cNvPr descr="" id="19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28960" y="853200"/>
            <a:ext cx="5421600" cy="4687560"/>
          </a:xfrm>
          <a:prstGeom prst="rect">
            <a:avLst/>
          </a:prstGeom>
        </p:spPr>
      </p:pic>
      <p:sp>
        <p:nvSpPr>
          <p:cNvPr id="197" name="TextShape 1"/>
          <p:cNvSpPr txBox="1"/>
          <p:nvPr/>
        </p:nvSpPr>
        <p:spPr>
          <a:xfrm>
            <a:off x="2058120" y="988200"/>
            <a:ext cx="2774520" cy="600120"/>
          </a:xfrm>
          <a:prstGeom prst="rect">
            <a:avLst/>
          </a:prstGeom>
        </p:spPr>
        <p:txBody>
          <a:bodyPr anchorCtr="1" bIns="45000" lIns="90000" rIns="90000" tIns="45000" wrap="none"/>
          <a:p>
            <a:pPr>
              <a:lnSpc>
                <a:spcPct val="93000"/>
              </a:lnSpc>
              <a:buSzPct val="45000"/>
              <a:buFont typeface="Arial"/>
              <a:buChar char="•"/>
            </a:pPr>
            <a:r>
              <a:rPr b="1" lang="en-GB">
                <a:solidFill>
                  <a:srgbClr val="000000"/>
                </a:solidFill>
              </a:rPr>
              <a:t>1 / 0.000176=15.6</a:t>
            </a:r>
            <a:r>
              <a:rPr lang="en-GB">
                <a:solidFill>
                  <a:srgbClr val="000000"/>
                </a:solidFill>
              </a:rPr>
              <a:t> years</a:t>
            </a:r>
            <a:endParaRPr/>
          </a:p>
        </p:txBody>
      </p:sp>
      <p:sp>
        <p:nvSpPr>
          <p:cNvPr id="198" name="Line 2"/>
          <p:cNvSpPr/>
          <p:nvPr/>
        </p:nvSpPr>
        <p:spPr>
          <a:xfrm flipH="1">
            <a:off x="1589400" y="1142280"/>
            <a:ext cx="479520" cy="144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99" name="TextShape 3"/>
          <p:cNvSpPr txBox="1"/>
          <p:nvPr/>
        </p:nvSpPr>
        <p:spPr>
          <a:xfrm>
            <a:off x="720720" y="360000"/>
            <a:ext cx="4681800" cy="638640"/>
          </a:xfrm>
          <a:prstGeom prst="rect">
            <a:avLst/>
          </a:prstGeom>
        </p:spPr>
        <p:txBody>
          <a:bodyPr anchorCtr="1" bIns="45000" lIns="90000" rIns="90000" tIns="45000" wrap="none"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en-GB">
                <a:solidFill>
                  <a:srgbClr val="000000"/>
                </a:solidFill>
              </a:rPr>
              <a:t>Lomb-Scargle Periodogram of 100 year data</a:t>
            </a: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7443000" y="2602080"/>
            <a:ext cx="648360" cy="9133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>
                <a:solidFill>
                  <a:srgbClr val="000000"/>
                </a:solidFill>
              </a:rPr>
              <a:t>MJD</a:t>
            </a:r>
            <a:endParaRPr/>
          </a:p>
        </p:txBody>
      </p:sp>
      <p:pic>
        <p:nvPicPr>
          <p:cNvPr descr="" id="20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76360" y="1013760"/>
            <a:ext cx="4573800" cy="6039000"/>
          </a:xfrm>
          <a:prstGeom prst="rect">
            <a:avLst/>
          </a:prstGeom>
        </p:spPr>
      </p:pic>
      <p:pic>
        <p:nvPicPr>
          <p:cNvPr descr="" id="20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621400" y="-298080"/>
            <a:ext cx="4527720" cy="4469760"/>
          </a:xfrm>
          <a:prstGeom prst="rect">
            <a:avLst/>
          </a:prstGeom>
        </p:spPr>
      </p:pic>
      <p:sp>
        <p:nvSpPr>
          <p:cNvPr id="203" name="TextShape 2"/>
          <p:cNvSpPr txBox="1"/>
          <p:nvPr/>
        </p:nvSpPr>
        <p:spPr>
          <a:xfrm>
            <a:off x="0" y="96480"/>
            <a:ext cx="8354880" cy="4795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98000"/>
              </a:lnSpc>
              <a:buFont typeface="Bitstream Vera Sans"/>
              <a:buChar char="•"/>
            </a:pPr>
            <a:r>
              <a:rPr b="1" lang="en-GB" sz="2000">
                <a:solidFill>
                  <a:srgbClr val="f57900"/>
                </a:solidFill>
                <a:latin typeface="Bitstream Vera Sans"/>
                <a:ea typeface="msmincho"/>
              </a:rPr>
              <a:t>Periodogram of the H</a:t>
            </a:r>
            <a:r>
              <a:rPr b="1" lang="en-GB" sz="2000">
                <a:solidFill>
                  <a:srgbClr val="f57900"/>
                </a:solidFill>
                <a:latin typeface="DejaVu Sans"/>
                <a:ea typeface="DejaVu Sans"/>
              </a:rPr>
              <a:t>α line variations</a:t>
            </a:r>
            <a:endParaRPr/>
          </a:p>
        </p:txBody>
      </p:sp>
      <p:sp>
        <p:nvSpPr>
          <p:cNvPr id="204" name="TextShape 3"/>
          <p:cNvSpPr txBox="1"/>
          <p:nvPr/>
        </p:nvSpPr>
        <p:spPr>
          <a:xfrm>
            <a:off x="942840" y="4341240"/>
            <a:ext cx="2439360" cy="6001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93000"/>
              </a:lnSpc>
              <a:buSzPct val="45000"/>
              <a:buFont typeface="Arial"/>
              <a:buChar char="•"/>
            </a:pPr>
            <a:r>
              <a:rPr b="1" lang="en-GB">
                <a:solidFill>
                  <a:srgbClr val="000000"/>
                </a:solidFill>
              </a:rPr>
              <a:t>Fit sine function</a:t>
            </a:r>
            <a:endParaRPr/>
          </a:p>
          <a:p>
            <a:pPr>
              <a:lnSpc>
                <a:spcPct val="93000"/>
              </a:lnSpc>
              <a:buSzPct val="45000"/>
              <a:buFont typeface="Arial"/>
              <a:buChar char="•"/>
            </a:pPr>
            <a:r>
              <a:rPr b="1" lang="en-GB">
                <a:solidFill>
                  <a:srgbClr val="000000"/>
                </a:solidFill>
              </a:rPr>
              <a:t>P=5700 d</a:t>
            </a:r>
            <a:endParaRPr/>
          </a:p>
        </p:txBody>
      </p:sp>
      <p:sp>
        <p:nvSpPr>
          <p:cNvPr id="205" name="TextShape 4"/>
          <p:cNvSpPr txBox="1"/>
          <p:nvPr/>
        </p:nvSpPr>
        <p:spPr>
          <a:xfrm>
            <a:off x="6294960" y="6234120"/>
            <a:ext cx="3357000" cy="11098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93000"/>
              </a:lnSpc>
              <a:buSzPct val="45000"/>
              <a:buFont typeface="Arial"/>
              <a:buChar char="•"/>
            </a:pPr>
            <a:r>
              <a:rPr b="1" lang="en-GB">
                <a:solidFill>
                  <a:srgbClr val="000000"/>
                </a:solidFill>
              </a:rPr>
              <a:t>Lomb Scargle periodogram </a:t>
            </a:r>
            <a:endParaRPr/>
          </a:p>
          <a:p>
            <a:pPr>
              <a:lnSpc>
                <a:spcPct val="93000"/>
              </a:lnSpc>
              <a:buFont typeface="Arial"/>
              <a:buChar char="•"/>
            </a:pPr>
            <a:r>
              <a:rPr b="1" lang="en-GB">
                <a:solidFill>
                  <a:srgbClr val="000000"/>
                </a:solidFill>
              </a:rPr>
              <a:t>of 1000km/s lightcurve bins</a:t>
            </a:r>
            <a:endParaRPr/>
          </a:p>
        </p:txBody>
      </p:sp>
      <p:pic>
        <p:nvPicPr>
          <p:cNvPr descr="" id="20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825800" y="3884040"/>
            <a:ext cx="5086440" cy="3670200"/>
          </a:xfrm>
          <a:prstGeom prst="rect">
            <a:avLst/>
          </a:prstGeom>
        </p:spPr>
      </p:pic>
      <p:sp>
        <p:nvSpPr>
          <p:cNvPr id="207" name="CustomShape 5"/>
          <p:cNvSpPr/>
          <p:nvPr/>
        </p:nvSpPr>
        <p:spPr>
          <a:xfrm>
            <a:off x="1872000" y="647280"/>
            <a:ext cx="1962720" cy="385560"/>
          </a:xfrm>
          <a:prstGeom prst="rect">
            <a:avLst/>
          </a:prstGeom>
        </p:spPr>
        <p:txBody>
          <a:bodyPr bIns="45000" lIns="90000" rIns="90000" tIns="50040" wrap="none"/>
          <a:p>
            <a:pPr>
              <a:lnSpc>
                <a:spcPct val="98000"/>
              </a:lnSpc>
              <a:buFont typeface="StarSymbol"/>
              <a:buChar char=""/>
            </a:pPr>
            <a:r>
              <a:rPr b="1" lang="en-GB" sz="2000">
                <a:solidFill>
                  <a:srgbClr val="f57900"/>
                </a:solidFill>
                <a:latin typeface="DejaVu Sans"/>
                <a:ea typeface="DejaVu Sans"/>
              </a:rPr>
              <a:t>Total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b="1" lang="en-GB" sz="2000">
                <a:solidFill>
                  <a:srgbClr val="f57900"/>
                </a:solidFill>
                <a:latin typeface="Bitstream Vera Sans"/>
                <a:ea typeface="msmincho"/>
              </a:rPr>
              <a:t>H</a:t>
            </a:r>
            <a:r>
              <a:rPr b="1" lang="en-GB" sz="2000">
                <a:solidFill>
                  <a:srgbClr val="f57900"/>
                </a:solidFill>
                <a:latin typeface="DejaVu Sans"/>
                <a:ea typeface="DejaVu Sans"/>
              </a:rPr>
              <a:t>α flux</a:t>
            </a:r>
            <a:endParaRPr/>
          </a:p>
        </p:txBody>
      </p:sp>
      <p:sp>
        <p:nvSpPr>
          <p:cNvPr id="208" name="CustomShape 6"/>
          <p:cNvSpPr/>
          <p:nvPr/>
        </p:nvSpPr>
        <p:spPr>
          <a:xfrm>
            <a:off x="6719040" y="6522840"/>
            <a:ext cx="2211840" cy="385560"/>
          </a:xfrm>
          <a:prstGeom prst="rect">
            <a:avLst/>
          </a:prstGeom>
        </p:spPr>
        <p:txBody>
          <a:bodyPr bIns="45000" lIns="90000" rIns="90000" tIns="50040" wrap="none"/>
          <a:p>
            <a:pPr>
              <a:lnSpc>
                <a:spcPct val="98000"/>
              </a:lnSpc>
              <a:buFont typeface="StarSymbol"/>
              <a:buChar char=""/>
            </a:pPr>
            <a:r>
              <a:rPr b="1" lang="en-GB" sz="2000">
                <a:solidFill>
                  <a:srgbClr val="f57900"/>
                </a:solidFill>
                <a:latin typeface="DejaVu Sans"/>
                <a:ea typeface="DejaVu Sans"/>
              </a:rPr>
              <a:t>Partial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b="1" lang="en-GB" sz="2000">
                <a:solidFill>
                  <a:srgbClr val="f57900"/>
                </a:solidFill>
                <a:latin typeface="Bitstream Vera Sans"/>
                <a:ea typeface="msmincho"/>
              </a:rPr>
              <a:t>H</a:t>
            </a:r>
            <a:r>
              <a:rPr b="1" lang="en-GB" sz="2000">
                <a:solidFill>
                  <a:srgbClr val="f57900"/>
                </a:solidFill>
                <a:latin typeface="DejaVu Sans"/>
                <a:ea typeface="DejaVu Sans"/>
              </a:rPr>
              <a:t>α flux</a:t>
            </a:r>
            <a:endParaRPr/>
          </a:p>
        </p:txBody>
      </p:sp>
      <p:sp>
        <p:nvSpPr>
          <p:cNvPr id="209" name="TextShape 7"/>
          <p:cNvSpPr txBox="1"/>
          <p:nvPr/>
        </p:nvSpPr>
        <p:spPr>
          <a:xfrm>
            <a:off x="5883480" y="3458880"/>
            <a:ext cx="3655800" cy="38844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98000"/>
              </a:lnSpc>
              <a:buSzPct val="45000"/>
              <a:buFont typeface="Bitstream Vera Sans"/>
              <a:buChar char="•"/>
            </a:pPr>
            <a:r>
              <a:rPr b="1" lang="en-GB" sz="2600">
                <a:solidFill>
                  <a:srgbClr val="f57900"/>
                </a:solidFill>
                <a:latin typeface="Bitstream Vera Sans"/>
                <a:ea typeface="msmincho"/>
              </a:rPr>
              <a:t>1000 km/s bins</a:t>
            </a: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1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080"/>
            <a:ext cx="5227920" cy="7376760"/>
          </a:xfrm>
          <a:prstGeom prst="rect">
            <a:avLst/>
          </a:prstGeom>
        </p:spPr>
      </p:pic>
      <p:pic>
        <p:nvPicPr>
          <p:cNvPr descr="" id="21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9440" y="2359080"/>
            <a:ext cx="4694400" cy="3541680"/>
          </a:xfrm>
          <a:prstGeom prst="rect">
            <a:avLst/>
          </a:prstGeom>
        </p:spPr>
      </p:pic>
      <p:sp>
        <p:nvSpPr>
          <p:cNvPr id="212" name="TextShape 1"/>
          <p:cNvSpPr txBox="1"/>
          <p:nvPr/>
        </p:nvSpPr>
        <p:spPr>
          <a:xfrm>
            <a:off x="6482160" y="959760"/>
            <a:ext cx="2560320" cy="4204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>
                <a:solidFill>
                  <a:srgbClr val="000000"/>
                </a:solidFill>
              </a:rPr>
              <a:t>σ</a:t>
            </a:r>
            <a:r>
              <a:rPr lang="en-GB">
                <a:solidFill>
                  <a:srgbClr val="000000"/>
                </a:solidFill>
              </a:rPr>
              <a:t>CBC</a:t>
            </a:r>
            <a:r>
              <a:rPr lang="en-GB">
                <a:solidFill>
                  <a:srgbClr val="000000"/>
                </a:solidFill>
              </a:rPr>
              <a:t> = 1700 km/s </a:t>
            </a:r>
            <a:endParaRPr/>
          </a:p>
        </p:txBody>
      </p:sp>
      <p:sp>
        <p:nvSpPr>
          <p:cNvPr id="213" name="TextShape 2"/>
          <p:cNvSpPr txBox="1"/>
          <p:nvPr/>
        </p:nvSpPr>
        <p:spPr>
          <a:xfrm>
            <a:off x="6482160" y="1375560"/>
            <a:ext cx="2560320" cy="4204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>
                <a:solidFill>
                  <a:srgbClr val="000000"/>
                </a:solidFill>
              </a:rPr>
              <a:t>σ</a:t>
            </a:r>
            <a:r>
              <a:rPr lang="en-GB">
                <a:solidFill>
                  <a:srgbClr val="000000"/>
                </a:solidFill>
              </a:rPr>
              <a:t>Bump</a:t>
            </a:r>
            <a:r>
              <a:rPr lang="en-GB">
                <a:solidFill>
                  <a:srgbClr val="000000"/>
                </a:solidFill>
              </a:rPr>
              <a:t> = 600 km/s </a:t>
            </a:r>
            <a:endParaRPr/>
          </a:p>
        </p:txBody>
      </p:sp>
      <p:sp>
        <p:nvSpPr>
          <p:cNvPr id="214" name="TextShape 3"/>
          <p:cNvSpPr txBox="1"/>
          <p:nvPr/>
        </p:nvSpPr>
        <p:spPr>
          <a:xfrm>
            <a:off x="6483960" y="1870560"/>
            <a:ext cx="2528280" cy="639000"/>
          </a:xfrm>
          <a:prstGeom prst="rect">
            <a:avLst/>
          </a:prstGeom>
        </p:spPr>
        <p:txBody>
          <a:bodyPr anchorCtr="1" bIns="45000" lIns="90000" rIns="90000" tIns="45000" wrap="none"/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>
                <a:solidFill>
                  <a:srgbClr val="000000"/>
                </a:solidFill>
              </a:rPr>
              <a:t>+ Narrow line template   </a:t>
            </a:r>
            <a:endParaRPr/>
          </a:p>
        </p:txBody>
      </p:sp>
      <p:sp>
        <p:nvSpPr>
          <p:cNvPr id="215" name="TextShape 4"/>
          <p:cNvSpPr txBox="1"/>
          <p:nvPr/>
        </p:nvSpPr>
        <p:spPr>
          <a:xfrm>
            <a:off x="6482160" y="544320"/>
            <a:ext cx="2560320" cy="4204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>
                <a:solidFill>
                  <a:srgbClr val="000000"/>
                </a:solidFill>
              </a:rPr>
              <a:t> </a:t>
            </a:r>
            <a:r>
              <a:rPr b="1" lang="en-GB">
                <a:solidFill>
                  <a:srgbClr val="000000"/>
                </a:solidFill>
              </a:rPr>
              <a:t>σ</a:t>
            </a:r>
            <a:r>
              <a:rPr b="1" lang="en-GB">
                <a:solidFill>
                  <a:srgbClr val="000000"/>
                </a:solidFill>
              </a:rPr>
              <a:t>VBC</a:t>
            </a:r>
            <a:r>
              <a:rPr b="1" lang="en-GB">
                <a:solidFill>
                  <a:srgbClr val="000000"/>
                </a:solidFill>
              </a:rPr>
              <a:t> = 3400 km/s </a:t>
            </a:r>
            <a:r>
              <a:rPr lang="en-GB">
                <a:solidFill>
                  <a:srgbClr val="000000"/>
                </a:solidFill>
              </a:rPr>
              <a:t> </a:t>
            </a:r>
            <a:endParaRPr/>
          </a:p>
        </p:txBody>
      </p:sp>
      <p:sp>
        <p:nvSpPr>
          <p:cNvPr id="216" name="TextShape 5"/>
          <p:cNvSpPr txBox="1"/>
          <p:nvPr/>
        </p:nvSpPr>
        <p:spPr>
          <a:xfrm>
            <a:off x="5870880" y="107640"/>
            <a:ext cx="3273120" cy="821520"/>
          </a:xfrm>
          <a:prstGeom prst="rect">
            <a:avLst/>
          </a:prstGeom>
        </p:spPr>
        <p:txBody>
          <a:bodyPr anchorCtr="1" bIns="45000" lIns="90000" rIns="90000" tIns="45000" wrap="none"/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>
                <a:solidFill>
                  <a:srgbClr val="000000"/>
                </a:solidFill>
              </a:rPr>
              <a:t>Suma Gausiana:</a:t>
            </a:r>
            <a:endParaRPr/>
          </a:p>
        </p:txBody>
      </p:sp>
      <p:sp>
        <p:nvSpPr>
          <p:cNvPr id="217" name="TextShape 6"/>
          <p:cNvSpPr txBox="1"/>
          <p:nvPr/>
        </p:nvSpPr>
        <p:spPr>
          <a:xfrm>
            <a:off x="944640" y="144000"/>
            <a:ext cx="2448720" cy="4874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en-GB" sz="2400">
                <a:solidFill>
                  <a:srgbClr val="000000"/>
                </a:solidFill>
              </a:rPr>
              <a:t>THE MODEL</a:t>
            </a:r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1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55960" y="45720"/>
            <a:ext cx="5183280" cy="7554600"/>
          </a:xfrm>
          <a:prstGeom prst="rect">
            <a:avLst/>
          </a:prstGeom>
        </p:spPr>
      </p:pic>
      <p:sp>
        <p:nvSpPr>
          <p:cNvPr id="219" name="CustomShape 1"/>
          <p:cNvSpPr/>
          <p:nvPr/>
        </p:nvSpPr>
        <p:spPr>
          <a:xfrm>
            <a:off x="77760" y="364680"/>
            <a:ext cx="4678560" cy="366552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93000"/>
              </a:lnSpc>
              <a:buFont typeface="Times New Roman"/>
              <a:buChar char="•"/>
            </a:pPr>
            <a:r>
              <a:rPr lang="en-US" sz="2200">
                <a:solidFill>
                  <a:srgbClr val="000000"/>
                </a:solidFill>
                <a:latin typeface="Times New Roman"/>
                <a:ea typeface="msmincho"/>
              </a:rPr>
              <a:t>The flux </a:t>
            </a:r>
            <a:r>
              <a:rPr b="1" lang="en-US" sz="2200">
                <a:solidFill>
                  <a:srgbClr val="ff0000"/>
                </a:solidFill>
                <a:latin typeface="Times New Roman"/>
                <a:ea typeface="msmincho"/>
              </a:rPr>
              <a:t>maximum in the lightcurve correspond to the approaching phase of a secondary component 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msmincho"/>
              </a:rPr>
              <a:t>towards the observer.</a:t>
            </a:r>
            <a:endParaRPr/>
          </a:p>
          <a:p>
            <a:pPr>
              <a:lnSpc>
                <a:spcPct val="93000"/>
              </a:lnSpc>
              <a:buFont typeface="Times New Roman"/>
              <a:buChar char="•"/>
            </a:pPr>
            <a:r>
              <a:rPr lang="en-US" sz="2200">
                <a:solidFill>
                  <a:srgbClr val="000000"/>
                </a:solidFill>
                <a:latin typeface="Times New Roman"/>
                <a:ea typeface="msmincho"/>
              </a:rPr>
              <a:t>According to the obtained results we speculate that the </a:t>
            </a:r>
            <a:r>
              <a:rPr lang="en-US" sz="2200">
                <a:solidFill>
                  <a:srgbClr val="ff0000"/>
                </a:solidFill>
                <a:latin typeface="Times New Roman"/>
                <a:ea typeface="msmincho"/>
              </a:rPr>
              <a:t>periodic variations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msmincho"/>
              </a:rPr>
              <a:t> in the observed Hα line shape and flux are </a:t>
            </a:r>
            <a:r>
              <a:rPr b="1" lang="en-US" sz="2200">
                <a:solidFill>
                  <a:srgbClr val="ff0000"/>
                </a:solidFill>
                <a:latin typeface="Times New Roman"/>
                <a:ea typeface="msmincho"/>
              </a:rPr>
              <a:t>due to </a:t>
            </a:r>
            <a:r>
              <a:rPr b="1" lang="en-US" sz="2200">
                <a:solidFill>
                  <a:srgbClr val="2300dc"/>
                </a:solidFill>
                <a:latin typeface="Times New Roman"/>
                <a:ea typeface="msmincho"/>
              </a:rPr>
              <a:t>shock waves</a:t>
            </a:r>
            <a:r>
              <a:rPr lang="en-US" sz="2200">
                <a:solidFill>
                  <a:srgbClr val="ff0000"/>
                </a:solidFill>
                <a:latin typeface="Times New Roman"/>
                <a:ea typeface="msmincho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msmincho"/>
              </a:rPr>
              <a:t>generated by</a:t>
            </a:r>
            <a:r>
              <a:rPr lang="en-US" sz="2200">
                <a:solidFill>
                  <a:srgbClr val="ff0000"/>
                </a:solidFill>
                <a:latin typeface="Times New Roman"/>
                <a:ea typeface="msmincho"/>
              </a:rPr>
              <a:t> </a:t>
            </a:r>
            <a:r>
              <a:rPr b="1" lang="en-US" sz="2200">
                <a:solidFill>
                  <a:srgbClr val="ff0000"/>
                </a:solidFill>
                <a:latin typeface="Times New Roman"/>
                <a:ea typeface="msmincho"/>
              </a:rPr>
              <a:t>the </a:t>
            </a:r>
            <a:r>
              <a:rPr b="1" lang="en-US" sz="2200">
                <a:solidFill>
                  <a:srgbClr val="00ae00"/>
                </a:solidFill>
                <a:latin typeface="Times New Roman"/>
                <a:ea typeface="msmincho"/>
              </a:rPr>
              <a:t>supersonic</a:t>
            </a:r>
            <a:r>
              <a:rPr b="1" lang="en-US" sz="2200">
                <a:solidFill>
                  <a:srgbClr val="ff0000"/>
                </a:solidFill>
                <a:latin typeface="Times New Roman"/>
                <a:ea typeface="msmincho"/>
              </a:rPr>
              <a:t> motion</a:t>
            </a:r>
            <a:r>
              <a:rPr lang="en-US" sz="2200">
                <a:solidFill>
                  <a:srgbClr val="ff0000"/>
                </a:solidFill>
                <a:latin typeface="Times New Roman"/>
                <a:ea typeface="msmincho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msmincho"/>
              </a:rPr>
              <a:t>of the</a:t>
            </a:r>
            <a:r>
              <a:rPr lang="en-US" sz="2200">
                <a:solidFill>
                  <a:srgbClr val="ff0000"/>
                </a:solidFill>
                <a:latin typeface="Times New Roman"/>
                <a:ea typeface="msmincho"/>
              </a:rPr>
              <a:t> components </a:t>
            </a:r>
            <a:r>
              <a:rPr lang="en-US" sz="2200">
                <a:solidFill>
                  <a:srgbClr val="0000ff"/>
                </a:solidFill>
                <a:latin typeface="Times New Roman"/>
                <a:ea typeface="msmincho"/>
              </a:rPr>
              <a:t>through the surrounding medium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msmincho"/>
              </a:rPr>
              <a:t>.</a:t>
            </a:r>
            <a:endParaRPr/>
          </a:p>
          <a:p>
            <a:pPr>
              <a:lnSpc>
                <a:spcPct val="93000"/>
              </a:lnSpc>
              <a:buFont typeface="Times New Roman"/>
              <a:buChar char="•"/>
            </a:pPr>
            <a:endParaRPr/>
          </a:p>
        </p:txBody>
      </p:sp>
      <p:sp>
        <p:nvSpPr>
          <p:cNvPr id="220" name="CustomShape 2"/>
          <p:cNvSpPr/>
          <p:nvPr/>
        </p:nvSpPr>
        <p:spPr>
          <a:xfrm>
            <a:off x="6121800" y="2532240"/>
            <a:ext cx="1828080" cy="345960"/>
          </a:xfrm>
          <a:prstGeom prst="rect">
            <a:avLst/>
          </a:prstGeom>
        </p:spPr>
        <p:txBody>
          <a:bodyPr bIns="45000" lIns="90000" rIns="90000" tIns="60840" wrap="none"/>
          <a:p>
            <a:pPr>
              <a:lnSpc>
                <a:spcPct val="93000"/>
              </a:lnSpc>
              <a:buFont typeface="Arial"/>
              <a:buChar char="•"/>
            </a:pPr>
            <a:r>
              <a:rPr b="1" lang="en-GB">
                <a:solidFill>
                  <a:srgbClr val="000000"/>
                </a:solidFill>
              </a:rPr>
              <a:t>Bump</a:t>
            </a:r>
            <a:r>
              <a:rPr lang="en-GB">
                <a:solidFill>
                  <a:srgbClr val="000000"/>
                </a:solidFill>
              </a:rPr>
              <a:t> = sec BH</a:t>
            </a:r>
            <a:endParaRPr/>
          </a:p>
        </p:txBody>
      </p:sp>
      <p:sp>
        <p:nvSpPr>
          <p:cNvPr id="221" name="CustomShape 3"/>
          <p:cNvSpPr/>
          <p:nvPr/>
        </p:nvSpPr>
        <p:spPr>
          <a:xfrm>
            <a:off x="6626880" y="1237680"/>
            <a:ext cx="1621440" cy="345960"/>
          </a:xfrm>
          <a:prstGeom prst="rect">
            <a:avLst/>
          </a:prstGeom>
        </p:spPr>
        <p:txBody>
          <a:bodyPr bIns="45000" lIns="90000" rIns="90000" tIns="60840" wrap="none"/>
          <a:p>
            <a:pPr>
              <a:lnSpc>
                <a:spcPct val="93000"/>
              </a:lnSpc>
              <a:buFont typeface="Arial"/>
              <a:buChar char="•"/>
            </a:pPr>
            <a:r>
              <a:rPr b="1" lang="en-GB">
                <a:solidFill>
                  <a:srgbClr val="00ffff"/>
                </a:solidFill>
              </a:rPr>
              <a:t>VBC</a:t>
            </a:r>
            <a:r>
              <a:rPr lang="en-GB">
                <a:solidFill>
                  <a:srgbClr val="000000"/>
                </a:solidFill>
              </a:rPr>
              <a:t>=prim BH</a:t>
            </a:r>
            <a:endParaRPr/>
          </a:p>
        </p:txBody>
      </p:sp>
      <p:pic>
        <p:nvPicPr>
          <p:cNvPr descr="" id="222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0480" y="4066560"/>
            <a:ext cx="4837320" cy="3383280"/>
          </a:xfrm>
          <a:prstGeom prst="rect">
            <a:avLst/>
          </a:prstGeom>
        </p:spPr>
      </p:pic>
      <p:sp>
        <p:nvSpPr>
          <p:cNvPr id="223" name="CustomShape 4"/>
          <p:cNvSpPr/>
          <p:nvPr/>
        </p:nvSpPr>
        <p:spPr>
          <a:xfrm>
            <a:off x="612720" y="4533480"/>
            <a:ext cx="2736360" cy="1875600"/>
          </a:xfrm>
          <a:prstGeom prst="rect">
            <a:avLst/>
          </a:prstGeom>
        </p:spPr>
        <p:txBody>
          <a:bodyPr bIns="45000" lIns="90000" rIns="90000" tIns="66240"/>
          <a:p>
            <a:pPr>
              <a:lnSpc>
                <a:spcPct val="93000"/>
              </a:lnSpc>
              <a:buFont typeface="Arial"/>
              <a:buChar char="•"/>
            </a:pPr>
            <a:r>
              <a:rPr lang="en-GB" sz="2400">
                <a:solidFill>
                  <a:srgbClr val="b84700"/>
                </a:solidFill>
              </a:rPr>
              <a:t>a</a:t>
            </a:r>
            <a:r>
              <a:rPr lang="en-GB" sz="2400">
                <a:solidFill>
                  <a:srgbClr val="b84700"/>
                </a:solidFill>
              </a:rPr>
              <a:t>1</a:t>
            </a:r>
            <a:r>
              <a:rPr lang="en-GB" sz="2400">
                <a:solidFill>
                  <a:srgbClr val="b84700"/>
                </a:solidFill>
              </a:rPr>
              <a:t> sin </a:t>
            </a:r>
            <a:r>
              <a:rPr i="1" lang="en-GB" sz="2400">
                <a:solidFill>
                  <a:srgbClr val="b84700"/>
                </a:solidFill>
              </a:rPr>
              <a:t>i</a:t>
            </a:r>
            <a:r>
              <a:rPr lang="en-GB" sz="2400">
                <a:solidFill>
                  <a:srgbClr val="b84700"/>
                </a:solidFill>
              </a:rPr>
              <a:t> = 0.002 pc</a:t>
            </a:r>
            <a:endParaRPr/>
          </a:p>
          <a:p>
            <a:pPr>
              <a:lnSpc>
                <a:spcPct val="93000"/>
              </a:lnSpc>
              <a:buFont typeface="Arial"/>
              <a:buChar char="•"/>
            </a:pPr>
            <a:r>
              <a:rPr lang="en-GB" sz="2400">
                <a:solidFill>
                  <a:srgbClr val="b84700"/>
                </a:solidFill>
              </a:rPr>
              <a:t>a</a:t>
            </a:r>
            <a:r>
              <a:rPr lang="en-GB" sz="2400">
                <a:solidFill>
                  <a:srgbClr val="b84700"/>
                </a:solidFill>
              </a:rPr>
              <a:t>2</a:t>
            </a:r>
            <a:r>
              <a:rPr lang="en-GB" sz="2400">
                <a:solidFill>
                  <a:srgbClr val="b84700"/>
                </a:solidFill>
              </a:rPr>
              <a:t> sin </a:t>
            </a:r>
            <a:r>
              <a:rPr i="1" lang="en-GB" sz="2400">
                <a:solidFill>
                  <a:srgbClr val="b84700"/>
                </a:solidFill>
              </a:rPr>
              <a:t>i</a:t>
            </a:r>
            <a:r>
              <a:rPr lang="en-GB" sz="2400">
                <a:solidFill>
                  <a:srgbClr val="b84700"/>
                </a:solidFill>
              </a:rPr>
              <a:t> = 0.008 pc</a:t>
            </a:r>
            <a:endParaRPr/>
          </a:p>
          <a:p>
            <a:pPr>
              <a:lnSpc>
                <a:spcPct val="93000"/>
              </a:lnSpc>
              <a:buFont typeface="Arial"/>
              <a:buChar char="•"/>
            </a:pPr>
            <a:r>
              <a:rPr lang="en-GB" sz="2400">
                <a:solidFill>
                  <a:srgbClr val="b84700"/>
                </a:solidFill>
              </a:rPr>
              <a:t> </a:t>
            </a:r>
            <a:r>
              <a:rPr lang="en-GB" sz="2400">
                <a:solidFill>
                  <a:srgbClr val="663300"/>
                </a:solidFill>
              </a:rPr>
              <a:t>m</a:t>
            </a:r>
            <a:r>
              <a:rPr lang="en-GB" sz="2400">
                <a:solidFill>
                  <a:srgbClr val="663300"/>
                </a:solidFill>
              </a:rPr>
              <a:t>1</a:t>
            </a:r>
            <a:r>
              <a:rPr lang="en-GB" sz="2400">
                <a:solidFill>
                  <a:srgbClr val="663300"/>
                </a:solidFill>
              </a:rPr>
              <a:t>sin</a:t>
            </a:r>
            <a:r>
              <a:rPr lang="en-GB" sz="2400">
                <a:solidFill>
                  <a:srgbClr val="663300"/>
                </a:solidFill>
              </a:rPr>
              <a:t>3</a:t>
            </a:r>
            <a:r>
              <a:rPr lang="en-GB" sz="2400">
                <a:solidFill>
                  <a:srgbClr val="663300"/>
                </a:solidFill>
              </a:rPr>
              <a:t> </a:t>
            </a:r>
            <a:r>
              <a:rPr i="1" lang="en-GB" sz="2400">
                <a:solidFill>
                  <a:srgbClr val="663300"/>
                </a:solidFill>
              </a:rPr>
              <a:t>i</a:t>
            </a:r>
            <a:r>
              <a:rPr lang="en-GB" sz="2400">
                <a:solidFill>
                  <a:srgbClr val="663300"/>
                </a:solidFill>
              </a:rPr>
              <a:t>=3·10</a:t>
            </a:r>
            <a:r>
              <a:rPr lang="en-GB" sz="2400">
                <a:solidFill>
                  <a:srgbClr val="663300"/>
                </a:solidFill>
              </a:rPr>
              <a:t>7</a:t>
            </a:r>
            <a:r>
              <a:rPr lang="en-GB" sz="2400">
                <a:solidFill>
                  <a:srgbClr val="663300"/>
                </a:solidFill>
              </a:rPr>
              <a:t>M</a:t>
            </a:r>
            <a:r>
              <a:rPr lang="en-GB" sz="2400">
                <a:solidFill>
                  <a:srgbClr val="663300"/>
                </a:solidFill>
              </a:rPr>
              <a:t>⊙</a:t>
            </a:r>
            <a:r>
              <a:rPr lang="en-GB" sz="2400">
                <a:solidFill>
                  <a:srgbClr val="663300"/>
                </a:solidFill>
              </a:rPr>
              <a:t> </a:t>
            </a:r>
            <a:endParaRPr/>
          </a:p>
          <a:p>
            <a:pPr>
              <a:lnSpc>
                <a:spcPct val="93000"/>
              </a:lnSpc>
              <a:buFont typeface="Arial"/>
              <a:buChar char="•"/>
            </a:pPr>
            <a:r>
              <a:rPr lang="en-GB" sz="2400">
                <a:solidFill>
                  <a:srgbClr val="663300"/>
                </a:solidFill>
              </a:rPr>
              <a:t>m</a:t>
            </a:r>
            <a:r>
              <a:rPr lang="en-GB" sz="2400">
                <a:solidFill>
                  <a:srgbClr val="663300"/>
                </a:solidFill>
              </a:rPr>
              <a:t>2</a:t>
            </a:r>
            <a:r>
              <a:rPr lang="en-GB" sz="2400">
                <a:solidFill>
                  <a:srgbClr val="663300"/>
                </a:solidFill>
              </a:rPr>
              <a:t>sin</a:t>
            </a:r>
            <a:r>
              <a:rPr lang="en-GB" sz="2400">
                <a:solidFill>
                  <a:srgbClr val="663300"/>
                </a:solidFill>
              </a:rPr>
              <a:t>3</a:t>
            </a:r>
            <a:r>
              <a:rPr i="1" lang="en-GB" sz="2400">
                <a:solidFill>
                  <a:srgbClr val="663300"/>
                </a:solidFill>
              </a:rPr>
              <a:t> i</a:t>
            </a:r>
            <a:r>
              <a:rPr lang="en-GB" sz="2400">
                <a:solidFill>
                  <a:srgbClr val="663300"/>
                </a:solidFill>
              </a:rPr>
              <a:t>=8.5·10</a:t>
            </a:r>
            <a:r>
              <a:rPr lang="en-GB" sz="2400">
                <a:solidFill>
                  <a:srgbClr val="663300"/>
                </a:solidFill>
              </a:rPr>
              <a:t>6</a:t>
            </a:r>
            <a:r>
              <a:rPr lang="en-GB" sz="2400">
                <a:solidFill>
                  <a:srgbClr val="663300"/>
                </a:solidFill>
              </a:rPr>
              <a:t>M</a:t>
            </a:r>
            <a:r>
              <a:rPr lang="en-GB" sz="2400">
                <a:solidFill>
                  <a:srgbClr val="663300"/>
                </a:solidFill>
              </a:rPr>
              <a:t>⊙</a:t>
            </a:r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dur="indefinite" id="1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2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91440" y="487080"/>
            <a:ext cx="7338240" cy="6858000"/>
          </a:xfrm>
          <a:prstGeom prst="rect">
            <a:avLst/>
          </a:prstGeom>
        </p:spPr>
      </p:pic>
      <p:pic>
        <p:nvPicPr>
          <p:cNvPr descr="" id="22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985440" y="839160"/>
            <a:ext cx="2953800" cy="3382920"/>
          </a:xfrm>
          <a:prstGeom prst="rect">
            <a:avLst/>
          </a:prstGeom>
        </p:spPr>
      </p:pic>
      <p:sp>
        <p:nvSpPr>
          <p:cNvPr id="226" name="TextShape 1"/>
          <p:cNvSpPr txBox="1"/>
          <p:nvPr/>
        </p:nvSpPr>
        <p:spPr>
          <a:xfrm>
            <a:off x="5193360" y="78480"/>
            <a:ext cx="1938960" cy="760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  <a:buFont typeface="StarSymbol"/>
              <a:buChar char=""/>
            </a:pPr>
            <a:r>
              <a:rPr b="1" lang="en-GB" sz="2200">
                <a:solidFill>
                  <a:srgbClr val="000000"/>
                </a:solidFill>
              </a:rPr>
              <a:t>Nova posmatranja:</a:t>
            </a:r>
            <a:endParaRPr/>
          </a:p>
        </p:txBody>
      </p:sp>
      <p:sp>
        <p:nvSpPr>
          <p:cNvPr id="227" name="CustomShape 2"/>
          <p:cNvSpPr/>
          <p:nvPr/>
        </p:nvSpPr>
        <p:spPr>
          <a:xfrm>
            <a:off x="71280" y="6927480"/>
            <a:ext cx="7379640" cy="341280"/>
          </a:xfrm>
          <a:prstGeom prst="rect">
            <a:avLst/>
          </a:prstGeom>
        </p:spPr>
        <p:txBody>
          <a:bodyPr bIns="0" lIns="0" rIns="0" tIns="21240"/>
          <a:p>
            <a:pPr>
              <a:lnSpc>
                <a:spcPct val="93000"/>
              </a:lnSpc>
              <a:buSzPct val="45000"/>
              <a:buFont charset="2" typeface="Wingdings"/>
              <a:buChar char=""/>
            </a:pPr>
            <a:r>
              <a:rPr b="1" lang="en-GB" sz="2400">
                <a:solidFill>
                  <a:srgbClr val="0000ff"/>
                </a:solidFill>
                <a:ea typeface="Arial Unicode MS"/>
              </a:rPr>
              <a:t>More details in: </a:t>
            </a:r>
            <a:r>
              <a:rPr b="1" lang="en-GB" sz="2400">
                <a:solidFill>
                  <a:srgbClr val="2300dc"/>
                </a:solidFill>
                <a:ea typeface="Arial Unicode MS"/>
              </a:rPr>
              <a:t>E. Bon et al. 2012 ApJ 759 118 </a:t>
            </a:r>
            <a:endParaRPr/>
          </a:p>
        </p:txBody>
      </p:sp>
      <p:sp>
        <p:nvSpPr>
          <p:cNvPr id="228" name="CustomShape 3"/>
          <p:cNvSpPr/>
          <p:nvPr/>
        </p:nvSpPr>
        <p:spPr>
          <a:xfrm>
            <a:off x="6842520" y="3166920"/>
            <a:ext cx="2809440" cy="2311920"/>
          </a:xfrm>
          <a:prstGeom prst="rect">
            <a:avLst/>
          </a:prstGeom>
        </p:spPr>
        <p:txBody>
          <a:bodyPr bIns="0" lIns="0" rIns="0" tIns="17640"/>
          <a:p>
            <a:pPr>
              <a:lnSpc>
                <a:spcPct val="93000"/>
              </a:lnSpc>
              <a:buSzPct val="45000"/>
              <a:buFont typeface="StarSymbol"/>
              <a:buChar char=""/>
            </a:pPr>
            <a:r>
              <a:rPr lang="en-GB" sz="2000">
                <a:solidFill>
                  <a:srgbClr val="000080"/>
                </a:solidFill>
                <a:ea typeface="Arial Unicode MS"/>
              </a:rPr>
              <a:t> </a:t>
            </a:r>
            <a:r>
              <a:rPr lang="en-GB" sz="2000">
                <a:solidFill>
                  <a:srgbClr val="000080"/>
                </a:solidFill>
                <a:ea typeface="Arial Unicode MS"/>
              </a:rPr>
              <a:t>K</a:t>
            </a:r>
            <a:r>
              <a:rPr lang="en-GB" sz="2000">
                <a:solidFill>
                  <a:srgbClr val="000080"/>
                </a:solidFill>
                <a:ea typeface="Arial Unicode MS"/>
              </a:rPr>
              <a:t>1</a:t>
            </a:r>
            <a:r>
              <a:rPr lang="en-GB" sz="2000">
                <a:solidFill>
                  <a:srgbClr val="000080"/>
                </a:solidFill>
                <a:ea typeface="Arial Unicode MS"/>
              </a:rPr>
              <a:t>  = 690 km/s</a:t>
            </a:r>
            <a:endParaRPr/>
          </a:p>
          <a:p>
            <a:pPr>
              <a:lnSpc>
                <a:spcPct val="93000"/>
              </a:lnSpc>
              <a:buSzPct val="45000"/>
              <a:buFont typeface="StarSymbol"/>
              <a:buChar char=""/>
            </a:pPr>
            <a:r>
              <a:rPr lang="en-GB" sz="2000">
                <a:solidFill>
                  <a:srgbClr val="000080"/>
                </a:solidFill>
                <a:ea typeface="Arial Unicode MS"/>
              </a:rPr>
              <a:t> </a:t>
            </a:r>
            <a:r>
              <a:rPr lang="en-GB" sz="2000">
                <a:solidFill>
                  <a:srgbClr val="000080"/>
                </a:solidFill>
                <a:ea typeface="Arial Unicode MS"/>
              </a:rPr>
              <a:t>e   = 0.42</a:t>
            </a:r>
            <a:endParaRPr/>
          </a:p>
          <a:p>
            <a:pPr>
              <a:lnSpc>
                <a:spcPct val="93000"/>
              </a:lnSpc>
              <a:buSzPct val="45000"/>
              <a:buFont typeface="StarSymbol"/>
              <a:buChar char=""/>
            </a:pPr>
            <a:r>
              <a:rPr lang="en-GB" sz="2000">
                <a:solidFill>
                  <a:srgbClr val="000080"/>
                </a:solidFill>
                <a:ea typeface="Arial Unicode MS"/>
              </a:rPr>
              <a:t> </a:t>
            </a:r>
            <a:r>
              <a:rPr lang="en-GB" sz="2000">
                <a:solidFill>
                  <a:srgbClr val="000080"/>
                </a:solidFill>
                <a:latin typeface="Ubuntu"/>
                <a:ea typeface="Ubuntu"/>
              </a:rPr>
              <a:t>ω</a:t>
            </a:r>
            <a:r>
              <a:rPr lang="en-GB" sz="2000">
                <a:solidFill>
                  <a:srgbClr val="000080"/>
                </a:solidFill>
                <a:ea typeface="Arial Unicode MS"/>
              </a:rPr>
              <a:t>  = 5</a:t>
            </a:r>
            <a:endParaRPr/>
          </a:p>
          <a:p>
            <a:pPr>
              <a:lnSpc>
                <a:spcPct val="93000"/>
              </a:lnSpc>
              <a:buSzPct val="45000"/>
              <a:buFont typeface="StarSymbol"/>
              <a:buChar char=""/>
            </a:pPr>
            <a:r>
              <a:rPr lang="en-GB" sz="2000">
                <a:solidFill>
                  <a:srgbClr val="000080"/>
                </a:solidFill>
                <a:ea typeface="Arial Unicode MS"/>
              </a:rPr>
              <a:t> </a:t>
            </a:r>
            <a:r>
              <a:rPr lang="en-GB" sz="2000">
                <a:solidFill>
                  <a:srgbClr val="000080"/>
                </a:solidFill>
                <a:ea typeface="Arial Unicode MS"/>
              </a:rPr>
              <a:t>P   = 5790</a:t>
            </a:r>
            <a:endParaRPr/>
          </a:p>
          <a:p>
            <a:pPr>
              <a:lnSpc>
                <a:spcPct val="93000"/>
              </a:lnSpc>
              <a:buSzPct val="45000"/>
              <a:buFont typeface="StarSymbol"/>
              <a:buChar char=""/>
            </a:pPr>
            <a:r>
              <a:rPr lang="en-GB" sz="2000">
                <a:solidFill>
                  <a:srgbClr val="000080"/>
                </a:solidFill>
                <a:ea typeface="Arial Unicode MS"/>
              </a:rPr>
              <a:t> </a:t>
            </a:r>
            <a:r>
              <a:rPr lang="en-GB" sz="2000">
                <a:solidFill>
                  <a:srgbClr val="000080"/>
                </a:solidFill>
                <a:ea typeface="Arial Unicode MS"/>
              </a:rPr>
              <a:t>K</a:t>
            </a:r>
            <a:r>
              <a:rPr lang="en-GB" sz="2000">
                <a:solidFill>
                  <a:srgbClr val="000080"/>
                </a:solidFill>
                <a:ea typeface="Arial Unicode MS"/>
              </a:rPr>
              <a:t>1</a:t>
            </a:r>
            <a:r>
              <a:rPr lang="en-GB" sz="2000">
                <a:solidFill>
                  <a:srgbClr val="000080"/>
                </a:solidFill>
                <a:ea typeface="Arial Unicode MS"/>
              </a:rPr>
              <a:t>/K</a:t>
            </a:r>
            <a:r>
              <a:rPr lang="en-GB" sz="2000">
                <a:solidFill>
                  <a:srgbClr val="000080"/>
                </a:solidFill>
                <a:ea typeface="Arial Unicode MS"/>
              </a:rPr>
              <a:t>2</a:t>
            </a:r>
            <a:r>
              <a:rPr lang="en-GB" sz="2000">
                <a:solidFill>
                  <a:srgbClr val="000080"/>
                </a:solidFill>
                <a:ea typeface="Arial Unicode MS"/>
              </a:rPr>
              <a:t> = 0.23 </a:t>
            </a:r>
            <a:endParaRPr/>
          </a:p>
        </p:txBody>
      </p:sp>
      <p:sp>
        <p:nvSpPr>
          <p:cNvPr id="229" name="CustomShape 4"/>
          <p:cNvSpPr/>
          <p:nvPr/>
        </p:nvSpPr>
        <p:spPr>
          <a:xfrm>
            <a:off x="7309800" y="5469120"/>
            <a:ext cx="2736360" cy="1875960"/>
          </a:xfrm>
          <a:prstGeom prst="rect">
            <a:avLst/>
          </a:prstGeom>
        </p:spPr>
        <p:txBody>
          <a:bodyPr bIns="45000" lIns="90000" rIns="90000" tIns="66240"/>
          <a:p>
            <a:pPr>
              <a:lnSpc>
                <a:spcPct val="93000"/>
              </a:lnSpc>
              <a:buFont typeface="StarSymbol"/>
              <a:buChar char=""/>
            </a:pPr>
            <a:r>
              <a:rPr lang="en-GB" sz="2400">
                <a:solidFill>
                  <a:srgbClr val="b84700"/>
                </a:solidFill>
              </a:rPr>
              <a:t>a</a:t>
            </a:r>
            <a:r>
              <a:rPr lang="en-GB" sz="2400">
                <a:solidFill>
                  <a:srgbClr val="b84700"/>
                </a:solidFill>
              </a:rPr>
              <a:t>1</a:t>
            </a:r>
            <a:r>
              <a:rPr lang="en-GB" sz="2400">
                <a:solidFill>
                  <a:srgbClr val="b84700"/>
                </a:solidFill>
              </a:rPr>
              <a:t> sin </a:t>
            </a:r>
            <a:r>
              <a:rPr i="1" lang="en-GB" sz="2400">
                <a:solidFill>
                  <a:srgbClr val="b84700"/>
                </a:solidFill>
              </a:rPr>
              <a:t>i</a:t>
            </a:r>
            <a:r>
              <a:rPr lang="en-GB" sz="2400">
                <a:solidFill>
                  <a:srgbClr val="b84700"/>
                </a:solidFill>
              </a:rPr>
              <a:t> = 0.002 pc</a:t>
            </a:r>
            <a:endParaRPr/>
          </a:p>
          <a:p>
            <a:pPr>
              <a:lnSpc>
                <a:spcPct val="93000"/>
              </a:lnSpc>
              <a:buFont typeface="StarSymbol"/>
              <a:buChar char=""/>
            </a:pPr>
            <a:r>
              <a:rPr lang="en-GB" sz="2400">
                <a:solidFill>
                  <a:srgbClr val="b84700"/>
                </a:solidFill>
              </a:rPr>
              <a:t>a</a:t>
            </a:r>
            <a:r>
              <a:rPr lang="en-GB" sz="2400">
                <a:solidFill>
                  <a:srgbClr val="b84700"/>
                </a:solidFill>
              </a:rPr>
              <a:t>2</a:t>
            </a:r>
            <a:r>
              <a:rPr lang="en-GB" sz="2400">
                <a:solidFill>
                  <a:srgbClr val="b84700"/>
                </a:solidFill>
              </a:rPr>
              <a:t> sin </a:t>
            </a:r>
            <a:r>
              <a:rPr i="1" lang="en-GB" sz="2400">
                <a:solidFill>
                  <a:srgbClr val="b84700"/>
                </a:solidFill>
              </a:rPr>
              <a:t>i</a:t>
            </a:r>
            <a:r>
              <a:rPr lang="en-GB" sz="2400">
                <a:solidFill>
                  <a:srgbClr val="b84700"/>
                </a:solidFill>
              </a:rPr>
              <a:t> = 0.008 pc</a:t>
            </a:r>
            <a:endParaRPr/>
          </a:p>
          <a:p>
            <a:pPr>
              <a:lnSpc>
                <a:spcPct val="93000"/>
              </a:lnSpc>
              <a:buFont typeface="StarSymbol"/>
              <a:buChar char=""/>
            </a:pPr>
            <a:r>
              <a:rPr lang="en-GB" sz="2400">
                <a:solidFill>
                  <a:srgbClr val="b84700"/>
                </a:solidFill>
              </a:rPr>
              <a:t> </a:t>
            </a:r>
            <a:r>
              <a:rPr lang="en-GB" sz="2400">
                <a:solidFill>
                  <a:srgbClr val="663300"/>
                </a:solidFill>
              </a:rPr>
              <a:t>m</a:t>
            </a:r>
            <a:r>
              <a:rPr lang="en-GB" sz="2400">
                <a:solidFill>
                  <a:srgbClr val="663300"/>
                </a:solidFill>
              </a:rPr>
              <a:t>1</a:t>
            </a:r>
            <a:r>
              <a:rPr lang="en-GB" sz="2400">
                <a:solidFill>
                  <a:srgbClr val="663300"/>
                </a:solidFill>
              </a:rPr>
              <a:t>sin</a:t>
            </a:r>
            <a:r>
              <a:rPr lang="en-GB" sz="2400">
                <a:solidFill>
                  <a:srgbClr val="663300"/>
                </a:solidFill>
              </a:rPr>
              <a:t>3</a:t>
            </a:r>
            <a:r>
              <a:rPr lang="en-GB" sz="2400">
                <a:solidFill>
                  <a:srgbClr val="663300"/>
                </a:solidFill>
              </a:rPr>
              <a:t> </a:t>
            </a:r>
            <a:r>
              <a:rPr i="1" lang="en-GB" sz="2400">
                <a:solidFill>
                  <a:srgbClr val="663300"/>
                </a:solidFill>
              </a:rPr>
              <a:t>i</a:t>
            </a:r>
            <a:r>
              <a:rPr lang="en-GB" sz="2400">
                <a:solidFill>
                  <a:srgbClr val="663300"/>
                </a:solidFill>
              </a:rPr>
              <a:t>=3·10</a:t>
            </a:r>
            <a:r>
              <a:rPr lang="en-GB" sz="2400">
                <a:solidFill>
                  <a:srgbClr val="663300"/>
                </a:solidFill>
              </a:rPr>
              <a:t>7</a:t>
            </a:r>
            <a:r>
              <a:rPr lang="en-GB" sz="2400">
                <a:solidFill>
                  <a:srgbClr val="663300"/>
                </a:solidFill>
              </a:rPr>
              <a:t>M</a:t>
            </a:r>
            <a:r>
              <a:rPr lang="en-GB" sz="2400">
                <a:solidFill>
                  <a:srgbClr val="663300"/>
                </a:solidFill>
              </a:rPr>
              <a:t>⊙</a:t>
            </a:r>
            <a:r>
              <a:rPr lang="en-GB" sz="2400">
                <a:solidFill>
                  <a:srgbClr val="663300"/>
                </a:solidFill>
              </a:rPr>
              <a:t> </a:t>
            </a:r>
            <a:endParaRPr/>
          </a:p>
          <a:p>
            <a:pPr>
              <a:lnSpc>
                <a:spcPct val="93000"/>
              </a:lnSpc>
              <a:buFont typeface="StarSymbol"/>
              <a:buChar char=""/>
            </a:pPr>
            <a:r>
              <a:rPr lang="en-GB" sz="2400">
                <a:solidFill>
                  <a:srgbClr val="663300"/>
                </a:solidFill>
              </a:rPr>
              <a:t>m</a:t>
            </a:r>
            <a:r>
              <a:rPr lang="en-GB" sz="2400">
                <a:solidFill>
                  <a:srgbClr val="663300"/>
                </a:solidFill>
              </a:rPr>
              <a:t>2</a:t>
            </a:r>
            <a:r>
              <a:rPr lang="en-GB" sz="2400">
                <a:solidFill>
                  <a:srgbClr val="663300"/>
                </a:solidFill>
              </a:rPr>
              <a:t>sin</a:t>
            </a:r>
            <a:r>
              <a:rPr lang="en-GB" sz="2400">
                <a:solidFill>
                  <a:srgbClr val="663300"/>
                </a:solidFill>
              </a:rPr>
              <a:t>3</a:t>
            </a:r>
            <a:r>
              <a:rPr i="1" lang="en-GB" sz="2400">
                <a:solidFill>
                  <a:srgbClr val="663300"/>
                </a:solidFill>
              </a:rPr>
              <a:t> i</a:t>
            </a:r>
            <a:r>
              <a:rPr lang="en-GB" sz="2400">
                <a:solidFill>
                  <a:srgbClr val="663300"/>
                </a:solidFill>
              </a:rPr>
              <a:t>=8.5·10</a:t>
            </a:r>
            <a:r>
              <a:rPr lang="en-GB" sz="2400">
                <a:solidFill>
                  <a:srgbClr val="663300"/>
                </a:solidFill>
              </a:rPr>
              <a:t>6</a:t>
            </a:r>
            <a:r>
              <a:rPr lang="en-GB" sz="2400">
                <a:solidFill>
                  <a:srgbClr val="663300"/>
                </a:solidFill>
              </a:rPr>
              <a:t>M</a:t>
            </a:r>
            <a:r>
              <a:rPr lang="en-GB" sz="2400">
                <a:solidFill>
                  <a:srgbClr val="663300"/>
                </a:solidFill>
              </a:rPr>
              <a:t>⊙</a:t>
            </a:r>
            <a:endParaRPr/>
          </a:p>
        </p:txBody>
      </p:sp>
      <p:sp>
        <p:nvSpPr>
          <p:cNvPr id="230" name="CustomShape 5"/>
          <p:cNvSpPr/>
          <p:nvPr/>
        </p:nvSpPr>
        <p:spPr>
          <a:xfrm>
            <a:off x="5669280" y="731520"/>
            <a:ext cx="1280160" cy="612648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</p:sp>
    </p:spTree>
  </p:cSld>
  <p:timing>
    <p:tnLst>
      <p:par>
        <p:cTn dur="indefinite" id="13" nodeType="tmRoot" restart="never">
          <p:childTnLst>
            <p:seq>
              <p:cTn id="1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503280" y="390600"/>
            <a:ext cx="9070920" cy="1263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pic>
        <p:nvPicPr>
          <p:cNvPr descr="" id="23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752720" y="144000"/>
            <a:ext cx="5227920" cy="7376760"/>
          </a:xfrm>
          <a:prstGeom prst="rect">
            <a:avLst/>
          </a:prstGeom>
        </p:spPr>
      </p:pic>
      <p:pic>
        <p:nvPicPr>
          <p:cNvPr descr="" id="23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-112680" y="486720"/>
            <a:ext cx="7245000" cy="6188400"/>
          </a:xfrm>
          <a:prstGeom prst="rect">
            <a:avLst/>
          </a:prstGeom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3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74680" y="441000"/>
            <a:ext cx="9528120" cy="666432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3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87280" y="2073960"/>
            <a:ext cx="9777960" cy="5521680"/>
          </a:xfrm>
          <a:prstGeom prst="rect">
            <a:avLst/>
          </a:prstGeom>
        </p:spPr>
      </p:pic>
      <p:pic>
        <p:nvPicPr>
          <p:cNvPr descr="" id="23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834160" y="-70920"/>
            <a:ext cx="4143240" cy="3454200"/>
          </a:xfrm>
          <a:prstGeom prst="rect">
            <a:avLst/>
          </a:prstGeom>
        </p:spPr>
      </p:pic>
      <p:pic>
        <p:nvPicPr>
          <p:cNvPr descr="" id="23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080000" y="1529280"/>
            <a:ext cx="4411440" cy="628200"/>
          </a:xfrm>
          <a:prstGeom prst="rect">
            <a:avLst/>
          </a:prstGeom>
        </p:spPr>
      </p:pic>
      <p:pic>
        <p:nvPicPr>
          <p:cNvPr descr="" id="238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6261840" y="5293080"/>
            <a:ext cx="3677760" cy="752040"/>
          </a:xfrm>
          <a:prstGeom prst="rect">
            <a:avLst/>
          </a:prstGeom>
        </p:spPr>
      </p:pic>
      <p:sp>
        <p:nvSpPr>
          <p:cNvPr id="239" name="CustomShape 1"/>
          <p:cNvSpPr/>
          <p:nvPr/>
        </p:nvSpPr>
        <p:spPr>
          <a:xfrm>
            <a:off x="352440" y="468000"/>
            <a:ext cx="5987160" cy="866520"/>
          </a:xfrm>
          <a:prstGeom prst="rect">
            <a:avLst/>
          </a:prstGeom>
        </p:spPr>
        <p:txBody>
          <a:bodyPr bIns="45000" lIns="90000" rIns="90000" tIns="64440"/>
          <a:p>
            <a:pPr>
              <a:lnSpc>
                <a:spcPct val="93000"/>
              </a:lnSpc>
              <a:buFont typeface="StarSymbol"/>
              <a:buChar char=""/>
            </a:pPr>
            <a:r>
              <a:rPr b="1" lang="en-GB" sz="2200">
                <a:solidFill>
                  <a:srgbClr val="000000"/>
                </a:solidFill>
              </a:rPr>
              <a:t>Jitter model used for SS 433-A</a:t>
            </a:r>
            <a:endParaRPr/>
          </a:p>
          <a:p>
            <a:pPr>
              <a:lnSpc>
                <a:spcPct val="93000"/>
              </a:lnSpc>
              <a:buFont typeface="StarSymbol"/>
              <a:buChar char=""/>
            </a:pPr>
            <a:endParaRPr/>
          </a:p>
        </p:txBody>
      </p:sp>
      <p:sp>
        <p:nvSpPr>
          <p:cNvPr id="240" name="CustomShape 2"/>
          <p:cNvSpPr/>
          <p:nvPr/>
        </p:nvSpPr>
        <p:spPr>
          <a:xfrm>
            <a:off x="503280" y="936000"/>
            <a:ext cx="5545800" cy="601200"/>
          </a:xfrm>
          <a:prstGeom prst="rect">
            <a:avLst/>
          </a:prstGeom>
        </p:spPr>
        <p:txBody>
          <a:bodyPr bIns="45000" lIns="90000" rIns="90000" tIns="60840"/>
          <a:p>
            <a:pPr>
              <a:lnSpc>
                <a:spcPct val="93000"/>
              </a:lnSpc>
              <a:buFont typeface="StarSymbol"/>
              <a:buChar char=""/>
            </a:pPr>
            <a:r>
              <a:rPr b="1" lang="en-GB">
                <a:solidFill>
                  <a:srgbClr val="ccccff"/>
                </a:solidFill>
                <a:hlinkClick r:id="rId5"/>
              </a:rPr>
              <a:t>Katz, J. I.</a:t>
            </a:r>
            <a:r>
              <a:rPr b="1" lang="en-GB">
                <a:solidFill>
                  <a:srgbClr val="000000"/>
                </a:solidFill>
              </a:rPr>
              <a:t>; </a:t>
            </a:r>
            <a:r>
              <a:rPr b="1" lang="en-GB">
                <a:solidFill>
                  <a:srgbClr val="ccccff"/>
                </a:solidFill>
                <a:hlinkClick r:id="rId6"/>
              </a:rPr>
              <a:t>Piran, T.</a:t>
            </a:r>
            <a:r>
              <a:rPr b="1" lang="en-GB">
                <a:solidFill>
                  <a:srgbClr val="000000"/>
                </a:solidFill>
              </a:rPr>
              <a:t> Astrophysical Letters, vol. 23, no. 1, 1982, p. 11-15.</a:t>
            </a:r>
            <a:endParaRPr/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4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5280" y="431280"/>
            <a:ext cx="9383760" cy="6562800"/>
          </a:xfrm>
          <a:prstGeom prst="rect">
            <a:avLst/>
          </a:prstGeom>
        </p:spPr>
      </p:pic>
      <p:sp>
        <p:nvSpPr>
          <p:cNvPr id="242" name="CustomShape 1"/>
          <p:cNvSpPr/>
          <p:nvPr/>
        </p:nvSpPr>
        <p:spPr>
          <a:xfrm>
            <a:off x="6410880" y="1439280"/>
            <a:ext cx="498600" cy="345960"/>
          </a:xfrm>
          <a:prstGeom prst="rect">
            <a:avLst/>
          </a:prstGeom>
        </p:spPr>
        <p:txBody>
          <a:bodyPr bIns="45000" lIns="90000" rIns="90000" tIns="60840" wrap="none"/>
          <a:p>
            <a:pPr>
              <a:lnSpc>
                <a:spcPct val="93000"/>
              </a:lnSpc>
              <a:buFont typeface="StarSymbol"/>
              <a:buChar char=""/>
            </a:pPr>
            <a:r>
              <a:rPr lang="en-GB">
                <a:solidFill>
                  <a:srgbClr val="000000"/>
                </a:solidFill>
              </a:rPr>
              <a:t>BC</a:t>
            </a:r>
            <a:endParaRPr/>
          </a:p>
        </p:txBody>
      </p:sp>
      <p:sp>
        <p:nvSpPr>
          <p:cNvPr id="243" name="CustomShape 2"/>
          <p:cNvSpPr/>
          <p:nvPr/>
        </p:nvSpPr>
        <p:spPr>
          <a:xfrm>
            <a:off x="6769800" y="5540760"/>
            <a:ext cx="651240" cy="345960"/>
          </a:xfrm>
          <a:prstGeom prst="rect">
            <a:avLst/>
          </a:prstGeom>
        </p:spPr>
        <p:txBody>
          <a:bodyPr bIns="45000" lIns="90000" rIns="90000" tIns="60840" wrap="none"/>
          <a:p>
            <a:pPr>
              <a:lnSpc>
                <a:spcPct val="93000"/>
              </a:lnSpc>
              <a:buFont typeface="StarSymbol"/>
              <a:buChar char=""/>
            </a:pPr>
            <a:r>
              <a:rPr lang="en-GB">
                <a:solidFill>
                  <a:srgbClr val="000000"/>
                </a:solidFill>
              </a:rPr>
              <a:t>VBC</a:t>
            </a:r>
            <a:endParaRPr/>
          </a:p>
        </p:txBody>
      </p:sp>
      <p:pic>
        <p:nvPicPr>
          <p:cNvPr descr="" id="24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7778160" y="431280"/>
            <a:ext cx="2139120" cy="2127960"/>
          </a:xfrm>
          <a:prstGeom prst="rect">
            <a:avLst/>
          </a:prstGeom>
        </p:spPr>
      </p:pic>
      <p:sp>
        <p:nvSpPr>
          <p:cNvPr id="245" name="CustomShape 3"/>
          <p:cNvSpPr/>
          <p:nvPr/>
        </p:nvSpPr>
        <p:spPr>
          <a:xfrm>
            <a:off x="503280" y="215640"/>
            <a:ext cx="9091800" cy="715680"/>
          </a:xfrm>
          <a:prstGeom prst="rect">
            <a:avLst/>
          </a:prstGeom>
        </p:spPr>
        <p:txBody>
          <a:bodyPr bIns="45000" lIns="90000" rIns="90000" tIns="64440" wrap="none"/>
          <a:p>
            <a:pPr>
              <a:lnSpc>
                <a:spcPct val="93000"/>
              </a:lnSpc>
              <a:buFont typeface="StarSymbol"/>
              <a:buChar char=""/>
            </a:pPr>
            <a:r>
              <a:rPr b="1" lang="en-GB" sz="2200">
                <a:solidFill>
                  <a:srgbClr val="000000"/>
                </a:solidFill>
              </a:rPr>
              <a:t>BC &amp; VBC after subtracting the radial velocity curve of the primary </a:t>
            </a:r>
            <a:endParaRPr/>
          </a:p>
          <a:p>
            <a:pPr>
              <a:lnSpc>
                <a:spcPct val="93000"/>
              </a:lnSpc>
              <a:buFont typeface="StarSymbol"/>
              <a:buChar char=""/>
            </a:pPr>
            <a:r>
              <a:rPr b="1" lang="en-GB" sz="2200">
                <a:solidFill>
                  <a:srgbClr val="000000"/>
                </a:solidFill>
              </a:rPr>
              <a:t>BH component</a:t>
            </a:r>
            <a:endParaRPr/>
          </a:p>
        </p:txBody>
      </p:sp>
      <p:sp>
        <p:nvSpPr>
          <p:cNvPr id="246" name="CustomShape 4"/>
          <p:cNvSpPr/>
          <p:nvPr/>
        </p:nvSpPr>
        <p:spPr>
          <a:xfrm>
            <a:off x="4825800" y="502920"/>
            <a:ext cx="2953800" cy="647280"/>
          </a:xfrm>
          <a:prstGeom prst="ellipse">
            <a:avLst/>
          </a:prstGeom>
          <a:solidFill>
            <a:srgbClr val="9966cc"/>
          </a:solidFill>
          <a:ln w="9360">
            <a:solidFill>
              <a:srgbClr val="808080"/>
            </a:solidFill>
            <a:round/>
          </a:ln>
        </p:spPr>
      </p:sp>
      <p:sp>
        <p:nvSpPr>
          <p:cNvPr id="247" name="CustomShape 5"/>
          <p:cNvSpPr/>
          <p:nvPr/>
        </p:nvSpPr>
        <p:spPr>
          <a:xfrm>
            <a:off x="2485080" y="1259640"/>
            <a:ext cx="3860640" cy="346320"/>
          </a:xfrm>
          <a:prstGeom prst="rect">
            <a:avLst/>
          </a:prstGeom>
        </p:spPr>
        <p:txBody>
          <a:bodyPr bIns="45000" lIns="90000" rIns="90000" tIns="60840" wrap="none"/>
          <a:p>
            <a:pPr>
              <a:lnSpc>
                <a:spcPct val="93000"/>
              </a:lnSpc>
              <a:buFont typeface="StarSymbol"/>
              <a:buChar char=""/>
            </a:pPr>
            <a:r>
              <a:rPr lang="en-GB">
                <a:solidFill>
                  <a:srgbClr val="000000"/>
                </a:solidFill>
              </a:rPr>
              <a:t>...or inclination of 60 and cone of 45 </a:t>
            </a:r>
            <a:endParaRPr/>
          </a:p>
        </p:txBody>
      </p:sp>
      <p:pic>
        <p:nvPicPr>
          <p:cNvPr descr="" id="24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4360" y="3885480"/>
            <a:ext cx="2486880" cy="3335760"/>
          </a:xfrm>
          <a:prstGeom prst="rect">
            <a:avLst/>
          </a:prstGeom>
        </p:spPr>
      </p:pic>
      <p:sp>
        <p:nvSpPr>
          <p:cNvPr id="249" name="CustomShape 6"/>
          <p:cNvSpPr/>
          <p:nvPr/>
        </p:nvSpPr>
        <p:spPr>
          <a:xfrm>
            <a:off x="216000" y="6836760"/>
            <a:ext cx="9914400" cy="403200"/>
          </a:xfrm>
          <a:prstGeom prst="rect">
            <a:avLst/>
          </a:prstGeom>
        </p:spPr>
        <p:txBody>
          <a:bodyPr bIns="45000" lIns="90000" rIns="90000" tIns="60840" wrap="none"/>
          <a:p>
            <a:pPr>
              <a:lnSpc>
                <a:spcPct val="93000"/>
              </a:lnSpc>
              <a:buFont typeface="StarSymbol"/>
              <a:buChar char=""/>
            </a:pPr>
            <a:r>
              <a:rPr b="1" lang="en-GB">
                <a:solidFill>
                  <a:srgbClr val="000000"/>
                </a:solidFill>
              </a:rPr>
              <a:t>This result</a:t>
            </a:r>
            <a:r>
              <a:rPr lang="en-GB">
                <a:solidFill>
                  <a:srgbClr val="000000"/>
                </a:solidFill>
              </a:rPr>
              <a:t> is </a:t>
            </a:r>
            <a:r>
              <a:rPr b="1" lang="en-GB" sz="2000">
                <a:solidFill>
                  <a:srgbClr val="ff0000"/>
                </a:solidFill>
              </a:rPr>
              <a:t>the same as</a:t>
            </a:r>
            <a:r>
              <a:rPr lang="en-GB">
                <a:solidFill>
                  <a:srgbClr val="000000"/>
                </a:solidFill>
              </a:rPr>
              <a:t> the one obtained using </a:t>
            </a:r>
            <a:r>
              <a:rPr b="1" lang="en-GB">
                <a:solidFill>
                  <a:srgbClr val="000000"/>
                </a:solidFill>
              </a:rPr>
              <a:t>OIII </a:t>
            </a:r>
            <a:r>
              <a:rPr lang="en-GB">
                <a:solidFill>
                  <a:srgbClr val="000000"/>
                </a:solidFill>
              </a:rPr>
              <a:t>line from HST data </a:t>
            </a:r>
            <a:r>
              <a:rPr b="1" lang="en-GB" sz="2200">
                <a:solidFill>
                  <a:srgbClr val="ff0000"/>
                </a:solidFill>
              </a:rPr>
              <a:t>(Das 2005, Apj)</a:t>
            </a:r>
            <a:endParaRPr/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5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321080" y="4766400"/>
            <a:ext cx="5717160" cy="3294000"/>
          </a:xfrm>
          <a:prstGeom prst="rect">
            <a:avLst/>
          </a:prstGeom>
        </p:spPr>
      </p:pic>
      <p:pic>
        <p:nvPicPr>
          <p:cNvPr descr="" id="25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-98280" y="3598560"/>
            <a:ext cx="5717160" cy="3741480"/>
          </a:xfrm>
          <a:prstGeom prst="rect">
            <a:avLst/>
          </a:prstGeom>
        </p:spPr>
      </p:pic>
      <p:pic>
        <p:nvPicPr>
          <p:cNvPr descr="" id="252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35000" y="96480"/>
            <a:ext cx="3322080" cy="3860640"/>
          </a:xfrm>
          <a:prstGeom prst="rect">
            <a:avLst/>
          </a:prstGeom>
        </p:spPr>
      </p:pic>
      <p:pic>
        <p:nvPicPr>
          <p:cNvPr descr="" id="253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5545440" y="-33120"/>
            <a:ext cx="4537080" cy="5934600"/>
          </a:xfrm>
          <a:prstGeom prst="rect">
            <a:avLst/>
          </a:prstGeom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5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1280" y="2951280"/>
            <a:ext cx="5717160" cy="4236480"/>
          </a:xfrm>
          <a:prstGeom prst="rect">
            <a:avLst/>
          </a:prstGeom>
        </p:spPr>
      </p:pic>
      <p:pic>
        <p:nvPicPr>
          <p:cNvPr descr="" id="25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222440" y="0"/>
            <a:ext cx="5717160" cy="5026680"/>
          </a:xfrm>
          <a:prstGeom prst="rect">
            <a:avLst/>
          </a:prstGeom>
        </p:spPr>
      </p:pic>
      <p:sp>
        <p:nvSpPr>
          <p:cNvPr id="256" name="CustomShape 1"/>
          <p:cNvSpPr/>
          <p:nvPr/>
        </p:nvSpPr>
        <p:spPr>
          <a:xfrm>
            <a:off x="216000" y="862920"/>
            <a:ext cx="5253120" cy="2277000"/>
          </a:xfrm>
          <a:prstGeom prst="rect">
            <a:avLst/>
          </a:prstGeom>
        </p:spPr>
        <p:txBody>
          <a:bodyPr bIns="45000" lIns="90000" rIns="90000" tIns="64440"/>
          <a:p>
            <a:pPr>
              <a:lnSpc>
                <a:spcPct val="93000"/>
              </a:lnSpc>
              <a:buFont typeface="StarSymbol"/>
              <a:buChar char=""/>
            </a:pPr>
            <a:r>
              <a:rPr lang="en-GB" sz="2200">
                <a:solidFill>
                  <a:srgbClr val="000000"/>
                </a:solidFill>
              </a:rPr>
              <a:t>(LOS) is to the right, and the bottom of the bicone is tilted out of the plane of the sky, corresponding to 45° in our model. The rectangle in the middle of the figure represents the torus. The largest opening angle is shown here (cartoon not drawn to scale).</a:t>
            </a:r>
            <a:endParaRPr/>
          </a:p>
        </p:txBody>
      </p:sp>
      <p:sp>
        <p:nvSpPr>
          <p:cNvPr id="257" name="CustomShape 2"/>
          <p:cNvSpPr/>
          <p:nvPr/>
        </p:nvSpPr>
        <p:spPr>
          <a:xfrm>
            <a:off x="3960360" y="5182200"/>
            <a:ext cx="6118920" cy="2392920"/>
          </a:xfrm>
          <a:prstGeom prst="rect">
            <a:avLst/>
          </a:prstGeom>
        </p:spPr>
        <p:txBody>
          <a:bodyPr bIns="45000" lIns="90000" rIns="90000" tIns="60840"/>
          <a:p>
            <a:pPr>
              <a:lnSpc>
                <a:spcPct val="93000"/>
              </a:lnSpc>
              <a:buFont typeface="StarSymbol"/>
              <a:buChar char=""/>
            </a:pPr>
            <a:r>
              <a:rPr lang="en-GB">
                <a:solidFill>
                  <a:srgbClr val="000000"/>
                </a:solidFill>
              </a:rPr>
              <a:t>The position angle of the galaxy is 22°, with an inclination of 20° to the line of sight, the southwest side being closer to us. The position angle of the bicone is 60°, and its inclination is 45°. The maximum half-opening angle of the bicone is shown here to be 33°. Note that our line of sight is outside of the bicone, at an angle of 12° with respect to the nearest part of the bicone. The angle, which is the angle between the bicone axis and the normal to the galactic disk, is 36°. </a:t>
            </a:r>
            <a:endParaRPr/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5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74680" y="441000"/>
            <a:ext cx="9528120" cy="6664320"/>
          </a:xfrm>
          <a:prstGeom prst="rect">
            <a:avLst/>
          </a:prstGeom>
        </p:spPr>
      </p:pic>
      <p:sp>
        <p:nvSpPr>
          <p:cNvPr id="259" name="CustomShape 1"/>
          <p:cNvSpPr/>
          <p:nvPr/>
        </p:nvSpPr>
        <p:spPr>
          <a:xfrm>
            <a:off x="3241080" y="1367640"/>
            <a:ext cx="2108880" cy="33022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ts val="247"/>
              </a:lnSpc>
              <a:buFont typeface="StarSymbol"/>
              <a:buChar char=""/>
            </a:pPr>
            <a:r>
              <a:rPr b="1" lang="en-US" sz="1500">
                <a:solidFill>
                  <a:srgbClr val="0000ff"/>
                </a:solidFill>
                <a:ea typeface="Arial Unicode MS"/>
              </a:rPr>
              <a:t>e = 0.42</a:t>
            </a:r>
            <a:r>
              <a:rPr b="1" lang="en-US" sz="1500">
                <a:solidFill>
                  <a:srgbClr val="000080"/>
                </a:solidFill>
                <a:ea typeface="Arial Unicode MS"/>
              </a:rPr>
              <a:t> </a:t>
            </a:r>
            <a:endParaRPr/>
          </a:p>
          <a:p>
            <a:pPr>
              <a:lnSpc>
                <a:spcPts val="247"/>
              </a:lnSpc>
              <a:buFont typeface="StarSymbol"/>
              <a:buChar char=""/>
            </a:pPr>
            <a:r>
              <a:rPr b="1" lang="en-US" sz="1500">
                <a:solidFill>
                  <a:srgbClr val="dc2300"/>
                </a:solidFill>
                <a:ea typeface="Arial Unicode MS"/>
              </a:rPr>
              <a:t>P = 5780 days</a:t>
            </a:r>
            <a:r>
              <a:rPr b="1" lang="en-US" sz="1500">
                <a:solidFill>
                  <a:srgbClr val="000080"/>
                </a:solidFill>
                <a:ea typeface="Arial Unicode MS"/>
              </a:rPr>
              <a:t> (~16y)</a:t>
            </a:r>
            <a:endParaRPr/>
          </a:p>
          <a:p>
            <a:pPr>
              <a:lnSpc>
                <a:spcPts val="247"/>
              </a:lnSpc>
              <a:buFont typeface="StarSymbol"/>
              <a:buChar char=""/>
            </a:pPr>
            <a:r>
              <a:rPr b="1" i="1" lang="en-US" sz="1600">
                <a:solidFill>
                  <a:srgbClr val="000080"/>
                </a:solidFill>
                <a:ea typeface="Arial Unicode MS"/>
              </a:rPr>
              <a:t>i</a:t>
            </a:r>
            <a:r>
              <a:rPr b="1" lang="en-US" sz="1600">
                <a:solidFill>
                  <a:srgbClr val="000080"/>
                </a:solidFill>
                <a:ea typeface="Arial Unicode MS"/>
              </a:rPr>
              <a:t>=45</a:t>
            </a:r>
            <a:r>
              <a:rPr b="1" lang="en-US" sz="1600">
                <a:solidFill>
                  <a:srgbClr val="000080"/>
                </a:solidFill>
                <a:ea typeface="Arial Unicode MS"/>
              </a:rPr>
              <a:t>◦     </a:t>
            </a:r>
            <a:r>
              <a:rPr b="1" lang="en-US" sz="1600">
                <a:solidFill>
                  <a:srgbClr val="000080"/>
                </a:solidFill>
                <a:ea typeface="Arial Unicode MS"/>
              </a:rPr>
              <a:t> =&gt;</a:t>
            </a:r>
            <a:endParaRPr/>
          </a:p>
          <a:p>
            <a:pPr lvl="1">
              <a:lnSpc>
                <a:spcPts val="247"/>
              </a:lnSpc>
              <a:buFont typeface="StarSymbol"/>
              <a:buChar char=""/>
            </a:pPr>
            <a:r>
              <a:rPr b="1" lang="en-US">
                <a:solidFill>
                  <a:srgbClr val="000080"/>
                </a:solidFill>
                <a:latin typeface="Arial"/>
                <a:ea typeface="Arial Unicode MS"/>
              </a:rPr>
              <a:t>0.003 pc</a:t>
            </a:r>
            <a:endParaRPr/>
          </a:p>
          <a:p>
            <a:pPr lvl="1">
              <a:lnSpc>
                <a:spcPts val="247"/>
              </a:lnSpc>
              <a:buFont typeface="StarSymbol"/>
              <a:buChar char=""/>
            </a:pPr>
            <a:r>
              <a:rPr b="1" lang="en-US">
                <a:solidFill>
                  <a:srgbClr val="000080"/>
                </a:solidFill>
                <a:latin typeface="Arial"/>
                <a:ea typeface="Arial Unicode MS"/>
              </a:rPr>
              <a:t>0.01 pc, </a:t>
            </a:r>
            <a:endParaRPr/>
          </a:p>
          <a:p>
            <a:pPr lvl="1">
              <a:lnSpc>
                <a:spcPts val="247"/>
              </a:lnSpc>
              <a:buFont typeface="StarSymbol"/>
              <a:buChar char=""/>
            </a:pPr>
            <a:r>
              <a:rPr b="1" lang="en-US">
                <a:solidFill>
                  <a:srgbClr val="000080"/>
                </a:solidFill>
                <a:latin typeface="Arial"/>
                <a:ea typeface="Arial Unicode MS"/>
              </a:rPr>
              <a:t>4· 10</a:t>
            </a:r>
            <a:r>
              <a:rPr b="1" lang="en-US">
                <a:solidFill>
                  <a:srgbClr val="000080"/>
                </a:solidFill>
                <a:latin typeface="Arial"/>
                <a:ea typeface="Arial Unicode MS"/>
              </a:rPr>
              <a:t>7</a:t>
            </a:r>
            <a:r>
              <a:rPr b="1" lang="en-US">
                <a:solidFill>
                  <a:srgbClr val="000080"/>
                </a:solidFill>
                <a:latin typeface="Arial"/>
                <a:ea typeface="Arial Unicode MS"/>
              </a:rPr>
              <a:t> M⊙  </a:t>
            </a:r>
            <a:endParaRPr/>
          </a:p>
          <a:p>
            <a:pPr lvl="1">
              <a:lnSpc>
                <a:spcPts val="247"/>
              </a:lnSpc>
              <a:buFont typeface="StarSymbol"/>
              <a:buChar char=""/>
            </a:pPr>
            <a:r>
              <a:rPr b="1" lang="en-US">
                <a:solidFill>
                  <a:srgbClr val="000080"/>
                </a:solidFill>
                <a:latin typeface="Arial"/>
                <a:ea typeface="Arial Unicode MS"/>
              </a:rPr>
              <a:t>1· 10</a:t>
            </a:r>
            <a:r>
              <a:rPr b="1" lang="en-US">
                <a:solidFill>
                  <a:srgbClr val="000080"/>
                </a:solidFill>
                <a:latin typeface="Arial"/>
                <a:ea typeface="Arial Unicode MS"/>
              </a:rPr>
              <a:t>7</a:t>
            </a:r>
            <a:r>
              <a:rPr b="1" lang="en-US">
                <a:solidFill>
                  <a:srgbClr val="000080"/>
                </a:solidFill>
                <a:latin typeface="Arial"/>
                <a:ea typeface="Arial Unicode MS"/>
              </a:rPr>
              <a:t> M⊙ </a:t>
            </a:r>
            <a:endParaRPr/>
          </a:p>
        </p:txBody>
      </p:sp>
    </p:spTree>
  </p:cSld>
  <p:timing>
    <p:tnLst>
      <p:par>
        <p:cTn dur="indefinite" id="15" nodeType="tmRoot" restart="never">
          <p:childTnLst>
            <p:seq>
              <p:cTn id="1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6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1080" cy="7556040"/>
          </a:xfrm>
          <a:prstGeom prst="rect">
            <a:avLst/>
          </a:prstGeom>
        </p:spPr>
      </p:pic>
      <p:sp>
        <p:nvSpPr>
          <p:cNvPr id="261" name="CustomShape 1"/>
          <p:cNvSpPr/>
          <p:nvPr/>
        </p:nvSpPr>
        <p:spPr>
          <a:xfrm>
            <a:off x="290520" y="6186600"/>
            <a:ext cx="9072720" cy="126288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98000"/>
              </a:lnSpc>
              <a:buSzPct val="45000"/>
              <a:buFont typeface="Bitstream Vera Sans"/>
              <a:buChar char="•"/>
            </a:pPr>
            <a:r>
              <a:rPr lang="en-GB">
                <a:solidFill>
                  <a:srgbClr val="000000"/>
                </a:solidFill>
              </a:rPr>
              <a:t>Thank you for attention</a:t>
            </a:r>
            <a:endParaRPr/>
          </a:p>
        </p:txBody>
      </p:sp>
      <p:sp>
        <p:nvSpPr>
          <p:cNvPr id="262" name="CustomShape 2"/>
          <p:cNvSpPr/>
          <p:nvPr/>
        </p:nvSpPr>
        <p:spPr>
          <a:xfrm>
            <a:off x="290520" y="4638600"/>
            <a:ext cx="9072720" cy="126288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98000"/>
              </a:lnSpc>
              <a:buSzPct val="45000"/>
              <a:buFont typeface="Arial"/>
              <a:buChar char="•"/>
            </a:pPr>
            <a:r>
              <a:rPr lang="en-US" sz="4400">
                <a:solidFill>
                  <a:srgbClr val="00ffff"/>
                </a:solidFill>
                <a:ea typeface="Arial Unicode MS"/>
              </a:rPr>
              <a:t>Thank you for attention</a:t>
            </a:r>
            <a:endParaRPr/>
          </a:p>
        </p:txBody>
      </p:sp>
    </p:spTree>
  </p:cSld>
  <p:timing>
    <p:tnLst>
      <p:par>
        <p:cTn dur="indefinite" id="17" nodeType="tmRoot" restart="never">
          <p:childTnLst>
            <p:seq>
              <p:cTn dur="indefinite" id="1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1627200" y="-110160"/>
            <a:ext cx="6271920" cy="12600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  <a:buFont typeface="StarSymbol"/>
              <a:buChar char=""/>
            </a:pPr>
            <a:r>
              <a:rPr i="1" lang="en-US" sz="4400">
                <a:latin typeface="Times New Roman"/>
              </a:rPr>
              <a:t>Jet Wobbling</a:t>
            </a:r>
            <a:endParaRPr/>
          </a:p>
        </p:txBody>
      </p:sp>
      <p:sp>
        <p:nvSpPr>
          <p:cNvPr id="122" name="CustomShape 2"/>
          <p:cNvSpPr/>
          <p:nvPr/>
        </p:nvSpPr>
        <p:spPr>
          <a:xfrm>
            <a:off x="38160" y="921960"/>
            <a:ext cx="7064640" cy="40496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en-US" sz="2000">
                <a:latin typeface="Times New Roman"/>
              </a:rPr>
              <a:t>High resolution VLBI observations of some AGN jets show regular or irregular swings of innermost jet structural position angle (</a:t>
            </a:r>
            <a:r>
              <a:rPr i="1" lang="en-US" sz="2000">
                <a:solidFill>
                  <a:srgbClr val="ff0000"/>
                </a:solidFill>
                <a:latin typeface="Times New Roman"/>
              </a:rPr>
              <a:t>jet wobbling</a:t>
            </a:r>
            <a:r>
              <a:rPr lang="en-US" sz="2000">
                <a:latin typeface="Times New Roman"/>
              </a:rPr>
              <a:t>).</a:t>
            </a:r>
            <a:endParaRPr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en-US" sz="2000">
                <a:latin typeface="Times New Roman"/>
              </a:rPr>
              <a:t>Parsec scale AGN jet curvatures and helical-like structures (inner parsec or large scale) are believed to be triggered by changes in direction at the jet nozzle. </a:t>
            </a:r>
            <a:endParaRPr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en-US" sz="2000">
                <a:solidFill>
                  <a:srgbClr val="0066ff"/>
                </a:solidFill>
                <a:latin typeface="Times New Roman"/>
              </a:rPr>
              <a:t>Physical origin of jet wobbling </a:t>
            </a:r>
            <a:r>
              <a:rPr lang="en-US">
                <a:latin typeface="Times New Roman"/>
              </a:rPr>
              <a:t>(Agudo 2009)</a:t>
            </a:r>
            <a:endParaRPr/>
          </a:p>
          <a:p>
            <a:pPr lvl="1">
              <a:lnSpc>
                <a:spcPct val="100000"/>
              </a:lnSpc>
              <a:buFont typeface="Times New Roman"/>
              <a:buChar char="–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Accretion disk precession</a:t>
            </a:r>
            <a:endParaRPr/>
          </a:p>
          <a:p>
            <a:pPr lvl="1">
              <a:lnSpc>
                <a:spcPct val="100000"/>
              </a:lnSpc>
              <a:buFont typeface="Times New Roman"/>
              <a:buChar char="–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Orbital motion of accretion system (binary BH?)</a:t>
            </a:r>
            <a:endParaRPr/>
          </a:p>
          <a:p>
            <a:pPr lvl="1">
              <a:lnSpc>
                <a:spcPct val="100000"/>
              </a:lnSpc>
              <a:buFont typeface="Times New Roman"/>
              <a:buChar char="–"/>
            </a:pPr>
            <a:r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t>Jet instabilities</a:t>
            </a:r>
            <a:endParaRPr/>
          </a:p>
        </p:txBody>
      </p:sp>
      <p:pic>
        <p:nvPicPr>
          <p:cNvPr descr="" id="12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6864840" y="5115240"/>
            <a:ext cx="2894760" cy="2316960"/>
          </a:xfrm>
          <a:prstGeom prst="rect">
            <a:avLst/>
          </a:prstGeom>
        </p:spPr>
      </p:pic>
      <p:pic>
        <p:nvPicPr>
          <p:cNvPr descr="" id="12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7341120" y="208080"/>
            <a:ext cx="2446560" cy="4763520"/>
          </a:xfrm>
          <a:prstGeom prst="rect">
            <a:avLst/>
          </a:prstGeom>
        </p:spPr>
      </p:pic>
      <p:sp>
        <p:nvSpPr>
          <p:cNvPr id="125" name="CustomShape 3"/>
          <p:cNvSpPr/>
          <p:nvPr/>
        </p:nvSpPr>
        <p:spPr>
          <a:xfrm>
            <a:off x="7738560" y="250200"/>
            <a:ext cx="1508400" cy="908280"/>
          </a:xfrm>
          <a:prstGeom prst="rect">
            <a:avLst/>
          </a:prstGeom>
        </p:spPr>
        <p:txBody>
          <a:bodyPr bIns="46800" lIns="90000" rIns="90000" tIns="46800"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en-US" sz="1600">
                <a:latin typeface="Times New Roman"/>
              </a:rPr>
              <a:t>15 GHz VLBI image of 4C+12.50</a:t>
            </a:r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6712560" y="4836600"/>
            <a:ext cx="3362400" cy="371880"/>
          </a:xfrm>
          <a:prstGeom prst="rect">
            <a:avLst/>
          </a:prstGeom>
        </p:spPr>
        <p:txBody>
          <a:bodyPr bIns="46800" lIns="90000" rIns="90000" tIns="46800" wrap="none"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en-US" sz="1600">
                <a:latin typeface="Times New Roman"/>
              </a:rPr>
              <a:t>Position angle oscillation of 3C273</a:t>
            </a:r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6390720" y="5207760"/>
            <a:ext cx="595800" cy="371880"/>
          </a:xfrm>
          <a:prstGeom prst="rect">
            <a:avLst/>
          </a:prstGeom>
        </p:spPr>
        <p:txBody>
          <a:bodyPr bIns="46800" lIns="90000" rIns="90000" tIns="46800" wrap="none"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en-US" sz="1600">
                <a:latin typeface="Times New Roman"/>
              </a:rPr>
              <a:t>P.A.</a:t>
            </a:r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9493920" y="6875640"/>
            <a:ext cx="583920" cy="371880"/>
          </a:xfrm>
          <a:prstGeom prst="rect">
            <a:avLst/>
          </a:prstGeom>
        </p:spPr>
        <p:txBody>
          <a:bodyPr bIns="46800" lIns="90000" rIns="90000" tIns="46800" wrap="none"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en-US" sz="1600">
                <a:latin typeface="Times New Roman"/>
              </a:rPr>
              <a:t>year</a:t>
            </a:r>
            <a:endParaRPr/>
          </a:p>
        </p:txBody>
      </p:sp>
      <p:pic>
        <p:nvPicPr>
          <p:cNvPr descr="" id="129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357120" y="5050080"/>
            <a:ext cx="5873040" cy="218052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98160" y="1679040"/>
            <a:ext cx="5706000" cy="4204080"/>
          </a:xfrm>
          <a:prstGeom prst="rect">
            <a:avLst/>
          </a:prstGeom>
        </p:spPr>
      </p:pic>
      <p:sp>
        <p:nvSpPr>
          <p:cNvPr id="131" name="TextShape 1"/>
          <p:cNvSpPr txBox="1"/>
          <p:nvPr/>
        </p:nvSpPr>
        <p:spPr>
          <a:xfrm>
            <a:off x="731520" y="365760"/>
            <a:ext cx="8410320" cy="13921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4000">
                <a:solidFill>
                  <a:srgbClr val="008000"/>
                </a:solidFill>
                <a:latin typeface="DQVNOI+Geneva"/>
                <a:ea typeface="DQVNOI+Geneva"/>
              </a:rPr>
              <a:t>State changes and ejection</a:t>
            </a:r>
            <a:endParaRPr/>
          </a:p>
          <a:p>
            <a:r>
              <a:rPr lang="en-US" sz="2400">
                <a:solidFill>
                  <a:srgbClr val="008000"/>
                </a:solidFill>
                <a:latin typeface="DQVNOI+Geneva"/>
                <a:ea typeface="DQVNOI+Geneva"/>
              </a:rPr>
              <a:t>Conjecture: spectral state change are associated with</a:t>
            </a:r>
            <a:endParaRPr/>
          </a:p>
          <a:p>
            <a:r>
              <a:rPr lang="en-US" sz="2400">
                <a:solidFill>
                  <a:srgbClr val="008000"/>
                </a:solidFill>
                <a:latin typeface="DQVNOI+Geneva"/>
                <a:ea typeface="DQVNOI+Geneva"/>
              </a:rPr>
              <a:t>major relativistic ejections (Fender &amp; collaborators).</a:t>
            </a:r>
            <a:endParaRPr/>
          </a:p>
        </p:txBody>
      </p:sp>
    </p:spTree>
  </p:cSld>
  <p:transition spd="med"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5760" y="91440"/>
            <a:ext cx="7772400" cy="7315200"/>
          </a:xfrm>
          <a:prstGeom prst="rect">
            <a:avLst/>
          </a:prstGeom>
        </p:spPr>
      </p:pic>
      <p:sp>
        <p:nvSpPr>
          <p:cNvPr id="133" name="TextShape 1"/>
          <p:cNvSpPr txBox="1"/>
          <p:nvPr/>
        </p:nvSpPr>
        <p:spPr>
          <a:xfrm>
            <a:off x="8291160" y="6716880"/>
            <a:ext cx="1401480" cy="2325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1000">
                <a:hlinkClick r:id="rId2"/>
              </a:rPr>
              <a:t>2005ApJ...623.1017N</a:t>
            </a:r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6858000" y="6583680"/>
            <a:ext cx="3137400" cy="966240"/>
          </a:xfrm>
          <a:prstGeom prst="rect">
            <a:avLst/>
          </a:prstGeom>
        </p:spPr>
        <p:txBody>
          <a:bodyPr bIns="45000" lIns="90000" rIns="90000" tIns="45000" wrap="none"/>
          <a:p>
            <a:endParaRPr/>
          </a:p>
          <a:p>
            <a:r>
              <a:rPr lang="en-US" sz="1200">
                <a:hlinkClick r:id="rId3"/>
              </a:rPr>
              <a:t>Narayan, Ramesh</a:t>
            </a:r>
            <a:r>
              <a:rPr lang="en-US" sz="1200"/>
              <a:t>; </a:t>
            </a:r>
            <a:r>
              <a:rPr lang="en-US" sz="1200">
                <a:hlinkClick r:id="rId4"/>
              </a:rPr>
              <a:t>McClintock, Jeffrey E.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7080" y="91080"/>
            <a:ext cx="7772400" cy="7315200"/>
          </a:xfrm>
          <a:prstGeom prst="rect">
            <a:avLst/>
          </a:prstGeom>
        </p:spPr>
      </p:pic>
      <p:pic>
        <p:nvPicPr>
          <p:cNvPr descr="" id="13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023360" y="3657600"/>
            <a:ext cx="5852160" cy="3563280"/>
          </a:xfrm>
          <a:prstGeom prst="rect">
            <a:avLst/>
          </a:prstGeom>
        </p:spPr>
      </p:pic>
      <p:sp>
        <p:nvSpPr>
          <p:cNvPr id="137" name="TextShape 1"/>
          <p:cNvSpPr txBox="1"/>
          <p:nvPr/>
        </p:nvSpPr>
        <p:spPr>
          <a:xfrm>
            <a:off x="6858000" y="3931920"/>
            <a:ext cx="119412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NGC5548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9" name="TextShape 2"/>
          <p:cNvSpPr txBox="1"/>
          <p:nvPr/>
        </p:nvSpPr>
        <p:spPr>
          <a:xfrm>
            <a:off x="720000" y="1980000"/>
            <a:ext cx="885564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4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4000" y="360"/>
            <a:ext cx="9807480" cy="755964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720000" y="1980000"/>
            <a:ext cx="885564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4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63040" y="0"/>
            <a:ext cx="6766560" cy="748656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