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0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884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422829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3947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62748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134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07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90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0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5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24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9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03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7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1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16-Jun-15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0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6459" y="3731058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en-US" altLang="en-US" sz="67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STARK BROADENING PARAMETERS FOR NEUTRAL </a:t>
            </a:r>
            <a:r>
              <a:rPr lang="en-US" altLang="en-US" sz="67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OXYGEN </a:t>
            </a:r>
            <a:r>
              <a:rPr lang="en-US" altLang="en-US" sz="67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SPECTRAL </a:t>
            </a:r>
            <a:r>
              <a:rPr lang="en-US" altLang="en-US" sz="67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LINES</a:t>
            </a:r>
            <a:r>
              <a:rPr lang="en-US" altLang="en-US" b="1" dirty="0">
                <a:solidFill>
                  <a:srgbClr val="FFFF00"/>
                </a:solidFill>
                <a:latin typeface="Century Gothic" panose="020B0502020202020204" pitchFamily="34" charset="0"/>
              </a:rPr>
              <a:t/>
            </a:r>
            <a:br>
              <a:rPr lang="en-US" altLang="en-US" b="1" dirty="0">
                <a:solidFill>
                  <a:srgbClr val="FFFF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37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8141" y="786303"/>
            <a:ext cx="690736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Norah Alonizan</a:t>
            </a:r>
            <a:r>
              <a:rPr lang="en-US" altLang="en-US" sz="20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</a:t>
            </a:r>
            <a:r>
              <a:rPr lang="en-US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en-US" altLang="en-US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Rabia</a:t>
            </a:r>
            <a:r>
              <a:rPr lang="en-US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Qindeel</a:t>
            </a:r>
            <a:r>
              <a:rPr lang="en-US" altLang="en-US" sz="20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</a:t>
            </a:r>
            <a:r>
              <a:rPr lang="en-US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Nabil Ben Nessib</a:t>
            </a:r>
            <a:r>
              <a:rPr lang="en-US" altLang="en-US" sz="20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</a:t>
            </a:r>
            <a:r>
              <a:rPr lang="en-US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Sylvie Sahal-Bréchot</a:t>
            </a:r>
            <a:r>
              <a:rPr lang="en-US" altLang="en-US" sz="20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</a:t>
            </a:r>
            <a:r>
              <a:rPr lang="en-US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and Milan S. </a:t>
            </a:r>
            <a:r>
              <a:rPr lang="en-US" altLang="en-US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Dimitrijević</a:t>
            </a:r>
            <a:r>
              <a:rPr lang="en-US" altLang="en-US" sz="2000" b="1" baseline="300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2,3</a:t>
            </a:r>
          </a:p>
          <a:p>
            <a:pPr algn="ctr">
              <a:spcBef>
                <a:spcPct val="20000"/>
              </a:spcBef>
            </a:pPr>
            <a:endParaRPr lang="en-US" altLang="en-US" b="1" baseline="30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endParaRPr lang="en-US" altLang="en-US" b="1" baseline="30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altLang="en-US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Department of Physics and Astronomy, College of Science, King Saud University. PO. Box 2455,</a:t>
            </a:r>
          </a:p>
          <a:p>
            <a:pPr algn="ctr">
              <a:spcBef>
                <a:spcPct val="20000"/>
              </a:spcBef>
            </a:pP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Riyadh 11451, Saudi Arabia.</a:t>
            </a:r>
          </a:p>
          <a:p>
            <a:pPr algn="ctr">
              <a:spcBef>
                <a:spcPct val="20000"/>
              </a:spcBef>
            </a:pPr>
            <a:r>
              <a:rPr lang="fr-FR" altLang="en-US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</a:t>
            </a:r>
            <a:r>
              <a:rPr lang="fr-FR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Laboratoire d'Étude du Rayonnement et de la Matière en Astrophysique, Observatoire de Paris,</a:t>
            </a:r>
          </a:p>
          <a:p>
            <a:pPr algn="ctr">
              <a:spcBef>
                <a:spcPct val="20000"/>
              </a:spcBef>
            </a:pP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UMR CNRS 8112, UPMC, 5 Place Jules Janssen, 92195 </a:t>
            </a:r>
            <a:r>
              <a:rPr lang="en-US" altLang="en-US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Meudon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Cedex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France.</a:t>
            </a:r>
          </a:p>
          <a:p>
            <a:pPr algn="ctr">
              <a:spcBef>
                <a:spcPct val="20000"/>
              </a:spcBef>
            </a:pPr>
            <a:r>
              <a:rPr lang="en-US" altLang="en-US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3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Astronomical Observatory, </a:t>
            </a:r>
            <a:r>
              <a:rPr lang="en-US" altLang="en-US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Volgina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7, 11060 Belgrade, Serbia.</a:t>
            </a:r>
          </a:p>
          <a:p>
            <a:pPr algn="ctr">
              <a:spcBef>
                <a:spcPct val="20000"/>
              </a:spcBef>
            </a:pP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E-mails: nalonizan@ksu.edu.sa, rqindeel@ksu.edu.sa, nbennessib@ksu.edu.sa,</a:t>
            </a:r>
          </a:p>
          <a:p>
            <a:pPr algn="ctr">
              <a:spcBef>
                <a:spcPct val="20000"/>
              </a:spcBef>
            </a:pP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sylvie.sahal-brechot@obspm.fr, mdimitrijevic@aob.rs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991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52725326"/>
              </p:ext>
            </p:extLst>
          </p:nvPr>
        </p:nvGraphicFramePr>
        <p:xfrm>
          <a:off x="1651653" y="221625"/>
          <a:ext cx="6321272" cy="6481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1379"/>
                <a:gridCol w="861379"/>
                <a:gridCol w="1004943"/>
                <a:gridCol w="1238234"/>
                <a:gridCol w="1130562"/>
                <a:gridCol w="1224775"/>
              </a:tblGrid>
              <a:tr h="425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 smtClean="0">
                          <a:effectLst/>
                        </a:rPr>
                        <a:t>Line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T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W</a:t>
                      </a:r>
                      <a:r>
                        <a:rPr lang="en-US" sz="1300" b="1" u="none" strike="noStrike" baseline="-25000" dirty="0">
                          <a:effectLst/>
                        </a:rPr>
                        <a:t>e</a:t>
                      </a:r>
                      <a:r>
                        <a:rPr lang="en-US" sz="1300" b="1" u="none" strike="noStrike" dirty="0">
                          <a:effectLst/>
                        </a:rPr>
                        <a:t>(G)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W</a:t>
                      </a:r>
                      <a:r>
                        <a:rPr lang="en-US" sz="1300" b="1" u="none" strike="noStrike" baseline="-25000" dirty="0">
                          <a:effectLst/>
                        </a:rPr>
                        <a:t>e</a:t>
                      </a:r>
                      <a:r>
                        <a:rPr lang="en-US" sz="1300" b="1" u="none" strike="noStrike" dirty="0">
                          <a:effectLst/>
                        </a:rPr>
                        <a:t>(</a:t>
                      </a:r>
                      <a:r>
                        <a:rPr lang="en-US" sz="1300" b="1" u="none" strike="noStrike" dirty="0" err="1">
                          <a:effectLst/>
                        </a:rPr>
                        <a:t>TOPbase</a:t>
                      </a:r>
                      <a:r>
                        <a:rPr lang="en-US" sz="1300" b="1" u="none" strike="noStrike" dirty="0">
                          <a:effectLst/>
                        </a:rPr>
                        <a:t>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W</a:t>
                      </a:r>
                      <a:r>
                        <a:rPr lang="en-US" sz="1300" b="1" u="none" strike="noStrike" baseline="-25000" dirty="0">
                          <a:effectLst/>
                        </a:rPr>
                        <a:t>e</a:t>
                      </a:r>
                      <a:r>
                        <a:rPr lang="en-US" sz="1300" b="1" u="none" strike="noStrike" dirty="0">
                          <a:effectLst/>
                        </a:rPr>
                        <a:t>(NIST-LS)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W</a:t>
                      </a:r>
                      <a:r>
                        <a:rPr lang="en-US" sz="1300" b="1" u="none" strike="noStrike" baseline="-25000" dirty="0">
                          <a:effectLst/>
                        </a:rPr>
                        <a:t>e</a:t>
                      </a:r>
                      <a:r>
                        <a:rPr lang="en-US" sz="1300" b="1" u="none" strike="noStrike" dirty="0">
                          <a:effectLst/>
                        </a:rPr>
                        <a:t>(NIST-LSJ)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K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Å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Å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Å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Å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u="none" strike="noStrike" dirty="0">
                          <a:effectLst/>
                        </a:rPr>
                        <a:t>1304 </a:t>
                      </a:r>
                      <a:r>
                        <a:rPr lang="en-US" sz="1300" b="1" u="none" strike="noStrike" dirty="0" smtClean="0">
                          <a:effectLst/>
                        </a:rPr>
                        <a:t>Å</a:t>
                      </a:r>
                      <a:endParaRPr lang="en-US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1.44E-03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1.12E-03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1.08E-03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1.08E-03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2p-3s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10000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1.64E-03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1.33E-03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1.28E-03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1.28E-03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704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baseline="30000">
                          <a:effectLst/>
                        </a:rPr>
                        <a:t>3</a:t>
                      </a:r>
                      <a:r>
                        <a:rPr lang="en-US" sz="1300" b="1" u="none" strike="noStrike">
                          <a:effectLst/>
                        </a:rPr>
                        <a:t>P-</a:t>
                      </a:r>
                      <a:r>
                        <a:rPr lang="en-US" sz="1300" b="1" u="none" strike="noStrike" baseline="30000">
                          <a:effectLst/>
                        </a:rPr>
                        <a:t>3</a:t>
                      </a:r>
                      <a:r>
                        <a:rPr lang="en-US" sz="1300" b="1" u="none" strike="noStrike">
                          <a:effectLst/>
                        </a:rPr>
                        <a:t>S˚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20000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1.89E-03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1.50E-03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1.46E-03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1.46E-03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40000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2.16E-03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1.60E-03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1.58E-03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1.55E-03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 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 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 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u="none" strike="noStrike" dirty="0">
                          <a:effectLst/>
                        </a:rPr>
                        <a:t>989 </a:t>
                      </a:r>
                      <a:r>
                        <a:rPr lang="en-US" sz="1300" b="1" u="none" strike="noStrike" dirty="0" smtClean="0">
                          <a:effectLst/>
                        </a:rPr>
                        <a:t>Å</a:t>
                      </a:r>
                      <a:endParaRPr lang="en-US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7.44E-04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8.44E-04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5.57E-04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5.81E-04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2p-3s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8.46E-04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8.70E-04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6.00E-04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6.28E-04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704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baseline="30000">
                          <a:effectLst/>
                        </a:rPr>
                        <a:t>3</a:t>
                      </a:r>
                      <a:r>
                        <a:rPr lang="en-US" sz="1300" b="1" u="none" strike="noStrike">
                          <a:effectLst/>
                        </a:rPr>
                        <a:t>P-</a:t>
                      </a:r>
                      <a:r>
                        <a:rPr lang="en-US" sz="1300" b="1" u="none" strike="noStrike" baseline="30000">
                          <a:effectLst/>
                        </a:rPr>
                        <a:t>3</a:t>
                      </a:r>
                      <a:r>
                        <a:rPr lang="en-US" sz="1300" b="1" u="none" strike="noStrike">
                          <a:effectLst/>
                        </a:rPr>
                        <a:t>D˚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20000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9.36E-04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8.47E-04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6.00E-04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6.29E-04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40000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1.10E-03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8.17E-04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5.98E-04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6.27E-04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 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 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u="none" strike="noStrike" dirty="0">
                          <a:effectLst/>
                        </a:rPr>
                        <a:t>7773 </a:t>
                      </a:r>
                      <a:r>
                        <a:rPr lang="en-US" sz="1300" b="1" u="none" strike="noStrike" dirty="0" smtClean="0">
                          <a:effectLst/>
                        </a:rPr>
                        <a:t>Å</a:t>
                      </a:r>
                      <a:endParaRPr lang="en-US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4.56E-02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3.60E-02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4.13E-02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4.74E-02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3s-3p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6.30E-02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3.85E-02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5.23E-02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5.38E-02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704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baseline="30000" dirty="0">
                          <a:effectLst/>
                        </a:rPr>
                        <a:t>5</a:t>
                      </a:r>
                      <a:r>
                        <a:rPr lang="en-US" sz="1300" b="1" u="none" strike="noStrike" dirty="0">
                          <a:effectLst/>
                        </a:rPr>
                        <a:t>S˚-</a:t>
                      </a:r>
                      <a:r>
                        <a:rPr lang="en-US" sz="1300" b="1" u="none" strike="noStrike" baseline="30000" dirty="0">
                          <a:effectLst/>
                        </a:rPr>
                        <a:t>5</a:t>
                      </a:r>
                      <a:r>
                        <a:rPr lang="en-US" sz="1300" b="1" u="none" strike="noStrike" dirty="0">
                          <a:effectLst/>
                        </a:rPr>
                        <a:t>P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20000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8.94E-02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5.49E-02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7.12E-02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7.09E-02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40000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1.21E-01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8.46E-02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9.70E-02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9.87E-02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u="none" strike="noStrike" dirty="0">
                          <a:effectLst/>
                        </a:rPr>
                        <a:t>8227 </a:t>
                      </a:r>
                      <a:r>
                        <a:rPr lang="en-US" sz="1300" b="1" u="none" strike="noStrike" dirty="0" smtClean="0">
                          <a:effectLst/>
                        </a:rPr>
                        <a:t>Å</a:t>
                      </a:r>
                      <a:endParaRPr lang="en-US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4.76E-02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7.05E-02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6.17E-02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6.90E-02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3s-3p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7.00E-02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7.79E-02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7.18E-02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8.06E-02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704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baseline="30000">
                          <a:effectLst/>
                        </a:rPr>
                        <a:t>3</a:t>
                      </a:r>
                      <a:r>
                        <a:rPr lang="en-US" sz="1300" b="1" u="none" strike="noStrike">
                          <a:effectLst/>
                        </a:rPr>
                        <a:t>D˚-</a:t>
                      </a:r>
                      <a:r>
                        <a:rPr lang="en-US" sz="1300" b="1" u="none" strike="noStrike" baseline="30000">
                          <a:effectLst/>
                        </a:rPr>
                        <a:t>3</a:t>
                      </a:r>
                      <a:r>
                        <a:rPr lang="en-US" sz="1300" b="1" u="none" strike="noStrike">
                          <a:effectLst/>
                        </a:rPr>
                        <a:t>D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20000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1.03E-01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8.94E-02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7.72E-02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8.95E-02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40000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1.42E-01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 smtClean="0">
                          <a:effectLst/>
                        </a:rPr>
                        <a:t>1.06E-01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7.80E-02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9.53E-02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 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u="none" strike="noStrike" dirty="0">
                          <a:effectLst/>
                        </a:rPr>
                        <a:t>7157 </a:t>
                      </a:r>
                      <a:r>
                        <a:rPr lang="en-US" sz="1300" b="1" u="none" strike="noStrike" dirty="0" smtClean="0">
                          <a:effectLst/>
                        </a:rPr>
                        <a:t>Å</a:t>
                      </a:r>
                      <a:endParaRPr lang="en-US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5000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8.00E-02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6.96E-02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8.64E-02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9.46E-02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3s-3p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9.62E-02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7.48E-02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7.37E-02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8.15E-02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704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baseline="30000">
                          <a:effectLst/>
                        </a:rPr>
                        <a:t>1</a:t>
                      </a:r>
                      <a:r>
                        <a:rPr lang="en-US" sz="1300" b="1" u="none" strike="noStrike">
                          <a:effectLst/>
                        </a:rPr>
                        <a:t>D˚-</a:t>
                      </a:r>
                      <a:r>
                        <a:rPr lang="en-US" sz="1300" b="1" u="none" strike="noStrike" baseline="30000">
                          <a:effectLst/>
                        </a:rPr>
                        <a:t>1</a:t>
                      </a:r>
                      <a:r>
                        <a:rPr lang="en-US" sz="1300" b="1" u="none" strike="noStrike">
                          <a:effectLst/>
                        </a:rPr>
                        <a:t>D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20000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1.20E-01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9.11E-02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7.38E-02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8.32E-02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5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40000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1.49E-01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 smtClean="0">
                          <a:effectLst/>
                        </a:rPr>
                        <a:t>1.19E-01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7.59E-02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8.97E-02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58" marR="11758" marT="117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476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225017"/>
              </p:ext>
            </p:extLst>
          </p:nvPr>
        </p:nvGraphicFramePr>
        <p:xfrm>
          <a:off x="1143011" y="212684"/>
          <a:ext cx="7743412" cy="6431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9064"/>
                <a:gridCol w="890036"/>
                <a:gridCol w="983724"/>
                <a:gridCol w="1030568"/>
                <a:gridCol w="1314245"/>
                <a:gridCol w="1156490"/>
                <a:gridCol w="1419285"/>
              </a:tblGrid>
              <a:tr h="4997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line</a:t>
                      </a:r>
                      <a:endParaRPr lang="en-US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W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e</a:t>
                      </a:r>
                      <a:r>
                        <a:rPr lang="en-US" sz="1600" b="1" u="none" strike="noStrike" dirty="0" smtClean="0">
                          <a:effectLst/>
                        </a:rPr>
                        <a:t>(G)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W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e</a:t>
                      </a:r>
                      <a:r>
                        <a:rPr lang="en-US" sz="1600" b="1" u="none" strike="noStrike" dirty="0" smtClean="0">
                          <a:effectLst/>
                        </a:rPr>
                        <a:t>(96)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W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e</a:t>
                      </a:r>
                      <a:r>
                        <a:rPr lang="en-US" sz="1600" b="1" u="none" strike="noStrike" dirty="0" smtClean="0">
                          <a:effectLst/>
                        </a:rPr>
                        <a:t>(</a:t>
                      </a:r>
                      <a:r>
                        <a:rPr lang="en-US" sz="1600" b="1" u="none" strike="noStrike" dirty="0" err="1" smtClean="0">
                          <a:effectLst/>
                        </a:rPr>
                        <a:t>TOPbase</a:t>
                      </a:r>
                      <a:r>
                        <a:rPr lang="en-US" sz="1600" b="1" u="none" strike="noStrike" dirty="0" smtClean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W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e</a:t>
                      </a:r>
                      <a:r>
                        <a:rPr lang="en-US" sz="1600" b="1" u="none" strike="noStrike" dirty="0" smtClean="0">
                          <a:effectLst/>
                        </a:rPr>
                        <a:t>(NIST-LS)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W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e</a:t>
                      </a:r>
                      <a:r>
                        <a:rPr lang="en-US" sz="1600" b="1" u="none" strike="noStrike" dirty="0" smtClean="0">
                          <a:effectLst/>
                        </a:rPr>
                        <a:t>(NIST-LSJ)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Å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Å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Å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Å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Å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3947 Å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9.06E-02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8.69E-02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6.82E-02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6.70E-02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8.15E-02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3s-4p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1.25E-01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1.07E-01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8.47E-02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7.94E-02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1.01E-01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baseline="30000" dirty="0" smtClean="0">
                          <a:effectLst/>
                        </a:rPr>
                        <a:t>5</a:t>
                      </a:r>
                      <a:r>
                        <a:rPr lang="en-US" sz="1600" b="1" u="none" strike="noStrike" dirty="0" smtClean="0">
                          <a:effectLst/>
                        </a:rPr>
                        <a:t>S˚-</a:t>
                      </a:r>
                      <a:r>
                        <a:rPr lang="en-US" sz="1600" b="1" u="none" strike="noStrike" baseline="30000" dirty="0" smtClean="0">
                          <a:effectLst/>
                        </a:rPr>
                        <a:t>5</a:t>
                      </a:r>
                      <a:r>
                        <a:rPr lang="en-US" sz="1600" b="1" u="none" strike="noStrike" dirty="0" smtClean="0">
                          <a:effectLst/>
                        </a:rPr>
                        <a:t>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1.64E-01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1.33E-01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1.07E-01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1.02E-01</a:t>
                      </a:r>
                      <a:endParaRPr lang="en-US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1.26E-01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1.97E-01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1.63E-01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1.32E-01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1.32E-01</a:t>
                      </a:r>
                      <a:endParaRPr lang="en-US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1.53E-01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4368 Å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1.17E-01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1.16E-01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1.02E-01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6.24E-02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1.07E-01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3s-4p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1.60E-01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1.42E-01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1.13E-01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8.84E-02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1.30E-01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baseline="30000" dirty="0" smtClean="0">
                          <a:effectLst/>
                        </a:rPr>
                        <a:t>3</a:t>
                      </a:r>
                      <a:r>
                        <a:rPr lang="en-US" sz="1600" b="1" u="none" strike="noStrike" dirty="0" smtClean="0">
                          <a:effectLst/>
                        </a:rPr>
                        <a:t>S˚-</a:t>
                      </a:r>
                      <a:r>
                        <a:rPr lang="en-US" sz="1600" b="1" u="none" strike="noStrike" baseline="30000" dirty="0" smtClean="0">
                          <a:effectLst/>
                        </a:rPr>
                        <a:t>3</a:t>
                      </a:r>
                      <a:r>
                        <a:rPr lang="en-US" sz="1600" b="1" u="none" strike="noStrike" dirty="0" smtClean="0">
                          <a:effectLst/>
                        </a:rPr>
                        <a:t>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2.14E-01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1.78E-01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1.41E-01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1.27E-01</a:t>
                      </a:r>
                      <a:endParaRPr lang="en-US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1.62E-01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2.62E-01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2.20E-01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1.75E-01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1.73E-01</a:t>
                      </a:r>
                      <a:endParaRPr lang="en-US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2.01E-01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5330 Å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5.96E+00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5.04E+00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3.83E+00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4.74E-02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3.13E-01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3p-5d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5.84E+00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4.87E+00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3.72E+00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4.82E-02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3.13E-01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baseline="30000" dirty="0" smtClean="0">
                          <a:effectLst/>
                        </a:rPr>
                        <a:t>5</a:t>
                      </a:r>
                      <a:r>
                        <a:rPr lang="en-US" sz="1600" b="1" u="none" strike="noStrike" dirty="0" smtClean="0">
                          <a:effectLst/>
                        </a:rPr>
                        <a:t>P-</a:t>
                      </a:r>
                      <a:r>
                        <a:rPr lang="en-US" sz="1600" b="1" u="none" strike="noStrike" baseline="30000" dirty="0" smtClean="0">
                          <a:effectLst/>
                        </a:rPr>
                        <a:t>5</a:t>
                      </a:r>
                      <a:r>
                        <a:rPr lang="en-US" sz="1600" b="1" u="none" strike="noStrike" dirty="0" smtClean="0">
                          <a:effectLst/>
                        </a:rPr>
                        <a:t>D˚</a:t>
                      </a:r>
                      <a:endParaRPr lang="en-US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5.54E+00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4.60E+00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3.53E+00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5.04E-02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3.16E-01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marL="0" marR="0" indent="0" algn="ctr" defTabSz="40805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5.08E+00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4.27E+00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3.30E+00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5.50E-02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3.23E-01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5436 Å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1.65E+00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1.53E+00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1.52E+00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3.76E-02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4.79E-02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3p-6s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1.53E+00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1.53E+00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3.49E-02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4.72E-02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baseline="30000" dirty="0" smtClean="0">
                          <a:effectLst/>
                        </a:rPr>
                        <a:t>5</a:t>
                      </a:r>
                      <a:r>
                        <a:rPr lang="en-US" sz="1600" b="1" u="none" strike="noStrike" dirty="0" smtClean="0">
                          <a:effectLst/>
                        </a:rPr>
                        <a:t>P-</a:t>
                      </a:r>
                      <a:r>
                        <a:rPr lang="en-US" sz="1600" b="1" u="none" strike="noStrike" baseline="30000" dirty="0" smtClean="0">
                          <a:effectLst/>
                        </a:rPr>
                        <a:t>5</a:t>
                      </a:r>
                      <a:r>
                        <a:rPr lang="en-US" sz="1600" b="1" u="none" strike="noStrike" baseline="0" dirty="0" smtClean="0">
                          <a:effectLst/>
                        </a:rPr>
                        <a:t>S</a:t>
                      </a:r>
                      <a:r>
                        <a:rPr lang="en-US" sz="1600" b="1" u="none" strike="noStrike" dirty="0" smtClean="0">
                          <a:effectLst/>
                        </a:rPr>
                        <a:t>˚</a:t>
                      </a:r>
                      <a:endParaRPr lang="en-US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2.40E+00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1.65E+00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1.64E+00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3.51E-02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4.86E-02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</a:tr>
              <a:tr h="296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4829" marR="14829" marT="148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40000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2.68E+00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1.87E+00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1.86E+00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3.90E-02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5.16E-02</a:t>
                      </a:r>
                    </a:p>
                  </a:txBody>
                  <a:tcPr marL="14829" marR="14829" marT="148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4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66" y="1660104"/>
            <a:ext cx="6096000" cy="41919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altLang="en-US" b="1" dirty="0">
                <a:latin typeface="Arial" panose="020B0604020202020204" pitchFamily="34" charset="0"/>
              </a:rPr>
              <a:t>By using atomic data from </a:t>
            </a:r>
            <a:r>
              <a:rPr lang="en-US" altLang="en-US" b="1" dirty="0" err="1">
                <a:latin typeface="Arial" panose="020B0604020202020204" pitchFamily="34" charset="0"/>
              </a:rPr>
              <a:t>TOPbase</a:t>
            </a:r>
            <a:r>
              <a:rPr lang="en-US" altLang="en-US" b="1" dirty="0">
                <a:latin typeface="Arial" panose="020B0604020202020204" pitchFamily="34" charset="0"/>
              </a:rPr>
              <a:t> and NIST, and the SCP method and code of </a:t>
            </a:r>
            <a:r>
              <a:rPr lang="en-US" altLang="en-US" b="1" dirty="0" err="1">
                <a:latin typeface="Arial" panose="020B0604020202020204" pitchFamily="34" charset="0"/>
              </a:rPr>
              <a:t>Sahal-Bréchot</a:t>
            </a:r>
            <a:r>
              <a:rPr lang="en-US" altLang="en-US" b="1" dirty="0">
                <a:latin typeface="Arial" panose="020B0604020202020204" pitchFamily="34" charset="0"/>
              </a:rPr>
              <a:t>, we have calculated electron impact widths and shifts for all possible transitions (1008 lines from </a:t>
            </a:r>
            <a:r>
              <a:rPr lang="en-US" altLang="en-US" b="1" dirty="0" err="1">
                <a:latin typeface="Arial" panose="020B0604020202020204" pitchFamily="34" charset="0"/>
              </a:rPr>
              <a:t>TOPbase</a:t>
            </a:r>
            <a:r>
              <a:rPr lang="en-US" altLang="en-US" b="1" dirty="0">
                <a:latin typeface="Arial" panose="020B0604020202020204" pitchFamily="34" charset="0"/>
              </a:rPr>
              <a:t> and 842 lines from NIST). </a:t>
            </a:r>
            <a:endParaRPr lang="en-US" altLang="en-US" b="1" dirty="0" smtClean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b="1" dirty="0" smtClean="0">
                <a:latin typeface="Arial" panose="020B0604020202020204" pitchFamily="34" charset="0"/>
              </a:rPr>
              <a:t>We presented in this poster the </a:t>
            </a:r>
            <a:r>
              <a:rPr lang="en-US" altLang="en-US" b="1" dirty="0" err="1" smtClean="0">
                <a:latin typeface="Arial" panose="020B0604020202020204" pitchFamily="34" charset="0"/>
              </a:rPr>
              <a:t>differents</a:t>
            </a:r>
            <a:r>
              <a:rPr lang="en-US" altLang="en-US" b="1" dirty="0" smtClean="0">
                <a:latin typeface="Arial" panose="020B0604020202020204" pitchFamily="34" charset="0"/>
              </a:rPr>
              <a:t> impact electron widths obtained by different input data.</a:t>
            </a:r>
            <a:endParaRPr lang="en-US" altLang="en-US" b="1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en-US" altLang="en-US" b="1" dirty="0" smtClean="0">
                <a:latin typeface="Arial" panose="020B0604020202020204" pitchFamily="34" charset="0"/>
              </a:rPr>
              <a:t>The </a:t>
            </a:r>
            <a:r>
              <a:rPr lang="en-US" altLang="en-US" b="1" dirty="0">
                <a:latin typeface="Arial" panose="020B0604020202020204" pitchFamily="34" charset="0"/>
              </a:rPr>
              <a:t>data are provided for the standard electron density of 10</a:t>
            </a:r>
            <a:r>
              <a:rPr lang="en-US" altLang="en-US" b="1" baseline="30000" dirty="0">
                <a:latin typeface="Arial" panose="020B0604020202020204" pitchFamily="34" charset="0"/>
              </a:rPr>
              <a:t>16</a:t>
            </a:r>
            <a:r>
              <a:rPr lang="en-US" altLang="en-US" b="1" dirty="0">
                <a:latin typeface="Arial" panose="020B0604020202020204" pitchFamily="34" charset="0"/>
              </a:rPr>
              <a:t> cm</a:t>
            </a:r>
            <a:r>
              <a:rPr lang="en-US" altLang="en-US" b="1" baseline="30000" dirty="0">
                <a:latin typeface="Arial" panose="020B0604020202020204" pitchFamily="34" charset="0"/>
              </a:rPr>
              <a:t>-3</a:t>
            </a:r>
            <a:r>
              <a:rPr lang="en-US" altLang="en-US" b="1" dirty="0">
                <a:latin typeface="Arial" panose="020B0604020202020204" pitchFamily="34" charset="0"/>
              </a:rPr>
              <a:t> and for 6 different electron temperatures in the range from 5000 K to 50,000 K. The three fitting parameters for line widths are also provided for all calculated spectral lines.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4" name="Rectangle 1319"/>
          <p:cNvSpPr>
            <a:spLocks noChangeArrowheads="1"/>
          </p:cNvSpPr>
          <p:nvPr/>
        </p:nvSpPr>
        <p:spPr bwMode="auto">
          <a:xfrm>
            <a:off x="2416901" y="698787"/>
            <a:ext cx="4919290" cy="83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57" tIns="49528" rIns="99057" bIns="49528" anchor="ctr">
            <a:spAutoFit/>
          </a:bodyPr>
          <a:lstStyle>
            <a:lvl1pPr defTabSz="990600"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95300" indent="-1254125" defTabSz="990600"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90600" indent="-1003300" defTabSz="990600"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85900" indent="-1003300" defTabSz="990600"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981200" indent="-1001713" defTabSz="990600"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438400" indent="-1001713" defTabSz="990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95600" indent="-1001713" defTabSz="990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352800" indent="-1001713" defTabSz="990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10000" indent="-1001713" defTabSz="990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rtl="1" eaLnBrk="1" hangingPunct="1"/>
            <a:r>
              <a:rPr lang="fr-FR" altLang="en-US" sz="4800" b="1" dirty="0">
                <a:solidFill>
                  <a:srgbClr val="FF0000"/>
                </a:solidFill>
                <a:latin typeface="Arial" panose="020B0604020202020204" pitchFamily="34" charset="0"/>
              </a:rPr>
              <a:t>CONCLUSIONS </a:t>
            </a:r>
          </a:p>
        </p:txBody>
      </p:sp>
    </p:spTree>
    <p:extLst>
      <p:ext uri="{BB962C8B-B14F-4D97-AF65-F5344CB8AC3E}">
        <p14:creationId xmlns:p14="http://schemas.microsoft.com/office/powerpoint/2010/main" val="1323927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493</Words>
  <Application>Microsoft Office PowerPoint</Application>
  <PresentationFormat>Widescreen</PresentationFormat>
  <Paragraphs>320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ＭＳ Ｐゴシック</vt:lpstr>
      <vt:lpstr>Arial</vt:lpstr>
      <vt:lpstr>Calibri</vt:lpstr>
      <vt:lpstr>Century Gothic</vt:lpstr>
      <vt:lpstr>Times New Roman</vt:lpstr>
      <vt:lpstr>Trebuchet MS</vt:lpstr>
      <vt:lpstr>Wingdings 3</vt:lpstr>
      <vt:lpstr>Facet</vt:lpstr>
      <vt:lpstr>STARK BROADENING PARAMETERS FOR NEUTRAL OXYGEN SPECTRAL LINES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STARK BROADENING PARAMETERS FOR NEUTRAL OXYGEN SPECTRAL LINES</dc:title>
  <dc:creator>Nabil Ben Nessib</dc:creator>
  <cp:lastModifiedBy>Nabil Ben Nessib</cp:lastModifiedBy>
  <cp:revision>4</cp:revision>
  <dcterms:created xsi:type="dcterms:W3CDTF">2015-06-16T07:35:07Z</dcterms:created>
  <dcterms:modified xsi:type="dcterms:W3CDTF">2015-06-16T08:08:52Z</dcterms:modified>
</cp:coreProperties>
</file>