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7" r:id="rId5"/>
    <p:sldId id="269" r:id="rId6"/>
    <p:sldId id="258" r:id="rId7"/>
    <p:sldId id="270" r:id="rId8"/>
    <p:sldId id="259" r:id="rId9"/>
    <p:sldId id="271" r:id="rId10"/>
    <p:sldId id="260" r:id="rId11"/>
    <p:sldId id="272" r:id="rId12"/>
    <p:sldId id="268" r:id="rId13"/>
    <p:sldId id="261" r:id="rId14"/>
    <p:sldId id="273" r:id="rId15"/>
    <p:sldId id="274" r:id="rId16"/>
    <p:sldId id="276" r:id="rId17"/>
    <p:sldId id="263" r:id="rId18"/>
    <p:sldId id="264" r:id="rId19"/>
    <p:sldId id="277" r:id="rId20"/>
    <p:sldId id="265" r:id="rId21"/>
    <p:sldId id="278" r:id="rId22"/>
    <p:sldId id="279" r:id="rId23"/>
    <p:sldId id="280" r:id="rId24"/>
    <p:sldId id="275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F3E4C69-8590-4A94-AD44-F0E7B921259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250E3C-3569-41B9-8C12-86D840F8A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4C69-8590-4A94-AD44-F0E7B921259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0E3C-3569-41B9-8C12-86D840F8A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F3E4C69-8590-4A94-AD44-F0E7B921259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8250E3C-3569-41B9-8C12-86D840F8A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4C69-8590-4A94-AD44-F0E7B921259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250E3C-3569-41B9-8C12-86D840F8A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4C69-8590-4A94-AD44-F0E7B921259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8250E3C-3569-41B9-8C12-86D840F8A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3E4C69-8590-4A94-AD44-F0E7B921259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250E3C-3569-41B9-8C12-86D840F8A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3E4C69-8590-4A94-AD44-F0E7B921259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250E3C-3569-41B9-8C12-86D840F8A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4C69-8590-4A94-AD44-F0E7B921259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250E3C-3569-41B9-8C12-86D840F8A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4C69-8590-4A94-AD44-F0E7B921259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250E3C-3569-41B9-8C12-86D840F8A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4C69-8590-4A94-AD44-F0E7B921259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250E3C-3569-41B9-8C12-86D840F8A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3E4C69-8590-4A94-AD44-F0E7B921259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8250E3C-3569-41B9-8C12-86D840F8A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3E4C69-8590-4A94-AD44-F0E7B921259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250E3C-3569-41B9-8C12-86D840F8A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3.bp.blogspot.com/-bXE_gRf1bzg/UzGlqxBiXiI/AAAAAAAACJI/bElUCZdVYL0/s1600/precesija-prolecne-tacke-010.gi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r.wikipedia.org/wiki/Datoteka:Georgian_States_Colchis_and_Iberia_(600-150BC)-en.sv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en.wikipedia.org/wiki/File:Shofar-16-Zachi-Evenor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upload.wikimedia.org/wikipedia/commons/e/ea/AlphonseL%C3%A9vy_Shofar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ol.jw.org/hr/wol/bc/r19/lp-c/2010006/0/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r.wikipedia.org/wiki/%D0%94%D0%B0%D1%82%D0%BE%D1%82%D0%B5%D0%BA%D0%B0:Phrixos_und_Helle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r.wikipedia.org/wiki/%D0%94%D0%B0%D1%82%D0%BE%D1%82%D0%B5%D0%BA%D0%B0:Aries_constellation_map.sv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2.bp.blogspot.com/-bynNRjLIhiA/UzGjEl4xT2I/AAAAAAAACIA/_9tODOVWny8/s1600/precesija-prolecne-tacke-0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r.wikipedia.org/wiki/%D0%94%D0%B0%D1%82%D0%BE%D1%82%D0%B5%D0%BA%D0%B0:Aries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picum.com/wp-content/uploads/2013/03/Aries-Horoscop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0"/>
            <a:ext cx="478802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528" y="404664"/>
            <a:ext cx="65344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sr-Cyrl-RS" sz="4400" b="1" dirty="0" smtClean="0"/>
              <a:t>Златоруни крилати ован из мита о Аргонаутима – тачка прецесије у ново доба, доба Овна</a:t>
            </a:r>
            <a:endParaRPr lang="en-US"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3.bp.blogspot.com/-bXE_gRf1bzg/UzGlqxBiXiI/AAAAAAAACJI/bElUCZdVYL0/s1600/precesija-prolecne-tacke-010.gif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О </a:t>
            </a:r>
            <a:r>
              <a:rPr lang="en-US" dirty="0" err="1" smtClean="0"/>
              <a:t>великим</a:t>
            </a:r>
            <a:r>
              <a:rPr lang="en-US" dirty="0" smtClean="0"/>
              <a:t> </a:t>
            </a:r>
            <a:r>
              <a:rPr lang="en-US" dirty="0" err="1" smtClean="0"/>
              <a:t>добима</a:t>
            </a:r>
            <a:r>
              <a:rPr lang="en-US" dirty="0" smtClean="0"/>
              <a:t> и </a:t>
            </a:r>
            <a:r>
              <a:rPr lang="en-US" dirty="0" err="1" smtClean="0"/>
              <a:t>великим</a:t>
            </a:r>
            <a:r>
              <a:rPr lang="en-US" dirty="0" smtClean="0"/>
              <a:t> </a:t>
            </a:r>
            <a:r>
              <a:rPr lang="en-US" dirty="0" err="1" smtClean="0"/>
              <a:t>космичким</a:t>
            </a:r>
            <a:r>
              <a:rPr lang="en-US" dirty="0" smtClean="0"/>
              <a:t> </a:t>
            </a:r>
            <a:r>
              <a:rPr lang="en-US" dirty="0" err="1" smtClean="0"/>
              <a:t>циклусима</a:t>
            </a:r>
            <a:r>
              <a:rPr lang="fr-FR" dirty="0" smtClean="0"/>
              <a:t>, </a:t>
            </a:r>
            <a:r>
              <a:rPr lang="en-US" dirty="0" err="1" smtClean="0"/>
              <a:t>записе</a:t>
            </a:r>
            <a:r>
              <a:rPr lang="en-US" dirty="0" smtClean="0"/>
              <a:t> и </a:t>
            </a:r>
            <a:r>
              <a:rPr lang="en-US" dirty="0" err="1" smtClean="0"/>
              <a:t>трагове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оставиле</a:t>
            </a:r>
            <a:r>
              <a:rPr lang="en-US" dirty="0" smtClean="0"/>
              <a:t> </a:t>
            </a:r>
            <a:r>
              <a:rPr lang="en-US" dirty="0" err="1" smtClean="0"/>
              <a:t>многе</a:t>
            </a:r>
            <a:r>
              <a:rPr lang="en-US" dirty="0" smtClean="0"/>
              <a:t> </a:t>
            </a:r>
            <a:r>
              <a:rPr lang="en-US" dirty="0" err="1" smtClean="0"/>
              <a:t>древне</a:t>
            </a:r>
            <a:r>
              <a:rPr lang="en-US" dirty="0" smtClean="0"/>
              <a:t> </a:t>
            </a:r>
            <a:r>
              <a:rPr lang="en-US" dirty="0" err="1" smtClean="0"/>
              <a:t>цивилизације</a:t>
            </a:r>
            <a:r>
              <a:rPr lang="sr-Cyrl-RS" dirty="0" smtClean="0"/>
              <a:t>.</a:t>
            </a:r>
          </a:p>
          <a:p>
            <a:pPr>
              <a:buNone/>
            </a:pPr>
            <a:endParaRPr lang="sr-Cyrl-RS" dirty="0" smtClean="0"/>
          </a:p>
          <a:p>
            <a:r>
              <a:rPr lang="fr-FR" b="1" dirty="0" smtClean="0"/>
              <a:t>1930</a:t>
            </a:r>
            <a:r>
              <a:rPr lang="sr-Cyrl-RS" b="1" dirty="0" smtClean="0"/>
              <a:t>.</a:t>
            </a:r>
            <a:r>
              <a:rPr lang="fr-FR" b="1" dirty="0" smtClean="0"/>
              <a:t> </a:t>
            </a:r>
            <a:r>
              <a:rPr lang="sr-Cyrl-RS" b="1" dirty="0" smtClean="0"/>
              <a:t>пре н.е.</a:t>
            </a:r>
            <a:r>
              <a:rPr lang="fr-FR" dirty="0" smtClean="0"/>
              <a:t> </a:t>
            </a:r>
            <a:r>
              <a:rPr lang="en-US" dirty="0" err="1" smtClean="0"/>
              <a:t>године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ушла</a:t>
            </a:r>
            <a:r>
              <a:rPr lang="en-US" dirty="0" smtClean="0"/>
              <a:t> у </a:t>
            </a:r>
            <a:r>
              <a:rPr lang="en-US" dirty="0" err="1" smtClean="0"/>
              <a:t>сазвежђе</a:t>
            </a:r>
            <a:r>
              <a:rPr lang="en-US" dirty="0" smtClean="0"/>
              <a:t> </a:t>
            </a:r>
            <a:r>
              <a:rPr lang="en-US" dirty="0" err="1" smtClean="0"/>
              <a:t>Овна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Младић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својом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сестром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Хелом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попео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крилатом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овну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леђа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одлетео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пут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истока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према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Колхиди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бог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Хелије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Сунце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чува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своје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коње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шталама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Током пута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Хелу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ухвати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ла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вртоглавица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изгуби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равнотежу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теснац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између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Европе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Азије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њој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назван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Хелеспонт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Дарданели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Фрикс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је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жив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здрав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сти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гао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Колхиду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тамо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сместа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жртв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овао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овна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Зевсу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Његово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златно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руно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постало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славно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једну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генерацију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касније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Аргонаути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1225.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кренули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потрагу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њим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Колхида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грузијски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კოლხეთი, </a:t>
            </a: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kolkheti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лат.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Kolxeti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грчки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Κολχίς, </a:t>
            </a: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Kolchís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је у античкој географији представљало регију и краљевство на подручју Кавказа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Georgian States Colchis and Iberia (600-150BC)-en.sv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611560" y="1628800"/>
            <a:ext cx="80648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en-US" sz="3600" dirty="0" err="1" smtClean="0"/>
              <a:t>Колхида</a:t>
            </a:r>
            <a:r>
              <a:rPr lang="en-US" sz="3600" dirty="0" smtClean="0"/>
              <a:t> у </a:t>
            </a:r>
            <a:r>
              <a:rPr lang="en-US" sz="3600" dirty="0" err="1" smtClean="0"/>
              <a:t>митологији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Према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грчкој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митологији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Колхида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бајковита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богата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земља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смештена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загонетној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ерији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јуначког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света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Овде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светом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лугу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бога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рата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Ареса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краљ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Ајет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обесио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Златно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руно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нису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отели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err="1" smtClean="0">
                <a:latin typeface="Times New Roman" pitchFamily="18" charset="0"/>
                <a:cs typeface="Times New Roman" pitchFamily="18" charset="0"/>
              </a:rPr>
              <a:t>Ј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асон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Аргонаути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Колхида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такође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земља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митолошки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Прометеј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кажњен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окован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планину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гавран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кљуцао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јетру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открио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тајну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ватре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људима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Амазонке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такође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биле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скитијског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порекла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Колхиде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Главне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митолошке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особе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Колхиде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Ајет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Идија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Пасифаја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Кирка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Медеја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Калиопа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Апсирт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Античко подручје Колхиде грубо представљају  данашње грузијске покрајине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Mingrelia, Imereti, Guria, Adjara, Svaneti, Racha, Abhazija i turska pokrajina Rize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, као и делови покрајина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Trabzon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Artvin. 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Један од најважнијих елемената модерне грузијске нације Колхиђани су вероватно успоставили на Кавказу током средњег бронзаног доба.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Тројански рат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Тројански рат је легендарни десетогодишњи рат између удружених Грка против становника града Троје.</a:t>
            </a:r>
          </a:p>
          <a:p>
            <a:endParaRPr lang="sr-Cyrl-RS" dirty="0" smtClean="0"/>
          </a:p>
          <a:p>
            <a:r>
              <a:rPr lang="sr-Cyrl-RS" dirty="0" smtClean="0"/>
              <a:t>Традиција рат ставља у раздобље између </a:t>
            </a:r>
            <a:r>
              <a:rPr lang="hr-HR" dirty="0" smtClean="0"/>
              <a:t> 1194. </a:t>
            </a:r>
            <a:r>
              <a:rPr lang="sr-Cyrl-RS" dirty="0" smtClean="0"/>
              <a:t>пре н.е. </a:t>
            </a:r>
            <a:r>
              <a:rPr lang="hr-HR" dirty="0" smtClean="0"/>
              <a:t>-1184. </a:t>
            </a:r>
            <a:r>
              <a:rPr lang="sr-Cyrl-RS" dirty="0" smtClean="0"/>
              <a:t>пре н.е.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3600" dirty="0" smtClean="0">
                <a:latin typeface="Times New Roman" pitchFamily="18" charset="0"/>
                <a:cs typeface="Times New Roman" pitchFamily="18" charset="0"/>
              </a:rPr>
              <a:t>Ј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онски стуб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https://ucimotehnicko.files.wordpress.com/2012/10/jonski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5816" y="1700808"/>
            <a:ext cx="30963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Мојсије</a:t>
            </a:r>
            <a:endParaRPr lang="en-US" dirty="0"/>
          </a:p>
        </p:txBody>
      </p:sp>
      <p:pic>
        <p:nvPicPr>
          <p:cNvPr id="4" name="Content Placeholder 3" descr="Mojsije i ploce zaveta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9847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sr-Cyrl-RS" dirty="0" smtClean="0"/>
              <a:t>Оснивач јеврејске религије је Мојсије (хебрејски Моше) </a:t>
            </a:r>
            <a:r>
              <a:rPr lang="sr-Cyrl-RS" b="1" dirty="0" smtClean="0"/>
              <a:t>око 1225. пре н.е.</a:t>
            </a:r>
          </a:p>
          <a:p>
            <a:r>
              <a:rPr lang="sr-Cyrl-RS" dirty="0" smtClean="0"/>
              <a:t>Практично једини извор за упознавање Мојсијевог живота, рада и учења је Библија, односно Стари завет.</a:t>
            </a:r>
          </a:p>
          <a:p>
            <a:r>
              <a:rPr lang="sr-Cyrl-RS" dirty="0" smtClean="0"/>
              <a:t>Мојсије је био јеврески вођа и законодавац, који је Јевреје ослободио египатског ропства и на гори Синају дао им две таблице закона, који су постали основ јеврејске религије.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Чувени поход јунака Јасона и Аргонаута на Колхиду је био можда најважнији у митском периоду.  Овом догађају су предходили низ веома важних догађаја.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sr-Cyrl-RS" dirty="0" smtClean="0"/>
              <a:t>То је мање познат мит о Фриксу и Хели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Nicolas Poussin, </a:t>
            </a:r>
            <a:r>
              <a:rPr lang="hr-HR" sz="1800" i="1" dirty="0" smtClean="0">
                <a:latin typeface="Times New Roman" pitchFamily="18" charset="0"/>
                <a:cs typeface="Times New Roman" pitchFamily="18" charset="0"/>
              </a:rPr>
              <a:t>Zlatno tele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. Dok je Mojsije na brdu Sinaj primao Božje zapovijedi, Aron načini Izraelcima lik zlatnog teleta kako bi mu se klanjali.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http://www.matica.hr/media/uploads/hr/2015-4/ht4--_page_69_image_0001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683568" y="1196752"/>
            <a:ext cx="770485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sr-Cyrl-RS" sz="3200" dirty="0" smtClean="0"/>
              <a:t>Шофар је труба овновског рога. У њу се дува на </a:t>
            </a:r>
            <a:r>
              <a:rPr lang="en-US" sz="3200" dirty="0" err="1" smtClean="0"/>
              <a:t>Roš</a:t>
            </a:r>
            <a:r>
              <a:rPr lang="en-US" sz="3200" dirty="0" smtClean="0"/>
              <a:t> </a:t>
            </a:r>
            <a:r>
              <a:rPr lang="en-US" sz="3200" dirty="0" err="1" smtClean="0"/>
              <a:t>Hašanu</a:t>
            </a:r>
            <a:r>
              <a:rPr lang="en-US" sz="3200" dirty="0" smtClean="0"/>
              <a:t> </a:t>
            </a:r>
            <a:r>
              <a:rPr lang="sr-Cyrl-RS" sz="3200" dirty="0" smtClean="0"/>
              <a:t>(јеврејску нову годину) и </a:t>
            </a:r>
            <a:r>
              <a:rPr lang="en-US" sz="3200" dirty="0" err="1" smtClean="0"/>
              <a:t>Jom</a:t>
            </a:r>
            <a:r>
              <a:rPr lang="en-US" sz="3200" dirty="0" smtClean="0"/>
              <a:t> </a:t>
            </a:r>
            <a:r>
              <a:rPr lang="en-US" sz="3200" dirty="0" err="1" smtClean="0"/>
              <a:t>Kipur</a:t>
            </a:r>
            <a:r>
              <a:rPr lang="en-US" sz="3200" dirty="0" smtClean="0"/>
              <a:t> </a:t>
            </a:r>
            <a:r>
              <a:rPr lang="sr-Cyrl-RS" sz="3200" dirty="0" smtClean="0"/>
              <a:t> (Дан примирја). </a:t>
            </a:r>
            <a:endParaRPr lang="en-US" sz="3200" dirty="0"/>
          </a:p>
        </p:txBody>
      </p:sp>
      <p:pic>
        <p:nvPicPr>
          <p:cNvPr id="4" name="Picture 3" descr="https://upload.wikimedia.org/wikipedia/commons/thumb/7/76/Shofar-16-Zachi-Evenor.jpg/220px-Shofar-16-Zachi-Evenor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556792"/>
            <a:ext cx="76328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:AlphonseLévy Shofar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1720" y="260648"/>
            <a:ext cx="482453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dirty="0" smtClean="0"/>
              <a:t>Обећана земља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484784"/>
            <a:ext cx="8153400" cy="4968552"/>
          </a:xfrm>
        </p:spPr>
        <p:txBody>
          <a:bodyPr>
            <a:normAutofit/>
          </a:bodyPr>
          <a:lstStyle/>
          <a:p>
            <a:r>
              <a:rPr lang="sr-Cyrl-RS" dirty="0" smtClean="0"/>
              <a:t>Јехова позива Мојсија са речима: “Зато сам сишао да вас избавим из шака египатских и одведем из те земље у добру и пространу земљу – земљу у којој тече мед и млеко: у постојбину Канаанаца, Хетита, Аморејаца, Перижана, Хивијаца и Јебусејаца.” (Изл. 3,8)</a:t>
            </a:r>
          </a:p>
          <a:p>
            <a:r>
              <a:rPr lang="hr-HR" dirty="0" smtClean="0"/>
              <a:t>“Moraš ih pobiti: Hetite i Amorejce, Kanaance i Perižane, Hivijce i Jebusejce, kao što ti je zapovjedio Jehova, Bog tvoj” (</a:t>
            </a:r>
            <a:r>
              <a:rPr lang="hr-HR" dirty="0" smtClean="0">
                <a:hlinkClick r:id="rId2"/>
              </a:rPr>
              <a:t>5. MOJSIJEVA 20:17</a:t>
            </a:r>
            <a:r>
              <a:rPr lang="hr-HR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Хазари</a:t>
            </a:r>
            <a:endParaRPr lang="en-US" sz="3200" dirty="0"/>
          </a:p>
        </p:txBody>
      </p:sp>
      <p:pic>
        <p:nvPicPr>
          <p:cNvPr id="1026" name="Picture 2" descr="C:\Users\Admin\Desktop\Zlatoruni krilati ovan\khazar_map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611560" y="1556792"/>
            <a:ext cx="7920879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84784"/>
            <a:ext cx="8153400" cy="5040560"/>
          </a:xfrm>
        </p:spPr>
        <p:txBody>
          <a:bodyPr>
            <a:normAutofit lnSpcReduction="10000"/>
          </a:bodyPr>
          <a:lstStyle/>
          <a:p>
            <a:r>
              <a:rPr lang="hr-BA" dirty="0" smtClean="0"/>
              <a:t>Hazari nisu biblijski Jevreji niti su u bilo kakvom srodstvu s njima, već su samo primili judaizam u ranom srednjem veku</a:t>
            </a:r>
            <a:r>
              <a:rPr lang="sr-Cyrl-RS" dirty="0" smtClean="0"/>
              <a:t>.</a:t>
            </a:r>
            <a:r>
              <a:rPr lang="hr-BA" dirty="0" smtClean="0"/>
              <a:t> Oni sem religije nemaju veze sa Jevrejima Sefardima, već su poreklom bliži Turcima, mongolskom narodu iz Azije.</a:t>
            </a:r>
            <a:endParaRPr lang="en-US" dirty="0" smtClean="0"/>
          </a:p>
          <a:p>
            <a:r>
              <a:rPr lang="en-US" dirty="0" err="1" smtClean="0"/>
              <a:t>Preci</a:t>
            </a:r>
            <a:r>
              <a:rPr lang="en-US" dirty="0" smtClean="0"/>
              <a:t> </a:t>
            </a:r>
            <a:r>
              <a:rPr lang="en-US" dirty="0" err="1" smtClean="0"/>
              <a:t>evropskih</a:t>
            </a:r>
            <a:r>
              <a:rPr lang="en-US" dirty="0" smtClean="0"/>
              <a:t> </a:t>
            </a:r>
            <a:r>
              <a:rPr lang="en-US" dirty="0" err="1" smtClean="0"/>
              <a:t>Jevreja</a:t>
            </a:r>
            <a:r>
              <a:rPr lang="hr-BA" dirty="0" smtClean="0"/>
              <a:t>, </a:t>
            </a:r>
            <a:r>
              <a:rPr lang="en-US" dirty="0" err="1" smtClean="0"/>
              <a:t>tzv</a:t>
            </a:r>
            <a:r>
              <a:rPr lang="en-US" dirty="0" smtClean="0"/>
              <a:t> A</a:t>
            </a:r>
            <a:r>
              <a:rPr lang="hr-BA" dirty="0" smtClean="0"/>
              <a:t>š</a:t>
            </a:r>
            <a:r>
              <a:rPr lang="en-US" dirty="0" err="1" smtClean="0"/>
              <a:t>kenazija</a:t>
            </a:r>
            <a:r>
              <a:rPr lang="hr-BA" dirty="0" smtClean="0"/>
              <a:t>, </a:t>
            </a:r>
            <a:r>
              <a:rPr lang="en-US" dirty="0" err="1" smtClean="0"/>
              <a:t>su</a:t>
            </a:r>
            <a:r>
              <a:rPr lang="hr-BA" dirty="0" smtClean="0"/>
              <a:t>, </a:t>
            </a:r>
            <a:r>
              <a:rPr lang="en-US" dirty="0" err="1" smtClean="0"/>
              <a:t>uglavnom</a:t>
            </a:r>
            <a:r>
              <a:rPr lang="hr-BA" dirty="0" smtClean="0"/>
              <a:t>, </a:t>
            </a:r>
            <a:r>
              <a:rPr lang="en-US" dirty="0" err="1" smtClean="0"/>
              <a:t>hazarskog</a:t>
            </a:r>
            <a:r>
              <a:rPr lang="en-US" dirty="0" smtClean="0"/>
              <a:t> </a:t>
            </a:r>
            <a:r>
              <a:rPr lang="en-US" dirty="0" err="1" smtClean="0"/>
              <a:t>porekla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hr-BA" dirty="0" smtClean="0"/>
              <a:t>č</a:t>
            </a:r>
            <a:r>
              <a:rPr lang="en-US" dirty="0" err="1" smtClean="0"/>
              <a:t>etkom</a:t>
            </a:r>
            <a:r>
              <a:rPr lang="en-US" dirty="0" smtClean="0"/>
              <a:t> </a:t>
            </a:r>
            <a:r>
              <a:rPr lang="en-US" dirty="0" err="1" smtClean="0"/>
              <a:t>srednjeg</a:t>
            </a:r>
            <a:r>
              <a:rPr lang="en-US" dirty="0" smtClean="0"/>
              <a:t> </a:t>
            </a:r>
            <a:r>
              <a:rPr lang="en-US" dirty="0" err="1" smtClean="0"/>
              <a:t>veka</a:t>
            </a:r>
            <a:r>
              <a:rPr lang="hr-BA" dirty="0" smtClean="0"/>
              <a:t> ž</a:t>
            </a:r>
            <a:r>
              <a:rPr lang="en-US" dirty="0" err="1" smtClean="0"/>
              <a:t>iveli</a:t>
            </a:r>
            <a:r>
              <a:rPr lang="sr-Cyrl-R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izme</a:t>
            </a:r>
            <a:r>
              <a:rPr lang="hr-BA" dirty="0" smtClean="0"/>
              <a:t>đ</a:t>
            </a:r>
            <a:r>
              <a:rPr lang="en-US" dirty="0" smtClean="0"/>
              <a:t>u </a:t>
            </a:r>
            <a:r>
              <a:rPr lang="en-US" dirty="0" err="1" smtClean="0"/>
              <a:t>Kavkaza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Kaspijskog</a:t>
            </a:r>
            <a:r>
              <a:rPr lang="en-US" dirty="0" smtClean="0"/>
              <a:t> </a:t>
            </a:r>
            <a:r>
              <a:rPr lang="en-US" dirty="0" err="1" smtClean="0"/>
              <a:t>mora</a:t>
            </a:r>
            <a:r>
              <a:rPr lang="hr-BA" dirty="0" smtClean="0"/>
              <a:t>. </a:t>
            </a:r>
            <a:r>
              <a:rPr lang="en-US" dirty="0" smtClean="0"/>
              <a:t>U </a:t>
            </a:r>
            <a:r>
              <a:rPr lang="en-US" dirty="0" err="1" smtClean="0"/>
              <a:t>znatno</a:t>
            </a:r>
            <a:r>
              <a:rPr lang="en-US" dirty="0" smtClean="0"/>
              <a:t> </a:t>
            </a:r>
            <a:r>
              <a:rPr lang="en-US" dirty="0" err="1" smtClean="0"/>
              <a:t>manjoj</a:t>
            </a:r>
            <a:r>
              <a:rPr lang="en-US" dirty="0" smtClean="0"/>
              <a:t> </a:t>
            </a:r>
            <a:r>
              <a:rPr lang="en-US" dirty="0" err="1" smtClean="0"/>
              <a:t>meri</a:t>
            </a:r>
            <a:r>
              <a:rPr lang="hr-BA" dirty="0" smtClean="0"/>
              <a:t>, </a:t>
            </a:r>
            <a:r>
              <a:rPr lang="en-US" dirty="0" smtClean="0"/>
              <a:t>s </a:t>
            </a:r>
            <a:r>
              <a:rPr lang="en-US" dirty="0" err="1" smtClean="0"/>
              <a:t>njima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srodni</a:t>
            </a:r>
            <a:r>
              <a:rPr lang="en-US" dirty="0" smtClean="0"/>
              <a:t> </a:t>
            </a:r>
            <a:r>
              <a:rPr lang="en-US" dirty="0" err="1" smtClean="0"/>
              <a:t>Jevreji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 smtClean="0"/>
              <a:t>najezde</a:t>
            </a:r>
            <a:r>
              <a:rPr lang="en-US" dirty="0" smtClean="0"/>
              <a:t> </a:t>
            </a:r>
            <a:r>
              <a:rPr lang="en-US" dirty="0" err="1" smtClean="0"/>
              <a:t>muslimanskih</a:t>
            </a:r>
            <a:r>
              <a:rPr lang="en-US" dirty="0" smtClean="0"/>
              <a:t> </a:t>
            </a:r>
            <a:r>
              <a:rPr lang="en-US" dirty="0" err="1" smtClean="0"/>
              <a:t>osvaja</a:t>
            </a:r>
            <a:r>
              <a:rPr lang="hr-BA" dirty="0" smtClean="0"/>
              <a:t>č</a:t>
            </a:r>
            <a:r>
              <a:rPr lang="en-US" dirty="0" smtClean="0"/>
              <a:t>a </a:t>
            </a:r>
            <a:r>
              <a:rPr lang="en-US" dirty="0" err="1" smtClean="0"/>
              <a:t>bili</a:t>
            </a:r>
            <a:r>
              <a:rPr lang="en-US" dirty="0" smtClean="0"/>
              <a:t> </a:t>
            </a:r>
            <a:r>
              <a:rPr lang="en-US" dirty="0" err="1" smtClean="0"/>
              <a:t>prinu</a:t>
            </a:r>
            <a:r>
              <a:rPr lang="hr-BA" dirty="0" smtClean="0"/>
              <a:t>đ</a:t>
            </a:r>
            <a:r>
              <a:rPr lang="en-US" dirty="0" err="1" smtClean="0"/>
              <a:t>eni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napuste</a:t>
            </a:r>
            <a:r>
              <a:rPr lang="en-US" dirty="0" smtClean="0"/>
              <a:t> </a:t>
            </a:r>
            <a:r>
              <a:rPr lang="en-US" dirty="0" err="1" smtClean="0"/>
              <a:t>Palestinu</a:t>
            </a:r>
            <a:r>
              <a:rPr lang="hr-BA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Фрикс и Хела;</a:t>
            </a:r>
            <a:br>
              <a:rPr lang="sr-Cyrl-RS" sz="2400" dirty="0" smtClean="0"/>
            </a:br>
            <a:r>
              <a:rPr lang="sr-Cyrl-RS" sz="2400" dirty="0" smtClean="0"/>
              <a:t>античка римска фреска из Попеје, Археолошки музеј, Напуљ</a:t>
            </a:r>
            <a:endParaRPr lang="en-US" sz="2400" dirty="0"/>
          </a:p>
        </p:txBody>
      </p:sp>
      <p:pic>
        <p:nvPicPr>
          <p:cNvPr id="4" name="Content Placeholder 3" descr="https://upload.wikimedia.org/wikipedia/commons/thumb/e/e6/Phrixos_und_Helle.jpg/250px-Phrixos_und_Helle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2123728" y="1556792"/>
            <a:ext cx="46085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Фрикс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био</a:t>
            </a:r>
            <a:r>
              <a:rPr lang="en-US" dirty="0" smtClean="0"/>
              <a:t> </a:t>
            </a:r>
            <a:r>
              <a:rPr lang="en-US" dirty="0" err="1" smtClean="0"/>
              <a:t>син</a:t>
            </a:r>
            <a:r>
              <a:rPr lang="en-US" dirty="0" smtClean="0"/>
              <a:t> </a:t>
            </a:r>
            <a:r>
              <a:rPr lang="en-US" dirty="0" err="1" smtClean="0"/>
              <a:t>краља</a:t>
            </a:r>
            <a:r>
              <a:rPr lang="en-US" dirty="0" smtClean="0"/>
              <a:t> </a:t>
            </a:r>
            <a:r>
              <a:rPr lang="en-US" dirty="0" err="1" smtClean="0"/>
              <a:t>Орхомена</a:t>
            </a:r>
            <a:r>
              <a:rPr lang="en-US" dirty="0" smtClean="0"/>
              <a:t> </a:t>
            </a:r>
            <a:r>
              <a:rPr lang="en-US" dirty="0" err="1" smtClean="0"/>
              <a:t>Атамаса</a:t>
            </a:r>
            <a:r>
              <a:rPr lang="en-US" dirty="0" smtClean="0"/>
              <a:t> и </a:t>
            </a:r>
            <a:r>
              <a:rPr lang="en-US" dirty="0" err="1" smtClean="0"/>
              <a:t>његове</a:t>
            </a:r>
            <a:r>
              <a:rPr lang="en-US" dirty="0" smtClean="0"/>
              <a:t> </a:t>
            </a:r>
            <a:r>
              <a:rPr lang="en-US" dirty="0" err="1" smtClean="0"/>
              <a:t>жене</a:t>
            </a:r>
            <a:r>
              <a:rPr lang="en-US" dirty="0" smtClean="0"/>
              <a:t> </a:t>
            </a:r>
            <a:r>
              <a:rPr lang="en-US" dirty="0" err="1" smtClean="0"/>
              <a:t>Нефелин</a:t>
            </a:r>
            <a:r>
              <a:rPr lang="sr-Cyrl-RS" dirty="0" smtClean="0"/>
              <a:t> </a:t>
            </a:r>
            <a:r>
              <a:rPr lang="en-US" dirty="0" smtClean="0"/>
              <a:t>и </a:t>
            </a:r>
            <a:r>
              <a:rPr lang="en-US" dirty="0" err="1" smtClean="0"/>
              <a:t>Хелин</a:t>
            </a:r>
            <a:r>
              <a:rPr lang="en-US" dirty="0" smtClean="0"/>
              <a:t> </a:t>
            </a:r>
            <a:r>
              <a:rPr lang="en-US" dirty="0" err="1" smtClean="0"/>
              <a:t>брат</a:t>
            </a:r>
            <a:r>
              <a:rPr lang="de-DE" dirty="0" smtClean="0"/>
              <a:t>. </a:t>
            </a:r>
            <a:r>
              <a:rPr lang="en-US" dirty="0" smtClean="0"/>
              <a:t>У </a:t>
            </a:r>
            <a:r>
              <a:rPr lang="en-US" dirty="0" err="1" smtClean="0"/>
              <a:t>Фрикса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заљубила</a:t>
            </a:r>
            <a:r>
              <a:rPr lang="en-US" dirty="0" smtClean="0"/>
              <a:t> </a:t>
            </a:r>
            <a:r>
              <a:rPr lang="en-US" dirty="0" err="1" smtClean="0"/>
              <a:t>његова</a:t>
            </a:r>
            <a:r>
              <a:rPr lang="en-US" dirty="0" smtClean="0"/>
              <a:t> </a:t>
            </a:r>
            <a:r>
              <a:rPr lang="en-US" dirty="0" err="1" smtClean="0"/>
              <a:t>тетка</a:t>
            </a:r>
            <a:r>
              <a:rPr lang="en-US" dirty="0" smtClean="0"/>
              <a:t> </a:t>
            </a:r>
            <a:r>
              <a:rPr lang="en-US" dirty="0" err="1" smtClean="0"/>
              <a:t>Бијадика</a:t>
            </a:r>
            <a:r>
              <a:rPr lang="de-DE" dirty="0" smtClean="0"/>
              <a:t>, </a:t>
            </a:r>
            <a:r>
              <a:rPr lang="en-US" dirty="0" err="1" smtClean="0"/>
              <a:t>жена</a:t>
            </a:r>
            <a:r>
              <a:rPr lang="en-US" dirty="0" smtClean="0"/>
              <a:t> </a:t>
            </a:r>
            <a:r>
              <a:rPr lang="en-US" dirty="0" err="1" smtClean="0"/>
              <a:t>краља</a:t>
            </a:r>
            <a:r>
              <a:rPr lang="en-US" dirty="0" smtClean="0"/>
              <a:t> </a:t>
            </a:r>
            <a:r>
              <a:rPr lang="en-US" dirty="0" err="1" smtClean="0"/>
              <a:t>Кретеја</a:t>
            </a:r>
            <a:r>
              <a:rPr lang="de-DE" dirty="0" smtClean="0"/>
              <a:t>. </a:t>
            </a:r>
            <a:r>
              <a:rPr lang="en-US" dirty="0" err="1" smtClean="0"/>
              <a:t>Када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он</a:t>
            </a:r>
            <a:r>
              <a:rPr lang="en-US" dirty="0" smtClean="0"/>
              <a:t> </a:t>
            </a:r>
            <a:r>
              <a:rPr lang="en-US" dirty="0" err="1" smtClean="0"/>
              <a:t>тетку</a:t>
            </a:r>
            <a:r>
              <a:rPr lang="en-US" dirty="0" smtClean="0"/>
              <a:t> </a:t>
            </a:r>
            <a:r>
              <a:rPr lang="en-US" dirty="0" err="1" smtClean="0"/>
              <a:t>одсечно</a:t>
            </a:r>
            <a:r>
              <a:rPr lang="en-US" dirty="0" smtClean="0"/>
              <a:t> </a:t>
            </a:r>
            <a:r>
              <a:rPr lang="en-US" dirty="0" err="1" smtClean="0"/>
              <a:t>одбио</a:t>
            </a:r>
            <a:r>
              <a:rPr lang="de-DE" dirty="0" smtClean="0"/>
              <a:t>, </a:t>
            </a:r>
            <a:r>
              <a:rPr lang="en-US" dirty="0" err="1" smtClean="0"/>
              <a:t>она</a:t>
            </a:r>
            <a:r>
              <a:rPr lang="en-US" dirty="0" smtClean="0"/>
              <a:t> </a:t>
            </a:r>
            <a:r>
              <a:rPr lang="en-US" dirty="0" err="1" smtClean="0"/>
              <a:t>га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оптужила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покушао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силује</a:t>
            </a:r>
            <a:r>
              <a:rPr lang="de-DE" dirty="0" smtClean="0"/>
              <a:t>. </a:t>
            </a:r>
            <a:r>
              <a:rPr lang="en-US" dirty="0" err="1" smtClean="0"/>
              <a:t>Због</a:t>
            </a:r>
            <a:r>
              <a:rPr lang="en-US" dirty="0" smtClean="0"/>
              <a:t> </a:t>
            </a:r>
            <a:r>
              <a:rPr lang="en-US" dirty="0" err="1" smtClean="0"/>
              <a:t>тога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народ</a:t>
            </a:r>
            <a:r>
              <a:rPr lang="en-US" dirty="0" smtClean="0"/>
              <a:t> у </a:t>
            </a:r>
            <a:r>
              <a:rPr lang="en-US" dirty="0" err="1" smtClean="0"/>
              <a:t>Беотији</a:t>
            </a:r>
            <a:r>
              <a:rPr lang="en-US" dirty="0" smtClean="0"/>
              <a:t> </a:t>
            </a:r>
            <a:r>
              <a:rPr lang="en-US" dirty="0" err="1" smtClean="0"/>
              <a:t>захтевао</a:t>
            </a:r>
            <a:r>
              <a:rPr lang="en-US" dirty="0" smtClean="0"/>
              <a:t> </a:t>
            </a:r>
            <a:r>
              <a:rPr lang="en-US" dirty="0" err="1" smtClean="0"/>
              <a:t>Фриксову</a:t>
            </a:r>
            <a:r>
              <a:rPr lang="en-US" dirty="0" smtClean="0"/>
              <a:t> </a:t>
            </a:r>
            <a:r>
              <a:rPr lang="en-US" dirty="0" err="1" smtClean="0"/>
              <a:t>смрт</a:t>
            </a:r>
            <a:r>
              <a:rPr lang="de-DE" dirty="0" smtClean="0"/>
              <a:t>. </a:t>
            </a:r>
            <a:endParaRPr lang="sr-Cyrl-RS" dirty="0" smtClean="0"/>
          </a:p>
          <a:p>
            <a:r>
              <a:rPr lang="en-US" dirty="0" err="1" smtClean="0"/>
              <a:t>Кад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требало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жртвује</a:t>
            </a:r>
            <a:r>
              <a:rPr lang="de-DE" dirty="0" smtClean="0"/>
              <a:t>, </a:t>
            </a:r>
            <a:r>
              <a:rPr lang="en-US" dirty="0" err="1" smtClean="0"/>
              <a:t>Зевс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Хера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послали</a:t>
            </a:r>
            <a:r>
              <a:rPr lang="en-US" dirty="0" smtClean="0"/>
              <a:t> </a:t>
            </a:r>
            <a:r>
              <a:rPr lang="en-US" b="1" dirty="0" err="1" smtClean="0"/>
              <a:t>крилатог</a:t>
            </a:r>
            <a:r>
              <a:rPr lang="en-US" b="1" dirty="0" smtClean="0"/>
              <a:t> </a:t>
            </a:r>
            <a:r>
              <a:rPr lang="en-US" b="1" dirty="0" err="1" smtClean="0"/>
              <a:t>златног</a:t>
            </a:r>
            <a:r>
              <a:rPr lang="en-US" b="1" dirty="0" smtClean="0"/>
              <a:t> </a:t>
            </a:r>
            <a:r>
              <a:rPr lang="en-US" b="1" dirty="0" err="1" smtClean="0"/>
              <a:t>овна</a:t>
            </a:r>
            <a:r>
              <a:rPr lang="de-DE" b="1" dirty="0" smtClean="0"/>
              <a:t>,</a:t>
            </a:r>
            <a:r>
              <a:rPr lang="de-DE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долете</a:t>
            </a:r>
            <a:r>
              <a:rPr lang="en-US" dirty="0" smtClean="0"/>
              <a:t> у </a:t>
            </a:r>
            <a:r>
              <a:rPr lang="en-US" dirty="0" err="1" smtClean="0"/>
              <a:t>помоћ</a:t>
            </a:r>
            <a:r>
              <a:rPr lang="en-US" dirty="0" smtClean="0"/>
              <a:t> </a:t>
            </a:r>
            <a:r>
              <a:rPr lang="en-US" dirty="0" err="1" smtClean="0"/>
              <a:t>Фриксу</a:t>
            </a:r>
            <a:r>
              <a:rPr lang="de-DE" dirty="0" smtClean="0"/>
              <a:t>. </a:t>
            </a:r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Митологија – Легенда о Златоруном Овну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Сазвежђе Ован</a:t>
            </a:r>
            <a:r>
              <a:rPr lang="en-US" dirty="0" smtClean="0"/>
              <a:t> (Aries)</a:t>
            </a:r>
            <a:r>
              <a:rPr lang="sr-Cyrl-RS" dirty="0" smtClean="0"/>
              <a:t> представља митолошког овна са златним руном (који је имао крила и могао да лети), а рођен је из љубавне везе Посејдона (Нептуна) и Теофане. </a:t>
            </a:r>
          </a:p>
          <a:p>
            <a:r>
              <a:rPr lang="sr-Cyrl-RS" dirty="0" smtClean="0"/>
              <a:t>Посејдон је хтео да заведе Теофану, па ју је претворио у овцу, да би од ње удаљио многобројне удвараче. Он сам се претворио у овна, како би могао да се приближи Теофани.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Сазвежђе Овна</a:t>
            </a:r>
            <a:endParaRPr lang="en-US" dirty="0"/>
          </a:p>
        </p:txBody>
      </p:sp>
      <p:pic>
        <p:nvPicPr>
          <p:cNvPr id="4" name="Content Placeholder 3" descr="Karta sazvežđa Ovan">
            <a:hlinkClick r:id="rId2" tooltip="&quot;Karta sazvežđa Ovan&quot;"/>
          </p:cNvPr>
          <p:cNvPicPr>
            <a:picLocks noGrp="1"/>
          </p:cNvPicPr>
          <p:nvPr>
            <p:ph sz="quarter" idx="1"/>
          </p:nvPr>
        </p:nvPicPr>
        <p:blipFill>
          <a:blip r:embed="rId3">
            <a:lum bright="-10000" contrast="-30000"/>
          </a:blip>
          <a:stretch>
            <a:fillRect/>
          </a:stretch>
        </p:blipFill>
        <p:spPr bwMode="auto">
          <a:xfrm>
            <a:off x="755576" y="1484784"/>
            <a:ext cx="7776864" cy="52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Светска</a:t>
            </a:r>
            <a:r>
              <a:rPr lang="en-US" dirty="0" smtClean="0"/>
              <a:t> </a:t>
            </a:r>
            <a:r>
              <a:rPr lang="en-US" dirty="0" err="1" smtClean="0"/>
              <a:t>оса</a:t>
            </a:r>
            <a:r>
              <a:rPr lang="fr-FR" dirty="0" smtClean="0"/>
              <a:t>, </a:t>
            </a:r>
            <a:r>
              <a:rPr lang="en-US" dirty="0" err="1" smtClean="0"/>
              <a:t>замишљена</a:t>
            </a:r>
            <a:r>
              <a:rPr lang="en-US" dirty="0" smtClean="0"/>
              <a:t> </a:t>
            </a:r>
            <a:r>
              <a:rPr lang="en-US" dirty="0" err="1" smtClean="0"/>
              <a:t>продужена</a:t>
            </a:r>
            <a:r>
              <a:rPr lang="en-US" dirty="0" smtClean="0"/>
              <a:t> </a:t>
            </a:r>
            <a:r>
              <a:rPr lang="en-US" dirty="0" err="1" smtClean="0"/>
              <a:t>Земљишна</a:t>
            </a:r>
            <a:r>
              <a:rPr lang="en-US" dirty="0" smtClean="0"/>
              <a:t> </a:t>
            </a:r>
            <a:r>
              <a:rPr lang="en-US" dirty="0" err="1" smtClean="0"/>
              <a:t>оса</a:t>
            </a:r>
            <a:r>
              <a:rPr lang="en-US" dirty="0" smtClean="0"/>
              <a:t> </a:t>
            </a:r>
            <a:r>
              <a:rPr lang="en-US" dirty="0" err="1" smtClean="0"/>
              <a:t>ротације</a:t>
            </a:r>
            <a:r>
              <a:rPr lang="en-US" dirty="0" smtClean="0"/>
              <a:t> </a:t>
            </a:r>
            <a:r>
              <a:rPr lang="en-US" dirty="0" err="1" smtClean="0"/>
              <a:t>описује</a:t>
            </a:r>
            <a:r>
              <a:rPr lang="en-US" dirty="0" smtClean="0"/>
              <a:t> </a:t>
            </a:r>
            <a:r>
              <a:rPr lang="en-US" dirty="0" err="1" smtClean="0"/>
              <a:t>конус</a:t>
            </a:r>
            <a:r>
              <a:rPr lang="fr-FR" dirty="0" smtClean="0"/>
              <a:t>, </a:t>
            </a:r>
            <a:r>
              <a:rPr lang="en-US" dirty="0" err="1" smtClean="0"/>
              <a:t>купу</a:t>
            </a:r>
            <a:r>
              <a:rPr lang="fr-FR" dirty="0" smtClean="0"/>
              <a:t> – </a:t>
            </a:r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чигра</a:t>
            </a:r>
            <a:r>
              <a:rPr lang="en-US" dirty="0" smtClean="0"/>
              <a:t> </a:t>
            </a:r>
            <a:r>
              <a:rPr lang="en-US" dirty="0" err="1" smtClean="0"/>
              <a:t>око</a:t>
            </a:r>
            <a:r>
              <a:rPr lang="en-US" dirty="0" smtClean="0"/>
              <a:t> </a:t>
            </a:r>
            <a:r>
              <a:rPr lang="en-US" dirty="0" err="1" smtClean="0"/>
              <a:t>нормале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раван</a:t>
            </a:r>
            <a:r>
              <a:rPr lang="en-US" dirty="0" smtClean="0"/>
              <a:t> </a:t>
            </a:r>
            <a:r>
              <a:rPr lang="en-US" dirty="0" err="1" smtClean="0"/>
              <a:t>еклиптике</a:t>
            </a:r>
            <a:r>
              <a:rPr lang="fr-FR" dirty="0" smtClean="0"/>
              <a:t>,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отвором</a:t>
            </a:r>
            <a:r>
              <a:rPr lang="en-US" dirty="0" smtClean="0"/>
              <a:t> </a:t>
            </a:r>
            <a:r>
              <a:rPr lang="en-US" dirty="0" err="1" smtClean="0"/>
              <a:t>ос</a:t>
            </a:r>
            <a:r>
              <a:rPr lang="fr-FR" dirty="0" smtClean="0"/>
              <a:t> 23,5 </a:t>
            </a:r>
            <a:r>
              <a:rPr lang="en-US" dirty="0" err="1" smtClean="0"/>
              <a:t>степени</a:t>
            </a:r>
            <a:r>
              <a:rPr lang="fr-FR" dirty="0" smtClean="0"/>
              <a:t>, </a:t>
            </a:r>
            <a:r>
              <a:rPr lang="en-US" dirty="0" err="1" smtClean="0"/>
              <a:t>јер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толики</a:t>
            </a:r>
            <a:r>
              <a:rPr lang="en-US" dirty="0" smtClean="0"/>
              <a:t> </a:t>
            </a:r>
            <a:r>
              <a:rPr lang="en-US" dirty="0" err="1" smtClean="0"/>
              <a:t>угао</a:t>
            </a:r>
            <a:r>
              <a:rPr lang="en-US" dirty="0" smtClean="0"/>
              <a:t> </a:t>
            </a:r>
            <a:r>
              <a:rPr lang="en-US" dirty="0" err="1" smtClean="0"/>
              <a:t>између</a:t>
            </a:r>
            <a:r>
              <a:rPr lang="en-US" dirty="0" smtClean="0"/>
              <a:t> </a:t>
            </a:r>
            <a:r>
              <a:rPr lang="en-US" dirty="0" err="1" smtClean="0"/>
              <a:t>екватора</a:t>
            </a:r>
            <a:r>
              <a:rPr lang="en-US" dirty="0" smtClean="0"/>
              <a:t> и </a:t>
            </a:r>
            <a:r>
              <a:rPr lang="en-US" dirty="0" err="1" smtClean="0"/>
              <a:t>еклиптике</a:t>
            </a:r>
            <a:r>
              <a:rPr lang="fr-FR" dirty="0" smtClean="0"/>
              <a:t>. </a:t>
            </a:r>
          </a:p>
          <a:p>
            <a:pPr>
              <a:buNone/>
            </a:pPr>
            <a:endParaRPr lang="sr-Cyrl-RS" dirty="0" smtClean="0"/>
          </a:p>
          <a:p>
            <a:r>
              <a:rPr lang="en-US" dirty="0" err="1" smtClean="0"/>
              <a:t>Ову</a:t>
            </a:r>
            <a:r>
              <a:rPr lang="en-US" dirty="0" smtClean="0"/>
              <a:t> </a:t>
            </a:r>
            <a:r>
              <a:rPr lang="en-US" dirty="0" err="1" smtClean="0"/>
              <a:t>појаву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први</a:t>
            </a:r>
            <a:r>
              <a:rPr lang="en-US" dirty="0" smtClean="0"/>
              <a:t> </a:t>
            </a:r>
            <a:r>
              <a:rPr lang="en-US" dirty="0" err="1" smtClean="0"/>
              <a:t>открио</a:t>
            </a:r>
            <a:r>
              <a:rPr lang="en-US" dirty="0" smtClean="0"/>
              <a:t> </a:t>
            </a:r>
            <a:r>
              <a:rPr lang="en-US" dirty="0" err="1" smtClean="0"/>
              <a:t>Хипарх</a:t>
            </a:r>
            <a:r>
              <a:rPr lang="en-US" dirty="0" smtClean="0"/>
              <a:t> у</a:t>
            </a:r>
            <a:r>
              <a:rPr lang="fr-FR" dirty="0" smtClean="0"/>
              <a:t> II </a:t>
            </a:r>
            <a:r>
              <a:rPr lang="en-US" dirty="0" err="1" smtClean="0"/>
              <a:t>веку</a:t>
            </a:r>
            <a:r>
              <a:rPr lang="en-US" dirty="0" smtClean="0"/>
              <a:t> </a:t>
            </a:r>
            <a:r>
              <a:rPr lang="en-US" dirty="0" err="1" smtClean="0"/>
              <a:t>пре</a:t>
            </a:r>
            <a:r>
              <a:rPr lang="en-US" dirty="0" smtClean="0"/>
              <a:t> н</a:t>
            </a:r>
            <a:r>
              <a:rPr lang="fr-FR" dirty="0" smtClean="0"/>
              <a:t>.</a:t>
            </a:r>
            <a:r>
              <a:rPr lang="en-US" dirty="0" smtClean="0"/>
              <a:t>е</a:t>
            </a:r>
            <a:r>
              <a:rPr lang="fr-FR" dirty="0" smtClean="0"/>
              <a:t>. </a:t>
            </a:r>
            <a:r>
              <a:rPr lang="en-US" dirty="0" err="1" smtClean="0"/>
              <a:t>Ову</a:t>
            </a:r>
            <a:r>
              <a:rPr lang="en-US" dirty="0" smtClean="0"/>
              <a:t> </a:t>
            </a:r>
            <a:r>
              <a:rPr lang="en-US" dirty="0" err="1" smtClean="0"/>
              <a:t>појаву</a:t>
            </a:r>
            <a:r>
              <a:rPr lang="en-US" dirty="0" smtClean="0"/>
              <a:t> </a:t>
            </a:r>
            <a:r>
              <a:rPr lang="en-US" dirty="0" err="1" smtClean="0"/>
              <a:t>назвамо</a:t>
            </a:r>
            <a:r>
              <a:rPr lang="en-US" dirty="0" smtClean="0"/>
              <a:t> </a:t>
            </a:r>
            <a:r>
              <a:rPr lang="en-US" u="sng" dirty="0" err="1" smtClean="0"/>
              <a:t>астрономска</a:t>
            </a:r>
            <a:r>
              <a:rPr lang="en-US" u="sng" dirty="0" smtClean="0"/>
              <a:t> </a:t>
            </a:r>
            <a:r>
              <a:rPr lang="en-US" u="sng" dirty="0" err="1" smtClean="0"/>
              <a:t>прецесија</a:t>
            </a:r>
            <a:r>
              <a:rPr lang="fr-FR" u="sng" dirty="0" smtClean="0"/>
              <a:t>,</a:t>
            </a:r>
            <a:r>
              <a:rPr lang="fr-FR" dirty="0" smtClean="0"/>
              <a:t> </a:t>
            </a:r>
            <a:r>
              <a:rPr lang="en-US" dirty="0" err="1" smtClean="0"/>
              <a:t>предњачење</a:t>
            </a:r>
            <a:r>
              <a:rPr lang="fr-FR" dirty="0" smtClean="0"/>
              <a:t>, </a:t>
            </a:r>
            <a:r>
              <a:rPr lang="en-US" dirty="0" err="1" smtClean="0"/>
              <a:t>због</a:t>
            </a:r>
            <a:r>
              <a:rPr lang="en-US" dirty="0" smtClean="0"/>
              <a:t> </a:t>
            </a:r>
            <a:r>
              <a:rPr lang="en-US" dirty="0" err="1" smtClean="0"/>
              <a:t>тога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ГАМА</a:t>
            </a:r>
            <a:r>
              <a:rPr lang="en-US" dirty="0" smtClean="0"/>
              <a:t> </a:t>
            </a:r>
            <a:r>
              <a:rPr lang="en-US" dirty="0" err="1" smtClean="0"/>
              <a:t>тачка</a:t>
            </a:r>
            <a:r>
              <a:rPr lang="en-US" dirty="0" smtClean="0"/>
              <a:t> </a:t>
            </a:r>
            <a:r>
              <a:rPr lang="en-US" dirty="0" err="1" smtClean="0"/>
              <a:t>излази</a:t>
            </a:r>
            <a:r>
              <a:rPr lang="en-US" dirty="0" smtClean="0"/>
              <a:t> у </a:t>
            </a:r>
            <a:r>
              <a:rPr lang="en-US" dirty="0" err="1" smtClean="0"/>
              <a:t>сусрет</a:t>
            </a:r>
            <a:r>
              <a:rPr lang="en-US" dirty="0" smtClean="0"/>
              <a:t> </a:t>
            </a:r>
            <a:r>
              <a:rPr lang="en-US" dirty="0" err="1" smtClean="0"/>
              <a:t>Сунцу</a:t>
            </a:r>
            <a:r>
              <a:rPr lang="fr-FR" dirty="0" smtClean="0"/>
              <a:t>.</a:t>
            </a:r>
            <a:endParaRPr lang="sr-Cyrl-R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2.bp.blogspot.com/-bynNRjLIhiA/UzGjEl4xT2I/AAAAAAAACIA/_9tODOVWny8/s1600/precesija-prolecne-tacke-01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544" y="404664"/>
            <a:ext cx="820891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Због</a:t>
            </a:r>
            <a:r>
              <a:rPr lang="en-US" dirty="0" smtClean="0"/>
              <a:t> </a:t>
            </a:r>
            <a:r>
              <a:rPr lang="en-US" dirty="0" err="1" smtClean="0"/>
              <a:t>прецесије</a:t>
            </a:r>
            <a:r>
              <a:rPr lang="fr-FR" dirty="0" smtClean="0"/>
              <a:t>, </a:t>
            </a:r>
            <a:r>
              <a:rPr lang="en-US" dirty="0" err="1" smtClean="0"/>
              <a:t>ГАМА</a:t>
            </a:r>
            <a:r>
              <a:rPr lang="en-US" dirty="0" smtClean="0"/>
              <a:t> </a:t>
            </a:r>
            <a:r>
              <a:rPr lang="en-US" dirty="0" err="1" smtClean="0"/>
              <a:t>тачка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помера</a:t>
            </a:r>
            <a:r>
              <a:rPr lang="en-US" dirty="0" smtClean="0"/>
              <a:t> </a:t>
            </a:r>
            <a:r>
              <a:rPr lang="en-US" dirty="0" err="1" smtClean="0"/>
              <a:t>ретроградно</a:t>
            </a:r>
            <a:r>
              <a:rPr lang="en-US" dirty="0" smtClean="0"/>
              <a:t> у </a:t>
            </a:r>
            <a:r>
              <a:rPr lang="en-US" dirty="0" err="1" smtClean="0"/>
              <a:t>смеру</a:t>
            </a:r>
            <a:r>
              <a:rPr lang="en-US" dirty="0" smtClean="0"/>
              <a:t> </a:t>
            </a:r>
            <a:r>
              <a:rPr lang="en-US" dirty="0" err="1" smtClean="0"/>
              <a:t>казаљке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сату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еклиптици</a:t>
            </a:r>
            <a:r>
              <a:rPr lang="fr-FR" dirty="0" smtClean="0"/>
              <a:t>. </a:t>
            </a:r>
            <a:endParaRPr lang="sr-Cyrl-RS" dirty="0" smtClean="0"/>
          </a:p>
          <a:p>
            <a:r>
              <a:rPr lang="en-US" dirty="0" err="1" smtClean="0"/>
              <a:t>Ован</a:t>
            </a:r>
            <a:r>
              <a:rPr lang="fr-FR" dirty="0" smtClean="0"/>
              <a:t> (</a:t>
            </a:r>
            <a:r>
              <a:rPr lang="en-US" dirty="0" err="1" smtClean="0"/>
              <a:t>лат</a:t>
            </a:r>
            <a:r>
              <a:rPr lang="fr-FR" dirty="0" smtClean="0"/>
              <a:t>.</a:t>
            </a:r>
            <a:r>
              <a:rPr lang="fr-FR" i="1" dirty="0" smtClean="0"/>
              <a:t> </a:t>
            </a:r>
            <a:r>
              <a:rPr lang="la-Latn" i="1" dirty="0" smtClean="0"/>
              <a:t>Aries</a:t>
            </a:r>
            <a:r>
              <a:rPr lang="fr-FR" dirty="0" smtClean="0"/>
              <a:t>)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једна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fr-FR" dirty="0" smtClean="0"/>
              <a:t> 88 </a:t>
            </a:r>
            <a:r>
              <a:rPr lang="en-US" dirty="0" err="1" smtClean="0"/>
              <a:t>савремених</a:t>
            </a:r>
            <a:r>
              <a:rPr lang="en-US" dirty="0" smtClean="0"/>
              <a:t> и</a:t>
            </a:r>
            <a:r>
              <a:rPr lang="fr-FR" dirty="0" smtClean="0"/>
              <a:t> 48 </a:t>
            </a:r>
            <a:r>
              <a:rPr lang="en-US" dirty="0" err="1" smtClean="0"/>
              <a:t>оригиналних</a:t>
            </a:r>
            <a:r>
              <a:rPr lang="en-US" dirty="0" smtClean="0"/>
              <a:t> </a:t>
            </a:r>
            <a:r>
              <a:rPr lang="en-US" dirty="0" err="1" smtClean="0"/>
              <a:t>Птоломејевих</a:t>
            </a:r>
            <a:r>
              <a:rPr lang="en-US" dirty="0" smtClean="0"/>
              <a:t> </a:t>
            </a:r>
            <a:r>
              <a:rPr lang="en-US" dirty="0" err="1" smtClean="0"/>
              <a:t>сазвежђа</a:t>
            </a:r>
            <a:r>
              <a:rPr lang="fr-FR" dirty="0" smtClean="0"/>
              <a:t>.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грчкој</a:t>
            </a:r>
            <a:r>
              <a:rPr lang="en-US" dirty="0" smtClean="0"/>
              <a:t> </a:t>
            </a:r>
            <a:r>
              <a:rPr lang="en-US" dirty="0" err="1" smtClean="0"/>
              <a:t>митологији</a:t>
            </a:r>
            <a:r>
              <a:rPr lang="en-US" dirty="0" smtClean="0"/>
              <a:t> </a:t>
            </a:r>
            <a:r>
              <a:rPr lang="en-US" dirty="0" err="1" smtClean="0"/>
              <a:t>сазвежђе</a:t>
            </a:r>
            <a:r>
              <a:rPr lang="en-US" dirty="0" smtClean="0"/>
              <a:t> </a:t>
            </a:r>
            <a:r>
              <a:rPr lang="en-US" dirty="0" err="1" smtClean="0"/>
              <a:t>Овна</a:t>
            </a:r>
            <a:r>
              <a:rPr lang="en-US" dirty="0" smtClean="0"/>
              <a:t> </a:t>
            </a:r>
            <a:r>
              <a:rPr lang="en-US" dirty="0" err="1" smtClean="0"/>
              <a:t>представља</a:t>
            </a:r>
            <a:r>
              <a:rPr lang="en-US" dirty="0" smtClean="0"/>
              <a:t> </a:t>
            </a:r>
            <a:r>
              <a:rPr lang="en-US" dirty="0" err="1" smtClean="0"/>
              <a:t>овна</a:t>
            </a:r>
            <a:r>
              <a:rPr lang="en-US" dirty="0" smtClean="0"/>
              <a:t> </a:t>
            </a:r>
            <a:r>
              <a:rPr lang="en-US" dirty="0" err="1" smtClean="0"/>
              <a:t>чије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златно</a:t>
            </a:r>
            <a:r>
              <a:rPr lang="en-US" dirty="0" smtClean="0"/>
              <a:t> </a:t>
            </a:r>
            <a:r>
              <a:rPr lang="en-US" dirty="0" err="1" smtClean="0"/>
              <a:t>руно</a:t>
            </a:r>
            <a:r>
              <a:rPr lang="en-US" dirty="0" smtClean="0"/>
              <a:t> Ј</a:t>
            </a:r>
            <a:r>
              <a:rPr lang="sr-Cyrl-RS" dirty="0" smtClean="0"/>
              <a:t>асо</a:t>
            </a:r>
            <a:r>
              <a:rPr lang="en-US" dirty="0" smtClean="0"/>
              <a:t>н </a:t>
            </a:r>
            <a:r>
              <a:rPr lang="en-US" dirty="0" err="1" smtClean="0"/>
              <a:t>заједно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Аргонаутима</a:t>
            </a:r>
            <a:r>
              <a:rPr lang="en-US" dirty="0" smtClean="0"/>
              <a:t> </a:t>
            </a:r>
            <a:r>
              <a:rPr lang="en-US" dirty="0" err="1" smtClean="0"/>
              <a:t>украо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би</a:t>
            </a:r>
            <a:r>
              <a:rPr lang="en-US" dirty="0" smtClean="0"/>
              <a:t> </a:t>
            </a:r>
            <a:r>
              <a:rPr lang="en-US" dirty="0" err="1" smtClean="0"/>
              <a:t>повратио</a:t>
            </a:r>
            <a:r>
              <a:rPr lang="en-US" dirty="0" smtClean="0"/>
              <a:t> </a:t>
            </a:r>
            <a:r>
              <a:rPr lang="en-US" dirty="0" err="1" smtClean="0"/>
              <a:t>сво</a:t>
            </a:r>
            <a:r>
              <a:rPr lang="sr-Cyrl-RS" smtClean="0"/>
              <a:t>је</a:t>
            </a:r>
            <a:r>
              <a:rPr lang="en-US" smtClean="0"/>
              <a:t> </a:t>
            </a:r>
            <a:r>
              <a:rPr lang="en-US" dirty="0" err="1" smtClean="0"/>
              <a:t>престо</a:t>
            </a:r>
            <a:r>
              <a:rPr lang="fr-FR" dirty="0" smtClean="0"/>
              <a:t>. </a:t>
            </a:r>
            <a:endParaRPr lang="en-US" dirty="0" smtClean="0"/>
          </a:p>
          <a:p>
            <a:r>
              <a:rPr lang="en-US" dirty="0" smtClean="0"/>
              <a:t>У </a:t>
            </a:r>
            <a:r>
              <a:rPr lang="en-US" dirty="0" err="1" smtClean="0"/>
              <a:t>Овну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некада</a:t>
            </a:r>
            <a:r>
              <a:rPr lang="en-US" dirty="0" smtClean="0"/>
              <a:t> </a:t>
            </a:r>
            <a:r>
              <a:rPr lang="en-US" dirty="0" err="1" smtClean="0"/>
              <a:t>налазила</a:t>
            </a:r>
            <a:r>
              <a:rPr lang="en-US" dirty="0" smtClean="0"/>
              <a:t> и </a:t>
            </a:r>
            <a:r>
              <a:rPr lang="en-US" dirty="0" err="1" smtClean="0"/>
              <a:t>ГАМА</a:t>
            </a:r>
            <a:r>
              <a:rPr lang="en-US" dirty="0" smtClean="0"/>
              <a:t> </a:t>
            </a:r>
            <a:r>
              <a:rPr lang="en-US" dirty="0" err="1" smtClean="0"/>
              <a:t>тачка</a:t>
            </a:r>
            <a:r>
              <a:rPr lang="fr-FR" dirty="0" smtClean="0"/>
              <a:t> (</a:t>
            </a:r>
            <a:r>
              <a:rPr lang="en-US" dirty="0" err="1" smtClean="0"/>
              <a:t>тачка</a:t>
            </a:r>
            <a:r>
              <a:rPr lang="en-US" dirty="0" smtClean="0"/>
              <a:t> у </a:t>
            </a:r>
            <a:r>
              <a:rPr lang="en-US" dirty="0" err="1" smtClean="0"/>
              <a:t>којо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Земље</a:t>
            </a:r>
            <a:r>
              <a:rPr lang="en-US" dirty="0" smtClean="0"/>
              <a:t> </a:t>
            </a:r>
            <a:r>
              <a:rPr lang="en-US" dirty="0" err="1" smtClean="0"/>
              <a:t>види</a:t>
            </a:r>
            <a:r>
              <a:rPr lang="en-US" dirty="0" smtClean="0"/>
              <a:t> </a:t>
            </a:r>
            <a:r>
              <a:rPr lang="en-US" dirty="0" err="1" smtClean="0"/>
              <a:t>Сунце</a:t>
            </a:r>
            <a:r>
              <a:rPr lang="en-US" dirty="0" smtClean="0"/>
              <a:t> у </a:t>
            </a:r>
            <a:r>
              <a:rPr lang="en-US" dirty="0" err="1" smtClean="0"/>
              <a:t>тренутку</a:t>
            </a:r>
            <a:r>
              <a:rPr lang="en-US" dirty="0" smtClean="0"/>
              <a:t> </a:t>
            </a:r>
            <a:r>
              <a:rPr lang="en-US" dirty="0" err="1" smtClean="0"/>
              <a:t>пролећне</a:t>
            </a:r>
            <a:r>
              <a:rPr lang="en-US" dirty="0" smtClean="0"/>
              <a:t> </a:t>
            </a:r>
            <a:r>
              <a:rPr lang="en-US" dirty="0" err="1" smtClean="0"/>
              <a:t>равнодвевице</a:t>
            </a:r>
            <a:r>
              <a:rPr lang="fr-FR" dirty="0" smtClean="0"/>
              <a:t>),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чему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и </a:t>
            </a:r>
            <a:r>
              <a:rPr lang="en-US" dirty="0" err="1" smtClean="0"/>
              <a:t>добила</a:t>
            </a:r>
            <a:r>
              <a:rPr lang="en-US" dirty="0" smtClean="0"/>
              <a:t> </a:t>
            </a:r>
            <a:r>
              <a:rPr lang="en-US" dirty="0" err="1" smtClean="0"/>
              <a:t>име</a:t>
            </a:r>
            <a:r>
              <a:rPr lang="fr-FR" dirty="0" smtClean="0"/>
              <a:t> (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грчког</a:t>
            </a:r>
            <a:r>
              <a:rPr lang="en-US" dirty="0" smtClean="0"/>
              <a:t> </a:t>
            </a:r>
            <a:r>
              <a:rPr lang="en-US" dirty="0" err="1" smtClean="0"/>
              <a:t>слова</a:t>
            </a:r>
            <a:r>
              <a:rPr lang="fr-FR" dirty="0" smtClean="0"/>
              <a:t> „</a:t>
            </a:r>
            <a:r>
              <a:rPr lang="en-US" dirty="0" err="1" smtClean="0"/>
              <a:t>гама</a:t>
            </a:r>
            <a:r>
              <a:rPr lang="fr-FR" dirty="0" smtClean="0"/>
              <a:t>“, </a:t>
            </a:r>
            <a:r>
              <a:rPr lang="en-US" dirty="0" err="1" smtClean="0"/>
              <a:t>које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подсећало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астролошки</a:t>
            </a:r>
            <a:r>
              <a:rPr lang="en-US" dirty="0" smtClean="0"/>
              <a:t> </a:t>
            </a:r>
            <a:r>
              <a:rPr lang="en-US" dirty="0" err="1" smtClean="0"/>
              <a:t>симбол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Овна</a:t>
            </a:r>
            <a:r>
              <a:rPr lang="fr-FR" dirty="0" smtClean="0"/>
              <a:t>—</a:t>
            </a:r>
            <a:r>
              <a:rPr lang="sr-Cyrl-RS" dirty="0" smtClean="0"/>
              <a:t> </a:t>
            </a:r>
            <a:r>
              <a:rPr lang="fr-FR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ries.sv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56610"/>
            <a:ext cx="152400" cy="14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ries.sv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5733256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265</TotalTime>
  <Words>1042</Words>
  <Application>Microsoft Office PowerPoint</Application>
  <PresentationFormat>On-screen Show (4:3)</PresentationFormat>
  <Paragraphs>59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Slide 1</vt:lpstr>
      <vt:lpstr>Slide 2</vt:lpstr>
      <vt:lpstr>Фрикс и Хела; античка римска фреска из Попеје, Археолошки музеј, Напуљ</vt:lpstr>
      <vt:lpstr>Slide 4</vt:lpstr>
      <vt:lpstr>Митологија – Легенда о Златоруном Овну</vt:lpstr>
      <vt:lpstr>Сазвежђе Овна</vt:lpstr>
      <vt:lpstr>Slide 7</vt:lpstr>
      <vt:lpstr>Slide 8</vt:lpstr>
      <vt:lpstr>Slide 9</vt:lpstr>
      <vt:lpstr>Slide 10</vt:lpstr>
      <vt:lpstr>Slide 11</vt:lpstr>
      <vt:lpstr>Slide 12</vt:lpstr>
      <vt:lpstr>Колхида (грузијски კოლხეთი, kolkheti; лат. Kolxeti ; грчки Κολχίς, Kolchís) је у античкој географији представљало регију и краљевство на подручју Кавказа</vt:lpstr>
      <vt:lpstr> Колхида у митологији </vt:lpstr>
      <vt:lpstr>Slide 15</vt:lpstr>
      <vt:lpstr>Тројански рат</vt:lpstr>
      <vt:lpstr>Јонски стуб</vt:lpstr>
      <vt:lpstr>Мојсије</vt:lpstr>
      <vt:lpstr>Slide 19</vt:lpstr>
      <vt:lpstr>Nicolas Poussin, Zlatno tele. Dok je Mojsije na brdu Sinaj primao Božje zapovijedi, Aron načini Izraelcima lik zlatnog teleta kako bi mu se klanjali.  </vt:lpstr>
      <vt:lpstr>Шофар је труба овновског рога. У њу се дува на Roš Hašanu (јеврејску нову годину) и Jom Kipur  (Дан примирја). </vt:lpstr>
      <vt:lpstr>Slide 22</vt:lpstr>
      <vt:lpstr>Обећана земља</vt:lpstr>
      <vt:lpstr>Хазари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Златоруни крилати ован из мита о Аргонаутима – тачка прецесије у ново доба, доба Овна</dc:title>
  <dc:creator>Admin</dc:creator>
  <cp:lastModifiedBy>Asus</cp:lastModifiedBy>
  <cp:revision>34</cp:revision>
  <dcterms:created xsi:type="dcterms:W3CDTF">2017-02-26T21:37:04Z</dcterms:created>
  <dcterms:modified xsi:type="dcterms:W3CDTF">2017-04-21T13:27:11Z</dcterms:modified>
</cp:coreProperties>
</file>