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9" r:id="rId3"/>
    <p:sldId id="268" r:id="rId4"/>
    <p:sldId id="257" r:id="rId5"/>
    <p:sldId id="258" r:id="rId6"/>
    <p:sldId id="260" r:id="rId7"/>
    <p:sldId id="261" r:id="rId8"/>
    <p:sldId id="262" r:id="rId9"/>
    <p:sldId id="270" r:id="rId10"/>
    <p:sldId id="271" r:id="rId11"/>
    <p:sldId id="263" r:id="rId12"/>
    <p:sldId id="264" r:id="rId13"/>
    <p:sldId id="265" r:id="rId14"/>
    <p:sldId id="266" r:id="rId15"/>
    <p:sldId id="269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FA98-742A-441C-A757-75B2DE5A5CAE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C9DE-5898-475F-AEC4-39E00EE22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FA98-742A-441C-A757-75B2DE5A5CAE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C9DE-5898-475F-AEC4-39E00EE22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FA98-742A-441C-A757-75B2DE5A5CAE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C9DE-5898-475F-AEC4-39E00EE22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FA98-742A-441C-A757-75B2DE5A5CAE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C9DE-5898-475F-AEC4-39E00EE22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FA98-742A-441C-A757-75B2DE5A5CAE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C9DE-5898-475F-AEC4-39E00EE22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FA98-742A-441C-A757-75B2DE5A5CAE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C9DE-5898-475F-AEC4-39E00EE22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FA98-742A-441C-A757-75B2DE5A5CAE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C9DE-5898-475F-AEC4-39E00EE22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FA98-742A-441C-A757-75B2DE5A5CAE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C9DE-5898-475F-AEC4-39E00EE22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FA98-742A-441C-A757-75B2DE5A5CAE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C9DE-5898-475F-AEC4-39E00EE22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FA98-742A-441C-A757-75B2DE5A5CAE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C9DE-5898-475F-AEC4-39E00EE22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FA98-742A-441C-A757-75B2DE5A5CAE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B9C9DE-5898-475F-AEC4-39E00EE228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88FA98-742A-441C-A757-75B2DE5A5CAE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B9C9DE-5898-475F-AEC4-39E00EE2286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3570" y="785794"/>
            <a:ext cx="3200368" cy="1143008"/>
          </a:xfrm>
          <a:solidFill>
            <a:srgbClr val="FFFF00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r"/>
            <a:r>
              <a:rPr lang="sr-Cyrl-CS" sz="2800" dirty="0" smtClean="0"/>
              <a:t>Др Петар В. Вуца</a:t>
            </a:r>
            <a:br>
              <a:rPr lang="sr-Cyrl-CS" sz="2800" dirty="0" smtClean="0"/>
            </a:br>
            <a:r>
              <a:rPr lang="sr-Cyrl-CS" sz="2800" dirty="0" smtClean="0"/>
              <a:t>Наданићи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3067056"/>
          </a:xfrm>
        </p:spPr>
        <p:txBody>
          <a:bodyPr>
            <a:normAutofit/>
          </a:bodyPr>
          <a:lstStyle/>
          <a:p>
            <a:pPr algn="ctr"/>
            <a:endParaRPr lang="sr-Cyrl-C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sr-Cyrl-CS" sz="3200" b="1" dirty="0" smtClean="0">
                <a:solidFill>
                  <a:srgbClr val="FF0000"/>
                </a:solidFill>
              </a:rPr>
              <a:t>МИЛИВОЈ 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sr-Cyrl-CS" sz="3200" b="1" dirty="0" smtClean="0">
                <a:solidFill>
                  <a:srgbClr val="FF0000"/>
                </a:solidFill>
              </a:rPr>
              <a:t>ЈУГИН</a:t>
            </a:r>
          </a:p>
          <a:p>
            <a:pPr algn="ctr"/>
            <a:r>
              <a:rPr lang="sr-Cyrl-CS" sz="3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sr-Cyrl-CS" b="1" dirty="0" smtClean="0">
                <a:solidFill>
                  <a:srgbClr val="FF0000"/>
                </a:solidFill>
              </a:rPr>
              <a:t>КИКИНЂАНИН У ОРБИТАЛНОЈ       СТАНИЦИ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vek i kosm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142984"/>
            <a:ext cx="385765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CS" dirty="0" smtClean="0">
                <a:solidFill>
                  <a:srgbClr val="FFFF00"/>
                </a:solidFill>
              </a:rPr>
              <a:t>ОДРЖАО МНОШТВО ПОПУЛАРНИХ ПРЕДАВАЊА О АСТРОНААУТИЦИ. ЈЕДНО ОД ТИХ ПРЕДАВАЊА ОДРЖАО ЈЕ У РОДНОЈ КИКИНДИ. ТРГ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sr-Cyrl-CS" dirty="0" smtClean="0">
                <a:solidFill>
                  <a:srgbClr val="FFFF00"/>
                </a:solidFill>
              </a:rPr>
              <a:t>ИМАО ИЗЛОЖБУ СВОЈИХ УМЕТНИЧКИХ </a:t>
            </a:r>
            <a:r>
              <a:rPr lang="sr-Cyrl-CS" dirty="0" smtClean="0">
                <a:solidFill>
                  <a:srgbClr val="FFFF00"/>
                </a:solidFill>
              </a:rPr>
              <a:t>РАДОВА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sr-Cyrl-CS" dirty="0" smtClean="0">
                <a:solidFill>
                  <a:srgbClr val="FFFF00"/>
                </a:solidFill>
              </a:rPr>
              <a:t>КИКИНДИ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endParaRPr lang="sr-Cyrl-CS" dirty="0" smtClean="0"/>
          </a:p>
          <a:p>
            <a:r>
              <a:rPr lang="sr-Cyrl-CS" dirty="0" smtClean="0">
                <a:solidFill>
                  <a:srgbClr val="FFFF00"/>
                </a:solidFill>
              </a:rPr>
              <a:t>ЈУГОСЛОВЕНСКОЈ ЈАВНОСТИ ЈЕ БИО ПОЗНАТ КАО СТРУЧНИ КОМЕНТАТОР ТЕЛЕВИЗИЈЕ БЕОГРАД  СА ДЕШАВАЊИМА У КОСМОСУ ОД 1961</a:t>
            </a:r>
            <a:r>
              <a:rPr lang="sr-Cyrl-CS" dirty="0">
                <a:solidFill>
                  <a:srgbClr val="FFFF00"/>
                </a:solidFill>
              </a:rPr>
              <a:t>. </a:t>
            </a:r>
            <a:r>
              <a:rPr lang="sr-Cyrl-CS" dirty="0" smtClean="0">
                <a:solidFill>
                  <a:srgbClr val="FFFF00"/>
                </a:solidFill>
              </a:rPr>
              <a:t>ГОДИНЕ.</a:t>
            </a:r>
          </a:p>
          <a:p>
            <a:r>
              <a:rPr lang="sr-Cyrl-CS" dirty="0" smtClean="0">
                <a:solidFill>
                  <a:srgbClr val="FFFF00"/>
                </a:solidFill>
              </a:rPr>
              <a:t> </a:t>
            </a:r>
            <a:r>
              <a:rPr lang="sr-Cyrl-CS" dirty="0">
                <a:solidFill>
                  <a:srgbClr val="FFFF00"/>
                </a:solidFill>
              </a:rPr>
              <a:t>У </a:t>
            </a:r>
            <a:r>
              <a:rPr lang="sr-Cyrl-CS" dirty="0" smtClean="0">
                <a:solidFill>
                  <a:srgbClr val="FFFF00"/>
                </a:solidFill>
              </a:rPr>
              <a:t>ДИРЕКТНОМ ПРЕНОСУ ИЗ КЕЈП КЕНЕДИЈА КОМЕНТАРИСАО ЈЕ ЛАНСИРАЊЕ ПРВИХ ЉУДИ НА МЕСЕЦ </a:t>
            </a:r>
            <a:r>
              <a:rPr lang="sr-Cyrl-CS" dirty="0" smtClean="0">
                <a:solidFill>
                  <a:srgbClr val="FFFF00"/>
                </a:solidFill>
              </a:rPr>
              <a:t> У </a:t>
            </a:r>
            <a:r>
              <a:rPr lang="sr-Cyrl-CS" dirty="0" smtClean="0">
                <a:solidFill>
                  <a:srgbClr val="FFFF00"/>
                </a:solidFill>
              </a:rPr>
              <a:t>КОСМИЧКОМ БРОЈДУ „ АПОЛО-11</a:t>
            </a:r>
            <a:r>
              <a:rPr lang="sr-Cyrl-CS" dirty="0">
                <a:solidFill>
                  <a:srgbClr val="FFFF00"/>
                </a:solidFill>
              </a:rPr>
              <a:t>“.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Cyrl-CS" dirty="0" smtClean="0">
                <a:solidFill>
                  <a:srgbClr val="FFFF00"/>
                </a:solidFill>
              </a:rPr>
              <a:t> БИО ЈЕ ГОДИНАМА ГЕНЕРАЛНИ СЕКРЕТАР САВЕЗА АСТРОНАУТИЧКИХ И РАКЕТНИХ ОРГАНИЗАЦИЈА ЈУГОСЛАВИЈЕ( </a:t>
            </a:r>
            <a:r>
              <a:rPr lang="sr-Cyrl-CS" dirty="0">
                <a:solidFill>
                  <a:srgbClr val="FFFF00"/>
                </a:solidFill>
              </a:rPr>
              <a:t>САРОЈ</a:t>
            </a:r>
            <a:r>
              <a:rPr lang="sr-Cyrl-CS" dirty="0" smtClean="0">
                <a:solidFill>
                  <a:srgbClr val="FFFF00"/>
                </a:solidFill>
              </a:rPr>
              <a:t>)</a:t>
            </a:r>
          </a:p>
          <a:p>
            <a:pPr>
              <a:buNone/>
            </a:pPr>
            <a:r>
              <a:rPr lang="sr-Cyrl-CS" dirty="0" smtClean="0">
                <a:solidFill>
                  <a:srgbClr val="FFFF00"/>
                </a:solidFill>
              </a:rPr>
              <a:t> ПРЕДСЕДНИК САВЕЗА АСТРОНАУТИЧКИХ И РАКЕТНИХ  ОРГАНИЗАЦИЈА СРБИЈЕ.</a:t>
            </a:r>
          </a:p>
          <a:p>
            <a:pPr>
              <a:buNone/>
            </a:pPr>
            <a:r>
              <a:rPr lang="sr-Cyrl-CS" dirty="0" smtClean="0">
                <a:solidFill>
                  <a:srgbClr val="FFFF00"/>
                </a:solidFill>
              </a:rPr>
              <a:t>- ДОБИО ПРИЗНАЊА И ОДЛИКОВАЊА ЗА ПОПУЛАРИЗАЦИЈУ НАУКЕ.</a:t>
            </a:r>
          </a:p>
          <a:p>
            <a:pPr>
              <a:buFontTx/>
              <a:buChar char="-"/>
            </a:pPr>
            <a:r>
              <a:rPr lang="sr-Cyrl-CS" dirty="0" smtClean="0">
                <a:solidFill>
                  <a:srgbClr val="FFFF00"/>
                </a:solidFill>
              </a:rPr>
              <a:t>БИО ЈЕ ДОПИСНИ ЧЛАН МЕЂУНАРОДНЕ АСТРОНАУТИЧКЕ АКАДЕМИЈЕ (</a:t>
            </a:r>
            <a:r>
              <a:rPr lang="sr-Cyrl-CS" dirty="0">
                <a:solidFill>
                  <a:srgbClr val="FFFF00"/>
                </a:solidFill>
              </a:rPr>
              <a:t>ИАА</a:t>
            </a:r>
            <a:r>
              <a:rPr lang="sr-Cyrl-CS" dirty="0" smtClean="0">
                <a:solidFill>
                  <a:srgbClr val="FFFF00"/>
                </a:solidFill>
              </a:rPr>
              <a:t>),</a:t>
            </a:r>
          </a:p>
          <a:p>
            <a:pPr>
              <a:buFontTx/>
              <a:buChar char="-"/>
            </a:pPr>
            <a:r>
              <a:rPr lang="sr-Cyrl-CS" dirty="0" smtClean="0">
                <a:solidFill>
                  <a:srgbClr val="FFFF00"/>
                </a:solidFill>
              </a:rPr>
              <a:t>БИО УЧЕСНИК НА ГОДИШЊИМ КОНГРЕСИМА </a:t>
            </a:r>
          </a:p>
          <a:p>
            <a:pPr>
              <a:buFontTx/>
              <a:buChar char="-"/>
            </a:pPr>
            <a:r>
              <a:rPr lang="sr-Cyrl-CS" dirty="0" smtClean="0">
                <a:solidFill>
                  <a:srgbClr val="FFFF00"/>
                </a:solidFill>
              </a:rPr>
              <a:t> ШЕСТ ПУТА ЈЕ БОРАВИО У  КОСМИЧКИМ ЦЕНТРИМА  </a:t>
            </a:r>
            <a:r>
              <a:rPr lang="sr-Cyrl-CS" dirty="0">
                <a:solidFill>
                  <a:srgbClr val="FFFF00"/>
                </a:solidFill>
              </a:rPr>
              <a:t>САД </a:t>
            </a:r>
            <a:r>
              <a:rPr lang="sr-Cyrl-CS" dirty="0" smtClean="0">
                <a:solidFill>
                  <a:srgbClr val="FFFF00"/>
                </a:solidFill>
              </a:rPr>
              <a:t> И НА КОСМОДРОМУ КЕЈП КАНАВЕРАЛ, ПРИСУСТВОВАО ЛАНСИРАЊУ КОСМИЧКИХ БРОДОВА „ АПОЛО“  И  </a:t>
            </a:r>
            <a:r>
              <a:rPr lang="sr-Cyrl-CS" dirty="0">
                <a:solidFill>
                  <a:srgbClr val="FFFF00"/>
                </a:solidFill>
              </a:rPr>
              <a:t>„ </a:t>
            </a:r>
            <a:r>
              <a:rPr lang="sr-Cyrl-CS" dirty="0" smtClean="0">
                <a:solidFill>
                  <a:srgbClr val="FFFF00"/>
                </a:solidFill>
              </a:rPr>
              <a:t>СПЕЈС ШАТ“.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CS" dirty="0" smtClean="0">
                <a:solidFill>
                  <a:srgbClr val="FFFF00"/>
                </a:solidFill>
              </a:rPr>
              <a:t>ЛИЧНИ ПРИЈАТЕЉ И ПОЗНАНИК ВЕЛИКОГ БРОЈА КОСМОНАУТА И АСТРОНАУТА .</a:t>
            </a:r>
          </a:p>
          <a:p>
            <a:r>
              <a:rPr lang="sr-Cyrl-CS" dirty="0" smtClean="0">
                <a:solidFill>
                  <a:srgbClr val="FFFF00"/>
                </a:solidFill>
              </a:rPr>
              <a:t> МИЛИВОЈ ЈУГИН ЈЕ УГОСТИО ЧУВЕНОГ РУСКОГ КОСМОНАУТА ВИКТОРА ПЕТРОВИЧА САВИНИХА.</a:t>
            </a:r>
          </a:p>
          <a:p>
            <a:r>
              <a:rPr lang="sr-Cyrl-CS" dirty="0" smtClean="0">
                <a:solidFill>
                  <a:srgbClr val="FFFF00"/>
                </a:solidFill>
              </a:rPr>
              <a:t>ПОСЈЕТИЛИ СУ ГУЧУ.</a:t>
            </a:r>
          </a:p>
          <a:p>
            <a:r>
              <a:rPr lang="sr-Cyrl-CS" dirty="0" smtClean="0">
                <a:solidFill>
                  <a:srgbClr val="FFFF00"/>
                </a:solidFill>
              </a:rPr>
              <a:t> УЛИЦАМА БЕОГРАДА ВОЗИО ЈЕ КОСМОНАУТА ПАВЕЛА ПОПОВИЧА У ЊЕГОВОЈ „ФИЋИ“. БИЛИ СУ ВЕЛИКИ ПРИЈАТЕЉИ. МИЛИВОЈ ЈЕ ДОБИО ДОЗВОЛУ ДА У БАЈКОНУРУ ПРИСУСТВУЈЕ ЛАНСИРАЊУ НОВЕ ПОСАДЕ “ СОЈУЗ </a:t>
            </a:r>
            <a:r>
              <a:rPr lang="sr-Cyrl-CS" dirty="0">
                <a:solidFill>
                  <a:srgbClr val="FFFF00"/>
                </a:solidFill>
              </a:rPr>
              <a:t>ТМ-5“ </a:t>
            </a:r>
            <a:r>
              <a:rPr lang="sr-Cyrl-CS" dirty="0" smtClean="0">
                <a:solidFill>
                  <a:srgbClr val="FFFF00"/>
                </a:solidFill>
              </a:rPr>
              <a:t> ЧИЈЕ ЈЕ ОДРЕДИШТЕ БИЛА ОРБИТАЛНА СТАНИЦА                 „ МИР“. ЛАНСИРАЊЕ ЈЕ БИЛО УСПЕШНО</a:t>
            </a:r>
            <a:r>
              <a:rPr lang="sr-Cyrl-C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DOCUME~1\Admin\LOCALS~1\Temp\Stevan_Kragujevic,_sovjetski_kosmonaut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85860"/>
            <a:ext cx="5566314" cy="395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57224" y="5715016"/>
            <a:ext cx="7929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</a:rPr>
              <a:t>СА ПАВЕЛОМ ПОПОВИЧЕМ СОВЈЕТСКИМ АСТРОНАУТОМ У БЕОГРАДУ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sr-Cyrl-CS" dirty="0" smtClean="0">
                <a:solidFill>
                  <a:srgbClr val="FFFF00"/>
                </a:solidFill>
              </a:rPr>
              <a:t>ОРГАНИЗОВАО ЈЕ ТРИ МЕЂУНАРОДНЕ КОСМИЧКЕ ИЗЛОЖБЕ У БЕОГРАДУ:</a:t>
            </a:r>
          </a:p>
          <a:p>
            <a:r>
              <a:rPr lang="sr-Cyrl-CS" dirty="0" smtClean="0">
                <a:solidFill>
                  <a:srgbClr val="FFFF00"/>
                </a:solidFill>
              </a:rPr>
              <a:t>КОСМОС </a:t>
            </a:r>
            <a:r>
              <a:rPr lang="sr-Cyrl-CS" dirty="0">
                <a:solidFill>
                  <a:srgbClr val="FFFF00"/>
                </a:solidFill>
              </a:rPr>
              <a:t>МИРУ </a:t>
            </a:r>
            <a:r>
              <a:rPr lang="sr-Cyrl-CS" dirty="0" smtClean="0">
                <a:solidFill>
                  <a:srgbClr val="FFFF00"/>
                </a:solidFill>
              </a:rPr>
              <a:t>– 1  </a:t>
            </a:r>
            <a:r>
              <a:rPr lang="sr-Cyrl-CS" dirty="0">
                <a:solidFill>
                  <a:srgbClr val="FFFF00"/>
                </a:solidFill>
              </a:rPr>
              <a:t>1967 ; </a:t>
            </a:r>
            <a:endParaRPr lang="sr-Cyrl-CS" dirty="0" smtClean="0">
              <a:solidFill>
                <a:srgbClr val="FFFF00"/>
              </a:solidFill>
            </a:endParaRPr>
          </a:p>
          <a:p>
            <a:r>
              <a:rPr lang="sr-Cyrl-CS" dirty="0" smtClean="0">
                <a:solidFill>
                  <a:srgbClr val="FFFF00"/>
                </a:solidFill>
              </a:rPr>
              <a:t>КОСМОС </a:t>
            </a:r>
            <a:r>
              <a:rPr lang="sr-Cyrl-CS" dirty="0">
                <a:solidFill>
                  <a:srgbClr val="FFFF00"/>
                </a:solidFill>
              </a:rPr>
              <a:t>МИРУ – 2  из 1971. </a:t>
            </a:r>
            <a:r>
              <a:rPr lang="sr-Cyrl-CS" dirty="0" smtClean="0">
                <a:solidFill>
                  <a:srgbClr val="FFFF00"/>
                </a:solidFill>
              </a:rPr>
              <a:t>ГОДИНЕ ГДЕ СУ ГОСТИ БИЛИ КОСМОНАУТ ПОПОВИЧ И АМЕРИЧКИ АСТРОНАУТ ТОМАС СТЕФОРД, КОМАНДАТ МИСИЈЕ „ АПОЛО  </a:t>
            </a:r>
            <a:r>
              <a:rPr lang="sr-Cyrl-CS" dirty="0">
                <a:solidFill>
                  <a:srgbClr val="FFFF00"/>
                </a:solidFill>
              </a:rPr>
              <a:t>-10“; </a:t>
            </a:r>
            <a:endParaRPr lang="sr-Cyrl-CS" dirty="0" smtClean="0">
              <a:solidFill>
                <a:srgbClr val="FFFF00"/>
              </a:solidFill>
            </a:endParaRPr>
          </a:p>
          <a:p>
            <a:r>
              <a:rPr lang="sr-Cyrl-CS" dirty="0" smtClean="0">
                <a:solidFill>
                  <a:srgbClr val="FFFF00"/>
                </a:solidFill>
              </a:rPr>
              <a:t>КОСМОС </a:t>
            </a:r>
            <a:r>
              <a:rPr lang="sr-Cyrl-CS" dirty="0">
                <a:solidFill>
                  <a:srgbClr val="FFFF00"/>
                </a:solidFill>
              </a:rPr>
              <a:t>МИРУ - 3.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sr-Cyrl-CS" dirty="0" smtClean="0">
                <a:solidFill>
                  <a:srgbClr val="FFFF00"/>
                </a:solidFill>
              </a:rPr>
              <a:t>ПРВИ МЕЂУНАРОДНИ СИМПОЗИЈУ „ </a:t>
            </a:r>
            <a:r>
              <a:rPr lang="sr-Cyrl-CS" dirty="0">
                <a:solidFill>
                  <a:srgbClr val="FFFF00"/>
                </a:solidFill>
              </a:rPr>
              <a:t>ИСТРАЖИВАЊЕ КОСМОСА И ДРУШТВО “ </a:t>
            </a:r>
            <a:r>
              <a:rPr lang="sr-Cyrl-CS" dirty="0" smtClean="0">
                <a:solidFill>
                  <a:srgbClr val="FFFF00"/>
                </a:solidFill>
              </a:rPr>
              <a:t>БЕОГРАД  1971.ГОДИНЕ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CS" dirty="0" smtClean="0">
                <a:solidFill>
                  <a:srgbClr val="FFFF00"/>
                </a:solidFill>
              </a:rPr>
              <a:t>КИКИНДА НОЋУ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07176" y="1935321"/>
            <a:ext cx="6529647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http://www.glas-javnosti.rs/files/image_for_teaser/jugin96846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692948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sr-Cyrl-CS" dirty="0" smtClean="0">
                <a:solidFill>
                  <a:srgbClr val="FFFF00"/>
                </a:solidFill>
              </a:rPr>
              <a:t>МИЛИВОЈ ЈУГИН РОЂЕН  </a:t>
            </a:r>
            <a:r>
              <a:rPr lang="en-US" dirty="0" smtClean="0">
                <a:solidFill>
                  <a:srgbClr val="FFFF00"/>
                </a:solidFill>
              </a:rPr>
              <a:t> 22</a:t>
            </a:r>
            <a:r>
              <a:rPr lang="sr-Cyrl-CS" dirty="0" smtClean="0">
                <a:solidFill>
                  <a:srgbClr val="FFFF00"/>
                </a:solidFill>
              </a:rPr>
              <a:t>.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sr-Cyrl-CS" dirty="0">
                <a:solidFill>
                  <a:srgbClr val="FFFF00"/>
                </a:solidFill>
              </a:rPr>
              <a:t>августа 1925. </a:t>
            </a:r>
            <a:r>
              <a:rPr lang="sr-Cyrl-CS" dirty="0" smtClean="0">
                <a:solidFill>
                  <a:srgbClr val="FFFF00"/>
                </a:solidFill>
              </a:rPr>
              <a:t>ГОДИНЕ У ВЕЛИКОЈ КИКИНДИ ( САДА ГРАД КИКИНДА). ОТАЦ  МАКСИМ УСПЕШАН ТРГОВАЦ И МАЈКА СОФИЈА РОЂЕНА ЈОВАНОВИЋ</a:t>
            </a:r>
            <a:r>
              <a:rPr lang="sr-Cyrl-C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endParaRPr lang="sr-Cyrl-CS" dirty="0" smtClean="0"/>
          </a:p>
          <a:p>
            <a:r>
              <a:rPr lang="sr-Cyrl-CS" dirty="0" smtClean="0">
                <a:solidFill>
                  <a:srgbClr val="FFFF00"/>
                </a:solidFill>
              </a:rPr>
              <a:t>КУЋА</a:t>
            </a:r>
          </a:p>
          <a:p>
            <a:endParaRPr lang="sr-Cyrl-CS" dirty="0" smtClean="0">
              <a:solidFill>
                <a:srgbClr val="FFFF00"/>
              </a:solidFill>
            </a:endParaRPr>
          </a:p>
          <a:p>
            <a:endParaRPr lang="sr-Cyrl-CS" dirty="0" smtClean="0">
              <a:solidFill>
                <a:srgbClr val="FFFF00"/>
              </a:solidFill>
            </a:endParaRPr>
          </a:p>
          <a:p>
            <a:endParaRPr lang="sr-Cyrl-CS" dirty="0" smtClean="0">
              <a:solidFill>
                <a:srgbClr val="FFFF00"/>
              </a:solidFill>
            </a:endParaRPr>
          </a:p>
          <a:p>
            <a:endParaRPr lang="sr-Cyrl-CS" dirty="0" smtClean="0">
              <a:solidFill>
                <a:srgbClr val="FFFF00"/>
              </a:solidFill>
            </a:endParaRPr>
          </a:p>
          <a:p>
            <a:endParaRPr lang="sr-Cyrl-CS" dirty="0" smtClean="0">
              <a:solidFill>
                <a:srgbClr val="FFFF00"/>
              </a:solidFill>
            </a:endParaRPr>
          </a:p>
          <a:p>
            <a:endParaRPr lang="sr-Cyrl-CS" dirty="0" smtClean="0">
              <a:solidFill>
                <a:srgbClr val="FFFF00"/>
              </a:solidFill>
            </a:endParaRPr>
          </a:p>
          <a:p>
            <a:r>
              <a:rPr lang="sr-Cyrl-CS" dirty="0" smtClean="0">
                <a:solidFill>
                  <a:srgbClr val="FFFF00"/>
                </a:solidFill>
              </a:rPr>
              <a:t>ДОСИТЕЈЕВА БР.31</a:t>
            </a:r>
          </a:p>
          <a:p>
            <a:r>
              <a:rPr lang="sr-Cyrl-CS" dirty="0" smtClean="0">
                <a:solidFill>
                  <a:srgbClr val="FFFF00"/>
                </a:solidFill>
              </a:rPr>
              <a:t>УМРО 20.ЈАНУАРА  2013.ГОДИНЕ У БЕОГРАДУ. ДОАЈЕН КОСМОНАУТИКЕ И ВЕЛИКИ ПОПУЛИЗАТОР ИСТРАЖИВАЊА КОСМОСА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r>
              <a:rPr lang="sr-Cyrl-CS" dirty="0" smtClean="0">
                <a:solidFill>
                  <a:srgbClr val="FFFF00"/>
                </a:solidFill>
              </a:rPr>
              <a:t>ОСНОВНУ ШКОЛУ И ГИМНАЗИЈУ  ЗАВРШИО У КИКИНДИ</a:t>
            </a:r>
          </a:p>
          <a:p>
            <a:r>
              <a:rPr lang="sr-Cyrl-CS" dirty="0" smtClean="0">
                <a:solidFill>
                  <a:srgbClr val="FFFF00"/>
                </a:solidFill>
              </a:rPr>
              <a:t>УПИСАО ЈЕ  ТЕХНИЧКУ ВЕЛИКУ ШКОЛУ ОДСЕК ВАЗДУХОПЛОВСТВО У БЕОГРАДУ ГДЕ ЈЕ И ДИПЛОМИРАО 1954. </a:t>
            </a:r>
          </a:p>
          <a:p>
            <a:r>
              <a:rPr lang="sr-Cyrl-CS" dirty="0" smtClean="0">
                <a:solidFill>
                  <a:srgbClr val="FFFF00"/>
                </a:solidFill>
              </a:rPr>
              <a:t>ЖИВИО И РАДИО У БЕОГРАДУ</a:t>
            </a:r>
          </a:p>
          <a:p>
            <a:r>
              <a:rPr lang="sr-Cyrl-CS" dirty="0" smtClean="0">
                <a:solidFill>
                  <a:srgbClr val="FFFF00"/>
                </a:solidFill>
              </a:rPr>
              <a:t>РАДИО ЈЕ КАО ВАЗДУХОПЛОВНИ ИНЖЕЊЕР НА КОНСТРУКЦИЈИ НАШИХ ПОЗНАТИХ МЛАЗНИХ АВИОНА „ ГАЛЕБ “ И    </a:t>
            </a:r>
            <a:r>
              <a:rPr lang="sr-Cyrl-CS" dirty="0">
                <a:solidFill>
                  <a:srgbClr val="FFFF00"/>
                </a:solidFill>
              </a:rPr>
              <a:t>„ </a:t>
            </a:r>
            <a:r>
              <a:rPr lang="sr-Cyrl-CS" dirty="0" smtClean="0">
                <a:solidFill>
                  <a:srgbClr val="FFFF00"/>
                </a:solidFill>
              </a:rPr>
              <a:t>ЈАСТРЕБ“ КАО И ЛАКОГ КЛИПНОГ АВИОН     </a:t>
            </a:r>
            <a:r>
              <a:rPr lang="sr-Cyrl-CS" dirty="0" smtClean="0">
                <a:solidFill>
                  <a:srgbClr val="FFFF00"/>
                </a:solidFill>
              </a:rPr>
              <a:t>    </a:t>
            </a:r>
            <a:r>
              <a:rPr lang="sr-Cyrl-CS" dirty="0" smtClean="0">
                <a:solidFill>
                  <a:srgbClr val="FFFF00"/>
                </a:solidFill>
              </a:rPr>
              <a:t>“ КРАГУ“</a:t>
            </a:r>
            <a:endParaRPr lang="en-US" dirty="0">
              <a:solidFill>
                <a:srgbClr val="FFFF00"/>
              </a:solidFill>
            </a:endParaRPr>
          </a:p>
          <a:p>
            <a:endParaRPr lang="sr-Cyrl-CS" dirty="0" smtClean="0"/>
          </a:p>
          <a:p>
            <a:endParaRPr lang="sr-Cyrl-C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r>
              <a:rPr lang="sr-Cyrl-CS" dirty="0" smtClean="0">
                <a:solidFill>
                  <a:srgbClr val="FFFF00"/>
                </a:solidFill>
              </a:rPr>
              <a:t>МИЛИВОЈ ЈУГИН ЈЕ ПРЕ ЛАНСИРАЊА ПРВОГ ЗЕМЉИНОГ ВЕШТАЧКОГ САТЕЛИТА ИМАО ВЕЛИКО  ИНТЕРЕСОВАЊЕ ЗА МОГУЋНОСТИ ОСТВАРИВАЊА КОСМИЧКОГ ЛЕТА И ИСТРАЖИВАЊЕ ВАСИОНСКОГ ПРОСТОРА.</a:t>
            </a:r>
          </a:p>
          <a:p>
            <a:r>
              <a:rPr lang="sr-Cyrl-CS" dirty="0" smtClean="0">
                <a:solidFill>
                  <a:srgbClr val="FFFF00"/>
                </a:solidFill>
              </a:rPr>
              <a:t> ОН ЈЕ ЈЕДАН ОД НАШИХ НАЈАКТИВНИЈИХ ПОПУЛИЗАТОРА  ИДЕЈА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sr-Cyrl-CS" dirty="0" smtClean="0">
                <a:solidFill>
                  <a:srgbClr val="FFFF00"/>
                </a:solidFill>
              </a:rPr>
              <a:t>АСТРОНАУТИКЕ </a:t>
            </a:r>
            <a:r>
              <a:rPr lang="sr-Cyrl-CS" dirty="0" smtClean="0">
                <a:solidFill>
                  <a:srgbClr val="FFFF00"/>
                </a:solidFill>
              </a:rPr>
              <a:t>ОД ПРВИХ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sr-Cyrl-CS" dirty="0" smtClean="0">
                <a:solidFill>
                  <a:srgbClr val="FFFF00"/>
                </a:solidFill>
              </a:rPr>
              <a:t>ДАНА </a:t>
            </a:r>
            <a:r>
              <a:rPr lang="sr-Cyrl-CS" dirty="0" smtClean="0">
                <a:solidFill>
                  <a:srgbClr val="FFFF00"/>
                </a:solidFill>
              </a:rPr>
              <a:t>КОСМИЧКЕ ЕРЕ.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/>
          </a:bodyPr>
          <a:lstStyle/>
          <a:p>
            <a:r>
              <a:rPr lang="sr-Cyrl-CS" dirty="0" smtClean="0">
                <a:solidFill>
                  <a:srgbClr val="FFFF00"/>
                </a:solidFill>
              </a:rPr>
              <a:t>АУТОР ЈЕ ВЕЛИКОГ БРОЈА СТРУЧНИХ РАДОВА. </a:t>
            </a:r>
          </a:p>
          <a:p>
            <a:r>
              <a:rPr lang="sr-Cyrl-CS" dirty="0" smtClean="0">
                <a:solidFill>
                  <a:srgbClr val="FFFF00"/>
                </a:solidFill>
              </a:rPr>
              <a:t>НАПИСАО ЈЕ ЈЕДАНЕСТ КЊИГА: </a:t>
            </a:r>
          </a:p>
          <a:p>
            <a:r>
              <a:rPr lang="sr-Cyrl-CS" dirty="0" smtClean="0">
                <a:solidFill>
                  <a:srgbClr val="FFFF00"/>
                </a:solidFill>
              </a:rPr>
              <a:t> </a:t>
            </a:r>
            <a:r>
              <a:rPr lang="sr-Cyrl-CS" i="1" dirty="0" smtClean="0">
                <a:solidFill>
                  <a:srgbClr val="FFFF00"/>
                </a:solidFill>
              </a:rPr>
              <a:t>ВЕШТАЧКИ ЗЕМЉАНИ САТЕЛИТИ </a:t>
            </a:r>
            <a:r>
              <a:rPr lang="sr-Cyrl-CS" dirty="0" smtClean="0">
                <a:solidFill>
                  <a:srgbClr val="FFFF00"/>
                </a:solidFill>
              </a:rPr>
              <a:t> </a:t>
            </a:r>
            <a:r>
              <a:rPr lang="sr-Cyrl-CS" dirty="0">
                <a:solidFill>
                  <a:srgbClr val="FFFF00"/>
                </a:solidFill>
              </a:rPr>
              <a:t>( 1960 ), </a:t>
            </a:r>
            <a:r>
              <a:rPr lang="sr-Cyrl-CS" i="1" dirty="0" smtClean="0">
                <a:solidFill>
                  <a:srgbClr val="FFFF00"/>
                </a:solidFill>
              </a:rPr>
              <a:t>САТЕЛИТИ И КОСМИЧКИ БРОДОВИ</a:t>
            </a:r>
            <a:r>
              <a:rPr lang="sr-Cyrl-CS" dirty="0" smtClean="0">
                <a:solidFill>
                  <a:srgbClr val="FFFF00"/>
                </a:solidFill>
              </a:rPr>
              <a:t> </a:t>
            </a:r>
            <a:r>
              <a:rPr lang="sr-Cyrl-CS" dirty="0">
                <a:solidFill>
                  <a:srgbClr val="FFFF00"/>
                </a:solidFill>
              </a:rPr>
              <a:t>( 1965), </a:t>
            </a:r>
            <a:endParaRPr lang="sr-Cyrl-CS" dirty="0" smtClean="0">
              <a:solidFill>
                <a:srgbClr val="FFFF00"/>
              </a:solidFill>
            </a:endParaRPr>
          </a:p>
          <a:p>
            <a:r>
              <a:rPr lang="sr-Cyrl-CS" i="1" dirty="0" smtClean="0">
                <a:solidFill>
                  <a:srgbClr val="FFFF00"/>
                </a:solidFill>
              </a:rPr>
              <a:t>ЧОВЕК И КОСМОС </a:t>
            </a:r>
            <a:r>
              <a:rPr lang="sr-Cyrl-CS" dirty="0" smtClean="0">
                <a:solidFill>
                  <a:srgbClr val="FFFF00"/>
                </a:solidFill>
              </a:rPr>
              <a:t>( </a:t>
            </a:r>
            <a:r>
              <a:rPr lang="sr-Cyrl-CS" dirty="0">
                <a:solidFill>
                  <a:srgbClr val="FFFF00"/>
                </a:solidFill>
              </a:rPr>
              <a:t>1969), </a:t>
            </a:r>
            <a:endParaRPr lang="sr-Cyrl-CS" dirty="0" smtClean="0">
              <a:solidFill>
                <a:srgbClr val="FFFF00"/>
              </a:solidFill>
            </a:endParaRPr>
          </a:p>
          <a:p>
            <a:r>
              <a:rPr lang="sr-Cyrl-CS" i="1" dirty="0" smtClean="0">
                <a:solidFill>
                  <a:srgbClr val="FFFF00"/>
                </a:solidFill>
              </a:rPr>
              <a:t>КОСМИЧКА ТЕХНИКА И ЊЕНА ПРИМЕНАК   </a:t>
            </a:r>
            <a:r>
              <a:rPr lang="sr-Cyrl-CS" dirty="0" smtClean="0">
                <a:solidFill>
                  <a:srgbClr val="FFFF00"/>
                </a:solidFill>
              </a:rPr>
              <a:t>( </a:t>
            </a:r>
            <a:r>
              <a:rPr lang="sr-Cyrl-CS" dirty="0">
                <a:solidFill>
                  <a:srgbClr val="FFFF00"/>
                </a:solidFill>
              </a:rPr>
              <a:t>1971</a:t>
            </a:r>
            <a:r>
              <a:rPr lang="sr-Cyrl-CS" dirty="0" smtClean="0">
                <a:solidFill>
                  <a:srgbClr val="FFFF00"/>
                </a:solidFill>
              </a:rPr>
              <a:t>),</a:t>
            </a:r>
          </a:p>
          <a:p>
            <a:r>
              <a:rPr lang="sr-Cyrl-CS" dirty="0" smtClean="0">
                <a:solidFill>
                  <a:srgbClr val="FFFF00"/>
                </a:solidFill>
              </a:rPr>
              <a:t> </a:t>
            </a:r>
            <a:r>
              <a:rPr lang="sr-Cyrl-CS" i="1" dirty="0" smtClean="0">
                <a:solidFill>
                  <a:srgbClr val="FFFF00"/>
                </a:solidFill>
              </a:rPr>
              <a:t>ПУТ У КОСМОС</a:t>
            </a:r>
            <a:r>
              <a:rPr lang="sr-Cyrl-CS" dirty="0" smtClean="0">
                <a:solidFill>
                  <a:srgbClr val="FFFF00"/>
                </a:solidFill>
              </a:rPr>
              <a:t> </a:t>
            </a:r>
            <a:r>
              <a:rPr lang="sr-Cyrl-CS" dirty="0">
                <a:solidFill>
                  <a:srgbClr val="FFFF00"/>
                </a:solidFill>
              </a:rPr>
              <a:t>( 1975), </a:t>
            </a:r>
            <a:endParaRPr lang="sr-Cyrl-CS" dirty="0" smtClean="0">
              <a:solidFill>
                <a:srgbClr val="FFFF00"/>
              </a:solidFill>
            </a:endParaRPr>
          </a:p>
          <a:p>
            <a:r>
              <a:rPr lang="sr-Cyrl-CS" i="1" dirty="0" smtClean="0">
                <a:solidFill>
                  <a:srgbClr val="FFFF00"/>
                </a:solidFill>
              </a:rPr>
              <a:t>СВИ СМО МИ КОСМОНАУТИ</a:t>
            </a:r>
            <a:r>
              <a:rPr lang="sr-Cyrl-CS" dirty="0" smtClean="0">
                <a:solidFill>
                  <a:srgbClr val="FFFF00"/>
                </a:solidFill>
              </a:rPr>
              <a:t> </a:t>
            </a:r>
            <a:r>
              <a:rPr lang="sr-Cyrl-CS" dirty="0">
                <a:solidFill>
                  <a:srgbClr val="FFFF00"/>
                </a:solidFill>
              </a:rPr>
              <a:t>( 1977</a:t>
            </a:r>
            <a:r>
              <a:rPr lang="sr-Cyrl-CS" dirty="0" smtClean="0">
                <a:solidFill>
                  <a:srgbClr val="FFFF00"/>
                </a:solidFill>
              </a:rPr>
              <a:t>),</a:t>
            </a:r>
          </a:p>
          <a:p>
            <a:r>
              <a:rPr lang="sr-Cyrl-CS" i="1" dirty="0" smtClean="0">
                <a:solidFill>
                  <a:srgbClr val="FFFF00"/>
                </a:solidFill>
              </a:rPr>
              <a:t>ВАСИОНИ У ПОХОДЕ </a:t>
            </a:r>
            <a:r>
              <a:rPr lang="sr-Cyrl-CS" dirty="0" smtClean="0">
                <a:solidFill>
                  <a:srgbClr val="FFFF00"/>
                </a:solidFill>
              </a:rPr>
              <a:t> </a:t>
            </a:r>
            <a:r>
              <a:rPr lang="sr-Cyrl-CS" dirty="0">
                <a:solidFill>
                  <a:srgbClr val="FFFF00"/>
                </a:solidFill>
              </a:rPr>
              <a:t>( 1977), </a:t>
            </a:r>
            <a:endParaRPr lang="sr-Cyrl-CS" dirty="0" smtClean="0">
              <a:solidFill>
                <a:srgbClr val="FFFF00"/>
              </a:solidFill>
            </a:endParaRPr>
          </a:p>
          <a:p>
            <a:r>
              <a:rPr lang="sr-Cyrl-CS" i="1" dirty="0" smtClean="0">
                <a:solidFill>
                  <a:srgbClr val="FFFF00"/>
                </a:solidFill>
              </a:rPr>
              <a:t>КОСМОС ИЗ ВОЈНОГ УГЛА</a:t>
            </a:r>
            <a:r>
              <a:rPr lang="sr-Cyrl-CS" dirty="0" smtClean="0">
                <a:solidFill>
                  <a:srgbClr val="FFFF00"/>
                </a:solidFill>
              </a:rPr>
              <a:t> </a:t>
            </a:r>
            <a:r>
              <a:rPr lang="sr-Cyrl-CS" dirty="0">
                <a:solidFill>
                  <a:srgbClr val="FFFF00"/>
                </a:solidFill>
              </a:rPr>
              <a:t>( 1986</a:t>
            </a:r>
            <a:r>
              <a:rPr lang="sr-Cyrl-CS" dirty="0" smtClean="0">
                <a:solidFill>
                  <a:srgbClr val="FFFF00"/>
                </a:solidFill>
              </a:rPr>
              <a:t>),</a:t>
            </a:r>
          </a:p>
          <a:p>
            <a:r>
              <a:rPr lang="sr-Cyrl-CS" dirty="0" smtClean="0">
                <a:solidFill>
                  <a:srgbClr val="FFFF00"/>
                </a:solidFill>
              </a:rPr>
              <a:t> </a:t>
            </a:r>
            <a:r>
              <a:rPr lang="sr-Cyrl-CS" i="1" dirty="0" smtClean="0">
                <a:solidFill>
                  <a:srgbClr val="FFFF00"/>
                </a:solidFill>
              </a:rPr>
              <a:t>КОСМОС ОТКРИВА ТАЈНЕ</a:t>
            </a:r>
            <a:r>
              <a:rPr lang="sr-Cyrl-CS" dirty="0" smtClean="0">
                <a:solidFill>
                  <a:srgbClr val="FFFF00"/>
                </a:solidFill>
              </a:rPr>
              <a:t> </a:t>
            </a:r>
            <a:r>
              <a:rPr lang="sr-Cyrl-CS" dirty="0">
                <a:solidFill>
                  <a:srgbClr val="FFFF00"/>
                </a:solidFill>
              </a:rPr>
              <a:t>(1877). </a:t>
            </a:r>
            <a:endParaRPr lang="sr-Cyrl-CS" dirty="0" smtClean="0">
              <a:solidFill>
                <a:srgbClr val="FFFF00"/>
              </a:solidFill>
            </a:endParaRPr>
          </a:p>
          <a:p>
            <a:r>
              <a:rPr lang="sr-Cyrl-CS" i="1" dirty="0" smtClean="0">
                <a:solidFill>
                  <a:srgbClr val="FFFF00"/>
                </a:solidFill>
              </a:rPr>
              <a:t>ЧОВЕК, БИЉКЕ, ЖИВОТИЊЕ У КОСМОСУ </a:t>
            </a:r>
            <a:r>
              <a:rPr lang="sr-Cyrl-CS" dirty="0">
                <a:solidFill>
                  <a:srgbClr val="FFFF00"/>
                </a:solidFill>
              </a:rPr>
              <a:t>( 1998 ).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r>
              <a:rPr lang="sr-Cyrl-CS" dirty="0" smtClean="0">
                <a:solidFill>
                  <a:srgbClr val="FFFF00"/>
                </a:solidFill>
              </a:rPr>
              <a:t>“ СВИ СМО МИ  КОСМОНАУТИ “ 1995.ГОДИНЕ</a:t>
            </a:r>
            <a:r>
              <a:rPr lang="sr-Cyrl-CS" dirty="0" smtClean="0"/>
              <a:t>.</a:t>
            </a:r>
          </a:p>
          <a:p>
            <a:r>
              <a:rPr lang="sr-Cyrl-CS" dirty="0" smtClean="0">
                <a:solidFill>
                  <a:srgbClr val="FFFF00"/>
                </a:solidFill>
              </a:rPr>
              <a:t> </a:t>
            </a:r>
            <a:endParaRPr lang="sr-Cyrl-CS" dirty="0" smtClean="0"/>
          </a:p>
          <a:p>
            <a:pPr>
              <a:buNone/>
            </a:pPr>
            <a:endParaRPr lang="sr-Cyrl-CS" i="1" dirty="0" smtClean="0"/>
          </a:p>
          <a:p>
            <a:pPr>
              <a:buNone/>
            </a:pPr>
            <a:endParaRPr lang="sr-Cyrl-CS" i="1" dirty="0" smtClean="0"/>
          </a:p>
          <a:p>
            <a:pPr>
              <a:buNone/>
            </a:pPr>
            <a:endParaRPr lang="sr-Cyrl-CS" i="1" dirty="0" smtClean="0"/>
          </a:p>
          <a:p>
            <a:pPr>
              <a:buNone/>
            </a:pPr>
            <a:endParaRPr lang="sr-Cyrl-CS" i="1" dirty="0" smtClean="0"/>
          </a:p>
          <a:p>
            <a:pPr>
              <a:buNone/>
            </a:pPr>
            <a:endParaRPr lang="sr-Cyrl-CS" i="1" dirty="0" smtClean="0"/>
          </a:p>
          <a:p>
            <a:pPr>
              <a:buNone/>
            </a:pPr>
            <a:endParaRPr lang="sr-Cyrl-CS" i="1" dirty="0" smtClean="0"/>
          </a:p>
          <a:p>
            <a:pPr algn="ctr">
              <a:buNone/>
            </a:pPr>
            <a:r>
              <a:rPr lang="sr-Cyrl-CS" dirty="0" smtClean="0">
                <a:solidFill>
                  <a:srgbClr val="FFFF00"/>
                </a:solidFill>
              </a:rPr>
              <a:t>КЊИЖЕВНА НАГРАДА НЕВЕН ПОПУЛАРНА НАУКА  ЗА КЊИГУ  </a:t>
            </a:r>
          </a:p>
          <a:p>
            <a:pPr>
              <a:buNone/>
            </a:pPr>
            <a:endParaRPr lang="en-US" i="1" dirty="0"/>
          </a:p>
        </p:txBody>
      </p:sp>
      <p:pic>
        <p:nvPicPr>
          <p:cNvPr id="4" name="Picture 3" descr="C:\Documents and Settings\Admin\My Documents\MILIVOJ-JUGIN-SVI-SMO-KOSMONAUTI_slika_O_576298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928802"/>
            <a:ext cx="4143404" cy="312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</TotalTime>
  <Words>524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Др Петар В. Вуца Наданићи</vt:lpstr>
      <vt:lpstr>КИКИНДА НОЋУ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 Петар В. Вуца Наданићи</dc:title>
  <dc:creator>PC</dc:creator>
  <cp:lastModifiedBy>PC</cp:lastModifiedBy>
  <cp:revision>19</cp:revision>
  <dcterms:created xsi:type="dcterms:W3CDTF">2017-04-14T06:29:10Z</dcterms:created>
  <dcterms:modified xsi:type="dcterms:W3CDTF">2017-04-20T16:30:30Z</dcterms:modified>
</cp:coreProperties>
</file>