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11" r:id="rId3"/>
    <p:sldId id="295" r:id="rId4"/>
    <p:sldId id="279" r:id="rId5"/>
    <p:sldId id="277" r:id="rId6"/>
    <p:sldId id="312" r:id="rId7"/>
    <p:sldId id="282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9" r:id="rId17"/>
    <p:sldId id="283" r:id="rId18"/>
    <p:sldId id="284" r:id="rId19"/>
    <p:sldId id="285" r:id="rId20"/>
    <p:sldId id="296" r:id="rId21"/>
    <p:sldId id="305" r:id="rId22"/>
    <p:sldId id="306" r:id="rId23"/>
    <p:sldId id="299" r:id="rId24"/>
    <p:sldId id="297" r:id="rId25"/>
    <p:sldId id="298" r:id="rId26"/>
    <p:sldId id="303" r:id="rId27"/>
    <p:sldId id="314" r:id="rId28"/>
    <p:sldId id="286" r:id="rId29"/>
    <p:sldId id="307" r:id="rId30"/>
    <p:sldId id="308" r:id="rId31"/>
    <p:sldId id="309" r:id="rId32"/>
    <p:sldId id="280" r:id="rId33"/>
    <p:sldId id="281" r:id="rId34"/>
    <p:sldId id="313" r:id="rId35"/>
    <p:sldId id="291" r:id="rId36"/>
    <p:sldId id="290" r:id="rId37"/>
    <p:sldId id="276" r:id="rId38"/>
    <p:sldId id="294" r:id="rId39"/>
    <p:sldId id="288" r:id="rId40"/>
    <p:sldId id="293" r:id="rId41"/>
    <p:sldId id="292" r:id="rId42"/>
    <p:sldId id="300" r:id="rId43"/>
    <p:sldId id="302" r:id="rId44"/>
    <p:sldId id="287" r:id="rId45"/>
    <p:sldId id="31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086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21-Apr-17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Cyrl-RS" b="1" smtClean="0">
                <a:latin typeface="Times New Roman" pitchFamily="18" charset="0"/>
              </a:rPr>
              <a:t>КАРТЕ НЕБА ОБЈАВЉЕНЕ</a:t>
            </a:r>
            <a:br>
              <a:rPr lang="sr-Cyrl-RS" b="1" smtClean="0">
                <a:latin typeface="Times New Roman" pitchFamily="18" charset="0"/>
              </a:rPr>
            </a:br>
            <a:r>
              <a:rPr lang="sr-Cyrl-RS" b="1" smtClean="0">
                <a:latin typeface="Times New Roman" pitchFamily="18" charset="0"/>
              </a:rPr>
              <a:t>У СРБИЈИ</a:t>
            </a:r>
            <a:r>
              <a:rPr lang="en-US" b="1" smtClean="0">
                <a:latin typeface="Times New Roman" pitchFamily="18" charset="0"/>
              </a:rPr>
              <a:t> </a:t>
            </a:r>
            <a:r>
              <a:rPr lang="sr-Cyrl-RS" b="1" smtClean="0">
                <a:latin typeface="Times New Roman" pitchFamily="18" charset="0"/>
              </a:rPr>
              <a:t>ДО 2017. ГОДИНЕ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736974"/>
            <a:ext cx="8839200" cy="342582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sr-Cyrl-RS" sz="2600" i="1" smtClean="0">
                <a:latin typeface="Times New Roman" pitchFamily="18" charset="0"/>
                <a:cs typeface="Times New Roman" pitchFamily="18" charset="0"/>
              </a:rPr>
              <a:t>Милан Јеличић</a:t>
            </a:r>
          </a:p>
          <a:p>
            <a:pPr>
              <a:spcBef>
                <a:spcPts val="0"/>
              </a:spcBef>
            </a:pPr>
            <a:r>
              <a:rPr lang="sr-Cyrl-RS" sz="2600" smtClean="0">
                <a:latin typeface="Times New Roman" pitchFamily="18" charset="0"/>
                <a:cs typeface="Times New Roman" pitchFamily="18" charset="0"/>
              </a:rPr>
              <a:t>Народна опсерваторија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sr-Cyrl-RS" sz="2600" smtClean="0">
                <a:latin typeface="Times New Roman" pitchFamily="18" charset="0"/>
                <a:cs typeface="Times New Roman" pitchFamily="18" charset="0"/>
              </a:rPr>
              <a:t>Астрономског друштва „Руђер Бошковић“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sr-Cyrl-RS" sz="260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Развој астрономије код Срба </a:t>
            </a:r>
            <a:r>
              <a:rPr lang="en-U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Београд, 21. април 2017.</a:t>
            </a:r>
            <a:endParaRPr lang="en-US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71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Ђ. Мишковић, Географија 1864.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Снимци за презентацију карата\Ђ.Мишк. еклипт.МСбоља 1864.jpg"/>
          <p:cNvPicPr>
            <a:picLocks noChangeAspect="1" noChangeArrowheads="1"/>
          </p:cNvPicPr>
          <p:nvPr/>
        </p:nvPicPr>
        <p:blipFill>
          <a:blip r:embed="rId2" cstate="print"/>
          <a:srcRect l="2811" t="1825" r="5377" b="3282"/>
          <a:stretch>
            <a:fillRect/>
          </a:stretch>
        </p:blipFill>
        <p:spPr bwMode="auto">
          <a:xfrm>
            <a:off x="457200" y="1066800"/>
            <a:ext cx="8229600" cy="4366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нимци за презентацију карата\књ.Космометрија.jpg"/>
          <p:cNvPicPr>
            <a:picLocks noChangeAspect="1" noChangeArrowheads="1"/>
          </p:cNvPicPr>
          <p:nvPr/>
        </p:nvPicPr>
        <p:blipFill>
          <a:blip r:embed="rId2" cstate="print"/>
          <a:srcRect l="3852" b="7288"/>
          <a:stretch>
            <a:fillRect/>
          </a:stretch>
        </p:blipFill>
        <p:spPr bwMode="auto">
          <a:xfrm>
            <a:off x="838200" y="228600"/>
            <a:ext cx="4267200" cy="6411723"/>
          </a:xfrm>
          <a:prstGeom prst="rect">
            <a:avLst/>
          </a:prstGeom>
          <a:noFill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867400" y="3352800"/>
            <a:ext cx="34290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baseline="0" smtClean="0">
                <a:latin typeface="Times New Roman" pitchFamily="18" charset="0"/>
                <a:cs typeface="Times New Roman" pitchFamily="18" charset="0"/>
              </a:rPr>
              <a:t>Јован Драгашевић: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 Космометрија, 1875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200" baseline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200" baseline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baseline="0" smtClean="0">
                <a:latin typeface="Times New Roman" pitchFamily="18" charset="0"/>
                <a:cs typeface="Times New Roman" pitchFamily="18" charset="0"/>
              </a:rPr>
              <a:t>Смук          – Хидра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Ловац         – Кочијаш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baseline="0" smtClean="0">
                <a:latin typeface="Times New Roman" pitchFamily="18" charset="0"/>
                <a:cs typeface="Times New Roman" pitchFamily="18" charset="0"/>
              </a:rPr>
              <a:t>Плискавац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 – Делфин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Козорог</a:t>
            </a: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– Јарац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5943600"/>
            <a:ext cx="7010400" cy="71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Ј. Драгашевић, Космометрија 1875.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Снимци за презентацију карата\КартаДрагашевић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1000"/>
            <a:ext cx="7010400" cy="5451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нимци за презентацију карата\књ.Космограф.Андон.jpg"/>
          <p:cNvPicPr>
            <a:picLocks noChangeAspect="1" noChangeArrowheads="1"/>
          </p:cNvPicPr>
          <p:nvPr/>
        </p:nvPicPr>
        <p:blipFill>
          <a:blip r:embed="rId2" cstate="print"/>
          <a:srcRect l="1675" b="6450"/>
          <a:stretch>
            <a:fillRect/>
          </a:stretch>
        </p:blipFill>
        <p:spPr bwMode="auto">
          <a:xfrm>
            <a:off x="533400" y="228600"/>
            <a:ext cx="4313018" cy="6172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4191000"/>
            <a:ext cx="3886200" cy="604996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Космографија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 1888.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 600 стр.</a:t>
            </a:r>
          </a:p>
          <a:p>
            <a:pPr marL="0">
              <a:buNone/>
            </a:pP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Откривање васионе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 1996.</a:t>
            </a:r>
            <a:r>
              <a:rPr lang="sr-Cyrl-R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&gt; 900 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стр.</a:t>
            </a:r>
          </a:p>
          <a:p>
            <a:pPr marL="0">
              <a:buNone/>
            </a:pP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РАС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 VII, 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2012.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&gt; 1400 </a:t>
            </a:r>
            <a:r>
              <a:rPr lang="sr-Cyrl-RS" sz="1600" smtClean="0">
                <a:latin typeface="Times New Roman" pitchFamily="18" charset="0"/>
                <a:cs typeface="Times New Roman" pitchFamily="18" charset="0"/>
              </a:rPr>
              <a:t>стр.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943600"/>
            <a:ext cx="8001000" cy="715963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М. Андоновић, Космографија 1888.</a:t>
            </a:r>
          </a:p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аутор оригиналне карте Рајтер.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Снимци за презентацију карата\карта Андоновић.jpg"/>
          <p:cNvPicPr>
            <a:picLocks noChangeAspect="1" noChangeArrowheads="1"/>
          </p:cNvPicPr>
          <p:nvPr/>
        </p:nvPicPr>
        <p:blipFill>
          <a:blip r:embed="rId2" cstate="print"/>
          <a:srcRect b="2977"/>
          <a:stretch>
            <a:fillRect/>
          </a:stretch>
        </p:blipFill>
        <p:spPr bwMode="auto">
          <a:xfrm>
            <a:off x="1981200" y="228600"/>
            <a:ext cx="526415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5943600"/>
            <a:ext cx="6096000" cy="71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О. Кучера, Наше небо, Загреб 1895.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Снимци за презентацију карата\картаКуч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"/>
            <a:ext cx="4800600" cy="5577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057400" y="990600"/>
            <a:ext cx="5562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Уцртани су алињмани за преко 60 сазвежђа. Интересантни су називи: Дјевица, Телац (Бик), Велики Лаф, Мали Лаф, Козорог (Јарац), Кефео, Перзео, Оријон, Кентавор, Антинус (Antinous), Ловац (Волар), Курјак (Вук) − на карти је Вучица,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„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Мали коњ (Ждребе)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− на карти је Ждребе, Возар (Кочијаш), Смук (Хидра), Плискавац (Делфин), Собјесков Штит, Фридрихова част (Honores Friderici),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„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Лисац са Гуском и Стрелом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Поњатов.(сков) Бик (Tauris Ponjatovii ), Зидарски Квадранaт (Quadrans muralis), Ликорез.(ачка) Радион.(ица, Aparatus sculptoris), Елек. (трична) Махина (Machina electrica), Пољак (што чува поља, стр. 69), Јелен, Камелопард</a:t>
            </a:r>
            <a:r>
              <a:rPr kumimoji="0" lang="sr-Cyrl-R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(Жирафа)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Хем. (ијски) Апар.(</a:t>
            </a:r>
            <a:r>
              <a:rPr kumimoji="0" lang="sr-Cyrl-R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ат, Aparatus chemicus), (Бранденбуршки, стр. 69) Скиптар (Sceptrum  brandenburgicum ), Лађа Арго, Пијар (Пехар), Ртови (Ловачки пси), Тица усамљена, Коса Вереничина, Муха (Musca), Инорог (Једнорог), Печатња (Officina typographica), Дурбин (Tubus astronomicus). </a:t>
            </a:r>
            <a:endParaRPr kumimoji="0" lang="sr-Cyrl-R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Што се тиче многих од наведених сазвежђа М. Андоновић каже да се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„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 јата</a:t>
            </a:r>
            <a:r>
              <a:rPr kumimoji="0" lang="en-US" sz="1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[</a:t>
            </a:r>
            <a:r>
              <a:rPr kumimoji="0" lang="en-US" sz="1200" b="0" i="0" u="none" strike="noStrike" cap="none" normalizeH="0" baseline="3000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1]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неким звезданим картама никако не налазе [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…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jep их] многи астрономи и не признају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али да их је он унео на карту јер су тамо исцртана. (стр. 69).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Нацртано је преко 1000 звезда. Скоро су све означене алфабетом. Неке су добиле називе по угледним Србима: Катанчић (γ Лава), Доситије (ε Великог пса), Рајић (ε Ориона), натпис звезде Мушицки је на карти исписан поред η Делфина, уместо поред η Девице, како пише на стр. 19), Његуш (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ß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Орла), Бранко (δ Пегаза), Бошковић (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ß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Бика). У тексту (стр. 18) али не и на карти постоје и звезде Геталдић (α Овна), Чубро (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ß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Змаја). Сиријус носи народни назив Волујарка, а ту је и Северњача.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057400" y="586740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981200" y="5791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[</a:t>
            </a:r>
            <a:r>
              <a:rPr kumimoji="0" lang="en-US" sz="1000" b="0" i="0" u="none" strike="noStrike" cap="none" normalizeH="0" baseline="3000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"/>
              </a:rPr>
              <a:t>1]</a:t>
            </a: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српски назив за сазвежђа у XIX веку.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47800" y="152400"/>
            <a:ext cx="6096000" cy="71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М. Андоновић: Космографија, 1888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Снимци за презентацију карата\геогр.атлас.tif"/>
          <p:cNvPicPr>
            <a:picLocks noChangeAspect="1" noChangeArrowheads="1"/>
          </p:cNvPicPr>
          <p:nvPr/>
        </p:nvPicPr>
        <p:blipFill>
          <a:blip r:embed="rId2" cstate="print"/>
          <a:srcRect l="3692" t="692" r="3669" b="43128"/>
          <a:stretch>
            <a:fillRect/>
          </a:stretch>
        </p:blipFill>
        <p:spPr bwMode="auto">
          <a:xfrm rot="60000">
            <a:off x="761349" y="455655"/>
            <a:ext cx="7696200" cy="6059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Снимци за презентацију карата\АтласШк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4876800" cy="6189924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67400" y="4343400"/>
            <a:ext cx="3048000" cy="29718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Географски атлас за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V, VI, VII </a:t>
            </a: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разред основне школе.</a:t>
            </a:r>
          </a:p>
          <a:p>
            <a:pPr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Nesa\Desktop\Karte\хрв.атлас iz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81000"/>
            <a:ext cx="5181600" cy="6107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sr-Cyrl-RS" sz="30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t>Садржај: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143000"/>
            <a:ext cx="7620000" cy="5715000"/>
          </a:xfrm>
        </p:spPr>
        <p:txBody>
          <a:bodyPr>
            <a:noAutofit/>
          </a:bodyPr>
          <a:lstStyle/>
          <a:p>
            <a:pPr marL="514350" indent="-514350" algn="l">
              <a:spcAft>
                <a:spcPts val="1200"/>
              </a:spcAft>
            </a:pP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Увод</a:t>
            </a: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овоме раду подразумева се да карта неба:</a:t>
            </a: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приказује најмање 1/2</a:t>
            </a:r>
            <a:r>
              <a:rPr lang="en-U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половину небеске лопте</a:t>
            </a: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има уцртан небески екватор и еклиптику</a:t>
            </a: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да јој је пречник већи од 14,2 </a:t>
            </a:r>
            <a:r>
              <a:rPr lang="en-U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cm </a:t>
            </a:r>
            <a:endParaRPr lang="sr-Cyrl-RS" sz="1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да нема уцртане положаје ефемеридских тела</a:t>
            </a:r>
          </a:p>
          <a:p>
            <a:pPr marL="514350" indent="-514350" algn="l">
              <a:spcAft>
                <a:spcPts val="1200"/>
              </a:spcAft>
            </a:pPr>
            <a:r>
              <a:rPr lang="sr-Cyrl-R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да је квалитетна</a:t>
            </a:r>
            <a:endParaRPr lang="en-US" sz="1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Сто(л)не карте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14,2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cm &lt; d &lt; 37,6 cm</a:t>
            </a:r>
          </a:p>
          <a:p>
            <a:pPr algn="l">
              <a:spcAft>
                <a:spcPts val="1200"/>
              </a:spcAft>
            </a:pP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Вртеће (обртне) карте</a:t>
            </a:r>
          </a:p>
          <a:p>
            <a:pPr algn="l">
              <a:spcAft>
                <a:spcPts val="1200"/>
              </a:spcAft>
            </a:pP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Зидне (кабинетске) карте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d &gt; 37,6 cm</a:t>
            </a:r>
          </a:p>
          <a:p>
            <a:pPr algn="l">
              <a:spcAft>
                <a:spcPts val="1200"/>
              </a:spcAft>
            </a:pP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sr-Cyrl-R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Остало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Pomor navigacija 1992.jpeg"/>
          <p:cNvPicPr>
            <a:picLocks noChangeAspect="1" noChangeArrowheads="1"/>
          </p:cNvPicPr>
          <p:nvPr/>
        </p:nvPicPr>
        <p:blipFill>
          <a:blip r:embed="rId2"/>
          <a:srcRect l="15480" t="6997" r="31622" b="25337"/>
          <a:stretch>
            <a:fillRect/>
          </a:stretch>
        </p:blipFill>
        <p:spPr bwMode="auto">
          <a:xfrm rot="16200000">
            <a:off x="2156178" y="-1622778"/>
            <a:ext cx="4876800" cy="8579556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943600"/>
            <a:ext cx="8458200" cy="685800"/>
          </a:xfrm>
        </p:spPr>
        <p:txBody>
          <a:bodyPr>
            <a:normAutofit fontScale="85000" lnSpcReduction="20000"/>
          </a:bodyPr>
          <a:lstStyle/>
          <a:p>
            <a:pPr marL="0" algn="ct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Б. Антић: 1992, Поморска навигација, Београд, Нови Сад, Подгорица.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Pomor navigacija 1992.jpe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19" y="457200"/>
            <a:ext cx="8915401" cy="49530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943600"/>
            <a:ext cx="8458200" cy="6858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С. Шеган: Наутички годишњак, црногорска варијанта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Pomor navigacija 1992.jpe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0" y="228600"/>
            <a:ext cx="8763000" cy="538333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5791200"/>
            <a:ext cx="845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 Шеган: Наутички годишњак, карта</a:t>
            </a:r>
            <a:r>
              <a:rPr kumimoji="0" lang="sr-Cyrl-RS" sz="2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неба за поморце, </a:t>
            </a: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црногорска варијанта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esa\Desktop\Karte\Vukicevic 1991 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5129231" cy="62484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62600" y="4267200"/>
            <a:ext cx="3276600" cy="25908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Вукићевић-Карабин, М.: 1991, Астрономија за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разред средњег образовања и васпитања.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77000" y="2209800"/>
            <a:ext cx="2514600" cy="41910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Димитријевић М. С., Томић А. С.: 1994.</a:t>
            </a:r>
          </a:p>
          <a:p>
            <a:pPr marL="0" algn="ctr">
              <a:buNone/>
            </a:pP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  <a:p>
            <a:pPr marL="0" algn="ctr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АСТРОНОМИЈА за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разред гимна-зије природно-ма-тематичког смера.</a:t>
            </a:r>
          </a:p>
          <a:p>
            <a:pPr marL="0" algn="ctr">
              <a:buNone/>
            </a:pP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d = 14,2;</a:t>
            </a:r>
          </a:p>
          <a:p>
            <a:pPr marL="0" algn="ctr">
              <a:buNone/>
            </a:pP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16,5 x 23,7 cm</a:t>
            </a: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Nesa\Desktop\Karte\Aca Dim 1994.jpeg"/>
          <p:cNvPicPr>
            <a:picLocks noChangeAspect="1" noChangeArrowheads="1"/>
          </p:cNvPicPr>
          <p:nvPr/>
        </p:nvPicPr>
        <p:blipFill>
          <a:blip r:embed="rId2"/>
          <a:srcRect l="5081" t="15754" r="25000" b="32136"/>
          <a:stretch>
            <a:fillRect/>
          </a:stretch>
        </p:blipFill>
        <p:spPr bwMode="auto">
          <a:xfrm rot="10800000">
            <a:off x="304799" y="228600"/>
            <a:ext cx="6096001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14478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Димитријевић М. С., Томић А. С.: 1994. АСТРОНОМИЈА за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разред гимназије природно-математичког смера.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 11,0 x 19,6 cm</a:t>
            </a: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Nesa\Desktop\Karte\Aca Dim 1994 M objekti 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41157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Zvezdana karta ADNOS 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724400" cy="645472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895600"/>
            <a:ext cx="3581400" cy="3810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Аутор: Александар Илинчић, 1996.</a:t>
            </a: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Гл. и одг. уредник: Јарослав Францисти</a:t>
            </a: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Формат А3 – 30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cm</a:t>
            </a: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Астрономско друштво “Нови Сад”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Zvezdana karta ADNOS 9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533400"/>
            <a:ext cx="6400800" cy="578502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2286000"/>
            <a:ext cx="2590800" cy="51054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Атанацковић О.: 2016, АСТРОНОМИЈА, уџбеник за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разред гимназије природно математичког смера</a:t>
            </a:r>
          </a:p>
          <a:p>
            <a:pPr marL="0">
              <a:buNone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 = 25,1 cm</a:t>
            </a:r>
          </a:p>
          <a:p>
            <a:pPr marL="0"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29 x 38 cm</a:t>
            </a:r>
          </a:p>
          <a:p>
            <a:pPr marL="0">
              <a:buNone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5867400"/>
            <a:ext cx="8153400" cy="762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Лука и Мирослав Поповић, 1991.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Снимци за презентацију карата\Лука.vrt karta is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5562600" cy="550124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533400"/>
            <a:ext cx="1940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sr-Cyrl-RS" b="1" smtClean="0">
                <a:latin typeface="Times New Roman" pitchFamily="18" charset="0"/>
                <a:cs typeface="Times New Roman" pitchFamily="18" charset="0"/>
              </a:rPr>
              <a:t>Вртеће карте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0" y="1371600"/>
            <a:ext cx="3581400" cy="3810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i="1" smtClean="0">
                <a:latin typeface="Times New Roman" pitchFamily="18" charset="0"/>
                <a:cs typeface="Times New Roman" pitchFamily="18" charset="0"/>
              </a:rPr>
              <a:t>Наше небо</a:t>
            </a: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, лице</a:t>
            </a:r>
            <a:endParaRPr lang="sr-Cyrl-RS" sz="2400" i="1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sr-Cyrl-RS" sz="2400" i="1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Израда: А. Зоркић и Ј. Францисти, 1992.</a:t>
            </a:r>
          </a:p>
          <a:p>
            <a:pPr marL="0">
              <a:buNone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Астрономско друштво “Нови Сад”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29200" y="4724400"/>
            <a:ext cx="35814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 лучним исечцима картона који треба изрезати се налазе</a:t>
            </a:r>
            <a:r>
              <a:rPr kumimoji="0" lang="sr-Cyrl-RS" sz="24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подеоци д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атумског круга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3" descr="C:\Users\Nesa\Desktop\Karte\- 1 Naslov 1m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43400" cy="6250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Nesa\Desktop\Karte\Karta l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228600"/>
            <a:ext cx="4115375" cy="5441440"/>
          </a:xfrm>
          <a:prstGeom prst="rect">
            <a:avLst/>
          </a:prstGeom>
          <a:noFill/>
        </p:spPr>
      </p:pic>
      <p:pic>
        <p:nvPicPr>
          <p:cNvPr id="4101" name="Picture 5" descr="C:\Users\Nesa\Desktop\Karte\Karta nalicj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8600"/>
            <a:ext cx="4115375" cy="543572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5943600"/>
            <a:ext cx="8458200" cy="6858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М. и Н. Јеличић: Карта северног неба 2017?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sa\Desktop\Karte\- 1 Naslop.jpg"/>
          <p:cNvPicPr>
            <a:picLocks noChangeAspect="1" noChangeArrowheads="1"/>
          </p:cNvPicPr>
          <p:nvPr/>
        </p:nvPicPr>
        <p:blipFill>
          <a:blip r:embed="rId2" cstate="print"/>
          <a:srcRect l="2127"/>
          <a:stretch>
            <a:fillRect/>
          </a:stretch>
        </p:blipFill>
        <p:spPr bwMode="auto">
          <a:xfrm>
            <a:off x="381000" y="381000"/>
            <a:ext cx="4343400" cy="6136268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57800" y="5638800"/>
            <a:ext cx="3581400" cy="3810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i="1" smtClean="0">
                <a:latin typeface="Times New Roman" pitchFamily="18" charset="0"/>
                <a:cs typeface="Times New Roman" pitchFamily="18" charset="0"/>
              </a:rPr>
              <a:t>Наше небо</a:t>
            </a: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, наличје</a:t>
            </a:r>
            <a:endParaRPr lang="sr-Cyrl-RS" sz="2400" i="1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57600" y="2057400"/>
            <a:ext cx="914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mtClean="0">
                <a:latin typeface="Times New Roman" pitchFamily="18" charset="0"/>
                <a:cs typeface="Times New Roman" pitchFamily="18" charset="0"/>
              </a:rPr>
              <a:t>слика небеског тела</a:t>
            </a:r>
            <a:endParaRPr kumimoji="0" lang="sr-Cyrl-RS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19400" y="27432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1400" smtClean="0">
                <a:latin typeface="Times New Roman" pitchFamily="18" charset="0"/>
                <a:cs typeface="Times New Roman" pitchFamily="18" charset="0"/>
              </a:rPr>
              <a:t>назив</a:t>
            </a:r>
            <a:endParaRPr kumimoji="0" lang="sr-Cyrl-R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800" y="4343400"/>
            <a:ext cx="2590800" cy="3810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i="1" smtClean="0">
                <a:latin typeface="Times New Roman" pitchFamily="18" charset="0"/>
                <a:cs typeface="Times New Roman" pitchFamily="18" charset="0"/>
              </a:rPr>
              <a:t>Наше небо</a:t>
            </a: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, наличје вртеће карте неба.</a:t>
            </a:r>
          </a:p>
        </p:txBody>
      </p:sp>
      <p:pic>
        <p:nvPicPr>
          <p:cNvPr id="4098" name="Picture 2" descr="C:\Users\Nesa\Desktop\Karte\- 2 OD 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799"/>
            <a:ext cx="5943600" cy="6198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Снимци за презентацију карата\Тадић мат.геогр.jpeg"/>
          <p:cNvPicPr>
            <a:picLocks noChangeAspect="1" noChangeArrowheads="1"/>
          </p:cNvPicPr>
          <p:nvPr/>
        </p:nvPicPr>
        <p:blipFill>
          <a:blip r:embed="rId2" cstate="print"/>
          <a:srcRect r="4141" b="42529"/>
          <a:stretch>
            <a:fillRect/>
          </a:stretch>
        </p:blipFill>
        <p:spPr bwMode="auto">
          <a:xfrm>
            <a:off x="1143000" y="609600"/>
            <a:ext cx="6858000" cy="56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5867400"/>
            <a:ext cx="7391400" cy="762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М. Тадић, А. Петровић 2016.</a:t>
            </a:r>
          </a:p>
          <a:p>
            <a:pPr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Снимци за презентацију карата\ТадићОбртна.jpeg"/>
          <p:cNvPicPr>
            <a:picLocks noChangeAspect="1" noChangeArrowheads="1"/>
          </p:cNvPicPr>
          <p:nvPr/>
        </p:nvPicPr>
        <p:blipFill>
          <a:blip r:embed="rId2"/>
          <a:srcRect l="847" r="33051" b="50547"/>
          <a:stretch>
            <a:fillRect/>
          </a:stretch>
        </p:blipFill>
        <p:spPr bwMode="auto">
          <a:xfrm rot="10800000">
            <a:off x="1981200" y="381000"/>
            <a:ext cx="5258194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800" y="4876800"/>
            <a:ext cx="2743200" cy="6096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Ђорђевић, Н.: 2015, Елементи, часопис за природне науке бр. 3</a:t>
            </a:r>
          </a:p>
          <a:p>
            <a:pPr marL="0">
              <a:buNone/>
            </a:pP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d = 16,2 cm</a:t>
            </a: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Снимци за презентацију карата\ТадићОбртна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457200"/>
            <a:ext cx="6096000" cy="610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Karta (43x4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6582664" cy="63246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05600" y="3886200"/>
            <a:ext cx="24384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Ђ. М. Станојевић: 1882,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Звездано небо независне Србије.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2200" b="0" i="0" u="none" strike="noStrike" kern="120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2200" b="1" baseline="0" smtClean="0">
                <a:latin typeface="Times New Roman" pitchFamily="18" charset="0"/>
                <a:cs typeface="Times New Roman" pitchFamily="18" charset="0"/>
              </a:rPr>
              <a:t>d =</a:t>
            </a:r>
            <a:r>
              <a:rPr lang="sr-Latn-RS" sz="2200" b="1" smtClean="0">
                <a:latin typeface="Times New Roman" pitchFamily="18" charset="0"/>
                <a:cs typeface="Times New Roman" pitchFamily="18" charset="0"/>
              </a:rPr>
              <a:t> 36,7 cm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лист</a:t>
            </a: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sr-Latn-RS" sz="2200" smtClean="0">
                <a:latin typeface="Times New Roman" pitchFamily="18" charset="0"/>
                <a:cs typeface="Times New Roman" pitchFamily="18" charset="0"/>
              </a:rPr>
              <a:t>48,3 x 47,3cm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0400" y="533400"/>
            <a:ext cx="177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sr-Cyrl-RS" b="1" smtClean="0">
                <a:latin typeface="Times New Roman" pitchFamily="18" charset="0"/>
                <a:cs typeface="Times New Roman" pitchFamily="18" charset="0"/>
              </a:rPr>
              <a:t>Зидне карте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228600"/>
            <a:ext cx="84582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Ђ. М. Станојевић: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Звездано</a:t>
            </a:r>
            <a:r>
              <a:rPr kumimoji="0" lang="sr-Cyrl-RS" sz="2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небо независне Србије, 1882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124200"/>
            <a:ext cx="84582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Интересантна сазвежђа: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Миланова</a:t>
            </a: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част (21. фебруара / 6. марта 1882. кнез Милан је у Саборној цркви у Београду крунисан за краља)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baseline="0" smtClean="0">
                <a:latin typeface="Times New Roman" pitchFamily="18" charset="0"/>
                <a:cs typeface="Times New Roman" pitchFamily="18" charset="0"/>
              </a:rPr>
              <a:t>Лис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 и гуска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Весник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Ђорђева свирала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24000"/>
            <a:ext cx="8458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Димензије карте:</a:t>
            </a: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ефективни пречник 37,6 </a:t>
            </a:r>
            <a:r>
              <a:rPr kumimoji="0" lang="en-U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cm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                              лист карте 48,3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47,3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cm.</a:t>
            </a: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3886200"/>
            <a:ext cx="3048000" cy="29718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В. В. Мишковић:</a:t>
            </a: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Годишњак за 1930, 1929.</a:t>
            </a:r>
          </a:p>
          <a:p>
            <a:pPr marL="0">
              <a:buNone/>
            </a:pPr>
            <a:endParaRPr lang="sr-Latn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Latn-RS" sz="2400" smtClean="0">
                <a:latin typeface="Times New Roman" pitchFamily="18" charset="0"/>
                <a:cs typeface="Times New Roman" pitchFamily="18" charset="0"/>
              </a:rPr>
              <a:t>d = 44 cm</a:t>
            </a: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sr-Latn-RS" sz="2400" smtClean="0">
                <a:latin typeface="Times New Roman" pitchFamily="18" charset="0"/>
                <a:cs typeface="Times New Roman" pitchFamily="18" charset="0"/>
              </a:rPr>
              <a:t>48 x 51,2 cm</a:t>
            </a: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Снимци за презентацију карата\ГНН1930карта.jpg"/>
          <p:cNvPicPr>
            <a:picLocks noChangeAspect="1" noChangeArrowheads="1"/>
          </p:cNvPicPr>
          <p:nvPr/>
        </p:nvPicPr>
        <p:blipFill>
          <a:blip r:embed="rId2" cstate="print"/>
          <a:srcRect t="2404"/>
          <a:stretch>
            <a:fillRect/>
          </a:stretch>
        </p:blipFill>
        <p:spPr bwMode="auto">
          <a:xfrm>
            <a:off x="838200" y="304800"/>
            <a:ext cx="4419600" cy="6234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sa\Desktop\Karte\Karta 1957.jpeg"/>
          <p:cNvPicPr>
            <a:picLocks noChangeAspect="1" noChangeArrowheads="1"/>
          </p:cNvPicPr>
          <p:nvPr/>
        </p:nvPicPr>
        <p:blipFill>
          <a:blip r:embed="rId2"/>
          <a:srcRect t="21415"/>
          <a:stretch>
            <a:fillRect/>
          </a:stretch>
        </p:blipFill>
        <p:spPr bwMode="auto">
          <a:xfrm>
            <a:off x="381000" y="381000"/>
            <a:ext cx="8305800" cy="4753711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5410200"/>
            <a:ext cx="8153400" cy="1143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Војислав В. Мишковић: 1957, Карта сазвежђа северног неба.</a:t>
            </a:r>
          </a:p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Карту израдио Милан Чавчић.</a:t>
            </a:r>
            <a:r>
              <a:rPr lang="sr-Latn-RS" sz="2400" smtClean="0">
                <a:latin typeface="Times New Roman" pitchFamily="18" charset="0"/>
                <a:cs typeface="Times New Roman" pitchFamily="18" charset="0"/>
              </a:rPr>
              <a:t> d = 4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4,0</a:t>
            </a:r>
            <a:r>
              <a:rPr lang="sr-Latn-RS" sz="2400" smtClean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; 49,6 x 67,8 cm</a:t>
            </a:r>
            <a:endParaRPr lang="sr-Cyrl-R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Снимци за презентацију карата\карта 1957.jpg"/>
          <p:cNvPicPr>
            <a:picLocks noChangeAspect="1" noChangeArrowheads="1"/>
          </p:cNvPicPr>
          <p:nvPr/>
        </p:nvPicPr>
        <p:blipFill>
          <a:blip r:embed="rId2" cstate="print"/>
          <a:srcRect l="-11761" t="48077" r="63294" b="11538"/>
          <a:stretch>
            <a:fillRect/>
          </a:stretch>
        </p:blipFill>
        <p:spPr bwMode="auto">
          <a:xfrm>
            <a:off x="-762000" y="381000"/>
            <a:ext cx="5257800" cy="61341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91200" y="2895600"/>
            <a:ext cx="3124200" cy="3810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Војислав В. Мишковић, Карта сазвежђа северног неба, 1957.</a:t>
            </a:r>
          </a:p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Карту израдио Милан Чавчић; зидна карта.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Снимци за презентацију карата\Српско небо, В. медвед.jpg"/>
          <p:cNvPicPr>
            <a:picLocks noChangeAspect="1" noChangeArrowheads="1"/>
          </p:cNvPicPr>
          <p:nvPr/>
        </p:nvPicPr>
        <p:blipFill>
          <a:blip r:embed="rId2"/>
          <a:srcRect l="11497" t="18107" r="19521" b="51245"/>
          <a:stretch>
            <a:fillRect/>
          </a:stretch>
        </p:blipFill>
        <p:spPr bwMode="auto">
          <a:xfrm>
            <a:off x="1676400" y="1447800"/>
            <a:ext cx="6086475" cy="40386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000" y="5867400"/>
            <a:ext cx="6934200" cy="762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Ј. Михаиловић, Српско небо 1889. стр. 309  </a:t>
            </a:r>
          </a:p>
          <a:p>
            <a:pPr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838200"/>
            <a:ext cx="6096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</a:t>
            </a:r>
            <a:r>
              <a:rPr kumimoji="0" lang="sr-Cyrl-RS" sz="2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овом раду ово није карта.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sa\Desktop\Karte\Karta 1968.jpeg"/>
          <p:cNvPicPr>
            <a:picLocks noChangeAspect="1" noChangeArrowheads="1"/>
          </p:cNvPicPr>
          <p:nvPr/>
        </p:nvPicPr>
        <p:blipFill>
          <a:blip r:embed="rId2" cstate="print"/>
          <a:srcRect t="6776" r="4264"/>
          <a:stretch>
            <a:fillRect/>
          </a:stretch>
        </p:blipFill>
        <p:spPr bwMode="auto">
          <a:xfrm>
            <a:off x="609600" y="304800"/>
            <a:ext cx="7924800" cy="5620208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5943600"/>
            <a:ext cx="7772400" cy="762000"/>
          </a:xfrm>
        </p:spPr>
        <p:txBody>
          <a:bodyPr>
            <a:normAutofit fontScale="85000" lnSpcReduction="20000"/>
          </a:bodyPr>
          <a:lstStyle/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Астрономско друштво „Руђер Бошковић”, 1968.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 = 46,5 cm; 56,5 x 56,7 cm</a:t>
            </a:r>
            <a:endParaRPr lang="sr-Cyrl-R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sa\Desktop\Karte\Karta 1971.jpeg"/>
          <p:cNvPicPr>
            <a:picLocks noChangeAspect="1" noChangeArrowheads="1"/>
          </p:cNvPicPr>
          <p:nvPr/>
        </p:nvPicPr>
        <p:blipFill>
          <a:blip r:embed="rId2" cstate="print"/>
          <a:srcRect r="10864" b="4706"/>
          <a:stretch>
            <a:fillRect/>
          </a:stretch>
        </p:blipFill>
        <p:spPr bwMode="auto">
          <a:xfrm>
            <a:off x="381000" y="152400"/>
            <a:ext cx="4346224" cy="6400801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81600" y="3962400"/>
            <a:ext cx="3733800" cy="29718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400" smtClean="0">
                <a:latin typeface="Times New Roman" pitchFamily="18" charset="0"/>
                <a:cs typeface="Times New Roman" pitchFamily="18" charset="0"/>
              </a:rPr>
              <a:t>Грујић Ј, Ивановић З, Живановић Н.: 1971, Карта северног неба; 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 = 59,2 cm; 62,1 x 68,9 cm</a:t>
            </a:r>
          </a:p>
          <a:p>
            <a:pPr marL="0">
              <a:buNone/>
            </a:pPr>
            <a:endParaRPr lang="sr-Cyrl-R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esa\Desktop\Karte\Ratko Miljkova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924800" cy="5542206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5943600"/>
            <a:ext cx="7772400" cy="762000"/>
          </a:xfrm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Ратко Миљковац, приватно издање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esa\Desktop\Karte\Ratko Miljkovac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" y="460719"/>
            <a:ext cx="7924800" cy="5230367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5943600"/>
            <a:ext cx="7772400" cy="762000"/>
          </a:xfrm>
        </p:spPr>
        <p:txBody>
          <a:bodyPr>
            <a:normAutofit fontScale="92500" lnSpcReduction="20000"/>
          </a:bodyPr>
          <a:lstStyle/>
          <a:p>
            <a:pPr marL="0" algn="ct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Ратко Миљковац, 2013. Варијанта са ефемеридама Месеца и планета за период 7. 2013 – 6. 2014.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Снимци за презентацију карата\E. Dzon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5181600" cy="6271189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91200" y="2895600"/>
            <a:ext cx="3124200" cy="3810000"/>
          </a:xfrm>
        </p:spPr>
        <p:txBody>
          <a:bodyPr>
            <a:normAutofit lnSpcReduction="10000"/>
          </a:bodyPr>
          <a:lstStyle/>
          <a:p>
            <a:pPr marL="0"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Andrew L. Johnson,</a:t>
            </a:r>
            <a:endParaRPr lang="sr-Cyrl-RS" sz="28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The Mag-7 Star Atlas, 2005.</a:t>
            </a:r>
          </a:p>
          <a:p>
            <a:pPr marL="0"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Ендрју Л. Џонсон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Атлас звезда до 7. величине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2005</a:t>
            </a: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.; карта из атласа.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10400" y="533400"/>
            <a:ext cx="1198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sr-Cyrl-RS" b="1" smtClean="0">
                <a:latin typeface="Times New Roman" pitchFamily="18" charset="0"/>
                <a:cs typeface="Times New Roman" pitchFamily="18" charset="0"/>
              </a:rPr>
              <a:t>Остало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124200"/>
            <a:ext cx="7772400" cy="1470025"/>
          </a:xfrm>
        </p:spPr>
        <p:txBody>
          <a:bodyPr/>
          <a:lstStyle/>
          <a:p>
            <a:r>
              <a:rPr lang="sr-Cyrl-RS" smtClean="0">
                <a:latin typeface="Times New Roman" pitchFamily="18" charset="0"/>
                <a:cs typeface="Times New Roman" pitchFamily="18" charset="0"/>
              </a:rPr>
              <a:t>Хвала на </a:t>
            </a:r>
            <a:r>
              <a:rPr lang="sr-Cyrl-RS" smtClean="0">
                <a:latin typeface="Times New Roman" pitchFamily="18" charset="0"/>
                <a:cs typeface="Times New Roman" pitchFamily="18" charset="0"/>
              </a:rPr>
              <a:t>пажњи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2971800"/>
            <a:ext cx="30480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В. В. Мишковић:</a:t>
            </a:r>
          </a:p>
          <a:p>
            <a:pPr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Годишњак нашег</a:t>
            </a:r>
          </a:p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неба за 1933, 1932.</a:t>
            </a:r>
          </a:p>
          <a:p>
            <a:pPr marL="0">
              <a:buNone/>
            </a:pPr>
            <a:endParaRPr lang="sr-Cyrl-RS" sz="280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 (попречна ортографска пројекција)</a:t>
            </a:r>
          </a:p>
          <a:p>
            <a:pPr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Снимци за презентацију карата\ГНН32поглед на СиЈ.jpg"/>
          <p:cNvPicPr>
            <a:picLocks noChangeAspect="1" noChangeArrowheads="1"/>
          </p:cNvPicPr>
          <p:nvPr/>
        </p:nvPicPr>
        <p:blipFill>
          <a:blip r:embed="rId2" cstate="print"/>
          <a:srcRect l="7692" t="12211" r="5769" b="13971"/>
          <a:stretch>
            <a:fillRect/>
          </a:stretch>
        </p:blipFill>
        <p:spPr bwMode="auto">
          <a:xfrm>
            <a:off x="838200" y="381000"/>
            <a:ext cx="4572000" cy="6141720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867400" y="381000"/>
            <a:ext cx="30480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</a:t>
            </a:r>
            <a:r>
              <a:rPr kumimoji="0" lang="sr-Cyrl-RS" sz="28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овом раду ово није карта.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4267200"/>
            <a:ext cx="2209800" cy="61722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Часопис “Астрономија” бр. 35,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1-2/2009,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стр. 28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Снимци за презентацију карата\ГНН32поглед на СиЈ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304800"/>
            <a:ext cx="6019800" cy="6219726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705600" y="381000"/>
            <a:ext cx="21336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</a:t>
            </a:r>
            <a:r>
              <a:rPr kumimoji="0" lang="sr-Cyrl-RS" sz="2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овом раду ово није карта.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5867400"/>
            <a:ext cx="8153400" cy="762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М. Шеварлић, С. Саџаков, Атлас астрономије 2001.</a:t>
            </a:r>
          </a:p>
          <a:p>
            <a:pPr>
              <a:buNone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Снимци за презентацију карата\ШеварлСаџаков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676400"/>
            <a:ext cx="8667519" cy="35814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400800" y="3048000"/>
            <a:ext cx="2514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Ово није карта у овом раду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нимци за презентацију карата\Мишковић1870књ.jpg"/>
          <p:cNvPicPr>
            <a:picLocks noChangeAspect="1" noChangeArrowheads="1"/>
          </p:cNvPicPr>
          <p:nvPr/>
        </p:nvPicPr>
        <p:blipFill>
          <a:blip r:embed="rId2" cstate="print"/>
          <a:srcRect b="6772"/>
          <a:stretch>
            <a:fillRect/>
          </a:stretch>
        </p:blipFill>
        <p:spPr bwMode="auto">
          <a:xfrm>
            <a:off x="381000" y="228600"/>
            <a:ext cx="4267200" cy="631873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495800"/>
            <a:ext cx="4038600" cy="220979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Ђорђе Мишковић (1842 – 1866)</a:t>
            </a:r>
          </a:p>
          <a:p>
            <a:pPr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Географија 1864. (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издање)</a:t>
            </a:r>
          </a:p>
          <a:p>
            <a:pPr>
              <a:buNone/>
            </a:pP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Географија 1870. (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sr-Cyrl-RS" sz="2200" smtClean="0">
                <a:latin typeface="Times New Roman" pitchFamily="18" charset="0"/>
                <a:cs typeface="Times New Roman" pitchFamily="18" charset="0"/>
              </a:rPr>
              <a:t>издање)</a:t>
            </a:r>
          </a:p>
          <a:p>
            <a:pPr>
              <a:buNone/>
            </a:pPr>
            <a:endParaRPr lang="sr-Cyrl-RS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381000"/>
            <a:ext cx="174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sr-Cyrl-RS" b="1" smtClean="0">
                <a:latin typeface="Times New Roman" pitchFamily="18" charset="0"/>
                <a:cs typeface="Times New Roman" pitchFamily="18" charset="0"/>
              </a:rPr>
              <a:t>Стоне карте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943600"/>
            <a:ext cx="7315200" cy="71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sr-Cyrl-RS" sz="2800" smtClean="0">
                <a:latin typeface="Times New Roman" pitchFamily="18" charset="0"/>
                <a:cs typeface="Times New Roman" pitchFamily="18" charset="0"/>
              </a:rPr>
              <a:t>Ђ. Мишковић, Географија 1870.; стона карта.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Nesa\Desktop\Karte\Ђ.Мишковић поларна карта1870 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7315200" cy="5491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1227</Words>
  <Application>Microsoft Office PowerPoint</Application>
  <PresentationFormat>On-screen Show (4:3)</PresentationFormat>
  <Paragraphs>132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КАРТЕ НЕБА ОБЈАВЉЕНЕ У СРБИЈИ ДО 2017. ГОДИНЕ </vt:lpstr>
      <vt:lpstr>Садржај: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Хвала на пажњи.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ГРАД И ПРОТИВГРАДНА ОДБРАНА У СРБИЈИ НА ПРЕЛАЗУ XIX У XX ВЕК </dc:title>
  <dc:creator>Nesa</dc:creator>
  <cp:lastModifiedBy>Nesa</cp:lastModifiedBy>
  <cp:revision>80</cp:revision>
  <dcterms:created xsi:type="dcterms:W3CDTF">2006-08-16T00:00:00Z</dcterms:created>
  <dcterms:modified xsi:type="dcterms:W3CDTF">2017-04-21T05:22:29Z</dcterms:modified>
</cp:coreProperties>
</file>